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xml" ContentType="application/vnd.openxmlformats-officedocument.drawingml.chart+xml"/>
  <Override PartName="/ppt/notesSlides/notesSlide90.xml" ContentType="application/vnd.openxmlformats-officedocument.presentationml.notesSlide+xml"/>
  <Override PartName="/ppt/charts/chart2.xml" ContentType="application/vnd.openxmlformats-officedocument.drawingml.chart+xml"/>
  <Override PartName="/ppt/notesSlides/notesSlide91.xml" ContentType="application/vnd.openxmlformats-officedocument.presentationml.notesSlide+xml"/>
  <Override PartName="/ppt/charts/chart3.xml" ContentType="application/vnd.openxmlformats-officedocument.drawingml.chart+xml"/>
  <Override PartName="/ppt/notesSlides/notesSlide92.xml" ContentType="application/vnd.openxmlformats-officedocument.presentationml.notesSlide+xml"/>
  <Override PartName="/ppt/charts/chart4.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401" r:id="rId3"/>
    <p:sldId id="270" r:id="rId4"/>
    <p:sldId id="271" r:id="rId5"/>
    <p:sldId id="272" r:id="rId6"/>
    <p:sldId id="273" r:id="rId7"/>
    <p:sldId id="274" r:id="rId8"/>
    <p:sldId id="275" r:id="rId9"/>
    <p:sldId id="278" r:id="rId10"/>
    <p:sldId id="402" r:id="rId11"/>
    <p:sldId id="403"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24" r:id="rId33"/>
    <p:sldId id="425" r:id="rId34"/>
    <p:sldId id="426" r:id="rId35"/>
    <p:sldId id="427" r:id="rId36"/>
    <p:sldId id="428" r:id="rId37"/>
    <p:sldId id="429" r:id="rId38"/>
    <p:sldId id="430" r:id="rId39"/>
    <p:sldId id="431" r:id="rId40"/>
    <p:sldId id="432" r:id="rId41"/>
    <p:sldId id="433" r:id="rId42"/>
    <p:sldId id="434" r:id="rId43"/>
    <p:sldId id="435" r:id="rId44"/>
    <p:sldId id="436" r:id="rId45"/>
    <p:sldId id="437" r:id="rId46"/>
    <p:sldId id="438" r:id="rId47"/>
    <p:sldId id="441" r:id="rId48"/>
    <p:sldId id="439" r:id="rId49"/>
    <p:sldId id="440" r:id="rId50"/>
    <p:sldId id="467" r:id="rId51"/>
    <p:sldId id="468" r:id="rId52"/>
    <p:sldId id="469" r:id="rId53"/>
    <p:sldId id="47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43" r:id="rId69"/>
    <p:sldId id="445" r:id="rId70"/>
    <p:sldId id="444"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85" r:id="rId92"/>
    <p:sldId id="488" r:id="rId93"/>
    <p:sldId id="489" r:id="rId94"/>
    <p:sldId id="490" r:id="rId95"/>
    <p:sldId id="486" r:id="rId96"/>
    <p:sldId id="487" r:id="rId97"/>
    <p:sldId id="492" r:id="rId98"/>
    <p:sldId id="466" r:id="rId99"/>
    <p:sldId id="491" r:id="rId100"/>
    <p:sldId id="493" r:id="rId101"/>
    <p:sldId id="400" r:id="rId102"/>
  </p:sldIdLst>
  <p:sldSz cx="9144000" cy="6858000" type="screen4x3"/>
  <p:notesSz cx="6858000" cy="9144000"/>
  <p:defaultTextStyle>
    <a:defPPr>
      <a:defRPr lang="es-EC"/>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50" autoAdjust="0"/>
    <p:restoredTop sz="95537" autoAdjust="0"/>
  </p:normalViewPr>
  <p:slideViewPr>
    <p:cSldViewPr>
      <p:cViewPr>
        <p:scale>
          <a:sx n="73" d="100"/>
          <a:sy n="73" d="100"/>
        </p:scale>
        <p:origin x="-124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2007_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2007_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quz-EC"/>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0"/>
          <c:order val="0"/>
          <c:tx>
            <c:strRef>
              <c:f>Hoja1!$B$2</c:f>
              <c:strCache>
                <c:ptCount val="1"/>
                <c:pt idx="0">
                  <c:v>Equipos eléctricos manuales</c:v>
                </c:pt>
              </c:strCache>
            </c:strRef>
          </c:tx>
          <c:invertIfNegative val="0"/>
          <c:dLbls>
            <c:showLegendKey val="0"/>
            <c:showVal val="1"/>
            <c:showCatName val="0"/>
            <c:showSerName val="0"/>
            <c:showPercent val="0"/>
            <c:showBubbleSize val="0"/>
            <c:showLeaderLines val="0"/>
          </c:dLbls>
          <c:cat>
            <c:strRef>
              <c:f>Hoja1!$A$3:$A$4</c:f>
              <c:strCache>
                <c:ptCount val="2"/>
                <c:pt idx="0">
                  <c:v>Producción con autoclave</c:v>
                </c:pt>
                <c:pt idx="1">
                  <c:v>Producción sin autoclave</c:v>
                </c:pt>
              </c:strCache>
            </c:strRef>
          </c:cat>
          <c:val>
            <c:numRef>
              <c:f>Hoja1!$B$3:$B$4</c:f>
              <c:numCache>
                <c:formatCode>_("$"\ * #.##0,00_);_("$"\ * \(#.##0,00\);_("$"\ * "-"??_);_(@_)</c:formatCode>
                <c:ptCount val="2"/>
                <c:pt idx="0">
                  <c:v>1.4</c:v>
                </c:pt>
                <c:pt idx="1">
                  <c:v>1.4</c:v>
                </c:pt>
              </c:numCache>
            </c:numRef>
          </c:val>
        </c:ser>
        <c:ser>
          <c:idx val="1"/>
          <c:order val="1"/>
          <c:tx>
            <c:strRef>
              <c:f>Hoja1!$C$2</c:f>
              <c:strCache>
                <c:ptCount val="1"/>
                <c:pt idx="0">
                  <c:v>Procesos Térmicos</c:v>
                </c:pt>
              </c:strCache>
            </c:strRef>
          </c:tx>
          <c:invertIfNegative val="0"/>
          <c:dLbls>
            <c:showLegendKey val="0"/>
            <c:showVal val="1"/>
            <c:showCatName val="0"/>
            <c:showSerName val="0"/>
            <c:showPercent val="0"/>
            <c:showBubbleSize val="0"/>
            <c:showLeaderLines val="0"/>
          </c:dLbls>
          <c:cat>
            <c:strRef>
              <c:f>Hoja1!$A$3:$A$4</c:f>
              <c:strCache>
                <c:ptCount val="2"/>
                <c:pt idx="0">
                  <c:v>Producción con autoclave</c:v>
                </c:pt>
                <c:pt idx="1">
                  <c:v>Producción sin autoclave</c:v>
                </c:pt>
              </c:strCache>
            </c:strRef>
          </c:cat>
          <c:val>
            <c:numRef>
              <c:f>Hoja1!$C$3:$C$4</c:f>
              <c:numCache>
                <c:formatCode>_("$"\ * #.##0,00_);_("$"\ * \(#.##0,00\);_("$"\ * "-"??_);_(@_)</c:formatCode>
                <c:ptCount val="2"/>
                <c:pt idx="0">
                  <c:v>2.5</c:v>
                </c:pt>
                <c:pt idx="1">
                  <c:v>4.4000000000000004</c:v>
                </c:pt>
              </c:numCache>
            </c:numRef>
          </c:val>
        </c:ser>
        <c:ser>
          <c:idx val="2"/>
          <c:order val="2"/>
          <c:tx>
            <c:strRef>
              <c:f>Hoja1!$D$2</c:f>
              <c:strCache>
                <c:ptCount val="1"/>
                <c:pt idx="0">
                  <c:v>Procesos de Presión</c:v>
                </c:pt>
              </c:strCache>
            </c:strRef>
          </c:tx>
          <c:invertIfNegative val="0"/>
          <c:dLbls>
            <c:showLegendKey val="0"/>
            <c:showVal val="1"/>
            <c:showCatName val="0"/>
            <c:showSerName val="0"/>
            <c:showPercent val="0"/>
            <c:showBubbleSize val="0"/>
            <c:showLeaderLines val="0"/>
          </c:dLbls>
          <c:cat>
            <c:strRef>
              <c:f>Hoja1!$A$3:$A$4</c:f>
              <c:strCache>
                <c:ptCount val="2"/>
                <c:pt idx="0">
                  <c:v>Producción con autoclave</c:v>
                </c:pt>
                <c:pt idx="1">
                  <c:v>Producción sin autoclave</c:v>
                </c:pt>
              </c:strCache>
            </c:strRef>
          </c:cat>
          <c:val>
            <c:numRef>
              <c:f>Hoja1!$D$3:$D$4</c:f>
              <c:numCache>
                <c:formatCode>_("$"\ * #.##0,00_);_("$"\ * \(#.##0,00\);_("$"\ * "-"??_);_(@_)</c:formatCode>
                <c:ptCount val="2"/>
                <c:pt idx="0">
                  <c:v>2.2999999999999998</c:v>
                </c:pt>
                <c:pt idx="1">
                  <c:v>1.9</c:v>
                </c:pt>
              </c:numCache>
            </c:numRef>
          </c:val>
        </c:ser>
        <c:dLbls>
          <c:showLegendKey val="0"/>
          <c:showVal val="0"/>
          <c:showCatName val="0"/>
          <c:showSerName val="0"/>
          <c:showPercent val="0"/>
          <c:showBubbleSize val="0"/>
        </c:dLbls>
        <c:gapWidth val="150"/>
        <c:overlap val="100"/>
        <c:axId val="34037760"/>
        <c:axId val="34039296"/>
      </c:barChart>
      <c:catAx>
        <c:axId val="34037760"/>
        <c:scaling>
          <c:orientation val="minMax"/>
        </c:scaling>
        <c:delete val="0"/>
        <c:axPos val="b"/>
        <c:majorTickMark val="out"/>
        <c:minorTickMark val="none"/>
        <c:tickLblPos val="nextTo"/>
        <c:crossAx val="34039296"/>
        <c:crosses val="autoZero"/>
        <c:auto val="1"/>
        <c:lblAlgn val="ctr"/>
        <c:lblOffset val="100"/>
        <c:noMultiLvlLbl val="0"/>
      </c:catAx>
      <c:valAx>
        <c:axId val="34039296"/>
        <c:scaling>
          <c:orientation val="minMax"/>
        </c:scaling>
        <c:delete val="0"/>
        <c:axPos val="l"/>
        <c:majorGridlines/>
        <c:numFmt formatCode="_(&quot;$&quot;\ * #.##0,00_);_(&quot;$&quot;\ * \(#.##0,00\);_(&quot;$&quot;\ * &quot;-&quot;??_);_(@_)" sourceLinked="1"/>
        <c:majorTickMark val="out"/>
        <c:minorTickMark val="none"/>
        <c:tickLblPos val="nextTo"/>
        <c:crossAx val="3403776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quz-EC"/>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0"/>
          <c:order val="0"/>
          <c:tx>
            <c:strRef>
              <c:f>Hoja1!$B$1</c:f>
              <c:strCache>
                <c:ptCount val="1"/>
                <c:pt idx="0">
                  <c:v>Operario de corte</c:v>
                </c:pt>
              </c:strCache>
            </c:strRef>
          </c:tx>
          <c:invertIfNegative val="0"/>
          <c:dLbls>
            <c:showLegendKey val="0"/>
            <c:showVal val="1"/>
            <c:showCatName val="0"/>
            <c:showSerName val="0"/>
            <c:showPercent val="0"/>
            <c:showBubbleSize val="0"/>
            <c:showLeaderLines val="0"/>
          </c:dLbls>
          <c:cat>
            <c:strRef>
              <c:f>Hoja1!$A$2:$A$3</c:f>
              <c:strCache>
                <c:ptCount val="2"/>
                <c:pt idx="0">
                  <c:v>Producción con autoclave</c:v>
                </c:pt>
                <c:pt idx="1">
                  <c:v>Producción sin autoclave</c:v>
                </c:pt>
              </c:strCache>
            </c:strRef>
          </c:cat>
          <c:val>
            <c:numRef>
              <c:f>Hoja1!$B$2:$B$3</c:f>
              <c:numCache>
                <c:formatCode>_("$"\ * #.##0,00_);_("$"\ * \(#.##0,00\);_("$"\ * "-"??_);_(@_)</c:formatCode>
                <c:ptCount val="2"/>
                <c:pt idx="0">
                  <c:v>240</c:v>
                </c:pt>
                <c:pt idx="1">
                  <c:v>240</c:v>
                </c:pt>
              </c:numCache>
            </c:numRef>
          </c:val>
        </c:ser>
        <c:ser>
          <c:idx val="1"/>
          <c:order val="1"/>
          <c:tx>
            <c:strRef>
              <c:f>Hoja1!$C$1</c:f>
              <c:strCache>
                <c:ptCount val="1"/>
                <c:pt idx="0">
                  <c:v>Operario de doblado</c:v>
                </c:pt>
              </c:strCache>
            </c:strRef>
          </c:tx>
          <c:invertIfNegative val="0"/>
          <c:dLbls>
            <c:showLegendKey val="0"/>
            <c:showVal val="1"/>
            <c:showCatName val="0"/>
            <c:showSerName val="0"/>
            <c:showPercent val="0"/>
            <c:showBubbleSize val="0"/>
            <c:showLeaderLines val="0"/>
          </c:dLbls>
          <c:cat>
            <c:strRef>
              <c:f>Hoja1!$A$2:$A$3</c:f>
              <c:strCache>
                <c:ptCount val="2"/>
                <c:pt idx="0">
                  <c:v>Producción con autoclave</c:v>
                </c:pt>
                <c:pt idx="1">
                  <c:v>Producción sin autoclave</c:v>
                </c:pt>
              </c:strCache>
            </c:strRef>
          </c:cat>
          <c:val>
            <c:numRef>
              <c:f>Hoja1!$C$2:$C$3</c:f>
              <c:numCache>
                <c:formatCode>_("$"\ * #.##0,00_);_("$"\ * \(#.##0,00\);_("$"\ * "-"??_);_(@_)</c:formatCode>
                <c:ptCount val="2"/>
                <c:pt idx="0">
                  <c:v>320</c:v>
                </c:pt>
                <c:pt idx="1">
                  <c:v>320</c:v>
                </c:pt>
              </c:numCache>
            </c:numRef>
          </c:val>
        </c:ser>
        <c:ser>
          <c:idx val="2"/>
          <c:order val="2"/>
          <c:tx>
            <c:strRef>
              <c:f>Hoja1!$D$1</c:f>
              <c:strCache>
                <c:ptCount val="1"/>
                <c:pt idx="0">
                  <c:v>Operario de pegado</c:v>
                </c:pt>
              </c:strCache>
            </c:strRef>
          </c:tx>
          <c:invertIfNegative val="0"/>
          <c:dLbls>
            <c:showLegendKey val="0"/>
            <c:showVal val="1"/>
            <c:showCatName val="0"/>
            <c:showSerName val="0"/>
            <c:showPercent val="0"/>
            <c:showBubbleSize val="0"/>
            <c:showLeaderLines val="0"/>
          </c:dLbls>
          <c:cat>
            <c:strRef>
              <c:f>Hoja1!$A$2:$A$3</c:f>
              <c:strCache>
                <c:ptCount val="2"/>
                <c:pt idx="0">
                  <c:v>Producción con autoclave</c:v>
                </c:pt>
                <c:pt idx="1">
                  <c:v>Producción sin autoclave</c:v>
                </c:pt>
              </c:strCache>
            </c:strRef>
          </c:cat>
          <c:val>
            <c:numRef>
              <c:f>Hoja1!$D$2:$D$3</c:f>
              <c:numCache>
                <c:formatCode>_("$"\ * #.##0,00_);_("$"\ * \(#.##0,00\);_("$"\ * "-"??_);_(@_)</c:formatCode>
                <c:ptCount val="2"/>
                <c:pt idx="0">
                  <c:v>350</c:v>
                </c:pt>
                <c:pt idx="1">
                  <c:v>280</c:v>
                </c:pt>
              </c:numCache>
            </c:numRef>
          </c:val>
        </c:ser>
        <c:dLbls>
          <c:showLegendKey val="0"/>
          <c:showVal val="0"/>
          <c:showCatName val="0"/>
          <c:showSerName val="0"/>
          <c:showPercent val="0"/>
          <c:showBubbleSize val="0"/>
        </c:dLbls>
        <c:gapWidth val="150"/>
        <c:overlap val="100"/>
        <c:axId val="33913088"/>
        <c:axId val="33918976"/>
      </c:barChart>
      <c:catAx>
        <c:axId val="33913088"/>
        <c:scaling>
          <c:orientation val="minMax"/>
        </c:scaling>
        <c:delete val="0"/>
        <c:axPos val="b"/>
        <c:majorTickMark val="out"/>
        <c:minorTickMark val="none"/>
        <c:tickLblPos val="nextTo"/>
        <c:crossAx val="33918976"/>
        <c:crosses val="autoZero"/>
        <c:auto val="1"/>
        <c:lblAlgn val="ctr"/>
        <c:lblOffset val="100"/>
        <c:noMultiLvlLbl val="0"/>
      </c:catAx>
      <c:valAx>
        <c:axId val="33918976"/>
        <c:scaling>
          <c:orientation val="minMax"/>
        </c:scaling>
        <c:delete val="0"/>
        <c:axPos val="l"/>
        <c:majorGridlines/>
        <c:numFmt formatCode="_(&quot;$&quot;\ * #.##0,00_);_(&quot;$&quot;\ * \(#.##0,00\);_(&quot;$&quot;\ * &quot;-&quot;??_);_(@_)" sourceLinked="1"/>
        <c:majorTickMark val="out"/>
        <c:minorTickMark val="none"/>
        <c:tickLblPos val="nextTo"/>
        <c:crossAx val="33913088"/>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quz-EC"/>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Hoja1!$B$1</c:f>
              <c:strCache>
                <c:ptCount val="1"/>
                <c:pt idx="0">
                  <c:v>Parabrisas para buses</c:v>
                </c:pt>
              </c:strCache>
            </c:strRef>
          </c:tx>
          <c:invertIfNegative val="0"/>
          <c:dLbls>
            <c:showLegendKey val="0"/>
            <c:showVal val="1"/>
            <c:showCatName val="0"/>
            <c:showSerName val="0"/>
            <c:showPercent val="0"/>
            <c:showBubbleSize val="0"/>
            <c:showLeaderLines val="0"/>
          </c:dLbls>
          <c:cat>
            <c:strRef>
              <c:f>Hoja1!$A$2:$A$3</c:f>
              <c:strCache>
                <c:ptCount val="2"/>
                <c:pt idx="0">
                  <c:v>Producción con autoclave</c:v>
                </c:pt>
                <c:pt idx="1">
                  <c:v>Producción sin autoclave</c:v>
                </c:pt>
              </c:strCache>
            </c:strRef>
          </c:cat>
          <c:val>
            <c:numRef>
              <c:f>Hoja1!$B$2:$B$3</c:f>
              <c:numCache>
                <c:formatCode>_("$"\ * #.##0_);_("$"\ * \(#.##0\);_("$"\ * "-"_);_(@_)</c:formatCode>
                <c:ptCount val="2"/>
                <c:pt idx="0">
                  <c:v>7250</c:v>
                </c:pt>
                <c:pt idx="1">
                  <c:v>1160</c:v>
                </c:pt>
              </c:numCache>
            </c:numRef>
          </c:val>
        </c:ser>
        <c:ser>
          <c:idx val="1"/>
          <c:order val="1"/>
          <c:tx>
            <c:strRef>
              <c:f>Hoja1!$C$1</c:f>
              <c:strCache>
                <c:ptCount val="1"/>
                <c:pt idx="0">
                  <c:v>Parabrisas para autos</c:v>
                </c:pt>
              </c:strCache>
            </c:strRef>
          </c:tx>
          <c:invertIfNegative val="0"/>
          <c:dLbls>
            <c:showLegendKey val="0"/>
            <c:showVal val="1"/>
            <c:showCatName val="0"/>
            <c:showSerName val="0"/>
            <c:showPercent val="0"/>
            <c:showBubbleSize val="0"/>
            <c:showLeaderLines val="0"/>
          </c:dLbls>
          <c:cat>
            <c:strRef>
              <c:f>Hoja1!$A$2:$A$3</c:f>
              <c:strCache>
                <c:ptCount val="2"/>
                <c:pt idx="0">
                  <c:v>Producción con autoclave</c:v>
                </c:pt>
                <c:pt idx="1">
                  <c:v>Producción sin autoclave</c:v>
                </c:pt>
              </c:strCache>
            </c:strRef>
          </c:cat>
          <c:val>
            <c:numRef>
              <c:f>Hoja1!$C$2:$C$3</c:f>
              <c:numCache>
                <c:formatCode>_("$"\ * #.##0_);_("$"\ * \(#.##0\);_("$"\ * "-"_);_(@_)</c:formatCode>
                <c:ptCount val="2"/>
                <c:pt idx="0">
                  <c:v>5625</c:v>
                </c:pt>
                <c:pt idx="1">
                  <c:v>525</c:v>
                </c:pt>
              </c:numCache>
            </c:numRef>
          </c:val>
        </c:ser>
        <c:dLbls>
          <c:showLegendKey val="0"/>
          <c:showVal val="0"/>
          <c:showCatName val="0"/>
          <c:showSerName val="0"/>
          <c:showPercent val="0"/>
          <c:showBubbleSize val="0"/>
        </c:dLbls>
        <c:gapWidth val="150"/>
        <c:axId val="33402880"/>
        <c:axId val="33404416"/>
      </c:barChart>
      <c:catAx>
        <c:axId val="33402880"/>
        <c:scaling>
          <c:orientation val="minMax"/>
        </c:scaling>
        <c:delete val="0"/>
        <c:axPos val="b"/>
        <c:majorTickMark val="out"/>
        <c:minorTickMark val="none"/>
        <c:tickLblPos val="nextTo"/>
        <c:crossAx val="33404416"/>
        <c:crosses val="autoZero"/>
        <c:auto val="1"/>
        <c:lblAlgn val="ctr"/>
        <c:lblOffset val="100"/>
        <c:noMultiLvlLbl val="0"/>
      </c:catAx>
      <c:valAx>
        <c:axId val="33404416"/>
        <c:scaling>
          <c:orientation val="minMax"/>
        </c:scaling>
        <c:delete val="0"/>
        <c:axPos val="l"/>
        <c:majorGridlines/>
        <c:numFmt formatCode="_(&quot;$&quot;\ * #.##0_);_(&quot;$&quot;\ * \(#.##0\);_(&quot;$&quot;\ * &quot;-&quot;_);_(@_)" sourceLinked="1"/>
        <c:majorTickMark val="out"/>
        <c:minorTickMark val="none"/>
        <c:tickLblPos val="nextTo"/>
        <c:crossAx val="33402880"/>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quz-EC"/>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Hoja1!$B$1</c:f>
              <c:strCache>
                <c:ptCount val="1"/>
                <c:pt idx="0">
                  <c:v>Total de unidades de producción</c:v>
                </c:pt>
              </c:strCache>
            </c:strRef>
          </c:tx>
          <c:invertIfNegative val="0"/>
          <c:dLbls>
            <c:showLegendKey val="0"/>
            <c:showVal val="1"/>
            <c:showCatName val="0"/>
            <c:showSerName val="0"/>
            <c:showPercent val="0"/>
            <c:showBubbleSize val="0"/>
            <c:showLeaderLines val="0"/>
          </c:dLbls>
          <c:cat>
            <c:strRef>
              <c:f>Hoja1!$A$2:$A$3</c:f>
              <c:strCache>
                <c:ptCount val="2"/>
                <c:pt idx="0">
                  <c:v>Producción sin autoclave</c:v>
                </c:pt>
                <c:pt idx="1">
                  <c:v>Producción con autoclave</c:v>
                </c:pt>
              </c:strCache>
            </c:strRef>
          </c:cat>
          <c:val>
            <c:numRef>
              <c:f>Hoja1!$B$2:$B$3</c:f>
              <c:numCache>
                <c:formatCode>General</c:formatCode>
                <c:ptCount val="2"/>
                <c:pt idx="0">
                  <c:v>15</c:v>
                </c:pt>
                <c:pt idx="1">
                  <c:v>125</c:v>
                </c:pt>
              </c:numCache>
            </c:numRef>
          </c:val>
        </c:ser>
        <c:ser>
          <c:idx val="1"/>
          <c:order val="1"/>
          <c:tx>
            <c:strRef>
              <c:f>Hoja1!$C$1</c:f>
              <c:strCache>
                <c:ptCount val="1"/>
                <c:pt idx="0">
                  <c:v>Parabrisas óptimos</c:v>
                </c:pt>
              </c:strCache>
            </c:strRef>
          </c:tx>
          <c:invertIfNegative val="0"/>
          <c:dLbls>
            <c:showLegendKey val="0"/>
            <c:showVal val="1"/>
            <c:showCatName val="0"/>
            <c:showSerName val="0"/>
            <c:showPercent val="0"/>
            <c:showBubbleSize val="0"/>
            <c:showLeaderLines val="0"/>
          </c:dLbls>
          <c:cat>
            <c:strRef>
              <c:f>Hoja1!$A$2:$A$3</c:f>
              <c:strCache>
                <c:ptCount val="2"/>
                <c:pt idx="0">
                  <c:v>Producción sin autoclave</c:v>
                </c:pt>
                <c:pt idx="1">
                  <c:v>Producción con autoclave</c:v>
                </c:pt>
              </c:strCache>
            </c:strRef>
          </c:cat>
          <c:val>
            <c:numRef>
              <c:f>Hoja1!$C$2:$C$3</c:f>
              <c:numCache>
                <c:formatCode>General</c:formatCode>
                <c:ptCount val="2"/>
                <c:pt idx="0">
                  <c:v>3</c:v>
                </c:pt>
                <c:pt idx="1">
                  <c:v>121</c:v>
                </c:pt>
              </c:numCache>
            </c:numRef>
          </c:val>
        </c:ser>
        <c:ser>
          <c:idx val="2"/>
          <c:order val="2"/>
          <c:tx>
            <c:strRef>
              <c:f>Hoja1!$D$1</c:f>
              <c:strCache>
                <c:ptCount val="1"/>
                <c:pt idx="0">
                  <c:v>Parabrisas obsoletos</c:v>
                </c:pt>
              </c:strCache>
            </c:strRef>
          </c:tx>
          <c:invertIfNegative val="0"/>
          <c:cat>
            <c:strRef>
              <c:f>Hoja1!$A$2:$A$3</c:f>
              <c:strCache>
                <c:ptCount val="2"/>
                <c:pt idx="0">
                  <c:v>Producción sin autoclave</c:v>
                </c:pt>
                <c:pt idx="1">
                  <c:v>Producción con autoclave</c:v>
                </c:pt>
              </c:strCache>
            </c:strRef>
          </c:cat>
          <c:val>
            <c:numRef>
              <c:f>Hoja1!$D$2:$D$3</c:f>
              <c:numCache>
                <c:formatCode>General</c:formatCode>
                <c:ptCount val="2"/>
                <c:pt idx="0">
                  <c:v>12</c:v>
                </c:pt>
                <c:pt idx="1">
                  <c:v>4</c:v>
                </c:pt>
              </c:numCache>
            </c:numRef>
          </c:val>
        </c:ser>
        <c:dLbls>
          <c:showLegendKey val="0"/>
          <c:showVal val="0"/>
          <c:showCatName val="0"/>
          <c:showSerName val="0"/>
          <c:showPercent val="0"/>
          <c:showBubbleSize val="0"/>
        </c:dLbls>
        <c:gapWidth val="150"/>
        <c:axId val="34744960"/>
        <c:axId val="34763136"/>
      </c:barChart>
      <c:catAx>
        <c:axId val="34744960"/>
        <c:scaling>
          <c:orientation val="minMax"/>
        </c:scaling>
        <c:delete val="0"/>
        <c:axPos val="b"/>
        <c:majorTickMark val="out"/>
        <c:minorTickMark val="none"/>
        <c:tickLblPos val="nextTo"/>
        <c:crossAx val="34763136"/>
        <c:crosses val="autoZero"/>
        <c:auto val="1"/>
        <c:lblAlgn val="ctr"/>
        <c:lblOffset val="100"/>
        <c:noMultiLvlLbl val="0"/>
      </c:catAx>
      <c:valAx>
        <c:axId val="34763136"/>
        <c:scaling>
          <c:orientation val="minMax"/>
        </c:scaling>
        <c:delete val="0"/>
        <c:axPos val="l"/>
        <c:majorGridlines/>
        <c:numFmt formatCode="General" sourceLinked="1"/>
        <c:majorTickMark val="out"/>
        <c:minorTickMark val="none"/>
        <c:tickLblPos val="nextTo"/>
        <c:crossAx val="34744960"/>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quz-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4760D96-067B-40AA-A772-0D6CA34E315E}" type="datetimeFigureOut">
              <a:rPr lang="quz-EC"/>
              <a:pPr>
                <a:defRPr/>
              </a:pPr>
              <a:t>13/04/2011</a:t>
            </a:fld>
            <a:endParaRPr lang="quz-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quz-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quz-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quz-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92BCE70-7E18-47E8-B6B4-C6B8217D31C2}" type="slidenum">
              <a:rPr lang="quz-EC"/>
              <a:pPr>
                <a:defRPr/>
              </a:pPr>
              <a:t>‹Nº›</a:t>
            </a:fld>
            <a:endParaRPr lang="quz-EC"/>
          </a:p>
        </p:txBody>
      </p:sp>
    </p:spTree>
    <p:extLst>
      <p:ext uri="{BB962C8B-B14F-4D97-AF65-F5344CB8AC3E}">
        <p14:creationId xmlns:p14="http://schemas.microsoft.com/office/powerpoint/2010/main" val="16940346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44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25415AB-9CA0-4C0A-B69A-E52FC6B5D713}" type="slidenum">
              <a:rPr lang="quz-EC"/>
              <a:pPr fontAlgn="base">
                <a:spcBef>
                  <a:spcPct val="0"/>
                </a:spcBef>
                <a:spcAft>
                  <a:spcPct val="0"/>
                </a:spcAft>
              </a:pPr>
              <a:t>1</a:t>
            </a:fld>
            <a:endParaRPr lang="quz-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36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914A7E-91A0-47C9-A91C-2F6F11EC7413}" type="slidenum">
              <a:rPr lang="quz-EC"/>
              <a:pPr fontAlgn="base">
                <a:spcBef>
                  <a:spcPct val="0"/>
                </a:spcBef>
                <a:spcAft>
                  <a:spcPct val="0"/>
                </a:spcAft>
              </a:pPr>
              <a:t>10</a:t>
            </a:fld>
            <a:endParaRPr lang="quz-EC"/>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2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3A1C3E-3D7F-43D0-AD81-66772373E2BC}" type="slidenum">
              <a:rPr lang="quz-EC"/>
              <a:pPr fontAlgn="base">
                <a:spcBef>
                  <a:spcPct val="0"/>
                </a:spcBef>
                <a:spcAft>
                  <a:spcPct val="0"/>
                </a:spcAft>
              </a:pPr>
              <a:t>100</a:t>
            </a:fld>
            <a:endParaRPr lang="quz-EC"/>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48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00A83BE-66DF-448C-9F3F-671A4818E113}" type="slidenum">
              <a:rPr lang="quz-EC"/>
              <a:pPr fontAlgn="base">
                <a:spcBef>
                  <a:spcPct val="0"/>
                </a:spcBef>
                <a:spcAft>
                  <a:spcPct val="0"/>
                </a:spcAft>
              </a:pPr>
              <a:t>101</a:t>
            </a:fld>
            <a:endParaRPr lang="quz-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46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3F90C1E-AE43-492A-A0D5-8A1D384A1D9D}" type="slidenum">
              <a:rPr lang="quz-EC"/>
              <a:pPr fontAlgn="base">
                <a:spcBef>
                  <a:spcPct val="0"/>
                </a:spcBef>
                <a:spcAft>
                  <a:spcPct val="0"/>
                </a:spcAft>
              </a:pPr>
              <a:t>11</a:t>
            </a:fld>
            <a:endParaRPr lang="quz-EC"/>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57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8599A08-82A7-4BCC-8A86-565A76CD7F5C}" type="slidenum">
              <a:rPr lang="quz-EC"/>
              <a:pPr fontAlgn="base">
                <a:spcBef>
                  <a:spcPct val="0"/>
                </a:spcBef>
                <a:spcAft>
                  <a:spcPct val="0"/>
                </a:spcAft>
              </a:pPr>
              <a:t>12</a:t>
            </a:fld>
            <a:endParaRPr lang="quz-EC"/>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67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FE69D82-1FF6-4428-9975-639C58BC24BB}" type="slidenum">
              <a:rPr lang="quz-EC"/>
              <a:pPr fontAlgn="base">
                <a:spcBef>
                  <a:spcPct val="0"/>
                </a:spcBef>
                <a:spcAft>
                  <a:spcPct val="0"/>
                </a:spcAft>
              </a:pPr>
              <a:t>13</a:t>
            </a:fld>
            <a:endParaRPr lang="quz-EC"/>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77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7121FD1-AE67-494A-A852-4DDC61F6AF86}" type="slidenum">
              <a:rPr lang="quz-EC"/>
              <a:pPr fontAlgn="base">
                <a:spcBef>
                  <a:spcPct val="0"/>
                </a:spcBef>
                <a:spcAft>
                  <a:spcPct val="0"/>
                </a:spcAft>
              </a:pPr>
              <a:t>14</a:t>
            </a:fld>
            <a:endParaRPr lang="quz-EC"/>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87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1544AF8-C12E-42FB-A586-A9A0500E2354}" type="slidenum">
              <a:rPr lang="quz-EC"/>
              <a:pPr fontAlgn="base">
                <a:spcBef>
                  <a:spcPct val="0"/>
                </a:spcBef>
                <a:spcAft>
                  <a:spcPct val="0"/>
                </a:spcAft>
              </a:pPr>
              <a:t>15</a:t>
            </a:fld>
            <a:endParaRPr lang="quz-EC"/>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98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78873AA-907A-4C44-A76B-D46340DA0DB4}" type="slidenum">
              <a:rPr lang="quz-EC"/>
              <a:pPr fontAlgn="base">
                <a:spcBef>
                  <a:spcPct val="0"/>
                </a:spcBef>
                <a:spcAft>
                  <a:spcPct val="0"/>
                </a:spcAft>
              </a:pPr>
              <a:t>16</a:t>
            </a:fld>
            <a:endParaRPr lang="quz-EC"/>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08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88CF7F-F4BA-457A-9DC7-741DA7FE8278}" type="slidenum">
              <a:rPr lang="quz-EC"/>
              <a:pPr fontAlgn="base">
                <a:spcBef>
                  <a:spcPct val="0"/>
                </a:spcBef>
                <a:spcAft>
                  <a:spcPct val="0"/>
                </a:spcAft>
              </a:pPr>
              <a:t>17</a:t>
            </a:fld>
            <a:endParaRPr lang="quz-EC"/>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18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727C50C-3A9D-4DEE-AD48-E1AC1D009A57}" type="slidenum">
              <a:rPr lang="quz-EC"/>
              <a:pPr fontAlgn="base">
                <a:spcBef>
                  <a:spcPct val="0"/>
                </a:spcBef>
                <a:spcAft>
                  <a:spcPct val="0"/>
                </a:spcAft>
              </a:pPr>
              <a:t>18</a:t>
            </a:fld>
            <a:endParaRPr lang="quz-EC"/>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4B1A8FA-B032-4969-B113-A0818C03A136}" type="slidenum">
              <a:rPr lang="quz-EC"/>
              <a:pPr fontAlgn="base">
                <a:spcBef>
                  <a:spcPct val="0"/>
                </a:spcBef>
                <a:spcAft>
                  <a:spcPct val="0"/>
                </a:spcAft>
              </a:pPr>
              <a:t>19</a:t>
            </a:fld>
            <a:endParaRPr lang="quz-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54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50CC3A0-18F2-4D5B-982E-C8DD42B09963}" type="slidenum">
              <a:rPr lang="quz-EC"/>
              <a:pPr fontAlgn="base">
                <a:spcBef>
                  <a:spcPct val="0"/>
                </a:spcBef>
                <a:spcAft>
                  <a:spcPct val="0"/>
                </a:spcAft>
              </a:pPr>
              <a:t>2</a:t>
            </a:fld>
            <a:endParaRPr lang="quz-EC"/>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39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BBB4253-E5D7-4E9D-AD11-DE9962F9C799}" type="slidenum">
              <a:rPr lang="quz-EC"/>
              <a:pPr fontAlgn="base">
                <a:spcBef>
                  <a:spcPct val="0"/>
                </a:spcBef>
                <a:spcAft>
                  <a:spcPct val="0"/>
                </a:spcAft>
              </a:pPr>
              <a:t>20</a:t>
            </a:fld>
            <a:endParaRPr lang="quz-EC"/>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374B284-1294-4EE3-9F96-EC2B10DC2CBC}" type="slidenum">
              <a:rPr lang="quz-EC"/>
              <a:pPr fontAlgn="base">
                <a:spcBef>
                  <a:spcPct val="0"/>
                </a:spcBef>
                <a:spcAft>
                  <a:spcPct val="0"/>
                </a:spcAft>
              </a:pPr>
              <a:t>21</a:t>
            </a:fld>
            <a:endParaRPr lang="quz-EC"/>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3DA27BA-4598-40CF-870B-BD4F6F1D3074}" type="slidenum">
              <a:rPr lang="quz-EC"/>
              <a:pPr fontAlgn="base">
                <a:spcBef>
                  <a:spcPct val="0"/>
                </a:spcBef>
                <a:spcAft>
                  <a:spcPct val="0"/>
                </a:spcAft>
              </a:pPr>
              <a:t>22</a:t>
            </a:fld>
            <a:endParaRPr lang="quz-EC"/>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5B066D4-D58A-404C-9D3C-6AFFEDBB9808}" type="slidenum">
              <a:rPr lang="quz-EC"/>
              <a:pPr fontAlgn="base">
                <a:spcBef>
                  <a:spcPct val="0"/>
                </a:spcBef>
                <a:spcAft>
                  <a:spcPct val="0"/>
                </a:spcAft>
              </a:pPr>
              <a:t>23</a:t>
            </a:fld>
            <a:endParaRPr lang="quz-EC"/>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80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CEBA9EE-36AA-4E12-841C-071328C6FE11}" type="slidenum">
              <a:rPr lang="quz-EC"/>
              <a:pPr fontAlgn="base">
                <a:spcBef>
                  <a:spcPct val="0"/>
                </a:spcBef>
                <a:spcAft>
                  <a:spcPct val="0"/>
                </a:spcAft>
              </a:pPr>
              <a:t>24</a:t>
            </a:fld>
            <a:endParaRPr lang="quz-EC"/>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290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73BD3A3-5ED9-4EE5-9C7E-616BA20280E3}" type="slidenum">
              <a:rPr lang="quz-EC"/>
              <a:pPr fontAlgn="base">
                <a:spcBef>
                  <a:spcPct val="0"/>
                </a:spcBef>
                <a:spcAft>
                  <a:spcPct val="0"/>
                </a:spcAft>
              </a:pPr>
              <a:t>25</a:t>
            </a:fld>
            <a:endParaRPr lang="quz-EC"/>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00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AAAB7AB-9DB9-4858-B84B-499EBC3938E8}" type="slidenum">
              <a:rPr lang="quz-EC"/>
              <a:pPr fontAlgn="base">
                <a:spcBef>
                  <a:spcPct val="0"/>
                </a:spcBef>
                <a:spcAft>
                  <a:spcPct val="0"/>
                </a:spcAft>
              </a:pPr>
              <a:t>26</a:t>
            </a:fld>
            <a:endParaRPr lang="quz-EC"/>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10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552B800-4DC4-439F-AD6E-EA775496967B}" type="slidenum">
              <a:rPr lang="quz-EC"/>
              <a:pPr fontAlgn="base">
                <a:spcBef>
                  <a:spcPct val="0"/>
                </a:spcBef>
                <a:spcAft>
                  <a:spcPct val="0"/>
                </a:spcAft>
              </a:pPr>
              <a:t>27</a:t>
            </a:fld>
            <a:endParaRPr lang="quz-EC"/>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2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AA62A70-D0A4-4C7F-8889-B7CF99B2A0C4}" type="slidenum">
              <a:rPr lang="quz-EC"/>
              <a:pPr fontAlgn="base">
                <a:spcBef>
                  <a:spcPct val="0"/>
                </a:spcBef>
                <a:spcAft>
                  <a:spcPct val="0"/>
                </a:spcAft>
              </a:pPr>
              <a:t>28</a:t>
            </a:fld>
            <a:endParaRPr lang="quz-EC"/>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3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FF83B10-8229-42E5-92B0-D6F3C5CFD0B5}" type="slidenum">
              <a:rPr lang="quz-EC"/>
              <a:pPr fontAlgn="base">
                <a:spcBef>
                  <a:spcPct val="0"/>
                </a:spcBef>
                <a:spcAft>
                  <a:spcPct val="0"/>
                </a:spcAft>
              </a:pPr>
              <a:t>29</a:t>
            </a:fld>
            <a:endParaRPr lang="quz-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65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3D852F-8776-479E-A10D-9534DBF2F362}" type="slidenum">
              <a:rPr lang="quz-EC"/>
              <a:pPr fontAlgn="base">
                <a:spcBef>
                  <a:spcPct val="0"/>
                </a:spcBef>
                <a:spcAft>
                  <a:spcPct val="0"/>
                </a:spcAft>
              </a:pPr>
              <a:t>3</a:t>
            </a:fld>
            <a:endParaRPr lang="quz-EC"/>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31146DA-1A24-4274-84B3-B22AEE3E3461}" type="slidenum">
              <a:rPr lang="quz-EC"/>
              <a:pPr fontAlgn="base">
                <a:spcBef>
                  <a:spcPct val="0"/>
                </a:spcBef>
                <a:spcAft>
                  <a:spcPct val="0"/>
                </a:spcAft>
              </a:pPr>
              <a:t>30</a:t>
            </a:fld>
            <a:endParaRPr lang="quz-EC"/>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51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BB0E761-3523-49FE-9D18-A30FD5A80B4E}" type="slidenum">
              <a:rPr lang="quz-EC"/>
              <a:pPr fontAlgn="base">
                <a:spcBef>
                  <a:spcPct val="0"/>
                </a:spcBef>
                <a:spcAft>
                  <a:spcPct val="0"/>
                </a:spcAft>
              </a:pPr>
              <a:t>31</a:t>
            </a:fld>
            <a:endParaRPr lang="quz-EC"/>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6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3DE2AF0-FE06-4003-8C98-D8D65E984D4E}" type="slidenum">
              <a:rPr lang="quz-EC"/>
              <a:pPr fontAlgn="base">
                <a:spcBef>
                  <a:spcPct val="0"/>
                </a:spcBef>
                <a:spcAft>
                  <a:spcPct val="0"/>
                </a:spcAft>
              </a:pPr>
              <a:t>32</a:t>
            </a:fld>
            <a:endParaRPr lang="quz-EC"/>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72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F9A5CB5-544E-47F4-A561-A3D403AAA42A}" type="slidenum">
              <a:rPr lang="quz-EC"/>
              <a:pPr fontAlgn="base">
                <a:spcBef>
                  <a:spcPct val="0"/>
                </a:spcBef>
                <a:spcAft>
                  <a:spcPct val="0"/>
                </a:spcAft>
              </a:pPr>
              <a:t>33</a:t>
            </a:fld>
            <a:endParaRPr lang="quz-EC"/>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82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03E598A-CE18-495D-A916-27DB6365DA01}" type="slidenum">
              <a:rPr lang="quz-EC"/>
              <a:pPr fontAlgn="base">
                <a:spcBef>
                  <a:spcPct val="0"/>
                </a:spcBef>
                <a:spcAft>
                  <a:spcPct val="0"/>
                </a:spcAft>
              </a:pPr>
              <a:t>34</a:t>
            </a:fld>
            <a:endParaRPr lang="quz-EC"/>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392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66AB60-5325-44B2-A713-A41F33456F17}" type="slidenum">
              <a:rPr lang="quz-EC"/>
              <a:pPr fontAlgn="base">
                <a:spcBef>
                  <a:spcPct val="0"/>
                </a:spcBef>
                <a:spcAft>
                  <a:spcPct val="0"/>
                </a:spcAft>
              </a:pPr>
              <a:t>35</a:t>
            </a:fld>
            <a:endParaRPr lang="quz-EC"/>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0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395FDFD-BB76-4D62-9162-9EF7DC3F0096}" type="slidenum">
              <a:rPr lang="quz-EC"/>
              <a:pPr fontAlgn="base">
                <a:spcBef>
                  <a:spcPct val="0"/>
                </a:spcBef>
                <a:spcAft>
                  <a:spcPct val="0"/>
                </a:spcAft>
              </a:pPr>
              <a:t>36</a:t>
            </a:fld>
            <a:endParaRPr lang="quz-EC"/>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13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7B9E9A-45C0-4D67-96D2-AAC57C8B755D}" type="slidenum">
              <a:rPr lang="quz-EC"/>
              <a:pPr fontAlgn="base">
                <a:spcBef>
                  <a:spcPct val="0"/>
                </a:spcBef>
                <a:spcAft>
                  <a:spcPct val="0"/>
                </a:spcAft>
              </a:pPr>
              <a:t>37</a:t>
            </a:fld>
            <a:endParaRPr lang="quz-EC"/>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23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9635BA-C961-4AFB-8B6D-F877AF5884AC}" type="slidenum">
              <a:rPr lang="quz-EC"/>
              <a:pPr fontAlgn="base">
                <a:spcBef>
                  <a:spcPct val="0"/>
                </a:spcBef>
                <a:spcAft>
                  <a:spcPct val="0"/>
                </a:spcAft>
              </a:pPr>
              <a:t>38</a:t>
            </a:fld>
            <a:endParaRPr lang="quz-EC"/>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33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5F0C8A-19DF-4920-8D1B-C9CDC984584D}" type="slidenum">
              <a:rPr lang="quz-EC"/>
              <a:pPr fontAlgn="base">
                <a:spcBef>
                  <a:spcPct val="0"/>
                </a:spcBef>
                <a:spcAft>
                  <a:spcPct val="0"/>
                </a:spcAft>
              </a:pPr>
              <a:t>39</a:t>
            </a:fld>
            <a:endParaRPr lang="quz-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75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B4E0AA-9641-46CF-8966-CAE2E8327999}" type="slidenum">
              <a:rPr lang="quz-EC"/>
              <a:pPr fontAlgn="base">
                <a:spcBef>
                  <a:spcPct val="0"/>
                </a:spcBef>
                <a:spcAft>
                  <a:spcPct val="0"/>
                </a:spcAft>
              </a:pPr>
              <a:t>4</a:t>
            </a:fld>
            <a:endParaRPr lang="quz-EC"/>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43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FDA3F2D-EC41-46DE-A607-35817CC30709}" type="slidenum">
              <a:rPr lang="quz-EC"/>
              <a:pPr fontAlgn="base">
                <a:spcBef>
                  <a:spcPct val="0"/>
                </a:spcBef>
                <a:spcAft>
                  <a:spcPct val="0"/>
                </a:spcAft>
              </a:pPr>
              <a:t>40</a:t>
            </a:fld>
            <a:endParaRPr lang="quz-EC"/>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54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62AFFAA-65C2-4CF0-88D9-5995E1971EDE}" type="slidenum">
              <a:rPr lang="quz-EC"/>
              <a:pPr fontAlgn="base">
                <a:spcBef>
                  <a:spcPct val="0"/>
                </a:spcBef>
                <a:spcAft>
                  <a:spcPct val="0"/>
                </a:spcAft>
              </a:pPr>
              <a:t>41</a:t>
            </a:fld>
            <a:endParaRPr lang="quz-EC"/>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6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EBBEDF3-40F9-4443-B496-3A825C24AC84}" type="slidenum">
              <a:rPr lang="quz-EC"/>
              <a:pPr fontAlgn="base">
                <a:spcBef>
                  <a:spcPct val="0"/>
                </a:spcBef>
                <a:spcAft>
                  <a:spcPct val="0"/>
                </a:spcAft>
              </a:pPr>
              <a:t>42</a:t>
            </a:fld>
            <a:endParaRPr lang="quz-EC"/>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7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330C623-51E9-4CE1-81C7-ED09E9089BFF}" type="slidenum">
              <a:rPr lang="quz-EC"/>
              <a:pPr fontAlgn="base">
                <a:spcBef>
                  <a:spcPct val="0"/>
                </a:spcBef>
                <a:spcAft>
                  <a:spcPct val="0"/>
                </a:spcAft>
              </a:pPr>
              <a:t>43</a:t>
            </a:fld>
            <a:endParaRPr lang="quz-EC"/>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8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6DB7F5-F51B-4D5D-A33C-CACDFEB3D65B}" type="slidenum">
              <a:rPr lang="quz-EC"/>
              <a:pPr fontAlgn="base">
                <a:spcBef>
                  <a:spcPct val="0"/>
                </a:spcBef>
                <a:spcAft>
                  <a:spcPct val="0"/>
                </a:spcAft>
              </a:pPr>
              <a:t>44</a:t>
            </a:fld>
            <a:endParaRPr lang="quz-EC"/>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495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18F606-ED89-4F73-82CF-9CE112624355}" type="slidenum">
              <a:rPr lang="quz-EC"/>
              <a:pPr fontAlgn="base">
                <a:spcBef>
                  <a:spcPct val="0"/>
                </a:spcBef>
                <a:spcAft>
                  <a:spcPct val="0"/>
                </a:spcAft>
              </a:pPr>
              <a:t>45</a:t>
            </a:fld>
            <a:endParaRPr lang="quz-EC"/>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0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C9D23D1-53DC-452B-8EF3-21B2F3ABA125}" type="slidenum">
              <a:rPr lang="quz-EC"/>
              <a:pPr fontAlgn="base">
                <a:spcBef>
                  <a:spcPct val="0"/>
                </a:spcBef>
                <a:spcAft>
                  <a:spcPct val="0"/>
                </a:spcAft>
              </a:pPr>
              <a:t>46</a:t>
            </a:fld>
            <a:endParaRPr lang="quz-EC"/>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36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AFA781-83AF-4507-97BE-0706989E8C43}" type="slidenum">
              <a:rPr lang="quz-EC"/>
              <a:pPr fontAlgn="base">
                <a:spcBef>
                  <a:spcPct val="0"/>
                </a:spcBef>
                <a:spcAft>
                  <a:spcPct val="0"/>
                </a:spcAft>
              </a:pPr>
              <a:t>47</a:t>
            </a:fld>
            <a:endParaRPr lang="quz-EC"/>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15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1DDAB7F-8C66-480E-8304-6169C977EF84}" type="slidenum">
              <a:rPr lang="quz-EC"/>
              <a:pPr fontAlgn="base">
                <a:spcBef>
                  <a:spcPct val="0"/>
                </a:spcBef>
                <a:spcAft>
                  <a:spcPct val="0"/>
                </a:spcAft>
              </a:pPr>
              <a:t>48</a:t>
            </a:fld>
            <a:endParaRPr lang="quz-EC"/>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2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CF48CC1-1A49-43BC-85B5-4CF88341DDD5}" type="slidenum">
              <a:rPr lang="quz-EC"/>
              <a:pPr fontAlgn="base">
                <a:spcBef>
                  <a:spcPct val="0"/>
                </a:spcBef>
                <a:spcAft>
                  <a:spcPct val="0"/>
                </a:spcAft>
              </a:pPr>
              <a:t>49</a:t>
            </a:fld>
            <a:endParaRPr lang="quz-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85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28F0EB-E5F8-4E46-9E37-39ACA7717A78}" type="slidenum">
              <a:rPr lang="quz-EC"/>
              <a:pPr fontAlgn="base">
                <a:spcBef>
                  <a:spcPct val="0"/>
                </a:spcBef>
                <a:spcAft>
                  <a:spcPct val="0"/>
                </a:spcAft>
              </a:pPr>
              <a:t>5</a:t>
            </a:fld>
            <a:endParaRPr lang="quz-EC"/>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4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0D33A23-0722-4738-BC09-39326F2E2A0C}" type="slidenum">
              <a:rPr lang="quz-EC"/>
              <a:pPr fontAlgn="base">
                <a:spcBef>
                  <a:spcPct val="0"/>
                </a:spcBef>
                <a:spcAft>
                  <a:spcPct val="0"/>
                </a:spcAft>
              </a:pPr>
              <a:t>50</a:t>
            </a:fld>
            <a:endParaRPr lang="quz-EC"/>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56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3AD6FDB-2A26-4CCA-A5F3-D59B4B0AF156}" type="slidenum">
              <a:rPr lang="quz-EC"/>
              <a:pPr fontAlgn="base">
                <a:spcBef>
                  <a:spcPct val="0"/>
                </a:spcBef>
                <a:spcAft>
                  <a:spcPct val="0"/>
                </a:spcAft>
              </a:pPr>
              <a:t>51</a:t>
            </a:fld>
            <a:endParaRPr lang="quz-EC"/>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6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AE217F3-985F-415B-841B-3BD0C0426C7D}" type="slidenum">
              <a:rPr lang="quz-EC"/>
              <a:pPr fontAlgn="base">
                <a:spcBef>
                  <a:spcPct val="0"/>
                </a:spcBef>
                <a:spcAft>
                  <a:spcPct val="0"/>
                </a:spcAft>
              </a:pPr>
              <a:t>52</a:t>
            </a:fld>
            <a:endParaRPr lang="quz-EC"/>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77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20FE905-06B0-4841-A606-9A9784468F11}" type="slidenum">
              <a:rPr lang="quz-EC"/>
              <a:pPr fontAlgn="base">
                <a:spcBef>
                  <a:spcPct val="0"/>
                </a:spcBef>
                <a:spcAft>
                  <a:spcPct val="0"/>
                </a:spcAft>
              </a:pPr>
              <a:t>53</a:t>
            </a:fld>
            <a:endParaRPr lang="quz-EC"/>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8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5D6311-CB3F-4C1A-9078-D94C696A7878}" type="slidenum">
              <a:rPr lang="quz-EC"/>
              <a:pPr fontAlgn="base">
                <a:spcBef>
                  <a:spcPct val="0"/>
                </a:spcBef>
                <a:spcAft>
                  <a:spcPct val="0"/>
                </a:spcAft>
              </a:pPr>
              <a:t>54</a:t>
            </a:fld>
            <a:endParaRPr lang="quz-EC"/>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59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3318AB-7921-4540-BBCA-D75F840B6ACE}" type="slidenum">
              <a:rPr lang="quz-EC"/>
              <a:pPr fontAlgn="base">
                <a:spcBef>
                  <a:spcPct val="0"/>
                </a:spcBef>
                <a:spcAft>
                  <a:spcPct val="0"/>
                </a:spcAft>
              </a:pPr>
              <a:t>55</a:t>
            </a:fld>
            <a:endParaRPr lang="quz-EC"/>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07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B3A7ACB-84E7-4749-AA73-6ADCA8468E49}" type="slidenum">
              <a:rPr lang="quz-EC"/>
              <a:pPr fontAlgn="base">
                <a:spcBef>
                  <a:spcPct val="0"/>
                </a:spcBef>
                <a:spcAft>
                  <a:spcPct val="0"/>
                </a:spcAft>
              </a:pPr>
              <a:t>56</a:t>
            </a:fld>
            <a:endParaRPr lang="quz-EC"/>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1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3EFF70B-15D6-4675-BE87-4AE298C8010D}" type="slidenum">
              <a:rPr lang="quz-EC"/>
              <a:pPr fontAlgn="base">
                <a:spcBef>
                  <a:spcPct val="0"/>
                </a:spcBef>
                <a:spcAft>
                  <a:spcPct val="0"/>
                </a:spcAft>
              </a:pPr>
              <a:t>57</a:t>
            </a:fld>
            <a:endParaRPr lang="quz-EC"/>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2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5DF9F37-1DFD-44D2-972B-8847A3C95C59}" type="slidenum">
              <a:rPr lang="quz-EC"/>
              <a:pPr fontAlgn="base">
                <a:spcBef>
                  <a:spcPct val="0"/>
                </a:spcBef>
                <a:spcAft>
                  <a:spcPct val="0"/>
                </a:spcAft>
              </a:pPr>
              <a:t>58</a:t>
            </a:fld>
            <a:endParaRPr lang="quz-EC"/>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3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59CC400-531A-47F0-9618-CE214BC982E6}" type="slidenum">
              <a:rPr lang="quz-EC"/>
              <a:pPr fontAlgn="base">
                <a:spcBef>
                  <a:spcPct val="0"/>
                </a:spcBef>
                <a:spcAft>
                  <a:spcPct val="0"/>
                </a:spcAft>
              </a:pPr>
              <a:t>59</a:t>
            </a:fld>
            <a:endParaRPr lang="quz-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095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0334855-5698-48B5-A0A4-189293C40185}" type="slidenum">
              <a:rPr lang="quz-EC"/>
              <a:pPr fontAlgn="base">
                <a:spcBef>
                  <a:spcPct val="0"/>
                </a:spcBef>
                <a:spcAft>
                  <a:spcPct val="0"/>
                </a:spcAft>
              </a:pPr>
              <a:t>6</a:t>
            </a:fld>
            <a:endParaRPr lang="quz-EC"/>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4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E3A5A8-A1E7-4218-B404-44BFBC729D71}" type="slidenum">
              <a:rPr lang="quz-EC"/>
              <a:pPr fontAlgn="base">
                <a:spcBef>
                  <a:spcPct val="0"/>
                </a:spcBef>
                <a:spcAft>
                  <a:spcPct val="0"/>
                </a:spcAft>
              </a:pPr>
              <a:t>60</a:t>
            </a:fld>
            <a:endParaRPr lang="quz-EC"/>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58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7FC89EE-2375-45D5-AB54-D9E97B4F72E0}" type="slidenum">
              <a:rPr lang="quz-EC"/>
              <a:pPr fontAlgn="base">
                <a:spcBef>
                  <a:spcPct val="0"/>
                </a:spcBef>
                <a:spcAft>
                  <a:spcPct val="0"/>
                </a:spcAft>
              </a:pPr>
              <a:t>61</a:t>
            </a:fld>
            <a:endParaRPr lang="quz-EC"/>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6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26C283B-8E4F-40EA-8A99-BBF9A56524CB}" type="slidenum">
              <a:rPr lang="quz-EC"/>
              <a:pPr fontAlgn="base">
                <a:spcBef>
                  <a:spcPct val="0"/>
                </a:spcBef>
                <a:spcAft>
                  <a:spcPct val="0"/>
                </a:spcAft>
              </a:pPr>
              <a:t>62</a:t>
            </a:fld>
            <a:endParaRPr lang="quz-EC"/>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79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7CDBDBF-156A-40D9-818E-948CDF0D29A0}" type="slidenum">
              <a:rPr lang="quz-EC"/>
              <a:pPr fontAlgn="base">
                <a:spcBef>
                  <a:spcPct val="0"/>
                </a:spcBef>
                <a:spcAft>
                  <a:spcPct val="0"/>
                </a:spcAft>
              </a:pPr>
              <a:t>63</a:t>
            </a:fld>
            <a:endParaRPr lang="quz-EC"/>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89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755E76-6C06-4142-B95C-C3B318A95FE4}" type="slidenum">
              <a:rPr lang="quz-EC"/>
              <a:pPr fontAlgn="base">
                <a:spcBef>
                  <a:spcPct val="0"/>
                </a:spcBef>
                <a:spcAft>
                  <a:spcPct val="0"/>
                </a:spcAft>
              </a:pPr>
              <a:t>64</a:t>
            </a:fld>
            <a:endParaRPr lang="quz-EC"/>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69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FEB9033-12AE-46A9-A932-A6A341D25611}" type="slidenum">
              <a:rPr lang="quz-EC"/>
              <a:pPr fontAlgn="base">
                <a:spcBef>
                  <a:spcPct val="0"/>
                </a:spcBef>
                <a:spcAft>
                  <a:spcPct val="0"/>
                </a:spcAft>
              </a:pPr>
              <a:t>65</a:t>
            </a:fld>
            <a:endParaRPr lang="quz-EC"/>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10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6644404-60ED-4338-AABD-3446777F3F61}" type="slidenum">
              <a:rPr lang="quz-EC"/>
              <a:pPr fontAlgn="base">
                <a:spcBef>
                  <a:spcPct val="0"/>
                </a:spcBef>
                <a:spcAft>
                  <a:spcPct val="0"/>
                </a:spcAft>
              </a:pPr>
              <a:t>66</a:t>
            </a:fld>
            <a:endParaRPr lang="quz-EC"/>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20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3F1E7C0-539C-4B6A-B2F9-3737E47DEF73}" type="slidenum">
              <a:rPr lang="quz-EC"/>
              <a:pPr fontAlgn="base">
                <a:spcBef>
                  <a:spcPct val="0"/>
                </a:spcBef>
                <a:spcAft>
                  <a:spcPct val="0"/>
                </a:spcAft>
              </a:pPr>
              <a:t>67</a:t>
            </a:fld>
            <a:endParaRPr lang="quz-EC"/>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30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02D301-862C-447B-9023-AEB177A92BAD}" type="slidenum">
              <a:rPr lang="quz-EC"/>
              <a:pPr fontAlgn="base">
                <a:spcBef>
                  <a:spcPct val="0"/>
                </a:spcBef>
                <a:spcAft>
                  <a:spcPct val="0"/>
                </a:spcAft>
              </a:pPr>
              <a:t>68</a:t>
            </a:fld>
            <a:endParaRPr lang="quz-EC"/>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40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40BE07-4C58-43A4-B6E3-717E2D99C675}" type="slidenum">
              <a:rPr lang="quz-EC"/>
              <a:pPr fontAlgn="base">
                <a:spcBef>
                  <a:spcPct val="0"/>
                </a:spcBef>
                <a:spcAft>
                  <a:spcPct val="0"/>
                </a:spcAft>
              </a:pPr>
              <a:t>69</a:t>
            </a:fld>
            <a:endParaRPr lang="quz-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05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39C4F5-CEFB-4D99-8C60-BEB3D3398F4D}" type="slidenum">
              <a:rPr lang="quz-EC"/>
              <a:pPr fontAlgn="base">
                <a:spcBef>
                  <a:spcPct val="0"/>
                </a:spcBef>
                <a:spcAft>
                  <a:spcPct val="0"/>
                </a:spcAft>
              </a:pPr>
              <a:t>7</a:t>
            </a:fld>
            <a:endParaRPr lang="quz-EC"/>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51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C01B7A7-37D4-447A-93B0-8FF1F4A52F24}" type="slidenum">
              <a:rPr lang="quz-EC"/>
              <a:pPr fontAlgn="base">
                <a:spcBef>
                  <a:spcPct val="0"/>
                </a:spcBef>
                <a:spcAft>
                  <a:spcPct val="0"/>
                </a:spcAft>
              </a:pPr>
              <a:t>70</a:t>
            </a:fld>
            <a:endParaRPr lang="quz-EC"/>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6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DB3AC4C-42FF-4626-AB9B-089AFBF20DF1}" type="slidenum">
              <a:rPr lang="quz-EC"/>
              <a:pPr fontAlgn="base">
                <a:spcBef>
                  <a:spcPct val="0"/>
                </a:spcBef>
                <a:spcAft>
                  <a:spcPct val="0"/>
                </a:spcAft>
              </a:pPr>
              <a:t>71</a:t>
            </a:fld>
            <a:endParaRPr lang="quz-EC"/>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71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9C70388-9EF8-4FE8-83D3-80886F089823}" type="slidenum">
              <a:rPr lang="quz-EC"/>
              <a:pPr fontAlgn="base">
                <a:spcBef>
                  <a:spcPct val="0"/>
                </a:spcBef>
                <a:spcAft>
                  <a:spcPct val="0"/>
                </a:spcAft>
              </a:pPr>
              <a:t>72</a:t>
            </a:fld>
            <a:endParaRPr lang="quz-EC"/>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8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409824C-185E-412D-AAC4-048DF54D8529}" type="slidenum">
              <a:rPr lang="quz-EC"/>
              <a:pPr fontAlgn="base">
                <a:spcBef>
                  <a:spcPct val="0"/>
                </a:spcBef>
                <a:spcAft>
                  <a:spcPct val="0"/>
                </a:spcAft>
              </a:pPr>
              <a:t>73</a:t>
            </a:fld>
            <a:endParaRPr lang="quz-EC"/>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792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9A5B5EE-B8AE-4373-A85A-95A99C8A3620}" type="slidenum">
              <a:rPr lang="quz-EC"/>
              <a:pPr fontAlgn="base">
                <a:spcBef>
                  <a:spcPct val="0"/>
                </a:spcBef>
                <a:spcAft>
                  <a:spcPct val="0"/>
                </a:spcAft>
              </a:pPr>
              <a:t>74</a:t>
            </a:fld>
            <a:endParaRPr lang="quz-EC"/>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0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61B90D-5D5D-4E73-894C-5CF68BFBCECD}" type="slidenum">
              <a:rPr lang="quz-EC"/>
              <a:pPr fontAlgn="base">
                <a:spcBef>
                  <a:spcPct val="0"/>
                </a:spcBef>
                <a:spcAft>
                  <a:spcPct val="0"/>
                </a:spcAft>
              </a:pPr>
              <a:t>75</a:t>
            </a:fld>
            <a:endParaRPr lang="quz-EC"/>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12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B87E67E-1ADF-476E-A95C-4F0948C1EE2E}" type="slidenum">
              <a:rPr lang="quz-EC"/>
              <a:pPr fontAlgn="base">
                <a:spcBef>
                  <a:spcPct val="0"/>
                </a:spcBef>
                <a:spcAft>
                  <a:spcPct val="0"/>
                </a:spcAft>
              </a:pPr>
              <a:t>76</a:t>
            </a:fld>
            <a:endParaRPr lang="quz-EC"/>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2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E1C876-A9F8-4DEF-A66E-B5E248A76E83}" type="slidenum">
              <a:rPr lang="quz-EC"/>
              <a:pPr fontAlgn="base">
                <a:spcBef>
                  <a:spcPct val="0"/>
                </a:spcBef>
                <a:spcAft>
                  <a:spcPct val="0"/>
                </a:spcAft>
              </a:pPr>
              <a:t>77</a:t>
            </a:fld>
            <a:endParaRPr lang="quz-EC"/>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33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D0FE961-CF51-4BA2-A442-B1617829AE24}" type="slidenum">
              <a:rPr lang="quz-EC"/>
              <a:pPr fontAlgn="base">
                <a:spcBef>
                  <a:spcPct val="0"/>
                </a:spcBef>
                <a:spcAft>
                  <a:spcPct val="0"/>
                </a:spcAft>
              </a:pPr>
              <a:t>78</a:t>
            </a:fld>
            <a:endParaRPr lang="quz-EC"/>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4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D3769CA-C3E4-426B-AAD1-68BB15C18AB4}" type="slidenum">
              <a:rPr lang="quz-EC"/>
              <a:pPr fontAlgn="base">
                <a:spcBef>
                  <a:spcPct val="0"/>
                </a:spcBef>
                <a:spcAft>
                  <a:spcPct val="0"/>
                </a:spcAft>
              </a:pPr>
              <a:t>79</a:t>
            </a:fld>
            <a:endParaRPr lang="quz-EC"/>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16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18955A8-D04B-45A1-9C80-29F617A8525B}" type="slidenum">
              <a:rPr lang="quz-EC"/>
              <a:pPr fontAlgn="base">
                <a:spcBef>
                  <a:spcPct val="0"/>
                </a:spcBef>
                <a:spcAft>
                  <a:spcPct val="0"/>
                </a:spcAft>
              </a:pPr>
              <a:t>8</a:t>
            </a:fld>
            <a:endParaRPr lang="quz-EC"/>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5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6DCA84-3632-4B6E-BDBB-7E7BAF696B6E}" type="slidenum">
              <a:rPr lang="quz-EC"/>
              <a:pPr fontAlgn="base">
                <a:spcBef>
                  <a:spcPct val="0"/>
                </a:spcBef>
                <a:spcAft>
                  <a:spcPct val="0"/>
                </a:spcAft>
              </a:pPr>
              <a:t>80</a:t>
            </a:fld>
            <a:endParaRPr lang="quz-EC"/>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6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F3C248C-8D73-4F83-9359-FE8BD3266754}" type="slidenum">
              <a:rPr lang="quz-EC"/>
              <a:pPr fontAlgn="base">
                <a:spcBef>
                  <a:spcPct val="0"/>
                </a:spcBef>
                <a:spcAft>
                  <a:spcPct val="0"/>
                </a:spcAft>
              </a:pPr>
              <a:t>81</a:t>
            </a:fld>
            <a:endParaRPr lang="quz-EC"/>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73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23D7185-54B1-461A-9AB0-51763D51D2EA}" type="slidenum">
              <a:rPr lang="quz-EC"/>
              <a:pPr fontAlgn="base">
                <a:spcBef>
                  <a:spcPct val="0"/>
                </a:spcBef>
                <a:spcAft>
                  <a:spcPct val="0"/>
                </a:spcAft>
              </a:pPr>
              <a:t>82</a:t>
            </a:fld>
            <a:endParaRPr lang="quz-EC"/>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8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2DC638-44CA-4981-99E8-DFCF4A07AFB1}" type="slidenum">
              <a:rPr lang="quz-EC"/>
              <a:pPr fontAlgn="base">
                <a:spcBef>
                  <a:spcPct val="0"/>
                </a:spcBef>
                <a:spcAft>
                  <a:spcPct val="0"/>
                </a:spcAft>
              </a:pPr>
              <a:t>83</a:t>
            </a:fld>
            <a:endParaRPr lang="quz-EC"/>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894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EC2346A-D4A9-47D0-BB3A-1C1DFA505AE7}" type="slidenum">
              <a:rPr lang="quz-EC"/>
              <a:pPr fontAlgn="base">
                <a:spcBef>
                  <a:spcPct val="0"/>
                </a:spcBef>
                <a:spcAft>
                  <a:spcPct val="0"/>
                </a:spcAft>
              </a:pPr>
              <a:t>84</a:t>
            </a:fld>
            <a:endParaRPr lang="quz-EC"/>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0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7B731B7-2376-477E-B06B-73750CB6D4A5}" type="slidenum">
              <a:rPr lang="quz-EC"/>
              <a:pPr fontAlgn="base">
                <a:spcBef>
                  <a:spcPct val="0"/>
                </a:spcBef>
                <a:spcAft>
                  <a:spcPct val="0"/>
                </a:spcAft>
              </a:pPr>
              <a:t>85</a:t>
            </a:fld>
            <a:endParaRPr lang="quz-EC"/>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14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26CBF10-4092-450E-8AFE-CEEC02791428}" type="slidenum">
              <a:rPr lang="quz-EC"/>
              <a:pPr fontAlgn="base">
                <a:spcBef>
                  <a:spcPct val="0"/>
                </a:spcBef>
                <a:spcAft>
                  <a:spcPct val="0"/>
                </a:spcAft>
              </a:pPr>
              <a:t>86</a:t>
            </a:fld>
            <a:endParaRPr lang="quz-EC"/>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25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F2468E-B880-4DDA-8E0B-7456AC0781B8}" type="slidenum">
              <a:rPr lang="quz-EC"/>
              <a:pPr fontAlgn="base">
                <a:spcBef>
                  <a:spcPct val="0"/>
                </a:spcBef>
                <a:spcAft>
                  <a:spcPct val="0"/>
                </a:spcAft>
              </a:pPr>
              <a:t>87</a:t>
            </a:fld>
            <a:endParaRPr lang="quz-EC"/>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35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4C17528-6694-417B-91D3-58B9D23ACC32}" type="slidenum">
              <a:rPr lang="quz-EC"/>
              <a:pPr fontAlgn="base">
                <a:spcBef>
                  <a:spcPct val="0"/>
                </a:spcBef>
                <a:spcAft>
                  <a:spcPct val="0"/>
                </a:spcAft>
              </a:pPr>
              <a:t>88</a:t>
            </a:fld>
            <a:endParaRPr lang="quz-EC"/>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C" smtClean="0"/>
              <a:t>Aunque el número de parabrisas que se manufacturaban sin el autoclave es mucho menor que en la actualidad, y los costos de energía eléctrica eran menores, se debe tener en cuenta que por la gran venta de parabrisas después de implementar el autoclave es rentable el costo total de energía, y en aproximadamente 5 parabrisas se puede pagar la energía usada en la producción mensual.</a:t>
            </a:r>
            <a:endParaRPr lang="quz-EC" smtClean="0"/>
          </a:p>
          <a:p>
            <a:pPr>
              <a:spcBef>
                <a:spcPct val="0"/>
              </a:spcBef>
            </a:pPr>
            <a:endParaRPr lang="quz-EC" smtClean="0"/>
          </a:p>
        </p:txBody>
      </p:sp>
      <p:sp>
        <p:nvSpPr>
          <p:cNvPr id="194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E91B68-EDAA-4E3B-8026-AD3AC7A7A0B8}" type="slidenum">
              <a:rPr lang="quz-EC"/>
              <a:pPr fontAlgn="base">
                <a:spcBef>
                  <a:spcPct val="0"/>
                </a:spcBef>
                <a:spcAft>
                  <a:spcPct val="0"/>
                </a:spcAft>
              </a:pPr>
              <a:t>89</a:t>
            </a:fld>
            <a:endParaRPr lang="quz-EC"/>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126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E967FB5-E0DF-48C1-AA49-2277BBD63697}" type="slidenum">
              <a:rPr lang="quz-EC"/>
              <a:pPr fontAlgn="base">
                <a:spcBef>
                  <a:spcPct val="0"/>
                </a:spcBef>
                <a:spcAft>
                  <a:spcPct val="0"/>
                </a:spcAft>
              </a:pPr>
              <a:t>9</a:t>
            </a:fld>
            <a:endParaRPr lang="quz-EC"/>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55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944D3E5-44FD-41E3-BD0A-AB06AF88E4E3}" type="slidenum">
              <a:rPr lang="quz-EC"/>
              <a:pPr fontAlgn="base">
                <a:spcBef>
                  <a:spcPct val="0"/>
                </a:spcBef>
                <a:spcAft>
                  <a:spcPct val="0"/>
                </a:spcAft>
              </a:pPr>
              <a:t>90</a:t>
            </a:fld>
            <a:endParaRPr lang="quz-EC"/>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C" smtClean="0"/>
              <a:t>para la elaboración de una gráfica se tomarán en cuenta un promedio de ventas aproximado de la empresa.</a:t>
            </a:r>
            <a:endParaRPr lang="quz-EC" smtClean="0"/>
          </a:p>
        </p:txBody>
      </p:sp>
      <p:sp>
        <p:nvSpPr>
          <p:cNvPr id="1966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792740-8BCE-4FC2-96DE-580F61558550}" type="slidenum">
              <a:rPr lang="quz-EC"/>
              <a:pPr fontAlgn="base">
                <a:spcBef>
                  <a:spcPct val="0"/>
                </a:spcBef>
                <a:spcAft>
                  <a:spcPct val="0"/>
                </a:spcAft>
              </a:pPr>
              <a:t>91</a:t>
            </a:fld>
            <a:endParaRPr lang="quz-EC"/>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76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258D3D0-40AD-4567-ADAA-B4978D1F6EBF}" type="slidenum">
              <a:rPr lang="quz-EC"/>
              <a:pPr fontAlgn="base">
                <a:spcBef>
                  <a:spcPct val="0"/>
                </a:spcBef>
                <a:spcAft>
                  <a:spcPct val="0"/>
                </a:spcAft>
              </a:pPr>
              <a:t>92</a:t>
            </a:fld>
            <a:endParaRPr lang="quz-EC"/>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86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FFC2A46-B10E-4BF4-85B0-5906D10331F5}" type="slidenum">
              <a:rPr lang="quz-EC"/>
              <a:pPr fontAlgn="base">
                <a:spcBef>
                  <a:spcPct val="0"/>
                </a:spcBef>
                <a:spcAft>
                  <a:spcPct val="0"/>
                </a:spcAft>
              </a:pPr>
              <a:t>93</a:t>
            </a:fld>
            <a:endParaRPr lang="quz-EC"/>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1996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444C1F1-22B6-40F5-93F1-D2F3F047D149}" type="slidenum">
              <a:rPr lang="quz-EC"/>
              <a:pPr fontAlgn="base">
                <a:spcBef>
                  <a:spcPct val="0"/>
                </a:spcBef>
                <a:spcAft>
                  <a:spcPct val="0"/>
                </a:spcAft>
              </a:pPr>
              <a:t>94</a:t>
            </a:fld>
            <a:endParaRPr lang="quz-EC"/>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07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29B6893-F4FA-44E1-BD9F-79670247A7A4}" type="slidenum">
              <a:rPr lang="quz-EC"/>
              <a:pPr fontAlgn="base">
                <a:spcBef>
                  <a:spcPct val="0"/>
                </a:spcBef>
                <a:spcAft>
                  <a:spcPct val="0"/>
                </a:spcAft>
              </a:pPr>
              <a:t>95</a:t>
            </a:fld>
            <a:endParaRPr lang="quz-EC"/>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17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E84CC02-257F-4992-9539-8C9A7630BBF7}" type="slidenum">
              <a:rPr lang="quz-EC"/>
              <a:pPr fontAlgn="base">
                <a:spcBef>
                  <a:spcPct val="0"/>
                </a:spcBef>
                <a:spcAft>
                  <a:spcPct val="0"/>
                </a:spcAft>
              </a:pPr>
              <a:t>96</a:t>
            </a:fld>
            <a:endParaRPr lang="quz-EC"/>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2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3A1C3E-3D7F-43D0-AD81-66772373E2BC}" type="slidenum">
              <a:rPr lang="quz-EC"/>
              <a:pPr fontAlgn="base">
                <a:spcBef>
                  <a:spcPct val="0"/>
                </a:spcBef>
                <a:spcAft>
                  <a:spcPct val="0"/>
                </a:spcAft>
              </a:pPr>
              <a:t>97</a:t>
            </a:fld>
            <a:endParaRPr lang="quz-EC"/>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2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3A1C3E-3D7F-43D0-AD81-66772373E2BC}" type="slidenum">
              <a:rPr lang="quz-EC"/>
              <a:pPr fontAlgn="base">
                <a:spcBef>
                  <a:spcPct val="0"/>
                </a:spcBef>
                <a:spcAft>
                  <a:spcPct val="0"/>
                </a:spcAft>
              </a:pPr>
              <a:t>98</a:t>
            </a:fld>
            <a:endParaRPr lang="quz-EC"/>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quz-EC" smtClean="0"/>
          </a:p>
        </p:txBody>
      </p:sp>
      <p:sp>
        <p:nvSpPr>
          <p:cNvPr id="202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3A1C3E-3D7F-43D0-AD81-66772373E2BC}" type="slidenum">
              <a:rPr lang="quz-EC"/>
              <a:pPr fontAlgn="base">
                <a:spcBef>
                  <a:spcPct val="0"/>
                </a:spcBef>
                <a:spcAft>
                  <a:spcPct val="0"/>
                </a:spcAft>
              </a:pPr>
              <a:t>99</a:t>
            </a:fld>
            <a:endParaRPr lang="quz-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C"/>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C"/>
          </a:p>
        </p:txBody>
      </p:sp>
      <p:sp>
        <p:nvSpPr>
          <p:cNvPr id="4" name="Date Placeholder 3"/>
          <p:cNvSpPr>
            <a:spLocks noGrp="1"/>
          </p:cNvSpPr>
          <p:nvPr>
            <p:ph type="dt" sz="half" idx="10"/>
          </p:nvPr>
        </p:nvSpPr>
        <p:spPr/>
        <p:txBody>
          <a:bodyPr/>
          <a:lstStyle>
            <a:lvl1pPr>
              <a:defRPr/>
            </a:lvl1pPr>
          </a:lstStyle>
          <a:p>
            <a:pPr>
              <a:defRPr/>
            </a:pPr>
            <a:fld id="{2C2AA5FA-4BF9-4591-95D6-F6F64F97E31E}" type="datetimeFigureOut">
              <a:rPr lang="es-EC"/>
              <a:pPr>
                <a:defRPr/>
              </a:pPr>
              <a:t>13/04/2011</a:t>
            </a:fld>
            <a:endParaRPr lang="es-EC"/>
          </a:p>
        </p:txBody>
      </p:sp>
      <p:sp>
        <p:nvSpPr>
          <p:cNvPr id="5" name="Footer Placeholder 4"/>
          <p:cNvSpPr>
            <a:spLocks noGrp="1"/>
          </p:cNvSpPr>
          <p:nvPr>
            <p:ph type="ftr" sz="quarter" idx="11"/>
          </p:nvPr>
        </p:nvSpPr>
        <p:spPr/>
        <p:txBody>
          <a:bodyPr/>
          <a:lstStyle>
            <a:lvl1pPr>
              <a:defRPr/>
            </a:lvl1pPr>
          </a:lstStyle>
          <a:p>
            <a:pPr>
              <a:defRPr/>
            </a:pPr>
            <a:endParaRPr lang="es-EC"/>
          </a:p>
        </p:txBody>
      </p:sp>
      <p:sp>
        <p:nvSpPr>
          <p:cNvPr id="6" name="Slide Number Placeholder 5"/>
          <p:cNvSpPr>
            <a:spLocks noGrp="1"/>
          </p:cNvSpPr>
          <p:nvPr>
            <p:ph type="sldNum" sz="quarter" idx="12"/>
          </p:nvPr>
        </p:nvSpPr>
        <p:spPr/>
        <p:txBody>
          <a:bodyPr/>
          <a:lstStyle>
            <a:lvl1pPr>
              <a:defRPr/>
            </a:lvl1pPr>
          </a:lstStyle>
          <a:p>
            <a:pPr>
              <a:defRPr/>
            </a:pPr>
            <a:fld id="{9F852BCA-78BA-411A-B031-2D79525A1E72}" type="slidenum">
              <a:rPr lang="es-EC"/>
              <a:pPr>
                <a:defRPr/>
              </a:pPr>
              <a:t>‹Nº›</a:t>
            </a:fld>
            <a:endParaRPr lang="es-EC"/>
          </a:p>
        </p:txBody>
      </p:sp>
    </p:spTree>
    <p:extLst>
      <p:ext uri="{BB962C8B-B14F-4D97-AF65-F5344CB8AC3E}">
        <p14:creationId xmlns:p14="http://schemas.microsoft.com/office/powerpoint/2010/main" val="398944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lvl1pPr>
              <a:defRPr/>
            </a:lvl1pPr>
          </a:lstStyle>
          <a:p>
            <a:pPr>
              <a:defRPr/>
            </a:pPr>
            <a:fld id="{4A93C631-3C18-4B80-899C-4B7326590538}" type="datetimeFigureOut">
              <a:rPr lang="es-EC"/>
              <a:pPr>
                <a:defRPr/>
              </a:pPr>
              <a:t>13/04/2011</a:t>
            </a:fld>
            <a:endParaRPr lang="es-EC"/>
          </a:p>
        </p:txBody>
      </p:sp>
      <p:sp>
        <p:nvSpPr>
          <p:cNvPr id="5" name="Footer Placeholder 4"/>
          <p:cNvSpPr>
            <a:spLocks noGrp="1"/>
          </p:cNvSpPr>
          <p:nvPr>
            <p:ph type="ftr" sz="quarter" idx="11"/>
          </p:nvPr>
        </p:nvSpPr>
        <p:spPr/>
        <p:txBody>
          <a:bodyPr/>
          <a:lstStyle>
            <a:lvl1pPr>
              <a:defRPr/>
            </a:lvl1pPr>
          </a:lstStyle>
          <a:p>
            <a:pPr>
              <a:defRPr/>
            </a:pPr>
            <a:endParaRPr lang="es-EC"/>
          </a:p>
        </p:txBody>
      </p:sp>
      <p:sp>
        <p:nvSpPr>
          <p:cNvPr id="6" name="Slide Number Placeholder 5"/>
          <p:cNvSpPr>
            <a:spLocks noGrp="1"/>
          </p:cNvSpPr>
          <p:nvPr>
            <p:ph type="sldNum" sz="quarter" idx="12"/>
          </p:nvPr>
        </p:nvSpPr>
        <p:spPr/>
        <p:txBody>
          <a:bodyPr/>
          <a:lstStyle>
            <a:lvl1pPr>
              <a:defRPr/>
            </a:lvl1pPr>
          </a:lstStyle>
          <a:p>
            <a:pPr>
              <a:defRPr/>
            </a:pPr>
            <a:fld id="{E0636390-9F2B-489C-8D8A-4ED18DD73D99}" type="slidenum">
              <a:rPr lang="es-EC"/>
              <a:pPr>
                <a:defRPr/>
              </a:pPr>
              <a:t>‹Nº›</a:t>
            </a:fld>
            <a:endParaRPr lang="es-EC"/>
          </a:p>
        </p:txBody>
      </p:sp>
    </p:spTree>
    <p:extLst>
      <p:ext uri="{BB962C8B-B14F-4D97-AF65-F5344CB8AC3E}">
        <p14:creationId xmlns:p14="http://schemas.microsoft.com/office/powerpoint/2010/main" val="72458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C"/>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lvl1pPr>
              <a:defRPr/>
            </a:lvl1pPr>
          </a:lstStyle>
          <a:p>
            <a:pPr>
              <a:defRPr/>
            </a:pPr>
            <a:fld id="{02DAD11F-174A-4E84-96B7-529E584FBEDF}" type="datetimeFigureOut">
              <a:rPr lang="es-EC"/>
              <a:pPr>
                <a:defRPr/>
              </a:pPr>
              <a:t>13/04/2011</a:t>
            </a:fld>
            <a:endParaRPr lang="es-EC"/>
          </a:p>
        </p:txBody>
      </p:sp>
      <p:sp>
        <p:nvSpPr>
          <p:cNvPr id="5" name="Footer Placeholder 4"/>
          <p:cNvSpPr>
            <a:spLocks noGrp="1"/>
          </p:cNvSpPr>
          <p:nvPr>
            <p:ph type="ftr" sz="quarter" idx="11"/>
          </p:nvPr>
        </p:nvSpPr>
        <p:spPr/>
        <p:txBody>
          <a:bodyPr/>
          <a:lstStyle>
            <a:lvl1pPr>
              <a:defRPr/>
            </a:lvl1pPr>
          </a:lstStyle>
          <a:p>
            <a:pPr>
              <a:defRPr/>
            </a:pPr>
            <a:endParaRPr lang="es-EC"/>
          </a:p>
        </p:txBody>
      </p:sp>
      <p:sp>
        <p:nvSpPr>
          <p:cNvPr id="6" name="Slide Number Placeholder 5"/>
          <p:cNvSpPr>
            <a:spLocks noGrp="1"/>
          </p:cNvSpPr>
          <p:nvPr>
            <p:ph type="sldNum" sz="quarter" idx="12"/>
          </p:nvPr>
        </p:nvSpPr>
        <p:spPr/>
        <p:txBody>
          <a:bodyPr/>
          <a:lstStyle>
            <a:lvl1pPr>
              <a:defRPr/>
            </a:lvl1pPr>
          </a:lstStyle>
          <a:p>
            <a:pPr>
              <a:defRPr/>
            </a:pPr>
            <a:fld id="{8B884094-3B71-4A55-A9B3-A949DAC3D863}" type="slidenum">
              <a:rPr lang="es-EC"/>
              <a:pPr>
                <a:defRPr/>
              </a:pPr>
              <a:t>‹Nº›</a:t>
            </a:fld>
            <a:endParaRPr lang="es-EC"/>
          </a:p>
        </p:txBody>
      </p:sp>
    </p:spTree>
    <p:extLst>
      <p:ext uri="{BB962C8B-B14F-4D97-AF65-F5344CB8AC3E}">
        <p14:creationId xmlns:p14="http://schemas.microsoft.com/office/powerpoint/2010/main" val="354315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lvl1pPr>
              <a:defRPr/>
            </a:lvl1pPr>
          </a:lstStyle>
          <a:p>
            <a:pPr>
              <a:defRPr/>
            </a:pPr>
            <a:fld id="{4B9F1109-F17F-4CC7-ACD8-E9BE8AC12F87}" type="datetimeFigureOut">
              <a:rPr lang="es-EC"/>
              <a:pPr>
                <a:defRPr/>
              </a:pPr>
              <a:t>13/04/2011</a:t>
            </a:fld>
            <a:endParaRPr lang="es-EC"/>
          </a:p>
        </p:txBody>
      </p:sp>
      <p:sp>
        <p:nvSpPr>
          <p:cNvPr id="5" name="Footer Placeholder 4"/>
          <p:cNvSpPr>
            <a:spLocks noGrp="1"/>
          </p:cNvSpPr>
          <p:nvPr>
            <p:ph type="ftr" sz="quarter" idx="11"/>
          </p:nvPr>
        </p:nvSpPr>
        <p:spPr/>
        <p:txBody>
          <a:bodyPr/>
          <a:lstStyle>
            <a:lvl1pPr>
              <a:defRPr/>
            </a:lvl1pPr>
          </a:lstStyle>
          <a:p>
            <a:pPr>
              <a:defRPr/>
            </a:pPr>
            <a:endParaRPr lang="es-EC"/>
          </a:p>
        </p:txBody>
      </p:sp>
      <p:sp>
        <p:nvSpPr>
          <p:cNvPr id="6" name="Slide Number Placeholder 5"/>
          <p:cNvSpPr>
            <a:spLocks noGrp="1"/>
          </p:cNvSpPr>
          <p:nvPr>
            <p:ph type="sldNum" sz="quarter" idx="12"/>
          </p:nvPr>
        </p:nvSpPr>
        <p:spPr/>
        <p:txBody>
          <a:bodyPr/>
          <a:lstStyle>
            <a:lvl1pPr>
              <a:defRPr/>
            </a:lvl1pPr>
          </a:lstStyle>
          <a:p>
            <a:pPr>
              <a:defRPr/>
            </a:pPr>
            <a:fld id="{46816D2B-6019-4710-9394-621CD599C826}" type="slidenum">
              <a:rPr lang="es-EC"/>
              <a:pPr>
                <a:defRPr/>
              </a:pPr>
              <a:t>‹Nº›</a:t>
            </a:fld>
            <a:endParaRPr lang="es-EC"/>
          </a:p>
        </p:txBody>
      </p:sp>
    </p:spTree>
    <p:extLst>
      <p:ext uri="{BB962C8B-B14F-4D97-AF65-F5344CB8AC3E}">
        <p14:creationId xmlns:p14="http://schemas.microsoft.com/office/powerpoint/2010/main" val="323543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C"/>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57CBD8-CF41-49A5-9699-9089B306FEF5}" type="datetimeFigureOut">
              <a:rPr lang="es-EC"/>
              <a:pPr>
                <a:defRPr/>
              </a:pPr>
              <a:t>13/04/2011</a:t>
            </a:fld>
            <a:endParaRPr lang="es-EC"/>
          </a:p>
        </p:txBody>
      </p:sp>
      <p:sp>
        <p:nvSpPr>
          <p:cNvPr id="5" name="Footer Placeholder 4"/>
          <p:cNvSpPr>
            <a:spLocks noGrp="1"/>
          </p:cNvSpPr>
          <p:nvPr>
            <p:ph type="ftr" sz="quarter" idx="11"/>
          </p:nvPr>
        </p:nvSpPr>
        <p:spPr/>
        <p:txBody>
          <a:bodyPr/>
          <a:lstStyle>
            <a:lvl1pPr>
              <a:defRPr/>
            </a:lvl1pPr>
          </a:lstStyle>
          <a:p>
            <a:pPr>
              <a:defRPr/>
            </a:pPr>
            <a:endParaRPr lang="es-EC"/>
          </a:p>
        </p:txBody>
      </p:sp>
      <p:sp>
        <p:nvSpPr>
          <p:cNvPr id="6" name="Slide Number Placeholder 5"/>
          <p:cNvSpPr>
            <a:spLocks noGrp="1"/>
          </p:cNvSpPr>
          <p:nvPr>
            <p:ph type="sldNum" sz="quarter" idx="12"/>
          </p:nvPr>
        </p:nvSpPr>
        <p:spPr/>
        <p:txBody>
          <a:bodyPr/>
          <a:lstStyle>
            <a:lvl1pPr>
              <a:defRPr/>
            </a:lvl1pPr>
          </a:lstStyle>
          <a:p>
            <a:pPr>
              <a:defRPr/>
            </a:pPr>
            <a:fld id="{0DEDC26D-D841-4052-85EC-96D85DEA0B97}" type="slidenum">
              <a:rPr lang="es-EC"/>
              <a:pPr>
                <a:defRPr/>
              </a:pPr>
              <a:t>‹Nº›</a:t>
            </a:fld>
            <a:endParaRPr lang="es-EC"/>
          </a:p>
        </p:txBody>
      </p:sp>
    </p:spTree>
    <p:extLst>
      <p:ext uri="{BB962C8B-B14F-4D97-AF65-F5344CB8AC3E}">
        <p14:creationId xmlns:p14="http://schemas.microsoft.com/office/powerpoint/2010/main" val="4394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Date Placeholder 3"/>
          <p:cNvSpPr>
            <a:spLocks noGrp="1"/>
          </p:cNvSpPr>
          <p:nvPr>
            <p:ph type="dt" sz="half" idx="10"/>
          </p:nvPr>
        </p:nvSpPr>
        <p:spPr/>
        <p:txBody>
          <a:bodyPr/>
          <a:lstStyle>
            <a:lvl1pPr>
              <a:defRPr/>
            </a:lvl1pPr>
          </a:lstStyle>
          <a:p>
            <a:pPr>
              <a:defRPr/>
            </a:pPr>
            <a:fld id="{56D12F93-5904-4C1C-A951-F21DB0207771}" type="datetimeFigureOut">
              <a:rPr lang="es-EC"/>
              <a:pPr>
                <a:defRPr/>
              </a:pPr>
              <a:t>13/04/2011</a:t>
            </a:fld>
            <a:endParaRPr lang="es-EC"/>
          </a:p>
        </p:txBody>
      </p:sp>
      <p:sp>
        <p:nvSpPr>
          <p:cNvPr id="6" name="Footer Placeholder 4"/>
          <p:cNvSpPr>
            <a:spLocks noGrp="1"/>
          </p:cNvSpPr>
          <p:nvPr>
            <p:ph type="ftr" sz="quarter" idx="11"/>
          </p:nvPr>
        </p:nvSpPr>
        <p:spPr/>
        <p:txBody>
          <a:bodyPr/>
          <a:lstStyle>
            <a:lvl1pPr>
              <a:defRPr/>
            </a:lvl1pPr>
          </a:lstStyle>
          <a:p>
            <a:pPr>
              <a:defRPr/>
            </a:pPr>
            <a:endParaRPr lang="es-EC"/>
          </a:p>
        </p:txBody>
      </p:sp>
      <p:sp>
        <p:nvSpPr>
          <p:cNvPr id="7" name="Slide Number Placeholder 5"/>
          <p:cNvSpPr>
            <a:spLocks noGrp="1"/>
          </p:cNvSpPr>
          <p:nvPr>
            <p:ph type="sldNum" sz="quarter" idx="12"/>
          </p:nvPr>
        </p:nvSpPr>
        <p:spPr/>
        <p:txBody>
          <a:bodyPr/>
          <a:lstStyle>
            <a:lvl1pPr>
              <a:defRPr/>
            </a:lvl1pPr>
          </a:lstStyle>
          <a:p>
            <a:pPr>
              <a:defRPr/>
            </a:pPr>
            <a:fld id="{8239FB22-B603-43E3-861E-4BD8758BB33B}" type="slidenum">
              <a:rPr lang="es-EC"/>
              <a:pPr>
                <a:defRPr/>
              </a:pPr>
              <a:t>‹Nº›</a:t>
            </a:fld>
            <a:endParaRPr lang="es-EC"/>
          </a:p>
        </p:txBody>
      </p:sp>
    </p:spTree>
    <p:extLst>
      <p:ext uri="{BB962C8B-B14F-4D97-AF65-F5344CB8AC3E}">
        <p14:creationId xmlns:p14="http://schemas.microsoft.com/office/powerpoint/2010/main" val="142659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C"/>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7" name="Date Placeholder 3"/>
          <p:cNvSpPr>
            <a:spLocks noGrp="1"/>
          </p:cNvSpPr>
          <p:nvPr>
            <p:ph type="dt" sz="half" idx="10"/>
          </p:nvPr>
        </p:nvSpPr>
        <p:spPr/>
        <p:txBody>
          <a:bodyPr/>
          <a:lstStyle>
            <a:lvl1pPr>
              <a:defRPr/>
            </a:lvl1pPr>
          </a:lstStyle>
          <a:p>
            <a:pPr>
              <a:defRPr/>
            </a:pPr>
            <a:fld id="{30F94769-4EF7-4634-BE4D-00CF3994E70B}" type="datetimeFigureOut">
              <a:rPr lang="es-EC"/>
              <a:pPr>
                <a:defRPr/>
              </a:pPr>
              <a:t>13/04/2011</a:t>
            </a:fld>
            <a:endParaRPr lang="es-EC"/>
          </a:p>
        </p:txBody>
      </p:sp>
      <p:sp>
        <p:nvSpPr>
          <p:cNvPr id="8" name="Footer Placeholder 4"/>
          <p:cNvSpPr>
            <a:spLocks noGrp="1"/>
          </p:cNvSpPr>
          <p:nvPr>
            <p:ph type="ftr" sz="quarter" idx="11"/>
          </p:nvPr>
        </p:nvSpPr>
        <p:spPr/>
        <p:txBody>
          <a:bodyPr/>
          <a:lstStyle>
            <a:lvl1pPr>
              <a:defRPr/>
            </a:lvl1pPr>
          </a:lstStyle>
          <a:p>
            <a:pPr>
              <a:defRPr/>
            </a:pPr>
            <a:endParaRPr lang="es-EC"/>
          </a:p>
        </p:txBody>
      </p:sp>
      <p:sp>
        <p:nvSpPr>
          <p:cNvPr id="9" name="Slide Number Placeholder 5"/>
          <p:cNvSpPr>
            <a:spLocks noGrp="1"/>
          </p:cNvSpPr>
          <p:nvPr>
            <p:ph type="sldNum" sz="quarter" idx="12"/>
          </p:nvPr>
        </p:nvSpPr>
        <p:spPr/>
        <p:txBody>
          <a:bodyPr/>
          <a:lstStyle>
            <a:lvl1pPr>
              <a:defRPr/>
            </a:lvl1pPr>
          </a:lstStyle>
          <a:p>
            <a:pPr>
              <a:defRPr/>
            </a:pPr>
            <a:fld id="{2A57B9E8-5984-4C61-8AB2-EB821EAD27F5}" type="slidenum">
              <a:rPr lang="es-EC"/>
              <a:pPr>
                <a:defRPr/>
              </a:pPr>
              <a:t>‹Nº›</a:t>
            </a:fld>
            <a:endParaRPr lang="es-EC"/>
          </a:p>
        </p:txBody>
      </p:sp>
    </p:spTree>
    <p:extLst>
      <p:ext uri="{BB962C8B-B14F-4D97-AF65-F5344CB8AC3E}">
        <p14:creationId xmlns:p14="http://schemas.microsoft.com/office/powerpoint/2010/main" val="270109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Date Placeholder 3"/>
          <p:cNvSpPr>
            <a:spLocks noGrp="1"/>
          </p:cNvSpPr>
          <p:nvPr>
            <p:ph type="dt" sz="half" idx="10"/>
          </p:nvPr>
        </p:nvSpPr>
        <p:spPr/>
        <p:txBody>
          <a:bodyPr/>
          <a:lstStyle>
            <a:lvl1pPr>
              <a:defRPr/>
            </a:lvl1pPr>
          </a:lstStyle>
          <a:p>
            <a:pPr>
              <a:defRPr/>
            </a:pPr>
            <a:fld id="{2507AE45-CC34-4ED7-ACCC-24B045149726}" type="datetimeFigureOut">
              <a:rPr lang="es-EC"/>
              <a:pPr>
                <a:defRPr/>
              </a:pPr>
              <a:t>13/04/2011</a:t>
            </a:fld>
            <a:endParaRPr lang="es-EC"/>
          </a:p>
        </p:txBody>
      </p:sp>
      <p:sp>
        <p:nvSpPr>
          <p:cNvPr id="4" name="Footer Placeholder 4"/>
          <p:cNvSpPr>
            <a:spLocks noGrp="1"/>
          </p:cNvSpPr>
          <p:nvPr>
            <p:ph type="ftr" sz="quarter" idx="11"/>
          </p:nvPr>
        </p:nvSpPr>
        <p:spPr/>
        <p:txBody>
          <a:bodyPr/>
          <a:lstStyle>
            <a:lvl1pPr>
              <a:defRPr/>
            </a:lvl1pPr>
          </a:lstStyle>
          <a:p>
            <a:pPr>
              <a:defRPr/>
            </a:pPr>
            <a:endParaRPr lang="es-EC"/>
          </a:p>
        </p:txBody>
      </p:sp>
      <p:sp>
        <p:nvSpPr>
          <p:cNvPr id="5" name="Slide Number Placeholder 5"/>
          <p:cNvSpPr>
            <a:spLocks noGrp="1"/>
          </p:cNvSpPr>
          <p:nvPr>
            <p:ph type="sldNum" sz="quarter" idx="12"/>
          </p:nvPr>
        </p:nvSpPr>
        <p:spPr/>
        <p:txBody>
          <a:bodyPr/>
          <a:lstStyle>
            <a:lvl1pPr>
              <a:defRPr/>
            </a:lvl1pPr>
          </a:lstStyle>
          <a:p>
            <a:pPr>
              <a:defRPr/>
            </a:pPr>
            <a:fld id="{1B768A92-0589-49D7-AA84-1E150DFB15C2}" type="slidenum">
              <a:rPr lang="es-EC"/>
              <a:pPr>
                <a:defRPr/>
              </a:pPr>
              <a:t>‹Nº›</a:t>
            </a:fld>
            <a:endParaRPr lang="es-EC"/>
          </a:p>
        </p:txBody>
      </p:sp>
    </p:spTree>
    <p:extLst>
      <p:ext uri="{BB962C8B-B14F-4D97-AF65-F5344CB8AC3E}">
        <p14:creationId xmlns:p14="http://schemas.microsoft.com/office/powerpoint/2010/main" val="122777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F6892F-1203-40DC-9054-824BE3D758AA}" type="datetimeFigureOut">
              <a:rPr lang="es-EC"/>
              <a:pPr>
                <a:defRPr/>
              </a:pPr>
              <a:t>13/04/2011</a:t>
            </a:fld>
            <a:endParaRPr lang="es-EC"/>
          </a:p>
        </p:txBody>
      </p:sp>
      <p:sp>
        <p:nvSpPr>
          <p:cNvPr id="3" name="Footer Placeholder 4"/>
          <p:cNvSpPr>
            <a:spLocks noGrp="1"/>
          </p:cNvSpPr>
          <p:nvPr>
            <p:ph type="ftr" sz="quarter" idx="11"/>
          </p:nvPr>
        </p:nvSpPr>
        <p:spPr/>
        <p:txBody>
          <a:bodyPr/>
          <a:lstStyle>
            <a:lvl1pPr>
              <a:defRPr/>
            </a:lvl1pPr>
          </a:lstStyle>
          <a:p>
            <a:pPr>
              <a:defRPr/>
            </a:pPr>
            <a:endParaRPr lang="es-EC"/>
          </a:p>
        </p:txBody>
      </p:sp>
      <p:sp>
        <p:nvSpPr>
          <p:cNvPr id="4" name="Slide Number Placeholder 5"/>
          <p:cNvSpPr>
            <a:spLocks noGrp="1"/>
          </p:cNvSpPr>
          <p:nvPr>
            <p:ph type="sldNum" sz="quarter" idx="12"/>
          </p:nvPr>
        </p:nvSpPr>
        <p:spPr/>
        <p:txBody>
          <a:bodyPr/>
          <a:lstStyle>
            <a:lvl1pPr>
              <a:defRPr/>
            </a:lvl1pPr>
          </a:lstStyle>
          <a:p>
            <a:pPr>
              <a:defRPr/>
            </a:pPr>
            <a:fld id="{DF200276-AD2F-437D-A322-8C2D003938CD}" type="slidenum">
              <a:rPr lang="es-EC"/>
              <a:pPr>
                <a:defRPr/>
              </a:pPr>
              <a:t>‹Nº›</a:t>
            </a:fld>
            <a:endParaRPr lang="es-EC"/>
          </a:p>
        </p:txBody>
      </p:sp>
    </p:spTree>
    <p:extLst>
      <p:ext uri="{BB962C8B-B14F-4D97-AF65-F5344CB8AC3E}">
        <p14:creationId xmlns:p14="http://schemas.microsoft.com/office/powerpoint/2010/main" val="125209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C"/>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69F30D-36B8-413F-B03D-45906CE9CE63}" type="datetimeFigureOut">
              <a:rPr lang="es-EC"/>
              <a:pPr>
                <a:defRPr/>
              </a:pPr>
              <a:t>13/04/2011</a:t>
            </a:fld>
            <a:endParaRPr lang="es-EC"/>
          </a:p>
        </p:txBody>
      </p:sp>
      <p:sp>
        <p:nvSpPr>
          <p:cNvPr id="6" name="Footer Placeholder 4"/>
          <p:cNvSpPr>
            <a:spLocks noGrp="1"/>
          </p:cNvSpPr>
          <p:nvPr>
            <p:ph type="ftr" sz="quarter" idx="11"/>
          </p:nvPr>
        </p:nvSpPr>
        <p:spPr/>
        <p:txBody>
          <a:bodyPr/>
          <a:lstStyle>
            <a:lvl1pPr>
              <a:defRPr/>
            </a:lvl1pPr>
          </a:lstStyle>
          <a:p>
            <a:pPr>
              <a:defRPr/>
            </a:pPr>
            <a:endParaRPr lang="es-EC"/>
          </a:p>
        </p:txBody>
      </p:sp>
      <p:sp>
        <p:nvSpPr>
          <p:cNvPr id="7" name="Slide Number Placeholder 5"/>
          <p:cNvSpPr>
            <a:spLocks noGrp="1"/>
          </p:cNvSpPr>
          <p:nvPr>
            <p:ph type="sldNum" sz="quarter" idx="12"/>
          </p:nvPr>
        </p:nvSpPr>
        <p:spPr/>
        <p:txBody>
          <a:bodyPr/>
          <a:lstStyle>
            <a:lvl1pPr>
              <a:defRPr/>
            </a:lvl1pPr>
          </a:lstStyle>
          <a:p>
            <a:pPr>
              <a:defRPr/>
            </a:pPr>
            <a:fld id="{213ADF91-0974-4D25-972C-CFE0061FBE94}" type="slidenum">
              <a:rPr lang="es-EC"/>
              <a:pPr>
                <a:defRPr/>
              </a:pPr>
              <a:t>‹Nº›</a:t>
            </a:fld>
            <a:endParaRPr lang="es-EC"/>
          </a:p>
        </p:txBody>
      </p:sp>
    </p:spTree>
    <p:extLst>
      <p:ext uri="{BB962C8B-B14F-4D97-AF65-F5344CB8AC3E}">
        <p14:creationId xmlns:p14="http://schemas.microsoft.com/office/powerpoint/2010/main" val="8120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C"/>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676B42-0C37-41B5-98AC-3EE9D7028DCC}" type="datetimeFigureOut">
              <a:rPr lang="es-EC"/>
              <a:pPr>
                <a:defRPr/>
              </a:pPr>
              <a:t>13/04/2011</a:t>
            </a:fld>
            <a:endParaRPr lang="es-EC"/>
          </a:p>
        </p:txBody>
      </p:sp>
      <p:sp>
        <p:nvSpPr>
          <p:cNvPr id="6" name="Footer Placeholder 4"/>
          <p:cNvSpPr>
            <a:spLocks noGrp="1"/>
          </p:cNvSpPr>
          <p:nvPr>
            <p:ph type="ftr" sz="quarter" idx="11"/>
          </p:nvPr>
        </p:nvSpPr>
        <p:spPr/>
        <p:txBody>
          <a:bodyPr/>
          <a:lstStyle>
            <a:lvl1pPr>
              <a:defRPr/>
            </a:lvl1pPr>
          </a:lstStyle>
          <a:p>
            <a:pPr>
              <a:defRPr/>
            </a:pPr>
            <a:endParaRPr lang="es-EC"/>
          </a:p>
        </p:txBody>
      </p:sp>
      <p:sp>
        <p:nvSpPr>
          <p:cNvPr id="7" name="Slide Number Placeholder 5"/>
          <p:cNvSpPr>
            <a:spLocks noGrp="1"/>
          </p:cNvSpPr>
          <p:nvPr>
            <p:ph type="sldNum" sz="quarter" idx="12"/>
          </p:nvPr>
        </p:nvSpPr>
        <p:spPr/>
        <p:txBody>
          <a:bodyPr/>
          <a:lstStyle>
            <a:lvl1pPr>
              <a:defRPr/>
            </a:lvl1pPr>
          </a:lstStyle>
          <a:p>
            <a:pPr>
              <a:defRPr/>
            </a:pPr>
            <a:fld id="{FF30B8DC-7650-4F96-9B92-9B672421179E}" type="slidenum">
              <a:rPr lang="es-EC"/>
              <a:pPr>
                <a:defRPr/>
              </a:pPr>
              <a:t>‹Nº›</a:t>
            </a:fld>
            <a:endParaRPr lang="es-EC"/>
          </a:p>
        </p:txBody>
      </p:sp>
    </p:spTree>
    <p:extLst>
      <p:ext uri="{BB962C8B-B14F-4D97-AF65-F5344CB8AC3E}">
        <p14:creationId xmlns:p14="http://schemas.microsoft.com/office/powerpoint/2010/main" val="415672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s-EC"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2DDFED6-EC60-4117-BFA3-59DCAB451C30}" type="datetimeFigureOut">
              <a:rPr lang="es-EC"/>
              <a:pPr>
                <a:defRPr/>
              </a:pPr>
              <a:t>13/04/2011</a:t>
            </a:fld>
            <a:endParaRPr lang="es-EC"/>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C"/>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DFFFAAA-CE15-41E3-BFAD-29F98AB2CB73}" type="slidenum">
              <a:rPr lang="es-EC"/>
              <a:pPr>
                <a:defRPr/>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pblequipo2.files.wordpress.com/2007/10/autoc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ond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762000" y="762000"/>
            <a:ext cx="7772400" cy="4806287"/>
          </a:xfrm>
        </p:spPr>
        <p:txBody>
          <a:bodyPr/>
          <a:lstStyle/>
          <a:p>
            <a:r>
              <a:rPr lang="es-EC" sz="800" b="1" dirty="0" smtClean="0">
                <a:latin typeface="Arial" charset="0"/>
                <a:cs typeface="Arial" charset="0"/>
              </a:rPr>
              <a:t/>
            </a:r>
            <a:br>
              <a:rPr lang="es-EC" sz="800" b="1" dirty="0" smtClean="0">
                <a:latin typeface="Arial" charset="0"/>
                <a:cs typeface="Arial" charset="0"/>
              </a:rPr>
            </a:br>
            <a:r>
              <a:rPr lang="es-ES" sz="800" dirty="0" smtClean="0">
                <a:latin typeface="Arial" charset="0"/>
                <a:cs typeface="Arial" charset="0"/>
              </a:rPr>
              <a:t> </a:t>
            </a:r>
            <a:r>
              <a:rPr lang="es-EC" sz="800" dirty="0" smtClean="0">
                <a:latin typeface="Arial" charset="0"/>
                <a:cs typeface="Arial" charset="0"/>
              </a:rPr>
              <a:t/>
            </a:r>
            <a:br>
              <a:rPr lang="es-EC" sz="800" dirty="0" smtClean="0">
                <a:latin typeface="Arial" charset="0"/>
                <a:cs typeface="Arial" charset="0"/>
              </a:rPr>
            </a:br>
            <a:r>
              <a:rPr lang="es-ES" sz="800" dirty="0" smtClean="0">
                <a:latin typeface="Arial" charset="0"/>
                <a:cs typeface="Arial" charset="0"/>
              </a:rPr>
              <a:t> </a:t>
            </a:r>
            <a:r>
              <a:rPr lang="es-EC" sz="800" dirty="0" smtClean="0">
                <a:latin typeface="Arial" charset="0"/>
                <a:cs typeface="Arial" charset="0"/>
              </a:rPr>
              <a:t/>
            </a:r>
            <a:br>
              <a:rPr lang="es-EC" sz="800" dirty="0" smtClean="0">
                <a:latin typeface="Arial" charset="0"/>
                <a:cs typeface="Arial" charset="0"/>
              </a:rPr>
            </a:br>
            <a:r>
              <a:rPr lang="es-ES" sz="800" dirty="0" smtClean="0">
                <a:latin typeface="Arial" charset="0"/>
                <a:cs typeface="Arial" charset="0"/>
              </a:rPr>
              <a:t> </a:t>
            </a:r>
            <a:r>
              <a:rPr lang="es-EC" sz="800" dirty="0" smtClean="0">
                <a:latin typeface="Arial" charset="0"/>
                <a:cs typeface="Arial" charset="0"/>
              </a:rPr>
              <a:t/>
            </a:r>
            <a:br>
              <a:rPr lang="es-EC" sz="800" dirty="0" smtClean="0">
                <a:latin typeface="Arial" charset="0"/>
                <a:cs typeface="Arial" charset="0"/>
              </a:rPr>
            </a:br>
            <a:r>
              <a:rPr lang="es-ES" sz="1800" b="1" dirty="0" smtClean="0">
                <a:latin typeface="Arial" charset="0"/>
                <a:cs typeface="Arial" charset="0"/>
              </a:rPr>
              <a:t>CARRERA DE INGENIERÍA MECÁNICA</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    </a:t>
            </a:r>
            <a:r>
              <a:rPr lang="es-EC" sz="1800" b="1" dirty="0" smtClean="0">
                <a:latin typeface="Arial" charset="0"/>
                <a:cs typeface="Arial" charset="0"/>
              </a:rPr>
              <a:t/>
            </a:r>
            <a:br>
              <a:rPr lang="es-EC" sz="1800" b="1" dirty="0" smtClean="0">
                <a:latin typeface="Arial" charset="0"/>
                <a:cs typeface="Arial" charset="0"/>
              </a:rPr>
            </a:br>
            <a:r>
              <a:rPr lang="es-EC" sz="1800" b="1" dirty="0" smtClean="0">
                <a:latin typeface="Arial" charset="0"/>
                <a:cs typeface="Arial" charset="0"/>
              </a:rPr>
              <a:t>“DISEÑO Y CONSTRUCCIÓN DE UN AUTOCLAVE PARA LAMINACIÓN DE PARABRISAS DE LA PLANTA DE GLASSVIT CIA. LTDA. SEGÚN CÓDIGO ASME SECCIÓN VIII DIV. 1</a:t>
            </a:r>
            <a:r>
              <a:rPr lang="es-ES" sz="1800" b="1" dirty="0" smtClean="0">
                <a:latin typeface="Arial" charset="0"/>
                <a:cs typeface="Arial" charset="0"/>
              </a:rPr>
              <a:t>”</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  </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PROYECTO PREVIO A LA OBTENCIÓN DEL TÍTULO DE INGENIERO MECÁNICO</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  </a:t>
            </a:r>
            <a:br>
              <a:rPr lang="es-ES" sz="1800" b="1" dirty="0" smtClean="0">
                <a:latin typeface="Arial" charset="0"/>
                <a:cs typeface="Arial" charset="0"/>
              </a:rPr>
            </a:b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GERMÁN PATRICIO CARCHI FEIJÓO</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  </a:t>
            </a:r>
            <a:br>
              <a:rPr lang="es-ES" sz="1800" b="1" dirty="0" smtClean="0">
                <a:latin typeface="Arial" charset="0"/>
                <a:cs typeface="Arial" charset="0"/>
              </a:rPr>
            </a:b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DIRECTOR: ING. ÁNGELO VILLAVICENCIO</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CODIRECTOR: ING. LUIS ESCOBAR</a:t>
            </a:r>
            <a:r>
              <a:rPr lang="es-EC" sz="1800" b="1" dirty="0" smtClean="0">
                <a:latin typeface="Arial" charset="0"/>
                <a:cs typeface="Arial" charset="0"/>
              </a:rPr>
              <a:t/>
            </a:r>
            <a:br>
              <a:rPr lang="es-EC" sz="1800" b="1" dirty="0" smtClean="0">
                <a:latin typeface="Arial" charset="0"/>
                <a:cs typeface="Arial" charset="0"/>
              </a:rPr>
            </a:br>
            <a:r>
              <a:rPr lang="es-ES" sz="1800" b="1" dirty="0" smtClean="0">
                <a:latin typeface="Arial" charset="0"/>
                <a:cs typeface="Arial" charset="0"/>
              </a:rPr>
              <a:t> </a:t>
            </a:r>
            <a:r>
              <a:rPr lang="es-EC" sz="1800" b="1" dirty="0" smtClean="0">
                <a:latin typeface="Arial" charset="0"/>
                <a:cs typeface="Arial" charset="0"/>
              </a:rPr>
              <a:t/>
            </a:r>
            <a:br>
              <a:rPr lang="es-EC" sz="1800" b="1" dirty="0" smtClean="0">
                <a:latin typeface="Arial" charset="0"/>
                <a:cs typeface="Arial" charset="0"/>
              </a:rPr>
            </a:br>
            <a:r>
              <a:rPr lang="es-ES" sz="1600" b="1" dirty="0" smtClean="0">
                <a:latin typeface="Arial" charset="0"/>
                <a:cs typeface="Arial" charset="0"/>
              </a:rPr>
              <a:t>Sangolquí, 13 de Abril del 2011</a:t>
            </a:r>
            <a:r>
              <a:rPr lang="es-EC" sz="900" dirty="0" smtClean="0">
                <a:latin typeface="Arial" charset="0"/>
                <a:cs typeface="Arial" charset="0"/>
              </a:rPr>
              <a:t/>
            </a:r>
            <a:br>
              <a:rPr lang="es-EC" sz="900" dirty="0" smtClean="0">
                <a:latin typeface="Arial" charset="0"/>
                <a:cs typeface="Arial" charset="0"/>
              </a:rPr>
            </a:br>
            <a:endParaRPr lang="es-EC" sz="8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endParaRPr lang="quz-EC" smtClean="0"/>
          </a:p>
        </p:txBody>
      </p:sp>
      <p:sp>
        <p:nvSpPr>
          <p:cNvPr id="11267" name="2 Marcador de contenido"/>
          <p:cNvSpPr>
            <a:spLocks noGrp="1"/>
          </p:cNvSpPr>
          <p:nvPr>
            <p:ph idx="1"/>
          </p:nvPr>
        </p:nvSpPr>
        <p:spPr/>
        <p:txBody>
          <a:bodyPr/>
          <a:lstStyle/>
          <a:p>
            <a:endParaRPr lang="quz-EC" smtClean="0"/>
          </a:p>
        </p:txBody>
      </p:sp>
      <p:pic>
        <p:nvPicPr>
          <p:cNvPr id="1126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4 Imagen"/>
          <p:cNvPicPr>
            <a:picLocks noChangeAspect="1" noChangeArrowheads="1"/>
          </p:cNvPicPr>
          <p:nvPr/>
        </p:nvPicPr>
        <p:blipFill>
          <a:blip r:embed="rId4">
            <a:extLst>
              <a:ext uri="{28A0092B-C50C-407E-A947-70E740481C1C}">
                <a14:useLocalDpi xmlns:a14="http://schemas.microsoft.com/office/drawing/2010/main" val="0"/>
              </a:ext>
            </a:extLst>
          </a:blip>
          <a:srcRect l="17659" t="27423" r="4399" b="8685"/>
          <a:stretch>
            <a:fillRect/>
          </a:stretch>
        </p:blipFill>
        <p:spPr bwMode="auto">
          <a:xfrm>
            <a:off x="1066800" y="680649"/>
            <a:ext cx="7010400" cy="38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5 Rectángulo"/>
          <p:cNvSpPr>
            <a:spLocks noChangeArrowheads="1"/>
          </p:cNvSpPr>
          <p:nvPr/>
        </p:nvSpPr>
        <p:spPr bwMode="auto">
          <a:xfrm>
            <a:off x="762000" y="4596080"/>
            <a:ext cx="762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dirty="0">
                <a:latin typeface="Arial" charset="0"/>
              </a:rPr>
              <a:t>Para el autoclave industrial, que funciona en conjunción con otras máquinas, y con aplicación para laminar </a:t>
            </a:r>
            <a:r>
              <a:rPr lang="es-EC" sz="1600" dirty="0" smtClean="0">
                <a:latin typeface="Arial" charset="0"/>
              </a:rPr>
              <a:t>parabrisas, la </a:t>
            </a:r>
            <a:r>
              <a:rPr lang="es-EC" sz="1600" dirty="0">
                <a:latin typeface="Arial" charset="0"/>
              </a:rPr>
              <a:t>sola presión del aire caliente no es suficiente, es por eso que después de que las resistencias efectúan el calentamiento, se necesita la presión adicional de un compresor para </a:t>
            </a:r>
            <a:r>
              <a:rPr lang="es-EC" sz="1600" dirty="0" smtClean="0">
                <a:latin typeface="Arial" charset="0"/>
              </a:rPr>
              <a:t>elevar la presión, cumpliendo </a:t>
            </a:r>
            <a:r>
              <a:rPr lang="es-EC" sz="1600" dirty="0">
                <a:latin typeface="Arial" charset="0"/>
              </a:rPr>
              <a:t>las normativas internacionales de parabrisas de seguridad.</a:t>
            </a:r>
            <a:endParaRPr lang="quz-EC" sz="16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p:txBody>
          <a:bodyPr/>
          <a:lstStyle/>
          <a:p>
            <a:endParaRPr lang="quz-EC" smtClean="0"/>
          </a:p>
        </p:txBody>
      </p:sp>
      <p:sp>
        <p:nvSpPr>
          <p:cNvPr id="100355" name="2 Marcador de contenido"/>
          <p:cNvSpPr>
            <a:spLocks noGrp="1"/>
          </p:cNvSpPr>
          <p:nvPr>
            <p:ph idx="1"/>
          </p:nvPr>
        </p:nvSpPr>
        <p:spPr/>
        <p:txBody>
          <a:bodyPr/>
          <a:lstStyle/>
          <a:p>
            <a:endParaRPr lang="quz-EC" smtClean="0"/>
          </a:p>
        </p:txBody>
      </p:sp>
      <p:pic>
        <p:nvPicPr>
          <p:cNvPr id="1003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34" t="53910" r="25784" b="14210"/>
          <a:stretch/>
        </p:blipFill>
        <p:spPr bwMode="auto">
          <a:xfrm>
            <a:off x="163772" y="685800"/>
            <a:ext cx="5923130" cy="242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5633" t="56955" r="25001" b="10000"/>
          <a:stretch/>
        </p:blipFill>
        <p:spPr bwMode="auto">
          <a:xfrm>
            <a:off x="163772" y="3276600"/>
            <a:ext cx="6018664" cy="25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5261" t="38134" r="46866" b="29269"/>
          <a:stretch/>
        </p:blipFill>
        <p:spPr bwMode="auto">
          <a:xfrm>
            <a:off x="6096000" y="640308"/>
            <a:ext cx="2961564" cy="248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2653" t="38134" r="24896" b="29269"/>
          <a:stretch/>
        </p:blipFill>
        <p:spPr bwMode="auto">
          <a:xfrm>
            <a:off x="6189260" y="3408362"/>
            <a:ext cx="2868304" cy="248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5962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1"/>
          <p:cNvSpPr>
            <a:spLocks noGrp="1"/>
          </p:cNvSpPr>
          <p:nvPr>
            <p:ph type="ctrTitle"/>
          </p:nvPr>
        </p:nvSpPr>
        <p:spPr>
          <a:xfrm>
            <a:off x="685800" y="609600"/>
            <a:ext cx="7772400" cy="5334000"/>
          </a:xfrm>
        </p:spPr>
        <p:txBody>
          <a:bodyPr/>
          <a:lstStyle/>
          <a:p>
            <a:pPr algn="l"/>
            <a:r>
              <a:rPr lang="es-EC" sz="1600" smtClean="0">
                <a:latin typeface="Arial" charset="0"/>
                <a:cs typeface="Arial" charset="0"/>
              </a:rPr>
              <a:t/>
            </a:r>
            <a:br>
              <a:rPr lang="es-EC" sz="1600" smtClean="0">
                <a:latin typeface="Arial" charset="0"/>
                <a:cs typeface="Arial" charset="0"/>
              </a:rPr>
            </a:br>
            <a:endParaRPr lang="es-EC" sz="1600" smtClean="0">
              <a:latin typeface="Arial" charset="0"/>
              <a:cs typeface="Arial" charset="0"/>
            </a:endParaRPr>
          </a:p>
        </p:txBody>
      </p:sp>
      <p:sp>
        <p:nvSpPr>
          <p:cNvPr id="102404" name="TextBox 3"/>
          <p:cNvSpPr txBox="1">
            <a:spLocks noChangeArrowheads="1"/>
          </p:cNvSpPr>
          <p:nvPr/>
        </p:nvSpPr>
        <p:spPr bwMode="auto">
          <a:xfrm>
            <a:off x="152400" y="2057400"/>
            <a:ext cx="88392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s-EC" sz="4000" b="1">
                <a:latin typeface="Arial" charset="0"/>
              </a:rPr>
              <a:t>MUCHAS GRACIAS POR SU ATENCION</a:t>
            </a:r>
            <a:endParaRPr lang="es-EC" sz="4000">
              <a:latin typeface="Arial" charset="0"/>
            </a:endParaRPr>
          </a:p>
          <a:p>
            <a:r>
              <a:rPr lang="es-EC" sz="1400" b="1">
                <a:latin typeface="Arial" charset="0"/>
              </a:rPr>
              <a:t> </a:t>
            </a:r>
            <a:endParaRPr lang="es-EC" sz="1400">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endParaRPr lang="quz-EC" smtClean="0"/>
          </a:p>
        </p:txBody>
      </p:sp>
      <p:sp>
        <p:nvSpPr>
          <p:cNvPr id="12291" name="2 Marcador de contenido"/>
          <p:cNvSpPr>
            <a:spLocks noGrp="1"/>
          </p:cNvSpPr>
          <p:nvPr>
            <p:ph idx="1"/>
          </p:nvPr>
        </p:nvSpPr>
        <p:spPr/>
        <p:txBody>
          <a:bodyPr/>
          <a:lstStyle/>
          <a:p>
            <a:endParaRPr lang="quz-EC" smtClean="0"/>
          </a:p>
        </p:txBody>
      </p:sp>
      <p:pic>
        <p:nvPicPr>
          <p:cNvPr id="1229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6 Imagen" descr="Descripción: http://pblequipo2.files.wordpress.com/2007/10/autoclav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66700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4 Rectángulo"/>
          <p:cNvSpPr>
            <a:spLocks noChangeArrowheads="1"/>
          </p:cNvSpPr>
          <p:nvPr/>
        </p:nvSpPr>
        <p:spPr bwMode="auto">
          <a:xfrm>
            <a:off x="609600" y="228600"/>
            <a:ext cx="81534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b="1" dirty="0" smtClean="0">
                <a:latin typeface="Arial" charset="0"/>
              </a:rPr>
              <a:t>1.2. Usos del  autoclave</a:t>
            </a:r>
          </a:p>
          <a:p>
            <a:pPr algn="just"/>
            <a:endParaRPr lang="es-EC" sz="1600" dirty="0">
              <a:latin typeface="Arial" charset="0"/>
            </a:endParaRPr>
          </a:p>
          <a:p>
            <a:pPr algn="just"/>
            <a:r>
              <a:rPr lang="es-ES" sz="1600" dirty="0">
                <a:latin typeface="Arial" charset="0"/>
              </a:rPr>
              <a:t>Los autoclaves son aplicables a muchas clases de industrias, y el uso del mismo se ha diversificado.</a:t>
            </a:r>
          </a:p>
          <a:p>
            <a:pPr algn="just"/>
            <a:endParaRPr lang="es-ES" sz="1600" dirty="0">
              <a:latin typeface="Arial" charset="0"/>
            </a:endParaRPr>
          </a:p>
          <a:p>
            <a:pPr algn="just"/>
            <a:r>
              <a:rPr lang="es-EC" sz="1600" dirty="0">
                <a:latin typeface="Arial" charset="0"/>
              </a:rPr>
              <a:t>En la industria maderera, el tratamiento por autoclave </a:t>
            </a:r>
          </a:p>
          <a:p>
            <a:pPr algn="just"/>
            <a:r>
              <a:rPr lang="es-EC" sz="1600" dirty="0">
                <a:latin typeface="Arial" charset="0"/>
              </a:rPr>
              <a:t>es el que mayor protección ofrece </a:t>
            </a:r>
            <a:r>
              <a:rPr lang="es-EC" sz="1600" dirty="0" smtClean="0">
                <a:latin typeface="Arial" charset="0"/>
              </a:rPr>
              <a:t>ya que permite</a:t>
            </a:r>
          </a:p>
          <a:p>
            <a:pPr algn="just"/>
            <a:r>
              <a:rPr lang="es-EC" sz="1600" dirty="0" smtClean="0">
                <a:latin typeface="Arial" charset="0"/>
              </a:rPr>
              <a:t>la penetración de </a:t>
            </a:r>
            <a:r>
              <a:rPr lang="es-EC" sz="1600" dirty="0">
                <a:latin typeface="Arial" charset="0"/>
              </a:rPr>
              <a:t>los </a:t>
            </a:r>
            <a:r>
              <a:rPr lang="es-EC" sz="1600" dirty="0" smtClean="0">
                <a:latin typeface="Arial" charset="0"/>
              </a:rPr>
              <a:t>químicos protectores dentro </a:t>
            </a:r>
          </a:p>
          <a:p>
            <a:pPr algn="just"/>
            <a:r>
              <a:rPr lang="es-EC" sz="1600" dirty="0" smtClean="0">
                <a:latin typeface="Arial" charset="0"/>
              </a:rPr>
              <a:t>de </a:t>
            </a:r>
            <a:r>
              <a:rPr lang="es-EC" sz="1600" dirty="0">
                <a:latin typeface="Arial" charset="0"/>
              </a:rPr>
              <a:t>la madera.</a:t>
            </a:r>
          </a:p>
          <a:p>
            <a:pPr algn="just"/>
            <a:endParaRPr lang="es-EC" sz="1600" dirty="0">
              <a:latin typeface="Arial" charset="0"/>
            </a:endParaRPr>
          </a:p>
          <a:p>
            <a:r>
              <a:rPr lang="es-ES" sz="1600" dirty="0">
                <a:latin typeface="Arial" charset="0"/>
              </a:rPr>
              <a:t>		En la industria alimenticia, son usados para hacer conservas 		de alimentos, generalmente utilizan vapor como medio 			calefactor, el cual es generado externamente en una caldera</a:t>
            </a:r>
            <a:r>
              <a:rPr lang="es-ES" sz="1600" b="1" dirty="0">
                <a:latin typeface="Arial" charset="0"/>
              </a:rPr>
              <a:t>.</a:t>
            </a:r>
            <a:r>
              <a:rPr lang="es-ES" sz="1600" dirty="0">
                <a:latin typeface="Arial" charset="0"/>
              </a:rPr>
              <a:t> </a:t>
            </a:r>
          </a:p>
          <a:p>
            <a:pPr algn="just"/>
            <a:endParaRPr lang="es-ES" sz="1600" dirty="0">
              <a:latin typeface="Arial" charset="0"/>
            </a:endParaRPr>
          </a:p>
          <a:p>
            <a:pPr algn="just"/>
            <a:r>
              <a:rPr lang="es-ES" sz="1600" dirty="0">
                <a:latin typeface="Arial" charset="0"/>
              </a:rPr>
              <a:t>		En la medicina, el autoclave es un equipo para esterilización por 		vapor de todo material que soporte las condiciones de temperatura 		y presión del mismo. </a:t>
            </a:r>
          </a:p>
          <a:p>
            <a:pPr algn="just"/>
            <a:endParaRPr lang="es-ES" sz="1600" dirty="0">
              <a:latin typeface="Arial" charset="0"/>
            </a:endParaRPr>
          </a:p>
          <a:p>
            <a:pPr algn="just"/>
            <a:r>
              <a:rPr lang="es-ES" sz="1600" dirty="0">
                <a:latin typeface="Arial" charset="0"/>
              </a:rPr>
              <a:t>La industria metalúrgica realiza procesos como la lixiviación de sulfuros, que son complejos debido a la naturaleza refractaria de los minerales del sulfuro, lo que implica a menudo el uso de recipientes presurizados como autoclaves. </a:t>
            </a:r>
          </a:p>
          <a:p>
            <a:pPr algn="just"/>
            <a:endParaRPr lang="es-ES" sz="1600" dirty="0">
              <a:latin typeface="Arial" charset="0"/>
            </a:endParaRPr>
          </a:p>
          <a:p>
            <a:pPr algn="just"/>
            <a:r>
              <a:rPr lang="es-ES" sz="1600" dirty="0">
                <a:latin typeface="Arial" charset="0"/>
              </a:rPr>
              <a:t>Las aplicaciones mencionadas anteriormente son solo un ejemplo del gran rango de utilidades que poseen los recipientes a presión</a:t>
            </a:r>
            <a:endParaRPr lang="quz-EC" sz="1600" dirty="0">
              <a:latin typeface="Arial" charset="0"/>
            </a:endParaRPr>
          </a:p>
        </p:txBody>
      </p:sp>
      <p:pic>
        <p:nvPicPr>
          <p:cNvPr id="12295" name="5 Imagen" descr="Descripción: http://www.hguillen.com/wp-content/uploads/2008/07/autoclave-mo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066800"/>
            <a:ext cx="2743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endParaRPr lang="quz-EC" smtClean="0"/>
          </a:p>
        </p:txBody>
      </p:sp>
      <p:sp>
        <p:nvSpPr>
          <p:cNvPr id="13315" name="2 Marcador de contenido"/>
          <p:cNvSpPr>
            <a:spLocks noGrp="1"/>
          </p:cNvSpPr>
          <p:nvPr>
            <p:ph idx="1"/>
          </p:nvPr>
        </p:nvSpPr>
        <p:spPr/>
        <p:txBody>
          <a:bodyPr/>
          <a:lstStyle/>
          <a:p>
            <a:endParaRPr lang="quz-EC" smtClean="0"/>
          </a:p>
        </p:txBody>
      </p:sp>
      <p:pic>
        <p:nvPicPr>
          <p:cNvPr id="1331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4 Rectángulo"/>
          <p:cNvSpPr>
            <a:spLocks noChangeArrowheads="1"/>
          </p:cNvSpPr>
          <p:nvPr/>
        </p:nvSpPr>
        <p:spPr bwMode="auto">
          <a:xfrm>
            <a:off x="609600" y="609600"/>
            <a:ext cx="81534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b="1" dirty="0" smtClean="0">
                <a:latin typeface="Arial" charset="0"/>
              </a:rPr>
              <a:t>1.3. Tipos de autoclave</a:t>
            </a:r>
          </a:p>
          <a:p>
            <a:pPr algn="just"/>
            <a:endParaRPr lang="es-EC" sz="1600" dirty="0">
              <a:latin typeface="Arial" charset="0"/>
            </a:endParaRPr>
          </a:p>
          <a:p>
            <a:pPr marL="450850" algn="just"/>
            <a:r>
              <a:rPr lang="es-ES" sz="1600" dirty="0">
                <a:latin typeface="Arial" charset="0"/>
              </a:rPr>
              <a:t>Los autoclaves se pueden clasificar por diferentes maneras, una forma general de agrupar estos recipientes a presión es por el tipo de funcionamiento que realiza, de este modo podemos decir que existen tres tipos de autoclaves:</a:t>
            </a:r>
          </a:p>
          <a:p>
            <a:pPr marL="450850" algn="just"/>
            <a:endParaRPr lang="es-ES" sz="1600" dirty="0">
              <a:latin typeface="Arial" charset="0"/>
            </a:endParaRPr>
          </a:p>
          <a:p>
            <a:pPr marL="627063" lvl="3" algn="just">
              <a:buFont typeface="Arial" charset="0"/>
              <a:buChar char="•"/>
            </a:pPr>
            <a:r>
              <a:rPr lang="es-EC" sz="1600" b="1" i="1" dirty="0">
                <a:latin typeface="Arial" charset="0"/>
              </a:rPr>
              <a:t>Desplazamiento por gravedad</a:t>
            </a:r>
            <a:endParaRPr lang="quz-EC" sz="1600" b="1" dirty="0">
              <a:latin typeface="Arial" charset="0"/>
            </a:endParaRPr>
          </a:p>
          <a:p>
            <a:pPr marL="627063" algn="just"/>
            <a:r>
              <a:rPr lang="es-EC" sz="1600" dirty="0">
                <a:latin typeface="Arial" charset="0"/>
              </a:rPr>
              <a:t>En este tipo de autoclave, el vapor entra en la cámara a presión y desplaza el aire más pesado hacia abajo, a través de la válvula del orificio de salida que suelen estar equipados con filtros.</a:t>
            </a:r>
          </a:p>
          <a:p>
            <a:pPr marL="627063"/>
            <a:endParaRPr lang="es-EC" sz="1600" dirty="0">
              <a:latin typeface="Arial" charset="0"/>
            </a:endParaRPr>
          </a:p>
          <a:p>
            <a:pPr marL="627063" lvl="3" algn="just">
              <a:buFont typeface="Arial" charset="0"/>
              <a:buChar char="•"/>
            </a:pPr>
            <a:r>
              <a:rPr lang="es-EC" sz="1600" b="1" i="1" dirty="0">
                <a:latin typeface="Arial" charset="0"/>
              </a:rPr>
              <a:t>Olla a presión calentada por combustible</a:t>
            </a:r>
            <a:endParaRPr lang="quz-EC" sz="1600" b="1" dirty="0">
              <a:latin typeface="Arial" charset="0"/>
            </a:endParaRPr>
          </a:p>
          <a:p>
            <a:pPr marL="627063" algn="just"/>
            <a:r>
              <a:rPr lang="es-EC" sz="1600" dirty="0">
                <a:latin typeface="Arial" charset="0"/>
              </a:rPr>
              <a:t>Se usa cuando no se dispone de un autoclave de desplazamiento por gravedad. Se cargan desde arriba y se calientan con gas, electricidad u otro combustible, el vapor se produce por el calentamiento del agua en la base del recipiente, el aire se desplaza </a:t>
            </a:r>
            <a:r>
              <a:rPr lang="es-EC" sz="1600" dirty="0" smtClean="0">
                <a:latin typeface="Arial" charset="0"/>
              </a:rPr>
              <a:t>hacia arriba </a:t>
            </a:r>
            <a:r>
              <a:rPr lang="es-EC" sz="1600" dirty="0">
                <a:latin typeface="Arial" charset="0"/>
              </a:rPr>
              <a:t>por l</a:t>
            </a:r>
            <a:r>
              <a:rPr lang="es-EC" sz="1600" dirty="0" smtClean="0">
                <a:latin typeface="Arial" charset="0"/>
              </a:rPr>
              <a:t>a </a:t>
            </a:r>
            <a:r>
              <a:rPr lang="es-EC" sz="1600" dirty="0">
                <a:latin typeface="Arial" charset="0"/>
              </a:rPr>
              <a:t>abertura de descarga y luego se reduce el calor. </a:t>
            </a:r>
          </a:p>
          <a:p>
            <a:pPr marL="627063" algn="just"/>
            <a:endParaRPr lang="es-EC" sz="1600" dirty="0">
              <a:latin typeface="Arial" charset="0"/>
            </a:endParaRPr>
          </a:p>
          <a:p>
            <a:pPr marL="627063" lvl="3" algn="just">
              <a:buFont typeface="Arial" charset="0"/>
              <a:buChar char="•"/>
            </a:pPr>
            <a:r>
              <a:rPr lang="es-EC" sz="1600" b="1" i="1" dirty="0">
                <a:latin typeface="Arial" charset="0"/>
              </a:rPr>
              <a:t>Pre-vacío</a:t>
            </a:r>
            <a:r>
              <a:rPr lang="es-EC" sz="1600" i="1" dirty="0">
                <a:latin typeface="Arial" charset="0"/>
              </a:rPr>
              <a:t>	</a:t>
            </a:r>
            <a:endParaRPr lang="quz-EC" sz="1600" dirty="0">
              <a:latin typeface="Arial" charset="0"/>
            </a:endParaRPr>
          </a:p>
          <a:p>
            <a:pPr marL="627063" algn="just"/>
            <a:r>
              <a:rPr lang="es-ES" sz="1600" dirty="0">
                <a:latin typeface="Arial" charset="0"/>
              </a:rPr>
              <a:t>Estos recipientes permiten eliminar el aire de la cámara antes de dar paso al vapor. El aire extraído se evacua a través de una válvula equipada con filtros. Estos autoclaves pueden funcionar aproximadamente a 135ºC, por lo que los ciclos de uso pueden reducirse a pocos minutos. </a:t>
            </a:r>
            <a:endParaRPr lang="quz-EC" sz="1600" dirty="0">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endParaRPr lang="quz-EC" smtClean="0"/>
          </a:p>
        </p:txBody>
      </p:sp>
      <p:sp>
        <p:nvSpPr>
          <p:cNvPr id="14339" name="2 Marcador de contenido"/>
          <p:cNvSpPr>
            <a:spLocks noGrp="1"/>
          </p:cNvSpPr>
          <p:nvPr>
            <p:ph idx="1"/>
          </p:nvPr>
        </p:nvSpPr>
        <p:spPr/>
        <p:txBody>
          <a:bodyPr/>
          <a:lstStyle/>
          <a:p>
            <a:endParaRPr lang="quz-EC" smtClean="0"/>
          </a:p>
        </p:txBody>
      </p:sp>
      <p:pic>
        <p:nvPicPr>
          <p:cNvPr id="1434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4 Rectángulo"/>
          <p:cNvSpPr>
            <a:spLocks noChangeArrowheads="1"/>
          </p:cNvSpPr>
          <p:nvPr/>
        </p:nvSpPr>
        <p:spPr bwMode="auto">
          <a:xfrm>
            <a:off x="609600" y="609600"/>
            <a:ext cx="8153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algn="just"/>
            <a:r>
              <a:rPr lang="es-EC" sz="1600" b="1" dirty="0" smtClean="0">
                <a:latin typeface="Arial" charset="0"/>
              </a:rPr>
              <a:t>1.4. Autoclave  en la industria del vidrio</a:t>
            </a:r>
          </a:p>
          <a:p>
            <a:pPr algn="just"/>
            <a:endParaRPr lang="es-EC" sz="1600" dirty="0">
              <a:latin typeface="Arial" charset="0"/>
            </a:endParaRPr>
          </a:p>
          <a:p>
            <a:pPr marL="355600" algn="just"/>
            <a:r>
              <a:rPr lang="es-ES" sz="1600" dirty="0">
                <a:latin typeface="Arial" charset="0"/>
              </a:rPr>
              <a:t>La introducción del autoclave en la industria del vidrio se da gracias </a:t>
            </a:r>
            <a:r>
              <a:rPr lang="es-ES" sz="1600" dirty="0" smtClean="0">
                <a:latin typeface="Arial" charset="0"/>
              </a:rPr>
              <a:t>a que se descubrió que se podía realizar </a:t>
            </a:r>
            <a:r>
              <a:rPr lang="es-ES" sz="1600" dirty="0">
                <a:latin typeface="Arial" charset="0"/>
              </a:rPr>
              <a:t>la laminación </a:t>
            </a:r>
            <a:r>
              <a:rPr lang="es-ES" sz="1600" dirty="0" smtClean="0">
                <a:latin typeface="Arial" charset="0"/>
              </a:rPr>
              <a:t>del vidrio con polímeros, </a:t>
            </a:r>
            <a:r>
              <a:rPr lang="es-ES" sz="1600" dirty="0">
                <a:latin typeface="Arial" charset="0"/>
              </a:rPr>
              <a:t>y </a:t>
            </a:r>
            <a:r>
              <a:rPr lang="es-ES" sz="1600" dirty="0" smtClean="0">
                <a:latin typeface="Arial" charset="0"/>
              </a:rPr>
              <a:t>luego se intentó </a:t>
            </a:r>
            <a:r>
              <a:rPr lang="es-ES" sz="1600" dirty="0">
                <a:latin typeface="Arial" charset="0"/>
              </a:rPr>
              <a:t>mejorar este proceso para tener finalmente un producto seguro. </a:t>
            </a:r>
          </a:p>
          <a:p>
            <a:pPr marL="355600" algn="just"/>
            <a:endParaRPr lang="es-ES" sz="1600" dirty="0">
              <a:latin typeface="Arial" charset="0"/>
            </a:endParaRPr>
          </a:p>
          <a:p>
            <a:pPr marL="355600" algn="just"/>
            <a:r>
              <a:rPr lang="es-EC" sz="1600" dirty="0">
                <a:latin typeface="Arial" charset="0"/>
              </a:rPr>
              <a:t>Desde la industria automovilística donde se instalan parabrisas fabricados mediante laminados de vidrio y resinas de polivinilbutiral (PVB), hasta la industria de la construcción con laminados de todo tipo de combinaciones y espesores, se contemplan claros ejemplos de la tecnología que hoy día está utilizando la industria del siglo XXI y que cada momento se afianza más y más</a:t>
            </a:r>
            <a:r>
              <a:rPr lang="es-EC" sz="1600" dirty="0" smtClean="0">
                <a:latin typeface="Arial" charset="0"/>
              </a:rPr>
              <a:t>.</a:t>
            </a:r>
            <a:endParaRPr lang="es-EC" sz="1600" dirty="0">
              <a:latin typeface="Arial" charset="0"/>
            </a:endParaRPr>
          </a:p>
        </p:txBody>
      </p:sp>
      <p:pic>
        <p:nvPicPr>
          <p:cNvPr id="14342" name="media-index-photo" descr="Descripción: http://img.directindustry.es/images_di/photo-g/autoclaves-para-el-vidrio-laminado-363154.jpg"/>
          <p:cNvPicPr>
            <a:picLocks noChangeAspect="1" noChangeArrowheads="1"/>
          </p:cNvPicPr>
          <p:nvPr/>
        </p:nvPicPr>
        <p:blipFill>
          <a:blip r:embed="rId4">
            <a:extLst>
              <a:ext uri="{28A0092B-C50C-407E-A947-70E740481C1C}">
                <a14:useLocalDpi xmlns:a14="http://schemas.microsoft.com/office/drawing/2010/main" val="0"/>
              </a:ext>
            </a:extLst>
          </a:blip>
          <a:srcRect l="33310" t="11626" r="50"/>
          <a:stretch>
            <a:fillRect/>
          </a:stretch>
        </p:blipFill>
        <p:spPr bwMode="auto">
          <a:xfrm>
            <a:off x="3048000" y="3419475"/>
            <a:ext cx="29876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p:txBody>
          <a:bodyPr/>
          <a:lstStyle/>
          <a:p>
            <a:endParaRPr lang="quz-EC" smtClean="0"/>
          </a:p>
        </p:txBody>
      </p:sp>
      <p:sp>
        <p:nvSpPr>
          <p:cNvPr id="15363" name="2 Marcador de contenido"/>
          <p:cNvSpPr>
            <a:spLocks noGrp="1"/>
          </p:cNvSpPr>
          <p:nvPr>
            <p:ph idx="1"/>
          </p:nvPr>
        </p:nvSpPr>
        <p:spPr/>
        <p:txBody>
          <a:bodyPr/>
          <a:lstStyle/>
          <a:p>
            <a:endParaRPr lang="quz-EC" smtClean="0"/>
          </a:p>
        </p:txBody>
      </p:sp>
      <p:pic>
        <p:nvPicPr>
          <p:cNvPr id="1536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4 Rectángulo"/>
          <p:cNvSpPr>
            <a:spLocks noChangeArrowheads="1"/>
          </p:cNvSpPr>
          <p:nvPr/>
        </p:nvSpPr>
        <p:spPr bwMode="auto">
          <a:xfrm>
            <a:off x="609600" y="609600"/>
            <a:ext cx="8153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algn="just"/>
            <a:r>
              <a:rPr lang="es-EC" sz="1600" b="1" dirty="0" smtClean="0">
                <a:latin typeface="Arial" charset="0"/>
              </a:rPr>
              <a:t>1.5. Seguridad </a:t>
            </a:r>
            <a:endParaRPr lang="quz-EC" sz="1600" b="1" dirty="0" smtClean="0">
              <a:latin typeface="Arial" charset="0"/>
            </a:endParaRPr>
          </a:p>
          <a:p>
            <a:pPr algn="just"/>
            <a:endParaRPr lang="es-EC" sz="1600" dirty="0">
              <a:latin typeface="Arial" charset="0"/>
            </a:endParaRPr>
          </a:p>
          <a:p>
            <a:pPr marL="355600" algn="just"/>
            <a:r>
              <a:rPr lang="es-EC" sz="1600" dirty="0" smtClean="0">
                <a:latin typeface="Arial" charset="0"/>
              </a:rPr>
              <a:t>Uno </a:t>
            </a:r>
            <a:r>
              <a:rPr lang="es-EC" sz="1600" dirty="0">
                <a:latin typeface="Arial" charset="0"/>
              </a:rPr>
              <a:t>de los riegos principales en los dispositivos a </a:t>
            </a:r>
            <a:r>
              <a:rPr lang="es-EC" sz="1600" dirty="0" smtClean="0">
                <a:latin typeface="Arial" charset="0"/>
              </a:rPr>
              <a:t>presión </a:t>
            </a:r>
            <a:r>
              <a:rPr lang="es-EC" sz="1600" dirty="0">
                <a:latin typeface="Arial" charset="0"/>
              </a:rPr>
              <a:t>como los autoclaves, es la liberación brusca de presión y los daños que esta puede ocasionar.</a:t>
            </a:r>
            <a:endParaRPr lang="quz-EC" sz="1600" dirty="0">
              <a:latin typeface="Arial" charset="0"/>
            </a:endParaRPr>
          </a:p>
          <a:p>
            <a:pPr marL="355600" algn="just"/>
            <a:endParaRPr lang="es-EC" sz="1600" dirty="0">
              <a:latin typeface="Arial" charset="0"/>
            </a:endParaRPr>
          </a:p>
          <a:p>
            <a:pPr marL="355600"/>
            <a:r>
              <a:rPr lang="es-EC" sz="1600" b="1" dirty="0">
                <a:latin typeface="Arial" charset="0"/>
              </a:rPr>
              <a:t>Prevención de fallas.-</a:t>
            </a:r>
            <a:endParaRPr lang="quz-EC" sz="1600" dirty="0">
              <a:latin typeface="Arial" charset="0"/>
            </a:endParaRPr>
          </a:p>
          <a:p>
            <a:pPr marL="355600"/>
            <a:r>
              <a:rPr lang="es-EC" sz="1600" dirty="0">
                <a:latin typeface="Arial" charset="0"/>
              </a:rPr>
              <a:t> </a:t>
            </a:r>
            <a:endParaRPr lang="quz-EC" sz="1600" dirty="0">
              <a:latin typeface="Arial" charset="0"/>
            </a:endParaRPr>
          </a:p>
          <a:p>
            <a:pPr marL="355600" algn="just"/>
            <a:r>
              <a:rPr lang="es-EC" sz="1600" dirty="0">
                <a:latin typeface="Arial" charset="0"/>
              </a:rPr>
              <a:t>El autoclave debe ser inspeccionado y monitoreado continuamente para identificar posibles fallas que puedan causar algún accidente. Además de hacer una inspección visual del mismo y verificar </a:t>
            </a:r>
            <a:r>
              <a:rPr lang="es-EC" sz="1600" dirty="0" smtClean="0">
                <a:latin typeface="Arial" charset="0"/>
              </a:rPr>
              <a:t>el </a:t>
            </a:r>
            <a:r>
              <a:rPr lang="es-EC" sz="1600" dirty="0">
                <a:latin typeface="Arial" charset="0"/>
              </a:rPr>
              <a:t>buen estado del compresor; tomando en cuenta los puntos de seguridad.</a:t>
            </a:r>
            <a:endParaRPr lang="quz-EC" sz="1600" dirty="0">
              <a:latin typeface="Arial" charset="0"/>
            </a:endParaRPr>
          </a:p>
          <a:p>
            <a:pPr marL="355600" algn="just"/>
            <a:endParaRPr lang="es-EC" sz="1600" dirty="0">
              <a:latin typeface="Arial" charset="0"/>
            </a:endParaRPr>
          </a:p>
          <a:p>
            <a:pPr marL="355600" algn="just"/>
            <a:r>
              <a:rPr lang="es-ES" sz="1600" dirty="0">
                <a:latin typeface="Arial" charset="0"/>
              </a:rPr>
              <a:t>La seguridad se debe comprobar antes del arranque y después del paro total del autoclave, verificando que no exista ninguna fuga; además que todo los elementos funcionen correctamente incluyendo válvulas y conexiones. </a:t>
            </a:r>
            <a:endParaRPr lang="es-ES" sz="1600" dirty="0" smtClean="0">
              <a:latin typeface="Arial" charset="0"/>
            </a:endParaRPr>
          </a:p>
          <a:p>
            <a:pPr marL="355600" algn="just"/>
            <a:endParaRPr lang="es-ES" sz="1600" dirty="0">
              <a:latin typeface="Arial" charset="0"/>
            </a:endParaRPr>
          </a:p>
          <a:p>
            <a:pPr marL="355600" algn="just"/>
            <a:r>
              <a:rPr lang="es-ES" sz="1600" dirty="0" smtClean="0">
                <a:latin typeface="Arial" charset="0"/>
              </a:rPr>
              <a:t>Durante </a:t>
            </a:r>
            <a:r>
              <a:rPr lang="es-ES" sz="1600" dirty="0">
                <a:latin typeface="Arial" charset="0"/>
              </a:rPr>
              <a:t>la operación no se debe exceder la presión máxima de diseño, y cualquier cambio o modificación hecha debe ser registrada y comprobada que no ponga en peligro la </a:t>
            </a:r>
            <a:r>
              <a:rPr lang="es-ES" sz="1600" dirty="0" smtClean="0">
                <a:latin typeface="Arial" charset="0"/>
              </a:rPr>
              <a:t>composición </a:t>
            </a:r>
            <a:r>
              <a:rPr lang="es-ES" sz="1600" dirty="0">
                <a:latin typeface="Arial" charset="0"/>
              </a:rPr>
              <a:t>del equipo</a:t>
            </a:r>
            <a:endParaRPr lang="es-EC" sz="1600" dirty="0">
              <a:latin typeface="Arial" charset="0"/>
            </a:endParaRPr>
          </a:p>
          <a:p>
            <a:pPr algn="just"/>
            <a:endParaRPr lang="es-EC" sz="1600" dirty="0">
              <a:latin typeface="Arial" charset="0"/>
            </a:endParaRPr>
          </a:p>
          <a:p>
            <a:pPr algn="just"/>
            <a:endParaRPr lang="es-EC" sz="1600" dirty="0">
              <a:latin typeface="Arial" charset="0"/>
            </a:endParaRPr>
          </a:p>
          <a:p>
            <a:pPr algn="just"/>
            <a:endParaRPr lang="es-EC" sz="1600" dirty="0">
              <a:latin typeface="Arial" charset="0"/>
            </a:endParaRPr>
          </a:p>
          <a:p>
            <a:pPr algn="just"/>
            <a:endParaRPr lang="es-EC" sz="1600" dirty="0">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endParaRPr lang="quz-EC" smtClean="0"/>
          </a:p>
        </p:txBody>
      </p:sp>
      <p:sp>
        <p:nvSpPr>
          <p:cNvPr id="16387" name="2 Marcador de contenido"/>
          <p:cNvSpPr>
            <a:spLocks noGrp="1"/>
          </p:cNvSpPr>
          <p:nvPr>
            <p:ph idx="1"/>
          </p:nvPr>
        </p:nvSpPr>
        <p:spPr/>
        <p:txBody>
          <a:bodyPr/>
          <a:lstStyle/>
          <a:p>
            <a:endParaRPr lang="quz-EC" smtClean="0"/>
          </a:p>
        </p:txBody>
      </p:sp>
      <p:pic>
        <p:nvPicPr>
          <p:cNvPr id="1638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55638"/>
            <a:ext cx="8153400" cy="5540375"/>
          </a:xfrm>
          <a:prstGeom prst="rect">
            <a:avLst/>
          </a:prstGeom>
        </p:spPr>
        <p:txBody>
          <a:bodyPr>
            <a:spAutoFit/>
          </a:bodyPr>
          <a:lstStyle/>
          <a:p>
            <a:pPr fontAlgn="auto">
              <a:spcBef>
                <a:spcPts val="0"/>
              </a:spcBef>
              <a:spcAft>
                <a:spcPts val="0"/>
              </a:spcAft>
              <a:defRPr/>
            </a:pPr>
            <a:r>
              <a:rPr lang="es-EC" b="1" dirty="0">
                <a:latin typeface="Arial" pitchFamily="34" charset="0"/>
                <a:cs typeface="Arial" pitchFamily="34" charset="0"/>
              </a:rPr>
              <a:t>CAPITULO 3: PARÁMETROS DE DISEÑO</a:t>
            </a:r>
            <a:endParaRPr lang="quz-EC" dirty="0">
              <a:latin typeface="Arial" pitchFamily="34" charset="0"/>
              <a:cs typeface="Arial" pitchFamily="34" charset="0"/>
            </a:endParaRPr>
          </a:p>
          <a:p>
            <a:pPr algn="just" fontAlgn="auto">
              <a:spcBef>
                <a:spcPts val="0"/>
              </a:spcBef>
              <a:spcAft>
                <a:spcPts val="0"/>
              </a:spcAft>
              <a:defRPr/>
            </a:pPr>
            <a:endParaRPr lang="es-EC" sz="14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Este capítulo presenta los parámetros de construcción y funcionamiento que se </a:t>
            </a:r>
            <a:r>
              <a:rPr lang="es-EC" sz="1600" dirty="0" smtClean="0">
                <a:latin typeface="Arial" pitchFamily="34" charset="0"/>
                <a:cs typeface="Arial" pitchFamily="34" charset="0"/>
              </a:rPr>
              <a:t>requieren </a:t>
            </a:r>
            <a:r>
              <a:rPr lang="es-EC" sz="1600" dirty="0">
                <a:latin typeface="Arial" pitchFamily="34" charset="0"/>
                <a:cs typeface="Arial" pitchFamily="34" charset="0"/>
              </a:rPr>
              <a:t>para diseñar el autoclave, siendo el departamento de producción de Glassvit Cía. Ltda., el encargado de proporcionar estos datos, con los cuales se podrá empezar a realizar los cálculos y </a:t>
            </a:r>
            <a:r>
              <a:rPr lang="es-EC" sz="1600" dirty="0" smtClean="0">
                <a:latin typeface="Arial" pitchFamily="34" charset="0"/>
                <a:cs typeface="Arial" pitchFamily="34" charset="0"/>
              </a:rPr>
              <a:t>obtener </a:t>
            </a:r>
            <a:r>
              <a:rPr lang="es-EC" sz="1600" dirty="0">
                <a:latin typeface="Arial" pitchFamily="34" charset="0"/>
                <a:cs typeface="Arial" pitchFamily="34" charset="0"/>
              </a:rPr>
              <a:t>resultados para la construcción.</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marL="342900" lvl="1" indent="-342900" algn="just" fontAlgn="auto">
              <a:spcBef>
                <a:spcPts val="0"/>
              </a:spcBef>
              <a:spcAft>
                <a:spcPts val="0"/>
              </a:spcAft>
              <a:buFont typeface="+mj-lt"/>
              <a:buAutoNum type="arabicPeriod"/>
              <a:defRPr/>
            </a:pPr>
            <a:r>
              <a:rPr lang="es-EC" sz="1600" b="1" dirty="0">
                <a:latin typeface="Arial" pitchFamily="34" charset="0"/>
                <a:cs typeface="Arial" pitchFamily="34" charset="0"/>
              </a:rPr>
              <a:t>Dimensiones</a:t>
            </a:r>
            <a:endParaRPr lang="quz-EC" sz="16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1.1. Tipo de recipiente</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Recipiente cilíndrico horizontal, cerrado con tapas conformadas para resistir                       </a:t>
            </a:r>
          </a:p>
          <a:p>
            <a:pPr algn="just" fontAlgn="auto">
              <a:spcBef>
                <a:spcPts val="0"/>
              </a:spcBef>
              <a:spcAft>
                <a:spcPts val="0"/>
              </a:spcAft>
              <a:defRPr/>
            </a:pPr>
            <a:r>
              <a:rPr lang="es-EC" sz="1600" dirty="0">
                <a:latin typeface="Arial" pitchFamily="34" charset="0"/>
                <a:cs typeface="Arial" pitchFamily="34" charset="0"/>
              </a:rPr>
              <a:t>                 la presión.</a:t>
            </a:r>
            <a:endParaRPr lang="quz-EC" sz="1600" dirty="0">
              <a:latin typeface="Arial" pitchFamily="34" charset="0"/>
              <a:cs typeface="Arial" pitchFamily="34" charset="0"/>
            </a:endParaRPr>
          </a:p>
          <a:p>
            <a:pPr algn="just" fontAlgn="auto">
              <a:spcBef>
                <a:spcPts val="0"/>
              </a:spcBef>
              <a:spcAft>
                <a:spcPts val="0"/>
              </a:spcAft>
              <a:defRPr/>
            </a:pPr>
            <a:r>
              <a:rPr lang="quz-EC" sz="1600" dirty="0">
                <a:latin typeface="Arial" pitchFamily="34" charset="0"/>
                <a:cs typeface="Arial" pitchFamily="34" charset="0"/>
              </a:rPr>
              <a:t>        1.2. </a:t>
            </a:r>
            <a:r>
              <a:rPr lang="es-EC" sz="1600" dirty="0">
                <a:latin typeface="Arial" pitchFamily="34" charset="0"/>
                <a:cs typeface="Arial" pitchFamily="34" charset="0"/>
              </a:rPr>
              <a:t>Diámetro</a:t>
            </a:r>
            <a:endParaRPr lang="quz-EC" sz="1600" dirty="0">
              <a:latin typeface="Arial" pitchFamily="34" charset="0"/>
              <a:cs typeface="Arial" pitchFamily="34" charset="0"/>
            </a:endParaRPr>
          </a:p>
          <a:p>
            <a:pPr marL="901700" lvl="3" algn="just" fontAlgn="auto">
              <a:spcBef>
                <a:spcPts val="0"/>
              </a:spcBef>
              <a:spcAft>
                <a:spcPts val="0"/>
              </a:spcAft>
              <a:defRPr/>
            </a:pPr>
            <a:r>
              <a:rPr lang="es-EC" sz="1600" i="1" dirty="0">
                <a:latin typeface="Arial" pitchFamily="34" charset="0"/>
                <a:cs typeface="Arial" pitchFamily="34" charset="0"/>
              </a:rPr>
              <a:t>  Diámetro interno</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El diámetro necesario es de 2 metros, equivalentes a 78,74 plg.</a:t>
            </a:r>
            <a:endParaRPr lang="quz-EC" sz="1600" dirty="0">
              <a:latin typeface="Arial" pitchFamily="34" charset="0"/>
              <a:cs typeface="Arial" pitchFamily="34" charset="0"/>
            </a:endParaRPr>
          </a:p>
          <a:p>
            <a:pPr marL="979488" lvl="3" algn="just" fontAlgn="auto">
              <a:spcBef>
                <a:spcPts val="0"/>
              </a:spcBef>
              <a:spcAft>
                <a:spcPts val="0"/>
              </a:spcAft>
              <a:defRPr/>
            </a:pPr>
            <a:r>
              <a:rPr lang="es-EC" sz="1600" i="1" dirty="0">
                <a:latin typeface="Arial" pitchFamily="34" charset="0"/>
                <a:cs typeface="Arial" pitchFamily="34" charset="0"/>
              </a:rPr>
              <a:t> Corrosión Admisible</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 corrosión admisible en el cuerpo, cabezas y bocas será de 2 	  </a:t>
            </a:r>
          </a:p>
          <a:p>
            <a:pPr algn="just" fontAlgn="auto">
              <a:spcBef>
                <a:spcPts val="0"/>
              </a:spcBef>
              <a:spcAft>
                <a:spcPts val="0"/>
              </a:spcAft>
              <a:defRPr/>
            </a:pPr>
            <a:r>
              <a:rPr lang="es-EC" sz="1600" dirty="0">
                <a:latin typeface="Arial" pitchFamily="34" charset="0"/>
                <a:cs typeface="Arial" pitchFamily="34" charset="0"/>
              </a:rPr>
              <a:t>                          milímetros, equivalentes a 0,079 plg.</a:t>
            </a:r>
          </a:p>
          <a:p>
            <a:pPr algn="just" fontAlgn="auto">
              <a:spcBef>
                <a:spcPts val="0"/>
              </a:spcBef>
              <a:spcAft>
                <a:spcPts val="0"/>
              </a:spcAft>
              <a:defRPr/>
            </a:pPr>
            <a:r>
              <a:rPr lang="es-EC" sz="1600" dirty="0">
                <a:latin typeface="Arial" pitchFamily="34" charset="0"/>
                <a:cs typeface="Arial" pitchFamily="34" charset="0"/>
              </a:rPr>
              <a:t>         1.3. Longitud</a:t>
            </a:r>
            <a:endParaRPr lang="quz-EC" sz="1600" dirty="0">
              <a:latin typeface="Arial" pitchFamily="34" charset="0"/>
              <a:cs typeface="Arial" pitchFamily="34" charset="0"/>
            </a:endParaRPr>
          </a:p>
          <a:p>
            <a:pPr algn="just" fontAlgn="auto">
              <a:spcBef>
                <a:spcPts val="0"/>
              </a:spcBef>
              <a:spcAft>
                <a:spcPts val="0"/>
              </a:spcAft>
              <a:tabLst>
                <a:tab pos="981075" algn="l"/>
              </a:tabLst>
              <a:defRPr/>
            </a:pPr>
            <a:r>
              <a:rPr lang="quz-EC" sz="1600" dirty="0">
                <a:latin typeface="Arial" pitchFamily="34" charset="0"/>
                <a:cs typeface="Arial" pitchFamily="34" charset="0"/>
              </a:rPr>
              <a:t>	  </a:t>
            </a:r>
            <a:r>
              <a:rPr lang="es-EC" sz="1600" dirty="0">
                <a:latin typeface="Arial" pitchFamily="34" charset="0"/>
                <a:cs typeface="Arial" pitchFamily="34" charset="0"/>
              </a:rPr>
              <a:t>La longitud efectiva L</a:t>
            </a:r>
            <a:r>
              <a:rPr lang="es-EC" sz="1600" baseline="-25000" dirty="0">
                <a:latin typeface="Arial" pitchFamily="34" charset="0"/>
                <a:cs typeface="Arial" pitchFamily="34" charset="0"/>
              </a:rPr>
              <a:t>s/s</a:t>
            </a:r>
            <a:r>
              <a:rPr lang="es-EC" sz="1600" dirty="0">
                <a:latin typeface="Arial" pitchFamily="34" charset="0"/>
                <a:cs typeface="Arial" pitchFamily="34" charset="0"/>
              </a:rPr>
              <a:t> es 3 metros.</a:t>
            </a:r>
            <a:endParaRPr lang="quz-EC" sz="1600" dirty="0">
              <a:latin typeface="Arial" pitchFamily="34" charset="0"/>
              <a:cs typeface="Arial" pitchFamily="34" charset="0"/>
            </a:endParaRPr>
          </a:p>
          <a:p>
            <a:pPr marL="442913" algn="just" fontAlgn="auto">
              <a:spcBef>
                <a:spcPts val="0"/>
              </a:spcBef>
              <a:spcAft>
                <a:spcPts val="0"/>
              </a:spcAft>
              <a:defRPr/>
            </a:pPr>
            <a:r>
              <a:rPr lang="quz-EC" sz="1600" dirty="0">
                <a:latin typeface="Arial" pitchFamily="34" charset="0"/>
                <a:cs typeface="Arial" pitchFamily="34" charset="0"/>
              </a:rPr>
              <a:t> 1.4  </a:t>
            </a:r>
            <a:r>
              <a:rPr lang="es-EC" sz="1600" dirty="0">
                <a:latin typeface="Arial" pitchFamily="34" charset="0"/>
                <a:cs typeface="Arial" pitchFamily="34" charset="0"/>
              </a:rPr>
              <a:t>Volumen</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El volumen obtenido con las dimensiones dadas anteriormente es de     </a:t>
            </a:r>
          </a:p>
          <a:p>
            <a:pPr algn="just" fontAlgn="auto">
              <a:spcBef>
                <a:spcPts val="0"/>
              </a:spcBef>
              <a:spcAft>
                <a:spcPts val="0"/>
              </a:spcAft>
              <a:defRPr/>
            </a:pPr>
            <a:r>
              <a:rPr lang="es-EC" sz="1600" dirty="0">
                <a:latin typeface="Arial" pitchFamily="34" charset="0"/>
                <a:cs typeface="Arial" pitchFamily="34" charset="0"/>
              </a:rPr>
              <a:t>                   10,691 m</a:t>
            </a:r>
            <a:r>
              <a:rPr lang="es-EC" sz="1600" baseline="30000" dirty="0">
                <a:latin typeface="Arial" pitchFamily="34" charset="0"/>
                <a:cs typeface="Arial" pitchFamily="34" charset="0"/>
              </a:rPr>
              <a:t>3</a:t>
            </a:r>
            <a:r>
              <a:rPr lang="es-EC" sz="1600" dirty="0">
                <a:latin typeface="Arial" pitchFamily="34" charset="0"/>
                <a:cs typeface="Arial" pitchFamily="34" charset="0"/>
              </a:rPr>
              <a:t>, equivalente a 377,54 ft</a:t>
            </a:r>
            <a:r>
              <a:rPr lang="es-EC" sz="1600" baseline="30000" dirty="0">
                <a:latin typeface="Arial" pitchFamily="34" charset="0"/>
                <a:cs typeface="Arial" pitchFamily="34" charset="0"/>
              </a:rPr>
              <a:t>3</a:t>
            </a:r>
            <a:r>
              <a:rPr lang="es-EC" sz="1600" dirty="0">
                <a:latin typeface="Arial" pitchFamily="34" charset="0"/>
                <a:cs typeface="Arial" pitchFamily="34" charset="0"/>
              </a:rPr>
              <a:t>.</a:t>
            </a:r>
            <a:endParaRPr lang="quz-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endParaRPr lang="quz-EC" smtClean="0"/>
          </a:p>
        </p:txBody>
      </p:sp>
      <p:sp>
        <p:nvSpPr>
          <p:cNvPr id="17411" name="2 Marcador de contenido"/>
          <p:cNvSpPr>
            <a:spLocks noGrp="1"/>
          </p:cNvSpPr>
          <p:nvPr>
            <p:ph idx="1"/>
          </p:nvPr>
        </p:nvSpPr>
        <p:spPr/>
        <p:txBody>
          <a:bodyPr/>
          <a:lstStyle/>
          <a:p>
            <a:endParaRPr lang="quz-EC" smtClean="0"/>
          </a:p>
        </p:txBody>
      </p:sp>
      <p:pic>
        <p:nvPicPr>
          <p:cNvPr id="1741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457200" y="593725"/>
            <a:ext cx="8153400" cy="5447645"/>
          </a:xfrm>
          <a:prstGeom prst="rect">
            <a:avLst/>
          </a:prstGeom>
        </p:spPr>
        <p:txBody>
          <a:bodyPr>
            <a:spAutoFit/>
          </a:bodyPr>
          <a:lstStyle/>
          <a:p>
            <a:pPr marL="342900" lvl="1" indent="-342900" algn="just" fontAlgn="auto">
              <a:spcBef>
                <a:spcPts val="0"/>
              </a:spcBef>
              <a:spcAft>
                <a:spcPts val="0"/>
              </a:spcAft>
              <a:buFontTx/>
              <a:buAutoNum type="arabicPeriod" startAt="2"/>
              <a:defRPr/>
            </a:pPr>
            <a:r>
              <a:rPr lang="es-EC" sz="1600" b="1" dirty="0">
                <a:latin typeface="Arial" pitchFamily="34" charset="0"/>
                <a:cs typeface="Arial" pitchFamily="34" charset="0"/>
              </a:rPr>
              <a:t>Temperatura</a:t>
            </a:r>
          </a:p>
          <a:p>
            <a:pPr marL="0" lvl="1" algn="just" fontAlgn="auto">
              <a:spcBef>
                <a:spcPts val="0"/>
              </a:spcBef>
              <a:spcAft>
                <a:spcPts val="0"/>
              </a:spcAft>
              <a:defRPr/>
            </a:pPr>
            <a:endParaRPr lang="quz-EC" sz="800" dirty="0">
              <a:latin typeface="Arial" pitchFamily="34" charset="0"/>
              <a:cs typeface="Arial" pitchFamily="34" charset="0"/>
            </a:endParaRPr>
          </a:p>
          <a:p>
            <a:pPr marL="444500" lvl="2" algn="just" fontAlgn="auto">
              <a:spcBef>
                <a:spcPts val="0"/>
              </a:spcBef>
              <a:spcAft>
                <a:spcPts val="0"/>
              </a:spcAft>
              <a:defRPr/>
            </a:pPr>
            <a:r>
              <a:rPr lang="es-EC" sz="1600" dirty="0">
                <a:latin typeface="Arial" pitchFamily="34" charset="0"/>
                <a:cs typeface="Arial" pitchFamily="34" charset="0"/>
              </a:rPr>
              <a:t>2.1. Diseño de temperatura</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 temperatura que el departamento de producción ha determinado es de 	  150 °F, para llevar a cabo el calentamiento del aire con las resistencias.</a:t>
            </a:r>
            <a:endParaRPr lang="quz-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fontAlgn="auto">
              <a:spcBef>
                <a:spcPts val="0"/>
              </a:spcBef>
              <a:spcAft>
                <a:spcPts val="0"/>
              </a:spcAft>
              <a:tabLst>
                <a:tab pos="444500" algn="l"/>
              </a:tabLst>
              <a:defRPr/>
            </a:pPr>
            <a:r>
              <a:rPr lang="quz-EC" sz="1600" dirty="0">
                <a:latin typeface="Arial" pitchFamily="34" charset="0"/>
                <a:cs typeface="Arial" pitchFamily="34" charset="0"/>
              </a:rPr>
              <a:t>         2.2. </a:t>
            </a:r>
            <a:r>
              <a:rPr lang="es-EC" sz="1600" dirty="0">
                <a:latin typeface="Arial" pitchFamily="34" charset="0"/>
                <a:cs typeface="Arial" pitchFamily="34" charset="0"/>
              </a:rPr>
              <a:t>Temperatura ambiental externa</a:t>
            </a:r>
            <a:endParaRPr lang="quz-EC" sz="1600" dirty="0">
              <a:latin typeface="Arial" pitchFamily="34" charset="0"/>
              <a:cs typeface="Arial" pitchFamily="34" charset="0"/>
            </a:endParaRPr>
          </a:p>
          <a:p>
            <a:pPr algn="just" fontAlgn="auto">
              <a:spcBef>
                <a:spcPts val="0"/>
              </a:spcBef>
              <a:spcAft>
                <a:spcPts val="0"/>
              </a:spcAft>
              <a:tabLst>
                <a:tab pos="1076325" algn="l"/>
              </a:tabLst>
              <a:defRPr/>
            </a:pPr>
            <a:r>
              <a:rPr lang="es-EC" sz="1600" dirty="0">
                <a:latin typeface="Arial" pitchFamily="34" charset="0"/>
                <a:cs typeface="Arial" pitchFamily="34" charset="0"/>
              </a:rPr>
              <a:t>                   </a:t>
            </a:r>
            <a:r>
              <a:rPr lang="es-EC" sz="1600" dirty="0" smtClean="0">
                <a:latin typeface="Arial" pitchFamily="34" charset="0"/>
                <a:cs typeface="Arial" pitchFamily="34" charset="0"/>
              </a:rPr>
              <a:t>El </a:t>
            </a:r>
            <a:r>
              <a:rPr lang="es-EC" sz="1600" dirty="0">
                <a:latin typeface="Arial" pitchFamily="34" charset="0"/>
                <a:cs typeface="Arial" pitchFamily="34" charset="0"/>
              </a:rPr>
              <a:t>autoclave trabajará a una temperatura ambiente de 70 °F, con pocas 	variaciones de temperatura, lo cual no afecta el desempeño del 	recipiente.</a:t>
            </a:r>
            <a:endParaRPr lang="quz-EC" sz="1600" dirty="0">
              <a:latin typeface="Arial" pitchFamily="34" charset="0"/>
              <a:cs typeface="Arial" pitchFamily="34" charset="0"/>
            </a:endParaRPr>
          </a:p>
          <a:p>
            <a:pPr algn="just" fontAlgn="auto">
              <a:spcBef>
                <a:spcPts val="0"/>
              </a:spcBef>
              <a:spcAft>
                <a:spcPts val="0"/>
              </a:spcAft>
              <a:tabLst>
                <a:tab pos="1076325" algn="l"/>
              </a:tabLst>
              <a:defRPr/>
            </a:pPr>
            <a:endParaRPr lang="es-EC" sz="1600" b="1" dirty="0">
              <a:latin typeface="Arial" pitchFamily="34" charset="0"/>
              <a:cs typeface="Arial" pitchFamily="34" charset="0"/>
            </a:endParaRPr>
          </a:p>
          <a:p>
            <a:pPr algn="just" fontAlgn="auto">
              <a:spcBef>
                <a:spcPts val="0"/>
              </a:spcBef>
              <a:spcAft>
                <a:spcPts val="0"/>
              </a:spcAft>
              <a:tabLst>
                <a:tab pos="1076325" algn="l"/>
              </a:tabLst>
              <a:defRPr/>
            </a:pPr>
            <a:endParaRPr lang="quz-EC" sz="800" b="1" dirty="0">
              <a:latin typeface="Arial" pitchFamily="34" charset="0"/>
              <a:cs typeface="Arial" pitchFamily="34" charset="0"/>
            </a:endParaRPr>
          </a:p>
          <a:p>
            <a:pPr algn="just" fontAlgn="auto">
              <a:spcBef>
                <a:spcPts val="0"/>
              </a:spcBef>
              <a:spcAft>
                <a:spcPts val="0"/>
              </a:spcAft>
              <a:tabLst>
                <a:tab pos="363538" algn="l"/>
                <a:tab pos="1076325" algn="l"/>
              </a:tabLst>
              <a:defRPr/>
            </a:pPr>
            <a:r>
              <a:rPr lang="quz-EC" sz="1600" b="1" dirty="0">
                <a:latin typeface="Arial" pitchFamily="34" charset="0"/>
                <a:cs typeface="Arial" pitchFamily="34" charset="0"/>
              </a:rPr>
              <a:t>3.    </a:t>
            </a:r>
            <a:r>
              <a:rPr lang="es-EC" sz="1600" b="1" dirty="0">
                <a:latin typeface="Arial" pitchFamily="34" charset="0"/>
                <a:cs typeface="Arial" pitchFamily="34" charset="0"/>
              </a:rPr>
              <a:t>Presión</a:t>
            </a:r>
          </a:p>
          <a:p>
            <a:pPr algn="just" fontAlgn="auto">
              <a:spcBef>
                <a:spcPts val="0"/>
              </a:spcBef>
              <a:spcAft>
                <a:spcPts val="0"/>
              </a:spcAft>
              <a:tabLst>
                <a:tab pos="1076325" algn="l"/>
              </a:tabLst>
              <a:defRPr/>
            </a:pPr>
            <a:endParaRPr lang="es-EC" sz="800" dirty="0">
              <a:latin typeface="Arial" pitchFamily="34" charset="0"/>
              <a:cs typeface="Arial" pitchFamily="34" charset="0"/>
            </a:endParaRPr>
          </a:p>
          <a:p>
            <a:pPr marL="444500" lvl="2" algn="just" fontAlgn="auto">
              <a:spcBef>
                <a:spcPts val="0"/>
              </a:spcBef>
              <a:spcAft>
                <a:spcPts val="0"/>
              </a:spcAft>
              <a:tabLst>
                <a:tab pos="1076325" algn="l"/>
              </a:tabLst>
              <a:defRPr/>
            </a:pPr>
            <a:r>
              <a:rPr lang="es-EC" sz="1600" dirty="0">
                <a:latin typeface="Arial" pitchFamily="34" charset="0"/>
                <a:cs typeface="Arial" pitchFamily="34" charset="0"/>
              </a:rPr>
              <a:t>3.1. Diseño de Presión</a:t>
            </a:r>
            <a:endParaRPr lang="quz-EC" sz="1600" dirty="0">
              <a:latin typeface="Arial" pitchFamily="34" charset="0"/>
              <a:cs typeface="Arial" pitchFamily="34" charset="0"/>
            </a:endParaRPr>
          </a:p>
          <a:p>
            <a:pPr marL="1076325" algn="just" fontAlgn="auto">
              <a:spcBef>
                <a:spcPts val="0"/>
              </a:spcBef>
              <a:spcAft>
                <a:spcPts val="0"/>
              </a:spcAft>
              <a:tabLst>
                <a:tab pos="1076325" algn="l"/>
              </a:tabLst>
              <a:defRPr/>
            </a:pPr>
            <a:r>
              <a:rPr lang="es-EC" sz="1600" dirty="0">
                <a:latin typeface="Arial" pitchFamily="34" charset="0"/>
                <a:cs typeface="Arial" pitchFamily="34" charset="0"/>
              </a:rPr>
              <a:t>Es necesario alcanzar una presión de 180 PSI, para laminar los parabrisas hasta lograr los estándares internacionales, aunque en algunos vidrios será necesario aplicar mayor presión.</a:t>
            </a:r>
            <a:endParaRPr lang="quz-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marL="444500" lvl="2" algn="just" fontAlgn="auto">
              <a:spcBef>
                <a:spcPts val="0"/>
              </a:spcBef>
              <a:spcAft>
                <a:spcPts val="0"/>
              </a:spcAft>
              <a:tabLst>
                <a:tab pos="1076325" algn="l"/>
              </a:tabLst>
              <a:defRPr/>
            </a:pPr>
            <a:r>
              <a:rPr lang="es-EC" sz="1600" dirty="0">
                <a:latin typeface="Arial" pitchFamily="34" charset="0"/>
                <a:cs typeface="Arial" pitchFamily="34" charset="0"/>
              </a:rPr>
              <a:t>3.2. Capacidad de aumento de presión</a:t>
            </a:r>
            <a:endParaRPr lang="quz-EC" sz="1600" dirty="0">
              <a:latin typeface="Arial" pitchFamily="34" charset="0"/>
              <a:cs typeface="Arial" pitchFamily="34" charset="0"/>
            </a:endParaRPr>
          </a:p>
          <a:p>
            <a:pPr marL="1076325" fontAlgn="auto">
              <a:spcBef>
                <a:spcPts val="0"/>
              </a:spcBef>
              <a:spcAft>
                <a:spcPts val="0"/>
              </a:spcAft>
              <a:defRPr/>
            </a:pPr>
            <a:r>
              <a:rPr lang="es-EC" sz="1600" dirty="0">
                <a:latin typeface="Arial" pitchFamily="34" charset="0"/>
                <a:cs typeface="Arial" pitchFamily="34" charset="0"/>
              </a:rPr>
              <a:t>Por la necesidad de ampliar el rango de presión, los materiales que se seleccionen deben soportar un rango de más-menos 30 PSI, partiendo de la presión planificada inicialmente.</a:t>
            </a:r>
            <a:endParaRPr lang="quz-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lstStyle/>
          <a:p>
            <a:endParaRPr lang="quz-EC" smtClean="0"/>
          </a:p>
        </p:txBody>
      </p:sp>
      <p:sp>
        <p:nvSpPr>
          <p:cNvPr id="18435" name="2 Marcador de contenido"/>
          <p:cNvSpPr>
            <a:spLocks noGrp="1"/>
          </p:cNvSpPr>
          <p:nvPr>
            <p:ph idx="1"/>
          </p:nvPr>
        </p:nvSpPr>
        <p:spPr/>
        <p:txBody>
          <a:bodyPr/>
          <a:lstStyle/>
          <a:p>
            <a:endParaRPr lang="quz-EC" smtClean="0"/>
          </a:p>
        </p:txBody>
      </p:sp>
      <p:pic>
        <p:nvPicPr>
          <p:cNvPr id="1843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457200" y="304800"/>
            <a:ext cx="8305800" cy="5916613"/>
          </a:xfrm>
          <a:prstGeom prst="rect">
            <a:avLst/>
          </a:prstGeom>
        </p:spPr>
        <p:txBody>
          <a:bodyPr>
            <a:spAutoFit/>
          </a:bodyPr>
          <a:lstStyle/>
          <a:p>
            <a:pPr marL="0" lvl="1" algn="just" fontAlgn="auto">
              <a:spcBef>
                <a:spcPts val="0"/>
              </a:spcBef>
              <a:spcAft>
                <a:spcPts val="0"/>
              </a:spcAft>
              <a:tabLst>
                <a:tab pos="444500" algn="l"/>
              </a:tabLst>
              <a:defRPr/>
            </a:pPr>
            <a:r>
              <a:rPr lang="es-EC" sz="1600" b="1" dirty="0">
                <a:latin typeface="Arial" pitchFamily="34" charset="0"/>
                <a:cs typeface="Arial" pitchFamily="34" charset="0"/>
              </a:rPr>
              <a:t>4.    Requerimientos de boquillas</a:t>
            </a:r>
            <a:endParaRPr lang="quz-EC" sz="1600" dirty="0">
              <a:latin typeface="Arial" pitchFamily="34" charset="0"/>
              <a:cs typeface="Arial" pitchFamily="34" charset="0"/>
            </a:endParaRPr>
          </a:p>
          <a:p>
            <a:pPr marL="0" lvl="1" algn="just" fontAlgn="auto">
              <a:spcBef>
                <a:spcPts val="0"/>
              </a:spcBef>
              <a:spcAft>
                <a:spcPts val="0"/>
              </a:spcAft>
              <a:defRPr/>
            </a:pPr>
            <a:endParaRPr lang="es-EC" sz="1050" b="1" dirty="0">
              <a:latin typeface="Arial" pitchFamily="34" charset="0"/>
              <a:cs typeface="Arial" pitchFamily="34" charset="0"/>
            </a:endParaRPr>
          </a:p>
          <a:p>
            <a:pPr marL="444500" lvl="2" algn="just" fontAlgn="auto">
              <a:spcBef>
                <a:spcPts val="0"/>
              </a:spcBef>
              <a:spcAft>
                <a:spcPts val="0"/>
              </a:spcAft>
              <a:defRPr/>
            </a:pPr>
            <a:r>
              <a:rPr lang="es-EC" sz="1600" dirty="0">
                <a:latin typeface="Arial" pitchFamily="34" charset="0"/>
                <a:cs typeface="Arial" pitchFamily="34" charset="0"/>
              </a:rPr>
              <a:t>4.1. Boquillas de aire</a:t>
            </a:r>
            <a:endParaRPr lang="quz-EC" sz="1600" dirty="0">
              <a:latin typeface="Arial" pitchFamily="34" charset="0"/>
              <a:cs typeface="Arial" pitchFamily="34" charset="0"/>
            </a:endParaRPr>
          </a:p>
          <a:p>
            <a:pPr algn="just" fontAlgn="auto">
              <a:spcBef>
                <a:spcPts val="0"/>
              </a:spcBef>
              <a:spcAft>
                <a:spcPts val="0"/>
              </a:spcAft>
              <a:tabLst>
                <a:tab pos="1076325" algn="l"/>
              </a:tabLst>
              <a:defRPr/>
            </a:pPr>
            <a:r>
              <a:rPr lang="es-EC" sz="1600" dirty="0">
                <a:latin typeface="Arial" pitchFamily="34" charset="0"/>
                <a:cs typeface="Arial" pitchFamily="34" charset="0"/>
              </a:rPr>
              <a:t>	Boquillas que permiten el acceso y salida de las líneas de aire del 	compresor.</a:t>
            </a:r>
            <a:endParaRPr lang="quz-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4.1.1. Entrada de aire</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1½” de diámetro, con denominación N1</a:t>
            </a:r>
            <a:endParaRPr lang="quz-EC" sz="1600" b="1" dirty="0">
              <a:latin typeface="Arial" pitchFamily="34" charset="0"/>
              <a:cs typeface="Arial" pitchFamily="34" charset="0"/>
            </a:endParaRPr>
          </a:p>
          <a:p>
            <a:pPr fontAlgn="auto">
              <a:spcBef>
                <a:spcPts val="0"/>
              </a:spcBef>
              <a:spcAft>
                <a:spcPts val="0"/>
              </a:spcAft>
              <a:defRPr/>
            </a:pPr>
            <a:endParaRPr lang="es-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4.1.2. Salida de aire </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1½” de diámetro, con denominación N2</a:t>
            </a:r>
            <a:endParaRPr lang="quz-EC" sz="1600" b="1" dirty="0">
              <a:latin typeface="Arial" pitchFamily="34" charset="0"/>
              <a:cs typeface="Arial" pitchFamily="34" charset="0"/>
            </a:endParaRPr>
          </a:p>
          <a:p>
            <a:pPr fontAlgn="auto">
              <a:spcBef>
                <a:spcPts val="0"/>
              </a:spcBef>
              <a:spcAft>
                <a:spcPts val="0"/>
              </a:spcAft>
              <a:defRPr/>
            </a:pPr>
            <a:endParaRPr lang="quz-EC" sz="1600" dirty="0">
              <a:latin typeface="Arial" pitchFamily="34" charset="0"/>
              <a:cs typeface="Arial" pitchFamily="34" charset="0"/>
            </a:endParaRPr>
          </a:p>
          <a:p>
            <a:pPr marL="444500" lvl="2" algn="just" fontAlgn="auto">
              <a:spcBef>
                <a:spcPts val="0"/>
              </a:spcBef>
              <a:spcAft>
                <a:spcPts val="0"/>
              </a:spcAft>
              <a:defRPr/>
            </a:pPr>
            <a:r>
              <a:rPr lang="quz-EC" sz="1600" dirty="0">
                <a:latin typeface="Arial" pitchFamily="34" charset="0"/>
                <a:cs typeface="Arial" pitchFamily="34" charset="0"/>
              </a:rPr>
              <a:t>4.2. </a:t>
            </a:r>
            <a:r>
              <a:rPr lang="es-EC" sz="1600" dirty="0">
                <a:latin typeface="Arial" pitchFamily="34" charset="0"/>
                <a:cs typeface="Arial" pitchFamily="34" charset="0"/>
              </a:rPr>
              <a:t>Boquillas de agua</a:t>
            </a:r>
            <a:endParaRPr lang="quz-EC" sz="1600" dirty="0">
              <a:latin typeface="Arial" pitchFamily="34" charset="0"/>
              <a:cs typeface="Arial" pitchFamily="34" charset="0"/>
            </a:endParaRPr>
          </a:p>
          <a:p>
            <a:pPr marL="1169988" indent="-1169988" algn="just" fontAlgn="auto">
              <a:spcBef>
                <a:spcPts val="0"/>
              </a:spcBef>
              <a:spcAft>
                <a:spcPts val="0"/>
              </a:spcAft>
              <a:tabLst>
                <a:tab pos="1076325" algn="l"/>
              </a:tabLst>
              <a:defRPr/>
            </a:pPr>
            <a:r>
              <a:rPr lang="es-EC" sz="1600" dirty="0">
                <a:latin typeface="Arial" pitchFamily="34" charset="0"/>
                <a:cs typeface="Arial" pitchFamily="34" charset="0"/>
              </a:rPr>
              <a:t>                    Para </a:t>
            </a:r>
            <a:r>
              <a:rPr lang="es-ES" sz="1600" dirty="0">
                <a:latin typeface="Arial" pitchFamily="34" charset="0"/>
                <a:cs typeface="Arial" pitchFamily="34" charset="0"/>
              </a:rPr>
              <a:t>el sistema de enfriamiento, el cual debe entrar en acción después de terminado los ciclos de temperatura-presión.</a:t>
            </a:r>
          </a:p>
          <a:p>
            <a:pPr fontAlgn="auto">
              <a:spcBef>
                <a:spcPts val="0"/>
              </a:spcBef>
              <a:spcAft>
                <a:spcPts val="0"/>
              </a:spcAft>
              <a:defRPr/>
            </a:pPr>
            <a:r>
              <a:rPr lang="es-EC" sz="1600" dirty="0">
                <a:latin typeface="Arial" pitchFamily="34" charset="0"/>
                <a:cs typeface="Arial" pitchFamily="34" charset="0"/>
              </a:rPr>
              <a:t>	4.2.1. Entrada de agua</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1” de diámetro, con denominación N3</a:t>
            </a:r>
            <a:endParaRPr lang="quz-EC" sz="1600" b="1" dirty="0">
              <a:latin typeface="Arial" pitchFamily="34" charset="0"/>
              <a:cs typeface="Arial" pitchFamily="34" charset="0"/>
            </a:endParaRPr>
          </a:p>
          <a:p>
            <a:pPr fontAlgn="auto">
              <a:spcBef>
                <a:spcPts val="0"/>
              </a:spcBef>
              <a:spcAft>
                <a:spcPts val="0"/>
              </a:spcAft>
              <a:defRPr/>
            </a:pPr>
            <a:endParaRPr lang="es-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4.2.2. Salida de agua</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1” de diámetro, con denominación N4</a:t>
            </a:r>
            <a:endParaRPr lang="quz-EC" sz="1600" b="1" dirty="0">
              <a:latin typeface="Arial" pitchFamily="34" charset="0"/>
              <a:cs typeface="Arial" pitchFamily="34" charset="0"/>
            </a:endParaRPr>
          </a:p>
          <a:p>
            <a:pPr marL="1169988" indent="-1169988" algn="just" fontAlgn="auto">
              <a:spcBef>
                <a:spcPts val="0"/>
              </a:spcBef>
              <a:spcAft>
                <a:spcPts val="0"/>
              </a:spcAft>
              <a:tabLst>
                <a:tab pos="1076325" algn="l"/>
              </a:tabLst>
              <a:defRPr/>
            </a:pPr>
            <a:endParaRPr lang="es-ES" sz="1600" b="1" dirty="0">
              <a:latin typeface="Arial" pitchFamily="34" charset="0"/>
              <a:cs typeface="Arial" pitchFamily="34" charset="0"/>
            </a:endParaRPr>
          </a:p>
          <a:p>
            <a:pPr marL="444500" lvl="2" indent="-1169988" algn="just" fontAlgn="auto">
              <a:spcBef>
                <a:spcPts val="0"/>
              </a:spcBef>
              <a:spcAft>
                <a:spcPts val="0"/>
              </a:spcAft>
              <a:tabLst>
                <a:tab pos="1076325" algn="l"/>
              </a:tabLst>
              <a:defRPr/>
            </a:pPr>
            <a:r>
              <a:rPr lang="quz-EC" sz="1600" dirty="0">
                <a:latin typeface="Arial" pitchFamily="34" charset="0"/>
                <a:cs typeface="Arial" pitchFamily="34" charset="0"/>
              </a:rPr>
              <a:t>	4.3. Válvula de seguridad</a:t>
            </a:r>
          </a:p>
          <a:p>
            <a:pPr marL="444500" lvl="2" indent="-1169988" algn="just" fontAlgn="auto">
              <a:spcBef>
                <a:spcPts val="0"/>
              </a:spcBef>
              <a:spcAft>
                <a:spcPts val="0"/>
              </a:spcAft>
              <a:tabLst>
                <a:tab pos="1076325" algn="l"/>
              </a:tabLst>
              <a:defRPr/>
            </a:pPr>
            <a:r>
              <a:rPr lang="es-EC" sz="1600" dirty="0">
                <a:latin typeface="Arial" pitchFamily="34" charset="0"/>
                <a:cs typeface="Arial" pitchFamily="34" charset="0"/>
              </a:rPr>
              <a:t>		Se deben </a:t>
            </a:r>
            <a:r>
              <a:rPr lang="es-ES" sz="1600" dirty="0">
                <a:latin typeface="Arial" pitchFamily="34" charset="0"/>
                <a:cs typeface="Arial" pitchFamily="34" charset="0"/>
              </a:rPr>
              <a:t>colocar en la parte superior del recipiente</a:t>
            </a:r>
          </a:p>
          <a:p>
            <a:pPr marL="444500" lvl="2" indent="-1169988" algn="just" fontAlgn="auto">
              <a:spcBef>
                <a:spcPts val="0"/>
              </a:spcBef>
              <a:spcAft>
                <a:spcPts val="0"/>
              </a:spcAft>
              <a:tabLst>
                <a:tab pos="1076325" algn="l"/>
              </a:tabLst>
              <a:defRPr/>
            </a:pPr>
            <a:r>
              <a:rPr lang="es-ES" sz="1600" dirty="0">
                <a:latin typeface="Arial" pitchFamily="34" charset="0"/>
                <a:cs typeface="Arial" pitchFamily="34" charset="0"/>
              </a:rPr>
              <a:t>			</a:t>
            </a:r>
            <a:r>
              <a:rPr lang="es-EC" sz="1600" b="1" dirty="0">
                <a:latin typeface="Arial" pitchFamily="34" charset="0"/>
                <a:cs typeface="Arial" pitchFamily="34" charset="0"/>
              </a:rPr>
              <a:t>Dos boquillas de 1½” de diámetro, con denominación N5</a:t>
            </a:r>
            <a:endParaRPr lang="quz-EC" sz="1600" b="1" dirty="0">
              <a:latin typeface="Arial" pitchFamily="34" charset="0"/>
              <a:cs typeface="Arial" pitchFamily="34" charset="0"/>
            </a:endParaRPr>
          </a:p>
          <a:p>
            <a:pPr marL="444500" lvl="2" indent="-1169988" algn="just" fontAlgn="auto">
              <a:spcBef>
                <a:spcPts val="0"/>
              </a:spcBef>
              <a:spcAft>
                <a:spcPts val="0"/>
              </a:spcAft>
              <a:tabLst>
                <a:tab pos="1076325" algn="l"/>
              </a:tabLst>
              <a:defRPr/>
            </a:pPr>
            <a:endParaRPr lang="quz-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endParaRPr lang="quz-EC" smtClean="0"/>
          </a:p>
        </p:txBody>
      </p:sp>
      <p:sp>
        <p:nvSpPr>
          <p:cNvPr id="19459" name="2 Marcador de contenido"/>
          <p:cNvSpPr>
            <a:spLocks noGrp="1"/>
          </p:cNvSpPr>
          <p:nvPr>
            <p:ph idx="1"/>
          </p:nvPr>
        </p:nvSpPr>
        <p:spPr/>
        <p:txBody>
          <a:bodyPr/>
          <a:lstStyle/>
          <a:p>
            <a:endParaRPr lang="quz-EC" smtClean="0"/>
          </a:p>
        </p:txBody>
      </p:sp>
      <p:pic>
        <p:nvPicPr>
          <p:cNvPr id="1946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457200" y="228600"/>
            <a:ext cx="8305800" cy="6078538"/>
          </a:xfrm>
          <a:prstGeom prst="rect">
            <a:avLst/>
          </a:prstGeom>
        </p:spPr>
        <p:txBody>
          <a:bodyPr>
            <a:spAutoFit/>
          </a:bodyPr>
          <a:lstStyle/>
          <a:p>
            <a:pPr marL="0" lvl="1" algn="just" fontAlgn="auto">
              <a:spcBef>
                <a:spcPts val="0"/>
              </a:spcBef>
              <a:spcAft>
                <a:spcPts val="0"/>
              </a:spcAft>
              <a:defRPr/>
            </a:pPr>
            <a:endParaRPr lang="es-EC" sz="1050" b="1" dirty="0">
              <a:latin typeface="Arial" pitchFamily="34" charset="0"/>
              <a:cs typeface="Arial" pitchFamily="34" charset="0"/>
            </a:endParaRPr>
          </a:p>
          <a:p>
            <a:pPr marL="0" lvl="1" algn="just" fontAlgn="auto">
              <a:spcBef>
                <a:spcPts val="0"/>
              </a:spcBef>
              <a:spcAft>
                <a:spcPts val="0"/>
              </a:spcAft>
              <a:defRPr/>
            </a:pPr>
            <a:endParaRPr lang="es-EC" sz="1050" b="1" dirty="0">
              <a:latin typeface="Arial" pitchFamily="34" charset="0"/>
              <a:cs typeface="Arial" pitchFamily="34" charset="0"/>
            </a:endParaRPr>
          </a:p>
          <a:p>
            <a:pPr marL="444500" lvl="2" algn="just" fontAlgn="auto">
              <a:spcBef>
                <a:spcPts val="0"/>
              </a:spcBef>
              <a:spcAft>
                <a:spcPts val="0"/>
              </a:spcAft>
              <a:defRPr/>
            </a:pPr>
            <a:r>
              <a:rPr lang="es-EC" sz="1600" dirty="0">
                <a:latin typeface="Arial" pitchFamily="34" charset="0"/>
                <a:cs typeface="Arial" pitchFamily="34" charset="0"/>
              </a:rPr>
              <a:t>4.4. Disco de ruptura</a:t>
            </a:r>
          </a:p>
          <a:p>
            <a:pPr marL="1169988" lvl="2" indent="-1169988" algn="just" fontAlgn="auto">
              <a:spcBef>
                <a:spcPts val="0"/>
              </a:spcBef>
              <a:spcAft>
                <a:spcPts val="0"/>
              </a:spcAft>
              <a:tabLst>
                <a:tab pos="1076325" algn="l"/>
              </a:tabLst>
              <a:defRPr/>
            </a:pPr>
            <a:r>
              <a:rPr lang="es-EC" sz="1600" dirty="0">
                <a:latin typeface="Arial" pitchFamily="34" charset="0"/>
                <a:cs typeface="Arial" pitchFamily="34" charset="0"/>
              </a:rPr>
              <a:t>	El disco de ruptura se abrirá automáticamente cuando la presión interna sea mayor a la de operación.</a:t>
            </a:r>
            <a:endParaRPr lang="quz-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2” de diámetro, con denominación N6</a:t>
            </a:r>
            <a:endParaRPr lang="quz-EC" sz="1600" b="1" dirty="0">
              <a:latin typeface="Arial" pitchFamily="34" charset="0"/>
              <a:cs typeface="Arial" pitchFamily="34" charset="0"/>
            </a:endParaRPr>
          </a:p>
          <a:p>
            <a:pPr fontAlgn="auto">
              <a:spcBef>
                <a:spcPts val="0"/>
              </a:spcBef>
              <a:spcAft>
                <a:spcPts val="0"/>
              </a:spcAft>
              <a:defRPr/>
            </a:pPr>
            <a:endParaRPr lang="quz-EC" sz="1600" dirty="0">
              <a:latin typeface="Arial" pitchFamily="34" charset="0"/>
              <a:cs typeface="Arial" pitchFamily="34" charset="0"/>
            </a:endParaRPr>
          </a:p>
          <a:p>
            <a:pPr marL="444500" lvl="2" algn="just" fontAlgn="auto">
              <a:spcBef>
                <a:spcPts val="0"/>
              </a:spcBef>
              <a:spcAft>
                <a:spcPts val="0"/>
              </a:spcAft>
              <a:defRPr/>
            </a:pPr>
            <a:r>
              <a:rPr lang="quz-EC" sz="1600" dirty="0">
                <a:latin typeface="Arial" pitchFamily="34" charset="0"/>
                <a:cs typeface="Arial" pitchFamily="34" charset="0"/>
              </a:rPr>
              <a:t>4.5. </a:t>
            </a:r>
            <a:r>
              <a:rPr lang="es-EC" sz="1600" dirty="0">
                <a:latin typeface="Arial" pitchFamily="34" charset="0"/>
                <a:cs typeface="Arial" pitchFamily="34" charset="0"/>
              </a:rPr>
              <a:t>Boquillas de temperatura</a:t>
            </a:r>
            <a:endParaRPr lang="quz-EC" sz="1600" dirty="0">
              <a:latin typeface="Arial" pitchFamily="34" charset="0"/>
              <a:cs typeface="Arial" pitchFamily="34" charset="0"/>
            </a:endParaRPr>
          </a:p>
          <a:p>
            <a:pPr marL="1169988" indent="-1169988" algn="just" fontAlgn="auto">
              <a:spcBef>
                <a:spcPts val="0"/>
              </a:spcBef>
              <a:spcAft>
                <a:spcPts val="0"/>
              </a:spcAft>
              <a:tabLst>
                <a:tab pos="1071563" algn="l"/>
              </a:tabLst>
              <a:defRPr/>
            </a:pPr>
            <a:r>
              <a:rPr lang="es-EC" sz="1600" dirty="0">
                <a:latin typeface="Arial" pitchFamily="34" charset="0"/>
                <a:cs typeface="Arial" pitchFamily="34" charset="0"/>
              </a:rPr>
              <a:t>                   Para </a:t>
            </a:r>
            <a:r>
              <a:rPr lang="es-ES" sz="1600" dirty="0">
                <a:latin typeface="Arial" pitchFamily="34" charset="0"/>
                <a:cs typeface="Arial" pitchFamily="34" charset="0"/>
              </a:rPr>
              <a:t>introducir los lectores de temperatura y conocer el estado del proceso.</a:t>
            </a:r>
          </a:p>
          <a:p>
            <a:pPr fontAlgn="auto">
              <a:spcBef>
                <a:spcPts val="0"/>
              </a:spcBef>
              <a:spcAft>
                <a:spcPts val="0"/>
              </a:spcAft>
              <a:defRPr/>
            </a:pPr>
            <a:r>
              <a:rPr lang="es-EC" sz="1600" dirty="0">
                <a:latin typeface="Arial" pitchFamily="34" charset="0"/>
                <a:cs typeface="Arial" pitchFamily="34" charset="0"/>
              </a:rPr>
              <a:t>	4.5.1. Termocupla</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Dos boquillas de ¾” de diámetro, con denominación N7</a:t>
            </a:r>
            <a:endParaRPr lang="quz-EC" sz="1600" b="1"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4.5.2. Termómetro</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½” de diámetro, con denominación N14</a:t>
            </a:r>
            <a:endParaRPr lang="quz-EC" sz="1600" b="1" dirty="0">
              <a:latin typeface="Arial" pitchFamily="34" charset="0"/>
              <a:cs typeface="Arial" pitchFamily="34" charset="0"/>
            </a:endParaRPr>
          </a:p>
          <a:p>
            <a:pPr marL="1169988" indent="-1169988" algn="just" fontAlgn="auto">
              <a:spcBef>
                <a:spcPts val="0"/>
              </a:spcBef>
              <a:spcAft>
                <a:spcPts val="0"/>
              </a:spcAft>
              <a:tabLst>
                <a:tab pos="1076325" algn="l"/>
              </a:tabLst>
              <a:defRPr/>
            </a:pPr>
            <a:endParaRPr lang="es-ES" sz="1600" b="1" dirty="0">
              <a:latin typeface="Arial" pitchFamily="34" charset="0"/>
              <a:cs typeface="Arial" pitchFamily="34" charset="0"/>
            </a:endParaRPr>
          </a:p>
          <a:p>
            <a:pPr marL="444500" lvl="2" indent="-1169988" algn="just" fontAlgn="auto">
              <a:spcBef>
                <a:spcPts val="0"/>
              </a:spcBef>
              <a:spcAft>
                <a:spcPts val="0"/>
              </a:spcAft>
              <a:tabLst>
                <a:tab pos="1076325" algn="l"/>
              </a:tabLst>
              <a:defRPr/>
            </a:pPr>
            <a:r>
              <a:rPr lang="quz-EC" sz="1600" dirty="0">
                <a:latin typeface="Arial" pitchFamily="34" charset="0"/>
                <a:cs typeface="Arial" pitchFamily="34" charset="0"/>
              </a:rPr>
              <a:t>	4.6. Manómetro</a:t>
            </a:r>
          </a:p>
          <a:p>
            <a:pPr marL="444500" lvl="2" indent="-1169988" algn="just" fontAlgn="auto">
              <a:spcBef>
                <a:spcPts val="0"/>
              </a:spcBef>
              <a:spcAft>
                <a:spcPts val="0"/>
              </a:spcAft>
              <a:tabLst>
                <a:tab pos="1071563" algn="l"/>
              </a:tabLst>
              <a:defRPr/>
            </a:pPr>
            <a:r>
              <a:rPr lang="es-EC" sz="1600" dirty="0">
                <a:latin typeface="Arial" pitchFamily="34" charset="0"/>
                <a:cs typeface="Arial" pitchFamily="34" charset="0"/>
              </a:rPr>
              <a:t>		Deberá ser ubicado en el lugar con mayor vector de presión</a:t>
            </a:r>
            <a:endParaRPr lang="es-ES" sz="1600" dirty="0">
              <a:latin typeface="Arial" pitchFamily="34" charset="0"/>
              <a:cs typeface="Arial" pitchFamily="34" charset="0"/>
            </a:endParaRPr>
          </a:p>
          <a:p>
            <a:pPr marL="444500" lvl="2" indent="-1169988" algn="just" fontAlgn="auto">
              <a:spcBef>
                <a:spcPts val="0"/>
              </a:spcBef>
              <a:spcAft>
                <a:spcPts val="0"/>
              </a:spcAft>
              <a:tabLst>
                <a:tab pos="1076325" algn="l"/>
              </a:tabLst>
              <a:defRPr/>
            </a:pPr>
            <a:r>
              <a:rPr lang="es-ES" sz="1600" dirty="0">
                <a:latin typeface="Arial" pitchFamily="34" charset="0"/>
                <a:cs typeface="Arial" pitchFamily="34" charset="0"/>
              </a:rPr>
              <a:t>			</a:t>
            </a:r>
            <a:r>
              <a:rPr lang="es-EC" sz="1600" b="1" dirty="0">
                <a:latin typeface="Arial" pitchFamily="34" charset="0"/>
                <a:cs typeface="Arial" pitchFamily="34" charset="0"/>
              </a:rPr>
              <a:t>Una boquilla de ½” de diámetro, con denominación N8</a:t>
            </a:r>
          </a:p>
          <a:p>
            <a:pPr marL="444500" lvl="2" algn="just" fontAlgn="auto">
              <a:spcBef>
                <a:spcPts val="0"/>
              </a:spcBef>
              <a:spcAft>
                <a:spcPts val="0"/>
              </a:spcAft>
              <a:defRPr/>
            </a:pPr>
            <a:endParaRPr lang="quz-EC" sz="1600" dirty="0">
              <a:latin typeface="Arial" pitchFamily="34" charset="0"/>
              <a:cs typeface="Arial" pitchFamily="34" charset="0"/>
            </a:endParaRPr>
          </a:p>
          <a:p>
            <a:pPr marL="444500" lvl="2" algn="just" fontAlgn="auto">
              <a:spcBef>
                <a:spcPts val="0"/>
              </a:spcBef>
              <a:spcAft>
                <a:spcPts val="0"/>
              </a:spcAft>
              <a:defRPr/>
            </a:pPr>
            <a:r>
              <a:rPr lang="quz-EC" sz="1600" dirty="0">
                <a:latin typeface="Arial" pitchFamily="34" charset="0"/>
                <a:cs typeface="Arial" pitchFamily="34" charset="0"/>
              </a:rPr>
              <a:t>4.7. </a:t>
            </a:r>
            <a:r>
              <a:rPr lang="es-EC" sz="1600" dirty="0">
                <a:latin typeface="Arial" pitchFamily="34" charset="0"/>
                <a:cs typeface="Arial" pitchFamily="34" charset="0"/>
              </a:rPr>
              <a:t>Boquillas de energía eléctrica</a:t>
            </a:r>
            <a:endParaRPr lang="quz-EC" sz="1600" dirty="0">
              <a:latin typeface="Arial" pitchFamily="34" charset="0"/>
              <a:cs typeface="Arial" pitchFamily="34" charset="0"/>
            </a:endParaRPr>
          </a:p>
          <a:p>
            <a:pPr marL="1169988" indent="-1169988" algn="just" fontAlgn="auto">
              <a:spcBef>
                <a:spcPts val="0"/>
              </a:spcBef>
              <a:spcAft>
                <a:spcPts val="0"/>
              </a:spcAft>
              <a:tabLst>
                <a:tab pos="1071563" algn="l"/>
              </a:tabLst>
              <a:defRPr/>
            </a:pPr>
            <a:r>
              <a:rPr lang="es-EC" sz="1600" dirty="0">
                <a:latin typeface="Arial" pitchFamily="34" charset="0"/>
                <a:cs typeface="Arial" pitchFamily="34" charset="0"/>
              </a:rPr>
              <a:t>                   Son los orificios por donde entraran las resistencias para el calentamiento</a:t>
            </a:r>
            <a:r>
              <a:rPr lang="es-ES" sz="1600" dirty="0">
                <a:latin typeface="Arial" pitchFamily="34" charset="0"/>
                <a:cs typeface="Arial" pitchFamily="34" charset="0"/>
              </a:rPr>
              <a:t>.</a:t>
            </a:r>
          </a:p>
          <a:p>
            <a:pPr fontAlgn="auto">
              <a:spcBef>
                <a:spcPts val="0"/>
              </a:spcBef>
              <a:spcAft>
                <a:spcPts val="0"/>
              </a:spcAft>
              <a:defRPr/>
            </a:pPr>
            <a:r>
              <a:rPr lang="es-EC" sz="1600" dirty="0">
                <a:latin typeface="Arial" pitchFamily="34" charset="0"/>
                <a:cs typeface="Arial" pitchFamily="34" charset="0"/>
              </a:rPr>
              <a:t>	4.7.1. Entradas eléctricas</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Tres boquillas de ¾” de diámetro, con denominación N9</a:t>
            </a:r>
            <a:endParaRPr lang="quz-EC" sz="1600" b="1"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4.7.2. Resistencias eléctricas</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Catorce boquilla de 1¼” de diámetro, con denominación N11</a:t>
            </a:r>
            <a:endParaRPr lang="quz-EC" sz="1600" b="1" dirty="0">
              <a:latin typeface="Arial" pitchFamily="34" charset="0"/>
              <a:cs typeface="Arial" pitchFamily="34" charset="0"/>
            </a:endParaRPr>
          </a:p>
          <a:p>
            <a:pPr marL="444500" lvl="2" indent="-1169988" algn="just" fontAlgn="auto">
              <a:spcBef>
                <a:spcPts val="0"/>
              </a:spcBef>
              <a:spcAft>
                <a:spcPts val="0"/>
              </a:spcAft>
              <a:tabLst>
                <a:tab pos="1076325" algn="l"/>
              </a:tabLst>
              <a:defRPr/>
            </a:pPr>
            <a:endParaRPr lang="es-EC" sz="1600" b="1"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endParaRPr lang="quz-EC" smtClean="0"/>
          </a:p>
        </p:txBody>
      </p:sp>
      <p:sp>
        <p:nvSpPr>
          <p:cNvPr id="20483" name="2 Marcador de contenido"/>
          <p:cNvSpPr>
            <a:spLocks noGrp="1"/>
          </p:cNvSpPr>
          <p:nvPr>
            <p:ph idx="1"/>
          </p:nvPr>
        </p:nvSpPr>
        <p:spPr/>
        <p:txBody>
          <a:bodyPr/>
          <a:lstStyle/>
          <a:p>
            <a:endParaRPr lang="quz-EC" smtClean="0"/>
          </a:p>
        </p:txBody>
      </p:sp>
      <p:pic>
        <p:nvPicPr>
          <p:cNvPr id="2048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457200" y="620713"/>
            <a:ext cx="8305800" cy="3616375"/>
          </a:xfrm>
          <a:prstGeom prst="rect">
            <a:avLst/>
          </a:prstGeom>
        </p:spPr>
        <p:txBody>
          <a:bodyPr>
            <a:spAutoFit/>
          </a:bodyPr>
          <a:lstStyle/>
          <a:p>
            <a:pPr marL="0" lvl="1" algn="just" fontAlgn="auto">
              <a:spcBef>
                <a:spcPts val="0"/>
              </a:spcBef>
              <a:spcAft>
                <a:spcPts val="0"/>
              </a:spcAft>
              <a:defRPr/>
            </a:pPr>
            <a:endParaRPr lang="es-EC" sz="1050" b="1" dirty="0">
              <a:latin typeface="Arial" pitchFamily="34" charset="0"/>
              <a:cs typeface="Arial" pitchFamily="34" charset="0"/>
            </a:endParaRPr>
          </a:p>
          <a:p>
            <a:pPr marL="0" lvl="1" algn="just" fontAlgn="auto">
              <a:spcBef>
                <a:spcPts val="0"/>
              </a:spcBef>
              <a:spcAft>
                <a:spcPts val="0"/>
              </a:spcAft>
              <a:defRPr/>
            </a:pPr>
            <a:endParaRPr lang="es-EC" sz="1050" b="1" dirty="0">
              <a:latin typeface="Arial" pitchFamily="34" charset="0"/>
              <a:cs typeface="Arial" pitchFamily="34" charset="0"/>
            </a:endParaRPr>
          </a:p>
          <a:p>
            <a:pPr marL="444500" lvl="2" algn="just" fontAlgn="auto">
              <a:spcBef>
                <a:spcPts val="0"/>
              </a:spcBef>
              <a:spcAft>
                <a:spcPts val="0"/>
              </a:spcAft>
              <a:defRPr/>
            </a:pPr>
            <a:r>
              <a:rPr lang="es-EC" sz="1600" dirty="0">
                <a:latin typeface="Arial" pitchFamily="34" charset="0"/>
                <a:cs typeface="Arial" pitchFamily="34" charset="0"/>
              </a:rPr>
              <a:t>4.8. Vacío</a:t>
            </a:r>
          </a:p>
          <a:p>
            <a:pPr marL="1169988" lvl="2" indent="-1169988" algn="just" fontAlgn="auto">
              <a:spcBef>
                <a:spcPts val="0"/>
              </a:spcBef>
              <a:spcAft>
                <a:spcPts val="0"/>
              </a:spcAft>
              <a:tabLst>
                <a:tab pos="1076325" algn="l"/>
              </a:tabLst>
              <a:defRPr/>
            </a:pPr>
            <a:r>
              <a:rPr lang="es-EC" sz="1600" dirty="0">
                <a:latin typeface="Arial" pitchFamily="34" charset="0"/>
                <a:cs typeface="Arial" pitchFamily="34" charset="0"/>
              </a:rPr>
              <a:t>	Sirven para las conexiones del sistema de vacío, para vidrios blindados.</a:t>
            </a:r>
            <a:endParaRPr lang="quz-EC" sz="1600" dirty="0">
              <a:latin typeface="Arial" pitchFamily="34" charset="0"/>
              <a:cs typeface="Arial" pitchFamily="34" charset="0"/>
            </a:endParaRP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Dieciséis boquillas de ½” de diámetro, con denominación N10</a:t>
            </a:r>
            <a:endParaRPr lang="quz-EC" sz="1600" b="1" dirty="0">
              <a:latin typeface="Arial" pitchFamily="34" charset="0"/>
              <a:cs typeface="Arial" pitchFamily="34" charset="0"/>
            </a:endParaRPr>
          </a:p>
          <a:p>
            <a:pPr fontAlgn="auto">
              <a:spcBef>
                <a:spcPts val="0"/>
              </a:spcBef>
              <a:spcAft>
                <a:spcPts val="0"/>
              </a:spcAft>
              <a:defRPr/>
            </a:pPr>
            <a:endParaRPr lang="quz-EC" sz="1600" dirty="0">
              <a:latin typeface="Arial" pitchFamily="34" charset="0"/>
              <a:cs typeface="Arial" pitchFamily="34" charset="0"/>
            </a:endParaRPr>
          </a:p>
          <a:p>
            <a:pPr marL="444500" lvl="2" algn="just" fontAlgn="auto">
              <a:spcBef>
                <a:spcPts val="0"/>
              </a:spcBef>
              <a:spcAft>
                <a:spcPts val="0"/>
              </a:spcAft>
              <a:defRPr/>
            </a:pPr>
            <a:r>
              <a:rPr lang="quz-EC" sz="1600" dirty="0">
                <a:latin typeface="Arial" pitchFamily="34" charset="0"/>
                <a:cs typeface="Arial" pitchFamily="34" charset="0"/>
              </a:rPr>
              <a:t>4.9. </a:t>
            </a:r>
            <a:r>
              <a:rPr lang="es-EC" sz="1600" dirty="0">
                <a:latin typeface="Arial" pitchFamily="34" charset="0"/>
                <a:cs typeface="Arial" pitchFamily="34" charset="0"/>
              </a:rPr>
              <a:t>Drenaje</a:t>
            </a:r>
            <a:endParaRPr lang="quz-EC" sz="1600" dirty="0">
              <a:latin typeface="Arial" pitchFamily="34" charset="0"/>
              <a:cs typeface="Arial" pitchFamily="34" charset="0"/>
            </a:endParaRPr>
          </a:p>
          <a:p>
            <a:pPr marL="1169988" indent="-1169988" algn="just" fontAlgn="auto">
              <a:spcBef>
                <a:spcPts val="0"/>
              </a:spcBef>
              <a:spcAft>
                <a:spcPts val="0"/>
              </a:spcAft>
              <a:tabLst>
                <a:tab pos="1071563" algn="l"/>
              </a:tabLst>
              <a:defRPr/>
            </a:pPr>
            <a:r>
              <a:rPr lang="es-EC" sz="1600" dirty="0">
                <a:latin typeface="Arial" pitchFamily="34" charset="0"/>
                <a:cs typeface="Arial" pitchFamily="34" charset="0"/>
              </a:rPr>
              <a:t>                   Orificio para drenar el fluido condensado después de cada proceso</a:t>
            </a:r>
            <a:r>
              <a:rPr lang="es-ES" sz="1600" dirty="0">
                <a:latin typeface="Arial" pitchFamily="34" charset="0"/>
                <a:cs typeface="Arial" pitchFamily="34" charset="0"/>
              </a:rPr>
              <a:t>.</a:t>
            </a:r>
          </a:p>
          <a:p>
            <a:pPr fontAlgn="auto">
              <a:spcBef>
                <a:spcPts val="0"/>
              </a:spcBef>
              <a:spcAft>
                <a:spcPts val="0"/>
              </a:spcAft>
              <a:defRPr/>
            </a:pPr>
            <a:r>
              <a:rPr lang="es-EC" sz="1600" dirty="0">
                <a:latin typeface="Arial" pitchFamily="34" charset="0"/>
                <a:cs typeface="Arial" pitchFamily="34" charset="0"/>
              </a:rPr>
              <a:t>		</a:t>
            </a:r>
            <a:r>
              <a:rPr lang="es-EC" sz="1600" b="1" dirty="0">
                <a:latin typeface="Arial" pitchFamily="34" charset="0"/>
                <a:cs typeface="Arial" pitchFamily="34" charset="0"/>
              </a:rPr>
              <a:t>Una boquilla de ½” de diámetro, con denominación N12</a:t>
            </a:r>
            <a:endParaRPr lang="quz-EC" sz="1600" b="1" dirty="0">
              <a:latin typeface="Arial" pitchFamily="34" charset="0"/>
              <a:cs typeface="Arial" pitchFamily="34" charset="0"/>
            </a:endParaRPr>
          </a:p>
          <a:p>
            <a:pPr marL="1169988" indent="-1169988" algn="just" fontAlgn="auto">
              <a:spcBef>
                <a:spcPts val="0"/>
              </a:spcBef>
              <a:spcAft>
                <a:spcPts val="0"/>
              </a:spcAft>
              <a:tabLst>
                <a:tab pos="1076325" algn="l"/>
              </a:tabLst>
              <a:defRPr/>
            </a:pPr>
            <a:endParaRPr lang="es-ES" sz="1600" b="1" dirty="0">
              <a:latin typeface="Arial" pitchFamily="34" charset="0"/>
              <a:cs typeface="Arial" pitchFamily="34" charset="0"/>
            </a:endParaRPr>
          </a:p>
          <a:p>
            <a:pPr marL="444500" lvl="2" indent="-1169988" algn="just" fontAlgn="auto">
              <a:spcBef>
                <a:spcPts val="0"/>
              </a:spcBef>
              <a:spcAft>
                <a:spcPts val="0"/>
              </a:spcAft>
              <a:tabLst>
                <a:tab pos="1076325" algn="l"/>
              </a:tabLst>
              <a:defRPr/>
            </a:pPr>
            <a:r>
              <a:rPr lang="quz-EC" sz="1600" dirty="0">
                <a:latin typeface="Arial" pitchFamily="34" charset="0"/>
                <a:cs typeface="Arial" pitchFamily="34" charset="0"/>
              </a:rPr>
              <a:t>	</a:t>
            </a:r>
            <a:r>
              <a:rPr lang="quz-EC" sz="1600" dirty="0" smtClean="0">
                <a:latin typeface="Arial" pitchFamily="34" charset="0"/>
                <a:cs typeface="Arial" pitchFamily="34" charset="0"/>
              </a:rPr>
              <a:t>4.10. </a:t>
            </a:r>
            <a:r>
              <a:rPr lang="quz-EC" sz="1600" dirty="0">
                <a:latin typeface="Arial" pitchFamily="34" charset="0"/>
                <a:cs typeface="Arial" pitchFamily="34" charset="0"/>
              </a:rPr>
              <a:t>Entrada del eje ventilador</a:t>
            </a:r>
          </a:p>
          <a:p>
            <a:pPr marL="444500" lvl="2" indent="-1169988" algn="just" fontAlgn="auto">
              <a:spcBef>
                <a:spcPts val="0"/>
              </a:spcBef>
              <a:spcAft>
                <a:spcPts val="0"/>
              </a:spcAft>
              <a:tabLst>
                <a:tab pos="1071563" algn="l"/>
              </a:tabLst>
              <a:defRPr/>
            </a:pPr>
            <a:r>
              <a:rPr lang="es-EC" sz="1600" dirty="0">
                <a:latin typeface="Arial" pitchFamily="34" charset="0"/>
                <a:cs typeface="Arial" pitchFamily="34" charset="0"/>
              </a:rPr>
              <a:t>		Para acoplar el ventilador eléctrico que hará circular el aire interior</a:t>
            </a:r>
            <a:endParaRPr lang="es-ES" sz="1600" dirty="0">
              <a:latin typeface="Arial" pitchFamily="34" charset="0"/>
              <a:cs typeface="Arial" pitchFamily="34" charset="0"/>
            </a:endParaRPr>
          </a:p>
          <a:p>
            <a:pPr marL="444500" lvl="2" indent="-1169988" algn="just" fontAlgn="auto">
              <a:spcBef>
                <a:spcPts val="0"/>
              </a:spcBef>
              <a:spcAft>
                <a:spcPts val="0"/>
              </a:spcAft>
              <a:tabLst>
                <a:tab pos="1076325" algn="l"/>
              </a:tabLst>
              <a:defRPr/>
            </a:pPr>
            <a:r>
              <a:rPr lang="es-ES" sz="1600" dirty="0">
                <a:latin typeface="Arial" pitchFamily="34" charset="0"/>
                <a:cs typeface="Arial" pitchFamily="34" charset="0"/>
              </a:rPr>
              <a:t>			</a:t>
            </a:r>
            <a:r>
              <a:rPr lang="es-EC" sz="1600" b="1" dirty="0">
                <a:latin typeface="Arial" pitchFamily="34" charset="0"/>
                <a:cs typeface="Arial" pitchFamily="34" charset="0"/>
              </a:rPr>
              <a:t>Una boquilla de 6” de diámetro, con denominación N13</a:t>
            </a:r>
          </a:p>
          <a:p>
            <a:pPr marL="444500" lvl="2" algn="just" fontAlgn="auto">
              <a:spcBef>
                <a:spcPts val="0"/>
              </a:spcBef>
              <a:spcAft>
                <a:spcPts val="0"/>
              </a:spcAft>
              <a:defRPr/>
            </a:pPr>
            <a:endParaRPr lang="quz-EC" sz="1600" dirty="0">
              <a:latin typeface="Arial" pitchFamily="34" charset="0"/>
              <a:cs typeface="Arial" pitchFamily="34" charset="0"/>
            </a:endParaRPr>
          </a:p>
          <a:p>
            <a:pPr marL="444500" lvl="2" indent="-1169988" algn="just" fontAlgn="auto">
              <a:spcBef>
                <a:spcPts val="0"/>
              </a:spcBef>
              <a:spcAft>
                <a:spcPts val="0"/>
              </a:spcAft>
              <a:tabLst>
                <a:tab pos="1076325" algn="l"/>
              </a:tabLst>
              <a:defRPr/>
            </a:pPr>
            <a:endParaRPr lang="es-EC" sz="1600" b="1"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a:xfrm>
            <a:off x="685800" y="685800"/>
            <a:ext cx="7772400" cy="5257800"/>
          </a:xfrm>
        </p:spPr>
        <p:txBody>
          <a:bodyPr/>
          <a:lstStyle/>
          <a:p>
            <a:pPr algn="l"/>
            <a:r>
              <a:rPr lang="es-EC" sz="2000" b="1" dirty="0" smtClean="0">
                <a:latin typeface="Arial" charset="0"/>
                <a:cs typeface="Arial" charset="0"/>
              </a:rPr>
              <a:t>CONTENIDO:</a:t>
            </a:r>
            <a:r>
              <a:rPr lang="es-EC" sz="1600" b="1" dirty="0" smtClean="0">
                <a:latin typeface="Arial" charset="0"/>
                <a:cs typeface="Arial" charset="0"/>
              </a:rPr>
              <a:t/>
            </a:r>
            <a:br>
              <a:rPr lang="es-EC" sz="1600" b="1" dirty="0" smtClean="0">
                <a:latin typeface="Arial" charset="0"/>
                <a:cs typeface="Arial" charset="0"/>
              </a:rPr>
            </a:br>
            <a:r>
              <a:rPr lang="es-EC" sz="1600" b="1" dirty="0" smtClean="0">
                <a:latin typeface="Arial" charset="0"/>
                <a:cs typeface="Arial" charset="0"/>
              </a:rPr>
              <a:t/>
            </a:r>
            <a:br>
              <a:rPr lang="es-EC" sz="1600" b="1" dirty="0" smtClean="0">
                <a:latin typeface="Arial" charset="0"/>
                <a:cs typeface="Arial" charset="0"/>
              </a:rPr>
            </a:br>
            <a:r>
              <a:rPr lang="es-EC" sz="1600" b="1" dirty="0" smtClean="0">
                <a:latin typeface="Arial" charset="0"/>
                <a:cs typeface="Arial" charset="0"/>
              </a:rPr>
              <a:t/>
            </a:r>
            <a:br>
              <a:rPr lang="es-EC" sz="1600" b="1" dirty="0" smtClean="0">
                <a:latin typeface="Arial" charset="0"/>
                <a:cs typeface="Arial" charset="0"/>
              </a:rPr>
            </a:br>
            <a:r>
              <a:rPr lang="es-EC" sz="1600" b="1" dirty="0" smtClean="0">
                <a:latin typeface="Arial" charset="0"/>
                <a:cs typeface="Arial" charset="0"/>
              </a:rPr>
              <a:t/>
            </a:r>
            <a:br>
              <a:rPr lang="es-EC" sz="1600" b="1" dirty="0" smtClean="0">
                <a:latin typeface="Arial" charset="0"/>
                <a:cs typeface="Arial" charset="0"/>
              </a:rPr>
            </a:br>
            <a:r>
              <a:rPr lang="es-EC" sz="1600" b="1" dirty="0" smtClean="0">
                <a:latin typeface="Arial" charset="0"/>
                <a:cs typeface="Arial" charset="0"/>
              </a:rPr>
              <a:t>GENERALIDADES</a:t>
            </a:r>
            <a:r>
              <a:rPr lang="quz-EC" sz="1600" dirty="0" smtClean="0">
                <a:latin typeface="Arial" charset="0"/>
                <a:cs typeface="Arial" charset="0"/>
              </a:rPr>
              <a:t/>
            </a:r>
            <a:br>
              <a:rPr lang="quz-EC" sz="1600" dirty="0" smtClean="0">
                <a:latin typeface="Arial" charset="0"/>
                <a:cs typeface="Arial" charset="0"/>
              </a:rPr>
            </a:b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MARCO TEÓRICO</a:t>
            </a:r>
            <a:r>
              <a:rPr lang="quz-EC" sz="1600" dirty="0" smtClean="0">
                <a:latin typeface="Arial" charset="0"/>
                <a:cs typeface="Arial" charset="0"/>
              </a:rPr>
              <a:t/>
            </a:r>
            <a:br>
              <a:rPr lang="quz-EC" sz="1600" dirty="0" smtClean="0">
                <a:latin typeface="Arial" charset="0"/>
                <a:cs typeface="Arial" charset="0"/>
              </a:rPr>
            </a:br>
            <a:r>
              <a:rPr lang="es-EC" sz="1600" dirty="0" smtClean="0">
                <a:latin typeface="Arial" charset="0"/>
                <a:cs typeface="Arial" charset="0"/>
              </a:rPr>
              <a:t> </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PARÁMETROS DE DISEÑO</a:t>
            </a:r>
            <a:r>
              <a:rPr lang="quz-EC" sz="1600" dirty="0" smtClean="0">
                <a:latin typeface="Arial" charset="0"/>
                <a:cs typeface="Arial" charset="0"/>
              </a:rPr>
              <a:t/>
            </a:r>
            <a:br>
              <a:rPr lang="quz-EC" sz="1600" dirty="0" smtClean="0">
                <a:latin typeface="Arial" charset="0"/>
                <a:cs typeface="Arial" charset="0"/>
              </a:rPr>
            </a:br>
            <a:r>
              <a:rPr lang="es-EC" sz="1600" dirty="0" smtClean="0">
                <a:latin typeface="Arial" charset="0"/>
                <a:cs typeface="Arial" charset="0"/>
              </a:rPr>
              <a:t> </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INGENIERÍA DE DISEÑO</a:t>
            </a:r>
            <a:r>
              <a:rPr lang="quz-EC" sz="1600" dirty="0" smtClean="0">
                <a:latin typeface="Arial" charset="0"/>
                <a:cs typeface="Arial" charset="0"/>
              </a:rPr>
              <a:t/>
            </a:r>
            <a:br>
              <a:rPr lang="quz-EC" sz="1600" dirty="0" smtClean="0">
                <a:latin typeface="Arial" charset="0"/>
                <a:cs typeface="Arial" charset="0"/>
              </a:rPr>
            </a:br>
            <a:r>
              <a:rPr lang="es-EC" sz="1600" dirty="0" smtClean="0">
                <a:latin typeface="Arial" charset="0"/>
                <a:cs typeface="Arial" charset="0"/>
              </a:rPr>
              <a:t> </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CONSTRUCCIÓN</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 </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ANÁLISIS ECONÓMICO Y FINANCIERO</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 </a:t>
            </a:r>
            <a:r>
              <a:rPr lang="quz-EC" sz="1600" dirty="0" smtClean="0">
                <a:latin typeface="Arial" charset="0"/>
                <a:cs typeface="Arial" charset="0"/>
              </a:rPr>
              <a:t/>
            </a:r>
            <a:br>
              <a:rPr lang="quz-EC" sz="1600" dirty="0" smtClean="0">
                <a:latin typeface="Arial" charset="0"/>
                <a:cs typeface="Arial" charset="0"/>
              </a:rPr>
            </a:br>
            <a:r>
              <a:rPr lang="es-EC" sz="1600" b="1" dirty="0" smtClean="0">
                <a:latin typeface="Arial" charset="0"/>
                <a:cs typeface="Arial" charset="0"/>
              </a:rPr>
              <a:t>CONCLUSIONES Y RECOMENDACIONES</a:t>
            </a:r>
            <a:r>
              <a:rPr lang="quz-EC" sz="1600" dirty="0" smtClean="0"/>
              <a:t/>
            </a:r>
            <a:br>
              <a:rPr lang="quz-EC" sz="1600" dirty="0" smtClean="0"/>
            </a:br>
            <a:r>
              <a:rPr lang="es-EC" sz="1600" dirty="0" smtClean="0">
                <a:latin typeface="Arial" charset="0"/>
                <a:cs typeface="Arial" charset="0"/>
              </a:rPr>
              <a:t/>
            </a:r>
            <a:br>
              <a:rPr lang="es-EC" sz="1600" dirty="0" smtClean="0">
                <a:latin typeface="Arial" charset="0"/>
                <a:cs typeface="Arial" charset="0"/>
              </a:rPr>
            </a:br>
            <a:endParaRPr lang="es-EC" sz="1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p:cNvSpPr>
            <a:spLocks noGrp="1"/>
          </p:cNvSpPr>
          <p:nvPr>
            <p:ph type="title"/>
          </p:nvPr>
        </p:nvSpPr>
        <p:spPr/>
        <p:txBody>
          <a:bodyPr/>
          <a:lstStyle/>
          <a:p>
            <a:endParaRPr lang="quz-EC" smtClean="0"/>
          </a:p>
        </p:txBody>
      </p:sp>
      <p:sp>
        <p:nvSpPr>
          <p:cNvPr id="21507" name="2 Marcador de contenido"/>
          <p:cNvSpPr>
            <a:spLocks noGrp="1"/>
          </p:cNvSpPr>
          <p:nvPr>
            <p:ph idx="1"/>
          </p:nvPr>
        </p:nvSpPr>
        <p:spPr/>
        <p:txBody>
          <a:bodyPr/>
          <a:lstStyle/>
          <a:p>
            <a:endParaRPr lang="quz-EC" smtClean="0"/>
          </a:p>
        </p:txBody>
      </p:sp>
      <p:pic>
        <p:nvPicPr>
          <p:cNvPr id="2150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6278563"/>
          </a:xfrm>
          <a:prstGeom prst="rect">
            <a:avLst/>
          </a:prstGeom>
        </p:spPr>
        <p:txBody>
          <a:bodyPr>
            <a:spAutoFit/>
          </a:bodyPr>
          <a:lstStyle/>
          <a:p>
            <a:pPr fontAlgn="auto">
              <a:spcBef>
                <a:spcPts val="0"/>
              </a:spcBef>
              <a:spcAft>
                <a:spcPts val="0"/>
              </a:spcAft>
              <a:defRPr/>
            </a:pPr>
            <a:r>
              <a:rPr lang="es-EC" b="1" dirty="0">
                <a:latin typeface="Arial" pitchFamily="34" charset="0"/>
                <a:cs typeface="Arial" pitchFamily="34" charset="0"/>
              </a:rPr>
              <a:t>CAPITULO 4: INGENIERÍA DE DISEÑO</a:t>
            </a:r>
            <a:endParaRPr lang="quz-EC"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Presenta todos los procedimientos, consideraciones y cálculos que se tomaron en cuenta para el diseño de los elementos del recipiente a presión. Basándose en el Código ASME en su sección VIII y División 1, </a:t>
            </a:r>
            <a:r>
              <a:rPr lang="es-EC" sz="1600" dirty="0" smtClean="0">
                <a:latin typeface="Arial" pitchFamily="34" charset="0"/>
                <a:cs typeface="Arial" pitchFamily="34" charset="0"/>
              </a:rPr>
              <a:t>referida </a:t>
            </a:r>
            <a:r>
              <a:rPr lang="es-EC" sz="1600" dirty="0">
                <a:latin typeface="Arial" pitchFamily="34" charset="0"/>
                <a:cs typeface="Arial" pitchFamily="34" charset="0"/>
              </a:rPr>
              <a:t>para los recipientes a presión.</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marL="342900" lvl="1" indent="-342900" algn="just" fontAlgn="auto">
              <a:spcBef>
                <a:spcPts val="0"/>
              </a:spcBef>
              <a:spcAft>
                <a:spcPts val="0"/>
              </a:spcAft>
              <a:buFont typeface="+mj-lt"/>
              <a:buAutoNum type="arabicPeriod"/>
              <a:defRPr/>
            </a:pPr>
            <a:r>
              <a:rPr lang="es-EC" sz="1600" b="1" dirty="0">
                <a:latin typeface="Arial" pitchFamily="34" charset="0"/>
                <a:cs typeface="Arial" pitchFamily="34" charset="0"/>
              </a:rPr>
              <a:t>ASME Sección VIII Div. 1</a:t>
            </a:r>
            <a:endParaRPr lang="quz-EC" sz="16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1.1. Consideraciones del código</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 Asociación Americana de Ingenieros Mecánicos creó el código en los 	   años 20. la Sección VIII, Div.1 es la parte encargada de los cálculos de 	   espesor, de aberturas, conexiones, etc. </a:t>
            </a:r>
          </a:p>
          <a:p>
            <a:pPr algn="just" fontAlgn="auto">
              <a:spcBef>
                <a:spcPts val="0"/>
              </a:spcBef>
              <a:spcAft>
                <a:spcPts val="0"/>
              </a:spcAft>
              <a:defRPr/>
            </a:pPr>
            <a:endParaRPr lang="es-EC" sz="1600" dirty="0">
              <a:latin typeface="Arial" pitchFamily="34" charset="0"/>
              <a:cs typeface="Arial" pitchFamily="34" charset="0"/>
            </a:endParaRPr>
          </a:p>
          <a:p>
            <a:pPr indent="441325" algn="just" fontAlgn="auto">
              <a:spcBef>
                <a:spcPts val="0"/>
              </a:spcBef>
              <a:spcAft>
                <a:spcPts val="0"/>
              </a:spcAft>
              <a:tabLst>
                <a:tab pos="441325" algn="l"/>
              </a:tabLst>
              <a:defRPr/>
            </a:pPr>
            <a:r>
              <a:rPr lang="es-EC" sz="1600" b="1" dirty="0">
                <a:latin typeface="Arial" pitchFamily="34" charset="0"/>
                <a:cs typeface="Arial" pitchFamily="34" charset="0"/>
              </a:rPr>
              <a:t>A. GENERALIDADES</a:t>
            </a:r>
          </a:p>
          <a:p>
            <a:pPr algn="just" fontAlgn="auto">
              <a:spcBef>
                <a:spcPts val="0"/>
              </a:spcBef>
              <a:spcAft>
                <a:spcPts val="0"/>
              </a:spcAft>
              <a:defRPr/>
            </a:pPr>
            <a:r>
              <a:rPr lang="es-EC" sz="1600" dirty="0">
                <a:latin typeface="Arial" pitchFamily="34" charset="0"/>
                <a:cs typeface="Arial" pitchFamily="34" charset="0"/>
              </a:rPr>
              <a:t>	Esta es la norma con mayor reconocimiento, cubriendo el diseño, selección 	de material, fabricación, inspección, pruebas, criterios de aprobación y 	documentación.</a:t>
            </a:r>
          </a:p>
          <a:p>
            <a:pPr algn="just" fontAlgn="auto">
              <a:spcBef>
                <a:spcPts val="0"/>
              </a:spcBef>
              <a:spcAft>
                <a:spcPts val="0"/>
              </a:spcAft>
              <a:defRPr/>
            </a:pPr>
            <a:r>
              <a:rPr lang="es-EC" sz="1600" dirty="0">
                <a:latin typeface="Arial" pitchFamily="34" charset="0"/>
                <a:cs typeface="Arial" pitchFamily="34" charset="0"/>
              </a:rPr>
              <a:t>	El fabricante debe seleccionar materiales que puedan calificar bajo el ASME, 	tipo y forma de cabezas, tratamientos térmicos cuando corresponda y 	características y dimensiones para los accesorios soldados.</a:t>
            </a:r>
          </a:p>
          <a:p>
            <a:pPr algn="just" fontAlgn="auto">
              <a:spcBef>
                <a:spcPts val="0"/>
              </a:spcBef>
              <a:spcAft>
                <a:spcPts val="0"/>
              </a:spcAft>
              <a:defRPr/>
            </a:pPr>
            <a:r>
              <a:rPr lang="es-EC" sz="1600" dirty="0">
                <a:latin typeface="Arial" pitchFamily="34" charset="0"/>
                <a:cs typeface="Arial" pitchFamily="34" charset="0"/>
              </a:rPr>
              <a:t>	El proyecto contará con </a:t>
            </a:r>
            <a:r>
              <a:rPr lang="es-EC" sz="1600" dirty="0" smtClean="0">
                <a:latin typeface="Arial" pitchFamily="34" charset="0"/>
                <a:cs typeface="Arial" pitchFamily="34" charset="0"/>
              </a:rPr>
              <a:t>el sumario </a:t>
            </a:r>
            <a:r>
              <a:rPr lang="es-EC" sz="1600" dirty="0">
                <a:latin typeface="Arial" pitchFamily="34" charset="0"/>
                <a:cs typeface="Arial" pitchFamily="34" charset="0"/>
              </a:rPr>
              <a:t>de datos básicos: planos, memorias de 	cálculos, lista de materiales, calificaciones soldaduras, calificación de 	soldadores, programación y documentación, entre lo mas relevante.</a:t>
            </a: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title"/>
          </p:nvPr>
        </p:nvSpPr>
        <p:spPr/>
        <p:txBody>
          <a:bodyPr/>
          <a:lstStyle/>
          <a:p>
            <a:endParaRPr lang="quz-EC" smtClean="0"/>
          </a:p>
        </p:txBody>
      </p:sp>
      <p:sp>
        <p:nvSpPr>
          <p:cNvPr id="22531" name="2 Marcador de contenido"/>
          <p:cNvSpPr>
            <a:spLocks noGrp="1"/>
          </p:cNvSpPr>
          <p:nvPr>
            <p:ph idx="1"/>
          </p:nvPr>
        </p:nvSpPr>
        <p:spPr/>
        <p:txBody>
          <a:bodyPr/>
          <a:lstStyle/>
          <a:p>
            <a:endParaRPr lang="quz-EC" smtClean="0"/>
          </a:p>
        </p:txBody>
      </p:sp>
      <p:pic>
        <p:nvPicPr>
          <p:cNvPr id="2253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457200" y="287338"/>
            <a:ext cx="8153400" cy="6001643"/>
          </a:xfrm>
          <a:prstGeom prst="rect">
            <a:avLst/>
          </a:prstGeom>
        </p:spPr>
        <p:txBody>
          <a:bodyPr>
            <a:spAutoFit/>
          </a:bodyPr>
          <a:lstStyle/>
          <a:p>
            <a:pPr indent="441325" algn="just" fontAlgn="auto">
              <a:spcBef>
                <a:spcPts val="0"/>
              </a:spcBef>
              <a:spcAft>
                <a:spcPts val="0"/>
              </a:spcAft>
              <a:tabLst>
                <a:tab pos="441325" algn="l"/>
              </a:tabLst>
              <a:defRPr/>
            </a:pPr>
            <a:r>
              <a:rPr lang="es-EC" sz="1600" b="1" dirty="0">
                <a:latin typeface="Arial" pitchFamily="34" charset="0"/>
                <a:cs typeface="Arial" pitchFamily="34" charset="0"/>
              </a:rPr>
              <a:t>B. DISEÑO</a:t>
            </a:r>
          </a:p>
          <a:p>
            <a:pPr algn="just" fontAlgn="auto">
              <a:spcBef>
                <a:spcPts val="0"/>
              </a:spcBef>
              <a:spcAft>
                <a:spcPts val="0"/>
              </a:spcAft>
              <a:defRPr/>
            </a:pPr>
            <a:r>
              <a:rPr lang="es-EC" sz="1600" dirty="0">
                <a:latin typeface="Arial" pitchFamily="34" charset="0"/>
                <a:cs typeface="Arial" pitchFamily="34" charset="0"/>
              </a:rPr>
              <a:t>	La Sección VIII Div.1 y Div. 2 del Código son parte de los Códigos de 	construcción de ASME. Y contienen lo concerniente al diseño, fabricación y 	correspondiente control.</a:t>
            </a:r>
          </a:p>
          <a:p>
            <a:pPr algn="just" fontAlgn="auto">
              <a:spcBef>
                <a:spcPts val="0"/>
              </a:spcBef>
              <a:spcAft>
                <a:spcPts val="0"/>
              </a:spcAft>
              <a:defRPr/>
            </a:pPr>
            <a:r>
              <a:rPr lang="es-EC" sz="1600" dirty="0">
                <a:latin typeface="Arial" pitchFamily="34" charset="0"/>
                <a:cs typeface="Arial" pitchFamily="34" charset="0"/>
              </a:rPr>
              <a:t>	También hacen referencia a las fuentes de consulta para materiales, 	soldaduras y pruebas, en la Secc.II: Materiales, Secc.V: Ensayos no 	Destructivos, Secc.IX: Calificación de Soldaduras.</a:t>
            </a:r>
          </a:p>
          <a:p>
            <a:pPr algn="just" fontAlgn="auto">
              <a:spcBef>
                <a:spcPts val="0"/>
              </a:spcBef>
              <a:spcAft>
                <a:spcPts val="0"/>
              </a:spcAft>
              <a:defRPr/>
            </a:pPr>
            <a:endParaRPr lang="es-EC" sz="1600" dirty="0">
              <a:latin typeface="Arial" pitchFamily="34" charset="0"/>
              <a:cs typeface="Arial" pitchFamily="34" charset="0"/>
            </a:endParaRPr>
          </a:p>
          <a:p>
            <a:pPr indent="441325" algn="just" fontAlgn="auto">
              <a:spcBef>
                <a:spcPts val="0"/>
              </a:spcBef>
              <a:spcAft>
                <a:spcPts val="0"/>
              </a:spcAft>
              <a:defRPr/>
            </a:pPr>
            <a:r>
              <a:rPr lang="es-EC" sz="1600" b="1" dirty="0">
                <a:latin typeface="Arial" pitchFamily="34" charset="0"/>
                <a:cs typeface="Arial" pitchFamily="34" charset="0"/>
              </a:rPr>
              <a:t>C. FABRICACIÓN</a:t>
            </a:r>
          </a:p>
          <a:p>
            <a:pPr algn="just" fontAlgn="auto">
              <a:spcBef>
                <a:spcPts val="0"/>
              </a:spcBef>
              <a:spcAft>
                <a:spcPts val="0"/>
              </a:spcAft>
              <a:defRPr/>
            </a:pPr>
            <a:r>
              <a:rPr lang="es-EC" sz="1600" dirty="0">
                <a:latin typeface="Arial" pitchFamily="34" charset="0"/>
                <a:cs typeface="Arial" pitchFamily="34" charset="0"/>
              </a:rPr>
              <a:t>	1. Alcance del suministro:</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Elementos de conexión externa vinculados por soldadura</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Cualquier tipo de aberturas como Manhole o boquillas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Adimentos externos como cunas, sillas o faldones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Elementos necesarios para el transporte como orejas o cáncamos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Procedimientos de soldadura calificados por especialistas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Pruebas y ensayos requeridos por norma.</a:t>
            </a:r>
          </a:p>
          <a:p>
            <a:pPr algn="just" fontAlgn="auto">
              <a:spcBef>
                <a:spcPts val="0"/>
              </a:spcBef>
              <a:spcAft>
                <a:spcPts val="0"/>
              </a:spcAft>
              <a:defRPr/>
            </a:pPr>
            <a:r>
              <a:rPr lang="es-EC" sz="1600" dirty="0">
                <a:latin typeface="Arial" pitchFamily="34" charset="0"/>
                <a:cs typeface="Arial" pitchFamily="34" charset="0"/>
              </a:rPr>
              <a:t>	2. Detalles Constructivos: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 fabricante debe desarrollar los planos constructivos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No se permitirá conexiones roscadas directamente sobre las cabezas</a:t>
            </a:r>
          </a:p>
          <a:p>
            <a:pPr marL="1436688"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 material del refuerzo del manhole será el mismo acero del recipiente</a:t>
            </a:r>
          </a:p>
          <a:p>
            <a:pPr indent="898525" algn="just" fontAlgn="auto">
              <a:spcBef>
                <a:spcPts val="0"/>
              </a:spcBef>
              <a:spcAft>
                <a:spcPts val="0"/>
              </a:spcAft>
              <a:defRPr/>
            </a:pPr>
            <a:r>
              <a:rPr lang="es-EC" sz="1600" dirty="0">
                <a:latin typeface="Arial" pitchFamily="34" charset="0"/>
                <a:cs typeface="Arial" pitchFamily="34" charset="0"/>
              </a:rPr>
              <a:t>3. Soldaduras:</a:t>
            </a:r>
          </a:p>
          <a:p>
            <a:pPr marL="1168400" indent="-1588" algn="just" fontAlgn="auto">
              <a:spcBef>
                <a:spcPts val="0"/>
              </a:spcBef>
              <a:spcAft>
                <a:spcPts val="0"/>
              </a:spcAft>
              <a:buFont typeface="Arial" pitchFamily="34" charset="0"/>
              <a:buChar char="•"/>
              <a:tabLst>
                <a:tab pos="1435100" algn="l"/>
              </a:tabLst>
              <a:defRPr/>
            </a:pPr>
            <a:r>
              <a:rPr lang="es-EC" sz="1600" dirty="0">
                <a:latin typeface="Arial" pitchFamily="34" charset="0"/>
                <a:cs typeface="Arial" pitchFamily="34" charset="0"/>
              </a:rPr>
              <a:t>	El fabricante no podrá empezar a soldar sin que se aprueben los WPS</a:t>
            </a:r>
          </a:p>
          <a:p>
            <a:pPr marL="1168400" indent="-1588" algn="just" fontAlgn="auto">
              <a:spcBef>
                <a:spcPts val="0"/>
              </a:spcBef>
              <a:spcAft>
                <a:spcPts val="0"/>
              </a:spcAft>
              <a:buFont typeface="Arial" pitchFamily="34" charset="0"/>
              <a:buChar char="•"/>
              <a:tabLst>
                <a:tab pos="1435100" algn="l"/>
              </a:tabLst>
              <a:defRPr/>
            </a:pPr>
            <a:r>
              <a:rPr lang="es-EC" sz="1600" dirty="0">
                <a:latin typeface="Arial" pitchFamily="34" charset="0"/>
                <a:cs typeface="Arial" pitchFamily="34" charset="0"/>
              </a:rPr>
              <a:t>   Si no es posible el acceso al interior del tanque, se usará el bisel en V</a:t>
            </a:r>
          </a:p>
          <a:p>
            <a:pPr marL="1168400" indent="-1588" algn="just" fontAlgn="auto">
              <a:spcBef>
                <a:spcPts val="0"/>
              </a:spcBef>
              <a:spcAft>
                <a:spcPts val="0"/>
              </a:spcAft>
              <a:buFont typeface="Arial" pitchFamily="34" charset="0"/>
              <a:buChar char="•"/>
              <a:tabLst>
                <a:tab pos="1435100" algn="l"/>
              </a:tabLst>
              <a:defRPr/>
            </a:pPr>
            <a:r>
              <a:rPr lang="es-EC" sz="1600" dirty="0">
                <a:latin typeface="Arial" pitchFamily="34" charset="0"/>
                <a:cs typeface="Arial" pitchFamily="34" charset="0"/>
              </a:rPr>
              <a:t>   Para cada tipo de junta se establece un valor de 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p:txBody>
          <a:bodyPr/>
          <a:lstStyle/>
          <a:p>
            <a:endParaRPr lang="quz-EC" smtClean="0"/>
          </a:p>
        </p:txBody>
      </p:sp>
      <p:sp>
        <p:nvSpPr>
          <p:cNvPr id="23555" name="2 Marcador de contenido"/>
          <p:cNvSpPr>
            <a:spLocks noGrp="1"/>
          </p:cNvSpPr>
          <p:nvPr>
            <p:ph idx="1"/>
          </p:nvPr>
        </p:nvSpPr>
        <p:spPr/>
        <p:txBody>
          <a:bodyPr/>
          <a:lstStyle/>
          <a:p>
            <a:endParaRPr lang="quz-EC" smtClean="0"/>
          </a:p>
        </p:txBody>
      </p:sp>
      <p:pic>
        <p:nvPicPr>
          <p:cNvPr id="235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5386388"/>
          </a:xfrm>
          <a:prstGeom prst="rect">
            <a:avLst/>
          </a:prstGeom>
        </p:spPr>
        <p:txBody>
          <a:bodyPr>
            <a:spAutoFit/>
          </a:bodyPr>
          <a:lstStyle/>
          <a:p>
            <a:pPr marL="342900" lvl="1" indent="-342900" algn="just" fontAlgn="auto">
              <a:spcBef>
                <a:spcPts val="0"/>
              </a:spcBef>
              <a:spcAft>
                <a:spcPts val="0"/>
              </a:spcAft>
              <a:buFontTx/>
              <a:buAutoNum type="arabicPeriod" startAt="2"/>
              <a:defRPr/>
            </a:pPr>
            <a:r>
              <a:rPr lang="es-EC" sz="1600" b="1" dirty="0">
                <a:latin typeface="Arial" pitchFamily="34" charset="0"/>
                <a:cs typeface="Arial" pitchFamily="34" charset="0"/>
              </a:rPr>
              <a:t>Datos de Diseño</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2.1. Selección de materiales</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Las empresas dedicadas a la construcción de recipientes a presión han 	   adquirido experiencia a lo largo de los años, </a:t>
            </a:r>
            <a:r>
              <a:rPr lang="es-EC" sz="1600" dirty="0" smtClean="0">
                <a:latin typeface="Arial" pitchFamily="34" charset="0"/>
                <a:cs typeface="Arial" pitchFamily="34" charset="0"/>
              </a:rPr>
              <a:t>y tienen </a:t>
            </a:r>
            <a:r>
              <a:rPr lang="es-EC" sz="1600" dirty="0">
                <a:latin typeface="Arial" pitchFamily="34" charset="0"/>
                <a:cs typeface="Arial" pitchFamily="34" charset="0"/>
              </a:rPr>
              <a:t>claro cuales son los 	   materiales necesarios para cada elemento.</a:t>
            </a: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a:t>
            </a:r>
            <a:r>
              <a:rPr lang="es-ES" sz="1600" dirty="0">
                <a:latin typeface="Arial" pitchFamily="34" charset="0"/>
                <a:cs typeface="Arial" pitchFamily="34" charset="0"/>
              </a:rPr>
              <a:t>Debemos tener en cuenta que un material de gran resistencia no debe ser 	   necesariamente utilizado para todos los elemento del recipiente, ya que 	   cada elemento necesita un esfuerzo admisible </a:t>
            </a:r>
            <a:r>
              <a:rPr lang="es-ES" sz="1600" dirty="0" smtClean="0">
                <a:latin typeface="Arial" pitchFamily="34" charset="0"/>
                <a:cs typeface="Arial" pitchFamily="34" charset="0"/>
              </a:rPr>
              <a:t>determinado.</a:t>
            </a: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a:t>
            </a:r>
          </a:p>
          <a:p>
            <a:pPr algn="just" fontAlgn="auto">
              <a:spcBef>
                <a:spcPts val="0"/>
              </a:spcBef>
              <a:spcAft>
                <a:spcPts val="0"/>
              </a:spcAft>
              <a:defRPr/>
            </a:pPr>
            <a:r>
              <a:rPr lang="es-EC" sz="1600" dirty="0">
                <a:latin typeface="Arial" pitchFamily="34" charset="0"/>
                <a:cs typeface="Arial" pitchFamily="34" charset="0"/>
              </a:rPr>
              <a:t>          Lista de materiales según el elemento.</a:t>
            </a:r>
          </a:p>
          <a:p>
            <a:pPr marL="898525" fontAlgn="auto">
              <a:spcBef>
                <a:spcPts val="0"/>
              </a:spcBef>
              <a:spcAft>
                <a:spcPts val="0"/>
              </a:spcAft>
              <a:defRPr/>
            </a:pPr>
            <a:endParaRPr lang="es-EC" sz="800" dirty="0">
              <a:latin typeface="Arial" pitchFamily="34" charset="0"/>
              <a:cs typeface="Arial" pitchFamily="34" charset="0"/>
            </a:endParaRPr>
          </a:p>
          <a:p>
            <a:pPr marL="898525" fontAlgn="auto">
              <a:spcBef>
                <a:spcPts val="0"/>
              </a:spcBef>
              <a:spcAft>
                <a:spcPts val="0"/>
              </a:spcAft>
              <a:defRPr/>
            </a:pPr>
            <a:r>
              <a:rPr lang="es-EC" sz="1600" dirty="0">
                <a:latin typeface="Arial" pitchFamily="34" charset="0"/>
                <a:cs typeface="Arial" pitchFamily="34" charset="0"/>
              </a:rPr>
              <a:t>	Cuerpo</a:t>
            </a:r>
            <a:r>
              <a:rPr lang="fr-FR" sz="1600" dirty="0">
                <a:latin typeface="Arial" pitchFamily="34" charset="0"/>
                <a:cs typeface="Arial" pitchFamily="34" charset="0"/>
              </a:rPr>
              <a:t>: ASME SA 516 70</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Boquillas: ASME SA 105/ SA 516 70</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Placa de </a:t>
            </a:r>
            <a:r>
              <a:rPr lang="es-EC" sz="1600" dirty="0">
                <a:latin typeface="Arial" pitchFamily="34" charset="0"/>
                <a:cs typeface="Arial" pitchFamily="34" charset="0"/>
              </a:rPr>
              <a:t>soporte</a:t>
            </a:r>
            <a:r>
              <a:rPr lang="fr-FR" sz="1600" dirty="0">
                <a:latin typeface="Arial" pitchFamily="34" charset="0"/>
                <a:cs typeface="Arial" pitchFamily="34" charset="0"/>
              </a:rPr>
              <a:t>: ASME SA 516 70</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Tapas: ASME SA 516 70</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Brida: ASME SA-105</a:t>
            </a:r>
            <a:endParaRPr lang="quz-EC" sz="1600" dirty="0">
              <a:latin typeface="Arial" pitchFamily="34" charset="0"/>
              <a:cs typeface="Arial" pitchFamily="34" charset="0"/>
            </a:endParaRPr>
          </a:p>
          <a:p>
            <a:pPr marL="898525" fontAlgn="auto">
              <a:spcBef>
                <a:spcPts val="0"/>
              </a:spcBef>
              <a:spcAft>
                <a:spcPts val="0"/>
              </a:spcAft>
              <a:defRPr/>
            </a:pPr>
            <a:r>
              <a:rPr lang="es-EC" sz="1600" dirty="0">
                <a:latin typeface="Arial" pitchFamily="34" charset="0"/>
                <a:cs typeface="Arial" pitchFamily="34" charset="0"/>
              </a:rPr>
              <a:t>Silletas de apoyo: ASME SA 36</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Placa de desgaste: ASME SA 516 70</a:t>
            </a:r>
            <a:endParaRPr lang="quz-EC" sz="1600" dirty="0">
              <a:latin typeface="Arial" pitchFamily="34" charset="0"/>
              <a:cs typeface="Arial" pitchFamily="34" charset="0"/>
            </a:endParaRPr>
          </a:p>
          <a:p>
            <a:pPr marL="898525" fontAlgn="auto">
              <a:spcBef>
                <a:spcPts val="0"/>
              </a:spcBef>
              <a:spcAft>
                <a:spcPts val="0"/>
              </a:spcAft>
              <a:defRPr/>
            </a:pPr>
            <a:r>
              <a:rPr lang="fr-FR" sz="1600" dirty="0">
                <a:latin typeface="Arial" pitchFamily="34" charset="0"/>
                <a:cs typeface="Arial" pitchFamily="34" charset="0"/>
              </a:rPr>
              <a:t>Pernos: ASME SA 194 2H</a:t>
            </a:r>
            <a:endParaRPr lang="quz-EC" sz="1600" dirty="0">
              <a:latin typeface="Arial" pitchFamily="34" charset="0"/>
              <a:cs typeface="Arial" pitchFamily="34" charset="0"/>
            </a:endParaRPr>
          </a:p>
          <a:p>
            <a:pPr marL="898525" fontAlgn="auto">
              <a:spcBef>
                <a:spcPts val="0"/>
              </a:spcBef>
              <a:spcAft>
                <a:spcPts val="0"/>
              </a:spcAft>
              <a:defRPr/>
            </a:pPr>
            <a:r>
              <a:rPr lang="es-EC" sz="1600" dirty="0">
                <a:latin typeface="Arial" pitchFamily="34" charset="0"/>
                <a:cs typeface="Arial" pitchFamily="34" charset="0"/>
              </a:rPr>
              <a:t>Espárragos: ASME SA 193 B7</a:t>
            </a:r>
            <a:endParaRPr lang="quz-EC" sz="160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p:txBody>
          <a:bodyPr/>
          <a:lstStyle/>
          <a:p>
            <a:endParaRPr lang="quz-EC" smtClean="0"/>
          </a:p>
        </p:txBody>
      </p:sp>
      <p:sp>
        <p:nvSpPr>
          <p:cNvPr id="24579" name="2 Marcador de contenido"/>
          <p:cNvSpPr>
            <a:spLocks noGrp="1"/>
          </p:cNvSpPr>
          <p:nvPr>
            <p:ph idx="1"/>
          </p:nvPr>
        </p:nvSpPr>
        <p:spPr/>
        <p:txBody>
          <a:bodyPr/>
          <a:lstStyle/>
          <a:p>
            <a:endParaRPr lang="quz-EC" smtClean="0"/>
          </a:p>
        </p:txBody>
      </p:sp>
      <p:pic>
        <p:nvPicPr>
          <p:cNvPr id="2458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954088"/>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3.   Cálculos del Cuerpo</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p:txBody>
      </p:sp>
      <p:pic>
        <p:nvPicPr>
          <p:cNvPr id="24582" name="Picture 4"/>
          <p:cNvPicPr>
            <a:picLocks noChangeAspect="1" noChangeArrowheads="1"/>
          </p:cNvPicPr>
          <p:nvPr/>
        </p:nvPicPr>
        <p:blipFill>
          <a:blip r:embed="rId4">
            <a:extLst>
              <a:ext uri="{28A0092B-C50C-407E-A947-70E740481C1C}">
                <a14:useLocalDpi xmlns:a14="http://schemas.microsoft.com/office/drawing/2010/main" val="0"/>
              </a:ext>
            </a:extLst>
          </a:blip>
          <a:srcRect l="9526" t="9966" r="58534" b="65794"/>
          <a:stretch>
            <a:fillRect/>
          </a:stretch>
        </p:blipFill>
        <p:spPr bwMode="auto">
          <a:xfrm>
            <a:off x="2078038" y="838200"/>
            <a:ext cx="498792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5"/>
          <p:cNvPicPr>
            <a:picLocks noChangeAspect="1" noChangeArrowheads="1"/>
          </p:cNvPicPr>
          <p:nvPr/>
        </p:nvPicPr>
        <p:blipFill>
          <a:blip r:embed="rId5">
            <a:extLst>
              <a:ext uri="{28A0092B-C50C-407E-A947-70E740481C1C}">
                <a14:useLocalDpi xmlns:a14="http://schemas.microsoft.com/office/drawing/2010/main" val="0"/>
              </a:ext>
            </a:extLst>
          </a:blip>
          <a:srcRect l="6940" t="22380" r="52197" b="49927"/>
          <a:stretch>
            <a:fillRect/>
          </a:stretch>
        </p:blipFill>
        <p:spPr bwMode="auto">
          <a:xfrm>
            <a:off x="1068388" y="3200400"/>
            <a:ext cx="647541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p:txBody>
          <a:bodyPr/>
          <a:lstStyle/>
          <a:p>
            <a:endParaRPr lang="quz-EC" smtClean="0"/>
          </a:p>
        </p:txBody>
      </p:sp>
      <p:sp>
        <p:nvSpPr>
          <p:cNvPr id="25603" name="2 Marcador de contenido"/>
          <p:cNvSpPr>
            <a:spLocks noGrp="1"/>
          </p:cNvSpPr>
          <p:nvPr>
            <p:ph idx="1"/>
          </p:nvPr>
        </p:nvSpPr>
        <p:spPr/>
        <p:txBody>
          <a:bodyPr/>
          <a:lstStyle/>
          <a:p>
            <a:endParaRPr lang="quz-EC" smtClean="0"/>
          </a:p>
        </p:txBody>
      </p:sp>
      <p:pic>
        <p:nvPicPr>
          <p:cNvPr id="2560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l="6940" t="54240" r="52197" b="13898"/>
          <a:stretch>
            <a:fillRect/>
          </a:stretch>
        </p:blipFill>
        <p:spPr bwMode="auto">
          <a:xfrm>
            <a:off x="1447800" y="906463"/>
            <a:ext cx="6270625" cy="305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2"/>
          <p:cNvPicPr>
            <a:picLocks noChangeAspect="1" noChangeArrowheads="1"/>
          </p:cNvPicPr>
          <p:nvPr/>
        </p:nvPicPr>
        <p:blipFill>
          <a:blip r:embed="rId5">
            <a:extLst>
              <a:ext uri="{28A0092B-C50C-407E-A947-70E740481C1C}">
                <a14:useLocalDpi xmlns:a14="http://schemas.microsoft.com/office/drawing/2010/main" val="0"/>
              </a:ext>
            </a:extLst>
          </a:blip>
          <a:srcRect l="6982" t="47273" r="76466" b="41034"/>
          <a:stretch>
            <a:fillRect/>
          </a:stretch>
        </p:blipFill>
        <p:spPr bwMode="auto">
          <a:xfrm>
            <a:off x="1455738" y="4267200"/>
            <a:ext cx="2913062"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endParaRPr lang="quz-EC" smtClean="0"/>
          </a:p>
        </p:txBody>
      </p:sp>
      <p:sp>
        <p:nvSpPr>
          <p:cNvPr id="26627" name="2 Marcador de contenido"/>
          <p:cNvSpPr>
            <a:spLocks noGrp="1"/>
          </p:cNvSpPr>
          <p:nvPr>
            <p:ph idx="1"/>
          </p:nvPr>
        </p:nvSpPr>
        <p:spPr/>
        <p:txBody>
          <a:bodyPr/>
          <a:lstStyle/>
          <a:p>
            <a:endParaRPr lang="quz-EC" smtClean="0"/>
          </a:p>
        </p:txBody>
      </p:sp>
      <p:pic>
        <p:nvPicPr>
          <p:cNvPr id="2662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p:cNvPicPr>
            <a:picLocks noChangeAspect="1" noChangeArrowheads="1"/>
          </p:cNvPicPr>
          <p:nvPr/>
        </p:nvPicPr>
        <p:blipFill>
          <a:blip r:embed="rId4">
            <a:extLst>
              <a:ext uri="{28A0092B-C50C-407E-A947-70E740481C1C}">
                <a14:useLocalDpi xmlns:a14="http://schemas.microsoft.com/office/drawing/2010/main" val="0"/>
              </a:ext>
            </a:extLst>
          </a:blip>
          <a:srcRect l="9569" t="20689" r="52802" b="12070"/>
          <a:stretch>
            <a:fillRect/>
          </a:stretch>
        </p:blipFill>
        <p:spPr bwMode="auto">
          <a:xfrm>
            <a:off x="1219200" y="652463"/>
            <a:ext cx="5334000" cy="536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endParaRPr lang="quz-EC" smtClean="0"/>
          </a:p>
        </p:txBody>
      </p:sp>
      <p:sp>
        <p:nvSpPr>
          <p:cNvPr id="27651" name="2 Marcador de contenido"/>
          <p:cNvSpPr>
            <a:spLocks noGrp="1"/>
          </p:cNvSpPr>
          <p:nvPr>
            <p:ph idx="1"/>
          </p:nvPr>
        </p:nvSpPr>
        <p:spPr/>
        <p:txBody>
          <a:bodyPr/>
          <a:lstStyle/>
          <a:p>
            <a:endParaRPr lang="quz-EC" smtClean="0"/>
          </a:p>
        </p:txBody>
      </p:sp>
      <p:pic>
        <p:nvPicPr>
          <p:cNvPr id="2765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954088"/>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4.   Cálculos de Cabeza</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4.1. Selección de tipo de cabeza</a:t>
            </a:r>
          </a:p>
        </p:txBody>
      </p:sp>
      <p:pic>
        <p:nvPicPr>
          <p:cNvPr id="27654" name="Picture 3"/>
          <p:cNvPicPr>
            <a:picLocks noChangeAspect="1" noChangeArrowheads="1"/>
          </p:cNvPicPr>
          <p:nvPr/>
        </p:nvPicPr>
        <p:blipFill>
          <a:blip r:embed="rId4">
            <a:extLst>
              <a:ext uri="{28A0092B-C50C-407E-A947-70E740481C1C}">
                <a14:useLocalDpi xmlns:a14="http://schemas.microsoft.com/office/drawing/2010/main" val="0"/>
              </a:ext>
            </a:extLst>
          </a:blip>
          <a:srcRect l="9656" t="33138" r="52197" b="27345"/>
          <a:stretch>
            <a:fillRect/>
          </a:stretch>
        </p:blipFill>
        <p:spPr bwMode="auto">
          <a:xfrm>
            <a:off x="1447800" y="1676400"/>
            <a:ext cx="61722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p:txBody>
          <a:bodyPr/>
          <a:lstStyle/>
          <a:p>
            <a:endParaRPr lang="quz-EC" smtClean="0"/>
          </a:p>
        </p:txBody>
      </p:sp>
      <p:sp>
        <p:nvSpPr>
          <p:cNvPr id="28675" name="2 Marcador de contenido"/>
          <p:cNvSpPr>
            <a:spLocks noGrp="1"/>
          </p:cNvSpPr>
          <p:nvPr>
            <p:ph idx="1"/>
          </p:nvPr>
        </p:nvSpPr>
        <p:spPr/>
        <p:txBody>
          <a:bodyPr/>
          <a:lstStyle/>
          <a:p>
            <a:endParaRPr lang="quz-EC" smtClean="0"/>
          </a:p>
        </p:txBody>
      </p:sp>
      <p:pic>
        <p:nvPicPr>
          <p:cNvPr id="2867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4">
            <a:extLst>
              <a:ext uri="{28A0092B-C50C-407E-A947-70E740481C1C}">
                <a14:useLocalDpi xmlns:a14="http://schemas.microsoft.com/office/drawing/2010/main" val="0"/>
              </a:ext>
            </a:extLst>
          </a:blip>
          <a:srcRect l="6982" t="23174" r="52802" b="11656"/>
          <a:stretch>
            <a:fillRect/>
          </a:stretch>
        </p:blipFill>
        <p:spPr bwMode="auto">
          <a:xfrm>
            <a:off x="1143000" y="25400"/>
            <a:ext cx="6096000"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8" name="6 Rectángulo"/>
          <p:cNvSpPr>
            <a:spLocks noChangeArrowheads="1"/>
          </p:cNvSpPr>
          <p:nvPr/>
        </p:nvSpPr>
        <p:spPr bwMode="auto">
          <a:xfrm>
            <a:off x="1066800" y="5311775"/>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lgn="just"/>
            <a:endParaRPr lang="quz-EC" sz="800">
              <a:latin typeface="Arial" charset="0"/>
            </a:endParaRPr>
          </a:p>
          <a:p>
            <a:pPr marL="457200" lvl="2" algn="just"/>
            <a:endParaRPr lang="es-EC" sz="1600">
              <a:latin typeface="Arial" charset="0"/>
            </a:endParaRPr>
          </a:p>
          <a:p>
            <a:pPr marL="457200" lvl="2" algn="just"/>
            <a:r>
              <a:rPr lang="es-EC" sz="1600" b="1">
                <a:latin typeface="Arial" charset="0"/>
              </a:rPr>
              <a:t>En las cabezas no es necesario un Tratamiento Post-soldadura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p:txBody>
          <a:bodyPr/>
          <a:lstStyle/>
          <a:p>
            <a:endParaRPr lang="quz-EC" smtClean="0"/>
          </a:p>
        </p:txBody>
      </p:sp>
      <p:sp>
        <p:nvSpPr>
          <p:cNvPr id="29699" name="2 Marcador de contenido"/>
          <p:cNvSpPr>
            <a:spLocks noGrp="1"/>
          </p:cNvSpPr>
          <p:nvPr>
            <p:ph idx="1"/>
          </p:nvPr>
        </p:nvSpPr>
        <p:spPr/>
        <p:txBody>
          <a:bodyPr/>
          <a:lstStyle/>
          <a:p>
            <a:endParaRPr lang="quz-EC" smtClean="0"/>
          </a:p>
        </p:txBody>
      </p:sp>
      <p:pic>
        <p:nvPicPr>
          <p:cNvPr id="2970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300038"/>
            <a:ext cx="8153400" cy="3292475"/>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5.   Prueba Hidrostática</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endParaRPr lang="es-EC" sz="8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5.1. Cálculo de presión de prueba</a:t>
            </a: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5.2. Cálculo de MAWP</a:t>
            </a:r>
          </a:p>
        </p:txBody>
      </p:sp>
      <p:pic>
        <p:nvPicPr>
          <p:cNvPr id="29702" name="Picture 2"/>
          <p:cNvPicPr>
            <a:picLocks noChangeAspect="1" noChangeArrowheads="1"/>
          </p:cNvPicPr>
          <p:nvPr/>
        </p:nvPicPr>
        <p:blipFill>
          <a:blip r:embed="rId4">
            <a:extLst>
              <a:ext uri="{28A0092B-C50C-407E-A947-70E740481C1C}">
                <a14:useLocalDpi xmlns:a14="http://schemas.microsoft.com/office/drawing/2010/main" val="0"/>
              </a:ext>
            </a:extLst>
          </a:blip>
          <a:srcRect l="9569" t="24744" r="63792" b="50000"/>
          <a:stretch>
            <a:fillRect/>
          </a:stretch>
        </p:blipFill>
        <p:spPr bwMode="auto">
          <a:xfrm>
            <a:off x="1524000" y="1135063"/>
            <a:ext cx="4191000"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2"/>
          <p:cNvPicPr>
            <a:picLocks noChangeAspect="1" noChangeArrowheads="1"/>
          </p:cNvPicPr>
          <p:nvPr/>
        </p:nvPicPr>
        <p:blipFill>
          <a:blip r:embed="rId4">
            <a:extLst>
              <a:ext uri="{28A0092B-C50C-407E-A947-70E740481C1C}">
                <a14:useLocalDpi xmlns:a14="http://schemas.microsoft.com/office/drawing/2010/main" val="0"/>
              </a:ext>
            </a:extLst>
          </a:blip>
          <a:srcRect l="11221" t="56348" r="70256" b="12254"/>
          <a:stretch>
            <a:fillRect/>
          </a:stretch>
        </p:blipFill>
        <p:spPr bwMode="auto">
          <a:xfrm>
            <a:off x="1733550" y="3505200"/>
            <a:ext cx="2914650" cy="266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3"/>
          <p:cNvPicPr>
            <a:picLocks noChangeAspect="1" noChangeArrowheads="1"/>
          </p:cNvPicPr>
          <p:nvPr/>
        </p:nvPicPr>
        <p:blipFill>
          <a:blip r:embed="rId5">
            <a:extLst>
              <a:ext uri="{28A0092B-C50C-407E-A947-70E740481C1C}">
                <a14:useLocalDpi xmlns:a14="http://schemas.microsoft.com/office/drawing/2010/main" val="0"/>
              </a:ext>
            </a:extLst>
          </a:blip>
          <a:srcRect l="11147" t="49826" r="73103" b="33141"/>
          <a:stretch>
            <a:fillRect/>
          </a:stretch>
        </p:blipFill>
        <p:spPr bwMode="auto">
          <a:xfrm>
            <a:off x="5076825" y="3581400"/>
            <a:ext cx="231457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p:txBody>
          <a:bodyPr/>
          <a:lstStyle/>
          <a:p>
            <a:endParaRPr lang="quz-EC" smtClean="0"/>
          </a:p>
        </p:txBody>
      </p:sp>
      <p:sp>
        <p:nvSpPr>
          <p:cNvPr id="30723" name="2 Marcador de contenido"/>
          <p:cNvSpPr>
            <a:spLocks noGrp="1"/>
          </p:cNvSpPr>
          <p:nvPr>
            <p:ph idx="1"/>
          </p:nvPr>
        </p:nvSpPr>
        <p:spPr/>
        <p:txBody>
          <a:bodyPr/>
          <a:lstStyle/>
          <a:p>
            <a:endParaRPr lang="quz-EC" smtClean="0"/>
          </a:p>
        </p:txBody>
      </p:sp>
      <p:pic>
        <p:nvPicPr>
          <p:cNvPr id="3072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p:cNvPicPr>
            <a:picLocks noChangeAspect="1" noChangeArrowheads="1"/>
          </p:cNvPicPr>
          <p:nvPr/>
        </p:nvPicPr>
        <p:blipFill>
          <a:blip r:embed="rId4">
            <a:extLst>
              <a:ext uri="{28A0092B-C50C-407E-A947-70E740481C1C}">
                <a14:useLocalDpi xmlns:a14="http://schemas.microsoft.com/office/drawing/2010/main" val="0"/>
              </a:ext>
            </a:extLst>
          </a:blip>
          <a:srcRect l="5820" t="30724" r="52263" b="17908"/>
          <a:stretch>
            <a:fillRect/>
          </a:stretch>
        </p:blipFill>
        <p:spPr bwMode="auto">
          <a:xfrm>
            <a:off x="1524000" y="1449388"/>
            <a:ext cx="6629400"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09600" y="533400"/>
            <a:ext cx="8153400" cy="892175"/>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6.   </a:t>
            </a:r>
            <a:r>
              <a:rPr lang="es-EC" sz="1600" b="1" dirty="0" smtClean="0">
                <a:latin typeface="Arial" pitchFamily="34" charset="0"/>
                <a:cs typeface="Arial" pitchFamily="34" charset="0"/>
              </a:rPr>
              <a:t>Orejas de izaje</a:t>
            </a:r>
            <a:endParaRPr lang="es-EC" sz="1600" b="1" dirty="0">
              <a:latin typeface="Arial" pitchFamily="34" charset="0"/>
              <a:cs typeface="Arial" pitchFamily="34" charset="0"/>
            </a:endParaRP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endParaRPr lang="es-EC" sz="11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6.1. Dimensiones de Orejas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7700" y="76200"/>
            <a:ext cx="7848600" cy="6400800"/>
          </a:xfrm>
        </p:spPr>
        <p:txBody>
          <a:bodyPr rtlCol="0">
            <a:normAutofit/>
          </a:bodyPr>
          <a:lstStyle/>
          <a:p>
            <a:pPr algn="l" fontAlgn="auto">
              <a:spcAft>
                <a:spcPts val="0"/>
              </a:spcAft>
              <a:defRPr/>
            </a:pPr>
            <a:r>
              <a:rPr lang="es-EC" sz="1600" b="1" dirty="0" smtClean="0">
                <a:latin typeface="Arial" pitchFamily="34" charset="0"/>
                <a:cs typeface="Arial" pitchFamily="34" charset="0"/>
              </a:rPr>
              <a:t>RESUMEN </a:t>
            </a:r>
            <a:r>
              <a:rPr lang="es-EC" sz="1400" dirty="0">
                <a:latin typeface="Arial" pitchFamily="34" charset="0"/>
                <a:cs typeface="Arial" pitchFamily="34" charset="0"/>
              </a:rPr>
              <a:t/>
            </a:r>
            <a:br>
              <a:rPr lang="es-EC" sz="1400" dirty="0">
                <a:latin typeface="Arial" pitchFamily="34" charset="0"/>
                <a:cs typeface="Arial" pitchFamily="34" charset="0"/>
              </a:rPr>
            </a:br>
            <a:r>
              <a:rPr lang="es-EC" sz="1400" dirty="0" smtClean="0">
                <a:latin typeface="Arial" pitchFamily="34" charset="0"/>
                <a:cs typeface="Arial" pitchFamily="34" charset="0"/>
              </a:rPr>
              <a:t/>
            </a:r>
            <a:br>
              <a:rPr lang="es-EC" sz="1400" dirty="0" smtClean="0">
                <a:latin typeface="Arial" pitchFamily="34" charset="0"/>
                <a:cs typeface="Arial" pitchFamily="34" charset="0"/>
              </a:rPr>
            </a:br>
            <a:r>
              <a:rPr lang="es-EC" sz="1600" dirty="0" smtClean="0">
                <a:latin typeface="Arial" pitchFamily="34" charset="0"/>
                <a:cs typeface="Arial" pitchFamily="34" charset="0"/>
              </a:rPr>
              <a:t>La empresa Glassvit Cía. Ltda. es una empresa que se dedica a la fabricación de parabrisas en varias líneas de producción, esta empresa situada en la ciudad de Loja, tiene más de dos décadas distribuyendo sus productos en el mercado nacional, y los últimos años ha incursionado en la fabricación de vidrio laminado, adquiriendo maquinaria y herramientas que cumplan el objetivo.    </a:t>
            </a:r>
            <a:br>
              <a:rPr lang="es-EC" sz="1600" dirty="0" smtClean="0">
                <a:latin typeface="Arial" pitchFamily="34" charset="0"/>
                <a:cs typeface="Arial" pitchFamily="34" charset="0"/>
              </a:rPr>
            </a:br>
            <a:r>
              <a:rPr lang="es-EC" sz="1600" dirty="0">
                <a:latin typeface="Arial" pitchFamily="34" charset="0"/>
                <a:cs typeface="Arial" pitchFamily="34" charset="0"/>
              </a:rPr>
              <a:t/>
            </a:r>
            <a:br>
              <a:rPr lang="es-EC" sz="1600" dirty="0">
                <a:latin typeface="Arial" pitchFamily="34" charset="0"/>
                <a:cs typeface="Arial" pitchFamily="34" charset="0"/>
              </a:rPr>
            </a:br>
            <a:r>
              <a:rPr lang="es-EC" sz="1600" dirty="0" smtClean="0">
                <a:latin typeface="Arial" pitchFamily="34" charset="0"/>
                <a:cs typeface="Arial" pitchFamily="34" charset="0"/>
              </a:rPr>
              <a:t>La fabricación de este vidrio de seguridad es compleja y requiere equipos especiales que ayuden a obtener  un producto de competencia, ya que las máquinas que se compró anteriormente no tienen alta efectividad, la gerencia decide realizar una inversión para construir un autoclave que permita fabricar vidrios laminados y aumentar la producción evitando pérdidas en materia prima y ahorrando en gastos.</a:t>
            </a:r>
            <a:br>
              <a:rPr lang="es-EC" sz="1600" dirty="0" smtClean="0">
                <a:latin typeface="Arial" pitchFamily="34" charset="0"/>
                <a:cs typeface="Arial" pitchFamily="34" charset="0"/>
              </a:rPr>
            </a:br>
            <a:r>
              <a:rPr lang="es-EC" sz="1600" dirty="0">
                <a:latin typeface="Arial" pitchFamily="34" charset="0"/>
                <a:cs typeface="Arial" pitchFamily="34" charset="0"/>
              </a:rPr>
              <a:t/>
            </a:r>
            <a:br>
              <a:rPr lang="es-EC" sz="1600" dirty="0">
                <a:latin typeface="Arial" pitchFamily="34" charset="0"/>
                <a:cs typeface="Arial" pitchFamily="34" charset="0"/>
              </a:rPr>
            </a:br>
            <a:r>
              <a:rPr lang="es-EC" sz="1600" dirty="0" smtClean="0">
                <a:latin typeface="Arial" pitchFamily="34" charset="0"/>
                <a:cs typeface="Arial" pitchFamily="34" charset="0"/>
              </a:rPr>
              <a:t>Por esta razón se ha desarrollado el presente proyecto de diseño y construcción de un autoclave para laminar vidrio, ya que la empresa no ha fabricado recipientes a presión, se ha contratado los servicios a varias empresas con el fin aprovechar su experiencia en este tipo de proyectos.</a:t>
            </a:r>
            <a:br>
              <a:rPr lang="es-EC" sz="1600" dirty="0" smtClean="0">
                <a:latin typeface="Arial" pitchFamily="34" charset="0"/>
                <a:cs typeface="Arial" pitchFamily="34" charset="0"/>
              </a:rPr>
            </a:br>
            <a:r>
              <a:rPr lang="es-EC" sz="1600" dirty="0">
                <a:latin typeface="Arial" pitchFamily="34" charset="0"/>
                <a:cs typeface="Arial" pitchFamily="34" charset="0"/>
              </a:rPr>
              <a:t/>
            </a:r>
            <a:br>
              <a:rPr lang="es-EC" sz="1600" dirty="0">
                <a:latin typeface="Arial" pitchFamily="34" charset="0"/>
                <a:cs typeface="Arial" pitchFamily="34" charset="0"/>
              </a:rPr>
            </a:br>
            <a:r>
              <a:rPr lang="es-EC" sz="1600" dirty="0" smtClean="0">
                <a:latin typeface="Arial" pitchFamily="34" charset="0"/>
                <a:cs typeface="Arial" pitchFamily="34" charset="0"/>
              </a:rPr>
              <a:t>Una vez puesto en marcha el autoclave aumentará la producción drásticamente, lo que servirá para incrementar los ingresos de la empresa y recuperar a mediano plazo la inversión realizada en el proyecto.</a:t>
            </a:r>
            <a:r>
              <a:rPr lang="es-EC" sz="1800" dirty="0" smtClean="0">
                <a:latin typeface="Arial" pitchFamily="34" charset="0"/>
                <a:cs typeface="Arial" pitchFamily="34" charset="0"/>
              </a:rPr>
              <a:t/>
            </a:r>
            <a:br>
              <a:rPr lang="es-EC" sz="1800" dirty="0" smtClean="0">
                <a:latin typeface="Arial" pitchFamily="34" charset="0"/>
                <a:cs typeface="Arial" pitchFamily="34" charset="0"/>
              </a:rPr>
            </a:br>
            <a:r>
              <a:rPr lang="es-EC" sz="1800" dirty="0" smtClean="0">
                <a:latin typeface="Arial" pitchFamily="34" charset="0"/>
                <a:cs typeface="Arial" pitchFamily="34" charset="0"/>
              </a:rPr>
              <a:t/>
            </a:r>
            <a:br>
              <a:rPr lang="es-EC" sz="1800" dirty="0" smtClean="0">
                <a:latin typeface="Arial" pitchFamily="34" charset="0"/>
                <a:cs typeface="Arial" pitchFamily="34" charset="0"/>
              </a:rPr>
            </a:br>
            <a:r>
              <a:rPr lang="es-EC" sz="1800" dirty="0">
                <a:latin typeface="Arial" pitchFamily="34" charset="0"/>
                <a:cs typeface="Arial" pitchFamily="34" charset="0"/>
              </a:rPr>
              <a:t/>
            </a:r>
            <a:br>
              <a:rPr lang="es-EC" sz="1800" dirty="0">
                <a:latin typeface="Arial" pitchFamily="34" charset="0"/>
                <a:cs typeface="Arial" pitchFamily="34" charset="0"/>
              </a:rPr>
            </a:br>
            <a:endParaRPr lang="es-EC" sz="1800" dirty="0">
              <a:latin typeface="Arial" pitchFamily="34" charset="0"/>
              <a:cs typeface="Arial" pitchFamily="34" charset="0"/>
            </a:endParaRPr>
          </a:p>
        </p:txBody>
      </p:sp>
      <p:pic>
        <p:nvPicPr>
          <p:cNvPr id="5" name="Picture 2" descr="CFFA09A3"/>
          <p:cNvPicPr>
            <a:picLocks noChangeAspect="1" noChangeArrowheads="1"/>
          </p:cNvPicPr>
          <p:nvPr/>
        </p:nvPicPr>
        <p:blipFill>
          <a:blip r:embed="rId4">
            <a:extLst>
              <a:ext uri="{28A0092B-C50C-407E-A947-70E740481C1C}">
                <a14:useLocalDpi xmlns:a14="http://schemas.microsoft.com/office/drawing/2010/main" val="0"/>
              </a:ext>
            </a:extLst>
          </a:blip>
          <a:srcRect l="6451" t="3221" r="78362" b="92363"/>
          <a:stretch>
            <a:fillRect/>
          </a:stretch>
        </p:blipFill>
        <p:spPr bwMode="auto">
          <a:xfrm>
            <a:off x="7162800" y="5906677"/>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l="24815" t="13672" r="22243" b="72656"/>
          <a:stretch>
            <a:fillRect/>
          </a:stretch>
        </p:blipFill>
        <p:spPr bwMode="auto">
          <a:xfrm>
            <a:off x="587375" y="5562600"/>
            <a:ext cx="83280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p:txBody>
          <a:bodyPr/>
          <a:lstStyle/>
          <a:p>
            <a:endParaRPr lang="quz-EC" smtClean="0"/>
          </a:p>
        </p:txBody>
      </p:sp>
      <p:sp>
        <p:nvSpPr>
          <p:cNvPr id="31747" name="2 Marcador de contenido"/>
          <p:cNvSpPr>
            <a:spLocks noGrp="1"/>
          </p:cNvSpPr>
          <p:nvPr>
            <p:ph idx="1"/>
          </p:nvPr>
        </p:nvSpPr>
        <p:spPr/>
        <p:txBody>
          <a:bodyPr/>
          <a:lstStyle/>
          <a:p>
            <a:endParaRPr lang="quz-EC" smtClean="0"/>
          </a:p>
        </p:txBody>
      </p:sp>
      <p:pic>
        <p:nvPicPr>
          <p:cNvPr id="3174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p:cNvPicPr>
            <a:picLocks noChangeAspect="1" noChangeArrowheads="1"/>
          </p:cNvPicPr>
          <p:nvPr/>
        </p:nvPicPr>
        <p:blipFill>
          <a:blip r:embed="rId4">
            <a:extLst>
              <a:ext uri="{28A0092B-C50C-407E-A947-70E740481C1C}">
                <a14:useLocalDpi xmlns:a14="http://schemas.microsoft.com/office/drawing/2010/main" val="0"/>
              </a:ext>
            </a:extLst>
          </a:blip>
          <a:srcRect l="8664" t="31241" r="52931" b="16827"/>
          <a:stretch>
            <a:fillRect/>
          </a:stretch>
        </p:blipFill>
        <p:spPr bwMode="auto">
          <a:xfrm>
            <a:off x="1055688" y="762000"/>
            <a:ext cx="6792912" cy="50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p:txBody>
          <a:bodyPr/>
          <a:lstStyle/>
          <a:p>
            <a:endParaRPr lang="quz-EC" smtClean="0"/>
          </a:p>
        </p:txBody>
      </p:sp>
      <p:sp>
        <p:nvSpPr>
          <p:cNvPr id="32771" name="2 Marcador de contenido"/>
          <p:cNvSpPr>
            <a:spLocks noGrp="1"/>
          </p:cNvSpPr>
          <p:nvPr>
            <p:ph idx="1"/>
          </p:nvPr>
        </p:nvSpPr>
        <p:spPr/>
        <p:txBody>
          <a:bodyPr/>
          <a:lstStyle/>
          <a:p>
            <a:endParaRPr lang="quz-EC" smtClean="0"/>
          </a:p>
        </p:txBody>
      </p:sp>
      <p:pic>
        <p:nvPicPr>
          <p:cNvPr id="3277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l="6982" t="25241" r="52933" b="25310"/>
          <a:stretch>
            <a:fillRect/>
          </a:stretch>
        </p:blipFill>
        <p:spPr bwMode="auto">
          <a:xfrm>
            <a:off x="987425" y="906463"/>
            <a:ext cx="7169150"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p:txBody>
          <a:bodyPr/>
          <a:lstStyle/>
          <a:p>
            <a:endParaRPr lang="quz-EC" smtClean="0"/>
          </a:p>
        </p:txBody>
      </p:sp>
      <p:sp>
        <p:nvSpPr>
          <p:cNvPr id="33795" name="2 Marcador de contenido"/>
          <p:cNvSpPr>
            <a:spLocks noGrp="1"/>
          </p:cNvSpPr>
          <p:nvPr>
            <p:ph idx="1"/>
          </p:nvPr>
        </p:nvSpPr>
        <p:spPr/>
        <p:txBody>
          <a:bodyPr/>
          <a:lstStyle/>
          <a:p>
            <a:endParaRPr lang="quz-EC" smtClean="0"/>
          </a:p>
        </p:txBody>
      </p:sp>
      <p:pic>
        <p:nvPicPr>
          <p:cNvPr id="3379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p:cNvPicPr>
            <a:picLocks noChangeAspect="1" noChangeArrowheads="1"/>
          </p:cNvPicPr>
          <p:nvPr/>
        </p:nvPicPr>
        <p:blipFill>
          <a:blip r:embed="rId4">
            <a:extLst>
              <a:ext uri="{28A0092B-C50C-407E-A947-70E740481C1C}">
                <a14:useLocalDpi xmlns:a14="http://schemas.microsoft.com/office/drawing/2010/main" val="0"/>
              </a:ext>
            </a:extLst>
          </a:blip>
          <a:srcRect l="6982" t="24001" r="52933" b="28621"/>
          <a:stretch>
            <a:fillRect/>
          </a:stretch>
        </p:blipFill>
        <p:spPr bwMode="auto">
          <a:xfrm>
            <a:off x="850900" y="838200"/>
            <a:ext cx="70739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p:txBody>
          <a:bodyPr/>
          <a:lstStyle/>
          <a:p>
            <a:endParaRPr lang="quz-EC" smtClean="0"/>
          </a:p>
        </p:txBody>
      </p:sp>
      <p:sp>
        <p:nvSpPr>
          <p:cNvPr id="34819" name="2 Marcador de contenido"/>
          <p:cNvSpPr>
            <a:spLocks noGrp="1"/>
          </p:cNvSpPr>
          <p:nvPr>
            <p:ph idx="1"/>
          </p:nvPr>
        </p:nvSpPr>
        <p:spPr/>
        <p:txBody>
          <a:bodyPr/>
          <a:lstStyle/>
          <a:p>
            <a:endParaRPr lang="quz-EC" smtClean="0"/>
          </a:p>
        </p:txBody>
      </p:sp>
      <p:pic>
        <p:nvPicPr>
          <p:cNvPr id="3482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76262"/>
            <a:ext cx="8229600" cy="1938338"/>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7.   Cálculo de Reforzamiento de Boquillas</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7.1. Datos de Diseño:</a:t>
            </a:r>
          </a:p>
          <a:p>
            <a:pPr marL="457200" lvl="2" algn="just" fontAlgn="auto">
              <a:spcBef>
                <a:spcPts val="0"/>
              </a:spcBef>
              <a:spcAft>
                <a:spcPts val="0"/>
              </a:spcAft>
              <a:defRPr/>
            </a:pPr>
            <a:r>
              <a:rPr lang="es-EC" sz="1600" dirty="0">
                <a:latin typeface="Arial" pitchFamily="34" charset="0"/>
                <a:cs typeface="Arial" pitchFamily="34" charset="0"/>
              </a:rPr>
              <a:t>Para el cálculo de reforzamientos en todos los acoples en las áreas de soldadura, tamaño de soldadura y, espesores de boquillas y soldaduras, se ha separado el desarrollo de los cálculos indicando la denominación de cada boquilla y sus datos.</a:t>
            </a:r>
            <a:endParaRPr lang="quz-EC" sz="16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a:p>
            <a:pPr marL="457200" lvl="2" algn="just" fontAlgn="auto">
              <a:spcBef>
                <a:spcPts val="0"/>
              </a:spcBef>
              <a:spcAft>
                <a:spcPts val="0"/>
              </a:spcAft>
              <a:defRPr/>
            </a:pPr>
            <a:r>
              <a:rPr lang="es-EC" sz="1600" dirty="0">
                <a:latin typeface="Arial" pitchFamily="34" charset="0"/>
                <a:cs typeface="Arial" pitchFamily="34" charset="0"/>
              </a:rPr>
              <a:t>7.1. Datos de Diseño</a:t>
            </a:r>
          </a:p>
        </p:txBody>
      </p:sp>
      <p:pic>
        <p:nvPicPr>
          <p:cNvPr id="34822" name="Picture 2"/>
          <p:cNvPicPr>
            <a:picLocks noChangeAspect="1" noChangeArrowheads="1"/>
          </p:cNvPicPr>
          <p:nvPr/>
        </p:nvPicPr>
        <p:blipFill>
          <a:blip r:embed="rId4">
            <a:extLst>
              <a:ext uri="{28A0092B-C50C-407E-A947-70E740481C1C}">
                <a14:useLocalDpi xmlns:a14="http://schemas.microsoft.com/office/drawing/2010/main" val="0"/>
              </a:ext>
            </a:extLst>
          </a:blip>
          <a:srcRect l="9698" t="23174" r="56165" b="27853"/>
          <a:stretch>
            <a:fillRect/>
          </a:stretch>
        </p:blipFill>
        <p:spPr bwMode="auto">
          <a:xfrm>
            <a:off x="228600" y="2057400"/>
            <a:ext cx="4191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3"/>
          <p:cNvPicPr>
            <a:picLocks noChangeAspect="1" noChangeArrowheads="1"/>
          </p:cNvPicPr>
          <p:nvPr/>
        </p:nvPicPr>
        <p:blipFill>
          <a:blip r:embed="rId5">
            <a:extLst>
              <a:ext uri="{28A0092B-C50C-407E-A947-70E740481C1C}">
                <a14:useLocalDpi xmlns:a14="http://schemas.microsoft.com/office/drawing/2010/main" val="0"/>
              </a:ext>
            </a:extLst>
          </a:blip>
          <a:srcRect l="7639" t="43668" r="53751" b="23444"/>
          <a:stretch>
            <a:fillRect/>
          </a:stretch>
        </p:blipFill>
        <p:spPr bwMode="auto">
          <a:xfrm>
            <a:off x="4452938" y="2286000"/>
            <a:ext cx="453866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Título"/>
          <p:cNvSpPr>
            <a:spLocks noGrp="1"/>
          </p:cNvSpPr>
          <p:nvPr>
            <p:ph type="title"/>
          </p:nvPr>
        </p:nvSpPr>
        <p:spPr/>
        <p:txBody>
          <a:bodyPr/>
          <a:lstStyle/>
          <a:p>
            <a:endParaRPr lang="quz-EC" smtClean="0"/>
          </a:p>
        </p:txBody>
      </p:sp>
      <p:sp>
        <p:nvSpPr>
          <p:cNvPr id="35843" name="2 Marcador de contenido"/>
          <p:cNvSpPr>
            <a:spLocks noGrp="1"/>
          </p:cNvSpPr>
          <p:nvPr>
            <p:ph idx="1"/>
          </p:nvPr>
        </p:nvSpPr>
        <p:spPr/>
        <p:txBody>
          <a:bodyPr/>
          <a:lstStyle/>
          <a:p>
            <a:endParaRPr lang="quz-EC" smtClean="0"/>
          </a:p>
        </p:txBody>
      </p:sp>
      <p:pic>
        <p:nvPicPr>
          <p:cNvPr id="3584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4 Rectángulo"/>
          <p:cNvSpPr>
            <a:spLocks noChangeArrowheads="1"/>
          </p:cNvSpPr>
          <p:nvPr/>
        </p:nvSpPr>
        <p:spPr bwMode="auto">
          <a:xfrm>
            <a:off x="609600" y="6524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lgn="ctr"/>
            <a:r>
              <a:rPr lang="es-EC" sz="1600" b="1">
                <a:latin typeface="Arial" charset="0"/>
              </a:rPr>
              <a:t>     Descripción total de boquillas</a:t>
            </a:r>
            <a:endParaRPr lang="es-EC" sz="1600">
              <a:latin typeface="Arial" charset="0"/>
            </a:endParaRPr>
          </a:p>
        </p:txBody>
      </p:sp>
      <p:pic>
        <p:nvPicPr>
          <p:cNvPr id="35846" name="Picture 2"/>
          <p:cNvPicPr>
            <a:picLocks noChangeAspect="1" noChangeArrowheads="1"/>
          </p:cNvPicPr>
          <p:nvPr/>
        </p:nvPicPr>
        <p:blipFill>
          <a:blip r:embed="rId4">
            <a:extLst>
              <a:ext uri="{28A0092B-C50C-407E-A947-70E740481C1C}">
                <a14:useLocalDpi xmlns:a14="http://schemas.microsoft.com/office/drawing/2010/main" val="0"/>
              </a:ext>
            </a:extLst>
          </a:blip>
          <a:srcRect l="5000" t="23557" r="56250" b="18445"/>
          <a:stretch>
            <a:fillRect/>
          </a:stretch>
        </p:blipFill>
        <p:spPr bwMode="auto">
          <a:xfrm>
            <a:off x="2019300" y="990600"/>
            <a:ext cx="5334000"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p:txBody>
          <a:bodyPr/>
          <a:lstStyle/>
          <a:p>
            <a:endParaRPr lang="quz-EC" smtClean="0"/>
          </a:p>
        </p:txBody>
      </p:sp>
      <p:sp>
        <p:nvSpPr>
          <p:cNvPr id="36867" name="2 Marcador de contenido"/>
          <p:cNvSpPr>
            <a:spLocks noGrp="1"/>
          </p:cNvSpPr>
          <p:nvPr>
            <p:ph idx="1"/>
          </p:nvPr>
        </p:nvSpPr>
        <p:spPr/>
        <p:txBody>
          <a:bodyPr/>
          <a:lstStyle/>
          <a:p>
            <a:endParaRPr lang="quz-EC" smtClean="0"/>
          </a:p>
        </p:txBody>
      </p:sp>
      <p:pic>
        <p:nvPicPr>
          <p:cNvPr id="3686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4 Rectángulo"/>
          <p:cNvSpPr>
            <a:spLocks noChangeArrowheads="1"/>
          </p:cNvSpPr>
          <p:nvPr/>
        </p:nvSpPr>
        <p:spPr bwMode="auto">
          <a:xfrm>
            <a:off x="609600" y="6524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lgn="ctr"/>
            <a:r>
              <a:rPr lang="es-EC" sz="1600" b="1">
                <a:latin typeface="Arial" charset="0"/>
              </a:rPr>
              <a:t>     Descripción individual de boquillas</a:t>
            </a:r>
            <a:endParaRPr lang="es-EC" sz="1600">
              <a:latin typeface="Arial" charset="0"/>
            </a:endParaRPr>
          </a:p>
        </p:txBody>
      </p:sp>
      <p:pic>
        <p:nvPicPr>
          <p:cNvPr id="36870" name="Picture 2"/>
          <p:cNvPicPr>
            <a:picLocks noChangeAspect="1" noChangeArrowheads="1"/>
          </p:cNvPicPr>
          <p:nvPr/>
        </p:nvPicPr>
        <p:blipFill>
          <a:blip r:embed="rId4">
            <a:extLst>
              <a:ext uri="{28A0092B-C50C-407E-A947-70E740481C1C}">
                <a14:useLocalDpi xmlns:a14="http://schemas.microsoft.com/office/drawing/2010/main" val="0"/>
              </a:ext>
            </a:extLst>
          </a:blip>
          <a:srcRect l="9306" t="22002" r="56250" b="42888"/>
          <a:stretch>
            <a:fillRect/>
          </a:stretch>
        </p:blipFill>
        <p:spPr bwMode="auto">
          <a:xfrm>
            <a:off x="2362200" y="1023938"/>
            <a:ext cx="473233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2"/>
          <p:cNvPicPr>
            <a:picLocks noChangeAspect="1" noChangeArrowheads="1"/>
          </p:cNvPicPr>
          <p:nvPr/>
        </p:nvPicPr>
        <p:blipFill>
          <a:blip r:embed="rId4">
            <a:extLst>
              <a:ext uri="{28A0092B-C50C-407E-A947-70E740481C1C}">
                <a14:useLocalDpi xmlns:a14="http://schemas.microsoft.com/office/drawing/2010/main" val="0"/>
              </a:ext>
            </a:extLst>
          </a:blip>
          <a:srcRect l="9306" t="59000" r="56250" b="11778"/>
          <a:stretch>
            <a:fillRect/>
          </a:stretch>
        </p:blipFill>
        <p:spPr bwMode="auto">
          <a:xfrm>
            <a:off x="2362200" y="3700463"/>
            <a:ext cx="473233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Título"/>
          <p:cNvSpPr>
            <a:spLocks noGrp="1"/>
          </p:cNvSpPr>
          <p:nvPr>
            <p:ph type="title"/>
          </p:nvPr>
        </p:nvSpPr>
        <p:spPr/>
        <p:txBody>
          <a:bodyPr/>
          <a:lstStyle/>
          <a:p>
            <a:endParaRPr lang="quz-EC" smtClean="0"/>
          </a:p>
        </p:txBody>
      </p:sp>
      <p:sp>
        <p:nvSpPr>
          <p:cNvPr id="37891" name="2 Marcador de contenido"/>
          <p:cNvSpPr>
            <a:spLocks noGrp="1"/>
          </p:cNvSpPr>
          <p:nvPr>
            <p:ph idx="1"/>
          </p:nvPr>
        </p:nvSpPr>
        <p:spPr/>
        <p:txBody>
          <a:bodyPr/>
          <a:lstStyle/>
          <a:p>
            <a:endParaRPr lang="quz-EC" smtClean="0"/>
          </a:p>
        </p:txBody>
      </p:sp>
      <p:pic>
        <p:nvPicPr>
          <p:cNvPr id="3789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noChangeArrowheads="1"/>
          </p:cNvPicPr>
          <p:nvPr/>
        </p:nvPicPr>
        <p:blipFill>
          <a:blip r:embed="rId4">
            <a:extLst>
              <a:ext uri="{28A0092B-C50C-407E-A947-70E740481C1C}">
                <a14:useLocalDpi xmlns:a14="http://schemas.microsoft.com/office/drawing/2010/main" val="0"/>
              </a:ext>
            </a:extLst>
          </a:blip>
          <a:srcRect l="9584" t="21111" r="55972" b="14000"/>
          <a:stretch>
            <a:fillRect/>
          </a:stretch>
        </p:blipFill>
        <p:spPr bwMode="auto">
          <a:xfrm>
            <a:off x="76200" y="922338"/>
            <a:ext cx="4198938"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3"/>
          <p:cNvPicPr>
            <a:picLocks noChangeAspect="1" noChangeArrowheads="1"/>
          </p:cNvPicPr>
          <p:nvPr/>
        </p:nvPicPr>
        <p:blipFill>
          <a:blip r:embed="rId5">
            <a:extLst>
              <a:ext uri="{28A0092B-C50C-407E-A947-70E740481C1C}">
                <a14:useLocalDpi xmlns:a14="http://schemas.microsoft.com/office/drawing/2010/main" val="0"/>
              </a:ext>
            </a:extLst>
          </a:blip>
          <a:srcRect l="8749" t="26556" r="52916" b="21889"/>
          <a:stretch>
            <a:fillRect/>
          </a:stretch>
        </p:blipFill>
        <p:spPr bwMode="auto">
          <a:xfrm>
            <a:off x="4318000" y="1524000"/>
            <a:ext cx="4673600"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p:txBody>
          <a:bodyPr/>
          <a:lstStyle/>
          <a:p>
            <a:endParaRPr lang="quz-EC" smtClean="0"/>
          </a:p>
        </p:txBody>
      </p:sp>
      <p:sp>
        <p:nvSpPr>
          <p:cNvPr id="38915" name="2 Marcador de contenido"/>
          <p:cNvSpPr>
            <a:spLocks noGrp="1"/>
          </p:cNvSpPr>
          <p:nvPr>
            <p:ph idx="1"/>
          </p:nvPr>
        </p:nvSpPr>
        <p:spPr/>
        <p:txBody>
          <a:bodyPr/>
          <a:lstStyle/>
          <a:p>
            <a:endParaRPr lang="quz-EC" smtClean="0"/>
          </a:p>
        </p:txBody>
      </p:sp>
      <p:pic>
        <p:nvPicPr>
          <p:cNvPr id="3891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5 Imagen"/>
          <p:cNvPicPr>
            <a:picLocks noChangeAspect="1" noChangeArrowheads="1"/>
          </p:cNvPicPr>
          <p:nvPr/>
        </p:nvPicPr>
        <p:blipFill>
          <a:blip r:embed="rId4">
            <a:extLst>
              <a:ext uri="{28A0092B-C50C-407E-A947-70E740481C1C}">
                <a14:useLocalDpi xmlns:a14="http://schemas.microsoft.com/office/drawing/2010/main" val="0"/>
              </a:ext>
            </a:extLst>
          </a:blip>
          <a:srcRect l="21558" t="22775" r="20824" b="7809"/>
          <a:stretch>
            <a:fillRect/>
          </a:stretch>
        </p:blipFill>
        <p:spPr bwMode="auto">
          <a:xfrm>
            <a:off x="1143000" y="732923"/>
            <a:ext cx="7239000" cy="509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p:cNvSpPr>
            <a:spLocks noGrp="1"/>
          </p:cNvSpPr>
          <p:nvPr>
            <p:ph type="title"/>
          </p:nvPr>
        </p:nvSpPr>
        <p:spPr/>
        <p:txBody>
          <a:bodyPr/>
          <a:lstStyle/>
          <a:p>
            <a:endParaRPr lang="quz-EC" smtClean="0"/>
          </a:p>
        </p:txBody>
      </p:sp>
      <p:sp>
        <p:nvSpPr>
          <p:cNvPr id="39939" name="2 Marcador de contenido"/>
          <p:cNvSpPr>
            <a:spLocks noGrp="1"/>
          </p:cNvSpPr>
          <p:nvPr>
            <p:ph idx="1"/>
          </p:nvPr>
        </p:nvSpPr>
        <p:spPr/>
        <p:txBody>
          <a:bodyPr/>
          <a:lstStyle/>
          <a:p>
            <a:endParaRPr lang="quz-EC" smtClean="0"/>
          </a:p>
        </p:txBody>
      </p:sp>
      <p:pic>
        <p:nvPicPr>
          <p:cNvPr id="3994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p:cNvPicPr>
            <a:picLocks noChangeAspect="1" noChangeArrowheads="1"/>
          </p:cNvPicPr>
          <p:nvPr/>
        </p:nvPicPr>
        <p:blipFill>
          <a:blip r:embed="rId4">
            <a:extLst>
              <a:ext uri="{28A0092B-C50C-407E-A947-70E740481C1C}">
                <a14:useLocalDpi xmlns:a14="http://schemas.microsoft.com/office/drawing/2010/main" val="0"/>
              </a:ext>
            </a:extLst>
          </a:blip>
          <a:srcRect l="6944" t="22890" r="64999" b="13110"/>
          <a:stretch>
            <a:fillRect/>
          </a:stretch>
        </p:blipFill>
        <p:spPr bwMode="auto">
          <a:xfrm>
            <a:off x="762000" y="685800"/>
            <a:ext cx="3725863"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3"/>
          <p:cNvPicPr>
            <a:picLocks noChangeAspect="1" noChangeArrowheads="1"/>
          </p:cNvPicPr>
          <p:nvPr/>
        </p:nvPicPr>
        <p:blipFill>
          <a:blip r:embed="rId5">
            <a:extLst>
              <a:ext uri="{28A0092B-C50C-407E-A947-70E740481C1C}">
                <a14:useLocalDpi xmlns:a14="http://schemas.microsoft.com/office/drawing/2010/main" val="0"/>
              </a:ext>
            </a:extLst>
          </a:blip>
          <a:srcRect l="8472" t="20444" r="65279" b="42557"/>
          <a:stretch>
            <a:fillRect/>
          </a:stretch>
        </p:blipFill>
        <p:spPr bwMode="auto">
          <a:xfrm>
            <a:off x="4995863" y="1308100"/>
            <a:ext cx="36576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3"/>
          <p:cNvPicPr>
            <a:picLocks noChangeAspect="1" noChangeArrowheads="1"/>
          </p:cNvPicPr>
          <p:nvPr/>
        </p:nvPicPr>
        <p:blipFill>
          <a:blip r:embed="rId5">
            <a:extLst>
              <a:ext uri="{28A0092B-C50C-407E-A947-70E740481C1C}">
                <a14:useLocalDpi xmlns:a14="http://schemas.microsoft.com/office/drawing/2010/main" val="0"/>
              </a:ext>
            </a:extLst>
          </a:blip>
          <a:srcRect l="8472" t="72842" r="65279" b="10001"/>
          <a:stretch>
            <a:fillRect/>
          </a:stretch>
        </p:blipFill>
        <p:spPr bwMode="auto">
          <a:xfrm>
            <a:off x="5029200" y="4297363"/>
            <a:ext cx="365760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p:txBody>
          <a:bodyPr/>
          <a:lstStyle/>
          <a:p>
            <a:endParaRPr lang="quz-EC" smtClean="0"/>
          </a:p>
        </p:txBody>
      </p:sp>
      <p:sp>
        <p:nvSpPr>
          <p:cNvPr id="40963" name="2 Marcador de contenido"/>
          <p:cNvSpPr>
            <a:spLocks noGrp="1"/>
          </p:cNvSpPr>
          <p:nvPr>
            <p:ph idx="1"/>
          </p:nvPr>
        </p:nvSpPr>
        <p:spPr/>
        <p:txBody>
          <a:bodyPr/>
          <a:lstStyle/>
          <a:p>
            <a:endParaRPr lang="quz-EC" smtClean="0"/>
          </a:p>
        </p:txBody>
      </p:sp>
      <p:pic>
        <p:nvPicPr>
          <p:cNvPr id="4096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p:cNvPicPr>
            <a:picLocks noChangeAspect="1" noChangeArrowheads="1"/>
          </p:cNvPicPr>
          <p:nvPr/>
        </p:nvPicPr>
        <p:blipFill>
          <a:blip r:embed="rId4">
            <a:extLst>
              <a:ext uri="{28A0092B-C50C-407E-A947-70E740481C1C}">
                <a14:useLocalDpi xmlns:a14="http://schemas.microsoft.com/office/drawing/2010/main" val="0"/>
              </a:ext>
            </a:extLst>
          </a:blip>
          <a:srcRect l="8472" t="21555" r="60695" b="34222"/>
          <a:stretch>
            <a:fillRect/>
          </a:stretch>
        </p:blipFill>
        <p:spPr bwMode="auto">
          <a:xfrm>
            <a:off x="1033463" y="1143000"/>
            <a:ext cx="4529137"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3 CuadroTexto"/>
          <p:cNvSpPr txBox="1">
            <a:spLocks noChangeArrowheads="1"/>
          </p:cNvSpPr>
          <p:nvPr/>
        </p:nvSpPr>
        <p:spPr bwMode="auto">
          <a:xfrm>
            <a:off x="457200" y="304800"/>
            <a:ext cx="85344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C" b="1" dirty="0">
                <a:latin typeface="Arial" charset="0"/>
              </a:rPr>
              <a:t>CAPÍTULO 1: DESCRIPCIÓN GENERAL DEL PROYECTO</a:t>
            </a:r>
          </a:p>
          <a:p>
            <a:endParaRPr lang="es-EC" b="1" dirty="0">
              <a:latin typeface="Arial" charset="0"/>
            </a:endParaRPr>
          </a:p>
          <a:p>
            <a:pPr algn="just"/>
            <a:r>
              <a:rPr lang="es-EC" sz="1600" b="1" dirty="0" smtClean="0">
                <a:latin typeface="Arial" charset="0"/>
              </a:rPr>
              <a:t>1. Antecedentes</a:t>
            </a:r>
          </a:p>
          <a:p>
            <a:pPr algn="just"/>
            <a:endParaRPr lang="es-EC" dirty="0">
              <a:latin typeface="Arial" charset="0"/>
            </a:endParaRPr>
          </a:p>
          <a:p>
            <a:pPr algn="just"/>
            <a:r>
              <a:rPr lang="es-ES" sz="1600" dirty="0">
                <a:latin typeface="Arial" charset="0"/>
              </a:rPr>
              <a:t>Con la continua evolución de los mercados ha habido una aparición de nuevos materiales, que </a:t>
            </a:r>
            <a:r>
              <a:rPr lang="es-ES" sz="1600" dirty="0" smtClean="0">
                <a:latin typeface="Arial" charset="0"/>
              </a:rPr>
              <a:t>han tenido una </a:t>
            </a:r>
            <a:r>
              <a:rPr lang="es-ES" sz="1600" dirty="0">
                <a:latin typeface="Arial" charset="0"/>
              </a:rPr>
              <a:t>progresión en su nivel tecnológico. Uno de </a:t>
            </a:r>
            <a:r>
              <a:rPr lang="es-ES" sz="1600" dirty="0" smtClean="0">
                <a:latin typeface="Arial" charset="0"/>
              </a:rPr>
              <a:t>los </a:t>
            </a:r>
            <a:r>
              <a:rPr lang="es-ES" sz="1600" dirty="0">
                <a:latin typeface="Arial" charset="0"/>
              </a:rPr>
              <a:t>que más ha evolucionado es el vidrio, que es un elemento importante en el mercado del automóvil, la construcción, la seguridad, entre otros. El tratamiento y su interacción con polímeros, ha llevado a la necesidad de utilizar equipos con un alto nivel tecnológico.</a:t>
            </a:r>
          </a:p>
          <a:p>
            <a:pPr algn="just"/>
            <a:r>
              <a:rPr lang="es-ES" sz="1600" dirty="0">
                <a:latin typeface="Arial" charset="0"/>
              </a:rPr>
              <a:t/>
            </a:r>
            <a:br>
              <a:rPr lang="es-ES" sz="1600" dirty="0">
                <a:latin typeface="Arial" charset="0"/>
              </a:rPr>
            </a:br>
            <a:r>
              <a:rPr lang="es-ES" sz="1600" dirty="0">
                <a:latin typeface="Arial" charset="0"/>
              </a:rPr>
              <a:t>En la industria automotriz y de construcción, elaborar parabrisas y vidrios más convenientes y cómodos, y sobre todo más seguros, es siempre una búsqueda de tecnologías que obligan a mantenerse en la vanguardia, invirtiendo e inventando máquinas y herramientas que permitan superar elementos de tecnologías pasadas.</a:t>
            </a:r>
          </a:p>
          <a:p>
            <a:pPr algn="just"/>
            <a:r>
              <a:rPr lang="es-ES" sz="1600" dirty="0">
                <a:latin typeface="Arial" charset="0"/>
              </a:rPr>
              <a:t> </a:t>
            </a:r>
            <a:r>
              <a:rPr lang="quz-EC" sz="1600" dirty="0">
                <a:latin typeface="Arial" charset="0"/>
              </a:rPr>
              <a:t/>
            </a:r>
            <a:br>
              <a:rPr lang="quz-EC" sz="1600" dirty="0">
                <a:latin typeface="Arial" charset="0"/>
              </a:rPr>
            </a:br>
            <a:r>
              <a:rPr lang="es-ES" sz="1600" dirty="0">
                <a:latin typeface="Arial" charset="0"/>
              </a:rPr>
              <a:t>Por esa razón, en el mercado del vidrio, la maquinaria que ayuda a realizar el trabajo es de una compleja ingeniería, y de muy específica función. Como es el caso de la Empresa Glassvit Cía. Ltda., la cual posee en su línea de vidrio laminado, automotriz y arquitectónico, máquinas destinadas a cumplir con esta labor, pero con un bajo coeficiente de eficiencia y alto factor de consumo energético.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Título"/>
          <p:cNvSpPr>
            <a:spLocks noGrp="1"/>
          </p:cNvSpPr>
          <p:nvPr>
            <p:ph type="title"/>
          </p:nvPr>
        </p:nvSpPr>
        <p:spPr/>
        <p:txBody>
          <a:bodyPr/>
          <a:lstStyle/>
          <a:p>
            <a:endParaRPr lang="quz-EC" smtClean="0"/>
          </a:p>
        </p:txBody>
      </p:sp>
      <p:sp>
        <p:nvSpPr>
          <p:cNvPr id="41987" name="2 Marcador de contenido"/>
          <p:cNvSpPr>
            <a:spLocks noGrp="1"/>
          </p:cNvSpPr>
          <p:nvPr>
            <p:ph idx="1"/>
          </p:nvPr>
        </p:nvSpPr>
        <p:spPr/>
        <p:txBody>
          <a:bodyPr/>
          <a:lstStyle/>
          <a:p>
            <a:endParaRPr lang="quz-EC" smtClean="0"/>
          </a:p>
        </p:txBody>
      </p:sp>
      <p:pic>
        <p:nvPicPr>
          <p:cNvPr id="4198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p:cNvPicPr>
            <a:picLocks noChangeAspect="1" noChangeArrowheads="1"/>
          </p:cNvPicPr>
          <p:nvPr/>
        </p:nvPicPr>
        <p:blipFill>
          <a:blip r:embed="rId4">
            <a:extLst>
              <a:ext uri="{28A0092B-C50C-407E-A947-70E740481C1C}">
                <a14:useLocalDpi xmlns:a14="http://schemas.microsoft.com/office/drawing/2010/main" val="0"/>
              </a:ext>
            </a:extLst>
          </a:blip>
          <a:srcRect l="7085" t="20667" r="65138" b="11555"/>
          <a:stretch>
            <a:fillRect/>
          </a:stretch>
        </p:blipFill>
        <p:spPr bwMode="auto">
          <a:xfrm>
            <a:off x="863600" y="609600"/>
            <a:ext cx="370840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3"/>
          <p:cNvPicPr>
            <a:picLocks noChangeAspect="1" noChangeArrowheads="1"/>
          </p:cNvPicPr>
          <p:nvPr/>
        </p:nvPicPr>
        <p:blipFill>
          <a:blip r:embed="rId5">
            <a:extLst>
              <a:ext uri="{28A0092B-C50C-407E-A947-70E740481C1C}">
                <a14:useLocalDpi xmlns:a14="http://schemas.microsoft.com/office/drawing/2010/main" val="0"/>
              </a:ext>
            </a:extLst>
          </a:blip>
          <a:srcRect l="8333" t="20222" r="65971" b="38554"/>
          <a:stretch>
            <a:fillRect/>
          </a:stretch>
        </p:blipFill>
        <p:spPr bwMode="auto">
          <a:xfrm>
            <a:off x="5029200" y="1114425"/>
            <a:ext cx="3430588"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3"/>
          <p:cNvPicPr>
            <a:picLocks noChangeAspect="1" noChangeArrowheads="1"/>
          </p:cNvPicPr>
          <p:nvPr/>
        </p:nvPicPr>
        <p:blipFill>
          <a:blip r:embed="rId5">
            <a:extLst>
              <a:ext uri="{28A0092B-C50C-407E-A947-70E740481C1C}">
                <a14:useLocalDpi xmlns:a14="http://schemas.microsoft.com/office/drawing/2010/main" val="0"/>
              </a:ext>
            </a:extLst>
          </a:blip>
          <a:srcRect l="8472" t="69556" r="65833" b="11778"/>
          <a:stretch>
            <a:fillRect/>
          </a:stretch>
        </p:blipFill>
        <p:spPr bwMode="auto">
          <a:xfrm>
            <a:off x="5029200" y="4256088"/>
            <a:ext cx="3430588"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p:txBody>
          <a:bodyPr/>
          <a:lstStyle/>
          <a:p>
            <a:endParaRPr lang="quz-EC" smtClean="0"/>
          </a:p>
        </p:txBody>
      </p:sp>
      <p:sp>
        <p:nvSpPr>
          <p:cNvPr id="43011" name="2 Marcador de contenido"/>
          <p:cNvSpPr>
            <a:spLocks noGrp="1"/>
          </p:cNvSpPr>
          <p:nvPr>
            <p:ph idx="1"/>
          </p:nvPr>
        </p:nvSpPr>
        <p:spPr/>
        <p:txBody>
          <a:bodyPr/>
          <a:lstStyle/>
          <a:p>
            <a:endParaRPr lang="quz-EC" smtClean="0"/>
          </a:p>
        </p:txBody>
      </p:sp>
      <p:pic>
        <p:nvPicPr>
          <p:cNvPr id="4301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noChangeArrowheads="1"/>
          </p:cNvPicPr>
          <p:nvPr/>
        </p:nvPicPr>
        <p:blipFill>
          <a:blip r:embed="rId4">
            <a:extLst>
              <a:ext uri="{28A0092B-C50C-407E-A947-70E740481C1C}">
                <a14:useLocalDpi xmlns:a14="http://schemas.microsoft.com/office/drawing/2010/main" val="0"/>
              </a:ext>
            </a:extLst>
          </a:blip>
          <a:srcRect l="8333" t="22890" r="65140" b="34000"/>
          <a:stretch>
            <a:fillRect/>
          </a:stretch>
        </p:blipFill>
        <p:spPr bwMode="auto">
          <a:xfrm>
            <a:off x="838200" y="1066800"/>
            <a:ext cx="37512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l="7639" t="43668" r="53751" b="23444"/>
          <a:stretch>
            <a:fillRect/>
          </a:stretch>
        </p:blipFill>
        <p:spPr bwMode="auto">
          <a:xfrm>
            <a:off x="4452938" y="1600200"/>
            <a:ext cx="453866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endParaRPr lang="quz-EC" smtClean="0"/>
          </a:p>
        </p:txBody>
      </p:sp>
      <p:sp>
        <p:nvSpPr>
          <p:cNvPr id="44035" name="2 Marcador de contenido"/>
          <p:cNvSpPr>
            <a:spLocks noGrp="1"/>
          </p:cNvSpPr>
          <p:nvPr>
            <p:ph idx="1"/>
          </p:nvPr>
        </p:nvSpPr>
        <p:spPr/>
        <p:txBody>
          <a:bodyPr/>
          <a:lstStyle/>
          <a:p>
            <a:endParaRPr lang="quz-EC" smtClean="0"/>
          </a:p>
        </p:txBody>
      </p:sp>
      <p:pic>
        <p:nvPicPr>
          <p:cNvPr id="4403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p:cNvPicPr>
            <a:picLocks noChangeAspect="1" noChangeArrowheads="1"/>
          </p:cNvPicPr>
          <p:nvPr/>
        </p:nvPicPr>
        <p:blipFill>
          <a:blip r:embed="rId4">
            <a:extLst>
              <a:ext uri="{28A0092B-C50C-407E-A947-70E740481C1C}">
                <a14:useLocalDpi xmlns:a14="http://schemas.microsoft.com/office/drawing/2010/main" val="0"/>
              </a:ext>
            </a:extLst>
          </a:blip>
          <a:srcRect l="6944" t="21777" r="57085" b="12445"/>
          <a:stretch>
            <a:fillRect/>
          </a:stretch>
        </p:blipFill>
        <p:spPr bwMode="auto">
          <a:xfrm>
            <a:off x="457200" y="685800"/>
            <a:ext cx="4419600" cy="542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3"/>
          <p:cNvPicPr>
            <a:picLocks noChangeAspect="1" noChangeArrowheads="1"/>
          </p:cNvPicPr>
          <p:nvPr/>
        </p:nvPicPr>
        <p:blipFill>
          <a:blip r:embed="rId5">
            <a:extLst>
              <a:ext uri="{28A0092B-C50C-407E-A947-70E740481C1C}">
                <a14:useLocalDpi xmlns:a14="http://schemas.microsoft.com/office/drawing/2010/main" val="0"/>
              </a:ext>
            </a:extLst>
          </a:blip>
          <a:srcRect l="8749" t="21445" r="54584" b="30112"/>
          <a:stretch>
            <a:fillRect/>
          </a:stretch>
        </p:blipFill>
        <p:spPr bwMode="auto">
          <a:xfrm>
            <a:off x="4749800" y="762000"/>
            <a:ext cx="4318000"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p:txBody>
          <a:bodyPr/>
          <a:lstStyle/>
          <a:p>
            <a:endParaRPr lang="quz-EC" smtClean="0"/>
          </a:p>
        </p:txBody>
      </p:sp>
      <p:sp>
        <p:nvSpPr>
          <p:cNvPr id="45059" name="2 Marcador de contenido"/>
          <p:cNvSpPr>
            <a:spLocks noGrp="1"/>
          </p:cNvSpPr>
          <p:nvPr>
            <p:ph idx="1"/>
          </p:nvPr>
        </p:nvSpPr>
        <p:spPr/>
        <p:txBody>
          <a:bodyPr/>
          <a:lstStyle/>
          <a:p>
            <a:endParaRPr lang="quz-EC" smtClean="0"/>
          </a:p>
        </p:txBody>
      </p:sp>
      <p:pic>
        <p:nvPicPr>
          <p:cNvPr id="4506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p:cNvPicPr>
            <a:picLocks noChangeAspect="1" noChangeArrowheads="1"/>
          </p:cNvPicPr>
          <p:nvPr/>
        </p:nvPicPr>
        <p:blipFill>
          <a:blip r:embed="rId4">
            <a:extLst>
              <a:ext uri="{28A0092B-C50C-407E-A947-70E740481C1C}">
                <a14:useLocalDpi xmlns:a14="http://schemas.microsoft.com/office/drawing/2010/main" val="0"/>
              </a:ext>
            </a:extLst>
          </a:blip>
          <a:srcRect l="8749" t="20444" r="62500" b="10001"/>
          <a:stretch>
            <a:fillRect/>
          </a:stretch>
        </p:blipFill>
        <p:spPr bwMode="auto">
          <a:xfrm>
            <a:off x="914400" y="685800"/>
            <a:ext cx="381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p:txBody>
          <a:bodyPr/>
          <a:lstStyle/>
          <a:p>
            <a:endParaRPr lang="quz-EC" smtClean="0"/>
          </a:p>
        </p:txBody>
      </p:sp>
      <p:sp>
        <p:nvSpPr>
          <p:cNvPr id="46083" name="2 Marcador de contenido"/>
          <p:cNvSpPr>
            <a:spLocks noGrp="1"/>
          </p:cNvSpPr>
          <p:nvPr>
            <p:ph idx="1"/>
          </p:nvPr>
        </p:nvSpPr>
        <p:spPr/>
        <p:txBody>
          <a:bodyPr/>
          <a:lstStyle/>
          <a:p>
            <a:endParaRPr lang="quz-EC" smtClean="0"/>
          </a:p>
        </p:txBody>
      </p:sp>
      <p:pic>
        <p:nvPicPr>
          <p:cNvPr id="4608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p:cNvPicPr>
            <a:picLocks noChangeAspect="1" noChangeArrowheads="1"/>
          </p:cNvPicPr>
          <p:nvPr/>
        </p:nvPicPr>
        <p:blipFill>
          <a:blip r:embed="rId4">
            <a:extLst>
              <a:ext uri="{28A0092B-C50C-407E-A947-70E740481C1C}">
                <a14:useLocalDpi xmlns:a14="http://schemas.microsoft.com/office/drawing/2010/main" val="0"/>
              </a:ext>
            </a:extLst>
          </a:blip>
          <a:srcRect l="5695" t="20667" r="54028" b="19185"/>
          <a:stretch>
            <a:fillRect/>
          </a:stretch>
        </p:blipFill>
        <p:spPr bwMode="auto">
          <a:xfrm>
            <a:off x="381000" y="744538"/>
            <a:ext cx="4419600" cy="43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3"/>
          <p:cNvPicPr>
            <a:picLocks noChangeAspect="1" noChangeArrowheads="1"/>
          </p:cNvPicPr>
          <p:nvPr/>
        </p:nvPicPr>
        <p:blipFill>
          <a:blip r:embed="rId5">
            <a:extLst>
              <a:ext uri="{28A0092B-C50C-407E-A947-70E740481C1C}">
                <a14:useLocalDpi xmlns:a14="http://schemas.microsoft.com/office/drawing/2010/main" val="0"/>
              </a:ext>
            </a:extLst>
          </a:blip>
          <a:srcRect l="7222" t="22334" r="54306" b="21889"/>
          <a:stretch>
            <a:fillRect/>
          </a:stretch>
        </p:blipFill>
        <p:spPr bwMode="auto">
          <a:xfrm>
            <a:off x="4833938" y="1160463"/>
            <a:ext cx="4233862"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Título"/>
          <p:cNvSpPr>
            <a:spLocks noGrp="1"/>
          </p:cNvSpPr>
          <p:nvPr>
            <p:ph type="title"/>
          </p:nvPr>
        </p:nvSpPr>
        <p:spPr/>
        <p:txBody>
          <a:bodyPr/>
          <a:lstStyle/>
          <a:p>
            <a:endParaRPr lang="quz-EC" smtClean="0"/>
          </a:p>
        </p:txBody>
      </p:sp>
      <p:sp>
        <p:nvSpPr>
          <p:cNvPr id="47107" name="2 Marcador de contenido"/>
          <p:cNvSpPr>
            <a:spLocks noGrp="1"/>
          </p:cNvSpPr>
          <p:nvPr>
            <p:ph idx="1"/>
          </p:nvPr>
        </p:nvSpPr>
        <p:spPr/>
        <p:txBody>
          <a:bodyPr/>
          <a:lstStyle/>
          <a:p>
            <a:endParaRPr lang="quz-EC" smtClean="0"/>
          </a:p>
        </p:txBody>
      </p:sp>
      <p:pic>
        <p:nvPicPr>
          <p:cNvPr id="4710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4 Rectángulo"/>
          <p:cNvSpPr>
            <a:spLocks noChangeArrowheads="1"/>
          </p:cNvSpPr>
          <p:nvPr/>
        </p:nvSpPr>
        <p:spPr bwMode="auto">
          <a:xfrm>
            <a:off x="609600" y="5334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lvl="2" algn="just"/>
            <a:r>
              <a:rPr lang="es-EC" sz="1600">
                <a:latin typeface="Arial" charset="0"/>
              </a:rPr>
              <a:t>7.7. Cálculo de espesor en boquilla (UG-45)</a:t>
            </a:r>
          </a:p>
          <a:p>
            <a:pPr marL="457200" lvl="2" algn="just"/>
            <a:r>
              <a:rPr lang="es-EC" sz="1600">
                <a:latin typeface="Arial" charset="0"/>
              </a:rPr>
              <a:t>	</a:t>
            </a:r>
            <a:endParaRPr lang="quz-EC" sz="1600">
              <a:latin typeface="Arial" charset="0"/>
            </a:endParaRPr>
          </a:p>
        </p:txBody>
      </p:sp>
      <p:pic>
        <p:nvPicPr>
          <p:cNvPr id="47110" name="Picture 2"/>
          <p:cNvPicPr>
            <a:picLocks noChangeAspect="1" noChangeArrowheads="1"/>
          </p:cNvPicPr>
          <p:nvPr/>
        </p:nvPicPr>
        <p:blipFill>
          <a:blip r:embed="rId4">
            <a:extLst>
              <a:ext uri="{28A0092B-C50C-407E-A947-70E740481C1C}">
                <a14:useLocalDpi xmlns:a14="http://schemas.microsoft.com/office/drawing/2010/main" val="0"/>
              </a:ext>
            </a:extLst>
          </a:blip>
          <a:srcRect l="7153" t="22539" r="58542" b="13684"/>
          <a:stretch>
            <a:fillRect/>
          </a:stretch>
        </p:blipFill>
        <p:spPr bwMode="auto">
          <a:xfrm>
            <a:off x="609600" y="977900"/>
            <a:ext cx="4183063"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7 Rectángulo"/>
          <p:cNvSpPr>
            <a:spLocks noChangeArrowheads="1"/>
          </p:cNvSpPr>
          <p:nvPr/>
        </p:nvSpPr>
        <p:spPr bwMode="auto">
          <a:xfrm>
            <a:off x="5029200" y="4800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algn="just"/>
            <a:r>
              <a:rPr lang="es-EC" sz="1600" u="sng">
                <a:latin typeface="Arial" charset="0"/>
              </a:rPr>
              <a:t>Resultado:</a:t>
            </a:r>
            <a:r>
              <a:rPr lang="es-EC" sz="1600">
                <a:latin typeface="Arial" charset="0"/>
              </a:rPr>
              <a:t> El acoplamiento es aprobado debido a que el espesor actual es mayor que el requerido	</a:t>
            </a:r>
            <a:endParaRPr lang="quz-EC" sz="1600">
              <a:latin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p:txBody>
          <a:bodyPr/>
          <a:lstStyle/>
          <a:p>
            <a:endParaRPr lang="quz-EC" smtClean="0"/>
          </a:p>
        </p:txBody>
      </p:sp>
      <p:sp>
        <p:nvSpPr>
          <p:cNvPr id="48131" name="2 Marcador de contenido"/>
          <p:cNvSpPr>
            <a:spLocks noGrp="1"/>
          </p:cNvSpPr>
          <p:nvPr>
            <p:ph idx="1"/>
          </p:nvPr>
        </p:nvSpPr>
        <p:spPr/>
        <p:txBody>
          <a:bodyPr/>
          <a:lstStyle/>
          <a:p>
            <a:endParaRPr lang="quz-EC" smtClean="0"/>
          </a:p>
        </p:txBody>
      </p:sp>
      <p:pic>
        <p:nvPicPr>
          <p:cNvPr id="4813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892175"/>
          </a:xfrm>
          <a:prstGeom prst="rect">
            <a:avLst/>
          </a:prstGeom>
        </p:spPr>
        <p:txBody>
          <a:bodyPr>
            <a:spAutoFit/>
          </a:bodyPr>
          <a:lstStyle/>
          <a:p>
            <a:pPr marL="0" lvl="1" algn="just" fontAlgn="auto">
              <a:spcBef>
                <a:spcPts val="0"/>
              </a:spcBef>
              <a:spcAft>
                <a:spcPts val="0"/>
              </a:spcAft>
              <a:defRPr/>
            </a:pPr>
            <a:r>
              <a:rPr lang="es-EC" sz="1600" b="1" dirty="0">
                <a:latin typeface="Arial" pitchFamily="34" charset="0"/>
                <a:cs typeface="Arial" pitchFamily="34" charset="0"/>
              </a:rPr>
              <a:t>8.   Planos de Construcción del Autoclave</a:t>
            </a:r>
          </a:p>
          <a:p>
            <a:pPr marL="342900" lvl="1" indent="-342900" algn="just" fontAlgn="auto">
              <a:spcBef>
                <a:spcPts val="0"/>
              </a:spcBef>
              <a:spcAft>
                <a:spcPts val="0"/>
              </a:spcAft>
              <a:buFontTx/>
              <a:buAutoNum type="arabicPeriod" startAt="2"/>
              <a:defRPr/>
            </a:pPr>
            <a:endParaRPr lang="quz-EC" sz="800" dirty="0">
              <a:latin typeface="Arial" pitchFamily="34" charset="0"/>
              <a:cs typeface="Arial" pitchFamily="34" charset="0"/>
            </a:endParaRPr>
          </a:p>
          <a:p>
            <a:pPr marL="457200" lvl="2" algn="just" fontAlgn="auto">
              <a:spcBef>
                <a:spcPts val="0"/>
              </a:spcBef>
              <a:spcAft>
                <a:spcPts val="0"/>
              </a:spcAft>
              <a:defRPr/>
            </a:pPr>
            <a:endParaRPr lang="es-EC" sz="1100" dirty="0">
              <a:latin typeface="Arial" pitchFamily="34" charset="0"/>
              <a:cs typeface="Arial" pitchFamily="34" charset="0"/>
            </a:endParaRPr>
          </a:p>
          <a:p>
            <a:pPr marL="457200" lvl="2" algn="just" fontAlgn="auto">
              <a:spcBef>
                <a:spcPts val="0"/>
              </a:spcBef>
              <a:spcAft>
                <a:spcPts val="0"/>
              </a:spcAft>
              <a:defRPr/>
            </a:pPr>
            <a:endParaRPr lang="es-EC" sz="1600" dirty="0">
              <a:latin typeface="Arial" pitchFamily="34" charset="0"/>
              <a:cs typeface="Arial" pitchFamily="34" charset="0"/>
            </a:endParaRPr>
          </a:p>
        </p:txBody>
      </p:sp>
      <p:pic>
        <p:nvPicPr>
          <p:cNvPr id="48134" name="Picture 3"/>
          <p:cNvPicPr>
            <a:picLocks noChangeAspect="1" noChangeArrowheads="1"/>
          </p:cNvPicPr>
          <p:nvPr/>
        </p:nvPicPr>
        <p:blipFill>
          <a:blip r:embed="rId4">
            <a:extLst>
              <a:ext uri="{28A0092B-C50C-407E-A947-70E740481C1C}">
                <a14:useLocalDpi xmlns:a14="http://schemas.microsoft.com/office/drawing/2010/main" val="0"/>
              </a:ext>
            </a:extLst>
          </a:blip>
          <a:srcRect l="20833" t="19888" r="18611" b="18112"/>
          <a:stretch>
            <a:fillRect/>
          </a:stretch>
        </p:blipFill>
        <p:spPr bwMode="auto">
          <a:xfrm>
            <a:off x="762000" y="915448"/>
            <a:ext cx="7620000" cy="487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p:cNvSpPr>
            <a:spLocks noGrp="1"/>
          </p:cNvSpPr>
          <p:nvPr>
            <p:ph type="title"/>
          </p:nvPr>
        </p:nvSpPr>
        <p:spPr/>
        <p:txBody>
          <a:bodyPr/>
          <a:lstStyle/>
          <a:p>
            <a:endParaRPr lang="quz-EC" smtClean="0"/>
          </a:p>
        </p:txBody>
      </p:sp>
      <p:sp>
        <p:nvSpPr>
          <p:cNvPr id="51203" name="2 Marcador de contenido"/>
          <p:cNvSpPr>
            <a:spLocks noGrp="1"/>
          </p:cNvSpPr>
          <p:nvPr>
            <p:ph idx="1"/>
          </p:nvPr>
        </p:nvSpPr>
        <p:spPr/>
        <p:txBody>
          <a:bodyPr/>
          <a:lstStyle/>
          <a:p>
            <a:endParaRPr lang="quz-EC" smtClean="0"/>
          </a:p>
        </p:txBody>
      </p:sp>
      <p:pic>
        <p:nvPicPr>
          <p:cNvPr id="5120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p:cNvPicPr>
            <a:picLocks noChangeAspect="1" noChangeArrowheads="1"/>
          </p:cNvPicPr>
          <p:nvPr/>
        </p:nvPicPr>
        <p:blipFill>
          <a:blip r:embed="rId4">
            <a:extLst>
              <a:ext uri="{28A0092B-C50C-407E-A947-70E740481C1C}">
                <a14:useLocalDpi xmlns:a14="http://schemas.microsoft.com/office/drawing/2010/main" val="0"/>
              </a:ext>
            </a:extLst>
          </a:blip>
          <a:srcRect l="30556" t="22221" r="30556" b="29111"/>
          <a:stretch>
            <a:fillRect/>
          </a:stretch>
        </p:blipFill>
        <p:spPr bwMode="auto">
          <a:xfrm>
            <a:off x="4114800" y="1219200"/>
            <a:ext cx="4741863"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4 CuadroTexto"/>
          <p:cNvSpPr txBox="1">
            <a:spLocks noChangeArrowheads="1"/>
          </p:cNvSpPr>
          <p:nvPr/>
        </p:nvSpPr>
        <p:spPr bwMode="auto">
          <a:xfrm>
            <a:off x="357116" y="1752600"/>
            <a:ext cx="3810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AutoNum type="arabicPeriod"/>
            </a:pPr>
            <a:r>
              <a:rPr lang="es-EC" sz="1600" dirty="0">
                <a:latin typeface="Arial" charset="0"/>
              </a:rPr>
              <a:t>Dibujo General (cuerpo, cabeza,    silla)</a:t>
            </a:r>
          </a:p>
          <a:p>
            <a:pPr>
              <a:lnSpc>
                <a:spcPct val="200000"/>
              </a:lnSpc>
              <a:buFontTx/>
              <a:buAutoNum type="arabicPeriod"/>
            </a:pPr>
            <a:r>
              <a:rPr lang="es-EC" sz="1600" dirty="0">
                <a:latin typeface="Arial" charset="0"/>
              </a:rPr>
              <a:t>Elementos internos (rieles, grapas)</a:t>
            </a:r>
          </a:p>
          <a:p>
            <a:pPr>
              <a:lnSpc>
                <a:spcPct val="200000"/>
              </a:lnSpc>
              <a:buFontTx/>
              <a:buAutoNum type="arabicPeriod"/>
            </a:pPr>
            <a:r>
              <a:rPr lang="es-EC" sz="1600" dirty="0">
                <a:latin typeface="Arial" charset="0"/>
              </a:rPr>
              <a:t>Planchas del cuerpo y bridas</a:t>
            </a:r>
          </a:p>
          <a:p>
            <a:pPr>
              <a:lnSpc>
                <a:spcPct val="200000"/>
              </a:lnSpc>
              <a:buFontTx/>
              <a:buAutoNum type="arabicPeriod"/>
            </a:pPr>
            <a:r>
              <a:rPr lang="es-EC" sz="1600" dirty="0">
                <a:latin typeface="Arial" charset="0"/>
              </a:rPr>
              <a:t>Bridas A-B, eje ventilador</a:t>
            </a:r>
          </a:p>
          <a:p>
            <a:pPr>
              <a:lnSpc>
                <a:spcPct val="200000"/>
              </a:lnSpc>
              <a:buFontTx/>
              <a:buAutoNum type="arabicPeriod"/>
            </a:pPr>
            <a:r>
              <a:rPr lang="es-EC" sz="1600" dirty="0">
                <a:latin typeface="Arial" charset="0"/>
              </a:rPr>
              <a:t>Montaje de motor de eje ventilador</a:t>
            </a:r>
          </a:p>
          <a:p>
            <a:pPr>
              <a:lnSpc>
                <a:spcPct val="200000"/>
              </a:lnSpc>
              <a:buFontTx/>
              <a:buAutoNum type="arabicPeriod"/>
            </a:pPr>
            <a:r>
              <a:rPr lang="es-EC" sz="1600" dirty="0">
                <a:latin typeface="Arial" charset="0"/>
              </a:rPr>
              <a:t>Sistema de puerta</a:t>
            </a:r>
            <a:endParaRPr lang="quz-EC" sz="1600" dirty="0">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p:txBody>
          <a:bodyPr/>
          <a:lstStyle/>
          <a:p>
            <a:endParaRPr lang="quz-EC" smtClean="0"/>
          </a:p>
        </p:txBody>
      </p:sp>
      <p:sp>
        <p:nvSpPr>
          <p:cNvPr id="49155" name="2 Marcador de contenido"/>
          <p:cNvSpPr>
            <a:spLocks noGrp="1"/>
          </p:cNvSpPr>
          <p:nvPr>
            <p:ph idx="1"/>
          </p:nvPr>
        </p:nvSpPr>
        <p:spPr/>
        <p:txBody>
          <a:bodyPr/>
          <a:lstStyle/>
          <a:p>
            <a:endParaRPr lang="quz-EC" smtClean="0"/>
          </a:p>
        </p:txBody>
      </p:sp>
      <p:pic>
        <p:nvPicPr>
          <p:cNvPr id="491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41275"/>
            <a:ext cx="9144001"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noChangeArrowheads="1"/>
          </p:cNvPicPr>
          <p:nvPr/>
        </p:nvPicPr>
        <p:blipFill>
          <a:blip r:embed="rId4">
            <a:extLst>
              <a:ext uri="{28A0092B-C50C-407E-A947-70E740481C1C}">
                <a14:useLocalDpi xmlns:a14="http://schemas.microsoft.com/office/drawing/2010/main" val="0"/>
              </a:ext>
            </a:extLst>
          </a:blip>
          <a:srcRect l="23750" t="21001" r="22362" b="18111"/>
          <a:stretch>
            <a:fillRect/>
          </a:stretch>
        </p:blipFill>
        <p:spPr bwMode="auto">
          <a:xfrm>
            <a:off x="1371600" y="1066800"/>
            <a:ext cx="6570663"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Título"/>
          <p:cNvSpPr>
            <a:spLocks noGrp="1"/>
          </p:cNvSpPr>
          <p:nvPr>
            <p:ph type="title"/>
          </p:nvPr>
        </p:nvSpPr>
        <p:spPr/>
        <p:txBody>
          <a:bodyPr/>
          <a:lstStyle/>
          <a:p>
            <a:endParaRPr lang="quz-EC" smtClean="0"/>
          </a:p>
        </p:txBody>
      </p:sp>
      <p:sp>
        <p:nvSpPr>
          <p:cNvPr id="50179" name="2 Marcador de contenido"/>
          <p:cNvSpPr>
            <a:spLocks noGrp="1"/>
          </p:cNvSpPr>
          <p:nvPr>
            <p:ph idx="1"/>
          </p:nvPr>
        </p:nvSpPr>
        <p:spPr/>
        <p:txBody>
          <a:bodyPr/>
          <a:lstStyle/>
          <a:p>
            <a:endParaRPr lang="quz-EC" smtClean="0"/>
          </a:p>
        </p:txBody>
      </p:sp>
      <p:pic>
        <p:nvPicPr>
          <p:cNvPr id="5018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p:cNvPicPr>
            <a:picLocks noChangeAspect="1" noChangeArrowheads="1"/>
          </p:cNvPicPr>
          <p:nvPr/>
        </p:nvPicPr>
        <p:blipFill>
          <a:blip r:embed="rId4">
            <a:extLst>
              <a:ext uri="{28A0092B-C50C-407E-A947-70E740481C1C}">
                <a14:useLocalDpi xmlns:a14="http://schemas.microsoft.com/office/drawing/2010/main" val="0"/>
              </a:ext>
            </a:extLst>
          </a:blip>
          <a:srcRect l="26805" t="24222" r="30139" b="21111"/>
          <a:stretch>
            <a:fillRect/>
          </a:stretch>
        </p:blipFill>
        <p:spPr bwMode="auto">
          <a:xfrm>
            <a:off x="609600" y="2032000"/>
            <a:ext cx="2965450"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3"/>
          <p:cNvPicPr>
            <a:picLocks noChangeAspect="1" noChangeArrowheads="1"/>
          </p:cNvPicPr>
          <p:nvPr/>
        </p:nvPicPr>
        <p:blipFill>
          <a:blip r:embed="rId5">
            <a:extLst>
              <a:ext uri="{28A0092B-C50C-407E-A947-70E740481C1C}">
                <a14:useLocalDpi xmlns:a14="http://schemas.microsoft.com/office/drawing/2010/main" val="0"/>
              </a:ext>
            </a:extLst>
          </a:blip>
          <a:srcRect l="32085" t="20555" r="30139" b="17444"/>
          <a:stretch>
            <a:fillRect/>
          </a:stretch>
        </p:blipFill>
        <p:spPr bwMode="auto">
          <a:xfrm>
            <a:off x="4038600" y="1046163"/>
            <a:ext cx="46053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3 CuadroTexto"/>
          <p:cNvSpPr txBox="1">
            <a:spLocks noChangeArrowheads="1"/>
          </p:cNvSpPr>
          <p:nvPr/>
        </p:nvSpPr>
        <p:spPr bwMode="auto">
          <a:xfrm>
            <a:off x="533400" y="641350"/>
            <a:ext cx="80772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C" sz="1600" b="1" dirty="0" smtClean="0">
                <a:latin typeface="Arial" charset="0"/>
              </a:rPr>
              <a:t>2. Definición del problema</a:t>
            </a:r>
          </a:p>
          <a:p>
            <a:pPr algn="just"/>
            <a:endParaRPr lang="es-EC" sz="1000" dirty="0">
              <a:latin typeface="Arial" charset="0"/>
            </a:endParaRPr>
          </a:p>
          <a:p>
            <a:pPr algn="just"/>
            <a:r>
              <a:rPr lang="es-ES" sz="1600" dirty="0">
                <a:latin typeface="Arial" charset="0"/>
              </a:rPr>
              <a:t>La planta de Glassvit cuenta con una serie de máquinas y herramientas que permiten fabricar vidrio laminado y templado. En el segmento de producción de vidrio templado, se usa el plástico PVB, el cual es importado y tiene un costo considerable en la producción, y representa una gran inversión para la administración, y no debe ser desperdiciado. Este plástico se coloca entre los vidrios y debe adherirse perfectamente a los mismos, para que sea un vidrio de seguridad, pero la maquinaria usada en los actualmente no cumple con los objetivos.</a:t>
            </a:r>
          </a:p>
          <a:p>
            <a:pPr algn="just"/>
            <a:endParaRPr lang="es-ES" sz="1600" dirty="0">
              <a:latin typeface="Arial" charset="0"/>
            </a:endParaRPr>
          </a:p>
          <a:p>
            <a:pPr algn="just"/>
            <a:r>
              <a:rPr lang="es-ES" sz="1600" dirty="0">
                <a:latin typeface="Arial" charset="0"/>
              </a:rPr>
              <a:t>El problema que enfrenta la empresa es el aparecimiento de fallas en el terminado del plástico PVB, y este, al ser un material que no se fabrica dentro del país, debe ser importado en grandes cantidades. Con el aparecimiento de las fallas, los parabrisas no aprueban el control de calidad y hay que volver a doblar el vidrio para fabricar un nuevo parabrisas, lo que implica pérdida de dinero y demora en la entrega del producto.</a:t>
            </a:r>
            <a:endParaRPr lang="quz-EC" sz="1600" dirty="0">
              <a:latin typeface="Arial" charset="0"/>
            </a:endParaRPr>
          </a:p>
          <a:p>
            <a:pPr algn="just"/>
            <a:r>
              <a:rPr lang="es-ES" sz="1600" dirty="0">
                <a:latin typeface="Arial" charset="0"/>
              </a:rPr>
              <a:t> </a:t>
            </a:r>
            <a:endParaRPr lang="quz-EC" sz="1600" dirty="0">
              <a:latin typeface="Arial" charset="0"/>
            </a:endParaRPr>
          </a:p>
          <a:p>
            <a:pPr algn="just"/>
            <a:r>
              <a:rPr lang="es-EC" sz="1600" dirty="0">
                <a:latin typeface="Arial" charset="0"/>
              </a:rPr>
              <a:t>Se ha venido utilizando maquinaria que ayuda a la adherencia del PVB, pero esta no es totalmente efectiva, y resulta pequeña para el volumen de producción que requiere la planta. Se ha encontrando como solución más adecuada el autoclave, una máquina capaz de proporcionar la presión y la temperatura necesaria para adherir el plástico al vidrio, haciendo que los problemas con el segmento de vidrio laminado sean descartados, y el sistema de producción sea más efectivo y proporcione mayor utilidad.</a:t>
            </a:r>
            <a:endParaRPr lang="quz-EC"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p:txBody>
          <a:bodyPr/>
          <a:lstStyle/>
          <a:p>
            <a:endParaRPr lang="quz-EC" smtClean="0"/>
          </a:p>
        </p:txBody>
      </p:sp>
      <p:sp>
        <p:nvSpPr>
          <p:cNvPr id="52227" name="2 Marcador de contenido"/>
          <p:cNvSpPr>
            <a:spLocks noGrp="1"/>
          </p:cNvSpPr>
          <p:nvPr>
            <p:ph idx="1"/>
          </p:nvPr>
        </p:nvSpPr>
        <p:spPr/>
        <p:txBody>
          <a:bodyPr/>
          <a:lstStyle/>
          <a:p>
            <a:endParaRPr lang="quz-EC" smtClean="0"/>
          </a:p>
        </p:txBody>
      </p:sp>
      <p:pic>
        <p:nvPicPr>
          <p:cNvPr id="5222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4 Rectángulo"/>
          <p:cNvSpPr>
            <a:spLocks noChangeArrowheads="1"/>
          </p:cNvSpPr>
          <p:nvPr/>
        </p:nvSpPr>
        <p:spPr bwMode="auto">
          <a:xfrm>
            <a:off x="609600" y="533400"/>
            <a:ext cx="81534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C" b="1" dirty="0">
                <a:latin typeface="Arial" charset="0"/>
              </a:rPr>
              <a:t>CAPITULO 5: CONSTRUCCIÓN</a:t>
            </a:r>
            <a:endParaRPr lang="quz-EC" dirty="0">
              <a:latin typeface="Arial" charset="0"/>
            </a:endParaRPr>
          </a:p>
          <a:p>
            <a:pPr algn="just"/>
            <a:endParaRPr lang="es-EC" sz="1600" dirty="0">
              <a:latin typeface="Arial" charset="0"/>
            </a:endParaRPr>
          </a:p>
          <a:p>
            <a:pPr algn="just"/>
            <a:r>
              <a:rPr lang="es-ES" sz="1600" dirty="0">
                <a:latin typeface="Arial" charset="0"/>
              </a:rPr>
              <a:t>Aquí se analizará el proceso que se llevó a cabo en la construcción del autoclave, tratando de explicar los servicios que prestaron diferentes compañías para los procesos, todo regido bajo la supervisión de la empresa, </a:t>
            </a:r>
            <a:r>
              <a:rPr lang="es-EC" sz="1600" dirty="0">
                <a:latin typeface="Arial" charset="0"/>
              </a:rPr>
              <a:t>es así que tan solo se </a:t>
            </a:r>
            <a:r>
              <a:rPr lang="es-EC" sz="1600" dirty="0" smtClean="0">
                <a:latin typeface="Arial" charset="0"/>
              </a:rPr>
              <a:t>da </a:t>
            </a:r>
            <a:r>
              <a:rPr lang="es-EC" sz="1600" dirty="0">
                <a:latin typeface="Arial" charset="0"/>
              </a:rPr>
              <a:t>a </a:t>
            </a:r>
            <a:r>
              <a:rPr lang="es-EC" sz="1600" dirty="0" smtClean="0">
                <a:latin typeface="Arial" charset="0"/>
              </a:rPr>
              <a:t>conocer </a:t>
            </a:r>
            <a:r>
              <a:rPr lang="es-EC" sz="1600" dirty="0">
                <a:latin typeface="Arial" charset="0"/>
              </a:rPr>
              <a:t>la información que la gerencia de Glassvit ha aceptado publicar por el bien de sus intereses.</a:t>
            </a:r>
          </a:p>
          <a:p>
            <a:pPr algn="just"/>
            <a:endParaRPr lang="quz-EC" sz="1600" dirty="0">
              <a:latin typeface="Arial" charset="0"/>
            </a:endParaRPr>
          </a:p>
          <a:p>
            <a:pPr algn="just"/>
            <a:r>
              <a:rPr lang="es-EC" sz="1600" dirty="0">
                <a:latin typeface="Arial" charset="0"/>
              </a:rPr>
              <a:t>La empresa propietaria del proyecto contrató los servicios de otras compañías, con las cuales compartió la dirección del proyecto en algunos casos, y se supervisó las estrictas peticiones de Glassvit.</a:t>
            </a:r>
          </a:p>
          <a:p>
            <a:pPr algn="just"/>
            <a:endParaRPr lang="quz-EC" sz="1600" dirty="0">
              <a:latin typeface="Arial" charset="0"/>
            </a:endParaRPr>
          </a:p>
          <a:p>
            <a:pPr marL="342900" lvl="1" indent="-342900" algn="just">
              <a:buFont typeface="Calibri" pitchFamily="34" charset="0"/>
              <a:buAutoNum type="arabicPeriod"/>
            </a:pPr>
            <a:r>
              <a:rPr lang="es-ES" sz="1600" b="1" dirty="0" smtClean="0">
                <a:latin typeface="Arial" charset="0"/>
              </a:rPr>
              <a:t>Recepción </a:t>
            </a:r>
            <a:r>
              <a:rPr lang="es-ES" sz="1600" b="1" dirty="0">
                <a:latin typeface="Arial" charset="0"/>
              </a:rPr>
              <a:t>de Material</a:t>
            </a:r>
          </a:p>
          <a:p>
            <a:pPr marL="342900" lvl="1" indent="-342900" algn="just">
              <a:buFont typeface="Calibri" pitchFamily="34" charset="0"/>
              <a:buAutoNum type="arabicPeriod"/>
            </a:pPr>
            <a:endParaRPr lang="quz-EC" sz="1200" dirty="0">
              <a:latin typeface="Arial" charset="0"/>
            </a:endParaRPr>
          </a:p>
          <a:p>
            <a:pPr marL="457200" lvl="2" algn="just"/>
            <a:r>
              <a:rPr lang="es-ES" sz="1600" dirty="0">
                <a:latin typeface="Arial" charset="0"/>
              </a:rPr>
              <a:t>Entre los productos requeridos se encuentran: las planchas de acero, los pernos de sujeción de la tapa, </a:t>
            </a:r>
            <a:r>
              <a:rPr lang="es-ES" sz="1600" dirty="0" smtClean="0">
                <a:latin typeface="Arial" charset="0"/>
              </a:rPr>
              <a:t>espárragos, </a:t>
            </a:r>
            <a:r>
              <a:rPr lang="es-ES" sz="1600" dirty="0">
                <a:latin typeface="Arial" charset="0"/>
              </a:rPr>
              <a:t>neplos, tubería, bridas, varillas, chapas, ángulos y un sinnúmero de materiales que fueron adquiridos por Glassvit y puestos a disposición de las diferentes empresas. Ver ANEXO 1.</a:t>
            </a:r>
            <a:endParaRPr lang="es-EC" sz="1600" dirty="0">
              <a:latin typeface="Arial" charset="0"/>
            </a:endParaRPr>
          </a:p>
          <a:p>
            <a:pPr algn="just"/>
            <a:endParaRPr lang="es-EC" sz="1600" dirty="0">
              <a:latin typeface="Arial" charset="0"/>
            </a:endParaRPr>
          </a:p>
          <a:p>
            <a:pPr algn="just"/>
            <a:endParaRPr lang="es-EC" sz="1600" dirty="0">
              <a:latin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Título"/>
          <p:cNvSpPr>
            <a:spLocks noGrp="1"/>
          </p:cNvSpPr>
          <p:nvPr>
            <p:ph type="title"/>
          </p:nvPr>
        </p:nvSpPr>
        <p:spPr/>
        <p:txBody>
          <a:bodyPr/>
          <a:lstStyle/>
          <a:p>
            <a:endParaRPr lang="quz-EC" smtClean="0"/>
          </a:p>
        </p:txBody>
      </p:sp>
      <p:sp>
        <p:nvSpPr>
          <p:cNvPr id="53251" name="2 Marcador de contenido"/>
          <p:cNvSpPr>
            <a:spLocks noGrp="1"/>
          </p:cNvSpPr>
          <p:nvPr>
            <p:ph idx="1"/>
          </p:nvPr>
        </p:nvSpPr>
        <p:spPr/>
        <p:txBody>
          <a:bodyPr/>
          <a:lstStyle/>
          <a:p>
            <a:endParaRPr lang="quz-EC" smtClean="0"/>
          </a:p>
        </p:txBody>
      </p:sp>
      <p:pic>
        <p:nvPicPr>
          <p:cNvPr id="5325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p:cNvPicPr>
            <a:picLocks noChangeAspect="1" noChangeArrowheads="1"/>
          </p:cNvPicPr>
          <p:nvPr/>
        </p:nvPicPr>
        <p:blipFill>
          <a:blip r:embed="rId4">
            <a:extLst>
              <a:ext uri="{28A0092B-C50C-407E-A947-70E740481C1C}">
                <a14:useLocalDpi xmlns:a14="http://schemas.microsoft.com/office/drawing/2010/main" val="0"/>
              </a:ext>
            </a:extLst>
          </a:blip>
          <a:srcRect l="56433" t="23199" r="12592" b="7082"/>
          <a:stretch>
            <a:fillRect/>
          </a:stretch>
        </p:blipFill>
        <p:spPr bwMode="auto">
          <a:xfrm>
            <a:off x="179388" y="333375"/>
            <a:ext cx="4248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p:cNvPicPr>
            <a:picLocks noChangeAspect="1" noChangeArrowheads="1"/>
          </p:cNvPicPr>
          <p:nvPr/>
        </p:nvPicPr>
        <p:blipFill>
          <a:blip r:embed="rId5">
            <a:extLst>
              <a:ext uri="{28A0092B-C50C-407E-A947-70E740481C1C}">
                <a14:useLocalDpi xmlns:a14="http://schemas.microsoft.com/office/drawing/2010/main" val="0"/>
              </a:ext>
            </a:extLst>
          </a:blip>
          <a:srcRect l="10626" t="19760" r="56300" b="10001"/>
          <a:stretch>
            <a:fillRect/>
          </a:stretch>
        </p:blipFill>
        <p:spPr bwMode="auto">
          <a:xfrm>
            <a:off x="4500563" y="287338"/>
            <a:ext cx="453548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p:cNvSpPr>
            <a:spLocks noGrp="1"/>
          </p:cNvSpPr>
          <p:nvPr>
            <p:ph type="title"/>
          </p:nvPr>
        </p:nvSpPr>
        <p:spPr/>
        <p:txBody>
          <a:bodyPr/>
          <a:lstStyle/>
          <a:p>
            <a:endParaRPr lang="quz-EC" smtClean="0"/>
          </a:p>
        </p:txBody>
      </p:sp>
      <p:sp>
        <p:nvSpPr>
          <p:cNvPr id="54275" name="2 Marcador de contenido"/>
          <p:cNvSpPr>
            <a:spLocks noGrp="1"/>
          </p:cNvSpPr>
          <p:nvPr>
            <p:ph idx="1"/>
          </p:nvPr>
        </p:nvSpPr>
        <p:spPr/>
        <p:txBody>
          <a:bodyPr/>
          <a:lstStyle/>
          <a:p>
            <a:endParaRPr lang="quz-EC" smtClean="0"/>
          </a:p>
        </p:txBody>
      </p:sp>
      <p:pic>
        <p:nvPicPr>
          <p:cNvPr id="5427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4 Rectángulo"/>
          <p:cNvSpPr>
            <a:spLocks noChangeArrowheads="1"/>
          </p:cNvSpPr>
          <p:nvPr/>
        </p:nvSpPr>
        <p:spPr bwMode="auto">
          <a:xfrm>
            <a:off x="609600" y="533400"/>
            <a:ext cx="81534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algn="just"/>
            <a:r>
              <a:rPr lang="es-ES" sz="1600" b="1" dirty="0">
                <a:latin typeface="Arial" charset="0"/>
              </a:rPr>
              <a:t>2.   Plan de Inspección General </a:t>
            </a:r>
          </a:p>
          <a:p>
            <a:pPr marL="342900" lvl="1" indent="-342900" algn="just">
              <a:buFont typeface="Calibri" pitchFamily="34" charset="0"/>
              <a:buAutoNum type="arabicPeriod"/>
            </a:pPr>
            <a:endParaRPr lang="quz-EC" sz="1200" dirty="0">
              <a:latin typeface="Arial" charset="0"/>
            </a:endParaRPr>
          </a:p>
          <a:p>
            <a:pPr marL="457200" lvl="2" algn="just"/>
            <a:r>
              <a:rPr lang="es-ES" sz="1600" dirty="0">
                <a:latin typeface="Arial" charset="0"/>
              </a:rPr>
              <a:t>El objetivo del plan de inspección es planificar los controles de los procesos de inspección para uno o más actividades en el proyecto de construcción.</a:t>
            </a:r>
          </a:p>
          <a:p>
            <a:pPr marL="457200" lvl="2" algn="just"/>
            <a:endParaRPr lang="es-ES" sz="1600" dirty="0">
              <a:latin typeface="Arial" charset="0"/>
            </a:endParaRPr>
          </a:p>
          <a:p>
            <a:pPr marL="457200" lvl="2" algn="just"/>
            <a:r>
              <a:rPr lang="es-ES" sz="1600" dirty="0">
                <a:latin typeface="Arial" charset="0"/>
              </a:rPr>
              <a:t>Los planes de inspección correspondientes que programan pueden ser agrupados, un plan de inspección contendrá varias operaciones.</a:t>
            </a:r>
            <a:r>
              <a:rPr lang="es-EC" sz="1600" dirty="0">
                <a:latin typeface="Arial" charset="0"/>
              </a:rPr>
              <a:t> El departamento de producción posee la experiencia para administrar proyectos y seguir estrictos pasos con el fin de concluir con éxito las construcciones, saber superar los inconvenientes e innovar en mecanismos que ayuden a aumentar la producción en comparación con las empresas competidoras.</a:t>
            </a:r>
          </a:p>
          <a:p>
            <a:pPr marL="457200" lvl="2" algn="just"/>
            <a:endParaRPr lang="es-ES" sz="1600" dirty="0">
              <a:latin typeface="Arial" charset="0"/>
            </a:endParaRPr>
          </a:p>
          <a:p>
            <a:pPr marL="457200" lvl="2" algn="just"/>
            <a:r>
              <a:rPr lang="es-EC" sz="1600" dirty="0">
                <a:latin typeface="Arial" charset="0"/>
              </a:rPr>
              <a:t>En el inicio del proyecto, el departamento de producción estableció un plan de construcción y sus respectivas inspecciones con el fin de monitorear los avances, comprobar la calidad y aprobar los servicios que brindan las compañías contratadas para la construcción del autoclave. L</a:t>
            </a:r>
            <a:r>
              <a:rPr lang="es-ES" sz="1600" dirty="0" smtClean="0">
                <a:latin typeface="Arial" charset="0"/>
              </a:rPr>
              <a:t>os </a:t>
            </a:r>
            <a:r>
              <a:rPr lang="es-ES" sz="1600" dirty="0">
                <a:latin typeface="Arial" charset="0"/>
              </a:rPr>
              <a:t>formatos de inspecciones son elaborados por la empresa que busca estandarizar los controles en cada una de las máquinas construidas.</a:t>
            </a:r>
          </a:p>
          <a:p>
            <a:pPr marL="457200" lvl="2" algn="just"/>
            <a:endParaRPr lang="es-ES" sz="1600" dirty="0">
              <a:latin typeface="Arial" charset="0"/>
            </a:endParaRPr>
          </a:p>
          <a:p>
            <a:pPr marL="457200" lvl="2" algn="just"/>
            <a:r>
              <a:rPr lang="es-EC" sz="1600" dirty="0">
                <a:latin typeface="Arial" charset="0"/>
              </a:rPr>
              <a:t>A continuación se muestra la inspección general y los pasos controlados en todo el proceso de construcción, partiendo desde el diseño hasta el detalle de pintura, con lo que concluye la construcción y el análisis propuesto en este proyecto de tesis. Ver ANEXO 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Título"/>
          <p:cNvSpPr>
            <a:spLocks noGrp="1"/>
          </p:cNvSpPr>
          <p:nvPr>
            <p:ph type="title"/>
          </p:nvPr>
        </p:nvSpPr>
        <p:spPr/>
        <p:txBody>
          <a:bodyPr/>
          <a:lstStyle/>
          <a:p>
            <a:endParaRPr lang="quz-EC" smtClean="0"/>
          </a:p>
        </p:txBody>
      </p:sp>
      <p:sp>
        <p:nvSpPr>
          <p:cNvPr id="55299" name="2 Marcador de contenido"/>
          <p:cNvSpPr>
            <a:spLocks noGrp="1"/>
          </p:cNvSpPr>
          <p:nvPr>
            <p:ph idx="1"/>
          </p:nvPr>
        </p:nvSpPr>
        <p:spPr/>
        <p:txBody>
          <a:bodyPr/>
          <a:lstStyle/>
          <a:p>
            <a:endParaRPr lang="quz-EC" smtClean="0"/>
          </a:p>
        </p:txBody>
      </p:sp>
      <p:pic>
        <p:nvPicPr>
          <p:cNvPr id="5530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noChangeArrowheads="1"/>
          </p:cNvPicPr>
          <p:nvPr/>
        </p:nvPicPr>
        <p:blipFill>
          <a:blip r:embed="rId4">
            <a:extLst>
              <a:ext uri="{28A0092B-C50C-407E-A947-70E740481C1C}">
                <a14:useLocalDpi xmlns:a14="http://schemas.microsoft.com/office/drawing/2010/main" val="0"/>
              </a:ext>
            </a:extLst>
          </a:blip>
          <a:srcRect l="23438" t="22461" r="21631" b="8203"/>
          <a:stretch>
            <a:fillRect/>
          </a:stretch>
        </p:blipFill>
        <p:spPr bwMode="auto">
          <a:xfrm>
            <a:off x="1143000" y="0"/>
            <a:ext cx="535781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p:cNvPicPr>
            <a:picLocks noChangeAspect="1" noChangeArrowheads="1"/>
          </p:cNvPicPr>
          <p:nvPr/>
        </p:nvPicPr>
        <p:blipFill>
          <a:blip r:embed="rId5">
            <a:extLst>
              <a:ext uri="{28A0092B-C50C-407E-A947-70E740481C1C}">
                <a14:useLocalDpi xmlns:a14="http://schemas.microsoft.com/office/drawing/2010/main" val="0"/>
              </a:ext>
            </a:extLst>
          </a:blip>
          <a:srcRect l="23633" t="50977" r="21436" b="16795"/>
          <a:stretch>
            <a:fillRect/>
          </a:stretch>
        </p:blipFill>
        <p:spPr bwMode="auto">
          <a:xfrm>
            <a:off x="1166813" y="4357688"/>
            <a:ext cx="535781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Título"/>
          <p:cNvSpPr>
            <a:spLocks noGrp="1"/>
          </p:cNvSpPr>
          <p:nvPr>
            <p:ph type="title"/>
          </p:nvPr>
        </p:nvSpPr>
        <p:spPr/>
        <p:txBody>
          <a:bodyPr/>
          <a:lstStyle/>
          <a:p>
            <a:endParaRPr lang="quz-EC" smtClean="0"/>
          </a:p>
        </p:txBody>
      </p:sp>
      <p:sp>
        <p:nvSpPr>
          <p:cNvPr id="56323" name="2 Marcador de contenido"/>
          <p:cNvSpPr>
            <a:spLocks noGrp="1"/>
          </p:cNvSpPr>
          <p:nvPr>
            <p:ph idx="1"/>
          </p:nvPr>
        </p:nvSpPr>
        <p:spPr/>
        <p:txBody>
          <a:bodyPr/>
          <a:lstStyle/>
          <a:p>
            <a:endParaRPr lang="quz-EC" smtClean="0"/>
          </a:p>
        </p:txBody>
      </p:sp>
      <p:pic>
        <p:nvPicPr>
          <p:cNvPr id="5632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l="32353" t="31445" r="30147" b="25586"/>
          <a:stretch>
            <a:fillRect/>
          </a:stretch>
        </p:blipFill>
        <p:spPr bwMode="auto">
          <a:xfrm>
            <a:off x="2071688" y="785813"/>
            <a:ext cx="4857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p:cNvSpPr>
            <a:spLocks noGrp="1"/>
          </p:cNvSpPr>
          <p:nvPr>
            <p:ph type="title"/>
          </p:nvPr>
        </p:nvSpPr>
        <p:spPr/>
        <p:txBody>
          <a:bodyPr/>
          <a:lstStyle/>
          <a:p>
            <a:endParaRPr lang="quz-EC" smtClean="0"/>
          </a:p>
        </p:txBody>
      </p:sp>
      <p:sp>
        <p:nvSpPr>
          <p:cNvPr id="57347" name="2 Marcador de contenido"/>
          <p:cNvSpPr>
            <a:spLocks noGrp="1"/>
          </p:cNvSpPr>
          <p:nvPr>
            <p:ph idx="1"/>
          </p:nvPr>
        </p:nvSpPr>
        <p:spPr/>
        <p:txBody>
          <a:bodyPr/>
          <a:lstStyle/>
          <a:p>
            <a:endParaRPr lang="quz-EC" smtClean="0"/>
          </a:p>
        </p:txBody>
      </p:sp>
      <p:pic>
        <p:nvPicPr>
          <p:cNvPr id="5734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4 Rectángulo"/>
          <p:cNvSpPr>
            <a:spLocks noChangeArrowheads="1"/>
          </p:cNvSpPr>
          <p:nvPr/>
        </p:nvSpPr>
        <p:spPr bwMode="auto">
          <a:xfrm>
            <a:off x="609600" y="533400"/>
            <a:ext cx="8153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algn="just"/>
            <a:r>
              <a:rPr lang="es-ES" sz="1600" b="1" dirty="0">
                <a:latin typeface="Arial" charset="0"/>
              </a:rPr>
              <a:t>3.   Mapa de Soldadura</a:t>
            </a:r>
          </a:p>
          <a:p>
            <a:pPr marL="342900" lvl="1" indent="-342900" algn="just">
              <a:buFont typeface="Calibri" pitchFamily="34" charset="0"/>
              <a:buAutoNum type="arabicPeriod"/>
            </a:pPr>
            <a:endParaRPr lang="quz-EC" sz="1200" dirty="0">
              <a:latin typeface="Arial" charset="0"/>
            </a:endParaRPr>
          </a:p>
          <a:p>
            <a:pPr marL="450850" algn="just"/>
            <a:r>
              <a:rPr lang="es-EC" sz="1600" dirty="0">
                <a:latin typeface="Arial" charset="0"/>
              </a:rPr>
              <a:t>El mapa de soldadura se realizará sobre un plano de conjunto de piezas soldadas, identificando con números las uniones para distinguirlas unas de otras, ya que puede haber diferencias en espesores, materiales, posiciones y otros requisitos de ASME IX.</a:t>
            </a:r>
          </a:p>
          <a:p>
            <a:pPr marL="450850" algn="just"/>
            <a:r>
              <a:rPr lang="es-EC" sz="1600" dirty="0">
                <a:latin typeface="Arial" charset="0"/>
              </a:rPr>
              <a:t/>
            </a:r>
            <a:br>
              <a:rPr lang="es-EC" sz="1600" dirty="0">
                <a:latin typeface="Arial" charset="0"/>
              </a:rPr>
            </a:br>
            <a:r>
              <a:rPr lang="es-EC" sz="1600" dirty="0">
                <a:latin typeface="Arial" charset="0"/>
              </a:rPr>
              <a:t>Para cada </a:t>
            </a:r>
            <a:r>
              <a:rPr lang="es-EC" sz="1600" dirty="0" smtClean="0">
                <a:latin typeface="Arial" charset="0"/>
              </a:rPr>
              <a:t>número asignado </a:t>
            </a:r>
            <a:r>
              <a:rPr lang="es-EC" sz="1600" dirty="0">
                <a:latin typeface="Arial" charset="0"/>
              </a:rPr>
              <a:t>anteriormente se le asocian dos documentos a modo de vínculo y que exige la norma ASME: WPS y PQR.</a:t>
            </a:r>
          </a:p>
          <a:p>
            <a:pPr marL="450850"/>
            <a:endParaRPr lang="es-ES" sz="1600" dirty="0">
              <a:latin typeface="Arial" charset="0"/>
            </a:endParaRPr>
          </a:p>
          <a:p>
            <a:pPr marL="450850" algn="just"/>
            <a:r>
              <a:rPr lang="es-EC" sz="1600" dirty="0">
                <a:latin typeface="Arial" charset="0"/>
              </a:rPr>
              <a:t>Aunque la norma no exige expresamente un mapa de soldaduras,  resulta conveniente para facilitar la labor del diseño que se lleva a cabo.</a:t>
            </a:r>
            <a:endParaRPr lang="es-ES" sz="1600" dirty="0">
              <a:latin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p:cNvSpPr>
            <a:spLocks noGrp="1"/>
          </p:cNvSpPr>
          <p:nvPr>
            <p:ph type="title"/>
          </p:nvPr>
        </p:nvSpPr>
        <p:spPr/>
        <p:txBody>
          <a:bodyPr/>
          <a:lstStyle/>
          <a:p>
            <a:endParaRPr lang="quz-EC" smtClean="0"/>
          </a:p>
        </p:txBody>
      </p:sp>
      <p:sp>
        <p:nvSpPr>
          <p:cNvPr id="58371" name="2 Marcador de contenido"/>
          <p:cNvSpPr>
            <a:spLocks noGrp="1"/>
          </p:cNvSpPr>
          <p:nvPr>
            <p:ph idx="1"/>
          </p:nvPr>
        </p:nvSpPr>
        <p:spPr/>
        <p:txBody>
          <a:bodyPr/>
          <a:lstStyle/>
          <a:p>
            <a:endParaRPr lang="quz-EC" smtClean="0"/>
          </a:p>
        </p:txBody>
      </p:sp>
      <p:pic>
        <p:nvPicPr>
          <p:cNvPr id="5837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4">
            <a:extLst>
              <a:ext uri="{28A0092B-C50C-407E-A947-70E740481C1C}">
                <a14:useLocalDpi xmlns:a14="http://schemas.microsoft.com/office/drawing/2010/main" val="0"/>
              </a:ext>
            </a:extLst>
          </a:blip>
          <a:srcRect l="8203" t="27022" r="21484" b="27206"/>
          <a:stretch>
            <a:fillRect/>
          </a:stretch>
        </p:blipFill>
        <p:spPr bwMode="auto">
          <a:xfrm>
            <a:off x="4143375" y="404813"/>
            <a:ext cx="48958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3"/>
          <p:cNvPicPr>
            <a:picLocks noChangeAspect="1" noChangeArrowheads="1"/>
          </p:cNvPicPr>
          <p:nvPr/>
        </p:nvPicPr>
        <p:blipFill>
          <a:blip r:embed="rId5">
            <a:extLst>
              <a:ext uri="{28A0092B-C50C-407E-A947-70E740481C1C}">
                <a14:useLocalDpi xmlns:a14="http://schemas.microsoft.com/office/drawing/2010/main" val="0"/>
              </a:ext>
            </a:extLst>
          </a:blip>
          <a:srcRect l="11914" t="27390" r="22656" b="26839"/>
          <a:stretch>
            <a:fillRect/>
          </a:stretch>
        </p:blipFill>
        <p:spPr bwMode="auto">
          <a:xfrm>
            <a:off x="88900" y="449263"/>
            <a:ext cx="45545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4"/>
          <p:cNvPicPr>
            <a:picLocks noChangeAspect="1" noChangeArrowheads="1"/>
          </p:cNvPicPr>
          <p:nvPr/>
        </p:nvPicPr>
        <p:blipFill>
          <a:blip r:embed="rId6">
            <a:extLst>
              <a:ext uri="{28A0092B-C50C-407E-A947-70E740481C1C}">
                <a14:useLocalDpi xmlns:a14="http://schemas.microsoft.com/office/drawing/2010/main" val="0"/>
              </a:ext>
            </a:extLst>
          </a:blip>
          <a:srcRect l="7240" t="27075" r="22656" b="26839"/>
          <a:stretch>
            <a:fillRect/>
          </a:stretch>
        </p:blipFill>
        <p:spPr bwMode="auto">
          <a:xfrm>
            <a:off x="1500188" y="428625"/>
            <a:ext cx="478631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15224" t="20776" r="55448" b="6686"/>
          <a:stretch/>
        </p:blipFill>
        <p:spPr bwMode="auto">
          <a:xfrm rot="5400000">
            <a:off x="1674024" y="-1258878"/>
            <a:ext cx="5808423" cy="897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Título"/>
          <p:cNvSpPr>
            <a:spLocks noGrp="1"/>
          </p:cNvSpPr>
          <p:nvPr>
            <p:ph type="title"/>
          </p:nvPr>
        </p:nvSpPr>
        <p:spPr/>
        <p:txBody>
          <a:bodyPr/>
          <a:lstStyle/>
          <a:p>
            <a:endParaRPr lang="quz-EC" smtClean="0"/>
          </a:p>
        </p:txBody>
      </p:sp>
      <p:sp>
        <p:nvSpPr>
          <p:cNvPr id="59395" name="2 Marcador de contenido"/>
          <p:cNvSpPr>
            <a:spLocks noGrp="1"/>
          </p:cNvSpPr>
          <p:nvPr>
            <p:ph idx="1"/>
          </p:nvPr>
        </p:nvSpPr>
        <p:spPr/>
        <p:txBody>
          <a:bodyPr/>
          <a:lstStyle/>
          <a:p>
            <a:endParaRPr lang="quz-EC" smtClean="0"/>
          </a:p>
        </p:txBody>
      </p:sp>
      <p:pic>
        <p:nvPicPr>
          <p:cNvPr id="5939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4 Rectángulo"/>
          <p:cNvSpPr>
            <a:spLocks noChangeArrowheads="1"/>
          </p:cNvSpPr>
          <p:nvPr/>
        </p:nvSpPr>
        <p:spPr bwMode="auto">
          <a:xfrm>
            <a:off x="609600" y="533400"/>
            <a:ext cx="81534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algn="just"/>
            <a:r>
              <a:rPr lang="es-ES" sz="1600" b="1" dirty="0">
                <a:latin typeface="Arial" charset="0"/>
              </a:rPr>
              <a:t>4.   Revisión de plan de soldadura</a:t>
            </a:r>
          </a:p>
          <a:p>
            <a:pPr marL="342900" lvl="1" indent="-342900" algn="just">
              <a:buFont typeface="Calibri" pitchFamily="34" charset="0"/>
              <a:buAutoNum type="arabicPeriod"/>
            </a:pPr>
            <a:endParaRPr lang="quz-EC" sz="1200" dirty="0">
              <a:latin typeface="Arial" charset="0"/>
            </a:endParaRPr>
          </a:p>
          <a:p>
            <a:pPr marL="450850" algn="just"/>
            <a:r>
              <a:rPr lang="es-EC" sz="1600" dirty="0">
                <a:latin typeface="Arial" charset="0"/>
              </a:rPr>
              <a:t>La empresa requiere que la soldadura sea un proceso que minimice la distorsión </a:t>
            </a:r>
            <a:r>
              <a:rPr lang="es-EC" sz="1600" dirty="0" smtClean="0">
                <a:latin typeface="Arial" charset="0"/>
              </a:rPr>
              <a:t>del material y </a:t>
            </a:r>
            <a:r>
              <a:rPr lang="es-EC" sz="1600" dirty="0">
                <a:latin typeface="Arial" charset="0"/>
              </a:rPr>
              <a:t>evite el debilitamiento de las placas.</a:t>
            </a:r>
            <a:endParaRPr lang="es-ES" sz="1600" dirty="0">
              <a:latin typeface="Arial" charset="0"/>
            </a:endParaRPr>
          </a:p>
          <a:p>
            <a:pPr marL="450850" algn="just"/>
            <a:endParaRPr lang="es-EC" sz="1600" dirty="0">
              <a:latin typeface="Arial" charset="0"/>
            </a:endParaRPr>
          </a:p>
          <a:p>
            <a:pPr marL="450850" algn="just"/>
            <a:r>
              <a:rPr lang="es-EC" sz="1600" dirty="0">
                <a:latin typeface="Arial" charset="0"/>
              </a:rPr>
              <a:t>Para la revisión del plan de soldadura se evalúan 4 categorías, entre las que cuentan la preparación del bisel para soldar, la soldadura por puntos, la examinación visual del cordón de soldadura y los resultados del cordón de la eficiencia de soldadura elegida. Ver ANEXO 4.</a:t>
            </a:r>
          </a:p>
          <a:p>
            <a:pPr marL="450850" algn="just"/>
            <a:endParaRPr lang="es-EC" sz="1600" dirty="0">
              <a:latin typeface="Arial" charset="0"/>
            </a:endParaRPr>
          </a:p>
          <a:p>
            <a:pPr marL="450850" algn="just"/>
            <a:r>
              <a:rPr lang="es-ES" sz="1600" dirty="0">
                <a:latin typeface="Arial" charset="0"/>
              </a:rPr>
              <a:t>En la preparación del bisel, la limpieza y el biselado con los ángulos de inclinación adecuados son el factores importantes para tener un producto de acuerdo a las normas y los códigos que rigen la soldadura.</a:t>
            </a:r>
          </a:p>
          <a:p>
            <a:pPr marL="450850" algn="just"/>
            <a:endParaRPr lang="es-ES" sz="1600" dirty="0">
              <a:latin typeface="Arial" charset="0"/>
            </a:endParaRPr>
          </a:p>
          <a:p>
            <a:pPr marL="450850" algn="just"/>
            <a:r>
              <a:rPr lang="es-ES" sz="1600" dirty="0">
                <a:latin typeface="Arial" charset="0"/>
              </a:rPr>
              <a:t>El segundo parámetro evalúa el posicionamiento de las placas conformadas y la punteada realizada que es necesaria para formar el cuerpo del recipiente.</a:t>
            </a:r>
          </a:p>
          <a:p>
            <a:pPr marL="450850" algn="just"/>
            <a:endParaRPr lang="es-ES" sz="1600" dirty="0">
              <a:latin typeface="Arial" charset="0"/>
            </a:endParaRPr>
          </a:p>
          <a:p>
            <a:pPr marL="450850" algn="just"/>
            <a:r>
              <a:rPr lang="es-ES" sz="1600" dirty="0">
                <a:latin typeface="Arial" charset="0"/>
              </a:rPr>
              <a:t>El siguiente paso a controlar es la examinación visual del cordón de soldadura, esta se realiza después de terminar cada cordón, con el fin de corregir inmediatamente en caso de errores</a:t>
            </a:r>
          </a:p>
          <a:p>
            <a:pPr marL="450850" algn="just"/>
            <a:endParaRPr lang="es-ES" sz="1600" dirty="0">
              <a:latin typeface="Arial" charset="0"/>
            </a:endParaRPr>
          </a:p>
          <a:p>
            <a:pPr marL="450850" algn="just"/>
            <a:r>
              <a:rPr lang="es-ES" sz="1600" dirty="0">
                <a:latin typeface="Arial" charset="0"/>
              </a:rPr>
              <a:t>El último parámetro para evaluar es la eficiencia de la junta de las placas, el valor de la eficiencia en el cuerpo es SPOT con un valor de 0,85, y Full con valor de 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Título"/>
          <p:cNvSpPr>
            <a:spLocks noGrp="1"/>
          </p:cNvSpPr>
          <p:nvPr>
            <p:ph type="title"/>
          </p:nvPr>
        </p:nvSpPr>
        <p:spPr/>
        <p:txBody>
          <a:bodyPr/>
          <a:lstStyle/>
          <a:p>
            <a:endParaRPr lang="es-ES" smtClean="0"/>
          </a:p>
        </p:txBody>
      </p:sp>
      <p:sp>
        <p:nvSpPr>
          <p:cNvPr id="60419" name="2 Marcador de contenido"/>
          <p:cNvSpPr>
            <a:spLocks noGrp="1"/>
          </p:cNvSpPr>
          <p:nvPr>
            <p:ph idx="1"/>
          </p:nvPr>
        </p:nvSpPr>
        <p:spPr/>
        <p:txBody>
          <a:bodyPr/>
          <a:lstStyle/>
          <a:p>
            <a:endParaRPr lang="es-ES" smtClean="0"/>
          </a:p>
        </p:txBody>
      </p:sp>
      <p:pic>
        <p:nvPicPr>
          <p:cNvPr id="6042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3"/>
          <p:cNvPicPr>
            <a:picLocks noChangeAspect="1" noChangeArrowheads="1"/>
          </p:cNvPicPr>
          <p:nvPr/>
        </p:nvPicPr>
        <p:blipFill>
          <a:blip r:embed="rId4">
            <a:extLst>
              <a:ext uri="{28A0092B-C50C-407E-A947-70E740481C1C}">
                <a14:useLocalDpi xmlns:a14="http://schemas.microsoft.com/office/drawing/2010/main" val="0"/>
              </a:ext>
            </a:extLst>
          </a:blip>
          <a:srcRect l="22308" t="22360" r="16792" b="14641"/>
          <a:stretch>
            <a:fillRect/>
          </a:stretch>
        </p:blipFill>
        <p:spPr bwMode="auto">
          <a:xfrm>
            <a:off x="539750" y="549275"/>
            <a:ext cx="83534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Título"/>
          <p:cNvSpPr>
            <a:spLocks noGrp="1"/>
          </p:cNvSpPr>
          <p:nvPr>
            <p:ph type="title"/>
          </p:nvPr>
        </p:nvSpPr>
        <p:spPr/>
        <p:txBody>
          <a:bodyPr/>
          <a:lstStyle/>
          <a:p>
            <a:r>
              <a:rPr lang="es-ES" smtClean="0"/>
              <a:t>º</a:t>
            </a:r>
            <a:endParaRPr lang="es-EC" smtClean="0"/>
          </a:p>
        </p:txBody>
      </p:sp>
      <p:sp>
        <p:nvSpPr>
          <p:cNvPr id="61443" name="2 Marcador de contenido"/>
          <p:cNvSpPr>
            <a:spLocks noGrp="1"/>
          </p:cNvSpPr>
          <p:nvPr>
            <p:ph idx="1"/>
          </p:nvPr>
        </p:nvSpPr>
        <p:spPr/>
        <p:txBody>
          <a:bodyPr/>
          <a:lstStyle/>
          <a:p>
            <a:endParaRPr lang="quz-EC" smtClean="0"/>
          </a:p>
        </p:txBody>
      </p:sp>
      <p:pic>
        <p:nvPicPr>
          <p:cNvPr id="6144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533400" y="592138"/>
            <a:ext cx="8153400" cy="3970318"/>
          </a:xfrm>
          <a:prstGeom prst="rect">
            <a:avLst/>
          </a:prstGeom>
        </p:spPr>
        <p:txBody>
          <a:bodyPr>
            <a:spAutoFit/>
          </a:bodyPr>
          <a:lstStyle/>
          <a:p>
            <a:pPr marL="342900" lvl="1" indent="-342900" algn="just" fontAlgn="auto">
              <a:spcBef>
                <a:spcPts val="0"/>
              </a:spcBef>
              <a:spcAft>
                <a:spcPts val="0"/>
              </a:spcAft>
              <a:defRPr/>
            </a:pPr>
            <a:r>
              <a:rPr lang="es-ES" sz="1600" b="1" dirty="0">
                <a:latin typeface="Arial" pitchFamily="34" charset="0"/>
                <a:cs typeface="Arial" pitchFamily="34" charset="0"/>
              </a:rPr>
              <a:t>	</a:t>
            </a:r>
            <a:r>
              <a:rPr lang="es-ES" sz="1600" dirty="0">
                <a:latin typeface="Arial" pitchFamily="34" charset="0"/>
                <a:cs typeface="Arial" pitchFamily="34" charset="0"/>
              </a:rPr>
              <a:t>4.1. Plan de inspección de bocas</a:t>
            </a:r>
          </a:p>
          <a:p>
            <a:pPr marL="342900" lvl="1" indent="-342900" algn="just" fontAlgn="auto">
              <a:spcBef>
                <a:spcPts val="0"/>
              </a:spcBef>
              <a:spcAft>
                <a:spcPts val="0"/>
              </a:spcAft>
              <a:defRPr/>
            </a:pPr>
            <a:endParaRPr lang="quz-EC" sz="1200" dirty="0">
              <a:latin typeface="Arial" pitchFamily="34" charset="0"/>
              <a:cs typeface="Arial" pitchFamily="34" charset="0"/>
            </a:endParaRPr>
          </a:p>
          <a:p>
            <a:pPr marL="903288" algn="just" fontAlgn="auto">
              <a:spcBef>
                <a:spcPts val="0"/>
              </a:spcBef>
              <a:spcAft>
                <a:spcPts val="0"/>
              </a:spcAft>
              <a:defRPr/>
            </a:pPr>
            <a:r>
              <a:rPr lang="es-EC" sz="1600" dirty="0">
                <a:latin typeface="Arial" pitchFamily="34" charset="0"/>
                <a:cs typeface="Arial" pitchFamily="34" charset="0"/>
              </a:rPr>
              <a:t>	Este plan de inspección posee otros parámetros de inspección, tales como posición del cuello de la boquilla con su cuerpo, soldadura del cuello con el cuerpo de la boquilla, posición de la boquilla con el cuerpo del recipiente y la prueba. </a:t>
            </a:r>
            <a:endParaRPr lang="es-ES" sz="1600" dirty="0">
              <a:latin typeface="Arial" pitchFamily="34" charset="0"/>
              <a:cs typeface="Arial" pitchFamily="34" charset="0"/>
            </a:endParaRPr>
          </a:p>
          <a:p>
            <a:pPr marL="903288" algn="just" fontAlgn="auto">
              <a:spcBef>
                <a:spcPts val="0"/>
              </a:spcBef>
              <a:spcAft>
                <a:spcPts val="0"/>
              </a:spcAft>
              <a:defRPr/>
            </a:pPr>
            <a:r>
              <a:rPr lang="es-EC" sz="1600" dirty="0">
                <a:latin typeface="Arial" pitchFamily="34" charset="0"/>
                <a:cs typeface="Arial" pitchFamily="34" charset="0"/>
              </a:rPr>
              <a:t> </a:t>
            </a:r>
            <a:endParaRPr lang="es-ES" sz="1600" dirty="0">
              <a:latin typeface="Arial" pitchFamily="34" charset="0"/>
              <a:cs typeface="Arial" pitchFamily="34" charset="0"/>
            </a:endParaRPr>
          </a:p>
          <a:p>
            <a:pPr marL="903288" algn="just" fontAlgn="auto">
              <a:spcBef>
                <a:spcPts val="0"/>
              </a:spcBef>
              <a:spcAft>
                <a:spcPts val="0"/>
              </a:spcAft>
              <a:defRPr/>
            </a:pPr>
            <a:r>
              <a:rPr lang="es-EC" sz="1600" dirty="0">
                <a:latin typeface="Arial" pitchFamily="34" charset="0"/>
                <a:cs typeface="Arial" pitchFamily="34" charset="0"/>
              </a:rPr>
              <a:t>Los dos primeros parámetros no son calificados por Glassvit ya que los neplos fueron comprados a casas importadoras del producto, que poseen certificados de autenticidad y no hay duda de su calidad. Ver ANEXO 5.</a:t>
            </a:r>
            <a:endParaRPr lang="es-ES" sz="1600" dirty="0">
              <a:latin typeface="Arial" pitchFamily="34" charset="0"/>
              <a:cs typeface="Arial" pitchFamily="34" charset="0"/>
            </a:endParaRPr>
          </a:p>
          <a:p>
            <a:pPr marL="903288" algn="just" fontAlgn="auto">
              <a:spcBef>
                <a:spcPts val="0"/>
              </a:spcBef>
              <a:spcAft>
                <a:spcPts val="0"/>
              </a:spcAft>
              <a:defRPr/>
            </a:pPr>
            <a:r>
              <a:rPr lang="es-EC" sz="1600" dirty="0">
                <a:latin typeface="Arial" pitchFamily="34" charset="0"/>
                <a:cs typeface="Arial" pitchFamily="34" charset="0"/>
              </a:rPr>
              <a:t> </a:t>
            </a:r>
            <a:endParaRPr lang="es-ES" sz="1600" dirty="0">
              <a:latin typeface="Arial" pitchFamily="34" charset="0"/>
              <a:cs typeface="Arial" pitchFamily="34" charset="0"/>
            </a:endParaRPr>
          </a:p>
          <a:p>
            <a:pPr marL="903288" algn="just" fontAlgn="auto">
              <a:spcBef>
                <a:spcPts val="0"/>
              </a:spcBef>
              <a:spcAft>
                <a:spcPts val="0"/>
              </a:spcAft>
              <a:defRPr/>
            </a:pPr>
            <a:r>
              <a:rPr lang="es-EC" sz="1600" dirty="0">
                <a:latin typeface="Arial" pitchFamily="34" charset="0"/>
                <a:cs typeface="Arial" pitchFamily="34" charset="0"/>
              </a:rPr>
              <a:t>Los parámetros, tercero y cuarto si son evaluados por la empresa, pero a diferencia del anterior plan de inspección, este solo se enfoca en la interacción de la boquilla con el cuerpo del recipiente y no de las placas que conforman el recipiente. </a:t>
            </a:r>
            <a:endParaRPr lang="es-ES" sz="1600" dirty="0">
              <a:latin typeface="Arial" pitchFamily="34" charset="0"/>
              <a:cs typeface="Arial" pitchFamily="34" charset="0"/>
            </a:endParaRPr>
          </a:p>
          <a:p>
            <a:pPr marL="450850" algn="just" fontAlgn="auto">
              <a:spcBef>
                <a:spcPts val="0"/>
              </a:spcBef>
              <a:spcAft>
                <a:spcPts val="0"/>
              </a:spcAft>
              <a:defRPr/>
            </a:pPr>
            <a:endParaRPr lang="es-E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533400" y="657225"/>
            <a:ext cx="8077200" cy="4902200"/>
          </a:xfrm>
          <a:prstGeom prst="rect">
            <a:avLst/>
          </a:prstGeom>
          <a:noFill/>
        </p:spPr>
        <p:txBody>
          <a:bodyPr>
            <a:spAutoFit/>
          </a:bodyPr>
          <a:lstStyle>
            <a:lvl1pPr marL="285750" indent="-285750">
              <a:defRPr>
                <a:solidFill>
                  <a:schemeClr val="tx1"/>
                </a:solidFill>
                <a:latin typeface="Calibri" pitchFamily="34" charset="0"/>
              </a:defRPr>
            </a:lvl1pPr>
            <a:lvl2pPr>
              <a:defRPr>
                <a:solidFill>
                  <a:schemeClr val="tx1"/>
                </a:solidFill>
                <a:latin typeface="Calibri" pitchFamily="34" charset="0"/>
              </a:defRPr>
            </a:lvl2pPr>
            <a:lvl3pPr>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lvl="1" algn="just"/>
            <a:r>
              <a:rPr lang="es-EC" sz="1600" b="1" dirty="0" smtClean="0">
                <a:latin typeface="Arial" charset="0"/>
              </a:rPr>
              <a:t>3. Objetivos</a:t>
            </a:r>
            <a:endParaRPr lang="quz-EC" sz="1600" dirty="0" smtClean="0">
              <a:latin typeface="Arial" charset="0"/>
            </a:endParaRPr>
          </a:p>
          <a:p>
            <a:pPr marL="0" lvl="2" algn="just"/>
            <a:endParaRPr lang="es-EC" sz="1600" b="1" dirty="0">
              <a:latin typeface="Arial" charset="0"/>
            </a:endParaRPr>
          </a:p>
          <a:p>
            <a:pPr marL="0" lvl="2" algn="just"/>
            <a:r>
              <a:rPr lang="es-EC" sz="1600" b="1" dirty="0">
                <a:latin typeface="Arial" charset="0"/>
              </a:rPr>
              <a:t>General</a:t>
            </a:r>
          </a:p>
          <a:p>
            <a:pPr marL="0" lvl="2" algn="just"/>
            <a:endParaRPr lang="quz-EC" sz="900" dirty="0">
              <a:latin typeface="Arial" charset="0"/>
            </a:endParaRPr>
          </a:p>
          <a:p>
            <a:pPr algn="just">
              <a:buFont typeface="Arial" charset="0"/>
              <a:buChar char="•"/>
            </a:pPr>
            <a:r>
              <a:rPr lang="es-ES" sz="1600" dirty="0">
                <a:latin typeface="Arial" charset="0"/>
              </a:rPr>
              <a:t>Diseñar y construir un autoclave que cumpla las exigencias de presión y temperatura para laminar el vidrio de seguridad.</a:t>
            </a:r>
            <a:endParaRPr lang="quz-EC" sz="1600" dirty="0">
              <a:latin typeface="Arial" charset="0"/>
            </a:endParaRPr>
          </a:p>
          <a:p>
            <a:pPr algn="just"/>
            <a:r>
              <a:rPr lang="es-ES" sz="1600" dirty="0">
                <a:latin typeface="Arial" charset="0"/>
              </a:rPr>
              <a:t> </a:t>
            </a:r>
          </a:p>
          <a:p>
            <a:pPr algn="just"/>
            <a:endParaRPr lang="es-ES" sz="900" dirty="0">
              <a:latin typeface="Arial" charset="0"/>
            </a:endParaRPr>
          </a:p>
          <a:p>
            <a:pPr marL="0" lvl="2" algn="just"/>
            <a:r>
              <a:rPr lang="es-EC" sz="1600" b="1" dirty="0">
                <a:latin typeface="Arial" charset="0"/>
              </a:rPr>
              <a:t>Específicos</a:t>
            </a:r>
          </a:p>
          <a:p>
            <a:pPr marL="0" lvl="2" algn="just"/>
            <a:endParaRPr lang="quz-EC" sz="900" dirty="0">
              <a:latin typeface="Arial" charset="0"/>
            </a:endParaRPr>
          </a:p>
          <a:p>
            <a:pPr algn="just">
              <a:buFont typeface="Arial" charset="0"/>
              <a:buChar char="•"/>
            </a:pPr>
            <a:r>
              <a:rPr lang="es-EC" sz="1600" dirty="0">
                <a:latin typeface="Arial" charset="0"/>
              </a:rPr>
              <a:t>Determinar el método de diseño más adecuado con las condiciones requeridas por la planta de Glassvit</a:t>
            </a:r>
            <a:endParaRPr lang="quz-EC" sz="1600" dirty="0">
              <a:latin typeface="Arial" charset="0"/>
            </a:endParaRPr>
          </a:p>
          <a:p>
            <a:pPr algn="just">
              <a:buFont typeface="Arial" charset="0"/>
              <a:buChar char="•"/>
            </a:pPr>
            <a:r>
              <a:rPr lang="es-EC" sz="1600" dirty="0">
                <a:latin typeface="Arial" charset="0"/>
              </a:rPr>
              <a:t>Determinar las dimensiones estructurales necesarias para el diseño del autoclave</a:t>
            </a:r>
            <a:endParaRPr lang="quz-EC" sz="1600" dirty="0">
              <a:latin typeface="Arial" charset="0"/>
            </a:endParaRPr>
          </a:p>
          <a:p>
            <a:pPr algn="just">
              <a:buFont typeface="Arial" charset="0"/>
              <a:buChar char="•"/>
            </a:pPr>
            <a:r>
              <a:rPr lang="es-EC" sz="1600" dirty="0">
                <a:latin typeface="Arial" charset="0"/>
              </a:rPr>
              <a:t>Establecer las conexiones que se deben implementar en el autoclave para los elementos que se instalarán </a:t>
            </a:r>
            <a:endParaRPr lang="quz-EC" sz="1600" dirty="0">
              <a:latin typeface="Arial" charset="0"/>
            </a:endParaRPr>
          </a:p>
          <a:p>
            <a:pPr algn="just">
              <a:buFont typeface="Arial" charset="0"/>
              <a:buChar char="•"/>
            </a:pPr>
            <a:r>
              <a:rPr lang="es-EC" sz="1600" dirty="0">
                <a:latin typeface="Arial" charset="0"/>
              </a:rPr>
              <a:t>Determinar los requisitos de temperatura y presión para la correcta adherencia del plástico PVB</a:t>
            </a:r>
            <a:endParaRPr lang="quz-EC" sz="1600" dirty="0">
              <a:latin typeface="Arial" charset="0"/>
            </a:endParaRPr>
          </a:p>
          <a:p>
            <a:pPr algn="just">
              <a:buFont typeface="Arial" charset="0"/>
              <a:buChar char="•"/>
            </a:pPr>
            <a:r>
              <a:rPr lang="es-EC" sz="1600" dirty="0">
                <a:latin typeface="Arial" charset="0"/>
              </a:rPr>
              <a:t>Elaborar los planos del autoclave para su fabricación</a:t>
            </a:r>
            <a:endParaRPr lang="quz-EC" sz="1600" dirty="0">
              <a:latin typeface="Arial" charset="0"/>
            </a:endParaRPr>
          </a:p>
          <a:p>
            <a:pPr algn="just">
              <a:buFont typeface="Arial" charset="0"/>
              <a:buChar char="•"/>
            </a:pPr>
            <a:r>
              <a:rPr lang="es-EC" sz="1600" dirty="0">
                <a:latin typeface="Arial" charset="0"/>
              </a:rPr>
              <a:t>Construir el equipo con base al código ASME Sección VIII Div.1</a:t>
            </a:r>
            <a:endParaRPr lang="quz-EC" sz="1600" dirty="0">
              <a:latin typeface="Arial" charset="0"/>
            </a:endParaRPr>
          </a:p>
          <a:p>
            <a:pPr algn="just">
              <a:buFont typeface="Arial" charset="0"/>
              <a:buChar char="•"/>
            </a:pPr>
            <a:r>
              <a:rPr lang="es-ES" sz="1600" dirty="0">
                <a:latin typeface="Arial" charset="0"/>
              </a:rPr>
              <a:t>Realizar las pruebas hidrostáticas para la aprobación del recipiente a presión</a:t>
            </a:r>
          </a:p>
          <a:p>
            <a:pPr algn="just">
              <a:buFont typeface="Arial" charset="0"/>
              <a:buChar char="•"/>
            </a:pPr>
            <a:r>
              <a:rPr lang="es-ES" sz="1600" dirty="0">
                <a:latin typeface="Arial" charset="0"/>
              </a:rPr>
              <a:t>Analizar los costos de inversión en el proyecto y comparar con la situación anterior</a:t>
            </a:r>
            <a:endParaRPr lang="quz-EC" sz="1600" dirty="0">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p:cNvSpPr>
            <a:spLocks noGrp="1"/>
          </p:cNvSpPr>
          <p:nvPr>
            <p:ph type="title"/>
          </p:nvPr>
        </p:nvSpPr>
        <p:spPr/>
        <p:txBody>
          <a:bodyPr/>
          <a:lstStyle/>
          <a:p>
            <a:endParaRPr lang="quz-EC" smtClean="0"/>
          </a:p>
        </p:txBody>
      </p:sp>
      <p:sp>
        <p:nvSpPr>
          <p:cNvPr id="62467" name="2 Marcador de contenido"/>
          <p:cNvSpPr>
            <a:spLocks noGrp="1"/>
          </p:cNvSpPr>
          <p:nvPr>
            <p:ph idx="1"/>
          </p:nvPr>
        </p:nvSpPr>
        <p:spPr/>
        <p:txBody>
          <a:bodyPr/>
          <a:lstStyle/>
          <a:p>
            <a:endParaRPr lang="quz-EC" smtClean="0"/>
          </a:p>
        </p:txBody>
      </p:sp>
      <p:pic>
        <p:nvPicPr>
          <p:cNvPr id="6246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noChangeArrowheads="1"/>
          </p:cNvPicPr>
          <p:nvPr/>
        </p:nvPicPr>
        <p:blipFill>
          <a:blip r:embed="rId4">
            <a:extLst>
              <a:ext uri="{28A0092B-C50C-407E-A947-70E740481C1C}">
                <a14:useLocalDpi xmlns:a14="http://schemas.microsoft.com/office/drawing/2010/main" val="0"/>
              </a:ext>
            </a:extLst>
          </a:blip>
          <a:srcRect l="21783" t="26559" r="17842" b="8762"/>
          <a:stretch>
            <a:fillRect/>
          </a:stretch>
        </p:blipFill>
        <p:spPr bwMode="auto">
          <a:xfrm>
            <a:off x="539750" y="400050"/>
            <a:ext cx="8280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Título"/>
          <p:cNvSpPr>
            <a:spLocks noGrp="1"/>
          </p:cNvSpPr>
          <p:nvPr>
            <p:ph type="title"/>
          </p:nvPr>
        </p:nvSpPr>
        <p:spPr/>
        <p:txBody>
          <a:bodyPr/>
          <a:lstStyle/>
          <a:p>
            <a:endParaRPr lang="quz-EC" smtClean="0"/>
          </a:p>
        </p:txBody>
      </p:sp>
      <p:sp>
        <p:nvSpPr>
          <p:cNvPr id="63491" name="2 Marcador de contenido"/>
          <p:cNvSpPr>
            <a:spLocks noGrp="1"/>
          </p:cNvSpPr>
          <p:nvPr>
            <p:ph idx="1"/>
          </p:nvPr>
        </p:nvSpPr>
        <p:spPr/>
        <p:txBody>
          <a:bodyPr/>
          <a:lstStyle/>
          <a:p>
            <a:endParaRPr lang="quz-EC" smtClean="0"/>
          </a:p>
        </p:txBody>
      </p:sp>
      <p:pic>
        <p:nvPicPr>
          <p:cNvPr id="6349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p:cNvPicPr>
            <a:picLocks noChangeAspect="1" noChangeArrowheads="1"/>
          </p:cNvPicPr>
          <p:nvPr/>
        </p:nvPicPr>
        <p:blipFill>
          <a:blip r:embed="rId4">
            <a:extLst>
              <a:ext uri="{28A0092B-C50C-407E-A947-70E740481C1C}">
                <a14:useLocalDpi xmlns:a14="http://schemas.microsoft.com/office/drawing/2010/main" val="0"/>
              </a:ext>
            </a:extLst>
          </a:blip>
          <a:srcRect l="22308" t="20680" r="17842" b="13802"/>
          <a:stretch>
            <a:fillRect/>
          </a:stretch>
        </p:blipFill>
        <p:spPr bwMode="auto">
          <a:xfrm>
            <a:off x="611188" y="381000"/>
            <a:ext cx="82089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Título"/>
          <p:cNvSpPr>
            <a:spLocks noGrp="1"/>
          </p:cNvSpPr>
          <p:nvPr>
            <p:ph type="title"/>
          </p:nvPr>
        </p:nvSpPr>
        <p:spPr/>
        <p:txBody>
          <a:bodyPr/>
          <a:lstStyle/>
          <a:p>
            <a:endParaRPr lang="quz-EC" smtClean="0"/>
          </a:p>
        </p:txBody>
      </p:sp>
      <p:sp>
        <p:nvSpPr>
          <p:cNvPr id="64515" name="2 Marcador de contenido"/>
          <p:cNvSpPr>
            <a:spLocks noGrp="1"/>
          </p:cNvSpPr>
          <p:nvPr>
            <p:ph idx="1"/>
          </p:nvPr>
        </p:nvSpPr>
        <p:spPr/>
        <p:txBody>
          <a:bodyPr/>
          <a:lstStyle/>
          <a:p>
            <a:endParaRPr lang="quz-EC" smtClean="0"/>
          </a:p>
        </p:txBody>
      </p:sp>
      <p:pic>
        <p:nvPicPr>
          <p:cNvPr id="6451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5439951"/>
          </a:xfrm>
          <a:prstGeom prst="rect">
            <a:avLst/>
          </a:prstGeom>
        </p:spPr>
        <p:txBody>
          <a:bodyPr>
            <a:spAutoFit/>
          </a:bodyPr>
          <a:lstStyle/>
          <a:p>
            <a:pPr marL="342900" lvl="1" indent="-342900" algn="just" fontAlgn="auto">
              <a:spcBef>
                <a:spcPts val="0"/>
              </a:spcBef>
              <a:spcAft>
                <a:spcPts val="0"/>
              </a:spcAft>
              <a:defRPr/>
            </a:pPr>
            <a:r>
              <a:rPr lang="es-ES" sz="1600" b="1" dirty="0">
                <a:latin typeface="Arial" pitchFamily="34" charset="0"/>
                <a:cs typeface="Arial" pitchFamily="34" charset="0"/>
              </a:rPr>
              <a:t>5.   Soldadura</a:t>
            </a:r>
          </a:p>
          <a:p>
            <a:pPr marL="342900" lvl="1" indent="-342900" algn="just" fontAlgn="auto">
              <a:spcBef>
                <a:spcPts val="0"/>
              </a:spcBef>
              <a:spcAft>
                <a:spcPts val="0"/>
              </a:spcAft>
              <a:buFont typeface="+mj-lt"/>
              <a:buAutoNum type="arabicPeriod"/>
              <a:defRPr/>
            </a:pPr>
            <a:endParaRPr lang="quz-EC" sz="110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Se puede considerar este punto del proyecto como una de las partes críticas en la construcción del autoclave, por ello se debe encargar este procedimiento a una compañía que posea experiencia en la construcción de recipientes a presión.</a:t>
            </a:r>
          </a:p>
          <a:p>
            <a:pPr marL="534988" algn="just" fontAlgn="auto">
              <a:spcBef>
                <a:spcPts val="0"/>
              </a:spcBef>
              <a:spcAft>
                <a:spcPts val="0"/>
              </a:spcAft>
              <a:defRPr/>
            </a:pPr>
            <a:endParaRPr lang="es-ES" sz="110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La empresa seleccionada para soldar el cuerpo del recipiente es B&amp;T ubicada en la ciudad de Quito, mientras que la empresa encargada de soldar la tapa posterior y el anillo rolado con la tapa anterior es Imeteco ubicada en Guayaquil. Ambas empresas poseen certificaciones ASME y cuentan con años de </a:t>
            </a:r>
            <a:r>
              <a:rPr lang="es-ES" sz="1600" dirty="0" smtClean="0">
                <a:latin typeface="Arial" pitchFamily="34" charset="0"/>
                <a:cs typeface="Arial" pitchFamily="34" charset="0"/>
              </a:rPr>
              <a:t>experiencia.</a:t>
            </a:r>
            <a:endParaRPr lang="es-ES" sz="1600" dirty="0">
              <a:latin typeface="Arial" pitchFamily="34" charset="0"/>
              <a:cs typeface="Arial" pitchFamily="34" charset="0"/>
            </a:endParaRPr>
          </a:p>
          <a:p>
            <a:pPr marL="534988" algn="just" fontAlgn="auto">
              <a:spcBef>
                <a:spcPts val="0"/>
              </a:spcBef>
              <a:spcAft>
                <a:spcPts val="0"/>
              </a:spcAft>
              <a:defRPr/>
            </a:pPr>
            <a:endParaRPr lang="es-ES" sz="105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Se muestra en los anexos los informes realizados por la empresa B&amp;T, que constan con los siguientes tipos de registros: WPS, PQR y WPQ.</a:t>
            </a:r>
          </a:p>
          <a:p>
            <a:pPr marL="534988" algn="just" fontAlgn="auto">
              <a:spcBef>
                <a:spcPts val="0"/>
              </a:spcBef>
              <a:spcAft>
                <a:spcPts val="0"/>
              </a:spcAft>
              <a:defRPr/>
            </a:pPr>
            <a:endParaRPr lang="es-ES" sz="110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5.1. WPS</a:t>
            </a:r>
          </a:p>
          <a:p>
            <a:pPr fontAlgn="auto">
              <a:spcBef>
                <a:spcPts val="0"/>
              </a:spcBef>
              <a:spcAft>
                <a:spcPts val="0"/>
              </a:spcAft>
              <a:defRPr/>
            </a:pPr>
            <a:r>
              <a:rPr lang="es-ES" sz="1600" dirty="0">
                <a:latin typeface="Arial" pitchFamily="34" charset="0"/>
                <a:cs typeface="Arial" pitchFamily="34" charset="0"/>
              </a:rPr>
              <a:t>	</a:t>
            </a:r>
            <a:r>
              <a:rPr lang="es-ES" sz="1600" u="sng" dirty="0">
                <a:latin typeface="Arial" pitchFamily="34" charset="0"/>
                <a:cs typeface="Arial" pitchFamily="34" charset="0"/>
              </a:rPr>
              <a:t>Requerimientos de la Especificación de un Procedimiento de Soldadura</a:t>
            </a:r>
            <a:endParaRPr lang="es-ES" sz="1600" dirty="0">
              <a:latin typeface="Arial" pitchFamily="34" charset="0"/>
              <a:cs typeface="Arial" pitchFamily="34" charset="0"/>
            </a:endParaRPr>
          </a:p>
          <a:p>
            <a:pPr lvl="2" algn="just" fontAlgn="auto">
              <a:spcBef>
                <a:spcPts val="0"/>
              </a:spcBef>
              <a:spcAft>
                <a:spcPts val="0"/>
              </a:spcAft>
              <a:defRPr/>
            </a:pPr>
            <a:r>
              <a:rPr lang="es-ES" sz="1600" dirty="0">
                <a:latin typeface="Arial" pitchFamily="34" charset="0"/>
                <a:cs typeface="Arial" pitchFamily="34" charset="0"/>
              </a:rPr>
              <a:t>Este documento busca la </a:t>
            </a:r>
            <a:r>
              <a:rPr lang="es-EC" sz="1600" dirty="0">
                <a:latin typeface="Arial" pitchFamily="34" charset="0"/>
                <a:cs typeface="Arial" pitchFamily="34" charset="0"/>
              </a:rPr>
              <a:t>calificación y certificación de los procedimientos de soldadura, operadores y soldadores. </a:t>
            </a:r>
            <a:r>
              <a:rPr lang="es-ES" sz="1600" dirty="0">
                <a:latin typeface="Arial" pitchFamily="34" charset="0"/>
                <a:cs typeface="Arial" pitchFamily="34" charset="0"/>
              </a:rPr>
              <a:t>El WPS relaciona las variables a considerar en la realización de una soldadura, determina la ejecución de las pruebas de calificación de procedimiento como del operario de soldadura.</a:t>
            </a:r>
          </a:p>
          <a:p>
            <a:pPr lvl="2" algn="just" fontAlgn="auto">
              <a:spcBef>
                <a:spcPts val="0"/>
              </a:spcBef>
              <a:spcAft>
                <a:spcPts val="0"/>
              </a:spcAft>
              <a:defRPr/>
            </a:pPr>
            <a:r>
              <a:rPr lang="es-ES" sz="1600" dirty="0">
                <a:latin typeface="Arial" pitchFamily="34" charset="0"/>
                <a:cs typeface="Arial" pitchFamily="34" charset="0"/>
              </a:rPr>
              <a:t> </a:t>
            </a:r>
          </a:p>
          <a:p>
            <a:pPr lvl="2" algn="just" fontAlgn="auto">
              <a:spcBef>
                <a:spcPts val="0"/>
              </a:spcBef>
              <a:spcAft>
                <a:spcPts val="0"/>
              </a:spcAft>
              <a:defRPr/>
            </a:pPr>
            <a:r>
              <a:rPr lang="es-ES" sz="1600" dirty="0">
                <a:latin typeface="Arial" pitchFamily="34" charset="0"/>
                <a:cs typeface="Arial" pitchFamily="34" charset="0"/>
              </a:rPr>
              <a:t>El formato para la elaboración del WPS debe ser conforme a lo que se establece en el código ASME Sección  IX o equivalente. Ver ANEXO 6.</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Título"/>
          <p:cNvSpPr>
            <a:spLocks noGrp="1"/>
          </p:cNvSpPr>
          <p:nvPr>
            <p:ph type="title"/>
          </p:nvPr>
        </p:nvSpPr>
        <p:spPr/>
        <p:txBody>
          <a:bodyPr/>
          <a:lstStyle/>
          <a:p>
            <a:endParaRPr lang="quz-EC" smtClean="0"/>
          </a:p>
        </p:txBody>
      </p:sp>
      <p:sp>
        <p:nvSpPr>
          <p:cNvPr id="65539" name="2 Marcador de contenido"/>
          <p:cNvSpPr>
            <a:spLocks noGrp="1"/>
          </p:cNvSpPr>
          <p:nvPr>
            <p:ph idx="1"/>
          </p:nvPr>
        </p:nvSpPr>
        <p:spPr/>
        <p:txBody>
          <a:bodyPr/>
          <a:lstStyle/>
          <a:p>
            <a:endParaRPr lang="quz-EC" smtClean="0"/>
          </a:p>
        </p:txBody>
      </p:sp>
      <p:pic>
        <p:nvPicPr>
          <p:cNvPr id="6554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p:cNvPicPr>
            <a:picLocks noChangeAspect="1" noChangeArrowheads="1"/>
          </p:cNvPicPr>
          <p:nvPr/>
        </p:nvPicPr>
        <p:blipFill>
          <a:blip r:embed="rId4">
            <a:extLst>
              <a:ext uri="{28A0092B-C50C-407E-A947-70E740481C1C}">
                <a14:useLocalDpi xmlns:a14="http://schemas.microsoft.com/office/drawing/2010/main" val="0"/>
              </a:ext>
            </a:extLst>
          </a:blip>
          <a:srcRect l="56433" t="20680" r="9967" b="7921"/>
          <a:stretch>
            <a:fillRect/>
          </a:stretch>
        </p:blipFill>
        <p:spPr bwMode="auto">
          <a:xfrm>
            <a:off x="4500563" y="404813"/>
            <a:ext cx="46085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3"/>
          <p:cNvPicPr>
            <a:picLocks noChangeAspect="1" noChangeArrowheads="1"/>
          </p:cNvPicPr>
          <p:nvPr/>
        </p:nvPicPr>
        <p:blipFill>
          <a:blip r:embed="rId4">
            <a:extLst>
              <a:ext uri="{28A0092B-C50C-407E-A947-70E740481C1C}">
                <a14:useLocalDpi xmlns:a14="http://schemas.microsoft.com/office/drawing/2010/main" val="0"/>
              </a:ext>
            </a:extLst>
          </a:blip>
          <a:srcRect l="11284" t="20680" r="55641" b="7921"/>
          <a:stretch>
            <a:fillRect/>
          </a:stretch>
        </p:blipFill>
        <p:spPr bwMode="auto">
          <a:xfrm>
            <a:off x="34925" y="404813"/>
            <a:ext cx="4537075"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Título"/>
          <p:cNvSpPr>
            <a:spLocks noGrp="1"/>
          </p:cNvSpPr>
          <p:nvPr>
            <p:ph type="title"/>
          </p:nvPr>
        </p:nvSpPr>
        <p:spPr/>
        <p:txBody>
          <a:bodyPr/>
          <a:lstStyle/>
          <a:p>
            <a:endParaRPr lang="quz-EC" smtClean="0"/>
          </a:p>
        </p:txBody>
      </p:sp>
      <p:sp>
        <p:nvSpPr>
          <p:cNvPr id="66563" name="2 Marcador de contenido"/>
          <p:cNvSpPr>
            <a:spLocks noGrp="1"/>
          </p:cNvSpPr>
          <p:nvPr>
            <p:ph idx="1"/>
          </p:nvPr>
        </p:nvSpPr>
        <p:spPr/>
        <p:txBody>
          <a:bodyPr/>
          <a:lstStyle/>
          <a:p>
            <a:endParaRPr lang="quz-EC" smtClean="0"/>
          </a:p>
        </p:txBody>
      </p:sp>
      <p:pic>
        <p:nvPicPr>
          <p:cNvPr id="6656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3570208"/>
          </a:xfrm>
          <a:prstGeom prst="rect">
            <a:avLst/>
          </a:prstGeom>
        </p:spPr>
        <p:txBody>
          <a:bodyPr>
            <a:spAutoFit/>
          </a:bodyPr>
          <a:lstStyle/>
          <a:p>
            <a:pPr marL="534988" algn="just" fontAlgn="auto">
              <a:spcBef>
                <a:spcPts val="0"/>
              </a:spcBef>
              <a:spcAft>
                <a:spcPts val="0"/>
              </a:spcAft>
              <a:defRPr/>
            </a:pPr>
            <a:r>
              <a:rPr lang="es-ES" sz="1600" dirty="0">
                <a:latin typeface="Arial" pitchFamily="34" charset="0"/>
                <a:cs typeface="Arial" pitchFamily="34" charset="0"/>
              </a:rPr>
              <a:t>5.2. PQR</a:t>
            </a:r>
          </a:p>
          <a:p>
            <a:pPr fontAlgn="auto">
              <a:spcBef>
                <a:spcPts val="0"/>
              </a:spcBef>
              <a:spcAft>
                <a:spcPts val="0"/>
              </a:spcAft>
              <a:defRPr/>
            </a:pPr>
            <a:r>
              <a:rPr lang="es-ES" sz="1600" dirty="0">
                <a:latin typeface="Arial" pitchFamily="34" charset="0"/>
                <a:cs typeface="Arial" pitchFamily="34" charset="0"/>
              </a:rPr>
              <a:t>	</a:t>
            </a:r>
            <a:r>
              <a:rPr lang="es-ES" sz="1600" u="sng" dirty="0">
                <a:latin typeface="Arial" pitchFamily="34" charset="0"/>
                <a:cs typeface="Arial" pitchFamily="34" charset="0"/>
              </a:rPr>
              <a:t>Requisito de calificación del procedimiento</a:t>
            </a:r>
            <a:endParaRPr lang="es-ES"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Este documento corresponde al anexo del WPS, y en el van detallados todos los pasos que conllevan a la calificación de un proceso, procedimiento y operarios de soldadura. En este están relacionadas las diferentes pruebas o ensayos realizados y la certificación de aprobación o rechazo firmada por inspector certificado en soldadura.    </a:t>
            </a:r>
          </a:p>
          <a:p>
            <a:pPr marL="901700" algn="just" fontAlgn="auto">
              <a:spcBef>
                <a:spcPts val="0"/>
              </a:spcBef>
              <a:spcAft>
                <a:spcPts val="0"/>
              </a:spcAft>
              <a:defRPr/>
            </a:pPr>
            <a:endParaRPr lang="es-ES"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Cada WPS puede contener uno o varios PQR para efectuar soldaduras similares en el futuro, las pruebas realizadas son igualmente aplicables tanto para la soldadura por máquina como para la soldadura manual, y siempre es obligatorio cuando se trabaja conforme a códigos.</a:t>
            </a:r>
            <a:endParaRPr lang="quz-EC"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Ver ANEXO 7.</a:t>
            </a:r>
            <a:endParaRPr lang="quz-EC" sz="1600" dirty="0">
              <a:latin typeface="Arial" pitchFamily="34" charset="0"/>
              <a:cs typeface="Arial" pitchFamily="34" charset="0"/>
            </a:endParaRPr>
          </a:p>
          <a:p>
            <a:pPr lvl="2" algn="just" fontAlgn="auto">
              <a:spcBef>
                <a:spcPts val="0"/>
              </a:spcBef>
              <a:spcAft>
                <a:spcPts val="0"/>
              </a:spcAft>
              <a:defRPr/>
            </a:pPr>
            <a:endParaRPr lang="es-E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Título"/>
          <p:cNvSpPr>
            <a:spLocks noGrp="1"/>
          </p:cNvSpPr>
          <p:nvPr>
            <p:ph type="title"/>
          </p:nvPr>
        </p:nvSpPr>
        <p:spPr/>
        <p:txBody>
          <a:bodyPr/>
          <a:lstStyle/>
          <a:p>
            <a:endParaRPr lang="quz-EC" smtClean="0"/>
          </a:p>
        </p:txBody>
      </p:sp>
      <p:sp>
        <p:nvSpPr>
          <p:cNvPr id="67587" name="2 Marcador de contenido"/>
          <p:cNvSpPr>
            <a:spLocks noGrp="1"/>
          </p:cNvSpPr>
          <p:nvPr>
            <p:ph idx="1"/>
          </p:nvPr>
        </p:nvSpPr>
        <p:spPr/>
        <p:txBody>
          <a:bodyPr/>
          <a:lstStyle/>
          <a:p>
            <a:endParaRPr lang="quz-EC" smtClean="0"/>
          </a:p>
        </p:txBody>
      </p:sp>
      <p:pic>
        <p:nvPicPr>
          <p:cNvPr id="6758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noChangeArrowheads="1"/>
          </p:cNvPicPr>
          <p:nvPr/>
        </p:nvPicPr>
        <p:blipFill>
          <a:blip r:embed="rId4">
            <a:extLst>
              <a:ext uri="{28A0092B-C50C-407E-A947-70E740481C1C}">
                <a14:useLocalDpi xmlns:a14="http://schemas.microsoft.com/office/drawing/2010/main" val="0"/>
              </a:ext>
            </a:extLst>
          </a:blip>
          <a:srcRect l="11284" t="19000" r="55641" b="6241"/>
          <a:stretch>
            <a:fillRect/>
          </a:stretch>
        </p:blipFill>
        <p:spPr bwMode="auto">
          <a:xfrm>
            <a:off x="34925" y="115888"/>
            <a:ext cx="453707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p:cNvPicPr>
            <a:picLocks noChangeAspect="1" noChangeArrowheads="1"/>
          </p:cNvPicPr>
          <p:nvPr/>
        </p:nvPicPr>
        <p:blipFill>
          <a:blip r:embed="rId4">
            <a:extLst>
              <a:ext uri="{28A0092B-C50C-407E-A947-70E740481C1C}">
                <a14:useLocalDpi xmlns:a14="http://schemas.microsoft.com/office/drawing/2010/main" val="0"/>
              </a:ext>
            </a:extLst>
          </a:blip>
          <a:srcRect l="56958" t="19000" r="10492" b="6241"/>
          <a:stretch>
            <a:fillRect/>
          </a:stretch>
        </p:blipFill>
        <p:spPr bwMode="auto">
          <a:xfrm>
            <a:off x="4643438" y="115888"/>
            <a:ext cx="4465637"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Título"/>
          <p:cNvSpPr>
            <a:spLocks noGrp="1"/>
          </p:cNvSpPr>
          <p:nvPr>
            <p:ph type="title"/>
          </p:nvPr>
        </p:nvSpPr>
        <p:spPr/>
        <p:txBody>
          <a:bodyPr/>
          <a:lstStyle/>
          <a:p>
            <a:endParaRPr lang="quz-EC" smtClean="0"/>
          </a:p>
        </p:txBody>
      </p:sp>
      <p:sp>
        <p:nvSpPr>
          <p:cNvPr id="68611" name="2 Marcador de contenido"/>
          <p:cNvSpPr>
            <a:spLocks noGrp="1"/>
          </p:cNvSpPr>
          <p:nvPr>
            <p:ph idx="1"/>
          </p:nvPr>
        </p:nvSpPr>
        <p:spPr/>
        <p:txBody>
          <a:bodyPr/>
          <a:lstStyle/>
          <a:p>
            <a:endParaRPr lang="quz-EC" smtClean="0"/>
          </a:p>
        </p:txBody>
      </p:sp>
      <p:pic>
        <p:nvPicPr>
          <p:cNvPr id="6861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87375"/>
            <a:ext cx="8153400" cy="5016500"/>
          </a:xfrm>
          <a:prstGeom prst="rect">
            <a:avLst/>
          </a:prstGeom>
        </p:spPr>
        <p:txBody>
          <a:bodyPr>
            <a:spAutoFit/>
          </a:bodyPr>
          <a:lstStyle/>
          <a:p>
            <a:pPr marL="534988" algn="just" fontAlgn="auto">
              <a:spcBef>
                <a:spcPts val="0"/>
              </a:spcBef>
              <a:spcAft>
                <a:spcPts val="0"/>
              </a:spcAft>
              <a:defRPr/>
            </a:pPr>
            <a:r>
              <a:rPr lang="es-ES" sz="1600" dirty="0">
                <a:latin typeface="Arial" pitchFamily="34" charset="0"/>
                <a:cs typeface="Arial" pitchFamily="34" charset="0"/>
              </a:rPr>
              <a:t>5.3. WPQ</a:t>
            </a:r>
          </a:p>
          <a:p>
            <a:pPr fontAlgn="auto">
              <a:spcBef>
                <a:spcPts val="0"/>
              </a:spcBef>
              <a:spcAft>
                <a:spcPts val="0"/>
              </a:spcAft>
              <a:defRPr/>
            </a:pPr>
            <a:r>
              <a:rPr lang="es-ES" sz="1600" dirty="0">
                <a:latin typeface="Arial" pitchFamily="34" charset="0"/>
                <a:cs typeface="Arial" pitchFamily="34" charset="0"/>
              </a:rPr>
              <a:t>	</a:t>
            </a:r>
            <a:r>
              <a:rPr lang="es-ES" sz="1600" u="sng" dirty="0">
                <a:latin typeface="Arial" pitchFamily="34" charset="0"/>
                <a:cs typeface="Arial" pitchFamily="34" charset="0"/>
              </a:rPr>
              <a:t>Registro de calificador de soldador</a:t>
            </a:r>
          </a:p>
          <a:p>
            <a:pPr marL="901700" algn="just" fontAlgn="auto">
              <a:spcBef>
                <a:spcPts val="0"/>
              </a:spcBef>
              <a:spcAft>
                <a:spcPts val="0"/>
              </a:spcAft>
              <a:defRPr/>
            </a:pPr>
            <a:r>
              <a:rPr lang="es-ES" sz="1600" dirty="0">
                <a:latin typeface="Arial" pitchFamily="34" charset="0"/>
                <a:cs typeface="Arial" pitchFamily="34" charset="0"/>
              </a:rPr>
              <a:t>	Este registro intenta determinar la habilidad y el desempeño del soldador para realizar depósitos de soldadura aceptables, con la finalidad de tener total seguridad en la ejecución de la soldadura.</a:t>
            </a:r>
          </a:p>
          <a:p>
            <a:pPr marL="901700" algn="just" fontAlgn="auto">
              <a:spcBef>
                <a:spcPts val="0"/>
              </a:spcBef>
              <a:spcAft>
                <a:spcPts val="0"/>
              </a:spcAft>
              <a:defRPr/>
            </a:pPr>
            <a:endParaRPr lang="es-ES"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	La calificación se debe realizar conforme a un WPS, y el soldador será calificado bajo una norma, pero no implica su calificación bajo una norma distinta.</a:t>
            </a:r>
          </a:p>
          <a:p>
            <a:pPr marL="901700" algn="just" fontAlgn="auto">
              <a:spcBef>
                <a:spcPts val="0"/>
              </a:spcBef>
              <a:spcAft>
                <a:spcPts val="0"/>
              </a:spcAft>
              <a:defRPr/>
            </a:pPr>
            <a:endParaRPr lang="es-ES"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	</a:t>
            </a:r>
            <a:r>
              <a:rPr lang="es-EC" sz="1600" dirty="0">
                <a:latin typeface="Arial" pitchFamily="34" charset="0"/>
                <a:cs typeface="Arial" pitchFamily="34" charset="0"/>
              </a:rPr>
              <a:t>Para las pruebas se realizan probetas según norma y el fabricante o contratista es responsable de dirigir la calificación de cada soldador, aunque la calificación estará a cargo de un Inspector de Soldadura Certificado, y esta persona elaborará un registro de prueba que incluirá las variables esenciales, el tipo de prueba, resultado de pruebas y el rango de calificación. Ver ANEXO 8.</a:t>
            </a:r>
            <a:endParaRPr lang="quz-EC" sz="1600" dirty="0">
              <a:latin typeface="Arial" pitchFamily="34" charset="0"/>
              <a:cs typeface="Arial" pitchFamily="34" charset="0"/>
            </a:endParaRPr>
          </a:p>
          <a:p>
            <a:pPr marL="901700" algn="just" fontAlgn="auto">
              <a:spcBef>
                <a:spcPts val="0"/>
              </a:spcBef>
              <a:spcAft>
                <a:spcPts val="0"/>
              </a:spcAft>
              <a:defRPr/>
            </a:pPr>
            <a:endParaRPr lang="es-ES" sz="1600" dirty="0">
              <a:latin typeface="Arial" pitchFamily="34" charset="0"/>
              <a:cs typeface="Arial" pitchFamily="34" charset="0"/>
            </a:endParaRPr>
          </a:p>
          <a:p>
            <a:pPr marL="901700" algn="just" fontAlgn="auto">
              <a:spcBef>
                <a:spcPts val="0"/>
              </a:spcBef>
              <a:spcAft>
                <a:spcPts val="0"/>
              </a:spcAft>
              <a:defRPr/>
            </a:pPr>
            <a:r>
              <a:rPr lang="es-ES" sz="1600" dirty="0">
                <a:latin typeface="Arial" pitchFamily="34" charset="0"/>
                <a:cs typeface="Arial" pitchFamily="34" charset="0"/>
              </a:rPr>
              <a:t>	El WPQ tiene un cierto tiempo de validez dependiendo de la norma aplicada, y por ello el soldador debe ser recalificado cuando el periodo de calificación ha expedido.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Título"/>
          <p:cNvSpPr>
            <a:spLocks noGrp="1"/>
          </p:cNvSpPr>
          <p:nvPr>
            <p:ph type="title"/>
          </p:nvPr>
        </p:nvSpPr>
        <p:spPr/>
        <p:txBody>
          <a:bodyPr/>
          <a:lstStyle/>
          <a:p>
            <a:endParaRPr lang="quz-EC" smtClean="0"/>
          </a:p>
        </p:txBody>
      </p:sp>
      <p:sp>
        <p:nvSpPr>
          <p:cNvPr id="69635" name="2 Marcador de contenido"/>
          <p:cNvSpPr>
            <a:spLocks noGrp="1"/>
          </p:cNvSpPr>
          <p:nvPr>
            <p:ph idx="1"/>
          </p:nvPr>
        </p:nvSpPr>
        <p:spPr/>
        <p:txBody>
          <a:bodyPr/>
          <a:lstStyle/>
          <a:p>
            <a:endParaRPr lang="quz-EC" smtClean="0"/>
          </a:p>
        </p:txBody>
      </p:sp>
      <p:pic>
        <p:nvPicPr>
          <p:cNvPr id="6963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p:cNvPicPr>
            <a:picLocks noChangeAspect="1" noChangeArrowheads="1"/>
          </p:cNvPicPr>
          <p:nvPr/>
        </p:nvPicPr>
        <p:blipFill>
          <a:blip r:embed="rId4">
            <a:extLst>
              <a:ext uri="{28A0092B-C50C-407E-A947-70E740481C1C}">
                <a14:useLocalDpi xmlns:a14="http://schemas.microsoft.com/office/drawing/2010/main" val="0"/>
              </a:ext>
            </a:extLst>
          </a:blip>
          <a:srcRect l="11284" t="19839" r="55641" b="7082"/>
          <a:stretch>
            <a:fillRect/>
          </a:stretch>
        </p:blipFill>
        <p:spPr bwMode="auto">
          <a:xfrm>
            <a:off x="107950" y="260350"/>
            <a:ext cx="453548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5">
            <a:extLst>
              <a:ext uri="{28A0092B-C50C-407E-A947-70E740481C1C}">
                <a14:useLocalDpi xmlns:a14="http://schemas.microsoft.com/office/drawing/2010/main" val="0"/>
              </a:ext>
            </a:extLst>
          </a:blip>
          <a:srcRect l="56300" t="18919" r="11151" b="8841"/>
          <a:stretch>
            <a:fillRect/>
          </a:stretch>
        </p:blipFill>
        <p:spPr bwMode="auto">
          <a:xfrm>
            <a:off x="4643438" y="333375"/>
            <a:ext cx="446563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Título"/>
          <p:cNvSpPr>
            <a:spLocks noGrp="1"/>
          </p:cNvSpPr>
          <p:nvPr>
            <p:ph type="title"/>
          </p:nvPr>
        </p:nvSpPr>
        <p:spPr/>
        <p:txBody>
          <a:bodyPr/>
          <a:lstStyle/>
          <a:p>
            <a:endParaRPr lang="quz-EC" smtClean="0"/>
          </a:p>
        </p:txBody>
      </p:sp>
      <p:sp>
        <p:nvSpPr>
          <p:cNvPr id="70659" name="2 Marcador de contenido"/>
          <p:cNvSpPr>
            <a:spLocks noGrp="1"/>
          </p:cNvSpPr>
          <p:nvPr>
            <p:ph idx="1"/>
          </p:nvPr>
        </p:nvSpPr>
        <p:spPr/>
        <p:txBody>
          <a:bodyPr/>
          <a:lstStyle/>
          <a:p>
            <a:endParaRPr lang="quz-EC" smtClean="0"/>
          </a:p>
        </p:txBody>
      </p:sp>
      <p:pic>
        <p:nvPicPr>
          <p:cNvPr id="7066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4 Rectángulo"/>
          <p:cNvSpPr>
            <a:spLocks noChangeArrowheads="1"/>
          </p:cNvSpPr>
          <p:nvPr/>
        </p:nvSpPr>
        <p:spPr bwMode="auto">
          <a:xfrm>
            <a:off x="609600" y="533400"/>
            <a:ext cx="81534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algn="just"/>
            <a:r>
              <a:rPr lang="es-ES" sz="1600" b="1" dirty="0">
                <a:latin typeface="Arial" charset="0"/>
              </a:rPr>
              <a:t>6.   Reporte de calibración de equipos</a:t>
            </a:r>
          </a:p>
          <a:p>
            <a:pPr marL="342900" lvl="1" indent="-342900" algn="just">
              <a:buFont typeface="Calibri" pitchFamily="34" charset="0"/>
              <a:buAutoNum type="arabicPeriod"/>
            </a:pPr>
            <a:endParaRPr lang="quz-EC" sz="1100" dirty="0">
              <a:latin typeface="Arial" charset="0"/>
            </a:endParaRPr>
          </a:p>
          <a:p>
            <a:pPr marL="534988" algn="just"/>
            <a:r>
              <a:rPr lang="es-EC" sz="1600" dirty="0">
                <a:latin typeface="Arial" charset="0"/>
              </a:rPr>
              <a:t>El procedimiento de inspección radiográfica presentado debe estar de acuerdo con lo indicado en el ASME Sección V, artículo 2, para geometría de exposición, penumbra geométrica, densidad, calidad, contraste radiográfico y sensitividad, entre otros aspectos. </a:t>
            </a:r>
            <a:endParaRPr lang="quz-EC" sz="1600" dirty="0">
              <a:latin typeface="Arial" charset="0"/>
            </a:endParaRPr>
          </a:p>
          <a:p>
            <a:pPr marL="534988" algn="just"/>
            <a:endParaRPr lang="es-ES" sz="1600" dirty="0">
              <a:latin typeface="Arial" charset="0"/>
            </a:endParaRPr>
          </a:p>
          <a:p>
            <a:pPr marL="534988" algn="just"/>
            <a:r>
              <a:rPr lang="es-ES" sz="1600" dirty="0">
                <a:latin typeface="Arial" charset="0"/>
              </a:rPr>
              <a:t>Este documento revela las inspecciones realizadas a las placas soldadas y a los cordones de soldadura, emitiendo observaciones </a:t>
            </a:r>
            <a:r>
              <a:rPr lang="es-ES" sz="1600" dirty="0" smtClean="0">
                <a:latin typeface="Arial" charset="0"/>
              </a:rPr>
              <a:t>y </a:t>
            </a:r>
            <a:r>
              <a:rPr lang="es-ES" sz="1600" dirty="0">
                <a:latin typeface="Arial" charset="0"/>
              </a:rPr>
              <a:t>posibles fallas o imperfecciones en los mismos. </a:t>
            </a:r>
          </a:p>
          <a:p>
            <a:pPr marL="534988" algn="just"/>
            <a:endParaRPr lang="es-ES" sz="1600" dirty="0">
              <a:latin typeface="Arial" charset="0"/>
            </a:endParaRPr>
          </a:p>
          <a:p>
            <a:pPr marL="534988" algn="just"/>
            <a:r>
              <a:rPr lang="es-EC" sz="1600" dirty="0" smtClean="0">
                <a:latin typeface="Arial" charset="0"/>
              </a:rPr>
              <a:t>Los </a:t>
            </a:r>
            <a:r>
              <a:rPr lang="es-EC" sz="1600" dirty="0">
                <a:latin typeface="Arial" charset="0"/>
              </a:rPr>
              <a:t>procedimientos de calificación de los Ensayos no Destructivos deberán ser elaborados y firmados por un Técnico Nivel III con certificado vigente de la ASNT. </a:t>
            </a:r>
          </a:p>
          <a:p>
            <a:pPr marL="534988" algn="just"/>
            <a:endParaRPr lang="es-EC" sz="1600" dirty="0">
              <a:latin typeface="Arial" charset="0"/>
            </a:endParaRPr>
          </a:p>
          <a:p>
            <a:pPr marL="534988" algn="just"/>
            <a:r>
              <a:rPr lang="es-EC" sz="1600" dirty="0" smtClean="0">
                <a:latin typeface="Arial" charset="0"/>
              </a:rPr>
              <a:t>Los resultados </a:t>
            </a:r>
            <a:r>
              <a:rPr lang="es-EC" sz="1600" dirty="0">
                <a:latin typeface="Arial" charset="0"/>
              </a:rPr>
              <a:t>mostraron </a:t>
            </a:r>
            <a:r>
              <a:rPr lang="es-EC" sz="1600" dirty="0" smtClean="0">
                <a:latin typeface="Arial" charset="0"/>
              </a:rPr>
              <a:t>que no hay alteraciones </a:t>
            </a:r>
            <a:r>
              <a:rPr lang="es-EC" sz="1600" dirty="0">
                <a:latin typeface="Arial" charset="0"/>
              </a:rPr>
              <a:t>ni problemas en las planchas del cuerpo del recipiente, no así en los cordones de soldadura donde se evidenciaron pequeños defectos los cuales no comprometen la calidad de la </a:t>
            </a:r>
            <a:r>
              <a:rPr lang="es-EC" sz="1600" dirty="0" smtClean="0">
                <a:latin typeface="Arial" charset="0"/>
              </a:rPr>
              <a:t>soldadura, </a:t>
            </a:r>
            <a:r>
              <a:rPr lang="es-EC" sz="1600" dirty="0">
                <a:latin typeface="Arial" charset="0"/>
              </a:rPr>
              <a:t>aunque queda evidencia para trabajos posteriores para todas las empresas relacionadas en el proyecto. Ver ANEXO 9.</a:t>
            </a:r>
            <a:endParaRPr lang="quz-EC" sz="1600" dirty="0">
              <a:latin typeface="Arial" charset="0"/>
            </a:endParaRPr>
          </a:p>
          <a:p>
            <a:pPr marL="534988" algn="just"/>
            <a:endParaRPr lang="es-ES" sz="1600" dirty="0">
              <a:latin typeface="Arial"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p:cNvSpPr>
            <a:spLocks noGrp="1"/>
          </p:cNvSpPr>
          <p:nvPr>
            <p:ph type="title"/>
          </p:nvPr>
        </p:nvSpPr>
        <p:spPr/>
        <p:txBody>
          <a:bodyPr/>
          <a:lstStyle/>
          <a:p>
            <a:endParaRPr lang="quz-EC" smtClean="0"/>
          </a:p>
        </p:txBody>
      </p:sp>
      <p:sp>
        <p:nvSpPr>
          <p:cNvPr id="71683" name="2 Marcador de contenido"/>
          <p:cNvSpPr>
            <a:spLocks noGrp="1"/>
          </p:cNvSpPr>
          <p:nvPr>
            <p:ph idx="1"/>
          </p:nvPr>
        </p:nvSpPr>
        <p:spPr/>
        <p:txBody>
          <a:bodyPr/>
          <a:lstStyle/>
          <a:p>
            <a:endParaRPr lang="quz-EC" smtClean="0"/>
          </a:p>
        </p:txBody>
      </p:sp>
      <p:pic>
        <p:nvPicPr>
          <p:cNvPr id="7168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2"/>
          <p:cNvPicPr>
            <a:picLocks noChangeAspect="1" noChangeArrowheads="1"/>
          </p:cNvPicPr>
          <p:nvPr/>
        </p:nvPicPr>
        <p:blipFill>
          <a:blip r:embed="rId4">
            <a:extLst>
              <a:ext uri="{28A0092B-C50C-407E-A947-70E740481C1C}">
                <a14:useLocalDpi xmlns:a14="http://schemas.microsoft.com/office/drawing/2010/main" val="0"/>
              </a:ext>
            </a:extLst>
          </a:blip>
          <a:srcRect l="56677" t="20743" r="11607" b="7742"/>
          <a:stretch>
            <a:fillRect/>
          </a:stretch>
        </p:blipFill>
        <p:spPr bwMode="auto">
          <a:xfrm>
            <a:off x="457200" y="457200"/>
            <a:ext cx="3867150" cy="544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3"/>
          <p:cNvPicPr>
            <a:picLocks noChangeAspect="1" noChangeArrowheads="1"/>
          </p:cNvPicPr>
          <p:nvPr/>
        </p:nvPicPr>
        <p:blipFill>
          <a:blip r:embed="rId5">
            <a:extLst>
              <a:ext uri="{28A0092B-C50C-407E-A947-70E740481C1C}">
                <a14:useLocalDpi xmlns:a14="http://schemas.microsoft.com/office/drawing/2010/main" val="0"/>
              </a:ext>
            </a:extLst>
          </a:blip>
          <a:srcRect l="56572" t="20572" r="11394" b="8627"/>
          <a:stretch>
            <a:fillRect/>
          </a:stretch>
        </p:blipFill>
        <p:spPr bwMode="auto">
          <a:xfrm>
            <a:off x="4724400" y="476250"/>
            <a:ext cx="3905250"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3 CuadroTexto"/>
          <p:cNvSpPr txBox="1">
            <a:spLocks noChangeArrowheads="1"/>
          </p:cNvSpPr>
          <p:nvPr/>
        </p:nvSpPr>
        <p:spPr bwMode="auto">
          <a:xfrm>
            <a:off x="457200" y="703263"/>
            <a:ext cx="815340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C" sz="1600" b="1" dirty="0" smtClean="0">
                <a:latin typeface="Arial" charset="0"/>
              </a:rPr>
              <a:t>4. Justificación e importancia del proyecto</a:t>
            </a:r>
            <a:r>
              <a:rPr lang="es-EC" b="1" dirty="0">
                <a:latin typeface="Arial" charset="0"/>
              </a:rPr>
              <a:t/>
            </a:r>
            <a:br>
              <a:rPr lang="es-EC" b="1" dirty="0">
                <a:latin typeface="Arial" charset="0"/>
              </a:rPr>
            </a:br>
            <a:endParaRPr lang="es-ES" dirty="0"/>
          </a:p>
          <a:p>
            <a:pPr algn="just"/>
            <a:r>
              <a:rPr lang="es-ES" sz="1600" dirty="0">
                <a:latin typeface="Arial" charset="0"/>
              </a:rPr>
              <a:t>Con la construcción e implementación del autoclave en la empresa Glassvit, la cantidad de parabrisas con fallas de laminación va a tender a cero, lo que significa un ahorro por no existir material desperdiciado, y todos los parabrisas que anteriormente no pudieron ser vendidos por fallas ahora podrán ser arreglados y expenderlos a los consumidores. También se construirá el autoclave pensando en disminuir el consumo de energía eléctrica, pues se encenderá pocas veces a la semana, y la utilización de otros equipos que se usaban para laminar vidrio ya no será necesario y habría mayor ahorro.</a:t>
            </a:r>
          </a:p>
          <a:p>
            <a:pPr algn="just"/>
            <a:endParaRPr lang="quz-EC" sz="1600" dirty="0">
              <a:latin typeface="Arial" charset="0"/>
            </a:endParaRPr>
          </a:p>
          <a:p>
            <a:pPr algn="just"/>
            <a:r>
              <a:rPr lang="es-ES" sz="1600" dirty="0">
                <a:latin typeface="Arial" charset="0"/>
              </a:rPr>
              <a:t>La empresa Glassvit ha decidido invertir en la adquisición de una máquina, para alcanzar sus metas de elevar la producción y establecer su marca con mayor presencia en el mercado. La maquinaria tiene un elevado costo, y el autoclave no es la excepción, ya que son materia de arduo análisis y muchos elementos implícitos en la manufacturación, en el país tan solo un par de empresas del vidrio poseen autoclaves.</a:t>
            </a:r>
            <a:r>
              <a:rPr lang="quz-EC" sz="1600" dirty="0">
                <a:latin typeface="Arial" charset="0"/>
              </a:rPr>
              <a:t> </a:t>
            </a:r>
          </a:p>
          <a:p>
            <a:pPr algn="just"/>
            <a:endParaRPr lang="quz-EC" sz="1600" dirty="0">
              <a:latin typeface="Arial" charset="0"/>
            </a:endParaRPr>
          </a:p>
          <a:p>
            <a:pPr algn="just"/>
            <a:r>
              <a:rPr lang="es-ES" sz="1600" dirty="0">
                <a:latin typeface="Arial" charset="0"/>
              </a:rPr>
              <a:t>Con el desarrollo del presente proyecto, se podría motivar a un buen número de empresas a invertir en la adquisición de maquinaria, y especialmente el autoclave que tiene un sinfín de aplicaciones en algunos sectores industriales, lo que ayudaría a aumentar la producción en las fábricas.</a:t>
            </a:r>
            <a:endParaRPr lang="quz-EC" sz="1600" dirty="0">
              <a:latin typeface="Arial" charset="0"/>
            </a:endParaRPr>
          </a:p>
          <a:p>
            <a:endParaRPr lang="quz-EC"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Título"/>
          <p:cNvSpPr>
            <a:spLocks noGrp="1"/>
          </p:cNvSpPr>
          <p:nvPr>
            <p:ph type="title"/>
          </p:nvPr>
        </p:nvSpPr>
        <p:spPr/>
        <p:txBody>
          <a:bodyPr/>
          <a:lstStyle/>
          <a:p>
            <a:endParaRPr lang="quz-EC" smtClean="0"/>
          </a:p>
        </p:txBody>
      </p:sp>
      <p:sp>
        <p:nvSpPr>
          <p:cNvPr id="72707" name="2 Marcador de contenido"/>
          <p:cNvSpPr>
            <a:spLocks noGrp="1"/>
          </p:cNvSpPr>
          <p:nvPr>
            <p:ph idx="1"/>
          </p:nvPr>
        </p:nvSpPr>
        <p:spPr/>
        <p:txBody>
          <a:bodyPr/>
          <a:lstStyle/>
          <a:p>
            <a:endParaRPr lang="quz-EC" smtClean="0"/>
          </a:p>
        </p:txBody>
      </p:sp>
      <p:pic>
        <p:nvPicPr>
          <p:cNvPr id="7270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5432256"/>
          </a:xfrm>
          <a:prstGeom prst="rect">
            <a:avLst/>
          </a:prstGeom>
        </p:spPr>
        <p:txBody>
          <a:bodyPr>
            <a:spAutoFit/>
          </a:bodyPr>
          <a:lstStyle/>
          <a:p>
            <a:pPr marL="352425" lvl="1" indent="-352425" algn="just" fontAlgn="auto">
              <a:spcBef>
                <a:spcPts val="0"/>
              </a:spcBef>
              <a:spcAft>
                <a:spcPts val="0"/>
              </a:spcAft>
              <a:buFontTx/>
              <a:buAutoNum type="arabicPeriod" startAt="7"/>
              <a:defRPr/>
            </a:pPr>
            <a:r>
              <a:rPr lang="es-ES" sz="1600" b="1" dirty="0">
                <a:latin typeface="Arial" pitchFamily="34" charset="0"/>
                <a:cs typeface="Arial" pitchFamily="34" charset="0"/>
              </a:rPr>
              <a:t>Reporte de inspección de pintura</a:t>
            </a:r>
          </a:p>
          <a:p>
            <a:pPr marL="342900" lvl="1" indent="-342900" algn="just" fontAlgn="auto">
              <a:spcBef>
                <a:spcPts val="0"/>
              </a:spcBef>
              <a:spcAft>
                <a:spcPts val="0"/>
              </a:spcAft>
              <a:buFontTx/>
              <a:buAutoNum type="arabicPeriod" startAt="7"/>
              <a:defRPr/>
            </a:pPr>
            <a:endParaRPr lang="quz-EC" sz="11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Para la aplicación de pintura se hace necesario separar el autoclave en distintas partes con el fin de facilitar la inspección de cada sección. Dando así medidas del material utilizado </a:t>
            </a:r>
            <a:r>
              <a:rPr lang="es-EC" sz="1600" dirty="0" smtClean="0">
                <a:latin typeface="Arial" pitchFamily="34" charset="0"/>
                <a:cs typeface="Arial" pitchFamily="34" charset="0"/>
              </a:rPr>
              <a:t>por cada división con </a:t>
            </a:r>
            <a:r>
              <a:rPr lang="es-EC" sz="1600" dirty="0">
                <a:latin typeface="Arial" pitchFamily="34" charset="0"/>
                <a:cs typeface="Arial" pitchFamily="34" charset="0"/>
              </a:rPr>
              <a:t>un promedio por punto.</a:t>
            </a:r>
            <a:endParaRPr lang="quz-EC"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Para el proceso de aplicación de la pintura, se debe tomar en cuenta la temperatura, la ventilación de los espacios interiores, y la condensación, donde el equipo de pintores debe de estar bien familiarizado con la necesidad de controlar la humedad relativa.</a:t>
            </a: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endParaRPr lang="es-ES" sz="16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Los reportes fueron elaborados por la propia empresa Glassvit y muestran los mapas de aplicación de pintura y </a:t>
            </a:r>
            <a:r>
              <a:rPr lang="es-EC" sz="1600" dirty="0" smtClean="0">
                <a:latin typeface="Arial" pitchFamily="34" charset="0"/>
                <a:cs typeface="Arial" pitchFamily="34" charset="0"/>
              </a:rPr>
              <a:t>los </a:t>
            </a:r>
            <a:r>
              <a:rPr lang="es-EC" sz="1600" dirty="0">
                <a:latin typeface="Arial" pitchFamily="34" charset="0"/>
                <a:cs typeface="Arial" pitchFamily="34" charset="0"/>
              </a:rPr>
              <a:t>materiales en cada sección. Ver ANEXO 10.</a:t>
            </a:r>
            <a:r>
              <a:rPr lang="es-ES" sz="1600" dirty="0">
                <a:latin typeface="+mn-lt"/>
                <a:cs typeface="+mn-cs"/>
              </a:rPr>
              <a:t> </a:t>
            </a:r>
            <a:endParaRPr lang="es-ES" sz="1600" dirty="0">
              <a:latin typeface="Arial" pitchFamily="34" charset="0"/>
              <a:cs typeface="Arial" pitchFamily="34" charset="0"/>
            </a:endParaRPr>
          </a:p>
        </p:txBody>
      </p:sp>
      <p:pic>
        <p:nvPicPr>
          <p:cNvPr id="72710" name="5 Imagen"/>
          <p:cNvPicPr>
            <a:picLocks noChangeAspect="1" noChangeArrowheads="1"/>
          </p:cNvPicPr>
          <p:nvPr/>
        </p:nvPicPr>
        <p:blipFill>
          <a:blip r:embed="rId4">
            <a:extLst>
              <a:ext uri="{28A0092B-C50C-407E-A947-70E740481C1C}">
                <a14:useLocalDpi xmlns:a14="http://schemas.microsoft.com/office/drawing/2010/main" val="0"/>
              </a:ext>
            </a:extLst>
          </a:blip>
          <a:srcRect l="31969" t="37852" r="15601" b="33247"/>
          <a:stretch>
            <a:fillRect/>
          </a:stretch>
        </p:blipFill>
        <p:spPr bwMode="auto">
          <a:xfrm>
            <a:off x="1860550" y="3048000"/>
            <a:ext cx="5422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p:cNvSpPr>
            <a:spLocks noGrp="1"/>
          </p:cNvSpPr>
          <p:nvPr>
            <p:ph type="title"/>
          </p:nvPr>
        </p:nvSpPr>
        <p:spPr/>
        <p:txBody>
          <a:bodyPr/>
          <a:lstStyle/>
          <a:p>
            <a:endParaRPr lang="quz-EC" smtClean="0"/>
          </a:p>
        </p:txBody>
      </p:sp>
      <p:sp>
        <p:nvSpPr>
          <p:cNvPr id="73731" name="2 Marcador de contenido"/>
          <p:cNvSpPr>
            <a:spLocks noGrp="1"/>
          </p:cNvSpPr>
          <p:nvPr>
            <p:ph idx="1"/>
          </p:nvPr>
        </p:nvSpPr>
        <p:spPr/>
        <p:txBody>
          <a:bodyPr/>
          <a:lstStyle/>
          <a:p>
            <a:endParaRPr lang="quz-EC" smtClean="0"/>
          </a:p>
        </p:txBody>
      </p:sp>
      <p:pic>
        <p:nvPicPr>
          <p:cNvPr id="7373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p:cNvPicPr>
            <a:picLocks noChangeAspect="1" noChangeArrowheads="1"/>
          </p:cNvPicPr>
          <p:nvPr/>
        </p:nvPicPr>
        <p:blipFill>
          <a:blip r:embed="rId4">
            <a:extLst>
              <a:ext uri="{28A0092B-C50C-407E-A947-70E740481C1C}">
                <a14:useLocalDpi xmlns:a14="http://schemas.microsoft.com/office/drawing/2010/main" val="0"/>
              </a:ext>
            </a:extLst>
          </a:blip>
          <a:srcRect l="57321" t="20570" r="11285" b="16344"/>
          <a:stretch>
            <a:fillRect/>
          </a:stretch>
        </p:blipFill>
        <p:spPr bwMode="auto">
          <a:xfrm>
            <a:off x="381000" y="609600"/>
            <a:ext cx="41259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4" name="Picture 3"/>
          <p:cNvPicPr>
            <a:picLocks noChangeAspect="1" noChangeArrowheads="1"/>
          </p:cNvPicPr>
          <p:nvPr/>
        </p:nvPicPr>
        <p:blipFill>
          <a:blip r:embed="rId5">
            <a:extLst>
              <a:ext uri="{28A0092B-C50C-407E-A947-70E740481C1C}">
                <a14:useLocalDpi xmlns:a14="http://schemas.microsoft.com/office/drawing/2010/main" val="0"/>
              </a:ext>
            </a:extLst>
          </a:blip>
          <a:srcRect l="11172" t="12500" r="27629" b="55786"/>
          <a:stretch>
            <a:fillRect/>
          </a:stretch>
        </p:blipFill>
        <p:spPr bwMode="auto">
          <a:xfrm>
            <a:off x="4419600" y="1266825"/>
            <a:ext cx="46640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Título"/>
          <p:cNvSpPr>
            <a:spLocks noGrp="1"/>
          </p:cNvSpPr>
          <p:nvPr>
            <p:ph type="title"/>
          </p:nvPr>
        </p:nvSpPr>
        <p:spPr/>
        <p:txBody>
          <a:bodyPr/>
          <a:lstStyle/>
          <a:p>
            <a:endParaRPr lang="quz-EC" smtClean="0"/>
          </a:p>
        </p:txBody>
      </p:sp>
      <p:sp>
        <p:nvSpPr>
          <p:cNvPr id="74755" name="2 Marcador de contenido"/>
          <p:cNvSpPr>
            <a:spLocks noGrp="1"/>
          </p:cNvSpPr>
          <p:nvPr>
            <p:ph idx="1"/>
          </p:nvPr>
        </p:nvSpPr>
        <p:spPr/>
        <p:txBody>
          <a:bodyPr/>
          <a:lstStyle/>
          <a:p>
            <a:endParaRPr lang="quz-EC" smtClean="0"/>
          </a:p>
        </p:txBody>
      </p:sp>
      <p:pic>
        <p:nvPicPr>
          <p:cNvPr id="747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04837"/>
            <a:ext cx="8153400" cy="4939814"/>
          </a:xfrm>
          <a:prstGeom prst="rect">
            <a:avLst/>
          </a:prstGeom>
        </p:spPr>
        <p:txBody>
          <a:bodyPr>
            <a:spAutoFit/>
          </a:bodyPr>
          <a:lstStyle/>
          <a:p>
            <a:pPr marL="352425" lvl="1" indent="-352425" algn="just" fontAlgn="auto">
              <a:spcBef>
                <a:spcPts val="0"/>
              </a:spcBef>
              <a:spcAft>
                <a:spcPts val="0"/>
              </a:spcAft>
              <a:defRPr/>
            </a:pPr>
            <a:r>
              <a:rPr lang="es-ES" sz="1600" b="1" dirty="0">
                <a:latin typeface="Arial" pitchFamily="34" charset="0"/>
                <a:cs typeface="Arial" pitchFamily="34" charset="0"/>
              </a:rPr>
              <a:t>8.    Reporte de prueba neumática e hidrostática</a:t>
            </a:r>
          </a:p>
          <a:p>
            <a:pPr marL="342900" lvl="1" indent="-342900" algn="just" fontAlgn="auto">
              <a:spcBef>
                <a:spcPts val="0"/>
              </a:spcBef>
              <a:spcAft>
                <a:spcPts val="0"/>
              </a:spcAft>
              <a:buFontTx/>
              <a:buAutoNum type="arabicPeriod" startAt="7"/>
              <a:defRPr/>
            </a:pPr>
            <a:endParaRPr lang="quz-EC" sz="11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Las pruebas hidrostáticas, son pruebas de presión que se deben realizar a los tanques sujetos a presión. Previamente se elaboró un cálculo, en el cual se determinó la presión a la que se deberá someter el tanque.</a:t>
            </a:r>
          </a:p>
          <a:p>
            <a:pPr marL="534988" algn="just" fontAlgn="auto">
              <a:spcBef>
                <a:spcPts val="0"/>
              </a:spcBef>
              <a:spcAft>
                <a:spcPts val="0"/>
              </a:spcAft>
              <a:defRPr/>
            </a:pPr>
            <a:endParaRPr lang="es-EC" sz="16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La prueba hidrostática consiste en presurizar al equipo sin estar en funcionamiento y </a:t>
            </a:r>
            <a:r>
              <a:rPr lang="es-EC" sz="1600" dirty="0" smtClean="0">
                <a:latin typeface="Arial" pitchFamily="34" charset="0"/>
                <a:cs typeface="Arial" pitchFamily="34" charset="0"/>
              </a:rPr>
              <a:t>desenergizado</a:t>
            </a:r>
            <a:r>
              <a:rPr lang="es-EC" sz="1600" dirty="0">
                <a:latin typeface="Arial" pitchFamily="34" charset="0"/>
                <a:cs typeface="Arial" pitchFamily="34" charset="0"/>
              </a:rPr>
              <a:t>, desconectado en sus partes mecánicas y neumáticas a una temperatura no mayor de </a:t>
            </a:r>
            <a:r>
              <a:rPr lang="es-EC" sz="1600" dirty="0" smtClean="0">
                <a:latin typeface="Arial" pitchFamily="34" charset="0"/>
                <a:cs typeface="Arial" pitchFamily="34" charset="0"/>
              </a:rPr>
              <a:t>40°C, </a:t>
            </a:r>
            <a:r>
              <a:rPr lang="es-EC" sz="1600" dirty="0">
                <a:latin typeface="Arial" pitchFamily="34" charset="0"/>
                <a:cs typeface="Arial" pitchFamily="34" charset="0"/>
              </a:rPr>
              <a:t>con el manómetro calibrado conectando al equipo, hasta una presión de prueba que debe ser al menos 10% arriba de la presión de calibración del dispositivo de seguridad.</a:t>
            </a:r>
          </a:p>
          <a:p>
            <a:pPr marL="534988" algn="just" fontAlgn="auto">
              <a:spcBef>
                <a:spcPts val="0"/>
              </a:spcBef>
              <a:spcAft>
                <a:spcPts val="0"/>
              </a:spcAft>
              <a:defRPr/>
            </a:pPr>
            <a:endParaRPr lang="es-EC" sz="16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La prueba fue realizada con éxito a una presión de 140 Psi. y 65 F. La norma pide un tiempo prudencial de prueba que en este caso fue de 4 horas. </a:t>
            </a:r>
          </a:p>
          <a:p>
            <a:pPr marL="534988" algn="just" fontAlgn="auto">
              <a:spcBef>
                <a:spcPts val="0"/>
              </a:spcBef>
              <a:spcAft>
                <a:spcPts val="0"/>
              </a:spcAft>
              <a:defRPr/>
            </a:pPr>
            <a:r>
              <a:rPr lang="es-EC" sz="1600" dirty="0">
                <a:latin typeface="Arial" pitchFamily="34" charset="0"/>
                <a:cs typeface="Arial" pitchFamily="34" charset="0"/>
              </a:rPr>
              <a:t>No se presentaron problemas en la prueba y el recipiente fue aceptado y enviado a las instalaciones de Glassvit para seguir con su construcción. En el anexo se encuentre el reporte de la segunda prueba, la prueba neumática. Ver ANEXO 11.</a:t>
            </a:r>
            <a:endParaRPr lang="quz-EC" sz="1600" dirty="0">
              <a:latin typeface="Arial" pitchFamily="34" charset="0"/>
              <a:cs typeface="Arial" pitchFamily="34" charset="0"/>
            </a:endParaRPr>
          </a:p>
          <a:p>
            <a:pPr marL="534988" algn="just" fontAlgn="auto">
              <a:spcBef>
                <a:spcPts val="0"/>
              </a:spcBef>
              <a:spcAft>
                <a:spcPts val="0"/>
              </a:spcAft>
              <a:defRPr/>
            </a:pPr>
            <a:endParaRPr lang="es-EC" sz="1600" dirty="0">
              <a:latin typeface="+mn-lt"/>
              <a:cs typeface="+mn-cs"/>
            </a:endParaRPr>
          </a:p>
          <a:p>
            <a:pPr marL="534988" algn="just" fontAlgn="auto">
              <a:spcBef>
                <a:spcPts val="0"/>
              </a:spcBef>
              <a:spcAft>
                <a:spcPts val="0"/>
              </a:spcAft>
              <a:defRPr/>
            </a:pPr>
            <a:endParaRPr lang="es-EC" sz="1600" dirty="0">
              <a:latin typeface="+mn-lt"/>
              <a:cs typeface="+mn-cs"/>
            </a:endParaRPr>
          </a:p>
          <a:p>
            <a:pPr marL="534988" algn="just" fontAlgn="auto">
              <a:spcBef>
                <a:spcPts val="0"/>
              </a:spcBef>
              <a:spcAft>
                <a:spcPts val="0"/>
              </a:spcAft>
              <a:defRPr/>
            </a:pPr>
            <a:endParaRPr lang="es-E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Título"/>
          <p:cNvSpPr>
            <a:spLocks noGrp="1"/>
          </p:cNvSpPr>
          <p:nvPr>
            <p:ph type="title"/>
          </p:nvPr>
        </p:nvSpPr>
        <p:spPr/>
        <p:txBody>
          <a:bodyPr/>
          <a:lstStyle/>
          <a:p>
            <a:endParaRPr lang="quz-EC" smtClean="0"/>
          </a:p>
        </p:txBody>
      </p:sp>
      <p:sp>
        <p:nvSpPr>
          <p:cNvPr id="75779" name="2 Marcador de contenido"/>
          <p:cNvSpPr>
            <a:spLocks noGrp="1"/>
          </p:cNvSpPr>
          <p:nvPr>
            <p:ph idx="1"/>
          </p:nvPr>
        </p:nvSpPr>
        <p:spPr/>
        <p:txBody>
          <a:bodyPr/>
          <a:lstStyle/>
          <a:p>
            <a:endParaRPr lang="quz-EC" smtClean="0"/>
          </a:p>
        </p:txBody>
      </p:sp>
      <p:pic>
        <p:nvPicPr>
          <p:cNvPr id="7578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p:cNvPicPr>
            <a:picLocks noChangeAspect="1" noChangeArrowheads="1"/>
          </p:cNvPicPr>
          <p:nvPr/>
        </p:nvPicPr>
        <p:blipFill>
          <a:blip r:embed="rId4">
            <a:extLst>
              <a:ext uri="{28A0092B-C50C-407E-A947-70E740481C1C}">
                <a14:useLocalDpi xmlns:a14="http://schemas.microsoft.com/office/drawing/2010/main" val="0"/>
              </a:ext>
            </a:extLst>
          </a:blip>
          <a:srcRect l="56357" t="20058" r="12250" b="8800"/>
          <a:stretch>
            <a:fillRect/>
          </a:stretch>
        </p:blipFill>
        <p:spPr bwMode="auto">
          <a:xfrm>
            <a:off x="2471738" y="152400"/>
            <a:ext cx="4200525"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Título"/>
          <p:cNvSpPr>
            <a:spLocks noGrp="1"/>
          </p:cNvSpPr>
          <p:nvPr>
            <p:ph type="title"/>
          </p:nvPr>
        </p:nvSpPr>
        <p:spPr/>
        <p:txBody>
          <a:bodyPr/>
          <a:lstStyle/>
          <a:p>
            <a:endParaRPr lang="quz-EC" smtClean="0"/>
          </a:p>
        </p:txBody>
      </p:sp>
      <p:sp>
        <p:nvSpPr>
          <p:cNvPr id="76803" name="2 Marcador de contenido"/>
          <p:cNvSpPr>
            <a:spLocks noGrp="1"/>
          </p:cNvSpPr>
          <p:nvPr>
            <p:ph idx="1"/>
          </p:nvPr>
        </p:nvSpPr>
        <p:spPr/>
        <p:txBody>
          <a:bodyPr/>
          <a:lstStyle/>
          <a:p>
            <a:endParaRPr lang="quz-EC" smtClean="0"/>
          </a:p>
        </p:txBody>
      </p:sp>
      <p:pic>
        <p:nvPicPr>
          <p:cNvPr id="7680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33400"/>
            <a:ext cx="8153400" cy="2970044"/>
          </a:xfrm>
          <a:prstGeom prst="rect">
            <a:avLst/>
          </a:prstGeom>
        </p:spPr>
        <p:txBody>
          <a:bodyPr>
            <a:spAutoFit/>
          </a:bodyPr>
          <a:lstStyle/>
          <a:p>
            <a:pPr marL="352425" lvl="1" indent="-352425" algn="just" fontAlgn="auto">
              <a:spcBef>
                <a:spcPts val="0"/>
              </a:spcBef>
              <a:spcAft>
                <a:spcPts val="0"/>
              </a:spcAft>
              <a:defRPr/>
            </a:pPr>
            <a:r>
              <a:rPr lang="es-ES" sz="1600" b="1" dirty="0">
                <a:latin typeface="Arial" pitchFamily="34" charset="0"/>
                <a:cs typeface="Arial" pitchFamily="34" charset="0"/>
              </a:rPr>
              <a:t>9.   Reporte de prueba de funcionamiento</a:t>
            </a:r>
          </a:p>
          <a:p>
            <a:pPr marL="342900" lvl="1" indent="-342900" algn="just" fontAlgn="auto">
              <a:spcBef>
                <a:spcPts val="0"/>
              </a:spcBef>
              <a:spcAft>
                <a:spcPts val="0"/>
              </a:spcAft>
              <a:buFontTx/>
              <a:buAutoNum type="arabicPeriod" startAt="7"/>
              <a:defRPr/>
            </a:pPr>
            <a:endParaRPr lang="quz-EC" sz="11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Este documento expedido por la empresa enuncia la satisfacción del diseño y construcción del recipiente, cumpliendo las expectativas de la junta accionista de la empresa Glassvit Cía. Ltda. y el Departamento de Producción que administró el proyecto. Ver ANEXO 12.</a:t>
            </a:r>
            <a:endParaRPr lang="quz-EC" sz="16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marL="534988" algn="just" fontAlgn="auto">
              <a:spcBef>
                <a:spcPts val="0"/>
              </a:spcBef>
              <a:spcAft>
                <a:spcPts val="0"/>
              </a:spcAft>
              <a:defRPr/>
            </a:pPr>
            <a:r>
              <a:rPr lang="es-ES" sz="1600" dirty="0">
                <a:latin typeface="Arial" pitchFamily="34" charset="0"/>
                <a:cs typeface="Arial" pitchFamily="34" charset="0"/>
              </a:rPr>
              <a:t>Con este reporte se aprueba el trabajo realizado por el </a:t>
            </a:r>
            <a:r>
              <a:rPr lang="es-ES" sz="1600" dirty="0" smtClean="0">
                <a:latin typeface="Arial" pitchFamily="34" charset="0"/>
                <a:cs typeface="Arial" pitchFamily="34" charset="0"/>
              </a:rPr>
              <a:t>pasante, quien desarrolló el proyecto como tema de tesis, y cooperó con la empresa para la elaboración de nueva maquinaria.</a:t>
            </a:r>
            <a:endParaRPr lang="es-EC" sz="1600" dirty="0">
              <a:latin typeface="Arial" pitchFamily="34" charset="0"/>
              <a:cs typeface="Arial" pitchFamily="34" charset="0"/>
            </a:endParaRPr>
          </a:p>
          <a:p>
            <a:pPr marL="534988" algn="just" fontAlgn="auto">
              <a:spcBef>
                <a:spcPts val="0"/>
              </a:spcBef>
              <a:spcAft>
                <a:spcPts val="0"/>
              </a:spcAft>
              <a:defRPr/>
            </a:pPr>
            <a:endParaRPr lang="es-EC" sz="1600" dirty="0">
              <a:latin typeface="+mn-lt"/>
              <a:cs typeface="+mn-cs"/>
            </a:endParaRPr>
          </a:p>
          <a:p>
            <a:pPr marL="534988" algn="just" fontAlgn="auto">
              <a:spcBef>
                <a:spcPts val="0"/>
              </a:spcBef>
              <a:spcAft>
                <a:spcPts val="0"/>
              </a:spcAft>
              <a:defRPr/>
            </a:pPr>
            <a:endParaRPr lang="es-E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Título"/>
          <p:cNvSpPr>
            <a:spLocks noGrp="1"/>
          </p:cNvSpPr>
          <p:nvPr>
            <p:ph type="title"/>
          </p:nvPr>
        </p:nvSpPr>
        <p:spPr/>
        <p:txBody>
          <a:bodyPr/>
          <a:lstStyle/>
          <a:p>
            <a:endParaRPr lang="quz-EC" smtClean="0"/>
          </a:p>
        </p:txBody>
      </p:sp>
      <p:sp>
        <p:nvSpPr>
          <p:cNvPr id="77827" name="2 Marcador de contenido"/>
          <p:cNvSpPr>
            <a:spLocks noGrp="1"/>
          </p:cNvSpPr>
          <p:nvPr>
            <p:ph idx="1"/>
          </p:nvPr>
        </p:nvSpPr>
        <p:spPr/>
        <p:txBody>
          <a:bodyPr/>
          <a:lstStyle/>
          <a:p>
            <a:endParaRPr lang="quz-EC" smtClean="0"/>
          </a:p>
        </p:txBody>
      </p:sp>
      <p:pic>
        <p:nvPicPr>
          <p:cNvPr id="7782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4 Rectángulo"/>
          <p:cNvSpPr>
            <a:spLocks noChangeArrowheads="1"/>
          </p:cNvSpPr>
          <p:nvPr/>
        </p:nvSpPr>
        <p:spPr bwMode="auto">
          <a:xfrm>
            <a:off x="609600" y="614362"/>
            <a:ext cx="81534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C" b="1" dirty="0">
                <a:latin typeface="Arial" charset="0"/>
              </a:rPr>
              <a:t>CAPITULO 6: ANÁLISIS ECONÓMICO Y FINANCIERO</a:t>
            </a:r>
            <a:endParaRPr lang="quz-EC" dirty="0">
              <a:latin typeface="Arial" charset="0"/>
            </a:endParaRPr>
          </a:p>
          <a:p>
            <a:pPr algn="just"/>
            <a:endParaRPr lang="es-EC" sz="1600" dirty="0">
              <a:latin typeface="Arial" charset="0"/>
            </a:endParaRPr>
          </a:p>
          <a:p>
            <a:pPr algn="just"/>
            <a:r>
              <a:rPr lang="es-EC" sz="1600" dirty="0">
                <a:latin typeface="Arial" charset="0"/>
              </a:rPr>
              <a:t>Este análisis se enfoca en la comparación de las posibilidades que existen para disponer del autoclave, sus ventajas o inconvenientes.</a:t>
            </a:r>
          </a:p>
          <a:p>
            <a:pPr algn="just"/>
            <a:endParaRPr lang="quz-EC" sz="1600" dirty="0">
              <a:latin typeface="Arial" charset="0"/>
            </a:endParaRPr>
          </a:p>
          <a:p>
            <a:pPr algn="just"/>
            <a:r>
              <a:rPr lang="es-EC" sz="1600" dirty="0">
                <a:latin typeface="Arial" charset="0"/>
              </a:rPr>
              <a:t>Para la obtención del autoclave se plantean dos opciones, la </a:t>
            </a:r>
            <a:r>
              <a:rPr lang="es-EC" sz="1600" dirty="0" smtClean="0">
                <a:latin typeface="Arial" charset="0"/>
              </a:rPr>
              <a:t>primera, en </a:t>
            </a:r>
            <a:r>
              <a:rPr lang="es-EC" sz="1600" dirty="0">
                <a:latin typeface="Arial" charset="0"/>
              </a:rPr>
              <a:t>caso de que la empresa decida comprar un autoclave ya </a:t>
            </a:r>
            <a:r>
              <a:rPr lang="es-EC" sz="1600" dirty="0" smtClean="0">
                <a:latin typeface="Arial" charset="0"/>
              </a:rPr>
              <a:t>fabricado, </a:t>
            </a:r>
            <a:r>
              <a:rPr lang="es-EC" sz="1600" dirty="0">
                <a:latin typeface="Arial" charset="0"/>
              </a:rPr>
              <a:t>y la segunda </a:t>
            </a:r>
            <a:r>
              <a:rPr lang="es-EC" sz="1600" dirty="0" smtClean="0">
                <a:latin typeface="Arial" charset="0"/>
              </a:rPr>
              <a:t>en caso de </a:t>
            </a:r>
            <a:r>
              <a:rPr lang="es-EC" sz="1600" dirty="0">
                <a:latin typeface="Arial" charset="0"/>
              </a:rPr>
              <a:t>que la empresa asuma la construcción de la misma.</a:t>
            </a:r>
            <a:endParaRPr lang="quz-EC" sz="1600" dirty="0">
              <a:latin typeface="Arial" charset="0"/>
            </a:endParaRPr>
          </a:p>
          <a:p>
            <a:pPr algn="just"/>
            <a:endParaRPr lang="quz-EC" sz="1600" dirty="0">
              <a:latin typeface="Arial" charset="0"/>
            </a:endParaRPr>
          </a:p>
          <a:p>
            <a:pPr algn="just"/>
            <a:r>
              <a:rPr lang="es-EC" sz="1600" b="1" u="sng" dirty="0">
                <a:latin typeface="Arial" charset="0"/>
              </a:rPr>
              <a:t>Primera Opción: Comprar el autoclave</a:t>
            </a:r>
          </a:p>
          <a:p>
            <a:pPr algn="just"/>
            <a:endParaRPr lang="quz-EC" sz="1400" dirty="0">
              <a:latin typeface="Arial" charset="0"/>
            </a:endParaRPr>
          </a:p>
          <a:p>
            <a:pPr lvl="1" algn="just"/>
            <a:r>
              <a:rPr lang="es-EC" sz="1600" dirty="0">
                <a:latin typeface="Arial" charset="0"/>
              </a:rPr>
              <a:t>Comprar un recipiente a presión nuevo o usado, entendiéndose por nuevo la adquisición del mismo en una casa manufacturera de equipos especializados en procesos de parabrisas, o la compra de un autoclave de segunda mano, que preste los servicios similares a los requeridos por Glassvit para el proceso de laminación de parabrisas.</a:t>
            </a:r>
            <a:endParaRPr lang="quz-EC" sz="1600" dirty="0">
              <a:latin typeface="Arial" charset="0"/>
            </a:endParaRPr>
          </a:p>
          <a:p>
            <a:pPr lvl="1" algn="just"/>
            <a:endParaRPr lang="es-EC" sz="1600" dirty="0">
              <a:latin typeface="Arial" charset="0"/>
            </a:endParaRPr>
          </a:p>
          <a:p>
            <a:pPr lvl="1" algn="just"/>
            <a:r>
              <a:rPr lang="es-EC" sz="1600" dirty="0">
                <a:latin typeface="Arial" charset="0"/>
              </a:rPr>
              <a:t>Las cotizaciones remitidas por las empresas fabricantes existentes en el mercado, provienen de varios países como Alemania, Brasil, Estados Unidos de Norte América, Colombia, China, Argentina, Finlandia, España entre otros. Luego del análisis a las mismas, se determina que son elevadas con un amplio rango de valores que van desde los USD. 83.000,00 hasta los USD. 420.000,00</a:t>
            </a:r>
          </a:p>
          <a:p>
            <a:pPr algn="just"/>
            <a:endParaRPr lang="es-EC" sz="1600" dirty="0">
              <a:latin typeface="Arial"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Título"/>
          <p:cNvSpPr>
            <a:spLocks noGrp="1"/>
          </p:cNvSpPr>
          <p:nvPr>
            <p:ph type="title"/>
          </p:nvPr>
        </p:nvSpPr>
        <p:spPr/>
        <p:txBody>
          <a:bodyPr/>
          <a:lstStyle/>
          <a:p>
            <a:endParaRPr lang="quz-EC" smtClean="0"/>
          </a:p>
        </p:txBody>
      </p:sp>
      <p:sp>
        <p:nvSpPr>
          <p:cNvPr id="78851" name="2 Marcador de contenido"/>
          <p:cNvSpPr>
            <a:spLocks noGrp="1"/>
          </p:cNvSpPr>
          <p:nvPr>
            <p:ph idx="1"/>
          </p:nvPr>
        </p:nvSpPr>
        <p:spPr/>
        <p:txBody>
          <a:bodyPr/>
          <a:lstStyle/>
          <a:p>
            <a:endParaRPr lang="quz-EC" smtClean="0"/>
          </a:p>
        </p:txBody>
      </p:sp>
      <p:pic>
        <p:nvPicPr>
          <p:cNvPr id="7885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228600"/>
            <a:ext cx="8153400" cy="6001643"/>
          </a:xfrm>
          <a:prstGeom prst="rect">
            <a:avLst/>
          </a:prstGeom>
        </p:spPr>
        <p:txBody>
          <a:bodyPr>
            <a:spAutoFit/>
          </a:bodyPr>
          <a:lstStyle/>
          <a:p>
            <a:pPr fontAlgn="auto">
              <a:spcBef>
                <a:spcPts val="0"/>
              </a:spcBef>
              <a:spcAft>
                <a:spcPts val="0"/>
              </a:spcAft>
              <a:defRPr/>
            </a:pPr>
            <a:r>
              <a:rPr lang="es-EC" sz="1600" i="1" u="sng" dirty="0">
                <a:latin typeface="Arial" pitchFamily="34" charset="0"/>
                <a:cs typeface="Arial" pitchFamily="34" charset="0"/>
              </a:rPr>
              <a:t>Ventajas y desventajas de la opción de compra a empresas fabricantes de autoclaves</a:t>
            </a:r>
            <a:endParaRPr lang="quz-EC" sz="1600" dirty="0">
              <a:latin typeface="Arial" pitchFamily="34" charset="0"/>
              <a:cs typeface="Arial" pitchFamily="34" charset="0"/>
            </a:endParaRPr>
          </a:p>
          <a:p>
            <a:pPr algn="just" fontAlgn="auto">
              <a:spcBef>
                <a:spcPts val="0"/>
              </a:spcBef>
              <a:spcAft>
                <a:spcPts val="0"/>
              </a:spcAft>
              <a:defRPr/>
            </a:pPr>
            <a:endParaRPr lang="es-EC" sz="1600" b="1" dirty="0" smtClean="0">
              <a:latin typeface="Arial" pitchFamily="34" charset="0"/>
              <a:cs typeface="Arial" pitchFamily="34" charset="0"/>
            </a:endParaRPr>
          </a:p>
          <a:p>
            <a:pPr algn="just" fontAlgn="auto">
              <a:spcBef>
                <a:spcPts val="0"/>
              </a:spcBef>
              <a:spcAft>
                <a:spcPts val="0"/>
              </a:spcAft>
              <a:defRPr/>
            </a:pPr>
            <a:r>
              <a:rPr lang="es-EC" sz="1600" b="1" dirty="0" smtClean="0">
                <a:latin typeface="Arial" pitchFamily="34" charset="0"/>
                <a:cs typeface="Arial" pitchFamily="34" charset="0"/>
              </a:rPr>
              <a:t>Ventajas</a:t>
            </a:r>
            <a:r>
              <a:rPr lang="es-EC" sz="1600" b="1" dirty="0">
                <a:latin typeface="Arial" pitchFamily="34" charset="0"/>
                <a:cs typeface="Arial" pitchFamily="34" charset="0"/>
              </a:rPr>
              <a:t>:</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Comprar maquinaria que posea certificaciones de procesos de construcción bajo normas internacionales y aprobadas para la fabricación de parabrisas.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Contar con manuales detallados de los procesos de fabricación de parabrisas, capacitación técnica del personal que manipula el recipiente, así como acciones a tomar en caso de imprevistos o mal funcionamiento del equipo</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Ser una empresa reconocida por trabajar con equipos de alta tecnología especializados en parabrisas de seguridad, lo que facilita acceder a licencias y contratos con otras empresas.</a:t>
            </a:r>
            <a:endParaRPr lang="quz-EC" sz="1600" dirty="0">
              <a:latin typeface="Arial" pitchFamily="34" charset="0"/>
              <a:cs typeface="Arial" pitchFamily="34" charset="0"/>
            </a:endParaRPr>
          </a:p>
          <a:p>
            <a:pPr algn="just" fontAlgn="auto">
              <a:spcBef>
                <a:spcPts val="0"/>
              </a:spcBef>
              <a:spcAft>
                <a:spcPts val="0"/>
              </a:spcAft>
              <a:defRPr/>
            </a:pPr>
            <a:endParaRPr lang="es-EC" sz="1600" b="1" dirty="0" smtClean="0">
              <a:latin typeface="Arial" pitchFamily="34" charset="0"/>
              <a:cs typeface="Arial" pitchFamily="34" charset="0"/>
            </a:endParaRPr>
          </a:p>
          <a:p>
            <a:pPr algn="just" fontAlgn="auto">
              <a:spcBef>
                <a:spcPts val="0"/>
              </a:spcBef>
              <a:spcAft>
                <a:spcPts val="0"/>
              </a:spcAft>
              <a:defRPr/>
            </a:pPr>
            <a:r>
              <a:rPr lang="es-EC" sz="1600" b="1" dirty="0" smtClean="0">
                <a:latin typeface="Arial" pitchFamily="34" charset="0"/>
                <a:cs typeface="Arial" pitchFamily="34" charset="0"/>
              </a:rPr>
              <a:t>Desventajas</a:t>
            </a:r>
            <a:r>
              <a:rPr lang="es-EC" sz="1600" b="1" dirty="0">
                <a:latin typeface="Arial" pitchFamily="34" charset="0"/>
                <a:cs typeface="Arial" pitchFamily="34" charset="0"/>
              </a:rPr>
              <a:t>:</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Costos que superan las posibilidades de inversión por parte de Glassvit Cía. Ltda., ya que al ser una adquisición muy alta, las opciones de crédito se reducen o no resultan redituables para la empresa a corto plazo.</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Falta de repuestos en el mercado nacional, lo que en caso de necesidad sería un grave inconveniente para la volver a poner en marcha rápidamente la producción.</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Falta de conocimiento de trabajadores en manipulación del equipo, lo que puede derivar en daño del mismo y perdida de garantía que brindan las empresas.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 tiempo de espera de llegada del recipiente puede ser mayor al calculado por la gerencia de Glassvit, debido a problemas de viaje o inconvenientes de aduana, esto representaría una pérdida por la falta de producción.</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Título"/>
          <p:cNvSpPr>
            <a:spLocks noGrp="1"/>
          </p:cNvSpPr>
          <p:nvPr>
            <p:ph type="title"/>
          </p:nvPr>
        </p:nvSpPr>
        <p:spPr/>
        <p:txBody>
          <a:bodyPr/>
          <a:lstStyle/>
          <a:p>
            <a:endParaRPr lang="quz-EC" smtClean="0"/>
          </a:p>
        </p:txBody>
      </p:sp>
      <p:sp>
        <p:nvSpPr>
          <p:cNvPr id="79875" name="2 Marcador de contenido"/>
          <p:cNvSpPr>
            <a:spLocks noGrp="1"/>
          </p:cNvSpPr>
          <p:nvPr>
            <p:ph idx="1"/>
          </p:nvPr>
        </p:nvSpPr>
        <p:spPr/>
        <p:txBody>
          <a:bodyPr/>
          <a:lstStyle/>
          <a:p>
            <a:endParaRPr lang="quz-EC" smtClean="0"/>
          </a:p>
        </p:txBody>
      </p:sp>
      <p:pic>
        <p:nvPicPr>
          <p:cNvPr id="7987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5 Rectángulo"/>
          <p:cNvSpPr>
            <a:spLocks noChangeArrowheads="1"/>
          </p:cNvSpPr>
          <p:nvPr/>
        </p:nvSpPr>
        <p:spPr bwMode="auto">
          <a:xfrm>
            <a:off x="609600" y="604421"/>
            <a:ext cx="8153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b="1" u="sng" dirty="0">
                <a:latin typeface="Arial" pitchFamily="34" charset="0"/>
                <a:cs typeface="Arial" pitchFamily="34" charset="0"/>
              </a:rPr>
              <a:t>Segunda Opción: Construcción del autoclave por parte de Glassvit</a:t>
            </a:r>
            <a:endParaRPr lang="quz-EC" sz="1600" dirty="0">
              <a:latin typeface="Arial" pitchFamily="34" charset="0"/>
              <a:cs typeface="Arial" pitchFamily="34" charset="0"/>
            </a:endParaRPr>
          </a:p>
          <a:p>
            <a:pPr algn="just"/>
            <a:endParaRPr lang="es-EC" sz="1600" dirty="0">
              <a:latin typeface="Arial" pitchFamily="34" charset="0"/>
              <a:cs typeface="Arial" pitchFamily="34" charset="0"/>
            </a:endParaRPr>
          </a:p>
          <a:p>
            <a:pPr marL="273050" algn="just"/>
            <a:r>
              <a:rPr lang="es-EC" sz="1600" dirty="0">
                <a:latin typeface="Arial" pitchFamily="34" charset="0"/>
                <a:cs typeface="Arial" pitchFamily="34" charset="0"/>
              </a:rPr>
              <a:t>Con el conocimiento de la maquinaria de otras empresas, Glassvit </a:t>
            </a:r>
            <a:r>
              <a:rPr lang="es-EC" sz="1600" dirty="0" smtClean="0">
                <a:latin typeface="Arial" pitchFamily="34" charset="0"/>
                <a:cs typeface="Arial" pitchFamily="34" charset="0"/>
              </a:rPr>
              <a:t>analizó las posibilidades </a:t>
            </a:r>
            <a:r>
              <a:rPr lang="es-EC" sz="1600" dirty="0">
                <a:latin typeface="Arial" pitchFamily="34" charset="0"/>
                <a:cs typeface="Arial" pitchFamily="34" charset="0"/>
              </a:rPr>
              <a:t>de dirigir la construcción directa del autoclave, proporcionando a los constructores los datos necesarios de diseño, materiales, capacidades, dimensiones, elementos necesarios, cajas de controles, y técnica de construcción.</a:t>
            </a:r>
            <a:endParaRPr lang="quz-EC" sz="1600" dirty="0">
              <a:latin typeface="Arial" pitchFamily="34" charset="0"/>
              <a:cs typeface="Arial" pitchFamily="34" charset="0"/>
            </a:endParaRPr>
          </a:p>
          <a:p>
            <a:pPr marL="273050" algn="just"/>
            <a:endParaRPr lang="es-EC" sz="1600" dirty="0">
              <a:latin typeface="Arial" pitchFamily="34" charset="0"/>
              <a:cs typeface="Arial" pitchFamily="34" charset="0"/>
            </a:endParaRPr>
          </a:p>
          <a:p>
            <a:pPr marL="273050" algn="just"/>
            <a:r>
              <a:rPr lang="es-EC" sz="1600" dirty="0">
                <a:latin typeface="Arial" pitchFamily="34" charset="0"/>
                <a:cs typeface="Arial" pitchFamily="34" charset="0"/>
              </a:rPr>
              <a:t>Además de dirigir la construcción con las especificaciones técnicas basadas en las investigaciones, también adquiere la responsabilidad </a:t>
            </a:r>
            <a:r>
              <a:rPr lang="es-EC" sz="1600" dirty="0" smtClean="0">
                <a:latin typeface="Arial" pitchFamily="34" charset="0"/>
                <a:cs typeface="Arial" pitchFamily="34" charset="0"/>
              </a:rPr>
              <a:t>de </a:t>
            </a:r>
            <a:r>
              <a:rPr lang="es-EC" sz="1600" dirty="0">
                <a:latin typeface="Arial" pitchFamily="34" charset="0"/>
                <a:cs typeface="Arial" pitchFamily="34" charset="0"/>
              </a:rPr>
              <a:t>seguir estándares y normas de construcción internacionales, con el fin de certificar la seguridad del recipiente a presión, por el bien de los trabajadores que lo manipularán.</a:t>
            </a:r>
          </a:p>
          <a:p>
            <a:pPr marL="273050" algn="just"/>
            <a:endParaRPr lang="es-EC" sz="1600" dirty="0">
              <a:latin typeface="Arial" pitchFamily="34" charset="0"/>
              <a:cs typeface="Arial" pitchFamily="34" charset="0"/>
            </a:endParaRPr>
          </a:p>
          <a:p>
            <a:pPr marL="273050" algn="just"/>
            <a:r>
              <a:rPr lang="es-EC" sz="1600" dirty="0">
                <a:latin typeface="Arial" pitchFamily="34" charset="0"/>
                <a:cs typeface="Arial" pitchFamily="34" charset="0"/>
              </a:rPr>
              <a:t>En nuestro país existen varias empresas que construyen recipientes a presión, especialmente para la industria petrolera, existen materiales con las características a emplearse en la fabricación del recipiente, las boquillas, pueden ser adquiridas en las casas comerciales importadoras existentes en el mercado, las tapas, estas partes deben ser elaboradas de planchas redondas y la curvatura de las mismas se realiza con un proceso de abombado, la soldadura, este proceso debe ser el más supervisado, ya que los tipos de soldadura deben proveer la mayor calificación y seguridad, </a:t>
            </a:r>
            <a:r>
              <a:rPr lang="es-EC" sz="1600" dirty="0" smtClean="0">
                <a:latin typeface="Arial" pitchFamily="34" charset="0"/>
                <a:cs typeface="Arial" pitchFamily="34" charset="0"/>
              </a:rPr>
              <a:t>también se dispone de </a:t>
            </a:r>
            <a:r>
              <a:rPr lang="es-EC" sz="1600" dirty="0">
                <a:latin typeface="Arial" pitchFamily="34" charset="0"/>
                <a:cs typeface="Arial" pitchFamily="34" charset="0"/>
              </a:rPr>
              <a:t>cajas de control y personal técnico.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Título"/>
          <p:cNvSpPr>
            <a:spLocks noGrp="1"/>
          </p:cNvSpPr>
          <p:nvPr>
            <p:ph type="title"/>
          </p:nvPr>
        </p:nvSpPr>
        <p:spPr/>
        <p:txBody>
          <a:bodyPr/>
          <a:lstStyle/>
          <a:p>
            <a:endParaRPr lang="quz-EC" smtClean="0"/>
          </a:p>
        </p:txBody>
      </p:sp>
      <p:sp>
        <p:nvSpPr>
          <p:cNvPr id="80899" name="2 Marcador de contenido"/>
          <p:cNvSpPr>
            <a:spLocks noGrp="1"/>
          </p:cNvSpPr>
          <p:nvPr>
            <p:ph idx="1"/>
          </p:nvPr>
        </p:nvSpPr>
        <p:spPr/>
        <p:txBody>
          <a:bodyPr/>
          <a:lstStyle/>
          <a:p>
            <a:endParaRPr lang="quz-EC" smtClean="0"/>
          </a:p>
        </p:txBody>
      </p:sp>
      <p:pic>
        <p:nvPicPr>
          <p:cNvPr id="8090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50863"/>
            <a:ext cx="8153400" cy="5509200"/>
          </a:xfrm>
          <a:prstGeom prst="rect">
            <a:avLst/>
          </a:prstGeom>
        </p:spPr>
        <p:txBody>
          <a:bodyPr>
            <a:spAutoFit/>
          </a:bodyPr>
          <a:lstStyle/>
          <a:p>
            <a:pPr algn="just" fontAlgn="auto">
              <a:spcBef>
                <a:spcPts val="0"/>
              </a:spcBef>
              <a:spcAft>
                <a:spcPts val="0"/>
              </a:spcAft>
              <a:defRPr/>
            </a:pPr>
            <a:r>
              <a:rPr lang="es-EC" sz="1600" i="1" u="sng" dirty="0">
                <a:latin typeface="Arial" pitchFamily="34" charset="0"/>
                <a:cs typeface="Arial" pitchFamily="34" charset="0"/>
              </a:rPr>
              <a:t>Ventajas y desventajas de la opción de construcción a cargo de Glassvit</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algn="just" fontAlgn="auto">
              <a:spcBef>
                <a:spcPts val="0"/>
              </a:spcBef>
              <a:spcAft>
                <a:spcPts val="0"/>
              </a:spcAft>
              <a:defRPr/>
            </a:pPr>
            <a:r>
              <a:rPr lang="es-EC" sz="1600" b="1" dirty="0">
                <a:latin typeface="Arial" pitchFamily="34" charset="0"/>
                <a:cs typeface="Arial" pitchFamily="34" charset="0"/>
              </a:rPr>
              <a:t>Ventajas: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Fabricación del recipiente a presión de acuerdo a parámetros más precisos determinados por el departamento de producción de la empresa.</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Abaratar costos en relación a la adquisición por compra directa a las casas fabricantes.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Capacidad de obtención de repuestos de manera rápida y efectiva, de tal manera que no se detenga la producción por un largo periodo.</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Seguridad con los procesos de las fábricas ecuatorianas, ya que la mayoría de empresas cuentan años de experiencia en varias áreas de la industria. </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Si se realiza el proyecto dentro del país se podría acceder con mayor facilidad a créditos estatales o particulares.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El tiempo de construcción del equipo sería manejado por la dirección del proyecto y administrado de mejor manera con la finalidad de culminar el proyecto de la manera más rápida posible para empezar la producción.</a:t>
            </a:r>
            <a:endParaRPr lang="quz-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algn="just" fontAlgn="auto">
              <a:spcBef>
                <a:spcPts val="0"/>
              </a:spcBef>
              <a:spcAft>
                <a:spcPts val="0"/>
              </a:spcAft>
              <a:defRPr/>
            </a:pPr>
            <a:r>
              <a:rPr lang="es-EC" sz="1600" b="1" dirty="0">
                <a:latin typeface="Arial" pitchFamily="34" charset="0"/>
                <a:cs typeface="Arial" pitchFamily="34" charset="0"/>
              </a:rPr>
              <a:t>Desventajas: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Falta de certificados por construcción integral del recipiente, debido a realizar servicios en compañías no calificadas por organismos internacionales.</a:t>
            </a:r>
            <a:endParaRPr lang="quz-EC" sz="1600" dirty="0">
              <a:latin typeface="Arial" pitchFamily="34" charset="0"/>
              <a:cs typeface="Arial" pitchFamily="34" charset="0"/>
            </a:endParaRPr>
          </a:p>
          <a:p>
            <a:pPr marL="285750" indent="-285750" algn="just" fontAlgn="auto">
              <a:spcBef>
                <a:spcPts val="0"/>
              </a:spcBef>
              <a:spcAft>
                <a:spcPts val="0"/>
              </a:spcAft>
              <a:buFont typeface="Arial" pitchFamily="34" charset="0"/>
              <a:buChar char="•"/>
              <a:defRPr/>
            </a:pPr>
            <a:r>
              <a:rPr lang="es-EC" sz="1600" dirty="0">
                <a:latin typeface="Arial" pitchFamily="34" charset="0"/>
                <a:cs typeface="Arial" pitchFamily="34" charset="0"/>
              </a:rPr>
              <a:t>Conocimiento insuficiente en tópicos relacionados con el funcionamiento del equipo debido a no contar con procedimientos específicos para la máquina</a:t>
            </a:r>
            <a:r>
              <a:rPr lang="es-EC" sz="1600" dirty="0" smtClean="0">
                <a:latin typeface="Arial" pitchFamily="34" charset="0"/>
                <a:cs typeface="Arial" pitchFamily="34" charset="0"/>
              </a:rPr>
              <a:t>.</a:t>
            </a:r>
            <a:endParaRPr lang="es-EC" sz="1600" dirty="0">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Título"/>
          <p:cNvSpPr>
            <a:spLocks noGrp="1"/>
          </p:cNvSpPr>
          <p:nvPr>
            <p:ph type="title"/>
          </p:nvPr>
        </p:nvSpPr>
        <p:spPr/>
        <p:txBody>
          <a:bodyPr/>
          <a:lstStyle/>
          <a:p>
            <a:endParaRPr lang="quz-EC" smtClean="0"/>
          </a:p>
        </p:txBody>
      </p:sp>
      <p:graphicFrame>
        <p:nvGraphicFramePr>
          <p:cNvPr id="6" name="5 Marcador de contenido"/>
          <p:cNvGraphicFramePr>
            <a:graphicFrameLocks noGrp="1"/>
          </p:cNvGraphicFramePr>
          <p:nvPr>
            <p:ph idx="1"/>
          </p:nvPr>
        </p:nvGraphicFramePr>
        <p:xfrm>
          <a:off x="1882775" y="3028950"/>
          <a:ext cx="5378450" cy="1668463"/>
        </p:xfrm>
        <a:graphic>
          <a:graphicData uri="http://schemas.openxmlformats.org/drawingml/2006/table">
            <a:tbl>
              <a:tblPr firstRow="1" lastRow="1">
                <a:tableStyleId>{5C22544A-7EE6-4342-B048-85BDC9FD1C3A}</a:tableStyleId>
              </a:tblPr>
              <a:tblGrid>
                <a:gridCol w="1069340"/>
                <a:gridCol w="1170305"/>
                <a:gridCol w="1090930"/>
                <a:gridCol w="889635"/>
                <a:gridCol w="1158240"/>
              </a:tblGrid>
              <a:tr h="274268">
                <a:tc gridSpan="5">
                  <a:txBody>
                    <a:bodyPr/>
                    <a:lstStyle/>
                    <a:p>
                      <a:pPr algn="ctr">
                        <a:lnSpc>
                          <a:spcPct val="150000"/>
                        </a:lnSpc>
                        <a:spcAft>
                          <a:spcPts val="0"/>
                        </a:spcAft>
                      </a:pPr>
                      <a:r>
                        <a:rPr lang="quz-EC" sz="1200">
                          <a:effectLst/>
                        </a:rPr>
                        <a:t> </a:t>
                      </a:r>
                      <a:r>
                        <a:rPr lang="es-ES" sz="1200">
                          <a:effectLst/>
                        </a:rPr>
                        <a:t>REMUNERACIÓN A ESTUDIANTE</a:t>
                      </a:r>
                      <a:endParaRPr lang="quz-EC" sz="1200">
                        <a:effectLst/>
                        <a:latin typeface="Times New Roman"/>
                        <a:ea typeface="Times New Roman"/>
                      </a:endParaRPr>
                    </a:p>
                  </a:txBody>
                  <a:tcPr marL="68580" marR="68580"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c hMerge="1">
                  <a:txBody>
                    <a:bodyPr/>
                    <a:lstStyle/>
                    <a:p>
                      <a:endParaRPr lang="quz-EC"/>
                    </a:p>
                  </a:txBody>
                  <a:tcPr/>
                </a:tc>
              </a:tr>
              <a:tr h="548536">
                <a:tc>
                  <a:txBody>
                    <a:bodyPr/>
                    <a:lstStyle/>
                    <a:p>
                      <a:pPr algn="ctr">
                        <a:lnSpc>
                          <a:spcPct val="150000"/>
                        </a:lnSpc>
                        <a:spcAft>
                          <a:spcPts val="0"/>
                        </a:spcAft>
                      </a:pPr>
                      <a:r>
                        <a:rPr lang="es-ES" sz="1200">
                          <a:effectLst/>
                        </a:rPr>
                        <a:t>NOMBRE</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CARGO</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Horas </a:t>
                      </a:r>
                      <a:r>
                        <a:rPr lang="es-ES" sz="1000">
                          <a:effectLst/>
                        </a:rPr>
                        <a:t>LABORABLES</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Valor H-L (USD)</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Valor total (USD)</a:t>
                      </a:r>
                      <a:endParaRPr lang="quz-EC" sz="1200">
                        <a:effectLst/>
                        <a:latin typeface="Times New Roman"/>
                        <a:ea typeface="Times New Roman"/>
                      </a:endParaRPr>
                    </a:p>
                  </a:txBody>
                  <a:tcPr marL="68580" marR="68580" marT="0" marB="0" anchor="ctr"/>
                </a:tc>
              </a:tr>
              <a:tr h="571391">
                <a:tc>
                  <a:txBody>
                    <a:bodyPr/>
                    <a:lstStyle/>
                    <a:p>
                      <a:pPr algn="ctr">
                        <a:lnSpc>
                          <a:spcPct val="150000"/>
                        </a:lnSpc>
                        <a:spcAft>
                          <a:spcPts val="0"/>
                        </a:spcAft>
                      </a:pPr>
                      <a:r>
                        <a:rPr lang="es-ES" sz="1200">
                          <a:effectLst/>
                        </a:rPr>
                        <a:t>Sr. Germán       Carchi</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Responsable del proyecto</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300</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5</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USD. 1.500,00</a:t>
                      </a:r>
                      <a:endParaRPr lang="quz-EC" sz="1200">
                        <a:effectLst/>
                        <a:latin typeface="Times New Roman"/>
                        <a:ea typeface="Times New Roman"/>
                      </a:endParaRPr>
                    </a:p>
                  </a:txBody>
                  <a:tcPr marL="68580" marR="68580" marT="0" marB="0" anchor="ctr"/>
                </a:tc>
              </a:tr>
              <a:tr h="274268">
                <a:tc gridSpan="4">
                  <a:txBody>
                    <a:bodyPr/>
                    <a:lstStyle/>
                    <a:p>
                      <a:pPr algn="ctr">
                        <a:lnSpc>
                          <a:spcPct val="150000"/>
                        </a:lnSpc>
                        <a:spcAft>
                          <a:spcPts val="0"/>
                        </a:spcAft>
                      </a:pPr>
                      <a:r>
                        <a:rPr lang="es-ES" sz="1200">
                          <a:effectLst/>
                        </a:rPr>
                        <a:t>TOTAL (1)</a:t>
                      </a:r>
                      <a:endParaRPr lang="quz-EC" sz="1200">
                        <a:effectLst/>
                        <a:latin typeface="Times New Roman"/>
                        <a:ea typeface="Times New Roman"/>
                      </a:endParaRPr>
                    </a:p>
                  </a:txBody>
                  <a:tcPr marL="68580" marR="68580"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c>
                  <a:txBody>
                    <a:bodyPr/>
                    <a:lstStyle/>
                    <a:p>
                      <a:pPr algn="ctr">
                        <a:lnSpc>
                          <a:spcPct val="150000"/>
                        </a:lnSpc>
                        <a:spcAft>
                          <a:spcPts val="0"/>
                        </a:spcAft>
                      </a:pPr>
                      <a:r>
                        <a:rPr lang="es-ES" sz="1200" dirty="0">
                          <a:effectLst/>
                        </a:rPr>
                        <a:t>USD. 1.500,00</a:t>
                      </a:r>
                      <a:endParaRPr lang="quz-EC" sz="1200" dirty="0">
                        <a:effectLst/>
                        <a:latin typeface="Times New Roman"/>
                        <a:ea typeface="Times New Roman"/>
                      </a:endParaRPr>
                    </a:p>
                  </a:txBody>
                  <a:tcPr marL="68580" marR="68580" marT="0" marB="0" anchor="ctr"/>
                </a:tc>
              </a:tr>
            </a:tbl>
          </a:graphicData>
        </a:graphic>
      </p:graphicFrame>
      <p:pic>
        <p:nvPicPr>
          <p:cNvPr id="8194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550863"/>
            <a:ext cx="8153400" cy="1939925"/>
          </a:xfrm>
          <a:prstGeom prst="rect">
            <a:avLst/>
          </a:prstGeom>
        </p:spPr>
        <p:txBody>
          <a:bodyPr>
            <a:spAutoFit/>
          </a:bodyPr>
          <a:lstStyle/>
          <a:p>
            <a:pPr marL="630238" indent="-342900" algn="just" fontAlgn="auto">
              <a:spcBef>
                <a:spcPts val="0"/>
              </a:spcBef>
              <a:spcAft>
                <a:spcPts val="0"/>
              </a:spcAft>
              <a:buFontTx/>
              <a:buAutoNum type="arabicPeriod"/>
              <a:defRPr/>
            </a:pPr>
            <a:r>
              <a:rPr lang="es-EC" sz="1600" b="1" dirty="0">
                <a:latin typeface="Arial" pitchFamily="34" charset="0"/>
                <a:cs typeface="Arial" pitchFamily="34" charset="0"/>
              </a:rPr>
              <a:t>Costos directos</a:t>
            </a:r>
          </a:p>
          <a:p>
            <a:pPr marL="630238" indent="-342900" algn="just" fontAlgn="auto">
              <a:spcBef>
                <a:spcPts val="0"/>
              </a:spcBef>
              <a:spcAft>
                <a:spcPts val="0"/>
              </a:spcAft>
              <a:buFontTx/>
              <a:buAutoNum type="arabicPeriod"/>
              <a:defRPr/>
            </a:pPr>
            <a:endParaRPr lang="es-EC" sz="800" dirty="0">
              <a:latin typeface="Arial" pitchFamily="34" charset="0"/>
              <a:cs typeface="Arial" pitchFamily="34" charset="0"/>
            </a:endParaRPr>
          </a:p>
          <a:p>
            <a:pPr marL="901700" indent="-901700" algn="just" fontAlgn="auto">
              <a:spcBef>
                <a:spcPts val="0"/>
              </a:spcBef>
              <a:spcAft>
                <a:spcPts val="0"/>
              </a:spcAft>
              <a:defRPr/>
            </a:pPr>
            <a:r>
              <a:rPr lang="es-EC" sz="1600" dirty="0">
                <a:latin typeface="Arial" pitchFamily="34" charset="0"/>
                <a:cs typeface="Arial" pitchFamily="34" charset="0"/>
              </a:rPr>
              <a:t>	</a:t>
            </a:r>
            <a:r>
              <a:rPr lang="es-ES" sz="1600" dirty="0">
                <a:latin typeface="Arial" pitchFamily="34" charset="0"/>
                <a:cs typeface="Arial" pitchFamily="34" charset="0"/>
              </a:rPr>
              <a:t>La Tabla 2 muestra el valor de las ganancias del estudiante, pero por ser el proyecto un tema de tesis no se reconoce monetariamente al estudiante ya que la empresa prestó todas las facilidades y tuvo total apertura con el tesista. Sin embargo los valores serán expuestos por cuestiones financieras.</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Tabla 2. Remuneración</a:t>
            </a:r>
          </a:p>
        </p:txBody>
      </p:sp>
      <p:graphicFrame>
        <p:nvGraphicFramePr>
          <p:cNvPr id="7" name="6 Tabla"/>
          <p:cNvGraphicFramePr>
            <a:graphicFrameLocks noGrp="1"/>
          </p:cNvGraphicFramePr>
          <p:nvPr/>
        </p:nvGraphicFramePr>
        <p:xfrm>
          <a:off x="2057400" y="2505075"/>
          <a:ext cx="5715000" cy="1905001"/>
        </p:xfrm>
        <a:graphic>
          <a:graphicData uri="http://schemas.openxmlformats.org/drawingml/2006/table">
            <a:tbl>
              <a:tblPr firstRow="1" lastRow="1">
                <a:tableStyleId>{5C22544A-7EE6-4342-B048-85BDC9FD1C3A}</a:tableStyleId>
              </a:tblPr>
              <a:tblGrid>
                <a:gridCol w="1136253"/>
                <a:gridCol w="1243535"/>
                <a:gridCol w="1159194"/>
                <a:gridCol w="945303"/>
                <a:gridCol w="1230715"/>
              </a:tblGrid>
              <a:tr h="295273">
                <a:tc gridSpan="5">
                  <a:txBody>
                    <a:bodyPr/>
                    <a:lstStyle/>
                    <a:p>
                      <a:pPr algn="ctr">
                        <a:lnSpc>
                          <a:spcPct val="150000"/>
                        </a:lnSpc>
                        <a:spcAft>
                          <a:spcPts val="0"/>
                        </a:spcAft>
                      </a:pPr>
                      <a:r>
                        <a:rPr lang="quz-EC" sz="1200">
                          <a:effectLst/>
                        </a:rPr>
                        <a:t> </a:t>
                      </a:r>
                      <a:r>
                        <a:rPr lang="es-ES" sz="1200">
                          <a:effectLst/>
                        </a:rPr>
                        <a:t>REMUNERACIÓN A ESTUDIANTE</a:t>
                      </a:r>
                      <a:endParaRPr lang="quz-EC" sz="1200">
                        <a:effectLst/>
                        <a:latin typeface="Times New Roman"/>
                        <a:ea typeface="Times New Roman"/>
                      </a:endParaRPr>
                    </a:p>
                  </a:txBody>
                  <a:tcPr marL="68580" marR="68580"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c hMerge="1">
                  <a:txBody>
                    <a:bodyPr/>
                    <a:lstStyle/>
                    <a:p>
                      <a:endParaRPr lang="quz-EC"/>
                    </a:p>
                  </a:txBody>
                  <a:tcPr/>
                </a:tc>
              </a:tr>
              <a:tr h="625818">
                <a:tc>
                  <a:txBody>
                    <a:bodyPr/>
                    <a:lstStyle/>
                    <a:p>
                      <a:pPr algn="ctr">
                        <a:lnSpc>
                          <a:spcPct val="150000"/>
                        </a:lnSpc>
                        <a:spcAft>
                          <a:spcPts val="0"/>
                        </a:spcAft>
                      </a:pPr>
                      <a:r>
                        <a:rPr lang="es-ES" sz="1200">
                          <a:effectLst/>
                        </a:rPr>
                        <a:t>NOMBRE</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CARGO</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Horas </a:t>
                      </a:r>
                      <a:r>
                        <a:rPr lang="es-ES" sz="1000">
                          <a:effectLst/>
                        </a:rPr>
                        <a:t>LABORABLES</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Valor H-L (USD)</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Valor total (USD)</a:t>
                      </a:r>
                      <a:endParaRPr lang="quz-EC" sz="1200">
                        <a:effectLst/>
                        <a:latin typeface="Times New Roman"/>
                        <a:ea typeface="Times New Roman"/>
                      </a:endParaRPr>
                    </a:p>
                  </a:txBody>
                  <a:tcPr marL="68580" marR="68580" marT="0" marB="0" anchor="ctr"/>
                </a:tc>
              </a:tr>
              <a:tr h="688637">
                <a:tc>
                  <a:txBody>
                    <a:bodyPr/>
                    <a:lstStyle/>
                    <a:p>
                      <a:pPr algn="ctr">
                        <a:lnSpc>
                          <a:spcPct val="150000"/>
                        </a:lnSpc>
                        <a:spcAft>
                          <a:spcPts val="0"/>
                        </a:spcAft>
                      </a:pPr>
                      <a:r>
                        <a:rPr lang="es-ES" sz="1200">
                          <a:effectLst/>
                        </a:rPr>
                        <a:t>Sr. Germán       Carchi</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Responsable del proyecto</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300</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5</a:t>
                      </a:r>
                      <a:endParaRPr lang="quz-EC" sz="1200">
                        <a:effectLst/>
                        <a:latin typeface="Times New Roman"/>
                        <a:ea typeface="Times New Roman"/>
                      </a:endParaRPr>
                    </a:p>
                  </a:txBody>
                  <a:tcPr marL="68580" marR="68580" marT="0" marB="0" anchor="ctr"/>
                </a:tc>
                <a:tc>
                  <a:txBody>
                    <a:bodyPr/>
                    <a:lstStyle/>
                    <a:p>
                      <a:pPr algn="ctr">
                        <a:lnSpc>
                          <a:spcPct val="150000"/>
                        </a:lnSpc>
                        <a:spcAft>
                          <a:spcPts val="0"/>
                        </a:spcAft>
                      </a:pPr>
                      <a:r>
                        <a:rPr lang="es-ES" sz="1200">
                          <a:effectLst/>
                        </a:rPr>
                        <a:t>USD. 1.500,00</a:t>
                      </a:r>
                      <a:endParaRPr lang="quz-EC" sz="1200">
                        <a:effectLst/>
                        <a:latin typeface="Times New Roman"/>
                        <a:ea typeface="Times New Roman"/>
                      </a:endParaRPr>
                    </a:p>
                  </a:txBody>
                  <a:tcPr marL="68580" marR="68580" marT="0" marB="0" anchor="ctr"/>
                </a:tc>
              </a:tr>
              <a:tr h="295273">
                <a:tc gridSpan="4">
                  <a:txBody>
                    <a:bodyPr/>
                    <a:lstStyle/>
                    <a:p>
                      <a:pPr algn="ctr">
                        <a:lnSpc>
                          <a:spcPct val="150000"/>
                        </a:lnSpc>
                        <a:spcAft>
                          <a:spcPts val="0"/>
                        </a:spcAft>
                      </a:pPr>
                      <a:r>
                        <a:rPr lang="es-ES" sz="1200">
                          <a:effectLst/>
                        </a:rPr>
                        <a:t>TOTAL (1)</a:t>
                      </a:r>
                      <a:endParaRPr lang="quz-EC" sz="1200">
                        <a:effectLst/>
                        <a:latin typeface="Times New Roman"/>
                        <a:ea typeface="Times New Roman"/>
                      </a:endParaRPr>
                    </a:p>
                  </a:txBody>
                  <a:tcPr marL="68580" marR="68580"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c>
                  <a:txBody>
                    <a:bodyPr/>
                    <a:lstStyle/>
                    <a:p>
                      <a:pPr algn="ctr">
                        <a:lnSpc>
                          <a:spcPct val="150000"/>
                        </a:lnSpc>
                        <a:spcAft>
                          <a:spcPts val="0"/>
                        </a:spcAft>
                      </a:pPr>
                      <a:r>
                        <a:rPr lang="es-ES" sz="1200" dirty="0">
                          <a:effectLst/>
                        </a:rPr>
                        <a:t>USD. 1.500,00</a:t>
                      </a:r>
                      <a:endParaRPr lang="quz-EC" sz="1200" dirty="0">
                        <a:effectLst/>
                        <a:latin typeface="Times New Roman"/>
                        <a:ea typeface="Times New Roman"/>
                      </a:endParaRPr>
                    </a:p>
                  </a:txBody>
                  <a:tcPr marL="68580" marR="68580" marT="0" marB="0"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3 CuadroTexto"/>
          <p:cNvSpPr txBox="1">
            <a:spLocks noChangeArrowheads="1"/>
          </p:cNvSpPr>
          <p:nvPr/>
        </p:nvSpPr>
        <p:spPr bwMode="auto">
          <a:xfrm>
            <a:off x="533400" y="304800"/>
            <a:ext cx="79248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s-EC" b="1" dirty="0">
                <a:latin typeface="Arial" charset="0"/>
              </a:rPr>
              <a:t>CAPÍTULO 2 : MARCO TEÓRICO</a:t>
            </a:r>
          </a:p>
          <a:p>
            <a:endParaRPr lang="es-EC" sz="1400" b="1" dirty="0">
              <a:latin typeface="Arial" charset="0"/>
            </a:endParaRPr>
          </a:p>
          <a:p>
            <a:pPr algn="just"/>
            <a:r>
              <a:rPr lang="es-EC" sz="1600" b="1" dirty="0" smtClean="0">
                <a:latin typeface="Arial" charset="0"/>
              </a:rPr>
              <a:t>1. Autoclave  industrial</a:t>
            </a:r>
          </a:p>
          <a:p>
            <a:pPr algn="just"/>
            <a:endParaRPr lang="quz-EC" sz="1400" dirty="0"/>
          </a:p>
          <a:p>
            <a:pPr marL="177800" algn="just"/>
            <a:r>
              <a:rPr lang="es-EC" sz="1600" dirty="0">
                <a:latin typeface="Arial" charset="0"/>
              </a:rPr>
              <a:t>El primer autoclave reconocido como tal, fue creado en la época moderna después de la revolución industrial, pero su invención deriva de acontecimientos que no </a:t>
            </a:r>
            <a:r>
              <a:rPr lang="es-EC" sz="1600" dirty="0" smtClean="0">
                <a:latin typeface="Arial" charset="0"/>
              </a:rPr>
              <a:t>se relacionan con </a:t>
            </a:r>
            <a:r>
              <a:rPr lang="es-EC" sz="1600" dirty="0">
                <a:latin typeface="Arial" charset="0"/>
              </a:rPr>
              <a:t>la industria. </a:t>
            </a:r>
          </a:p>
          <a:p>
            <a:pPr marL="177800" algn="just"/>
            <a:r>
              <a:rPr lang="es-EC" sz="1600" dirty="0">
                <a:latin typeface="Arial" charset="0"/>
              </a:rPr>
              <a:t>Fue en el siglo XIX, cuando se dejaron en claro la relación entre los microorganismos y la infección, con lo que dieron inicio a la aseptización de los instrumentos quirúrgicos, y se fabricó una máquina que elimine los microorganismos infecciosos del instrumental, originando lo que podría llamarse el primer autoclave, en 1.879, y se trataba de un aparato portátil con 6 </a:t>
            </a:r>
            <a:r>
              <a:rPr lang="es-EC" sz="1600" dirty="0" smtClean="0">
                <a:latin typeface="Arial" charset="0"/>
              </a:rPr>
              <a:t>litros </a:t>
            </a:r>
            <a:r>
              <a:rPr lang="es-EC" sz="1600" dirty="0">
                <a:latin typeface="Arial" charset="0"/>
              </a:rPr>
              <a:t>calentado por alcohol.</a:t>
            </a:r>
            <a:endParaRPr lang="quz-EC" sz="1600" dirty="0">
              <a:latin typeface="Arial" charset="0"/>
            </a:endParaRPr>
          </a:p>
          <a:p>
            <a:pPr marL="177800" algn="just"/>
            <a:r>
              <a:rPr lang="es-EC" sz="1600" dirty="0">
                <a:latin typeface="Arial" charset="0"/>
              </a:rPr>
              <a:t> </a:t>
            </a:r>
          </a:p>
          <a:p>
            <a:pPr marL="177800" algn="just"/>
            <a:endParaRPr lang="es-EC" sz="1600" dirty="0">
              <a:latin typeface="Arial" charset="0"/>
            </a:endParaRPr>
          </a:p>
          <a:p>
            <a:pPr marL="177800" algn="just"/>
            <a:endParaRPr lang="es-EC" sz="1600" dirty="0">
              <a:latin typeface="Arial" charset="0"/>
            </a:endParaRPr>
          </a:p>
          <a:p>
            <a:pPr marL="177800" algn="just"/>
            <a:endParaRPr lang="es-EC" sz="1600" dirty="0">
              <a:latin typeface="Arial" charset="0"/>
            </a:endParaRPr>
          </a:p>
          <a:p>
            <a:pPr marL="177800" algn="just"/>
            <a:endParaRPr lang="es-EC" sz="1600" dirty="0">
              <a:latin typeface="Arial" charset="0"/>
            </a:endParaRPr>
          </a:p>
          <a:p>
            <a:pPr marL="177800" algn="just"/>
            <a:endParaRPr lang="es-EC" sz="1600" dirty="0">
              <a:latin typeface="Arial" charset="0"/>
            </a:endParaRPr>
          </a:p>
          <a:p>
            <a:pPr marL="177800" algn="just"/>
            <a:endParaRPr lang="es-EC" sz="1600" dirty="0">
              <a:latin typeface="Arial" charset="0"/>
            </a:endParaRPr>
          </a:p>
          <a:p>
            <a:pPr marL="177800" algn="just"/>
            <a:r>
              <a:rPr lang="es-ES" sz="1600" dirty="0" smtClean="0">
                <a:latin typeface="Arial" charset="0"/>
              </a:rPr>
              <a:t>Actualmente</a:t>
            </a:r>
            <a:r>
              <a:rPr lang="es-ES" sz="1600" dirty="0">
                <a:latin typeface="Arial" charset="0"/>
              </a:rPr>
              <a:t>, el sistema de auto clavado es una aplicación estricta en los hospitales </a:t>
            </a:r>
            <a:r>
              <a:rPr lang="es-ES" sz="1600" dirty="0" smtClean="0">
                <a:latin typeface="Arial" charset="0"/>
              </a:rPr>
              <a:t>para </a:t>
            </a:r>
            <a:r>
              <a:rPr lang="es-ES" sz="1600" dirty="0">
                <a:latin typeface="Arial" charset="0"/>
              </a:rPr>
              <a:t>los procesos de limpieza, desinfección y esterilización. Y ya que los usos de estas máquinas son diversos, de igual manera son los modelos y tipos de autoclaves que </a:t>
            </a:r>
            <a:r>
              <a:rPr lang="es-ES" sz="1600" dirty="0" smtClean="0">
                <a:latin typeface="Arial" charset="0"/>
              </a:rPr>
              <a:t>existen, acoplando cada </a:t>
            </a:r>
            <a:r>
              <a:rPr lang="es-ES" sz="1600" dirty="0">
                <a:latin typeface="Arial" charset="0"/>
              </a:rPr>
              <a:t>autoclave según sea la necesidad.</a:t>
            </a:r>
            <a:endParaRPr lang="quz-EC" dirty="0">
              <a:latin typeface="Arial" charset="0"/>
            </a:endParaRPr>
          </a:p>
        </p:txBody>
      </p:sp>
      <p:pic>
        <p:nvPicPr>
          <p:cNvPr id="9220" name="5 Imagen" descr="Descripción: Material Esteriliz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276600"/>
            <a:ext cx="11096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6 Imagen" descr="Descripción: http://1.bp.blogspot.com/_B-4lj4AIIc0/SbwVAWpxztI/AAAAAAAAABg/zm_onTZX09w/s400/autoclave_%5B1%5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150" y="3482975"/>
            <a:ext cx="15986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Título"/>
          <p:cNvSpPr>
            <a:spLocks noGrp="1"/>
          </p:cNvSpPr>
          <p:nvPr>
            <p:ph type="title"/>
          </p:nvPr>
        </p:nvSpPr>
        <p:spPr/>
        <p:txBody>
          <a:bodyPr/>
          <a:lstStyle/>
          <a:p>
            <a:endParaRPr lang="quz-EC" smtClean="0"/>
          </a:p>
        </p:txBody>
      </p:sp>
      <p:graphicFrame>
        <p:nvGraphicFramePr>
          <p:cNvPr id="5" name="4 Marcador de contenido"/>
          <p:cNvGraphicFramePr>
            <a:graphicFrameLocks noGrp="1"/>
          </p:cNvGraphicFramePr>
          <p:nvPr>
            <p:ph idx="1"/>
          </p:nvPr>
        </p:nvGraphicFramePr>
        <p:xfrm>
          <a:off x="1979613" y="1441450"/>
          <a:ext cx="5184775" cy="4562473"/>
        </p:xfrm>
        <a:graphic>
          <a:graphicData uri="http://schemas.openxmlformats.org/drawingml/2006/table">
            <a:tbl>
              <a:tblPr firstRow="1" lastRow="1">
                <a:tableStyleId>{5C22544A-7EE6-4342-B048-85BDC9FD1C3A}</a:tableStyleId>
              </a:tblPr>
              <a:tblGrid>
                <a:gridCol w="1018948"/>
                <a:gridCol w="1496444"/>
                <a:gridCol w="1672168"/>
                <a:gridCol w="997215"/>
              </a:tblGrid>
              <a:tr h="274349">
                <a:tc gridSpan="4">
                  <a:txBody>
                    <a:bodyPr/>
                    <a:lstStyle/>
                    <a:p>
                      <a:pPr algn="ctr">
                        <a:lnSpc>
                          <a:spcPct val="150000"/>
                        </a:lnSpc>
                        <a:spcAft>
                          <a:spcPts val="0"/>
                        </a:spcAft>
                      </a:pPr>
                      <a:r>
                        <a:rPr lang="es-ES" sz="1200">
                          <a:effectLst/>
                        </a:rPr>
                        <a:t>COSTOS DE MATERIALES Y SERVICIOS PROFESIONALES</a:t>
                      </a:r>
                      <a:endParaRPr lang="quz-EC" sz="1200">
                        <a:effectLst/>
                        <a:latin typeface="Times New Roman"/>
                        <a:ea typeface="Times New Roman"/>
                      </a:endParaRPr>
                    </a:p>
                  </a:txBody>
                  <a:tcPr marL="67061" marR="67061"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r>
              <a:tr h="434196">
                <a:tc>
                  <a:txBody>
                    <a:bodyPr/>
                    <a:lstStyle/>
                    <a:p>
                      <a:pPr algn="ctr">
                        <a:lnSpc>
                          <a:spcPct val="150000"/>
                        </a:lnSpc>
                        <a:spcAft>
                          <a:spcPts val="0"/>
                        </a:spcAft>
                      </a:pPr>
                      <a:r>
                        <a:rPr lang="es-ES" sz="1200">
                          <a:effectLst/>
                        </a:rPr>
                        <a:t>Empresa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Servicio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Especificaciones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Valor Total</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DIPAC</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Productos de acero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Venta de planchas de acero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2.420,00</a:t>
                      </a:r>
                      <a:endParaRPr lang="quz-EC" sz="1200">
                        <a:effectLst/>
                        <a:latin typeface="Times New Roman"/>
                        <a:ea typeface="Times New Roman"/>
                      </a:endParaRPr>
                    </a:p>
                  </a:txBody>
                  <a:tcPr marL="67061" marR="67061" marT="0" marB="0" anchor="ctr"/>
                </a:tc>
              </a:tr>
              <a:tr h="805033">
                <a:tc>
                  <a:txBody>
                    <a:bodyPr/>
                    <a:lstStyle/>
                    <a:p>
                      <a:pPr algn="ctr">
                        <a:lnSpc>
                          <a:spcPct val="150000"/>
                        </a:lnSpc>
                        <a:spcAft>
                          <a:spcPts val="0"/>
                        </a:spcAft>
                      </a:pPr>
                      <a:r>
                        <a:rPr lang="es-ES" sz="1200">
                          <a:effectLst/>
                        </a:rPr>
                        <a:t>B &amp; T  Cía. Ltda.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Doblado, conformado y soldadura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Rolado de planchas, y soldada del cuerpo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31.300,00</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IMETECO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Soldadura de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Soldada de tapas con el cuerpo del recipiente</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7.280,00</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Macrisli</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Ferretería mecánica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Venta de pernos y neplos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1.200,00</a:t>
                      </a:r>
                      <a:endParaRPr lang="quz-EC" sz="1200">
                        <a:effectLst/>
                        <a:latin typeface="Times New Roman"/>
                        <a:ea typeface="Times New Roman"/>
                      </a:endParaRPr>
                    </a:p>
                  </a:txBody>
                  <a:tcPr marL="67061" marR="67061" marT="0" marB="0" anchor="ctr"/>
                </a:tc>
              </a:tr>
              <a:tr h="823047">
                <a:tc>
                  <a:txBody>
                    <a:bodyPr/>
                    <a:lstStyle/>
                    <a:p>
                      <a:pPr algn="ctr">
                        <a:lnSpc>
                          <a:spcPct val="150000"/>
                        </a:lnSpc>
                        <a:spcAft>
                          <a:spcPts val="0"/>
                        </a:spcAft>
                      </a:pPr>
                      <a:r>
                        <a:rPr lang="es-ES" sz="1200">
                          <a:effectLst/>
                        </a:rPr>
                        <a:t>Aceros Inoxidable “Peralta”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Conformado de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Doblado y conformado de las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2.800,00</a:t>
                      </a:r>
                      <a:endParaRPr lang="quz-EC" sz="1200">
                        <a:effectLst/>
                        <a:latin typeface="Times New Roman"/>
                        <a:ea typeface="Times New Roman"/>
                      </a:endParaRPr>
                    </a:p>
                  </a:txBody>
                  <a:tcPr marL="67061" marR="67061" marT="0" marB="0" anchor="ctr"/>
                </a:tc>
              </a:tr>
              <a:tr h="548698">
                <a:tc gridSpan="3">
                  <a:txBody>
                    <a:bodyPr/>
                    <a:lstStyle/>
                    <a:p>
                      <a:pPr algn="ctr">
                        <a:lnSpc>
                          <a:spcPct val="150000"/>
                        </a:lnSpc>
                        <a:spcAft>
                          <a:spcPts val="0"/>
                        </a:spcAft>
                      </a:pPr>
                      <a:r>
                        <a:rPr lang="es-ES" sz="1200">
                          <a:effectLst/>
                        </a:rPr>
                        <a:t>TOTAL (2)</a:t>
                      </a:r>
                      <a:endParaRPr lang="quz-EC" sz="1200">
                        <a:effectLst/>
                        <a:latin typeface="Times New Roman"/>
                        <a:ea typeface="Times New Roman"/>
                      </a:endParaRPr>
                    </a:p>
                  </a:txBody>
                  <a:tcPr marL="67061" marR="67061" marT="0" marB="0" anchor="ctr"/>
                </a:tc>
                <a:tc hMerge="1">
                  <a:txBody>
                    <a:bodyPr/>
                    <a:lstStyle/>
                    <a:p>
                      <a:endParaRPr lang="quz-EC"/>
                    </a:p>
                  </a:txBody>
                  <a:tcPr/>
                </a:tc>
                <a:tc hMerge="1">
                  <a:txBody>
                    <a:bodyPr/>
                    <a:lstStyle/>
                    <a:p>
                      <a:endParaRPr lang="quz-EC"/>
                    </a:p>
                  </a:txBody>
                  <a:tcPr/>
                </a:tc>
                <a:tc>
                  <a:txBody>
                    <a:bodyPr/>
                    <a:lstStyle/>
                    <a:p>
                      <a:pPr algn="ctr">
                        <a:lnSpc>
                          <a:spcPct val="150000"/>
                        </a:lnSpc>
                        <a:spcAft>
                          <a:spcPts val="0"/>
                        </a:spcAft>
                      </a:pPr>
                      <a:r>
                        <a:rPr lang="es-ES" sz="1200" dirty="0">
                          <a:effectLst/>
                        </a:rPr>
                        <a:t>USD.  45.000.00</a:t>
                      </a:r>
                      <a:endParaRPr lang="quz-EC" sz="1200" dirty="0">
                        <a:effectLst/>
                        <a:latin typeface="Times New Roman"/>
                        <a:ea typeface="Times New Roman"/>
                      </a:endParaRPr>
                    </a:p>
                  </a:txBody>
                  <a:tcPr marL="67061" marR="67061" marT="0" marB="0" anchor="ctr"/>
                </a:tc>
              </a:tr>
            </a:tbl>
          </a:graphicData>
        </a:graphic>
      </p:graphicFrame>
      <p:pic>
        <p:nvPicPr>
          <p:cNvPr id="82989"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Tabla"/>
          <p:cNvGraphicFramePr>
            <a:graphicFrameLocks noGrp="1"/>
          </p:cNvGraphicFramePr>
          <p:nvPr/>
        </p:nvGraphicFramePr>
        <p:xfrm>
          <a:off x="1979613" y="1219200"/>
          <a:ext cx="5184775" cy="4562473"/>
        </p:xfrm>
        <a:graphic>
          <a:graphicData uri="http://schemas.openxmlformats.org/drawingml/2006/table">
            <a:tbl>
              <a:tblPr firstRow="1" lastRow="1">
                <a:tableStyleId>{5C22544A-7EE6-4342-B048-85BDC9FD1C3A}</a:tableStyleId>
              </a:tblPr>
              <a:tblGrid>
                <a:gridCol w="1018948"/>
                <a:gridCol w="1496444"/>
                <a:gridCol w="1672168"/>
                <a:gridCol w="997215"/>
              </a:tblGrid>
              <a:tr h="274349">
                <a:tc gridSpan="4">
                  <a:txBody>
                    <a:bodyPr/>
                    <a:lstStyle/>
                    <a:p>
                      <a:pPr algn="ctr">
                        <a:lnSpc>
                          <a:spcPct val="150000"/>
                        </a:lnSpc>
                        <a:spcAft>
                          <a:spcPts val="0"/>
                        </a:spcAft>
                      </a:pPr>
                      <a:r>
                        <a:rPr lang="es-ES" sz="1200">
                          <a:effectLst/>
                        </a:rPr>
                        <a:t>COSTOS DE MATERIALES Y SERVICIOS PROFESIONALES</a:t>
                      </a:r>
                      <a:endParaRPr lang="quz-EC" sz="1200">
                        <a:effectLst/>
                        <a:latin typeface="Times New Roman"/>
                        <a:ea typeface="Times New Roman"/>
                      </a:endParaRPr>
                    </a:p>
                  </a:txBody>
                  <a:tcPr marL="67061" marR="67061" marT="0" marB="0" anchor="ctr"/>
                </a:tc>
                <a:tc hMerge="1">
                  <a:txBody>
                    <a:bodyPr/>
                    <a:lstStyle/>
                    <a:p>
                      <a:endParaRPr lang="quz-EC"/>
                    </a:p>
                  </a:txBody>
                  <a:tcPr/>
                </a:tc>
                <a:tc hMerge="1">
                  <a:txBody>
                    <a:bodyPr/>
                    <a:lstStyle/>
                    <a:p>
                      <a:endParaRPr lang="quz-EC"/>
                    </a:p>
                  </a:txBody>
                  <a:tcPr/>
                </a:tc>
                <a:tc hMerge="1">
                  <a:txBody>
                    <a:bodyPr/>
                    <a:lstStyle/>
                    <a:p>
                      <a:endParaRPr lang="quz-EC"/>
                    </a:p>
                  </a:txBody>
                  <a:tcPr/>
                </a:tc>
              </a:tr>
              <a:tr h="434196">
                <a:tc>
                  <a:txBody>
                    <a:bodyPr/>
                    <a:lstStyle/>
                    <a:p>
                      <a:pPr algn="ctr">
                        <a:lnSpc>
                          <a:spcPct val="150000"/>
                        </a:lnSpc>
                        <a:spcAft>
                          <a:spcPts val="0"/>
                        </a:spcAft>
                      </a:pPr>
                      <a:r>
                        <a:rPr lang="es-ES" sz="1200">
                          <a:effectLst/>
                        </a:rPr>
                        <a:t>Empresa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Servicio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Especificaciones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Valor Total</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DIPAC</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Productos de acero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Venta de planchas de acero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2.420,00</a:t>
                      </a:r>
                      <a:endParaRPr lang="quz-EC" sz="1200">
                        <a:effectLst/>
                        <a:latin typeface="Times New Roman"/>
                        <a:ea typeface="Times New Roman"/>
                      </a:endParaRPr>
                    </a:p>
                  </a:txBody>
                  <a:tcPr marL="67061" marR="67061" marT="0" marB="0" anchor="ctr"/>
                </a:tc>
              </a:tr>
              <a:tr h="805033">
                <a:tc>
                  <a:txBody>
                    <a:bodyPr/>
                    <a:lstStyle/>
                    <a:p>
                      <a:pPr algn="ctr">
                        <a:lnSpc>
                          <a:spcPct val="150000"/>
                        </a:lnSpc>
                        <a:spcAft>
                          <a:spcPts val="0"/>
                        </a:spcAft>
                      </a:pPr>
                      <a:r>
                        <a:rPr lang="es-ES" sz="1200">
                          <a:effectLst/>
                        </a:rPr>
                        <a:t>B &amp; T  Cía. Ltda.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Doblado, conformado y soldadura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Rolado de planchas, y soldada del cuerpo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31.300,00</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IMETECO</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Soldadura de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Soldada de tapas con el cuerpo del recipiente</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7.280,00</a:t>
                      </a:r>
                      <a:endParaRPr lang="quz-EC" sz="1200">
                        <a:effectLst/>
                        <a:latin typeface="Times New Roman"/>
                        <a:ea typeface="Times New Roman"/>
                      </a:endParaRPr>
                    </a:p>
                  </a:txBody>
                  <a:tcPr marL="67061" marR="67061" marT="0" marB="0" anchor="ctr"/>
                </a:tc>
              </a:tr>
              <a:tr h="559050">
                <a:tc>
                  <a:txBody>
                    <a:bodyPr/>
                    <a:lstStyle/>
                    <a:p>
                      <a:pPr algn="ctr">
                        <a:lnSpc>
                          <a:spcPct val="150000"/>
                        </a:lnSpc>
                        <a:spcAft>
                          <a:spcPts val="0"/>
                        </a:spcAft>
                      </a:pPr>
                      <a:r>
                        <a:rPr lang="es-ES" sz="1200">
                          <a:effectLst/>
                        </a:rPr>
                        <a:t>Macrisli</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Ferretería mecánica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Venta de pernos y neplos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1.200,00</a:t>
                      </a:r>
                      <a:endParaRPr lang="quz-EC" sz="1200">
                        <a:effectLst/>
                        <a:latin typeface="Times New Roman"/>
                        <a:ea typeface="Times New Roman"/>
                      </a:endParaRPr>
                    </a:p>
                  </a:txBody>
                  <a:tcPr marL="67061" marR="67061" marT="0" marB="0" anchor="ctr"/>
                </a:tc>
              </a:tr>
              <a:tr h="823047">
                <a:tc>
                  <a:txBody>
                    <a:bodyPr/>
                    <a:lstStyle/>
                    <a:p>
                      <a:pPr algn="ctr">
                        <a:lnSpc>
                          <a:spcPct val="150000"/>
                        </a:lnSpc>
                        <a:spcAft>
                          <a:spcPts val="0"/>
                        </a:spcAft>
                      </a:pPr>
                      <a:r>
                        <a:rPr lang="es-ES" sz="1200">
                          <a:effectLst/>
                        </a:rPr>
                        <a:t>Aceros Inoxidable “Peralta”</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Conformado de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Doblado y conformado de las tapas</a:t>
                      </a:r>
                      <a:endParaRPr lang="quz-EC" sz="1200">
                        <a:effectLst/>
                        <a:latin typeface="Times New Roman"/>
                        <a:ea typeface="Times New Roman"/>
                      </a:endParaRPr>
                    </a:p>
                  </a:txBody>
                  <a:tcPr marL="67061" marR="67061" marT="0" marB="0" anchor="ctr"/>
                </a:tc>
                <a:tc>
                  <a:txBody>
                    <a:bodyPr/>
                    <a:lstStyle/>
                    <a:p>
                      <a:pPr algn="ctr">
                        <a:lnSpc>
                          <a:spcPct val="150000"/>
                        </a:lnSpc>
                        <a:spcAft>
                          <a:spcPts val="0"/>
                        </a:spcAft>
                      </a:pPr>
                      <a:r>
                        <a:rPr lang="es-ES" sz="1200">
                          <a:effectLst/>
                        </a:rPr>
                        <a:t>USD.   2.800,00</a:t>
                      </a:r>
                      <a:endParaRPr lang="quz-EC" sz="1200">
                        <a:effectLst/>
                        <a:latin typeface="Times New Roman"/>
                        <a:ea typeface="Times New Roman"/>
                      </a:endParaRPr>
                    </a:p>
                  </a:txBody>
                  <a:tcPr marL="67061" marR="67061" marT="0" marB="0" anchor="ctr"/>
                </a:tc>
              </a:tr>
              <a:tr h="548698">
                <a:tc gridSpan="3">
                  <a:txBody>
                    <a:bodyPr/>
                    <a:lstStyle/>
                    <a:p>
                      <a:pPr algn="ctr">
                        <a:lnSpc>
                          <a:spcPct val="150000"/>
                        </a:lnSpc>
                        <a:spcAft>
                          <a:spcPts val="0"/>
                        </a:spcAft>
                      </a:pPr>
                      <a:r>
                        <a:rPr lang="es-ES" sz="1200">
                          <a:effectLst/>
                        </a:rPr>
                        <a:t>TOTAL (2)</a:t>
                      </a:r>
                      <a:endParaRPr lang="quz-EC" sz="1200">
                        <a:effectLst/>
                        <a:latin typeface="Times New Roman"/>
                        <a:ea typeface="Times New Roman"/>
                      </a:endParaRPr>
                    </a:p>
                  </a:txBody>
                  <a:tcPr marL="67061" marR="67061" marT="0" marB="0" anchor="ctr"/>
                </a:tc>
                <a:tc hMerge="1">
                  <a:txBody>
                    <a:bodyPr/>
                    <a:lstStyle/>
                    <a:p>
                      <a:endParaRPr lang="quz-EC"/>
                    </a:p>
                  </a:txBody>
                  <a:tcPr/>
                </a:tc>
                <a:tc hMerge="1">
                  <a:txBody>
                    <a:bodyPr/>
                    <a:lstStyle/>
                    <a:p>
                      <a:endParaRPr lang="quz-EC"/>
                    </a:p>
                  </a:txBody>
                  <a:tcPr/>
                </a:tc>
                <a:tc>
                  <a:txBody>
                    <a:bodyPr/>
                    <a:lstStyle/>
                    <a:p>
                      <a:pPr algn="ctr">
                        <a:lnSpc>
                          <a:spcPct val="150000"/>
                        </a:lnSpc>
                        <a:spcAft>
                          <a:spcPts val="0"/>
                        </a:spcAft>
                      </a:pPr>
                      <a:r>
                        <a:rPr lang="es-ES" sz="1200" dirty="0">
                          <a:effectLst/>
                        </a:rPr>
                        <a:t>USD.  45.000.00</a:t>
                      </a:r>
                      <a:endParaRPr lang="quz-EC" sz="1200" dirty="0">
                        <a:effectLst/>
                        <a:latin typeface="Times New Roman"/>
                        <a:ea typeface="Times New Roman"/>
                      </a:endParaRPr>
                    </a:p>
                  </a:txBody>
                  <a:tcPr marL="67061" marR="67061" marT="0" marB="0" anchor="ctr"/>
                </a:tc>
              </a:tr>
            </a:tbl>
          </a:graphicData>
        </a:graphic>
      </p:graphicFrame>
      <p:sp>
        <p:nvSpPr>
          <p:cNvPr id="7" name="6 Rectángulo"/>
          <p:cNvSpPr/>
          <p:nvPr/>
        </p:nvSpPr>
        <p:spPr>
          <a:xfrm>
            <a:off x="609600" y="550863"/>
            <a:ext cx="8153400" cy="585787"/>
          </a:xfrm>
          <a:prstGeom prst="rect">
            <a:avLst/>
          </a:prstGeom>
        </p:spPr>
        <p:txBody>
          <a:bodyPr>
            <a:spAutoFit/>
          </a:bodyPr>
          <a:lstStyle/>
          <a:p>
            <a:pPr marL="287338"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Tabla 3. Costos de Materiales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Título"/>
          <p:cNvSpPr>
            <a:spLocks noGrp="1"/>
          </p:cNvSpPr>
          <p:nvPr>
            <p:ph type="title"/>
          </p:nvPr>
        </p:nvSpPr>
        <p:spPr/>
        <p:txBody>
          <a:bodyPr/>
          <a:lstStyle/>
          <a:p>
            <a:endParaRPr lang="quz-EC" smtClean="0"/>
          </a:p>
        </p:txBody>
      </p:sp>
      <p:graphicFrame>
        <p:nvGraphicFramePr>
          <p:cNvPr id="5" name="4 Marcador de contenido"/>
          <p:cNvGraphicFramePr>
            <a:graphicFrameLocks noGrp="1"/>
          </p:cNvGraphicFramePr>
          <p:nvPr>
            <p:ph idx="1"/>
          </p:nvPr>
        </p:nvGraphicFramePr>
        <p:xfrm>
          <a:off x="2489200" y="2881313"/>
          <a:ext cx="4165600" cy="1964003"/>
        </p:xfrm>
        <a:graphic>
          <a:graphicData uri="http://schemas.openxmlformats.org/drawingml/2006/table">
            <a:tbl>
              <a:tblPr firstRow="1" lastRow="1">
                <a:tableStyleId>{5C22544A-7EE6-4342-B048-85BDC9FD1C3A}</a:tableStyleId>
              </a:tblPr>
              <a:tblGrid>
                <a:gridCol w="2521836"/>
                <a:gridCol w="1643764"/>
              </a:tblGrid>
              <a:tr h="274276">
                <a:tc gridSpan="2">
                  <a:txBody>
                    <a:bodyPr/>
                    <a:lstStyle/>
                    <a:p>
                      <a:pPr algn="ctr">
                        <a:lnSpc>
                          <a:spcPct val="150000"/>
                        </a:lnSpc>
                        <a:spcAft>
                          <a:spcPts val="0"/>
                        </a:spcAft>
                      </a:pPr>
                      <a:r>
                        <a:rPr lang="es-ES" sz="1200">
                          <a:effectLst/>
                        </a:rPr>
                        <a:t>OTROS</a:t>
                      </a:r>
                      <a:endParaRPr lang="quz-EC" sz="1200">
                        <a:effectLst/>
                        <a:latin typeface="Times New Roman"/>
                        <a:ea typeface="Times New Roman"/>
                      </a:endParaRPr>
                    </a:p>
                  </a:txBody>
                  <a:tcPr marL="68570" marR="68570" marT="0" marB="0"/>
                </a:tc>
                <a:tc hMerge="1">
                  <a:txBody>
                    <a:bodyPr/>
                    <a:lstStyle/>
                    <a:p>
                      <a:endParaRPr lang="quz-EC"/>
                    </a:p>
                  </a:txBody>
                  <a:tcPr/>
                </a:tc>
              </a:tr>
              <a:tr h="274276">
                <a:tc>
                  <a:txBody>
                    <a:bodyPr/>
                    <a:lstStyle/>
                    <a:p>
                      <a:pPr algn="ctr">
                        <a:lnSpc>
                          <a:spcPct val="150000"/>
                        </a:lnSpc>
                        <a:spcAft>
                          <a:spcPts val="0"/>
                        </a:spcAft>
                      </a:pPr>
                      <a:r>
                        <a:rPr lang="es-ES" sz="1200" spc="-15">
                          <a:effectLst/>
                        </a:rPr>
                        <a:t>DESCRIPCIÓN</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COSTOS</a:t>
                      </a:r>
                      <a:endParaRPr lang="quz-EC" sz="1200">
                        <a:effectLst/>
                        <a:latin typeface="Times New Roman"/>
                        <a:ea typeface="Times New Roman"/>
                      </a:endParaRPr>
                    </a:p>
                  </a:txBody>
                  <a:tcPr marL="68570" marR="68570" marT="0" marB="0"/>
                </a:tc>
              </a:tr>
              <a:tr h="548551">
                <a:tc>
                  <a:txBody>
                    <a:bodyPr/>
                    <a:lstStyle/>
                    <a:p>
                      <a:pPr algn="ctr">
                        <a:lnSpc>
                          <a:spcPct val="150000"/>
                        </a:lnSpc>
                        <a:spcAft>
                          <a:spcPts val="0"/>
                        </a:spcAft>
                      </a:pPr>
                      <a:r>
                        <a:rPr lang="es-ES" sz="1200" spc="-15">
                          <a:effectLst/>
                        </a:rPr>
                        <a:t>Adquisición de software y manuales de diseño</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USD.  500,00</a:t>
                      </a:r>
                      <a:endParaRPr lang="quz-EC" sz="1200">
                        <a:effectLst/>
                        <a:latin typeface="Times New Roman"/>
                        <a:ea typeface="Times New Roman"/>
                      </a:endParaRPr>
                    </a:p>
                  </a:txBody>
                  <a:tcPr marL="68570" marR="68570" marT="0" marB="0"/>
                </a:tc>
              </a:tr>
              <a:tr h="548551">
                <a:tc>
                  <a:txBody>
                    <a:bodyPr/>
                    <a:lstStyle/>
                    <a:p>
                      <a:pPr algn="ctr">
                        <a:lnSpc>
                          <a:spcPct val="150000"/>
                        </a:lnSpc>
                        <a:spcAft>
                          <a:spcPts val="0"/>
                        </a:spcAft>
                      </a:pPr>
                      <a:r>
                        <a:rPr lang="es-ES" sz="1200" spc="-15">
                          <a:effectLst/>
                        </a:rPr>
                        <a:t>Otros gastos directamente imputables al proyecto</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USD.  100,00</a:t>
                      </a:r>
                      <a:endParaRPr lang="quz-EC" sz="1200">
                        <a:effectLst/>
                        <a:latin typeface="Times New Roman"/>
                        <a:ea typeface="Times New Roman"/>
                      </a:endParaRPr>
                    </a:p>
                  </a:txBody>
                  <a:tcPr marL="68570" marR="68570" marT="0" marB="0"/>
                </a:tc>
              </a:tr>
              <a:tr h="318083">
                <a:tc>
                  <a:txBody>
                    <a:bodyPr/>
                    <a:lstStyle/>
                    <a:p>
                      <a:pPr algn="ctr">
                        <a:lnSpc>
                          <a:spcPct val="150000"/>
                        </a:lnSpc>
                        <a:spcAft>
                          <a:spcPts val="0"/>
                        </a:spcAft>
                      </a:pPr>
                      <a:r>
                        <a:rPr lang="es-ES" sz="1200">
                          <a:effectLst/>
                        </a:rPr>
                        <a:t>TOTAL (3)</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dirty="0">
                          <a:effectLst/>
                        </a:rPr>
                        <a:t>USD.  600,00</a:t>
                      </a:r>
                      <a:endParaRPr lang="quz-EC" sz="1200" dirty="0">
                        <a:effectLst/>
                        <a:latin typeface="Times New Roman"/>
                        <a:ea typeface="Times New Roman"/>
                      </a:endParaRPr>
                    </a:p>
                  </a:txBody>
                  <a:tcPr marL="68570" marR="68570" marT="0" marB="0"/>
                </a:tc>
              </a:tr>
            </a:tbl>
          </a:graphicData>
        </a:graphic>
      </p:graphicFrame>
      <p:pic>
        <p:nvPicPr>
          <p:cNvPr id="8399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09600" y="550863"/>
            <a:ext cx="8153400" cy="585787"/>
          </a:xfrm>
          <a:prstGeom prst="rect">
            <a:avLst/>
          </a:prstGeom>
        </p:spPr>
        <p:txBody>
          <a:bodyPr>
            <a:spAutoFit/>
          </a:bodyPr>
          <a:lstStyle/>
          <a:p>
            <a:pPr marL="287338"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Tabla 4. Otros gastos</a:t>
            </a:r>
          </a:p>
        </p:txBody>
      </p:sp>
      <p:graphicFrame>
        <p:nvGraphicFramePr>
          <p:cNvPr id="7" name="6 Tabla"/>
          <p:cNvGraphicFramePr>
            <a:graphicFrameLocks noGrp="1"/>
          </p:cNvGraphicFramePr>
          <p:nvPr/>
        </p:nvGraphicFramePr>
        <p:xfrm>
          <a:off x="2489200" y="1295400"/>
          <a:ext cx="4165600" cy="1964004"/>
        </p:xfrm>
        <a:graphic>
          <a:graphicData uri="http://schemas.openxmlformats.org/drawingml/2006/table">
            <a:tbl>
              <a:tblPr firstRow="1" lastRow="1">
                <a:tableStyleId>{5C22544A-7EE6-4342-B048-85BDC9FD1C3A}</a:tableStyleId>
              </a:tblPr>
              <a:tblGrid>
                <a:gridCol w="2521836"/>
                <a:gridCol w="1643764"/>
              </a:tblGrid>
              <a:tr h="274276">
                <a:tc gridSpan="2">
                  <a:txBody>
                    <a:bodyPr/>
                    <a:lstStyle/>
                    <a:p>
                      <a:pPr algn="ctr">
                        <a:lnSpc>
                          <a:spcPct val="150000"/>
                        </a:lnSpc>
                        <a:spcAft>
                          <a:spcPts val="0"/>
                        </a:spcAft>
                      </a:pPr>
                      <a:r>
                        <a:rPr lang="es-ES" sz="1200" dirty="0">
                          <a:effectLst/>
                        </a:rPr>
                        <a:t>OTROS</a:t>
                      </a:r>
                      <a:endParaRPr lang="quz-EC" sz="1200" dirty="0">
                        <a:effectLst/>
                        <a:latin typeface="Times New Roman"/>
                        <a:ea typeface="Times New Roman"/>
                      </a:endParaRPr>
                    </a:p>
                  </a:txBody>
                  <a:tcPr marL="68570" marR="68570" marT="0" marB="0"/>
                </a:tc>
                <a:tc hMerge="1">
                  <a:txBody>
                    <a:bodyPr/>
                    <a:lstStyle/>
                    <a:p>
                      <a:endParaRPr lang="quz-EC"/>
                    </a:p>
                  </a:txBody>
                  <a:tcPr/>
                </a:tc>
              </a:tr>
              <a:tr h="274276">
                <a:tc>
                  <a:txBody>
                    <a:bodyPr/>
                    <a:lstStyle/>
                    <a:p>
                      <a:pPr algn="ctr">
                        <a:lnSpc>
                          <a:spcPct val="150000"/>
                        </a:lnSpc>
                        <a:spcAft>
                          <a:spcPts val="0"/>
                        </a:spcAft>
                      </a:pPr>
                      <a:r>
                        <a:rPr lang="es-ES" sz="1200" spc="-15">
                          <a:effectLst/>
                        </a:rPr>
                        <a:t>DESCRIPCIÓN</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COSTOS</a:t>
                      </a:r>
                      <a:endParaRPr lang="quz-EC" sz="1200">
                        <a:effectLst/>
                        <a:latin typeface="Times New Roman"/>
                        <a:ea typeface="Times New Roman"/>
                      </a:endParaRPr>
                    </a:p>
                  </a:txBody>
                  <a:tcPr marL="68570" marR="68570" marT="0" marB="0"/>
                </a:tc>
              </a:tr>
              <a:tr h="548551">
                <a:tc>
                  <a:txBody>
                    <a:bodyPr/>
                    <a:lstStyle/>
                    <a:p>
                      <a:pPr algn="ctr">
                        <a:lnSpc>
                          <a:spcPct val="150000"/>
                        </a:lnSpc>
                        <a:spcAft>
                          <a:spcPts val="0"/>
                        </a:spcAft>
                      </a:pPr>
                      <a:r>
                        <a:rPr lang="es-ES" sz="1200" spc="-15" dirty="0">
                          <a:effectLst/>
                        </a:rPr>
                        <a:t>Adquisición de software y manuales de diseño</a:t>
                      </a:r>
                      <a:endParaRPr lang="quz-EC" sz="1200" dirty="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USD.  500,00</a:t>
                      </a:r>
                      <a:endParaRPr lang="quz-EC" sz="1200">
                        <a:effectLst/>
                        <a:latin typeface="Times New Roman"/>
                        <a:ea typeface="Times New Roman"/>
                      </a:endParaRPr>
                    </a:p>
                  </a:txBody>
                  <a:tcPr marL="68570" marR="68570" marT="0" marB="0"/>
                </a:tc>
              </a:tr>
              <a:tr h="548551">
                <a:tc>
                  <a:txBody>
                    <a:bodyPr/>
                    <a:lstStyle/>
                    <a:p>
                      <a:pPr algn="ctr">
                        <a:lnSpc>
                          <a:spcPct val="150000"/>
                        </a:lnSpc>
                        <a:spcAft>
                          <a:spcPts val="0"/>
                        </a:spcAft>
                      </a:pPr>
                      <a:r>
                        <a:rPr lang="es-ES" sz="1200" spc="-15">
                          <a:effectLst/>
                        </a:rPr>
                        <a:t>Otros gastos directamente imputables al proyecto</a:t>
                      </a:r>
                      <a:endParaRPr lang="quz-EC" sz="1200">
                        <a:effectLst/>
                        <a:latin typeface="Times New Roman"/>
                        <a:ea typeface="Times New Roman"/>
                      </a:endParaRPr>
                    </a:p>
                  </a:txBody>
                  <a:tcPr marL="68570" marR="68570" marT="0" marB="0"/>
                </a:tc>
                <a:tc>
                  <a:txBody>
                    <a:bodyPr/>
                    <a:lstStyle/>
                    <a:p>
                      <a:pPr algn="ctr">
                        <a:lnSpc>
                          <a:spcPct val="150000"/>
                        </a:lnSpc>
                        <a:spcAft>
                          <a:spcPts val="0"/>
                        </a:spcAft>
                      </a:pPr>
                      <a:r>
                        <a:rPr lang="es-ES" sz="1200">
                          <a:effectLst/>
                        </a:rPr>
                        <a:t>USD.  100,00</a:t>
                      </a:r>
                      <a:endParaRPr lang="quz-EC" sz="1200">
                        <a:effectLst/>
                        <a:latin typeface="Times New Roman"/>
                        <a:ea typeface="Times New Roman"/>
                      </a:endParaRPr>
                    </a:p>
                  </a:txBody>
                  <a:tcPr marL="68570" marR="68570" marT="0" marB="0"/>
                </a:tc>
              </a:tr>
              <a:tr h="318084">
                <a:tc>
                  <a:txBody>
                    <a:bodyPr/>
                    <a:lstStyle/>
                    <a:p>
                      <a:pPr algn="ctr">
                        <a:lnSpc>
                          <a:spcPct val="150000"/>
                        </a:lnSpc>
                        <a:spcAft>
                          <a:spcPts val="0"/>
                        </a:spcAft>
                      </a:pPr>
                      <a:r>
                        <a:rPr lang="es-ES" sz="1200" dirty="0">
                          <a:effectLst/>
                        </a:rPr>
                        <a:t>TOTAL (3)</a:t>
                      </a:r>
                      <a:endParaRPr lang="quz-EC" sz="1200" dirty="0">
                        <a:effectLst/>
                        <a:latin typeface="Times New Roman"/>
                        <a:ea typeface="Times New Roman"/>
                      </a:endParaRPr>
                    </a:p>
                  </a:txBody>
                  <a:tcPr marL="68570" marR="68570" marT="0" marB="0"/>
                </a:tc>
                <a:tc>
                  <a:txBody>
                    <a:bodyPr/>
                    <a:lstStyle/>
                    <a:p>
                      <a:pPr algn="ctr">
                        <a:lnSpc>
                          <a:spcPct val="150000"/>
                        </a:lnSpc>
                        <a:spcAft>
                          <a:spcPts val="0"/>
                        </a:spcAft>
                      </a:pPr>
                      <a:r>
                        <a:rPr lang="es-ES" sz="1200" dirty="0">
                          <a:effectLst/>
                        </a:rPr>
                        <a:t>USD.  600,00</a:t>
                      </a:r>
                      <a:endParaRPr lang="quz-EC" sz="1200" dirty="0">
                        <a:effectLst/>
                        <a:latin typeface="Times New Roman"/>
                        <a:ea typeface="Times New Roman"/>
                      </a:endParaRPr>
                    </a:p>
                  </a:txBody>
                  <a:tcPr marL="68570" marR="68570" marT="0" marB="0"/>
                </a:tc>
              </a:tr>
            </a:tbl>
          </a:graphicData>
        </a:graphic>
      </p:graphicFrame>
      <p:graphicFrame>
        <p:nvGraphicFramePr>
          <p:cNvPr id="8" name="7 Tabla"/>
          <p:cNvGraphicFramePr>
            <a:graphicFrameLocks noGrp="1"/>
          </p:cNvGraphicFramePr>
          <p:nvPr/>
        </p:nvGraphicFramePr>
        <p:xfrm>
          <a:off x="2011363" y="3725863"/>
          <a:ext cx="5121275" cy="274637"/>
        </p:xfrm>
        <a:graphic>
          <a:graphicData uri="http://schemas.openxmlformats.org/drawingml/2006/table">
            <a:tbl>
              <a:tblPr firstRow="1" lastRow="1">
                <a:tableStyleId>{5C22544A-7EE6-4342-B048-85BDC9FD1C3A}</a:tableStyleId>
              </a:tblPr>
              <a:tblGrid>
                <a:gridCol w="3461162"/>
                <a:gridCol w="1660113"/>
              </a:tblGrid>
              <a:tr h="274637">
                <a:tc>
                  <a:txBody>
                    <a:bodyPr/>
                    <a:lstStyle/>
                    <a:p>
                      <a:pPr algn="ctr">
                        <a:lnSpc>
                          <a:spcPct val="150000"/>
                        </a:lnSpc>
                        <a:spcAft>
                          <a:spcPts val="0"/>
                        </a:spcAft>
                      </a:pPr>
                      <a:r>
                        <a:rPr lang="es-ES" sz="1200">
                          <a:effectLst/>
                        </a:rPr>
                        <a:t>TOTAL COSTO DIRECTO (T1+T2+T3)</a:t>
                      </a:r>
                      <a:endParaRPr lang="quz-EC" sz="1200">
                        <a:effectLst/>
                        <a:latin typeface="Times New Roman"/>
                        <a:ea typeface="Times New Roman"/>
                      </a:endParaRPr>
                    </a:p>
                  </a:txBody>
                  <a:tcPr marL="68563" marR="68563" marT="0" marB="0"/>
                </a:tc>
                <a:tc>
                  <a:txBody>
                    <a:bodyPr/>
                    <a:lstStyle/>
                    <a:p>
                      <a:pPr algn="ctr">
                        <a:lnSpc>
                          <a:spcPct val="150000"/>
                        </a:lnSpc>
                        <a:spcAft>
                          <a:spcPts val="0"/>
                        </a:spcAft>
                      </a:pPr>
                      <a:r>
                        <a:rPr lang="es-ES" sz="1200" dirty="0">
                          <a:effectLst/>
                        </a:rPr>
                        <a:t>  USD.  47.100,00</a:t>
                      </a:r>
                      <a:endParaRPr lang="quz-EC" sz="1200" dirty="0">
                        <a:effectLst/>
                        <a:latin typeface="Times New Roman"/>
                        <a:ea typeface="Times New Roman"/>
                      </a:endParaRPr>
                    </a:p>
                  </a:txBody>
                  <a:tcPr marL="68563" marR="68563" marT="0" marB="0"/>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Título"/>
          <p:cNvSpPr>
            <a:spLocks noGrp="1"/>
          </p:cNvSpPr>
          <p:nvPr>
            <p:ph type="title"/>
          </p:nvPr>
        </p:nvSpPr>
        <p:spPr/>
        <p:txBody>
          <a:bodyPr/>
          <a:lstStyle/>
          <a:p>
            <a:endParaRPr lang="quz-EC" smtClean="0"/>
          </a:p>
        </p:txBody>
      </p:sp>
      <p:graphicFrame>
        <p:nvGraphicFramePr>
          <p:cNvPr id="6" name="5 Marcador de contenido"/>
          <p:cNvGraphicFramePr>
            <a:graphicFrameLocks noGrp="1"/>
          </p:cNvGraphicFramePr>
          <p:nvPr>
            <p:ph idx="1"/>
          </p:nvPr>
        </p:nvGraphicFramePr>
        <p:xfrm>
          <a:off x="3048000" y="3725863"/>
          <a:ext cx="3048000" cy="274637"/>
        </p:xfrm>
        <a:graphic>
          <a:graphicData uri="http://schemas.openxmlformats.org/drawingml/2006/table">
            <a:tbl>
              <a:tblPr firstRow="1" lastRow="1">
                <a:tableStyleId>{5C22544A-7EE6-4342-B048-85BDC9FD1C3A}</a:tableStyleId>
              </a:tblPr>
              <a:tblGrid>
                <a:gridCol w="1917536"/>
                <a:gridCol w="1130464"/>
              </a:tblGrid>
              <a:tr h="274637">
                <a:tc>
                  <a:txBody>
                    <a:bodyPr/>
                    <a:lstStyle/>
                    <a:p>
                      <a:pPr algn="ctr">
                        <a:lnSpc>
                          <a:spcPct val="150000"/>
                        </a:lnSpc>
                        <a:spcAft>
                          <a:spcPts val="0"/>
                        </a:spcAft>
                      </a:pPr>
                      <a:r>
                        <a:rPr lang="es-ES" sz="1200">
                          <a:effectLst/>
                        </a:rPr>
                        <a:t>Útiles de Oficina</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dirty="0">
                          <a:effectLst/>
                        </a:rPr>
                        <a:t>USD.   100,00</a:t>
                      </a:r>
                      <a:endParaRPr lang="quz-EC" sz="1200" dirty="0">
                        <a:effectLst/>
                        <a:latin typeface="Times New Roman"/>
                        <a:ea typeface="Times New Roman"/>
                      </a:endParaRPr>
                    </a:p>
                  </a:txBody>
                  <a:tcPr marL="68551" marR="68551" marT="0" marB="0"/>
                </a:tc>
              </a:tr>
            </a:tbl>
          </a:graphicData>
        </a:graphic>
      </p:graphicFrame>
      <p:pic>
        <p:nvPicPr>
          <p:cNvPr id="85003"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223838"/>
            <a:ext cx="8153400" cy="3662362"/>
          </a:xfrm>
          <a:prstGeom prst="rect">
            <a:avLst/>
          </a:prstGeom>
        </p:spPr>
        <p:txBody>
          <a:bodyPr>
            <a:spAutoFit/>
          </a:bodyPr>
          <a:lstStyle/>
          <a:p>
            <a:pPr marL="287338" algn="just" fontAlgn="auto">
              <a:spcBef>
                <a:spcPts val="0"/>
              </a:spcBef>
              <a:spcAft>
                <a:spcPts val="0"/>
              </a:spcAft>
              <a:defRPr/>
            </a:pPr>
            <a:r>
              <a:rPr lang="es-EC" sz="1600" b="1" dirty="0">
                <a:latin typeface="Arial" pitchFamily="34" charset="0"/>
                <a:cs typeface="Arial" pitchFamily="34" charset="0"/>
              </a:rPr>
              <a:t>2.   Costos indirectos</a:t>
            </a:r>
          </a:p>
          <a:p>
            <a:pPr marL="630238" indent="-342900" algn="just" fontAlgn="auto">
              <a:spcBef>
                <a:spcPts val="0"/>
              </a:spcBef>
              <a:spcAft>
                <a:spcPts val="0"/>
              </a:spcAft>
              <a:buFontTx/>
              <a:buAutoNum type="arabicPeriod"/>
              <a:defRPr/>
            </a:pPr>
            <a:endParaRPr lang="es-EC" sz="800" dirty="0">
              <a:latin typeface="Arial" pitchFamily="34" charset="0"/>
              <a:cs typeface="Arial" pitchFamily="34" charset="0"/>
            </a:endParaRPr>
          </a:p>
          <a:p>
            <a:pPr marL="901700" indent="-901700" algn="ctr" fontAlgn="auto">
              <a:spcBef>
                <a:spcPts val="0"/>
              </a:spcBef>
              <a:spcAft>
                <a:spcPts val="0"/>
              </a:spcAft>
              <a:defRPr/>
            </a:pPr>
            <a:r>
              <a:rPr lang="es-EC" sz="1600" dirty="0">
                <a:latin typeface="Arial" pitchFamily="34" charset="0"/>
                <a:cs typeface="Arial" pitchFamily="34" charset="0"/>
              </a:rPr>
              <a:t>Tabla 5. Movilización</a:t>
            </a:r>
          </a:p>
          <a:p>
            <a:pPr marL="901700" indent="-901700" algn="ctr"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ctr" fontAlgn="auto">
              <a:spcBef>
                <a:spcPts val="0"/>
              </a:spcBef>
              <a:spcAft>
                <a:spcPts val="0"/>
              </a:spcAft>
              <a:defRPr/>
            </a:pPr>
            <a:r>
              <a:rPr lang="es-EC" sz="1600" dirty="0">
                <a:latin typeface="Arial" pitchFamily="34" charset="0"/>
                <a:cs typeface="Arial" pitchFamily="34" charset="0"/>
              </a:rPr>
              <a:t>Tabla 6. Costos indirectos</a:t>
            </a:r>
          </a:p>
          <a:p>
            <a:pPr algn="ctr"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graphicFrame>
        <p:nvGraphicFramePr>
          <p:cNvPr id="7" name="6 Tabla"/>
          <p:cNvGraphicFramePr>
            <a:graphicFrameLocks noGrp="1"/>
          </p:cNvGraphicFramePr>
          <p:nvPr/>
        </p:nvGraphicFramePr>
        <p:xfrm>
          <a:off x="2474913" y="914400"/>
          <a:ext cx="4194175" cy="2194560"/>
        </p:xfrm>
        <a:graphic>
          <a:graphicData uri="http://schemas.openxmlformats.org/drawingml/2006/table">
            <a:tbl>
              <a:tblPr firstRow="1" lastRow="1">
                <a:tableStyleId>{5C22544A-7EE6-4342-B048-85BDC9FD1C3A}</a:tableStyleId>
              </a:tblPr>
              <a:tblGrid>
                <a:gridCol w="2908546"/>
                <a:gridCol w="1285629"/>
              </a:tblGrid>
              <a:tr h="274241">
                <a:tc gridSpan="2">
                  <a:txBody>
                    <a:bodyPr/>
                    <a:lstStyle/>
                    <a:p>
                      <a:pPr algn="ctr">
                        <a:lnSpc>
                          <a:spcPct val="150000"/>
                        </a:lnSpc>
                        <a:spcAft>
                          <a:spcPts val="0"/>
                        </a:spcAft>
                      </a:pPr>
                      <a:r>
                        <a:rPr lang="es-ES" sz="1200" dirty="0">
                          <a:effectLst/>
                        </a:rPr>
                        <a:t>Movilización</a:t>
                      </a:r>
                      <a:endParaRPr lang="quz-EC" sz="1200" dirty="0">
                        <a:effectLst/>
                        <a:latin typeface="Times New Roman"/>
                        <a:ea typeface="Times New Roman"/>
                      </a:endParaRPr>
                    </a:p>
                  </a:txBody>
                  <a:tcPr marL="68601" marR="68601" marT="0" marB="0"/>
                </a:tc>
                <a:tc hMerge="1">
                  <a:txBody>
                    <a:bodyPr/>
                    <a:lstStyle/>
                    <a:p>
                      <a:endParaRPr lang="quz-EC"/>
                    </a:p>
                  </a:txBody>
                  <a:tcPr/>
                </a:tc>
              </a:tr>
              <a:tr h="274241">
                <a:tc>
                  <a:txBody>
                    <a:bodyPr/>
                    <a:lstStyle/>
                    <a:p>
                      <a:pPr>
                        <a:lnSpc>
                          <a:spcPct val="150000"/>
                        </a:lnSpc>
                        <a:spcAft>
                          <a:spcPts val="0"/>
                        </a:spcAft>
                      </a:pPr>
                      <a:r>
                        <a:rPr lang="es-ES" sz="1200">
                          <a:effectLst/>
                        </a:rPr>
                        <a:t>Misceláneos</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Costo</a:t>
                      </a:r>
                      <a:endParaRPr lang="quz-EC" sz="1200">
                        <a:effectLst/>
                        <a:latin typeface="Times New Roman"/>
                        <a:ea typeface="Times New Roman"/>
                      </a:endParaRPr>
                    </a:p>
                  </a:txBody>
                  <a:tcPr marL="68601" marR="68601" marT="0" marB="0"/>
                </a:tc>
              </a:tr>
              <a:tr h="274241">
                <a:tc>
                  <a:txBody>
                    <a:bodyPr/>
                    <a:lstStyle/>
                    <a:p>
                      <a:pPr>
                        <a:lnSpc>
                          <a:spcPct val="150000"/>
                        </a:lnSpc>
                        <a:spcAft>
                          <a:spcPts val="0"/>
                        </a:spcAft>
                      </a:pPr>
                      <a:r>
                        <a:rPr lang="es-ES" sz="1200">
                          <a:effectLst/>
                        </a:rPr>
                        <a:t>Transporte tapas</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USD.  120,00</a:t>
                      </a:r>
                      <a:endParaRPr lang="quz-EC" sz="1200">
                        <a:effectLst/>
                        <a:latin typeface="Times New Roman"/>
                        <a:ea typeface="Times New Roman"/>
                      </a:endParaRPr>
                    </a:p>
                  </a:txBody>
                  <a:tcPr marL="68601" marR="68601" marT="0" marB="0"/>
                </a:tc>
              </a:tr>
              <a:tr h="274241">
                <a:tc>
                  <a:txBody>
                    <a:bodyPr/>
                    <a:lstStyle/>
                    <a:p>
                      <a:pPr>
                        <a:lnSpc>
                          <a:spcPct val="150000"/>
                        </a:lnSpc>
                        <a:spcAft>
                          <a:spcPts val="0"/>
                        </a:spcAft>
                      </a:pPr>
                      <a:r>
                        <a:rPr lang="es-ES" sz="1200">
                          <a:effectLst/>
                        </a:rPr>
                        <a:t>Transporte recipiente Quito – Guayaquil</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USD.  450,00</a:t>
                      </a:r>
                      <a:endParaRPr lang="quz-EC" sz="1200">
                        <a:effectLst/>
                        <a:latin typeface="Times New Roman"/>
                        <a:ea typeface="Times New Roman"/>
                      </a:endParaRPr>
                    </a:p>
                  </a:txBody>
                  <a:tcPr marL="68601" marR="68601" marT="0" marB="0"/>
                </a:tc>
              </a:tr>
              <a:tr h="274241">
                <a:tc>
                  <a:txBody>
                    <a:bodyPr/>
                    <a:lstStyle/>
                    <a:p>
                      <a:pPr>
                        <a:lnSpc>
                          <a:spcPct val="150000"/>
                        </a:lnSpc>
                        <a:spcAft>
                          <a:spcPts val="0"/>
                        </a:spcAft>
                      </a:pPr>
                      <a:r>
                        <a:rPr lang="es-ES" sz="1200">
                          <a:effectLst/>
                        </a:rPr>
                        <a:t>Transporte recipiente Guayaquil – Loja </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USD.   380,00</a:t>
                      </a:r>
                      <a:endParaRPr lang="quz-EC" sz="1200">
                        <a:effectLst/>
                        <a:latin typeface="Times New Roman"/>
                        <a:ea typeface="Times New Roman"/>
                      </a:endParaRPr>
                    </a:p>
                  </a:txBody>
                  <a:tcPr marL="68601" marR="68601" marT="0" marB="0"/>
                </a:tc>
              </a:tr>
              <a:tr h="274241">
                <a:tc>
                  <a:txBody>
                    <a:bodyPr/>
                    <a:lstStyle/>
                    <a:p>
                      <a:pPr>
                        <a:lnSpc>
                          <a:spcPct val="150000"/>
                        </a:lnSpc>
                        <a:spcAft>
                          <a:spcPts val="0"/>
                        </a:spcAft>
                      </a:pPr>
                      <a:r>
                        <a:rPr lang="es-ES" sz="1200">
                          <a:effectLst/>
                        </a:rPr>
                        <a:t>Viáticos</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USD.   110,00</a:t>
                      </a:r>
                      <a:endParaRPr lang="quz-EC" sz="1200">
                        <a:effectLst/>
                        <a:latin typeface="Times New Roman"/>
                        <a:ea typeface="Times New Roman"/>
                      </a:endParaRPr>
                    </a:p>
                  </a:txBody>
                  <a:tcPr marL="68601" marR="68601" marT="0" marB="0"/>
                </a:tc>
              </a:tr>
              <a:tr h="274241">
                <a:tc>
                  <a:txBody>
                    <a:bodyPr/>
                    <a:lstStyle/>
                    <a:p>
                      <a:pPr>
                        <a:lnSpc>
                          <a:spcPct val="150000"/>
                        </a:lnSpc>
                        <a:spcAft>
                          <a:spcPts val="0"/>
                        </a:spcAft>
                      </a:pPr>
                      <a:r>
                        <a:rPr lang="es-ES" sz="1200">
                          <a:effectLst/>
                        </a:rPr>
                        <a:t>Alquiler de grúas</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a:effectLst/>
                        </a:rPr>
                        <a:t>USD.   270,00</a:t>
                      </a:r>
                      <a:endParaRPr lang="quz-EC" sz="1200">
                        <a:effectLst/>
                        <a:latin typeface="Times New Roman"/>
                        <a:ea typeface="Times New Roman"/>
                      </a:endParaRPr>
                    </a:p>
                  </a:txBody>
                  <a:tcPr marL="68601" marR="68601" marT="0" marB="0"/>
                </a:tc>
              </a:tr>
              <a:tr h="274241">
                <a:tc>
                  <a:txBody>
                    <a:bodyPr/>
                    <a:lstStyle/>
                    <a:p>
                      <a:pPr algn="ctr">
                        <a:lnSpc>
                          <a:spcPct val="150000"/>
                        </a:lnSpc>
                        <a:spcAft>
                          <a:spcPts val="0"/>
                        </a:spcAft>
                      </a:pPr>
                      <a:r>
                        <a:rPr lang="es-ES" sz="1200">
                          <a:effectLst/>
                        </a:rPr>
                        <a:t>TOTAL (5)</a:t>
                      </a:r>
                      <a:endParaRPr lang="quz-EC" sz="1200">
                        <a:effectLst/>
                        <a:latin typeface="Times New Roman"/>
                        <a:ea typeface="Times New Roman"/>
                      </a:endParaRPr>
                    </a:p>
                  </a:txBody>
                  <a:tcPr marL="68601" marR="68601" marT="0" marB="0"/>
                </a:tc>
                <a:tc>
                  <a:txBody>
                    <a:bodyPr/>
                    <a:lstStyle/>
                    <a:p>
                      <a:pPr algn="ctr">
                        <a:lnSpc>
                          <a:spcPct val="150000"/>
                        </a:lnSpc>
                        <a:spcAft>
                          <a:spcPts val="0"/>
                        </a:spcAft>
                      </a:pPr>
                      <a:r>
                        <a:rPr lang="es-ES" sz="1200" dirty="0">
                          <a:effectLst/>
                        </a:rPr>
                        <a:t> USD.   1.330,00</a:t>
                      </a:r>
                      <a:endParaRPr lang="quz-EC" sz="1200" dirty="0">
                        <a:effectLst/>
                        <a:latin typeface="Times New Roman"/>
                        <a:ea typeface="Times New Roman"/>
                      </a:endParaRPr>
                    </a:p>
                  </a:txBody>
                  <a:tcPr marL="68601" marR="68601" marT="0" marB="0"/>
                </a:tc>
              </a:tr>
            </a:tbl>
          </a:graphicData>
        </a:graphic>
      </p:graphicFrame>
      <p:graphicFrame>
        <p:nvGraphicFramePr>
          <p:cNvPr id="8" name="7 Tabla"/>
          <p:cNvGraphicFramePr>
            <a:graphicFrameLocks noGrp="1"/>
          </p:cNvGraphicFramePr>
          <p:nvPr/>
        </p:nvGraphicFramePr>
        <p:xfrm>
          <a:off x="3162300" y="3352800"/>
          <a:ext cx="3048000" cy="2468880"/>
        </p:xfrm>
        <a:graphic>
          <a:graphicData uri="http://schemas.openxmlformats.org/drawingml/2006/table">
            <a:tbl>
              <a:tblPr firstRow="1" lastRow="1">
                <a:tableStyleId>{5C22544A-7EE6-4342-B048-85BDC9FD1C3A}</a:tableStyleId>
              </a:tblPr>
              <a:tblGrid>
                <a:gridCol w="1917536"/>
                <a:gridCol w="1130464"/>
              </a:tblGrid>
              <a:tr h="274285">
                <a:tc gridSpan="2">
                  <a:txBody>
                    <a:bodyPr/>
                    <a:lstStyle/>
                    <a:p>
                      <a:pPr algn="ctr">
                        <a:lnSpc>
                          <a:spcPct val="150000"/>
                        </a:lnSpc>
                        <a:spcAft>
                          <a:spcPts val="0"/>
                        </a:spcAft>
                      </a:pPr>
                      <a:r>
                        <a:rPr lang="es-ES" sz="1200" dirty="0">
                          <a:effectLst/>
                        </a:rPr>
                        <a:t>Costos Indirectos</a:t>
                      </a:r>
                      <a:endParaRPr lang="quz-EC" sz="1200" dirty="0">
                        <a:effectLst/>
                        <a:latin typeface="Times New Roman"/>
                        <a:ea typeface="Times New Roman"/>
                      </a:endParaRPr>
                    </a:p>
                  </a:txBody>
                  <a:tcPr marL="68551" marR="68551" marT="0" marB="0"/>
                </a:tc>
                <a:tc hMerge="1">
                  <a:txBody>
                    <a:bodyPr/>
                    <a:lstStyle/>
                    <a:p>
                      <a:endParaRPr lang="quz-EC"/>
                    </a:p>
                  </a:txBody>
                  <a:tcPr/>
                </a:tc>
              </a:tr>
              <a:tr h="274285">
                <a:tc>
                  <a:txBody>
                    <a:bodyPr/>
                    <a:lstStyle/>
                    <a:p>
                      <a:pPr algn="ctr">
                        <a:lnSpc>
                          <a:spcPct val="150000"/>
                        </a:lnSpc>
                        <a:spcAft>
                          <a:spcPts val="0"/>
                        </a:spcAft>
                      </a:pPr>
                      <a:r>
                        <a:rPr lang="es-ES" sz="1200">
                          <a:effectLst/>
                        </a:rPr>
                        <a:t>Misceláneos</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dirty="0">
                          <a:effectLst/>
                        </a:rPr>
                        <a:t>Costo</a:t>
                      </a:r>
                      <a:endParaRPr lang="quz-EC" sz="1200" dirty="0">
                        <a:effectLst/>
                        <a:latin typeface="Times New Roman"/>
                        <a:ea typeface="Times New Roman"/>
                      </a:endParaRPr>
                    </a:p>
                  </a:txBody>
                  <a:tcPr marL="68551" marR="68551" marT="0" marB="0"/>
                </a:tc>
              </a:tr>
              <a:tr h="274285">
                <a:tc>
                  <a:txBody>
                    <a:bodyPr/>
                    <a:lstStyle/>
                    <a:p>
                      <a:pPr algn="ctr">
                        <a:lnSpc>
                          <a:spcPct val="150000"/>
                        </a:lnSpc>
                        <a:spcAft>
                          <a:spcPts val="0"/>
                        </a:spcAft>
                      </a:pPr>
                      <a:r>
                        <a:rPr lang="es-ES" sz="1200">
                          <a:effectLst/>
                        </a:rPr>
                        <a:t>Materiales Varios</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dirty="0">
                          <a:effectLst/>
                        </a:rPr>
                        <a:t>USD.  100,00</a:t>
                      </a:r>
                      <a:endParaRPr lang="quz-EC" sz="1200" dirty="0">
                        <a:effectLst/>
                        <a:latin typeface="Times New Roman"/>
                        <a:ea typeface="Times New Roman"/>
                      </a:endParaRPr>
                    </a:p>
                  </a:txBody>
                  <a:tcPr marL="68551" marR="68551" marT="0" marB="0"/>
                </a:tc>
              </a:tr>
              <a:tr h="274285">
                <a:tc>
                  <a:txBody>
                    <a:bodyPr/>
                    <a:lstStyle/>
                    <a:p>
                      <a:pPr algn="ctr">
                        <a:lnSpc>
                          <a:spcPct val="150000"/>
                        </a:lnSpc>
                        <a:spcAft>
                          <a:spcPts val="0"/>
                        </a:spcAft>
                      </a:pPr>
                      <a:r>
                        <a:rPr lang="es-ES" sz="1200">
                          <a:effectLst/>
                        </a:rPr>
                        <a:t>Útiles de Oficina</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a:effectLst/>
                        </a:rPr>
                        <a:t>USD.   100,00</a:t>
                      </a:r>
                      <a:endParaRPr lang="quz-EC" sz="1200">
                        <a:effectLst/>
                        <a:latin typeface="Times New Roman"/>
                        <a:ea typeface="Times New Roman"/>
                      </a:endParaRPr>
                    </a:p>
                  </a:txBody>
                  <a:tcPr marL="68551" marR="68551" marT="0" marB="0"/>
                </a:tc>
              </a:tr>
              <a:tr h="274285">
                <a:tc>
                  <a:txBody>
                    <a:bodyPr/>
                    <a:lstStyle/>
                    <a:p>
                      <a:pPr algn="ctr">
                        <a:lnSpc>
                          <a:spcPct val="150000"/>
                        </a:lnSpc>
                        <a:spcAft>
                          <a:spcPts val="0"/>
                        </a:spcAft>
                      </a:pPr>
                      <a:r>
                        <a:rPr lang="es-ES" sz="1200">
                          <a:effectLst/>
                        </a:rPr>
                        <a:t>Transporte</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a:effectLst/>
                        </a:rPr>
                        <a:t>USD.   150,00</a:t>
                      </a:r>
                      <a:endParaRPr lang="quz-EC" sz="1200">
                        <a:effectLst/>
                        <a:latin typeface="Times New Roman"/>
                        <a:ea typeface="Times New Roman"/>
                      </a:endParaRPr>
                    </a:p>
                  </a:txBody>
                  <a:tcPr marL="68551" marR="68551" marT="0" marB="0"/>
                </a:tc>
              </a:tr>
              <a:tr h="548570">
                <a:tc>
                  <a:txBody>
                    <a:bodyPr/>
                    <a:lstStyle/>
                    <a:p>
                      <a:pPr algn="ctr">
                        <a:lnSpc>
                          <a:spcPct val="150000"/>
                        </a:lnSpc>
                        <a:spcAft>
                          <a:spcPts val="0"/>
                        </a:spcAft>
                      </a:pPr>
                      <a:r>
                        <a:rPr lang="es-ES" sz="1200">
                          <a:effectLst/>
                        </a:rPr>
                        <a:t>Servicios Básicos   (EE, AP,TELF.,OTROS)</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a:effectLst/>
                        </a:rPr>
                        <a:t>USD.   350,00</a:t>
                      </a:r>
                      <a:endParaRPr lang="quz-EC" sz="1200">
                        <a:effectLst/>
                        <a:latin typeface="Times New Roman"/>
                        <a:ea typeface="Times New Roman"/>
                      </a:endParaRPr>
                    </a:p>
                  </a:txBody>
                  <a:tcPr marL="68551" marR="68551" marT="0" marB="0"/>
                </a:tc>
              </a:tr>
              <a:tr h="274285">
                <a:tc>
                  <a:txBody>
                    <a:bodyPr/>
                    <a:lstStyle/>
                    <a:p>
                      <a:pPr algn="ctr">
                        <a:lnSpc>
                          <a:spcPct val="150000"/>
                        </a:lnSpc>
                        <a:spcAft>
                          <a:spcPts val="0"/>
                        </a:spcAft>
                      </a:pPr>
                      <a:r>
                        <a:rPr lang="es-ES" sz="1200">
                          <a:effectLst/>
                        </a:rPr>
                        <a:t>Imprevistos</a:t>
                      </a:r>
                      <a:endParaRPr lang="quz-EC" sz="1200">
                        <a:effectLst/>
                        <a:latin typeface="Times New Roman"/>
                        <a:ea typeface="Times New Roman"/>
                      </a:endParaRPr>
                    </a:p>
                  </a:txBody>
                  <a:tcPr marL="68551" marR="68551" marT="0" marB="0"/>
                </a:tc>
                <a:tc>
                  <a:txBody>
                    <a:bodyPr/>
                    <a:lstStyle/>
                    <a:p>
                      <a:pPr algn="ctr">
                        <a:lnSpc>
                          <a:spcPct val="150000"/>
                        </a:lnSpc>
                        <a:spcAft>
                          <a:spcPts val="0"/>
                        </a:spcAft>
                      </a:pPr>
                      <a:r>
                        <a:rPr lang="es-ES" sz="1200">
                          <a:effectLst/>
                        </a:rPr>
                        <a:t>USD.   150,00</a:t>
                      </a:r>
                      <a:endParaRPr lang="quz-EC" sz="1200">
                        <a:effectLst/>
                        <a:latin typeface="Times New Roman"/>
                        <a:ea typeface="Times New Roman"/>
                      </a:endParaRPr>
                    </a:p>
                  </a:txBody>
                  <a:tcPr marL="68551" marR="68551" marT="0" marB="0"/>
                </a:tc>
              </a:tr>
              <a:tr h="274285">
                <a:tc>
                  <a:txBody>
                    <a:bodyPr/>
                    <a:lstStyle/>
                    <a:p>
                      <a:pPr algn="ctr">
                        <a:lnSpc>
                          <a:spcPct val="150000"/>
                        </a:lnSpc>
                        <a:spcAft>
                          <a:spcPts val="0"/>
                        </a:spcAft>
                      </a:pPr>
                      <a:r>
                        <a:rPr lang="es-ES" sz="1200" dirty="0">
                          <a:effectLst/>
                        </a:rPr>
                        <a:t>TOTAL (6)</a:t>
                      </a:r>
                      <a:endParaRPr lang="quz-EC" sz="1200" dirty="0">
                        <a:effectLst/>
                        <a:latin typeface="Times New Roman"/>
                        <a:ea typeface="Times New Roman"/>
                      </a:endParaRPr>
                    </a:p>
                  </a:txBody>
                  <a:tcPr marL="68551" marR="68551" marT="0" marB="0"/>
                </a:tc>
                <a:tc>
                  <a:txBody>
                    <a:bodyPr/>
                    <a:lstStyle/>
                    <a:p>
                      <a:pPr algn="ctr">
                        <a:lnSpc>
                          <a:spcPct val="150000"/>
                        </a:lnSpc>
                        <a:spcAft>
                          <a:spcPts val="0"/>
                        </a:spcAft>
                      </a:pPr>
                      <a:r>
                        <a:rPr lang="es-ES" sz="1200" dirty="0">
                          <a:effectLst/>
                        </a:rPr>
                        <a:t>USD.   850,00</a:t>
                      </a:r>
                      <a:endParaRPr lang="quz-EC" sz="1200" dirty="0">
                        <a:effectLst/>
                        <a:latin typeface="Times New Roman"/>
                        <a:ea typeface="Times New Roman"/>
                      </a:endParaRPr>
                    </a:p>
                  </a:txBody>
                  <a:tcPr marL="68551" marR="68551" marT="0" marB="0"/>
                </a:tc>
              </a:tr>
            </a:tbl>
          </a:graphicData>
        </a:graphic>
      </p:graphicFrame>
      <p:graphicFrame>
        <p:nvGraphicFramePr>
          <p:cNvPr id="9" name="8 Tabla"/>
          <p:cNvGraphicFramePr>
            <a:graphicFrameLocks noGrp="1"/>
          </p:cNvGraphicFramePr>
          <p:nvPr/>
        </p:nvGraphicFramePr>
        <p:xfrm>
          <a:off x="2181225" y="5867400"/>
          <a:ext cx="4781550" cy="274638"/>
        </p:xfrm>
        <a:graphic>
          <a:graphicData uri="http://schemas.openxmlformats.org/drawingml/2006/table">
            <a:tbl>
              <a:tblPr firstRow="1" lastRow="1">
                <a:tableStyleId>{5C22544A-7EE6-4342-B048-85BDC9FD1C3A}</a:tableStyleId>
              </a:tblPr>
              <a:tblGrid>
                <a:gridCol w="3770764"/>
                <a:gridCol w="1010786"/>
              </a:tblGrid>
              <a:tr h="274638">
                <a:tc>
                  <a:txBody>
                    <a:bodyPr/>
                    <a:lstStyle/>
                    <a:p>
                      <a:pPr algn="ctr">
                        <a:lnSpc>
                          <a:spcPct val="150000"/>
                        </a:lnSpc>
                        <a:spcAft>
                          <a:spcPts val="0"/>
                        </a:spcAft>
                      </a:pPr>
                      <a:r>
                        <a:rPr lang="es-ES" sz="1200" dirty="0">
                          <a:effectLst/>
                        </a:rPr>
                        <a:t>TOTAL COSTOS INDIRECTOS (T4+T5+T6)</a:t>
                      </a:r>
                      <a:endParaRPr lang="quz-EC" sz="1200" dirty="0">
                        <a:effectLst/>
                        <a:latin typeface="Times New Roman"/>
                        <a:ea typeface="Times New Roman"/>
                      </a:endParaRPr>
                    </a:p>
                  </a:txBody>
                  <a:tcPr marL="68571" marR="68571" marT="0" marB="0"/>
                </a:tc>
                <a:tc>
                  <a:txBody>
                    <a:bodyPr/>
                    <a:lstStyle/>
                    <a:p>
                      <a:pPr algn="ctr">
                        <a:lnSpc>
                          <a:spcPct val="150000"/>
                        </a:lnSpc>
                        <a:spcAft>
                          <a:spcPts val="0"/>
                        </a:spcAft>
                      </a:pPr>
                      <a:r>
                        <a:rPr lang="es-ES" sz="1200" dirty="0">
                          <a:effectLst/>
                        </a:rPr>
                        <a:t>$ 2.180,00</a:t>
                      </a:r>
                      <a:endParaRPr lang="quz-EC" sz="1200" dirty="0">
                        <a:effectLst/>
                        <a:latin typeface="Times New Roman"/>
                        <a:ea typeface="Times New Roman"/>
                      </a:endParaRPr>
                    </a:p>
                  </a:txBody>
                  <a:tcPr marL="68571" marR="68571" marT="0" marB="0"/>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Título"/>
          <p:cNvSpPr>
            <a:spLocks noGrp="1"/>
          </p:cNvSpPr>
          <p:nvPr>
            <p:ph type="title"/>
          </p:nvPr>
        </p:nvSpPr>
        <p:spPr/>
        <p:txBody>
          <a:bodyPr/>
          <a:lstStyle/>
          <a:p>
            <a:endParaRPr lang="quz-EC" smtClean="0"/>
          </a:p>
        </p:txBody>
      </p:sp>
      <p:graphicFrame>
        <p:nvGraphicFramePr>
          <p:cNvPr id="6" name="5 Marcador de contenido"/>
          <p:cNvGraphicFramePr>
            <a:graphicFrameLocks noGrp="1"/>
          </p:cNvGraphicFramePr>
          <p:nvPr>
            <p:ph idx="1"/>
          </p:nvPr>
        </p:nvGraphicFramePr>
        <p:xfrm>
          <a:off x="2733675" y="3176588"/>
          <a:ext cx="3676650" cy="1371600"/>
        </p:xfrm>
        <a:graphic>
          <a:graphicData uri="http://schemas.openxmlformats.org/drawingml/2006/table">
            <a:tbl>
              <a:tblPr firstRow="1" firstCol="1" bandRow="1">
                <a:tableStyleId>{5C22544A-7EE6-4342-B048-85BDC9FD1C3A}</a:tableStyleId>
              </a:tblPr>
              <a:tblGrid>
                <a:gridCol w="2556069"/>
                <a:gridCol w="1120581"/>
              </a:tblGrid>
              <a:tr h="198120">
                <a:tc>
                  <a:txBody>
                    <a:bodyPr/>
                    <a:lstStyle/>
                    <a:p>
                      <a:pPr algn="ctr">
                        <a:lnSpc>
                          <a:spcPct val="150000"/>
                        </a:lnSpc>
                        <a:spcAft>
                          <a:spcPts val="0"/>
                        </a:spcAft>
                      </a:pPr>
                      <a:r>
                        <a:rPr lang="es-ES" sz="1200">
                          <a:effectLst/>
                        </a:rPr>
                        <a:t>Concepto</a:t>
                      </a:r>
                      <a:endParaRPr lang="quz-EC" sz="120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a:effectLst/>
                        </a:rPr>
                        <a:t>Total</a:t>
                      </a:r>
                      <a:endParaRPr lang="quz-EC" sz="120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a:effectLst/>
                        </a:rPr>
                        <a:t>Total Costos Directos</a:t>
                      </a:r>
                      <a:endParaRPr lang="quz-EC" sz="120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a:effectLst/>
                        </a:rPr>
                        <a:t>$  47.100,00</a:t>
                      </a:r>
                      <a:endParaRPr lang="quz-EC" sz="120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a:effectLst/>
                        </a:rPr>
                        <a:t>Total Costos Indirectos</a:t>
                      </a:r>
                      <a:endParaRPr lang="quz-EC" sz="120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a:effectLst/>
                        </a:rPr>
                        <a:t>$    2.180,00</a:t>
                      </a:r>
                      <a:endParaRPr lang="quz-EC" sz="120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a:effectLst/>
                        </a:rPr>
                        <a:t>Imprevistos 10%</a:t>
                      </a:r>
                      <a:endParaRPr lang="quz-EC" sz="120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a:effectLst/>
                        </a:rPr>
                        <a:t>$      4928,00</a:t>
                      </a:r>
                      <a:endParaRPr lang="quz-EC" sz="120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a:effectLst/>
                        </a:rPr>
                        <a:t>Total General</a:t>
                      </a:r>
                      <a:endParaRPr lang="quz-EC" sz="120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  54.280,00</a:t>
                      </a:r>
                      <a:endParaRPr lang="quz-EC" sz="1200" dirty="0">
                        <a:solidFill>
                          <a:srgbClr val="000000"/>
                        </a:solidFill>
                        <a:effectLst/>
                        <a:latin typeface="Times New Roman"/>
                        <a:ea typeface="Times New Roman"/>
                      </a:endParaRPr>
                    </a:p>
                  </a:txBody>
                  <a:tcPr marL="68568" marR="68568" marT="0" marB="0" anchor="ctr"/>
                </a:tc>
              </a:tr>
            </a:tbl>
          </a:graphicData>
        </a:graphic>
      </p:graphicFrame>
      <p:pic>
        <p:nvPicPr>
          <p:cNvPr id="86039"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874713"/>
            <a:ext cx="8153400" cy="954087"/>
          </a:xfrm>
          <a:prstGeom prst="rect">
            <a:avLst/>
          </a:prstGeom>
        </p:spPr>
        <p:txBody>
          <a:bodyPr>
            <a:spAutoFit/>
          </a:bodyPr>
          <a:lstStyle/>
          <a:p>
            <a:pPr algn="just" fontAlgn="auto">
              <a:spcBef>
                <a:spcPts val="0"/>
              </a:spcBef>
              <a:spcAft>
                <a:spcPts val="0"/>
              </a:spcAft>
              <a:defRPr/>
            </a:pPr>
            <a:r>
              <a:rPr lang="es-EC" sz="1600" dirty="0">
                <a:latin typeface="Arial" pitchFamily="34" charset="0"/>
                <a:cs typeface="Arial" pitchFamily="34" charset="0"/>
              </a:rPr>
              <a:t>	Costos total</a:t>
            </a:r>
          </a:p>
          <a:p>
            <a:pPr marL="630238" indent="-342900" algn="just" fontAlgn="auto">
              <a:spcBef>
                <a:spcPts val="0"/>
              </a:spcBef>
              <a:spcAft>
                <a:spcPts val="0"/>
              </a:spcAft>
              <a:buFontTx/>
              <a:buAutoNum type="arabicPeriod"/>
              <a:defRPr/>
            </a:pPr>
            <a:endParaRPr lang="es-EC" sz="800" dirty="0">
              <a:latin typeface="Arial" pitchFamily="34" charset="0"/>
              <a:cs typeface="Arial" pitchFamily="34" charset="0"/>
            </a:endParaRPr>
          </a:p>
          <a:p>
            <a:pPr marL="901700" indent="-901700" algn="ctr" fontAlgn="auto">
              <a:spcBef>
                <a:spcPts val="0"/>
              </a:spcBef>
              <a:spcAft>
                <a:spcPts val="0"/>
              </a:spcAft>
              <a:defRPr/>
            </a:pPr>
            <a:r>
              <a:rPr lang="es-EC" sz="1600" dirty="0">
                <a:latin typeface="Arial" pitchFamily="34" charset="0"/>
                <a:cs typeface="Arial" pitchFamily="34" charset="0"/>
              </a:rPr>
              <a:t>Tabla 7. Costo total</a:t>
            </a:r>
          </a:p>
          <a:p>
            <a:pPr marL="901700" indent="-901700" algn="ctr" fontAlgn="auto">
              <a:spcBef>
                <a:spcPts val="0"/>
              </a:spcBef>
              <a:spcAft>
                <a:spcPts val="0"/>
              </a:spcAft>
              <a:defRPr/>
            </a:pPr>
            <a:endParaRPr lang="es-EC" sz="1600" dirty="0">
              <a:latin typeface="Arial" pitchFamily="34" charset="0"/>
              <a:cs typeface="Arial" pitchFamily="34" charset="0"/>
            </a:endParaRPr>
          </a:p>
        </p:txBody>
      </p:sp>
      <p:graphicFrame>
        <p:nvGraphicFramePr>
          <p:cNvPr id="7" name="6 Tabla"/>
          <p:cNvGraphicFramePr>
            <a:graphicFrameLocks noGrp="1"/>
          </p:cNvGraphicFramePr>
          <p:nvPr/>
        </p:nvGraphicFramePr>
        <p:xfrm>
          <a:off x="2733675" y="1600200"/>
          <a:ext cx="3676650" cy="1371600"/>
        </p:xfrm>
        <a:graphic>
          <a:graphicData uri="http://schemas.openxmlformats.org/drawingml/2006/table">
            <a:tbl>
              <a:tblPr firstRow="1" firstCol="1" bandRow="1">
                <a:tableStyleId>{5C22544A-7EE6-4342-B048-85BDC9FD1C3A}</a:tableStyleId>
              </a:tblPr>
              <a:tblGrid>
                <a:gridCol w="2556069"/>
                <a:gridCol w="1120581"/>
              </a:tblGrid>
              <a:tr h="198120">
                <a:tc>
                  <a:txBody>
                    <a:bodyPr/>
                    <a:lstStyle/>
                    <a:p>
                      <a:pPr algn="ctr">
                        <a:lnSpc>
                          <a:spcPct val="150000"/>
                        </a:lnSpc>
                        <a:spcAft>
                          <a:spcPts val="0"/>
                        </a:spcAft>
                      </a:pPr>
                      <a:r>
                        <a:rPr lang="es-ES" sz="1200" dirty="0">
                          <a:effectLst/>
                        </a:rPr>
                        <a:t>Concepto</a:t>
                      </a:r>
                      <a:endParaRPr lang="quz-EC" sz="1200" dirty="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Total</a:t>
                      </a:r>
                      <a:endParaRPr lang="quz-EC" sz="1200" dirty="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dirty="0">
                          <a:effectLst/>
                        </a:rPr>
                        <a:t>Total Costos Directos</a:t>
                      </a:r>
                      <a:endParaRPr lang="quz-EC" sz="1200" dirty="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  47.100,00</a:t>
                      </a:r>
                      <a:endParaRPr lang="quz-EC" sz="1200" dirty="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dirty="0">
                          <a:effectLst/>
                        </a:rPr>
                        <a:t>Total Costos Indirectos</a:t>
                      </a:r>
                      <a:endParaRPr lang="quz-EC" sz="1200" dirty="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    2.180,00</a:t>
                      </a:r>
                      <a:endParaRPr lang="quz-EC" sz="1200" dirty="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dirty="0">
                          <a:effectLst/>
                        </a:rPr>
                        <a:t>Imprevistos 10%</a:t>
                      </a:r>
                      <a:endParaRPr lang="quz-EC" sz="1200" dirty="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      4928,00</a:t>
                      </a:r>
                      <a:endParaRPr lang="quz-EC" sz="1200" dirty="0">
                        <a:solidFill>
                          <a:srgbClr val="000000"/>
                        </a:solidFill>
                        <a:effectLst/>
                        <a:latin typeface="Times New Roman"/>
                        <a:ea typeface="Times New Roman"/>
                      </a:endParaRPr>
                    </a:p>
                  </a:txBody>
                  <a:tcPr marL="68568" marR="68568" marT="0" marB="0" anchor="ctr"/>
                </a:tc>
              </a:tr>
              <a:tr h="198120">
                <a:tc>
                  <a:txBody>
                    <a:bodyPr/>
                    <a:lstStyle/>
                    <a:p>
                      <a:pPr algn="ctr">
                        <a:lnSpc>
                          <a:spcPct val="150000"/>
                        </a:lnSpc>
                        <a:spcAft>
                          <a:spcPts val="0"/>
                        </a:spcAft>
                      </a:pPr>
                      <a:r>
                        <a:rPr lang="es-ES" sz="1200" dirty="0">
                          <a:effectLst/>
                        </a:rPr>
                        <a:t>Total General</a:t>
                      </a:r>
                      <a:endParaRPr lang="quz-EC" sz="1200" dirty="0">
                        <a:solidFill>
                          <a:srgbClr val="000000"/>
                        </a:solidFill>
                        <a:effectLst/>
                        <a:latin typeface="Times New Roman"/>
                        <a:ea typeface="Times New Roman"/>
                      </a:endParaRPr>
                    </a:p>
                  </a:txBody>
                  <a:tcPr marL="68568" marR="68568" marT="0" marB="0" anchor="ctr"/>
                </a:tc>
                <a:tc>
                  <a:txBody>
                    <a:bodyPr/>
                    <a:lstStyle/>
                    <a:p>
                      <a:pPr algn="ctr">
                        <a:lnSpc>
                          <a:spcPct val="150000"/>
                        </a:lnSpc>
                        <a:spcAft>
                          <a:spcPts val="0"/>
                        </a:spcAft>
                      </a:pPr>
                      <a:r>
                        <a:rPr lang="es-ES" sz="1200" dirty="0">
                          <a:effectLst/>
                        </a:rPr>
                        <a:t>$  54.280,00</a:t>
                      </a:r>
                      <a:endParaRPr lang="quz-EC" sz="1200" dirty="0">
                        <a:solidFill>
                          <a:srgbClr val="000000"/>
                        </a:solidFill>
                        <a:effectLst/>
                        <a:latin typeface="Times New Roman"/>
                        <a:ea typeface="Times New Roman"/>
                      </a:endParaRPr>
                    </a:p>
                  </a:txBody>
                  <a:tcPr marL="68568" marR="68568" marT="0" marB="0" anchor="ct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Título"/>
          <p:cNvSpPr>
            <a:spLocks noGrp="1"/>
          </p:cNvSpPr>
          <p:nvPr>
            <p:ph type="title"/>
          </p:nvPr>
        </p:nvSpPr>
        <p:spPr/>
        <p:txBody>
          <a:bodyPr/>
          <a:lstStyle/>
          <a:p>
            <a:endParaRPr lang="quz-EC" smtClean="0"/>
          </a:p>
        </p:txBody>
      </p:sp>
      <p:sp>
        <p:nvSpPr>
          <p:cNvPr id="87043" name="2 Marcador de contenido"/>
          <p:cNvSpPr>
            <a:spLocks noGrp="1"/>
          </p:cNvSpPr>
          <p:nvPr>
            <p:ph idx="1"/>
          </p:nvPr>
        </p:nvSpPr>
        <p:spPr/>
        <p:txBody>
          <a:bodyPr/>
          <a:lstStyle/>
          <a:p>
            <a:endParaRPr lang="quz-EC" smtClean="0"/>
          </a:p>
        </p:txBody>
      </p:sp>
      <p:pic>
        <p:nvPicPr>
          <p:cNvPr id="8704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874713"/>
            <a:ext cx="8153400" cy="4954587"/>
          </a:xfrm>
          <a:prstGeom prst="rect">
            <a:avLst/>
          </a:prstGeom>
        </p:spPr>
        <p:txBody>
          <a:bodyPr>
            <a:spAutoFit/>
          </a:bodyPr>
          <a:lstStyle/>
          <a:p>
            <a:pPr marL="352425" algn="just" fontAlgn="auto">
              <a:spcBef>
                <a:spcPts val="0"/>
              </a:spcBef>
              <a:spcAft>
                <a:spcPts val="0"/>
              </a:spcAft>
              <a:defRPr/>
            </a:pPr>
            <a:r>
              <a:rPr lang="es-EC" b="1" i="1" dirty="0">
                <a:latin typeface="Arial" pitchFamily="34" charset="0"/>
                <a:cs typeface="Arial" pitchFamily="34" charset="0"/>
              </a:rPr>
              <a:t>Resultados de Producción</a:t>
            </a:r>
            <a:endParaRPr lang="es-EC"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Como resultado de la adquisición del autoclave, la producción de parabrisas laminados de seguridad ha logrado un gran incremento, lo que ha satisfecho a la gerencia por la gran inversión que demandó el proyecto y esto ha mejorado las utilidades de la empresa debido a que, la producción sin el autoclave era muy escasa, y después de fabricado el autoclave, la producción es mucho mayor y se advierte crecimiento en el futuro.</a:t>
            </a:r>
            <a:endParaRPr lang="quz-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marL="444500" algn="just" fontAlgn="auto">
              <a:spcBef>
                <a:spcPts val="0"/>
              </a:spcBef>
              <a:spcAft>
                <a:spcPts val="0"/>
              </a:spcAft>
              <a:defRPr/>
            </a:pPr>
            <a:r>
              <a:rPr lang="es-EC" sz="1600" b="1" dirty="0">
                <a:latin typeface="Arial" pitchFamily="34" charset="0"/>
                <a:cs typeface="Arial" pitchFamily="34" charset="0"/>
              </a:rPr>
              <a:t>Sin Autoclave</a:t>
            </a:r>
            <a:endParaRPr lang="quz-EC" sz="1600" dirty="0">
              <a:latin typeface="Arial" pitchFamily="34" charset="0"/>
              <a:cs typeface="Arial" pitchFamily="34" charset="0"/>
            </a:endParaRPr>
          </a:p>
          <a:p>
            <a:pPr algn="just" fontAlgn="auto">
              <a:spcBef>
                <a:spcPts val="0"/>
              </a:spcBef>
              <a:spcAft>
                <a:spcPts val="0"/>
              </a:spcAft>
              <a:defRPr/>
            </a:pPr>
            <a:endParaRPr lang="es-EC" sz="10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 fabricación sin el autoclave necesitaba de dos máquinas adicionales  	después de salidos los vidrios del horno de doblado, pero no era garantía de 	seguridad.</a:t>
            </a:r>
          </a:p>
          <a:p>
            <a:pPr algn="just" fontAlgn="auto">
              <a:spcBef>
                <a:spcPts val="0"/>
              </a:spcBef>
              <a:spcAft>
                <a:spcPts val="0"/>
              </a:spcAft>
              <a:defRPr/>
            </a:pPr>
            <a:r>
              <a:rPr lang="es-EC" sz="1600" dirty="0">
                <a:latin typeface="Arial" pitchFamily="34" charset="0"/>
                <a:cs typeface="Arial" pitchFamily="34" charset="0"/>
              </a:rPr>
              <a:t>	Había un alto número de parabrisas defectuosos que no podían ser vendidos 	por las razones expuestas anteriormente. </a:t>
            </a: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Título"/>
          <p:cNvSpPr>
            <a:spLocks noGrp="1"/>
          </p:cNvSpPr>
          <p:nvPr>
            <p:ph type="title"/>
          </p:nvPr>
        </p:nvSpPr>
        <p:spPr/>
        <p:txBody>
          <a:bodyPr/>
          <a:lstStyle/>
          <a:p>
            <a:endParaRPr lang="quz-EC" smtClean="0"/>
          </a:p>
        </p:txBody>
      </p:sp>
      <p:sp>
        <p:nvSpPr>
          <p:cNvPr id="88067" name="2 Marcador de contenido"/>
          <p:cNvSpPr>
            <a:spLocks noGrp="1"/>
          </p:cNvSpPr>
          <p:nvPr>
            <p:ph idx="1"/>
          </p:nvPr>
        </p:nvSpPr>
        <p:spPr/>
        <p:txBody>
          <a:bodyPr/>
          <a:lstStyle/>
          <a:p>
            <a:endParaRPr lang="quz-EC" smtClean="0"/>
          </a:p>
        </p:txBody>
      </p:sp>
      <p:pic>
        <p:nvPicPr>
          <p:cNvPr id="8806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p:cNvPicPr>
            <a:picLocks noChangeAspect="1" noChangeArrowheads="1"/>
          </p:cNvPicPr>
          <p:nvPr/>
        </p:nvPicPr>
        <p:blipFill>
          <a:blip r:embed="rId4">
            <a:extLst>
              <a:ext uri="{28A0092B-C50C-407E-A947-70E740481C1C}">
                <a14:useLocalDpi xmlns:a14="http://schemas.microsoft.com/office/drawing/2010/main" val="0"/>
              </a:ext>
            </a:extLst>
          </a:blip>
          <a:srcRect l="59250" t="25372" r="12357" b="47171"/>
          <a:stretch>
            <a:fillRect/>
          </a:stretch>
        </p:blipFill>
        <p:spPr bwMode="auto">
          <a:xfrm>
            <a:off x="228600" y="152400"/>
            <a:ext cx="504348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2"/>
          <p:cNvPicPr>
            <a:picLocks noChangeAspect="1" noChangeArrowheads="1"/>
          </p:cNvPicPr>
          <p:nvPr/>
        </p:nvPicPr>
        <p:blipFill>
          <a:blip r:embed="rId4">
            <a:extLst>
              <a:ext uri="{28A0092B-C50C-407E-A947-70E740481C1C}">
                <a14:useLocalDpi xmlns:a14="http://schemas.microsoft.com/office/drawing/2010/main" val="0"/>
              </a:ext>
            </a:extLst>
          </a:blip>
          <a:srcRect l="59250" t="58200" r="12357" b="14458"/>
          <a:stretch>
            <a:fillRect/>
          </a:stretch>
        </p:blipFill>
        <p:spPr bwMode="auto">
          <a:xfrm>
            <a:off x="4114800" y="2971800"/>
            <a:ext cx="4951413"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6 Rectángulo"/>
          <p:cNvSpPr>
            <a:spLocks noChangeArrowheads="1"/>
          </p:cNvSpPr>
          <p:nvPr/>
        </p:nvSpPr>
        <p:spPr bwMode="auto">
          <a:xfrm>
            <a:off x="381000" y="3581400"/>
            <a:ext cx="373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dirty="0">
                <a:latin typeface="Arial" charset="0"/>
              </a:rPr>
              <a:t>Glassvit se veía obligado a comprar parabrisas a otras empresas, generando pérdidas por cada unidad pedida por la empresa, y el Departamento de Producción perdía horas tratando de fabricar parabrisas que al final de la línea de producción no serían vendidos.</a:t>
            </a:r>
            <a:endParaRPr lang="es-EC" sz="1400" dirty="0">
              <a:latin typeface="Arial" charset="0"/>
            </a:endParaRPr>
          </a:p>
        </p:txBody>
      </p:sp>
      <p:sp>
        <p:nvSpPr>
          <p:cNvPr id="88072" name="7 Rectángulo"/>
          <p:cNvSpPr>
            <a:spLocks noChangeArrowheads="1"/>
          </p:cNvSpPr>
          <p:nvPr/>
        </p:nvSpPr>
        <p:spPr bwMode="auto">
          <a:xfrm>
            <a:off x="5486400" y="417513"/>
            <a:ext cx="3581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es-EC" sz="1600">
              <a:latin typeface="Arial" charset="0"/>
            </a:endParaRPr>
          </a:p>
          <a:p>
            <a:pPr algn="just"/>
            <a:r>
              <a:rPr lang="es-EC" sz="1600">
                <a:latin typeface="Arial" charset="0"/>
              </a:rPr>
              <a:t>Con la gráfica  anterior se puede evidenciar las pérdidas que la compañía poseía debido a la deficiente maquinaria. No solo se fabricaba parabrisas con deficiencias, si no que algunos parabrisas se estropeaban y no daban lugar a posibles reparaciones con otros métodos. </a:t>
            </a:r>
            <a:endParaRPr lang="es-EC" sz="1400">
              <a:latin typeface="Arial"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Título"/>
          <p:cNvSpPr>
            <a:spLocks noGrp="1"/>
          </p:cNvSpPr>
          <p:nvPr>
            <p:ph type="title"/>
          </p:nvPr>
        </p:nvSpPr>
        <p:spPr/>
        <p:txBody>
          <a:bodyPr/>
          <a:lstStyle/>
          <a:p>
            <a:endParaRPr lang="quz-EC" smtClean="0"/>
          </a:p>
        </p:txBody>
      </p:sp>
      <p:sp>
        <p:nvSpPr>
          <p:cNvPr id="89091" name="2 Marcador de contenido"/>
          <p:cNvSpPr>
            <a:spLocks noGrp="1"/>
          </p:cNvSpPr>
          <p:nvPr>
            <p:ph idx="1"/>
          </p:nvPr>
        </p:nvSpPr>
        <p:spPr/>
        <p:txBody>
          <a:bodyPr/>
          <a:lstStyle/>
          <a:p>
            <a:endParaRPr lang="quz-EC" smtClean="0"/>
          </a:p>
        </p:txBody>
      </p:sp>
      <p:pic>
        <p:nvPicPr>
          <p:cNvPr id="8909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874713"/>
            <a:ext cx="8153400" cy="3446462"/>
          </a:xfrm>
          <a:prstGeom prst="rect">
            <a:avLst/>
          </a:prstGeom>
        </p:spPr>
        <p:txBody>
          <a:bodyPr>
            <a:spAutoFit/>
          </a:bodyPr>
          <a:lstStyle/>
          <a:p>
            <a:pPr marL="444500" algn="just" fontAlgn="auto">
              <a:spcBef>
                <a:spcPts val="0"/>
              </a:spcBef>
              <a:spcAft>
                <a:spcPts val="0"/>
              </a:spcAft>
              <a:defRPr/>
            </a:pPr>
            <a:r>
              <a:rPr lang="es-EC" sz="1600" b="1" dirty="0">
                <a:latin typeface="Arial" pitchFamily="34" charset="0"/>
                <a:cs typeface="Arial" pitchFamily="34" charset="0"/>
              </a:rPr>
              <a:t>Con Autoclave</a:t>
            </a:r>
            <a:endParaRPr lang="quz-EC" sz="1600" dirty="0">
              <a:latin typeface="Arial" pitchFamily="34" charset="0"/>
              <a:cs typeface="Arial" pitchFamily="34" charset="0"/>
            </a:endParaRPr>
          </a:p>
          <a:p>
            <a:pPr algn="just" fontAlgn="auto">
              <a:spcBef>
                <a:spcPts val="0"/>
              </a:spcBef>
              <a:spcAft>
                <a:spcPts val="0"/>
              </a:spcAft>
              <a:defRPr/>
            </a:pPr>
            <a:endParaRPr lang="es-EC" sz="1000" dirty="0">
              <a:latin typeface="Arial" pitchFamily="34" charset="0"/>
              <a:cs typeface="Arial" pitchFamily="34" charset="0"/>
            </a:endParaRPr>
          </a:p>
          <a:p>
            <a:pPr lvl="2" algn="just" fontAlgn="auto">
              <a:spcBef>
                <a:spcPts val="0"/>
              </a:spcBef>
              <a:spcAft>
                <a:spcPts val="0"/>
              </a:spcAft>
              <a:defRPr/>
            </a:pPr>
            <a:r>
              <a:rPr lang="es-EC" sz="1600" dirty="0">
                <a:latin typeface="Arial" pitchFamily="34" charset="0"/>
                <a:cs typeface="Arial" pitchFamily="34" charset="0"/>
              </a:rPr>
              <a:t>Desde la puesta en marcha del autoclave, la producción ha aumentado aproximadamente en 8 veces y tiende a aumentar, puesto que los pedidos crecen y la calidad de los parabrisas de Glassvit ganan reputación por su desempeño.</a:t>
            </a:r>
          </a:p>
          <a:p>
            <a:pPr lvl="2" algn="just" fontAlgn="auto">
              <a:spcBef>
                <a:spcPts val="0"/>
              </a:spcBef>
              <a:spcAft>
                <a:spcPts val="0"/>
              </a:spcAft>
              <a:defRPr/>
            </a:pPr>
            <a:endParaRPr lang="quz-EC" sz="1600" dirty="0">
              <a:latin typeface="Arial" pitchFamily="34" charset="0"/>
              <a:cs typeface="Arial" pitchFamily="34" charset="0"/>
            </a:endParaRPr>
          </a:p>
          <a:p>
            <a:pPr lvl="2" algn="just" fontAlgn="auto">
              <a:spcBef>
                <a:spcPts val="0"/>
              </a:spcBef>
              <a:spcAft>
                <a:spcPts val="0"/>
              </a:spcAft>
              <a:defRPr/>
            </a:pPr>
            <a:r>
              <a:rPr lang="es-EC" sz="1600" dirty="0">
                <a:latin typeface="Arial" pitchFamily="34" charset="0"/>
                <a:cs typeface="Arial" pitchFamily="34" charset="0"/>
              </a:rPr>
              <a:t>Con a la implementación del autoclave, solo es necesario usar esta máquina para obtener parabrisas laminados de seguridad, ahorrando así tiempo en la línea de producción, energía eléctrica y personal de trabajo.</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Título"/>
          <p:cNvSpPr>
            <a:spLocks noGrp="1"/>
          </p:cNvSpPr>
          <p:nvPr>
            <p:ph type="title"/>
          </p:nvPr>
        </p:nvSpPr>
        <p:spPr/>
        <p:txBody>
          <a:bodyPr/>
          <a:lstStyle/>
          <a:p>
            <a:endParaRPr lang="quz-EC" smtClean="0"/>
          </a:p>
        </p:txBody>
      </p:sp>
      <p:sp>
        <p:nvSpPr>
          <p:cNvPr id="90115" name="2 Marcador de contenido"/>
          <p:cNvSpPr>
            <a:spLocks noGrp="1"/>
          </p:cNvSpPr>
          <p:nvPr>
            <p:ph idx="1"/>
          </p:nvPr>
        </p:nvSpPr>
        <p:spPr/>
        <p:txBody>
          <a:bodyPr/>
          <a:lstStyle/>
          <a:p>
            <a:endParaRPr lang="quz-EC" smtClean="0"/>
          </a:p>
        </p:txBody>
      </p:sp>
      <p:pic>
        <p:nvPicPr>
          <p:cNvPr id="9011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2"/>
          <p:cNvPicPr>
            <a:picLocks noChangeAspect="1" noChangeArrowheads="1"/>
          </p:cNvPicPr>
          <p:nvPr/>
        </p:nvPicPr>
        <p:blipFill>
          <a:blip r:embed="rId4">
            <a:extLst>
              <a:ext uri="{28A0092B-C50C-407E-A947-70E740481C1C}">
                <a14:useLocalDpi xmlns:a14="http://schemas.microsoft.com/office/drawing/2010/main" val="0"/>
              </a:ext>
            </a:extLst>
          </a:blip>
          <a:srcRect l="15430" t="58971" r="56964" b="13342"/>
          <a:stretch>
            <a:fillRect/>
          </a:stretch>
        </p:blipFill>
        <p:spPr bwMode="auto">
          <a:xfrm>
            <a:off x="152400" y="152400"/>
            <a:ext cx="519430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2"/>
          <p:cNvPicPr>
            <a:picLocks noChangeAspect="1" noChangeArrowheads="1"/>
          </p:cNvPicPr>
          <p:nvPr/>
        </p:nvPicPr>
        <p:blipFill>
          <a:blip r:embed="rId4">
            <a:extLst>
              <a:ext uri="{28A0092B-C50C-407E-A947-70E740481C1C}">
                <a14:useLocalDpi xmlns:a14="http://schemas.microsoft.com/office/drawing/2010/main" val="0"/>
              </a:ext>
            </a:extLst>
          </a:blip>
          <a:srcRect l="59679" t="25885" r="11839" b="46429"/>
          <a:stretch>
            <a:fillRect/>
          </a:stretch>
        </p:blipFill>
        <p:spPr bwMode="auto">
          <a:xfrm>
            <a:off x="4095750" y="2895600"/>
            <a:ext cx="4938713"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9" name="6 Rectángulo"/>
          <p:cNvSpPr>
            <a:spLocks noChangeArrowheads="1"/>
          </p:cNvSpPr>
          <p:nvPr/>
        </p:nvSpPr>
        <p:spPr bwMode="auto">
          <a:xfrm>
            <a:off x="5408613" y="587375"/>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a:latin typeface="Arial" charset="0"/>
              </a:rPr>
              <a:t>Como demuestra el gráfico, el autoclave tiene un éxito de cerca del 98% en la fabricación de parabrisas, un dato que no se compara con la producción sin esta maquinaria, no solo por sus pocas fallas sino también por la cantidad de unidades que se pueden obtener en cada proceso.</a:t>
            </a:r>
            <a:endParaRPr lang="quz-EC" sz="1600">
              <a:latin typeface="Arial" charset="0"/>
            </a:endParaRPr>
          </a:p>
        </p:txBody>
      </p:sp>
      <p:sp>
        <p:nvSpPr>
          <p:cNvPr id="90120" name="7 Rectángulo"/>
          <p:cNvSpPr>
            <a:spLocks noChangeArrowheads="1"/>
          </p:cNvSpPr>
          <p:nvPr/>
        </p:nvSpPr>
        <p:spPr bwMode="auto">
          <a:xfrm>
            <a:off x="304800" y="3408363"/>
            <a:ext cx="3657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C" sz="1600">
                <a:latin typeface="Arial" charset="0"/>
              </a:rPr>
              <a:t>El autoclave demuestra ser una máquina eficiente, pues cumple con fabricar parabrisas, en un menor tiempo y con menor rango de fallas.</a:t>
            </a:r>
          </a:p>
          <a:p>
            <a:pPr algn="just"/>
            <a:endParaRPr lang="quz-EC" sz="1600">
              <a:latin typeface="Arial" charset="0"/>
            </a:endParaRPr>
          </a:p>
          <a:p>
            <a:pPr algn="just"/>
            <a:r>
              <a:rPr lang="es-EC" sz="1600">
                <a:latin typeface="Arial" charset="0"/>
              </a:rPr>
              <a:t>Se debe resaltar que, con el autoclave no es necesario precalentar el plástico PVB, puesto que este proceso ya lo lleva a cabo el propio autoclave con sus ciclos de operación.</a:t>
            </a:r>
            <a:endParaRPr lang="quz-EC" sz="1600">
              <a:latin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Título"/>
          <p:cNvSpPr>
            <a:spLocks noGrp="1"/>
          </p:cNvSpPr>
          <p:nvPr>
            <p:ph type="title"/>
          </p:nvPr>
        </p:nvSpPr>
        <p:spPr/>
        <p:txBody>
          <a:bodyPr/>
          <a:lstStyle/>
          <a:p>
            <a:endParaRPr lang="quz-EC" smtClean="0"/>
          </a:p>
        </p:txBody>
      </p:sp>
      <p:sp>
        <p:nvSpPr>
          <p:cNvPr id="91139" name="2 Marcador de contenido"/>
          <p:cNvSpPr>
            <a:spLocks noGrp="1"/>
          </p:cNvSpPr>
          <p:nvPr>
            <p:ph idx="1"/>
          </p:nvPr>
        </p:nvSpPr>
        <p:spPr/>
        <p:txBody>
          <a:bodyPr/>
          <a:lstStyle/>
          <a:p>
            <a:endParaRPr lang="quz-EC" smtClean="0"/>
          </a:p>
        </p:txBody>
      </p:sp>
      <p:pic>
        <p:nvPicPr>
          <p:cNvPr id="9114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85800"/>
            <a:ext cx="8153400" cy="5294313"/>
          </a:xfrm>
          <a:prstGeom prst="rect">
            <a:avLst/>
          </a:prstGeom>
        </p:spPr>
        <p:txBody>
          <a:bodyPr>
            <a:spAutoFit/>
          </a:bodyPr>
          <a:lstStyle/>
          <a:p>
            <a:pPr fontAlgn="auto">
              <a:spcBef>
                <a:spcPts val="0"/>
              </a:spcBef>
              <a:spcAft>
                <a:spcPts val="0"/>
              </a:spcAft>
              <a:defRPr/>
            </a:pPr>
            <a:r>
              <a:rPr lang="es-EC" b="1" dirty="0">
                <a:latin typeface="Arial" pitchFamily="34" charset="0"/>
                <a:cs typeface="Arial" pitchFamily="34" charset="0"/>
              </a:rPr>
              <a:t>Análisis Estadísticos de Producción </a:t>
            </a:r>
          </a:p>
          <a:p>
            <a:pPr fontAlgn="auto">
              <a:spcBef>
                <a:spcPts val="0"/>
              </a:spcBef>
              <a:spcAft>
                <a:spcPts val="0"/>
              </a:spcAft>
              <a:defRPr/>
            </a:pPr>
            <a:endParaRPr lang="quz-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Con los análisis anteriores queda demostrado que la gran inversión realizada en el proyecto de la construcción del autoclave fue una decisión acertada para los intereses de Glassvit.</a:t>
            </a:r>
            <a:endParaRPr lang="quz-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 </a:t>
            </a:r>
            <a:endParaRPr lang="quz-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Pero se debe también realzar algunos aspectos sobre todo en costos de producción de una unidad de parabrisas, esto con el fin de exponer las ventajas de poseer un autoclave en este tipo de industrias.</a:t>
            </a:r>
            <a:endParaRPr lang="quz-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Para lo cual se tomará en cuenta los datos que posee el Departamento de Producción de Glassvit, teniendo en cuenta que algunos valores son confidenciales y manejados tan solo por personal de Glassvit.</a:t>
            </a:r>
            <a:endParaRPr lang="quz-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marL="352425" algn="just" fontAlgn="auto">
              <a:spcBef>
                <a:spcPts val="0"/>
              </a:spcBef>
              <a:spcAft>
                <a:spcPts val="0"/>
              </a:spcAft>
              <a:defRPr/>
            </a:pPr>
            <a:r>
              <a:rPr lang="es-EC" sz="1600" u="sng" dirty="0">
                <a:latin typeface="Arial" pitchFamily="34" charset="0"/>
                <a:cs typeface="Arial" pitchFamily="34" charset="0"/>
              </a:rPr>
              <a:t>Costo de energía eléctrica de producción </a:t>
            </a:r>
            <a:endParaRPr lang="quz-EC" sz="1600" dirty="0">
              <a:latin typeface="Arial" pitchFamily="34" charset="0"/>
              <a:cs typeface="Arial" pitchFamily="34" charset="0"/>
            </a:endParaRPr>
          </a:p>
          <a:p>
            <a:pPr marL="352425"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r>
              <a:rPr lang="es-EC" sz="1600" dirty="0">
                <a:latin typeface="Arial" pitchFamily="34" charset="0"/>
                <a:cs typeface="Arial" pitchFamily="34" charset="0"/>
              </a:rPr>
              <a:t>	La fabricación sin el autoclave necesitaba de dos máquinas adicionales  	después de salidos los vidrios del horno de doblado, pero no era garantía de 	seguridad.</a:t>
            </a:r>
          </a:p>
          <a:p>
            <a:pPr algn="just" fontAlgn="auto">
              <a:spcBef>
                <a:spcPts val="0"/>
              </a:spcBef>
              <a:spcAft>
                <a:spcPts val="0"/>
              </a:spcAft>
              <a:defRPr/>
            </a:pPr>
            <a:r>
              <a:rPr lang="es-EC" sz="1600" dirty="0">
                <a:latin typeface="Arial" pitchFamily="34" charset="0"/>
                <a:cs typeface="Arial" pitchFamily="34" charset="0"/>
              </a:rPr>
              <a:t>	Había un alto número de parabrisas defectuosos que no podían ser vendidos 	por las razones expuestas anteriormente. </a:t>
            </a:r>
          </a:p>
          <a:p>
            <a:pPr algn="just" fontAlgn="auto">
              <a:spcBef>
                <a:spcPts val="0"/>
              </a:spcBef>
              <a:spcAft>
                <a:spcPts val="0"/>
              </a:spcAft>
              <a:defRPr/>
            </a:pPr>
            <a:endParaRPr lang="es-EC"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Título"/>
          <p:cNvSpPr>
            <a:spLocks noGrp="1"/>
          </p:cNvSpPr>
          <p:nvPr>
            <p:ph type="title"/>
          </p:nvPr>
        </p:nvSpPr>
        <p:spPr/>
        <p:txBody>
          <a:bodyPr/>
          <a:lstStyle/>
          <a:p>
            <a:endParaRPr lang="quz-EC" smtClean="0"/>
          </a:p>
        </p:txBody>
      </p:sp>
      <p:sp>
        <p:nvSpPr>
          <p:cNvPr id="92163" name="2 Marcador de contenido"/>
          <p:cNvSpPr>
            <a:spLocks noGrp="1"/>
          </p:cNvSpPr>
          <p:nvPr>
            <p:ph idx="1"/>
          </p:nvPr>
        </p:nvSpPr>
        <p:spPr/>
        <p:txBody>
          <a:bodyPr/>
          <a:lstStyle/>
          <a:p>
            <a:endParaRPr lang="quz-EC" smtClean="0"/>
          </a:p>
        </p:txBody>
      </p:sp>
      <p:pic>
        <p:nvPicPr>
          <p:cNvPr id="9216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09600"/>
            <a:ext cx="8153400" cy="5878513"/>
          </a:xfrm>
          <a:prstGeom prst="rect">
            <a:avLst/>
          </a:prstGeom>
        </p:spPr>
        <p:txBody>
          <a:bodyPr>
            <a:spAutoFit/>
          </a:bodyPr>
          <a:lstStyle/>
          <a:p>
            <a:pPr marL="182563" algn="just" fontAlgn="auto">
              <a:spcBef>
                <a:spcPts val="0"/>
              </a:spcBef>
              <a:spcAft>
                <a:spcPts val="0"/>
              </a:spcAft>
              <a:defRPr/>
            </a:pPr>
            <a:r>
              <a:rPr lang="es-EC" sz="1600" u="sng" dirty="0">
                <a:latin typeface="Arial" pitchFamily="34" charset="0"/>
                <a:cs typeface="Arial" pitchFamily="34" charset="0"/>
              </a:rPr>
              <a:t>Costo de energía eléctrica de producción </a:t>
            </a:r>
            <a:endParaRPr lang="quz-EC" sz="1600" dirty="0">
              <a:latin typeface="Arial" pitchFamily="34" charset="0"/>
              <a:cs typeface="Arial" pitchFamily="34" charset="0"/>
            </a:endParaRPr>
          </a:p>
          <a:p>
            <a:pPr marL="352425" algn="just" fontAlgn="auto">
              <a:spcBef>
                <a:spcPts val="0"/>
              </a:spcBef>
              <a:spcAft>
                <a:spcPts val="0"/>
              </a:spcAft>
              <a:defRPr/>
            </a:pPr>
            <a:endParaRPr lang="es-EC" sz="1200" dirty="0">
              <a:latin typeface="Arial" pitchFamily="34" charset="0"/>
              <a:cs typeface="Arial" pitchFamily="34" charset="0"/>
            </a:endParaRPr>
          </a:p>
          <a:p>
            <a:pPr algn="just" fontAlgn="auto">
              <a:spcBef>
                <a:spcPts val="0"/>
              </a:spcBef>
              <a:spcAft>
                <a:spcPts val="0"/>
              </a:spcAft>
              <a:tabLst>
                <a:tab pos="534988" algn="l"/>
              </a:tabLst>
              <a:defRPr/>
            </a:pPr>
            <a:r>
              <a:rPr lang="es-EC" sz="1600" dirty="0">
                <a:latin typeface="Arial" pitchFamily="34" charset="0"/>
                <a:cs typeface="Arial" pitchFamily="34" charset="0"/>
              </a:rPr>
              <a:t>	El siguiente cuadro muestra los valores en dólares de la producción de un 	parabrisas en los dos producciones, con autoclave y sin autoclave, y 	especificando cada línea de proceso.</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marL="534988" fontAlgn="auto">
              <a:spcBef>
                <a:spcPts val="0"/>
              </a:spcBef>
              <a:spcAft>
                <a:spcPts val="0"/>
              </a:spcAft>
              <a:defRPr/>
            </a:pPr>
            <a:r>
              <a:rPr lang="es-EC" sz="1600" dirty="0">
                <a:latin typeface="Arial" pitchFamily="34" charset="0"/>
                <a:cs typeface="Arial" pitchFamily="34" charset="0"/>
              </a:rPr>
              <a:t>El costo por un parabrisas sin el autoclave es de $7,7. Mientras que el costo de fabricación de un parabrisas con el autoclave es $6,2. </a:t>
            </a:r>
            <a:endParaRPr lang="quz-EC" sz="1600" dirty="0">
              <a:latin typeface="Arial" pitchFamily="34" charset="0"/>
              <a:cs typeface="Arial" pitchFamily="34" charset="0"/>
            </a:endParaRPr>
          </a:p>
          <a:p>
            <a:pPr marL="534988" fontAlgn="auto">
              <a:spcBef>
                <a:spcPts val="0"/>
              </a:spcBef>
              <a:spcAft>
                <a:spcPts val="0"/>
              </a:spcAft>
              <a:defRPr/>
            </a:pPr>
            <a:r>
              <a:rPr lang="es-EC" sz="1600" dirty="0">
                <a:latin typeface="Arial" pitchFamily="34" charset="0"/>
                <a:cs typeface="Arial" pitchFamily="34" charset="0"/>
              </a:rPr>
              <a:t>Este cuadro demuestra la eficiencia del autoclave, pues incluye procesos térmicos y de presión en una sola operación, abaratando así costos.  </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p:txBody>
      </p:sp>
      <p:graphicFrame>
        <p:nvGraphicFramePr>
          <p:cNvPr id="8" name="7 Gráfico"/>
          <p:cNvGraphicFramePr/>
          <p:nvPr/>
        </p:nvGraphicFramePr>
        <p:xfrm>
          <a:off x="2143125" y="1852612"/>
          <a:ext cx="4857750" cy="31527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3 CuadroTexto"/>
          <p:cNvSpPr txBox="1">
            <a:spLocks noChangeArrowheads="1"/>
          </p:cNvSpPr>
          <p:nvPr/>
        </p:nvSpPr>
        <p:spPr bwMode="auto">
          <a:xfrm>
            <a:off x="609600" y="762000"/>
            <a:ext cx="79248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lvl="2" algn="just"/>
            <a:r>
              <a:rPr lang="es-EC" sz="1600" b="1" dirty="0" smtClean="0">
                <a:latin typeface="Arial" charset="0"/>
              </a:rPr>
              <a:t>1.1 Funcionamiento </a:t>
            </a:r>
            <a:r>
              <a:rPr lang="es-EC" sz="1600" b="1" dirty="0">
                <a:latin typeface="Arial" charset="0"/>
              </a:rPr>
              <a:t>del autoclave</a:t>
            </a:r>
            <a:endParaRPr lang="quz-EC" sz="1600" b="1" dirty="0">
              <a:latin typeface="Arial" charset="0"/>
            </a:endParaRPr>
          </a:p>
          <a:p>
            <a:pPr algn="just"/>
            <a:endParaRPr lang="es-EC" sz="1600" dirty="0">
              <a:latin typeface="Arial" charset="0"/>
            </a:endParaRPr>
          </a:p>
          <a:p>
            <a:pPr marL="355600" algn="just"/>
            <a:r>
              <a:rPr lang="es-EC" sz="1600" dirty="0" smtClean="0">
                <a:latin typeface="Arial" charset="0"/>
              </a:rPr>
              <a:t>Ya </a:t>
            </a:r>
            <a:r>
              <a:rPr lang="es-EC" sz="1600" dirty="0">
                <a:latin typeface="Arial" charset="0"/>
              </a:rPr>
              <a:t>que existen diferentes tipos de autoclaves, también existen distintas formas de funcionamientos, aunque en una forma general, los autoclaves funcionan permitiendo la entrada o generación de vapor de agua mediante resistencias y restringiendo la salida del fluido, también la generación de aire caliente, como es el caso en este proyecto. </a:t>
            </a:r>
          </a:p>
          <a:p>
            <a:pPr marL="355600" algn="just"/>
            <a:endParaRPr lang="es-EC" sz="1600" dirty="0">
              <a:latin typeface="Arial" charset="0"/>
            </a:endParaRPr>
          </a:p>
          <a:p>
            <a:pPr marL="355600" algn="just"/>
            <a:r>
              <a:rPr lang="es-EC" sz="1600" dirty="0">
                <a:latin typeface="Arial" charset="0"/>
              </a:rPr>
              <a:t>Como consecuencia del calentamiento que presenta el interior del recipiente, la presión y la temperatura aumentan, </a:t>
            </a:r>
            <a:r>
              <a:rPr lang="es-EC" sz="1600" dirty="0" smtClean="0">
                <a:latin typeface="Arial" charset="0"/>
              </a:rPr>
              <a:t>luego </a:t>
            </a:r>
            <a:r>
              <a:rPr lang="es-EC" sz="1600" dirty="0">
                <a:latin typeface="Arial" charset="0"/>
              </a:rPr>
              <a:t>se mantiene y estabiliza bajo los parámetros deseados hasta que se alcance el tiempo establecido para cada </a:t>
            </a:r>
            <a:r>
              <a:rPr lang="es-EC" sz="1600" dirty="0" smtClean="0">
                <a:latin typeface="Arial" charset="0"/>
              </a:rPr>
              <a:t>material. </a:t>
            </a:r>
            <a:endParaRPr lang="quz-EC" sz="1600" dirty="0">
              <a:latin typeface="Arial" charset="0"/>
            </a:endParaRPr>
          </a:p>
          <a:p>
            <a:pPr algn="just"/>
            <a:r>
              <a:rPr lang="es-EC" sz="1600" dirty="0">
                <a:latin typeface="Arial" charset="0"/>
              </a:rPr>
              <a:t> </a:t>
            </a:r>
            <a:endParaRPr lang="quz-EC" sz="1600" dirty="0">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Título"/>
          <p:cNvSpPr>
            <a:spLocks noGrp="1"/>
          </p:cNvSpPr>
          <p:nvPr>
            <p:ph type="title"/>
          </p:nvPr>
        </p:nvSpPr>
        <p:spPr/>
        <p:txBody>
          <a:bodyPr/>
          <a:lstStyle/>
          <a:p>
            <a:endParaRPr lang="quz-EC" smtClean="0"/>
          </a:p>
        </p:txBody>
      </p:sp>
      <p:sp>
        <p:nvSpPr>
          <p:cNvPr id="93187" name="2 Marcador de contenido"/>
          <p:cNvSpPr>
            <a:spLocks noGrp="1"/>
          </p:cNvSpPr>
          <p:nvPr>
            <p:ph idx="1"/>
          </p:nvPr>
        </p:nvSpPr>
        <p:spPr/>
        <p:txBody>
          <a:bodyPr/>
          <a:lstStyle/>
          <a:p>
            <a:endParaRPr lang="quz-EC" smtClean="0"/>
          </a:p>
        </p:txBody>
      </p:sp>
      <p:pic>
        <p:nvPicPr>
          <p:cNvPr id="9318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09600"/>
            <a:ext cx="8153400" cy="5770563"/>
          </a:xfrm>
          <a:prstGeom prst="rect">
            <a:avLst/>
          </a:prstGeom>
        </p:spPr>
        <p:txBody>
          <a:bodyPr>
            <a:spAutoFit/>
          </a:bodyPr>
          <a:lstStyle/>
          <a:p>
            <a:pPr fontAlgn="auto">
              <a:spcBef>
                <a:spcPts val="0"/>
              </a:spcBef>
              <a:spcAft>
                <a:spcPts val="0"/>
              </a:spcAft>
              <a:defRPr/>
            </a:pPr>
            <a:r>
              <a:rPr lang="es-EC" sz="1600" u="sng" dirty="0">
                <a:latin typeface="Arial" pitchFamily="34" charset="0"/>
                <a:cs typeface="Arial" pitchFamily="34" charset="0"/>
              </a:rPr>
              <a:t>Costo de mano de obra de producción </a:t>
            </a:r>
            <a:endParaRPr lang="quz-EC" sz="1600" u="sng" dirty="0">
              <a:latin typeface="Arial" pitchFamily="34" charset="0"/>
              <a:cs typeface="Arial" pitchFamily="34" charset="0"/>
            </a:endParaRPr>
          </a:p>
          <a:p>
            <a:pPr marL="809625" lvl="1" algn="just" fontAlgn="auto">
              <a:spcBef>
                <a:spcPts val="0"/>
              </a:spcBef>
              <a:spcAft>
                <a:spcPts val="0"/>
              </a:spcAft>
              <a:defRPr/>
            </a:pPr>
            <a:endParaRPr lang="es-EC" sz="12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El siguiente cuadro muestra los valores de los sueldos mensuales de las personas que intervienen en la elaboración de un parabrisas laminado. Para cada operación se necesita de dos personas pues la transportación de los vidrios y la manipulación de equipos amerita la coordinación de este número de operarios.</a:t>
            </a:r>
            <a:endParaRPr lang="quz-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marL="534988" algn="just" fontAlgn="auto">
              <a:spcBef>
                <a:spcPts val="0"/>
              </a:spcBef>
              <a:spcAft>
                <a:spcPts val="0"/>
              </a:spcAft>
              <a:defRPr/>
            </a:pPr>
            <a:endParaRPr lang="es-EC" sz="1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El costo en procesos de corte y doblado son los mismos con y sin autoclave, pero el costo del operario encargado del autoclave es mayor debido a que es una persona capacitada para el equipo, con experiencia en recipientes a presión y de operación el plástico PVB, tanto de temperatura como de presión.</a:t>
            </a:r>
            <a:endParaRPr lang="quz-EC" sz="1600" dirty="0">
              <a:latin typeface="Arial" pitchFamily="34" charset="0"/>
              <a:cs typeface="Arial" pitchFamily="34" charset="0"/>
            </a:endParaRPr>
          </a:p>
        </p:txBody>
      </p:sp>
      <p:graphicFrame>
        <p:nvGraphicFramePr>
          <p:cNvPr id="8" name="7 Gráfico"/>
          <p:cNvGraphicFramePr/>
          <p:nvPr>
            <p:extLst>
              <p:ext uri="{D42A27DB-BD31-4B8C-83A1-F6EECF244321}">
                <p14:modId xmlns:p14="http://schemas.microsoft.com/office/powerpoint/2010/main" val="1452841143"/>
              </p:ext>
            </p:extLst>
          </p:nvPr>
        </p:nvGraphicFramePr>
        <p:xfrm>
          <a:off x="2279015" y="2133600"/>
          <a:ext cx="4814570" cy="31534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Título"/>
          <p:cNvSpPr>
            <a:spLocks noGrp="1"/>
          </p:cNvSpPr>
          <p:nvPr>
            <p:ph type="title"/>
          </p:nvPr>
        </p:nvSpPr>
        <p:spPr/>
        <p:txBody>
          <a:bodyPr/>
          <a:lstStyle/>
          <a:p>
            <a:endParaRPr lang="quz-EC" smtClean="0"/>
          </a:p>
        </p:txBody>
      </p:sp>
      <p:sp>
        <p:nvSpPr>
          <p:cNvPr id="94211" name="2 Marcador de contenido"/>
          <p:cNvSpPr>
            <a:spLocks noGrp="1"/>
          </p:cNvSpPr>
          <p:nvPr>
            <p:ph idx="1"/>
          </p:nvPr>
        </p:nvSpPr>
        <p:spPr/>
        <p:txBody>
          <a:bodyPr/>
          <a:lstStyle/>
          <a:p>
            <a:endParaRPr lang="quz-EC" smtClean="0"/>
          </a:p>
        </p:txBody>
      </p:sp>
      <p:pic>
        <p:nvPicPr>
          <p:cNvPr id="9421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09600" y="609600"/>
            <a:ext cx="8153400" cy="6016625"/>
          </a:xfrm>
          <a:prstGeom prst="rect">
            <a:avLst/>
          </a:prstGeom>
        </p:spPr>
        <p:txBody>
          <a:bodyPr>
            <a:spAutoFit/>
          </a:bodyPr>
          <a:lstStyle/>
          <a:p>
            <a:pPr fontAlgn="auto">
              <a:spcBef>
                <a:spcPts val="0"/>
              </a:spcBef>
              <a:spcAft>
                <a:spcPts val="0"/>
              </a:spcAft>
              <a:defRPr/>
            </a:pPr>
            <a:r>
              <a:rPr lang="es-EC" sz="1600" u="sng" dirty="0">
                <a:latin typeface="Arial" pitchFamily="34" charset="0"/>
                <a:cs typeface="Arial" pitchFamily="34" charset="0"/>
              </a:rPr>
              <a:t>Valores de ingreso por parabrisas producidos</a:t>
            </a:r>
            <a:endParaRPr lang="quz-EC" sz="1600" dirty="0">
              <a:latin typeface="Arial" pitchFamily="34" charset="0"/>
              <a:cs typeface="Arial" pitchFamily="34" charset="0"/>
            </a:endParaRPr>
          </a:p>
          <a:p>
            <a:pPr marL="809625" lvl="1" algn="just" fontAlgn="auto">
              <a:spcBef>
                <a:spcPts val="0"/>
              </a:spcBef>
              <a:spcAft>
                <a:spcPts val="0"/>
              </a:spcAft>
              <a:defRPr/>
            </a:pPr>
            <a:endParaRPr lang="es-EC" sz="12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El precio promedio de un parabrisas de automóvil es de $ 75, mientras el promedio para un bus es $ 145.</a:t>
            </a:r>
            <a:endParaRPr lang="quz-EC" sz="1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El autoclave, es usado para la elaboración de parabrisas de buses y autos.</a:t>
            </a: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algn="just" fontAlgn="auto">
              <a:spcBef>
                <a:spcPts val="0"/>
              </a:spcBef>
              <a:spcAft>
                <a:spcPts val="0"/>
              </a:spcAft>
              <a:defRPr/>
            </a:pPr>
            <a:endParaRPr lang="es-EC" sz="1600" dirty="0">
              <a:latin typeface="Arial" pitchFamily="34" charset="0"/>
              <a:cs typeface="Arial" pitchFamily="34" charset="0"/>
            </a:endParaRPr>
          </a:p>
          <a:p>
            <a:pPr marL="534988" algn="just" fontAlgn="auto">
              <a:spcBef>
                <a:spcPts val="0"/>
              </a:spcBef>
              <a:spcAft>
                <a:spcPts val="0"/>
              </a:spcAft>
              <a:defRPr/>
            </a:pPr>
            <a:endParaRPr lang="es-EC" sz="100" dirty="0">
              <a:latin typeface="Arial" pitchFamily="34" charset="0"/>
              <a:cs typeface="Arial" pitchFamily="34" charset="0"/>
            </a:endParaRPr>
          </a:p>
          <a:p>
            <a:pPr marL="534988" algn="just" fontAlgn="auto">
              <a:spcBef>
                <a:spcPts val="0"/>
              </a:spcBef>
              <a:spcAft>
                <a:spcPts val="0"/>
              </a:spcAft>
              <a:defRPr/>
            </a:pPr>
            <a:endParaRPr lang="es-EC" sz="1600" dirty="0">
              <a:latin typeface="Arial" pitchFamily="34" charset="0"/>
              <a:cs typeface="Arial" pitchFamily="34" charset="0"/>
            </a:endParaRPr>
          </a:p>
          <a:p>
            <a:pPr marL="534988" algn="just" fontAlgn="auto">
              <a:spcBef>
                <a:spcPts val="0"/>
              </a:spcBef>
              <a:spcAft>
                <a:spcPts val="0"/>
              </a:spcAft>
              <a:defRPr/>
            </a:pPr>
            <a:r>
              <a:rPr lang="es-EC" sz="1600" dirty="0">
                <a:latin typeface="Arial" pitchFamily="34" charset="0"/>
                <a:cs typeface="Arial" pitchFamily="34" charset="0"/>
              </a:rPr>
              <a:t>La producción aumentó aproximadamente 8 veces, pero los valores de las ventas no lo hicieron de tal manera, debido a que hay mayores gastos en energía eléctrica y mano de obra, así como logística de transportación del vidrio. </a:t>
            </a:r>
          </a:p>
          <a:p>
            <a:pPr marL="534988" algn="just" fontAlgn="auto">
              <a:spcBef>
                <a:spcPts val="0"/>
              </a:spcBef>
              <a:spcAft>
                <a:spcPts val="0"/>
              </a:spcAft>
              <a:defRPr/>
            </a:pPr>
            <a:r>
              <a:rPr lang="es-EC" sz="1600" dirty="0">
                <a:latin typeface="Arial" pitchFamily="34" charset="0"/>
                <a:cs typeface="Arial" pitchFamily="34" charset="0"/>
              </a:rPr>
              <a:t>Incluso con el aumento de gastos, se puede demostrar claramente la mejora en el ingreso para la empresa en parabrisas laminados. </a:t>
            </a:r>
            <a:endParaRPr lang="quz-EC" sz="1600" dirty="0">
              <a:latin typeface="Arial" pitchFamily="34" charset="0"/>
              <a:cs typeface="Arial" pitchFamily="34" charset="0"/>
            </a:endParaRPr>
          </a:p>
          <a:p>
            <a:pPr marL="534988" algn="just" fontAlgn="auto">
              <a:spcBef>
                <a:spcPts val="0"/>
              </a:spcBef>
              <a:spcAft>
                <a:spcPts val="0"/>
              </a:spcAft>
              <a:defRPr/>
            </a:pPr>
            <a:endParaRPr lang="quz-EC" sz="1600" dirty="0">
              <a:latin typeface="Arial" pitchFamily="34" charset="0"/>
              <a:cs typeface="Arial" pitchFamily="34" charset="0"/>
            </a:endParaRPr>
          </a:p>
        </p:txBody>
      </p:sp>
      <p:graphicFrame>
        <p:nvGraphicFramePr>
          <p:cNvPr id="8" name="7 Gráfico"/>
          <p:cNvGraphicFramePr/>
          <p:nvPr/>
        </p:nvGraphicFramePr>
        <p:xfrm>
          <a:off x="2157412" y="1852612"/>
          <a:ext cx="4829175" cy="31527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Título"/>
          <p:cNvSpPr>
            <a:spLocks noGrp="1"/>
          </p:cNvSpPr>
          <p:nvPr>
            <p:ph type="title"/>
          </p:nvPr>
        </p:nvSpPr>
        <p:spPr/>
        <p:txBody>
          <a:bodyPr/>
          <a:lstStyle/>
          <a:p>
            <a:endParaRPr lang="quz-EC" smtClean="0"/>
          </a:p>
        </p:txBody>
      </p:sp>
      <p:sp>
        <p:nvSpPr>
          <p:cNvPr id="95235" name="2 Marcador de contenido"/>
          <p:cNvSpPr>
            <a:spLocks noGrp="1"/>
          </p:cNvSpPr>
          <p:nvPr>
            <p:ph idx="1"/>
          </p:nvPr>
        </p:nvSpPr>
        <p:spPr/>
        <p:txBody>
          <a:bodyPr/>
          <a:lstStyle/>
          <a:p>
            <a:endParaRPr lang="quz-EC" smtClean="0"/>
          </a:p>
        </p:txBody>
      </p:sp>
      <p:pic>
        <p:nvPicPr>
          <p:cNvPr id="9523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381000"/>
            <a:ext cx="8153400" cy="6432550"/>
          </a:xfrm>
          <a:prstGeom prst="rect">
            <a:avLst/>
          </a:prstGeom>
        </p:spPr>
        <p:txBody>
          <a:bodyPr>
            <a:spAutoFit/>
          </a:bodyPr>
          <a:lstStyle/>
          <a:p>
            <a:pPr fontAlgn="auto">
              <a:spcBef>
                <a:spcPts val="0"/>
              </a:spcBef>
              <a:spcAft>
                <a:spcPts val="0"/>
              </a:spcAft>
              <a:defRPr/>
            </a:pPr>
            <a:r>
              <a:rPr lang="es-EC" sz="1600" b="1" dirty="0">
                <a:latin typeface="Arial" pitchFamily="34" charset="0"/>
                <a:cs typeface="Arial" pitchFamily="34" charset="0"/>
              </a:rPr>
              <a:t>Presentación de resultados de análisis</a:t>
            </a:r>
            <a:endParaRPr lang="quz-EC" sz="1600" dirty="0">
              <a:latin typeface="Arial" pitchFamily="34" charset="0"/>
              <a:cs typeface="Arial" pitchFamily="34" charset="0"/>
            </a:endParaRPr>
          </a:p>
          <a:p>
            <a:pPr marL="809625" lvl="1" algn="just" fontAlgn="auto">
              <a:spcBef>
                <a:spcPts val="0"/>
              </a:spcBef>
              <a:spcAft>
                <a:spcPts val="0"/>
              </a:spcAft>
              <a:defRPr/>
            </a:pPr>
            <a:endParaRPr lang="es-EC" sz="12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Para demostrar la capacidad del trabajo del autoclave podemos apreciar un gráfico que demuestra el número de parabrisas fabricados y el valor de productos que presentan fallas.</a:t>
            </a: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es-EC" sz="1600" dirty="0">
              <a:latin typeface="Arial" pitchFamily="34" charset="0"/>
              <a:cs typeface="Arial" pitchFamily="34" charset="0"/>
            </a:endParaRPr>
          </a:p>
          <a:p>
            <a:pPr lvl="1" algn="just" fontAlgn="auto">
              <a:spcBef>
                <a:spcPts val="0"/>
              </a:spcBef>
              <a:spcAft>
                <a:spcPts val="0"/>
              </a:spcAft>
              <a:defRPr/>
            </a:pPr>
            <a:endParaRPr lang="quz-EC" sz="1600" dirty="0">
              <a:latin typeface="Arial" pitchFamily="34" charset="0"/>
              <a:cs typeface="Arial" pitchFamily="34" charset="0"/>
            </a:endParaRPr>
          </a:p>
          <a:p>
            <a:pPr lvl="1" algn="just" fontAlgn="auto">
              <a:spcBef>
                <a:spcPts val="0"/>
              </a:spcBef>
              <a:spcAft>
                <a:spcPts val="0"/>
              </a:spcAft>
              <a:defRPr/>
            </a:pPr>
            <a:endParaRPr lang="es-EC" sz="600" dirty="0">
              <a:latin typeface="Arial" pitchFamily="34" charset="0"/>
              <a:cs typeface="Arial" pitchFamily="34" charset="0"/>
            </a:endParaRPr>
          </a:p>
          <a:p>
            <a:pPr lvl="1" algn="just" fontAlgn="auto">
              <a:spcBef>
                <a:spcPts val="0"/>
              </a:spcBef>
              <a:spcAft>
                <a:spcPts val="0"/>
              </a:spcAft>
              <a:defRPr/>
            </a:pPr>
            <a:r>
              <a:rPr lang="es-EC" sz="1600" dirty="0">
                <a:latin typeface="Arial" pitchFamily="34" charset="0"/>
                <a:cs typeface="Arial" pitchFamily="34" charset="0"/>
              </a:rPr>
              <a:t>Se puede apreciar en la gráfica la gran diferencia que existía entre la fabricación de parabrisas con maquinaria que no era específica para los procesos de manufactura de parabrisas de seguridad, con la producción del autoclave.</a:t>
            </a:r>
          </a:p>
          <a:p>
            <a:pPr lvl="1" algn="just" fontAlgn="auto">
              <a:spcBef>
                <a:spcPts val="0"/>
              </a:spcBef>
              <a:spcAft>
                <a:spcPts val="0"/>
              </a:spcAft>
              <a:defRPr/>
            </a:pPr>
            <a:r>
              <a:rPr lang="es-EC" sz="1600" dirty="0">
                <a:latin typeface="Arial" pitchFamily="34" charset="0"/>
                <a:cs typeface="Arial" pitchFamily="34" charset="0"/>
              </a:rPr>
              <a:t>Se debe aguardar un tiempo en el cual se logre recuperar la inversión, el cual ha sido fijado por la compañía en 6 años, tiempo para costear la inversión.</a:t>
            </a:r>
            <a:endParaRPr lang="quz-EC" sz="1600" dirty="0">
              <a:latin typeface="Arial" pitchFamily="34" charset="0"/>
              <a:cs typeface="Arial" pitchFamily="34" charset="0"/>
            </a:endParaRPr>
          </a:p>
          <a:p>
            <a:pPr lvl="1" algn="just" fontAlgn="auto">
              <a:spcBef>
                <a:spcPts val="0"/>
              </a:spcBef>
              <a:spcAft>
                <a:spcPts val="0"/>
              </a:spcAft>
              <a:defRPr/>
            </a:pPr>
            <a:endParaRPr lang="quz-EC" sz="1600" dirty="0">
              <a:latin typeface="+mn-lt"/>
              <a:cs typeface="+mn-cs"/>
            </a:endParaRPr>
          </a:p>
          <a:p>
            <a:pPr lvl="1" algn="just" fontAlgn="auto">
              <a:spcBef>
                <a:spcPts val="0"/>
              </a:spcBef>
              <a:spcAft>
                <a:spcPts val="0"/>
              </a:spcAft>
              <a:defRPr/>
            </a:pPr>
            <a:endParaRPr lang="quz-EC" sz="1600" dirty="0">
              <a:latin typeface="Arial" pitchFamily="34" charset="0"/>
              <a:cs typeface="Arial" pitchFamily="34" charset="0"/>
            </a:endParaRPr>
          </a:p>
        </p:txBody>
      </p:sp>
      <p:graphicFrame>
        <p:nvGraphicFramePr>
          <p:cNvPr id="8" name="7 Gráfico"/>
          <p:cNvGraphicFramePr/>
          <p:nvPr>
            <p:extLst>
              <p:ext uri="{D42A27DB-BD31-4B8C-83A1-F6EECF244321}">
                <p14:modId xmlns:p14="http://schemas.microsoft.com/office/powerpoint/2010/main" val="3455970094"/>
              </p:ext>
            </p:extLst>
          </p:nvPr>
        </p:nvGraphicFramePr>
        <p:xfrm>
          <a:off x="2147887" y="1676400"/>
          <a:ext cx="4848225" cy="31527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Título"/>
          <p:cNvSpPr>
            <a:spLocks noGrp="1"/>
          </p:cNvSpPr>
          <p:nvPr>
            <p:ph type="title"/>
          </p:nvPr>
        </p:nvSpPr>
        <p:spPr/>
        <p:txBody>
          <a:bodyPr/>
          <a:lstStyle/>
          <a:p>
            <a:endParaRPr lang="quz-EC" smtClean="0"/>
          </a:p>
        </p:txBody>
      </p:sp>
      <p:sp>
        <p:nvSpPr>
          <p:cNvPr id="96259" name="2 Marcador de contenido"/>
          <p:cNvSpPr>
            <a:spLocks noGrp="1"/>
          </p:cNvSpPr>
          <p:nvPr>
            <p:ph idx="1"/>
          </p:nvPr>
        </p:nvSpPr>
        <p:spPr/>
        <p:txBody>
          <a:bodyPr/>
          <a:lstStyle/>
          <a:p>
            <a:endParaRPr lang="quz-EC" smtClean="0"/>
          </a:p>
        </p:txBody>
      </p:sp>
      <p:pic>
        <p:nvPicPr>
          <p:cNvPr id="96260"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09600"/>
            <a:ext cx="8153400" cy="5463034"/>
          </a:xfrm>
          <a:prstGeom prst="rect">
            <a:avLst/>
          </a:prstGeom>
        </p:spPr>
        <p:txBody>
          <a:bodyPr>
            <a:spAutoFit/>
          </a:bodyPr>
          <a:lstStyle/>
          <a:p>
            <a:pPr fontAlgn="auto">
              <a:spcBef>
                <a:spcPts val="0"/>
              </a:spcBef>
              <a:spcAft>
                <a:spcPts val="0"/>
              </a:spcAft>
              <a:defRPr/>
            </a:pPr>
            <a:r>
              <a:rPr lang="es-EC" b="1" dirty="0">
                <a:latin typeface="Arial" pitchFamily="34" charset="0"/>
                <a:cs typeface="Arial" pitchFamily="34" charset="0"/>
              </a:rPr>
              <a:t>CAPITULO 7: CONCLUSIONES Y RECOMENDACIONES</a:t>
            </a:r>
          </a:p>
          <a:p>
            <a:pPr fontAlgn="auto">
              <a:spcBef>
                <a:spcPts val="0"/>
              </a:spcBef>
              <a:spcAft>
                <a:spcPts val="0"/>
              </a:spcAft>
              <a:defRPr/>
            </a:pPr>
            <a:endParaRPr lang="es-EC" sz="1100" dirty="0">
              <a:latin typeface="Arial" pitchFamily="34" charset="0"/>
              <a:cs typeface="Arial" pitchFamily="34" charset="0"/>
            </a:endParaRPr>
          </a:p>
          <a:p>
            <a:pPr marL="695325" indent="-342900" algn="just" fontAlgn="auto">
              <a:spcBef>
                <a:spcPts val="0"/>
              </a:spcBef>
              <a:spcAft>
                <a:spcPts val="0"/>
              </a:spcAft>
              <a:buFontTx/>
              <a:buAutoNum type="arabicPeriod"/>
              <a:defRPr/>
            </a:pPr>
            <a:r>
              <a:rPr lang="es-EC" sz="1600" b="1" dirty="0">
                <a:latin typeface="Arial" pitchFamily="34" charset="0"/>
                <a:cs typeface="Arial" pitchFamily="34" charset="0"/>
              </a:rPr>
              <a:t>Conclusiones</a:t>
            </a:r>
          </a:p>
          <a:p>
            <a:pPr marL="809625" lvl="0" indent="-171450" algn="just" fontAlgn="auto">
              <a:spcBef>
                <a:spcPts val="0"/>
              </a:spcBef>
              <a:spcAft>
                <a:spcPts val="0"/>
              </a:spcAft>
              <a:buFont typeface="Arial" pitchFamily="34" charset="0"/>
              <a:buChar char="•"/>
              <a:defRPr/>
            </a:pPr>
            <a:r>
              <a:rPr lang="es-EC" sz="1600" dirty="0" smtClean="0">
                <a:latin typeface="Arial" pitchFamily="34" charset="0"/>
                <a:cs typeface="Arial" pitchFamily="34" charset="0"/>
              </a:rPr>
              <a:t>Para </a:t>
            </a:r>
            <a:r>
              <a:rPr lang="es-EC" sz="1600" dirty="0">
                <a:latin typeface="Arial" pitchFamily="34" charset="0"/>
                <a:cs typeface="Arial" pitchFamily="34" charset="0"/>
              </a:rPr>
              <a:t>determinar el diseño más conveniente en la construcción de un recipiente a presión, se debe consultar los manuales del Código ASME Secc. VII </a:t>
            </a:r>
            <a:r>
              <a:rPr lang="es-EC" sz="1600" dirty="0" err="1">
                <a:latin typeface="Arial" pitchFamily="34" charset="0"/>
                <a:cs typeface="Arial" pitchFamily="34" charset="0"/>
              </a:rPr>
              <a:t>Div</a:t>
            </a:r>
            <a:r>
              <a:rPr lang="es-EC" sz="1600" dirty="0">
                <a:latin typeface="Arial" pitchFamily="34" charset="0"/>
                <a:cs typeface="Arial" pitchFamily="34" charset="0"/>
              </a:rPr>
              <a:t>. 1 y 2, y seguir las recomendaciones del mismo.</a:t>
            </a:r>
            <a:endParaRPr lang="quz-EC" sz="1600" dirty="0">
              <a:latin typeface="Arial" pitchFamily="34" charset="0"/>
              <a:cs typeface="Arial" pitchFamily="34" charset="0"/>
            </a:endParaRPr>
          </a:p>
          <a:p>
            <a:pPr marL="809625" lvl="0"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Para empezar con el diseño estructural, es necesario conocer,  cerciorarse y garantizar las medidas que el cliente desea obtener, para que el recipiente cuente con el material necesario</a:t>
            </a:r>
            <a:r>
              <a:rPr lang="es-EC" sz="1600" dirty="0" smtClean="0">
                <a:latin typeface="Arial" pitchFamily="34" charset="0"/>
                <a:cs typeface="Arial" pitchFamily="34" charset="0"/>
              </a:rPr>
              <a:t>.</a:t>
            </a: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Los espesores de cuerpo, cabeza y demás elementos son obtenidos mediante los cálculos que sugiere la norma, por lo que son valores confiables para las operaciones.</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Para alcanzar la presión deseada, se debe diseñar la máquina tomando en cuenta la perdida de presión generada por las sumas de aberturas de las boquillas del recipiente y las tapas.</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El proyecto de diseño y construcción </a:t>
            </a:r>
            <a:r>
              <a:rPr lang="es-EC" sz="1600" dirty="0" smtClean="0">
                <a:latin typeface="Arial" pitchFamily="34" charset="0"/>
                <a:cs typeface="Arial" pitchFamily="34" charset="0"/>
              </a:rPr>
              <a:t>terminó </a:t>
            </a:r>
            <a:r>
              <a:rPr lang="es-EC" sz="1600" dirty="0">
                <a:latin typeface="Arial" pitchFamily="34" charset="0"/>
                <a:cs typeface="Arial" pitchFamily="34" charset="0"/>
              </a:rPr>
              <a:t>con éxito y en el tiempo establecido por la empresa Glassvit Cía. Ltda., pasando todas las pruebas a las que fue sometido el recipiente; y dejándolo listo para que continúen con la implementación del mismo en la planta de la empresa.</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Con los cálculos realizados en el proyecto, se garantiza alcanzar la presión y la temperatura necesaria por el tiempo requerido para lograr la adherencia y fijación del plástico PVB en los vidrios</a:t>
            </a:r>
            <a:r>
              <a:rPr lang="es-EC" sz="1600" dirty="0" smtClean="0">
                <a:latin typeface="Arial" pitchFamily="34" charset="0"/>
                <a:cs typeface="Arial" pitchFamily="34" charset="0"/>
              </a:rPr>
              <a:t>.</a:t>
            </a:r>
            <a:endParaRPr lang="quz-EC" sz="1600" dirty="0">
              <a:latin typeface="Arial" pitchFamily="34" charset="0"/>
              <a:cs typeface="Arial"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Título"/>
          <p:cNvSpPr>
            <a:spLocks noGrp="1"/>
          </p:cNvSpPr>
          <p:nvPr>
            <p:ph type="title"/>
          </p:nvPr>
        </p:nvSpPr>
        <p:spPr/>
        <p:txBody>
          <a:bodyPr/>
          <a:lstStyle/>
          <a:p>
            <a:endParaRPr lang="quz-EC" smtClean="0"/>
          </a:p>
        </p:txBody>
      </p:sp>
      <p:sp>
        <p:nvSpPr>
          <p:cNvPr id="97283" name="2 Marcador de contenido"/>
          <p:cNvSpPr>
            <a:spLocks noGrp="1"/>
          </p:cNvSpPr>
          <p:nvPr>
            <p:ph idx="1"/>
          </p:nvPr>
        </p:nvSpPr>
        <p:spPr/>
        <p:txBody>
          <a:bodyPr/>
          <a:lstStyle/>
          <a:p>
            <a:endParaRPr lang="quz-EC" smtClean="0"/>
          </a:p>
        </p:txBody>
      </p:sp>
      <p:pic>
        <p:nvPicPr>
          <p:cNvPr id="97284"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09600" y="533400"/>
            <a:ext cx="8153400" cy="6001643"/>
          </a:xfrm>
          <a:prstGeom prst="rect">
            <a:avLst/>
          </a:prstGeom>
        </p:spPr>
        <p:txBody>
          <a:bodyPr>
            <a:spAutoFit/>
          </a:bodyPr>
          <a:lstStyle/>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Cada boquilla de acople debe ser diseñada bajo un análisis dimensional, estructural y de soldadura, siguiendo las recomendaciones del código, lo cual le permitirá desempeñarse de mejor forma en el funcionamiento del autoclave.</a:t>
            </a: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La elaboración de los planos es detallada en dimensiones, piezas, nombres, materiales y con vistas que ayuden a los operarios a realizar buenos cortes del material. </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Específicamente en los detalles internos del recipiente, se necesita crear un diseño estructural que soporte el peso del coche </a:t>
            </a:r>
            <a:r>
              <a:rPr lang="es-EC" sz="1600" dirty="0" smtClean="0">
                <a:latin typeface="Arial" pitchFamily="34" charset="0"/>
                <a:cs typeface="Arial" pitchFamily="34" charset="0"/>
              </a:rPr>
              <a:t>contenedor </a:t>
            </a:r>
            <a:r>
              <a:rPr lang="es-EC" sz="1600" dirty="0">
                <a:latin typeface="Arial" pitchFamily="34" charset="0"/>
                <a:cs typeface="Arial" pitchFamily="34" charset="0"/>
              </a:rPr>
              <a:t>de vidrios y del material aislante que recubrirá internamente el autoclave.</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smtClean="0">
                <a:latin typeface="Arial" pitchFamily="34" charset="0"/>
                <a:cs typeface="Arial" pitchFamily="34" charset="0"/>
              </a:rPr>
              <a:t>La </a:t>
            </a:r>
            <a:r>
              <a:rPr lang="es-EC" sz="1600" dirty="0">
                <a:latin typeface="Arial" pitchFamily="34" charset="0"/>
                <a:cs typeface="Arial" pitchFamily="34" charset="0"/>
              </a:rPr>
              <a:t>exitosa culminación del proyecto de diseño y construcción de este complejo recipiente sometido a presión, es muestra clara de la capacidad tecnológica de empresas ecuatorianas en el sector industrial. </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Con el informe económico se puede afirmar que es conveniente para Glassvit, fabricar el autoclave en el país, puesto que la construcción del recipiente tiene un valor actual de US$ 54.280,00; y el costo total es de US$ 67.000,00. Estableciéndose de esta manera un costo menor que la oferta realizada por todas las empresas internacionales dedicadas a la fabricación de recipientes a presión.</a:t>
            </a:r>
            <a:endParaRPr lang="quz-EC" sz="1600" dirty="0">
              <a:latin typeface="Arial" pitchFamily="34" charset="0"/>
              <a:cs typeface="Arial" pitchFamily="34" charset="0"/>
            </a:endParaRPr>
          </a:p>
          <a:p>
            <a:pPr marL="809625" indent="-171450" algn="just" fontAlgn="auto">
              <a:spcBef>
                <a:spcPts val="0"/>
              </a:spcBef>
              <a:spcAft>
                <a:spcPts val="0"/>
              </a:spcAft>
              <a:buFont typeface="Arial" pitchFamily="34" charset="0"/>
              <a:buChar char="•"/>
              <a:defRPr/>
            </a:pPr>
            <a:r>
              <a:rPr lang="es-EC" sz="1600" dirty="0">
                <a:latin typeface="Arial" pitchFamily="34" charset="0"/>
                <a:cs typeface="Arial" pitchFamily="34" charset="0"/>
              </a:rPr>
              <a:t>Debido a la complejidad del funcionamiento del equipo, Glassvit contrató los servicios de técnicos extranjeros capacitados en la manipulación de autoclaves, con el fin de obtener detalles de los elementos de la maquinaria y mejoras que se pueden realizar con una fabricación personalizada y específica para laminación de parabrisas. </a:t>
            </a:r>
            <a:endParaRPr lang="quz-EC" sz="1600" dirty="0">
              <a:latin typeface="Arial" pitchFamily="34" charset="0"/>
              <a:cs typeface="Arial" pitchFamily="34" charset="0"/>
            </a:endParaRPr>
          </a:p>
          <a:p>
            <a:pPr marL="809625" lvl="0" indent="-171450" algn="just" fontAlgn="auto">
              <a:spcBef>
                <a:spcPts val="0"/>
              </a:spcBef>
              <a:spcAft>
                <a:spcPts val="0"/>
              </a:spcAft>
              <a:buFont typeface="Arial" pitchFamily="34" charset="0"/>
              <a:buChar char="•"/>
              <a:defRPr/>
            </a:pPr>
            <a:endParaRPr lang="es-EC" sz="1600" dirty="0" smtClean="0">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Título"/>
          <p:cNvSpPr>
            <a:spLocks noGrp="1"/>
          </p:cNvSpPr>
          <p:nvPr>
            <p:ph type="title"/>
          </p:nvPr>
        </p:nvSpPr>
        <p:spPr/>
        <p:txBody>
          <a:bodyPr/>
          <a:lstStyle/>
          <a:p>
            <a:endParaRPr lang="quz-EC" smtClean="0"/>
          </a:p>
        </p:txBody>
      </p:sp>
      <p:sp>
        <p:nvSpPr>
          <p:cNvPr id="98307" name="2 Marcador de contenido"/>
          <p:cNvSpPr>
            <a:spLocks noGrp="1"/>
          </p:cNvSpPr>
          <p:nvPr>
            <p:ph idx="1"/>
          </p:nvPr>
        </p:nvSpPr>
        <p:spPr/>
        <p:txBody>
          <a:bodyPr/>
          <a:lstStyle/>
          <a:p>
            <a:endParaRPr lang="quz-EC" smtClean="0"/>
          </a:p>
        </p:txBody>
      </p:sp>
      <p:pic>
        <p:nvPicPr>
          <p:cNvPr id="98308"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609600" y="685800"/>
            <a:ext cx="8153400" cy="5755422"/>
          </a:xfrm>
          <a:prstGeom prst="rect">
            <a:avLst/>
          </a:prstGeom>
        </p:spPr>
        <p:txBody>
          <a:bodyPr>
            <a:spAutoFit/>
          </a:bodyPr>
          <a:lstStyle/>
          <a:p>
            <a:pPr marL="352425" algn="just" fontAlgn="auto">
              <a:spcBef>
                <a:spcPts val="0"/>
              </a:spcBef>
              <a:spcAft>
                <a:spcPts val="0"/>
              </a:spcAft>
              <a:defRPr/>
            </a:pPr>
            <a:r>
              <a:rPr lang="es-EC" sz="1600" b="1" dirty="0">
                <a:latin typeface="Arial" pitchFamily="34" charset="0"/>
                <a:cs typeface="Arial" pitchFamily="34" charset="0"/>
              </a:rPr>
              <a:t>2.   Recomendaciones</a:t>
            </a:r>
          </a:p>
          <a:p>
            <a:pPr marL="352425" algn="just" fontAlgn="auto">
              <a:spcBef>
                <a:spcPts val="0"/>
              </a:spcBef>
              <a:spcAft>
                <a:spcPts val="0"/>
              </a:spcAft>
              <a:defRPr/>
            </a:pPr>
            <a:endParaRPr lang="es-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En caso de tener dudas sobre la aplicación del Código en los diseños, se debe consultar con expertos para una ayuda apropiada y oportuna.</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Intercambiar información e ideas entre los acreedores del proyecto y las empresas que prestan servicios, para establecer planes de procesos y programas de control de una manera clara y precisa.</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smtClean="0">
                <a:latin typeface="Arial" pitchFamily="34" charset="0"/>
                <a:cs typeface="Arial" pitchFamily="34" charset="0"/>
              </a:rPr>
              <a:t>Comprobar </a:t>
            </a:r>
            <a:r>
              <a:rPr lang="es-EC" sz="1600" dirty="0">
                <a:latin typeface="Arial" pitchFamily="34" charset="0"/>
                <a:cs typeface="Arial" pitchFamily="34" charset="0"/>
              </a:rPr>
              <a:t>los materiales de tuberías y sus longitudes que serán conectadas al autoclave para realizar los cálculos necesarios de pérdida de presión. </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Supervisar el trabajo realizado por los operarios de las empresas que brindan todos los servicios de construcción de la máquina, de manera que se pueda corregir alguna duda sobre el diseño del autoclave.</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Investigar sobre el uso específico del recipiente para establecer los materiales a usar que mejor se adapten a los requerimientos del autoclave.</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smtClean="0">
                <a:latin typeface="Arial" pitchFamily="34" charset="0"/>
                <a:cs typeface="Arial" pitchFamily="34" charset="0"/>
              </a:rPr>
              <a:t>Verificar </a:t>
            </a:r>
            <a:r>
              <a:rPr lang="es-EC" sz="1600" dirty="0">
                <a:latin typeface="Arial" pitchFamily="34" charset="0"/>
                <a:cs typeface="Arial" pitchFamily="34" charset="0"/>
              </a:rPr>
              <a:t>la calidad de las boquillas, neplos y tubería con certificaciones de los importadores o fabricantes de estos elementos. </a:t>
            </a:r>
            <a:endParaRPr lang="es-EC" sz="1600" dirty="0" smtClean="0">
              <a:latin typeface="Arial" pitchFamily="34" charset="0"/>
              <a:cs typeface="Arial" pitchFamily="34" charset="0"/>
            </a:endParaRPr>
          </a:p>
          <a:p>
            <a:pPr marL="809625"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Evitar usar materiales de dudosa procedencia y calidad, buscando abaratar costos, ya que está en juego la vida de seres humanos y cuantiosas pérdidas de equipos.</a:t>
            </a:r>
            <a:endParaRPr lang="quz-EC" sz="1600" dirty="0">
              <a:latin typeface="Arial" pitchFamily="34" charset="0"/>
              <a:cs typeface="Arial" pitchFamily="34" charset="0"/>
            </a:endParaRPr>
          </a:p>
          <a:p>
            <a:pPr marL="809625"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Solicitar de manera profesional, documentos y certificados que acrediten a las empresas que intervienen en el proyecto, con el fin de garantizar la calidad de sus trabajos.</a:t>
            </a:r>
          </a:p>
          <a:p>
            <a:pPr marL="809625" lvl="0" indent="-182563" algn="just" fontAlgn="auto">
              <a:spcBef>
                <a:spcPts val="0"/>
              </a:spcBef>
              <a:spcAft>
                <a:spcPts val="0"/>
              </a:spcAft>
              <a:buFont typeface="Arial" pitchFamily="34" charset="0"/>
              <a:buChar char="•"/>
              <a:defRPr/>
            </a:pPr>
            <a:endParaRPr lang="quz-EC" sz="1600" dirty="0">
              <a:latin typeface="Arial" pitchFamily="34" charset="0"/>
              <a:cs typeface="Arial"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Título"/>
          <p:cNvSpPr>
            <a:spLocks noGrp="1"/>
          </p:cNvSpPr>
          <p:nvPr>
            <p:ph type="title"/>
          </p:nvPr>
        </p:nvSpPr>
        <p:spPr/>
        <p:txBody>
          <a:bodyPr/>
          <a:lstStyle/>
          <a:p>
            <a:endParaRPr lang="quz-EC" smtClean="0"/>
          </a:p>
        </p:txBody>
      </p:sp>
      <p:sp>
        <p:nvSpPr>
          <p:cNvPr id="99331" name="2 Marcador de contenido"/>
          <p:cNvSpPr>
            <a:spLocks noGrp="1"/>
          </p:cNvSpPr>
          <p:nvPr>
            <p:ph idx="1"/>
          </p:nvPr>
        </p:nvSpPr>
        <p:spPr/>
        <p:txBody>
          <a:bodyPr/>
          <a:lstStyle/>
          <a:p>
            <a:endParaRPr lang="quz-EC" smtClean="0"/>
          </a:p>
        </p:txBody>
      </p:sp>
      <p:pic>
        <p:nvPicPr>
          <p:cNvPr id="99332"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09600" y="762000"/>
            <a:ext cx="8153400" cy="2308324"/>
          </a:xfrm>
          <a:prstGeom prst="rect">
            <a:avLst/>
          </a:prstGeom>
        </p:spPr>
        <p:txBody>
          <a:bodyPr>
            <a:spAutoFit/>
          </a:bodyPr>
          <a:lstStyle/>
          <a:p>
            <a:pPr marL="809625" lvl="0" indent="-182563" algn="just" fontAlgn="auto">
              <a:spcBef>
                <a:spcPts val="0"/>
              </a:spcBef>
              <a:spcAft>
                <a:spcPts val="0"/>
              </a:spcAft>
              <a:buFont typeface="Arial" pitchFamily="34" charset="0"/>
              <a:buChar char="•"/>
              <a:defRPr/>
            </a:pPr>
            <a:r>
              <a:rPr lang="es-EC" sz="1600" dirty="0" smtClean="0">
                <a:latin typeface="Arial" pitchFamily="34" charset="0"/>
                <a:cs typeface="Arial" pitchFamily="34" charset="0"/>
              </a:rPr>
              <a:t>Realizar </a:t>
            </a:r>
            <a:r>
              <a:rPr lang="es-EC" sz="1600" dirty="0">
                <a:latin typeface="Arial" pitchFamily="34" charset="0"/>
                <a:cs typeface="Arial" pitchFamily="34" charset="0"/>
              </a:rPr>
              <a:t>un análisis financiero con todos los costos que se prevén, tanto para los materiales, equipo humano e infraestructura conveniente para la fabricación de maquinaria. </a:t>
            </a:r>
            <a:endParaRPr lang="quz-EC" sz="1600" dirty="0">
              <a:latin typeface="Arial" pitchFamily="34" charset="0"/>
              <a:cs typeface="Arial" pitchFamily="34" charset="0"/>
            </a:endParaRPr>
          </a:p>
          <a:p>
            <a:pPr marL="809625" lvl="0" indent="-182563" algn="just" fontAlgn="auto">
              <a:spcBef>
                <a:spcPts val="0"/>
              </a:spcBef>
              <a:spcAft>
                <a:spcPts val="0"/>
              </a:spcAft>
              <a:buFont typeface="Arial" pitchFamily="34" charset="0"/>
              <a:buChar char="•"/>
              <a:defRPr/>
            </a:pPr>
            <a:r>
              <a:rPr lang="es-EC" sz="1600" dirty="0">
                <a:latin typeface="Arial" pitchFamily="34" charset="0"/>
                <a:cs typeface="Arial" pitchFamily="34" charset="0"/>
              </a:rPr>
              <a:t>Para el funcionamiento y manipulación del autoclave, se debe capacitar a técnicos y operarios, ya que un recipiente a presión siempre implica riesgos inminentes que ponen en peligro la integridad física del equipo y de los operarios.</a:t>
            </a:r>
            <a:endParaRPr lang="quz-EC" sz="1600" dirty="0">
              <a:latin typeface="Arial" pitchFamily="34" charset="0"/>
              <a:cs typeface="Arial" pitchFamily="34" charset="0"/>
            </a:endParaRPr>
          </a:p>
          <a:p>
            <a:pPr marL="809625" indent="-182563" algn="just" fontAlgn="auto">
              <a:spcBef>
                <a:spcPts val="0"/>
              </a:spcBef>
              <a:spcAft>
                <a:spcPts val="0"/>
              </a:spcAft>
              <a:buFont typeface="Arial" pitchFamily="34" charset="0"/>
              <a:buChar char="•"/>
              <a:defRPr/>
            </a:pPr>
            <a:endParaRPr lang="quz-EC" sz="1600" dirty="0"/>
          </a:p>
          <a:p>
            <a:pPr marL="809625" lvl="0" indent="-182563" algn="just" fontAlgn="auto">
              <a:spcBef>
                <a:spcPts val="0"/>
              </a:spcBef>
              <a:spcAft>
                <a:spcPts val="0"/>
              </a:spcAft>
              <a:buFont typeface="Arial" pitchFamily="34" charset="0"/>
              <a:buChar char="•"/>
              <a:defRPr/>
            </a:pPr>
            <a:endParaRPr lang="quz-EC" sz="1600" dirty="0">
              <a:latin typeface="Arial" pitchFamily="34" charset="0"/>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p:txBody>
          <a:bodyPr/>
          <a:lstStyle/>
          <a:p>
            <a:endParaRPr lang="quz-EC" smtClean="0"/>
          </a:p>
        </p:txBody>
      </p:sp>
      <p:sp>
        <p:nvSpPr>
          <p:cNvPr id="100355" name="2 Marcador de contenido"/>
          <p:cNvSpPr>
            <a:spLocks noGrp="1"/>
          </p:cNvSpPr>
          <p:nvPr>
            <p:ph idx="1"/>
          </p:nvPr>
        </p:nvSpPr>
        <p:spPr/>
        <p:txBody>
          <a:bodyPr/>
          <a:lstStyle/>
          <a:p>
            <a:endParaRPr lang="quz-EC" smtClean="0"/>
          </a:p>
        </p:txBody>
      </p:sp>
      <p:pic>
        <p:nvPicPr>
          <p:cNvPr id="1003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09600" y="762000"/>
            <a:ext cx="8153400" cy="5016758"/>
          </a:xfrm>
          <a:prstGeom prst="rect">
            <a:avLst/>
          </a:prstGeom>
        </p:spPr>
        <p:txBody>
          <a:bodyPr>
            <a:spAutoFit/>
          </a:bodyPr>
          <a:lstStyle/>
          <a:p>
            <a:pPr marL="354013" lvl="0" algn="just" fontAlgn="auto">
              <a:spcBef>
                <a:spcPts val="0"/>
              </a:spcBef>
              <a:spcAft>
                <a:spcPts val="0"/>
              </a:spcAft>
              <a:defRPr/>
            </a:pPr>
            <a:r>
              <a:rPr lang="es-EC" sz="1600" b="1" dirty="0" smtClean="0">
                <a:latin typeface="Arial" pitchFamily="34" charset="0"/>
                <a:cs typeface="Arial" pitchFamily="34" charset="0"/>
              </a:rPr>
              <a:t>BIBLIOGRAFÍA</a:t>
            </a:r>
          </a:p>
          <a:p>
            <a:pPr marL="354013" lvl="0" algn="just" fontAlgn="auto">
              <a:spcBef>
                <a:spcPts val="0"/>
              </a:spcBef>
              <a:spcAft>
                <a:spcPts val="0"/>
              </a:spcAft>
              <a:defRPr/>
            </a:pPr>
            <a:endParaRPr lang="es-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PRESSURE VESSEL, Handbook, 12</a:t>
            </a:r>
            <a:r>
              <a:rPr lang="en-CA" sz="1600" baseline="30000" dirty="0">
                <a:latin typeface="Arial" pitchFamily="34" charset="0"/>
                <a:cs typeface="Arial" pitchFamily="34" charset="0"/>
              </a:rPr>
              <a:t>th</a:t>
            </a:r>
            <a:r>
              <a:rPr lang="en-CA" sz="1600" dirty="0">
                <a:latin typeface="Arial" pitchFamily="34" charset="0"/>
                <a:cs typeface="Arial" pitchFamily="34" charset="0"/>
              </a:rPr>
              <a:t> Edition, Eugene </a:t>
            </a:r>
            <a:r>
              <a:rPr lang="en-CA" sz="1600" dirty="0" err="1">
                <a:latin typeface="Arial" pitchFamily="34" charset="0"/>
                <a:cs typeface="Arial" pitchFamily="34" charset="0"/>
              </a:rPr>
              <a:t>Megyesy</a:t>
            </a:r>
            <a:r>
              <a:rPr lang="en-CA" sz="1600" dirty="0">
                <a:latin typeface="Arial" pitchFamily="34" charset="0"/>
                <a:cs typeface="Arial" pitchFamily="34" charset="0"/>
              </a:rPr>
              <a:t>.</a:t>
            </a:r>
            <a:endParaRPr lang="quz-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American  Welding  Society.,  “Structural  Welding  Code  –  Steel”,  An  American  National Standard, USA. 1. D1.1/D1.1M:2006.</a:t>
            </a:r>
            <a:endParaRPr lang="quz-EC" sz="1600" dirty="0">
              <a:latin typeface="Arial" pitchFamily="34" charset="0"/>
              <a:cs typeface="Arial" pitchFamily="34" charset="0"/>
            </a:endParaRPr>
          </a:p>
          <a:p>
            <a:pPr marL="342900" lvl="0" indent="-342900">
              <a:buFont typeface="+mj-lt"/>
              <a:buAutoNum type="arabicPeriod"/>
            </a:pPr>
            <a:r>
              <a:rPr lang="es-EC" sz="1600" dirty="0">
                <a:latin typeface="Arial" pitchFamily="34" charset="0"/>
                <a:cs typeface="Arial" pitchFamily="34" charset="0"/>
              </a:rPr>
              <a:t>NORMAS DE CONSTRUCCION DE RECIPIENTES A PRESION: GUIA DEL CODIGO ASME, SECCION VIII. DIVISION 1, MARTINEZ Juan, 1ra ed., 2008</a:t>
            </a:r>
            <a:endParaRPr lang="quz-EC" sz="1600" b="1" dirty="0">
              <a:latin typeface="Arial" pitchFamily="34" charset="0"/>
              <a:cs typeface="Arial" pitchFamily="34" charset="0"/>
            </a:endParaRPr>
          </a:p>
          <a:p>
            <a:pPr marL="342900" lvl="0" indent="-342900">
              <a:buFont typeface="+mj-lt"/>
              <a:buAutoNum type="arabicPeriod"/>
            </a:pPr>
            <a:r>
              <a:rPr lang="es-ES" sz="1600" dirty="0">
                <a:latin typeface="Arial" pitchFamily="34" charset="0"/>
                <a:cs typeface="Arial" pitchFamily="34" charset="0"/>
              </a:rPr>
              <a:t>Códigos: ASME </a:t>
            </a:r>
            <a:r>
              <a:rPr lang="es-ES" sz="1600" dirty="0" err="1">
                <a:latin typeface="Arial" pitchFamily="34" charset="0"/>
                <a:cs typeface="Arial" pitchFamily="34" charset="0"/>
              </a:rPr>
              <a:t>Sect</a:t>
            </a:r>
            <a:r>
              <a:rPr lang="es-ES" sz="1600" dirty="0">
                <a:latin typeface="Arial" pitchFamily="34" charset="0"/>
                <a:cs typeface="Arial" pitchFamily="34" charset="0"/>
              </a:rPr>
              <a:t>. </a:t>
            </a:r>
            <a:r>
              <a:rPr lang="en-CA" sz="1600" dirty="0">
                <a:latin typeface="Arial" pitchFamily="34" charset="0"/>
                <a:cs typeface="Arial" pitchFamily="34" charset="0"/>
              </a:rPr>
              <a:t>VIII Div. 1, ASME IX, ASME B31 </a:t>
            </a:r>
            <a:endParaRPr lang="quz-EC" sz="1600" dirty="0">
              <a:latin typeface="Arial" pitchFamily="34" charset="0"/>
              <a:cs typeface="Arial" pitchFamily="34" charset="0"/>
            </a:endParaRPr>
          </a:p>
          <a:p>
            <a:pPr marL="342900" lvl="0" indent="-342900">
              <a:buFont typeface="+mj-lt"/>
              <a:buAutoNum type="arabicPeriod"/>
            </a:pPr>
            <a:r>
              <a:rPr lang="es-EC" sz="1600" dirty="0">
                <a:latin typeface="Arial" pitchFamily="34" charset="0"/>
                <a:cs typeface="Arial" pitchFamily="34" charset="0"/>
              </a:rPr>
              <a:t>Hernández Riesco, German., “Manual del Soldador”, MADRID, 2006.</a:t>
            </a:r>
            <a:endParaRPr lang="quz-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PRESSURE VESSEL, Design Manual, 3</a:t>
            </a:r>
            <a:r>
              <a:rPr lang="en-CA" sz="1600" baseline="30000" dirty="0">
                <a:latin typeface="Arial" pitchFamily="34" charset="0"/>
                <a:cs typeface="Arial" pitchFamily="34" charset="0"/>
              </a:rPr>
              <a:t>rd</a:t>
            </a:r>
            <a:r>
              <a:rPr lang="en-CA" sz="1600" dirty="0">
                <a:latin typeface="Arial" pitchFamily="34" charset="0"/>
                <a:cs typeface="Arial" pitchFamily="34" charset="0"/>
              </a:rPr>
              <a:t> Edition, Dennis Moss.</a:t>
            </a:r>
            <a:endParaRPr lang="quz-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ASME Stamp Holders for Section VIII Division 1 Vessels and the Pressure Equipment </a:t>
            </a:r>
            <a:r>
              <a:rPr lang="en-CA" sz="1600" dirty="0" smtClean="0">
                <a:latin typeface="Arial" pitchFamily="34" charset="0"/>
                <a:cs typeface="Arial" pitchFamily="34" charset="0"/>
              </a:rPr>
              <a:t>Directive</a:t>
            </a:r>
          </a:p>
          <a:p>
            <a:pPr marL="342900" indent="-342900">
              <a:buFont typeface="+mj-lt"/>
              <a:buAutoNum type="arabicPeriod"/>
            </a:pPr>
            <a:r>
              <a:rPr lang="es-EC" sz="1600" dirty="0">
                <a:latin typeface="Arial" pitchFamily="34" charset="0"/>
                <a:cs typeface="Arial" pitchFamily="34" charset="0"/>
              </a:rPr>
              <a:t>SHIGLEY, J.E. MISCHKE, C.R. Diseño en ingeniería mecánica. Traducido del inglés por Javier León Cárdenas. 6ta. Ed. Mc Graw Hill. México. 2002. 1257 p.</a:t>
            </a:r>
          </a:p>
          <a:p>
            <a:pPr marL="342900" lvl="0" indent="-342900">
              <a:buFont typeface="+mj-lt"/>
              <a:buAutoNum type="arabicPeriod"/>
            </a:pPr>
            <a:r>
              <a:rPr lang="en-CA" sz="1600" dirty="0" smtClean="0">
                <a:latin typeface="Arial" pitchFamily="34" charset="0"/>
                <a:cs typeface="Arial" pitchFamily="34" charset="0"/>
              </a:rPr>
              <a:t>www.asme.org</a:t>
            </a:r>
            <a:endParaRPr lang="quz-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www.api.org</a:t>
            </a:r>
            <a:endParaRPr lang="quz-EC" sz="1600" dirty="0">
              <a:latin typeface="Arial" pitchFamily="34" charset="0"/>
              <a:cs typeface="Arial" pitchFamily="34" charset="0"/>
            </a:endParaRPr>
          </a:p>
          <a:p>
            <a:pPr marL="342900" lvl="0" indent="-342900">
              <a:buFont typeface="+mj-lt"/>
              <a:buAutoNum type="arabicPeriod"/>
            </a:pPr>
            <a:r>
              <a:rPr lang="en-CA" sz="1600" dirty="0">
                <a:latin typeface="Arial" pitchFamily="34" charset="0"/>
                <a:cs typeface="Arial" pitchFamily="34" charset="0"/>
              </a:rPr>
              <a:t>www.coade.com</a:t>
            </a:r>
            <a:endParaRPr lang="quz-EC" sz="1600" dirty="0">
              <a:latin typeface="Arial" pitchFamily="34" charset="0"/>
              <a:cs typeface="Arial" pitchFamily="34" charset="0"/>
            </a:endParaRPr>
          </a:p>
          <a:p>
            <a:pPr marL="696913" lvl="0" indent="-342900" algn="just" fontAlgn="auto">
              <a:spcBef>
                <a:spcPts val="0"/>
              </a:spcBef>
              <a:spcAft>
                <a:spcPts val="0"/>
              </a:spcAft>
              <a:buFont typeface="+mj-lt"/>
              <a:buAutoNum type="arabicPeriod"/>
              <a:defRPr/>
            </a:pPr>
            <a:endParaRPr lang="quz-EC" sz="1600" dirty="0">
              <a:latin typeface="Arial" pitchFamily="34" charset="0"/>
              <a:cs typeface="Arial" pitchFamily="34" charset="0"/>
            </a:endParaRPr>
          </a:p>
          <a:p>
            <a:pPr marL="809625" indent="-182563" algn="just" fontAlgn="auto">
              <a:spcBef>
                <a:spcPts val="0"/>
              </a:spcBef>
              <a:spcAft>
                <a:spcPts val="0"/>
              </a:spcAft>
              <a:buFont typeface="Arial" pitchFamily="34" charset="0"/>
              <a:buChar char="•"/>
              <a:defRPr/>
            </a:pPr>
            <a:endParaRPr lang="quz-EC" sz="1600" dirty="0"/>
          </a:p>
          <a:p>
            <a:pPr marL="809625" lvl="0" indent="-182563" algn="just" fontAlgn="auto">
              <a:spcBef>
                <a:spcPts val="0"/>
              </a:spcBef>
              <a:spcAft>
                <a:spcPts val="0"/>
              </a:spcAft>
              <a:buFont typeface="Arial" pitchFamily="34" charset="0"/>
              <a:buChar char="•"/>
              <a:defRPr/>
            </a:pPr>
            <a:endParaRPr lang="quz-EC" sz="1600" dirty="0">
              <a:latin typeface="Arial" pitchFamily="34" charset="0"/>
              <a:cs typeface="Arial" pitchFamily="34" charset="0"/>
            </a:endParaRPr>
          </a:p>
        </p:txBody>
      </p:sp>
    </p:spTree>
    <p:extLst>
      <p:ext uri="{BB962C8B-B14F-4D97-AF65-F5344CB8AC3E}">
        <p14:creationId xmlns:p14="http://schemas.microsoft.com/office/powerpoint/2010/main" val="20085962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p:txBody>
          <a:bodyPr/>
          <a:lstStyle/>
          <a:p>
            <a:endParaRPr lang="quz-EC" smtClean="0"/>
          </a:p>
        </p:txBody>
      </p:sp>
      <p:sp>
        <p:nvSpPr>
          <p:cNvPr id="100355" name="2 Marcador de contenido"/>
          <p:cNvSpPr>
            <a:spLocks noGrp="1"/>
          </p:cNvSpPr>
          <p:nvPr>
            <p:ph idx="1"/>
          </p:nvPr>
        </p:nvSpPr>
        <p:spPr/>
        <p:txBody>
          <a:bodyPr/>
          <a:lstStyle/>
          <a:p>
            <a:endParaRPr lang="quz-EC" smtClean="0"/>
          </a:p>
        </p:txBody>
      </p:sp>
      <p:pic>
        <p:nvPicPr>
          <p:cNvPr id="1003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2552700" y="3223696"/>
            <a:ext cx="4038600" cy="369332"/>
          </a:xfrm>
          <a:prstGeom prst="rect">
            <a:avLst/>
          </a:prstGeom>
          <a:noFill/>
        </p:spPr>
        <p:txBody>
          <a:bodyPr wrap="square" rtlCol="0">
            <a:spAutoFit/>
          </a:bodyPr>
          <a:lstStyle/>
          <a:p>
            <a:pPr algn="ctr"/>
            <a:r>
              <a:rPr lang="es-EC" b="1" dirty="0" smtClean="0">
                <a:latin typeface="Arial" pitchFamily="34" charset="0"/>
                <a:cs typeface="Arial" pitchFamily="34" charset="0"/>
              </a:rPr>
              <a:t>ANEXOS</a:t>
            </a:r>
            <a:endParaRPr lang="quz-EC"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title"/>
          </p:nvPr>
        </p:nvSpPr>
        <p:spPr/>
        <p:txBody>
          <a:bodyPr/>
          <a:lstStyle/>
          <a:p>
            <a:endParaRPr lang="quz-EC" smtClean="0"/>
          </a:p>
        </p:txBody>
      </p:sp>
      <p:sp>
        <p:nvSpPr>
          <p:cNvPr id="100355" name="2 Marcador de contenido"/>
          <p:cNvSpPr>
            <a:spLocks noGrp="1"/>
          </p:cNvSpPr>
          <p:nvPr>
            <p:ph idx="1"/>
          </p:nvPr>
        </p:nvSpPr>
        <p:spPr/>
        <p:txBody>
          <a:bodyPr/>
          <a:lstStyle/>
          <a:p>
            <a:endParaRPr lang="quz-EC" smtClean="0"/>
          </a:p>
        </p:txBody>
      </p:sp>
      <p:pic>
        <p:nvPicPr>
          <p:cNvPr id="100356" name="Picture 4" descr="fond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33" t="20598" r="25001" b="6507"/>
          <a:stretch/>
        </p:blipFill>
        <p:spPr bwMode="auto">
          <a:xfrm>
            <a:off x="34119" y="631043"/>
            <a:ext cx="6018664" cy="555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746" t="21134" r="49292" b="12238"/>
          <a:stretch/>
        </p:blipFill>
        <p:spPr bwMode="auto">
          <a:xfrm>
            <a:off x="6100548" y="631043"/>
            <a:ext cx="3043452" cy="531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596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2343</TotalTime>
  <Words>5591</Words>
  <Application>Microsoft Office PowerPoint</Application>
  <PresentationFormat>Presentación en pantalla (4:3)</PresentationFormat>
  <Paragraphs>888</Paragraphs>
  <Slides>101</Slides>
  <Notes>101</Notes>
  <HiddenSlides>0</HiddenSlides>
  <MMClips>0</MMClips>
  <ScaleCrop>false</ScaleCrop>
  <HeadingPairs>
    <vt:vector size="4" baseType="variant">
      <vt:variant>
        <vt:lpstr>Tema</vt:lpstr>
      </vt:variant>
      <vt:variant>
        <vt:i4>1</vt:i4>
      </vt:variant>
      <vt:variant>
        <vt:lpstr>Títulos de diapositiva</vt:lpstr>
      </vt:variant>
      <vt:variant>
        <vt:i4>101</vt:i4>
      </vt:variant>
    </vt:vector>
  </HeadingPairs>
  <TitlesOfParts>
    <vt:vector size="102" baseType="lpstr">
      <vt:lpstr>Office Theme</vt:lpstr>
      <vt:lpstr>       CARRERA DE INGENIERÍA MECÁNICA      “DISEÑO Y CONSTRUCCIÓN DE UN AUTOCLAVE PARA LAMINACIÓN DE PARABRISAS DE LA PLANTA DE GLASSVIT CIA. LTDA. SEGÚN CÓDIGO ASME SECCIÓN VIII DIV. 1”    PROYECTO PREVIO A LA OBTENCIÓN DEL TÍTULO DE INGENIERO MECÁNICO     GERMÁN PATRICIO CARCHI FEIJÓO     DIRECTOR: ING. ÁNGELO VILLAVICENCIO CODIRECTOR: ING. LUIS ESCOBAR   Sangolquí, 13 de Abril del 2011 </vt:lpstr>
      <vt:lpstr>CONTENIDO:    GENERALIDADES  MARCO TEÓRICO   PARÁMETROS DE DISEÑO   INGENIERÍA DE DISEÑO   CONSTRUCCIÓN   ANÁLISIS ECONÓMICO Y FINANCIERO   CONCLUSIONES Y RECOMENDACIONES  </vt:lpstr>
      <vt:lpstr>RESUMEN   La empresa Glassvit Cía. Ltda. es una empresa que se dedica a la fabricación de parabrisas en varias líneas de producción, esta empresa situada en la ciudad de Loja, tiene más de dos décadas distribuyendo sus productos en el mercado nacional, y los últimos años ha incursionado en la fabricación de vidrio laminado, adquiriendo maquinaria y herramientas que cumplan el objetivo.      La fabricación de este vidrio de seguridad es compleja y requiere equipos especiales que ayuden a obtener  un producto de competencia, ya que las máquinas que se compró anteriormente no tienen alta efectividad, la gerencia decide realizar una inversión para construir un autoclave que permita fabricar vidrios laminados y aumentar la producción evitando pérdidas en materia prima y ahorrando en gastos.  Por esta razón se ha desarrollado el presente proyecto de diseño y construcción de un autoclave para laminar vidrio, ya que la empresa no ha fabricado recipientes a presión, se ha contratado los servicios a varias empresas con el fin aprovechar su experiencia en este tipo de proyectos.  Una vez puesto en marcha el autoclave aumentará la producción drásticamente, lo que servirá para incrementar los ingresos de la empresa y recuperar a mediano plazo la inversión realizada en el proyecto.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º</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FACULTAD DE INGENIERÍA MECÁNICA      “DISEÑO Y CONSTRUCCIÓN DE UNA PROCESADORA DE DETERGENTE EN POLVO PARA MÁQUINAS LAVAPLATOS AUTOMÁTICAS CON CAPACIDAD DE 60 KG/H PARA LA EMPRESA H&amp;H ASOCIADOS”    PROYECTO PREVIO A LA OBTENCIÓN DEL TÍTULO DE INGENIERO MECÁNICO     LUIS FELIPE LASSO TAMAYO     DIRECTOR: ING. LUIS ECHEVERRÍA  CODIRECTOR: ING. CARLOS SUNTAXI   Sangolquí, XX de Noviembre del 2010</dc:title>
  <dc:creator>German Carchi</dc:creator>
  <cp:lastModifiedBy>Nenita</cp:lastModifiedBy>
  <cp:revision>200</cp:revision>
  <dcterms:created xsi:type="dcterms:W3CDTF">2010-11-08T17:26:50Z</dcterms:created>
  <dcterms:modified xsi:type="dcterms:W3CDTF">2011-04-13T07:32:07Z</dcterms:modified>
</cp:coreProperties>
</file>