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60" r:id="rId5"/>
    <p:sldId id="261" r:id="rId6"/>
    <p:sldId id="259" r:id="rId7"/>
    <p:sldId id="258" r:id="rId8"/>
    <p:sldId id="263" r:id="rId9"/>
    <p:sldId id="264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95" r:id="rId20"/>
    <p:sldId id="296" r:id="rId21"/>
    <p:sldId id="278" r:id="rId22"/>
    <p:sldId id="279" r:id="rId23"/>
    <p:sldId id="280" r:id="rId24"/>
    <p:sldId id="297" r:id="rId25"/>
    <p:sldId id="287" r:id="rId26"/>
    <p:sldId id="288" r:id="rId27"/>
    <p:sldId id="289" r:id="rId28"/>
    <p:sldId id="290" r:id="rId29"/>
    <p:sldId id="292" r:id="rId30"/>
    <p:sldId id="291" r:id="rId31"/>
    <p:sldId id="293" r:id="rId32"/>
    <p:sldId id="268" r:id="rId3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4" autoAdjust="0"/>
  </p:normalViewPr>
  <p:slideViewPr>
    <p:cSldViewPr>
      <p:cViewPr varScale="1">
        <p:scale>
          <a:sx n="51" d="100"/>
          <a:sy n="51" d="100"/>
        </p:scale>
        <p:origin x="-124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C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C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0E9A-5927-4D14-864B-B2870EEA94F7}" type="datetimeFigureOut">
              <a:rPr lang="es-EC" smtClean="0"/>
              <a:pPr/>
              <a:t>14/07/2011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3353-17CD-4C60-90B3-F80397D3FA40}" type="slidenum">
              <a:rPr lang="es-EC" smtClean="0"/>
              <a:pPr/>
              <a:t>‹Nº›</a:t>
            </a:fld>
            <a:endParaRPr lang="es-EC"/>
          </a:p>
        </p:txBody>
      </p:sp>
      <p:pic>
        <p:nvPicPr>
          <p:cNvPr id="10" name="Picture 7" descr="la tierra y la luna desde el espac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721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C" smtClean="0"/>
              <a:t>Haga clic para modificar el estilo de texto del patrón</a:t>
            </a:r>
          </a:p>
          <a:p>
            <a:pPr lvl="1"/>
            <a:r>
              <a:rPr lang="es-EC" smtClean="0"/>
              <a:t>Segundo nivel</a:t>
            </a:r>
          </a:p>
          <a:p>
            <a:pPr lvl="2"/>
            <a:r>
              <a:rPr lang="es-EC" smtClean="0"/>
              <a:t>Tercer nivel</a:t>
            </a:r>
          </a:p>
          <a:p>
            <a:pPr lvl="3"/>
            <a:r>
              <a:rPr lang="es-EC" smtClean="0"/>
              <a:t>Cuarto nivel</a:t>
            </a:r>
          </a:p>
          <a:p>
            <a:pPr lvl="4"/>
            <a:r>
              <a:rPr lang="es-EC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0E9A-5927-4D14-864B-B2870EEA94F7}" type="datetimeFigureOut">
              <a:rPr lang="es-EC" smtClean="0"/>
              <a:pPr/>
              <a:t>14/07/2011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3353-17CD-4C60-90B3-F80397D3FA4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C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C" smtClean="0"/>
              <a:t>Haga clic para modificar el estilo de texto del patrón</a:t>
            </a:r>
          </a:p>
          <a:p>
            <a:pPr lvl="1"/>
            <a:r>
              <a:rPr lang="es-EC" smtClean="0"/>
              <a:t>Segundo nivel</a:t>
            </a:r>
          </a:p>
          <a:p>
            <a:pPr lvl="2"/>
            <a:r>
              <a:rPr lang="es-EC" smtClean="0"/>
              <a:t>Tercer nivel</a:t>
            </a:r>
          </a:p>
          <a:p>
            <a:pPr lvl="3"/>
            <a:r>
              <a:rPr lang="es-EC" smtClean="0"/>
              <a:t>Cuarto nivel</a:t>
            </a:r>
          </a:p>
          <a:p>
            <a:pPr lvl="4"/>
            <a:r>
              <a:rPr lang="es-EC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0E9A-5927-4D14-864B-B2870EEA94F7}" type="datetimeFigureOut">
              <a:rPr lang="es-EC" smtClean="0"/>
              <a:pPr/>
              <a:t>14/07/2011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3353-17CD-4C60-90B3-F80397D3FA4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marco1.png"/>
          <p:cNvPicPr>
            <a:picLocks noChangeAspect="1"/>
          </p:cNvPicPr>
          <p:nvPr userDrawn="1"/>
        </p:nvPicPr>
        <p:blipFill>
          <a:blip r:embed="rId2" cstate="print"/>
          <a:srcRect b="68317"/>
          <a:stretch>
            <a:fillRect/>
          </a:stretch>
        </p:blipFill>
        <p:spPr>
          <a:xfrm flipH="1" flipV="1">
            <a:off x="0" y="0"/>
            <a:ext cx="10679671" cy="18129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 sz="2800">
                <a:solidFill>
                  <a:srgbClr val="FFFF99"/>
                </a:solidFill>
                <a:latin typeface="Candara" pitchFamily="34" charset="0"/>
              </a:defRPr>
            </a:lvl1pPr>
            <a:lvl2pPr algn="just">
              <a:defRPr sz="2600">
                <a:solidFill>
                  <a:srgbClr val="FFFF99"/>
                </a:solidFill>
                <a:latin typeface="Candara" pitchFamily="34" charset="0"/>
              </a:defRPr>
            </a:lvl2pPr>
            <a:lvl3pPr algn="just">
              <a:defRPr>
                <a:solidFill>
                  <a:srgbClr val="FFFF99"/>
                </a:solidFill>
                <a:latin typeface="Candara" pitchFamily="34" charset="0"/>
              </a:defRPr>
            </a:lvl3pPr>
            <a:lvl4pPr algn="just">
              <a:defRPr>
                <a:solidFill>
                  <a:srgbClr val="FFFF99"/>
                </a:solidFill>
                <a:latin typeface="Candara" pitchFamily="34" charset="0"/>
              </a:defRPr>
            </a:lvl4pPr>
            <a:lvl5pPr algn="just">
              <a:defRPr>
                <a:solidFill>
                  <a:schemeClr val="accent6">
                    <a:lumMod val="60000"/>
                    <a:lumOff val="40000"/>
                  </a:schemeClr>
                </a:solidFill>
                <a:latin typeface="Candara" pitchFamily="34" charset="0"/>
              </a:defRPr>
            </a:lvl5pPr>
          </a:lstStyle>
          <a:p>
            <a:pPr lvl="0"/>
            <a:r>
              <a:rPr lang="es-EC" smtClean="0"/>
              <a:t>Haga clic para modificar el estilo de texto del patrón</a:t>
            </a:r>
          </a:p>
          <a:p>
            <a:pPr lvl="1"/>
            <a:r>
              <a:rPr lang="es-EC" smtClean="0"/>
              <a:t>Segundo nivel</a:t>
            </a:r>
          </a:p>
          <a:p>
            <a:pPr lvl="2"/>
            <a:r>
              <a:rPr lang="es-EC" smtClean="0"/>
              <a:t>Tercer nivel</a:t>
            </a:r>
          </a:p>
          <a:p>
            <a:pPr lvl="3"/>
            <a:r>
              <a:rPr lang="es-EC" smtClean="0"/>
              <a:t>Cuarto nivel</a:t>
            </a:r>
          </a:p>
          <a:p>
            <a:pPr lvl="4"/>
            <a:r>
              <a:rPr lang="es-EC" smtClean="0"/>
              <a:t>Quinto nivel</a:t>
            </a:r>
            <a:endParaRPr lang="es-EC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0E9A-5927-4D14-864B-B2870EEA94F7}" type="datetimeFigureOut">
              <a:rPr lang="es-EC" smtClean="0"/>
              <a:pPr/>
              <a:t>14/07/2011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3353-17CD-4C60-90B3-F80397D3FA40}" type="slidenum">
              <a:rPr lang="es-EC" smtClean="0"/>
              <a:pPr/>
              <a:t>‹Nº›</a:t>
            </a:fld>
            <a:endParaRPr lang="es-EC"/>
          </a:p>
        </p:txBody>
      </p:sp>
      <p:pic>
        <p:nvPicPr>
          <p:cNvPr id="12" name="Picture 7" descr="la tierra y la luna desde el espaci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0" y="3861049"/>
            <a:ext cx="4513056" cy="2996951"/>
          </a:xfrm>
          <a:prstGeom prst="rect">
            <a:avLst/>
          </a:prstGeom>
          <a:noFill/>
        </p:spPr>
      </p:pic>
      <p:pic>
        <p:nvPicPr>
          <p:cNvPr id="15" name="14 Imagen" descr="marco1.png"/>
          <p:cNvPicPr>
            <a:picLocks noChangeAspect="1"/>
          </p:cNvPicPr>
          <p:nvPr userDrawn="1"/>
        </p:nvPicPr>
        <p:blipFill>
          <a:blip r:embed="rId2" cstate="print"/>
          <a:srcRect b="68317"/>
          <a:stretch>
            <a:fillRect/>
          </a:stretch>
        </p:blipFill>
        <p:spPr>
          <a:xfrm flipH="1" flipV="1">
            <a:off x="-1" y="642918"/>
            <a:ext cx="10679671" cy="18129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Autofit/>
          </a:bodyPr>
          <a:lstStyle>
            <a:lvl1pPr>
              <a:defRPr sz="4000" b="1" cap="none" spc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/>
                  </a:outerShdw>
                </a:effectLst>
                <a:latin typeface="Candara" pitchFamily="34" charset="0"/>
              </a:defRPr>
            </a:lvl1pPr>
          </a:lstStyle>
          <a:p>
            <a:r>
              <a:rPr lang="es-EC" smtClean="0"/>
              <a:t>Haga clic para modificar el estilo de título del patrón</a:t>
            </a:r>
            <a:endParaRPr lang="es-EC" dirty="0"/>
          </a:p>
        </p:txBody>
      </p:sp>
      <p:pic>
        <p:nvPicPr>
          <p:cNvPr id="9" name="8 Imagen" descr="marco1.png"/>
          <p:cNvPicPr>
            <a:picLocks noChangeAspect="1"/>
          </p:cNvPicPr>
          <p:nvPr userDrawn="1"/>
        </p:nvPicPr>
        <p:blipFill>
          <a:blip r:embed="rId2" cstate="print"/>
          <a:srcRect b="68317"/>
          <a:stretch>
            <a:fillRect/>
          </a:stretch>
        </p:blipFill>
        <p:spPr>
          <a:xfrm flipH="1" flipV="1">
            <a:off x="0" y="214290"/>
            <a:ext cx="10679671" cy="18129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pic>
        <p:nvPicPr>
          <p:cNvPr id="11" name="10 Imagen" descr="marco1.png"/>
          <p:cNvPicPr>
            <a:picLocks noChangeAspect="1"/>
          </p:cNvPicPr>
          <p:nvPr userDrawn="1"/>
        </p:nvPicPr>
        <p:blipFill>
          <a:blip r:embed="rId2" cstate="print"/>
          <a:srcRect b="68317"/>
          <a:stretch>
            <a:fillRect/>
          </a:stretch>
        </p:blipFill>
        <p:spPr>
          <a:xfrm flipH="1" flipV="1">
            <a:off x="0" y="428604"/>
            <a:ext cx="10679671" cy="18129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pic>
        <p:nvPicPr>
          <p:cNvPr id="13" name="Picture 9" descr="stars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070707"/>
              </a:clrFrom>
              <a:clrTo>
                <a:srgbClr val="070707">
                  <a:alpha val="0"/>
                </a:srgbClr>
              </a:clrTo>
            </a:clrChange>
            <a:lum bright="-18000"/>
          </a:blip>
          <a:srcRect t="3999"/>
          <a:stretch>
            <a:fillRect/>
          </a:stretch>
        </p:blipFill>
        <p:spPr bwMode="auto">
          <a:xfrm>
            <a:off x="4211960" y="0"/>
            <a:ext cx="493204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C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C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0E9A-5927-4D14-864B-B2870EEA94F7}" type="datetimeFigureOut">
              <a:rPr lang="es-EC" smtClean="0"/>
              <a:pPr/>
              <a:t>14/07/2011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3353-17CD-4C60-90B3-F80397D3FA4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C" smtClean="0"/>
              <a:t>Haga clic para modificar el estilo de texto del patrón</a:t>
            </a:r>
          </a:p>
          <a:p>
            <a:pPr lvl="1"/>
            <a:r>
              <a:rPr lang="es-EC" smtClean="0"/>
              <a:t>Segundo nivel</a:t>
            </a:r>
          </a:p>
          <a:p>
            <a:pPr lvl="2"/>
            <a:r>
              <a:rPr lang="es-EC" smtClean="0"/>
              <a:t>Tercer nivel</a:t>
            </a:r>
          </a:p>
          <a:p>
            <a:pPr lvl="3"/>
            <a:r>
              <a:rPr lang="es-EC" smtClean="0"/>
              <a:t>Cuarto nivel</a:t>
            </a:r>
          </a:p>
          <a:p>
            <a:pPr lvl="4"/>
            <a:r>
              <a:rPr lang="es-EC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C" smtClean="0"/>
              <a:t>Haga clic para modificar el estilo de texto del patrón</a:t>
            </a:r>
          </a:p>
          <a:p>
            <a:pPr lvl="1"/>
            <a:r>
              <a:rPr lang="es-EC" smtClean="0"/>
              <a:t>Segundo nivel</a:t>
            </a:r>
          </a:p>
          <a:p>
            <a:pPr lvl="2"/>
            <a:r>
              <a:rPr lang="es-EC" smtClean="0"/>
              <a:t>Tercer nivel</a:t>
            </a:r>
          </a:p>
          <a:p>
            <a:pPr lvl="3"/>
            <a:r>
              <a:rPr lang="es-EC" smtClean="0"/>
              <a:t>Cuarto nivel</a:t>
            </a:r>
          </a:p>
          <a:p>
            <a:pPr lvl="4"/>
            <a:r>
              <a:rPr lang="es-EC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0E9A-5927-4D14-864B-B2870EEA94F7}" type="datetimeFigureOut">
              <a:rPr lang="es-EC" smtClean="0"/>
              <a:pPr/>
              <a:t>14/07/2011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3353-17CD-4C60-90B3-F80397D3FA4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C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C" smtClean="0"/>
              <a:t>Haga clic para modificar el estilo de texto del patrón</a:t>
            </a:r>
          </a:p>
          <a:p>
            <a:pPr lvl="1"/>
            <a:r>
              <a:rPr lang="es-EC" smtClean="0"/>
              <a:t>Segundo nivel</a:t>
            </a:r>
          </a:p>
          <a:p>
            <a:pPr lvl="2"/>
            <a:r>
              <a:rPr lang="es-EC" smtClean="0"/>
              <a:t>Tercer nivel</a:t>
            </a:r>
          </a:p>
          <a:p>
            <a:pPr lvl="3"/>
            <a:r>
              <a:rPr lang="es-EC" smtClean="0"/>
              <a:t>Cuarto nivel</a:t>
            </a:r>
          </a:p>
          <a:p>
            <a:pPr lvl="4"/>
            <a:r>
              <a:rPr lang="es-EC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C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C" smtClean="0"/>
              <a:t>Haga clic para modificar el estilo de texto del patrón</a:t>
            </a:r>
          </a:p>
          <a:p>
            <a:pPr lvl="1"/>
            <a:r>
              <a:rPr lang="es-EC" smtClean="0"/>
              <a:t>Segundo nivel</a:t>
            </a:r>
          </a:p>
          <a:p>
            <a:pPr lvl="2"/>
            <a:r>
              <a:rPr lang="es-EC" smtClean="0"/>
              <a:t>Tercer nivel</a:t>
            </a:r>
          </a:p>
          <a:p>
            <a:pPr lvl="3"/>
            <a:r>
              <a:rPr lang="es-EC" smtClean="0"/>
              <a:t>Cuarto nivel</a:t>
            </a:r>
          </a:p>
          <a:p>
            <a:pPr lvl="4"/>
            <a:r>
              <a:rPr lang="es-EC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0E9A-5927-4D14-864B-B2870EEA94F7}" type="datetimeFigureOut">
              <a:rPr lang="es-EC" smtClean="0"/>
              <a:pPr/>
              <a:t>14/07/2011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3353-17CD-4C60-90B3-F80397D3FA4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0E9A-5927-4D14-864B-B2870EEA94F7}" type="datetimeFigureOut">
              <a:rPr lang="es-EC" smtClean="0"/>
              <a:pPr/>
              <a:t>14/07/2011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3353-17CD-4C60-90B3-F80397D3FA4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0E9A-5927-4D14-864B-B2870EEA94F7}" type="datetimeFigureOut">
              <a:rPr lang="es-EC" smtClean="0"/>
              <a:pPr/>
              <a:t>14/07/2011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3353-17CD-4C60-90B3-F80397D3FA4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C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C" smtClean="0"/>
              <a:t>Haga clic para modificar el estilo de texto del patrón</a:t>
            </a:r>
          </a:p>
          <a:p>
            <a:pPr lvl="1"/>
            <a:r>
              <a:rPr lang="es-EC" smtClean="0"/>
              <a:t>Segundo nivel</a:t>
            </a:r>
          </a:p>
          <a:p>
            <a:pPr lvl="2"/>
            <a:r>
              <a:rPr lang="es-EC" smtClean="0"/>
              <a:t>Tercer nivel</a:t>
            </a:r>
          </a:p>
          <a:p>
            <a:pPr lvl="3"/>
            <a:r>
              <a:rPr lang="es-EC" smtClean="0"/>
              <a:t>Cuarto nivel</a:t>
            </a:r>
          </a:p>
          <a:p>
            <a:pPr lvl="4"/>
            <a:r>
              <a:rPr lang="es-EC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C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0E9A-5927-4D14-864B-B2870EEA94F7}" type="datetimeFigureOut">
              <a:rPr lang="es-EC" smtClean="0"/>
              <a:pPr/>
              <a:t>14/07/2011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3353-17CD-4C60-90B3-F80397D3FA4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C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C" smtClean="0"/>
              <a:t>Haga clic en el icono para agregar una imagen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C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0E9A-5927-4D14-864B-B2870EEA94F7}" type="datetimeFigureOut">
              <a:rPr lang="es-EC" smtClean="0"/>
              <a:pPr/>
              <a:t>14/07/2011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3353-17CD-4C60-90B3-F80397D3FA4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C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C" smtClean="0"/>
              <a:t>Haga clic para modificar el estilo de texto del patrón</a:t>
            </a:r>
          </a:p>
          <a:p>
            <a:pPr lvl="1"/>
            <a:r>
              <a:rPr lang="es-EC" smtClean="0"/>
              <a:t>Segundo nivel</a:t>
            </a:r>
          </a:p>
          <a:p>
            <a:pPr lvl="2"/>
            <a:r>
              <a:rPr lang="es-EC" smtClean="0"/>
              <a:t>Tercer nivel</a:t>
            </a:r>
          </a:p>
          <a:p>
            <a:pPr lvl="3"/>
            <a:r>
              <a:rPr lang="es-EC" smtClean="0"/>
              <a:t>Cuarto nivel</a:t>
            </a:r>
          </a:p>
          <a:p>
            <a:pPr lvl="4"/>
            <a:r>
              <a:rPr lang="es-EC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E0E9A-5927-4D14-864B-B2870EEA94F7}" type="datetimeFigureOut">
              <a:rPr lang="es-EC" smtClean="0"/>
              <a:pPr/>
              <a:t>14/07/2011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D3353-17CD-4C60-90B3-F80397D3FA4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12.xml"/><Relationship Id="rId7" Type="http://schemas.openxmlformats.org/officeDocument/2006/relationships/slide" Target="slide1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4" Type="http://schemas.openxmlformats.org/officeDocument/2006/relationships/slide" Target="slide13.xml"/><Relationship Id="rId9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Entregables/1%20Inicio%20del%20proyecto/Cronograma%20de%20trabajo.mpp" TargetMode="External"/><Relationship Id="rId7" Type="http://schemas.openxmlformats.org/officeDocument/2006/relationships/slide" Target="slide10.xml"/><Relationship Id="rId2" Type="http://schemas.openxmlformats.org/officeDocument/2006/relationships/hyperlink" Target="Entregables/1%20Inicio%20del%20proyecto/Vision%20y%20Alcance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Entregables/1%20Inicio%20del%20proyecto/Carta%20de%20compromiso.doc" TargetMode="External"/><Relationship Id="rId5" Type="http://schemas.openxmlformats.org/officeDocument/2006/relationships/hyperlink" Target="Entregables/1%20Inicio%20del%20proyecto/Sociabilizaci&#243;n.ppt" TargetMode="External"/><Relationship Id="rId4" Type="http://schemas.openxmlformats.org/officeDocument/2006/relationships/hyperlink" Target="Entregables/1%20Inicio%20del%20proyecto/Matriz%20de%20Riesgo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Entregables/2%20Selecci&#243;n%20sistema%20ERP/Requerimientos%20funcionales.xl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hyperlink" Target="Entregables/3%20Mapeo%20sistema%20ERP/Mapeo%20de%20procesos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hyperlink" Target="Entregables/4%20Nueva%20funcionalidad/Personalizaciones2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Entregables/5%20Configuraci&#243;n%20sistema%20ERP/Datos%20B&#225;sicos.doc" TargetMode="External"/><Relationship Id="rId2" Type="http://schemas.openxmlformats.org/officeDocument/2006/relationships/hyperlink" Target="Entregables/5%20Configuraci&#243;n%20sistema%20ERP/Material%20de%20entrenamiento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10.xml"/><Relationship Id="rId4" Type="http://schemas.openxmlformats.org/officeDocument/2006/relationships/hyperlink" Target="Entregables/5%20Configuraci&#243;n%20sistema%20ERP/Pruebas2.doc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Entregables/6%20Implantaci&#243;n%20sistema%20ERP/Pruebas%20cliente.doc" TargetMode="External"/><Relationship Id="rId2" Type="http://schemas.openxmlformats.org/officeDocument/2006/relationships/hyperlink" Target="Entregables/6%20Implantaci&#243;n%20sistema%20ERP/Manual%20de%20usuario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10.xml"/><Relationship Id="rId4" Type="http://schemas.openxmlformats.org/officeDocument/2006/relationships/hyperlink" Target="Entregables/6%20Implantaci&#243;n%20sistema%20ERP/Roles%20y%20grupos%20usuarios.xl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hyperlink" Target="Entregables/7%20Salida%20a%20vivo%20sistema%20ERP/Gesti&#243;n%20de%20Parches.vs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Hoja_de_c_lculo_de_Microsoft_Office_Excel_97-20031.xls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Hoja_de_c_lculo_de_Microsoft_Office_Excel_97-20032.xls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Tesis.avi" TargetMode="Externa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1988840"/>
            <a:ext cx="8352928" cy="2736304"/>
          </a:xfrm>
        </p:spPr>
        <p:txBody>
          <a:bodyPr>
            <a:normAutofit/>
          </a:bodyPr>
          <a:lstStyle/>
          <a:p>
            <a:pPr algn="l"/>
            <a:r>
              <a:rPr lang="es-E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METODOLOGÍA PARA </a:t>
            </a:r>
            <a:br>
              <a:rPr lang="es-E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IMPLANTAR UN SISTEMA INTEGRADO DE INFORMACIÓN</a:t>
            </a:r>
            <a:endParaRPr lang="es-E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0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DESARROLLO DE LA METODOLOGÍA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5288" y="2962790"/>
            <a:ext cx="1512888" cy="719138"/>
          </a:xfrm>
          <a:prstGeom prst="chevron">
            <a:avLst>
              <a:gd name="adj" fmla="val 52594"/>
            </a:avLst>
          </a:prstGeom>
          <a:solidFill>
            <a:schemeClr val="bg2">
              <a:lumMod val="60000"/>
              <a:lumOff val="40000"/>
            </a:schemeClr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C" sz="1400" b="1" dirty="0"/>
              <a:t>      Selección </a:t>
            </a:r>
          </a:p>
          <a:p>
            <a:pPr algn="ctr"/>
            <a:r>
              <a:rPr lang="es-EC" sz="1400" b="1" dirty="0"/>
              <a:t>       sistema ERP</a:t>
            </a:r>
            <a:endParaRPr lang="es-ES" sz="1400" b="1" dirty="0"/>
          </a:p>
        </p:txBody>
      </p:sp>
      <p:sp>
        <p:nvSpPr>
          <p:cNvPr id="10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51050" y="2962790"/>
            <a:ext cx="1619250" cy="719138"/>
          </a:xfrm>
          <a:prstGeom prst="chevron">
            <a:avLst>
              <a:gd name="adj" fmla="val 56291"/>
            </a:avLst>
          </a:prstGeom>
          <a:solidFill>
            <a:schemeClr val="bg2">
              <a:lumMod val="60000"/>
              <a:lumOff val="40000"/>
            </a:schemeClr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C" sz="1400" b="1" dirty="0"/>
              <a:t>       Mapeo  </a:t>
            </a:r>
          </a:p>
          <a:p>
            <a:pPr algn="ctr"/>
            <a:r>
              <a:rPr lang="es-EC" sz="1400" b="1" dirty="0"/>
              <a:t>       sistema ERP</a:t>
            </a:r>
            <a:endParaRPr lang="es-ES" sz="1400" b="1" dirty="0"/>
          </a:p>
        </p:txBody>
      </p:sp>
      <p:sp>
        <p:nvSpPr>
          <p:cNvPr id="11" name="AutoShap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779838" y="2962790"/>
            <a:ext cx="1728788" cy="719138"/>
          </a:xfrm>
          <a:prstGeom prst="chevron">
            <a:avLst>
              <a:gd name="adj" fmla="val 60099"/>
            </a:avLst>
          </a:prstGeom>
          <a:solidFill>
            <a:schemeClr val="bg2">
              <a:lumMod val="60000"/>
              <a:lumOff val="40000"/>
            </a:schemeClr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C" sz="1400" b="1" dirty="0"/>
              <a:t>        Configuración </a:t>
            </a:r>
          </a:p>
          <a:p>
            <a:pPr algn="ctr"/>
            <a:r>
              <a:rPr lang="es-EC" sz="1400" b="1" dirty="0"/>
              <a:t>      sistema ERP</a:t>
            </a:r>
            <a:endParaRPr lang="es-ES" sz="1400" b="1" dirty="0"/>
          </a:p>
        </p:txBody>
      </p:sp>
      <p:sp>
        <p:nvSpPr>
          <p:cNvPr id="12" name="AutoShape 1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545138" y="2962790"/>
            <a:ext cx="1619250" cy="719138"/>
          </a:xfrm>
          <a:prstGeom prst="chevron">
            <a:avLst>
              <a:gd name="adj" fmla="val 56291"/>
            </a:avLst>
          </a:prstGeom>
          <a:solidFill>
            <a:schemeClr val="bg2">
              <a:lumMod val="60000"/>
              <a:lumOff val="40000"/>
            </a:schemeClr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C" sz="1400" b="1" dirty="0"/>
              <a:t>       Implantación </a:t>
            </a:r>
          </a:p>
          <a:p>
            <a:pPr algn="ctr"/>
            <a:r>
              <a:rPr lang="es-EC" sz="1400" b="1" dirty="0"/>
              <a:t>       sistema ERP</a:t>
            </a:r>
            <a:endParaRPr lang="es-ES" sz="1400" b="1" dirty="0"/>
          </a:p>
        </p:txBody>
      </p:sp>
      <p:sp>
        <p:nvSpPr>
          <p:cNvPr id="13" name="AutoShape 1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380288" y="2962790"/>
            <a:ext cx="1763713" cy="719138"/>
          </a:xfrm>
          <a:prstGeom prst="chevron">
            <a:avLst>
              <a:gd name="adj" fmla="val 61313"/>
            </a:avLst>
          </a:prstGeom>
          <a:solidFill>
            <a:schemeClr val="bg2">
              <a:lumMod val="60000"/>
              <a:lumOff val="40000"/>
            </a:schemeClr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C" sz="1400" b="1" dirty="0"/>
              <a:t>       Salida a vivo</a:t>
            </a:r>
          </a:p>
          <a:p>
            <a:pPr algn="ctr"/>
            <a:r>
              <a:rPr lang="es-EC" sz="1400" b="1" dirty="0"/>
              <a:t>        sistema ERP</a:t>
            </a:r>
            <a:endParaRPr lang="es-ES" sz="1400" b="1" dirty="0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1905000" y="3323152"/>
            <a:ext cx="50641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635375" y="3323152"/>
            <a:ext cx="50323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5435600" y="3323152"/>
            <a:ext cx="431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7235825" y="3323152"/>
            <a:ext cx="431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18" name="Line 35"/>
          <p:cNvSpPr>
            <a:spLocks noChangeShapeType="1"/>
          </p:cNvSpPr>
          <p:nvPr/>
        </p:nvSpPr>
        <p:spPr bwMode="auto">
          <a:xfrm>
            <a:off x="971550" y="3681927"/>
            <a:ext cx="0" cy="295275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19" name="Line 36"/>
          <p:cNvSpPr>
            <a:spLocks noChangeShapeType="1"/>
          </p:cNvSpPr>
          <p:nvPr/>
        </p:nvSpPr>
        <p:spPr bwMode="auto">
          <a:xfrm>
            <a:off x="2700338" y="3681927"/>
            <a:ext cx="0" cy="43180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20" name="Line 37"/>
          <p:cNvSpPr>
            <a:spLocks noChangeShapeType="1"/>
          </p:cNvSpPr>
          <p:nvPr/>
        </p:nvSpPr>
        <p:spPr bwMode="auto">
          <a:xfrm>
            <a:off x="4500563" y="3681927"/>
            <a:ext cx="0" cy="43180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21" name="Line 38"/>
          <p:cNvSpPr>
            <a:spLocks noChangeShapeType="1"/>
          </p:cNvSpPr>
          <p:nvPr/>
        </p:nvSpPr>
        <p:spPr bwMode="auto">
          <a:xfrm>
            <a:off x="6084888" y="3681927"/>
            <a:ext cx="0" cy="43180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22" name="Line 39"/>
          <p:cNvSpPr>
            <a:spLocks noChangeShapeType="1"/>
          </p:cNvSpPr>
          <p:nvPr/>
        </p:nvSpPr>
        <p:spPr bwMode="auto">
          <a:xfrm>
            <a:off x="7812088" y="3681927"/>
            <a:ext cx="0" cy="43180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23" name="Line 40"/>
          <p:cNvSpPr>
            <a:spLocks noChangeShapeType="1"/>
          </p:cNvSpPr>
          <p:nvPr/>
        </p:nvSpPr>
        <p:spPr bwMode="auto">
          <a:xfrm>
            <a:off x="971550" y="3977202"/>
            <a:ext cx="3671888" cy="107315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24" name="Line 41"/>
          <p:cNvSpPr>
            <a:spLocks noChangeShapeType="1"/>
          </p:cNvSpPr>
          <p:nvPr/>
        </p:nvSpPr>
        <p:spPr bwMode="auto">
          <a:xfrm>
            <a:off x="2700338" y="4115315"/>
            <a:ext cx="1943100" cy="935038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25" name="Line 42"/>
          <p:cNvSpPr>
            <a:spLocks noChangeShapeType="1"/>
          </p:cNvSpPr>
          <p:nvPr/>
        </p:nvSpPr>
        <p:spPr bwMode="auto">
          <a:xfrm>
            <a:off x="4500563" y="4115315"/>
            <a:ext cx="142875" cy="935038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26" name="Line 43"/>
          <p:cNvSpPr>
            <a:spLocks noChangeShapeType="1"/>
          </p:cNvSpPr>
          <p:nvPr/>
        </p:nvSpPr>
        <p:spPr bwMode="auto">
          <a:xfrm flipH="1">
            <a:off x="4643438" y="4115315"/>
            <a:ext cx="1441450" cy="935038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27" name="Line 44"/>
          <p:cNvSpPr>
            <a:spLocks noChangeShapeType="1"/>
          </p:cNvSpPr>
          <p:nvPr/>
        </p:nvSpPr>
        <p:spPr bwMode="auto">
          <a:xfrm flipH="1">
            <a:off x="4643438" y="4115315"/>
            <a:ext cx="3168650" cy="935038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28" name="Text Box 45"/>
          <p:cNvSpPr txBox="1">
            <a:spLocks noChangeArrowheads="1"/>
          </p:cNvSpPr>
          <p:nvPr/>
        </p:nvSpPr>
        <p:spPr bwMode="auto">
          <a:xfrm>
            <a:off x="4211638" y="4933950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FASES</a:t>
            </a:r>
            <a:endParaRPr lang="es-E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Text Box 46"/>
          <p:cNvSpPr txBox="1">
            <a:spLocks noChangeArrowheads="1"/>
          </p:cNvSpPr>
          <p:nvPr/>
        </p:nvSpPr>
        <p:spPr bwMode="auto">
          <a:xfrm>
            <a:off x="1331913" y="2465902"/>
            <a:ext cx="725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C" sz="1000" b="1">
                <a:effectLst>
                  <a:outerShdw blurRad="38100" dist="38100" dir="2700000" algn="tl">
                    <a:srgbClr val="C0C0C0"/>
                  </a:outerShdw>
                </a:effectLst>
              </a:rPr>
              <a:t>Proyecto</a:t>
            </a:r>
          </a:p>
          <a:p>
            <a:pPr algn="ctr"/>
            <a:r>
              <a:rPr lang="es-EC" sz="1000" b="1">
                <a:effectLst>
                  <a:outerShdw blurRad="38100" dist="38100" dir="2700000" algn="tl">
                    <a:srgbClr val="C0C0C0"/>
                  </a:outerShdw>
                </a:effectLst>
              </a:rPr>
              <a:t>Iniciado</a:t>
            </a:r>
            <a:endParaRPr lang="es-ES" sz="1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Text Box 47"/>
          <p:cNvSpPr txBox="1">
            <a:spLocks noChangeArrowheads="1"/>
          </p:cNvSpPr>
          <p:nvPr/>
        </p:nvSpPr>
        <p:spPr bwMode="auto">
          <a:xfrm>
            <a:off x="3392488" y="4115315"/>
            <a:ext cx="973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C" sz="1000" b="1">
                <a:effectLst>
                  <a:outerShdw blurRad="38100" dist="38100" dir="2700000" algn="tl">
                    <a:srgbClr val="C0C0C0"/>
                  </a:outerShdw>
                </a:effectLst>
              </a:rPr>
              <a:t>ERP definido</a:t>
            </a:r>
          </a:p>
          <a:p>
            <a:pPr algn="ctr"/>
            <a:r>
              <a:rPr lang="es-EC" sz="1000" b="1">
                <a:effectLst>
                  <a:outerShdw blurRad="38100" dist="38100" dir="2700000" algn="tl">
                    <a:srgbClr val="C0C0C0"/>
                  </a:outerShdw>
                </a:effectLst>
              </a:rPr>
              <a:t>y aprobado</a:t>
            </a:r>
            <a:endParaRPr lang="es-ES" sz="1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Text Box 48"/>
          <p:cNvSpPr txBox="1">
            <a:spLocks noChangeArrowheads="1"/>
          </p:cNvSpPr>
          <p:nvPr/>
        </p:nvSpPr>
        <p:spPr bwMode="auto">
          <a:xfrm>
            <a:off x="4703763" y="4086740"/>
            <a:ext cx="1006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C" sz="1000" b="1">
                <a:effectLst>
                  <a:outerShdw blurRad="38100" dist="38100" dir="2700000" algn="tl">
                    <a:srgbClr val="C0C0C0"/>
                  </a:outerShdw>
                </a:effectLst>
              </a:rPr>
              <a:t>ERP Validado</a:t>
            </a:r>
            <a:endParaRPr lang="es-ES" sz="1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49"/>
          <p:cNvSpPr txBox="1">
            <a:spLocks noChangeArrowheads="1"/>
          </p:cNvSpPr>
          <p:nvPr/>
        </p:nvSpPr>
        <p:spPr bwMode="auto">
          <a:xfrm>
            <a:off x="6156325" y="4077215"/>
            <a:ext cx="996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C" sz="1000" b="1">
                <a:effectLst>
                  <a:outerShdw blurRad="38100" dist="38100" dir="2700000" algn="tl">
                    <a:srgbClr val="C0C0C0"/>
                  </a:outerShdw>
                </a:effectLst>
              </a:rPr>
              <a:t>Salida a Vivo </a:t>
            </a:r>
          </a:p>
          <a:p>
            <a:pPr algn="ctr"/>
            <a:r>
              <a:rPr lang="es-EC" sz="1000" b="1">
                <a:effectLst>
                  <a:outerShdw blurRad="38100" dist="38100" dir="2700000" algn="tl">
                    <a:srgbClr val="C0C0C0"/>
                  </a:outerShdw>
                </a:effectLst>
              </a:rPr>
              <a:t>Autorizada</a:t>
            </a:r>
            <a:endParaRPr lang="es-ES" sz="1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 Box 50"/>
          <p:cNvSpPr txBox="1">
            <a:spLocks noChangeArrowheads="1"/>
          </p:cNvSpPr>
          <p:nvPr/>
        </p:nvSpPr>
        <p:spPr bwMode="auto">
          <a:xfrm>
            <a:off x="8027988" y="3897827"/>
            <a:ext cx="769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C" sz="1000" b="1">
                <a:effectLst>
                  <a:outerShdw blurRad="38100" dist="38100" dir="2700000" algn="tl">
                    <a:srgbClr val="C0C0C0"/>
                  </a:outerShdw>
                </a:effectLst>
              </a:rPr>
              <a:t>Proyecto</a:t>
            </a:r>
          </a:p>
          <a:p>
            <a:pPr algn="ctr"/>
            <a:r>
              <a:rPr lang="es-EC" sz="1000" b="1">
                <a:effectLst>
                  <a:outerShdw blurRad="38100" dist="38100" dir="2700000" algn="tl">
                    <a:srgbClr val="C0C0C0"/>
                  </a:outerShdw>
                </a:effectLst>
              </a:rPr>
              <a:t>Completo</a:t>
            </a:r>
            <a:endParaRPr lang="es-ES" sz="1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AutoShape 52"/>
          <p:cNvSpPr>
            <a:spLocks noChangeArrowheads="1"/>
          </p:cNvSpPr>
          <p:nvPr/>
        </p:nvSpPr>
        <p:spPr bwMode="auto">
          <a:xfrm rot="5400000">
            <a:off x="6754812" y="3137415"/>
            <a:ext cx="312738" cy="1511300"/>
          </a:xfrm>
          <a:prstGeom prst="curvedLeftArrow">
            <a:avLst>
              <a:gd name="adj1" fmla="val 96650"/>
              <a:gd name="adj2" fmla="val 193299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C"/>
          </a:p>
        </p:txBody>
      </p:sp>
      <p:sp>
        <p:nvSpPr>
          <p:cNvPr id="35" name="AutoShape 53"/>
          <p:cNvSpPr>
            <a:spLocks noChangeArrowheads="1"/>
          </p:cNvSpPr>
          <p:nvPr/>
        </p:nvSpPr>
        <p:spPr bwMode="auto">
          <a:xfrm rot="5400000">
            <a:off x="4964112" y="3146940"/>
            <a:ext cx="293688" cy="1511300"/>
          </a:xfrm>
          <a:prstGeom prst="curvedLeftArrow">
            <a:avLst>
              <a:gd name="adj1" fmla="val 102919"/>
              <a:gd name="adj2" fmla="val 205838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C"/>
          </a:p>
        </p:txBody>
      </p:sp>
      <p:sp>
        <p:nvSpPr>
          <p:cNvPr id="36" name="AutoShape 54"/>
          <p:cNvSpPr>
            <a:spLocks noChangeArrowheads="1"/>
          </p:cNvSpPr>
          <p:nvPr/>
        </p:nvSpPr>
        <p:spPr bwMode="auto">
          <a:xfrm rot="5400000">
            <a:off x="3271837" y="3110427"/>
            <a:ext cx="293688" cy="1584325"/>
          </a:xfrm>
          <a:prstGeom prst="curvedLeftArrow">
            <a:avLst>
              <a:gd name="adj1" fmla="val 107892"/>
              <a:gd name="adj2" fmla="val 215784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C"/>
          </a:p>
        </p:txBody>
      </p:sp>
      <p:sp>
        <p:nvSpPr>
          <p:cNvPr id="37" name="Line 61"/>
          <p:cNvSpPr>
            <a:spLocks noChangeShapeType="1"/>
          </p:cNvSpPr>
          <p:nvPr/>
        </p:nvSpPr>
        <p:spPr bwMode="auto">
          <a:xfrm flipV="1">
            <a:off x="7885113" y="2315090"/>
            <a:ext cx="0" cy="6540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38" name="Line 62"/>
          <p:cNvSpPr>
            <a:spLocks noChangeShapeType="1"/>
          </p:cNvSpPr>
          <p:nvPr/>
        </p:nvSpPr>
        <p:spPr bwMode="auto">
          <a:xfrm flipH="1">
            <a:off x="2627313" y="2315090"/>
            <a:ext cx="5257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39" name="Line 63"/>
          <p:cNvSpPr>
            <a:spLocks noChangeShapeType="1"/>
          </p:cNvSpPr>
          <p:nvPr/>
        </p:nvSpPr>
        <p:spPr bwMode="auto">
          <a:xfrm flipV="1">
            <a:off x="2627313" y="2315090"/>
            <a:ext cx="0" cy="5746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40" name="Line 64"/>
          <p:cNvSpPr>
            <a:spLocks noChangeShapeType="1"/>
          </p:cNvSpPr>
          <p:nvPr/>
        </p:nvSpPr>
        <p:spPr bwMode="auto">
          <a:xfrm flipH="1" flipV="1">
            <a:off x="6227763" y="2457965"/>
            <a:ext cx="0" cy="5111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41" name="Line 65"/>
          <p:cNvSpPr>
            <a:spLocks noChangeShapeType="1"/>
          </p:cNvSpPr>
          <p:nvPr/>
        </p:nvSpPr>
        <p:spPr bwMode="auto">
          <a:xfrm flipH="1">
            <a:off x="2916238" y="2457965"/>
            <a:ext cx="33115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42" name="Line 66"/>
          <p:cNvSpPr>
            <a:spLocks noChangeShapeType="1"/>
          </p:cNvSpPr>
          <p:nvPr/>
        </p:nvSpPr>
        <p:spPr bwMode="auto">
          <a:xfrm flipV="1">
            <a:off x="2916238" y="2457965"/>
            <a:ext cx="0" cy="431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43" name="AutoShape 7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276600" y="1241940"/>
            <a:ext cx="1871663" cy="719138"/>
          </a:xfrm>
          <a:prstGeom prst="chevron">
            <a:avLst>
              <a:gd name="adj" fmla="val 65066"/>
            </a:avLst>
          </a:prstGeom>
          <a:solidFill>
            <a:schemeClr val="bg2">
              <a:lumMod val="60000"/>
              <a:lumOff val="40000"/>
            </a:schemeClr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C" sz="1400" b="1" dirty="0"/>
              <a:t>       Nueva </a:t>
            </a:r>
          </a:p>
          <a:p>
            <a:pPr algn="ctr"/>
            <a:r>
              <a:rPr lang="es-EC" sz="1400" b="1" dirty="0"/>
              <a:t>     Funcionalidad</a:t>
            </a:r>
            <a:endParaRPr lang="es-ES" sz="1400" b="1" dirty="0"/>
          </a:p>
        </p:txBody>
      </p:sp>
      <p:sp>
        <p:nvSpPr>
          <p:cNvPr id="44" name="AutoShape 75"/>
          <p:cNvSpPr>
            <a:spLocks noChangeArrowheads="1"/>
          </p:cNvSpPr>
          <p:nvPr/>
        </p:nvSpPr>
        <p:spPr bwMode="auto">
          <a:xfrm rot="18818629">
            <a:off x="1778000" y="1500702"/>
            <a:ext cx="1944688" cy="720725"/>
          </a:xfrm>
          <a:prstGeom prst="curvedDownArrow">
            <a:avLst>
              <a:gd name="adj1" fmla="val 23685"/>
              <a:gd name="adj2" fmla="val 10793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C"/>
          </a:p>
        </p:txBody>
      </p:sp>
      <p:sp>
        <p:nvSpPr>
          <p:cNvPr id="45" name="AutoShape 76"/>
          <p:cNvSpPr>
            <a:spLocks noChangeArrowheads="1"/>
          </p:cNvSpPr>
          <p:nvPr/>
        </p:nvSpPr>
        <p:spPr bwMode="auto">
          <a:xfrm rot="4077079">
            <a:off x="4738687" y="1875352"/>
            <a:ext cx="1576388" cy="901700"/>
          </a:xfrm>
          <a:prstGeom prst="curvedDownArrow">
            <a:avLst>
              <a:gd name="adj1" fmla="val 14245"/>
              <a:gd name="adj2" fmla="val 84320"/>
              <a:gd name="adj3" fmla="val 3603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s-EC"/>
          </a:p>
        </p:txBody>
      </p:sp>
      <p:sp>
        <p:nvSpPr>
          <p:cNvPr id="46" name="AutoShape 7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23850" y="1745177"/>
            <a:ext cx="1512888" cy="719138"/>
          </a:xfrm>
          <a:prstGeom prst="chevron">
            <a:avLst>
              <a:gd name="adj" fmla="val 52594"/>
            </a:avLst>
          </a:prstGeom>
          <a:solidFill>
            <a:schemeClr val="bg2">
              <a:lumMod val="60000"/>
              <a:lumOff val="40000"/>
            </a:schemeClr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C" sz="1400" b="1" dirty="0"/>
              <a:t>       Inicio del </a:t>
            </a:r>
          </a:p>
          <a:p>
            <a:pPr algn="ctr"/>
            <a:r>
              <a:rPr lang="es-EC" sz="1400" b="1" dirty="0"/>
              <a:t>      Proyecto</a:t>
            </a:r>
            <a:endParaRPr lang="es-ES" sz="1400" b="1" dirty="0"/>
          </a:p>
        </p:txBody>
      </p:sp>
      <p:sp>
        <p:nvSpPr>
          <p:cNvPr id="47" name="Line 80"/>
          <p:cNvSpPr>
            <a:spLocks noChangeShapeType="1"/>
          </p:cNvSpPr>
          <p:nvPr/>
        </p:nvSpPr>
        <p:spPr bwMode="auto">
          <a:xfrm>
            <a:off x="1042988" y="2465902"/>
            <a:ext cx="0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48" name="Text Box 81"/>
          <p:cNvSpPr txBox="1">
            <a:spLocks noChangeArrowheads="1"/>
          </p:cNvSpPr>
          <p:nvPr/>
        </p:nvSpPr>
        <p:spPr bwMode="auto">
          <a:xfrm>
            <a:off x="1422400" y="3832740"/>
            <a:ext cx="984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C" sz="1000" b="1">
                <a:effectLst>
                  <a:outerShdw blurRad="38100" dist="38100" dir="2700000" algn="tl">
                    <a:srgbClr val="C0C0C0"/>
                  </a:outerShdw>
                </a:effectLst>
              </a:rPr>
              <a:t>ERP</a:t>
            </a:r>
          </a:p>
          <a:p>
            <a:pPr algn="ctr"/>
            <a:r>
              <a:rPr lang="es-EC" sz="1000" b="1">
                <a:effectLst>
                  <a:outerShdw blurRad="38100" dist="38100" dir="2700000" algn="tl">
                    <a:srgbClr val="C0C0C0"/>
                  </a:outerShdw>
                </a:effectLst>
              </a:rPr>
              <a:t>seleccionado</a:t>
            </a:r>
            <a:endParaRPr lang="es-ES" sz="1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Line 82"/>
          <p:cNvSpPr>
            <a:spLocks noChangeShapeType="1"/>
          </p:cNvSpPr>
          <p:nvPr/>
        </p:nvSpPr>
        <p:spPr bwMode="auto">
          <a:xfrm>
            <a:off x="250825" y="2105540"/>
            <a:ext cx="0" cy="1871663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50" name="Line 83"/>
          <p:cNvSpPr>
            <a:spLocks noChangeShapeType="1"/>
          </p:cNvSpPr>
          <p:nvPr/>
        </p:nvSpPr>
        <p:spPr bwMode="auto">
          <a:xfrm>
            <a:off x="250825" y="3977202"/>
            <a:ext cx="4392613" cy="107950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51" name="Line 84"/>
          <p:cNvSpPr>
            <a:spLocks noChangeShapeType="1"/>
          </p:cNvSpPr>
          <p:nvPr/>
        </p:nvSpPr>
        <p:spPr bwMode="auto">
          <a:xfrm>
            <a:off x="250825" y="2105540"/>
            <a:ext cx="434975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/>
      <p:bldP spid="49" grpId="0" animBg="1"/>
      <p:bldP spid="50" grpId="0" animBg="1"/>
      <p:bldP spid="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528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C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Inicio del Proyecto</a:t>
            </a:r>
          </a:p>
          <a:p>
            <a:pPr marL="0" indent="0">
              <a:buNone/>
            </a:pPr>
            <a:endParaRPr lang="es-EC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Documento de Visión y Alcance (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Anexo 1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Cronograma de trabajo (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Anexo 2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Plan de Gestión de Riesgos (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file"/>
              </a:rPr>
              <a:t>Anexo 3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Sociabilización del proyecto (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pres?slideindex=1&amp;slidetitle="/>
              </a:rPr>
              <a:t>Anexo 4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Involucramiento nivel directivo (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file"/>
              </a:rPr>
              <a:t>Anexo 5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0" indent="0">
              <a:buNone/>
            </a:pPr>
            <a:endParaRPr lang="es-E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DESARROLLO DE LA METODOLOGÍA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8" name="Picture 2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4258816" cy="2808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C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Selección del Sistema ERP</a:t>
            </a:r>
          </a:p>
          <a:p>
            <a:pPr marL="0" indent="0">
              <a:buNone/>
            </a:pPr>
            <a:endParaRPr lang="es-EC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Objetivos del proyecto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Alcance funcional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Costo total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Recursos necesarios</a:t>
            </a:r>
          </a:p>
          <a:p>
            <a:pPr marL="0" indent="0">
              <a:buNone/>
            </a:pPr>
            <a:endParaRPr lang="es-E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DESARROLLO DE LA METODOLOGÍA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4525144" y="1124744"/>
            <a:ext cx="461885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C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C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C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itchFamily="34" charset="0"/>
                <a:ea typeface="+mn-ea"/>
                <a:cs typeface="+mn-cs"/>
              </a:rPr>
              <a:t> Requerimientos de usuario.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C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itchFamily="34" charset="0"/>
                <a:ea typeface="+mn-ea"/>
                <a:cs typeface="+mn-cs"/>
              </a:rPr>
              <a:t> Calendario.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C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itchFamily="34" charset="0"/>
                <a:ea typeface="+mn-ea"/>
                <a:cs typeface="+mn-cs"/>
              </a:rPr>
              <a:t> Rentabilidad.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83568" y="4293096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Formulación de términos de referencia (</a:t>
            </a:r>
            <a:r>
              <a:rPr lang="es-EC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RFP’s</a:t>
            </a:r>
            <a:r>
              <a:rPr lang="es-EC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) ( </a:t>
            </a:r>
            <a:r>
              <a:rPr lang="es-EC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hlinkClick r:id="rId4" action="ppaction://hlinkfile"/>
              </a:rPr>
              <a:t>Anexo 6</a:t>
            </a:r>
            <a:r>
              <a:rPr lang="es-EC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build="p"/>
      <p:bldP spid="6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528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C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Mapeo del Sistema ERP</a:t>
            </a:r>
          </a:p>
          <a:p>
            <a:pPr marL="0" indent="0">
              <a:buNone/>
            </a:pPr>
            <a:endParaRPr lang="es-EC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Analizar y registrar detalle de procesos.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Confirmar componentes del sistema a ser usados.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Producir estrategia de Migración de datos.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Producir  especificación de Infraestructura.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Documento de Mapeo de Procesos (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Anexo 7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0" indent="0">
              <a:buNone/>
            </a:pPr>
            <a:endParaRPr lang="es-E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DESARROLLO DE LA METODOLOGÍA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build="p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528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C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Nueva Funcionalidad</a:t>
            </a:r>
          </a:p>
          <a:p>
            <a:pPr marL="0" indent="0">
              <a:buNone/>
            </a:pPr>
            <a:endParaRPr lang="es-EC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Personalizaciones (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Anexo 8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0" indent="0"/>
            <a:endParaRPr lang="es-EC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/>
            <a:endParaRPr lang="es-EC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DESARROLLO DE LA METODOLOGÍA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build="p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2 Marcador de contenido"/>
          <p:cNvSpPr>
            <a:spLocks noGrp="1"/>
          </p:cNvSpPr>
          <p:nvPr>
            <p:ph idx="1"/>
          </p:nvPr>
        </p:nvSpPr>
        <p:spPr>
          <a:xfrm>
            <a:off x="539552" y="1124744"/>
            <a:ext cx="8352928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C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Configuración del Sistema ERP</a:t>
            </a:r>
          </a:p>
          <a:p>
            <a:pPr marL="0" indent="0">
              <a:buNone/>
            </a:pPr>
            <a:endParaRPr lang="es-EC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Instalar y configurar ambiente de producción.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Capacitación administración 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sistema e infraestructura.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Capacitación a usuarios 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funcionales (Material de Entrenamiento - 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Anexo 9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Definición Datos Básicos (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Anexo 10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C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Parametrizaciones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respectivas y migración de datos.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Pruebas (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file"/>
              </a:rPr>
              <a:t>Anexo 11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</p:txBody>
      </p:sp>
      <p:sp>
        <p:nvSpPr>
          <p:cNvPr id="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DESARROLLO DE LA METODOLOGÍA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8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build="p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528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C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Implantación del Sistema ERP</a:t>
            </a:r>
          </a:p>
          <a:p>
            <a:pPr marL="0" indent="0">
              <a:buNone/>
            </a:pPr>
            <a:endParaRPr lang="es-EC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Instalar y configurar ambiente de capacitación. 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Capacitación usuarios finales (Manual de usuario - 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Anexo 12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Pruebas de Cliente (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Anexo 13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Definición de roles y perfiles de usuario (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file"/>
              </a:rPr>
              <a:t>Anexo 14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</p:txBody>
      </p:sp>
      <p:sp>
        <p:nvSpPr>
          <p:cNvPr id="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DESARROLLO DE LA METODOLOGÍA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8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528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C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Salida a vivo del Sistema ERP</a:t>
            </a:r>
          </a:p>
          <a:p>
            <a:pPr marL="0" indent="0">
              <a:buNone/>
            </a:pPr>
            <a:endParaRPr lang="es-EC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Puesta en producción. </a:t>
            </a:r>
          </a:p>
          <a:p>
            <a:r>
              <a:rPr lang="es-MX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“Quemar los barcos”.</a:t>
            </a:r>
          </a:p>
          <a:p>
            <a:r>
              <a:rPr lang="es-MX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regresar a las viejas costumbres.</a:t>
            </a:r>
          </a:p>
          <a:p>
            <a:r>
              <a:rPr lang="es-MX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Puesta en marcha del sistema de soporte (</a:t>
            </a:r>
            <a:r>
              <a:rPr lang="es-MX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</a:t>
            </a:r>
            <a:r>
              <a:rPr lang="es-MX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desk</a:t>
            </a:r>
            <a:r>
              <a:rPr lang="es-MX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r>
              <a:rPr lang="es-MX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</a:t>
            </a:r>
            <a:r>
              <a:rPr lang="es-MX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Praches</a:t>
            </a:r>
            <a:r>
              <a:rPr lang="es-MX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s-MX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Anexos 15</a:t>
            </a:r>
            <a:r>
              <a:rPr lang="es-MX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/>
            <a:endParaRPr lang="es-EC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DESARROLLO DE LA METODOLOGÍA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DESARROLLO DE LA METODOLOGÍA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827584" y="836613"/>
          <a:ext cx="7416824" cy="5256683"/>
        </p:xfrm>
        <a:graphic>
          <a:graphicData uri="http://schemas.openxmlformats.org/presentationml/2006/ole">
            <p:oleObj spid="_x0000_s31746" name="Worksheet" r:id="rId5" imgW="6149253" imgH="430533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DESARROLLO DE LA METODOLOGÍA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931863" y="764704"/>
          <a:ext cx="7169150" cy="5328592"/>
        </p:xfrm>
        <a:graphic>
          <a:graphicData uri="http://schemas.openxmlformats.org/presentationml/2006/ole">
            <p:oleObj spid="_x0000_s32770" name="Worksheet" r:id="rId5" imgW="6149253" imgH="357370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201622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Desarrollar una Metodología para la Implantación de un Sistema Integrado de Información, que 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permita m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odelar 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soportar 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procesos </a:t>
            </a:r>
            <a:r>
              <a:rPr lang="es-E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core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CELEC EP - TRANSELECTRIC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OBJETIVO GENERAL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7355160" cy="2160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Herramientas</a:t>
            </a: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Anexos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Módulo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Compras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EC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VALIDACIÓN DE LA METODOLOGÍA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ANÁLISIS DE RESULTADOS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817240" y="1412776"/>
            <a:ext cx="7499176" cy="3312368"/>
          </a:xfrm>
        </p:spPr>
        <p:txBody>
          <a:bodyPr>
            <a:noAutofit/>
          </a:bodyPr>
          <a:lstStyle/>
          <a:p>
            <a:pPr marL="0" indent="0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través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metodología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pudo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implantar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SII.</a:t>
            </a:r>
          </a:p>
          <a:p>
            <a:pPr marL="0" indent="0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Visión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Alcance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permitió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definir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alcance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restricciones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arquitectura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empresarial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SII.</a:t>
            </a:r>
          </a:p>
          <a:p>
            <a:pPr marL="0" indent="0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Aplicación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buenas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prácticas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través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Proyectos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metodología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Mapeo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permitió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alinear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procesos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negocio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los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procesos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SII.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EC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ANÁLISIS DE RESULTADOS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817240" y="1268760"/>
            <a:ext cx="7499176" cy="3672408"/>
          </a:xfrm>
        </p:spPr>
        <p:txBody>
          <a:bodyPr>
            <a:noAutofit/>
          </a:bodyPr>
          <a:lstStyle/>
          <a:p>
            <a:pPr marL="0" indent="0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Material de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entrenamiento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pilar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fundamental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capacitación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usuarios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funcionales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clave del SII.</a:t>
            </a:r>
          </a:p>
          <a:p>
            <a:pPr marL="0" indent="0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Manual de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usuario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pilar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fundamental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aprendizaje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los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usuarios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finales del SII.</a:t>
            </a:r>
          </a:p>
          <a:p>
            <a:pPr marL="0" indent="0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Pruebas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permitió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validar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funcionalidad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SII.</a:t>
            </a:r>
          </a:p>
          <a:p>
            <a:pPr marL="0" indent="0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Procedimiento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parches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definido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dinámico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fácil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implementar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EC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SISTEMA </a:t>
            </a:r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EN </a:t>
            </a:r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PRODUCCIÓN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1475656" y="5013176"/>
            <a:ext cx="7236296" cy="5040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C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Proveedor (General, Dirección, Factura, Comprar)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1052736"/>
            <a:ext cx="653651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2915816" y="5013176"/>
            <a:ext cx="3240360" cy="5040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C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Artículo de Compra</a:t>
            </a:r>
          </a:p>
        </p:txBody>
      </p:sp>
      <p:sp>
        <p:nvSpPr>
          <p:cNvPr id="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SISTEMA </a:t>
            </a:r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EN </a:t>
            </a:r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PRODUCCIÓN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1124744"/>
            <a:ext cx="752342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3419872" y="5013176"/>
            <a:ext cx="3240360" cy="5040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C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Solicitud de Compra</a:t>
            </a:r>
          </a:p>
        </p:txBody>
      </p:sp>
      <p:sp>
        <p:nvSpPr>
          <p:cNvPr id="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SISTEMA </a:t>
            </a:r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EN </a:t>
            </a:r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PRODUCCIÓN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1052736"/>
            <a:ext cx="7195947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3491880" y="4869160"/>
            <a:ext cx="3240360" cy="5040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C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Orden de Compra</a:t>
            </a:r>
          </a:p>
        </p:txBody>
      </p:sp>
      <p:sp>
        <p:nvSpPr>
          <p:cNvPr id="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SISTEMA </a:t>
            </a:r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EN </a:t>
            </a:r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PRODUCCIÓN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1196752"/>
            <a:ext cx="765688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 redondeado">
            <a:hlinkClick r:id="rId5" action="ppaction://hlinkfile"/>
          </p:cNvPr>
          <p:cNvSpPr/>
          <p:nvPr/>
        </p:nvSpPr>
        <p:spPr>
          <a:xfrm>
            <a:off x="7092280" y="5229200"/>
            <a:ext cx="15121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Video</a:t>
            </a:r>
            <a:endParaRPr lang="es-EC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755576" y="1340768"/>
            <a:ext cx="7704856" cy="2952328"/>
          </a:xfrm>
        </p:spPr>
        <p:txBody>
          <a:bodyPr>
            <a:noAutofit/>
          </a:bodyPr>
          <a:lstStyle/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Metodologías Experta y De Estrategias (años 70’s), son contrarias a la metodología planteada acorde a la implantación actual de SII (aspectos técnicos, documentación y Gestión de proyectos).</a:t>
            </a:r>
            <a:endParaRPr lang="es-EC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metodología permitió la consecución de uno de los objetivos estratégicos de CELEC EP – TRANSELECTRIC.</a:t>
            </a:r>
          </a:p>
        </p:txBody>
      </p:sp>
      <p:sp>
        <p:nvSpPr>
          <p:cNvPr id="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CONCLUSIONES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1187624" y="1124744"/>
            <a:ext cx="7704856" cy="4464496"/>
          </a:xfrm>
        </p:spPr>
        <p:txBody>
          <a:bodyPr>
            <a:noAutofit/>
          </a:bodyPr>
          <a:lstStyle/>
          <a:p>
            <a:pPr marL="0" indent="0"/>
            <a:r>
              <a:rPr lang="es-EC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compromiso por parte del nivel directivo fue un factor crítico de éxito para usar la metodología para la implantación del SII en CELEC EP – TRANSELECTRIC</a:t>
            </a:r>
          </a:p>
          <a:p>
            <a:pPr marL="0" indent="0"/>
            <a:endParaRPr lang="es-ES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/>
            <a:r>
              <a:rPr lang="es-E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Una vez aplicada la metodología de implantación del SII en CELEC EP - TRANSELECTRIC en la Fase I módulo de Compras, será utilizada para la implantación de los módulos de la Fase II (Mantenimiento y Proyectos, Inteligencia de Negocios y </a:t>
            </a:r>
            <a:r>
              <a:rPr lang="es-ES" sz="2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Balanced</a:t>
            </a:r>
            <a:r>
              <a:rPr lang="es-E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ScoreCard</a:t>
            </a:r>
            <a:r>
              <a:rPr lang="es-E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s-EC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CONCLUSIONES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755576" y="1052736"/>
            <a:ext cx="7704856" cy="4104456"/>
          </a:xfrm>
        </p:spPr>
        <p:txBody>
          <a:bodyPr>
            <a:noAutofit/>
          </a:bodyPr>
          <a:lstStyle/>
          <a:p>
            <a:pPr lvl="0"/>
            <a:r>
              <a:rPr lang="es-EC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ejecutar la implantación de un Sistema Integrado de Información se recomienda seguir las fases definidas en la metodología desarrollada para culminar con éxito el proyecto.</a:t>
            </a:r>
            <a:endParaRPr lang="es-EC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es-ES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s-E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Usar la metodología para implantar un Sistema Integrado de Información, por cuanto se alinea con los objetivos estratégicos de cualquier empresa.</a:t>
            </a:r>
            <a:endParaRPr lang="es-EC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RECOMENDACIONES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3600400"/>
          </a:xfrm>
        </p:spPr>
        <p:txBody>
          <a:bodyPr>
            <a:noAutofit/>
          </a:bodyPr>
          <a:lstStyle/>
          <a:p>
            <a:pPr lvl="0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Analizar las metodologías Experta y de Estrategias para implementar un SII como estrategia tecnológica de mediano y largo plazo sincronizada con la estrategia corporativa.</a:t>
            </a:r>
            <a:endParaRPr lang="es-EC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Analizar los procesos base del negocio y de apoyo.</a:t>
            </a:r>
            <a:endParaRPr lang="es-EC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Proponer una metodología que servirá de base para la implantación 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un SII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C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Aplicar la metodología en la implantación de un SII.</a:t>
            </a:r>
            <a:endParaRPr lang="es-E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OBJETIVOS ESPECÍFICOS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755576" y="1052736"/>
            <a:ext cx="7704856" cy="4176464"/>
          </a:xfrm>
        </p:spPr>
        <p:txBody>
          <a:bodyPr>
            <a:noAutofit/>
          </a:bodyPr>
          <a:lstStyle/>
          <a:p>
            <a:pPr lvl="0"/>
            <a:r>
              <a:rPr lang="es-E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Compromiso del nivel directivo e involucramiento del personal inmerso en el proyecto.</a:t>
            </a:r>
            <a:endParaRPr lang="es-EC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es-ES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s-E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Antes de implementar un sistema SII, es importante considerar los beneficios para la organización y en base a esto seleccionar la mejor solución en el mercado, que supla el 80% de las necesidades de la empresa y cuente con las mejoras prácticas en este tipo de sistemas.</a:t>
            </a:r>
            <a:endParaRPr lang="es-EC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RECOMENDACIONES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Título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1512168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s-EC" sz="2600" i="1" dirty="0" smtClean="0">
                <a:solidFill>
                  <a:srgbClr val="FFFF00"/>
                </a:solidFill>
              </a:rPr>
              <a:t>“El mañana siempre llega.  Siempre es diferente.  E incluso, hasta la compañía más poderosa está en problemas si no ha trabajado para el futuro. </a:t>
            </a:r>
            <a:endParaRPr lang="es-ES" sz="2600" dirty="0">
              <a:solidFill>
                <a:srgbClr val="FFFF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2 Título"/>
          <p:cNvSpPr txBox="1">
            <a:spLocks/>
          </p:cNvSpPr>
          <p:nvPr/>
        </p:nvSpPr>
        <p:spPr>
          <a:xfrm>
            <a:off x="467544" y="2852936"/>
            <a:ext cx="8229600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C" sz="2600" b="1" i="1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/>
                  </a:outerShdw>
                </a:effectLst>
                <a:uLnTx/>
                <a:uFillTx/>
                <a:latin typeface="Candara" pitchFamily="34" charset="0"/>
                <a:ea typeface="+mj-ea"/>
                <a:cs typeface="+mj-cs"/>
              </a:rPr>
              <a:t>Verse sorprendido por los acontecimientos es un riesgo que ni siquiera la compañía más grande y con más dinero se puede permitir, un riesgo que ni el más pequeño negocio puede correr”</a:t>
            </a:r>
            <a:endParaRPr kumimoji="0" lang="es-ES" sz="2600" b="1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>
                <a:outerShdw blurRad="50800" dist="38100" dir="18900000" algn="bl" rotWithShape="0">
                  <a:prstClr val="black"/>
                </a:outerShdw>
              </a:effectLst>
              <a:uLnTx/>
              <a:uFillTx/>
              <a:latin typeface="Candara" pitchFamily="34" charset="0"/>
              <a:ea typeface="+mj-ea"/>
              <a:cs typeface="+mj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347864" y="5085184"/>
            <a:ext cx="210987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C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Peter </a:t>
            </a:r>
            <a:r>
              <a:rPr lang="es-EC" sz="26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Drucker</a:t>
            </a:r>
            <a:endParaRPr lang="es-EC" sz="2600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237626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Definir las fases o etapas de la metodología así como sus entregables, para la implantación de un SII en CELEC EP – TRANSELECTRIC</a:t>
            </a:r>
            <a:r>
              <a:rPr lang="es-EC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validar la metodología en la implantación del Módulo de Compras.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</a:rPr>
              <a:t>ALCANCE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0162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C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 DE ERP</a:t>
            </a:r>
          </a:p>
          <a:p>
            <a:pPr marL="0" indent="0">
              <a:buNone/>
            </a:pPr>
            <a:endParaRPr lang="es-EC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C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</a:t>
            </a:r>
            <a:r>
              <a:rPr lang="es-EC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sistemas de Gestión de Información que integran y automatizan </a:t>
            </a:r>
            <a:r>
              <a:rPr lang="es-EC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estrategias de </a:t>
            </a:r>
            <a:r>
              <a:rPr lang="es-EC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negocio asociadas con los aspectos operativos o productivos de una empresa.</a:t>
            </a:r>
            <a:endParaRPr lang="es-ES" sz="2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FUNDAMENTOS TEÓRICOS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FUNDAMENTOS TEÓRICOS</a:t>
            </a:r>
            <a:endParaRPr lang="es-EC" sz="3200" dirty="0">
              <a:solidFill>
                <a:srgbClr val="FFFF00"/>
              </a:solidFill>
            </a:endParaRPr>
          </a:p>
        </p:txBody>
      </p: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1320800" y="1034950"/>
            <a:ext cx="6711950" cy="4986338"/>
            <a:chOff x="805" y="444"/>
            <a:chExt cx="4228" cy="3141"/>
          </a:xfrm>
        </p:grpSpPr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805" y="455"/>
              <a:ext cx="4228" cy="3130"/>
            </a:xfrm>
            <a:prstGeom prst="ellipse">
              <a:avLst/>
            </a:prstGeom>
            <a:solidFill>
              <a:srgbClr val="DA391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441" y="444"/>
              <a:ext cx="93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Extended ERP</a:t>
              </a:r>
            </a:p>
            <a:p>
              <a:pPr algn="ctr" eaLnBrk="0" hangingPunct="0"/>
              <a:r>
                <a:rPr lang="en-US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2000s</a:t>
              </a:r>
            </a:p>
          </p:txBody>
        </p:sp>
      </p:grp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1911350" y="1585813"/>
            <a:ext cx="5364163" cy="4025900"/>
            <a:chOff x="1218" y="764"/>
            <a:chExt cx="3379" cy="2536"/>
          </a:xfrm>
        </p:grpSpPr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1218" y="764"/>
              <a:ext cx="3379" cy="2536"/>
            </a:xfrm>
            <a:prstGeom prst="ellipse">
              <a:avLst/>
            </a:prstGeom>
            <a:solidFill>
              <a:srgbClr val="DF823B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2713" y="791"/>
              <a:ext cx="42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ERP</a:t>
              </a:r>
            </a:p>
            <a:p>
              <a:pPr algn="ctr" eaLnBrk="0" hangingPunct="0"/>
              <a:r>
                <a:rPr lang="en-US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1990s</a:t>
              </a:r>
            </a:p>
          </p:txBody>
        </p:sp>
      </p:grpSp>
      <p:grpSp>
        <p:nvGrpSpPr>
          <p:cNvPr id="17" name="Group 13"/>
          <p:cNvGrpSpPr>
            <a:grpSpLocks/>
          </p:cNvGrpSpPr>
          <p:nvPr/>
        </p:nvGrpSpPr>
        <p:grpSpPr bwMode="auto">
          <a:xfrm>
            <a:off x="2566988" y="2208113"/>
            <a:ext cx="3967162" cy="3032125"/>
            <a:chOff x="1656" y="1079"/>
            <a:chExt cx="2499" cy="1910"/>
          </a:xfrm>
        </p:grpSpPr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1656" y="1079"/>
              <a:ext cx="2499" cy="1910"/>
            </a:xfrm>
            <a:prstGeom prst="ellipse">
              <a:avLst/>
            </a:prstGeom>
            <a:solidFill>
              <a:srgbClr val="E4C26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C">
                <a:solidFill>
                  <a:srgbClr val="FFFF00"/>
                </a:solidFill>
              </a:endParaRP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2683" y="1083"/>
              <a:ext cx="51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 b="1" dirty="0">
                  <a:solidFill>
                    <a:schemeClr val="bg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MRPII</a:t>
              </a:r>
            </a:p>
            <a:p>
              <a:pPr algn="ctr" eaLnBrk="0" hangingPunct="0"/>
              <a:r>
                <a:rPr lang="en-US" sz="1600" b="1" dirty="0">
                  <a:solidFill>
                    <a:schemeClr val="bg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1980s</a:t>
              </a:r>
              <a:endParaRPr lang="en-US" sz="24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20" name="Group 16"/>
          <p:cNvGrpSpPr>
            <a:grpSpLocks/>
          </p:cNvGrpSpPr>
          <p:nvPr/>
        </p:nvGrpSpPr>
        <p:grpSpPr bwMode="auto">
          <a:xfrm>
            <a:off x="3287713" y="2805013"/>
            <a:ext cx="2533650" cy="1966912"/>
            <a:chOff x="-107" y="597"/>
            <a:chExt cx="1596" cy="1239"/>
          </a:xfrm>
        </p:grpSpPr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-107" y="597"/>
              <a:ext cx="1596" cy="1239"/>
            </a:xfrm>
            <a:prstGeom prst="ellipse">
              <a:avLst/>
            </a:prstGeom>
            <a:solidFill>
              <a:srgbClr val="E9E59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C">
                <a:solidFill>
                  <a:srgbClr val="FFFF00"/>
                </a:solidFill>
              </a:endParaRP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147" y="667"/>
              <a:ext cx="108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 b="1" dirty="0">
                  <a:solidFill>
                    <a:schemeClr val="bg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Closed-loop MRP</a:t>
              </a:r>
              <a:endParaRPr lang="en-US" sz="14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  <a:p>
              <a:pPr algn="ctr" eaLnBrk="0" hangingPunct="0"/>
              <a:r>
                <a:rPr lang="en-US" sz="1600" b="1" dirty="0">
                  <a:solidFill>
                    <a:schemeClr val="bg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1970s</a:t>
              </a:r>
              <a:endParaRPr lang="en-US" sz="24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23" name="Group 19"/>
          <p:cNvGrpSpPr>
            <a:grpSpLocks/>
          </p:cNvGrpSpPr>
          <p:nvPr/>
        </p:nvGrpSpPr>
        <p:grpSpPr bwMode="auto">
          <a:xfrm>
            <a:off x="4051300" y="3540025"/>
            <a:ext cx="1023938" cy="752475"/>
            <a:chOff x="86" y="2949"/>
            <a:chExt cx="645" cy="474"/>
          </a:xfrm>
        </p:grpSpPr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86" y="2949"/>
              <a:ext cx="645" cy="474"/>
            </a:xfrm>
            <a:prstGeom prst="ellipse">
              <a:avLst/>
            </a:prstGeom>
            <a:solidFill>
              <a:srgbClr val="E8F1CB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rgbClr val="FFC000"/>
                </a:solidFill>
                <a:latin typeface="Times New Roman" pitchFamily="18" charset="0"/>
              </a:endParaRPr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177" y="2993"/>
              <a:ext cx="42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 b="1" dirty="0">
                  <a:solidFill>
                    <a:schemeClr val="bg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MRP</a:t>
              </a:r>
              <a:endParaRPr lang="en-US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  <a:p>
              <a:pPr algn="ctr" eaLnBrk="0" hangingPunct="0"/>
              <a:r>
                <a:rPr lang="en-US" sz="1600" b="1" dirty="0">
                  <a:solidFill>
                    <a:schemeClr val="bg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1960s</a:t>
              </a:r>
              <a:endParaRPr lang="en-US" sz="14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1944216"/>
          </a:xfrm>
        </p:spPr>
        <p:txBody>
          <a:bodyPr>
            <a:noAutofit/>
          </a:bodyPr>
          <a:lstStyle/>
          <a:p>
            <a:r>
              <a:rPr lang="es-MX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en Cascada.</a:t>
            </a:r>
          </a:p>
          <a:p>
            <a:r>
              <a:rPr lang="es-MX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Metodología </a:t>
            </a:r>
            <a:r>
              <a:rPr lang="es-MX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Scrum</a:t>
            </a:r>
            <a:r>
              <a:rPr lang="es-MX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s-MX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Metodología Experta.</a:t>
            </a:r>
          </a:p>
          <a:p>
            <a:r>
              <a:rPr lang="es-MX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Metodología de Estrategias.</a:t>
            </a:r>
          </a:p>
          <a:p>
            <a:endParaRPr lang="es-MX" sz="2400" dirty="0" smtClean="0"/>
          </a:p>
          <a:p>
            <a:pPr marL="0" indent="0">
              <a:lnSpc>
                <a:spcPct val="120000"/>
              </a:lnSpc>
              <a:buNone/>
            </a:pPr>
            <a:endParaRPr lang="es-EC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20000"/>
              </a:lnSpc>
              <a:buNone/>
            </a:pPr>
            <a:endParaRPr lang="es-EC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20000"/>
              </a:lnSpc>
              <a:buNone/>
            </a:pPr>
            <a:endParaRPr lang="es-E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FUNDAMENTOS TEÓRICOS</a:t>
            </a:r>
            <a:endParaRPr lang="es-EC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C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Descripción General</a:t>
            </a:r>
          </a:p>
          <a:p>
            <a:pPr marL="0" indent="0">
              <a:buNone/>
            </a:pPr>
            <a:endParaRPr lang="es-EC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Guía para la implantación de un SII a través de:</a:t>
            </a:r>
          </a:p>
          <a:p>
            <a:pPr marL="0" indent="0">
              <a:buNone/>
            </a:pPr>
            <a:endParaRPr lang="es-EC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Definición de visión y alcance.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Elaboración de cronograma de trabajo.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Definición de Plan de riesgos.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Sociabilización del proyecto.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Involucramiento nivel directivo.</a:t>
            </a:r>
            <a:endParaRPr lang="es-E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DESARROLLO DE LA METODOLOGÍA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C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Descripción General</a:t>
            </a:r>
          </a:p>
          <a:p>
            <a:pPr marL="0" indent="0">
              <a:buNone/>
            </a:pPr>
            <a:endParaRPr lang="es-EC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Revisión procesos </a:t>
            </a:r>
            <a:r>
              <a:rPr lang="es-EC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core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negocio y de apoyo.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Integración a funcionalidad ERP.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Configuración y </a:t>
            </a:r>
            <a:r>
              <a:rPr lang="es-EC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parametrización</a:t>
            </a:r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ERP.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Capacitación ERP.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Pruebas ERP.</a:t>
            </a:r>
          </a:p>
          <a:p>
            <a:pPr marL="0" indent="0"/>
            <a:r>
              <a:rPr lang="es-EC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Puesta en producción ERP.</a:t>
            </a:r>
          </a:p>
          <a:p>
            <a:pPr marL="0" indent="0">
              <a:buNone/>
            </a:pPr>
            <a:endParaRPr lang="es-E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DESARROLLO DE LA METODOLOGÍA</a:t>
            </a:r>
            <a:endParaRPr lang="es-EC" sz="3200" dirty="0">
              <a:solidFill>
                <a:srgbClr val="FFFF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9704" y="6101472"/>
            <a:ext cx="2664296" cy="7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6" grpId="0"/>
    </p:bldLst>
  </p:timing>
</p:sld>
</file>

<file path=ppt/theme/theme1.xml><?xml version="1.0" encoding="utf-8"?>
<a:theme xmlns:a="http://schemas.openxmlformats.org/drawingml/2006/main" name="TP102230529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F01EFB3-F4AA-45FB-84F0-B007E411D3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1137</Words>
  <Application>Microsoft Office PowerPoint</Application>
  <PresentationFormat>Presentación en pantalla (4:3)</PresentationFormat>
  <Paragraphs>180</Paragraphs>
  <Slides>31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3" baseType="lpstr">
      <vt:lpstr>TP102230529_template</vt:lpstr>
      <vt:lpstr>Hoja de cálculo de Microsoft Office Excel 97-2003</vt:lpstr>
      <vt:lpstr>METODOLOGÍA PARA  IMPLANTAR UN SISTEMA INTEGRADO DE INFORMACIÓN</vt:lpstr>
      <vt:lpstr>OBJETIVO GENERAL</vt:lpstr>
      <vt:lpstr>OBJETIVOS ESPECÍFICOS</vt:lpstr>
      <vt:lpstr>ALCANCE</vt:lpstr>
      <vt:lpstr>FUNDAMENTOS TEÓRICOS</vt:lpstr>
      <vt:lpstr>FUNDAMENTOS TEÓRICOS</vt:lpstr>
      <vt:lpstr>FUNDAMENTOS TEÓRICOS</vt:lpstr>
      <vt:lpstr>DESARROLLO DE LA METODOLOGÍA</vt:lpstr>
      <vt:lpstr>DESARROLLO DE LA METODOLOGÍA</vt:lpstr>
      <vt:lpstr>DESARROLLO DE LA METODOLOGÍA</vt:lpstr>
      <vt:lpstr>DESARROLLO DE LA METODOLOGÍA</vt:lpstr>
      <vt:lpstr>DESARROLLO DE LA METODOLOGÍA</vt:lpstr>
      <vt:lpstr>DESARROLLO DE LA METODOLOGÍA</vt:lpstr>
      <vt:lpstr>DESARROLLO DE LA METODOLOGÍA</vt:lpstr>
      <vt:lpstr>DESARROLLO DE LA METODOLOGÍA</vt:lpstr>
      <vt:lpstr>DESARROLLO DE LA METODOLOGÍA</vt:lpstr>
      <vt:lpstr>DESARROLLO DE LA METODOLOGÍA</vt:lpstr>
      <vt:lpstr>DESARROLLO DE LA METODOLOGÍA</vt:lpstr>
      <vt:lpstr>DESARROLLO DE LA METODOLOGÍA</vt:lpstr>
      <vt:lpstr>VALIDACIÓN DE LA METODOLOGÍA</vt:lpstr>
      <vt:lpstr>ANÁLISIS DE RESULTADOS</vt:lpstr>
      <vt:lpstr>ANÁLISIS DE RESULTADOS</vt:lpstr>
      <vt:lpstr>SISTEMA EN PRODUCCIÓN</vt:lpstr>
      <vt:lpstr>SISTEMA EN PRODUCCIÓN</vt:lpstr>
      <vt:lpstr>SISTEMA EN PRODUCCIÓN</vt:lpstr>
      <vt:lpstr>SISTEMA EN PRODUCCIÓN</vt:lpstr>
      <vt:lpstr>CONCLUSIONES</vt:lpstr>
      <vt:lpstr>CONCLUSIONES</vt:lpstr>
      <vt:lpstr>RECOMENDACIONES</vt:lpstr>
      <vt:lpstr>RECOMENDACIONES</vt:lpstr>
      <vt:lpstr>“El mañana siempre llega.  Siempre es diferente.  E incluso, hasta la compañía más poderosa está en problemas si no ha trabajado para el futuro.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METODOLOGÍA PARA  IMPLANTAR UN SISTEMA INTEGRADO DE INFORMACIÓN</dc:title>
  <dc:creator>Hogar</dc:creator>
  <cp:lastModifiedBy>Hogar</cp:lastModifiedBy>
  <cp:revision>69</cp:revision>
  <dcterms:created xsi:type="dcterms:W3CDTF">2011-06-25T04:17:10Z</dcterms:created>
  <dcterms:modified xsi:type="dcterms:W3CDTF">2011-07-15T04:39:05Z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TC022305309991</vt:lpwstr>
  </property>
</Properties>
</file>