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61" r:id="rId3"/>
    <p:sldId id="266" r:id="rId4"/>
    <p:sldId id="259" r:id="rId5"/>
    <p:sldId id="260" r:id="rId6"/>
    <p:sldId id="262" r:id="rId7"/>
    <p:sldId id="264" r:id="rId8"/>
    <p:sldId id="267" r:id="rId9"/>
    <p:sldId id="265" r:id="rId10"/>
    <p:sldId id="268" r:id="rId11"/>
    <p:sldId id="269" r:id="rId12"/>
    <p:sldId id="270" r:id="rId13"/>
    <p:sldId id="271" r:id="rId14"/>
    <p:sldId id="273" r:id="rId15"/>
    <p:sldId id="274" r:id="rId16"/>
    <p:sldId id="275" r:id="rId17"/>
    <p:sldId id="289" r:id="rId18"/>
    <p:sldId id="291" r:id="rId19"/>
    <p:sldId id="292" r:id="rId20"/>
    <p:sldId id="277" r:id="rId21"/>
    <p:sldId id="293" r:id="rId22"/>
    <p:sldId id="276" r:id="rId23"/>
    <p:sldId id="296" r:id="rId24"/>
    <p:sldId id="295" r:id="rId25"/>
    <p:sldId id="294" r:id="rId26"/>
    <p:sldId id="278" r:id="rId27"/>
    <p:sldId id="297" r:id="rId28"/>
    <p:sldId id="298" r:id="rId29"/>
    <p:sldId id="299" r:id="rId30"/>
    <p:sldId id="300" r:id="rId31"/>
    <p:sldId id="279" r:id="rId32"/>
    <p:sldId id="280" r:id="rId33"/>
    <p:sldId id="281" r:id="rId34"/>
    <p:sldId id="282" r:id="rId35"/>
    <p:sldId id="283" r:id="rId36"/>
    <p:sldId id="284" r:id="rId37"/>
    <p:sldId id="285" r:id="rId38"/>
    <p:sldId id="286" r:id="rId39"/>
    <p:sldId id="287" r:id="rId40"/>
    <p:sldId id="288" r:id="rId41"/>
    <p:sldId id="302" r:id="rId42"/>
    <p:sldId id="303" r:id="rId43"/>
    <p:sldId id="305" r:id="rId44"/>
    <p:sldId id="290" r:id="rId4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00080"/>
    <a:srgbClr val="CC66FF"/>
    <a:srgbClr val="FF33CC"/>
    <a:srgbClr val="FF9900"/>
    <a:srgbClr val="990000"/>
    <a:srgbClr val="FFFF00"/>
    <a:srgbClr val="AAC6B5"/>
    <a:srgbClr val="9EB786"/>
    <a:srgbClr val="FFFFC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94660"/>
  </p:normalViewPr>
  <p:slideViewPr>
    <p:cSldViewPr>
      <p:cViewPr>
        <p:scale>
          <a:sx n="80" d="100"/>
          <a:sy n="80" d="100"/>
        </p:scale>
        <p:origin x="-792"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1B088-F3ED-4BD9-8D6B-06F0787219DC}" type="datetimeFigureOut">
              <a:rPr lang="es-EC" smtClean="0"/>
              <a:pPr/>
              <a:t>12/07/2011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32114-BB1B-459B-B51D-C179E337453C}"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CE32114-BB1B-459B-B51D-C179E337453C}" type="slidenum">
              <a:rPr lang="es-EC" smtClean="0"/>
              <a:pPr/>
              <a:t>4</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CE32114-BB1B-459B-B51D-C179E337453C}" type="slidenum">
              <a:rPr lang="es-EC" smtClean="0"/>
              <a:pPr/>
              <a:t>39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p:oleObj spid="_x0000_s17454" name="CorelDRAW" r:id="rId3" imgW="9151920" imgH="5621400" progId="">
              <p:embed/>
            </p:oleObj>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C"/>
          </a:p>
        </p:txBody>
      </p:sp>
      <p:pic>
        <p:nvPicPr>
          <p:cNvPr id="17457"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C"/>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C"/>
          </a:p>
        </p:txBody>
      </p:sp>
      <p:pic>
        <p:nvPicPr>
          <p:cNvPr id="1050" name="Picture 26" descr="LOGO ESPE ORIGINAL copia"/>
          <p:cNvPicPr>
            <a:picLocks noChangeAspect="1" noChangeArrowheads="1"/>
          </p:cNvPicPr>
          <p:nvPr/>
        </p:nvPicPr>
        <p:blipFill>
          <a:blip r:embed="rId14" cstate="print"/>
          <a:srcRect l="3070"/>
          <a:stretch>
            <a:fillRect/>
          </a:stretch>
        </p:blipFill>
        <p:spPr bwMode="auto">
          <a:xfrm>
            <a:off x="6732588" y="5949950"/>
            <a:ext cx="2305050" cy="636588"/>
          </a:xfrm>
          <a:prstGeom prst="rect">
            <a:avLst/>
          </a:prstGeom>
          <a:noFill/>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0327" y="1239143"/>
            <a:ext cx="8400185" cy="461665"/>
          </a:xfrm>
          <a:prstGeom prst="rect">
            <a:avLst/>
          </a:prstGeom>
          <a:noFill/>
        </p:spPr>
        <p:txBody>
          <a:bodyPr wrap="none" lIns="91440" tIns="45720" rIns="91440" bIns="45720">
            <a:spAutoFit/>
          </a:bodyPr>
          <a:lstStyle/>
          <a:p>
            <a:pPr algn="ctr"/>
            <a:r>
              <a:rPr lang="es-E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Departamento de ciencias humanas y sociales</a:t>
            </a:r>
            <a:endParaRPr lang="es-E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8439" name="Picture 7" descr="http://1.bp.blogspot.com/-DW12pfgVudA/TYEs95ueN4I/AAAAAAAAAAM/R6YQJ40RiPI/s374/ESPE.gif"/>
          <p:cNvPicPr>
            <a:picLocks noChangeAspect="1" noChangeArrowheads="1"/>
          </p:cNvPicPr>
          <p:nvPr/>
        </p:nvPicPr>
        <p:blipFill>
          <a:blip r:embed="rId2" cstate="print"/>
          <a:srcRect/>
          <a:stretch>
            <a:fillRect/>
          </a:stretch>
        </p:blipFill>
        <p:spPr bwMode="auto">
          <a:xfrm>
            <a:off x="3851920" y="2348880"/>
            <a:ext cx="2232248" cy="2192269"/>
          </a:xfrm>
          <a:prstGeom prst="rect">
            <a:avLst/>
          </a:prstGeom>
          <a:noFill/>
        </p:spPr>
      </p:pic>
      <p:sp>
        <p:nvSpPr>
          <p:cNvPr id="7" name="6 Rectángulo"/>
          <p:cNvSpPr/>
          <p:nvPr/>
        </p:nvSpPr>
        <p:spPr>
          <a:xfrm>
            <a:off x="2910243" y="4593322"/>
            <a:ext cx="4612609"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DIRECTORA: </a:t>
            </a:r>
            <a:r>
              <a:rPr lang="es-ES" sz="20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Msc.</a:t>
            </a:r>
            <a:r>
              <a:rPr lang="es-ES"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Ruth Ríos.</a:t>
            </a:r>
          </a:p>
          <a:p>
            <a:r>
              <a:rPr lang="es-ES" sz="20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CODIRECTORA: Dra. Carmen Angulo.</a:t>
            </a:r>
            <a:endParaRPr lang="es-ES" sz="20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Rectángulo"/>
          <p:cNvSpPr/>
          <p:nvPr/>
        </p:nvSpPr>
        <p:spPr>
          <a:xfrm>
            <a:off x="2656060" y="1844824"/>
            <a:ext cx="4076180" cy="523220"/>
          </a:xfrm>
          <a:prstGeom prst="rect">
            <a:avLst/>
          </a:prstGeom>
          <a:noFill/>
        </p:spPr>
        <p:txBody>
          <a:bodyPr wrap="none" lIns="91440" tIns="45720" rIns="91440" bIns="45720">
            <a:spAutoFit/>
          </a:bodyPr>
          <a:lstStyle/>
          <a:p>
            <a:pPr algn="ctr"/>
            <a:r>
              <a:rPr lang="es-ES" sz="28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EDUCACIÓN INFANTIL</a:t>
            </a:r>
            <a:endParaRPr lang="es-ES" sz="2800" b="1" dirty="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checkerboard(across)">
                                      <p:cBhvr>
                                        <p:cTn id="7" dur="500"/>
                                        <p:tgtEl>
                                          <p:spTgt spid="184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900" decel="100000" fill="hold"/>
                                        <p:tgtEl>
                                          <p:spTgt spid="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Horizontal)">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33311" y="2348880"/>
            <a:ext cx="7815153" cy="1754326"/>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METODOLOGÍA DE LA </a:t>
            </a:r>
          </a:p>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INVESTIGACIÓN</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2291408" y="1196752"/>
            <a:ext cx="449353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CAPITULO III</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0962" name="Picture 2" descr="http://www.gifandgif.es/gifs_animados/Ninos/Gifs%20Animados%20Ninos%20(11).gif"/>
          <p:cNvPicPr>
            <a:picLocks noChangeAspect="1" noChangeArrowheads="1" noCrop="1"/>
          </p:cNvPicPr>
          <p:nvPr/>
        </p:nvPicPr>
        <p:blipFill>
          <a:blip r:embed="rId2" cstate="print"/>
          <a:srcRect/>
          <a:stretch>
            <a:fillRect/>
          </a:stretch>
        </p:blipFill>
        <p:spPr bwMode="auto">
          <a:xfrm>
            <a:off x="3563888" y="4293512"/>
            <a:ext cx="1872208" cy="1822284"/>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0962"/>
                                        </p:tgtEl>
                                        <p:attrNameLst>
                                          <p:attrName>style.visibility</p:attrName>
                                        </p:attrNameLst>
                                      </p:cBhvr>
                                      <p:to>
                                        <p:strVal val="visible"/>
                                      </p:to>
                                    </p:set>
                                    <p:anim calcmode="lin" valueType="num">
                                      <p:cBhvr>
                                        <p:cTn id="13" dur="500" fill="hold"/>
                                        <p:tgtEl>
                                          <p:spTgt spid="40962"/>
                                        </p:tgtEl>
                                        <p:attrNameLst>
                                          <p:attrName>ppt_w</p:attrName>
                                        </p:attrNameLst>
                                      </p:cBhvr>
                                      <p:tavLst>
                                        <p:tav tm="0">
                                          <p:val>
                                            <p:fltVal val="0"/>
                                          </p:val>
                                        </p:tav>
                                        <p:tav tm="100000">
                                          <p:val>
                                            <p:strVal val="#ppt_w"/>
                                          </p:val>
                                        </p:tav>
                                      </p:tavLst>
                                    </p:anim>
                                    <p:anim calcmode="lin" valueType="num">
                                      <p:cBhvr>
                                        <p:cTn id="14" dur="500" fill="hold"/>
                                        <p:tgtEl>
                                          <p:spTgt spid="4096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043608" y="1916832"/>
          <a:ext cx="7416825" cy="3670066"/>
        </p:xfrm>
        <a:graphic>
          <a:graphicData uri="http://schemas.openxmlformats.org/drawingml/2006/table">
            <a:tbl>
              <a:tblPr firstRow="1" bandRow="1">
                <a:tableStyleId>{08FB837D-C827-4EFA-A057-4D05807E0F7C}</a:tableStyleId>
              </a:tblPr>
              <a:tblGrid>
                <a:gridCol w="2472275"/>
                <a:gridCol w="2472275"/>
                <a:gridCol w="2472275"/>
              </a:tblGrid>
              <a:tr h="680734">
                <a:tc>
                  <a:txBody>
                    <a:bodyPr/>
                    <a:lstStyle/>
                    <a:p>
                      <a:pPr algn="ctr"/>
                      <a:r>
                        <a:rPr lang="es-EC" sz="1400" dirty="0" smtClean="0"/>
                        <a:t>METODOLOGÍA</a:t>
                      </a:r>
                      <a:endParaRPr lang="es-EC" sz="1400" dirty="0">
                        <a:solidFill>
                          <a:schemeClr val="bg1"/>
                        </a:solidFill>
                      </a:endParaRPr>
                    </a:p>
                  </a:txBody>
                  <a:tcPr/>
                </a:tc>
                <a:tc>
                  <a:txBody>
                    <a:bodyPr/>
                    <a:lstStyle/>
                    <a:p>
                      <a:pPr algn="ctr"/>
                      <a:r>
                        <a:rPr lang="es-EC" sz="1400" dirty="0" smtClean="0"/>
                        <a:t>METODO</a:t>
                      </a:r>
                      <a:endParaRPr lang="es-EC" sz="1400" dirty="0">
                        <a:solidFill>
                          <a:schemeClr val="bg1"/>
                        </a:solidFill>
                      </a:endParaRPr>
                    </a:p>
                  </a:txBody>
                  <a:tcPr/>
                </a:tc>
                <a:tc>
                  <a:txBody>
                    <a:bodyPr/>
                    <a:lstStyle/>
                    <a:p>
                      <a:pPr algn="ctr"/>
                      <a:r>
                        <a:rPr lang="es-EC" sz="1400" dirty="0" smtClean="0"/>
                        <a:t>INSTRUMENTOS</a:t>
                      </a:r>
                      <a:endParaRPr lang="es-EC" sz="1400" dirty="0">
                        <a:solidFill>
                          <a:schemeClr val="bg1"/>
                        </a:solidFill>
                      </a:endParaRPr>
                    </a:p>
                  </a:txBody>
                  <a:tcPr/>
                </a:tc>
              </a:tr>
              <a:tr h="470510">
                <a:tc rowSpan="2">
                  <a:txBody>
                    <a:bodyPr/>
                    <a:lstStyle/>
                    <a:p>
                      <a:pPr algn="ctr"/>
                      <a:endParaRPr lang="es-EC" sz="1400" dirty="0" smtClean="0"/>
                    </a:p>
                    <a:p>
                      <a:pPr algn="ctr"/>
                      <a:endParaRPr lang="es-EC" sz="1400" dirty="0" smtClean="0"/>
                    </a:p>
                    <a:p>
                      <a:pPr algn="ctr"/>
                      <a:r>
                        <a:rPr lang="es-EC" sz="1400" dirty="0" smtClean="0"/>
                        <a:t>INVESTIGACIÓN DESCRIPTIVA</a:t>
                      </a:r>
                      <a:endParaRPr lang="es-EC" sz="1400" dirty="0">
                        <a:solidFill>
                          <a:schemeClr val="bg1"/>
                        </a:solidFill>
                      </a:endParaRPr>
                    </a:p>
                  </a:txBody>
                  <a:tcPr/>
                </a:tc>
                <a:tc rowSpan="4">
                  <a:txBody>
                    <a:bodyPr/>
                    <a:lstStyle/>
                    <a:p>
                      <a:pPr algn="ctr"/>
                      <a:endParaRPr lang="es-EC" sz="1400" dirty="0" smtClean="0"/>
                    </a:p>
                    <a:p>
                      <a:pPr algn="ctr"/>
                      <a:endParaRPr lang="es-EC" sz="1400" dirty="0" smtClean="0"/>
                    </a:p>
                    <a:p>
                      <a:pPr algn="ctr"/>
                      <a:endParaRPr lang="es-EC" sz="1400" dirty="0" smtClean="0"/>
                    </a:p>
                    <a:p>
                      <a:pPr algn="ctr"/>
                      <a:endParaRPr lang="es-EC" sz="1400" dirty="0" smtClean="0"/>
                    </a:p>
                    <a:p>
                      <a:pPr algn="ctr"/>
                      <a:endParaRPr lang="es-EC" sz="1400" dirty="0" smtClean="0"/>
                    </a:p>
                    <a:p>
                      <a:pPr algn="ctr"/>
                      <a:endParaRPr lang="es-EC" sz="1400" dirty="0" smtClean="0"/>
                    </a:p>
                    <a:p>
                      <a:pPr algn="ctr"/>
                      <a:r>
                        <a:rPr lang="es-EC" sz="1400" dirty="0" smtClean="0"/>
                        <a:t>INDUCTIVO</a:t>
                      </a:r>
                      <a:endParaRPr lang="es-EC" sz="1400" dirty="0">
                        <a:solidFill>
                          <a:schemeClr val="bg1"/>
                        </a:solidFill>
                      </a:endParaRPr>
                    </a:p>
                  </a:txBody>
                  <a:tcPr/>
                </a:tc>
                <a:tc>
                  <a:txBody>
                    <a:bodyPr/>
                    <a:lstStyle/>
                    <a:p>
                      <a:pPr algn="ctr"/>
                      <a:r>
                        <a:rPr lang="es-EC" sz="1400" dirty="0" smtClean="0"/>
                        <a:t>TEST DEL ÁRBOL DE CORMAN</a:t>
                      </a:r>
                      <a:endParaRPr lang="es-EC" sz="1400" dirty="0">
                        <a:solidFill>
                          <a:schemeClr val="bg1"/>
                        </a:solidFill>
                      </a:endParaRPr>
                    </a:p>
                  </a:txBody>
                  <a:tcPr/>
                </a:tc>
              </a:tr>
              <a:tr h="869826">
                <a:tc vMerge="1">
                  <a:txBody>
                    <a:bodyPr/>
                    <a:lstStyle/>
                    <a:p>
                      <a:endParaRPr lang="es-EC" dirty="0">
                        <a:solidFill>
                          <a:schemeClr val="tx1"/>
                        </a:solidFill>
                      </a:endParaRPr>
                    </a:p>
                  </a:txBody>
                  <a:tcPr/>
                </a:tc>
                <a:tc vMerge="1">
                  <a:txBody>
                    <a:bodyPr/>
                    <a:lstStyle/>
                    <a:p>
                      <a:endParaRPr lang="es-EC" sz="1400" dirty="0">
                        <a:solidFill>
                          <a:schemeClr val="tx1"/>
                        </a:solidFill>
                      </a:endParaRPr>
                    </a:p>
                  </a:txBody>
                  <a:tcPr/>
                </a:tc>
                <a:tc>
                  <a:txBody>
                    <a:bodyPr/>
                    <a:lstStyle/>
                    <a:p>
                      <a:pPr algn="ctr"/>
                      <a:r>
                        <a:rPr lang="es-EC" sz="1400" dirty="0" smtClean="0"/>
                        <a:t>ESCALA ADAPTADA DE PIERRE</a:t>
                      </a:r>
                      <a:endParaRPr lang="es-EC" sz="1400" dirty="0">
                        <a:solidFill>
                          <a:schemeClr val="bg1"/>
                        </a:solidFill>
                      </a:endParaRPr>
                    </a:p>
                  </a:txBody>
                  <a:tcPr/>
                </a:tc>
              </a:tr>
              <a:tr h="664249">
                <a:tc rowSpan="2">
                  <a:txBody>
                    <a:bodyPr/>
                    <a:lstStyle/>
                    <a:p>
                      <a:pPr algn="ctr"/>
                      <a:endParaRPr lang="es-EC" sz="1400" dirty="0" smtClean="0"/>
                    </a:p>
                    <a:p>
                      <a:pPr algn="ctr"/>
                      <a:endParaRPr lang="es-EC" sz="1400" dirty="0" smtClean="0"/>
                    </a:p>
                    <a:p>
                      <a:pPr algn="ctr"/>
                      <a:r>
                        <a:rPr lang="es-EC" sz="1400" dirty="0" smtClean="0"/>
                        <a:t>INVESTIGACIÓN CORRELACIONAL</a:t>
                      </a:r>
                      <a:endParaRPr lang="es-EC" sz="1400" dirty="0">
                        <a:solidFill>
                          <a:schemeClr val="bg1"/>
                        </a:solidFill>
                      </a:endParaRPr>
                    </a:p>
                  </a:txBody>
                  <a:tcPr/>
                </a:tc>
                <a:tc vMerge="1">
                  <a:txBody>
                    <a:bodyPr/>
                    <a:lstStyle/>
                    <a:p>
                      <a:endParaRPr lang="es-EC" sz="1400" dirty="0">
                        <a:solidFill>
                          <a:schemeClr val="tx1"/>
                        </a:solidFill>
                      </a:endParaRPr>
                    </a:p>
                  </a:txBody>
                  <a:tcPr/>
                </a:tc>
                <a:tc>
                  <a:txBody>
                    <a:bodyPr/>
                    <a:lstStyle/>
                    <a:p>
                      <a:pPr algn="ctr"/>
                      <a:r>
                        <a:rPr lang="es-EC" sz="1400" dirty="0" smtClean="0"/>
                        <a:t>EVALUACIÓN DE PERSONALIDAD “BIG FIVE” NORMAN</a:t>
                      </a:r>
                      <a:endParaRPr lang="es-EC" sz="1400" dirty="0">
                        <a:solidFill>
                          <a:schemeClr val="bg1"/>
                        </a:solidFill>
                      </a:endParaRPr>
                    </a:p>
                  </a:txBody>
                  <a:tcPr/>
                </a:tc>
              </a:tr>
              <a:tr h="869826">
                <a:tc vMerge="1">
                  <a:txBody>
                    <a:bodyPr/>
                    <a:lstStyle/>
                    <a:p>
                      <a:endParaRPr lang="es-EC" dirty="0">
                        <a:solidFill>
                          <a:schemeClr val="tx1"/>
                        </a:solidFill>
                      </a:endParaRPr>
                    </a:p>
                  </a:txBody>
                  <a:tcPr/>
                </a:tc>
                <a:tc vMerge="1">
                  <a:txBody>
                    <a:bodyPr/>
                    <a:lstStyle/>
                    <a:p>
                      <a:endParaRPr lang="es-EC" sz="1400" dirty="0">
                        <a:solidFill>
                          <a:schemeClr val="tx1"/>
                        </a:solidFill>
                      </a:endParaRPr>
                    </a:p>
                  </a:txBody>
                  <a:tcPr/>
                </a:tc>
                <a:tc>
                  <a:txBody>
                    <a:bodyPr/>
                    <a:lstStyle/>
                    <a:p>
                      <a:pPr algn="ctr"/>
                      <a:r>
                        <a:rPr lang="es-EC" sz="1400" dirty="0" smtClean="0"/>
                        <a:t>CUESTIONARIO</a:t>
                      </a:r>
                      <a:r>
                        <a:rPr lang="es-EC" sz="1400" baseline="0" dirty="0" smtClean="0"/>
                        <a:t> A MADRES COMUNITARIAS</a:t>
                      </a:r>
                      <a:endParaRPr lang="es-EC" sz="1400" dirty="0">
                        <a:solidFill>
                          <a:schemeClr val="bg1"/>
                        </a:solidFill>
                      </a:endParaRPr>
                    </a:p>
                  </a:txBody>
                  <a:tcPr/>
                </a:tc>
              </a:tr>
            </a:tbl>
          </a:graphicData>
        </a:graphic>
      </p:graphicFrame>
      <p:sp>
        <p:nvSpPr>
          <p:cNvPr id="3" name="2 Rectángulo"/>
          <p:cNvSpPr/>
          <p:nvPr/>
        </p:nvSpPr>
        <p:spPr>
          <a:xfrm>
            <a:off x="246589" y="836712"/>
            <a:ext cx="8789907"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DISEÑO METODOLOGICO</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2204864"/>
          <a:ext cx="7776865" cy="2808312"/>
        </p:xfrm>
        <a:graphic>
          <a:graphicData uri="http://schemas.openxmlformats.org/drawingml/2006/table">
            <a:tbl>
              <a:tblPr>
                <a:tableStyleId>{08FB837D-C827-4EFA-A057-4D05807E0F7C}</a:tableStyleId>
              </a:tblPr>
              <a:tblGrid>
                <a:gridCol w="2100343"/>
                <a:gridCol w="1493660"/>
                <a:gridCol w="1766575"/>
                <a:gridCol w="1087052"/>
                <a:gridCol w="1329235"/>
              </a:tblGrid>
              <a:tr h="1115750">
                <a:tc>
                  <a:txBody>
                    <a:bodyPr/>
                    <a:lstStyle/>
                    <a:p>
                      <a:pPr algn="ctr">
                        <a:lnSpc>
                          <a:spcPct val="115000"/>
                        </a:lnSpc>
                        <a:spcAft>
                          <a:spcPts val="1000"/>
                        </a:spcAft>
                      </a:pPr>
                      <a:r>
                        <a:rPr lang="es-EC" sz="1800" dirty="0"/>
                        <a:t>Investigación</a:t>
                      </a:r>
                      <a:endParaRPr lang="es-EC" sz="3200" dirty="0">
                        <a:latin typeface="Calibri"/>
                        <a:ea typeface="Calibri"/>
                        <a:cs typeface="Times New Roman"/>
                      </a:endParaRPr>
                    </a:p>
                  </a:txBody>
                  <a:tcPr marL="68580" marR="68580" marT="0" marB="0" anchor="ctr"/>
                </a:tc>
                <a:tc>
                  <a:txBody>
                    <a:bodyPr/>
                    <a:lstStyle/>
                    <a:p>
                      <a:pPr algn="ctr">
                        <a:lnSpc>
                          <a:spcPct val="115000"/>
                        </a:lnSpc>
                        <a:spcAft>
                          <a:spcPts val="1000"/>
                        </a:spcAft>
                      </a:pPr>
                      <a:r>
                        <a:rPr lang="es-EC" sz="1800" dirty="0"/>
                        <a:t>Madres Comunitarias</a:t>
                      </a:r>
                      <a:endParaRPr lang="es-EC" sz="2400" dirty="0">
                        <a:latin typeface="Calibri"/>
                        <a:ea typeface="Calibri"/>
                        <a:cs typeface="Times New Roman"/>
                      </a:endParaRPr>
                    </a:p>
                  </a:txBody>
                  <a:tcPr marL="68580" marR="68580" marT="0" marB="0" anchor="ctr"/>
                </a:tc>
                <a:tc>
                  <a:txBody>
                    <a:bodyPr/>
                    <a:lstStyle/>
                    <a:p>
                      <a:pPr algn="ctr">
                        <a:lnSpc>
                          <a:spcPct val="115000"/>
                        </a:lnSpc>
                        <a:spcAft>
                          <a:spcPts val="1000"/>
                        </a:spcAft>
                      </a:pPr>
                      <a:r>
                        <a:rPr lang="es-EC" sz="1800"/>
                        <a:t>Padres y madres de Familia</a:t>
                      </a:r>
                      <a:endParaRPr lang="es-EC" sz="2400">
                        <a:latin typeface="Calibri"/>
                        <a:ea typeface="Calibri"/>
                        <a:cs typeface="Times New Roman"/>
                      </a:endParaRPr>
                    </a:p>
                  </a:txBody>
                  <a:tcPr marL="68580" marR="68580" marT="0" marB="0" anchor="ctr"/>
                </a:tc>
                <a:tc>
                  <a:txBody>
                    <a:bodyPr/>
                    <a:lstStyle/>
                    <a:p>
                      <a:pPr algn="ctr">
                        <a:lnSpc>
                          <a:spcPct val="115000"/>
                        </a:lnSpc>
                        <a:spcAft>
                          <a:spcPts val="1000"/>
                        </a:spcAft>
                      </a:pPr>
                      <a:r>
                        <a:rPr lang="es-EC" sz="1800" dirty="0"/>
                        <a:t>Niños y niñas</a:t>
                      </a:r>
                      <a:endParaRPr lang="es-EC" sz="2400" dirty="0">
                        <a:latin typeface="Calibri"/>
                        <a:ea typeface="Calibri"/>
                        <a:cs typeface="Times New Roman"/>
                      </a:endParaRPr>
                    </a:p>
                  </a:txBody>
                  <a:tcPr marL="68580" marR="68580" marT="0" marB="0" anchor="ctr"/>
                </a:tc>
                <a:tc>
                  <a:txBody>
                    <a:bodyPr/>
                    <a:lstStyle/>
                    <a:p>
                      <a:pPr algn="ctr">
                        <a:lnSpc>
                          <a:spcPct val="115000"/>
                        </a:lnSpc>
                        <a:spcAft>
                          <a:spcPts val="1000"/>
                        </a:spcAft>
                      </a:pPr>
                      <a:r>
                        <a:rPr lang="es-EC" sz="1800"/>
                        <a:t>TOTAL</a:t>
                      </a:r>
                      <a:endParaRPr lang="es-EC" sz="2400">
                        <a:latin typeface="Calibri"/>
                        <a:ea typeface="Calibri"/>
                        <a:cs typeface="Times New Roman"/>
                      </a:endParaRPr>
                    </a:p>
                  </a:txBody>
                  <a:tcPr marL="68580" marR="68580" marT="0" marB="0" anchor="ctr"/>
                </a:tc>
              </a:tr>
              <a:tr h="1692562">
                <a:tc>
                  <a:txBody>
                    <a:bodyPr/>
                    <a:lstStyle/>
                    <a:p>
                      <a:pPr algn="ctr">
                        <a:lnSpc>
                          <a:spcPct val="115000"/>
                        </a:lnSpc>
                        <a:spcAft>
                          <a:spcPts val="1000"/>
                        </a:spcAft>
                      </a:pPr>
                      <a:r>
                        <a:rPr lang="es-EC" sz="1800"/>
                        <a:t>Centro Comunitario</a:t>
                      </a:r>
                      <a:endParaRPr lang="es-EC" sz="2400"/>
                    </a:p>
                    <a:p>
                      <a:pPr algn="ctr">
                        <a:lnSpc>
                          <a:spcPct val="115000"/>
                        </a:lnSpc>
                        <a:spcAft>
                          <a:spcPts val="1000"/>
                        </a:spcAft>
                      </a:pPr>
                      <a:r>
                        <a:rPr lang="es-EC" sz="1800"/>
                        <a:t>“María Teresa Lee”</a:t>
                      </a:r>
                      <a:endParaRPr lang="es-EC" sz="2400">
                        <a:latin typeface="Calibri"/>
                        <a:ea typeface="Calibri"/>
                        <a:cs typeface="Times New Roman"/>
                      </a:endParaRPr>
                    </a:p>
                  </a:txBody>
                  <a:tcPr marL="68580" marR="68580" marT="0" marB="0" anchor="ctr"/>
                </a:tc>
                <a:tc>
                  <a:txBody>
                    <a:bodyPr/>
                    <a:lstStyle/>
                    <a:p>
                      <a:pPr algn="ctr">
                        <a:lnSpc>
                          <a:spcPct val="115000"/>
                        </a:lnSpc>
                        <a:spcAft>
                          <a:spcPts val="1000"/>
                        </a:spcAft>
                      </a:pPr>
                      <a:r>
                        <a:rPr lang="es-EC" sz="1800"/>
                        <a:t>3</a:t>
                      </a:r>
                      <a:endParaRPr lang="es-EC" sz="2400">
                        <a:latin typeface="Calibri"/>
                        <a:ea typeface="Calibri"/>
                        <a:cs typeface="Times New Roman"/>
                      </a:endParaRPr>
                    </a:p>
                  </a:txBody>
                  <a:tcPr marL="68580" marR="68580" marT="0" marB="0" anchor="ctr"/>
                </a:tc>
                <a:tc>
                  <a:txBody>
                    <a:bodyPr/>
                    <a:lstStyle/>
                    <a:p>
                      <a:pPr algn="ctr">
                        <a:lnSpc>
                          <a:spcPct val="115000"/>
                        </a:lnSpc>
                        <a:spcAft>
                          <a:spcPts val="1000"/>
                        </a:spcAft>
                      </a:pPr>
                      <a:r>
                        <a:rPr lang="es-EC" sz="1800"/>
                        <a:t>33</a:t>
                      </a:r>
                      <a:endParaRPr lang="es-EC" sz="2400">
                        <a:latin typeface="Calibri"/>
                        <a:ea typeface="Calibri"/>
                        <a:cs typeface="Times New Roman"/>
                      </a:endParaRPr>
                    </a:p>
                  </a:txBody>
                  <a:tcPr marL="68580" marR="68580" marT="0" marB="0" anchor="ctr"/>
                </a:tc>
                <a:tc>
                  <a:txBody>
                    <a:bodyPr/>
                    <a:lstStyle/>
                    <a:p>
                      <a:pPr algn="ctr">
                        <a:lnSpc>
                          <a:spcPct val="115000"/>
                        </a:lnSpc>
                        <a:spcAft>
                          <a:spcPts val="1000"/>
                        </a:spcAft>
                      </a:pPr>
                      <a:r>
                        <a:rPr lang="es-EC" sz="1800"/>
                        <a:t>47</a:t>
                      </a:r>
                      <a:endParaRPr lang="es-EC" sz="2400">
                        <a:latin typeface="Calibri"/>
                        <a:ea typeface="Calibri"/>
                        <a:cs typeface="Times New Roman"/>
                      </a:endParaRPr>
                    </a:p>
                  </a:txBody>
                  <a:tcPr marL="68580" marR="68580" marT="0" marB="0" anchor="ctr"/>
                </a:tc>
                <a:tc>
                  <a:txBody>
                    <a:bodyPr/>
                    <a:lstStyle/>
                    <a:p>
                      <a:pPr algn="ctr">
                        <a:lnSpc>
                          <a:spcPct val="115000"/>
                        </a:lnSpc>
                        <a:spcAft>
                          <a:spcPts val="1000"/>
                        </a:spcAft>
                      </a:pPr>
                      <a:r>
                        <a:rPr lang="es-EC" sz="1800" dirty="0" smtClean="0"/>
                        <a:t>83</a:t>
                      </a:r>
                    </a:p>
                  </a:txBody>
                  <a:tcPr marL="68580" marR="68580" marT="0" marB="0" anchor="ctr"/>
                </a:tc>
              </a:tr>
            </a:tbl>
          </a:graphicData>
        </a:graphic>
      </p:graphicFrame>
      <p:sp>
        <p:nvSpPr>
          <p:cNvPr id="4" name="3 Rectángulo"/>
          <p:cNvSpPr/>
          <p:nvPr/>
        </p:nvSpPr>
        <p:spPr>
          <a:xfrm>
            <a:off x="323528" y="1052736"/>
            <a:ext cx="8620117" cy="523220"/>
          </a:xfrm>
          <a:prstGeom prst="rect">
            <a:avLst/>
          </a:prstGeom>
          <a:noFill/>
        </p:spPr>
        <p:txBody>
          <a:bodyPr wrap="square" lIns="91440" tIns="45720" rIns="91440" bIns="45720">
            <a:spAutoFit/>
          </a:bodyPr>
          <a:lstStyle/>
          <a:p>
            <a:pPr algn="ct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POBLACIÓN Y MUESTRA DE LA INVESTIGACIÓN</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836712"/>
          <a:ext cx="8640960" cy="4716547"/>
        </p:xfrm>
        <a:graphic>
          <a:graphicData uri="http://schemas.openxmlformats.org/drawingml/2006/table">
            <a:tbl>
              <a:tblPr>
                <a:tableStyleId>{08FB837D-C827-4EFA-A057-4D05807E0F7C}</a:tableStyleId>
              </a:tblPr>
              <a:tblGrid>
                <a:gridCol w="1584176"/>
                <a:gridCol w="1440160"/>
                <a:gridCol w="2016224"/>
                <a:gridCol w="2004072"/>
                <a:gridCol w="1596328"/>
              </a:tblGrid>
              <a:tr h="1152128">
                <a:tc>
                  <a:txBody>
                    <a:bodyPr/>
                    <a:lstStyle/>
                    <a:p>
                      <a:pPr algn="ctr">
                        <a:lnSpc>
                          <a:spcPct val="100000"/>
                        </a:lnSpc>
                        <a:spcAft>
                          <a:spcPts val="1000"/>
                        </a:spcAft>
                      </a:pPr>
                      <a:r>
                        <a:rPr lang="es-EC" sz="1600" b="1" dirty="0" smtClean="0"/>
                        <a:t>GENERALES</a:t>
                      </a:r>
                      <a:endParaRPr lang="es-EC" sz="2800" b="1"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600" b="1" dirty="0" smtClean="0"/>
                        <a:t>PROCESO</a:t>
                      </a:r>
                      <a:endParaRPr lang="es-EC" sz="2000" b="1"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600" b="1" dirty="0" smtClean="0"/>
                        <a:t>APLICACIÓN DE INSTRUMENTOS</a:t>
                      </a:r>
                      <a:endParaRPr lang="es-EC" sz="2000" b="1"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600" b="1" dirty="0" smtClean="0"/>
                        <a:t>TABULACIÓN DE RESULTADOS</a:t>
                      </a:r>
                      <a:endParaRPr lang="es-EC" sz="2000" b="1"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600" b="1" dirty="0" smtClean="0"/>
                        <a:t>CIERRE</a:t>
                      </a:r>
                      <a:endParaRPr lang="es-EC" sz="2000" b="1" dirty="0">
                        <a:latin typeface="Calibri"/>
                        <a:ea typeface="Calibri"/>
                        <a:cs typeface="Times New Roman"/>
                      </a:endParaRPr>
                    </a:p>
                  </a:txBody>
                  <a:tcPr marL="68580" marR="68580" marT="0" marB="0" anchor="ctr"/>
                </a:tc>
              </a:tr>
              <a:tr h="815969">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s-EC" sz="1800" dirty="0" smtClean="0">
                          <a:latin typeface="Calibri"/>
                          <a:ea typeface="Calibri"/>
                          <a:cs typeface="Times New Roman"/>
                        </a:rPr>
                        <a:t>Coordinación</a:t>
                      </a:r>
                      <a:r>
                        <a:rPr lang="es-EC" sz="1800" baseline="0" dirty="0" smtClean="0">
                          <a:latin typeface="Calibri"/>
                          <a:ea typeface="Calibri"/>
                          <a:cs typeface="Times New Roman"/>
                        </a:rPr>
                        <a:t> con Autoridades ESPE</a:t>
                      </a:r>
                      <a:endParaRPr lang="es-EC" sz="1800" dirty="0" smtClean="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800" dirty="0" smtClean="0">
                          <a:latin typeface="Calibri"/>
                          <a:ea typeface="Calibri"/>
                          <a:cs typeface="Times New Roman"/>
                        </a:rPr>
                        <a:t>Coordinación</a:t>
                      </a:r>
                      <a:r>
                        <a:rPr lang="es-EC" sz="1800" baseline="0" dirty="0" smtClean="0">
                          <a:latin typeface="Calibri"/>
                          <a:ea typeface="Calibri"/>
                          <a:cs typeface="Times New Roman"/>
                        </a:rPr>
                        <a:t> INFA</a:t>
                      </a:r>
                      <a:endParaRPr lang="es-EC" sz="1800"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800" dirty="0" smtClean="0">
                          <a:latin typeface="Calibri"/>
                          <a:ea typeface="Calibri"/>
                          <a:cs typeface="Times New Roman"/>
                        </a:rPr>
                        <a:t>Toma del</a:t>
                      </a:r>
                      <a:r>
                        <a:rPr lang="es-EC" sz="1800" baseline="0" dirty="0" smtClean="0">
                          <a:latin typeface="Calibri"/>
                          <a:ea typeface="Calibri"/>
                          <a:cs typeface="Times New Roman"/>
                        </a:rPr>
                        <a:t> Test del árbol</a:t>
                      </a:r>
                      <a:endParaRPr lang="es-EC" sz="1800"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800" dirty="0" smtClean="0">
                          <a:latin typeface="Calibri"/>
                          <a:ea typeface="Calibri"/>
                          <a:cs typeface="Times New Roman"/>
                        </a:rPr>
                        <a:t>Tablas</a:t>
                      </a:r>
                      <a:endParaRPr lang="es-EC" sz="1800" dirty="0">
                        <a:latin typeface="Calibri"/>
                        <a:ea typeface="Calibri"/>
                        <a:cs typeface="Times New Roman"/>
                      </a:endParaRPr>
                    </a:p>
                  </a:txBody>
                  <a:tcPr marL="68580" marR="68580" marT="0" marB="0" anchor="ctr"/>
                </a:tc>
                <a:tc rowSpan="2">
                  <a:txBody>
                    <a:bodyPr/>
                    <a:lstStyle/>
                    <a:p>
                      <a:pPr algn="ctr">
                        <a:lnSpc>
                          <a:spcPct val="100000"/>
                        </a:lnSpc>
                        <a:spcAft>
                          <a:spcPts val="1000"/>
                        </a:spcAft>
                      </a:pPr>
                      <a:r>
                        <a:rPr lang="es-EC" sz="1800" dirty="0" smtClean="0"/>
                        <a:t>Conclusiones </a:t>
                      </a:r>
                    </a:p>
                  </a:txBody>
                  <a:tcPr marL="68580" marR="68580" marT="0" marB="0" anchor="ctr"/>
                </a:tc>
              </a:tr>
              <a:tr h="815969">
                <a:tc>
                  <a:txBody>
                    <a:bodyPr/>
                    <a:lstStyle/>
                    <a:p>
                      <a:pPr algn="ctr">
                        <a:lnSpc>
                          <a:spcPct val="100000"/>
                        </a:lnSpc>
                        <a:spcAft>
                          <a:spcPts val="1000"/>
                        </a:spcAft>
                      </a:pPr>
                      <a:r>
                        <a:rPr lang="es-EC" sz="1800" dirty="0" smtClean="0">
                          <a:latin typeface="Calibri"/>
                          <a:ea typeface="Calibri"/>
                          <a:cs typeface="Times New Roman"/>
                        </a:rPr>
                        <a:t>Organización de Actividades</a:t>
                      </a:r>
                      <a:endParaRPr lang="es-EC" sz="1800"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800" dirty="0" smtClean="0">
                          <a:latin typeface="Calibri"/>
                          <a:ea typeface="Calibri"/>
                          <a:cs typeface="Times New Roman"/>
                        </a:rPr>
                        <a:t>Observación en el CCDI</a:t>
                      </a:r>
                      <a:endParaRPr lang="es-EC" sz="1800"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800" dirty="0" smtClean="0">
                          <a:latin typeface="Calibri"/>
                          <a:ea typeface="Calibri"/>
                          <a:cs typeface="Times New Roman"/>
                        </a:rPr>
                        <a:t>Escala Adaptada de Pierre</a:t>
                      </a:r>
                      <a:endParaRPr lang="es-EC" sz="1800"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800" dirty="0" smtClean="0">
                          <a:latin typeface="Calibri"/>
                          <a:ea typeface="Calibri"/>
                          <a:cs typeface="Times New Roman"/>
                        </a:rPr>
                        <a:t>Barras</a:t>
                      </a:r>
                      <a:r>
                        <a:rPr lang="es-EC" sz="1800" baseline="0" dirty="0" smtClean="0">
                          <a:latin typeface="Calibri"/>
                          <a:ea typeface="Calibri"/>
                          <a:cs typeface="Times New Roman"/>
                        </a:rPr>
                        <a:t> y Quesos</a:t>
                      </a:r>
                      <a:endParaRPr lang="es-EC" sz="1800" dirty="0">
                        <a:latin typeface="Calibri"/>
                        <a:ea typeface="Calibri"/>
                        <a:cs typeface="Times New Roman"/>
                      </a:endParaRPr>
                    </a:p>
                  </a:txBody>
                  <a:tcPr marL="68580" marR="68580" marT="0" marB="0" anchor="ctr"/>
                </a:tc>
                <a:tc vMerge="1">
                  <a:txBody>
                    <a:bodyPr/>
                    <a:lstStyle/>
                    <a:p>
                      <a:pPr algn="ctr">
                        <a:lnSpc>
                          <a:spcPct val="100000"/>
                        </a:lnSpc>
                        <a:spcAft>
                          <a:spcPts val="1000"/>
                        </a:spcAft>
                      </a:pPr>
                      <a:endParaRPr lang="es-EC" sz="1800" dirty="0" smtClean="0"/>
                    </a:p>
                  </a:txBody>
                  <a:tcPr marL="68580" marR="68580" marT="0" marB="0" anchor="ctr"/>
                </a:tc>
              </a:tr>
              <a:tr h="825585">
                <a:tc rowSpan="2">
                  <a:txBody>
                    <a:bodyPr/>
                    <a:lstStyle/>
                    <a:p>
                      <a:pPr algn="ctr">
                        <a:lnSpc>
                          <a:spcPct val="100000"/>
                        </a:lnSpc>
                        <a:spcAft>
                          <a:spcPts val="1000"/>
                        </a:spcAft>
                      </a:pPr>
                      <a:r>
                        <a:rPr lang="es-EC" sz="1800" dirty="0" smtClean="0">
                          <a:latin typeface="Calibri"/>
                          <a:ea typeface="Calibri"/>
                          <a:cs typeface="Times New Roman"/>
                        </a:rPr>
                        <a:t>Elección de Instrumentos</a:t>
                      </a:r>
                      <a:endParaRPr lang="es-EC" sz="1800" dirty="0">
                        <a:latin typeface="Calibri"/>
                        <a:ea typeface="Calibri"/>
                        <a:cs typeface="Times New Roman"/>
                      </a:endParaRPr>
                    </a:p>
                  </a:txBody>
                  <a:tcPr marL="68580" marR="68580" marT="0" marB="0" anchor="ctr"/>
                </a:tc>
                <a:tc rowSpan="2">
                  <a:txBody>
                    <a:bodyPr/>
                    <a:lstStyle/>
                    <a:p>
                      <a:pPr algn="ctr">
                        <a:lnSpc>
                          <a:spcPct val="100000"/>
                        </a:lnSpc>
                        <a:spcAft>
                          <a:spcPts val="1000"/>
                        </a:spcAft>
                      </a:pPr>
                      <a:r>
                        <a:rPr lang="es-EC" sz="1800" dirty="0" smtClean="0">
                          <a:latin typeface="Calibri"/>
                          <a:ea typeface="Calibri"/>
                          <a:cs typeface="Times New Roman"/>
                        </a:rPr>
                        <a:t>Planificación Parvularia</a:t>
                      </a:r>
                      <a:endParaRPr lang="es-EC" sz="1800"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800" dirty="0" smtClean="0">
                          <a:latin typeface="Calibri"/>
                          <a:ea typeface="Calibri"/>
                          <a:cs typeface="Times New Roman"/>
                        </a:rPr>
                        <a:t>Reunión de padres/madres</a:t>
                      </a:r>
                      <a:endParaRPr lang="es-EC" sz="1800" dirty="0">
                        <a:latin typeface="Calibri"/>
                        <a:ea typeface="Calibri"/>
                        <a:cs typeface="Times New Roman"/>
                      </a:endParaRPr>
                    </a:p>
                  </a:txBody>
                  <a:tcPr marL="68580" marR="68580" marT="0" marB="0" anchor="ctr"/>
                </a:tc>
                <a:tc rowSpan="2">
                  <a:txBody>
                    <a:bodyPr/>
                    <a:lstStyle/>
                    <a:p>
                      <a:pPr algn="ctr">
                        <a:lnSpc>
                          <a:spcPct val="100000"/>
                        </a:lnSpc>
                        <a:spcAft>
                          <a:spcPts val="1000"/>
                        </a:spcAft>
                      </a:pPr>
                      <a:r>
                        <a:rPr lang="es-EC" sz="1800" dirty="0" smtClean="0">
                          <a:latin typeface="Calibri"/>
                          <a:ea typeface="Calibri"/>
                          <a:cs typeface="Times New Roman"/>
                        </a:rPr>
                        <a:t>Interpretación</a:t>
                      </a:r>
                      <a:r>
                        <a:rPr lang="es-EC" sz="1800" baseline="0" dirty="0" smtClean="0">
                          <a:latin typeface="Calibri"/>
                          <a:ea typeface="Calibri"/>
                          <a:cs typeface="Times New Roman"/>
                        </a:rPr>
                        <a:t> </a:t>
                      </a:r>
                      <a:endParaRPr lang="es-EC" sz="1800" dirty="0">
                        <a:latin typeface="Calibri"/>
                        <a:ea typeface="Calibri"/>
                        <a:cs typeface="Times New Roman"/>
                      </a:endParaRPr>
                    </a:p>
                  </a:txBody>
                  <a:tcPr marL="68580" marR="68580" marT="0" marB="0" anchor="ctr"/>
                </a:tc>
                <a:tc rowSpan="2">
                  <a:txBody>
                    <a:bodyPr/>
                    <a:lstStyle/>
                    <a:p>
                      <a:pPr algn="ctr">
                        <a:lnSpc>
                          <a:spcPct val="100000"/>
                        </a:lnSpc>
                        <a:spcAft>
                          <a:spcPts val="1000"/>
                        </a:spcAft>
                      </a:pPr>
                      <a:r>
                        <a:rPr lang="es-EC" sz="1800" dirty="0" err="1" smtClean="0"/>
                        <a:t>Recomenda-ciones</a:t>
                      </a:r>
                      <a:r>
                        <a:rPr lang="es-EC" sz="1800" dirty="0" smtClean="0"/>
                        <a:t> </a:t>
                      </a:r>
                    </a:p>
                  </a:txBody>
                  <a:tcPr marL="68580" marR="68580" marT="0" marB="0" anchor="ctr"/>
                </a:tc>
              </a:tr>
              <a:tr h="825585">
                <a:tc vMerge="1">
                  <a:txBody>
                    <a:bodyPr/>
                    <a:lstStyle/>
                    <a:p>
                      <a:pPr algn="ctr">
                        <a:lnSpc>
                          <a:spcPct val="100000"/>
                        </a:lnSpc>
                        <a:spcAft>
                          <a:spcPts val="1000"/>
                        </a:spcAft>
                      </a:pPr>
                      <a:endParaRPr lang="es-EC" sz="2400" dirty="0">
                        <a:latin typeface="Calibri"/>
                        <a:ea typeface="Calibri"/>
                        <a:cs typeface="Times New Roman"/>
                      </a:endParaRPr>
                    </a:p>
                  </a:txBody>
                  <a:tcPr marL="68580" marR="68580" marT="0" marB="0" anchor="ctr"/>
                </a:tc>
                <a:tc vMerge="1">
                  <a:txBody>
                    <a:bodyPr/>
                    <a:lstStyle/>
                    <a:p>
                      <a:pPr algn="ctr">
                        <a:lnSpc>
                          <a:spcPct val="100000"/>
                        </a:lnSpc>
                        <a:spcAft>
                          <a:spcPts val="1000"/>
                        </a:spcAft>
                      </a:pPr>
                      <a:endParaRPr lang="es-EC" sz="2400" dirty="0">
                        <a:latin typeface="Calibri"/>
                        <a:ea typeface="Calibri"/>
                        <a:cs typeface="Times New Roman"/>
                      </a:endParaRPr>
                    </a:p>
                  </a:txBody>
                  <a:tcPr marL="68580" marR="68580" marT="0" marB="0" anchor="ctr"/>
                </a:tc>
                <a:tc>
                  <a:txBody>
                    <a:bodyPr/>
                    <a:lstStyle/>
                    <a:p>
                      <a:pPr algn="ctr">
                        <a:lnSpc>
                          <a:spcPct val="100000"/>
                        </a:lnSpc>
                        <a:spcAft>
                          <a:spcPts val="1000"/>
                        </a:spcAft>
                      </a:pPr>
                      <a:r>
                        <a:rPr lang="es-EC" sz="1800" dirty="0" smtClean="0">
                          <a:latin typeface="Calibri"/>
                          <a:ea typeface="Calibri"/>
                          <a:cs typeface="Times New Roman"/>
                        </a:rPr>
                        <a:t>Cuestionario M.C.</a:t>
                      </a:r>
                      <a:endParaRPr lang="es-EC" sz="1800" dirty="0">
                        <a:latin typeface="Calibri"/>
                        <a:ea typeface="Calibri"/>
                        <a:cs typeface="Times New Roman"/>
                      </a:endParaRPr>
                    </a:p>
                  </a:txBody>
                  <a:tcPr marL="68580" marR="68580" marT="0" marB="0" anchor="ctr"/>
                </a:tc>
                <a:tc vMerge="1">
                  <a:txBody>
                    <a:bodyPr/>
                    <a:lstStyle/>
                    <a:p>
                      <a:pPr algn="ctr">
                        <a:lnSpc>
                          <a:spcPct val="100000"/>
                        </a:lnSpc>
                        <a:spcAft>
                          <a:spcPts val="1000"/>
                        </a:spcAft>
                      </a:pPr>
                      <a:endParaRPr lang="es-EC" sz="2400" dirty="0">
                        <a:latin typeface="Calibri"/>
                        <a:ea typeface="Calibri"/>
                        <a:cs typeface="Times New Roman"/>
                      </a:endParaRPr>
                    </a:p>
                  </a:txBody>
                  <a:tcPr marL="68580" marR="68580" marT="0" marB="0" anchor="ctr"/>
                </a:tc>
                <a:tc vMerge="1">
                  <a:txBody>
                    <a:bodyPr/>
                    <a:lstStyle/>
                    <a:p>
                      <a:pPr algn="ctr">
                        <a:lnSpc>
                          <a:spcPct val="100000"/>
                        </a:lnSpc>
                        <a:spcAft>
                          <a:spcPts val="1000"/>
                        </a:spcAft>
                      </a:pPr>
                      <a:endParaRPr lang="es-EC" sz="1800" dirty="0" smtClean="0"/>
                    </a:p>
                  </a:txBody>
                  <a:tcPr marL="68580" marR="68580" marT="0" marB="0" anchor="ctr"/>
                </a:tc>
              </a:tr>
            </a:tbl>
          </a:graphicData>
        </a:graphic>
      </p:graphicFrame>
      <p:sp>
        <p:nvSpPr>
          <p:cNvPr id="4" name="3 Rectángulo"/>
          <p:cNvSpPr/>
          <p:nvPr/>
        </p:nvSpPr>
        <p:spPr>
          <a:xfrm>
            <a:off x="2555776" y="0"/>
            <a:ext cx="6120680" cy="584775"/>
          </a:xfrm>
          <a:prstGeom prst="rect">
            <a:avLst/>
          </a:prstGeom>
          <a:noFill/>
        </p:spPr>
        <p:txBody>
          <a:bodyPr wrap="square" lIns="91440" tIns="45720" rIns="91440" bIns="45720">
            <a:spAutoFit/>
          </a:bodyPr>
          <a:lstStyle/>
          <a:p>
            <a:pPr algn="ctr"/>
            <a:r>
              <a:rPr lang="es-ES"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RECOLECCIÓN DE DATOS</a:t>
            </a:r>
            <a:endParaRPr lang="es-ES"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000" fill="hold"/>
                                        <p:tgtEl>
                                          <p:spTgt spid="2"/>
                                        </p:tgtEl>
                                        <p:attrNameLst>
                                          <p:attrName>ppt_w</p:attrName>
                                        </p:attrNameLst>
                                      </p:cBhvr>
                                      <p:tavLst>
                                        <p:tav tm="0">
                                          <p:val>
                                            <p:fltVal val="0"/>
                                          </p:val>
                                        </p:tav>
                                        <p:tav tm="100000">
                                          <p:val>
                                            <p:strVal val="#ppt_w"/>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style.rotation</p:attrName>
                                        </p:attrNameLst>
                                      </p:cBhvr>
                                      <p:tavLst>
                                        <p:tav tm="0">
                                          <p:val>
                                            <p:fltVal val="360"/>
                                          </p:val>
                                        </p:tav>
                                        <p:tav tm="100000">
                                          <p:val>
                                            <p:fltVal val="0"/>
                                          </p:val>
                                        </p:tav>
                                      </p:tavLst>
                                    </p:anim>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7744" y="1052736"/>
            <a:ext cx="4570483"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Capitulo iv</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1547664" y="2132856"/>
            <a:ext cx="6481133" cy="2585323"/>
          </a:xfrm>
          <a:prstGeom prst="rect">
            <a:avLst/>
          </a:prstGeom>
          <a:noFill/>
        </p:spPr>
        <p:txBody>
          <a:bodyPr wrap="none" lIns="91440" tIns="45720" rIns="91440" bIns="45720">
            <a:spAutoFit/>
          </a:bodyPr>
          <a:lstStyle/>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ANÁLISIS E </a:t>
            </a:r>
          </a:p>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INTERPRETACION </a:t>
            </a:r>
          </a:p>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 RESULTADOS</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5844" name="Picture 4" descr="http://i950.photobucket.com/albums/ad343/elrinconcito/gifs/Dibujos-Animados/Kitty/GIF000.gif"/>
          <p:cNvPicPr>
            <a:picLocks noChangeAspect="1" noChangeArrowheads="1" noCrop="1"/>
          </p:cNvPicPr>
          <p:nvPr/>
        </p:nvPicPr>
        <p:blipFill>
          <a:blip r:embed="rId2" cstate="print"/>
          <a:srcRect/>
          <a:stretch>
            <a:fillRect/>
          </a:stretch>
        </p:blipFill>
        <p:spPr bwMode="auto">
          <a:xfrm>
            <a:off x="7812360" y="4509120"/>
            <a:ext cx="990600" cy="1314451"/>
          </a:xfrm>
          <a:prstGeom prst="rect">
            <a:avLst/>
          </a:prstGeom>
          <a:noFill/>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1000" fill="hold"/>
                                        <p:tgtEl>
                                          <p:spTgt spid="35844"/>
                                        </p:tgtEl>
                                        <p:attrNameLst>
                                          <p:attrName>ppt_w</p:attrName>
                                        </p:attrNameLst>
                                      </p:cBhvr>
                                      <p:tavLst>
                                        <p:tav tm="0">
                                          <p:val>
                                            <p:fltVal val="0"/>
                                          </p:val>
                                        </p:tav>
                                        <p:tav tm="100000">
                                          <p:val>
                                            <p:strVal val="#ppt_w"/>
                                          </p:val>
                                        </p:tav>
                                      </p:tavLst>
                                    </p:anim>
                                    <p:anim calcmode="lin" valueType="num">
                                      <p:cBhvr>
                                        <p:cTn id="8" dur="1000" fill="hold"/>
                                        <p:tgtEl>
                                          <p:spTgt spid="35844"/>
                                        </p:tgtEl>
                                        <p:attrNameLst>
                                          <p:attrName>ppt_h</p:attrName>
                                        </p:attrNameLst>
                                      </p:cBhvr>
                                      <p:tavLst>
                                        <p:tav tm="0">
                                          <p:val>
                                            <p:fltVal val="0"/>
                                          </p:val>
                                        </p:tav>
                                        <p:tav tm="100000">
                                          <p:val>
                                            <p:strVal val="#ppt_h"/>
                                          </p:val>
                                        </p:tav>
                                      </p:tavLst>
                                    </p:anim>
                                    <p:anim calcmode="lin" valueType="num">
                                      <p:cBhvr>
                                        <p:cTn id="9" dur="1000" fill="hold"/>
                                        <p:tgtEl>
                                          <p:spTgt spid="358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
                                        <p:tgtEl>
                                          <p:spTgt spid="2"/>
                                        </p:tgtEl>
                                      </p:cBhvr>
                                    </p:animEffect>
                                    <p:anim calcmode="lin" valueType="num">
                                      <p:cBhvr>
                                        <p:cTn id="16" dur="400" fill="hold"/>
                                        <p:tgtEl>
                                          <p:spTgt spid="2"/>
                                        </p:tgtEl>
                                        <p:attrNameLst>
                                          <p:attrName>ppt_x</p:attrName>
                                        </p:attrNameLst>
                                      </p:cBhvr>
                                      <p:tavLst>
                                        <p:tav tm="0">
                                          <p:val>
                                            <p:strVal val="#ppt_x"/>
                                          </p:val>
                                        </p:tav>
                                        <p:tav tm="100000">
                                          <p:val>
                                            <p:strVal val="#ppt_x"/>
                                          </p:val>
                                        </p:tav>
                                      </p:tavLst>
                                    </p:anim>
                                    <p:anim calcmode="lin" valueType="num">
                                      <p:cBhvr>
                                        <p:cTn id="17" dur="400" fill="hold"/>
                                        <p:tgtEl>
                                          <p:spTgt spid="2"/>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6" y="0"/>
            <a:ext cx="6120680" cy="584775"/>
          </a:xfrm>
          <a:prstGeom prst="rect">
            <a:avLst/>
          </a:prstGeom>
          <a:noFill/>
        </p:spPr>
        <p:txBody>
          <a:bodyPr wrap="square" lIns="91440" tIns="45720" rIns="91440" bIns="45720">
            <a:spAutoFit/>
          </a:bodyPr>
          <a:lstStyle/>
          <a:p>
            <a:pPr algn="ctr"/>
            <a:r>
              <a:rPr lang="es-ES" sz="3200" b="1" cap="all" dirty="0" smtClean="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rPr>
              <a:t>TEST DEL ÁRBOL</a:t>
            </a:r>
            <a:endParaRPr lang="es-ES" sz="3200" b="1" cap="all" dirty="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endParaRPr>
          </a:p>
        </p:txBody>
      </p:sp>
      <p:sp>
        <p:nvSpPr>
          <p:cNvPr id="4" name="3 Marcador de contenido"/>
          <p:cNvSpPr>
            <a:spLocks noGrp="1"/>
          </p:cNvSpPr>
          <p:nvPr>
            <p:ph idx="1"/>
          </p:nvPr>
        </p:nvSpPr>
        <p:spPr>
          <a:xfrm>
            <a:off x="457200" y="764704"/>
            <a:ext cx="8229600" cy="5361459"/>
          </a:xfrm>
        </p:spPr>
        <p:txBody>
          <a:bodyPr/>
          <a:lstStyle/>
          <a:p>
            <a:pPr>
              <a:buNone/>
            </a:pPr>
            <a:r>
              <a:rPr lang="es-EC" dirty="0" smtClean="0"/>
              <a:t>	</a:t>
            </a:r>
            <a:r>
              <a:rPr lang="es-EC" b="1" dirty="0" smtClean="0"/>
              <a:t>CARACTERÍSTICAS QUE EVALUA:</a:t>
            </a:r>
          </a:p>
          <a:p>
            <a:r>
              <a:rPr lang="es-EC" dirty="0" smtClean="0"/>
              <a:t>TAMAÑO DEL ÁRBOL Y UBICACIÓN EN EL PAPEL</a:t>
            </a:r>
          </a:p>
          <a:p>
            <a:r>
              <a:rPr lang="es-EC" dirty="0" smtClean="0"/>
              <a:t>RAÍCES</a:t>
            </a:r>
          </a:p>
          <a:p>
            <a:r>
              <a:rPr lang="es-EC" dirty="0" smtClean="0"/>
              <a:t>SUELO</a:t>
            </a:r>
          </a:p>
          <a:p>
            <a:r>
              <a:rPr lang="es-EC" dirty="0" smtClean="0"/>
              <a:t>TRAZO DEL TRONCO</a:t>
            </a:r>
          </a:p>
          <a:p>
            <a:r>
              <a:rPr lang="es-EC" dirty="0" smtClean="0"/>
              <a:t>ALTURA DEL TRONCO</a:t>
            </a:r>
          </a:p>
          <a:p>
            <a:r>
              <a:rPr lang="es-EC" dirty="0" smtClean="0"/>
              <a:t>ANCHO DEL TRONCO</a:t>
            </a:r>
          </a:p>
          <a:p>
            <a:r>
              <a:rPr lang="es-EC" dirty="0" smtClean="0"/>
              <a:t>INCLINACIÓN DEL TRONCO</a:t>
            </a:r>
          </a:p>
          <a:p>
            <a:r>
              <a:rPr lang="es-EC" dirty="0" smtClean="0"/>
              <a:t>FORMA DEL TRONCO</a:t>
            </a:r>
          </a:p>
          <a:p>
            <a:r>
              <a:rPr lang="es-EC" dirty="0" smtClean="0"/>
              <a:t>OTROS ELEMENTOS</a:t>
            </a:r>
          </a:p>
          <a:p>
            <a:pPr lvl="1"/>
            <a:r>
              <a:rPr lang="es-EC" dirty="0" smtClean="0"/>
              <a:t>AGUJEROS</a:t>
            </a:r>
          </a:p>
        </p:txBody>
      </p:sp>
      <p:pic>
        <p:nvPicPr>
          <p:cNvPr id="45059" name="Picture 3"/>
          <p:cNvPicPr>
            <a:picLocks noChangeAspect="1" noChangeArrowheads="1"/>
          </p:cNvPicPr>
          <p:nvPr/>
        </p:nvPicPr>
        <p:blipFill>
          <a:blip r:embed="rId2" cstate="print"/>
          <a:srcRect/>
          <a:stretch>
            <a:fillRect/>
          </a:stretch>
        </p:blipFill>
        <p:spPr bwMode="auto">
          <a:xfrm>
            <a:off x="4716016" y="1700808"/>
            <a:ext cx="3976883" cy="2016224"/>
          </a:xfrm>
          <a:prstGeom prst="rect">
            <a:avLst/>
          </a:prstGeom>
          <a:ln>
            <a:noFill/>
          </a:ln>
          <a:effectLst>
            <a:softEdge rad="112500"/>
          </a:effectLst>
        </p:spPr>
      </p:pic>
      <p:pic>
        <p:nvPicPr>
          <p:cNvPr id="34819" name="Picture 3" descr="http://www.educa.madrid.org/cms_tools/files/d4c1fa83-8368-49a8-a51b-a8099362b3b4/chicos_dibujandoEXTRAES.gif"/>
          <p:cNvPicPr>
            <a:picLocks noChangeAspect="1" noChangeArrowheads="1"/>
          </p:cNvPicPr>
          <p:nvPr/>
        </p:nvPicPr>
        <p:blipFill>
          <a:blip r:embed="rId3" cstate="print"/>
          <a:srcRect/>
          <a:stretch>
            <a:fillRect/>
          </a:stretch>
        </p:blipFill>
        <p:spPr bwMode="auto">
          <a:xfrm>
            <a:off x="5580112" y="3789040"/>
            <a:ext cx="2200275" cy="2190750"/>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34819"/>
                                        </p:tgtEl>
                                        <p:attrNameLst>
                                          <p:attrName>style.visibility</p:attrName>
                                        </p:attrNameLst>
                                      </p:cBhvr>
                                      <p:to>
                                        <p:strVal val="visible"/>
                                      </p:to>
                                    </p:set>
                                    <p:animEffect transition="in" filter="fade">
                                      <p:cBhvr>
                                        <p:cTn id="14" dur="2000"/>
                                        <p:tgtEl>
                                          <p:spTgt spid="34819"/>
                                        </p:tgtEl>
                                      </p:cBhvr>
                                    </p:animEffect>
                                    <p:anim calcmode="lin" valueType="num">
                                      <p:cBhvr>
                                        <p:cTn id="15" dur="2000" fill="hold"/>
                                        <p:tgtEl>
                                          <p:spTgt spid="34819"/>
                                        </p:tgtEl>
                                        <p:attrNameLst>
                                          <p:attrName>style.rotation</p:attrName>
                                        </p:attrNameLst>
                                      </p:cBhvr>
                                      <p:tavLst>
                                        <p:tav tm="0">
                                          <p:val>
                                            <p:fltVal val="720"/>
                                          </p:val>
                                        </p:tav>
                                        <p:tav tm="100000">
                                          <p:val>
                                            <p:fltVal val="0"/>
                                          </p:val>
                                        </p:tav>
                                      </p:tavLst>
                                    </p:anim>
                                    <p:anim calcmode="lin" valueType="num">
                                      <p:cBhvr>
                                        <p:cTn id="16" dur="2000" fill="hold"/>
                                        <p:tgtEl>
                                          <p:spTgt spid="34819"/>
                                        </p:tgtEl>
                                        <p:attrNameLst>
                                          <p:attrName>ppt_h</p:attrName>
                                        </p:attrNameLst>
                                      </p:cBhvr>
                                      <p:tavLst>
                                        <p:tav tm="0">
                                          <p:val>
                                            <p:fltVal val="0"/>
                                          </p:val>
                                        </p:tav>
                                        <p:tav tm="100000">
                                          <p:val>
                                            <p:strVal val="#ppt_h"/>
                                          </p:val>
                                        </p:tav>
                                      </p:tavLst>
                                    </p:anim>
                                    <p:anim calcmode="lin" valueType="num">
                                      <p:cBhvr>
                                        <p:cTn id="17" dur="2000" fill="hold"/>
                                        <p:tgtEl>
                                          <p:spTgt spid="34819"/>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p:cTn id="46"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p:cTn id="5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5"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6"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p:cTn id="62"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3"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4" dur="1000" fill="hold"/>
                                        <p:tgtEl>
                                          <p:spTgt spid="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15" presetClass="entr" presetSubtype="0" fill="hold" grpId="0"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 calcmode="lin" valueType="num">
                                      <p:cBhvr>
                                        <p:cTn id="70"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1"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2" dur="1000" fill="hold"/>
                                        <p:tgtEl>
                                          <p:spTgt spid="4">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4">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4">
                                            <p:txEl>
                                              <p:pRg st="7" end="7"/>
                                            </p:txEl>
                                          </p:spTgt>
                                        </p:tgtEl>
                                        <p:attrNameLst>
                                          <p:attrName>style.visibility</p:attrName>
                                        </p:attrNameLst>
                                      </p:cBhvr>
                                      <p:to>
                                        <p:strVal val="visible"/>
                                      </p:to>
                                    </p:set>
                                    <p:anim calcmode="lin" valueType="num">
                                      <p:cBhvr>
                                        <p:cTn id="78"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9"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80" dur="1000" fill="hold"/>
                                        <p:tgtEl>
                                          <p:spTgt spid="4">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4">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15" presetClass="entr" presetSubtype="0" fill="hold" grpId="0" nodeType="clickEffect">
                                  <p:stCondLst>
                                    <p:cond delay="0"/>
                                  </p:stCondLst>
                                  <p:childTnLst>
                                    <p:set>
                                      <p:cBhvr>
                                        <p:cTn id="85" dur="1" fill="hold">
                                          <p:stCondLst>
                                            <p:cond delay="0"/>
                                          </p:stCondLst>
                                        </p:cTn>
                                        <p:tgtEl>
                                          <p:spTgt spid="4">
                                            <p:txEl>
                                              <p:pRg st="8" end="8"/>
                                            </p:txEl>
                                          </p:spTgt>
                                        </p:tgtEl>
                                        <p:attrNameLst>
                                          <p:attrName>style.visibility</p:attrName>
                                        </p:attrNameLst>
                                      </p:cBhvr>
                                      <p:to>
                                        <p:strVal val="visible"/>
                                      </p:to>
                                    </p:set>
                                    <p:anim calcmode="lin" valueType="num">
                                      <p:cBhvr>
                                        <p:cTn id="86"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7"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88" dur="1000" fill="hold"/>
                                        <p:tgtEl>
                                          <p:spTgt spid="4">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15" presetClass="entr" presetSubtype="0" fill="hold" grpId="0" nodeType="clickEffect">
                                  <p:stCondLst>
                                    <p:cond delay="0"/>
                                  </p:stCondLst>
                                  <p:childTnLst>
                                    <p:set>
                                      <p:cBhvr>
                                        <p:cTn id="93" dur="1" fill="hold">
                                          <p:stCondLst>
                                            <p:cond delay="0"/>
                                          </p:stCondLst>
                                        </p:cTn>
                                        <p:tgtEl>
                                          <p:spTgt spid="4">
                                            <p:txEl>
                                              <p:pRg st="9" end="9"/>
                                            </p:txEl>
                                          </p:spTgt>
                                        </p:tgtEl>
                                        <p:attrNameLst>
                                          <p:attrName>style.visibility</p:attrName>
                                        </p:attrNameLst>
                                      </p:cBhvr>
                                      <p:to>
                                        <p:strVal val="visible"/>
                                      </p:to>
                                    </p:set>
                                    <p:anim calcmode="lin" valueType="num">
                                      <p:cBhvr>
                                        <p:cTn id="94"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95"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96" dur="1000" fill="hold"/>
                                        <p:tgtEl>
                                          <p:spTgt spid="4">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4">
                                            <p:txEl>
                                              <p:pRg st="9" end="9"/>
                                            </p:txEl>
                                          </p:spTgt>
                                        </p:tgtEl>
                                        <p:attrNameLst>
                                          <p:attrName>ppt_y</p:attrName>
                                        </p:attrNameLst>
                                      </p:cBhvr>
                                      <p:tavLst>
                                        <p:tav tm="0" fmla="#ppt_y+(sin(-2*pi*(1-$))*-#ppt_x+cos(-2*pi*(1-$))*(1-#ppt_y))*(1-$)">
                                          <p:val>
                                            <p:fltVal val="0"/>
                                          </p:val>
                                        </p:tav>
                                        <p:tav tm="100000">
                                          <p:val>
                                            <p:fltVal val="1"/>
                                          </p:val>
                                        </p:tav>
                                      </p:tavLst>
                                    </p:anim>
                                  </p:childTnLst>
                                </p:cTn>
                              </p:par>
                              <p:par>
                                <p:cTn id="98" presetID="15" presetClass="entr" presetSubtype="0" fill="hold" grpId="0" nodeType="withEffect">
                                  <p:stCondLst>
                                    <p:cond delay="0"/>
                                  </p:stCondLst>
                                  <p:childTnLst>
                                    <p:set>
                                      <p:cBhvr>
                                        <p:cTn id="99" dur="1" fill="hold">
                                          <p:stCondLst>
                                            <p:cond delay="0"/>
                                          </p:stCondLst>
                                        </p:cTn>
                                        <p:tgtEl>
                                          <p:spTgt spid="4">
                                            <p:txEl>
                                              <p:pRg st="10" end="10"/>
                                            </p:txEl>
                                          </p:spTgt>
                                        </p:tgtEl>
                                        <p:attrNameLst>
                                          <p:attrName>style.visibility</p:attrName>
                                        </p:attrNameLst>
                                      </p:cBhvr>
                                      <p:to>
                                        <p:strVal val="visible"/>
                                      </p:to>
                                    </p:set>
                                    <p:anim calcmode="lin" valueType="num">
                                      <p:cBhvr>
                                        <p:cTn id="100"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01"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102" dur="1000" fill="hold"/>
                                        <p:tgtEl>
                                          <p:spTgt spid="4">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4">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nodeType="clickEffect">
                                  <p:stCondLst>
                                    <p:cond delay="0"/>
                                  </p:stCondLst>
                                  <p:childTnLst>
                                    <p:set>
                                      <p:cBhvr>
                                        <p:cTn id="107" dur="1" fill="hold">
                                          <p:stCondLst>
                                            <p:cond delay="0"/>
                                          </p:stCondLst>
                                        </p:cTn>
                                        <p:tgtEl>
                                          <p:spTgt spid="45059"/>
                                        </p:tgtEl>
                                        <p:attrNameLst>
                                          <p:attrName>style.visibility</p:attrName>
                                        </p:attrNameLst>
                                      </p:cBhvr>
                                      <p:to>
                                        <p:strVal val="visible"/>
                                      </p:to>
                                    </p:set>
                                    <p:anim calcmode="lin" valueType="num">
                                      <p:cBhvr>
                                        <p:cTn id="108" dur="1000" fill="hold"/>
                                        <p:tgtEl>
                                          <p:spTgt spid="45059"/>
                                        </p:tgtEl>
                                        <p:attrNameLst>
                                          <p:attrName>ppt_w</p:attrName>
                                        </p:attrNameLst>
                                      </p:cBhvr>
                                      <p:tavLst>
                                        <p:tav tm="0">
                                          <p:val>
                                            <p:strVal val="#ppt_w*0.70"/>
                                          </p:val>
                                        </p:tav>
                                        <p:tav tm="100000">
                                          <p:val>
                                            <p:strVal val="#ppt_w"/>
                                          </p:val>
                                        </p:tav>
                                      </p:tavLst>
                                    </p:anim>
                                    <p:anim calcmode="lin" valueType="num">
                                      <p:cBhvr>
                                        <p:cTn id="109" dur="1000" fill="hold"/>
                                        <p:tgtEl>
                                          <p:spTgt spid="45059"/>
                                        </p:tgtEl>
                                        <p:attrNameLst>
                                          <p:attrName>ppt_h</p:attrName>
                                        </p:attrNameLst>
                                      </p:cBhvr>
                                      <p:tavLst>
                                        <p:tav tm="0">
                                          <p:val>
                                            <p:strVal val="#ppt_h"/>
                                          </p:val>
                                        </p:tav>
                                        <p:tav tm="100000">
                                          <p:val>
                                            <p:strVal val="#ppt_h"/>
                                          </p:val>
                                        </p:tav>
                                      </p:tavLst>
                                    </p:anim>
                                    <p:animEffect transition="in" filter="fade">
                                      <p:cBhvr>
                                        <p:cTn id="110" dur="1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75856" y="0"/>
            <a:ext cx="6120680" cy="584775"/>
          </a:xfrm>
          <a:prstGeom prst="rect">
            <a:avLst/>
          </a:prstGeom>
          <a:noFill/>
        </p:spPr>
        <p:txBody>
          <a:bodyPr wrap="square" lIns="91440" tIns="45720" rIns="91440" bIns="45720">
            <a:spAutoFit/>
          </a:bodyPr>
          <a:lstStyle/>
          <a:p>
            <a:pPr algn="ctr"/>
            <a:r>
              <a:rPr lang="es-ES" sz="3200" b="1" cap="all" dirty="0" smtClean="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rPr>
              <a:t>TEST DEL ÁRBOL</a:t>
            </a:r>
            <a:endParaRPr lang="es-ES" sz="3200" b="1" cap="all" dirty="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endParaRPr>
          </a:p>
        </p:txBody>
      </p:sp>
      <p:pic>
        <p:nvPicPr>
          <p:cNvPr id="47107" name="Picture 3"/>
          <p:cNvPicPr>
            <a:picLocks noChangeAspect="1" noChangeArrowheads="1"/>
          </p:cNvPicPr>
          <p:nvPr/>
        </p:nvPicPr>
        <p:blipFill>
          <a:blip r:embed="rId2" cstate="print"/>
          <a:srcRect/>
          <a:stretch>
            <a:fillRect/>
          </a:stretch>
        </p:blipFill>
        <p:spPr bwMode="auto">
          <a:xfrm>
            <a:off x="3707904" y="2276872"/>
            <a:ext cx="5200650" cy="3152775"/>
          </a:xfrm>
          <a:prstGeom prst="rect">
            <a:avLst/>
          </a:prstGeom>
          <a:noFill/>
          <a:ln w="9525">
            <a:noFill/>
            <a:miter lim="800000"/>
            <a:headEnd/>
            <a:tailEnd/>
          </a:ln>
        </p:spPr>
      </p:pic>
      <p:sp>
        <p:nvSpPr>
          <p:cNvPr id="7" name="6 Rectángulo"/>
          <p:cNvSpPr/>
          <p:nvPr/>
        </p:nvSpPr>
        <p:spPr>
          <a:xfrm>
            <a:off x="2051720" y="1340768"/>
            <a:ext cx="4269694"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TABULACIÓN GRÁFICA</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2"/>
          <p:cNvPicPr>
            <a:picLocks noChangeAspect="1" noChangeArrowheads="1"/>
          </p:cNvPicPr>
          <p:nvPr/>
        </p:nvPicPr>
        <p:blipFill>
          <a:blip r:embed="rId3" cstate="print"/>
          <a:srcRect/>
          <a:stretch>
            <a:fillRect/>
          </a:stretch>
        </p:blipFill>
        <p:spPr bwMode="auto">
          <a:xfrm>
            <a:off x="395536" y="2636912"/>
            <a:ext cx="2809875" cy="185737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2.5"/>
                                          </p:val>
                                        </p:tav>
                                        <p:tav tm="100000">
                                          <p:val>
                                            <p:strVal val="#ppt_w"/>
                                          </p:val>
                                        </p:tav>
                                      </p:tavLst>
                                    </p:anim>
                                    <p:anim calcmode="lin" valueType="num">
                                      <p:cBhvr>
                                        <p:cTn id="8" dur="1000" fill="hold"/>
                                        <p:tgtEl>
                                          <p:spTgt spid="4"/>
                                        </p:tgtEl>
                                        <p:attrNameLst>
                                          <p:attrName>ppt_h</p:attrName>
                                        </p:attrNameLst>
                                      </p:cBhvr>
                                      <p:tavLst>
                                        <p:tav tm="0">
                                          <p:val>
                                            <p:strVal val="#ppt_h*0.01"/>
                                          </p:val>
                                        </p:tav>
                                        <p:tav tm="100000">
                                          <p:val>
                                            <p:strVal val="#ppt_h"/>
                                          </p:val>
                                        </p:tav>
                                      </p:tavLst>
                                    </p:anim>
                                    <p:anim calcmode="lin" valueType="num">
                                      <p:cBhvr>
                                        <p:cTn id="9" dur="1000" fill="hold"/>
                                        <p:tgtEl>
                                          <p:spTgt spid="4"/>
                                        </p:tgtEl>
                                        <p:attrNameLst>
                                          <p:attrName>ppt_x</p:attrName>
                                        </p:attrNameLst>
                                      </p:cBhvr>
                                      <p:tavLst>
                                        <p:tav tm="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h+1"/>
                                          </p:val>
                                        </p:tav>
                                        <p:tav tm="100000">
                                          <p:val>
                                            <p:strVal val="#ppt_y"/>
                                          </p:val>
                                        </p:tav>
                                      </p:tavLst>
                                    </p:anim>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0.70"/>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47107"/>
                                        </p:tgtEl>
                                        <p:attrNameLst>
                                          <p:attrName>style.visibility</p:attrName>
                                        </p:attrNameLst>
                                      </p:cBhvr>
                                      <p:to>
                                        <p:strVal val="visible"/>
                                      </p:to>
                                    </p:set>
                                    <p:anim calcmode="lin" valueType="num">
                                      <p:cBhvr>
                                        <p:cTn id="41" dur="500" fill="hold"/>
                                        <p:tgtEl>
                                          <p:spTgt spid="47107"/>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47107"/>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47107"/>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81128"/>
            <a:ext cx="8229600" cy="1545035"/>
          </a:xfrm>
        </p:spPr>
        <p:txBody>
          <a:bodyPr/>
          <a:lstStyle/>
          <a:p>
            <a:pPr marL="0" indent="0">
              <a:buNone/>
            </a:pPr>
            <a:r>
              <a:rPr lang="es-EC" sz="1600" b="1" dirty="0" smtClean="0"/>
              <a:t>Interpretación:</a:t>
            </a:r>
          </a:p>
          <a:p>
            <a:pPr marL="0" indent="0" algn="just">
              <a:buNone/>
            </a:pPr>
            <a:r>
              <a:rPr lang="es-EC" sz="1600" dirty="0" smtClean="0"/>
              <a:t>Los 47 niños y niñas que fueron evaluados por la psicóloga de la institución con el apoyo de la  proponente del estudio por el tamaño del dibujo del árbol el baremo revela: fragilidad emocional el 38% (26 niños/as), ganas de llamar la atención  55% (18 niños/as) y no contestan 3% (1 niño/a).</a:t>
            </a:r>
            <a:endParaRPr lang="es-EC" dirty="0"/>
          </a:p>
        </p:txBody>
      </p:sp>
      <p:sp>
        <p:nvSpPr>
          <p:cNvPr id="4" name="3 Rectángulo"/>
          <p:cNvSpPr/>
          <p:nvPr/>
        </p:nvSpPr>
        <p:spPr>
          <a:xfrm>
            <a:off x="3275856" y="0"/>
            <a:ext cx="6120680" cy="584775"/>
          </a:xfrm>
          <a:prstGeom prst="rect">
            <a:avLst/>
          </a:prstGeom>
          <a:noFill/>
        </p:spPr>
        <p:txBody>
          <a:bodyPr wrap="square" lIns="91440" tIns="45720" rIns="91440" bIns="45720">
            <a:spAutoFit/>
          </a:bodyPr>
          <a:lstStyle/>
          <a:p>
            <a:pPr algn="ctr"/>
            <a:r>
              <a:rPr lang="es-ES" sz="3200" b="1" cap="all" dirty="0" smtClean="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rPr>
              <a:t>TEST DEL ÁRBOL</a:t>
            </a:r>
            <a:endParaRPr lang="es-ES" sz="3200" b="1" cap="all" dirty="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endParaRPr>
          </a:p>
        </p:txBody>
      </p:sp>
      <p:grpSp>
        <p:nvGrpSpPr>
          <p:cNvPr id="16" name="15 Grupo"/>
          <p:cNvGrpSpPr/>
          <p:nvPr/>
        </p:nvGrpSpPr>
        <p:grpSpPr>
          <a:xfrm>
            <a:off x="539552" y="980728"/>
            <a:ext cx="7920880" cy="3168352"/>
            <a:chOff x="539552" y="980728"/>
            <a:chExt cx="7920880" cy="3168352"/>
          </a:xfrm>
        </p:grpSpPr>
        <p:grpSp>
          <p:nvGrpSpPr>
            <p:cNvPr id="11" name="10 Grupo"/>
            <p:cNvGrpSpPr/>
            <p:nvPr/>
          </p:nvGrpSpPr>
          <p:grpSpPr>
            <a:xfrm>
              <a:off x="539552" y="980728"/>
              <a:ext cx="7920880" cy="3168352"/>
              <a:chOff x="4139952" y="4221088"/>
              <a:chExt cx="4824536" cy="1656184"/>
            </a:xfrm>
          </p:grpSpPr>
          <p:pic>
            <p:nvPicPr>
              <p:cNvPr id="8" name="Picture 1"/>
              <p:cNvPicPr>
                <a:picLocks noChangeAspect="1" noChangeArrowheads="1"/>
              </p:cNvPicPr>
              <p:nvPr/>
            </p:nvPicPr>
            <p:blipFill>
              <a:blip r:embed="rId2" cstate="print"/>
              <a:srcRect/>
              <a:stretch>
                <a:fillRect/>
              </a:stretch>
            </p:blipFill>
            <p:spPr bwMode="auto">
              <a:xfrm>
                <a:off x="4139952" y="4221088"/>
                <a:ext cx="4824536" cy="1656184"/>
              </a:xfrm>
              <a:prstGeom prst="rect">
                <a:avLst/>
              </a:prstGeom>
              <a:noFill/>
              <a:ln w="9525">
                <a:noFill/>
                <a:miter lim="800000"/>
                <a:headEnd/>
                <a:tailEnd/>
              </a:ln>
            </p:spPr>
          </p:pic>
          <p:cxnSp>
            <p:nvCxnSpPr>
              <p:cNvPr id="9" name="8 Conector recto"/>
              <p:cNvCxnSpPr/>
              <p:nvPr/>
            </p:nvCxnSpPr>
            <p:spPr>
              <a:xfrm>
                <a:off x="6084168" y="4797152"/>
                <a:ext cx="108012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grpSp>
        <p:cxnSp>
          <p:nvCxnSpPr>
            <p:cNvPr id="13" name="12 Conector recto"/>
            <p:cNvCxnSpPr/>
            <p:nvPr/>
          </p:nvCxnSpPr>
          <p:spPr>
            <a:xfrm>
              <a:off x="7452320" y="3284984"/>
              <a:ext cx="864096"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411760" y="3573016"/>
              <a:ext cx="18002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3"/>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75856" y="0"/>
            <a:ext cx="6120680" cy="584775"/>
          </a:xfrm>
          <a:prstGeom prst="rect">
            <a:avLst/>
          </a:prstGeom>
          <a:noFill/>
        </p:spPr>
        <p:txBody>
          <a:bodyPr wrap="square" lIns="91440" tIns="45720" rIns="91440" bIns="45720">
            <a:spAutoFit/>
          </a:bodyPr>
          <a:lstStyle/>
          <a:p>
            <a:pPr algn="ctr"/>
            <a:r>
              <a:rPr lang="es-ES" sz="3200" b="1" cap="all" dirty="0" smtClean="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rPr>
              <a:t>TEST DEL ÁRBOL</a:t>
            </a:r>
            <a:endParaRPr lang="es-ES" sz="3200" b="1" cap="all" dirty="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endParaRPr>
          </a:p>
        </p:txBody>
      </p:sp>
      <p:sp>
        <p:nvSpPr>
          <p:cNvPr id="7" name="6 Rectángulo"/>
          <p:cNvSpPr/>
          <p:nvPr/>
        </p:nvSpPr>
        <p:spPr>
          <a:xfrm>
            <a:off x="2411760" y="1196752"/>
            <a:ext cx="4269694"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TABULACIÓN GRÁFICA</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481" name="Picture 1"/>
          <p:cNvPicPr>
            <a:picLocks noChangeAspect="1" noChangeArrowheads="1"/>
          </p:cNvPicPr>
          <p:nvPr/>
        </p:nvPicPr>
        <p:blipFill>
          <a:blip r:embed="rId2" cstate="print"/>
          <a:srcRect/>
          <a:stretch>
            <a:fillRect/>
          </a:stretch>
        </p:blipFill>
        <p:spPr bwMode="auto">
          <a:xfrm>
            <a:off x="251520" y="2636912"/>
            <a:ext cx="2800350" cy="1800225"/>
          </a:xfrm>
          <a:prstGeom prst="rect">
            <a:avLst/>
          </a:prstGeom>
          <a:noFill/>
          <a:ln w="9525">
            <a:noFill/>
            <a:miter lim="800000"/>
            <a:headEnd/>
            <a:tailEnd/>
          </a:ln>
        </p:spPr>
      </p:pic>
      <p:pic>
        <p:nvPicPr>
          <p:cNvPr id="20482" name="Picture 2"/>
          <p:cNvPicPr>
            <a:picLocks noChangeAspect="1" noChangeArrowheads="1"/>
          </p:cNvPicPr>
          <p:nvPr/>
        </p:nvPicPr>
        <p:blipFill>
          <a:blip r:embed="rId3" cstate="print"/>
          <a:srcRect/>
          <a:stretch>
            <a:fillRect/>
          </a:stretch>
        </p:blipFill>
        <p:spPr bwMode="auto">
          <a:xfrm>
            <a:off x="3491880" y="1988840"/>
            <a:ext cx="5114925" cy="311467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2.5"/>
                                          </p:val>
                                        </p:tav>
                                        <p:tav tm="100000">
                                          <p:val>
                                            <p:strVal val="#ppt_w"/>
                                          </p:val>
                                        </p:tav>
                                      </p:tavLst>
                                    </p:anim>
                                    <p:anim calcmode="lin" valueType="num">
                                      <p:cBhvr>
                                        <p:cTn id="8" dur="1000" fill="hold"/>
                                        <p:tgtEl>
                                          <p:spTgt spid="4"/>
                                        </p:tgtEl>
                                        <p:attrNameLst>
                                          <p:attrName>ppt_h</p:attrName>
                                        </p:attrNameLst>
                                      </p:cBhvr>
                                      <p:tavLst>
                                        <p:tav tm="0">
                                          <p:val>
                                            <p:strVal val="#ppt_h*0.01"/>
                                          </p:val>
                                        </p:tav>
                                        <p:tav tm="100000">
                                          <p:val>
                                            <p:strVal val="#ppt_h"/>
                                          </p:val>
                                        </p:tav>
                                      </p:tavLst>
                                    </p:anim>
                                    <p:anim calcmode="lin" valueType="num">
                                      <p:cBhvr>
                                        <p:cTn id="9" dur="1000" fill="hold"/>
                                        <p:tgtEl>
                                          <p:spTgt spid="4"/>
                                        </p:tgtEl>
                                        <p:attrNameLst>
                                          <p:attrName>ppt_x</p:attrName>
                                        </p:attrNameLst>
                                      </p:cBhvr>
                                      <p:tavLst>
                                        <p:tav tm="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h+1"/>
                                          </p:val>
                                        </p:tav>
                                        <p:tav tm="100000">
                                          <p:val>
                                            <p:strVal val="#ppt_y"/>
                                          </p:val>
                                        </p:tav>
                                      </p:tavLst>
                                    </p:anim>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20481"/>
                                        </p:tgtEl>
                                        <p:attrNameLst>
                                          <p:attrName>style.visibility</p:attrName>
                                        </p:attrNameLst>
                                      </p:cBhvr>
                                      <p:to>
                                        <p:strVal val="visible"/>
                                      </p:to>
                                    </p:set>
                                    <p:anim calcmode="lin" valueType="num">
                                      <p:cBhvr>
                                        <p:cTn id="34" dur="500" fill="hold"/>
                                        <p:tgtEl>
                                          <p:spTgt spid="20481"/>
                                        </p:tgtEl>
                                        <p:attrNameLst>
                                          <p:attrName>ppt_w</p:attrName>
                                        </p:attrNameLst>
                                      </p:cBhvr>
                                      <p:tavLst>
                                        <p:tav tm="0">
                                          <p:val>
                                            <p:fltVal val="0"/>
                                          </p:val>
                                        </p:tav>
                                        <p:tav tm="100000">
                                          <p:val>
                                            <p:strVal val="#ppt_w"/>
                                          </p:val>
                                        </p:tav>
                                      </p:tavLst>
                                    </p:anim>
                                    <p:anim calcmode="lin" valueType="num">
                                      <p:cBhvr>
                                        <p:cTn id="35" dur="500" fill="hold"/>
                                        <p:tgtEl>
                                          <p:spTgt spid="20481"/>
                                        </p:tgtEl>
                                        <p:attrNameLst>
                                          <p:attrName>ppt_h</p:attrName>
                                        </p:attrNameLst>
                                      </p:cBhvr>
                                      <p:tavLst>
                                        <p:tav tm="0">
                                          <p:val>
                                            <p:fltVal val="0"/>
                                          </p:val>
                                        </p:tav>
                                        <p:tav tm="100000">
                                          <p:val>
                                            <p:strVal val="#ppt_h"/>
                                          </p:val>
                                        </p:tav>
                                      </p:tavLst>
                                    </p:anim>
                                    <p:anim calcmode="lin" valueType="num">
                                      <p:cBhvr>
                                        <p:cTn id="36" dur="500" fill="hold"/>
                                        <p:tgtEl>
                                          <p:spTgt spid="20481"/>
                                        </p:tgtEl>
                                        <p:attrNameLst>
                                          <p:attrName>style.rotation</p:attrName>
                                        </p:attrNameLst>
                                      </p:cBhvr>
                                      <p:tavLst>
                                        <p:tav tm="0">
                                          <p:val>
                                            <p:fltVal val="360"/>
                                          </p:val>
                                        </p:tav>
                                        <p:tav tm="100000">
                                          <p:val>
                                            <p:fltVal val="0"/>
                                          </p:val>
                                        </p:tav>
                                      </p:tavLst>
                                    </p:anim>
                                    <p:animEffect transition="in" filter="fade">
                                      <p:cBhvr>
                                        <p:cTn id="37" dur="500"/>
                                        <p:tgtEl>
                                          <p:spTgt spid="20481"/>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20482"/>
                                        </p:tgtEl>
                                        <p:attrNameLst>
                                          <p:attrName>style.visibility</p:attrName>
                                        </p:attrNameLst>
                                      </p:cBhvr>
                                      <p:to>
                                        <p:strVal val="visible"/>
                                      </p:to>
                                    </p:set>
                                    <p:anim calcmode="lin" valueType="num">
                                      <p:cBhvr>
                                        <p:cTn id="40" dur="500" fill="hold"/>
                                        <p:tgtEl>
                                          <p:spTgt spid="20482"/>
                                        </p:tgtEl>
                                        <p:attrNameLst>
                                          <p:attrName>ppt_w</p:attrName>
                                        </p:attrNameLst>
                                      </p:cBhvr>
                                      <p:tavLst>
                                        <p:tav tm="0">
                                          <p:val>
                                            <p:fltVal val="0"/>
                                          </p:val>
                                        </p:tav>
                                        <p:tav tm="100000">
                                          <p:val>
                                            <p:strVal val="#ppt_w"/>
                                          </p:val>
                                        </p:tav>
                                      </p:tavLst>
                                    </p:anim>
                                    <p:anim calcmode="lin" valueType="num">
                                      <p:cBhvr>
                                        <p:cTn id="41" dur="500" fill="hold"/>
                                        <p:tgtEl>
                                          <p:spTgt spid="20482"/>
                                        </p:tgtEl>
                                        <p:attrNameLst>
                                          <p:attrName>ppt_h</p:attrName>
                                        </p:attrNameLst>
                                      </p:cBhvr>
                                      <p:tavLst>
                                        <p:tav tm="0">
                                          <p:val>
                                            <p:fltVal val="0"/>
                                          </p:val>
                                        </p:tav>
                                        <p:tav tm="100000">
                                          <p:val>
                                            <p:strVal val="#ppt_h"/>
                                          </p:val>
                                        </p:tav>
                                      </p:tavLst>
                                    </p:anim>
                                    <p:anim calcmode="lin" valueType="num">
                                      <p:cBhvr>
                                        <p:cTn id="42" dur="500" fill="hold"/>
                                        <p:tgtEl>
                                          <p:spTgt spid="20482"/>
                                        </p:tgtEl>
                                        <p:attrNameLst>
                                          <p:attrName>style.rotation</p:attrName>
                                        </p:attrNameLst>
                                      </p:cBhvr>
                                      <p:tavLst>
                                        <p:tav tm="0">
                                          <p:val>
                                            <p:fltVal val="360"/>
                                          </p:val>
                                        </p:tav>
                                        <p:tav tm="100000">
                                          <p:val>
                                            <p:fltVal val="0"/>
                                          </p:val>
                                        </p:tav>
                                      </p:tavLst>
                                    </p:anim>
                                    <p:animEffect transition="in" filter="fade">
                                      <p:cBhvr>
                                        <p:cTn id="43"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972197"/>
            <a:ext cx="8229600" cy="1545035"/>
          </a:xfrm>
        </p:spPr>
        <p:txBody>
          <a:bodyPr/>
          <a:lstStyle/>
          <a:p>
            <a:pPr marL="0" indent="0">
              <a:buNone/>
            </a:pPr>
            <a:r>
              <a:rPr lang="es-EC" sz="1600" b="1" dirty="0" smtClean="0"/>
              <a:t>Interpretación:</a:t>
            </a:r>
          </a:p>
          <a:p>
            <a:pPr marL="0" indent="0" algn="just">
              <a:buNone/>
            </a:pPr>
            <a:r>
              <a:rPr lang="es-EC" sz="1600" dirty="0" smtClean="0"/>
              <a:t>Los </a:t>
            </a:r>
            <a:r>
              <a:rPr lang="es-EC" sz="1600" dirty="0" smtClean="0"/>
              <a:t>47 niños y niñas que fueron evaluados por la psicóloga de la institución con el apoyo de la proponente del estudio por la Forma del Tronco del dibujo del árbol el baremo revela: una pieza el 47% (22 niños/as), con falta de sensibilidad, inseguridad; abierto en la base el 45% (21 niños/as) con Impulsividad e inestabilidad emocional; anguloso el 2% (1 niño/a) con carácter irritable, poco paciente; y no contestan 6% (3 niños/as).</a:t>
            </a:r>
            <a:endParaRPr lang="es-EC" sz="1600" dirty="0" smtClean="0"/>
          </a:p>
        </p:txBody>
      </p:sp>
      <p:sp>
        <p:nvSpPr>
          <p:cNvPr id="4" name="3 Rectángulo"/>
          <p:cNvSpPr/>
          <p:nvPr/>
        </p:nvSpPr>
        <p:spPr>
          <a:xfrm>
            <a:off x="3275856" y="0"/>
            <a:ext cx="6120680" cy="584775"/>
          </a:xfrm>
          <a:prstGeom prst="rect">
            <a:avLst/>
          </a:prstGeom>
          <a:noFill/>
        </p:spPr>
        <p:txBody>
          <a:bodyPr wrap="square" lIns="91440" tIns="45720" rIns="91440" bIns="45720">
            <a:spAutoFit/>
          </a:bodyPr>
          <a:lstStyle/>
          <a:p>
            <a:pPr algn="ctr"/>
            <a:r>
              <a:rPr lang="es-ES" sz="3200" b="1" cap="all" dirty="0" smtClean="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rPr>
              <a:t>TEST DEL ÁRBOL</a:t>
            </a:r>
            <a:endParaRPr lang="es-ES" sz="3200" b="1" cap="all" dirty="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endParaRPr>
          </a:p>
        </p:txBody>
      </p:sp>
      <p:pic>
        <p:nvPicPr>
          <p:cNvPr id="19457" name="Picture 1"/>
          <p:cNvPicPr>
            <a:picLocks noChangeAspect="1" noChangeArrowheads="1"/>
          </p:cNvPicPr>
          <p:nvPr/>
        </p:nvPicPr>
        <p:blipFill>
          <a:blip r:embed="rId2" cstate="print"/>
          <a:srcRect/>
          <a:stretch>
            <a:fillRect/>
          </a:stretch>
        </p:blipFill>
        <p:spPr bwMode="auto">
          <a:xfrm>
            <a:off x="611560" y="1196752"/>
            <a:ext cx="7696990" cy="2088232"/>
          </a:xfrm>
          <a:prstGeom prst="rect">
            <a:avLst/>
          </a:prstGeom>
          <a:noFill/>
          <a:ln w="9525">
            <a:noFill/>
            <a:miter lim="800000"/>
            <a:headEnd/>
            <a:tailEnd/>
          </a:ln>
        </p:spPr>
      </p:pic>
      <p:cxnSp>
        <p:nvCxnSpPr>
          <p:cNvPr id="12" name="11 Conector recto"/>
          <p:cNvCxnSpPr/>
          <p:nvPr/>
        </p:nvCxnSpPr>
        <p:spPr>
          <a:xfrm>
            <a:off x="5508104" y="1484784"/>
            <a:ext cx="151216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195736" y="1844824"/>
            <a:ext cx="864096"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427984" y="2276872"/>
            <a:ext cx="295232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4499992" y="2924944"/>
            <a:ext cx="2736304"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9457"/>
                                        </p:tgtEl>
                                        <p:attrNameLst>
                                          <p:attrName>style.visibility</p:attrName>
                                        </p:attrNameLst>
                                      </p:cBhvr>
                                      <p:to>
                                        <p:strVal val="visible"/>
                                      </p:to>
                                    </p:set>
                                    <p:animEffect transition="in" filter="checkerboard(across)">
                                      <p:cBhvr>
                                        <p:cTn id="15" dur="500"/>
                                        <p:tgtEl>
                                          <p:spTgt spid="19457"/>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ttp://imagensubir.infojardin.com/subo/images/jdv1262903687w.gif"/>
          <p:cNvPicPr>
            <a:picLocks noChangeAspect="1" noChangeArrowheads="1" noCrop="1"/>
          </p:cNvPicPr>
          <p:nvPr/>
        </p:nvPicPr>
        <p:blipFill>
          <a:blip r:embed="rId2" cstate="print"/>
          <a:srcRect/>
          <a:stretch>
            <a:fillRect/>
          </a:stretch>
        </p:blipFill>
        <p:spPr bwMode="auto">
          <a:xfrm>
            <a:off x="0" y="1628800"/>
            <a:ext cx="3581400" cy="3524251"/>
          </a:xfrm>
          <a:prstGeom prst="rect">
            <a:avLst/>
          </a:prstGeom>
          <a:gradFill>
            <a:gsLst>
              <a:gs pos="0">
                <a:srgbClr val="5E9EFF"/>
              </a:gs>
              <a:gs pos="39999">
                <a:srgbClr val="85C2FF"/>
              </a:gs>
              <a:gs pos="39999">
                <a:schemeClr val="accent1">
                  <a:lumMod val="90000"/>
                </a:schemeClr>
              </a:gs>
              <a:gs pos="70000">
                <a:srgbClr val="C4D6EB"/>
              </a:gs>
              <a:gs pos="100000">
                <a:srgbClr val="FFEBFA"/>
              </a:gs>
            </a:gsLst>
            <a:lin ang="3000000" scaled="0"/>
          </a:gradFill>
        </p:spPr>
      </p:pic>
      <p:sp>
        <p:nvSpPr>
          <p:cNvPr id="3" name="2 Rectángulo"/>
          <p:cNvSpPr/>
          <p:nvPr/>
        </p:nvSpPr>
        <p:spPr>
          <a:xfrm>
            <a:off x="3213483" y="116632"/>
            <a:ext cx="5318957" cy="461665"/>
          </a:xfrm>
          <a:prstGeom prst="rect">
            <a:avLst/>
          </a:prstGeom>
          <a:noFill/>
        </p:spPr>
        <p:txBody>
          <a:bodyPr wrap="none" lIns="91440" tIns="45720" rIns="91440" bIns="45720">
            <a:spAutoFit/>
          </a:bodyPr>
          <a:lstStyle/>
          <a:p>
            <a:pPr algn="ctr"/>
            <a:r>
              <a:rPr lang="es-ES" sz="2400" b="1" cap="none" spc="0" dirty="0" smtClean="0">
                <a:ln w="10541" cmpd="sng">
                  <a:solidFill>
                    <a:srgbClr val="FF0000"/>
                  </a:solidFill>
                  <a:prstDash val="solid"/>
                </a:ln>
                <a:solidFill>
                  <a:srgbClr val="990000"/>
                </a:solidFill>
                <a:effectLst/>
              </a:rPr>
              <a:t>Titulo del Trabajo de Investigación:</a:t>
            </a:r>
            <a:endParaRPr lang="es-ES" sz="2400" b="1" cap="none" spc="0" dirty="0">
              <a:ln w="10541" cmpd="sng">
                <a:solidFill>
                  <a:srgbClr val="FF0000"/>
                </a:solidFill>
                <a:prstDash val="solid"/>
              </a:ln>
              <a:solidFill>
                <a:srgbClr val="990000"/>
              </a:solidFill>
              <a:effectLst/>
            </a:endParaRPr>
          </a:p>
        </p:txBody>
      </p:sp>
      <p:sp>
        <p:nvSpPr>
          <p:cNvPr id="4" name="3 Rectángulo"/>
          <p:cNvSpPr/>
          <p:nvPr/>
        </p:nvSpPr>
        <p:spPr>
          <a:xfrm>
            <a:off x="3995936" y="1024275"/>
            <a:ext cx="4752528" cy="4708981"/>
          </a:xfrm>
          <a:prstGeom prst="rect">
            <a:avLst/>
          </a:prstGeom>
          <a:noFill/>
        </p:spPr>
        <p:txBody>
          <a:bodyPr wrap="square" lIns="91440" tIns="45720" rIns="91440" bIns="45720">
            <a:spAutoFit/>
          </a:bodyPr>
          <a:lstStyle/>
          <a:p>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INCIDENCIA DE LA FALTA  DE CAPACITACIÓN DE LAS MADRES COMUNITARIAS EN EL  COMPORTAMIENTO DE </a:t>
            </a:r>
            <a:r>
              <a:rPr lang="es-E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NIÑOs</a:t>
            </a: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 DE 4 AÑOS QUE ASISTEN AL CENTRO COMUNITARIO DE DESARROLLO INFANTIL (CCDI) “MARÍA TERESA LEE” </a:t>
            </a:r>
          </a:p>
          <a:p>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LA PARROQUÍA  DE SAN </a:t>
            </a:r>
          </a:p>
          <a:p>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ANDRÉS KIN DE TURUBAMBA. </a:t>
            </a:r>
          </a:p>
          <a:p>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PROPUESTA ALTERNATIVA</a:t>
            </a:r>
            <a:r>
              <a:rPr lang="es-E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4624"/>
            <a:ext cx="8229600" cy="1143000"/>
          </a:xfrm>
        </p:spPr>
        <p:txBody>
          <a:bodyPr/>
          <a:lstStyle/>
          <a:p>
            <a:r>
              <a:rPr lang="es-EC" dirty="0" smtClean="0"/>
              <a:t>ESCALA ADAPTA DE PIERRE</a:t>
            </a:r>
            <a:endParaRPr lang="es-EC" dirty="0"/>
          </a:p>
        </p:txBody>
      </p:sp>
      <p:sp>
        <p:nvSpPr>
          <p:cNvPr id="3" name="2 Marcador de contenido"/>
          <p:cNvSpPr>
            <a:spLocks noGrp="1"/>
          </p:cNvSpPr>
          <p:nvPr>
            <p:ph idx="1"/>
          </p:nvPr>
        </p:nvSpPr>
        <p:spPr>
          <a:xfrm>
            <a:off x="1547664" y="692696"/>
            <a:ext cx="6933456" cy="4525963"/>
          </a:xfrm>
        </p:spPr>
        <p:txBody>
          <a:bodyPr/>
          <a:lstStyle/>
          <a:p>
            <a:pPr>
              <a:buNone/>
            </a:pPr>
            <a:r>
              <a:rPr lang="es-EC" dirty="0" smtClean="0"/>
              <a:t>	</a:t>
            </a:r>
            <a:r>
              <a:rPr lang="es-EC" b="1" dirty="0" smtClean="0"/>
              <a:t>CARACTERISTICAS QUE EVALUA:</a:t>
            </a:r>
          </a:p>
          <a:p>
            <a:pPr lvl="2"/>
            <a:r>
              <a:rPr lang="es-EC" dirty="0" smtClean="0"/>
              <a:t>COMPORTAMIENTO</a:t>
            </a:r>
          </a:p>
          <a:p>
            <a:pPr lvl="2"/>
            <a:r>
              <a:rPr lang="es-EC" dirty="0" smtClean="0"/>
              <a:t>ESTATUS INTELECTUAL </a:t>
            </a:r>
          </a:p>
          <a:p>
            <a:pPr lvl="2">
              <a:buNone/>
            </a:pPr>
            <a:r>
              <a:rPr lang="es-EC" dirty="0" smtClean="0"/>
              <a:t>	Y ESCOLAR</a:t>
            </a:r>
          </a:p>
          <a:p>
            <a:pPr lvl="2"/>
            <a:r>
              <a:rPr lang="es-EC" dirty="0" smtClean="0"/>
              <a:t>POPULARIDAD</a:t>
            </a:r>
          </a:p>
          <a:p>
            <a:pPr lvl="2"/>
            <a:r>
              <a:rPr lang="es-EC" dirty="0" smtClean="0"/>
              <a:t>ANSIEDAD</a:t>
            </a:r>
          </a:p>
          <a:p>
            <a:endParaRPr lang="es-EC" dirty="0"/>
          </a:p>
        </p:txBody>
      </p:sp>
      <p:pic>
        <p:nvPicPr>
          <p:cNvPr id="48130" name="Picture 2"/>
          <p:cNvPicPr>
            <a:picLocks noChangeAspect="1" noChangeArrowheads="1"/>
          </p:cNvPicPr>
          <p:nvPr/>
        </p:nvPicPr>
        <p:blipFill>
          <a:blip r:embed="rId2" cstate="print"/>
          <a:srcRect/>
          <a:stretch>
            <a:fillRect/>
          </a:stretch>
        </p:blipFill>
        <p:spPr bwMode="auto">
          <a:xfrm>
            <a:off x="1259632" y="3429000"/>
            <a:ext cx="5688632" cy="2247316"/>
          </a:xfrm>
          <a:prstGeom prst="rect">
            <a:avLst/>
          </a:prstGeom>
          <a:noFill/>
          <a:ln w="9525">
            <a:noFill/>
            <a:miter lim="800000"/>
            <a:headEnd/>
            <a:tailEnd/>
          </a:ln>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nodeType="clickEffect">
                                  <p:stCondLst>
                                    <p:cond delay="0"/>
                                  </p:stCondLst>
                                  <p:childTnLst>
                                    <p:set>
                                      <p:cBhvr>
                                        <p:cTn id="41" dur="1" fill="hold">
                                          <p:stCondLst>
                                            <p:cond delay="0"/>
                                          </p:stCondLst>
                                        </p:cTn>
                                        <p:tgtEl>
                                          <p:spTgt spid="48130"/>
                                        </p:tgtEl>
                                        <p:attrNameLst>
                                          <p:attrName>style.visibility</p:attrName>
                                        </p:attrNameLst>
                                      </p:cBhvr>
                                      <p:to>
                                        <p:strVal val="visible"/>
                                      </p:to>
                                    </p:set>
                                    <p:anim calcmode="lin" valueType="num">
                                      <p:cBhvr>
                                        <p:cTn id="42" dur="500" fill="hold"/>
                                        <p:tgtEl>
                                          <p:spTgt spid="48130"/>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48130"/>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48130"/>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0"/>
            <a:ext cx="8229600" cy="1143000"/>
          </a:xfrm>
        </p:spPr>
        <p:txBody>
          <a:bodyPr/>
          <a:lstStyle/>
          <a:p>
            <a:r>
              <a:rPr lang="es-EC" dirty="0" smtClean="0"/>
              <a:t>ESCALA ADAPTA DE PIERRE</a:t>
            </a:r>
            <a:endParaRPr lang="es-EC" dirty="0"/>
          </a:p>
        </p:txBody>
      </p:sp>
      <p:sp>
        <p:nvSpPr>
          <p:cNvPr id="9" name="8 Marcador de contenido"/>
          <p:cNvSpPr>
            <a:spLocks noGrp="1"/>
          </p:cNvSpPr>
          <p:nvPr>
            <p:ph idx="1"/>
          </p:nvPr>
        </p:nvSpPr>
        <p:spPr>
          <a:xfrm>
            <a:off x="457200" y="4149080"/>
            <a:ext cx="8229600" cy="1977083"/>
          </a:xfrm>
        </p:spPr>
        <p:txBody>
          <a:bodyPr/>
          <a:lstStyle/>
          <a:p>
            <a:pPr marL="0" indent="0" algn="just">
              <a:buNone/>
            </a:pPr>
            <a:r>
              <a:rPr lang="es-EC" sz="1800" dirty="0" smtClean="0"/>
              <a:t>Los 47 niños y niñas que fueron evaluados por la psicóloga de la institución con el apoyo de la proponente del estudio después de transmitir el </a:t>
            </a:r>
            <a:r>
              <a:rPr lang="es-EC" sz="1800" dirty="0" smtClean="0"/>
              <a:t>instrumento </a:t>
            </a:r>
            <a:r>
              <a:rPr lang="es-EC" sz="1800" dirty="0" smtClean="0"/>
              <a:t>a las madres comunitarias </a:t>
            </a:r>
            <a:r>
              <a:rPr lang="es-EC" sz="1800" dirty="0" smtClean="0"/>
              <a:t>para el comportamiento </a:t>
            </a:r>
            <a:r>
              <a:rPr lang="es-EC" sz="1800" dirty="0" smtClean="0"/>
              <a:t>se registra: es inquieto en las actividades el 70% (33 niños/as); pelea constantemente con sus compañeros el 29% (14 niños/as); hace muchas travesuras el 36% (17 niños/as); se comportan mal en el Centro Infantil el 31% (15 niños/as); generalmente se sale con su voluntad el 27% (13 niños/as).</a:t>
            </a:r>
            <a:endParaRPr lang="es-EC" sz="1800" dirty="0"/>
          </a:p>
        </p:txBody>
      </p:sp>
      <p:pic>
        <p:nvPicPr>
          <p:cNvPr id="48131" name="Picture 3"/>
          <p:cNvPicPr>
            <a:picLocks noChangeAspect="1" noChangeArrowheads="1"/>
          </p:cNvPicPr>
          <p:nvPr/>
        </p:nvPicPr>
        <p:blipFill>
          <a:blip r:embed="rId2" cstate="print"/>
          <a:srcRect/>
          <a:stretch>
            <a:fillRect/>
          </a:stretch>
        </p:blipFill>
        <p:spPr bwMode="auto">
          <a:xfrm>
            <a:off x="395536" y="1844824"/>
            <a:ext cx="3051681" cy="1944216"/>
          </a:xfrm>
          <a:prstGeom prst="rect">
            <a:avLst/>
          </a:prstGeom>
          <a:noFill/>
          <a:ln w="9525">
            <a:noFill/>
            <a:miter lim="800000"/>
            <a:headEnd/>
            <a:tailEnd/>
          </a:ln>
        </p:spPr>
      </p:pic>
      <p:pic>
        <p:nvPicPr>
          <p:cNvPr id="48132" name="Picture 4"/>
          <p:cNvPicPr>
            <a:picLocks noChangeAspect="1" noChangeArrowheads="1"/>
          </p:cNvPicPr>
          <p:nvPr/>
        </p:nvPicPr>
        <p:blipFill>
          <a:blip r:embed="rId3" cstate="print"/>
          <a:srcRect/>
          <a:stretch>
            <a:fillRect/>
          </a:stretch>
        </p:blipFill>
        <p:spPr bwMode="auto">
          <a:xfrm>
            <a:off x="3563888" y="1196752"/>
            <a:ext cx="5210175" cy="2867025"/>
          </a:xfrm>
          <a:prstGeom prst="rect">
            <a:avLst/>
          </a:prstGeom>
          <a:noFill/>
          <a:ln w="9525">
            <a:noFill/>
            <a:miter lim="800000"/>
            <a:headEnd/>
            <a:tailEnd/>
          </a:ln>
        </p:spPr>
      </p:pic>
      <p:sp>
        <p:nvSpPr>
          <p:cNvPr id="8" name="7 Rectángulo"/>
          <p:cNvSpPr/>
          <p:nvPr/>
        </p:nvSpPr>
        <p:spPr>
          <a:xfrm>
            <a:off x="2411760" y="692696"/>
            <a:ext cx="4269694"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TABULACIÓN GRÁFICA</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1" name="10 Conector recto"/>
          <p:cNvCxnSpPr/>
          <p:nvPr/>
        </p:nvCxnSpPr>
        <p:spPr>
          <a:xfrm>
            <a:off x="7092280" y="5013176"/>
            <a:ext cx="151216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611560" y="5301208"/>
            <a:ext cx="151216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076056" y="5301208"/>
            <a:ext cx="3456384"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467544" y="5517232"/>
            <a:ext cx="151216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499992" y="5517232"/>
            <a:ext cx="2736304"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619672" y="5805264"/>
            <a:ext cx="439248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611560" y="6093296"/>
            <a:ext cx="4104456"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80">
                                          <p:stCondLst>
                                            <p:cond delay="0"/>
                                          </p:stCondLst>
                                        </p:cTn>
                                        <p:tgtEl>
                                          <p:spTgt spid="8"/>
                                        </p:tgtEl>
                                      </p:cBhvr>
                                    </p:animEffect>
                                    <p:anim calcmode="lin" valueType="num">
                                      <p:cBhvr>
                                        <p:cTn id="1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2" dur="26">
                                          <p:stCondLst>
                                            <p:cond delay="650"/>
                                          </p:stCondLst>
                                        </p:cTn>
                                        <p:tgtEl>
                                          <p:spTgt spid="8"/>
                                        </p:tgtEl>
                                      </p:cBhvr>
                                      <p:to x="100000" y="60000"/>
                                    </p:animScale>
                                    <p:animScale>
                                      <p:cBhvr>
                                        <p:cTn id="23" dur="166" decel="50000">
                                          <p:stCondLst>
                                            <p:cond delay="676"/>
                                          </p:stCondLst>
                                        </p:cTn>
                                        <p:tgtEl>
                                          <p:spTgt spid="8"/>
                                        </p:tgtEl>
                                      </p:cBhvr>
                                      <p:to x="100000" y="100000"/>
                                    </p:animScale>
                                    <p:animScale>
                                      <p:cBhvr>
                                        <p:cTn id="24" dur="26">
                                          <p:stCondLst>
                                            <p:cond delay="1312"/>
                                          </p:stCondLst>
                                        </p:cTn>
                                        <p:tgtEl>
                                          <p:spTgt spid="8"/>
                                        </p:tgtEl>
                                      </p:cBhvr>
                                      <p:to x="100000" y="80000"/>
                                    </p:animScale>
                                    <p:animScale>
                                      <p:cBhvr>
                                        <p:cTn id="25" dur="166" decel="50000">
                                          <p:stCondLst>
                                            <p:cond delay="1338"/>
                                          </p:stCondLst>
                                        </p:cTn>
                                        <p:tgtEl>
                                          <p:spTgt spid="8"/>
                                        </p:tgtEl>
                                      </p:cBhvr>
                                      <p:to x="100000" y="100000"/>
                                    </p:animScale>
                                    <p:animScale>
                                      <p:cBhvr>
                                        <p:cTn id="26" dur="26">
                                          <p:stCondLst>
                                            <p:cond delay="1642"/>
                                          </p:stCondLst>
                                        </p:cTn>
                                        <p:tgtEl>
                                          <p:spTgt spid="8"/>
                                        </p:tgtEl>
                                      </p:cBhvr>
                                      <p:to x="100000" y="90000"/>
                                    </p:animScale>
                                    <p:animScale>
                                      <p:cBhvr>
                                        <p:cTn id="27" dur="166" decel="50000">
                                          <p:stCondLst>
                                            <p:cond delay="1668"/>
                                          </p:stCondLst>
                                        </p:cTn>
                                        <p:tgtEl>
                                          <p:spTgt spid="8"/>
                                        </p:tgtEl>
                                      </p:cBhvr>
                                      <p:to x="100000" y="100000"/>
                                    </p:animScale>
                                    <p:animScale>
                                      <p:cBhvr>
                                        <p:cTn id="28" dur="26">
                                          <p:stCondLst>
                                            <p:cond delay="1808"/>
                                          </p:stCondLst>
                                        </p:cTn>
                                        <p:tgtEl>
                                          <p:spTgt spid="8"/>
                                        </p:tgtEl>
                                      </p:cBhvr>
                                      <p:to x="100000" y="95000"/>
                                    </p:animScale>
                                    <p:animScale>
                                      <p:cBhvr>
                                        <p:cTn id="29" dur="166" decel="50000">
                                          <p:stCondLst>
                                            <p:cond delay="1834"/>
                                          </p:stCondLst>
                                        </p:cTn>
                                        <p:tgtEl>
                                          <p:spTgt spid="8"/>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48131"/>
                                        </p:tgtEl>
                                        <p:attrNameLst>
                                          <p:attrName>style.visibility</p:attrName>
                                        </p:attrNameLst>
                                      </p:cBhvr>
                                      <p:to>
                                        <p:strVal val="visible"/>
                                      </p:to>
                                    </p:set>
                                    <p:animEffect transition="in" filter="fade">
                                      <p:cBhvr>
                                        <p:cTn id="34" dur="2000"/>
                                        <p:tgtEl>
                                          <p:spTgt spid="48131"/>
                                        </p:tgtEl>
                                      </p:cBhvr>
                                    </p:animEffect>
                                    <p:anim calcmode="lin" valueType="num">
                                      <p:cBhvr>
                                        <p:cTn id="35" dur="2000" fill="hold"/>
                                        <p:tgtEl>
                                          <p:spTgt spid="48131"/>
                                        </p:tgtEl>
                                        <p:attrNameLst>
                                          <p:attrName>style.rotation</p:attrName>
                                        </p:attrNameLst>
                                      </p:cBhvr>
                                      <p:tavLst>
                                        <p:tav tm="0">
                                          <p:val>
                                            <p:fltVal val="720"/>
                                          </p:val>
                                        </p:tav>
                                        <p:tav tm="100000">
                                          <p:val>
                                            <p:fltVal val="0"/>
                                          </p:val>
                                        </p:tav>
                                      </p:tavLst>
                                    </p:anim>
                                    <p:anim calcmode="lin" valueType="num">
                                      <p:cBhvr>
                                        <p:cTn id="36" dur="2000" fill="hold"/>
                                        <p:tgtEl>
                                          <p:spTgt spid="48131"/>
                                        </p:tgtEl>
                                        <p:attrNameLst>
                                          <p:attrName>ppt_h</p:attrName>
                                        </p:attrNameLst>
                                      </p:cBhvr>
                                      <p:tavLst>
                                        <p:tav tm="0">
                                          <p:val>
                                            <p:fltVal val="0"/>
                                          </p:val>
                                        </p:tav>
                                        <p:tav tm="100000">
                                          <p:val>
                                            <p:strVal val="#ppt_h"/>
                                          </p:val>
                                        </p:tav>
                                      </p:tavLst>
                                    </p:anim>
                                    <p:anim calcmode="lin" valueType="num">
                                      <p:cBhvr>
                                        <p:cTn id="37" dur="2000" fill="hold"/>
                                        <p:tgtEl>
                                          <p:spTgt spid="48131"/>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48132"/>
                                        </p:tgtEl>
                                        <p:attrNameLst>
                                          <p:attrName>style.visibility</p:attrName>
                                        </p:attrNameLst>
                                      </p:cBhvr>
                                      <p:to>
                                        <p:strVal val="visible"/>
                                      </p:to>
                                    </p:set>
                                    <p:anim calcmode="lin" valueType="num">
                                      <p:cBhvr>
                                        <p:cTn id="42" dur="500" fill="hold"/>
                                        <p:tgtEl>
                                          <p:spTgt spid="48132"/>
                                        </p:tgtEl>
                                        <p:attrNameLst>
                                          <p:attrName>ppt_w</p:attrName>
                                        </p:attrNameLst>
                                      </p:cBhvr>
                                      <p:tavLst>
                                        <p:tav tm="0">
                                          <p:val>
                                            <p:fltVal val="0"/>
                                          </p:val>
                                        </p:tav>
                                        <p:tav tm="100000">
                                          <p:val>
                                            <p:strVal val="#ppt_w"/>
                                          </p:val>
                                        </p:tav>
                                      </p:tavLst>
                                    </p:anim>
                                    <p:anim calcmode="lin" valueType="num">
                                      <p:cBhvr>
                                        <p:cTn id="43" dur="500" fill="hold"/>
                                        <p:tgtEl>
                                          <p:spTgt spid="48132"/>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 calcmode="lin" valueType="num">
                                      <p:cBhvr>
                                        <p:cTn id="48" dur="1000" fill="hold"/>
                                        <p:tgtEl>
                                          <p:spTgt spid="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9">
                                            <p:txEl>
                                              <p:pRg st="0" end="0"/>
                                            </p:txEl>
                                          </p:spTgt>
                                        </p:tgtEl>
                                        <p:attrNameLst>
                                          <p:attrName>ppt_y</p:attrName>
                                        </p:attrNameLst>
                                      </p:cBhvr>
                                      <p:tavLst>
                                        <p:tav tm="0">
                                          <p:val>
                                            <p:strVal val="#ppt_y"/>
                                          </p:val>
                                        </p:tav>
                                        <p:tav tm="100000">
                                          <p:val>
                                            <p:strVal val="#ppt_y"/>
                                          </p:val>
                                        </p:tav>
                                      </p:tavLst>
                                    </p:anim>
                                    <p:animEffect transition="in" filter="fade">
                                      <p:cBhvr>
                                        <p:cTn id="51" dur="10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2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57" dur="2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58" dur="2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9" dur="2000" fill="hold"/>
                                        <p:tgtEl>
                                          <p:spTgt spid="11"/>
                                        </p:tgtEl>
                                        <p:attrNameLst>
                                          <p:attrName>ppt_y</p:attrName>
                                        </p:attrNameLst>
                                      </p:cBhvr>
                                      <p:tavLst>
                                        <p:tav tm="0">
                                          <p:val>
                                            <p:strVal val="#ppt_y"/>
                                          </p:val>
                                        </p:tav>
                                        <p:tav tm="100000">
                                          <p:val>
                                            <p:strVal val="#ppt_y"/>
                                          </p:val>
                                        </p:tav>
                                      </p:tavLst>
                                    </p:anim>
                                  </p:childTnLst>
                                </p:cTn>
                              </p:par>
                              <p:par>
                                <p:cTn id="60" presetID="39" presetClass="entr" presetSubtype="0" accel="10000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2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63" dur="2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64" dur="2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65" dur="2000" fill="hold"/>
                                        <p:tgtEl>
                                          <p:spTgt spid="14"/>
                                        </p:tgtEl>
                                        <p:attrNameLst>
                                          <p:attrName>ppt_y</p:attrName>
                                        </p:attrNameLst>
                                      </p:cBhvr>
                                      <p:tavLst>
                                        <p:tav tm="0">
                                          <p:val>
                                            <p:strVal val="#ppt_y"/>
                                          </p:val>
                                        </p:tav>
                                        <p:tav tm="100000">
                                          <p:val>
                                            <p:strVal val="#ppt_y"/>
                                          </p:val>
                                        </p:tav>
                                      </p:tavLst>
                                    </p:anim>
                                  </p:childTnLst>
                                </p:cTn>
                              </p:par>
                              <p:par>
                                <p:cTn id="66" presetID="39" presetClass="entr" presetSubtype="0" accel="10000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20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69" dur="20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70" dur="20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71" dur="2000" fill="hold"/>
                                        <p:tgtEl>
                                          <p:spTgt spid="17"/>
                                        </p:tgtEl>
                                        <p:attrNameLst>
                                          <p:attrName>ppt_y</p:attrName>
                                        </p:attrNameLst>
                                      </p:cBhvr>
                                      <p:tavLst>
                                        <p:tav tm="0">
                                          <p:val>
                                            <p:strVal val="#ppt_y"/>
                                          </p:val>
                                        </p:tav>
                                        <p:tav tm="100000">
                                          <p:val>
                                            <p:strVal val="#ppt_y"/>
                                          </p:val>
                                        </p:tav>
                                      </p:tavLst>
                                    </p:anim>
                                  </p:childTnLst>
                                </p:cTn>
                              </p:par>
                              <p:par>
                                <p:cTn id="72" presetID="39" presetClass="entr" presetSubtype="0" accel="10000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2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75" dur="2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76" dur="2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77" dur="2000" fill="hold"/>
                                        <p:tgtEl>
                                          <p:spTgt spid="19"/>
                                        </p:tgtEl>
                                        <p:attrNameLst>
                                          <p:attrName>ppt_y</p:attrName>
                                        </p:attrNameLst>
                                      </p:cBhvr>
                                      <p:tavLst>
                                        <p:tav tm="0">
                                          <p:val>
                                            <p:strVal val="#ppt_y"/>
                                          </p:val>
                                        </p:tav>
                                        <p:tav tm="100000">
                                          <p:val>
                                            <p:strVal val="#ppt_y"/>
                                          </p:val>
                                        </p:tav>
                                      </p:tavLst>
                                    </p:anim>
                                  </p:childTnLst>
                                </p:cTn>
                              </p:par>
                              <p:par>
                                <p:cTn id="78" presetID="39" presetClass="entr" presetSubtype="0" accel="100000" fill="hold" nodeType="with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2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81" dur="2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82" dur="2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83" dur="2000" fill="hold"/>
                                        <p:tgtEl>
                                          <p:spTgt spid="13"/>
                                        </p:tgtEl>
                                        <p:attrNameLst>
                                          <p:attrName>ppt_y</p:attrName>
                                        </p:attrNameLst>
                                      </p:cBhvr>
                                      <p:tavLst>
                                        <p:tav tm="0">
                                          <p:val>
                                            <p:strVal val="#ppt_y"/>
                                          </p:val>
                                        </p:tav>
                                        <p:tav tm="100000">
                                          <p:val>
                                            <p:strVal val="#ppt_y"/>
                                          </p:val>
                                        </p:tav>
                                      </p:tavLst>
                                    </p:anim>
                                  </p:childTnLst>
                                </p:cTn>
                              </p:par>
                              <p:par>
                                <p:cTn id="84" presetID="39" presetClass="entr" presetSubtype="0" accel="100000"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0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87" dur="20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88" dur="20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89" dur="2000" fill="hold"/>
                                        <p:tgtEl>
                                          <p:spTgt spid="16"/>
                                        </p:tgtEl>
                                        <p:attrNameLst>
                                          <p:attrName>ppt_y</p:attrName>
                                        </p:attrNameLst>
                                      </p:cBhvr>
                                      <p:tavLst>
                                        <p:tav tm="0">
                                          <p:val>
                                            <p:strVal val="#ppt_y"/>
                                          </p:val>
                                        </p:tav>
                                        <p:tav tm="100000">
                                          <p:val>
                                            <p:strVal val="#ppt_y"/>
                                          </p:val>
                                        </p:tav>
                                      </p:tavLst>
                                    </p:anim>
                                  </p:childTnLst>
                                </p:cTn>
                              </p:par>
                              <p:par>
                                <p:cTn id="90" presetID="39" presetClass="entr" presetSubtype="0" accel="100000"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20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93" dur="20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94" dur="20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95"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3752"/>
            <a:ext cx="9108504" cy="1143000"/>
          </a:xfrm>
        </p:spPr>
        <p:txBody>
          <a:bodyPr/>
          <a:lstStyle/>
          <a:p>
            <a:r>
              <a:rPr lang="es-EC" sz="2800" dirty="0" smtClean="0"/>
              <a:t>EVALUACIÓN DE </a:t>
            </a:r>
            <a:r>
              <a:rPr lang="es-EC" sz="2800" dirty="0" smtClean="0"/>
              <a:t>PERSONALIDAD “</a:t>
            </a:r>
            <a:r>
              <a:rPr lang="es-EC" sz="2800" dirty="0" smtClean="0"/>
              <a:t>BIG FIVE”</a:t>
            </a:r>
            <a:endParaRPr lang="es-EC" sz="2800" dirty="0"/>
          </a:p>
        </p:txBody>
      </p:sp>
      <p:sp>
        <p:nvSpPr>
          <p:cNvPr id="7" name="6 Rectángulo"/>
          <p:cNvSpPr/>
          <p:nvPr/>
        </p:nvSpPr>
        <p:spPr>
          <a:xfrm>
            <a:off x="2555776" y="1988840"/>
            <a:ext cx="4269694"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TABULACIÓN GRÁFICA</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Picture 2"/>
          <p:cNvPicPr>
            <a:picLocks noChangeAspect="1" noChangeArrowheads="1"/>
          </p:cNvPicPr>
          <p:nvPr/>
        </p:nvPicPr>
        <p:blipFill>
          <a:blip r:embed="rId2" cstate="print"/>
          <a:srcRect/>
          <a:stretch>
            <a:fillRect/>
          </a:stretch>
        </p:blipFill>
        <p:spPr bwMode="auto">
          <a:xfrm>
            <a:off x="899592" y="1196752"/>
            <a:ext cx="7493333" cy="648072"/>
          </a:xfrm>
          <a:prstGeom prst="rect">
            <a:avLst/>
          </a:prstGeom>
          <a:noFill/>
          <a:ln w="9525">
            <a:noFill/>
            <a:miter lim="800000"/>
            <a:headEnd/>
            <a:tailEnd/>
          </a:ln>
        </p:spPr>
      </p:pic>
      <p:sp>
        <p:nvSpPr>
          <p:cNvPr id="11" name="10 Marcador de contenido"/>
          <p:cNvSpPr>
            <a:spLocks noGrp="1"/>
          </p:cNvSpPr>
          <p:nvPr>
            <p:ph idx="1"/>
          </p:nvPr>
        </p:nvSpPr>
        <p:spPr>
          <a:xfrm>
            <a:off x="683568" y="692696"/>
            <a:ext cx="8229600" cy="4525963"/>
          </a:xfrm>
        </p:spPr>
        <p:txBody>
          <a:bodyPr/>
          <a:lstStyle/>
          <a:p>
            <a:pPr>
              <a:buNone/>
            </a:pPr>
            <a:r>
              <a:rPr lang="es-EC" b="1" dirty="0" smtClean="0"/>
              <a:t>	20 </a:t>
            </a:r>
            <a:r>
              <a:rPr lang="es-EC" b="1" dirty="0" smtClean="0"/>
              <a:t>CARACTERISTICAS DE LA PERSONALIDAD </a:t>
            </a:r>
          </a:p>
          <a:p>
            <a:endParaRPr lang="es-EC" dirty="0"/>
          </a:p>
        </p:txBody>
      </p:sp>
      <p:pic>
        <p:nvPicPr>
          <p:cNvPr id="12" name="Picture 1"/>
          <p:cNvPicPr>
            <a:picLocks noChangeAspect="1" noChangeArrowheads="1"/>
          </p:cNvPicPr>
          <p:nvPr/>
        </p:nvPicPr>
        <p:blipFill>
          <a:blip r:embed="rId3" cstate="print"/>
          <a:srcRect/>
          <a:stretch>
            <a:fillRect/>
          </a:stretch>
        </p:blipFill>
        <p:spPr bwMode="auto">
          <a:xfrm>
            <a:off x="755576" y="3501008"/>
            <a:ext cx="2219325" cy="1495425"/>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3923928" y="2564904"/>
            <a:ext cx="4167463" cy="3249935"/>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2000"/>
                                        <p:tgtEl>
                                          <p:spTgt spid="12"/>
                                        </p:tgtEl>
                                      </p:cBhvr>
                                    </p:animEffect>
                                  </p:childTnLst>
                                </p:cTn>
                              </p:par>
                              <p:par>
                                <p:cTn id="44" presetID="18" presetClass="entr" presetSubtype="12"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3752"/>
            <a:ext cx="9108504" cy="1143000"/>
          </a:xfrm>
        </p:spPr>
        <p:txBody>
          <a:bodyPr/>
          <a:lstStyle/>
          <a:p>
            <a:r>
              <a:rPr lang="es-EC" sz="2800" dirty="0" smtClean="0"/>
              <a:t>EVALUACIÓN DE </a:t>
            </a:r>
            <a:r>
              <a:rPr lang="es-EC" sz="2800" dirty="0" smtClean="0"/>
              <a:t>PERSONALIDAD “</a:t>
            </a:r>
            <a:r>
              <a:rPr lang="es-EC" sz="2800" dirty="0" smtClean="0"/>
              <a:t>BIG FIVE”</a:t>
            </a:r>
            <a:endParaRPr lang="es-EC" sz="2800" dirty="0"/>
          </a:p>
        </p:txBody>
      </p:sp>
      <p:sp>
        <p:nvSpPr>
          <p:cNvPr id="3" name="2 Marcador de contenido"/>
          <p:cNvSpPr>
            <a:spLocks noGrp="1"/>
          </p:cNvSpPr>
          <p:nvPr>
            <p:ph idx="1"/>
          </p:nvPr>
        </p:nvSpPr>
        <p:spPr>
          <a:xfrm>
            <a:off x="395536" y="1628800"/>
            <a:ext cx="8229600" cy="4525963"/>
          </a:xfrm>
        </p:spPr>
        <p:txBody>
          <a:bodyPr/>
          <a:lstStyle/>
          <a:p>
            <a:pPr marL="0" indent="0" algn="just">
              <a:buNone/>
            </a:pPr>
            <a:r>
              <a:rPr lang="es-ES" b="1" dirty="0" smtClean="0"/>
              <a:t>Análisis del sexto ítem</a:t>
            </a:r>
            <a:r>
              <a:rPr lang="es-ES" b="1" dirty="0" smtClean="0"/>
              <a:t>:</a:t>
            </a:r>
          </a:p>
          <a:p>
            <a:pPr marL="0" indent="0" algn="just">
              <a:buNone/>
            </a:pPr>
            <a:endParaRPr lang="es-EC" dirty="0" smtClean="0"/>
          </a:p>
          <a:p>
            <a:pPr marL="0" indent="0" algn="just">
              <a:buNone/>
            </a:pPr>
            <a:r>
              <a:rPr lang="es-ES" dirty="0" smtClean="0"/>
              <a:t>Los 32 padres o madres de familia de los niños de cuatro años de Centro Infantil después del taller guía junto a la Psicóloga con apoyo de la proponente contestan que: La personalidad de su niño/a en el estado de Tolerante es el 16%  (5 niños/as), en Celoso 84% (27 niños/as) y en no contestados 0% (0 niño/a).</a:t>
            </a:r>
            <a:endParaRPr lang="es-EC" dirty="0" smtClean="0"/>
          </a:p>
          <a:p>
            <a:pPr marL="0" indent="0" algn="just">
              <a:buNone/>
            </a:pPr>
            <a:endParaRPr lang="es-EC" sz="2000" dirty="0" smtClean="0"/>
          </a:p>
          <a:p>
            <a:pPr algn="ctr">
              <a:buNone/>
            </a:pPr>
            <a:endParaRPr lang="es-EC" b="1" dirty="0"/>
          </a:p>
        </p:txBody>
      </p:sp>
      <p:cxnSp>
        <p:nvCxnSpPr>
          <p:cNvPr id="5" name="4 Conector recto"/>
          <p:cNvCxnSpPr/>
          <p:nvPr/>
        </p:nvCxnSpPr>
        <p:spPr>
          <a:xfrm>
            <a:off x="3635896" y="4293096"/>
            <a:ext cx="1656184"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3752"/>
            <a:ext cx="9108504" cy="1143000"/>
          </a:xfrm>
        </p:spPr>
        <p:txBody>
          <a:bodyPr/>
          <a:lstStyle/>
          <a:p>
            <a:r>
              <a:rPr lang="es-EC" sz="2800" dirty="0" smtClean="0"/>
              <a:t>EVALUACIÓN DE </a:t>
            </a:r>
            <a:r>
              <a:rPr lang="es-EC" sz="2800" dirty="0" smtClean="0"/>
              <a:t>PERSONALIDAD “</a:t>
            </a:r>
            <a:r>
              <a:rPr lang="es-EC" sz="2800" dirty="0" smtClean="0"/>
              <a:t>BIG FIVE”</a:t>
            </a:r>
            <a:endParaRPr lang="es-EC" sz="2800" dirty="0"/>
          </a:p>
        </p:txBody>
      </p:sp>
      <p:pic>
        <p:nvPicPr>
          <p:cNvPr id="31745" name="Picture 1"/>
          <p:cNvPicPr>
            <a:picLocks noChangeAspect="1" noChangeArrowheads="1"/>
          </p:cNvPicPr>
          <p:nvPr/>
        </p:nvPicPr>
        <p:blipFill>
          <a:blip r:embed="rId2" cstate="print"/>
          <a:srcRect/>
          <a:stretch>
            <a:fillRect/>
          </a:stretch>
        </p:blipFill>
        <p:spPr bwMode="auto">
          <a:xfrm>
            <a:off x="942231" y="3554710"/>
            <a:ext cx="2333625" cy="1314450"/>
          </a:xfrm>
          <a:prstGeom prst="rect">
            <a:avLst/>
          </a:prstGeom>
          <a:noFill/>
          <a:ln w="9525">
            <a:noFill/>
            <a:miter lim="800000"/>
            <a:headEnd/>
            <a:tailEnd/>
          </a:ln>
        </p:spPr>
      </p:pic>
      <p:pic>
        <p:nvPicPr>
          <p:cNvPr id="31746" name="Picture 2"/>
          <p:cNvPicPr>
            <a:picLocks noChangeAspect="1" noChangeArrowheads="1"/>
          </p:cNvPicPr>
          <p:nvPr/>
        </p:nvPicPr>
        <p:blipFill>
          <a:blip r:embed="rId3" cstate="print"/>
          <a:srcRect/>
          <a:stretch>
            <a:fillRect/>
          </a:stretch>
        </p:blipFill>
        <p:spPr bwMode="auto">
          <a:xfrm>
            <a:off x="4211960" y="2831926"/>
            <a:ext cx="4327029" cy="3045346"/>
          </a:xfrm>
          <a:prstGeom prst="rect">
            <a:avLst/>
          </a:prstGeom>
          <a:noFill/>
          <a:ln w="9525">
            <a:noFill/>
            <a:miter lim="800000"/>
            <a:headEnd/>
            <a:tailEnd/>
          </a:ln>
        </p:spPr>
      </p:pic>
      <p:pic>
        <p:nvPicPr>
          <p:cNvPr id="31747" name="Picture 3"/>
          <p:cNvPicPr>
            <a:picLocks noChangeAspect="1" noChangeArrowheads="1"/>
          </p:cNvPicPr>
          <p:nvPr/>
        </p:nvPicPr>
        <p:blipFill>
          <a:blip r:embed="rId4" cstate="print"/>
          <a:srcRect/>
          <a:stretch>
            <a:fillRect/>
          </a:stretch>
        </p:blipFill>
        <p:spPr bwMode="auto">
          <a:xfrm>
            <a:off x="1547664" y="1268760"/>
            <a:ext cx="5857875" cy="542925"/>
          </a:xfrm>
          <a:prstGeom prst="rect">
            <a:avLst/>
          </a:prstGeom>
          <a:noFill/>
          <a:ln w="9525">
            <a:noFill/>
            <a:miter lim="800000"/>
            <a:headEnd/>
            <a:tailEnd/>
          </a:ln>
        </p:spPr>
      </p:pic>
      <p:sp>
        <p:nvSpPr>
          <p:cNvPr id="7" name="6 Rectángulo"/>
          <p:cNvSpPr/>
          <p:nvPr/>
        </p:nvSpPr>
        <p:spPr>
          <a:xfrm>
            <a:off x="2555776" y="1988840"/>
            <a:ext cx="4269694"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TABULACIÓN GRÁFICA</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1747"/>
                                        </p:tgtEl>
                                        <p:attrNameLst>
                                          <p:attrName>style.visibility</p:attrName>
                                        </p:attrNameLst>
                                      </p:cBhvr>
                                      <p:to>
                                        <p:strVal val="visible"/>
                                      </p:to>
                                    </p:set>
                                    <p:anim calcmode="lin" valueType="num">
                                      <p:cBhvr>
                                        <p:cTn id="15" dur="500" decel="50000" fill="hold">
                                          <p:stCondLst>
                                            <p:cond delay="0"/>
                                          </p:stCondLst>
                                        </p:cTn>
                                        <p:tgtEl>
                                          <p:spTgt spid="3174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174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1747"/>
                                        </p:tgtEl>
                                        <p:attrNameLst>
                                          <p:attrName>ppt_w</p:attrName>
                                        </p:attrNameLst>
                                      </p:cBhvr>
                                      <p:tavLst>
                                        <p:tav tm="0">
                                          <p:val>
                                            <p:strVal val="#ppt_w*.05"/>
                                          </p:val>
                                        </p:tav>
                                        <p:tav tm="100000">
                                          <p:val>
                                            <p:strVal val="#ppt_w"/>
                                          </p:val>
                                        </p:tav>
                                      </p:tavLst>
                                    </p:anim>
                                    <p:anim calcmode="lin" valueType="num">
                                      <p:cBhvr>
                                        <p:cTn id="18" dur="1000" fill="hold"/>
                                        <p:tgtEl>
                                          <p:spTgt spid="3174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174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174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174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174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1745"/>
                                        </p:tgtEl>
                                        <p:attrNameLst>
                                          <p:attrName>style.visibility</p:attrName>
                                        </p:attrNameLst>
                                      </p:cBhvr>
                                      <p:to>
                                        <p:strVal val="visible"/>
                                      </p:to>
                                    </p:set>
                                    <p:animEffect transition="in" filter="wedge">
                                      <p:cBhvr>
                                        <p:cTn id="27" dur="2000"/>
                                        <p:tgtEl>
                                          <p:spTgt spid="31745"/>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31746"/>
                                        </p:tgtEl>
                                        <p:attrNameLst>
                                          <p:attrName>style.visibility</p:attrName>
                                        </p:attrNameLst>
                                      </p:cBhvr>
                                      <p:to>
                                        <p:strVal val="visible"/>
                                      </p:to>
                                    </p:set>
                                    <p:animEffect transition="in" filter="plus(in)">
                                      <p:cBhvr>
                                        <p:cTn id="32" dur="2000"/>
                                        <p:tgtEl>
                                          <p:spTgt spid="3174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3752"/>
            <a:ext cx="9108504" cy="1143000"/>
          </a:xfrm>
        </p:spPr>
        <p:txBody>
          <a:bodyPr/>
          <a:lstStyle/>
          <a:p>
            <a:r>
              <a:rPr lang="es-EC" sz="2800" dirty="0" smtClean="0"/>
              <a:t>EVALUACIÓN DE </a:t>
            </a:r>
            <a:r>
              <a:rPr lang="es-EC" sz="2800" dirty="0" smtClean="0"/>
              <a:t>PERSONALIDAD “</a:t>
            </a:r>
            <a:r>
              <a:rPr lang="es-EC" sz="2800" dirty="0" smtClean="0"/>
              <a:t>BIG FIVE”</a:t>
            </a:r>
            <a:endParaRPr lang="es-EC" sz="2800" dirty="0"/>
          </a:p>
        </p:txBody>
      </p:sp>
      <p:sp>
        <p:nvSpPr>
          <p:cNvPr id="3" name="2 Marcador de contenido"/>
          <p:cNvSpPr>
            <a:spLocks noGrp="1"/>
          </p:cNvSpPr>
          <p:nvPr>
            <p:ph idx="1"/>
          </p:nvPr>
        </p:nvSpPr>
        <p:spPr>
          <a:xfrm>
            <a:off x="323528" y="764704"/>
            <a:ext cx="8229600" cy="4525963"/>
          </a:xfrm>
        </p:spPr>
        <p:txBody>
          <a:bodyPr/>
          <a:lstStyle/>
          <a:p>
            <a:pPr marL="0" indent="0" algn="just">
              <a:buNone/>
            </a:pPr>
            <a:endParaRPr lang="es-ES" sz="2000" b="1" dirty="0" smtClean="0"/>
          </a:p>
          <a:p>
            <a:pPr marL="0" indent="0" algn="just">
              <a:buNone/>
            </a:pPr>
            <a:endParaRPr lang="es-ES" sz="2000" b="1" dirty="0" smtClean="0"/>
          </a:p>
          <a:p>
            <a:pPr marL="0" indent="0" algn="just">
              <a:buNone/>
            </a:pPr>
            <a:r>
              <a:rPr lang="es-ES" b="1" dirty="0" smtClean="0"/>
              <a:t>Análisis </a:t>
            </a:r>
            <a:r>
              <a:rPr lang="es-ES" b="1" dirty="0" smtClean="0"/>
              <a:t>del séptimo ítem</a:t>
            </a:r>
            <a:r>
              <a:rPr lang="es-ES" b="1" dirty="0" smtClean="0"/>
              <a:t>:</a:t>
            </a:r>
          </a:p>
          <a:p>
            <a:pPr marL="0" indent="0" algn="just">
              <a:buNone/>
            </a:pPr>
            <a:endParaRPr lang="es-EC" dirty="0" smtClean="0"/>
          </a:p>
          <a:p>
            <a:pPr marL="0" indent="0" algn="just">
              <a:buNone/>
            </a:pPr>
            <a:r>
              <a:rPr lang="es-ES" dirty="0" smtClean="0"/>
              <a:t>Los 32 padres o madres de familia de los niños de cuatro años de Centro Infantil después del taller guía junto a la Psicóloga con apoyo de la proponente contestan que: la personalidad de su niño/a en el estado de Flexible es el 50%  (16 niños/as), en Terco 47% (15 niños/as) y en no contestados 3% (1 niño/a</a:t>
            </a:r>
            <a:r>
              <a:rPr lang="es-ES" dirty="0" smtClean="0"/>
              <a:t>).</a:t>
            </a:r>
          </a:p>
          <a:p>
            <a:pPr marL="0" indent="0" algn="just">
              <a:buNone/>
            </a:pPr>
            <a:endParaRPr lang="es-EC" sz="2000" dirty="0" smtClean="0"/>
          </a:p>
          <a:p>
            <a:pPr algn="ctr">
              <a:buNone/>
            </a:pPr>
            <a:endParaRPr lang="es-EC" b="1" dirty="0"/>
          </a:p>
        </p:txBody>
      </p:sp>
      <p:cxnSp>
        <p:nvCxnSpPr>
          <p:cNvPr id="9" name="8 Conector recto"/>
          <p:cNvCxnSpPr/>
          <p:nvPr/>
        </p:nvCxnSpPr>
        <p:spPr>
          <a:xfrm>
            <a:off x="3707904" y="4221088"/>
            <a:ext cx="1656184"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64704"/>
            <a:ext cx="9144000" cy="4525963"/>
          </a:xfrm>
        </p:spPr>
        <p:txBody>
          <a:bodyPr/>
          <a:lstStyle/>
          <a:p>
            <a:pPr>
              <a:buNone/>
            </a:pPr>
            <a:r>
              <a:rPr lang="es-EC" dirty="0" smtClean="0"/>
              <a:t>EVALUA VARIOS ASPECTOS DE SUS DESEMPEÑO LABORAL</a:t>
            </a:r>
            <a:endParaRPr lang="es-EC" dirty="0"/>
          </a:p>
        </p:txBody>
      </p:sp>
      <p:pic>
        <p:nvPicPr>
          <p:cNvPr id="50180" name="Picture 4"/>
          <p:cNvPicPr>
            <a:picLocks noChangeAspect="1" noChangeArrowheads="1"/>
          </p:cNvPicPr>
          <p:nvPr/>
        </p:nvPicPr>
        <p:blipFill>
          <a:blip r:embed="rId2" cstate="print"/>
          <a:srcRect/>
          <a:stretch>
            <a:fillRect/>
          </a:stretch>
        </p:blipFill>
        <p:spPr bwMode="auto">
          <a:xfrm>
            <a:off x="755576" y="3789040"/>
            <a:ext cx="3024336" cy="1008112"/>
          </a:xfrm>
          <a:prstGeom prst="rect">
            <a:avLst/>
          </a:prstGeom>
          <a:noFill/>
          <a:ln w="9525">
            <a:noFill/>
            <a:miter lim="800000"/>
            <a:headEnd/>
            <a:tailEnd/>
          </a:ln>
        </p:spPr>
      </p:pic>
      <p:pic>
        <p:nvPicPr>
          <p:cNvPr id="50181" name="Picture 5"/>
          <p:cNvPicPr>
            <a:picLocks noChangeAspect="1" noChangeArrowheads="1"/>
          </p:cNvPicPr>
          <p:nvPr/>
        </p:nvPicPr>
        <p:blipFill>
          <a:blip r:embed="rId3" cstate="print"/>
          <a:srcRect/>
          <a:stretch>
            <a:fillRect/>
          </a:stretch>
        </p:blipFill>
        <p:spPr bwMode="auto">
          <a:xfrm>
            <a:off x="4211960" y="2924944"/>
            <a:ext cx="3992668" cy="2880320"/>
          </a:xfrm>
          <a:prstGeom prst="rect">
            <a:avLst/>
          </a:prstGeom>
          <a:noFill/>
          <a:ln w="9525">
            <a:noFill/>
            <a:miter lim="800000"/>
            <a:headEnd/>
            <a:tailEnd/>
          </a:ln>
        </p:spPr>
      </p:pic>
      <p:sp>
        <p:nvSpPr>
          <p:cNvPr id="7" name="6 Rectángulo"/>
          <p:cNvSpPr/>
          <p:nvPr/>
        </p:nvSpPr>
        <p:spPr>
          <a:xfrm>
            <a:off x="2483768" y="2276872"/>
            <a:ext cx="4269694"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TABULACIÓN GRÁFICA</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3793" name="Picture 1"/>
          <p:cNvPicPr>
            <a:picLocks noChangeAspect="1" noChangeArrowheads="1"/>
          </p:cNvPicPr>
          <p:nvPr/>
        </p:nvPicPr>
        <p:blipFill>
          <a:blip r:embed="rId4" cstate="print"/>
          <a:srcRect/>
          <a:stretch>
            <a:fillRect/>
          </a:stretch>
        </p:blipFill>
        <p:spPr bwMode="auto">
          <a:xfrm>
            <a:off x="1979712" y="1268760"/>
            <a:ext cx="5448300" cy="942975"/>
          </a:xfrm>
          <a:prstGeom prst="rect">
            <a:avLst/>
          </a:prstGeom>
          <a:noFill/>
          <a:ln w="9525">
            <a:noFill/>
            <a:miter lim="800000"/>
            <a:headEnd/>
            <a:tailEnd/>
          </a:ln>
        </p:spPr>
      </p:pic>
      <p:sp>
        <p:nvSpPr>
          <p:cNvPr id="10" name="1 Título"/>
          <p:cNvSpPr txBox="1">
            <a:spLocks/>
          </p:cNvSpPr>
          <p:nvPr/>
        </p:nvSpPr>
        <p:spPr>
          <a:xfrm>
            <a:off x="590872" y="44624"/>
            <a:ext cx="8229600"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CUESTIONARIO A MADRES COMUNITARIAS</a:t>
            </a:r>
            <a:endPar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diamond(in)">
                                      <p:cBhvr>
                                        <p:cTn id="12" dur="2000"/>
                                        <p:tgtEl>
                                          <p:spTgt spid="50180"/>
                                        </p:tgtEl>
                                      </p:cBhvr>
                                    </p:animEffec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nodeType="clickEffect">
                                  <p:stCondLst>
                                    <p:cond delay="0"/>
                                  </p:stCondLst>
                                  <p:childTnLst>
                                    <p:set>
                                      <p:cBhvr>
                                        <p:cTn id="16" dur="5000">
                                          <p:stCondLst>
                                            <p:cond delay="0"/>
                                          </p:stCondLst>
                                        </p:cTn>
                                        <p:tgtEl>
                                          <p:spTgt spid="501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764704"/>
            <a:ext cx="8229600" cy="4525963"/>
          </a:xfrm>
        </p:spPr>
        <p:txBody>
          <a:bodyPr/>
          <a:lstStyle/>
          <a:p>
            <a:pPr marL="0" indent="0" algn="just">
              <a:buNone/>
            </a:pPr>
            <a:endParaRPr lang="es-ES" sz="2000" b="1" dirty="0" smtClean="0"/>
          </a:p>
          <a:p>
            <a:pPr marL="0" indent="0" algn="just">
              <a:buNone/>
            </a:pPr>
            <a:endParaRPr lang="es-ES" sz="2000" b="1" dirty="0" smtClean="0"/>
          </a:p>
          <a:p>
            <a:pPr marL="0" indent="0" algn="just">
              <a:buNone/>
            </a:pPr>
            <a:r>
              <a:rPr lang="es-ES" b="1" dirty="0" smtClean="0"/>
              <a:t>Interpretación</a:t>
            </a:r>
            <a:r>
              <a:rPr lang="es-ES" b="1" dirty="0" smtClean="0"/>
              <a:t>:</a:t>
            </a:r>
          </a:p>
          <a:p>
            <a:pPr marL="0" indent="0" algn="just">
              <a:buNone/>
            </a:pPr>
            <a:endParaRPr lang="es-EC" dirty="0" smtClean="0"/>
          </a:p>
          <a:p>
            <a:pPr marL="0" indent="0" algn="just">
              <a:buNone/>
            </a:pPr>
            <a:r>
              <a:rPr lang="es-ES" dirty="0" smtClean="0"/>
              <a:t>Las madres comunitarias fueron evaluadas por la Parvularia del Centro Infantil y según los datos recibidos individualmente de cada una en esta sección se obtiene que el 100% poseen una preparación secundaria (3 madres comunitarias) y el 33% posee capacitación inherente a la formación infantil (1 madre comunitaria).</a:t>
            </a:r>
            <a:endParaRPr lang="es-EC" dirty="0" smtClean="0"/>
          </a:p>
          <a:p>
            <a:pPr marL="0" indent="0" algn="just">
              <a:buNone/>
            </a:pPr>
            <a:endParaRPr lang="es-EC" sz="2000" dirty="0" smtClean="0"/>
          </a:p>
          <a:p>
            <a:pPr algn="ctr">
              <a:buNone/>
            </a:pPr>
            <a:endParaRPr lang="es-EC" b="1" dirty="0"/>
          </a:p>
        </p:txBody>
      </p:sp>
      <p:cxnSp>
        <p:nvCxnSpPr>
          <p:cNvPr id="9" name="8 Conector recto"/>
          <p:cNvCxnSpPr/>
          <p:nvPr/>
        </p:nvCxnSpPr>
        <p:spPr>
          <a:xfrm>
            <a:off x="2627784" y="3861048"/>
            <a:ext cx="5328592"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5652120" y="4221088"/>
            <a:ext cx="2808312"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539552" y="4581128"/>
            <a:ext cx="4104456"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12" name="1 Título"/>
          <p:cNvSpPr txBox="1">
            <a:spLocks/>
          </p:cNvSpPr>
          <p:nvPr/>
        </p:nvSpPr>
        <p:spPr>
          <a:xfrm>
            <a:off x="590872" y="44624"/>
            <a:ext cx="8229600"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CUESTIONARIO A MADRES COMUNITARIAS</a:t>
            </a:r>
            <a:endPar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2" end="2"/>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anim calcmode="lin" valueType="num">
                                      <p:cBhvr>
                                        <p:cTn id="20"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par>
                                <p:cTn id="28" presetID="8"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amond(in)">
                                      <p:cBhvr>
                                        <p:cTn id="30" dur="2000"/>
                                        <p:tgtEl>
                                          <p:spTgt spid="6"/>
                                        </p:tgtEl>
                                      </p:cBhvr>
                                    </p:animEffect>
                                  </p:childTnLst>
                                </p:cTn>
                              </p:par>
                              <p:par>
                                <p:cTn id="31" presetID="8"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64704"/>
            <a:ext cx="9144000" cy="4525963"/>
          </a:xfrm>
        </p:spPr>
        <p:txBody>
          <a:bodyPr/>
          <a:lstStyle/>
          <a:p>
            <a:pPr>
              <a:buNone/>
            </a:pPr>
            <a:r>
              <a:rPr lang="es-EC" dirty="0" smtClean="0"/>
              <a:t>EVALUA VARIOS ASPECTOS DE SUS DESEMPEÑO LABORAL</a:t>
            </a:r>
            <a:endParaRPr lang="es-EC" dirty="0"/>
          </a:p>
        </p:txBody>
      </p:sp>
      <p:pic>
        <p:nvPicPr>
          <p:cNvPr id="67586" name="Picture 2"/>
          <p:cNvPicPr>
            <a:picLocks noChangeAspect="1" noChangeArrowheads="1"/>
          </p:cNvPicPr>
          <p:nvPr/>
        </p:nvPicPr>
        <p:blipFill>
          <a:blip r:embed="rId2" cstate="print"/>
          <a:srcRect/>
          <a:stretch>
            <a:fillRect/>
          </a:stretch>
        </p:blipFill>
        <p:spPr bwMode="auto">
          <a:xfrm>
            <a:off x="1187623" y="1268760"/>
            <a:ext cx="7089837" cy="4536504"/>
          </a:xfrm>
          <a:prstGeom prst="rect">
            <a:avLst/>
          </a:prstGeom>
          <a:noFill/>
          <a:ln w="9525">
            <a:noFill/>
            <a:miter lim="800000"/>
            <a:headEnd/>
            <a:tailEnd/>
          </a:ln>
        </p:spPr>
      </p:pic>
      <p:sp>
        <p:nvSpPr>
          <p:cNvPr id="10" name="1 Título"/>
          <p:cNvSpPr txBox="1">
            <a:spLocks/>
          </p:cNvSpPr>
          <p:nvPr/>
        </p:nvSpPr>
        <p:spPr>
          <a:xfrm>
            <a:off x="590872" y="44624"/>
            <a:ext cx="8229600"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CUESTIONARIO A MADRES COMUNITARIAS</a:t>
            </a:r>
            <a:endPar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67586"/>
                                        </p:tgtEl>
                                        <p:attrNameLst>
                                          <p:attrName>style.visibility</p:attrName>
                                        </p:attrNameLst>
                                      </p:cBhvr>
                                      <p:to>
                                        <p:strVal val="visible"/>
                                      </p:to>
                                    </p:set>
                                    <p:anim calcmode="lin" valueType="num">
                                      <p:cBhvr>
                                        <p:cTn id="18" dur="500" fill="hold"/>
                                        <p:tgtEl>
                                          <p:spTgt spid="67586"/>
                                        </p:tgtEl>
                                        <p:attrNameLst>
                                          <p:attrName>ppt_w</p:attrName>
                                        </p:attrNameLst>
                                      </p:cBhvr>
                                      <p:tavLst>
                                        <p:tav tm="0">
                                          <p:val>
                                            <p:fltVal val="0"/>
                                          </p:val>
                                        </p:tav>
                                        <p:tav tm="100000">
                                          <p:val>
                                            <p:strVal val="#ppt_w"/>
                                          </p:val>
                                        </p:tav>
                                      </p:tavLst>
                                    </p:anim>
                                    <p:anim calcmode="lin" valueType="num">
                                      <p:cBhvr>
                                        <p:cTn id="19" dur="500" fill="hold"/>
                                        <p:tgtEl>
                                          <p:spTgt spid="67586"/>
                                        </p:tgtEl>
                                        <p:attrNameLst>
                                          <p:attrName>ppt_h</p:attrName>
                                        </p:attrNameLst>
                                      </p:cBhvr>
                                      <p:tavLst>
                                        <p:tav tm="0">
                                          <p:val>
                                            <p:fltVal val="0"/>
                                          </p:val>
                                        </p:tav>
                                        <p:tav tm="100000">
                                          <p:val>
                                            <p:strVal val="#ppt_h"/>
                                          </p:val>
                                        </p:tav>
                                      </p:tavLst>
                                    </p:anim>
                                    <p:anim calcmode="lin" valueType="num">
                                      <p:cBhvr>
                                        <p:cTn id="20" dur="500" fill="hold"/>
                                        <p:tgtEl>
                                          <p:spTgt spid="67586"/>
                                        </p:tgtEl>
                                        <p:attrNameLst>
                                          <p:attrName>style.rotation</p:attrName>
                                        </p:attrNameLst>
                                      </p:cBhvr>
                                      <p:tavLst>
                                        <p:tav tm="0">
                                          <p:val>
                                            <p:fltVal val="360"/>
                                          </p:val>
                                        </p:tav>
                                        <p:tav tm="100000">
                                          <p:val>
                                            <p:fltVal val="0"/>
                                          </p:val>
                                        </p:tav>
                                      </p:tavLst>
                                    </p:anim>
                                    <p:animEffect transition="in" filter="fade">
                                      <p:cBhvr>
                                        <p:cTn id="21"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411760" y="692696"/>
            <a:ext cx="4269694" cy="523220"/>
          </a:xfrm>
          <a:prstGeom prst="rect">
            <a:avLst/>
          </a:prstGeom>
          <a:noFill/>
        </p:spPr>
        <p:txBody>
          <a:bodyPr wrap="none" lIns="91440" tIns="45720" rIns="91440" bIns="45720">
            <a:spAutoFit/>
          </a:bodyPr>
          <a:lstStyle/>
          <a:p>
            <a:pPr algn="ct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TABULACIÓN GRÁFICA</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8610" name="Picture 2"/>
          <p:cNvPicPr>
            <a:picLocks noChangeAspect="1" noChangeArrowheads="1"/>
          </p:cNvPicPr>
          <p:nvPr/>
        </p:nvPicPr>
        <p:blipFill>
          <a:blip r:embed="rId2" cstate="print"/>
          <a:srcRect/>
          <a:stretch>
            <a:fillRect/>
          </a:stretch>
        </p:blipFill>
        <p:spPr bwMode="auto">
          <a:xfrm>
            <a:off x="179512" y="1196752"/>
            <a:ext cx="3038459" cy="4680520"/>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srcRect/>
          <a:stretch>
            <a:fillRect/>
          </a:stretch>
        </p:blipFill>
        <p:spPr bwMode="auto">
          <a:xfrm>
            <a:off x="3347864" y="1412776"/>
            <a:ext cx="5580620" cy="4464496"/>
          </a:xfrm>
          <a:prstGeom prst="rect">
            <a:avLst/>
          </a:prstGeom>
          <a:noFill/>
          <a:ln w="9525">
            <a:noFill/>
            <a:miter lim="800000"/>
            <a:headEnd/>
            <a:tailEnd/>
          </a:ln>
        </p:spPr>
      </p:pic>
      <p:sp>
        <p:nvSpPr>
          <p:cNvPr id="14" name="1 Título"/>
          <p:cNvSpPr txBox="1">
            <a:spLocks/>
          </p:cNvSpPr>
          <p:nvPr/>
        </p:nvSpPr>
        <p:spPr>
          <a:xfrm>
            <a:off x="590872" y="44624"/>
            <a:ext cx="8229600"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CUESTIONARIO A MADRES COMUNITARIAS</a:t>
            </a:r>
            <a:endPar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68610"/>
                                        </p:tgtEl>
                                        <p:attrNameLst>
                                          <p:attrName>style.visibility</p:attrName>
                                        </p:attrNameLst>
                                      </p:cBhvr>
                                      <p:to>
                                        <p:strVal val="visible"/>
                                      </p:to>
                                    </p:set>
                                    <p:anim calcmode="lin" valueType="num">
                                      <p:cBhvr>
                                        <p:cTn id="31" dur="2000" fill="hold"/>
                                        <p:tgtEl>
                                          <p:spTgt spid="68610"/>
                                        </p:tgtEl>
                                        <p:attrNameLst>
                                          <p:attrName>ppt_w</p:attrName>
                                        </p:attrNameLst>
                                      </p:cBhvr>
                                      <p:tavLst>
                                        <p:tav tm="0">
                                          <p:val>
                                            <p:strVal val="#ppt_w*2.5"/>
                                          </p:val>
                                        </p:tav>
                                        <p:tav tm="100000">
                                          <p:val>
                                            <p:strVal val="#ppt_w"/>
                                          </p:val>
                                        </p:tav>
                                      </p:tavLst>
                                    </p:anim>
                                    <p:anim calcmode="lin" valueType="num">
                                      <p:cBhvr>
                                        <p:cTn id="32" dur="2000" fill="hold"/>
                                        <p:tgtEl>
                                          <p:spTgt spid="68610"/>
                                        </p:tgtEl>
                                        <p:attrNameLst>
                                          <p:attrName>ppt_h</p:attrName>
                                        </p:attrNameLst>
                                      </p:cBhvr>
                                      <p:tavLst>
                                        <p:tav tm="0">
                                          <p:val>
                                            <p:strVal val="#ppt_h*0.01"/>
                                          </p:val>
                                        </p:tav>
                                        <p:tav tm="100000">
                                          <p:val>
                                            <p:strVal val="#ppt_h"/>
                                          </p:val>
                                        </p:tav>
                                      </p:tavLst>
                                    </p:anim>
                                    <p:anim calcmode="lin" valueType="num">
                                      <p:cBhvr>
                                        <p:cTn id="33" dur="2000" fill="hold"/>
                                        <p:tgtEl>
                                          <p:spTgt spid="68610"/>
                                        </p:tgtEl>
                                        <p:attrNameLst>
                                          <p:attrName>ppt_x</p:attrName>
                                        </p:attrNameLst>
                                      </p:cBhvr>
                                      <p:tavLst>
                                        <p:tav tm="0">
                                          <p:val>
                                            <p:strVal val="#ppt_x"/>
                                          </p:val>
                                        </p:tav>
                                        <p:tav tm="100000">
                                          <p:val>
                                            <p:strVal val="#ppt_x"/>
                                          </p:val>
                                        </p:tav>
                                      </p:tavLst>
                                    </p:anim>
                                    <p:anim calcmode="lin" valueType="num">
                                      <p:cBhvr>
                                        <p:cTn id="34" dur="2000" fill="hold"/>
                                        <p:tgtEl>
                                          <p:spTgt spid="68610"/>
                                        </p:tgtEl>
                                        <p:attrNameLst>
                                          <p:attrName>ppt_y</p:attrName>
                                        </p:attrNameLst>
                                      </p:cBhvr>
                                      <p:tavLst>
                                        <p:tav tm="0">
                                          <p:val>
                                            <p:strVal val="#ppt_h+1"/>
                                          </p:val>
                                        </p:tav>
                                        <p:tav tm="100000">
                                          <p:val>
                                            <p:strVal val="#ppt_y"/>
                                          </p:val>
                                        </p:tav>
                                      </p:tavLst>
                                    </p:anim>
                                    <p:animEffect transition="in" filter="fade">
                                      <p:cBhvr>
                                        <p:cTn id="35" dur="2000"/>
                                        <p:tgtEl>
                                          <p:spTgt spid="68610"/>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68611"/>
                                        </p:tgtEl>
                                        <p:attrNameLst>
                                          <p:attrName>style.visibility</p:attrName>
                                        </p:attrNameLst>
                                      </p:cBhvr>
                                      <p:to>
                                        <p:strVal val="visible"/>
                                      </p:to>
                                    </p:set>
                                    <p:anim calcmode="lin" valueType="num">
                                      <p:cBhvr>
                                        <p:cTn id="38" dur="2000" fill="hold"/>
                                        <p:tgtEl>
                                          <p:spTgt spid="68611"/>
                                        </p:tgtEl>
                                        <p:attrNameLst>
                                          <p:attrName>ppt_w</p:attrName>
                                        </p:attrNameLst>
                                      </p:cBhvr>
                                      <p:tavLst>
                                        <p:tav tm="0">
                                          <p:val>
                                            <p:strVal val="#ppt_w*2.5"/>
                                          </p:val>
                                        </p:tav>
                                        <p:tav tm="100000">
                                          <p:val>
                                            <p:strVal val="#ppt_w"/>
                                          </p:val>
                                        </p:tav>
                                      </p:tavLst>
                                    </p:anim>
                                    <p:anim calcmode="lin" valueType="num">
                                      <p:cBhvr>
                                        <p:cTn id="39" dur="2000" fill="hold"/>
                                        <p:tgtEl>
                                          <p:spTgt spid="68611"/>
                                        </p:tgtEl>
                                        <p:attrNameLst>
                                          <p:attrName>ppt_h</p:attrName>
                                        </p:attrNameLst>
                                      </p:cBhvr>
                                      <p:tavLst>
                                        <p:tav tm="0">
                                          <p:val>
                                            <p:strVal val="#ppt_h*0.01"/>
                                          </p:val>
                                        </p:tav>
                                        <p:tav tm="100000">
                                          <p:val>
                                            <p:strVal val="#ppt_h"/>
                                          </p:val>
                                        </p:tav>
                                      </p:tavLst>
                                    </p:anim>
                                    <p:anim calcmode="lin" valueType="num">
                                      <p:cBhvr>
                                        <p:cTn id="40" dur="2000" fill="hold"/>
                                        <p:tgtEl>
                                          <p:spTgt spid="68611"/>
                                        </p:tgtEl>
                                        <p:attrNameLst>
                                          <p:attrName>ppt_x</p:attrName>
                                        </p:attrNameLst>
                                      </p:cBhvr>
                                      <p:tavLst>
                                        <p:tav tm="0">
                                          <p:val>
                                            <p:strVal val="#ppt_x"/>
                                          </p:val>
                                        </p:tav>
                                        <p:tav tm="100000">
                                          <p:val>
                                            <p:strVal val="#ppt_x"/>
                                          </p:val>
                                        </p:tav>
                                      </p:tavLst>
                                    </p:anim>
                                    <p:anim calcmode="lin" valueType="num">
                                      <p:cBhvr>
                                        <p:cTn id="41" dur="2000" fill="hold"/>
                                        <p:tgtEl>
                                          <p:spTgt spid="68611"/>
                                        </p:tgtEl>
                                        <p:attrNameLst>
                                          <p:attrName>ppt_y</p:attrName>
                                        </p:attrNameLst>
                                      </p:cBhvr>
                                      <p:tavLst>
                                        <p:tav tm="0">
                                          <p:val>
                                            <p:strVal val="#ppt_h+1"/>
                                          </p:val>
                                        </p:tav>
                                        <p:tav tm="100000">
                                          <p:val>
                                            <p:strVal val="#ppt_y"/>
                                          </p:val>
                                        </p:tav>
                                      </p:tavLst>
                                    </p:anim>
                                    <p:animEffect transition="in" filter="fade">
                                      <p:cBhvr>
                                        <p:cTn id="42" dur="20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9407" y="2967335"/>
            <a:ext cx="7725192"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MARCO CONTEXTUAL</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2483768" y="1556792"/>
            <a:ext cx="410881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CAPITULO I</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8674" name="Picture 2" descr="http://www.gifs10.com/imagenes/1-gifs-animados-ninos.gif"/>
          <p:cNvPicPr>
            <a:picLocks noChangeAspect="1" noChangeArrowheads="1" noCrop="1"/>
          </p:cNvPicPr>
          <p:nvPr/>
        </p:nvPicPr>
        <p:blipFill>
          <a:blip r:embed="rId2" cstate="print"/>
          <a:srcRect/>
          <a:stretch>
            <a:fillRect/>
          </a:stretch>
        </p:blipFill>
        <p:spPr bwMode="auto">
          <a:xfrm>
            <a:off x="2915816" y="3861048"/>
            <a:ext cx="2914650" cy="2181226"/>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p:cTn id="16" dur="500" fill="hold"/>
                                        <p:tgtEl>
                                          <p:spTgt spid="28674"/>
                                        </p:tgtEl>
                                        <p:attrNameLst>
                                          <p:attrName>ppt_w</p:attrName>
                                        </p:attrNameLst>
                                      </p:cBhvr>
                                      <p:tavLst>
                                        <p:tav tm="0">
                                          <p:val>
                                            <p:fltVal val="0"/>
                                          </p:val>
                                        </p:tav>
                                        <p:tav tm="100000">
                                          <p:val>
                                            <p:strVal val="#ppt_w"/>
                                          </p:val>
                                        </p:tav>
                                      </p:tavLst>
                                    </p:anim>
                                    <p:anim calcmode="lin" valueType="num">
                                      <p:cBhvr>
                                        <p:cTn id="17" dur="500" fill="hold"/>
                                        <p:tgtEl>
                                          <p:spTgt spid="2867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060848"/>
            <a:ext cx="8229600" cy="2869779"/>
          </a:xfrm>
        </p:spPr>
        <p:txBody>
          <a:bodyPr/>
          <a:lstStyle/>
          <a:p>
            <a:pPr marL="0" indent="0" algn="just">
              <a:buNone/>
            </a:pPr>
            <a:r>
              <a:rPr lang="es-ES" sz="2000" b="1" dirty="0" smtClean="0"/>
              <a:t>Interpretación:</a:t>
            </a:r>
          </a:p>
          <a:p>
            <a:pPr marL="0" indent="0" algn="just">
              <a:buNone/>
            </a:pPr>
            <a:endParaRPr lang="es-ES" sz="2000" b="1" dirty="0" smtClean="0"/>
          </a:p>
          <a:p>
            <a:pPr marL="0" indent="0" algn="just">
              <a:buNone/>
            </a:pPr>
            <a:r>
              <a:rPr lang="es-EC" sz="1800" dirty="0" smtClean="0"/>
              <a:t>Las madres comunitarias fueron evaluadas por la Parvularia del Centro Infantil y según su criterio tenemos que </a:t>
            </a:r>
            <a:r>
              <a:rPr lang="es-EC" sz="1800" dirty="0" smtClean="0"/>
              <a:t>el </a:t>
            </a:r>
            <a:r>
              <a:rPr lang="es-EC" sz="1800" dirty="0" smtClean="0"/>
              <a:t>33% cuenta con la planificación de la clase (1 madre comunitaria</a:t>
            </a:r>
            <a:r>
              <a:rPr lang="es-EC" sz="1800" dirty="0" smtClean="0"/>
              <a:t>), </a:t>
            </a:r>
            <a:r>
              <a:rPr lang="es-EC" sz="1800" dirty="0" smtClean="0"/>
              <a:t>el 33% (1 madre comunitaria) utiliza recursos auxiliares para facilitar el aprendizaje de los/las </a:t>
            </a:r>
            <a:r>
              <a:rPr lang="es-EC" sz="1800" dirty="0" smtClean="0"/>
              <a:t>estudiantes, </a:t>
            </a:r>
            <a:r>
              <a:rPr lang="es-EC" sz="1800" dirty="0" smtClean="0"/>
              <a:t>el 33% (1 madre comunitaria) demuestra dominio conceptual del </a:t>
            </a:r>
            <a:r>
              <a:rPr lang="es-EC" sz="1800" dirty="0" smtClean="0"/>
              <a:t>área, </a:t>
            </a:r>
            <a:r>
              <a:rPr lang="es-EC" sz="1800" dirty="0" smtClean="0"/>
              <a:t>el 33% (1 madre comunitaria) reflexiona con sus alumnos sobre sus procesos de aprendizaje, </a:t>
            </a:r>
            <a:r>
              <a:rPr lang="es-EC" sz="1800" dirty="0" smtClean="0"/>
              <a:t>el </a:t>
            </a:r>
            <a:r>
              <a:rPr lang="es-EC" sz="1800" dirty="0" smtClean="0"/>
              <a:t>0%  promueve una relación horizontal en base a las normas de convivencia, el 67% (2 madres comunitarias) Evalúa las actividades realizadas, el 33% Estimula a los alumnos a conseguir logros (1 madre de familia).</a:t>
            </a:r>
          </a:p>
          <a:p>
            <a:pPr algn="ctr">
              <a:buNone/>
            </a:pPr>
            <a:endParaRPr lang="es-EC" sz="2000" b="1" dirty="0"/>
          </a:p>
        </p:txBody>
      </p:sp>
      <p:cxnSp>
        <p:nvCxnSpPr>
          <p:cNvPr id="9" name="8 Conector recto"/>
          <p:cNvCxnSpPr/>
          <p:nvPr/>
        </p:nvCxnSpPr>
        <p:spPr>
          <a:xfrm>
            <a:off x="5436096" y="3356992"/>
            <a:ext cx="3024336"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6012160" y="3645024"/>
            <a:ext cx="259228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539552" y="3933056"/>
            <a:ext cx="5616624"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11" name="1 Título"/>
          <p:cNvSpPr txBox="1">
            <a:spLocks/>
          </p:cNvSpPr>
          <p:nvPr/>
        </p:nvSpPr>
        <p:spPr>
          <a:xfrm>
            <a:off x="590872" y="44624"/>
            <a:ext cx="8229600"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CUESTIONARIO A MADRES COMUNITARIAS</a:t>
            </a:r>
            <a:endPar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cxnSp>
        <p:nvCxnSpPr>
          <p:cNvPr id="14" name="13 Conector recto"/>
          <p:cNvCxnSpPr/>
          <p:nvPr/>
        </p:nvCxnSpPr>
        <p:spPr>
          <a:xfrm>
            <a:off x="1763688" y="4509120"/>
            <a:ext cx="6408712"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619672" y="4221088"/>
            <a:ext cx="4464496"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899592" y="4725144"/>
            <a:ext cx="7344816"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3923928" y="5013176"/>
            <a:ext cx="367240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Left)">
                                      <p:cBhvr>
                                        <p:cTn id="18" dur="500"/>
                                        <p:tgtEl>
                                          <p:spTgt spid="3">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18" presetClass="entr" presetSubtype="1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par>
                                <p:cTn id="25" presetID="18" presetClass="entr" presetSubtype="1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par>
                                <p:cTn id="28" presetID="18" presetClass="entr" presetSubtype="1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par>
                                <p:cTn id="31" presetID="18" presetClass="entr" presetSubtype="12"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trips(downLeft)">
                                      <p:cBhvr>
                                        <p:cTn id="33" dur="500"/>
                                        <p:tgtEl>
                                          <p:spTgt spid="16"/>
                                        </p:tgtEl>
                                      </p:cBhvr>
                                    </p:animEffect>
                                  </p:childTnLst>
                                </p:cTn>
                              </p:par>
                              <p:par>
                                <p:cTn id="34" presetID="18" presetClass="entr" presetSubtype="12"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Left)">
                                      <p:cBhvr>
                                        <p:cTn id="36" dur="500"/>
                                        <p:tgtEl>
                                          <p:spTgt spid="18"/>
                                        </p:tgtEl>
                                      </p:cBhvr>
                                    </p:animEffect>
                                  </p:childTnLst>
                                </p:cTn>
                              </p:par>
                              <p:par>
                                <p:cTn id="37" presetID="18" presetClass="entr" presetSubtype="1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downLef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82533" y="2967335"/>
            <a:ext cx="7378943" cy="2585323"/>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solidFill>
                  <a:schemeClr val="accent2">
                    <a:lumMod val="75000"/>
                  </a:schemeClr>
                </a:solidFill>
                <a:effectLst/>
              </a:rPr>
              <a:t>CONCLUSIONES</a:t>
            </a:r>
          </a:p>
          <a:p>
            <a:pPr algn="ctr"/>
            <a:r>
              <a:rPr lang="es-ES" sz="5400" b="1" dirty="0" smtClean="0">
                <a:ln w="10541" cmpd="sng">
                  <a:solidFill>
                    <a:schemeClr val="accent1">
                      <a:shade val="88000"/>
                      <a:satMod val="110000"/>
                    </a:schemeClr>
                  </a:solidFill>
                  <a:prstDash val="solid"/>
                </a:ln>
                <a:solidFill>
                  <a:schemeClr val="accent2">
                    <a:lumMod val="75000"/>
                  </a:schemeClr>
                </a:solidFill>
              </a:rPr>
              <a:t>Y </a:t>
            </a:r>
          </a:p>
          <a:p>
            <a:pPr algn="ctr"/>
            <a:r>
              <a:rPr lang="es-ES" sz="5400" b="1" dirty="0" smtClean="0">
                <a:ln w="10541" cmpd="sng">
                  <a:solidFill>
                    <a:schemeClr val="accent1">
                      <a:shade val="88000"/>
                      <a:satMod val="110000"/>
                    </a:schemeClr>
                  </a:solidFill>
                  <a:prstDash val="solid"/>
                </a:ln>
                <a:solidFill>
                  <a:schemeClr val="accent2">
                    <a:lumMod val="75000"/>
                  </a:schemeClr>
                </a:solidFill>
              </a:rPr>
              <a:t>RECOMENDACIONES</a:t>
            </a:r>
            <a:endParaRPr lang="es-ES" sz="5400" b="1" cap="none" spc="0" dirty="0">
              <a:ln w="10541" cmpd="sng">
                <a:solidFill>
                  <a:schemeClr val="accent1">
                    <a:shade val="88000"/>
                    <a:satMod val="110000"/>
                  </a:schemeClr>
                </a:solidFill>
                <a:prstDash val="solid"/>
              </a:ln>
              <a:solidFill>
                <a:schemeClr val="accent2">
                  <a:lumMod val="75000"/>
                </a:schemeClr>
              </a:solidFill>
              <a:effectLst/>
            </a:endParaRPr>
          </a:p>
        </p:txBody>
      </p:sp>
      <p:sp>
        <p:nvSpPr>
          <p:cNvPr id="5" name="4 Rectángulo"/>
          <p:cNvSpPr/>
          <p:nvPr/>
        </p:nvSpPr>
        <p:spPr>
          <a:xfrm>
            <a:off x="2267744" y="1412776"/>
            <a:ext cx="4442242" cy="923330"/>
          </a:xfrm>
          <a:prstGeom prst="rect">
            <a:avLst/>
          </a:prstGeom>
          <a:noFill/>
        </p:spPr>
        <p:txBody>
          <a:bodyPr wrap="none" lIns="91440" tIns="45720" rIns="91440" bIns="45720">
            <a:spAutoFit/>
          </a:bodyPr>
          <a:lstStyle/>
          <a:p>
            <a:pPr algn="ctr"/>
            <a:r>
              <a:rPr lang="es-E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CAPITULO V</a:t>
            </a:r>
            <a:endParaRPr lang="es-E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9700" name="Picture 4" descr="http://www.pekemates.com/wp-content/uploads/HLIC/d67d9cdd98c0b53a74889953115e32a6.png"/>
          <p:cNvPicPr>
            <a:picLocks noChangeAspect="1" noChangeArrowheads="1"/>
          </p:cNvPicPr>
          <p:nvPr/>
        </p:nvPicPr>
        <p:blipFill>
          <a:blip r:embed="rId2" cstate="print"/>
          <a:srcRect/>
          <a:stretch>
            <a:fillRect/>
          </a:stretch>
        </p:blipFill>
        <p:spPr bwMode="auto">
          <a:xfrm>
            <a:off x="755576" y="548680"/>
            <a:ext cx="1872208" cy="1872209"/>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circle(in)">
                                      <p:cBhvr>
                                        <p:cTn id="12" dur="20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
                                        </p:tgtEl>
                                        <p:attrNameLst>
                                          <p:attrName>style.visibility</p:attrName>
                                        </p:attrNameLst>
                                      </p:cBhvr>
                                      <p:to>
                                        <p:strVal val="visible"/>
                                      </p:to>
                                    </p:set>
                                    <p:anim calcmode="discrete" valueType="clr">
                                      <p:cBhvr override="childStyle">
                                        <p:cTn id="1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4"/>
                                        </p:tgtEl>
                                        <p:attrNameLst>
                                          <p:attrName>fillcolor</p:attrName>
                                        </p:attrNameLst>
                                      </p:cBhvr>
                                      <p:tavLst>
                                        <p:tav tm="0">
                                          <p:val>
                                            <p:clrVal>
                                              <a:schemeClr val="accent2"/>
                                            </p:clrVal>
                                          </p:val>
                                        </p:tav>
                                        <p:tav tm="50000">
                                          <p:val>
                                            <p:clrVal>
                                              <a:schemeClr val="hlink"/>
                                            </p:clrVal>
                                          </p:val>
                                        </p:tav>
                                      </p:tavLst>
                                    </p:anim>
                                    <p:set>
                                      <p:cBhvr>
                                        <p:cTn id="19" dur="5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0"/>
            <a:ext cx="8229600" cy="1143000"/>
          </a:xfrm>
        </p:spPr>
        <p:txBody>
          <a:bodyPr/>
          <a:lstStyle/>
          <a:p>
            <a:r>
              <a:rPr lang="es-EC" dirty="0" smtClean="0">
                <a:solidFill>
                  <a:srgbClr val="7030A0"/>
                </a:solidFill>
              </a:rPr>
              <a:t>CONCLUSIONES</a:t>
            </a:r>
            <a:endParaRPr lang="es-EC" dirty="0">
              <a:solidFill>
                <a:srgbClr val="7030A0"/>
              </a:solidFill>
            </a:endParaRPr>
          </a:p>
        </p:txBody>
      </p:sp>
      <p:sp>
        <p:nvSpPr>
          <p:cNvPr id="3" name="2 Marcador de contenido"/>
          <p:cNvSpPr>
            <a:spLocks noGrp="1"/>
          </p:cNvSpPr>
          <p:nvPr>
            <p:ph idx="1"/>
          </p:nvPr>
        </p:nvSpPr>
        <p:spPr>
          <a:xfrm>
            <a:off x="323528" y="703237"/>
            <a:ext cx="8229600" cy="4525963"/>
          </a:xfrm>
        </p:spPr>
        <p:txBody>
          <a:bodyPr/>
          <a:lstStyle/>
          <a:p>
            <a:pPr algn="just"/>
            <a:r>
              <a:rPr lang="es-EC" sz="2000" dirty="0" smtClean="0"/>
              <a:t>Los rasgos que marcan la personalidad de los niños y niñas de cuatro años como: carácter irritable 25%, terquedad 23%, falta de seguridad 55%, impulsividad 45%, inquieto 69%, perfeccionista 59%, entre otros repercute negativamente en el nivel de desarrollo evolutivo vinculado al proceso de aprendizaje.</a:t>
            </a:r>
          </a:p>
          <a:p>
            <a:pPr algn="just"/>
            <a:endParaRPr lang="es-EC" sz="2000" dirty="0" smtClean="0"/>
          </a:p>
          <a:p>
            <a:pPr algn="just"/>
            <a:r>
              <a:rPr lang="es-EC" sz="2000" dirty="0" smtClean="0"/>
              <a:t>La falta de capacitación en las madres comunitarias genera en ellas crisis de estrés, fatiga excesiva, desinterés en establecer normas de comportamiento y no pueden con el manejo conductual del grupo de niños y niñas de cuatro años, los que proyectan con inestabilidad emocional, irritabilidad, búsqueda de seguridad y necesidad de atención.</a:t>
            </a:r>
          </a:p>
          <a:p>
            <a:pPr algn="just"/>
            <a:endParaRPr lang="es-EC" sz="2000" dirty="0" smtClean="0"/>
          </a:p>
          <a:p>
            <a:pPr algn="just"/>
            <a:r>
              <a:rPr lang="es-EC" sz="2000" dirty="0" smtClean="0"/>
              <a:t>La percepción que tienen los padres y madres de familia de sus hijos/as es negativa en relación a las características de personalidad especificadas en la escala de Evaluación de los cinco grandes (Big-</a:t>
            </a:r>
            <a:r>
              <a:rPr lang="es-EC" sz="2000" dirty="0" err="1" smtClean="0"/>
              <a:t>Five</a:t>
            </a:r>
            <a:r>
              <a:rPr lang="es-EC" sz="2000" dirty="0" smtClean="0"/>
              <a:t>, 1993).</a:t>
            </a:r>
          </a:p>
          <a:p>
            <a:endParaRPr lang="es-EC" sz="14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4888" y="0"/>
            <a:ext cx="8229600" cy="1143000"/>
          </a:xfrm>
        </p:spPr>
        <p:txBody>
          <a:bodyPr/>
          <a:lstStyle/>
          <a:p>
            <a:r>
              <a:rPr lang="es-EC" dirty="0" smtClean="0">
                <a:solidFill>
                  <a:srgbClr val="7030A0"/>
                </a:solidFill>
              </a:rPr>
              <a:t>RECOMEDACIONES</a:t>
            </a:r>
            <a:endParaRPr lang="es-EC" dirty="0">
              <a:solidFill>
                <a:srgbClr val="7030A0"/>
              </a:solidFill>
            </a:endParaRPr>
          </a:p>
        </p:txBody>
      </p:sp>
      <p:sp>
        <p:nvSpPr>
          <p:cNvPr id="3" name="2 Marcador de contenido"/>
          <p:cNvSpPr>
            <a:spLocks noGrp="1"/>
          </p:cNvSpPr>
          <p:nvPr>
            <p:ph idx="1"/>
          </p:nvPr>
        </p:nvSpPr>
        <p:spPr>
          <a:xfrm>
            <a:off x="179512" y="692696"/>
            <a:ext cx="8784976" cy="4813995"/>
          </a:xfrm>
        </p:spPr>
        <p:txBody>
          <a:bodyPr/>
          <a:lstStyle/>
          <a:p>
            <a:pPr algn="just"/>
            <a:r>
              <a:rPr lang="es-EC" sz="1600" b="1" dirty="0" smtClean="0"/>
              <a:t>Que a los niños y niñas de cuatro años se les brinde actividades acorde a su desarrollo evolutivo, nivel de maduración, intereses y diferencias individuales, actividades que previamente deben ser planificadas, consensuadas por grupos de edades y dominadas conceptualmente por las madres comunitarias, para que su tiempo dentro del Centro Infantil solo genere su sano desarrollo y no puedan aflorar comportamientos inadecuados.</a:t>
            </a:r>
          </a:p>
          <a:p>
            <a:pPr algn="just"/>
            <a:endParaRPr lang="es-EC" sz="1600" b="1" dirty="0" smtClean="0"/>
          </a:p>
          <a:p>
            <a:pPr algn="just"/>
            <a:r>
              <a:rPr lang="es-EC" sz="1600" b="1" dirty="0" smtClean="0"/>
              <a:t>Que las madres comunitarias accedan a programas de capacitación en los temas que menos dominio poseen; busquen fuentes biográficas y expertos para que aclaren las dudas que produce el quehacer diario con los niños/as para que mejoren su desempeño técnico y los niños) reciban una formación integral de calidad.</a:t>
            </a:r>
          </a:p>
          <a:p>
            <a:pPr algn="just"/>
            <a:endParaRPr lang="es-EC" sz="1600" b="1" dirty="0" smtClean="0"/>
          </a:p>
          <a:p>
            <a:pPr algn="just"/>
            <a:r>
              <a:rPr lang="es-EC" sz="1600" b="1" dirty="0" smtClean="0"/>
              <a:t>Que los Padres y Madres de Familia sean participes en todas las actividades que el Centro Infantil planifique, para pues que puedan obtener pautas para mejorar no solo el comportamiento de los niños y niñas, sino también fortalecer los vínculos con los infantes y complementaran su proceso de formación.</a:t>
            </a:r>
          </a:p>
          <a:p>
            <a:pPr algn="just"/>
            <a:endParaRPr lang="es-EC" sz="1600" b="1" dirty="0" smtClean="0"/>
          </a:p>
          <a:p>
            <a:pPr algn="just"/>
            <a:r>
              <a:rPr lang="es-EC" sz="1600" b="1" dirty="0" smtClean="0"/>
              <a:t>Que el Centro Infantil “María Teresa Lee” aplique el Manual propuesto como referente teórico para que las madres comunitarias con la guía de un capacitador/a mejoren sus conocimientos del proceso de enseñanza y contribuyan al comportamiento de los niños/as.</a:t>
            </a:r>
          </a:p>
          <a:p>
            <a:endParaRPr lang="es-EC" sz="14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anim calcmode="lin" valueType="num">
                                      <p:cBhvr>
                                        <p:cTn id="40"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6516216" y="764704"/>
            <a:ext cx="2555776" cy="50405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0"/>
              </a:spcBef>
              <a:spcAft>
                <a:spcPts val="0"/>
              </a:spcAft>
            </a:pPr>
            <a:r>
              <a:rPr lang="es-MX"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MANUAL PARA</a:t>
            </a: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Times New Roman"/>
            </a:endParaRPr>
          </a:p>
          <a:p>
            <a:pPr algn="ctr" eaLnBrk="0" hangingPunct="0">
              <a:spcBef>
                <a:spcPts val="0"/>
              </a:spcBef>
              <a:spcAft>
                <a:spcPts val="0"/>
              </a:spcAft>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CAPACITACIÓN </a:t>
            </a:r>
            <a:endPar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eaLnBrk="0" hangingPunct="0">
              <a:spcBef>
                <a:spcPts val="0"/>
              </a:spcBef>
              <a:spcAft>
                <a:spcPts val="0"/>
              </a:spcAft>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DIRIGIDO A</a:t>
            </a: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Times New Roman"/>
            </a:endParaRPr>
          </a:p>
          <a:p>
            <a:pPr algn="ctr" eaLnBrk="0" hangingPunct="0">
              <a:spcBef>
                <a:spcPts val="0"/>
              </a:spcBef>
              <a:spcAft>
                <a:spcPts val="0"/>
              </a:spcAft>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MADRES </a:t>
            </a:r>
            <a:endPar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eaLnBrk="0" hangingPunct="0">
              <a:spcBef>
                <a:spcPts val="0"/>
              </a:spcBef>
              <a:spcAft>
                <a:spcPts val="0"/>
              </a:spcAft>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COMUNITARIAS </a:t>
            </a: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Times New Roman"/>
            </a:endParaRPr>
          </a:p>
          <a:p>
            <a:pPr algn="ctr" eaLnBrk="0" hangingPunct="0">
              <a:spcBef>
                <a:spcPts val="0"/>
              </a:spcBef>
              <a:spcAft>
                <a:spcPts val="0"/>
              </a:spcAft>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Y A PADRES Y </a:t>
            </a:r>
            <a:endPar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eaLnBrk="0" hangingPunct="0">
              <a:spcBef>
                <a:spcPts val="0"/>
              </a:spcBef>
              <a:spcAft>
                <a:spcPts val="0"/>
              </a:spcAft>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MADRES DE FAMILIA.</a:t>
            </a:r>
          </a:p>
          <a:p>
            <a:pPr algn="ctr" eaLnBrk="0" hangingPunct="0">
              <a:spcBef>
                <a:spcPts val="0"/>
              </a:spcBef>
              <a:spcAft>
                <a:spcPts val="0"/>
              </a:spcAft>
            </a:pP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endParaRPr>
          </a:p>
          <a:p>
            <a:pPr algn="ctr" eaLnBrk="0" hangingPunct="0">
              <a:spcBef>
                <a:spcPts val="0"/>
              </a:spcBef>
              <a:spcAft>
                <a:spcPts val="0"/>
              </a:spcAft>
            </a:pP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endParaRPr>
          </a:p>
          <a:p>
            <a:pPr algn="ctr" eaLnBrk="0" hangingPunct="0">
              <a:spcBef>
                <a:spcPts val="0"/>
              </a:spcBef>
              <a:spcAft>
                <a:spcPts val="0"/>
              </a:spcAft>
            </a:pP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endParaRPr>
          </a:p>
          <a:p>
            <a:pPr algn="ctr" eaLnBrk="0" hangingPunct="0">
              <a:spcBef>
                <a:spcPts val="0"/>
              </a:spcBef>
              <a:spcAft>
                <a:spcPts val="0"/>
              </a:spcAft>
            </a:pP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endParaRPr>
          </a:p>
          <a:p>
            <a:pPr algn="ctr" eaLnBrk="0" hangingPunct="0">
              <a:spcBef>
                <a:spcPts val="0"/>
              </a:spcBef>
              <a:spcAft>
                <a:spcPts val="0"/>
              </a:spcAft>
            </a:pPr>
            <a:endPar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Times New Roman"/>
            </a:endParaRPr>
          </a:p>
        </p:txBody>
      </p:sp>
      <p:pic>
        <p:nvPicPr>
          <p:cNvPr id="19459" name="Picture 3" descr="http://www.tusgifsanimados.com/gifs-imagenes/ninos/jugando/9879rty.gif"/>
          <p:cNvPicPr>
            <a:picLocks noChangeAspect="1" noChangeArrowheads="1" noCrop="1"/>
          </p:cNvPicPr>
          <p:nvPr/>
        </p:nvPicPr>
        <p:blipFill>
          <a:blip r:embed="rId3" cstate="print"/>
          <a:srcRect/>
          <a:stretch>
            <a:fillRect/>
          </a:stretch>
        </p:blipFill>
        <p:spPr bwMode="auto">
          <a:xfrm>
            <a:off x="6948264" y="4005064"/>
            <a:ext cx="1871623" cy="1656184"/>
          </a:xfrm>
          <a:prstGeom prst="rect">
            <a:avLst/>
          </a:prstGeom>
          <a:noFill/>
        </p:spPr>
      </p:pic>
      <p:sp>
        <p:nvSpPr>
          <p:cNvPr id="7" name="6 Rectángulo"/>
          <p:cNvSpPr/>
          <p:nvPr/>
        </p:nvSpPr>
        <p:spPr>
          <a:xfrm>
            <a:off x="1403648" y="0"/>
            <a:ext cx="4570483"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solidFill>
                  <a:srgbClr val="FF0000"/>
                </a:solidFill>
                <a:effectLst>
                  <a:outerShdw blurRad="50800" dist="39000" dir="5460000" algn="tl">
                    <a:srgbClr val="000000">
                      <a:alpha val="38000"/>
                    </a:srgbClr>
                  </a:outerShdw>
                </a:effectLst>
              </a:rPr>
              <a:t>CAPITULO VI</a:t>
            </a:r>
            <a:endParaRPr lang="es-ES" sz="4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9459"/>
                                        </p:tgtEl>
                                        <p:attrNameLst>
                                          <p:attrName>style.visibility</p:attrName>
                                        </p:attrNameLst>
                                      </p:cBhvr>
                                      <p:to>
                                        <p:strVal val="visible"/>
                                      </p:to>
                                    </p:set>
                                    <p:anim calcmode="lin" valueType="num">
                                      <p:cBhvr>
                                        <p:cTn id="23" dur="500" fill="hold"/>
                                        <p:tgtEl>
                                          <p:spTgt spid="1945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945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945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smtClean="0"/>
              <a:t>JUSTIFICACIÓN</a:t>
            </a:r>
            <a:endParaRPr lang="es-EC" dirty="0"/>
          </a:p>
        </p:txBody>
      </p:sp>
      <p:sp>
        <p:nvSpPr>
          <p:cNvPr id="3" name="2 Marcador de contenido"/>
          <p:cNvSpPr>
            <a:spLocks noGrp="1"/>
          </p:cNvSpPr>
          <p:nvPr>
            <p:ph idx="1"/>
          </p:nvPr>
        </p:nvSpPr>
        <p:spPr>
          <a:xfrm>
            <a:off x="4211960" y="1600201"/>
            <a:ext cx="4474840" cy="2836912"/>
          </a:xfrm>
        </p:spPr>
        <p:txBody>
          <a:bodyPr/>
          <a:lstStyle/>
          <a:p>
            <a:pPr marL="0" indent="0">
              <a:buNone/>
            </a:pPr>
            <a:r>
              <a:rPr lang="es-ES" i="1" dirty="0" smtClean="0"/>
              <a:t>“Como escribo buscando respuestas y encontrándolas</a:t>
            </a:r>
            <a:endParaRPr lang="es-EC" dirty="0" smtClean="0"/>
          </a:p>
          <a:p>
            <a:pPr marL="0" indent="0">
              <a:buNone/>
            </a:pPr>
            <a:r>
              <a:rPr lang="es-ES" i="1" dirty="0" smtClean="0"/>
              <a:t>uno descubre que cada respuesta es una pregunta”.</a:t>
            </a:r>
          </a:p>
          <a:p>
            <a:pPr marL="0" indent="0">
              <a:buNone/>
            </a:pPr>
            <a:endParaRPr lang="es-EC" dirty="0" smtClean="0"/>
          </a:p>
          <a:p>
            <a:pPr algn="r">
              <a:buNone/>
            </a:pPr>
            <a:r>
              <a:rPr lang="es-ES" b="1" dirty="0" smtClean="0"/>
              <a:t>Eduardo Galeano.</a:t>
            </a:r>
            <a:endParaRPr lang="es-EC" dirty="0" smtClean="0"/>
          </a:p>
          <a:p>
            <a:endParaRPr lang="es-EC" dirty="0"/>
          </a:p>
        </p:txBody>
      </p:sp>
      <p:pic>
        <p:nvPicPr>
          <p:cNvPr id="5" name="4 Imagen"/>
          <p:cNvPicPr/>
          <p:nvPr/>
        </p:nvPicPr>
        <p:blipFill>
          <a:blip r:embed="rId2" cstate="print"/>
          <a:srcRect/>
          <a:stretch>
            <a:fillRect/>
          </a:stretch>
        </p:blipFill>
        <p:spPr bwMode="auto">
          <a:xfrm>
            <a:off x="395536" y="1340768"/>
            <a:ext cx="3312368" cy="38884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amond(in)">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amond(in)">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amond(in)">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0"/>
            <a:ext cx="8229600" cy="1143000"/>
          </a:xfrm>
        </p:spPr>
        <p:txBody>
          <a:bodyPr/>
          <a:lstStyle/>
          <a:p>
            <a:r>
              <a:rPr lang="es-EC" dirty="0" smtClean="0">
                <a:solidFill>
                  <a:srgbClr val="FFC000"/>
                </a:solidFill>
              </a:rPr>
              <a:t>OBJETIVO GENERAL</a:t>
            </a:r>
            <a:endParaRPr lang="es-EC" dirty="0">
              <a:solidFill>
                <a:srgbClr val="FFC000"/>
              </a:solidFill>
            </a:endParaRPr>
          </a:p>
        </p:txBody>
      </p:sp>
      <p:sp>
        <p:nvSpPr>
          <p:cNvPr id="3" name="2 Marcador de contenido"/>
          <p:cNvSpPr>
            <a:spLocks noGrp="1"/>
          </p:cNvSpPr>
          <p:nvPr>
            <p:ph idx="1"/>
          </p:nvPr>
        </p:nvSpPr>
        <p:spPr>
          <a:xfrm>
            <a:off x="457200" y="1600200"/>
            <a:ext cx="4330824" cy="4525963"/>
          </a:xfrm>
        </p:spPr>
        <p:txBody>
          <a:bodyPr/>
          <a:lstStyle/>
          <a:p>
            <a:pPr marL="0" indent="0" algn="just">
              <a:buNone/>
            </a:pPr>
            <a:r>
              <a:rPr lang="es-ES" dirty="0" smtClean="0"/>
              <a:t>Diseñar un manual con bases técnicas-pedagógicas dirigido a madres comunitarias que trabajan con niños/as de 4 años y a los padres de familia de este grupo de edad, para que sea socializado por un/a capacitador/a </a:t>
            </a:r>
            <a:r>
              <a:rPr lang="es-ES" dirty="0" err="1" smtClean="0"/>
              <a:t>a</a:t>
            </a:r>
            <a:r>
              <a:rPr lang="es-ES" dirty="0" smtClean="0"/>
              <a:t> través de talleres planificados.</a:t>
            </a:r>
            <a:endParaRPr lang="es-EC" dirty="0" smtClean="0"/>
          </a:p>
          <a:p>
            <a:endParaRPr lang="es-EC" dirty="0"/>
          </a:p>
        </p:txBody>
      </p:sp>
      <p:pic>
        <p:nvPicPr>
          <p:cNvPr id="4" name="il_fi" descr="http://orientacionandujar.files.wordpress.com/2008/11/derechos-del-nino-eso-sip-eso-sip.gif"/>
          <p:cNvPicPr/>
          <p:nvPr/>
        </p:nvPicPr>
        <p:blipFill>
          <a:blip r:embed="rId2" cstate="print"/>
          <a:srcRect/>
          <a:stretch>
            <a:fillRect/>
          </a:stretch>
        </p:blipFill>
        <p:spPr bwMode="auto">
          <a:xfrm>
            <a:off x="5004048" y="1556792"/>
            <a:ext cx="3744416" cy="3168352"/>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800" decel="100000"/>
                                        <p:tgtEl>
                                          <p:spTgt spid="3">
                                            <p:txEl>
                                              <p:pRg st="0" end="0"/>
                                            </p:txEl>
                                          </p:spTgt>
                                        </p:tgtEl>
                                      </p:cBhvr>
                                    </p:animEffect>
                                    <p:anim calcmode="lin" valueType="num">
                                      <p:cBhvr>
                                        <p:cTn id="31"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23317"/>
            <a:ext cx="8229600" cy="4525963"/>
          </a:xfrm>
        </p:spPr>
        <p:txBody>
          <a:bodyPr/>
          <a:lstStyle/>
          <a:p>
            <a:r>
              <a:rPr lang="es-EC" sz="2200" dirty="0" smtClean="0"/>
              <a:t>ESTRUCTURA:</a:t>
            </a:r>
          </a:p>
          <a:p>
            <a:pPr lvl="1">
              <a:buNone/>
            </a:pPr>
            <a:r>
              <a:rPr lang="es-EC" sz="2200" dirty="0" smtClean="0"/>
              <a:t>	Unidad N° 1- Madres Comunitarias.</a:t>
            </a:r>
          </a:p>
          <a:p>
            <a:pPr lvl="1"/>
            <a:r>
              <a:rPr lang="es-EC" sz="2200" dirty="0" smtClean="0"/>
              <a:t>Temas del Proceso de Enseñanza</a:t>
            </a:r>
          </a:p>
          <a:p>
            <a:pPr lvl="1">
              <a:buNone/>
            </a:pPr>
            <a:r>
              <a:rPr lang="es-EC" sz="2200" dirty="0" smtClean="0"/>
              <a:t>	Unidad N° 2- Padres y Madres de Familia</a:t>
            </a:r>
          </a:p>
          <a:p>
            <a:pPr lvl="1"/>
            <a:r>
              <a:rPr lang="es-EC" sz="2200" dirty="0" smtClean="0"/>
              <a:t>Comportamiento de los niños/as 4 años</a:t>
            </a:r>
          </a:p>
          <a:p>
            <a:r>
              <a:rPr lang="es-EC" sz="2200" dirty="0" smtClean="0"/>
              <a:t>METODOLOGÍA :</a:t>
            </a:r>
          </a:p>
          <a:p>
            <a:pPr lvl="1"/>
            <a:r>
              <a:rPr lang="es-EC" sz="2200" dirty="0" smtClean="0"/>
              <a:t>Talleres Pedagógicos </a:t>
            </a:r>
          </a:p>
          <a:p>
            <a:pPr lvl="1"/>
            <a:r>
              <a:rPr lang="es-EC" sz="2200" dirty="0" smtClean="0"/>
              <a:t>Actividades Planificadas </a:t>
            </a:r>
          </a:p>
          <a:p>
            <a:r>
              <a:rPr lang="es-EC" sz="2200" dirty="0" smtClean="0"/>
              <a:t>RECURSOS DIDÁCTICOS</a:t>
            </a:r>
          </a:p>
          <a:p>
            <a:pPr lvl="1"/>
            <a:r>
              <a:rPr lang="es-EC" sz="2200" dirty="0" smtClean="0"/>
              <a:t>Humanos</a:t>
            </a:r>
          </a:p>
          <a:p>
            <a:pPr lvl="1"/>
            <a:r>
              <a:rPr lang="es-EC" sz="2200" dirty="0" smtClean="0"/>
              <a:t>Técnicos</a:t>
            </a:r>
          </a:p>
          <a:p>
            <a:pPr lvl="1"/>
            <a:r>
              <a:rPr lang="es-EC" sz="2200" dirty="0" smtClean="0"/>
              <a:t>Tecnológicos</a:t>
            </a:r>
            <a:endParaRPr lang="es-EC" sz="2200" dirty="0"/>
          </a:p>
        </p:txBody>
      </p:sp>
      <p:sp>
        <p:nvSpPr>
          <p:cNvPr id="4" name="3 Rectángulo"/>
          <p:cNvSpPr/>
          <p:nvPr/>
        </p:nvSpPr>
        <p:spPr>
          <a:xfrm>
            <a:off x="301475" y="581779"/>
            <a:ext cx="866301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MANUAL DE CAPACITACIÓN</a:t>
            </a:r>
            <a:endParaRPr lang="es-E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5298" name="Picture 2" descr="http://4.bp.blogspot.com/-zMsrBpbOj34/TX-K68MnNZI/AAAAAAAAABs/NVr9MKk467E/s400/gif-animado-781.gif"/>
          <p:cNvPicPr>
            <a:picLocks noChangeAspect="1" noChangeArrowheads="1"/>
          </p:cNvPicPr>
          <p:nvPr/>
        </p:nvPicPr>
        <p:blipFill>
          <a:blip r:embed="rId2" cstate="print"/>
          <a:srcRect/>
          <a:stretch>
            <a:fillRect/>
          </a:stretch>
        </p:blipFill>
        <p:spPr bwMode="auto">
          <a:xfrm>
            <a:off x="6516215" y="3068960"/>
            <a:ext cx="2223775"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2" end="2"/>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3" end="3"/>
                                            </p:txEl>
                                          </p:spTgt>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
                                            <p:txEl>
                                              <p:pRg st="5" end="5"/>
                                            </p:txEl>
                                          </p:spTgt>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0"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
                                            <p:txEl>
                                              <p:pRg st="6" end="6"/>
                                            </p:txEl>
                                          </p:spTgt>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67"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3">
                                            <p:txEl>
                                              <p:pRg st="8" end="8"/>
                                            </p:txEl>
                                          </p:spTgt>
                                        </p:tgtEl>
                                        <p:attrNameLst>
                                          <p:attrName>style.visibility</p:attrName>
                                        </p:attrNameLst>
                                      </p:cBhvr>
                                      <p:to>
                                        <p:strVal val="visible"/>
                                      </p:to>
                                    </p:set>
                                    <p:anim calcmode="lin" valueType="num">
                                      <p:cBhvr>
                                        <p:cTn id="74"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76"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
                                            <p:txEl>
                                              <p:pRg st="8" end="8"/>
                                            </p:txEl>
                                          </p:spTgt>
                                        </p:tgtEl>
                                      </p:cBhvr>
                                    </p:animEffect>
                                  </p:childTnLst>
                                </p:cTn>
                              </p:par>
                              <p:par>
                                <p:cTn id="79" presetID="41" presetClass="entr" presetSubtype="0" fill="hold" grpId="0" nodeType="withEffect">
                                  <p:stCondLst>
                                    <p:cond delay="0"/>
                                  </p:stCondLst>
                                  <p:iterate type="lt">
                                    <p:tmPct val="10000"/>
                                  </p:iterate>
                                  <p:childTnLst>
                                    <p:set>
                                      <p:cBhvr>
                                        <p:cTn id="80" dur="1" fill="hold">
                                          <p:stCondLst>
                                            <p:cond delay="0"/>
                                          </p:stCondLst>
                                        </p:cTn>
                                        <p:tgtEl>
                                          <p:spTgt spid="3">
                                            <p:txEl>
                                              <p:pRg st="9" end="9"/>
                                            </p:txEl>
                                          </p:spTgt>
                                        </p:tgtEl>
                                        <p:attrNameLst>
                                          <p:attrName>style.visibility</p:attrName>
                                        </p:attrNameLst>
                                      </p:cBhvr>
                                      <p:to>
                                        <p:strVal val="visible"/>
                                      </p:to>
                                    </p:set>
                                    <p:anim calcmode="lin" valueType="num">
                                      <p:cBhvr>
                                        <p:cTn id="81"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83"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3">
                                            <p:txEl>
                                              <p:pRg st="9" end="9"/>
                                            </p:txEl>
                                          </p:spTgt>
                                        </p:tgtEl>
                                      </p:cBhvr>
                                    </p:animEffect>
                                  </p:childTnLst>
                                </p:cTn>
                              </p:par>
                              <p:par>
                                <p:cTn id="86" presetID="41" presetClass="entr" presetSubtype="0" fill="hold" grpId="0" nodeType="withEffect">
                                  <p:stCondLst>
                                    <p:cond delay="0"/>
                                  </p:stCondLst>
                                  <p:iterate type="lt">
                                    <p:tmPct val="10000"/>
                                  </p:iterate>
                                  <p:childTnLst>
                                    <p:set>
                                      <p:cBhvr>
                                        <p:cTn id="87" dur="1" fill="hold">
                                          <p:stCondLst>
                                            <p:cond delay="0"/>
                                          </p:stCondLst>
                                        </p:cTn>
                                        <p:tgtEl>
                                          <p:spTgt spid="3">
                                            <p:txEl>
                                              <p:pRg st="10" end="10"/>
                                            </p:txEl>
                                          </p:spTgt>
                                        </p:tgtEl>
                                        <p:attrNameLst>
                                          <p:attrName>style.visibility</p:attrName>
                                        </p:attrNameLst>
                                      </p:cBhvr>
                                      <p:to>
                                        <p:strVal val="visible"/>
                                      </p:to>
                                    </p:set>
                                    <p:anim calcmode="lin" valueType="num">
                                      <p:cBhvr>
                                        <p:cTn id="88"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10" end="10"/>
                                            </p:txEl>
                                          </p:spTgt>
                                        </p:tgtEl>
                                      </p:cBhvr>
                                    </p:animEffect>
                                  </p:childTnLst>
                                </p:cTn>
                              </p:par>
                              <p:par>
                                <p:cTn id="93" presetID="41" presetClass="entr" presetSubtype="0" fill="hold" grpId="0" nodeType="withEffect">
                                  <p:stCondLst>
                                    <p:cond delay="0"/>
                                  </p:stCondLst>
                                  <p:iterate type="lt">
                                    <p:tmPct val="10000"/>
                                  </p:iterate>
                                  <p:childTnLst>
                                    <p:set>
                                      <p:cBhvr>
                                        <p:cTn id="94" dur="1" fill="hold">
                                          <p:stCondLst>
                                            <p:cond delay="0"/>
                                          </p:stCondLst>
                                        </p:cTn>
                                        <p:tgtEl>
                                          <p:spTgt spid="3">
                                            <p:txEl>
                                              <p:pRg st="11" end="11"/>
                                            </p:txEl>
                                          </p:spTgt>
                                        </p:tgtEl>
                                        <p:attrNameLst>
                                          <p:attrName>style.visibility</p:attrName>
                                        </p:attrNameLst>
                                      </p:cBhvr>
                                      <p:to>
                                        <p:strVal val="visible"/>
                                      </p:to>
                                    </p:set>
                                    <p:anim calcmode="lin" valueType="num">
                                      <p:cBhvr>
                                        <p:cTn id="95" dur="50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97" dur="50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908720"/>
            <a:ext cx="7005464" cy="710952"/>
          </a:xfrm>
        </p:spPr>
        <p:txBody>
          <a:bodyPr/>
          <a:lstStyle/>
          <a:p>
            <a:pPr algn="ctr"/>
            <a:r>
              <a:rPr lang="es-EC" sz="3600" dirty="0" smtClean="0">
                <a:solidFill>
                  <a:srgbClr val="FF0000"/>
                </a:solidFill>
              </a:rPr>
              <a:t>CONTENIDO DEL MANUAL</a:t>
            </a:r>
            <a:endParaRPr lang="es-EC" sz="3600" dirty="0">
              <a:solidFill>
                <a:srgbClr val="FF0000"/>
              </a:solidFill>
            </a:endParaRPr>
          </a:p>
        </p:txBody>
      </p:sp>
      <p:sp>
        <p:nvSpPr>
          <p:cNvPr id="3" name="2 Marcador de contenido"/>
          <p:cNvSpPr>
            <a:spLocks noGrp="1"/>
          </p:cNvSpPr>
          <p:nvPr>
            <p:ph idx="1"/>
          </p:nvPr>
        </p:nvSpPr>
        <p:spPr>
          <a:xfrm>
            <a:off x="457200" y="1844824"/>
            <a:ext cx="8363272" cy="4281339"/>
          </a:xfrm>
        </p:spPr>
        <p:txBody>
          <a:bodyPr/>
          <a:lstStyle/>
          <a:p>
            <a:pPr>
              <a:buNone/>
            </a:pPr>
            <a:r>
              <a:rPr lang="es-EC" sz="2000" dirty="0" smtClean="0"/>
              <a:t>UNIDAD N° 1. Proceso de Enseñanza a niños/as de 4 años…………….</a:t>
            </a:r>
          </a:p>
          <a:p>
            <a:pPr>
              <a:buNone/>
            </a:pPr>
            <a:r>
              <a:rPr lang="es-EC" sz="2000" dirty="0" smtClean="0"/>
              <a:t>Planificación del Taller N°1………………………………………………….</a:t>
            </a:r>
          </a:p>
          <a:p>
            <a:pPr>
              <a:buNone/>
            </a:pPr>
            <a:r>
              <a:rPr lang="es-EC" sz="2000" dirty="0" smtClean="0"/>
              <a:t>TALLER N° 1. Desarrollo de los niños y niñas de cuatro años…………</a:t>
            </a:r>
          </a:p>
          <a:p>
            <a:pPr>
              <a:buNone/>
            </a:pPr>
            <a:r>
              <a:rPr lang="es-EC" sz="2000" dirty="0" smtClean="0"/>
              <a:t>Objetivo………………………………………………………………………..</a:t>
            </a:r>
          </a:p>
          <a:p>
            <a:pPr>
              <a:buNone/>
            </a:pPr>
            <a:r>
              <a:rPr lang="es-EC" sz="2000" dirty="0" smtClean="0"/>
              <a:t>Bienvenida………………………………………………………………….....</a:t>
            </a:r>
          </a:p>
          <a:p>
            <a:pPr>
              <a:buNone/>
            </a:pPr>
            <a:r>
              <a:rPr lang="es-EC" sz="2000" dirty="0" smtClean="0"/>
              <a:t>Introducción a la Temática…………………………………………………..</a:t>
            </a:r>
          </a:p>
          <a:p>
            <a:pPr>
              <a:buNone/>
            </a:pPr>
            <a:r>
              <a:rPr lang="es-EC" sz="2000" dirty="0" smtClean="0"/>
              <a:t>Desarrollo del Tema………………………………………………………….</a:t>
            </a:r>
          </a:p>
          <a:p>
            <a:pPr>
              <a:buNone/>
            </a:pPr>
            <a:r>
              <a:rPr lang="es-EC" sz="2000" dirty="0" smtClean="0"/>
              <a:t>Marco Teórico Referencial…………………………………………………..</a:t>
            </a:r>
          </a:p>
          <a:p>
            <a:pPr>
              <a:buNone/>
            </a:pPr>
            <a:r>
              <a:rPr lang="es-EC" sz="2000" dirty="0" smtClean="0"/>
              <a:t>Trabajo de Aplicación………………………………………………………...</a:t>
            </a:r>
          </a:p>
          <a:p>
            <a:pPr>
              <a:buNone/>
            </a:pPr>
            <a:r>
              <a:rPr lang="es-EC" sz="2000" dirty="0" smtClean="0"/>
              <a:t>Evaluación……………………………………………………………………..	</a:t>
            </a:r>
          </a:p>
          <a:p>
            <a:endParaRPr lang="es-EC" sz="1400" dirty="0"/>
          </a:p>
        </p:txBody>
      </p:sp>
      <p:pic>
        <p:nvPicPr>
          <p:cNvPr id="58370" name="Picture 2" descr="http://t3.gstatic.com/images?q=tbn:ANd9GcRMV67YnLdxtX-DAZT2mz-YoXUGQsb-Nxp1PIaxOe0sFYs66CLm"/>
          <p:cNvPicPr>
            <a:picLocks noChangeAspect="1" noChangeArrowheads="1"/>
          </p:cNvPicPr>
          <p:nvPr/>
        </p:nvPicPr>
        <p:blipFill>
          <a:blip r:embed="rId2" cstate="print"/>
          <a:srcRect/>
          <a:stretch>
            <a:fillRect/>
          </a:stretch>
        </p:blipFill>
        <p:spPr bwMode="auto">
          <a:xfrm>
            <a:off x="7380312" y="620688"/>
            <a:ext cx="1495425" cy="1457325"/>
          </a:xfrm>
          <a:prstGeom prst="ellipse">
            <a:avLst/>
          </a:prstGeom>
          <a:ln>
            <a:noFill/>
          </a:ln>
          <a:effectLst>
            <a:softEdge rad="112500"/>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nodeType="clickEffect">
                                  <p:stCondLst>
                                    <p:cond delay="0"/>
                                  </p:stCondLst>
                                  <p:childTnLst>
                                    <p:set>
                                      <p:cBhvr>
                                        <p:cTn id="15" dur="1" fill="hold">
                                          <p:stCondLst>
                                            <p:cond delay="0"/>
                                          </p:stCondLst>
                                        </p:cTn>
                                        <p:tgtEl>
                                          <p:spTgt spid="58370"/>
                                        </p:tgtEl>
                                        <p:attrNameLst>
                                          <p:attrName>style.visibility</p:attrName>
                                        </p:attrNameLst>
                                      </p:cBhvr>
                                      <p:to>
                                        <p:strVal val="visible"/>
                                      </p:to>
                                    </p:set>
                                    <p:anim calcmode="lin" valueType="num">
                                      <p:cBhvr>
                                        <p:cTn id="16" dur="1000" fill="hold"/>
                                        <p:tgtEl>
                                          <p:spTgt spid="583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58370"/>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58370"/>
                                        </p:tgtEl>
                                        <p:attrNameLst>
                                          <p:attrName>ppt_y</p:attrName>
                                        </p:attrNameLst>
                                      </p:cBhvr>
                                      <p:tavLst>
                                        <p:tav tm="0">
                                          <p:val>
                                            <p:strVal val="#ppt_y"/>
                                          </p:val>
                                        </p:tav>
                                        <p:tav tm="100000">
                                          <p:val>
                                            <p:strVal val="#ppt_y"/>
                                          </p:val>
                                        </p:tav>
                                      </p:tavLst>
                                    </p:anim>
                                    <p:animEffect transition="in" filter="fade">
                                      <p:cBhvr>
                                        <p:cTn id="19" dur="1000"/>
                                        <p:tgtEl>
                                          <p:spTgt spid="58370"/>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3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2000"/>
                                        <p:tgtEl>
                                          <p:spTgt spid="3">
                                            <p:txEl>
                                              <p:pRg st="2" end="2"/>
                                            </p:txEl>
                                          </p:spTgt>
                                        </p:tgtEl>
                                      </p:cBhvr>
                                    </p:animEffect>
                                    <p:anim calcmode="lin" valueType="num">
                                      <p:cBhvr>
                                        <p:cTn id="41"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2000"/>
                                        <p:tgtEl>
                                          <p:spTgt spid="3">
                                            <p:txEl>
                                              <p:pRg st="3" end="3"/>
                                            </p:txEl>
                                          </p:spTgt>
                                        </p:tgtEl>
                                      </p:cBhvr>
                                    </p:animEffect>
                                    <p:anim calcmode="lin" valueType="num">
                                      <p:cBhvr>
                                        <p:cTn id="49"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5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2000"/>
                                        <p:tgtEl>
                                          <p:spTgt spid="3">
                                            <p:txEl>
                                              <p:pRg st="4" end="4"/>
                                            </p:txEl>
                                          </p:spTgt>
                                        </p:tgtEl>
                                      </p:cBhvr>
                                    </p:animEffect>
                                    <p:anim calcmode="lin" valueType="num">
                                      <p:cBhvr>
                                        <p:cTn id="57"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58"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grpId="0"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2000"/>
                                        <p:tgtEl>
                                          <p:spTgt spid="3">
                                            <p:txEl>
                                              <p:pRg st="5" end="5"/>
                                            </p:txEl>
                                          </p:spTgt>
                                        </p:tgtEl>
                                      </p:cBhvr>
                                    </p:animEffect>
                                    <p:anim calcmode="lin" valueType="num">
                                      <p:cBhvr>
                                        <p:cTn id="65"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66"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7"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grpId="0"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fade">
                                      <p:cBhvr>
                                        <p:cTn id="72" dur="2000"/>
                                        <p:tgtEl>
                                          <p:spTgt spid="3">
                                            <p:txEl>
                                              <p:pRg st="6" end="6"/>
                                            </p:txEl>
                                          </p:spTgt>
                                        </p:tgtEl>
                                      </p:cBhvr>
                                    </p:animEffect>
                                    <p:anim calcmode="lin" valueType="num">
                                      <p:cBhvr>
                                        <p:cTn id="73"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74"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5"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grpId="0"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Effect transition="in" filter="fade">
                                      <p:cBhvr>
                                        <p:cTn id="80" dur="2000"/>
                                        <p:tgtEl>
                                          <p:spTgt spid="3">
                                            <p:txEl>
                                              <p:pRg st="7" end="7"/>
                                            </p:txEl>
                                          </p:spTgt>
                                        </p:tgtEl>
                                      </p:cBhvr>
                                    </p:animEffect>
                                    <p:anim calcmode="lin" valueType="num">
                                      <p:cBhvr>
                                        <p:cTn id="81"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8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3" dur="2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84" fill="hold">
                      <p:stCondLst>
                        <p:cond delay="indefinite"/>
                      </p:stCondLst>
                      <p:childTnLst>
                        <p:par>
                          <p:cTn id="85" fill="hold">
                            <p:stCondLst>
                              <p:cond delay="0"/>
                            </p:stCondLst>
                            <p:childTnLst>
                              <p:par>
                                <p:cTn id="86" presetID="35" presetClass="entr" presetSubtype="0" fill="hold" grpId="0" nodeType="clickEffect">
                                  <p:stCondLst>
                                    <p:cond delay="0"/>
                                  </p:stCondLst>
                                  <p:childTnLst>
                                    <p:set>
                                      <p:cBhvr>
                                        <p:cTn id="87" dur="1" fill="hold">
                                          <p:stCondLst>
                                            <p:cond delay="0"/>
                                          </p:stCondLst>
                                        </p:cTn>
                                        <p:tgtEl>
                                          <p:spTgt spid="3">
                                            <p:txEl>
                                              <p:pRg st="8" end="8"/>
                                            </p:txEl>
                                          </p:spTgt>
                                        </p:tgtEl>
                                        <p:attrNameLst>
                                          <p:attrName>style.visibility</p:attrName>
                                        </p:attrNameLst>
                                      </p:cBhvr>
                                      <p:to>
                                        <p:strVal val="visible"/>
                                      </p:to>
                                    </p:set>
                                    <p:animEffect transition="in" filter="fade">
                                      <p:cBhvr>
                                        <p:cTn id="88" dur="2000"/>
                                        <p:tgtEl>
                                          <p:spTgt spid="3">
                                            <p:txEl>
                                              <p:pRg st="8" end="8"/>
                                            </p:txEl>
                                          </p:spTgt>
                                        </p:tgtEl>
                                      </p:cBhvr>
                                    </p:animEffect>
                                    <p:anim calcmode="lin" valueType="num">
                                      <p:cBhvr>
                                        <p:cTn id="89" dur="2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90"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91" dur="2000" fill="hold"/>
                                        <p:tgtEl>
                                          <p:spTgt spid="3">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92" fill="hold">
                      <p:stCondLst>
                        <p:cond delay="indefinite"/>
                      </p:stCondLst>
                      <p:childTnLst>
                        <p:par>
                          <p:cTn id="93" fill="hold">
                            <p:stCondLst>
                              <p:cond delay="0"/>
                            </p:stCondLst>
                            <p:childTnLst>
                              <p:par>
                                <p:cTn id="94" presetID="35" presetClass="entr" presetSubtype="0" fill="hold" grpId="0" nodeType="clickEffect">
                                  <p:stCondLst>
                                    <p:cond delay="0"/>
                                  </p:stCondLst>
                                  <p:childTnLst>
                                    <p:set>
                                      <p:cBhvr>
                                        <p:cTn id="95" dur="1" fill="hold">
                                          <p:stCondLst>
                                            <p:cond delay="0"/>
                                          </p:stCondLst>
                                        </p:cTn>
                                        <p:tgtEl>
                                          <p:spTgt spid="3">
                                            <p:txEl>
                                              <p:pRg st="9" end="9"/>
                                            </p:txEl>
                                          </p:spTgt>
                                        </p:tgtEl>
                                        <p:attrNameLst>
                                          <p:attrName>style.visibility</p:attrName>
                                        </p:attrNameLst>
                                      </p:cBhvr>
                                      <p:to>
                                        <p:strVal val="visible"/>
                                      </p:to>
                                    </p:set>
                                    <p:animEffect transition="in" filter="fade">
                                      <p:cBhvr>
                                        <p:cTn id="96" dur="2000"/>
                                        <p:tgtEl>
                                          <p:spTgt spid="3">
                                            <p:txEl>
                                              <p:pRg st="9" end="9"/>
                                            </p:txEl>
                                          </p:spTgt>
                                        </p:tgtEl>
                                      </p:cBhvr>
                                    </p:animEffect>
                                    <p:anim calcmode="lin" valueType="num">
                                      <p:cBhvr>
                                        <p:cTn id="97" dur="2000" fill="hold"/>
                                        <p:tgtEl>
                                          <p:spTgt spid="3">
                                            <p:txEl>
                                              <p:pRg st="9" end="9"/>
                                            </p:txEl>
                                          </p:spTgt>
                                        </p:tgtEl>
                                        <p:attrNameLst>
                                          <p:attrName>style.rotation</p:attrName>
                                        </p:attrNameLst>
                                      </p:cBhvr>
                                      <p:tavLst>
                                        <p:tav tm="0">
                                          <p:val>
                                            <p:fltVal val="720"/>
                                          </p:val>
                                        </p:tav>
                                        <p:tav tm="100000">
                                          <p:val>
                                            <p:fltVal val="0"/>
                                          </p:val>
                                        </p:tav>
                                      </p:tavLst>
                                    </p:anim>
                                    <p:anim calcmode="lin" valueType="num">
                                      <p:cBhvr>
                                        <p:cTn id="98"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9" dur="2000" fill="hold"/>
                                        <p:tgtEl>
                                          <p:spTgt spid="3">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251520" y="764704"/>
            <a:ext cx="8629650" cy="5112568"/>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939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9394"/>
                                        </p:tgtEl>
                                        <p:attrNameLst>
                                          <p:attrName>ppt_y</p:attrName>
                                        </p:attrNameLst>
                                      </p:cBhvr>
                                      <p:tavLst>
                                        <p:tav tm="0">
                                          <p:val>
                                            <p:strVal val="#ppt_y"/>
                                          </p:val>
                                        </p:tav>
                                        <p:tav tm="100000">
                                          <p:val>
                                            <p:strVal val="#ppt_y"/>
                                          </p:val>
                                        </p:tav>
                                      </p:tavLst>
                                    </p:anim>
                                    <p:animEffect transition="in" filter="fade">
                                      <p:cBhvr>
                                        <p:cTn id="10" dur="1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AutoShape 9" descr="data:image/jpg;base64,/9j/4AAQSkZJRgABAQAAAQABAAD/2wCEAAkGBggGERUIExIWFBUWFx4XFRgXFh0cGRsfHxwhIB4hHCAjIjIhIyUvJB4YJDsgLyopOC4sISEyODAqQSgrLCoBCQoKDQsNGQ4OGjUkHiQ1NTU1NTU1NTU1NTU1NTU1NTE0MDU1NTUtNTU1NTU1NTQ1MDYuLTU1MTU0KS41LCw1Nf/AABEIAEEARAMBIgACEQEDEQH/xAAbAAADAAMBAQAAAAAAAAAAAAAABQYBBAcCA//EADMQAAIBAgUCBQIDCQEAAAAAAAECAwARBAUSITEGQRMyUWFxByIUgZEjQ2JyodHh8PFS/8QAGQEBAAMBAQAAAAAAAAAAAAAAAAIDBAEF/8QAJhEAAQQABAYDAQAAAAAAAAAAAQACAxESITFBBFFhcYHxE+Hwof/aAAwDAQACEQMRAD8A7jRRUh1d1M0AfDx6tMa6pmTd7DkIO5A3PpRE1zPqjC4FvAQGWTuq8D5PA+KkMb9S5t9LKtgT9q6r2KjZmsp86m/Ft6WYLpnE9RyCSOZjGHDw6BoHhmzKZCdxIG33BO221VGH6b6dyu0U08erixZV7WPO/G3PHauEgaop5PqZiS5hDuSG0i8aWO9hY3tY+tP8u6+eVRKQkqNI0Ssh0szL5gqtzTbG5FkMSa5CqoNiWk29uTapvN+hMvzqMHDSq4S5QIygjVYsRp2JNh2HzTELq0VxlubYTNV8SNr25HBHyK3K5Ph8XLkzxwE+HKis0kztpQb/AGxBTu1ha45379ujZFnKZxH4nDjZ19D7e1dRMqKKKItDPMwOWwNMPN5U/mOwrk+Bwk/UeM8BW1RrtzuWublh5lNw9/UD3roPW3jTLFhkALMWIBOkEhdgT255pV9O8nly9n8RSrgXs0gkI1WAOsAX2U0RNs0w2W4URZQyMyve4ViCQPMxtuagMP0b0p1ZE+JET4NxIyoVcyBgptdgfcHarvBlcdmUr3P7NbKbbeh9/wC9c56hwOOymJcrLmNv2juVN72ckflYg27V5ks8lYhVE1mNh2OdrVFHiBA19r5Yb6fyZtL+HxOJVIY7hWiV9Uo1ckNspH580/yPJulsuxE+EXCOvgBGEvjOWdW21WFrb9jUGcJm+FIdpXX7S6nUT5Rf8u36ium9B4KbHh81e2mXDKre7Xa5t22A+a4yWRxprmnwfG55KiOTHiD2kFOesel8Lm8HiWuVAN+SQO9/b17i4qS6FzefL5RHJYFW0MBYDQWIWy8jSRyeRb1q76UnfFYfQx1BSUHwPWoXF5Hjo8S+IVV8JVdWbxDe422Xi/2rub/Pat8MgljbIN1EijS6tWa18BKZ4kl9VB/UUVauJN1MCsuGk7ayv6j/ABU/nq4lAcRHqJi0TsqmxZE1BwPXkG1VfU2BfG4dtPmQh1+R/i9IZnTHRjFC9irBwvm0sLOB7jkfFRe0PaWndSaaIK99PY6I4ky3BWaNLG45Iufex/pU99QoWE5xOkMFupFyPMfb9K+WVkYfTlMzBZ4DqgkBIE8R3DC2xPH53ppm+Lh6kgfDEFJVNiSpAY7FT/vrXgPJYz4pNjelCtDnzs318rdw5ayYF2mh7elHY7xZFMemORlPhMqyElGYWCt+hF99wReuidF4cZdgDBIR9i2bfbv/AMqJwWCxuJkUyqsa6hJIQoBZhsNZHLb37ck96rp8cuYRmA6YcON3kOxfT81XA8QnCNeXWq7AZn+bqzjI2AtqrzutNfpLcWJpYocohuss7HhrABWVi1+w03HybU1xEqmCafsxcj4LWFJ8vxM2d4ls6QFItJhwi8a9rPKfVQOD3NOZsOuJeLKl4JBb2RfX5/tXscFB8EVH9t+6rBKboKqyxDFDGnoij+lFbNqK2qpZNSOZ4R+npDiAD4Dm7W/dse/xVdXl41kBQgEHYg8GiKIx2UYTMVUNGs0d9aqDZlP/AKibtfuvB9qS4rC4lNsKyYiFrgJPKVkS/K6/KyjtuSL1WY7pSaAN+GfSrAho2O24sdJ5U1Dz9G5nlg0RiSPSion2llGk3O6nht77E3qmWCOYU8WpteWraAz6BftwkAsP3mJQrsLA87n3/KtiDJ8LiwseJb8TORfwxIVgUD2Niw7mwN6TDJM+c28d7BgRpjcMAF0n5JsGtxcmmWQfT/HYaVcaA/iLcLJKbAA/wbk7XvfYkniq4+EhjNtapGUlUE88eXDxG++RgFVVFr24VFHCinXTuUSYMNi5d5ZPN/COyiveU9OwZc34hiZZTy7dv5R2pvWpVIooooiKKKKIisUUURZNAoooiKKKKIiiiiiL/9k="/>
          <p:cNvSpPr>
            <a:spLocks noChangeAspect="1" noChangeArrowheads="1"/>
          </p:cNvSpPr>
          <p:nvPr/>
        </p:nvSpPr>
        <p:spPr bwMode="auto">
          <a:xfrm>
            <a:off x="76200" y="-307975"/>
            <a:ext cx="647700" cy="619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9467" name="AutoShape 11" descr="data:image/jpg;base64,/9j/4AAQSkZJRgABAQAAAQABAAD/2wCEAAkGBggGERUIExIWFBUWFx4XFRgXFh0cGRsfHxwhIB4hHCAjIjIhIyUvJB4YJDsgLyopOC4sISEyODAqQSgrLCoBCQoKDQsNGQ4OGjUkHiQ1NTU1NTU1NTU1NTU1NTU1NTE0MDU1NTUtNTU1NTU1NTQ1MDYuLTU1MTU0KS41LCw1Nf/AABEIAEEARAMBIgACEQEDEQH/xAAbAAADAAMBAQAAAAAAAAAAAAAABQYBBAcCA//EADMQAAIBAgUCBQIDCQEAAAAAAAECAwARBAUSITEGQRMyUWFxByIUgZEjQ2JyodHh8PFS/8QAGQEBAAMBAQAAAAAAAAAAAAAAAAIDBAEF/8QAJhEAAQQABAYDAQAAAAAAAAAAAQACAxESITFBBFFhcYHxE+Hwof/aAAwDAQACEQMRAD8A7jRRUh1d1M0AfDx6tMa6pmTd7DkIO5A3PpRE1zPqjC4FvAQGWTuq8D5PA+KkMb9S5t9LKtgT9q6r2KjZmsp86m/Ft6WYLpnE9RyCSOZjGHDw6BoHhmzKZCdxIG33BO221VGH6b6dyu0U08erixZV7WPO/G3PHauEgaop5PqZiS5hDuSG0i8aWO9hY3tY+tP8u6+eVRKQkqNI0Ssh0szL5gqtzTbG5FkMSa5CqoNiWk29uTapvN+hMvzqMHDSq4S5QIygjVYsRp2JNh2HzTELq0VxlubYTNV8SNr25HBHyK3K5Ph8XLkzxwE+HKis0kztpQb/AGxBTu1ha45379ujZFnKZxH4nDjZ19D7e1dRMqKKKItDPMwOWwNMPN5U/mOwrk+Bwk/UeM8BW1RrtzuWublh5lNw9/UD3roPW3jTLFhkALMWIBOkEhdgT255pV9O8nly9n8RSrgXs0gkI1WAOsAX2U0RNs0w2W4URZQyMyve4ViCQPMxtuagMP0b0p1ZE+JET4NxIyoVcyBgptdgfcHarvBlcdmUr3P7NbKbbeh9/wC9c56hwOOymJcrLmNv2juVN72ckflYg27V5ks8lYhVE1mNh2OdrVFHiBA19r5Yb6fyZtL+HxOJVIY7hWiV9Uo1ckNspH580/yPJulsuxE+EXCOvgBGEvjOWdW21WFrb9jUGcJm+FIdpXX7S6nUT5Rf8u36ium9B4KbHh81e2mXDKre7Xa5t22A+a4yWRxprmnwfG55KiOTHiD2kFOesel8Lm8HiWuVAN+SQO9/b17i4qS6FzefL5RHJYFW0MBYDQWIWy8jSRyeRb1q76UnfFYfQx1BSUHwPWoXF5Hjo8S+IVV8JVdWbxDe422Xi/2rub/Pat8MgljbIN1EijS6tWa18BKZ4kl9VB/UUVauJN1MCsuGk7ayv6j/ABU/nq4lAcRHqJi0TsqmxZE1BwPXkG1VfU2BfG4dtPmQh1+R/i9IZnTHRjFC9irBwvm0sLOB7jkfFRe0PaWndSaaIK99PY6I4ky3BWaNLG45Iufex/pU99QoWE5xOkMFupFyPMfb9K+WVkYfTlMzBZ4DqgkBIE8R3DC2xPH53ppm+Lh6kgfDEFJVNiSpAY7FT/vrXgPJYz4pNjelCtDnzs318rdw5ayYF2mh7elHY7xZFMemORlPhMqyElGYWCt+hF99wReuidF4cZdgDBIR9i2bfbv/AMqJwWCxuJkUyqsa6hJIQoBZhsNZHLb37ck96rp8cuYRmA6YcON3kOxfT81XA8QnCNeXWq7AZn+bqzjI2AtqrzutNfpLcWJpYocohuss7HhrABWVi1+w03HybU1xEqmCafsxcj4LWFJ8vxM2d4ls6QFItJhwi8a9rPKfVQOD3NOZsOuJeLKl4JBb2RfX5/tXscFB8EVH9t+6rBKboKqyxDFDGnoij+lFbNqK2qpZNSOZ4R+npDiAD4Dm7W/dse/xVdXl41kBQgEHYg8GiKIx2UYTMVUNGs0d9aqDZlP/AKibtfuvB9qS4rC4lNsKyYiFrgJPKVkS/K6/KyjtuSL1WY7pSaAN+GfSrAho2O24sdJ5U1Dz9G5nlg0RiSPSion2llGk3O6nht77E3qmWCOYU8WpteWraAz6BftwkAsP3mJQrsLA87n3/KtiDJ8LiwseJb8TORfwxIVgUD2Niw7mwN6TDJM+c28d7BgRpjcMAF0n5JsGtxcmmWQfT/HYaVcaA/iLcLJKbAA/wbk7XvfYkniq4+EhjNtapGUlUE88eXDxG++RgFVVFr24VFHCinXTuUSYMNi5d5ZPN/COyiveU9OwZc34hiZZTy7dv5R2pvWpVIooooiKKKKIisUUURZNAoooiKKKKIiiiiiL/9k="/>
          <p:cNvSpPr>
            <a:spLocks noChangeAspect="1" noChangeArrowheads="1"/>
          </p:cNvSpPr>
          <p:nvPr/>
        </p:nvSpPr>
        <p:spPr bwMode="auto">
          <a:xfrm>
            <a:off x="76200" y="-307975"/>
            <a:ext cx="647700" cy="619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59" name="Picture 7" descr="http://1.bp.blogspot.com/-DW12pfgVudA/TYEs95ueN4I/AAAAAAAAAAM/R6YQJ40RiPI/s374/ESPE.gif"/>
          <p:cNvPicPr>
            <a:picLocks noChangeAspect="1" noChangeArrowheads="1"/>
          </p:cNvPicPr>
          <p:nvPr/>
        </p:nvPicPr>
        <p:blipFill>
          <a:blip r:embed="rId3" cstate="print"/>
          <a:srcRect/>
          <a:stretch>
            <a:fillRect/>
          </a:stretch>
        </p:blipFill>
        <p:spPr bwMode="auto">
          <a:xfrm>
            <a:off x="7596336" y="188640"/>
            <a:ext cx="792088" cy="777902"/>
          </a:xfrm>
          <a:prstGeom prst="rect">
            <a:avLst/>
          </a:prstGeom>
          <a:noFill/>
        </p:spPr>
      </p:pic>
      <p:grpSp>
        <p:nvGrpSpPr>
          <p:cNvPr id="124" name="123 Grupo"/>
          <p:cNvGrpSpPr/>
          <p:nvPr/>
        </p:nvGrpSpPr>
        <p:grpSpPr>
          <a:xfrm>
            <a:off x="179512" y="712335"/>
            <a:ext cx="8784976" cy="5092929"/>
            <a:chOff x="179512" y="712335"/>
            <a:chExt cx="8784976" cy="5092929"/>
          </a:xfrm>
        </p:grpSpPr>
        <p:sp>
          <p:nvSpPr>
            <p:cNvPr id="6" name="5 Rectángulo"/>
            <p:cNvSpPr/>
            <p:nvPr/>
          </p:nvSpPr>
          <p:spPr>
            <a:xfrm>
              <a:off x="2987824" y="712335"/>
              <a:ext cx="2664296" cy="34040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MARCO CONTEXTUAL</a:t>
              </a:r>
              <a:endParaRPr lang="es-EC" dirty="0"/>
            </a:p>
          </p:txBody>
        </p:sp>
        <p:cxnSp>
          <p:nvCxnSpPr>
            <p:cNvPr id="12" name="11 Conector recto de flecha"/>
            <p:cNvCxnSpPr/>
            <p:nvPr/>
          </p:nvCxnSpPr>
          <p:spPr>
            <a:xfrm rot="5400000">
              <a:off x="4238975" y="1169737"/>
              <a:ext cx="234796"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179512" y="1523194"/>
              <a:ext cx="2160240" cy="628433"/>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OBJETO DE LA INVESTIGACIÓN</a:t>
              </a:r>
              <a:endParaRPr lang="es-EC" dirty="0"/>
            </a:p>
          </p:txBody>
        </p:sp>
        <p:cxnSp>
          <p:nvCxnSpPr>
            <p:cNvPr id="15" name="14 Conector recto de flecha"/>
            <p:cNvCxnSpPr/>
            <p:nvPr/>
          </p:nvCxnSpPr>
          <p:spPr>
            <a:xfrm rot="5400000">
              <a:off x="1070623" y="1405399"/>
              <a:ext cx="234796"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187624" y="1288398"/>
              <a:ext cx="633670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1070623" y="2270361"/>
              <a:ext cx="234796"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179512" y="2388157"/>
              <a:ext cx="2232248" cy="942650"/>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smtClean="0"/>
            </a:p>
            <a:p>
              <a:pPr algn="ctr"/>
              <a:r>
                <a:rPr lang="es-EC" dirty="0"/>
                <a:t>C</a:t>
              </a:r>
              <a:r>
                <a:rPr lang="es-EC" dirty="0" smtClean="0"/>
                <a:t>omportamientos de los niños/as de 4 años</a:t>
              </a:r>
            </a:p>
            <a:p>
              <a:pPr algn="ctr"/>
              <a:endParaRPr lang="es-EC" dirty="0"/>
            </a:p>
          </p:txBody>
        </p:sp>
        <p:sp>
          <p:nvSpPr>
            <p:cNvPr id="20" name="19 Rectángulo"/>
            <p:cNvSpPr/>
            <p:nvPr/>
          </p:nvSpPr>
          <p:spPr>
            <a:xfrm>
              <a:off x="395536" y="4587674"/>
              <a:ext cx="2736304" cy="628433"/>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Trabajo Pedagógico con Madres Comunitarias</a:t>
              </a:r>
              <a:endParaRPr lang="es-EC" dirty="0"/>
            </a:p>
          </p:txBody>
        </p:sp>
        <p:sp>
          <p:nvSpPr>
            <p:cNvPr id="21" name="20 Rectángulo"/>
            <p:cNvSpPr/>
            <p:nvPr/>
          </p:nvSpPr>
          <p:spPr>
            <a:xfrm>
              <a:off x="395536" y="3645023"/>
              <a:ext cx="1800200" cy="39277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Etapa evolutiva</a:t>
              </a:r>
            </a:p>
          </p:txBody>
        </p:sp>
        <p:sp>
          <p:nvSpPr>
            <p:cNvPr id="22" name="21 Rectángulo"/>
            <p:cNvSpPr/>
            <p:nvPr/>
          </p:nvSpPr>
          <p:spPr>
            <a:xfrm>
              <a:off x="395536" y="4116349"/>
              <a:ext cx="1944216" cy="39277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s-EC" dirty="0" smtClean="0"/>
                <a:t>Manejo de hogar</a:t>
              </a:r>
            </a:p>
          </p:txBody>
        </p:sp>
        <p:cxnSp>
          <p:nvCxnSpPr>
            <p:cNvPr id="23" name="22 Conector recto de flecha"/>
            <p:cNvCxnSpPr/>
            <p:nvPr/>
          </p:nvCxnSpPr>
          <p:spPr>
            <a:xfrm rot="5400000">
              <a:off x="1069829" y="3447808"/>
              <a:ext cx="234796"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179512" y="3566469"/>
              <a:ext cx="10081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448921" y="4194903"/>
              <a:ext cx="125686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179512" y="3959240"/>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179512" y="4428833"/>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179512" y="4821604"/>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2771800" y="1523194"/>
              <a:ext cx="3312368" cy="628433"/>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smtClean="0"/>
                <a:t>UBICACIÓN Y CONTEXTUALIZACIÓN DE LA PROBLEMATICA</a:t>
              </a:r>
              <a:endParaRPr lang="es-EC" sz="1400" dirty="0"/>
            </a:p>
          </p:txBody>
        </p:sp>
        <p:cxnSp>
          <p:nvCxnSpPr>
            <p:cNvPr id="33" name="32 Conector recto de flecha"/>
            <p:cNvCxnSpPr/>
            <p:nvPr/>
          </p:nvCxnSpPr>
          <p:spPr>
            <a:xfrm rot="5400000">
              <a:off x="4094959" y="1405399"/>
              <a:ext cx="234796"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5400000">
              <a:off x="4094959" y="2270361"/>
              <a:ext cx="234796"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2915816" y="2388157"/>
              <a:ext cx="2520280" cy="102120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smtClean="0"/>
            </a:p>
            <a:p>
              <a:pPr algn="ctr"/>
              <a:r>
                <a:rPr lang="es-EC" dirty="0" smtClean="0"/>
                <a:t>Centro Comunitario de Desarrollo Infantil “María Teresa Lee”</a:t>
              </a:r>
            </a:p>
            <a:p>
              <a:pPr algn="ctr"/>
              <a:endParaRPr lang="es-EC" dirty="0"/>
            </a:p>
          </p:txBody>
        </p:sp>
        <p:sp>
          <p:nvSpPr>
            <p:cNvPr id="36" name="35 Rectángulo"/>
            <p:cNvSpPr/>
            <p:nvPr/>
          </p:nvSpPr>
          <p:spPr>
            <a:xfrm>
              <a:off x="3491880" y="4666228"/>
              <a:ext cx="1440160" cy="314217"/>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2006 INNFA</a:t>
              </a:r>
              <a:endParaRPr lang="es-EC" dirty="0"/>
            </a:p>
          </p:txBody>
        </p:sp>
        <p:sp>
          <p:nvSpPr>
            <p:cNvPr id="37" name="36 Rectángulo"/>
            <p:cNvSpPr/>
            <p:nvPr/>
          </p:nvSpPr>
          <p:spPr>
            <a:xfrm>
              <a:off x="3491880" y="3723578"/>
              <a:ext cx="1800200" cy="39277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1995 Guardería</a:t>
              </a:r>
            </a:p>
          </p:txBody>
        </p:sp>
        <p:sp>
          <p:nvSpPr>
            <p:cNvPr id="38" name="37 Rectángulo"/>
            <p:cNvSpPr/>
            <p:nvPr/>
          </p:nvSpPr>
          <p:spPr>
            <a:xfrm>
              <a:off x="3491880" y="4194903"/>
              <a:ext cx="1224136" cy="39277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s-EC" dirty="0" smtClean="0"/>
                <a:t>2003 ORI</a:t>
              </a:r>
            </a:p>
          </p:txBody>
        </p:sp>
        <p:cxnSp>
          <p:nvCxnSpPr>
            <p:cNvPr id="39" name="38 Conector recto de flecha"/>
            <p:cNvCxnSpPr/>
            <p:nvPr/>
          </p:nvCxnSpPr>
          <p:spPr>
            <a:xfrm rot="5400000">
              <a:off x="4094959" y="3526362"/>
              <a:ext cx="234796"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3275856" y="3645023"/>
              <a:ext cx="10081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3275856" y="3878954"/>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3275856" y="4352011"/>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rot="5400000">
              <a:off x="2451037" y="4469842"/>
              <a:ext cx="16496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3275856" y="4900158"/>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a:off x="3275856" y="5294661"/>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9" name="48 Rectángulo"/>
            <p:cNvSpPr/>
            <p:nvPr/>
          </p:nvSpPr>
          <p:spPr>
            <a:xfrm>
              <a:off x="3491880" y="5058999"/>
              <a:ext cx="1368152" cy="39277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s-EC" dirty="0" smtClean="0"/>
                <a:t>2007 INFA</a:t>
              </a:r>
            </a:p>
          </p:txBody>
        </p:sp>
        <p:cxnSp>
          <p:nvCxnSpPr>
            <p:cNvPr id="52" name="51 Conector recto de flecha"/>
            <p:cNvCxnSpPr/>
            <p:nvPr/>
          </p:nvCxnSpPr>
          <p:spPr>
            <a:xfrm rot="5400000">
              <a:off x="7407327" y="1405399"/>
              <a:ext cx="234796"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4" name="53 Rectángulo"/>
            <p:cNvSpPr/>
            <p:nvPr/>
          </p:nvSpPr>
          <p:spPr>
            <a:xfrm>
              <a:off x="6444208" y="1524061"/>
              <a:ext cx="2196752" cy="628433"/>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smtClean="0"/>
                <a:t>SITUACIÓN ACTUAL DE LA PROBLEMATICA</a:t>
              </a:r>
              <a:endParaRPr lang="es-EC" sz="1400" dirty="0"/>
            </a:p>
          </p:txBody>
        </p:sp>
        <p:sp>
          <p:nvSpPr>
            <p:cNvPr id="60" name="59 Rectángulo"/>
            <p:cNvSpPr/>
            <p:nvPr/>
          </p:nvSpPr>
          <p:spPr>
            <a:xfrm>
              <a:off x="6660232" y="2464978"/>
              <a:ext cx="2160240" cy="39277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47/ AULA 4 AÑOS</a:t>
              </a:r>
            </a:p>
          </p:txBody>
        </p:sp>
        <p:cxnSp>
          <p:nvCxnSpPr>
            <p:cNvPr id="61" name="60 Conector recto de flecha"/>
            <p:cNvCxnSpPr/>
            <p:nvPr/>
          </p:nvCxnSpPr>
          <p:spPr>
            <a:xfrm rot="5400000">
              <a:off x="7263311" y="2267763"/>
              <a:ext cx="234796"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a:off x="6444208" y="2386424"/>
              <a:ext cx="10081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a:off x="6444208" y="2620354"/>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a:off x="6444208" y="3093412"/>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rot="5400000">
              <a:off x="4842799" y="3987833"/>
              <a:ext cx="320281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a:off x="6444208" y="3641559"/>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6444208" y="4428833"/>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8" name="67 Rectángulo"/>
            <p:cNvSpPr/>
            <p:nvPr/>
          </p:nvSpPr>
          <p:spPr>
            <a:xfrm>
              <a:off x="6660232" y="2938036"/>
              <a:ext cx="2160240" cy="549879"/>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3 MADRES COMUNITARIAS</a:t>
              </a:r>
            </a:p>
          </p:txBody>
        </p:sp>
        <p:sp>
          <p:nvSpPr>
            <p:cNvPr id="69" name="68 Rectángulo"/>
            <p:cNvSpPr/>
            <p:nvPr/>
          </p:nvSpPr>
          <p:spPr>
            <a:xfrm>
              <a:off x="6660232" y="3566469"/>
              <a:ext cx="1656184" cy="549879"/>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AULA NO EQUIPADA</a:t>
              </a:r>
            </a:p>
          </p:txBody>
        </p:sp>
        <p:sp>
          <p:nvSpPr>
            <p:cNvPr id="70" name="69 Rectángulo"/>
            <p:cNvSpPr/>
            <p:nvPr/>
          </p:nvSpPr>
          <p:spPr>
            <a:xfrm>
              <a:off x="6660232" y="4194903"/>
              <a:ext cx="1944216" cy="39277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1 PARVULARIA</a:t>
              </a:r>
            </a:p>
          </p:txBody>
        </p:sp>
        <p:sp>
          <p:nvSpPr>
            <p:cNvPr id="71" name="70 Rectángulo"/>
            <p:cNvSpPr/>
            <p:nvPr/>
          </p:nvSpPr>
          <p:spPr>
            <a:xfrm>
              <a:off x="6660232" y="4725144"/>
              <a:ext cx="1872208" cy="510603"/>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1PROFESORA </a:t>
              </a:r>
            </a:p>
            <a:p>
              <a:pPr algn="ctr"/>
              <a:r>
                <a:rPr lang="es-EC" dirty="0" smtClean="0"/>
                <a:t>DE INGLES</a:t>
              </a:r>
            </a:p>
          </p:txBody>
        </p:sp>
        <p:cxnSp>
          <p:nvCxnSpPr>
            <p:cNvPr id="72" name="71 Conector recto de flecha"/>
            <p:cNvCxnSpPr/>
            <p:nvPr/>
          </p:nvCxnSpPr>
          <p:spPr>
            <a:xfrm>
              <a:off x="6444208" y="5011444"/>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a:off x="6444208" y="5587508"/>
              <a:ext cx="216024" cy="173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6" name="75 Rectángulo"/>
            <p:cNvSpPr/>
            <p:nvPr/>
          </p:nvSpPr>
          <p:spPr>
            <a:xfrm>
              <a:off x="6660232" y="5333939"/>
              <a:ext cx="2304256" cy="471325"/>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PADRES/MADRES NO VINCULACIÓN</a:t>
              </a:r>
            </a:p>
          </p:txBody>
        </p:sp>
      </p:gr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p:cTn id="12" dur="1000" fill="hold"/>
                                        <p:tgtEl>
                                          <p:spTgt spid="1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24"/>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24"/>
                                        </p:tgtEl>
                                        <p:attrNameLst>
                                          <p:attrName>ppt_y</p:attrName>
                                        </p:attrNameLst>
                                      </p:cBhvr>
                                      <p:tavLst>
                                        <p:tav tm="0">
                                          <p:val>
                                            <p:strVal val="#ppt_y"/>
                                          </p:val>
                                        </p:tav>
                                        <p:tav tm="100000">
                                          <p:val>
                                            <p:strVal val="#ppt_y"/>
                                          </p:val>
                                        </p:tav>
                                      </p:tavLst>
                                    </p:anim>
                                    <p:animEffect transition="in" filter="fade">
                                      <p:cBhvr>
                                        <p:cTn id="15"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8229600" cy="1143000"/>
          </a:xfrm>
        </p:spPr>
        <p:txBody>
          <a:bodyPr/>
          <a:lstStyle/>
          <a:p>
            <a:r>
              <a:rPr lang="es-EC" dirty="0" smtClean="0"/>
              <a:t>ACTIVIDADES PLANIFICADAS</a:t>
            </a:r>
            <a:endParaRPr lang="es-EC" dirty="0"/>
          </a:p>
        </p:txBody>
      </p:sp>
      <p:sp>
        <p:nvSpPr>
          <p:cNvPr id="3" name="2 Marcador de contenido"/>
          <p:cNvSpPr>
            <a:spLocks noGrp="1"/>
          </p:cNvSpPr>
          <p:nvPr>
            <p:ph idx="1"/>
          </p:nvPr>
        </p:nvSpPr>
        <p:spPr>
          <a:xfrm>
            <a:off x="323528" y="775245"/>
            <a:ext cx="8229600" cy="4958011"/>
          </a:xfrm>
        </p:spPr>
        <p:txBody>
          <a:bodyPr/>
          <a:lstStyle/>
          <a:p>
            <a:pPr marL="0" indent="0" algn="just">
              <a:buNone/>
            </a:pPr>
            <a:r>
              <a:rPr lang="es-EC" sz="2000" b="1" dirty="0" smtClean="0"/>
              <a:t>TRABAJO DE APLICACIÓN </a:t>
            </a:r>
          </a:p>
          <a:p>
            <a:pPr marL="0" indent="0" algn="just">
              <a:buNone/>
            </a:pPr>
            <a:endParaRPr lang="es-EC" sz="2000" b="1" dirty="0" smtClean="0"/>
          </a:p>
          <a:p>
            <a:pPr marL="0" indent="0" algn="just">
              <a:buNone/>
            </a:pPr>
            <a:r>
              <a:rPr lang="es-EC" sz="2000" dirty="0" smtClean="0"/>
              <a:t>Responsable: El/la Capacitador/a.</a:t>
            </a:r>
          </a:p>
          <a:p>
            <a:pPr marL="0" indent="0" algn="just">
              <a:buNone/>
            </a:pPr>
            <a:r>
              <a:rPr lang="es-EC" sz="2000" dirty="0" smtClean="0"/>
              <a:t>Tiempo estimado: 30 minutos.</a:t>
            </a:r>
          </a:p>
          <a:p>
            <a:pPr marL="0" indent="0" algn="just">
              <a:buNone/>
            </a:pPr>
            <a:r>
              <a:rPr lang="es-EC" sz="2000" dirty="0" smtClean="0"/>
              <a:t>Nombre de la Actividad: BAILANDO SOBRE EL PAPEL.</a:t>
            </a:r>
          </a:p>
          <a:p>
            <a:pPr marL="0" indent="0" algn="just">
              <a:buNone/>
            </a:pPr>
            <a:r>
              <a:rPr lang="es-EC" sz="2000" dirty="0" smtClean="0"/>
              <a:t>Actividad: </a:t>
            </a:r>
            <a:r>
              <a:rPr lang="es-EC" sz="1600" dirty="0" smtClean="0"/>
              <a:t>El/la Capacitador/a preparan hojas de periódico, los participantes se dividen en parejas. A cada pareja se le da una hoja de papel periódico. Las parejas bailan mientras el/la capacitador/a toca música o da palmas con las manos. Cuando la música o las palmadas paran, cada pareja debe pararse en su hoja de periódico. La próxima vez la pareja tiene que doblar la hoja en la mitad para poder subirse cuando pare la música o las palmadas. Después de varios turnos, el papel se hace muy pequeño porque han  sido doblados una y otra vez. Es cada vez más difícil que dos personas se paren sobre el papel, por lo que cualquiera de las parejas si tienen una parte de su cuerpo en el suelo, queda fuera del juego.</a:t>
            </a:r>
          </a:p>
          <a:p>
            <a:pPr marL="0" indent="0" algn="just">
              <a:buNone/>
            </a:pPr>
            <a:r>
              <a:rPr lang="es-EC" sz="2000" dirty="0" smtClean="0"/>
              <a:t>Materiales: Humano: Madres Comunitarias. Técnicos: Hojas de papel periódico, música (Opcional).</a:t>
            </a:r>
          </a:p>
          <a:p>
            <a:pPr marL="0" indent="0" algn="just">
              <a:buNone/>
            </a:pPr>
            <a:endParaRPr lang="es-EC" sz="2000" dirty="0" smtClean="0"/>
          </a:p>
        </p:txBody>
      </p:sp>
      <p:pic>
        <p:nvPicPr>
          <p:cNvPr id="4" name="3 Imagen"/>
          <p:cNvPicPr/>
          <p:nvPr/>
        </p:nvPicPr>
        <p:blipFill>
          <a:blip r:embed="rId2" cstate="print"/>
          <a:srcRect/>
          <a:stretch>
            <a:fillRect/>
          </a:stretch>
        </p:blipFill>
        <p:spPr bwMode="auto">
          <a:xfrm>
            <a:off x="6918068" y="620688"/>
            <a:ext cx="2225932" cy="2053086"/>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251520" y="692696"/>
            <a:ext cx="6176090" cy="5400600"/>
          </a:xfrm>
          <a:prstGeom prst="rect">
            <a:avLst/>
          </a:prstGeom>
          <a:noFill/>
          <a:ln w="9525">
            <a:noFill/>
            <a:miter lim="800000"/>
            <a:headEnd/>
            <a:tailEnd/>
          </a:ln>
        </p:spPr>
      </p:pic>
      <p:pic>
        <p:nvPicPr>
          <p:cNvPr id="73734" name="Picture 6" descr="http://www.mundodisney.net/animckey1.gif"/>
          <p:cNvPicPr>
            <a:picLocks noChangeAspect="1" noChangeArrowheads="1" noCrop="1"/>
          </p:cNvPicPr>
          <p:nvPr/>
        </p:nvPicPr>
        <p:blipFill>
          <a:blip r:embed="rId3" cstate="print"/>
          <a:srcRect/>
          <a:stretch>
            <a:fillRect/>
          </a:stretch>
        </p:blipFill>
        <p:spPr bwMode="auto">
          <a:xfrm>
            <a:off x="6503709" y="2132856"/>
            <a:ext cx="2640291" cy="31683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wipe(down)">
                                      <p:cBhvr>
                                        <p:cTn id="7" dur="580">
                                          <p:stCondLst>
                                            <p:cond delay="0"/>
                                          </p:stCondLst>
                                        </p:cTn>
                                        <p:tgtEl>
                                          <p:spTgt spid="73734"/>
                                        </p:tgtEl>
                                      </p:cBhvr>
                                    </p:animEffect>
                                    <p:anim calcmode="lin" valueType="num">
                                      <p:cBhvr>
                                        <p:cTn id="8" dur="1822" tmFilter="0,0; 0.14,0.36; 0.43,0.73; 0.71,0.91; 1.0,1.0">
                                          <p:stCondLst>
                                            <p:cond delay="0"/>
                                          </p:stCondLst>
                                        </p:cTn>
                                        <p:tgtEl>
                                          <p:spTgt spid="737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37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37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37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3734"/>
                                        </p:tgtEl>
                                        <p:attrNameLst>
                                          <p:attrName>ppt_y</p:attrName>
                                        </p:attrNameLst>
                                      </p:cBhvr>
                                      <p:tavLst>
                                        <p:tav tm="0" fmla="#ppt_y-sin(pi*$)/81">
                                          <p:val>
                                            <p:fltVal val="0"/>
                                          </p:val>
                                        </p:tav>
                                        <p:tav tm="100000">
                                          <p:val>
                                            <p:fltVal val="1"/>
                                          </p:val>
                                        </p:tav>
                                      </p:tavLst>
                                    </p:anim>
                                    <p:animScale>
                                      <p:cBhvr>
                                        <p:cTn id="13" dur="26">
                                          <p:stCondLst>
                                            <p:cond delay="650"/>
                                          </p:stCondLst>
                                        </p:cTn>
                                        <p:tgtEl>
                                          <p:spTgt spid="73734"/>
                                        </p:tgtEl>
                                      </p:cBhvr>
                                      <p:to x="100000" y="60000"/>
                                    </p:animScale>
                                    <p:animScale>
                                      <p:cBhvr>
                                        <p:cTn id="14" dur="166" decel="50000">
                                          <p:stCondLst>
                                            <p:cond delay="676"/>
                                          </p:stCondLst>
                                        </p:cTn>
                                        <p:tgtEl>
                                          <p:spTgt spid="73734"/>
                                        </p:tgtEl>
                                      </p:cBhvr>
                                      <p:to x="100000" y="100000"/>
                                    </p:animScale>
                                    <p:animScale>
                                      <p:cBhvr>
                                        <p:cTn id="15" dur="26">
                                          <p:stCondLst>
                                            <p:cond delay="1312"/>
                                          </p:stCondLst>
                                        </p:cTn>
                                        <p:tgtEl>
                                          <p:spTgt spid="73734"/>
                                        </p:tgtEl>
                                      </p:cBhvr>
                                      <p:to x="100000" y="80000"/>
                                    </p:animScale>
                                    <p:animScale>
                                      <p:cBhvr>
                                        <p:cTn id="16" dur="166" decel="50000">
                                          <p:stCondLst>
                                            <p:cond delay="1338"/>
                                          </p:stCondLst>
                                        </p:cTn>
                                        <p:tgtEl>
                                          <p:spTgt spid="73734"/>
                                        </p:tgtEl>
                                      </p:cBhvr>
                                      <p:to x="100000" y="100000"/>
                                    </p:animScale>
                                    <p:animScale>
                                      <p:cBhvr>
                                        <p:cTn id="17" dur="26">
                                          <p:stCondLst>
                                            <p:cond delay="1642"/>
                                          </p:stCondLst>
                                        </p:cTn>
                                        <p:tgtEl>
                                          <p:spTgt spid="73734"/>
                                        </p:tgtEl>
                                      </p:cBhvr>
                                      <p:to x="100000" y="90000"/>
                                    </p:animScale>
                                    <p:animScale>
                                      <p:cBhvr>
                                        <p:cTn id="18" dur="166" decel="50000">
                                          <p:stCondLst>
                                            <p:cond delay="1668"/>
                                          </p:stCondLst>
                                        </p:cTn>
                                        <p:tgtEl>
                                          <p:spTgt spid="73734"/>
                                        </p:tgtEl>
                                      </p:cBhvr>
                                      <p:to x="100000" y="100000"/>
                                    </p:animScale>
                                    <p:animScale>
                                      <p:cBhvr>
                                        <p:cTn id="19" dur="26">
                                          <p:stCondLst>
                                            <p:cond delay="1808"/>
                                          </p:stCondLst>
                                        </p:cTn>
                                        <p:tgtEl>
                                          <p:spTgt spid="73734"/>
                                        </p:tgtEl>
                                      </p:cBhvr>
                                      <p:to x="100000" y="95000"/>
                                    </p:animScale>
                                    <p:animScale>
                                      <p:cBhvr>
                                        <p:cTn id="20" dur="166" decel="50000">
                                          <p:stCondLst>
                                            <p:cond delay="1834"/>
                                          </p:stCondLst>
                                        </p:cTn>
                                        <p:tgtEl>
                                          <p:spTgt spid="7373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73730"/>
                                        </p:tgtEl>
                                        <p:attrNameLst>
                                          <p:attrName>style.visibility</p:attrName>
                                        </p:attrNameLst>
                                      </p:cBhvr>
                                      <p:to>
                                        <p:strVal val="visible"/>
                                      </p:to>
                                    </p:set>
                                    <p:animScale>
                                      <p:cBhvr>
                                        <p:cTn id="25" dur="1000" decel="50000" fill="hold">
                                          <p:stCondLst>
                                            <p:cond delay="0"/>
                                          </p:stCondLst>
                                        </p:cTn>
                                        <p:tgtEl>
                                          <p:spTgt spid="73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3730"/>
                                        </p:tgtEl>
                                        <p:attrNameLst>
                                          <p:attrName>ppt_x</p:attrName>
                                          <p:attrName>ppt_y</p:attrName>
                                        </p:attrNameLst>
                                      </p:cBhvr>
                                    </p:animMotion>
                                    <p:animEffect transition="in" filter="fade">
                                      <p:cBhvr>
                                        <p:cTn id="27" dur="1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4525963"/>
          </a:xfrm>
        </p:spPr>
        <p:txBody>
          <a:bodyPr/>
          <a:lstStyle/>
          <a:p>
            <a:pPr>
              <a:buNone/>
            </a:pPr>
            <a:r>
              <a:rPr lang="es-ES" b="1" dirty="0" smtClean="0"/>
              <a:t>BIENVENIDA</a:t>
            </a:r>
          </a:p>
          <a:p>
            <a:pPr>
              <a:buNone/>
            </a:pPr>
            <a:endParaRPr lang="es-EC" dirty="0" smtClean="0"/>
          </a:p>
          <a:p>
            <a:pPr marL="0" indent="0" algn="just">
              <a:buNone/>
            </a:pPr>
            <a:r>
              <a:rPr lang="es-ES" sz="2000" dirty="0" smtClean="0"/>
              <a:t>Responsable: Capacitador/a.</a:t>
            </a:r>
            <a:endParaRPr lang="es-EC" sz="2000" dirty="0" smtClean="0"/>
          </a:p>
          <a:p>
            <a:pPr marL="0" indent="0" algn="just">
              <a:buNone/>
            </a:pPr>
            <a:r>
              <a:rPr lang="es-ES" sz="2000" dirty="0" smtClean="0"/>
              <a:t>Tiempo Estimado: 10 minutos.</a:t>
            </a:r>
            <a:endParaRPr lang="es-EC" sz="2000" dirty="0" smtClean="0"/>
          </a:p>
          <a:p>
            <a:pPr marL="0" indent="0" algn="just">
              <a:buNone/>
            </a:pPr>
            <a:r>
              <a:rPr lang="es-ES" sz="2000" dirty="0" smtClean="0"/>
              <a:t>Nombre de la Actividad: NOMBRES Y ADJETIVOS.</a:t>
            </a:r>
            <a:endParaRPr lang="es-EC" sz="2000" dirty="0" smtClean="0"/>
          </a:p>
          <a:p>
            <a:pPr marL="0" indent="0" algn="just">
              <a:buNone/>
            </a:pPr>
            <a:r>
              <a:rPr lang="es-ES" sz="2000" dirty="0" smtClean="0"/>
              <a:t>Actividad: Los participantes piensan en un adjetivo para describir como se sienten y cómo están. El adjetivo debe empezar con la misma letra que sus nombres, por ejemplo “Soy Fernando y estoy feliz”, ó, “Soy Inés y me siento increíble”. Al pronunciar el adjetivo, también puede actuar para describirlo.</a:t>
            </a:r>
            <a:endParaRPr lang="es-EC" sz="2000" dirty="0" smtClean="0"/>
          </a:p>
          <a:p>
            <a:pPr marL="0" indent="0" algn="just">
              <a:buNone/>
            </a:pPr>
            <a:r>
              <a:rPr lang="es-ES" sz="2000" dirty="0" smtClean="0"/>
              <a:t>Evaluación: El Capacitador/a medirá el nivel de atención mediante una técnica participativa, él/ella señalara a un participante y le dirá ¿Cómo se llama él o ella? (señalando a otro participante) así sucesivamente con 2 o 3 personas</a:t>
            </a:r>
            <a:r>
              <a:rPr lang="es-ES" dirty="0" smtClean="0"/>
              <a:t>.</a:t>
            </a:r>
            <a:endParaRPr lang="es-EC" dirty="0" smtClean="0"/>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500" fill="hold"/>
                                        <p:tgtEl>
                                          <p:spTgt spid="3">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500" fill="hold"/>
                                        <p:tgtEl>
                                          <p:spTgt spid="3">
                                            <p:txEl>
                                              <p:pRg st="4" end="4"/>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iterate type="lt">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anim calcmode="lin" valueType="num">
                                      <p:cBhvr>
                                        <p:cTn id="28" dur="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9" dur="500" fill="hold"/>
                                        <p:tgtEl>
                                          <p:spTgt spid="3">
                                            <p:txEl>
                                              <p:pRg st="5" end="5"/>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iterate type="lt">
                                    <p:tmPct val="1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anim calcmode="lin" valueType="num">
                                      <p:cBhvr>
                                        <p:cTn id="33" dur="5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4"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4525963"/>
          </a:xfrm>
        </p:spPr>
        <p:txBody>
          <a:bodyPr/>
          <a:lstStyle/>
          <a:p>
            <a:pPr marL="0" indent="0" algn="just">
              <a:buNone/>
            </a:pPr>
            <a:r>
              <a:rPr lang="es-EC" sz="1800" dirty="0" smtClean="0"/>
              <a:t>Responsable</a:t>
            </a:r>
            <a:r>
              <a:rPr lang="es-EC" sz="1800" dirty="0" smtClean="0"/>
              <a:t>: Capacitador/a.</a:t>
            </a:r>
          </a:p>
          <a:p>
            <a:pPr marL="0" indent="0" algn="just">
              <a:buNone/>
            </a:pPr>
            <a:r>
              <a:rPr lang="es-EC" sz="1800" dirty="0" smtClean="0"/>
              <a:t>Tiempo estimado: 10 minutos para preparación y 10 minutos para cada grupo en la presentación.</a:t>
            </a:r>
          </a:p>
          <a:p>
            <a:pPr marL="0" indent="0" algn="just">
              <a:buNone/>
            </a:pPr>
            <a:r>
              <a:rPr lang="es-EC" sz="1800" dirty="0" smtClean="0"/>
              <a:t>Nombre de la Actividad: CONSIGNAS.</a:t>
            </a:r>
          </a:p>
          <a:p>
            <a:pPr marL="0" indent="0" algn="just">
              <a:buNone/>
            </a:pPr>
            <a:r>
              <a:rPr lang="es-EC" sz="1800" dirty="0" smtClean="0"/>
              <a:t>Actividad: Se dividirá a los participantes en cuatro grupos, los cuales recibirán en un sobre las consignas a realizarse.</a:t>
            </a:r>
          </a:p>
          <a:p>
            <a:pPr marL="0" indent="0" algn="just">
              <a:buNone/>
            </a:pPr>
            <a:r>
              <a:rPr lang="es-EC" sz="1800" dirty="0" smtClean="0"/>
              <a:t>Grupo N° 1: Socio Drama que ejemplifique cómo actúan los niños/as cuando utilizan el mecanismo: llamar la atención y cuáles son las reacciones de los padres/madres.</a:t>
            </a:r>
          </a:p>
          <a:p>
            <a:pPr marL="0" indent="0" algn="just">
              <a:buNone/>
            </a:pPr>
            <a:r>
              <a:rPr lang="es-EC" sz="1800" dirty="0" smtClean="0"/>
              <a:t>Grupo N° 2: Mesa Redonda, la cual explique a que se refiere Lucha de Poder.</a:t>
            </a:r>
          </a:p>
          <a:p>
            <a:pPr marL="0" indent="0" algn="just">
              <a:buNone/>
            </a:pPr>
            <a:r>
              <a:rPr lang="es-EC" sz="1800" dirty="0" smtClean="0"/>
              <a:t>Grupo N° 3: Por medio de títeres representara un ejemplo de revancha.</a:t>
            </a:r>
          </a:p>
          <a:p>
            <a:pPr marL="0" indent="0" algn="just">
              <a:buNone/>
            </a:pPr>
            <a:r>
              <a:rPr lang="es-EC" sz="1800" dirty="0" smtClean="0"/>
              <a:t>Grupo N°4: Noticiero, en el cual se elabore un reportaje de eventos de niños/as que utilicen el mecanismo: la Insuficiencia.</a:t>
            </a:r>
          </a:p>
          <a:p>
            <a:pPr marL="0" indent="0" algn="just">
              <a:buNone/>
            </a:pPr>
            <a:r>
              <a:rPr lang="es-EC" sz="1800" dirty="0" smtClean="0"/>
              <a:t>Evaluación: El Capacitador/a pedirá a los presentes que juzguen si el vector fue o no bien ejecutado en cada grupo.</a:t>
            </a:r>
          </a:p>
          <a:p>
            <a:pPr marL="0" indent="0" algn="just">
              <a:buNone/>
            </a:pPr>
            <a:r>
              <a:rPr lang="es-EC" sz="1800" dirty="0" smtClean="0"/>
              <a:t>Material: Los padres y madres de familia tendrán a su disponibilidad todos los materiales del Centro Infantil que necesiten.</a:t>
            </a:r>
          </a:p>
          <a:p>
            <a:endParaRPr lang="es-EC" dirty="0"/>
          </a:p>
        </p:txBody>
      </p:sp>
      <p:sp>
        <p:nvSpPr>
          <p:cNvPr id="4" name="3 Rectángulo"/>
          <p:cNvSpPr/>
          <p:nvPr/>
        </p:nvSpPr>
        <p:spPr>
          <a:xfrm>
            <a:off x="4499992" y="87015"/>
            <a:ext cx="4175951" cy="461665"/>
          </a:xfrm>
          <a:prstGeom prst="rect">
            <a:avLst/>
          </a:prstGeom>
        </p:spPr>
        <p:txBody>
          <a:bodyPr wrap="none">
            <a:spAutoFit/>
          </a:bodyPr>
          <a:lstStyle/>
          <a:p>
            <a:pPr>
              <a:buNone/>
            </a:pPr>
            <a:r>
              <a:rPr lang="es-EC" sz="2400" b="1" dirty="0" smtClean="0">
                <a:solidFill>
                  <a:srgbClr val="FFC000"/>
                </a:solidFill>
              </a:rPr>
              <a:t>TRABAJO DE APLICACIÓN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ssolve">
                                      <p:cBhvr>
                                        <p:cTn id="33" dur="500"/>
                                        <p:tgtEl>
                                          <p:spTgt spid="3">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dissolve">
                                      <p:cBhvr>
                                        <p:cTn id="36" dur="500"/>
                                        <p:tgtEl>
                                          <p:spTgt spid="3">
                                            <p:txEl>
                                              <p:pRg st="8" end="8"/>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dissolv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O.gif"/>
          <p:cNvPicPr>
            <a:picLocks noChangeAspect="1"/>
          </p:cNvPicPr>
          <p:nvPr/>
        </p:nvPicPr>
        <p:blipFill>
          <a:blip r:embed="rId2" cstate="print"/>
          <a:stretch>
            <a:fillRect/>
          </a:stretch>
        </p:blipFill>
        <p:spPr>
          <a:xfrm>
            <a:off x="1331640" y="692696"/>
            <a:ext cx="6372200" cy="5184576"/>
          </a:xfrm>
          <a:prstGeom prst="rect">
            <a:avLst/>
          </a:prstGeom>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1.bp.blogspot.com/-DW12pfgVudA/TYEs95ueN4I/AAAAAAAAAAM/R6YQJ40RiPI/s374/ESPE.gif"/>
          <p:cNvPicPr>
            <a:picLocks noChangeAspect="1" noChangeArrowheads="1"/>
          </p:cNvPicPr>
          <p:nvPr/>
        </p:nvPicPr>
        <p:blipFill>
          <a:blip r:embed="rId2" cstate="print"/>
          <a:srcRect/>
          <a:stretch>
            <a:fillRect/>
          </a:stretch>
        </p:blipFill>
        <p:spPr bwMode="auto">
          <a:xfrm>
            <a:off x="7524328" y="260648"/>
            <a:ext cx="792088" cy="777902"/>
          </a:xfrm>
          <a:prstGeom prst="rect">
            <a:avLst/>
          </a:prstGeom>
          <a:noFill/>
        </p:spPr>
      </p:pic>
      <p:sp>
        <p:nvSpPr>
          <p:cNvPr id="27655" name="AutoShape 7" descr="data:image/jpg;base64,/9j/4AAQSkZJRgABAQAAAQABAAD/2wCEAAkGBhESEBUUExQWExUUGR4aGBUYFxkeHBsWGRsYGiEmHiYcISYfGBwkICQeHzEgIyk1LTgwHB89NzwrNjIrOCwBCQoKDgsOGg8PGjUlHiQsNDExNCwrLDQuNDAvKio1KjQvKzU1LDUwNTQsKi80NTQuLDQ1NDUsNDIpMjU1NTIqNP/AABEIAGIAbwMBIgACEQEDEQH/xAAcAAACAwEBAQEAAAAAAAAAAAAABgQFBwMCAQj/xAA8EAACAQMCBQIEAwYCCwAAAAABAgMABBESIQUGMUFREyIHMmFxFEKBI1JikaGxFbMWMzRTcoKSk6PB0v/EABsBAAIDAQEBAAAAAAAAAAAAAAAEAgMFBgEH/8QAMREAAQMCAggFBAIDAAAAAAAAAQACAwQRIUEFEjFRYXGB8BMiMqHRFCORsULBUuHx/9oADAMBAAIRAxEAPwDcaKKKEIooqLxS/EEEszAsIkZyFxkhFLEDO2dq9ALjYIUbmDmGCyhMs7aVyABtlmPRVHcmlKP4rMZTGLKTU8euBdY1SEn26hpxEp3Ook7DoTShd3TXcouLrUEuCwS2mdhHEAikSBthpA1bhcklfrTvHxexRUuGmhyyCNZAw9wBOy9yM+PFc7X6dFK8Mhj19ovja+IFrZX/ADbBNR0ri3Wdnlb994cVx4J8XbeSUxXKi2f1Ci+8uuRtlm0Kse+wyfvjbL1BOrqGRgynoykEH7EbGs1/wiyvA/4YIZAG3kVsR+qSxYKQNZJx18Cp3w4v5w720Ygks7caBKmlHDjbGgM2oEg+5sEkk7intH6Ujrrx6ha9oxBv8YdTyGarmhMR23HfFaBRRRWmqUUUUUIRRRRQhFFYzzD8ROJC9kjhkQRpIyDRHHk6SRt6vuJGCGPTIONqfOT+dhdD05gIpwM4GQrqO653BHdScjruN6afSPY3X2jql21Mbn6l8U1VG4lYrPDJExIWVGRiOuHUqcZ74NdnnUAksAFGSSRgAdSfArKOJfFaa7LR2aeiq7l2Yeq6ZG6bFU7g5ydx07whhfK6zVKaVsTbuS9fWghuUhmdZTZkxxAAhQQV65B1ZRg2M9V2OBTnPY29vEZhGiNuzOIwSAMk6RtqY7ADyd6TW4g0cqbSIJDpkMsvragqswJ1L7dOOo2GfFN/Ns0MduGYmeIYEmnMZVGweuoAkHGwHbtWbU0P082oBhttzPytCnq/FgLgcfgKFbcYl913H7yJBA6sUUNHjUpJBKqUZiCw2I7Zq++GPBnVZbmQQkzn2Mo96KPa0bYwuFKjAXvqpR5f4lHc6baE/gkckl5AJi0pI0jdhoJwCG6EgY7Z1vg/CY7aBIYgdCDAycknqST3Yncn61OCi+me6ZzbPcLcbd+yofO2Voa03tt5qbRRRTCgiiiihCKKKKEKq5l5ejvbcwuSu4ZXHVXXdSPt48ZrJOduQ7q0VZDN+Ig2ErMh/ZkHqUBPtPTIPfB2wRuFK3xK4PJc8PdI19RlZH0AZLqjBiBjckjOBTdNO5jg2+F0tPAx4LiMbLJreK1hliJRi0iyPJHC2ljCdbANpYahp0sVzncUcc5mWSW3W3gESQ6wq4wdDL129qR7A533H6GNwThCga0wvdGTs2T/ACx00/WpF7YykYRAM7kJIVRvupBH/SQK1/oT4jZnEkjZjh+FkCtPhmIbDv8AldI7qWFI5n1AksVkeM6G1KQQoztsdgepxmobxRGDAAWSE4KyO2pGQ4bv7SN+wFdONcRnGh0XQ8bh4UGlmLIQ2ph0wuNh9QKZ/h/e2vFrh/xlrFJOiaxOoKiRcqnvXONYI28b9O676hjJfuNGvbmbZdVZFC6Rmqx+APTilmNGVY4ZoiDOmrLEEtG5YDcAFTtkAgZx5rVfh7zQZ4vw0ufxECjU3aRASocHztgg7581V8zfDDA9WxZtaDAt5GzGYzuVTVuhzuATp6j29R95G5bulu/xNyi2yxxmOOFXG+ohmLYZsjPls5z2xVEkwmg85uR2ME3HEYJiGDylaJRVZx3mCK1i1tl2Y6Y403aR+wUf1J6AZJpb/wBMeI9fwUH2/FnP+Tj+tY01RDBYSvDb7yAtNrHP9IuneilW152kwPWs5UONyjRyAH6YIY5+1dbX4gWbPpkMluScKZ42jVtidmb29u58URTxTG0bw48CCvHAt9QI5hMtFANFXLxFFFFCF+fvijcG24xJ6cgiDqrELpIJwNRddwpJ3ycE9fvW23G55D86BAMlxH32xuzFcnr0ps59+FF7Ley3UASZZX1GMNodRhV6sQrA487Y70kRcHYyaGQRlWKkyMWVWUkHOnX3zg/Q70TzVov4Lja2VjluyWfNBG4i4FzyXGHmAKXLgyPk+4Y3TqpyegI7Damr4S+r/igaFRpZT64T5RGc4OSRqbXjp5O1L97aWi2cTNh7t539RTnCwqNKggk9SVYHHXUPymr7lfmJLOZZUt5GHosEjRwfmwRrxnSo7AdyxwT1qbTsgk8WWSzyMQb43G84d8lbFA4m8bCRvGzanrnXiRlu/Q1vFDbR6pSHKB3kwVBIwcKqk5z3waUrReFSPoVUck7MyuQWzjZmGCc/Xc+ar1W44jcu5/aGVy/pKT6abBfcT10gAZP6AE00cf4bHa2Jtlw805UE46sThceAp3HjST5NIz6eZFKynhbrEkD3xP8A1dCaEU8QMttc4222HE8l4HLtuCCiemR0KMykZxnGk7ZwM+cDwK7K1zCda+pcQg6XVmXUHb5dBIGfqCfzLUtUY4VRqYnCjyf/AF5P2NeOb7r0o0tItTEbuUxqy27sMnqFOQM9XXxTek46eUakzQbi5OYaNtjluCoLvD9OCsLC9SaNZE3VhkZ/kf5HaoXMcDyWVyIxnTG2o4zuBnSv7znpt0yPtUrgTRTgRwHSkYAbqpjUbYIb3K2M4yPJ8Zq+Z+ZhI34W19safO47eMeWPUfox7V8/paQNf4zhYA3APPC/ePsXHOdNaKPEncrTk/4iK7RW88awhlVIZRJqSRwNOk+0aHPYdzt1xl/rEPwq6AoyAMYwSCCNwQeoYHfPXNaDyFzU06GCc5uIRu2MCSPOFYY2z2YeQe1dvQ6QFZcOFnDHmN/TNUV+jjR2c3Fp9j3sTdRXOedUVndgqqCzMxAAUDJJJ2AA3zWecY5lnvQVjYwWxOzoSJJoyBjwYlO5x8xGPl3pqeoipma8psPc8h3xWS52qmDmrn+2slkXPqzIur0UBJwTgaiAVQec747dKwzhNy7iVhKyykb/mMkzNISxBBOTjcjyfFXEFi14WjgiPoliNC595BwXkbvk7gE/Xc9LE/DO7tv2sM8JbB1JLkKudOcOBk9Bvjt3rFn001vla7w3ZY49bbP1xK1IaJjGh9VYh38dpA3kJcg5beUojIyO+yYZQA5333OSf4yc/emqz5B4nAgRXtXHXLa1OScnOBgmqSa2uzIizSxpgq4jt9TSNpIYYJGR0+bYfWmLivHJ5ZAtwxtoGGQV/e1ABWYArHtls5J8EVlvNTVSsjY5vm237x6JuWqjhcG0/lAG6xPP5K7cL4z/hsUqyuk88soIjhU4VmCoF1fmJPn67ivdnaSvJ69wfefljB2TIwScbFyNs9ANh3J82nALdW1xg4ODgOxUsNw2CSC3fNWZB2C7kkAD+JiAP6munoNDxUTzO/F+/IC2QySpJJJJVlworEjXL74yka+T0J/U7fQAmlnh7NIWnfdpdxkY9nUfbUSW/VfAqdzdIHeOzQnQi4fH7o+c/c7J/zSeK62lmX6YVRsWPQfQD8zfQf0rD0tO6X7bfU/E8G/xH9nos+ZxcdUKBdcPWQjGpZMYVo868eNvnX+EgjyKRo+aViUp6bs6swJb2lmBOSwOSrHqQa2BYhGjCI+kzKR6p0mT6Hf2476en2rMk5Me5uJnu7lpJQ4D6FHuGkFSCdgCuNgu3SvNH0AmBjcb9e+8lqaNcaN5c/YR33gqiTnV/yxr+rE/wBhXfl7me/a+ia1jjefS6rGRsVK5bJLDGMA5yNxjvgs0XItig3jL9ve7Hr9M4/pVly/cx8InRZIFSGYMFmMf7ZMe7SdOWkjOMDI1DvkdOipdHRU0rXC2tkN/Drs9kxpDSPiRFgbgd52cbf7WqugIIIyDsQfFZFY+nFdz2jg2snrMbeNyfSeE40hCehO5wNvcB2rX6puauVYL+3MUoI7o4+ZG8qf7jvUqinZVR+G/YueIus8hsbm3BhjlMQUkhGRsqGJOxV1DD64P3qPfcJmkwfxLlgQSGA0Ng5wQPfv/wAdTry8ueGaYOIqbu0JIivFB9ROwD91bG/88E4wKD8fLeTPFZlrlQSF9MYBUdC7EgJnp7iBntXKy6KqYpvIL3zsP3bHu68fM9gu0lS4pobVWCgO7sWYJ5J6ZOSFAwACSdqqLjmJ5nMSHJwcohwMdDrY/wBv6U58F+Ezvpa8lwuATBFtv1Ku+ckdjox1O/Q0tX/JacL4j6k0cklk+oxtFq9rHfRJgllAGd84IA364dGh3NaZH4v3be+n5RTRCZ96gkN4bTwvkofDuFywsXjk9Ikf6tRmMn+IH5vuuk1eW/MdzHIrehG+juHPzEYBCkDpvsW79amwczcEbYJ/5cn/ADM1PFxwdv8AeLnv+2x/c4/SotqqqJpY52G493XStbTloa2J1uGKWeDXcjTMsit69w+U6Esu+Bn5QyjLEdNyd6fEsoreMNczLEAPlDYxk7jJ3O/dcE980k8y20TSQRWEuZJpABJKxVYmAJXBwHLlgAOu5+tMM3whLj1JLySa4zkNIqtETgbFDnIz3zkDp0FX01C6pvM4gXOJ+BlyKyaoMhk+0DjvGIX2Tnq13FnbPcsPzhQEz9Xbv333qHwezu55ppHVA8zKdIPtjCrp9x7nAGwz0rg9/JARFfQmFhsragFPb9nICFcbj2sQ2/erCPmGe4jW34fFqICrI+QFRiBnWw2XzhSXP0rThpZIDZjfN/kT5bcPgqu4aNfWv3uU+94lbWJAA/EXLHSqjBbUeyjfT9hv5PepPBeW7qW4S7vmCtGG9G2Q7RFwyEsQcO2k42ONz12qw5c5PitsSOBLc4w0xz3zkIDtGu/Rf1yd6YKZZE2M63qdmT/W5UOcXIoooqa8XmSMMMEAg9iK8RW6L8qqv2AH9qKK9uhda8uoIwdweo+lFFeIVfxHgls6YeCJxkHDRqRn9RVE3KHD8/7Hbf8AYj/+aKKZjcbbVU4C6k8I5Yso5VeO1t0ZSSGWGMEHfoQMimaiiq5DcqbVwvbZJI2V1V1IOVYAg7dwdjXHhFhFDEEijSJck6UUKMk+AAKKKjc6tkZqbRRRUFJf/9k="/>
          <p:cNvSpPr>
            <a:spLocks noChangeAspect="1" noChangeArrowheads="1"/>
          </p:cNvSpPr>
          <p:nvPr/>
        </p:nvSpPr>
        <p:spPr bwMode="auto">
          <a:xfrm>
            <a:off x="76200" y="-452438"/>
            <a:ext cx="1057275" cy="93345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pSp>
        <p:nvGrpSpPr>
          <p:cNvPr id="97" name="96 Grupo"/>
          <p:cNvGrpSpPr/>
          <p:nvPr/>
        </p:nvGrpSpPr>
        <p:grpSpPr>
          <a:xfrm>
            <a:off x="107504" y="692696"/>
            <a:ext cx="8928992" cy="5256584"/>
            <a:chOff x="107504" y="1196752"/>
            <a:chExt cx="8928992" cy="4752528"/>
          </a:xfrm>
        </p:grpSpPr>
        <p:sp>
          <p:nvSpPr>
            <p:cNvPr id="10" name="9 Rectángulo"/>
            <p:cNvSpPr/>
            <p:nvPr/>
          </p:nvSpPr>
          <p:spPr>
            <a:xfrm>
              <a:off x="2915816" y="1196752"/>
              <a:ext cx="2664296" cy="57606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MARCO CONTEXTUAL</a:t>
              </a:r>
              <a:endParaRPr lang="es-EC" dirty="0"/>
            </a:p>
          </p:txBody>
        </p:sp>
        <p:cxnSp>
          <p:nvCxnSpPr>
            <p:cNvPr id="11" name="10 Conector recto de flecha"/>
            <p:cNvCxnSpPr/>
            <p:nvPr/>
          </p:nvCxnSpPr>
          <p:spPr>
            <a:xfrm rot="5400000">
              <a:off x="4104742" y="1880034"/>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179512" y="2204070"/>
              <a:ext cx="2160240" cy="57606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PROBLEMA DE INVESTIGACIÓN</a:t>
              </a:r>
              <a:endParaRPr lang="es-EC" dirty="0"/>
            </a:p>
          </p:txBody>
        </p:sp>
        <p:cxnSp>
          <p:nvCxnSpPr>
            <p:cNvPr id="13" name="12 Conector recto de flecha"/>
            <p:cNvCxnSpPr/>
            <p:nvPr/>
          </p:nvCxnSpPr>
          <p:spPr>
            <a:xfrm rot="5400000">
              <a:off x="1080406" y="2096058"/>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1187624" y="1988840"/>
              <a:ext cx="633670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1008398" y="2888940"/>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539552" y="4221088"/>
              <a:ext cx="1512168" cy="57606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smtClean="0"/>
            </a:p>
            <a:p>
              <a:pPr algn="ctr"/>
              <a:r>
                <a:rPr lang="es-EC" dirty="0" smtClean="0"/>
                <a:t>Inteligencia Emocional</a:t>
              </a:r>
            </a:p>
            <a:p>
              <a:pPr algn="ctr"/>
              <a:endParaRPr lang="es-EC" dirty="0"/>
            </a:p>
          </p:txBody>
        </p:sp>
        <p:cxnSp>
          <p:nvCxnSpPr>
            <p:cNvPr id="27" name="26 Conector recto de flecha"/>
            <p:cNvCxnSpPr/>
            <p:nvPr/>
          </p:nvCxnSpPr>
          <p:spPr>
            <a:xfrm rot="5400000">
              <a:off x="4104742" y="2096058"/>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a:off x="4032734" y="2888940"/>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 name="30 Rectángulo"/>
            <p:cNvSpPr/>
            <p:nvPr/>
          </p:nvSpPr>
          <p:spPr>
            <a:xfrm>
              <a:off x="2987824" y="3068960"/>
              <a:ext cx="2520280" cy="1008112"/>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Desinterés de los padres/madres de familia en la formación de los niños/as</a:t>
              </a:r>
            </a:p>
          </p:txBody>
        </p:sp>
        <p:cxnSp>
          <p:nvCxnSpPr>
            <p:cNvPr id="34" name="33 Conector recto"/>
            <p:cNvCxnSpPr/>
            <p:nvPr/>
          </p:nvCxnSpPr>
          <p:spPr>
            <a:xfrm>
              <a:off x="2771800" y="2996952"/>
              <a:ext cx="1440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2771800" y="3211388"/>
              <a:ext cx="216024"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2771800" y="4653136"/>
              <a:ext cx="216024"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1511660" y="4257092"/>
              <a:ext cx="25202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2771800" y="5515644"/>
              <a:ext cx="216024"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rot="5400000">
              <a:off x="7417110" y="2096058"/>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5400000">
              <a:off x="7344308" y="2886558"/>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6300192" y="2995364"/>
              <a:ext cx="2232248"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50 Rectángulo"/>
            <p:cNvSpPr/>
            <p:nvPr/>
          </p:nvSpPr>
          <p:spPr>
            <a:xfrm>
              <a:off x="5724128" y="3212976"/>
              <a:ext cx="1584176" cy="288032"/>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TEMPORAL</a:t>
              </a:r>
            </a:p>
          </p:txBody>
        </p:sp>
        <p:sp>
          <p:nvSpPr>
            <p:cNvPr id="52" name="51 Rectángulo"/>
            <p:cNvSpPr/>
            <p:nvPr/>
          </p:nvSpPr>
          <p:spPr>
            <a:xfrm>
              <a:off x="5724128" y="3717032"/>
              <a:ext cx="1656184" cy="504056"/>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Octubre/2010-Mayo/2011</a:t>
              </a:r>
            </a:p>
          </p:txBody>
        </p:sp>
        <p:cxnSp>
          <p:nvCxnSpPr>
            <p:cNvPr id="58" name="57 Conector recto de flecha"/>
            <p:cNvCxnSpPr/>
            <p:nvPr/>
          </p:nvCxnSpPr>
          <p:spPr>
            <a:xfrm rot="5400000">
              <a:off x="1152414" y="4112282"/>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9" name="58 Rectángulo"/>
            <p:cNvSpPr/>
            <p:nvPr/>
          </p:nvSpPr>
          <p:spPr>
            <a:xfrm>
              <a:off x="323528" y="3140968"/>
              <a:ext cx="1944216" cy="864096"/>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smtClean="0"/>
            </a:p>
            <a:p>
              <a:pPr algn="ctr"/>
              <a:r>
                <a:rPr lang="es-EC" dirty="0" smtClean="0"/>
                <a:t>Comportamiento de los niños/as de 4 años</a:t>
              </a:r>
            </a:p>
            <a:p>
              <a:pPr algn="ctr"/>
              <a:endParaRPr lang="es-EC" dirty="0"/>
            </a:p>
          </p:txBody>
        </p:sp>
        <p:cxnSp>
          <p:nvCxnSpPr>
            <p:cNvPr id="60" name="59 Conector recto"/>
            <p:cNvCxnSpPr/>
            <p:nvPr/>
          </p:nvCxnSpPr>
          <p:spPr>
            <a:xfrm>
              <a:off x="107504" y="2996952"/>
              <a:ext cx="10081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rot="5400000">
              <a:off x="-1152636" y="4257092"/>
              <a:ext cx="25202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107504" y="3645024"/>
              <a:ext cx="216024"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3" name="62 Rectángulo"/>
            <p:cNvSpPr/>
            <p:nvPr/>
          </p:nvSpPr>
          <p:spPr>
            <a:xfrm>
              <a:off x="323528" y="5013176"/>
              <a:ext cx="2376264" cy="93610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smtClean="0"/>
            </a:p>
            <a:p>
              <a:pPr algn="ctr"/>
              <a:r>
                <a:rPr lang="es-EC" dirty="0" smtClean="0"/>
                <a:t>Falta de Capacitación de las Madres Comunitarias</a:t>
              </a:r>
            </a:p>
            <a:p>
              <a:pPr algn="ctr"/>
              <a:endParaRPr lang="es-EC" dirty="0"/>
            </a:p>
          </p:txBody>
        </p:sp>
        <p:cxnSp>
          <p:nvCxnSpPr>
            <p:cNvPr id="64" name="63 Conector recto de flecha"/>
            <p:cNvCxnSpPr/>
            <p:nvPr/>
          </p:nvCxnSpPr>
          <p:spPr>
            <a:xfrm>
              <a:off x="107504" y="5517232"/>
              <a:ext cx="216024"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8" name="67 Rectángulo"/>
            <p:cNvSpPr/>
            <p:nvPr/>
          </p:nvSpPr>
          <p:spPr>
            <a:xfrm>
              <a:off x="3059832" y="2204864"/>
              <a:ext cx="2304256" cy="57606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SUBPROBLEMA DE INVESTIGACIÓN</a:t>
              </a:r>
              <a:endParaRPr lang="es-EC" dirty="0"/>
            </a:p>
          </p:txBody>
        </p:sp>
        <p:sp>
          <p:nvSpPr>
            <p:cNvPr id="71" name="70 Rectángulo"/>
            <p:cNvSpPr/>
            <p:nvPr/>
          </p:nvSpPr>
          <p:spPr>
            <a:xfrm>
              <a:off x="2987824" y="4149080"/>
              <a:ext cx="2520280" cy="1008112"/>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Falta de Planificación adecuadas para los niños/as </a:t>
              </a:r>
            </a:p>
          </p:txBody>
        </p:sp>
        <p:sp>
          <p:nvSpPr>
            <p:cNvPr id="72" name="71 Rectángulo"/>
            <p:cNvSpPr/>
            <p:nvPr/>
          </p:nvSpPr>
          <p:spPr>
            <a:xfrm>
              <a:off x="2987824" y="5229200"/>
              <a:ext cx="2736304" cy="720080"/>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Estrés y Frustración de Madres Comunitarias</a:t>
              </a:r>
            </a:p>
          </p:txBody>
        </p:sp>
        <p:sp>
          <p:nvSpPr>
            <p:cNvPr id="78" name="77 Rectángulo"/>
            <p:cNvSpPr/>
            <p:nvPr/>
          </p:nvSpPr>
          <p:spPr>
            <a:xfrm>
              <a:off x="6228184" y="2204864"/>
              <a:ext cx="2448272" cy="57606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DELIMITACIÓN DE LA INVESTIGACIÓN</a:t>
              </a:r>
              <a:endParaRPr lang="es-EC" dirty="0"/>
            </a:p>
          </p:txBody>
        </p:sp>
        <p:sp>
          <p:nvSpPr>
            <p:cNvPr id="79" name="78 Rectángulo"/>
            <p:cNvSpPr/>
            <p:nvPr/>
          </p:nvSpPr>
          <p:spPr>
            <a:xfrm>
              <a:off x="7596336" y="3212976"/>
              <a:ext cx="1440160" cy="288032"/>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ESPACIAL</a:t>
              </a:r>
            </a:p>
          </p:txBody>
        </p:sp>
        <p:cxnSp>
          <p:nvCxnSpPr>
            <p:cNvPr id="80" name="79 Conector recto de flecha"/>
            <p:cNvCxnSpPr/>
            <p:nvPr/>
          </p:nvCxnSpPr>
          <p:spPr>
            <a:xfrm rot="5400000">
              <a:off x="6192974" y="3104964"/>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rot="5400000">
              <a:off x="8425222" y="3104964"/>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p:nvPr/>
          </p:nvCxnSpPr>
          <p:spPr>
            <a:xfrm rot="5400000">
              <a:off x="6336990" y="3608226"/>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p:nvPr/>
          </p:nvCxnSpPr>
          <p:spPr>
            <a:xfrm rot="5400000">
              <a:off x="8281206" y="3609020"/>
              <a:ext cx="215230"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a:off x="7524328" y="3717032"/>
              <a:ext cx="86409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rot="16200000" flipH="1">
              <a:off x="6660231" y="4581127"/>
              <a:ext cx="1728194" cy="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88 Conector recto de flecha"/>
            <p:cNvCxnSpPr/>
            <p:nvPr/>
          </p:nvCxnSpPr>
          <p:spPr>
            <a:xfrm>
              <a:off x="7524328" y="4003476"/>
              <a:ext cx="216024"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0" name="89 Rectángulo"/>
            <p:cNvSpPr/>
            <p:nvPr/>
          </p:nvSpPr>
          <p:spPr>
            <a:xfrm>
              <a:off x="7748736" y="3861048"/>
              <a:ext cx="1215752" cy="288032"/>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Pichincha</a:t>
              </a:r>
            </a:p>
          </p:txBody>
        </p:sp>
        <p:cxnSp>
          <p:nvCxnSpPr>
            <p:cNvPr id="91" name="90 Conector recto de flecha"/>
            <p:cNvCxnSpPr/>
            <p:nvPr/>
          </p:nvCxnSpPr>
          <p:spPr>
            <a:xfrm>
              <a:off x="7524328" y="4435524"/>
              <a:ext cx="216024"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2" name="91 Rectángulo"/>
            <p:cNvSpPr/>
            <p:nvPr/>
          </p:nvSpPr>
          <p:spPr>
            <a:xfrm>
              <a:off x="7748736" y="4293096"/>
              <a:ext cx="927720" cy="288032"/>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Quito</a:t>
              </a:r>
            </a:p>
          </p:txBody>
        </p:sp>
        <p:cxnSp>
          <p:nvCxnSpPr>
            <p:cNvPr id="93" name="92 Conector recto de flecha"/>
            <p:cNvCxnSpPr/>
            <p:nvPr/>
          </p:nvCxnSpPr>
          <p:spPr>
            <a:xfrm>
              <a:off x="7524328" y="4867572"/>
              <a:ext cx="216024"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4" name="93 Rectángulo"/>
            <p:cNvSpPr/>
            <p:nvPr/>
          </p:nvSpPr>
          <p:spPr>
            <a:xfrm>
              <a:off x="7748736" y="4725144"/>
              <a:ext cx="1215752" cy="432048"/>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smtClean="0"/>
                <a:t>Turubamba bajo </a:t>
              </a:r>
            </a:p>
          </p:txBody>
        </p:sp>
        <p:sp>
          <p:nvSpPr>
            <p:cNvPr id="95" name="94 Rectángulo"/>
            <p:cNvSpPr/>
            <p:nvPr/>
          </p:nvSpPr>
          <p:spPr>
            <a:xfrm>
              <a:off x="7740352" y="5301208"/>
              <a:ext cx="1215752" cy="57606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smtClean="0"/>
                <a:t>Moro </a:t>
              </a:r>
              <a:r>
                <a:rPr lang="es-EC" sz="1400" dirty="0" err="1" smtClean="0"/>
                <a:t>Moro</a:t>
              </a:r>
              <a:r>
                <a:rPr lang="es-EC" sz="1400" dirty="0" smtClean="0"/>
                <a:t> y Calle U</a:t>
              </a:r>
            </a:p>
            <a:p>
              <a:pPr algn="ctr"/>
              <a:r>
                <a:rPr lang="es-EC" sz="1400" dirty="0" smtClean="0"/>
                <a:t>S 27-92</a:t>
              </a:r>
            </a:p>
          </p:txBody>
        </p:sp>
        <p:cxnSp>
          <p:nvCxnSpPr>
            <p:cNvPr id="96" name="95 Conector recto de flecha"/>
            <p:cNvCxnSpPr/>
            <p:nvPr/>
          </p:nvCxnSpPr>
          <p:spPr>
            <a:xfrm>
              <a:off x="7524328" y="5443636"/>
              <a:ext cx="216024"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97"/>
                                        </p:tgtEl>
                                        <p:attrNameLst>
                                          <p:attrName>style.visibility</p:attrName>
                                        </p:attrNameLst>
                                      </p:cBhvr>
                                      <p:to>
                                        <p:strVal val="visible"/>
                                      </p:to>
                                    </p:set>
                                    <p:anim calcmode="lin" valueType="num">
                                      <p:cBhvr>
                                        <p:cTn id="12" dur="1000" fill="hold"/>
                                        <p:tgtEl>
                                          <p:spTgt spid="97"/>
                                        </p:tgtEl>
                                        <p:attrNameLst>
                                          <p:attrName>ppt_w</p:attrName>
                                        </p:attrNameLst>
                                      </p:cBhvr>
                                      <p:tavLst>
                                        <p:tav tm="0">
                                          <p:val>
                                            <p:fltVal val="0"/>
                                          </p:val>
                                        </p:tav>
                                        <p:tav tm="100000">
                                          <p:val>
                                            <p:strVal val="#ppt_w"/>
                                          </p:val>
                                        </p:tav>
                                      </p:tavLst>
                                    </p:anim>
                                    <p:anim calcmode="lin" valueType="num">
                                      <p:cBhvr>
                                        <p:cTn id="13" dur="1000" fill="hold"/>
                                        <p:tgtEl>
                                          <p:spTgt spid="97"/>
                                        </p:tgtEl>
                                        <p:attrNameLst>
                                          <p:attrName>ppt_h</p:attrName>
                                        </p:attrNameLst>
                                      </p:cBhvr>
                                      <p:tavLst>
                                        <p:tav tm="0">
                                          <p:val>
                                            <p:fltVal val="0"/>
                                          </p:val>
                                        </p:tav>
                                        <p:tav tm="100000">
                                          <p:val>
                                            <p:strVal val="#ppt_h"/>
                                          </p:val>
                                        </p:tav>
                                      </p:tavLst>
                                    </p:anim>
                                    <p:anim calcmode="lin" valueType="num">
                                      <p:cBhvr>
                                        <p:cTn id="14" dur="1000" fill="hold"/>
                                        <p:tgtEl>
                                          <p:spTgt spid="97"/>
                                        </p:tgtEl>
                                        <p:attrNameLst>
                                          <p:attrName>style.rotation</p:attrName>
                                        </p:attrNameLst>
                                      </p:cBhvr>
                                      <p:tavLst>
                                        <p:tav tm="0">
                                          <p:val>
                                            <p:fltVal val="90"/>
                                          </p:val>
                                        </p:tav>
                                        <p:tav tm="100000">
                                          <p:val>
                                            <p:fltVal val="0"/>
                                          </p:val>
                                        </p:tav>
                                      </p:tavLst>
                                    </p:anim>
                                    <p:animEffect transition="in" filter="fade">
                                      <p:cBhvr>
                                        <p:cTn id="15"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AutoShape 9" descr="data:image/jpg;base64,/9j/4AAQSkZJRgABAQAAAQABAAD/2wCEAAkGBggGERUIExIWFBUWFx4XFRgXFh0cGRsfHxwhIB4hHCAjIjIhIyUvJB4YJDsgLyopOC4sISEyODAqQSgrLCoBCQoKDQsNGQ4OGjUkHiQ1NTU1NTU1NTU1NTU1NTU1NTE0MDU1NTUtNTU1NTU1NTQ1MDYuLTU1MTU0KS41LCw1Nf/AABEIAEEARAMBIgACEQEDEQH/xAAbAAADAAMBAQAAAAAAAAAAAAAABQYBBAcCA//EADMQAAIBAgUCBQIDCQEAAAAAAAECAwARBAUSITEGQRMyUWFxByIUgZEjQ2JyodHh8PFS/8QAGQEBAAMBAQAAAAAAAAAAAAAAAAIDBAEF/8QAJhEAAQQABAYDAQAAAAAAAAAAAQACAxESITFBBFFhcYHxE+Hwof/aAAwDAQACEQMRAD8A7jRRUh1d1M0AfDx6tMa6pmTd7DkIO5A3PpRE1zPqjC4FvAQGWTuq8D5PA+KkMb9S5t9LKtgT9q6r2KjZmsp86m/Ft6WYLpnE9RyCSOZjGHDw6BoHhmzKZCdxIG33BO221VGH6b6dyu0U08erixZV7WPO/G3PHauEgaop5PqZiS5hDuSG0i8aWO9hY3tY+tP8u6+eVRKQkqNI0Ssh0szL5gqtzTbG5FkMSa5CqoNiWk29uTapvN+hMvzqMHDSq4S5QIygjVYsRp2JNh2HzTELq0VxlubYTNV8SNr25HBHyK3K5Ph8XLkzxwE+HKis0kztpQb/AGxBTu1ha45379ujZFnKZxH4nDjZ19D7e1dRMqKKKItDPMwOWwNMPN5U/mOwrk+Bwk/UeM8BW1RrtzuWublh5lNw9/UD3roPW3jTLFhkALMWIBOkEhdgT255pV9O8nly9n8RSrgXs0gkI1WAOsAX2U0RNs0w2W4URZQyMyve4ViCQPMxtuagMP0b0p1ZE+JET4NxIyoVcyBgptdgfcHarvBlcdmUr3P7NbKbbeh9/wC9c56hwOOymJcrLmNv2juVN72ckflYg27V5ks8lYhVE1mNh2OdrVFHiBA19r5Yb6fyZtL+HxOJVIY7hWiV9Uo1ckNspH580/yPJulsuxE+EXCOvgBGEvjOWdW21WFrb9jUGcJm+FIdpXX7S6nUT5Rf8u36ium9B4KbHh81e2mXDKre7Xa5t22A+a4yWRxprmnwfG55KiOTHiD2kFOesel8Lm8HiWuVAN+SQO9/b17i4qS6FzefL5RHJYFW0MBYDQWIWy8jSRyeRb1q76UnfFYfQx1BSUHwPWoXF5Hjo8S+IVV8JVdWbxDe422Xi/2rub/Pat8MgljbIN1EijS6tWa18BKZ4kl9VB/UUVauJN1MCsuGk7ayv6j/ABU/nq4lAcRHqJi0TsqmxZE1BwPXkG1VfU2BfG4dtPmQh1+R/i9IZnTHRjFC9irBwvm0sLOB7jkfFRe0PaWndSaaIK99PY6I4ky3BWaNLG45Iufex/pU99QoWE5xOkMFupFyPMfb9K+WVkYfTlMzBZ4DqgkBIE8R3DC2xPH53ppm+Lh6kgfDEFJVNiSpAY7FT/vrXgPJYz4pNjelCtDnzs318rdw5ayYF2mh7elHY7xZFMemORlPhMqyElGYWCt+hF99wReuidF4cZdgDBIR9i2bfbv/AMqJwWCxuJkUyqsa6hJIQoBZhsNZHLb37ck96rp8cuYRmA6YcON3kOxfT81XA8QnCNeXWq7AZn+bqzjI2AtqrzutNfpLcWJpYocohuss7HhrABWVi1+w03HybU1xEqmCafsxcj4LWFJ8vxM2d4ls6QFItJhwi8a9rPKfVQOD3NOZsOuJeLKl4JBb2RfX5/tXscFB8EVH9t+6rBKboKqyxDFDGnoij+lFbNqK2qpZNSOZ4R+npDiAD4Dm7W/dse/xVdXl41kBQgEHYg8GiKIx2UYTMVUNGs0d9aqDZlP/AKibtfuvB9qS4rC4lNsKyYiFrgJPKVkS/K6/KyjtuSL1WY7pSaAN+GfSrAho2O24sdJ5U1Dz9G5nlg0RiSPSion2llGk3O6nht77E3qmWCOYU8WpteWraAz6BftwkAsP3mJQrsLA87n3/KtiDJ8LiwseJb8TORfwxIVgUD2Niw7mwN6TDJM+c28d7BgRpjcMAF0n5JsGtxcmmWQfT/HYaVcaA/iLcLJKbAA/wbk7XvfYkniq4+EhjNtapGUlUE88eXDxG++RgFVVFr24VFHCinXTuUSYMNi5d5ZPN/COyiveU9OwZc34hiZZTy7dv5R2pvWpVIooooiKKKKIisUUURZNAoooiKKKKIiiiiiL/9k="/>
          <p:cNvSpPr>
            <a:spLocks noChangeAspect="1" noChangeArrowheads="1"/>
          </p:cNvSpPr>
          <p:nvPr/>
        </p:nvSpPr>
        <p:spPr bwMode="auto">
          <a:xfrm>
            <a:off x="76200" y="-307975"/>
            <a:ext cx="647700" cy="619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9467" name="AutoShape 11" descr="data:image/jpg;base64,/9j/4AAQSkZJRgABAQAAAQABAAD/2wCEAAkGBggGERUIExIWFBUWFx4XFRgXFh0cGRsfHxwhIB4hHCAjIjIhIyUvJB4YJDsgLyopOC4sISEyODAqQSgrLCoBCQoKDQsNGQ4OGjUkHiQ1NTU1NTU1NTU1NTU1NTU1NTE0MDU1NTUtNTU1NTU1NTQ1MDYuLTU1MTU0KS41LCw1Nf/AABEIAEEARAMBIgACEQEDEQH/xAAbAAADAAMBAQAAAAAAAAAAAAAABQYBBAcCA//EADMQAAIBAgUCBQIDCQEAAAAAAAECAwARBAUSITEGQRMyUWFxByIUgZEjQ2JyodHh8PFS/8QAGQEBAAMBAQAAAAAAAAAAAAAAAAIDBAEF/8QAJhEAAQQABAYDAQAAAAAAAAAAAQACAxESITFBBFFhcYHxE+Hwof/aAAwDAQACEQMRAD8A7jRRUh1d1M0AfDx6tMa6pmTd7DkIO5A3PpRE1zPqjC4FvAQGWTuq8D5PA+KkMb9S5t9LKtgT9q6r2KjZmsp86m/Ft6WYLpnE9RyCSOZjGHDw6BoHhmzKZCdxIG33BO221VGH6b6dyu0U08erixZV7WPO/G3PHauEgaop5PqZiS5hDuSG0i8aWO9hY3tY+tP8u6+eVRKQkqNI0Ssh0szL5gqtzTbG5FkMSa5CqoNiWk29uTapvN+hMvzqMHDSq4S5QIygjVYsRp2JNh2HzTELq0VxlubYTNV8SNr25HBHyK3K5Ph8XLkzxwE+HKis0kztpQb/AGxBTu1ha45379ujZFnKZxH4nDjZ19D7e1dRMqKKKItDPMwOWwNMPN5U/mOwrk+Bwk/UeM8BW1RrtzuWublh5lNw9/UD3roPW3jTLFhkALMWIBOkEhdgT255pV9O8nly9n8RSrgXs0gkI1WAOsAX2U0RNs0w2W4URZQyMyve4ViCQPMxtuagMP0b0p1ZE+JET4NxIyoVcyBgptdgfcHarvBlcdmUr3P7NbKbbeh9/wC9c56hwOOymJcrLmNv2juVN72ckflYg27V5ks8lYhVE1mNh2OdrVFHiBA19r5Yb6fyZtL+HxOJVIY7hWiV9Uo1ckNspH580/yPJulsuxE+EXCOvgBGEvjOWdW21WFrb9jUGcJm+FIdpXX7S6nUT5Rf8u36ium9B4KbHh81e2mXDKre7Xa5t22A+a4yWRxprmnwfG55KiOTHiD2kFOesel8Lm8HiWuVAN+SQO9/b17i4qS6FzefL5RHJYFW0MBYDQWIWy8jSRyeRb1q76UnfFYfQx1BSUHwPWoXF5Hjo8S+IVV8JVdWbxDe422Xi/2rub/Pat8MgljbIN1EijS6tWa18BKZ4kl9VB/UUVauJN1MCsuGk7ayv6j/ABU/nq4lAcRHqJi0TsqmxZE1BwPXkG1VfU2BfG4dtPmQh1+R/i9IZnTHRjFC9irBwvm0sLOB7jkfFRe0PaWndSaaIK99PY6I4ky3BWaNLG45Iufex/pU99QoWE5xOkMFupFyPMfb9K+WVkYfTlMzBZ4DqgkBIE8R3DC2xPH53ppm+Lh6kgfDEFJVNiSpAY7FT/vrXgPJYz4pNjelCtDnzs318rdw5ayYF2mh7elHY7xZFMemORlPhMqyElGYWCt+hF99wReuidF4cZdgDBIR9i2bfbv/AMqJwWCxuJkUyqsa6hJIQoBZhsNZHLb37ck96rp8cuYRmA6YcON3kOxfT81XA8QnCNeXWq7AZn+bqzjI2AtqrzutNfpLcWJpYocohuss7HhrABWVi1+w03HybU1xEqmCafsxcj4LWFJ8vxM2d4ls6QFItJhwi8a9rPKfVQOD3NOZsOuJeLKl4JBb2RfX5/tXscFB8EVH9t+6rBKboKqyxDFDGnoij+lFbNqK2qpZNSOZ4R+npDiAD4Dm7W/dse/xVdXl41kBQgEHYg8GiKIx2UYTMVUNGs0d9aqDZlP/AKibtfuvB9qS4rC4lNsKyYiFrgJPKVkS/K6/KyjtuSL1WY7pSaAN+GfSrAho2O24sdJ5U1Dz9G5nlg0RiSPSion2llGk3O6nht77E3qmWCOYU8WpteWraAz6BftwkAsP3mJQrsLA87n3/KtiDJ8LiwseJb8TORfwxIVgUD2Niw7mwN6TDJM+c28d7BgRpjcMAF0n5JsGtxcmmWQfT/HYaVcaA/iLcLJKbAA/wbk7XvfYkniq4+EhjNtapGUlUE88eXDxG++RgFVVFr24VFHCinXTuUSYMNi5d5ZPN/COyiveU9OwZc34hiZZTy7dv5R2pvWpVIooooiKKKKIisUUURZNAoooiKKKKIiiiiiL/9k="/>
          <p:cNvSpPr>
            <a:spLocks noChangeAspect="1" noChangeArrowheads="1"/>
          </p:cNvSpPr>
          <p:nvPr/>
        </p:nvSpPr>
        <p:spPr bwMode="auto">
          <a:xfrm>
            <a:off x="76200" y="-307975"/>
            <a:ext cx="647700" cy="6191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59" name="Picture 7" descr="http://1.bp.blogspot.com/-DW12pfgVudA/TYEs95ueN4I/AAAAAAAAAAM/R6YQJ40RiPI/s374/ESPE.gif"/>
          <p:cNvPicPr>
            <a:picLocks noChangeAspect="1" noChangeArrowheads="1"/>
          </p:cNvPicPr>
          <p:nvPr/>
        </p:nvPicPr>
        <p:blipFill>
          <a:blip r:embed="rId2" cstate="print"/>
          <a:srcRect/>
          <a:stretch>
            <a:fillRect/>
          </a:stretch>
        </p:blipFill>
        <p:spPr bwMode="auto">
          <a:xfrm>
            <a:off x="7524328" y="332656"/>
            <a:ext cx="792088" cy="777902"/>
          </a:xfrm>
          <a:prstGeom prst="rect">
            <a:avLst/>
          </a:prstGeom>
          <a:noFill/>
        </p:spPr>
      </p:pic>
      <p:grpSp>
        <p:nvGrpSpPr>
          <p:cNvPr id="45" name="44 Grupo"/>
          <p:cNvGrpSpPr/>
          <p:nvPr/>
        </p:nvGrpSpPr>
        <p:grpSpPr>
          <a:xfrm>
            <a:off x="251520" y="692696"/>
            <a:ext cx="8712968" cy="5328592"/>
            <a:chOff x="251520" y="836712"/>
            <a:chExt cx="8712968" cy="5328592"/>
          </a:xfrm>
        </p:grpSpPr>
        <p:sp>
          <p:nvSpPr>
            <p:cNvPr id="6" name="5 Rectángulo"/>
            <p:cNvSpPr/>
            <p:nvPr/>
          </p:nvSpPr>
          <p:spPr>
            <a:xfrm>
              <a:off x="3059832" y="836712"/>
              <a:ext cx="2664296" cy="426830"/>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MARCO CONTEXTUAL</a:t>
              </a:r>
              <a:endParaRPr lang="es-EC" dirty="0"/>
            </a:p>
          </p:txBody>
        </p:sp>
        <p:cxnSp>
          <p:nvCxnSpPr>
            <p:cNvPr id="12" name="11 Conector recto de flecha"/>
            <p:cNvCxnSpPr/>
            <p:nvPr/>
          </p:nvCxnSpPr>
          <p:spPr>
            <a:xfrm rot="5400000">
              <a:off x="4236281" y="1383237"/>
              <a:ext cx="240184"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187624" y="1504612"/>
              <a:ext cx="518457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rot="5400000">
              <a:off x="1067929" y="1624307"/>
              <a:ext cx="240184"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5400000">
              <a:off x="1139143" y="2428761"/>
              <a:ext cx="240184"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467544" y="4959953"/>
              <a:ext cx="2448272" cy="120535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PADRES/MADRES DE FAMILIA:</a:t>
              </a:r>
            </a:p>
            <a:p>
              <a:pPr algn="ctr"/>
              <a:r>
                <a:rPr lang="es-EC" dirty="0" smtClean="0"/>
                <a:t>Responsabilidad en el proceso de desarrollo</a:t>
              </a:r>
              <a:endParaRPr lang="es-EC" dirty="0"/>
            </a:p>
          </p:txBody>
        </p:sp>
        <p:sp>
          <p:nvSpPr>
            <p:cNvPr id="37" name="36 Rectángulo"/>
            <p:cNvSpPr/>
            <p:nvPr/>
          </p:nvSpPr>
          <p:spPr>
            <a:xfrm>
              <a:off x="467544" y="2709964"/>
              <a:ext cx="2016224" cy="96428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NIÑOS/AS:</a:t>
              </a:r>
            </a:p>
            <a:p>
              <a:pPr algn="ctr"/>
              <a:r>
                <a:rPr lang="es-EC" dirty="0" smtClean="0"/>
                <a:t>Comportamiento Moderado</a:t>
              </a:r>
            </a:p>
          </p:txBody>
        </p:sp>
        <p:sp>
          <p:nvSpPr>
            <p:cNvPr id="38" name="37 Rectángulo"/>
            <p:cNvSpPr/>
            <p:nvPr/>
          </p:nvSpPr>
          <p:spPr>
            <a:xfrm>
              <a:off x="467544" y="3754601"/>
              <a:ext cx="2304256" cy="1124995"/>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MADRES COMUNITARIAS:</a:t>
              </a:r>
            </a:p>
            <a:p>
              <a:pPr algn="ctr"/>
              <a:r>
                <a:rPr lang="es-EC" dirty="0" smtClean="0"/>
                <a:t>Mejoren el Proceso de Enseñanza</a:t>
              </a:r>
            </a:p>
          </p:txBody>
        </p:sp>
        <p:cxnSp>
          <p:nvCxnSpPr>
            <p:cNvPr id="40" name="39 Conector recto"/>
            <p:cNvCxnSpPr/>
            <p:nvPr/>
          </p:nvCxnSpPr>
          <p:spPr>
            <a:xfrm>
              <a:off x="251520" y="2549250"/>
              <a:ext cx="10081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251520" y="2868905"/>
              <a:ext cx="216024" cy="177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251520" y="4236742"/>
              <a:ext cx="216024" cy="177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rot="5400000">
              <a:off x="-1034188" y="3834958"/>
              <a:ext cx="257141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251520" y="5118894"/>
              <a:ext cx="216024" cy="177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rot="5400000">
              <a:off x="6252505" y="1624307"/>
              <a:ext cx="240184"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p:nvPr/>
          </p:nvCxnSpPr>
          <p:spPr>
            <a:xfrm rot="5400000">
              <a:off x="6251711" y="2267161"/>
              <a:ext cx="240184"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a:off x="5724128" y="3272461"/>
              <a:ext cx="187220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rot="5400000">
              <a:off x="4840204" y="4156385"/>
              <a:ext cx="17678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5724128" y="3513531"/>
              <a:ext cx="216024" cy="177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8" name="67 Rectángulo"/>
            <p:cNvSpPr/>
            <p:nvPr/>
          </p:nvSpPr>
          <p:spPr>
            <a:xfrm>
              <a:off x="3707904" y="2629607"/>
              <a:ext cx="1440160" cy="482141"/>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GENERAL</a:t>
              </a:r>
            </a:p>
          </p:txBody>
        </p:sp>
        <p:sp>
          <p:nvSpPr>
            <p:cNvPr id="70" name="69 Rectángulo"/>
            <p:cNvSpPr/>
            <p:nvPr/>
          </p:nvSpPr>
          <p:spPr>
            <a:xfrm>
              <a:off x="5940152" y="3352818"/>
              <a:ext cx="3024336" cy="64285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Diagnosticar causas de comportamiento</a:t>
              </a:r>
            </a:p>
          </p:txBody>
        </p:sp>
        <p:cxnSp>
          <p:nvCxnSpPr>
            <p:cNvPr id="72" name="71 Conector recto de flecha"/>
            <p:cNvCxnSpPr/>
            <p:nvPr/>
          </p:nvCxnSpPr>
          <p:spPr>
            <a:xfrm>
              <a:off x="5724128" y="4397455"/>
              <a:ext cx="216024" cy="177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a:off x="5724128" y="5040309"/>
              <a:ext cx="216024" cy="177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7" name="56 Rectángulo"/>
            <p:cNvSpPr/>
            <p:nvPr/>
          </p:nvSpPr>
          <p:spPr>
            <a:xfrm>
              <a:off x="323528" y="1745683"/>
              <a:ext cx="1944216" cy="562497"/>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CAMBIOS ESPERADOS</a:t>
              </a:r>
              <a:endParaRPr lang="es-EC" dirty="0"/>
            </a:p>
          </p:txBody>
        </p:sp>
        <p:sp>
          <p:nvSpPr>
            <p:cNvPr id="101" name="100 Rectángulo"/>
            <p:cNvSpPr/>
            <p:nvPr/>
          </p:nvSpPr>
          <p:spPr>
            <a:xfrm>
              <a:off x="5436096" y="1745683"/>
              <a:ext cx="1656184" cy="402670"/>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OBJETIVOS</a:t>
              </a:r>
              <a:endParaRPr lang="es-EC" dirty="0"/>
            </a:p>
          </p:txBody>
        </p:sp>
        <p:cxnSp>
          <p:nvCxnSpPr>
            <p:cNvPr id="103" name="102 Conector recto de flecha"/>
            <p:cNvCxnSpPr/>
            <p:nvPr/>
          </p:nvCxnSpPr>
          <p:spPr>
            <a:xfrm rot="5400000">
              <a:off x="7476641" y="2508232"/>
              <a:ext cx="240184"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4" name="103 Rectángulo"/>
            <p:cNvSpPr/>
            <p:nvPr/>
          </p:nvSpPr>
          <p:spPr>
            <a:xfrm>
              <a:off x="6660232" y="2629607"/>
              <a:ext cx="1800200" cy="40178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ESPECIFICOS</a:t>
              </a:r>
            </a:p>
          </p:txBody>
        </p:sp>
        <p:cxnSp>
          <p:nvCxnSpPr>
            <p:cNvPr id="105" name="104 Conector recto de flecha"/>
            <p:cNvCxnSpPr/>
            <p:nvPr/>
          </p:nvCxnSpPr>
          <p:spPr>
            <a:xfrm rot="5400000">
              <a:off x="7476641" y="3151972"/>
              <a:ext cx="240184"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8" name="107 Rectángulo"/>
            <p:cNvSpPr/>
            <p:nvPr/>
          </p:nvSpPr>
          <p:spPr>
            <a:xfrm>
              <a:off x="5940152" y="4076028"/>
              <a:ext cx="3024336" cy="64285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Determinar necesidad de capacitación para madres</a:t>
              </a:r>
            </a:p>
          </p:txBody>
        </p:sp>
        <p:sp>
          <p:nvSpPr>
            <p:cNvPr id="109" name="108 Rectángulo"/>
            <p:cNvSpPr/>
            <p:nvPr/>
          </p:nvSpPr>
          <p:spPr>
            <a:xfrm>
              <a:off x="5940152" y="4799239"/>
              <a:ext cx="3024336" cy="64285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Diseñar Manual de Capacitación </a:t>
              </a:r>
            </a:p>
          </p:txBody>
        </p:sp>
        <p:cxnSp>
          <p:nvCxnSpPr>
            <p:cNvPr id="53" name="52 Conector recto de flecha"/>
            <p:cNvCxnSpPr/>
            <p:nvPr/>
          </p:nvCxnSpPr>
          <p:spPr>
            <a:xfrm rot="5400000">
              <a:off x="4308289" y="3311799"/>
              <a:ext cx="240184"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4" name="53 Rectángulo"/>
            <p:cNvSpPr/>
            <p:nvPr/>
          </p:nvSpPr>
          <p:spPr>
            <a:xfrm>
              <a:off x="3491880" y="3433174"/>
              <a:ext cx="1800200" cy="642854"/>
            </a:xfrm>
            <a:prstGeom prst="rect">
              <a:avLst/>
            </a:prstGeom>
            <a:solidFill>
              <a:schemeClr val="accent6">
                <a:lumMod val="20000"/>
                <a:lumOff val="80000"/>
              </a:schemeClr>
            </a:solidFill>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Determinar la Incidencia</a:t>
              </a:r>
            </a:p>
          </p:txBody>
        </p:sp>
        <p:cxnSp>
          <p:nvCxnSpPr>
            <p:cNvPr id="55" name="54 Conector recto"/>
            <p:cNvCxnSpPr/>
            <p:nvPr/>
          </p:nvCxnSpPr>
          <p:spPr>
            <a:xfrm>
              <a:off x="4355976" y="2388537"/>
              <a:ext cx="3240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rot="5400000">
              <a:off x="4235487" y="2508232"/>
              <a:ext cx="240184" cy="79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
                                        <p:tgtEl>
                                          <p:spTgt spid="59"/>
                                        </p:tgtEl>
                                      </p:cBhvr>
                                    </p:animEffect>
                                    <p:anim calcmode="lin" valueType="num">
                                      <p:cBhvr>
                                        <p:cTn id="8" dur="400" fill="hold"/>
                                        <p:tgtEl>
                                          <p:spTgt spid="59"/>
                                        </p:tgtEl>
                                        <p:attrNameLst>
                                          <p:attrName>ppt_x</p:attrName>
                                        </p:attrNameLst>
                                      </p:cBhvr>
                                      <p:tavLst>
                                        <p:tav tm="0">
                                          <p:val>
                                            <p:strVal val="#ppt_x"/>
                                          </p:val>
                                        </p:tav>
                                        <p:tav tm="100000">
                                          <p:val>
                                            <p:strVal val="#ppt_x"/>
                                          </p:val>
                                        </p:tav>
                                      </p:tavLst>
                                    </p:anim>
                                    <p:anim calcmode="lin" valueType="num">
                                      <p:cBhvr>
                                        <p:cTn id="9" dur="400" fill="hold"/>
                                        <p:tgtEl>
                                          <p:spTgt spid="5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417638"/>
          </a:xfrm>
        </p:spPr>
        <p:txBody>
          <a:bodyPr/>
          <a:lstStyle/>
          <a:p>
            <a:pPr algn="ctr"/>
            <a:r>
              <a:rPr lang="es-EC" dirty="0" smtClean="0">
                <a:solidFill>
                  <a:srgbClr val="990000"/>
                </a:solidFill>
              </a:rPr>
              <a:t>JUSTIFICACIÓN</a:t>
            </a:r>
            <a:endParaRPr lang="es-EC" dirty="0">
              <a:solidFill>
                <a:srgbClr val="990000"/>
              </a:solidFill>
            </a:endParaRPr>
          </a:p>
        </p:txBody>
      </p:sp>
      <p:sp>
        <p:nvSpPr>
          <p:cNvPr id="5" name="4 Marcador de contenido"/>
          <p:cNvSpPr>
            <a:spLocks noGrp="1"/>
          </p:cNvSpPr>
          <p:nvPr>
            <p:ph idx="1"/>
          </p:nvPr>
        </p:nvSpPr>
        <p:spPr>
          <a:xfrm>
            <a:off x="179512" y="836712"/>
            <a:ext cx="8229600" cy="4525963"/>
          </a:xfrm>
        </p:spPr>
        <p:txBody>
          <a:bodyPr/>
          <a:lstStyle/>
          <a:p>
            <a:pPr algn="just"/>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formación del comportamiento no solo depende de las madres comunitarias.</a:t>
            </a:r>
          </a:p>
          <a:p>
            <a:pPr algn="just"/>
            <a:endPar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 las madres comunitarias cuando no tienen capacitación se evidencia: crisis de estrés, desinterés en sus actividades</a:t>
            </a:r>
          </a:p>
          <a:p>
            <a:pPr algn="just">
              <a:buNone/>
            </a:pP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Y MUCHAS Más; QUE DAÑAN SU</a:t>
            </a:r>
          </a:p>
          <a:p>
            <a:pPr algn="just">
              <a:buNone/>
            </a:pP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DESEMPEÑO laboral CON LOS NIÑO/AS.</a:t>
            </a:r>
          </a:p>
          <a:p>
            <a:pPr algn="just">
              <a:buNone/>
            </a:pPr>
            <a:endPar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Hay abandono y desinterés de los </a:t>
            </a:r>
          </a:p>
          <a:p>
            <a:pPr algn="just">
              <a:buNone/>
            </a:pP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padres/Madres de familia en la formación de sus hijo/as  por la situación económica.</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4034" name="Picture 2" descr="http://www.cooperantesblog.com/wp-content/uploads/2009/11/ninos.jpg"/>
          <p:cNvPicPr>
            <a:picLocks noChangeAspect="1" noChangeArrowheads="1"/>
          </p:cNvPicPr>
          <p:nvPr/>
        </p:nvPicPr>
        <p:blipFill>
          <a:blip r:embed="rId2" cstate="print"/>
          <a:srcRect/>
          <a:stretch>
            <a:fillRect/>
          </a:stretch>
        </p:blipFill>
        <p:spPr bwMode="auto">
          <a:xfrm>
            <a:off x="7380312" y="3429000"/>
            <a:ext cx="1368152"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anim calcmode="lin" valueType="num">
                                      <p:cBhvr>
                                        <p:cTn id="13" dur="1000" fill="hold"/>
                                        <p:tgtEl>
                                          <p:spTgt spid="44034"/>
                                        </p:tgtEl>
                                        <p:attrNameLst>
                                          <p:attrName>ppt_x</p:attrName>
                                        </p:attrNameLst>
                                      </p:cBhvr>
                                      <p:tavLst>
                                        <p:tav tm="0">
                                          <p:val>
                                            <p:strVal val="#ppt_x-.2"/>
                                          </p:val>
                                        </p:tav>
                                        <p:tav tm="100000">
                                          <p:val>
                                            <p:strVal val="#ppt_x"/>
                                          </p:val>
                                        </p:tav>
                                      </p:tavLst>
                                    </p:anim>
                                    <p:anim calcmode="lin" valueType="num">
                                      <p:cBhvr>
                                        <p:cTn id="14"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403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diamond(in)">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5">
                                            <p:txEl>
                                              <p:pRg st="2" end="2"/>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
                                            <p:txEl>
                                              <p:pRg st="3" end="3"/>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2000"/>
                                        <p:tgtEl>
                                          <p:spTgt spid="5">
                                            <p:txEl>
                                              <p:pRg st="6" end="6"/>
                                            </p:txEl>
                                          </p:spTgt>
                                        </p:tgtEl>
                                      </p:cBhvr>
                                    </p:animEffect>
                                    <p:anim calcmode="lin" valueType="num">
                                      <p:cBhvr>
                                        <p:cTn id="46" dur="2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47" dur="2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8" dur="2000" fill="hold"/>
                                        <p:tgtEl>
                                          <p:spTgt spid="5">
                                            <p:txEl>
                                              <p:pRg st="6" end="6"/>
                                            </p:txEl>
                                          </p:spTgt>
                                        </p:tgtEl>
                                        <p:attrNameLst>
                                          <p:attrName>ppt_w</p:attrName>
                                        </p:attrNameLst>
                                      </p:cBhvr>
                                      <p:tavLst>
                                        <p:tav tm="0">
                                          <p:val>
                                            <p:fltVal val="0"/>
                                          </p:val>
                                        </p:tav>
                                        <p:tav tm="100000">
                                          <p:val>
                                            <p:strVal val="#ppt_w"/>
                                          </p:val>
                                        </p:tav>
                                      </p:tavLst>
                                    </p:anim>
                                  </p:childTnLst>
                                </p:cTn>
                              </p:par>
                              <p:par>
                                <p:cTn id="49" presetID="35" presetClass="entr" presetSubtype="0" fill="hold"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2000"/>
                                        <p:tgtEl>
                                          <p:spTgt spid="5">
                                            <p:txEl>
                                              <p:pRg st="7" end="7"/>
                                            </p:txEl>
                                          </p:spTgt>
                                        </p:tgtEl>
                                      </p:cBhvr>
                                    </p:animEffect>
                                    <p:anim calcmode="lin" valueType="num">
                                      <p:cBhvr>
                                        <p:cTn id="52" dur="2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53" dur="2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4" dur="2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98086" y="2967335"/>
            <a:ext cx="6147838"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MARCO TEORICO</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2387588" y="1556792"/>
            <a:ext cx="430117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CAPITULO II</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3554" name="Picture 2" descr="http://www.tusgifsanimados.com/gifs-imagenes/ninos/pintando/32v+nc.gif"/>
          <p:cNvPicPr>
            <a:picLocks noChangeAspect="1" noChangeArrowheads="1" noCrop="1"/>
          </p:cNvPicPr>
          <p:nvPr/>
        </p:nvPicPr>
        <p:blipFill>
          <a:blip r:embed="rId2" cstate="print"/>
          <a:srcRect/>
          <a:stretch>
            <a:fillRect/>
          </a:stretch>
        </p:blipFill>
        <p:spPr bwMode="auto">
          <a:xfrm>
            <a:off x="2411760" y="3717032"/>
            <a:ext cx="3672408" cy="2065732"/>
          </a:xfrm>
          <a:prstGeom prst="rect">
            <a:avLst/>
          </a:prstGeom>
          <a:noFill/>
        </p:spPr>
      </p:pic>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1"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plus(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3554"/>
                                        </p:tgtEl>
                                        <p:attrNameLst>
                                          <p:attrName>style.visibility</p:attrName>
                                        </p:attrNameLst>
                                      </p:cBhvr>
                                      <p:to>
                                        <p:strVal val="visible"/>
                                      </p:to>
                                    </p:set>
                                    <p:anim calcmode="lin" valueType="num">
                                      <p:cBhvr>
                                        <p:cTn id="21" dur="500" fill="hold"/>
                                        <p:tgtEl>
                                          <p:spTgt spid="23554"/>
                                        </p:tgtEl>
                                        <p:attrNameLst>
                                          <p:attrName>ppt_w</p:attrName>
                                        </p:attrNameLst>
                                      </p:cBhvr>
                                      <p:tavLst>
                                        <p:tav tm="0">
                                          <p:val>
                                            <p:fltVal val="0"/>
                                          </p:val>
                                        </p:tav>
                                        <p:tav tm="100000">
                                          <p:val>
                                            <p:strVal val="#ppt_w"/>
                                          </p:val>
                                        </p:tav>
                                      </p:tavLst>
                                    </p:anim>
                                    <p:anim calcmode="lin" valueType="num">
                                      <p:cBhvr>
                                        <p:cTn id="22" dur="500" fill="hold"/>
                                        <p:tgtEl>
                                          <p:spTgt spid="23554"/>
                                        </p:tgtEl>
                                        <p:attrNameLst>
                                          <p:attrName>ppt_h</p:attrName>
                                        </p:attrNameLst>
                                      </p:cBhvr>
                                      <p:tavLst>
                                        <p:tav tm="0">
                                          <p:val>
                                            <p:fltVal val="0"/>
                                          </p:val>
                                        </p:tav>
                                        <p:tav tm="100000">
                                          <p:val>
                                            <p:strVal val="#ppt_h"/>
                                          </p:val>
                                        </p:tav>
                                      </p:tavLst>
                                    </p:anim>
                                    <p:animEffect transition="in" filter="fade">
                                      <p:cBhvr>
                                        <p:cTn id="23" dur="500"/>
                                        <p:tgtEl>
                                          <p:spTgt spid="2355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p:spPr>
        <p:txBody>
          <a:bodyPr/>
          <a:lstStyle/>
          <a:p>
            <a:pPr>
              <a:buNone/>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UNIDAD N° 1. EL NIÑO Y LA NIÑA DE 4 AÑOS</a:t>
            </a:r>
          </a:p>
          <a:p>
            <a:r>
              <a:rPr lang="es-EC"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CARACTERISTICAS EVOLUTIVAS</a:t>
            </a:r>
          </a:p>
          <a:p>
            <a:pPr>
              <a:buNone/>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UNIDAD N° 2. PADRES Y MADRES DE FAMILIA</a:t>
            </a:r>
          </a:p>
          <a:p>
            <a:r>
              <a:rPr lang="es-EC"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ESTILO DE CRIANZA DE LOS NIÑO/AS</a:t>
            </a:r>
          </a:p>
          <a:p>
            <a:pPr>
              <a:buNone/>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UNIDAD N° 3. MADRES COMUNITARIAS</a:t>
            </a:r>
          </a:p>
          <a:p>
            <a:r>
              <a:rPr lang="es-EC"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DEFENICIÓN DEL TERMINO Y FUNCIONES</a:t>
            </a:r>
          </a:p>
          <a:p>
            <a:pPr>
              <a:buNone/>
            </a:pP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UNIDAD N° 4. COMPORTAMIENTO INFANTIL</a:t>
            </a:r>
          </a:p>
          <a:p>
            <a:r>
              <a:rPr lang="es-EC"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 VECTORES DEL COMPORTAMIENTO</a:t>
            </a:r>
          </a:p>
          <a:p>
            <a:pPr lvl="1"/>
            <a:r>
              <a:rPr lang="es-EC"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LLAMAR LA ATENCIÓN</a:t>
            </a:r>
          </a:p>
          <a:p>
            <a:pPr lvl="1"/>
            <a:r>
              <a:rPr lang="es-EC"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LUCHA DE PODER</a:t>
            </a:r>
          </a:p>
          <a:p>
            <a:pPr lvl="1"/>
            <a:r>
              <a:rPr lang="es-EC"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BUSCANDO REVANCHA</a:t>
            </a:r>
          </a:p>
          <a:p>
            <a:pPr lvl="1"/>
            <a:r>
              <a:rPr lang="es-EC"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INSUFICIENCIA</a:t>
            </a:r>
          </a:p>
          <a:p>
            <a:pPr>
              <a:buNone/>
            </a:pPr>
            <a:endParaRPr lang="es-EC" dirty="0"/>
          </a:p>
        </p:txBody>
      </p:sp>
      <p:pic>
        <p:nvPicPr>
          <p:cNvPr id="4" name="Picture 7" descr="http://1.bp.blogspot.com/-DW12pfgVudA/TYEs95ueN4I/AAAAAAAAAAM/R6YQJ40RiPI/s374/ESPE.gif"/>
          <p:cNvPicPr>
            <a:picLocks noChangeAspect="1" noChangeArrowheads="1"/>
          </p:cNvPicPr>
          <p:nvPr/>
        </p:nvPicPr>
        <p:blipFill>
          <a:blip r:embed="rId2" cstate="print"/>
          <a:srcRect/>
          <a:stretch>
            <a:fillRect/>
          </a:stretch>
        </p:blipFill>
        <p:spPr bwMode="auto">
          <a:xfrm>
            <a:off x="8028384" y="188640"/>
            <a:ext cx="792088" cy="777902"/>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7" end="7"/>
                                            </p:txEl>
                                          </p:spTgt>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7"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8" dur="1000"/>
                                        <p:tgtEl>
                                          <p:spTgt spid="3">
                                            <p:txEl>
                                              <p:pRg st="8" end="8"/>
                                            </p:txEl>
                                          </p:spTgt>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2"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3" dur="1000"/>
                                        <p:tgtEl>
                                          <p:spTgt spid="3">
                                            <p:txEl>
                                              <p:pRg st="9" end="9"/>
                                            </p:txEl>
                                          </p:spTgt>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p:cTn id="76"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7"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8" dur="1000"/>
                                        <p:tgtEl>
                                          <p:spTgt spid="3">
                                            <p:txEl>
                                              <p:pRg st="10" end="10"/>
                                            </p:txEl>
                                          </p:spTgt>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p:cTn id="81"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82"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83"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delo presentaciones">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904</TotalTime>
  <Words>2120</Words>
  <Application>Microsoft Office PowerPoint</Application>
  <PresentationFormat>Presentación en pantalla (4:3)</PresentationFormat>
  <Paragraphs>305</Paragraphs>
  <Slides>44</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modelo presentaciones</vt:lpstr>
      <vt:lpstr>CorelDRAW</vt:lpstr>
      <vt:lpstr>Diapositiva 1</vt:lpstr>
      <vt:lpstr>Diapositiva 2</vt:lpstr>
      <vt:lpstr>Diapositiva 3</vt:lpstr>
      <vt:lpstr>Diapositiva 4</vt:lpstr>
      <vt:lpstr>Diapositiva 5</vt:lpstr>
      <vt:lpstr>Diapositiva 6</vt:lpstr>
      <vt:lpstr>JUSTIFICACIÓN</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ESCALA ADAPTA DE PIERRE</vt:lpstr>
      <vt:lpstr>ESCALA ADAPTA DE PIERRE</vt:lpstr>
      <vt:lpstr>EVALUACIÓN DE PERSONALIDAD “BIG FIVE”</vt:lpstr>
      <vt:lpstr>EVALUACIÓN DE PERSONALIDAD “BIG FIVE”</vt:lpstr>
      <vt:lpstr>EVALUACIÓN DE PERSONALIDAD “BIG FIVE”</vt:lpstr>
      <vt:lpstr>EVALUACIÓN DE PERSONALIDAD “BIG FIVE”</vt:lpstr>
      <vt:lpstr>Diapositiva 26</vt:lpstr>
      <vt:lpstr>Diapositiva 27</vt:lpstr>
      <vt:lpstr>Diapositiva 28</vt:lpstr>
      <vt:lpstr>Diapositiva 29</vt:lpstr>
      <vt:lpstr>Diapositiva 30</vt:lpstr>
      <vt:lpstr>Diapositiva 31</vt:lpstr>
      <vt:lpstr>CONCLUSIONES</vt:lpstr>
      <vt:lpstr>RECOMEDACIONES</vt:lpstr>
      <vt:lpstr>Diapositiva 34</vt:lpstr>
      <vt:lpstr>JUSTIFICACIÓN</vt:lpstr>
      <vt:lpstr>OBJETIVO GENERAL</vt:lpstr>
      <vt:lpstr>Diapositiva 37</vt:lpstr>
      <vt:lpstr>CONTENIDO DEL MANUAL</vt:lpstr>
      <vt:lpstr>Diapositiva 39</vt:lpstr>
      <vt:lpstr>ACTIVIDADES PLANIFICADAS</vt:lpstr>
      <vt:lpstr>Diapositiva 41</vt:lpstr>
      <vt:lpstr>Diapositiva 42</vt:lpstr>
      <vt:lpstr>Diapositiva 43</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SOFY</dc:creator>
  <cp:lastModifiedBy>SOFY</cp:lastModifiedBy>
  <cp:revision>95</cp:revision>
  <dcterms:created xsi:type="dcterms:W3CDTF">2011-06-25T13:55:26Z</dcterms:created>
  <dcterms:modified xsi:type="dcterms:W3CDTF">2011-07-13T04:01:12Z</dcterms:modified>
</cp:coreProperties>
</file>