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2.xml" ContentType="application/vnd.openxmlformats-officedocument.themeOverride+xml"/>
  <Override PartName="/ppt/theme/themeOverride3.xml" ContentType="application/vnd.openxmlformats-officedocument.themeOverr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heme/themeOverride4.xml" ContentType="application/vnd.openxmlformats-officedocument.themeOverride+xml"/>
  <Override PartName="/ppt/charts/chart1.xml" ContentType="application/vnd.openxmlformats-officedocument.drawingml.chart+xml"/>
  <Override PartName="/ppt/charts/chart2.xml" ContentType="application/vnd.openxmlformats-officedocument.drawingml.chart+xml"/>
  <Override PartName="/ppt/notesSlides/notesSlide1.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3.xml" ContentType="application/vnd.openxmlformats-officedocument.drawingml.chart+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1"/>
  </p:notesMasterIdLst>
  <p:sldIdLst>
    <p:sldId id="358" r:id="rId2"/>
    <p:sldId id="359" r:id="rId3"/>
    <p:sldId id="360" r:id="rId4"/>
    <p:sldId id="361" r:id="rId5"/>
    <p:sldId id="362" r:id="rId6"/>
    <p:sldId id="363" r:id="rId7"/>
    <p:sldId id="364" r:id="rId8"/>
    <p:sldId id="365" r:id="rId9"/>
    <p:sldId id="366" r:id="rId10"/>
    <p:sldId id="367" r:id="rId11"/>
    <p:sldId id="368" r:id="rId12"/>
    <p:sldId id="369" r:id="rId13"/>
    <p:sldId id="370" r:id="rId14"/>
    <p:sldId id="371" r:id="rId15"/>
    <p:sldId id="372" r:id="rId16"/>
    <p:sldId id="373" r:id="rId17"/>
    <p:sldId id="374" r:id="rId18"/>
    <p:sldId id="375" r:id="rId19"/>
    <p:sldId id="376" r:id="rId20"/>
    <p:sldId id="377" r:id="rId21"/>
    <p:sldId id="378" r:id="rId22"/>
    <p:sldId id="379" r:id="rId23"/>
    <p:sldId id="380" r:id="rId24"/>
    <p:sldId id="299" r:id="rId25"/>
    <p:sldId id="272" r:id="rId26"/>
    <p:sldId id="298" r:id="rId27"/>
    <p:sldId id="300" r:id="rId28"/>
    <p:sldId id="301" r:id="rId29"/>
    <p:sldId id="409" r:id="rId30"/>
    <p:sldId id="302" r:id="rId31"/>
    <p:sldId id="304" r:id="rId32"/>
    <p:sldId id="399" r:id="rId33"/>
    <p:sldId id="303" r:id="rId34"/>
    <p:sldId id="385" r:id="rId35"/>
    <p:sldId id="305" r:id="rId36"/>
    <p:sldId id="306" r:id="rId37"/>
    <p:sldId id="308" r:id="rId38"/>
    <p:sldId id="311" r:id="rId39"/>
    <p:sldId id="309" r:id="rId40"/>
    <p:sldId id="310" r:id="rId41"/>
    <p:sldId id="313" r:id="rId42"/>
    <p:sldId id="314" r:id="rId43"/>
    <p:sldId id="315" r:id="rId44"/>
    <p:sldId id="354" r:id="rId45"/>
    <p:sldId id="316" r:id="rId46"/>
    <p:sldId id="355" r:id="rId47"/>
    <p:sldId id="312" r:id="rId48"/>
    <p:sldId id="317" r:id="rId49"/>
    <p:sldId id="407" r:id="rId50"/>
    <p:sldId id="318" r:id="rId51"/>
    <p:sldId id="319" r:id="rId52"/>
    <p:sldId id="320" r:id="rId53"/>
    <p:sldId id="321" r:id="rId54"/>
    <p:sldId id="323" r:id="rId55"/>
    <p:sldId id="433" r:id="rId56"/>
    <p:sldId id="434" r:id="rId57"/>
    <p:sldId id="326" r:id="rId58"/>
    <p:sldId id="324" r:id="rId59"/>
    <p:sldId id="390" r:id="rId60"/>
    <p:sldId id="325" r:id="rId61"/>
    <p:sldId id="327" r:id="rId62"/>
    <p:sldId id="328" r:id="rId63"/>
    <p:sldId id="329" r:id="rId64"/>
    <p:sldId id="394" r:id="rId65"/>
    <p:sldId id="408" r:id="rId66"/>
    <p:sldId id="435" r:id="rId67"/>
    <p:sldId id="402" r:id="rId68"/>
    <p:sldId id="403" r:id="rId69"/>
    <p:sldId id="404" r:id="rId70"/>
    <p:sldId id="405" r:id="rId71"/>
    <p:sldId id="406" r:id="rId72"/>
    <p:sldId id="333" r:id="rId73"/>
    <p:sldId id="334" r:id="rId74"/>
    <p:sldId id="330" r:id="rId75"/>
    <p:sldId id="410" r:id="rId76"/>
    <p:sldId id="336" r:id="rId77"/>
    <p:sldId id="331" r:id="rId78"/>
    <p:sldId id="332" r:id="rId79"/>
    <p:sldId id="335" r:id="rId80"/>
    <p:sldId id="337" r:id="rId81"/>
    <p:sldId id="338" r:id="rId82"/>
    <p:sldId id="339" r:id="rId83"/>
    <p:sldId id="340" r:id="rId84"/>
    <p:sldId id="341" r:id="rId85"/>
    <p:sldId id="398" r:id="rId86"/>
    <p:sldId id="342" r:id="rId87"/>
    <p:sldId id="344" r:id="rId88"/>
    <p:sldId id="345" r:id="rId89"/>
    <p:sldId id="346" r:id="rId90"/>
    <p:sldId id="400" r:id="rId91"/>
    <p:sldId id="347" r:id="rId92"/>
    <p:sldId id="351" r:id="rId93"/>
    <p:sldId id="276" r:id="rId94"/>
    <p:sldId id="348" r:id="rId95"/>
    <p:sldId id="411" r:id="rId96"/>
    <p:sldId id="412" r:id="rId97"/>
    <p:sldId id="277" r:id="rId98"/>
    <p:sldId id="349" r:id="rId99"/>
    <p:sldId id="413" r:id="rId100"/>
    <p:sldId id="414" r:id="rId101"/>
    <p:sldId id="278" r:id="rId102"/>
    <p:sldId id="350" r:id="rId103"/>
    <p:sldId id="415" r:id="rId104"/>
    <p:sldId id="279" r:id="rId105"/>
    <p:sldId id="416" r:id="rId106"/>
    <p:sldId id="281" r:id="rId107"/>
    <p:sldId id="352" r:id="rId108"/>
    <p:sldId id="353" r:id="rId109"/>
    <p:sldId id="420" r:id="rId110"/>
    <p:sldId id="421" r:id="rId111"/>
    <p:sldId id="422" r:id="rId112"/>
    <p:sldId id="423" r:id="rId113"/>
    <p:sldId id="424" r:id="rId114"/>
    <p:sldId id="425" r:id="rId115"/>
    <p:sldId id="426" r:id="rId116"/>
    <p:sldId id="428" r:id="rId117"/>
    <p:sldId id="429" r:id="rId118"/>
    <p:sldId id="430" r:id="rId119"/>
    <p:sldId id="431" r:id="rId120"/>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76" autoAdjust="0"/>
  </p:normalViewPr>
  <p:slideViewPr>
    <p:cSldViewPr>
      <p:cViewPr varScale="1">
        <p:scale>
          <a:sx n="66" d="100"/>
          <a:sy n="66" d="100"/>
        </p:scale>
        <p:origin x="-1392" y="-96"/>
      </p:cViewPr>
      <p:guideLst>
        <p:guide orient="horz" pos="2160"/>
        <p:guide pos="2880"/>
      </p:guideLst>
    </p:cSldViewPr>
  </p:slideViewPr>
  <p:outlineViewPr>
    <p:cViewPr>
      <p:scale>
        <a:sx n="33" d="100"/>
        <a:sy n="33" d="100"/>
      </p:scale>
      <p:origin x="48" y="3166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Fernando\Documents\FeRnAnDo\Tesis%20Fernando%20Naranjo-Luis%20Aleman\Pushover\Datos%20para%20el%20Modelado\Datos%20para%20el%20Modelado%203D%20portico7piso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Fernando\Documents\FeRnAnDo\Tesis%20Fernando%20Naranjo-Luis%20Aleman\Pushover\Datos%20para%20el%20Modelado\Datos%20para%20el%20Modelado%203D%20portico7piso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Fernando\Documents\Curvas%20de%20capacida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s-EC" sz="2400" dirty="0"/>
              <a:t>Espectro de Diseño Inelástico  Suelo S3</a:t>
            </a:r>
          </a:p>
        </c:rich>
      </c:tx>
      <c:layout/>
      <c:overlay val="0"/>
    </c:title>
    <c:autoTitleDeleted val="0"/>
    <c:plotArea>
      <c:layout/>
      <c:scatterChart>
        <c:scatterStyle val="smoothMarker"/>
        <c:varyColors val="0"/>
        <c:ser>
          <c:idx val="0"/>
          <c:order val="0"/>
          <c:marker>
            <c:symbol val="none"/>
          </c:marker>
          <c:xVal>
            <c:numRef>
              <c:f>Hoja1!$A$2:$A$150</c:f>
              <c:numCache>
                <c:formatCode>General</c:formatCode>
                <c:ptCount val="149"/>
                <c:pt idx="0">
                  <c:v>0</c:v>
                </c:pt>
                <c:pt idx="1">
                  <c:v>0.1</c:v>
                </c:pt>
                <c:pt idx="2">
                  <c:v>0.2</c:v>
                </c:pt>
                <c:pt idx="3">
                  <c:v>0.3</c:v>
                </c:pt>
                <c:pt idx="4">
                  <c:v>0.4</c:v>
                </c:pt>
                <c:pt idx="5">
                  <c:v>0.5</c:v>
                </c:pt>
                <c:pt idx="6">
                  <c:v>0.6</c:v>
                </c:pt>
                <c:pt idx="7">
                  <c:v>0.7</c:v>
                </c:pt>
                <c:pt idx="8">
                  <c:v>0.82</c:v>
                </c:pt>
                <c:pt idx="9">
                  <c:v>0.85</c:v>
                </c:pt>
                <c:pt idx="10">
                  <c:v>0.88</c:v>
                </c:pt>
                <c:pt idx="11">
                  <c:v>0.91</c:v>
                </c:pt>
                <c:pt idx="12">
                  <c:v>0.94</c:v>
                </c:pt>
                <c:pt idx="13">
                  <c:v>0.97</c:v>
                </c:pt>
                <c:pt idx="14">
                  <c:v>1</c:v>
                </c:pt>
                <c:pt idx="15">
                  <c:v>1.03</c:v>
                </c:pt>
                <c:pt idx="16">
                  <c:v>1.06</c:v>
                </c:pt>
                <c:pt idx="17">
                  <c:v>1.0900000000000001</c:v>
                </c:pt>
                <c:pt idx="18">
                  <c:v>1.1200000000000001</c:v>
                </c:pt>
                <c:pt idx="19">
                  <c:v>1.1499999999999999</c:v>
                </c:pt>
                <c:pt idx="20">
                  <c:v>1.18</c:v>
                </c:pt>
                <c:pt idx="21">
                  <c:v>1.21</c:v>
                </c:pt>
                <c:pt idx="22">
                  <c:v>1.24</c:v>
                </c:pt>
                <c:pt idx="23">
                  <c:v>1.27</c:v>
                </c:pt>
                <c:pt idx="24">
                  <c:v>1.3</c:v>
                </c:pt>
                <c:pt idx="25">
                  <c:v>1.33</c:v>
                </c:pt>
                <c:pt idx="26">
                  <c:v>1.36</c:v>
                </c:pt>
                <c:pt idx="27">
                  <c:v>1.39</c:v>
                </c:pt>
                <c:pt idx="28">
                  <c:v>1.42</c:v>
                </c:pt>
                <c:pt idx="29">
                  <c:v>1.45</c:v>
                </c:pt>
                <c:pt idx="30">
                  <c:v>1.48</c:v>
                </c:pt>
                <c:pt idx="31">
                  <c:v>1.51</c:v>
                </c:pt>
                <c:pt idx="32">
                  <c:v>1.54</c:v>
                </c:pt>
                <c:pt idx="33">
                  <c:v>1.57</c:v>
                </c:pt>
                <c:pt idx="34">
                  <c:v>1.6</c:v>
                </c:pt>
                <c:pt idx="35">
                  <c:v>1.63</c:v>
                </c:pt>
                <c:pt idx="36">
                  <c:v>1.66</c:v>
                </c:pt>
                <c:pt idx="37">
                  <c:v>1.69</c:v>
                </c:pt>
                <c:pt idx="38">
                  <c:v>1.72</c:v>
                </c:pt>
                <c:pt idx="39">
                  <c:v>1.75</c:v>
                </c:pt>
                <c:pt idx="40">
                  <c:v>1.78</c:v>
                </c:pt>
                <c:pt idx="41">
                  <c:v>1.81</c:v>
                </c:pt>
                <c:pt idx="42">
                  <c:v>1.84</c:v>
                </c:pt>
                <c:pt idx="43">
                  <c:v>1.87</c:v>
                </c:pt>
                <c:pt idx="44">
                  <c:v>1.9</c:v>
                </c:pt>
                <c:pt idx="45">
                  <c:v>1.93</c:v>
                </c:pt>
                <c:pt idx="46">
                  <c:v>1.96</c:v>
                </c:pt>
                <c:pt idx="47">
                  <c:v>1.99</c:v>
                </c:pt>
                <c:pt idx="48">
                  <c:v>2.02</c:v>
                </c:pt>
                <c:pt idx="49">
                  <c:v>2.0499999999999998</c:v>
                </c:pt>
                <c:pt idx="50">
                  <c:v>2.08</c:v>
                </c:pt>
                <c:pt idx="51">
                  <c:v>2.11</c:v>
                </c:pt>
                <c:pt idx="52">
                  <c:v>2.14</c:v>
                </c:pt>
                <c:pt idx="53">
                  <c:v>2.17</c:v>
                </c:pt>
                <c:pt idx="54">
                  <c:v>2.2000000000000002</c:v>
                </c:pt>
                <c:pt idx="55">
                  <c:v>2.23</c:v>
                </c:pt>
                <c:pt idx="56">
                  <c:v>2.2599999999999998</c:v>
                </c:pt>
                <c:pt idx="57">
                  <c:v>2.29</c:v>
                </c:pt>
                <c:pt idx="58">
                  <c:v>2.3199999999999998</c:v>
                </c:pt>
                <c:pt idx="59">
                  <c:v>2.35</c:v>
                </c:pt>
                <c:pt idx="60">
                  <c:v>2.38</c:v>
                </c:pt>
                <c:pt idx="61">
                  <c:v>2.41</c:v>
                </c:pt>
                <c:pt idx="62">
                  <c:v>2.44</c:v>
                </c:pt>
                <c:pt idx="63">
                  <c:v>2.4700000000000002</c:v>
                </c:pt>
                <c:pt idx="64">
                  <c:v>2.5</c:v>
                </c:pt>
                <c:pt idx="65">
                  <c:v>2.5299999999999998</c:v>
                </c:pt>
                <c:pt idx="66">
                  <c:v>2.56</c:v>
                </c:pt>
                <c:pt idx="67">
                  <c:v>2.59</c:v>
                </c:pt>
                <c:pt idx="68">
                  <c:v>2.62</c:v>
                </c:pt>
                <c:pt idx="69">
                  <c:v>2.65</c:v>
                </c:pt>
                <c:pt idx="70">
                  <c:v>2.68</c:v>
                </c:pt>
                <c:pt idx="71">
                  <c:v>2.71</c:v>
                </c:pt>
                <c:pt idx="72">
                  <c:v>2.74</c:v>
                </c:pt>
                <c:pt idx="73">
                  <c:v>2.77</c:v>
                </c:pt>
                <c:pt idx="74">
                  <c:v>2.8</c:v>
                </c:pt>
                <c:pt idx="75">
                  <c:v>2.83</c:v>
                </c:pt>
                <c:pt idx="76">
                  <c:v>2.86</c:v>
                </c:pt>
                <c:pt idx="77">
                  <c:v>2.89</c:v>
                </c:pt>
                <c:pt idx="78">
                  <c:v>2.92</c:v>
                </c:pt>
                <c:pt idx="79">
                  <c:v>2.95</c:v>
                </c:pt>
                <c:pt idx="80">
                  <c:v>2.98</c:v>
                </c:pt>
                <c:pt idx="81">
                  <c:v>3.01</c:v>
                </c:pt>
                <c:pt idx="82">
                  <c:v>3.04</c:v>
                </c:pt>
                <c:pt idx="83">
                  <c:v>3.07</c:v>
                </c:pt>
                <c:pt idx="84">
                  <c:v>3.1</c:v>
                </c:pt>
                <c:pt idx="85">
                  <c:v>3.13</c:v>
                </c:pt>
                <c:pt idx="86">
                  <c:v>3.16</c:v>
                </c:pt>
                <c:pt idx="87">
                  <c:v>3.19</c:v>
                </c:pt>
                <c:pt idx="88">
                  <c:v>3.22</c:v>
                </c:pt>
                <c:pt idx="89">
                  <c:v>3.25</c:v>
                </c:pt>
                <c:pt idx="90">
                  <c:v>3.28</c:v>
                </c:pt>
                <c:pt idx="91">
                  <c:v>3.31</c:v>
                </c:pt>
                <c:pt idx="92">
                  <c:v>3.34</c:v>
                </c:pt>
                <c:pt idx="93">
                  <c:v>3.37</c:v>
                </c:pt>
                <c:pt idx="94">
                  <c:v>3.4</c:v>
                </c:pt>
                <c:pt idx="95">
                  <c:v>3.43</c:v>
                </c:pt>
                <c:pt idx="96">
                  <c:v>3.46</c:v>
                </c:pt>
                <c:pt idx="97">
                  <c:v>3.49</c:v>
                </c:pt>
                <c:pt idx="98">
                  <c:v>3.52</c:v>
                </c:pt>
                <c:pt idx="99">
                  <c:v>3.55</c:v>
                </c:pt>
                <c:pt idx="100">
                  <c:v>3.58</c:v>
                </c:pt>
                <c:pt idx="101">
                  <c:v>3.61</c:v>
                </c:pt>
                <c:pt idx="102">
                  <c:v>3.64</c:v>
                </c:pt>
                <c:pt idx="103">
                  <c:v>3.67</c:v>
                </c:pt>
                <c:pt idx="104">
                  <c:v>3.7</c:v>
                </c:pt>
                <c:pt idx="105">
                  <c:v>3.73</c:v>
                </c:pt>
                <c:pt idx="106">
                  <c:v>3.76</c:v>
                </c:pt>
                <c:pt idx="107">
                  <c:v>3.79</c:v>
                </c:pt>
                <c:pt idx="108">
                  <c:v>3.82</c:v>
                </c:pt>
                <c:pt idx="109">
                  <c:v>3.85</c:v>
                </c:pt>
                <c:pt idx="110">
                  <c:v>3.88</c:v>
                </c:pt>
                <c:pt idx="111">
                  <c:v>3.91</c:v>
                </c:pt>
                <c:pt idx="112">
                  <c:v>3.94</c:v>
                </c:pt>
                <c:pt idx="113">
                  <c:v>3.97</c:v>
                </c:pt>
                <c:pt idx="114">
                  <c:v>4</c:v>
                </c:pt>
                <c:pt idx="115">
                  <c:v>4.03</c:v>
                </c:pt>
                <c:pt idx="116">
                  <c:v>4.0599999999999996</c:v>
                </c:pt>
                <c:pt idx="117">
                  <c:v>4.09</c:v>
                </c:pt>
                <c:pt idx="118">
                  <c:v>4.12</c:v>
                </c:pt>
                <c:pt idx="119">
                  <c:v>4.1500000000000004</c:v>
                </c:pt>
                <c:pt idx="120">
                  <c:v>4.18</c:v>
                </c:pt>
                <c:pt idx="121">
                  <c:v>4.21</c:v>
                </c:pt>
                <c:pt idx="122">
                  <c:v>4.24</c:v>
                </c:pt>
                <c:pt idx="123">
                  <c:v>4.2699999999999996</c:v>
                </c:pt>
                <c:pt idx="124">
                  <c:v>4.3</c:v>
                </c:pt>
                <c:pt idx="125">
                  <c:v>4.33</c:v>
                </c:pt>
                <c:pt idx="126">
                  <c:v>4.3600000000000003</c:v>
                </c:pt>
                <c:pt idx="127">
                  <c:v>4.3899999999999997</c:v>
                </c:pt>
                <c:pt idx="128">
                  <c:v>4.42</c:v>
                </c:pt>
                <c:pt idx="129">
                  <c:v>4.45</c:v>
                </c:pt>
                <c:pt idx="130">
                  <c:v>4.4800000000000004</c:v>
                </c:pt>
                <c:pt idx="131">
                  <c:v>4.51</c:v>
                </c:pt>
                <c:pt idx="132">
                  <c:v>4.54</c:v>
                </c:pt>
                <c:pt idx="133">
                  <c:v>4.59</c:v>
                </c:pt>
                <c:pt idx="134">
                  <c:v>4.5999999999999996</c:v>
                </c:pt>
                <c:pt idx="135">
                  <c:v>4.63</c:v>
                </c:pt>
                <c:pt idx="136">
                  <c:v>4.66</c:v>
                </c:pt>
                <c:pt idx="137">
                  <c:v>4.6900000000000004</c:v>
                </c:pt>
                <c:pt idx="138">
                  <c:v>4.72</c:v>
                </c:pt>
                <c:pt idx="139">
                  <c:v>4.75</c:v>
                </c:pt>
                <c:pt idx="140">
                  <c:v>4.78</c:v>
                </c:pt>
                <c:pt idx="141">
                  <c:v>4.8099999999999996</c:v>
                </c:pt>
                <c:pt idx="142">
                  <c:v>4.84</c:v>
                </c:pt>
                <c:pt idx="143">
                  <c:v>4.87</c:v>
                </c:pt>
                <c:pt idx="144">
                  <c:v>4.9000000000000004</c:v>
                </c:pt>
                <c:pt idx="145">
                  <c:v>4.93</c:v>
                </c:pt>
                <c:pt idx="146">
                  <c:v>4.96</c:v>
                </c:pt>
                <c:pt idx="147">
                  <c:v>4.99</c:v>
                </c:pt>
                <c:pt idx="148">
                  <c:v>5.0199999999999996</c:v>
                </c:pt>
              </c:numCache>
            </c:numRef>
          </c:xVal>
          <c:yVal>
            <c:numRef>
              <c:f>Hoja1!$C$2:$C$150</c:f>
              <c:numCache>
                <c:formatCode>General</c:formatCode>
                <c:ptCount val="149"/>
                <c:pt idx="0">
                  <c:v>0.11199999999999999</c:v>
                </c:pt>
                <c:pt idx="1">
                  <c:v>0.11199999999999999</c:v>
                </c:pt>
                <c:pt idx="2">
                  <c:v>0.11199999999999999</c:v>
                </c:pt>
                <c:pt idx="3">
                  <c:v>0.11199999999999999</c:v>
                </c:pt>
                <c:pt idx="4">
                  <c:v>0.11199999999999999</c:v>
                </c:pt>
                <c:pt idx="5">
                  <c:v>0.11199999999999999</c:v>
                </c:pt>
                <c:pt idx="6">
                  <c:v>0.11199999999999999</c:v>
                </c:pt>
                <c:pt idx="7">
                  <c:v>0.11199999999999999</c:v>
                </c:pt>
                <c:pt idx="8">
                  <c:v>0.11199999999999999</c:v>
                </c:pt>
                <c:pt idx="9">
                  <c:v>0.10806572394631668</c:v>
                </c:pt>
                <c:pt idx="10">
                  <c:v>0.10438166517541951</c:v>
                </c:pt>
                <c:pt idx="11">
                  <c:v>0.10094051137842766</c:v>
                </c:pt>
                <c:pt idx="12">
                  <c:v>9.7719005696137437E-2</c:v>
                </c:pt>
                <c:pt idx="13">
                  <c:v>9.469676840656617E-2</c:v>
                </c:pt>
                <c:pt idx="14">
                  <c:v>9.1855865354369182E-2</c:v>
                </c:pt>
                <c:pt idx="15">
                  <c:v>8.9180451800358412E-2</c:v>
                </c:pt>
                <c:pt idx="16">
                  <c:v>8.6656476749404868E-2</c:v>
                </c:pt>
                <c:pt idx="17">
                  <c:v>8.4271436104925851E-2</c:v>
                </c:pt>
                <c:pt idx="18">
                  <c:v>8.201416549497248E-2</c:v>
                </c:pt>
                <c:pt idx="19">
                  <c:v>7.9874665525538416E-2</c:v>
                </c:pt>
                <c:pt idx="20">
                  <c:v>7.7843953690143367E-2</c:v>
                </c:pt>
                <c:pt idx="21">
                  <c:v>7.5913938309396023E-2</c:v>
                </c:pt>
                <c:pt idx="22">
                  <c:v>7.4077310769652557E-2</c:v>
                </c:pt>
                <c:pt idx="23">
                  <c:v>7.2327453034936359E-2</c:v>
                </c:pt>
                <c:pt idx="24">
                  <c:v>7.0658357964899374E-2</c:v>
                </c:pt>
                <c:pt idx="25">
                  <c:v>6.9064560416818924E-2</c:v>
                </c:pt>
                <c:pt idx="26">
                  <c:v>6.7541077466447927E-2</c:v>
                </c:pt>
                <c:pt idx="27">
                  <c:v>6.6083356370049764E-2</c:v>
                </c:pt>
                <c:pt idx="28">
                  <c:v>6.468722912279519E-2</c:v>
                </c:pt>
                <c:pt idx="29">
                  <c:v>6.3348872658185645E-2</c:v>
                </c:pt>
                <c:pt idx="30">
                  <c:v>6.2064773888087281E-2</c:v>
                </c:pt>
                <c:pt idx="31">
                  <c:v>6.0831698910178263E-2</c:v>
                </c:pt>
                <c:pt idx="32">
                  <c:v>5.9646665814525442E-2</c:v>
                </c:pt>
                <c:pt idx="33">
                  <c:v>5.850692060787846E-2</c:v>
                </c:pt>
                <c:pt idx="34">
                  <c:v>5.7409915846480739E-2</c:v>
                </c:pt>
                <c:pt idx="35">
                  <c:v>5.6353291628447356E-2</c:v>
                </c:pt>
                <c:pt idx="36">
                  <c:v>5.5334858647210362E-2</c:v>
                </c:pt>
                <c:pt idx="37">
                  <c:v>5.4352583049922597E-2</c:v>
                </c:pt>
                <c:pt idx="38">
                  <c:v>5.3404572880447192E-2</c:v>
                </c:pt>
                <c:pt idx="39">
                  <c:v>5.2489065916782388E-2</c:v>
                </c:pt>
                <c:pt idx="40">
                  <c:v>5.1604418738409652E-2</c:v>
                </c:pt>
                <c:pt idx="41">
                  <c:v>5.0749096880866942E-2</c:v>
                </c:pt>
                <c:pt idx="42">
                  <c:v>4.9921665953461501E-2</c:v>
                </c:pt>
                <c:pt idx="43">
                  <c:v>4.9120783611962121E-2</c:v>
                </c:pt>
                <c:pt idx="44">
                  <c:v>4.8345192291773247E-2</c:v>
                </c:pt>
                <c:pt idx="45">
                  <c:v>4.7593712618844132E-2</c:v>
                </c:pt>
                <c:pt idx="46">
                  <c:v>4.6865237425698557E-2</c:v>
                </c:pt>
                <c:pt idx="47">
                  <c:v>4.6158726308728235E-2</c:v>
                </c:pt>
                <c:pt idx="48">
                  <c:v>4.5473200670479795E-2</c:v>
                </c:pt>
                <c:pt idx="49">
                  <c:v>4.4807739197253262E-2</c:v>
                </c:pt>
                <c:pt idx="50">
                  <c:v>4.4161473728062103E-2</c:v>
                </c:pt>
                <c:pt idx="51">
                  <c:v>4.3533585476004354E-2</c:v>
                </c:pt>
                <c:pt idx="52">
                  <c:v>4.2923301567462227E-2</c:v>
                </c:pt>
                <c:pt idx="53">
                  <c:v>4.2329891868372896E-2</c:v>
                </c:pt>
                <c:pt idx="54">
                  <c:v>4.175266607016781E-2</c:v>
                </c:pt>
                <c:pt idx="55">
                  <c:v>4.1190971010927883E-2</c:v>
                </c:pt>
                <c:pt idx="56">
                  <c:v>4.0644188209897868E-2</c:v>
                </c:pt>
                <c:pt idx="57">
                  <c:v>4.0111731595794398E-2</c:v>
                </c:pt>
                <c:pt idx="58">
                  <c:v>3.9593045411366025E-2</c:v>
                </c:pt>
                <c:pt idx="59">
                  <c:v>3.9087602278454973E-2</c:v>
                </c:pt>
                <c:pt idx="60">
                  <c:v>3.8594901409398821E-2</c:v>
                </c:pt>
                <c:pt idx="61">
                  <c:v>3.81144669520204E-2</c:v>
                </c:pt>
                <c:pt idx="62">
                  <c:v>3.7645846456708681E-2</c:v>
                </c:pt>
                <c:pt idx="63">
                  <c:v>3.7188609455210193E-2</c:v>
                </c:pt>
                <c:pt idx="64">
                  <c:v>3.6742346141747671E-2</c:v>
                </c:pt>
                <c:pt idx="65">
                  <c:v>3.6306666147972011E-2</c:v>
                </c:pt>
                <c:pt idx="66">
                  <c:v>3.5881197404050456E-2</c:v>
                </c:pt>
                <c:pt idx="67">
                  <c:v>3.5465585078907021E-2</c:v>
                </c:pt>
                <c:pt idx="68">
                  <c:v>3.5059490593270674E-2</c:v>
                </c:pt>
                <c:pt idx="69">
                  <c:v>3.466259069976195E-2</c:v>
                </c:pt>
                <c:pt idx="70">
                  <c:v>3.4274576624764616E-2</c:v>
                </c:pt>
                <c:pt idx="71">
                  <c:v>3.3895153267294899E-2</c:v>
                </c:pt>
                <c:pt idx="72">
                  <c:v>3.3524038450499692E-2</c:v>
                </c:pt>
                <c:pt idx="73">
                  <c:v>3.3160962221793926E-2</c:v>
                </c:pt>
                <c:pt idx="74">
                  <c:v>3.280566619798899E-2</c:v>
                </c:pt>
                <c:pt idx="75">
                  <c:v>3.245790295207391E-2</c:v>
                </c:pt>
                <c:pt idx="76">
                  <c:v>3.2117435438590622E-2</c:v>
                </c:pt>
                <c:pt idx="77">
                  <c:v>3.178403645479902E-2</c:v>
                </c:pt>
                <c:pt idx="78">
                  <c:v>3.1457488135057943E-2</c:v>
                </c:pt>
                <c:pt idx="79">
                  <c:v>3.1137581476057347E-2</c:v>
                </c:pt>
                <c:pt idx="80">
                  <c:v>3.0824115890727911E-2</c:v>
                </c:pt>
                <c:pt idx="81">
                  <c:v>3.0516898788826973E-2</c:v>
                </c:pt>
                <c:pt idx="82">
                  <c:v>3.0215745182358283E-2</c:v>
                </c:pt>
                <c:pt idx="83">
                  <c:v>2.9920477314126767E-2</c:v>
                </c:pt>
                <c:pt idx="84">
                  <c:v>2.9630924307861028E-2</c:v>
                </c:pt>
                <c:pt idx="85">
                  <c:v>2.9346921838456608E-2</c:v>
                </c:pt>
                <c:pt idx="86">
                  <c:v>2.9068311821002901E-2</c:v>
                </c:pt>
                <c:pt idx="87">
                  <c:v>2.8794942117357111E-2</c:v>
                </c:pt>
                <c:pt idx="88">
                  <c:v>2.8526666259120859E-2</c:v>
                </c:pt>
                <c:pt idx="89">
                  <c:v>2.8263343185959747E-2</c:v>
                </c:pt>
                <c:pt idx="90">
                  <c:v>2.8004836998283288E-2</c:v>
                </c:pt>
                <c:pt idx="91">
                  <c:v>2.7751016723374371E-2</c:v>
                </c:pt>
                <c:pt idx="92">
                  <c:v>2.7501756094122511E-2</c:v>
                </c:pt>
                <c:pt idx="93">
                  <c:v>2.7256933339575424E-2</c:v>
                </c:pt>
                <c:pt idx="94">
                  <c:v>2.701643098657917E-2</c:v>
                </c:pt>
                <c:pt idx="95">
                  <c:v>2.6780135671827746E-2</c:v>
                </c:pt>
                <c:pt idx="96">
                  <c:v>2.6547937963690517E-2</c:v>
                </c:pt>
                <c:pt idx="97">
                  <c:v>2.6319732193228987E-2</c:v>
                </c:pt>
                <c:pt idx="98">
                  <c:v>2.6095416293854878E-2</c:v>
                </c:pt>
                <c:pt idx="99">
                  <c:v>2.5874891649118079E-2</c:v>
                </c:pt>
                <c:pt idx="100">
                  <c:v>2.5658062948147816E-2</c:v>
                </c:pt>
                <c:pt idx="101">
                  <c:v>2.5444838048301711E-2</c:v>
                </c:pt>
                <c:pt idx="102">
                  <c:v>2.5235127844606915E-2</c:v>
                </c:pt>
                <c:pt idx="103">
                  <c:v>2.5028846145604678E-2</c:v>
                </c:pt>
                <c:pt idx="104">
                  <c:v>2.482590955523491E-2</c:v>
                </c:pt>
                <c:pt idx="105">
                  <c:v>2.4626237360420692E-2</c:v>
                </c:pt>
                <c:pt idx="106">
                  <c:v>2.4429751424034359E-2</c:v>
                </c:pt>
                <c:pt idx="107">
                  <c:v>2.4236376082947014E-2</c:v>
                </c:pt>
                <c:pt idx="108">
                  <c:v>2.4046038050881985E-2</c:v>
                </c:pt>
                <c:pt idx="109">
                  <c:v>2.3858666325810175E-2</c:v>
                </c:pt>
                <c:pt idx="110">
                  <c:v>2.3674192101641543E-2</c:v>
                </c:pt>
                <c:pt idx="111">
                  <c:v>2.3492548683981887E-2</c:v>
                </c:pt>
                <c:pt idx="112">
                  <c:v>2.3313671409738369E-2</c:v>
                </c:pt>
                <c:pt idx="113">
                  <c:v>2.3137497570370067E-2</c:v>
                </c:pt>
                <c:pt idx="114">
                  <c:v>2.2963966338592295E-2</c:v>
                </c:pt>
                <c:pt idx="115">
                  <c:v>2.2793018698354633E-2</c:v>
                </c:pt>
                <c:pt idx="116">
                  <c:v>2.2624597377923446E-2</c:v>
                </c:pt>
                <c:pt idx="117">
                  <c:v>2.2458646785909336E-2</c:v>
                </c:pt>
                <c:pt idx="118">
                  <c:v>2.2295112950089603E-2</c:v>
                </c:pt>
                <c:pt idx="119">
                  <c:v>2.2133943458884139E-2</c:v>
                </c:pt>
                <c:pt idx="120">
                  <c:v>2.1975087405351479E-2</c:v>
                </c:pt>
                <c:pt idx="121">
                  <c:v>2.1818495333579376E-2</c:v>
                </c:pt>
                <c:pt idx="122">
                  <c:v>2.1664119187351217E-2</c:v>
                </c:pt>
                <c:pt idx="123">
                  <c:v>2.1511912260976387E-2</c:v>
                </c:pt>
                <c:pt idx="124">
                  <c:v>2.1361829152178879E-2</c:v>
                </c:pt>
                <c:pt idx="125">
                  <c:v>2.1213825716944384E-2</c:v>
                </c:pt>
                <c:pt idx="126">
                  <c:v>2.1067859026231463E-2</c:v>
                </c:pt>
                <c:pt idx="127">
                  <c:v>2.0923887324457671E-2</c:v>
                </c:pt>
                <c:pt idx="128">
                  <c:v>2.0781869989676283E-2</c:v>
                </c:pt>
                <c:pt idx="129">
                  <c:v>2.0641767495363859E-2</c:v>
                </c:pt>
                <c:pt idx="130">
                  <c:v>2.050354137374312E-2</c:v>
                </c:pt>
                <c:pt idx="131">
                  <c:v>2.0367154180569665E-2</c:v>
                </c:pt>
                <c:pt idx="132">
                  <c:v>2.0232569461314798E-2</c:v>
                </c:pt>
                <c:pt idx="133">
                  <c:v>2.0012171101169755E-2</c:v>
                </c:pt>
                <c:pt idx="134">
                  <c:v>0.02</c:v>
                </c:pt>
                <c:pt idx="135">
                  <c:v>0.02</c:v>
                </c:pt>
                <c:pt idx="136">
                  <c:v>0.02</c:v>
                </c:pt>
                <c:pt idx="137">
                  <c:v>0.02</c:v>
                </c:pt>
                <c:pt idx="138">
                  <c:v>0.02</c:v>
                </c:pt>
                <c:pt idx="139">
                  <c:v>0.02</c:v>
                </c:pt>
                <c:pt idx="140">
                  <c:v>0.02</c:v>
                </c:pt>
                <c:pt idx="141">
                  <c:v>0.02</c:v>
                </c:pt>
                <c:pt idx="142">
                  <c:v>0.02</c:v>
                </c:pt>
                <c:pt idx="143">
                  <c:v>0.02</c:v>
                </c:pt>
                <c:pt idx="144">
                  <c:v>0.02</c:v>
                </c:pt>
                <c:pt idx="145">
                  <c:v>0.02</c:v>
                </c:pt>
                <c:pt idx="146">
                  <c:v>0.02</c:v>
                </c:pt>
                <c:pt idx="147">
                  <c:v>0.02</c:v>
                </c:pt>
                <c:pt idx="148">
                  <c:v>0.02</c:v>
                </c:pt>
              </c:numCache>
            </c:numRef>
          </c:yVal>
          <c:smooth val="1"/>
        </c:ser>
        <c:dLbls>
          <c:showLegendKey val="0"/>
          <c:showVal val="0"/>
          <c:showCatName val="0"/>
          <c:showSerName val="0"/>
          <c:showPercent val="0"/>
          <c:showBubbleSize val="0"/>
        </c:dLbls>
        <c:axId val="71669376"/>
        <c:axId val="71669952"/>
      </c:scatterChart>
      <c:valAx>
        <c:axId val="71669376"/>
        <c:scaling>
          <c:orientation val="minMax"/>
        </c:scaling>
        <c:delete val="0"/>
        <c:axPos val="b"/>
        <c:title>
          <c:tx>
            <c:rich>
              <a:bodyPr/>
              <a:lstStyle/>
              <a:p>
                <a:pPr>
                  <a:defRPr/>
                </a:pPr>
                <a:r>
                  <a:rPr lang="es-EC" dirty="0"/>
                  <a:t>tiempo</a:t>
                </a:r>
              </a:p>
            </c:rich>
          </c:tx>
          <c:layout/>
          <c:overlay val="0"/>
        </c:title>
        <c:numFmt formatCode="General" sourceLinked="1"/>
        <c:majorTickMark val="none"/>
        <c:minorTickMark val="none"/>
        <c:tickLblPos val="nextTo"/>
        <c:crossAx val="71669952"/>
        <c:crosses val="autoZero"/>
        <c:crossBetween val="midCat"/>
      </c:valAx>
      <c:valAx>
        <c:axId val="71669952"/>
        <c:scaling>
          <c:orientation val="minMax"/>
        </c:scaling>
        <c:delete val="0"/>
        <c:axPos val="l"/>
        <c:majorGridlines/>
        <c:title>
          <c:tx>
            <c:rich>
              <a:bodyPr/>
              <a:lstStyle/>
              <a:p>
                <a:pPr>
                  <a:defRPr/>
                </a:pPr>
                <a:r>
                  <a:rPr lang="es-EC" dirty="0"/>
                  <a:t>Aceleración</a:t>
                </a:r>
              </a:p>
            </c:rich>
          </c:tx>
          <c:layout>
            <c:manualLayout>
              <c:xMode val="edge"/>
              <c:yMode val="edge"/>
              <c:x val="0"/>
              <c:y val="0.37773330417031209"/>
            </c:manualLayout>
          </c:layout>
          <c:overlay val="0"/>
        </c:title>
        <c:numFmt formatCode="General" sourceLinked="1"/>
        <c:majorTickMark val="none"/>
        <c:minorTickMark val="none"/>
        <c:tickLblPos val="nextTo"/>
        <c:crossAx val="71669376"/>
        <c:crosses val="autoZero"/>
        <c:crossBetween val="midCat"/>
      </c:valAx>
    </c:plotArea>
    <c:plotVisOnly val="1"/>
    <c:dispBlanksAs val="gap"/>
    <c:showDLblsOverMax val="0"/>
  </c:chart>
  <c:txPr>
    <a:bodyPr/>
    <a:lstStyle/>
    <a:p>
      <a:pPr>
        <a:defRPr sz="1800"/>
      </a:pPr>
      <a:endParaRPr lang="es-EC"/>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4000"/>
            </a:pPr>
            <a:r>
              <a:rPr lang="es-EC" sz="4000" dirty="0"/>
              <a:t>Espectro</a:t>
            </a:r>
            <a:r>
              <a:rPr lang="es-EC" sz="4000" baseline="0" dirty="0"/>
              <a:t> de </a:t>
            </a:r>
            <a:r>
              <a:rPr lang="es-EC" sz="4000" baseline="0" dirty="0" smtClean="0"/>
              <a:t>Diseño Elástico e Inelástico </a:t>
            </a:r>
            <a:r>
              <a:rPr lang="es-EC" sz="4000" baseline="0" dirty="0"/>
              <a:t>Suelo S3</a:t>
            </a:r>
            <a:endParaRPr lang="es-EC" sz="4000" dirty="0"/>
          </a:p>
        </c:rich>
      </c:tx>
      <c:layout/>
      <c:overlay val="0"/>
    </c:title>
    <c:autoTitleDeleted val="0"/>
    <c:plotArea>
      <c:layout/>
      <c:scatterChart>
        <c:scatterStyle val="smoothMarker"/>
        <c:varyColors val="0"/>
        <c:ser>
          <c:idx val="0"/>
          <c:order val="0"/>
          <c:marker>
            <c:symbol val="none"/>
          </c:marker>
          <c:xVal>
            <c:numRef>
              <c:f>Hoja1!$A$2:$A$150</c:f>
              <c:numCache>
                <c:formatCode>General</c:formatCode>
                <c:ptCount val="149"/>
                <c:pt idx="0">
                  <c:v>0</c:v>
                </c:pt>
                <c:pt idx="1">
                  <c:v>0.1</c:v>
                </c:pt>
                <c:pt idx="2">
                  <c:v>0.2</c:v>
                </c:pt>
                <c:pt idx="3">
                  <c:v>0.3</c:v>
                </c:pt>
                <c:pt idx="4">
                  <c:v>0.4</c:v>
                </c:pt>
                <c:pt idx="5">
                  <c:v>0.5</c:v>
                </c:pt>
                <c:pt idx="6">
                  <c:v>0.6</c:v>
                </c:pt>
                <c:pt idx="7">
                  <c:v>0.7</c:v>
                </c:pt>
                <c:pt idx="8">
                  <c:v>0.82</c:v>
                </c:pt>
                <c:pt idx="9">
                  <c:v>0.85</c:v>
                </c:pt>
                <c:pt idx="10">
                  <c:v>0.88</c:v>
                </c:pt>
                <c:pt idx="11">
                  <c:v>0.91</c:v>
                </c:pt>
                <c:pt idx="12">
                  <c:v>0.94</c:v>
                </c:pt>
                <c:pt idx="13">
                  <c:v>0.97</c:v>
                </c:pt>
                <c:pt idx="14">
                  <c:v>1</c:v>
                </c:pt>
                <c:pt idx="15">
                  <c:v>1.03</c:v>
                </c:pt>
                <c:pt idx="16">
                  <c:v>1.06</c:v>
                </c:pt>
                <c:pt idx="17">
                  <c:v>1.0900000000000001</c:v>
                </c:pt>
                <c:pt idx="18">
                  <c:v>1.1200000000000001</c:v>
                </c:pt>
                <c:pt idx="19">
                  <c:v>1.1499999999999999</c:v>
                </c:pt>
                <c:pt idx="20">
                  <c:v>1.18</c:v>
                </c:pt>
                <c:pt idx="21">
                  <c:v>1.21</c:v>
                </c:pt>
                <c:pt idx="22">
                  <c:v>1.24</c:v>
                </c:pt>
                <c:pt idx="23">
                  <c:v>1.27</c:v>
                </c:pt>
                <c:pt idx="24">
                  <c:v>1.3</c:v>
                </c:pt>
                <c:pt idx="25">
                  <c:v>1.33</c:v>
                </c:pt>
                <c:pt idx="26">
                  <c:v>1.36</c:v>
                </c:pt>
                <c:pt idx="27">
                  <c:v>1.39</c:v>
                </c:pt>
                <c:pt idx="28">
                  <c:v>1.42</c:v>
                </c:pt>
                <c:pt idx="29">
                  <c:v>1.45</c:v>
                </c:pt>
                <c:pt idx="30">
                  <c:v>1.48</c:v>
                </c:pt>
                <c:pt idx="31">
                  <c:v>1.51</c:v>
                </c:pt>
                <c:pt idx="32">
                  <c:v>1.54</c:v>
                </c:pt>
                <c:pt idx="33">
                  <c:v>1.57</c:v>
                </c:pt>
                <c:pt idx="34">
                  <c:v>1.6</c:v>
                </c:pt>
                <c:pt idx="35">
                  <c:v>1.63</c:v>
                </c:pt>
                <c:pt idx="36">
                  <c:v>1.66</c:v>
                </c:pt>
                <c:pt idx="37">
                  <c:v>1.69</c:v>
                </c:pt>
                <c:pt idx="38">
                  <c:v>1.72</c:v>
                </c:pt>
                <c:pt idx="39">
                  <c:v>1.75</c:v>
                </c:pt>
                <c:pt idx="40">
                  <c:v>1.78</c:v>
                </c:pt>
                <c:pt idx="41">
                  <c:v>1.81</c:v>
                </c:pt>
                <c:pt idx="42">
                  <c:v>1.84</c:v>
                </c:pt>
                <c:pt idx="43">
                  <c:v>1.87</c:v>
                </c:pt>
                <c:pt idx="44">
                  <c:v>1.9</c:v>
                </c:pt>
                <c:pt idx="45">
                  <c:v>1.93</c:v>
                </c:pt>
                <c:pt idx="46">
                  <c:v>1.96</c:v>
                </c:pt>
                <c:pt idx="47">
                  <c:v>1.99</c:v>
                </c:pt>
                <c:pt idx="48">
                  <c:v>2.02</c:v>
                </c:pt>
                <c:pt idx="49">
                  <c:v>2.0499999999999998</c:v>
                </c:pt>
                <c:pt idx="50">
                  <c:v>2.08</c:v>
                </c:pt>
                <c:pt idx="51">
                  <c:v>2.11</c:v>
                </c:pt>
                <c:pt idx="52">
                  <c:v>2.14</c:v>
                </c:pt>
                <c:pt idx="53">
                  <c:v>2.17</c:v>
                </c:pt>
                <c:pt idx="54">
                  <c:v>2.2000000000000002</c:v>
                </c:pt>
                <c:pt idx="55">
                  <c:v>2.23</c:v>
                </c:pt>
                <c:pt idx="56">
                  <c:v>2.2599999999999998</c:v>
                </c:pt>
                <c:pt idx="57">
                  <c:v>2.29</c:v>
                </c:pt>
                <c:pt idx="58">
                  <c:v>2.3199999999999998</c:v>
                </c:pt>
                <c:pt idx="59">
                  <c:v>2.35</c:v>
                </c:pt>
                <c:pt idx="60">
                  <c:v>2.38</c:v>
                </c:pt>
                <c:pt idx="61">
                  <c:v>2.41</c:v>
                </c:pt>
                <c:pt idx="62">
                  <c:v>2.44</c:v>
                </c:pt>
                <c:pt idx="63">
                  <c:v>2.4700000000000002</c:v>
                </c:pt>
                <c:pt idx="64">
                  <c:v>2.5</c:v>
                </c:pt>
                <c:pt idx="65">
                  <c:v>2.5299999999999998</c:v>
                </c:pt>
                <c:pt idx="66">
                  <c:v>2.56</c:v>
                </c:pt>
                <c:pt idx="67">
                  <c:v>2.59</c:v>
                </c:pt>
                <c:pt idx="68">
                  <c:v>2.62</c:v>
                </c:pt>
                <c:pt idx="69">
                  <c:v>2.65</c:v>
                </c:pt>
                <c:pt idx="70">
                  <c:v>2.68</c:v>
                </c:pt>
                <c:pt idx="71">
                  <c:v>2.71</c:v>
                </c:pt>
                <c:pt idx="72">
                  <c:v>2.74</c:v>
                </c:pt>
                <c:pt idx="73">
                  <c:v>2.77</c:v>
                </c:pt>
                <c:pt idx="74">
                  <c:v>2.8</c:v>
                </c:pt>
                <c:pt idx="75">
                  <c:v>2.83</c:v>
                </c:pt>
                <c:pt idx="76">
                  <c:v>2.86</c:v>
                </c:pt>
                <c:pt idx="77">
                  <c:v>2.89</c:v>
                </c:pt>
                <c:pt idx="78">
                  <c:v>2.92</c:v>
                </c:pt>
                <c:pt idx="79">
                  <c:v>2.95</c:v>
                </c:pt>
                <c:pt idx="80">
                  <c:v>2.98</c:v>
                </c:pt>
                <c:pt idx="81">
                  <c:v>3.01</c:v>
                </c:pt>
                <c:pt idx="82">
                  <c:v>3.04</c:v>
                </c:pt>
                <c:pt idx="83">
                  <c:v>3.07</c:v>
                </c:pt>
                <c:pt idx="84">
                  <c:v>3.1</c:v>
                </c:pt>
                <c:pt idx="85">
                  <c:v>3.13</c:v>
                </c:pt>
                <c:pt idx="86">
                  <c:v>3.16</c:v>
                </c:pt>
                <c:pt idx="87">
                  <c:v>3.19</c:v>
                </c:pt>
                <c:pt idx="88">
                  <c:v>3.22</c:v>
                </c:pt>
                <c:pt idx="89">
                  <c:v>3.25</c:v>
                </c:pt>
                <c:pt idx="90">
                  <c:v>3.28</c:v>
                </c:pt>
                <c:pt idx="91">
                  <c:v>3.31</c:v>
                </c:pt>
                <c:pt idx="92">
                  <c:v>3.34</c:v>
                </c:pt>
                <c:pt idx="93">
                  <c:v>3.37</c:v>
                </c:pt>
                <c:pt idx="94">
                  <c:v>3.4</c:v>
                </c:pt>
                <c:pt idx="95">
                  <c:v>3.43</c:v>
                </c:pt>
                <c:pt idx="96">
                  <c:v>3.46</c:v>
                </c:pt>
                <c:pt idx="97">
                  <c:v>3.49</c:v>
                </c:pt>
                <c:pt idx="98">
                  <c:v>3.52</c:v>
                </c:pt>
                <c:pt idx="99">
                  <c:v>3.55</c:v>
                </c:pt>
                <c:pt idx="100">
                  <c:v>3.58</c:v>
                </c:pt>
                <c:pt idx="101">
                  <c:v>3.61</c:v>
                </c:pt>
                <c:pt idx="102">
                  <c:v>3.64</c:v>
                </c:pt>
                <c:pt idx="103">
                  <c:v>3.67</c:v>
                </c:pt>
                <c:pt idx="104">
                  <c:v>3.7</c:v>
                </c:pt>
                <c:pt idx="105">
                  <c:v>3.73</c:v>
                </c:pt>
                <c:pt idx="106">
                  <c:v>3.76</c:v>
                </c:pt>
                <c:pt idx="107">
                  <c:v>3.79</c:v>
                </c:pt>
                <c:pt idx="108">
                  <c:v>3.82</c:v>
                </c:pt>
                <c:pt idx="109">
                  <c:v>3.85</c:v>
                </c:pt>
                <c:pt idx="110">
                  <c:v>3.88</c:v>
                </c:pt>
                <c:pt idx="111">
                  <c:v>3.91</c:v>
                </c:pt>
                <c:pt idx="112">
                  <c:v>3.94</c:v>
                </c:pt>
                <c:pt idx="113">
                  <c:v>3.97</c:v>
                </c:pt>
                <c:pt idx="114">
                  <c:v>4</c:v>
                </c:pt>
                <c:pt idx="115">
                  <c:v>4.03</c:v>
                </c:pt>
                <c:pt idx="116">
                  <c:v>4.0599999999999996</c:v>
                </c:pt>
                <c:pt idx="117">
                  <c:v>4.09</c:v>
                </c:pt>
                <c:pt idx="118">
                  <c:v>4.12</c:v>
                </c:pt>
                <c:pt idx="119">
                  <c:v>4.1500000000000004</c:v>
                </c:pt>
                <c:pt idx="120">
                  <c:v>4.18</c:v>
                </c:pt>
                <c:pt idx="121">
                  <c:v>4.21</c:v>
                </c:pt>
                <c:pt idx="122">
                  <c:v>4.24</c:v>
                </c:pt>
                <c:pt idx="123">
                  <c:v>4.2699999999999996</c:v>
                </c:pt>
                <c:pt idx="124">
                  <c:v>4.3</c:v>
                </c:pt>
                <c:pt idx="125">
                  <c:v>4.33</c:v>
                </c:pt>
                <c:pt idx="126">
                  <c:v>4.3600000000000003</c:v>
                </c:pt>
                <c:pt idx="127">
                  <c:v>4.3899999999999997</c:v>
                </c:pt>
                <c:pt idx="128">
                  <c:v>4.42</c:v>
                </c:pt>
                <c:pt idx="129">
                  <c:v>4.45</c:v>
                </c:pt>
                <c:pt idx="130">
                  <c:v>4.4800000000000004</c:v>
                </c:pt>
                <c:pt idx="131">
                  <c:v>4.51</c:v>
                </c:pt>
                <c:pt idx="132">
                  <c:v>4.54</c:v>
                </c:pt>
                <c:pt idx="133">
                  <c:v>4.59</c:v>
                </c:pt>
                <c:pt idx="134">
                  <c:v>4.5999999999999996</c:v>
                </c:pt>
                <c:pt idx="135">
                  <c:v>4.63</c:v>
                </c:pt>
                <c:pt idx="136">
                  <c:v>4.66</c:v>
                </c:pt>
                <c:pt idx="137">
                  <c:v>4.6900000000000004</c:v>
                </c:pt>
                <c:pt idx="138">
                  <c:v>4.72</c:v>
                </c:pt>
                <c:pt idx="139">
                  <c:v>4.75</c:v>
                </c:pt>
                <c:pt idx="140">
                  <c:v>4.78</c:v>
                </c:pt>
                <c:pt idx="141">
                  <c:v>4.8099999999999996</c:v>
                </c:pt>
                <c:pt idx="142">
                  <c:v>4.84</c:v>
                </c:pt>
                <c:pt idx="143">
                  <c:v>4.87</c:v>
                </c:pt>
                <c:pt idx="144">
                  <c:v>4.9000000000000004</c:v>
                </c:pt>
                <c:pt idx="145">
                  <c:v>4.93</c:v>
                </c:pt>
                <c:pt idx="146">
                  <c:v>4.96</c:v>
                </c:pt>
                <c:pt idx="147">
                  <c:v>4.99</c:v>
                </c:pt>
                <c:pt idx="148">
                  <c:v>5.0199999999999996</c:v>
                </c:pt>
              </c:numCache>
            </c:numRef>
          </c:xVal>
          <c:yVal>
            <c:numRef>
              <c:f>Hoja1!$C$2:$C$150</c:f>
              <c:numCache>
                <c:formatCode>General</c:formatCode>
                <c:ptCount val="149"/>
                <c:pt idx="0">
                  <c:v>0.11199999999999999</c:v>
                </c:pt>
                <c:pt idx="1">
                  <c:v>0.11199999999999999</c:v>
                </c:pt>
                <c:pt idx="2">
                  <c:v>0.11199999999999999</c:v>
                </c:pt>
                <c:pt idx="3">
                  <c:v>0.11199999999999999</c:v>
                </c:pt>
                <c:pt idx="4">
                  <c:v>0.11199999999999999</c:v>
                </c:pt>
                <c:pt idx="5">
                  <c:v>0.11199999999999999</c:v>
                </c:pt>
                <c:pt idx="6">
                  <c:v>0.11199999999999999</c:v>
                </c:pt>
                <c:pt idx="7">
                  <c:v>0.11199999999999999</c:v>
                </c:pt>
                <c:pt idx="8">
                  <c:v>0.11199999999999999</c:v>
                </c:pt>
                <c:pt idx="9">
                  <c:v>0.10806572394631668</c:v>
                </c:pt>
                <c:pt idx="10">
                  <c:v>0.10438166517541951</c:v>
                </c:pt>
                <c:pt idx="11">
                  <c:v>0.10094051137842766</c:v>
                </c:pt>
                <c:pt idx="12">
                  <c:v>9.7719005696137437E-2</c:v>
                </c:pt>
                <c:pt idx="13">
                  <c:v>9.469676840656617E-2</c:v>
                </c:pt>
                <c:pt idx="14">
                  <c:v>9.1855865354369182E-2</c:v>
                </c:pt>
                <c:pt idx="15">
                  <c:v>8.9180451800358412E-2</c:v>
                </c:pt>
                <c:pt idx="16">
                  <c:v>8.6656476749404868E-2</c:v>
                </c:pt>
                <c:pt idx="17">
                  <c:v>8.4271436104925851E-2</c:v>
                </c:pt>
                <c:pt idx="18">
                  <c:v>8.201416549497248E-2</c:v>
                </c:pt>
                <c:pt idx="19">
                  <c:v>7.9874665525538416E-2</c:v>
                </c:pt>
                <c:pt idx="20">
                  <c:v>7.7843953690143367E-2</c:v>
                </c:pt>
                <c:pt idx="21">
                  <c:v>7.5913938309396023E-2</c:v>
                </c:pt>
                <c:pt idx="22">
                  <c:v>7.4077310769652557E-2</c:v>
                </c:pt>
                <c:pt idx="23">
                  <c:v>7.2327453034936359E-2</c:v>
                </c:pt>
                <c:pt idx="24">
                  <c:v>7.0658357964899374E-2</c:v>
                </c:pt>
                <c:pt idx="25">
                  <c:v>6.9064560416818924E-2</c:v>
                </c:pt>
                <c:pt idx="26">
                  <c:v>6.7541077466447927E-2</c:v>
                </c:pt>
                <c:pt idx="27">
                  <c:v>6.6083356370049764E-2</c:v>
                </c:pt>
                <c:pt idx="28">
                  <c:v>6.468722912279519E-2</c:v>
                </c:pt>
                <c:pt idx="29">
                  <c:v>6.3348872658185645E-2</c:v>
                </c:pt>
                <c:pt idx="30">
                  <c:v>6.2064773888087281E-2</c:v>
                </c:pt>
                <c:pt idx="31">
                  <c:v>6.0831698910178263E-2</c:v>
                </c:pt>
                <c:pt idx="32">
                  <c:v>5.9646665814525442E-2</c:v>
                </c:pt>
                <c:pt idx="33">
                  <c:v>5.850692060787846E-2</c:v>
                </c:pt>
                <c:pt idx="34">
                  <c:v>5.7409915846480739E-2</c:v>
                </c:pt>
                <c:pt idx="35">
                  <c:v>5.6353291628447356E-2</c:v>
                </c:pt>
                <c:pt idx="36">
                  <c:v>5.5334858647210362E-2</c:v>
                </c:pt>
                <c:pt idx="37">
                  <c:v>5.4352583049922597E-2</c:v>
                </c:pt>
                <c:pt idx="38">
                  <c:v>5.3404572880447192E-2</c:v>
                </c:pt>
                <c:pt idx="39">
                  <c:v>5.2489065916782388E-2</c:v>
                </c:pt>
                <c:pt idx="40">
                  <c:v>5.1604418738409652E-2</c:v>
                </c:pt>
                <c:pt idx="41">
                  <c:v>5.0749096880866942E-2</c:v>
                </c:pt>
                <c:pt idx="42">
                  <c:v>4.9921665953461501E-2</c:v>
                </c:pt>
                <c:pt idx="43">
                  <c:v>4.9120783611962121E-2</c:v>
                </c:pt>
                <c:pt idx="44">
                  <c:v>4.8345192291773247E-2</c:v>
                </c:pt>
                <c:pt idx="45">
                  <c:v>4.7593712618844132E-2</c:v>
                </c:pt>
                <c:pt idx="46">
                  <c:v>4.6865237425698557E-2</c:v>
                </c:pt>
                <c:pt idx="47">
                  <c:v>4.6158726308728235E-2</c:v>
                </c:pt>
                <c:pt idx="48">
                  <c:v>4.5473200670479795E-2</c:v>
                </c:pt>
                <c:pt idx="49">
                  <c:v>4.4807739197253262E-2</c:v>
                </c:pt>
                <c:pt idx="50">
                  <c:v>4.4161473728062103E-2</c:v>
                </c:pt>
                <c:pt idx="51">
                  <c:v>4.3533585476004354E-2</c:v>
                </c:pt>
                <c:pt idx="52">
                  <c:v>4.2923301567462227E-2</c:v>
                </c:pt>
                <c:pt idx="53">
                  <c:v>4.2329891868372896E-2</c:v>
                </c:pt>
                <c:pt idx="54">
                  <c:v>4.175266607016781E-2</c:v>
                </c:pt>
                <c:pt idx="55">
                  <c:v>4.1190971010927883E-2</c:v>
                </c:pt>
                <c:pt idx="56">
                  <c:v>4.0644188209897868E-2</c:v>
                </c:pt>
                <c:pt idx="57">
                  <c:v>4.0111731595794398E-2</c:v>
                </c:pt>
                <c:pt idx="58">
                  <c:v>3.9593045411366025E-2</c:v>
                </c:pt>
                <c:pt idx="59">
                  <c:v>3.9087602278454973E-2</c:v>
                </c:pt>
                <c:pt idx="60">
                  <c:v>3.8594901409398821E-2</c:v>
                </c:pt>
                <c:pt idx="61">
                  <c:v>3.81144669520204E-2</c:v>
                </c:pt>
                <c:pt idx="62">
                  <c:v>3.7645846456708681E-2</c:v>
                </c:pt>
                <c:pt idx="63">
                  <c:v>3.7188609455210193E-2</c:v>
                </c:pt>
                <c:pt idx="64">
                  <c:v>3.6742346141747671E-2</c:v>
                </c:pt>
                <c:pt idx="65">
                  <c:v>3.6306666147972011E-2</c:v>
                </c:pt>
                <c:pt idx="66">
                  <c:v>3.5881197404050456E-2</c:v>
                </c:pt>
                <c:pt idx="67">
                  <c:v>3.5465585078907021E-2</c:v>
                </c:pt>
                <c:pt idx="68">
                  <c:v>3.5059490593270674E-2</c:v>
                </c:pt>
                <c:pt idx="69">
                  <c:v>3.466259069976195E-2</c:v>
                </c:pt>
                <c:pt idx="70">
                  <c:v>3.4274576624764616E-2</c:v>
                </c:pt>
                <c:pt idx="71">
                  <c:v>3.3895153267294899E-2</c:v>
                </c:pt>
                <c:pt idx="72">
                  <c:v>3.3524038450499692E-2</c:v>
                </c:pt>
                <c:pt idx="73">
                  <c:v>3.3160962221793926E-2</c:v>
                </c:pt>
                <c:pt idx="74">
                  <c:v>3.280566619798899E-2</c:v>
                </c:pt>
                <c:pt idx="75">
                  <c:v>3.245790295207391E-2</c:v>
                </c:pt>
                <c:pt idx="76">
                  <c:v>3.2117435438590622E-2</c:v>
                </c:pt>
                <c:pt idx="77">
                  <c:v>3.178403645479902E-2</c:v>
                </c:pt>
                <c:pt idx="78">
                  <c:v>3.1457488135057943E-2</c:v>
                </c:pt>
                <c:pt idx="79">
                  <c:v>3.1137581476057347E-2</c:v>
                </c:pt>
                <c:pt idx="80">
                  <c:v>3.0824115890727911E-2</c:v>
                </c:pt>
                <c:pt idx="81">
                  <c:v>3.0516898788826973E-2</c:v>
                </c:pt>
                <c:pt idx="82">
                  <c:v>3.0215745182358283E-2</c:v>
                </c:pt>
                <c:pt idx="83">
                  <c:v>2.9920477314126767E-2</c:v>
                </c:pt>
                <c:pt idx="84">
                  <c:v>2.9630924307861028E-2</c:v>
                </c:pt>
                <c:pt idx="85">
                  <c:v>2.9346921838456608E-2</c:v>
                </c:pt>
                <c:pt idx="86">
                  <c:v>2.9068311821002901E-2</c:v>
                </c:pt>
                <c:pt idx="87">
                  <c:v>2.8794942117357111E-2</c:v>
                </c:pt>
                <c:pt idx="88">
                  <c:v>2.8526666259120859E-2</c:v>
                </c:pt>
                <c:pt idx="89">
                  <c:v>2.8263343185959747E-2</c:v>
                </c:pt>
                <c:pt idx="90">
                  <c:v>2.8004836998283288E-2</c:v>
                </c:pt>
                <c:pt idx="91">
                  <c:v>2.7751016723374371E-2</c:v>
                </c:pt>
                <c:pt idx="92">
                  <c:v>2.7501756094122511E-2</c:v>
                </c:pt>
                <c:pt idx="93">
                  <c:v>2.7256933339575424E-2</c:v>
                </c:pt>
                <c:pt idx="94">
                  <c:v>2.701643098657917E-2</c:v>
                </c:pt>
                <c:pt idx="95">
                  <c:v>2.6780135671827746E-2</c:v>
                </c:pt>
                <c:pt idx="96">
                  <c:v>2.6547937963690517E-2</c:v>
                </c:pt>
                <c:pt idx="97">
                  <c:v>2.6319732193228987E-2</c:v>
                </c:pt>
                <c:pt idx="98">
                  <c:v>2.6095416293854878E-2</c:v>
                </c:pt>
                <c:pt idx="99">
                  <c:v>2.5874891649118079E-2</c:v>
                </c:pt>
                <c:pt idx="100">
                  <c:v>2.5658062948147816E-2</c:v>
                </c:pt>
                <c:pt idx="101">
                  <c:v>2.5444838048301711E-2</c:v>
                </c:pt>
                <c:pt idx="102">
                  <c:v>2.5235127844606915E-2</c:v>
                </c:pt>
                <c:pt idx="103">
                  <c:v>2.5028846145604678E-2</c:v>
                </c:pt>
                <c:pt idx="104">
                  <c:v>2.482590955523491E-2</c:v>
                </c:pt>
                <c:pt idx="105">
                  <c:v>2.4626237360420692E-2</c:v>
                </c:pt>
                <c:pt idx="106">
                  <c:v>2.4429751424034359E-2</c:v>
                </c:pt>
                <c:pt idx="107">
                  <c:v>2.4236376082947014E-2</c:v>
                </c:pt>
                <c:pt idx="108">
                  <c:v>2.4046038050881985E-2</c:v>
                </c:pt>
                <c:pt idx="109">
                  <c:v>2.3858666325810175E-2</c:v>
                </c:pt>
                <c:pt idx="110">
                  <c:v>2.3674192101641543E-2</c:v>
                </c:pt>
                <c:pt idx="111">
                  <c:v>2.3492548683981887E-2</c:v>
                </c:pt>
                <c:pt idx="112">
                  <c:v>2.3313671409738369E-2</c:v>
                </c:pt>
                <c:pt idx="113">
                  <c:v>2.3137497570370067E-2</c:v>
                </c:pt>
                <c:pt idx="114">
                  <c:v>2.2963966338592295E-2</c:v>
                </c:pt>
                <c:pt idx="115">
                  <c:v>2.2793018698354633E-2</c:v>
                </c:pt>
                <c:pt idx="116">
                  <c:v>2.2624597377923446E-2</c:v>
                </c:pt>
                <c:pt idx="117">
                  <c:v>2.2458646785909336E-2</c:v>
                </c:pt>
                <c:pt idx="118">
                  <c:v>2.2295112950089603E-2</c:v>
                </c:pt>
                <c:pt idx="119">
                  <c:v>2.2133943458884139E-2</c:v>
                </c:pt>
                <c:pt idx="120">
                  <c:v>2.1975087405351479E-2</c:v>
                </c:pt>
                <c:pt idx="121">
                  <c:v>2.1818495333579376E-2</c:v>
                </c:pt>
                <c:pt idx="122">
                  <c:v>2.1664119187351217E-2</c:v>
                </c:pt>
                <c:pt idx="123">
                  <c:v>2.1511912260976387E-2</c:v>
                </c:pt>
                <c:pt idx="124">
                  <c:v>2.1361829152178879E-2</c:v>
                </c:pt>
                <c:pt idx="125">
                  <c:v>2.1213825716944384E-2</c:v>
                </c:pt>
                <c:pt idx="126">
                  <c:v>2.1067859026231463E-2</c:v>
                </c:pt>
                <c:pt idx="127">
                  <c:v>2.0923887324457671E-2</c:v>
                </c:pt>
                <c:pt idx="128">
                  <c:v>2.0781869989676283E-2</c:v>
                </c:pt>
                <c:pt idx="129">
                  <c:v>2.0641767495363859E-2</c:v>
                </c:pt>
                <c:pt idx="130">
                  <c:v>2.050354137374312E-2</c:v>
                </c:pt>
                <c:pt idx="131">
                  <c:v>2.0367154180569665E-2</c:v>
                </c:pt>
                <c:pt idx="132">
                  <c:v>2.0232569461314798E-2</c:v>
                </c:pt>
                <c:pt idx="133">
                  <c:v>2.0012171101169755E-2</c:v>
                </c:pt>
                <c:pt idx="134">
                  <c:v>0.02</c:v>
                </c:pt>
                <c:pt idx="135">
                  <c:v>0.02</c:v>
                </c:pt>
                <c:pt idx="136">
                  <c:v>0.02</c:v>
                </c:pt>
                <c:pt idx="137">
                  <c:v>0.02</c:v>
                </c:pt>
                <c:pt idx="138">
                  <c:v>0.02</c:v>
                </c:pt>
                <c:pt idx="139">
                  <c:v>0.02</c:v>
                </c:pt>
                <c:pt idx="140">
                  <c:v>0.02</c:v>
                </c:pt>
                <c:pt idx="141">
                  <c:v>0.02</c:v>
                </c:pt>
                <c:pt idx="142">
                  <c:v>0.02</c:v>
                </c:pt>
                <c:pt idx="143">
                  <c:v>0.02</c:v>
                </c:pt>
                <c:pt idx="144">
                  <c:v>0.02</c:v>
                </c:pt>
                <c:pt idx="145">
                  <c:v>0.02</c:v>
                </c:pt>
                <c:pt idx="146">
                  <c:v>0.02</c:v>
                </c:pt>
                <c:pt idx="147">
                  <c:v>0.02</c:v>
                </c:pt>
                <c:pt idx="148">
                  <c:v>0.02</c:v>
                </c:pt>
              </c:numCache>
            </c:numRef>
          </c:yVal>
          <c:smooth val="1"/>
        </c:ser>
        <c:ser>
          <c:idx val="1"/>
          <c:order val="1"/>
          <c:marker>
            <c:symbol val="none"/>
          </c:marker>
          <c:xVal>
            <c:numRef>
              <c:f>Hoja1!$A$2:$A$150</c:f>
              <c:numCache>
                <c:formatCode>General</c:formatCode>
                <c:ptCount val="149"/>
                <c:pt idx="0">
                  <c:v>0</c:v>
                </c:pt>
                <c:pt idx="1">
                  <c:v>0.1</c:v>
                </c:pt>
                <c:pt idx="2">
                  <c:v>0.2</c:v>
                </c:pt>
                <c:pt idx="3">
                  <c:v>0.3</c:v>
                </c:pt>
                <c:pt idx="4">
                  <c:v>0.4</c:v>
                </c:pt>
                <c:pt idx="5">
                  <c:v>0.5</c:v>
                </c:pt>
                <c:pt idx="6">
                  <c:v>0.6</c:v>
                </c:pt>
                <c:pt idx="7">
                  <c:v>0.7</c:v>
                </c:pt>
                <c:pt idx="8">
                  <c:v>0.82</c:v>
                </c:pt>
                <c:pt idx="9">
                  <c:v>0.85</c:v>
                </c:pt>
                <c:pt idx="10">
                  <c:v>0.88</c:v>
                </c:pt>
                <c:pt idx="11">
                  <c:v>0.91</c:v>
                </c:pt>
                <c:pt idx="12">
                  <c:v>0.94</c:v>
                </c:pt>
                <c:pt idx="13">
                  <c:v>0.97</c:v>
                </c:pt>
                <c:pt idx="14">
                  <c:v>1</c:v>
                </c:pt>
                <c:pt idx="15">
                  <c:v>1.03</c:v>
                </c:pt>
                <c:pt idx="16">
                  <c:v>1.06</c:v>
                </c:pt>
                <c:pt idx="17">
                  <c:v>1.0900000000000001</c:v>
                </c:pt>
                <c:pt idx="18">
                  <c:v>1.1200000000000001</c:v>
                </c:pt>
                <c:pt idx="19">
                  <c:v>1.1499999999999999</c:v>
                </c:pt>
                <c:pt idx="20">
                  <c:v>1.18</c:v>
                </c:pt>
                <c:pt idx="21">
                  <c:v>1.21</c:v>
                </c:pt>
                <c:pt idx="22">
                  <c:v>1.24</c:v>
                </c:pt>
                <c:pt idx="23">
                  <c:v>1.27</c:v>
                </c:pt>
                <c:pt idx="24">
                  <c:v>1.3</c:v>
                </c:pt>
                <c:pt idx="25">
                  <c:v>1.33</c:v>
                </c:pt>
                <c:pt idx="26">
                  <c:v>1.36</c:v>
                </c:pt>
                <c:pt idx="27">
                  <c:v>1.39</c:v>
                </c:pt>
                <c:pt idx="28">
                  <c:v>1.42</c:v>
                </c:pt>
                <c:pt idx="29">
                  <c:v>1.45</c:v>
                </c:pt>
                <c:pt idx="30">
                  <c:v>1.48</c:v>
                </c:pt>
                <c:pt idx="31">
                  <c:v>1.51</c:v>
                </c:pt>
                <c:pt idx="32">
                  <c:v>1.54</c:v>
                </c:pt>
                <c:pt idx="33">
                  <c:v>1.57</c:v>
                </c:pt>
                <c:pt idx="34">
                  <c:v>1.6</c:v>
                </c:pt>
                <c:pt idx="35">
                  <c:v>1.63</c:v>
                </c:pt>
                <c:pt idx="36">
                  <c:v>1.66</c:v>
                </c:pt>
                <c:pt idx="37">
                  <c:v>1.69</c:v>
                </c:pt>
                <c:pt idx="38">
                  <c:v>1.72</c:v>
                </c:pt>
                <c:pt idx="39">
                  <c:v>1.75</c:v>
                </c:pt>
                <c:pt idx="40">
                  <c:v>1.78</c:v>
                </c:pt>
                <c:pt idx="41">
                  <c:v>1.81</c:v>
                </c:pt>
                <c:pt idx="42">
                  <c:v>1.84</c:v>
                </c:pt>
                <c:pt idx="43">
                  <c:v>1.87</c:v>
                </c:pt>
                <c:pt idx="44">
                  <c:v>1.9</c:v>
                </c:pt>
                <c:pt idx="45">
                  <c:v>1.93</c:v>
                </c:pt>
                <c:pt idx="46">
                  <c:v>1.96</c:v>
                </c:pt>
                <c:pt idx="47">
                  <c:v>1.99</c:v>
                </c:pt>
                <c:pt idx="48">
                  <c:v>2.02</c:v>
                </c:pt>
                <c:pt idx="49">
                  <c:v>2.0499999999999998</c:v>
                </c:pt>
                <c:pt idx="50">
                  <c:v>2.08</c:v>
                </c:pt>
                <c:pt idx="51">
                  <c:v>2.11</c:v>
                </c:pt>
                <c:pt idx="52">
                  <c:v>2.14</c:v>
                </c:pt>
                <c:pt idx="53">
                  <c:v>2.17</c:v>
                </c:pt>
                <c:pt idx="54">
                  <c:v>2.2000000000000002</c:v>
                </c:pt>
                <c:pt idx="55">
                  <c:v>2.23</c:v>
                </c:pt>
                <c:pt idx="56">
                  <c:v>2.2599999999999998</c:v>
                </c:pt>
                <c:pt idx="57">
                  <c:v>2.29</c:v>
                </c:pt>
                <c:pt idx="58">
                  <c:v>2.3199999999999998</c:v>
                </c:pt>
                <c:pt idx="59">
                  <c:v>2.35</c:v>
                </c:pt>
                <c:pt idx="60">
                  <c:v>2.38</c:v>
                </c:pt>
                <c:pt idx="61">
                  <c:v>2.41</c:v>
                </c:pt>
                <c:pt idx="62">
                  <c:v>2.44</c:v>
                </c:pt>
                <c:pt idx="63">
                  <c:v>2.4700000000000002</c:v>
                </c:pt>
                <c:pt idx="64">
                  <c:v>2.5</c:v>
                </c:pt>
                <c:pt idx="65">
                  <c:v>2.5299999999999998</c:v>
                </c:pt>
                <c:pt idx="66">
                  <c:v>2.56</c:v>
                </c:pt>
                <c:pt idx="67">
                  <c:v>2.59</c:v>
                </c:pt>
                <c:pt idx="68">
                  <c:v>2.62</c:v>
                </c:pt>
                <c:pt idx="69">
                  <c:v>2.65</c:v>
                </c:pt>
                <c:pt idx="70">
                  <c:v>2.68</c:v>
                </c:pt>
                <c:pt idx="71">
                  <c:v>2.71</c:v>
                </c:pt>
                <c:pt idx="72">
                  <c:v>2.74</c:v>
                </c:pt>
                <c:pt idx="73">
                  <c:v>2.77</c:v>
                </c:pt>
                <c:pt idx="74">
                  <c:v>2.8</c:v>
                </c:pt>
                <c:pt idx="75">
                  <c:v>2.83</c:v>
                </c:pt>
                <c:pt idx="76">
                  <c:v>2.86</c:v>
                </c:pt>
                <c:pt idx="77">
                  <c:v>2.89</c:v>
                </c:pt>
                <c:pt idx="78">
                  <c:v>2.92</c:v>
                </c:pt>
                <c:pt idx="79">
                  <c:v>2.95</c:v>
                </c:pt>
                <c:pt idx="80">
                  <c:v>2.98</c:v>
                </c:pt>
                <c:pt idx="81">
                  <c:v>3.01</c:v>
                </c:pt>
                <c:pt idx="82">
                  <c:v>3.04</c:v>
                </c:pt>
                <c:pt idx="83">
                  <c:v>3.07</c:v>
                </c:pt>
                <c:pt idx="84">
                  <c:v>3.1</c:v>
                </c:pt>
                <c:pt idx="85">
                  <c:v>3.13</c:v>
                </c:pt>
                <c:pt idx="86">
                  <c:v>3.16</c:v>
                </c:pt>
                <c:pt idx="87">
                  <c:v>3.19</c:v>
                </c:pt>
                <c:pt idx="88">
                  <c:v>3.22</c:v>
                </c:pt>
                <c:pt idx="89">
                  <c:v>3.25</c:v>
                </c:pt>
                <c:pt idx="90">
                  <c:v>3.28</c:v>
                </c:pt>
                <c:pt idx="91">
                  <c:v>3.31</c:v>
                </c:pt>
                <c:pt idx="92">
                  <c:v>3.34</c:v>
                </c:pt>
                <c:pt idx="93">
                  <c:v>3.37</c:v>
                </c:pt>
                <c:pt idx="94">
                  <c:v>3.4</c:v>
                </c:pt>
                <c:pt idx="95">
                  <c:v>3.43</c:v>
                </c:pt>
                <c:pt idx="96">
                  <c:v>3.46</c:v>
                </c:pt>
                <c:pt idx="97">
                  <c:v>3.49</c:v>
                </c:pt>
                <c:pt idx="98">
                  <c:v>3.52</c:v>
                </c:pt>
                <c:pt idx="99">
                  <c:v>3.55</c:v>
                </c:pt>
                <c:pt idx="100">
                  <c:v>3.58</c:v>
                </c:pt>
                <c:pt idx="101">
                  <c:v>3.61</c:v>
                </c:pt>
                <c:pt idx="102">
                  <c:v>3.64</c:v>
                </c:pt>
                <c:pt idx="103">
                  <c:v>3.67</c:v>
                </c:pt>
                <c:pt idx="104">
                  <c:v>3.7</c:v>
                </c:pt>
                <c:pt idx="105">
                  <c:v>3.73</c:v>
                </c:pt>
                <c:pt idx="106">
                  <c:v>3.76</c:v>
                </c:pt>
                <c:pt idx="107">
                  <c:v>3.79</c:v>
                </c:pt>
                <c:pt idx="108">
                  <c:v>3.82</c:v>
                </c:pt>
                <c:pt idx="109">
                  <c:v>3.85</c:v>
                </c:pt>
                <c:pt idx="110">
                  <c:v>3.88</c:v>
                </c:pt>
                <c:pt idx="111">
                  <c:v>3.91</c:v>
                </c:pt>
                <c:pt idx="112">
                  <c:v>3.94</c:v>
                </c:pt>
                <c:pt idx="113">
                  <c:v>3.97</c:v>
                </c:pt>
                <c:pt idx="114">
                  <c:v>4</c:v>
                </c:pt>
                <c:pt idx="115">
                  <c:v>4.03</c:v>
                </c:pt>
                <c:pt idx="116">
                  <c:v>4.0599999999999996</c:v>
                </c:pt>
                <c:pt idx="117">
                  <c:v>4.09</c:v>
                </c:pt>
                <c:pt idx="118">
                  <c:v>4.12</c:v>
                </c:pt>
                <c:pt idx="119">
                  <c:v>4.1500000000000004</c:v>
                </c:pt>
                <c:pt idx="120">
                  <c:v>4.18</c:v>
                </c:pt>
                <c:pt idx="121">
                  <c:v>4.21</c:v>
                </c:pt>
                <c:pt idx="122">
                  <c:v>4.24</c:v>
                </c:pt>
                <c:pt idx="123">
                  <c:v>4.2699999999999996</c:v>
                </c:pt>
                <c:pt idx="124">
                  <c:v>4.3</c:v>
                </c:pt>
                <c:pt idx="125">
                  <c:v>4.33</c:v>
                </c:pt>
                <c:pt idx="126">
                  <c:v>4.3600000000000003</c:v>
                </c:pt>
                <c:pt idx="127">
                  <c:v>4.3899999999999997</c:v>
                </c:pt>
                <c:pt idx="128">
                  <c:v>4.42</c:v>
                </c:pt>
                <c:pt idx="129">
                  <c:v>4.45</c:v>
                </c:pt>
                <c:pt idx="130">
                  <c:v>4.4800000000000004</c:v>
                </c:pt>
                <c:pt idx="131">
                  <c:v>4.51</c:v>
                </c:pt>
                <c:pt idx="132">
                  <c:v>4.54</c:v>
                </c:pt>
                <c:pt idx="133">
                  <c:v>4.59</c:v>
                </c:pt>
                <c:pt idx="134">
                  <c:v>4.5999999999999996</c:v>
                </c:pt>
                <c:pt idx="135">
                  <c:v>4.63</c:v>
                </c:pt>
                <c:pt idx="136">
                  <c:v>4.66</c:v>
                </c:pt>
                <c:pt idx="137">
                  <c:v>4.6900000000000004</c:v>
                </c:pt>
                <c:pt idx="138">
                  <c:v>4.72</c:v>
                </c:pt>
                <c:pt idx="139">
                  <c:v>4.75</c:v>
                </c:pt>
                <c:pt idx="140">
                  <c:v>4.78</c:v>
                </c:pt>
                <c:pt idx="141">
                  <c:v>4.8099999999999996</c:v>
                </c:pt>
                <c:pt idx="142">
                  <c:v>4.84</c:v>
                </c:pt>
                <c:pt idx="143">
                  <c:v>4.87</c:v>
                </c:pt>
                <c:pt idx="144">
                  <c:v>4.9000000000000004</c:v>
                </c:pt>
                <c:pt idx="145">
                  <c:v>4.93</c:v>
                </c:pt>
                <c:pt idx="146">
                  <c:v>4.96</c:v>
                </c:pt>
                <c:pt idx="147">
                  <c:v>4.99</c:v>
                </c:pt>
                <c:pt idx="148">
                  <c:v>5.0199999999999996</c:v>
                </c:pt>
              </c:numCache>
            </c:numRef>
          </c:xVal>
          <c:yVal>
            <c:numRef>
              <c:f>Hoja1!$B$2:$B$150</c:f>
              <c:numCache>
                <c:formatCode>0.00</c:formatCode>
                <c:ptCount val="149"/>
                <c:pt idx="0">
                  <c:v>1.0975999999999999</c:v>
                </c:pt>
                <c:pt idx="1">
                  <c:v>1.0975999999999999</c:v>
                </c:pt>
                <c:pt idx="2">
                  <c:v>1.0975999999999999</c:v>
                </c:pt>
                <c:pt idx="3">
                  <c:v>1.0975999999999999</c:v>
                </c:pt>
                <c:pt idx="4">
                  <c:v>1.0975999999999999</c:v>
                </c:pt>
                <c:pt idx="5">
                  <c:v>1.0975999999999999</c:v>
                </c:pt>
                <c:pt idx="6">
                  <c:v>1.0975999999999999</c:v>
                </c:pt>
                <c:pt idx="7">
                  <c:v>1.0975999999999999</c:v>
                </c:pt>
                <c:pt idx="8">
                  <c:v>1.0975999999999999</c:v>
                </c:pt>
                <c:pt idx="9">
                  <c:v>1.0590440946739035</c:v>
                </c:pt>
                <c:pt idx="10">
                  <c:v>1.0229403187191113</c:v>
                </c:pt>
                <c:pt idx="11">
                  <c:v>0.9892170115085912</c:v>
                </c:pt>
                <c:pt idx="12">
                  <c:v>0.95764625582214691</c:v>
                </c:pt>
                <c:pt idx="13">
                  <c:v>0.92802833038434851</c:v>
                </c:pt>
                <c:pt idx="14">
                  <c:v>0.90018748047281805</c:v>
                </c:pt>
                <c:pt idx="15">
                  <c:v>0.87396842764351257</c:v>
                </c:pt>
                <c:pt idx="16">
                  <c:v>0.84923347214416778</c:v>
                </c:pt>
                <c:pt idx="17">
                  <c:v>0.82586007382827342</c:v>
                </c:pt>
                <c:pt idx="18">
                  <c:v>0.80373882185073031</c:v>
                </c:pt>
                <c:pt idx="19">
                  <c:v>0.78277172215027657</c:v>
                </c:pt>
                <c:pt idx="20">
                  <c:v>0.76287074616340511</c:v>
                </c:pt>
                <c:pt idx="21">
                  <c:v>0.74395659543208104</c:v>
                </c:pt>
                <c:pt idx="22">
                  <c:v>0.72595764554259512</c:v>
                </c:pt>
                <c:pt idx="23">
                  <c:v>0.70880903974237641</c:v>
                </c:pt>
                <c:pt idx="24">
                  <c:v>0.69245190805601387</c:v>
                </c:pt>
                <c:pt idx="25">
                  <c:v>0.67683269208482555</c:v>
                </c:pt>
                <c:pt idx="26">
                  <c:v>0.66190255917118967</c:v>
                </c:pt>
                <c:pt idx="27">
                  <c:v>0.64761689242648779</c:v>
                </c:pt>
                <c:pt idx="28">
                  <c:v>0.63393484540339295</c:v>
                </c:pt>
                <c:pt idx="29">
                  <c:v>0.62081895205021931</c:v>
                </c:pt>
                <c:pt idx="30">
                  <c:v>0.60823478410325538</c:v>
                </c:pt>
                <c:pt idx="31">
                  <c:v>0.59615064931974704</c:v>
                </c:pt>
                <c:pt idx="32">
                  <c:v>0.58453732498234934</c:v>
                </c:pt>
                <c:pt idx="33">
                  <c:v>0.57336782195720892</c:v>
                </c:pt>
                <c:pt idx="34">
                  <c:v>0.56261717529551125</c:v>
                </c:pt>
                <c:pt idx="35">
                  <c:v>0.55226225795878414</c:v>
                </c:pt>
                <c:pt idx="36">
                  <c:v>0.54228161474266157</c:v>
                </c:pt>
                <c:pt idx="37">
                  <c:v>0.53265531388924148</c:v>
                </c:pt>
                <c:pt idx="38">
                  <c:v>0.52336481422838255</c:v>
                </c:pt>
                <c:pt idx="39">
                  <c:v>0.51439284598446744</c:v>
                </c:pt>
                <c:pt idx="40">
                  <c:v>0.5057233036364146</c:v>
                </c:pt>
                <c:pt idx="41">
                  <c:v>0.49734114943249608</c:v>
                </c:pt>
                <c:pt idx="42">
                  <c:v>0.48923232634392277</c:v>
                </c:pt>
                <c:pt idx="43">
                  <c:v>0.48138367939722881</c:v>
                </c:pt>
                <c:pt idx="44">
                  <c:v>0.47378288445937788</c:v>
                </c:pt>
                <c:pt idx="45">
                  <c:v>0.46641838366467253</c:v>
                </c:pt>
                <c:pt idx="46">
                  <c:v>0.45927932677184591</c:v>
                </c:pt>
                <c:pt idx="47">
                  <c:v>0.45235551782553673</c:v>
                </c:pt>
                <c:pt idx="48">
                  <c:v>0.44563736657070202</c:v>
                </c:pt>
                <c:pt idx="49">
                  <c:v>0.43911584413308197</c:v>
                </c:pt>
                <c:pt idx="50">
                  <c:v>0.43278244253500864</c:v>
                </c:pt>
                <c:pt idx="51">
                  <c:v>0.42662913766484267</c:v>
                </c:pt>
                <c:pt idx="52">
                  <c:v>0.42064835536112988</c:v>
                </c:pt>
                <c:pt idx="53">
                  <c:v>0.41483294031005441</c:v>
                </c:pt>
                <c:pt idx="54">
                  <c:v>0.40917612748764454</c:v>
                </c:pt>
                <c:pt idx="55">
                  <c:v>0.40367151590709327</c:v>
                </c:pt>
                <c:pt idx="56">
                  <c:v>0.39831304445699917</c:v>
                </c:pt>
                <c:pt idx="57">
                  <c:v>0.39309496963878515</c:v>
                </c:pt>
                <c:pt idx="58">
                  <c:v>0.38801184503138708</c:v>
                </c:pt>
                <c:pt idx="59">
                  <c:v>0.38305850232885874</c:v>
                </c:pt>
                <c:pt idx="60">
                  <c:v>0.37823003381210846</c:v>
                </c:pt>
                <c:pt idx="61">
                  <c:v>0.37352177612979998</c:v>
                </c:pt>
                <c:pt idx="62">
                  <c:v>0.36892929527574508</c:v>
                </c:pt>
                <c:pt idx="63">
                  <c:v>0.36444837266105989</c:v>
                </c:pt>
                <c:pt idx="64">
                  <c:v>0.3600749921891272</c:v>
                </c:pt>
                <c:pt idx="65">
                  <c:v>0.35580532825012573</c:v>
                </c:pt>
                <c:pt idx="66">
                  <c:v>0.35163573455969449</c:v>
                </c:pt>
                <c:pt idx="67">
                  <c:v>0.34756273377328883</c:v>
                </c:pt>
                <c:pt idx="68">
                  <c:v>0.34358300781405265</c:v>
                </c:pt>
                <c:pt idx="69">
                  <c:v>0.33969338885766714</c:v>
                </c:pt>
                <c:pt idx="70">
                  <c:v>0.33589085092269327</c:v>
                </c:pt>
                <c:pt idx="71">
                  <c:v>0.33217250201949</c:v>
                </c:pt>
                <c:pt idx="72">
                  <c:v>0.32853557681489703</c:v>
                </c:pt>
                <c:pt idx="73">
                  <c:v>0.32497742977358052</c:v>
                </c:pt>
                <c:pt idx="74">
                  <c:v>0.32149552874029214</c:v>
                </c:pt>
                <c:pt idx="75">
                  <c:v>0.31808744893032437</c:v>
                </c:pt>
                <c:pt idx="76">
                  <c:v>0.31475086729818813</c:v>
                </c:pt>
                <c:pt idx="77">
                  <c:v>0.31148355725703042</c:v>
                </c:pt>
                <c:pt idx="78">
                  <c:v>0.30828338372356784</c:v>
                </c:pt>
                <c:pt idx="79">
                  <c:v>0.30514829846536201</c:v>
                </c:pt>
                <c:pt idx="80">
                  <c:v>0.30207633572913356</c:v>
                </c:pt>
                <c:pt idx="81">
                  <c:v>0.29906560813050437</c:v>
                </c:pt>
                <c:pt idx="82">
                  <c:v>0.29611430278711121</c:v>
                </c:pt>
                <c:pt idx="83">
                  <c:v>0.29322067767844234</c:v>
                </c:pt>
                <c:pt idx="84">
                  <c:v>0.29038305821703808</c:v>
                </c:pt>
                <c:pt idx="85">
                  <c:v>0.28759983401687478</c:v>
                </c:pt>
                <c:pt idx="86">
                  <c:v>0.28486945584582846</c:v>
                </c:pt>
                <c:pt idx="87">
                  <c:v>0.2821904327500997</c:v>
                </c:pt>
                <c:pt idx="88">
                  <c:v>0.27956132933938443</c:v>
                </c:pt>
                <c:pt idx="89">
                  <c:v>0.27698076322240556</c:v>
                </c:pt>
                <c:pt idx="90">
                  <c:v>0.27444740258317624</c:v>
                </c:pt>
                <c:pt idx="91">
                  <c:v>0.27195996388906885</c:v>
                </c:pt>
                <c:pt idx="92">
                  <c:v>0.26951720972240062</c:v>
                </c:pt>
                <c:pt idx="93">
                  <c:v>0.26711794672783917</c:v>
                </c:pt>
                <c:pt idx="94">
                  <c:v>0.26476102366847587</c:v>
                </c:pt>
                <c:pt idx="95">
                  <c:v>0.26244532958391192</c:v>
                </c:pt>
                <c:pt idx="96">
                  <c:v>0.26016979204416707</c:v>
                </c:pt>
                <c:pt idx="97">
                  <c:v>0.25793337549364409</c:v>
                </c:pt>
                <c:pt idx="98">
                  <c:v>0.25573507967977782</c:v>
                </c:pt>
                <c:pt idx="99">
                  <c:v>0.2535739381613572</c:v>
                </c:pt>
                <c:pt idx="100">
                  <c:v>0.25144901689184862</c:v>
                </c:pt>
                <c:pt idx="101">
                  <c:v>0.24935941287335678</c:v>
                </c:pt>
                <c:pt idx="102">
                  <c:v>0.2473042528771478</c:v>
                </c:pt>
                <c:pt idx="103">
                  <c:v>0.24528269222692586</c:v>
                </c:pt>
                <c:pt idx="104">
                  <c:v>0.24329391364130215</c:v>
                </c:pt>
                <c:pt idx="105">
                  <c:v>0.2413371261321228</c:v>
                </c:pt>
                <c:pt idx="106">
                  <c:v>0.23941156395553673</c:v>
                </c:pt>
                <c:pt idx="107">
                  <c:v>0.23751648561288075</c:v>
                </c:pt>
                <c:pt idx="108">
                  <c:v>0.23565117289864349</c:v>
                </c:pt>
                <c:pt idx="109">
                  <c:v>0.23381492999293974</c:v>
                </c:pt>
                <c:pt idx="110">
                  <c:v>0.23200708259608713</c:v>
                </c:pt>
                <c:pt idx="111">
                  <c:v>0.23022697710302251</c:v>
                </c:pt>
                <c:pt idx="112">
                  <c:v>0.22847397981543605</c:v>
                </c:pt>
                <c:pt idx="113">
                  <c:v>0.22674747618962668</c:v>
                </c:pt>
                <c:pt idx="114">
                  <c:v>0.22504687011820451</c:v>
                </c:pt>
                <c:pt idx="115">
                  <c:v>0.2233715832438754</c:v>
                </c:pt>
                <c:pt idx="116">
                  <c:v>0.22172105430364977</c:v>
                </c:pt>
                <c:pt idx="117">
                  <c:v>0.2200947385019115</c:v>
                </c:pt>
                <c:pt idx="118">
                  <c:v>0.21849210691087814</c:v>
                </c:pt>
                <c:pt idx="119">
                  <c:v>0.21691264589706458</c:v>
                </c:pt>
                <c:pt idx="120">
                  <c:v>0.21535585657244452</c:v>
                </c:pt>
                <c:pt idx="121">
                  <c:v>0.21382125426907791</c:v>
                </c:pt>
                <c:pt idx="122">
                  <c:v>0.21230836803604194</c:v>
                </c:pt>
                <c:pt idx="123">
                  <c:v>0.21081674015756863</c:v>
                </c:pt>
                <c:pt idx="124">
                  <c:v>0.20934592569135302</c:v>
                </c:pt>
                <c:pt idx="125">
                  <c:v>0.20789549202605498</c:v>
                </c:pt>
                <c:pt idx="126">
                  <c:v>0.20646501845706836</c:v>
                </c:pt>
                <c:pt idx="127">
                  <c:v>0.2050540957796852</c:v>
                </c:pt>
                <c:pt idx="128">
                  <c:v>0.2036623258988276</c:v>
                </c:pt>
                <c:pt idx="129">
                  <c:v>0.20228932145456585</c:v>
                </c:pt>
                <c:pt idx="130">
                  <c:v>0.20093470546268258</c:v>
                </c:pt>
                <c:pt idx="131">
                  <c:v>0.19959811096958274</c:v>
                </c:pt>
                <c:pt idx="132">
                  <c:v>0.19827918072088502</c:v>
                </c:pt>
                <c:pt idx="133">
                  <c:v>0.19611927679146363</c:v>
                </c:pt>
                <c:pt idx="134">
                  <c:v>0.19600000000000001</c:v>
                </c:pt>
                <c:pt idx="135">
                  <c:v>0.19600000000000001</c:v>
                </c:pt>
                <c:pt idx="136">
                  <c:v>0.19600000000000001</c:v>
                </c:pt>
                <c:pt idx="137">
                  <c:v>0.19600000000000001</c:v>
                </c:pt>
                <c:pt idx="138">
                  <c:v>0.19600000000000001</c:v>
                </c:pt>
                <c:pt idx="139">
                  <c:v>0.19600000000000001</c:v>
                </c:pt>
                <c:pt idx="140">
                  <c:v>0.19600000000000001</c:v>
                </c:pt>
                <c:pt idx="141">
                  <c:v>0.19600000000000001</c:v>
                </c:pt>
                <c:pt idx="142">
                  <c:v>0.19600000000000001</c:v>
                </c:pt>
                <c:pt idx="143">
                  <c:v>0.19600000000000001</c:v>
                </c:pt>
                <c:pt idx="144">
                  <c:v>0.19600000000000001</c:v>
                </c:pt>
                <c:pt idx="145">
                  <c:v>0.19600000000000001</c:v>
                </c:pt>
                <c:pt idx="146">
                  <c:v>0.19600000000000001</c:v>
                </c:pt>
                <c:pt idx="147">
                  <c:v>0.19600000000000001</c:v>
                </c:pt>
                <c:pt idx="148">
                  <c:v>0.19600000000000001</c:v>
                </c:pt>
              </c:numCache>
            </c:numRef>
          </c:yVal>
          <c:smooth val="1"/>
        </c:ser>
        <c:dLbls>
          <c:showLegendKey val="0"/>
          <c:showVal val="0"/>
          <c:showCatName val="0"/>
          <c:showSerName val="0"/>
          <c:showPercent val="0"/>
          <c:showBubbleSize val="0"/>
        </c:dLbls>
        <c:axId val="110371392"/>
        <c:axId val="110371968"/>
      </c:scatterChart>
      <c:valAx>
        <c:axId val="110371392"/>
        <c:scaling>
          <c:orientation val="minMax"/>
        </c:scaling>
        <c:delete val="0"/>
        <c:axPos val="b"/>
        <c:title>
          <c:tx>
            <c:rich>
              <a:bodyPr/>
              <a:lstStyle/>
              <a:p>
                <a:pPr>
                  <a:defRPr/>
                </a:pPr>
                <a:r>
                  <a:rPr lang="es-EC" dirty="0"/>
                  <a:t>tiempo</a:t>
                </a:r>
              </a:p>
            </c:rich>
          </c:tx>
          <c:layout/>
          <c:overlay val="0"/>
        </c:title>
        <c:numFmt formatCode="General" sourceLinked="1"/>
        <c:majorTickMark val="none"/>
        <c:minorTickMark val="none"/>
        <c:tickLblPos val="nextTo"/>
        <c:crossAx val="110371968"/>
        <c:crosses val="autoZero"/>
        <c:crossBetween val="midCat"/>
      </c:valAx>
      <c:valAx>
        <c:axId val="110371968"/>
        <c:scaling>
          <c:orientation val="minMax"/>
        </c:scaling>
        <c:delete val="0"/>
        <c:axPos val="l"/>
        <c:majorGridlines/>
        <c:title>
          <c:tx>
            <c:rich>
              <a:bodyPr/>
              <a:lstStyle/>
              <a:p>
                <a:pPr>
                  <a:defRPr/>
                </a:pPr>
                <a:r>
                  <a:rPr lang="es-EC" dirty="0"/>
                  <a:t>Aceleración</a:t>
                </a:r>
              </a:p>
            </c:rich>
          </c:tx>
          <c:layout/>
          <c:overlay val="0"/>
        </c:title>
        <c:numFmt formatCode="General" sourceLinked="1"/>
        <c:majorTickMark val="none"/>
        <c:minorTickMark val="none"/>
        <c:tickLblPos val="nextTo"/>
        <c:crossAx val="110371392"/>
        <c:crosses val="autoZero"/>
        <c:crossBetween val="midCat"/>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s-EC"/>
              <a:t>Curva de Capacidad</a:t>
            </a:r>
          </a:p>
        </c:rich>
      </c:tx>
      <c:layout/>
      <c:overlay val="0"/>
    </c:title>
    <c:autoTitleDeleted val="0"/>
    <c:plotArea>
      <c:layout>
        <c:manualLayout>
          <c:layoutTarget val="inner"/>
          <c:xMode val="edge"/>
          <c:yMode val="edge"/>
          <c:x val="0.10856134402856429"/>
          <c:y val="0.16052476007723668"/>
          <c:w val="0.73023676727909015"/>
          <c:h val="0.6630071961809415"/>
        </c:manualLayout>
      </c:layout>
      <c:scatterChart>
        <c:scatterStyle val="smoothMarker"/>
        <c:varyColors val="0"/>
        <c:ser>
          <c:idx val="0"/>
          <c:order val="0"/>
          <c:tx>
            <c:v>Modelo de Articulacion plastica 2</c:v>
          </c:tx>
          <c:marker>
            <c:symbol val="none"/>
          </c:marker>
          <c:xVal>
            <c:numRef>
              <c:f>Hoja2!$T$26:$T$35</c:f>
              <c:numCache>
                <c:formatCode>General</c:formatCode>
                <c:ptCount val="10"/>
                <c:pt idx="0">
                  <c:v>0</c:v>
                </c:pt>
                <c:pt idx="1">
                  <c:v>4.2900000000000001E-2</c:v>
                </c:pt>
                <c:pt idx="2">
                  <c:v>5.5300000000000002E-2</c:v>
                </c:pt>
                <c:pt idx="3">
                  <c:v>6.0100000000000001E-2</c:v>
                </c:pt>
                <c:pt idx="4">
                  <c:v>6.0100000000000001E-2</c:v>
                </c:pt>
                <c:pt idx="5">
                  <c:v>6.8199999999999997E-2</c:v>
                </c:pt>
                <c:pt idx="6">
                  <c:v>8.6800000000000002E-2</c:v>
                </c:pt>
                <c:pt idx="7">
                  <c:v>8.6800000000000002E-2</c:v>
                </c:pt>
                <c:pt idx="8">
                  <c:v>8.77E-2</c:v>
                </c:pt>
                <c:pt idx="9">
                  <c:v>8.77E-2</c:v>
                </c:pt>
              </c:numCache>
            </c:numRef>
          </c:xVal>
          <c:yVal>
            <c:numRef>
              <c:f>Hoja2!$U$26:$U$35</c:f>
              <c:numCache>
                <c:formatCode>General</c:formatCode>
                <c:ptCount val="10"/>
                <c:pt idx="0">
                  <c:v>0</c:v>
                </c:pt>
                <c:pt idx="1">
                  <c:v>585.34320000000002</c:v>
                </c:pt>
                <c:pt idx="2">
                  <c:v>728.92679999999996</c:v>
                </c:pt>
                <c:pt idx="3">
                  <c:v>756.89</c:v>
                </c:pt>
                <c:pt idx="4">
                  <c:v>756.11770000000001</c:v>
                </c:pt>
                <c:pt idx="5">
                  <c:v>777.01419999999996</c:v>
                </c:pt>
                <c:pt idx="6">
                  <c:v>800.94749999999999</c:v>
                </c:pt>
                <c:pt idx="7">
                  <c:v>799.98860000000002</c:v>
                </c:pt>
                <c:pt idx="8">
                  <c:v>801.02170000000001</c:v>
                </c:pt>
                <c:pt idx="9">
                  <c:v>800.47670000000005</c:v>
                </c:pt>
              </c:numCache>
            </c:numRef>
          </c:yVal>
          <c:smooth val="1"/>
        </c:ser>
        <c:ser>
          <c:idx val="1"/>
          <c:order val="1"/>
          <c:tx>
            <c:v>Modelo de Articulación plástica ATC-40"</c:v>
          </c:tx>
          <c:marker>
            <c:symbol val="none"/>
          </c:marker>
          <c:xVal>
            <c:numRef>
              <c:f>Hoja2!$V$26:$V$35</c:f>
              <c:numCache>
                <c:formatCode>General</c:formatCode>
                <c:ptCount val="10"/>
                <c:pt idx="0">
                  <c:v>0</c:v>
                </c:pt>
                <c:pt idx="1">
                  <c:v>4.1300000000000003E-2</c:v>
                </c:pt>
                <c:pt idx="2">
                  <c:v>5.6800000000000003E-2</c:v>
                </c:pt>
                <c:pt idx="3">
                  <c:v>6.5000000000000002E-2</c:v>
                </c:pt>
                <c:pt idx="4">
                  <c:v>7.1300000000000002E-2</c:v>
                </c:pt>
                <c:pt idx="5">
                  <c:v>7.1400000000000005E-2</c:v>
                </c:pt>
                <c:pt idx="6">
                  <c:v>7.7299999999999994E-2</c:v>
                </c:pt>
                <c:pt idx="7">
                  <c:v>7.7299999999999994E-2</c:v>
                </c:pt>
                <c:pt idx="8">
                  <c:v>9.4500000000000001E-2</c:v>
                </c:pt>
                <c:pt idx="9">
                  <c:v>0.1074</c:v>
                </c:pt>
              </c:numCache>
            </c:numRef>
          </c:xVal>
          <c:yVal>
            <c:numRef>
              <c:f>Hoja2!$W$26:$W$35</c:f>
              <c:numCache>
                <c:formatCode>General</c:formatCode>
                <c:ptCount val="10"/>
                <c:pt idx="0">
                  <c:v>0</c:v>
                </c:pt>
                <c:pt idx="1">
                  <c:v>526.9348</c:v>
                </c:pt>
                <c:pt idx="2">
                  <c:v>684.36180000000002</c:v>
                </c:pt>
                <c:pt idx="3">
                  <c:v>722.75620000000004</c:v>
                </c:pt>
                <c:pt idx="4">
                  <c:v>738.50189999999998</c:v>
                </c:pt>
                <c:pt idx="5">
                  <c:v>726.76480000000004</c:v>
                </c:pt>
                <c:pt idx="6">
                  <c:v>766.25779999999997</c:v>
                </c:pt>
                <c:pt idx="7">
                  <c:v>765.82259999999997</c:v>
                </c:pt>
                <c:pt idx="8">
                  <c:v>830.47180000000003</c:v>
                </c:pt>
                <c:pt idx="9">
                  <c:v>854.08199999999999</c:v>
                </c:pt>
              </c:numCache>
            </c:numRef>
          </c:yVal>
          <c:smooth val="1"/>
        </c:ser>
        <c:dLbls>
          <c:showLegendKey val="0"/>
          <c:showVal val="0"/>
          <c:showCatName val="0"/>
          <c:showSerName val="0"/>
          <c:showPercent val="0"/>
          <c:showBubbleSize val="0"/>
        </c:dLbls>
        <c:axId val="110374272"/>
        <c:axId val="110374848"/>
      </c:scatterChart>
      <c:valAx>
        <c:axId val="110374272"/>
        <c:scaling>
          <c:orientation val="minMax"/>
        </c:scaling>
        <c:delete val="0"/>
        <c:axPos val="b"/>
        <c:title>
          <c:tx>
            <c:rich>
              <a:bodyPr/>
              <a:lstStyle/>
              <a:p>
                <a:pPr>
                  <a:defRPr/>
                </a:pPr>
                <a:r>
                  <a:rPr lang="es-EC"/>
                  <a:t>metros</a:t>
                </a:r>
              </a:p>
            </c:rich>
          </c:tx>
          <c:layout/>
          <c:overlay val="0"/>
        </c:title>
        <c:numFmt formatCode="General" sourceLinked="1"/>
        <c:majorTickMark val="none"/>
        <c:minorTickMark val="none"/>
        <c:tickLblPos val="nextTo"/>
        <c:crossAx val="110374848"/>
        <c:crosses val="autoZero"/>
        <c:crossBetween val="midCat"/>
      </c:valAx>
      <c:valAx>
        <c:axId val="110374848"/>
        <c:scaling>
          <c:orientation val="minMax"/>
        </c:scaling>
        <c:delete val="0"/>
        <c:axPos val="l"/>
        <c:majorGridlines/>
        <c:title>
          <c:tx>
            <c:rich>
              <a:bodyPr/>
              <a:lstStyle/>
              <a:p>
                <a:pPr>
                  <a:defRPr/>
                </a:pPr>
                <a:r>
                  <a:rPr lang="es-EC"/>
                  <a:t>Toneladas</a:t>
                </a:r>
              </a:p>
            </c:rich>
          </c:tx>
          <c:layout/>
          <c:overlay val="0"/>
        </c:title>
        <c:numFmt formatCode="General" sourceLinked="1"/>
        <c:majorTickMark val="none"/>
        <c:minorTickMark val="none"/>
        <c:tickLblPos val="nextTo"/>
        <c:crossAx val="110374272"/>
        <c:crosses val="autoZero"/>
        <c:crossBetween val="midCat"/>
      </c:valAx>
    </c:plotArea>
    <c:legend>
      <c:legendPos val="r"/>
      <c:layout>
        <c:manualLayout>
          <c:xMode val="edge"/>
          <c:yMode val="edge"/>
          <c:x val="0.84522112860892396"/>
          <c:y val="0.4362904636920385"/>
          <c:w val="0.13811220472440944"/>
          <c:h val="0.3310068533100029"/>
        </c:manualLayout>
      </c:layout>
      <c:overlay val="0"/>
      <c:txPr>
        <a:bodyPr/>
        <a:lstStyle/>
        <a:p>
          <a:pPr>
            <a:defRPr sz="1600"/>
          </a:pPr>
          <a:endParaRPr lang="es-EC"/>
        </a:p>
      </c:txPr>
    </c:legend>
    <c:plotVisOnly val="1"/>
    <c:dispBlanksAs val="gap"/>
    <c:showDLblsOverMax val="0"/>
  </c:chart>
  <c:txPr>
    <a:bodyPr/>
    <a:lstStyle/>
    <a:p>
      <a:pPr>
        <a:defRPr sz="1800"/>
      </a:pPr>
      <a:endParaRPr lang="es-EC"/>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F95A24-A9AE-4741-9BA4-96C7E538121B}"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s-ES"/>
        </a:p>
      </dgm:t>
    </dgm:pt>
    <dgm:pt modelId="{8B2138E7-149C-4CD0-B49F-94C2642ACB5D}">
      <dgm:prSet phldrT="[Texto]"/>
      <dgm:spPr/>
      <dgm:t>
        <a:bodyPr/>
        <a:lstStyle/>
        <a:p>
          <a:r>
            <a:rPr lang="es-ES" dirty="0" smtClean="0"/>
            <a:t>FEMA EN NUESTRO MEDIO</a:t>
          </a:r>
          <a:endParaRPr lang="es-ES" dirty="0"/>
        </a:p>
      </dgm:t>
    </dgm:pt>
    <dgm:pt modelId="{E6987FFE-8A46-4881-9E81-DBD6F725E54B}" type="parTrans" cxnId="{F6FEEA1A-B901-4A75-993E-1931C1972E3B}">
      <dgm:prSet/>
      <dgm:spPr/>
      <dgm:t>
        <a:bodyPr/>
        <a:lstStyle/>
        <a:p>
          <a:endParaRPr lang="es-ES"/>
        </a:p>
      </dgm:t>
    </dgm:pt>
    <dgm:pt modelId="{B7CAF82C-02C6-449A-BE8A-2C091DC559EA}" type="sibTrans" cxnId="{F6FEEA1A-B901-4A75-993E-1931C1972E3B}">
      <dgm:prSet/>
      <dgm:spPr/>
      <dgm:t>
        <a:bodyPr/>
        <a:lstStyle/>
        <a:p>
          <a:r>
            <a:rPr lang="es-ES" dirty="0" smtClean="0"/>
            <a:t>REVISAR APLICACIÓN DE CÓDIGO </a:t>
          </a:r>
          <a:endParaRPr lang="es-ES" dirty="0"/>
        </a:p>
      </dgm:t>
    </dgm:pt>
    <dgm:pt modelId="{26CD4920-1D41-4390-8E9A-85803B7EE0E6}">
      <dgm:prSet phldrT="[Texto]" custT="1"/>
      <dgm:spPr/>
      <dgm:t>
        <a:bodyPr/>
        <a:lstStyle/>
        <a:p>
          <a:r>
            <a:rPr lang="es-ES" sz="1200" dirty="0" smtClean="0"/>
            <a:t>REVISAR LAS RECOMENDACIONES DE FEMA</a:t>
          </a:r>
          <a:endParaRPr lang="es-ES" sz="1200" dirty="0"/>
        </a:p>
      </dgm:t>
    </dgm:pt>
    <dgm:pt modelId="{B46D15B4-4DFB-4346-9BEA-81C101EFB958}" type="parTrans" cxnId="{CB48A1D3-9FA3-4E79-848B-D1F58367FCFC}">
      <dgm:prSet/>
      <dgm:spPr/>
      <dgm:t>
        <a:bodyPr/>
        <a:lstStyle/>
        <a:p>
          <a:endParaRPr lang="es-ES"/>
        </a:p>
      </dgm:t>
    </dgm:pt>
    <dgm:pt modelId="{9665BB6D-0DEA-4783-8C76-32A5163BE665}" type="sibTrans" cxnId="{CB48A1D3-9FA3-4E79-848B-D1F58367FCFC}">
      <dgm:prSet/>
      <dgm:spPr/>
      <dgm:t>
        <a:bodyPr/>
        <a:lstStyle/>
        <a:p>
          <a:r>
            <a:rPr lang="es-ES" dirty="0" smtClean="0"/>
            <a:t>MODELAMIENTO DE ESTRUCTURA</a:t>
          </a:r>
        </a:p>
        <a:p>
          <a:r>
            <a:rPr lang="es-ES" dirty="0" smtClean="0"/>
            <a:t>MÉTODO DE CALCULO</a:t>
          </a:r>
        </a:p>
        <a:p>
          <a:r>
            <a:rPr lang="es-ES" dirty="0" smtClean="0"/>
            <a:t>ANÁLISIS  LINEAL Y NO LINEAL</a:t>
          </a:r>
          <a:endParaRPr lang="es-ES" dirty="0"/>
        </a:p>
      </dgm:t>
    </dgm:pt>
    <dgm:pt modelId="{7A2D3B98-814E-44CA-836B-558113B1315B}">
      <dgm:prSet custT="1"/>
      <dgm:spPr/>
      <dgm:t>
        <a:bodyPr/>
        <a:lstStyle/>
        <a:p>
          <a:r>
            <a:rPr lang="es-ES" sz="1200" dirty="0" smtClean="0"/>
            <a:t>HACIENDO USO DE LAS MISMAS CON UN EJEMPLO NUMÉRICO</a:t>
          </a:r>
          <a:endParaRPr lang="es-ES" sz="1200" dirty="0"/>
        </a:p>
      </dgm:t>
    </dgm:pt>
    <dgm:pt modelId="{1E40CA3C-4574-4B81-B8D4-60BBAC387088}" type="parTrans" cxnId="{CD952D55-B324-4004-8E7A-D1F638AF7E49}">
      <dgm:prSet/>
      <dgm:spPr/>
      <dgm:t>
        <a:bodyPr/>
        <a:lstStyle/>
        <a:p>
          <a:endParaRPr lang="es-ES"/>
        </a:p>
      </dgm:t>
    </dgm:pt>
    <dgm:pt modelId="{A04EC1DA-648C-40D9-BAFD-046526FF7FBE}" type="sibTrans" cxnId="{CD952D55-B324-4004-8E7A-D1F638AF7E49}">
      <dgm:prSet/>
      <dgm:spPr/>
      <dgm:t>
        <a:bodyPr/>
        <a:lstStyle/>
        <a:p>
          <a:r>
            <a:rPr lang="es-ES" dirty="0" smtClean="0"/>
            <a:t>IDENTIFICAR TABLAS PROPUESTAS POR FEMA</a:t>
          </a:r>
          <a:endParaRPr lang="es-ES" dirty="0"/>
        </a:p>
      </dgm:t>
    </dgm:pt>
    <dgm:pt modelId="{5B5A3E22-56DD-4F0B-AC85-08B76901D4F7}">
      <dgm:prSet phldrT="[Texto]"/>
      <dgm:spPr/>
      <dgm:t>
        <a:bodyPr/>
        <a:lstStyle/>
        <a:p>
          <a:r>
            <a:rPr lang="es-ES" dirty="0" smtClean="0"/>
            <a:t>RECONOCER EL MÉTODO ADECUADO</a:t>
          </a:r>
          <a:endParaRPr lang="es-ES" dirty="0"/>
        </a:p>
      </dgm:t>
    </dgm:pt>
    <dgm:pt modelId="{23E205E8-07A5-4F5B-9185-1867E6E64252}" type="sibTrans" cxnId="{559215B5-0E02-4827-A90F-EB0BACBC3236}">
      <dgm:prSet custT="1"/>
      <dgm:spPr/>
      <dgm:t>
        <a:bodyPr/>
        <a:lstStyle/>
        <a:p>
          <a:r>
            <a:rPr lang="es-ES" sz="1200" dirty="0" smtClean="0"/>
            <a:t>SEGÚN CÓDIGOS FEMA PARA PRE-DIMENSIONAMIENTO</a:t>
          </a:r>
          <a:endParaRPr lang="es-ES" sz="1200" dirty="0"/>
        </a:p>
      </dgm:t>
    </dgm:pt>
    <dgm:pt modelId="{F80182C4-AB5C-4758-BC3D-C81FA116A086}" type="parTrans" cxnId="{559215B5-0E02-4827-A90F-EB0BACBC3236}">
      <dgm:prSet/>
      <dgm:spPr/>
      <dgm:t>
        <a:bodyPr/>
        <a:lstStyle/>
        <a:p>
          <a:endParaRPr lang="es-ES"/>
        </a:p>
      </dgm:t>
    </dgm:pt>
    <dgm:pt modelId="{B87ADFE1-FC6A-4914-BECE-DDAF3A50AF96}" type="pres">
      <dgm:prSet presAssocID="{9DF95A24-A9AE-4741-9BA4-96C7E538121B}" presName="Name0" presStyleCnt="0">
        <dgm:presLayoutVars>
          <dgm:chMax/>
          <dgm:chPref/>
          <dgm:dir/>
          <dgm:animLvl val="lvl"/>
        </dgm:presLayoutVars>
      </dgm:prSet>
      <dgm:spPr/>
      <dgm:t>
        <a:bodyPr/>
        <a:lstStyle/>
        <a:p>
          <a:endParaRPr lang="es-ES"/>
        </a:p>
      </dgm:t>
    </dgm:pt>
    <dgm:pt modelId="{006D5BE3-7474-4C61-9EA1-D3BFE8F80C2F}" type="pres">
      <dgm:prSet presAssocID="{8B2138E7-149C-4CD0-B49F-94C2642ACB5D}" presName="composite" presStyleCnt="0"/>
      <dgm:spPr/>
    </dgm:pt>
    <dgm:pt modelId="{54155CF5-DCE0-4059-8DFB-8499B1AE5EC9}" type="pres">
      <dgm:prSet presAssocID="{8B2138E7-149C-4CD0-B49F-94C2642ACB5D}" presName="Parent1" presStyleLbl="node1" presStyleIdx="0" presStyleCnt="8" custScaleX="134391" custScaleY="134418" custLinFactNeighborX="17634" custLinFactNeighborY="7309">
        <dgm:presLayoutVars>
          <dgm:chMax val="1"/>
          <dgm:chPref val="1"/>
          <dgm:bulletEnabled val="1"/>
        </dgm:presLayoutVars>
      </dgm:prSet>
      <dgm:spPr/>
      <dgm:t>
        <a:bodyPr/>
        <a:lstStyle/>
        <a:p>
          <a:endParaRPr lang="es-ES"/>
        </a:p>
      </dgm:t>
    </dgm:pt>
    <dgm:pt modelId="{6AD7916B-A09B-45C1-9F2E-8AA09215108D}" type="pres">
      <dgm:prSet presAssocID="{8B2138E7-149C-4CD0-B49F-94C2642ACB5D}" presName="Childtext1" presStyleLbl="revTx" presStyleIdx="0" presStyleCnt="4">
        <dgm:presLayoutVars>
          <dgm:chMax val="0"/>
          <dgm:chPref val="0"/>
          <dgm:bulletEnabled val="1"/>
        </dgm:presLayoutVars>
      </dgm:prSet>
      <dgm:spPr/>
      <dgm:t>
        <a:bodyPr/>
        <a:lstStyle/>
        <a:p>
          <a:endParaRPr lang="es-ES"/>
        </a:p>
      </dgm:t>
    </dgm:pt>
    <dgm:pt modelId="{12A9484C-BA71-4FDB-A566-867541F08DEA}" type="pres">
      <dgm:prSet presAssocID="{8B2138E7-149C-4CD0-B49F-94C2642ACB5D}" presName="BalanceSpacing" presStyleCnt="0"/>
      <dgm:spPr/>
    </dgm:pt>
    <dgm:pt modelId="{75DD6478-ECDA-45CA-A68F-579544EE68FB}" type="pres">
      <dgm:prSet presAssocID="{8B2138E7-149C-4CD0-B49F-94C2642ACB5D}" presName="BalanceSpacing1" presStyleCnt="0"/>
      <dgm:spPr/>
    </dgm:pt>
    <dgm:pt modelId="{3D4ECAEE-FCE2-4843-B9EE-7EF7FDEC0401}" type="pres">
      <dgm:prSet presAssocID="{B7CAF82C-02C6-449A-BE8A-2C091DC559EA}" presName="Accent1Text" presStyleLbl="node1" presStyleIdx="1" presStyleCnt="8" custScaleX="133038" custScaleY="134418" custLinFactNeighborX="634" custLinFactNeighborY="3355"/>
      <dgm:spPr/>
      <dgm:t>
        <a:bodyPr/>
        <a:lstStyle/>
        <a:p>
          <a:endParaRPr lang="es-ES"/>
        </a:p>
      </dgm:t>
    </dgm:pt>
    <dgm:pt modelId="{CEF1E8E0-1424-49FB-A7DB-3B30B9DBBCEB}" type="pres">
      <dgm:prSet presAssocID="{B7CAF82C-02C6-449A-BE8A-2C091DC559EA}" presName="spaceBetweenRectangles" presStyleCnt="0"/>
      <dgm:spPr/>
    </dgm:pt>
    <dgm:pt modelId="{C328AB35-B6AF-4753-A9C2-E5BC91E19DD2}" type="pres">
      <dgm:prSet presAssocID="{5B5A3E22-56DD-4F0B-AC85-08B76901D4F7}" presName="composite" presStyleCnt="0"/>
      <dgm:spPr/>
    </dgm:pt>
    <dgm:pt modelId="{68728BAB-BCFB-489F-ADA5-CCDAEBB83B7B}" type="pres">
      <dgm:prSet presAssocID="{5B5A3E22-56DD-4F0B-AC85-08B76901D4F7}" presName="Parent1" presStyleLbl="node1" presStyleIdx="2" presStyleCnt="8" custScaleX="154908" custScaleY="158457" custLinFactNeighborX="-39488" custLinFactNeighborY="4928">
        <dgm:presLayoutVars>
          <dgm:chMax val="1"/>
          <dgm:chPref val="1"/>
          <dgm:bulletEnabled val="1"/>
        </dgm:presLayoutVars>
      </dgm:prSet>
      <dgm:spPr/>
      <dgm:t>
        <a:bodyPr/>
        <a:lstStyle/>
        <a:p>
          <a:endParaRPr lang="es-ES"/>
        </a:p>
      </dgm:t>
    </dgm:pt>
    <dgm:pt modelId="{BAE84DE6-6282-44F0-AFE3-D383B1AFDD25}" type="pres">
      <dgm:prSet presAssocID="{5B5A3E22-56DD-4F0B-AC85-08B76901D4F7}" presName="Childtext1" presStyleLbl="revTx" presStyleIdx="1" presStyleCnt="4">
        <dgm:presLayoutVars>
          <dgm:chMax val="0"/>
          <dgm:chPref val="0"/>
          <dgm:bulletEnabled val="1"/>
        </dgm:presLayoutVars>
      </dgm:prSet>
      <dgm:spPr/>
      <dgm:t>
        <a:bodyPr/>
        <a:lstStyle/>
        <a:p>
          <a:endParaRPr lang="es-ES"/>
        </a:p>
      </dgm:t>
    </dgm:pt>
    <dgm:pt modelId="{E35C6336-7871-49D7-8CAF-0FDD73B1DE91}" type="pres">
      <dgm:prSet presAssocID="{5B5A3E22-56DD-4F0B-AC85-08B76901D4F7}" presName="BalanceSpacing" presStyleCnt="0"/>
      <dgm:spPr/>
    </dgm:pt>
    <dgm:pt modelId="{E3873BBA-CF92-41C9-9573-D958F8E88838}" type="pres">
      <dgm:prSet presAssocID="{5B5A3E22-56DD-4F0B-AC85-08B76901D4F7}" presName="BalanceSpacing1" presStyleCnt="0"/>
      <dgm:spPr/>
    </dgm:pt>
    <dgm:pt modelId="{7206B0AE-658E-4ABF-8D90-841699E312CB}" type="pres">
      <dgm:prSet presAssocID="{23E205E8-07A5-4F5B-9185-1867E6E64252}" presName="Accent1Text" presStyleLbl="node1" presStyleIdx="3" presStyleCnt="8" custScaleX="173298" custScaleY="158457" custLinFactNeighborX="2493" custLinFactNeighborY="4928"/>
      <dgm:spPr/>
      <dgm:t>
        <a:bodyPr/>
        <a:lstStyle/>
        <a:p>
          <a:endParaRPr lang="es-ES"/>
        </a:p>
      </dgm:t>
    </dgm:pt>
    <dgm:pt modelId="{C0ED2F7F-0805-496A-B38C-368FADDBA8B2}" type="pres">
      <dgm:prSet presAssocID="{23E205E8-07A5-4F5B-9185-1867E6E64252}" presName="spaceBetweenRectangles" presStyleCnt="0"/>
      <dgm:spPr/>
    </dgm:pt>
    <dgm:pt modelId="{3FE849B6-0447-48ED-A85B-E1A1C930F26E}" type="pres">
      <dgm:prSet presAssocID="{7A2D3B98-814E-44CA-836B-558113B1315B}" presName="composite" presStyleCnt="0"/>
      <dgm:spPr/>
    </dgm:pt>
    <dgm:pt modelId="{D5D1C91B-1537-4A39-8089-9A9BE0BC8E84}" type="pres">
      <dgm:prSet presAssocID="{7A2D3B98-814E-44CA-836B-558113B1315B}" presName="Parent1" presStyleLbl="node1" presStyleIdx="4" presStyleCnt="8" custScaleX="166848" custScaleY="141058" custLinFactNeighborX="27463" custLinFactNeighborY="-1081">
        <dgm:presLayoutVars>
          <dgm:chMax val="1"/>
          <dgm:chPref val="1"/>
          <dgm:bulletEnabled val="1"/>
        </dgm:presLayoutVars>
      </dgm:prSet>
      <dgm:spPr/>
      <dgm:t>
        <a:bodyPr/>
        <a:lstStyle/>
        <a:p>
          <a:endParaRPr lang="es-ES"/>
        </a:p>
      </dgm:t>
    </dgm:pt>
    <dgm:pt modelId="{DAE99429-8D22-4D7C-8DB5-69BD1D220CA9}" type="pres">
      <dgm:prSet presAssocID="{7A2D3B98-814E-44CA-836B-558113B1315B}" presName="Childtext1" presStyleLbl="revTx" presStyleIdx="2" presStyleCnt="4">
        <dgm:presLayoutVars>
          <dgm:chMax val="0"/>
          <dgm:chPref val="0"/>
          <dgm:bulletEnabled val="1"/>
        </dgm:presLayoutVars>
      </dgm:prSet>
      <dgm:spPr/>
    </dgm:pt>
    <dgm:pt modelId="{3D8208AB-B02F-48A8-9076-1C4451B50B85}" type="pres">
      <dgm:prSet presAssocID="{7A2D3B98-814E-44CA-836B-558113B1315B}" presName="BalanceSpacing" presStyleCnt="0"/>
      <dgm:spPr/>
    </dgm:pt>
    <dgm:pt modelId="{17559947-AC29-4205-BF70-45B85EC55F89}" type="pres">
      <dgm:prSet presAssocID="{7A2D3B98-814E-44CA-836B-558113B1315B}" presName="BalanceSpacing1" presStyleCnt="0"/>
      <dgm:spPr/>
    </dgm:pt>
    <dgm:pt modelId="{C1D4437C-FD20-4C97-B044-25E6A55D13A0}" type="pres">
      <dgm:prSet presAssocID="{A04EC1DA-648C-40D9-BAFD-046526FF7FBE}" presName="Accent1Text" presStyleLbl="node1" presStyleIdx="5" presStyleCnt="8" custScaleX="160512" custScaleY="144774"/>
      <dgm:spPr/>
      <dgm:t>
        <a:bodyPr/>
        <a:lstStyle/>
        <a:p>
          <a:endParaRPr lang="es-ES"/>
        </a:p>
      </dgm:t>
    </dgm:pt>
    <dgm:pt modelId="{A913C2F1-F59E-431D-B793-1C69DE5DDE84}" type="pres">
      <dgm:prSet presAssocID="{A04EC1DA-648C-40D9-BAFD-046526FF7FBE}" presName="spaceBetweenRectangles" presStyleCnt="0"/>
      <dgm:spPr/>
    </dgm:pt>
    <dgm:pt modelId="{AE9CBCCE-7BE6-47B0-BF4C-7FDCC59D86CB}" type="pres">
      <dgm:prSet presAssocID="{26CD4920-1D41-4390-8E9A-85803B7EE0E6}" presName="composite" presStyleCnt="0"/>
      <dgm:spPr/>
    </dgm:pt>
    <dgm:pt modelId="{81F57CBF-503C-4923-8F19-F1D0E025DDE8}" type="pres">
      <dgm:prSet presAssocID="{26CD4920-1D41-4390-8E9A-85803B7EE0E6}" presName="Parent1" presStyleLbl="node1" presStyleIdx="6" presStyleCnt="8" custScaleX="194199" custScaleY="135153" custLinFactNeighborX="-32642" custLinFactNeighborY="283">
        <dgm:presLayoutVars>
          <dgm:chMax val="1"/>
          <dgm:chPref val="1"/>
          <dgm:bulletEnabled val="1"/>
        </dgm:presLayoutVars>
      </dgm:prSet>
      <dgm:spPr/>
      <dgm:t>
        <a:bodyPr/>
        <a:lstStyle/>
        <a:p>
          <a:endParaRPr lang="es-ES"/>
        </a:p>
      </dgm:t>
    </dgm:pt>
    <dgm:pt modelId="{67155934-B70E-4E5F-AD90-E75998A7D685}" type="pres">
      <dgm:prSet presAssocID="{26CD4920-1D41-4390-8E9A-85803B7EE0E6}" presName="Childtext1" presStyleLbl="revTx" presStyleIdx="3" presStyleCnt="4">
        <dgm:presLayoutVars>
          <dgm:chMax val="0"/>
          <dgm:chPref val="0"/>
          <dgm:bulletEnabled val="1"/>
        </dgm:presLayoutVars>
      </dgm:prSet>
      <dgm:spPr/>
      <dgm:t>
        <a:bodyPr/>
        <a:lstStyle/>
        <a:p>
          <a:endParaRPr lang="es-ES"/>
        </a:p>
      </dgm:t>
    </dgm:pt>
    <dgm:pt modelId="{E0714B40-E7E9-4C40-80C2-A4CCD08F7838}" type="pres">
      <dgm:prSet presAssocID="{26CD4920-1D41-4390-8E9A-85803B7EE0E6}" presName="BalanceSpacing" presStyleCnt="0"/>
      <dgm:spPr/>
    </dgm:pt>
    <dgm:pt modelId="{0F4C9860-3331-495A-AD99-3BABEE286455}" type="pres">
      <dgm:prSet presAssocID="{26CD4920-1D41-4390-8E9A-85803B7EE0E6}" presName="BalanceSpacing1" presStyleCnt="0"/>
      <dgm:spPr/>
    </dgm:pt>
    <dgm:pt modelId="{9888DF6C-5830-4A92-A44E-DC99EC53E6E1}" type="pres">
      <dgm:prSet presAssocID="{9665BB6D-0DEA-4783-8C76-32A5163BE665}" presName="Accent1Text" presStyleLbl="node1" presStyleIdx="7" presStyleCnt="8" custScaleX="142794" custScaleY="137446"/>
      <dgm:spPr/>
      <dgm:t>
        <a:bodyPr/>
        <a:lstStyle/>
        <a:p>
          <a:endParaRPr lang="es-ES"/>
        </a:p>
      </dgm:t>
    </dgm:pt>
  </dgm:ptLst>
  <dgm:cxnLst>
    <dgm:cxn modelId="{559215B5-0E02-4827-A90F-EB0BACBC3236}" srcId="{9DF95A24-A9AE-4741-9BA4-96C7E538121B}" destId="{5B5A3E22-56DD-4F0B-AC85-08B76901D4F7}" srcOrd="1" destOrd="0" parTransId="{F80182C4-AB5C-4758-BC3D-C81FA116A086}" sibTransId="{23E205E8-07A5-4F5B-9185-1867E6E64252}"/>
    <dgm:cxn modelId="{BED6DEA9-6245-43AA-A598-4411AF9F9126}" type="presOf" srcId="{7A2D3B98-814E-44CA-836B-558113B1315B}" destId="{D5D1C91B-1537-4A39-8089-9A9BE0BC8E84}" srcOrd="0" destOrd="0" presId="urn:microsoft.com/office/officeart/2008/layout/AlternatingHexagons"/>
    <dgm:cxn modelId="{5AAC93CD-FF81-4324-A5CA-3F61201F5CC7}" type="presOf" srcId="{23E205E8-07A5-4F5B-9185-1867E6E64252}" destId="{7206B0AE-658E-4ABF-8D90-841699E312CB}" srcOrd="0" destOrd="0" presId="urn:microsoft.com/office/officeart/2008/layout/AlternatingHexagons"/>
    <dgm:cxn modelId="{EB069EF5-A274-464B-9C8D-1D730AF6B2AD}" type="presOf" srcId="{9665BB6D-0DEA-4783-8C76-32A5163BE665}" destId="{9888DF6C-5830-4A92-A44E-DC99EC53E6E1}" srcOrd="0" destOrd="0" presId="urn:microsoft.com/office/officeart/2008/layout/AlternatingHexagons"/>
    <dgm:cxn modelId="{06822FBE-B0C6-4502-8E83-88F2A10CEFB7}" type="presOf" srcId="{8B2138E7-149C-4CD0-B49F-94C2642ACB5D}" destId="{54155CF5-DCE0-4059-8DFB-8499B1AE5EC9}" srcOrd="0" destOrd="0" presId="urn:microsoft.com/office/officeart/2008/layout/AlternatingHexagons"/>
    <dgm:cxn modelId="{CB48A1D3-9FA3-4E79-848B-D1F58367FCFC}" srcId="{9DF95A24-A9AE-4741-9BA4-96C7E538121B}" destId="{26CD4920-1D41-4390-8E9A-85803B7EE0E6}" srcOrd="3" destOrd="0" parTransId="{B46D15B4-4DFB-4346-9BEA-81C101EFB958}" sibTransId="{9665BB6D-0DEA-4783-8C76-32A5163BE665}"/>
    <dgm:cxn modelId="{1A6148F4-EA7D-49B2-87B7-99E788996351}" type="presOf" srcId="{26CD4920-1D41-4390-8E9A-85803B7EE0E6}" destId="{81F57CBF-503C-4923-8F19-F1D0E025DDE8}" srcOrd="0" destOrd="0" presId="urn:microsoft.com/office/officeart/2008/layout/AlternatingHexagons"/>
    <dgm:cxn modelId="{F6FEEA1A-B901-4A75-993E-1931C1972E3B}" srcId="{9DF95A24-A9AE-4741-9BA4-96C7E538121B}" destId="{8B2138E7-149C-4CD0-B49F-94C2642ACB5D}" srcOrd="0" destOrd="0" parTransId="{E6987FFE-8A46-4881-9E81-DBD6F725E54B}" sibTransId="{B7CAF82C-02C6-449A-BE8A-2C091DC559EA}"/>
    <dgm:cxn modelId="{CD952D55-B324-4004-8E7A-D1F638AF7E49}" srcId="{9DF95A24-A9AE-4741-9BA4-96C7E538121B}" destId="{7A2D3B98-814E-44CA-836B-558113B1315B}" srcOrd="2" destOrd="0" parTransId="{1E40CA3C-4574-4B81-B8D4-60BBAC387088}" sibTransId="{A04EC1DA-648C-40D9-BAFD-046526FF7FBE}"/>
    <dgm:cxn modelId="{D3054677-2C1D-4D52-B73E-F5B4DF1B4A8A}" type="presOf" srcId="{A04EC1DA-648C-40D9-BAFD-046526FF7FBE}" destId="{C1D4437C-FD20-4C97-B044-25E6A55D13A0}" srcOrd="0" destOrd="0" presId="urn:microsoft.com/office/officeart/2008/layout/AlternatingHexagons"/>
    <dgm:cxn modelId="{B5746FFA-D6DF-483F-9A46-93EDA8B62711}" type="presOf" srcId="{9DF95A24-A9AE-4741-9BA4-96C7E538121B}" destId="{B87ADFE1-FC6A-4914-BECE-DDAF3A50AF96}" srcOrd="0" destOrd="0" presId="urn:microsoft.com/office/officeart/2008/layout/AlternatingHexagons"/>
    <dgm:cxn modelId="{F48DB89D-EF28-4F16-929E-DCB8367548DC}" type="presOf" srcId="{B7CAF82C-02C6-449A-BE8A-2C091DC559EA}" destId="{3D4ECAEE-FCE2-4843-B9EE-7EF7FDEC0401}" srcOrd="0" destOrd="0" presId="urn:microsoft.com/office/officeart/2008/layout/AlternatingHexagons"/>
    <dgm:cxn modelId="{0CE547DA-E498-4AFE-8BCE-77692EC83E59}" type="presOf" srcId="{5B5A3E22-56DD-4F0B-AC85-08B76901D4F7}" destId="{68728BAB-BCFB-489F-ADA5-CCDAEBB83B7B}" srcOrd="0" destOrd="0" presId="urn:microsoft.com/office/officeart/2008/layout/AlternatingHexagons"/>
    <dgm:cxn modelId="{AD56297D-762E-434A-B5C1-51DEE5FE653C}" type="presParOf" srcId="{B87ADFE1-FC6A-4914-BECE-DDAF3A50AF96}" destId="{006D5BE3-7474-4C61-9EA1-D3BFE8F80C2F}" srcOrd="0" destOrd="0" presId="urn:microsoft.com/office/officeart/2008/layout/AlternatingHexagons"/>
    <dgm:cxn modelId="{E372E4FE-EB68-44BE-9DAC-1B08F5C82E10}" type="presParOf" srcId="{006D5BE3-7474-4C61-9EA1-D3BFE8F80C2F}" destId="{54155CF5-DCE0-4059-8DFB-8499B1AE5EC9}" srcOrd="0" destOrd="0" presId="urn:microsoft.com/office/officeart/2008/layout/AlternatingHexagons"/>
    <dgm:cxn modelId="{BA35E452-F6CB-424C-A406-C5FD2B1B4F3B}" type="presParOf" srcId="{006D5BE3-7474-4C61-9EA1-D3BFE8F80C2F}" destId="{6AD7916B-A09B-45C1-9F2E-8AA09215108D}" srcOrd="1" destOrd="0" presId="urn:microsoft.com/office/officeart/2008/layout/AlternatingHexagons"/>
    <dgm:cxn modelId="{156CB988-7E37-4E5C-BF65-3172741EC9D9}" type="presParOf" srcId="{006D5BE3-7474-4C61-9EA1-D3BFE8F80C2F}" destId="{12A9484C-BA71-4FDB-A566-867541F08DEA}" srcOrd="2" destOrd="0" presId="urn:microsoft.com/office/officeart/2008/layout/AlternatingHexagons"/>
    <dgm:cxn modelId="{4332568F-1A11-4AD0-95C1-5A3D335BD1B7}" type="presParOf" srcId="{006D5BE3-7474-4C61-9EA1-D3BFE8F80C2F}" destId="{75DD6478-ECDA-45CA-A68F-579544EE68FB}" srcOrd="3" destOrd="0" presId="urn:microsoft.com/office/officeart/2008/layout/AlternatingHexagons"/>
    <dgm:cxn modelId="{2E6083E7-5E31-4467-AB86-0CC014663146}" type="presParOf" srcId="{006D5BE3-7474-4C61-9EA1-D3BFE8F80C2F}" destId="{3D4ECAEE-FCE2-4843-B9EE-7EF7FDEC0401}" srcOrd="4" destOrd="0" presId="urn:microsoft.com/office/officeart/2008/layout/AlternatingHexagons"/>
    <dgm:cxn modelId="{608265FD-6B71-4989-9F30-192707B75B86}" type="presParOf" srcId="{B87ADFE1-FC6A-4914-BECE-DDAF3A50AF96}" destId="{CEF1E8E0-1424-49FB-A7DB-3B30B9DBBCEB}" srcOrd="1" destOrd="0" presId="urn:microsoft.com/office/officeart/2008/layout/AlternatingHexagons"/>
    <dgm:cxn modelId="{1FA88ABB-8A74-4F93-A4E5-08891FC63576}" type="presParOf" srcId="{B87ADFE1-FC6A-4914-BECE-DDAF3A50AF96}" destId="{C328AB35-B6AF-4753-A9C2-E5BC91E19DD2}" srcOrd="2" destOrd="0" presId="urn:microsoft.com/office/officeart/2008/layout/AlternatingHexagons"/>
    <dgm:cxn modelId="{BB3AFD7C-59A8-47E5-8D8A-5614F0FF3FD4}" type="presParOf" srcId="{C328AB35-B6AF-4753-A9C2-E5BC91E19DD2}" destId="{68728BAB-BCFB-489F-ADA5-CCDAEBB83B7B}" srcOrd="0" destOrd="0" presId="urn:microsoft.com/office/officeart/2008/layout/AlternatingHexagons"/>
    <dgm:cxn modelId="{09E360F7-DF4A-4854-AC27-8922FA6B62D2}" type="presParOf" srcId="{C328AB35-B6AF-4753-A9C2-E5BC91E19DD2}" destId="{BAE84DE6-6282-44F0-AFE3-D383B1AFDD25}" srcOrd="1" destOrd="0" presId="urn:microsoft.com/office/officeart/2008/layout/AlternatingHexagons"/>
    <dgm:cxn modelId="{43829E9D-9082-453C-8B13-91C4F1BF29C4}" type="presParOf" srcId="{C328AB35-B6AF-4753-A9C2-E5BC91E19DD2}" destId="{E35C6336-7871-49D7-8CAF-0FDD73B1DE91}" srcOrd="2" destOrd="0" presId="urn:microsoft.com/office/officeart/2008/layout/AlternatingHexagons"/>
    <dgm:cxn modelId="{3F87673F-4C61-438E-9452-6192AD3DFC4B}" type="presParOf" srcId="{C328AB35-B6AF-4753-A9C2-E5BC91E19DD2}" destId="{E3873BBA-CF92-41C9-9573-D958F8E88838}" srcOrd="3" destOrd="0" presId="urn:microsoft.com/office/officeart/2008/layout/AlternatingHexagons"/>
    <dgm:cxn modelId="{A1294CF1-A1BB-4736-AA41-C3951E9EDF73}" type="presParOf" srcId="{C328AB35-B6AF-4753-A9C2-E5BC91E19DD2}" destId="{7206B0AE-658E-4ABF-8D90-841699E312CB}" srcOrd="4" destOrd="0" presId="urn:microsoft.com/office/officeart/2008/layout/AlternatingHexagons"/>
    <dgm:cxn modelId="{F175C12E-5CBB-4253-81AA-8BFF4DE8A9FA}" type="presParOf" srcId="{B87ADFE1-FC6A-4914-BECE-DDAF3A50AF96}" destId="{C0ED2F7F-0805-496A-B38C-368FADDBA8B2}" srcOrd="3" destOrd="0" presId="urn:microsoft.com/office/officeart/2008/layout/AlternatingHexagons"/>
    <dgm:cxn modelId="{583CC2D9-95F0-445C-8473-AB02E9CF6E02}" type="presParOf" srcId="{B87ADFE1-FC6A-4914-BECE-DDAF3A50AF96}" destId="{3FE849B6-0447-48ED-A85B-E1A1C930F26E}" srcOrd="4" destOrd="0" presId="urn:microsoft.com/office/officeart/2008/layout/AlternatingHexagons"/>
    <dgm:cxn modelId="{1A956E6B-7D4C-4C80-A962-27D20A9B7134}" type="presParOf" srcId="{3FE849B6-0447-48ED-A85B-E1A1C930F26E}" destId="{D5D1C91B-1537-4A39-8089-9A9BE0BC8E84}" srcOrd="0" destOrd="0" presId="urn:microsoft.com/office/officeart/2008/layout/AlternatingHexagons"/>
    <dgm:cxn modelId="{92C05663-8B65-413F-B4C5-F7CCAEEC48BB}" type="presParOf" srcId="{3FE849B6-0447-48ED-A85B-E1A1C930F26E}" destId="{DAE99429-8D22-4D7C-8DB5-69BD1D220CA9}" srcOrd="1" destOrd="0" presId="urn:microsoft.com/office/officeart/2008/layout/AlternatingHexagons"/>
    <dgm:cxn modelId="{D97804A2-FF01-4A1B-A981-268F07ED488B}" type="presParOf" srcId="{3FE849B6-0447-48ED-A85B-E1A1C930F26E}" destId="{3D8208AB-B02F-48A8-9076-1C4451B50B85}" srcOrd="2" destOrd="0" presId="urn:microsoft.com/office/officeart/2008/layout/AlternatingHexagons"/>
    <dgm:cxn modelId="{AD442F7B-6B8C-4F70-AF02-A7EFC0FA35A5}" type="presParOf" srcId="{3FE849B6-0447-48ED-A85B-E1A1C930F26E}" destId="{17559947-AC29-4205-BF70-45B85EC55F89}" srcOrd="3" destOrd="0" presId="urn:microsoft.com/office/officeart/2008/layout/AlternatingHexagons"/>
    <dgm:cxn modelId="{E1CE6D61-81F6-4E67-978B-E70489EAC5AB}" type="presParOf" srcId="{3FE849B6-0447-48ED-A85B-E1A1C930F26E}" destId="{C1D4437C-FD20-4C97-B044-25E6A55D13A0}" srcOrd="4" destOrd="0" presId="urn:microsoft.com/office/officeart/2008/layout/AlternatingHexagons"/>
    <dgm:cxn modelId="{C4EFB0C7-B793-4598-BE70-62630FAF744A}" type="presParOf" srcId="{B87ADFE1-FC6A-4914-BECE-DDAF3A50AF96}" destId="{A913C2F1-F59E-431D-B793-1C69DE5DDE84}" srcOrd="5" destOrd="0" presId="urn:microsoft.com/office/officeart/2008/layout/AlternatingHexagons"/>
    <dgm:cxn modelId="{705F2AB6-B12C-4D8E-A380-CB2BE909DF51}" type="presParOf" srcId="{B87ADFE1-FC6A-4914-BECE-DDAF3A50AF96}" destId="{AE9CBCCE-7BE6-47B0-BF4C-7FDCC59D86CB}" srcOrd="6" destOrd="0" presId="urn:microsoft.com/office/officeart/2008/layout/AlternatingHexagons"/>
    <dgm:cxn modelId="{B16F0942-39A9-4A3D-99D7-8BFE8F3E7BE7}" type="presParOf" srcId="{AE9CBCCE-7BE6-47B0-BF4C-7FDCC59D86CB}" destId="{81F57CBF-503C-4923-8F19-F1D0E025DDE8}" srcOrd="0" destOrd="0" presId="urn:microsoft.com/office/officeart/2008/layout/AlternatingHexagons"/>
    <dgm:cxn modelId="{0AAAB49A-18D5-4D9F-A5BF-396418A16D2B}" type="presParOf" srcId="{AE9CBCCE-7BE6-47B0-BF4C-7FDCC59D86CB}" destId="{67155934-B70E-4E5F-AD90-E75998A7D685}" srcOrd="1" destOrd="0" presId="urn:microsoft.com/office/officeart/2008/layout/AlternatingHexagons"/>
    <dgm:cxn modelId="{1D3D74BF-6787-4155-93A4-03919AB441E4}" type="presParOf" srcId="{AE9CBCCE-7BE6-47B0-BF4C-7FDCC59D86CB}" destId="{E0714B40-E7E9-4C40-80C2-A4CCD08F7838}" srcOrd="2" destOrd="0" presId="urn:microsoft.com/office/officeart/2008/layout/AlternatingHexagons"/>
    <dgm:cxn modelId="{A91DE213-3FDA-4496-8ED2-4A47731CB9A7}" type="presParOf" srcId="{AE9CBCCE-7BE6-47B0-BF4C-7FDCC59D86CB}" destId="{0F4C9860-3331-495A-AD99-3BABEE286455}" srcOrd="3" destOrd="0" presId="urn:microsoft.com/office/officeart/2008/layout/AlternatingHexagons"/>
    <dgm:cxn modelId="{48A3A5D4-0FB1-4C22-9553-709F093DC7BF}" type="presParOf" srcId="{AE9CBCCE-7BE6-47B0-BF4C-7FDCC59D86CB}" destId="{9888DF6C-5830-4A92-A44E-DC99EC53E6E1}"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4155CC-2486-4CCA-B0CF-C92D78AC873B}" type="doc">
      <dgm:prSet loTypeId="urn:microsoft.com/office/officeart/2008/layout/RadialCluster" loCatId="relationship" qsTypeId="urn:microsoft.com/office/officeart/2005/8/quickstyle/3d9" qsCatId="3D" csTypeId="urn:microsoft.com/office/officeart/2005/8/colors/accent1_2" csCatId="accent1" phldr="1"/>
      <dgm:spPr/>
      <dgm:t>
        <a:bodyPr/>
        <a:lstStyle/>
        <a:p>
          <a:endParaRPr lang="es-ES"/>
        </a:p>
      </dgm:t>
    </dgm:pt>
    <dgm:pt modelId="{2711DB6C-1D7B-40AD-9FE0-2F7B8C770369}">
      <dgm:prSet phldrT="[Texto]"/>
      <dgm:spPr/>
      <dgm:t>
        <a:bodyPr/>
        <a:lstStyle/>
        <a:p>
          <a:r>
            <a:rPr lang="es-ES" dirty="0" smtClean="0"/>
            <a:t>METAS DEL PROYECTO</a:t>
          </a:r>
          <a:endParaRPr lang="es-ES" dirty="0"/>
        </a:p>
      </dgm:t>
    </dgm:pt>
    <dgm:pt modelId="{7B82584A-656C-4AA7-8DDF-93C5880915E2}" type="parTrans" cxnId="{1EB79613-3BE4-46DF-BE24-3584DBFF40F9}">
      <dgm:prSet/>
      <dgm:spPr/>
      <dgm:t>
        <a:bodyPr/>
        <a:lstStyle/>
        <a:p>
          <a:endParaRPr lang="es-ES"/>
        </a:p>
      </dgm:t>
    </dgm:pt>
    <dgm:pt modelId="{68C49872-2FE5-48ED-B368-FAC4765F00A2}" type="sibTrans" cxnId="{1EB79613-3BE4-46DF-BE24-3584DBFF40F9}">
      <dgm:prSet/>
      <dgm:spPr/>
      <dgm:t>
        <a:bodyPr/>
        <a:lstStyle/>
        <a:p>
          <a:endParaRPr lang="es-ES"/>
        </a:p>
      </dgm:t>
    </dgm:pt>
    <dgm:pt modelId="{762797FE-1281-415B-8DA5-246113C880EC}">
      <dgm:prSet phldrT="[Texto]"/>
      <dgm:spPr/>
      <dgm:t>
        <a:bodyPr/>
        <a:lstStyle/>
        <a:p>
          <a:r>
            <a:rPr lang="es-EC" dirty="0" smtClean="0"/>
            <a:t>Validez y confiabilidad en el Código FEMA, en nuestro país, en un período de seis meses.</a:t>
          </a:r>
          <a:endParaRPr lang="es-ES" dirty="0"/>
        </a:p>
      </dgm:t>
    </dgm:pt>
    <dgm:pt modelId="{D6039E80-13A1-41A1-8808-AB365FA9E0C8}" type="parTrans" cxnId="{C8386765-9F48-47CF-A1F9-8EF1600354D2}">
      <dgm:prSet/>
      <dgm:spPr/>
      <dgm:t>
        <a:bodyPr/>
        <a:lstStyle/>
        <a:p>
          <a:endParaRPr lang="es-ES"/>
        </a:p>
      </dgm:t>
    </dgm:pt>
    <dgm:pt modelId="{4657167F-AE88-4A32-9B49-DEC916C786B6}" type="sibTrans" cxnId="{C8386765-9F48-47CF-A1F9-8EF1600354D2}">
      <dgm:prSet/>
      <dgm:spPr/>
      <dgm:t>
        <a:bodyPr/>
        <a:lstStyle/>
        <a:p>
          <a:endParaRPr lang="es-ES"/>
        </a:p>
      </dgm:t>
    </dgm:pt>
    <dgm:pt modelId="{C18D9037-D221-4265-9610-178DC16B95CF}">
      <dgm:prSet phldrT="[Texto]"/>
      <dgm:spPr/>
      <dgm:t>
        <a:bodyPr/>
        <a:lstStyle/>
        <a:p>
          <a:r>
            <a:rPr lang="es-EC" dirty="0" smtClean="0"/>
            <a:t>Obtención de tablas de cálculo acopladas a nuestros requerimientos de seguridad, en nuestro medio, en un período de seis meses. </a:t>
          </a:r>
          <a:endParaRPr lang="es-ES" dirty="0"/>
        </a:p>
      </dgm:t>
    </dgm:pt>
    <dgm:pt modelId="{302B9FB5-1E19-4A80-A797-A12DDFE971DE}" type="parTrans" cxnId="{38026411-D25D-40AE-9E46-DC582ACDE913}">
      <dgm:prSet/>
      <dgm:spPr/>
      <dgm:t>
        <a:bodyPr/>
        <a:lstStyle/>
        <a:p>
          <a:endParaRPr lang="es-ES"/>
        </a:p>
      </dgm:t>
    </dgm:pt>
    <dgm:pt modelId="{37053754-BF31-45BD-AD3F-503292584BE8}" type="sibTrans" cxnId="{38026411-D25D-40AE-9E46-DC582ACDE913}">
      <dgm:prSet/>
      <dgm:spPr/>
      <dgm:t>
        <a:bodyPr/>
        <a:lstStyle/>
        <a:p>
          <a:endParaRPr lang="es-ES"/>
        </a:p>
      </dgm:t>
    </dgm:pt>
    <dgm:pt modelId="{12B3FCF5-A268-4D1E-B364-5FB45DAD9F68}">
      <dgm:prSet phldrT="[Texto]"/>
      <dgm:spPr/>
      <dgm:t>
        <a:bodyPr/>
        <a:lstStyle/>
        <a:p>
          <a:r>
            <a:rPr lang="es-ES" dirty="0" smtClean="0"/>
            <a:t>IMPULSAR FUTURAS LÍNEAS DE INVESTIGACIÓN</a:t>
          </a:r>
          <a:endParaRPr lang="es-ES" dirty="0"/>
        </a:p>
      </dgm:t>
    </dgm:pt>
    <dgm:pt modelId="{9396266F-4915-4386-B441-528367F48840}" type="parTrans" cxnId="{0AE3AA09-2A22-4C07-8357-1111CBB9D65D}">
      <dgm:prSet/>
      <dgm:spPr/>
      <dgm:t>
        <a:bodyPr/>
        <a:lstStyle/>
        <a:p>
          <a:endParaRPr lang="es-ES"/>
        </a:p>
      </dgm:t>
    </dgm:pt>
    <dgm:pt modelId="{0C7BC233-4F0D-4F11-A351-1D019145E4F9}" type="sibTrans" cxnId="{0AE3AA09-2A22-4C07-8357-1111CBB9D65D}">
      <dgm:prSet/>
      <dgm:spPr/>
      <dgm:t>
        <a:bodyPr/>
        <a:lstStyle/>
        <a:p>
          <a:endParaRPr lang="es-ES"/>
        </a:p>
      </dgm:t>
    </dgm:pt>
    <dgm:pt modelId="{810926E0-CDCD-421D-BF18-363EBCBF23E8}">
      <dgm:prSet/>
      <dgm:spPr/>
      <dgm:t>
        <a:bodyPr/>
        <a:lstStyle/>
        <a:p>
          <a:r>
            <a:rPr lang="es-ES" dirty="0" smtClean="0"/>
            <a:t>DETERMINAR POSIBLES LIMITACIONES EN CUANTO A LOS MÉTODOS PROPUESTOS POR FEMA.</a:t>
          </a:r>
          <a:endParaRPr lang="es-ES" dirty="0"/>
        </a:p>
      </dgm:t>
    </dgm:pt>
    <dgm:pt modelId="{6AE55C89-1F38-44D5-8725-5D8C1D6DB191}" type="parTrans" cxnId="{D9B30ABA-26CF-430D-BE7F-27D506A2818F}">
      <dgm:prSet/>
      <dgm:spPr/>
      <dgm:t>
        <a:bodyPr/>
        <a:lstStyle/>
        <a:p>
          <a:endParaRPr lang="es-ES"/>
        </a:p>
      </dgm:t>
    </dgm:pt>
    <dgm:pt modelId="{A6ABD5C7-83C2-48B0-85FC-07764C9133FC}" type="sibTrans" cxnId="{D9B30ABA-26CF-430D-BE7F-27D506A2818F}">
      <dgm:prSet/>
      <dgm:spPr/>
      <dgm:t>
        <a:bodyPr/>
        <a:lstStyle/>
        <a:p>
          <a:endParaRPr lang="es-ES"/>
        </a:p>
      </dgm:t>
    </dgm:pt>
    <dgm:pt modelId="{68E317BE-88C9-4D3A-9590-F6BAEDC96CED}">
      <dgm:prSet/>
      <dgm:spPr/>
      <dgm:t>
        <a:bodyPr/>
        <a:lstStyle/>
        <a:p>
          <a:r>
            <a:rPr lang="es-EC" dirty="0" smtClean="0"/>
            <a:t>Diseño aplicativo de los resultados obtenidos, planos y memorias de cálculo.</a:t>
          </a:r>
          <a:endParaRPr lang="es-ES" dirty="0"/>
        </a:p>
      </dgm:t>
    </dgm:pt>
    <dgm:pt modelId="{75F557A3-2E88-4B12-B2FF-5032ADF856F7}" type="parTrans" cxnId="{B132A0ED-B298-4F82-8003-49442B850C38}">
      <dgm:prSet/>
      <dgm:spPr/>
      <dgm:t>
        <a:bodyPr/>
        <a:lstStyle/>
        <a:p>
          <a:endParaRPr lang="es-ES"/>
        </a:p>
      </dgm:t>
    </dgm:pt>
    <dgm:pt modelId="{32D2000C-500E-47E2-AC15-F9B796177CCB}" type="sibTrans" cxnId="{B132A0ED-B298-4F82-8003-49442B850C38}">
      <dgm:prSet/>
      <dgm:spPr/>
      <dgm:t>
        <a:bodyPr/>
        <a:lstStyle/>
        <a:p>
          <a:endParaRPr lang="es-ES"/>
        </a:p>
      </dgm:t>
    </dgm:pt>
    <dgm:pt modelId="{5375C040-829A-4DF9-8D9A-428C63E14775}" type="pres">
      <dgm:prSet presAssocID="{1F4155CC-2486-4CCA-B0CF-C92D78AC873B}" presName="Name0" presStyleCnt="0">
        <dgm:presLayoutVars>
          <dgm:chMax val="1"/>
          <dgm:chPref val="1"/>
          <dgm:dir/>
          <dgm:animOne val="branch"/>
          <dgm:animLvl val="lvl"/>
        </dgm:presLayoutVars>
      </dgm:prSet>
      <dgm:spPr/>
      <dgm:t>
        <a:bodyPr/>
        <a:lstStyle/>
        <a:p>
          <a:endParaRPr lang="es-ES"/>
        </a:p>
      </dgm:t>
    </dgm:pt>
    <dgm:pt modelId="{0CBE4EA8-DD5A-4200-991E-B33ED5E24CE2}" type="pres">
      <dgm:prSet presAssocID="{2711DB6C-1D7B-40AD-9FE0-2F7B8C770369}" presName="singleCycle" presStyleCnt="0"/>
      <dgm:spPr/>
    </dgm:pt>
    <dgm:pt modelId="{EA62274C-1171-481B-974D-0319ECB1DEC4}" type="pres">
      <dgm:prSet presAssocID="{2711DB6C-1D7B-40AD-9FE0-2F7B8C770369}" presName="singleCenter" presStyleLbl="node1" presStyleIdx="0" presStyleCnt="6" custLinFactNeighborX="614" custLinFactNeighborY="-1943">
        <dgm:presLayoutVars>
          <dgm:chMax val="7"/>
          <dgm:chPref val="7"/>
        </dgm:presLayoutVars>
      </dgm:prSet>
      <dgm:spPr/>
      <dgm:t>
        <a:bodyPr/>
        <a:lstStyle/>
        <a:p>
          <a:endParaRPr lang="es-ES"/>
        </a:p>
      </dgm:t>
    </dgm:pt>
    <dgm:pt modelId="{6C67B226-23E2-4A40-9ADE-254023C87E5F}" type="pres">
      <dgm:prSet presAssocID="{D6039E80-13A1-41A1-8808-AB365FA9E0C8}" presName="Name56" presStyleLbl="parChTrans1D2" presStyleIdx="0" presStyleCnt="5"/>
      <dgm:spPr/>
      <dgm:t>
        <a:bodyPr/>
        <a:lstStyle/>
        <a:p>
          <a:endParaRPr lang="es-ES"/>
        </a:p>
      </dgm:t>
    </dgm:pt>
    <dgm:pt modelId="{8F553B2D-33E6-44AE-9333-9E40486720AC}" type="pres">
      <dgm:prSet presAssocID="{762797FE-1281-415B-8DA5-246113C880EC}" presName="text0" presStyleLbl="node1" presStyleIdx="1" presStyleCnt="6" custScaleX="333037">
        <dgm:presLayoutVars>
          <dgm:bulletEnabled val="1"/>
        </dgm:presLayoutVars>
      </dgm:prSet>
      <dgm:spPr/>
      <dgm:t>
        <a:bodyPr/>
        <a:lstStyle/>
        <a:p>
          <a:endParaRPr lang="es-ES"/>
        </a:p>
      </dgm:t>
    </dgm:pt>
    <dgm:pt modelId="{D2D1C5F7-53D0-4A90-AD3E-3392BA8F4C3D}" type="pres">
      <dgm:prSet presAssocID="{302B9FB5-1E19-4A80-A797-A12DDFE971DE}" presName="Name56" presStyleLbl="parChTrans1D2" presStyleIdx="1" presStyleCnt="5"/>
      <dgm:spPr/>
      <dgm:t>
        <a:bodyPr/>
        <a:lstStyle/>
        <a:p>
          <a:endParaRPr lang="es-ES"/>
        </a:p>
      </dgm:t>
    </dgm:pt>
    <dgm:pt modelId="{CA9C4C11-E562-45F2-8CDF-5A10C0B5CF53}" type="pres">
      <dgm:prSet presAssocID="{C18D9037-D221-4265-9610-178DC16B95CF}" presName="text0" presStyleLbl="node1" presStyleIdx="2" presStyleCnt="6" custScaleX="204233" custScaleY="221464" custRadScaleRad="109481" custRadScaleInc="20719">
        <dgm:presLayoutVars>
          <dgm:bulletEnabled val="1"/>
        </dgm:presLayoutVars>
      </dgm:prSet>
      <dgm:spPr/>
      <dgm:t>
        <a:bodyPr/>
        <a:lstStyle/>
        <a:p>
          <a:endParaRPr lang="es-ES"/>
        </a:p>
      </dgm:t>
    </dgm:pt>
    <dgm:pt modelId="{59D2118B-418E-4972-BE21-A37ABFC452F2}" type="pres">
      <dgm:prSet presAssocID="{9396266F-4915-4386-B441-528367F48840}" presName="Name56" presStyleLbl="parChTrans1D2" presStyleIdx="2" presStyleCnt="5"/>
      <dgm:spPr/>
      <dgm:t>
        <a:bodyPr/>
        <a:lstStyle/>
        <a:p>
          <a:endParaRPr lang="es-ES"/>
        </a:p>
      </dgm:t>
    </dgm:pt>
    <dgm:pt modelId="{6AA5D70C-A716-4781-AF8C-E3674770A099}" type="pres">
      <dgm:prSet presAssocID="{12B3FCF5-A268-4D1E-B364-5FB45DAD9F68}" presName="text0" presStyleLbl="node1" presStyleIdx="3" presStyleCnt="6" custScaleX="297845" custRadScaleRad="111296" custRadScaleInc="-23453">
        <dgm:presLayoutVars>
          <dgm:bulletEnabled val="1"/>
        </dgm:presLayoutVars>
      </dgm:prSet>
      <dgm:spPr/>
      <dgm:t>
        <a:bodyPr/>
        <a:lstStyle/>
        <a:p>
          <a:endParaRPr lang="es-ES"/>
        </a:p>
      </dgm:t>
    </dgm:pt>
    <dgm:pt modelId="{C694BF61-2A31-483C-B03B-D569E955B8D3}" type="pres">
      <dgm:prSet presAssocID="{6AE55C89-1F38-44D5-8725-5D8C1D6DB191}" presName="Name56" presStyleLbl="parChTrans1D2" presStyleIdx="3" presStyleCnt="5"/>
      <dgm:spPr/>
      <dgm:t>
        <a:bodyPr/>
        <a:lstStyle/>
        <a:p>
          <a:endParaRPr lang="es-ES"/>
        </a:p>
      </dgm:t>
    </dgm:pt>
    <dgm:pt modelId="{15C648FC-AF1D-446C-BE79-BA33E4627DD1}" type="pres">
      <dgm:prSet presAssocID="{810926E0-CDCD-421D-BF18-363EBCBF23E8}" presName="text0" presStyleLbl="node1" presStyleIdx="4" presStyleCnt="6" custScaleX="253046" custRadScaleRad="114125" custRadScaleInc="27426">
        <dgm:presLayoutVars>
          <dgm:bulletEnabled val="1"/>
        </dgm:presLayoutVars>
      </dgm:prSet>
      <dgm:spPr/>
      <dgm:t>
        <a:bodyPr/>
        <a:lstStyle/>
        <a:p>
          <a:endParaRPr lang="es-ES"/>
        </a:p>
      </dgm:t>
    </dgm:pt>
    <dgm:pt modelId="{E4A557CE-9A1B-40B6-84F3-2C5745F09CB6}" type="pres">
      <dgm:prSet presAssocID="{75F557A3-2E88-4B12-B2FF-5032ADF856F7}" presName="Name56" presStyleLbl="parChTrans1D2" presStyleIdx="4" presStyleCnt="5"/>
      <dgm:spPr/>
      <dgm:t>
        <a:bodyPr/>
        <a:lstStyle/>
        <a:p>
          <a:endParaRPr lang="es-ES"/>
        </a:p>
      </dgm:t>
    </dgm:pt>
    <dgm:pt modelId="{A44CBD1A-DC2E-4751-85FA-6F49099AAF95}" type="pres">
      <dgm:prSet presAssocID="{68E317BE-88C9-4D3A-9590-F6BAEDC96CED}" presName="text0" presStyleLbl="node1" presStyleIdx="5" presStyleCnt="6" custScaleX="191664" custScaleY="232208" custRadScaleRad="98174" custRadScaleInc="-21548">
        <dgm:presLayoutVars>
          <dgm:bulletEnabled val="1"/>
        </dgm:presLayoutVars>
      </dgm:prSet>
      <dgm:spPr/>
      <dgm:t>
        <a:bodyPr/>
        <a:lstStyle/>
        <a:p>
          <a:endParaRPr lang="es-ES"/>
        </a:p>
      </dgm:t>
    </dgm:pt>
  </dgm:ptLst>
  <dgm:cxnLst>
    <dgm:cxn modelId="{4E8A3EEF-013F-4C7D-BAC8-43CB0200B9DA}" type="presOf" srcId="{302B9FB5-1E19-4A80-A797-A12DDFE971DE}" destId="{D2D1C5F7-53D0-4A90-AD3E-3392BA8F4C3D}" srcOrd="0" destOrd="0" presId="urn:microsoft.com/office/officeart/2008/layout/RadialCluster"/>
    <dgm:cxn modelId="{3F33259C-B449-4327-BBB1-350C4EF56CC7}" type="presOf" srcId="{1F4155CC-2486-4CCA-B0CF-C92D78AC873B}" destId="{5375C040-829A-4DF9-8D9A-428C63E14775}" srcOrd="0" destOrd="0" presId="urn:microsoft.com/office/officeart/2008/layout/RadialCluster"/>
    <dgm:cxn modelId="{C8386765-9F48-47CF-A1F9-8EF1600354D2}" srcId="{2711DB6C-1D7B-40AD-9FE0-2F7B8C770369}" destId="{762797FE-1281-415B-8DA5-246113C880EC}" srcOrd="0" destOrd="0" parTransId="{D6039E80-13A1-41A1-8808-AB365FA9E0C8}" sibTransId="{4657167F-AE88-4A32-9B49-DEC916C786B6}"/>
    <dgm:cxn modelId="{38026411-D25D-40AE-9E46-DC582ACDE913}" srcId="{2711DB6C-1D7B-40AD-9FE0-2F7B8C770369}" destId="{C18D9037-D221-4265-9610-178DC16B95CF}" srcOrd="1" destOrd="0" parTransId="{302B9FB5-1E19-4A80-A797-A12DDFE971DE}" sibTransId="{37053754-BF31-45BD-AD3F-503292584BE8}"/>
    <dgm:cxn modelId="{B132A0ED-B298-4F82-8003-49442B850C38}" srcId="{2711DB6C-1D7B-40AD-9FE0-2F7B8C770369}" destId="{68E317BE-88C9-4D3A-9590-F6BAEDC96CED}" srcOrd="4" destOrd="0" parTransId="{75F557A3-2E88-4B12-B2FF-5032ADF856F7}" sibTransId="{32D2000C-500E-47E2-AC15-F9B796177CCB}"/>
    <dgm:cxn modelId="{2D87A531-DD87-47E3-ABD8-4B4BC0DEFC43}" type="presOf" srcId="{C18D9037-D221-4265-9610-178DC16B95CF}" destId="{CA9C4C11-E562-45F2-8CDF-5A10C0B5CF53}" srcOrd="0" destOrd="0" presId="urn:microsoft.com/office/officeart/2008/layout/RadialCluster"/>
    <dgm:cxn modelId="{70E651D6-BC62-4249-A63D-786465271EAA}" type="presOf" srcId="{D6039E80-13A1-41A1-8808-AB365FA9E0C8}" destId="{6C67B226-23E2-4A40-9ADE-254023C87E5F}" srcOrd="0" destOrd="0" presId="urn:microsoft.com/office/officeart/2008/layout/RadialCluster"/>
    <dgm:cxn modelId="{B0B430DE-9D41-40A7-935D-3A36C9764E83}" type="presOf" srcId="{762797FE-1281-415B-8DA5-246113C880EC}" destId="{8F553B2D-33E6-44AE-9333-9E40486720AC}" srcOrd="0" destOrd="0" presId="urn:microsoft.com/office/officeart/2008/layout/RadialCluster"/>
    <dgm:cxn modelId="{B6E2113E-C027-4F42-AE7D-2F214F61E4C4}" type="presOf" srcId="{2711DB6C-1D7B-40AD-9FE0-2F7B8C770369}" destId="{EA62274C-1171-481B-974D-0319ECB1DEC4}" srcOrd="0" destOrd="0" presId="urn:microsoft.com/office/officeart/2008/layout/RadialCluster"/>
    <dgm:cxn modelId="{6117B257-63AD-41EF-950C-06FA124AFD7B}" type="presOf" srcId="{12B3FCF5-A268-4D1E-B364-5FB45DAD9F68}" destId="{6AA5D70C-A716-4781-AF8C-E3674770A099}" srcOrd="0" destOrd="0" presId="urn:microsoft.com/office/officeart/2008/layout/RadialCluster"/>
    <dgm:cxn modelId="{FD688B6C-4A7D-473A-AC1C-D6142EF815F5}" type="presOf" srcId="{6AE55C89-1F38-44D5-8725-5D8C1D6DB191}" destId="{C694BF61-2A31-483C-B03B-D569E955B8D3}" srcOrd="0" destOrd="0" presId="urn:microsoft.com/office/officeart/2008/layout/RadialCluster"/>
    <dgm:cxn modelId="{4A074B17-C9D8-4F70-A125-E80222BC35BA}" type="presOf" srcId="{75F557A3-2E88-4B12-B2FF-5032ADF856F7}" destId="{E4A557CE-9A1B-40B6-84F3-2C5745F09CB6}" srcOrd="0" destOrd="0" presId="urn:microsoft.com/office/officeart/2008/layout/RadialCluster"/>
    <dgm:cxn modelId="{C6920BFC-7EC7-44A1-9B9C-227D8C48ABED}" type="presOf" srcId="{68E317BE-88C9-4D3A-9590-F6BAEDC96CED}" destId="{A44CBD1A-DC2E-4751-85FA-6F49099AAF95}" srcOrd="0" destOrd="0" presId="urn:microsoft.com/office/officeart/2008/layout/RadialCluster"/>
    <dgm:cxn modelId="{D9B30ABA-26CF-430D-BE7F-27D506A2818F}" srcId="{2711DB6C-1D7B-40AD-9FE0-2F7B8C770369}" destId="{810926E0-CDCD-421D-BF18-363EBCBF23E8}" srcOrd="3" destOrd="0" parTransId="{6AE55C89-1F38-44D5-8725-5D8C1D6DB191}" sibTransId="{A6ABD5C7-83C2-48B0-85FC-07764C9133FC}"/>
    <dgm:cxn modelId="{0AE3AA09-2A22-4C07-8357-1111CBB9D65D}" srcId="{2711DB6C-1D7B-40AD-9FE0-2F7B8C770369}" destId="{12B3FCF5-A268-4D1E-B364-5FB45DAD9F68}" srcOrd="2" destOrd="0" parTransId="{9396266F-4915-4386-B441-528367F48840}" sibTransId="{0C7BC233-4F0D-4F11-A351-1D019145E4F9}"/>
    <dgm:cxn modelId="{61BD07E7-75DA-4A4E-9F98-0C72601C5E03}" type="presOf" srcId="{810926E0-CDCD-421D-BF18-363EBCBF23E8}" destId="{15C648FC-AF1D-446C-BE79-BA33E4627DD1}" srcOrd="0" destOrd="0" presId="urn:microsoft.com/office/officeart/2008/layout/RadialCluster"/>
    <dgm:cxn modelId="{145252BF-3671-4D0B-9878-D9E4C9897C69}" type="presOf" srcId="{9396266F-4915-4386-B441-528367F48840}" destId="{59D2118B-418E-4972-BE21-A37ABFC452F2}" srcOrd="0" destOrd="0" presId="urn:microsoft.com/office/officeart/2008/layout/RadialCluster"/>
    <dgm:cxn modelId="{1EB79613-3BE4-46DF-BE24-3584DBFF40F9}" srcId="{1F4155CC-2486-4CCA-B0CF-C92D78AC873B}" destId="{2711DB6C-1D7B-40AD-9FE0-2F7B8C770369}" srcOrd="0" destOrd="0" parTransId="{7B82584A-656C-4AA7-8DDF-93C5880915E2}" sibTransId="{68C49872-2FE5-48ED-B368-FAC4765F00A2}"/>
    <dgm:cxn modelId="{671894BE-1F76-424C-98AA-5233083BF4ED}" type="presParOf" srcId="{5375C040-829A-4DF9-8D9A-428C63E14775}" destId="{0CBE4EA8-DD5A-4200-991E-B33ED5E24CE2}" srcOrd="0" destOrd="0" presId="urn:microsoft.com/office/officeart/2008/layout/RadialCluster"/>
    <dgm:cxn modelId="{E0CE22A3-7476-43D8-92E5-C9B7749A2B9A}" type="presParOf" srcId="{0CBE4EA8-DD5A-4200-991E-B33ED5E24CE2}" destId="{EA62274C-1171-481B-974D-0319ECB1DEC4}" srcOrd="0" destOrd="0" presId="urn:microsoft.com/office/officeart/2008/layout/RadialCluster"/>
    <dgm:cxn modelId="{8AB075F0-C880-48EE-96A5-F7A0C51F29A7}" type="presParOf" srcId="{0CBE4EA8-DD5A-4200-991E-B33ED5E24CE2}" destId="{6C67B226-23E2-4A40-9ADE-254023C87E5F}" srcOrd="1" destOrd="0" presId="urn:microsoft.com/office/officeart/2008/layout/RadialCluster"/>
    <dgm:cxn modelId="{B5B9FBFF-2ECF-457A-8A72-4E04350C70BA}" type="presParOf" srcId="{0CBE4EA8-DD5A-4200-991E-B33ED5E24CE2}" destId="{8F553B2D-33E6-44AE-9333-9E40486720AC}" srcOrd="2" destOrd="0" presId="urn:microsoft.com/office/officeart/2008/layout/RadialCluster"/>
    <dgm:cxn modelId="{96CF0361-1BA6-4979-B84E-1883F5940D1C}" type="presParOf" srcId="{0CBE4EA8-DD5A-4200-991E-B33ED5E24CE2}" destId="{D2D1C5F7-53D0-4A90-AD3E-3392BA8F4C3D}" srcOrd="3" destOrd="0" presId="urn:microsoft.com/office/officeart/2008/layout/RadialCluster"/>
    <dgm:cxn modelId="{1C1B5A65-BC8B-4D4F-BE82-DD71FEB3FD15}" type="presParOf" srcId="{0CBE4EA8-DD5A-4200-991E-B33ED5E24CE2}" destId="{CA9C4C11-E562-45F2-8CDF-5A10C0B5CF53}" srcOrd="4" destOrd="0" presId="urn:microsoft.com/office/officeart/2008/layout/RadialCluster"/>
    <dgm:cxn modelId="{5DA6EE63-A7C2-49A8-97A7-68456853EF67}" type="presParOf" srcId="{0CBE4EA8-DD5A-4200-991E-B33ED5E24CE2}" destId="{59D2118B-418E-4972-BE21-A37ABFC452F2}" srcOrd="5" destOrd="0" presId="urn:microsoft.com/office/officeart/2008/layout/RadialCluster"/>
    <dgm:cxn modelId="{D76AFFD0-0EF7-4F99-861C-DD86E7F16D8F}" type="presParOf" srcId="{0CBE4EA8-DD5A-4200-991E-B33ED5E24CE2}" destId="{6AA5D70C-A716-4781-AF8C-E3674770A099}" srcOrd="6" destOrd="0" presId="urn:microsoft.com/office/officeart/2008/layout/RadialCluster"/>
    <dgm:cxn modelId="{61254819-914E-41D4-983E-8BCE350B5761}" type="presParOf" srcId="{0CBE4EA8-DD5A-4200-991E-B33ED5E24CE2}" destId="{C694BF61-2A31-483C-B03B-D569E955B8D3}" srcOrd="7" destOrd="0" presId="urn:microsoft.com/office/officeart/2008/layout/RadialCluster"/>
    <dgm:cxn modelId="{38BF3BB9-A17E-4621-A28C-CD9D0FA7FD29}" type="presParOf" srcId="{0CBE4EA8-DD5A-4200-991E-B33ED5E24CE2}" destId="{15C648FC-AF1D-446C-BE79-BA33E4627DD1}" srcOrd="8" destOrd="0" presId="urn:microsoft.com/office/officeart/2008/layout/RadialCluster"/>
    <dgm:cxn modelId="{BFAA78E8-71DF-4660-9A8D-58D13747634B}" type="presParOf" srcId="{0CBE4EA8-DD5A-4200-991E-B33ED5E24CE2}" destId="{E4A557CE-9A1B-40B6-84F3-2C5745F09CB6}" srcOrd="9" destOrd="0" presId="urn:microsoft.com/office/officeart/2008/layout/RadialCluster"/>
    <dgm:cxn modelId="{E4F7D644-2C60-43A3-ACA4-4EAB80E9703D}" type="presParOf" srcId="{0CBE4EA8-DD5A-4200-991E-B33ED5E24CE2}" destId="{A44CBD1A-DC2E-4751-85FA-6F49099AAF95}"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C7FECF-B6A6-466C-934B-5EBF8BD3B52E}" type="doc">
      <dgm:prSet loTypeId="urn:microsoft.com/office/officeart/2009/3/layout/PieProcess" loCatId="process" qsTypeId="urn:microsoft.com/office/officeart/2005/8/quickstyle/3d2" qsCatId="3D" csTypeId="urn:microsoft.com/office/officeart/2005/8/colors/accent1_2" csCatId="accent1" phldr="1"/>
      <dgm:spPr/>
      <dgm:t>
        <a:bodyPr/>
        <a:lstStyle/>
        <a:p>
          <a:endParaRPr lang="es-ES"/>
        </a:p>
      </dgm:t>
    </dgm:pt>
    <dgm:pt modelId="{4F2AC7F9-5CDF-4B8F-9CF3-B4AC1A8808B0}">
      <dgm:prSet phldrT="[Texto]" phldr="1"/>
      <dgm:spPr/>
      <dgm:t>
        <a:bodyPr/>
        <a:lstStyle/>
        <a:p>
          <a:endParaRPr lang="es-ES" dirty="0"/>
        </a:p>
      </dgm:t>
    </dgm:pt>
    <dgm:pt modelId="{2145845D-F111-4430-BECB-65C3DF670079}" type="parTrans" cxnId="{AFE5A248-62EF-4E8D-8CAD-CD9F128F9EBE}">
      <dgm:prSet/>
      <dgm:spPr/>
      <dgm:t>
        <a:bodyPr/>
        <a:lstStyle/>
        <a:p>
          <a:endParaRPr lang="es-ES"/>
        </a:p>
      </dgm:t>
    </dgm:pt>
    <dgm:pt modelId="{03309468-6194-445A-BAAF-D602E6126D35}" type="sibTrans" cxnId="{AFE5A248-62EF-4E8D-8CAD-CD9F128F9EBE}">
      <dgm:prSet/>
      <dgm:spPr/>
      <dgm:t>
        <a:bodyPr/>
        <a:lstStyle/>
        <a:p>
          <a:endParaRPr lang="es-ES"/>
        </a:p>
      </dgm:t>
    </dgm:pt>
    <dgm:pt modelId="{4722BDF7-1491-443F-8444-D8583F3BAE73}">
      <dgm:prSet phldrT="[Texto]" phldr="1"/>
      <dgm:spPr/>
      <dgm:t>
        <a:bodyPr/>
        <a:lstStyle/>
        <a:p>
          <a:endParaRPr lang="es-ES" dirty="0"/>
        </a:p>
      </dgm:t>
    </dgm:pt>
    <dgm:pt modelId="{13266228-A5BC-4D67-972D-D6ECD61332E3}" type="parTrans" cxnId="{0991E651-BC6D-452B-96AB-F5D765526538}">
      <dgm:prSet/>
      <dgm:spPr/>
      <dgm:t>
        <a:bodyPr/>
        <a:lstStyle/>
        <a:p>
          <a:endParaRPr lang="es-ES"/>
        </a:p>
      </dgm:t>
    </dgm:pt>
    <dgm:pt modelId="{B2FF62A2-B8E9-4A99-9CE5-FE90081F8294}" type="sibTrans" cxnId="{0991E651-BC6D-452B-96AB-F5D765526538}">
      <dgm:prSet/>
      <dgm:spPr/>
      <dgm:t>
        <a:bodyPr/>
        <a:lstStyle/>
        <a:p>
          <a:endParaRPr lang="es-ES"/>
        </a:p>
      </dgm:t>
    </dgm:pt>
    <dgm:pt modelId="{013A06C5-4E83-4965-8289-CA5148362342}">
      <dgm:prSet/>
      <dgm:spPr/>
      <dgm:t>
        <a:bodyPr/>
        <a:lstStyle/>
        <a:p>
          <a:endParaRPr lang="es-ES" dirty="0"/>
        </a:p>
      </dgm:t>
    </dgm:pt>
    <dgm:pt modelId="{C1ED5A0D-D6DE-4581-BB05-9D8F860EFF9A}" type="parTrans" cxnId="{AE3A0E86-0D6E-48A3-B273-8287B9C8BF26}">
      <dgm:prSet/>
      <dgm:spPr/>
      <dgm:t>
        <a:bodyPr/>
        <a:lstStyle/>
        <a:p>
          <a:endParaRPr lang="es-ES"/>
        </a:p>
      </dgm:t>
    </dgm:pt>
    <dgm:pt modelId="{F751E24A-69C0-4DBF-A05E-B4D6EC451FCA}" type="sibTrans" cxnId="{AE3A0E86-0D6E-48A3-B273-8287B9C8BF26}">
      <dgm:prSet/>
      <dgm:spPr/>
      <dgm:t>
        <a:bodyPr/>
        <a:lstStyle/>
        <a:p>
          <a:endParaRPr lang="es-ES"/>
        </a:p>
      </dgm:t>
    </dgm:pt>
    <dgm:pt modelId="{023219F6-B0F5-49E4-A792-538164177ABC}">
      <dgm:prSet phldrT="[Texto]"/>
      <dgm:spPr/>
      <dgm:t>
        <a:bodyPr/>
        <a:lstStyle/>
        <a:p>
          <a:pPr algn="ctr"/>
          <a:endParaRPr lang="es-ES" dirty="0"/>
        </a:p>
      </dgm:t>
    </dgm:pt>
    <dgm:pt modelId="{B25F9280-12A4-402F-8FC1-D39640FBF86A}" type="sibTrans" cxnId="{261E87A1-91A9-47CC-8DF8-B6D335B54D93}">
      <dgm:prSet/>
      <dgm:spPr/>
      <dgm:t>
        <a:bodyPr/>
        <a:lstStyle/>
        <a:p>
          <a:endParaRPr lang="es-ES"/>
        </a:p>
      </dgm:t>
    </dgm:pt>
    <dgm:pt modelId="{2764F737-20CC-4621-8B6B-6A50E0BA4C87}" type="parTrans" cxnId="{261E87A1-91A9-47CC-8DF8-B6D335B54D93}">
      <dgm:prSet/>
      <dgm:spPr/>
      <dgm:t>
        <a:bodyPr/>
        <a:lstStyle/>
        <a:p>
          <a:endParaRPr lang="es-ES"/>
        </a:p>
      </dgm:t>
    </dgm:pt>
    <dgm:pt modelId="{6A88B69F-5188-4FA2-9494-580F3B116961}">
      <dgm:prSet phldrT="[Texto]"/>
      <dgm:spPr/>
      <dgm:t>
        <a:bodyPr/>
        <a:lstStyle/>
        <a:p>
          <a:pPr algn="ctr"/>
          <a:endParaRPr lang="es-ES" dirty="0"/>
        </a:p>
      </dgm:t>
    </dgm:pt>
    <dgm:pt modelId="{AEB7F243-41D6-4874-A38E-E711AD8CB682}" type="sibTrans" cxnId="{9347A8F3-402B-4F4D-9B78-FEF2788E00CF}">
      <dgm:prSet/>
      <dgm:spPr/>
      <dgm:t>
        <a:bodyPr/>
        <a:lstStyle/>
        <a:p>
          <a:endParaRPr lang="es-ES"/>
        </a:p>
      </dgm:t>
    </dgm:pt>
    <dgm:pt modelId="{27690CA5-2B65-4695-8F95-3553460F1EDA}" type="parTrans" cxnId="{9347A8F3-402B-4F4D-9B78-FEF2788E00CF}">
      <dgm:prSet/>
      <dgm:spPr/>
      <dgm:t>
        <a:bodyPr/>
        <a:lstStyle/>
        <a:p>
          <a:endParaRPr lang="es-ES"/>
        </a:p>
      </dgm:t>
    </dgm:pt>
    <dgm:pt modelId="{5EBDAAA6-2749-4F52-92D9-48057C5CDEC5}">
      <dgm:prSet/>
      <dgm:spPr/>
      <dgm:t>
        <a:bodyPr/>
        <a:lstStyle/>
        <a:p>
          <a:endParaRPr lang="es-ES" dirty="0"/>
        </a:p>
      </dgm:t>
    </dgm:pt>
    <dgm:pt modelId="{83CDEAB7-7A0D-4FE1-9A80-EF4C5E20A2D8}" type="sibTrans" cxnId="{F0E5109E-2C7F-4059-A407-BE407BE05423}">
      <dgm:prSet/>
      <dgm:spPr/>
      <dgm:t>
        <a:bodyPr/>
        <a:lstStyle/>
        <a:p>
          <a:endParaRPr lang="es-ES"/>
        </a:p>
      </dgm:t>
    </dgm:pt>
    <dgm:pt modelId="{D9A88E19-BB79-4A04-8058-45EE0E06F029}" type="parTrans" cxnId="{F0E5109E-2C7F-4059-A407-BE407BE05423}">
      <dgm:prSet/>
      <dgm:spPr/>
      <dgm:t>
        <a:bodyPr/>
        <a:lstStyle/>
        <a:p>
          <a:endParaRPr lang="es-ES"/>
        </a:p>
      </dgm:t>
    </dgm:pt>
    <dgm:pt modelId="{06F7DD09-55EC-4A33-BC09-E74CDE4E3EA8}">
      <dgm:prSet/>
      <dgm:spPr/>
      <dgm:t>
        <a:bodyPr/>
        <a:lstStyle/>
        <a:p>
          <a:endParaRPr lang="es-ES" dirty="0"/>
        </a:p>
      </dgm:t>
    </dgm:pt>
    <dgm:pt modelId="{0648EA17-6B6F-4147-B3A3-58DE7AF56D04}" type="sibTrans" cxnId="{83F62A3F-C0C1-4C17-BA75-EC5720FDC800}">
      <dgm:prSet/>
      <dgm:spPr/>
      <dgm:t>
        <a:bodyPr/>
        <a:lstStyle/>
        <a:p>
          <a:endParaRPr lang="es-ES"/>
        </a:p>
      </dgm:t>
    </dgm:pt>
    <dgm:pt modelId="{D11F4B5E-F715-4521-BE18-4D1DFABE9027}" type="parTrans" cxnId="{83F62A3F-C0C1-4C17-BA75-EC5720FDC800}">
      <dgm:prSet/>
      <dgm:spPr/>
      <dgm:t>
        <a:bodyPr/>
        <a:lstStyle/>
        <a:p>
          <a:endParaRPr lang="es-ES"/>
        </a:p>
      </dgm:t>
    </dgm:pt>
    <dgm:pt modelId="{49D1627E-DB1A-44A5-9C87-63619AB74622}">
      <dgm:prSet phldrT="[Texto]" phldr="1"/>
      <dgm:spPr/>
      <dgm:t>
        <a:bodyPr/>
        <a:lstStyle/>
        <a:p>
          <a:endParaRPr lang="es-ES" dirty="0"/>
        </a:p>
      </dgm:t>
    </dgm:pt>
    <dgm:pt modelId="{ADB46B48-A534-4187-B5C9-48053E407E8B}" type="sibTrans" cxnId="{5B8A959B-022B-4709-9E69-30F8000CD5F8}">
      <dgm:prSet/>
      <dgm:spPr/>
      <dgm:t>
        <a:bodyPr/>
        <a:lstStyle/>
        <a:p>
          <a:endParaRPr lang="es-ES"/>
        </a:p>
      </dgm:t>
    </dgm:pt>
    <dgm:pt modelId="{84CE7024-098E-4DC3-8413-00729DE4885C}" type="parTrans" cxnId="{5B8A959B-022B-4709-9E69-30F8000CD5F8}">
      <dgm:prSet/>
      <dgm:spPr/>
      <dgm:t>
        <a:bodyPr/>
        <a:lstStyle/>
        <a:p>
          <a:endParaRPr lang="es-ES"/>
        </a:p>
      </dgm:t>
    </dgm:pt>
    <dgm:pt modelId="{E2CF0C11-495C-4CE9-B414-761985D7710E}" type="pres">
      <dgm:prSet presAssocID="{38C7FECF-B6A6-466C-934B-5EBF8BD3B52E}" presName="Name0" presStyleCnt="0">
        <dgm:presLayoutVars>
          <dgm:chMax val="7"/>
          <dgm:chPref val="7"/>
          <dgm:dir/>
          <dgm:animOne val="branch"/>
          <dgm:animLvl val="lvl"/>
        </dgm:presLayoutVars>
      </dgm:prSet>
      <dgm:spPr/>
      <dgm:t>
        <a:bodyPr/>
        <a:lstStyle/>
        <a:p>
          <a:endParaRPr lang="es-ES"/>
        </a:p>
      </dgm:t>
    </dgm:pt>
    <dgm:pt modelId="{6DA6ED30-A937-46BA-A1EC-03BEC65F473A}" type="pres">
      <dgm:prSet presAssocID="{4F2AC7F9-5CDF-4B8F-9CF3-B4AC1A8808B0}" presName="ParentComposite" presStyleCnt="0"/>
      <dgm:spPr/>
    </dgm:pt>
    <dgm:pt modelId="{90999D0F-394C-4E39-AB2B-271E73030F2C}" type="pres">
      <dgm:prSet presAssocID="{4F2AC7F9-5CDF-4B8F-9CF3-B4AC1A8808B0}" presName="Chord" presStyleLbl="bgShp" presStyleIdx="0" presStyleCnt="5" custScaleX="895429" custScaleY="895429" custLinFactX="100000" custLinFactNeighborX="173464" custLinFactNeighborY="-4995"/>
      <dgm:spPr/>
    </dgm:pt>
    <dgm:pt modelId="{4FBEB051-0E2A-45FB-9A16-8C7D1BED4AAF}" type="pres">
      <dgm:prSet presAssocID="{4F2AC7F9-5CDF-4B8F-9CF3-B4AC1A8808B0}" presName="Pie" presStyleLbl="alignNode1" presStyleIdx="0" presStyleCnt="5" custScaleX="895429" custScaleY="895429" custLinFactX="103889" custLinFactNeighborX="200000" custLinFactNeighborY="13595"/>
      <dgm:spPr/>
    </dgm:pt>
    <dgm:pt modelId="{A0987A45-00DF-486B-A11A-14B80A07D82F}" type="pres">
      <dgm:prSet presAssocID="{4F2AC7F9-5CDF-4B8F-9CF3-B4AC1A8808B0}" presName="Parent" presStyleLbl="revTx" presStyleIdx="0" presStyleCnt="8" custLinFactX="200000" custLinFactNeighborX="205185" custLinFactNeighborY="3750">
        <dgm:presLayoutVars>
          <dgm:chMax val="1"/>
          <dgm:chPref val="1"/>
          <dgm:bulletEnabled val="1"/>
        </dgm:presLayoutVars>
      </dgm:prSet>
      <dgm:spPr/>
      <dgm:t>
        <a:bodyPr/>
        <a:lstStyle/>
        <a:p>
          <a:endParaRPr lang="es-ES"/>
        </a:p>
      </dgm:t>
    </dgm:pt>
    <dgm:pt modelId="{8090988C-2E8A-4AA7-8E0B-60C31EA1CCBC}" type="pres">
      <dgm:prSet presAssocID="{AEB7F243-41D6-4874-A38E-E711AD8CB682}" presName="negSibTrans" presStyleCnt="0"/>
      <dgm:spPr/>
    </dgm:pt>
    <dgm:pt modelId="{A153B05C-C78D-4AC3-B81B-EF755EB05358}" type="pres">
      <dgm:prSet presAssocID="{4F2AC7F9-5CDF-4B8F-9CF3-B4AC1A8808B0}" presName="composite" presStyleCnt="0"/>
      <dgm:spPr/>
    </dgm:pt>
    <dgm:pt modelId="{7E91B17F-B3D4-4E1D-A9DD-4EE265E9438F}" type="pres">
      <dgm:prSet presAssocID="{4F2AC7F9-5CDF-4B8F-9CF3-B4AC1A8808B0}" presName="Child" presStyleLbl="revTx" presStyleIdx="1" presStyleCnt="8" custScaleX="531478" custScaleY="201697" custLinFactX="-100000" custLinFactY="-199163" custLinFactNeighborX="-128247" custLinFactNeighborY="-200000">
        <dgm:presLayoutVars>
          <dgm:chMax val="0"/>
          <dgm:chPref val="0"/>
          <dgm:bulletEnabled val="1"/>
        </dgm:presLayoutVars>
      </dgm:prSet>
      <dgm:spPr/>
      <dgm:t>
        <a:bodyPr/>
        <a:lstStyle/>
        <a:p>
          <a:endParaRPr lang="es-ES"/>
        </a:p>
      </dgm:t>
    </dgm:pt>
    <dgm:pt modelId="{467476AF-04CB-428C-8D59-09E566F8500D}" type="pres">
      <dgm:prSet presAssocID="{03309468-6194-445A-BAAF-D602E6126D35}" presName="sibTrans" presStyleCnt="0"/>
      <dgm:spPr/>
    </dgm:pt>
    <dgm:pt modelId="{A629D572-C51B-45A6-AEB7-B369905D7DF4}" type="pres">
      <dgm:prSet presAssocID="{4722BDF7-1491-443F-8444-D8583F3BAE73}" presName="ParentComposite" presStyleCnt="0"/>
      <dgm:spPr/>
    </dgm:pt>
    <dgm:pt modelId="{F6532808-D089-4159-A5BC-457AEEA9C7C6}" type="pres">
      <dgm:prSet presAssocID="{4722BDF7-1491-443F-8444-D8583F3BAE73}" presName="Chord" presStyleLbl="bgShp" presStyleIdx="1" presStyleCnt="5" custScaleX="895429" custScaleY="895429" custLinFactX="-191384" custLinFactNeighborX="-200000" custLinFactNeighborY="-21268"/>
      <dgm:spPr/>
    </dgm:pt>
    <dgm:pt modelId="{1520E418-B50E-4E32-8AFF-BE34914ADFE5}" type="pres">
      <dgm:prSet presAssocID="{4722BDF7-1491-443F-8444-D8583F3BAE73}" presName="Pie" presStyleLbl="alignNode1" presStyleIdx="1" presStyleCnt="5" custScaleX="895429" custScaleY="895429" custLinFactX="-200000" custLinFactNeighborX="-289230" custLinFactNeighborY="-26585"/>
      <dgm:spPr/>
    </dgm:pt>
    <dgm:pt modelId="{CEC431AC-D5A1-4E36-83DE-D3AB0BB3FEA0}" type="pres">
      <dgm:prSet presAssocID="{4722BDF7-1491-443F-8444-D8583F3BAE73}" presName="Parent" presStyleLbl="revTx" presStyleIdx="2" presStyleCnt="8" custLinFactX="-300000" custLinFactNeighborX="-352307" custLinFactNeighborY="-7334">
        <dgm:presLayoutVars>
          <dgm:chMax val="1"/>
          <dgm:chPref val="1"/>
          <dgm:bulletEnabled val="1"/>
        </dgm:presLayoutVars>
      </dgm:prSet>
      <dgm:spPr/>
      <dgm:t>
        <a:bodyPr/>
        <a:lstStyle/>
        <a:p>
          <a:endParaRPr lang="es-ES"/>
        </a:p>
      </dgm:t>
    </dgm:pt>
    <dgm:pt modelId="{CAE8C666-B678-410D-9F58-9E4DB2DD0F66}" type="pres">
      <dgm:prSet presAssocID="{B25F9280-12A4-402F-8FC1-D39640FBF86A}" presName="negSibTrans" presStyleCnt="0"/>
      <dgm:spPr/>
    </dgm:pt>
    <dgm:pt modelId="{78B5BCEE-17D8-4082-B299-81D19320D474}" type="pres">
      <dgm:prSet presAssocID="{4722BDF7-1491-443F-8444-D8583F3BAE73}" presName="composite" presStyleCnt="0"/>
      <dgm:spPr/>
    </dgm:pt>
    <dgm:pt modelId="{DFB92958-B00F-43F6-A4C3-6DFFB68F67BE}" type="pres">
      <dgm:prSet presAssocID="{4722BDF7-1491-443F-8444-D8583F3BAE73}" presName="Child" presStyleLbl="revTx" presStyleIdx="3" presStyleCnt="8" custScaleX="331874" custScaleY="315937" custLinFactX="-200000" custLinFactY="-170193" custLinFactNeighborX="-293330" custLinFactNeighborY="-200000">
        <dgm:presLayoutVars>
          <dgm:chMax val="0"/>
          <dgm:chPref val="0"/>
          <dgm:bulletEnabled val="1"/>
        </dgm:presLayoutVars>
      </dgm:prSet>
      <dgm:spPr/>
      <dgm:t>
        <a:bodyPr/>
        <a:lstStyle/>
        <a:p>
          <a:endParaRPr lang="es-ES"/>
        </a:p>
      </dgm:t>
    </dgm:pt>
    <dgm:pt modelId="{2915F07A-B5A8-4909-8B49-5A007665209B}" type="pres">
      <dgm:prSet presAssocID="{B2FF62A2-B8E9-4A99-9CE5-FE90081F8294}" presName="sibTrans" presStyleCnt="0"/>
      <dgm:spPr/>
    </dgm:pt>
    <dgm:pt modelId="{42EA7B6E-B440-4529-A787-176AD10FB0DF}" type="pres">
      <dgm:prSet presAssocID="{013A06C5-4E83-4965-8289-CA5148362342}" presName="ParentComposite" presStyleCnt="0"/>
      <dgm:spPr/>
    </dgm:pt>
    <dgm:pt modelId="{0696E826-7992-4923-A464-9B772527F549}" type="pres">
      <dgm:prSet presAssocID="{013A06C5-4E83-4965-8289-CA5148362342}" presName="Chord" presStyleLbl="bgShp" presStyleIdx="2" presStyleCnt="5" custScaleX="895429" custScaleY="895429" custLinFactX="-300000" custLinFactNeighborX="-303786" custLinFactNeighborY="45307"/>
      <dgm:spPr/>
    </dgm:pt>
    <dgm:pt modelId="{5C65D25D-B80F-45B1-BE64-EAA41A2253E5}" type="pres">
      <dgm:prSet presAssocID="{013A06C5-4E83-4965-8289-CA5148362342}" presName="Pie" presStyleLbl="alignNode1" presStyleIdx="2" presStyleCnt="5" custScaleX="895429" custScaleY="895429" custLinFactX="-354732" custLinFactNeighborX="-400000" custLinFactNeighborY="56633"/>
      <dgm:spPr/>
    </dgm:pt>
    <dgm:pt modelId="{E833ACE3-5770-4AD6-B86B-E3CECFD8F7C0}" type="pres">
      <dgm:prSet presAssocID="{013A06C5-4E83-4965-8289-CA5148362342}" presName="Parent" presStyleLbl="revTx" presStyleIdx="4" presStyleCnt="8" custLinFactX="-500000" custLinFactNeighborX="-506310" custLinFactNeighborY="15623">
        <dgm:presLayoutVars>
          <dgm:chMax val="1"/>
          <dgm:chPref val="1"/>
          <dgm:bulletEnabled val="1"/>
        </dgm:presLayoutVars>
      </dgm:prSet>
      <dgm:spPr/>
      <dgm:t>
        <a:bodyPr/>
        <a:lstStyle/>
        <a:p>
          <a:endParaRPr lang="es-ES"/>
        </a:p>
      </dgm:t>
    </dgm:pt>
    <dgm:pt modelId="{FBA7B035-CF83-4538-AD85-8ABF19A4F13A}" type="pres">
      <dgm:prSet presAssocID="{83CDEAB7-7A0D-4FE1-9A80-EF4C5E20A2D8}" presName="negSibTrans" presStyleCnt="0"/>
      <dgm:spPr/>
    </dgm:pt>
    <dgm:pt modelId="{BDEC6B46-545B-4956-8941-BA5169BA1A47}" type="pres">
      <dgm:prSet presAssocID="{013A06C5-4E83-4965-8289-CA5148362342}" presName="composite" presStyleCnt="0"/>
      <dgm:spPr/>
    </dgm:pt>
    <dgm:pt modelId="{315BC4AC-8AC0-42AD-899F-9D61A19D5CED}" type="pres">
      <dgm:prSet presAssocID="{013A06C5-4E83-4965-8289-CA5148362342}" presName="Child" presStyleLbl="revTx" presStyleIdx="5" presStyleCnt="8" custLinFactY="-100000" custLinFactNeighborX="-11360" custLinFactNeighborY="-105584">
        <dgm:presLayoutVars>
          <dgm:chMax val="0"/>
          <dgm:chPref val="0"/>
          <dgm:bulletEnabled val="1"/>
        </dgm:presLayoutVars>
      </dgm:prSet>
      <dgm:spPr/>
      <dgm:t>
        <a:bodyPr/>
        <a:lstStyle/>
        <a:p>
          <a:endParaRPr lang="es-ES"/>
        </a:p>
      </dgm:t>
    </dgm:pt>
    <dgm:pt modelId="{4136D921-AF45-4F8B-9F11-56208AFFBA63}" type="pres">
      <dgm:prSet presAssocID="{F751E24A-69C0-4DBF-A05E-B4D6EC451FCA}" presName="sibTrans" presStyleCnt="0"/>
      <dgm:spPr/>
    </dgm:pt>
    <dgm:pt modelId="{6475486C-2E96-45D1-BDF6-B318871C9201}" type="pres">
      <dgm:prSet presAssocID="{06F7DD09-55EC-4A33-BC09-E74CDE4E3EA8}" presName="ParentComposite" presStyleCnt="0"/>
      <dgm:spPr/>
    </dgm:pt>
    <dgm:pt modelId="{75675C2B-F232-4E4A-90C7-9022C82AED66}" type="pres">
      <dgm:prSet presAssocID="{06F7DD09-55EC-4A33-BC09-E74CDE4E3EA8}" presName="Chord" presStyleLbl="bgShp" presStyleIdx="3" presStyleCnt="5" custScaleX="895429" custScaleY="895429" custLinFactX="-203689" custLinFactNeighborX="-300000" custLinFactNeighborY="-6354"/>
      <dgm:spPr/>
    </dgm:pt>
    <dgm:pt modelId="{55D7563F-57DD-4BE6-A899-B596240C9BC7}" type="pres">
      <dgm:prSet presAssocID="{06F7DD09-55EC-4A33-BC09-E74CDE4E3EA8}" presName="Pie" presStyleLbl="alignNode1" presStyleIdx="3" presStyleCnt="5" custScaleX="895429" custScaleY="895429" custLinFactX="-300000" custLinFactNeighborX="-329612" custLinFactNeighborY="-7944"/>
      <dgm:spPr/>
    </dgm:pt>
    <dgm:pt modelId="{59BD2BA1-8FF1-4DED-9C79-CA543845D328}" type="pres">
      <dgm:prSet presAssocID="{06F7DD09-55EC-4A33-BC09-E74CDE4E3EA8}" presName="Parent" presStyleLbl="revTx" presStyleIdx="6" presStyleCnt="8" custLinFactX="-300000" custLinFactNeighborX="-361905" custLinFactNeighborY="-3362">
        <dgm:presLayoutVars>
          <dgm:chMax val="1"/>
          <dgm:chPref val="1"/>
          <dgm:bulletEnabled val="1"/>
        </dgm:presLayoutVars>
      </dgm:prSet>
      <dgm:spPr/>
      <dgm:t>
        <a:bodyPr/>
        <a:lstStyle/>
        <a:p>
          <a:endParaRPr lang="es-ES"/>
        </a:p>
      </dgm:t>
    </dgm:pt>
    <dgm:pt modelId="{E3B91EFB-342C-4684-8C48-B6F4295F5BE6}" type="pres">
      <dgm:prSet presAssocID="{49D1627E-DB1A-44A5-9C87-63619AB74622}" presName="ParentComposite" presStyleCnt="0"/>
      <dgm:spPr/>
    </dgm:pt>
    <dgm:pt modelId="{F93117BD-566E-4770-83FF-6D3C48637CD0}" type="pres">
      <dgm:prSet presAssocID="{49D1627E-DB1A-44A5-9C87-63619AB74622}" presName="Chord" presStyleLbl="bgShp" presStyleIdx="4" presStyleCnt="5" custScaleX="895429" custScaleY="895429" custLinFactX="-100000" custLinFactNeighborX="-110925" custLinFactNeighborY="-6354"/>
      <dgm:spPr/>
    </dgm:pt>
    <dgm:pt modelId="{174EA3DD-E800-4A9F-82D8-50D16E981C4D}" type="pres">
      <dgm:prSet presAssocID="{49D1627E-DB1A-44A5-9C87-63619AB74622}" presName="Pie" presStyleLbl="alignNode1" presStyleIdx="4" presStyleCnt="5" custScaleX="895429" custScaleY="895429" custLinFactX="-100000" custLinFactNeighborX="-163657" custLinFactNeighborY="-7942"/>
      <dgm:spPr/>
    </dgm:pt>
    <dgm:pt modelId="{87A38663-27D0-4B72-9E79-9FC2BE36F4D8}" type="pres">
      <dgm:prSet presAssocID="{49D1627E-DB1A-44A5-9C87-63619AB74622}" presName="Parent" presStyleLbl="revTx" presStyleIdx="7" presStyleCnt="8" custLinFactX="-151542" custLinFactNeighborX="-200000" custLinFactNeighborY="-2191">
        <dgm:presLayoutVars>
          <dgm:chMax val="1"/>
          <dgm:chPref val="1"/>
          <dgm:bulletEnabled val="1"/>
        </dgm:presLayoutVars>
      </dgm:prSet>
      <dgm:spPr/>
      <dgm:t>
        <a:bodyPr/>
        <a:lstStyle/>
        <a:p>
          <a:endParaRPr lang="es-ES"/>
        </a:p>
      </dgm:t>
    </dgm:pt>
  </dgm:ptLst>
  <dgm:cxnLst>
    <dgm:cxn modelId="{F3E27C8D-ED6B-48E8-8D0A-0C3714DBF245}" type="presOf" srcId="{4F2AC7F9-5CDF-4B8F-9CF3-B4AC1A8808B0}" destId="{A0987A45-00DF-486B-A11A-14B80A07D82F}" srcOrd="0" destOrd="0" presId="urn:microsoft.com/office/officeart/2009/3/layout/PieProcess"/>
    <dgm:cxn modelId="{942898B8-5DE5-416D-BAED-EA9CD4D7EA7E}" type="presOf" srcId="{013A06C5-4E83-4965-8289-CA5148362342}" destId="{E833ACE3-5770-4AD6-B86B-E3CECFD8F7C0}" srcOrd="0" destOrd="0" presId="urn:microsoft.com/office/officeart/2009/3/layout/PieProcess"/>
    <dgm:cxn modelId="{9347A8F3-402B-4F4D-9B78-FEF2788E00CF}" srcId="{4F2AC7F9-5CDF-4B8F-9CF3-B4AC1A8808B0}" destId="{6A88B69F-5188-4FA2-9494-580F3B116961}" srcOrd="0" destOrd="0" parTransId="{27690CA5-2B65-4695-8F95-3553460F1EDA}" sibTransId="{AEB7F243-41D6-4874-A38E-E711AD8CB682}"/>
    <dgm:cxn modelId="{5D562F11-10BD-442E-BDED-098CE9267677}" type="presOf" srcId="{06F7DD09-55EC-4A33-BC09-E74CDE4E3EA8}" destId="{59BD2BA1-8FF1-4DED-9C79-CA543845D328}" srcOrd="0" destOrd="0" presId="urn:microsoft.com/office/officeart/2009/3/layout/PieProcess"/>
    <dgm:cxn modelId="{261E87A1-91A9-47CC-8DF8-B6D335B54D93}" srcId="{4722BDF7-1491-443F-8444-D8583F3BAE73}" destId="{023219F6-B0F5-49E4-A792-538164177ABC}" srcOrd="0" destOrd="0" parTransId="{2764F737-20CC-4621-8B6B-6A50E0BA4C87}" sibTransId="{B25F9280-12A4-402F-8FC1-D39640FBF86A}"/>
    <dgm:cxn modelId="{EF50B43F-036A-4408-BC3D-B7BB4DC9E191}" type="presOf" srcId="{38C7FECF-B6A6-466C-934B-5EBF8BD3B52E}" destId="{E2CF0C11-495C-4CE9-B414-761985D7710E}" srcOrd="0" destOrd="0" presId="urn:microsoft.com/office/officeart/2009/3/layout/PieProcess"/>
    <dgm:cxn modelId="{A67205DD-D5F0-4D82-953A-61B09A75F165}" type="presOf" srcId="{6A88B69F-5188-4FA2-9494-580F3B116961}" destId="{7E91B17F-B3D4-4E1D-A9DD-4EE265E9438F}" srcOrd="0" destOrd="0" presId="urn:microsoft.com/office/officeart/2009/3/layout/PieProcess"/>
    <dgm:cxn modelId="{5B8A959B-022B-4709-9E69-30F8000CD5F8}" srcId="{38C7FECF-B6A6-466C-934B-5EBF8BD3B52E}" destId="{49D1627E-DB1A-44A5-9C87-63619AB74622}" srcOrd="4" destOrd="0" parTransId="{84CE7024-098E-4DC3-8413-00729DE4885C}" sibTransId="{ADB46B48-A534-4187-B5C9-48053E407E8B}"/>
    <dgm:cxn modelId="{F0E5109E-2C7F-4059-A407-BE407BE05423}" srcId="{013A06C5-4E83-4965-8289-CA5148362342}" destId="{5EBDAAA6-2749-4F52-92D9-48057C5CDEC5}" srcOrd="0" destOrd="0" parTransId="{D9A88E19-BB79-4A04-8058-45EE0E06F029}" sibTransId="{83CDEAB7-7A0D-4FE1-9A80-EF4C5E20A2D8}"/>
    <dgm:cxn modelId="{8EE2339D-DAB1-44B0-B9BD-581F460895C2}" type="presOf" srcId="{023219F6-B0F5-49E4-A792-538164177ABC}" destId="{DFB92958-B00F-43F6-A4C3-6DFFB68F67BE}" srcOrd="0" destOrd="0" presId="urn:microsoft.com/office/officeart/2009/3/layout/PieProcess"/>
    <dgm:cxn modelId="{83F62A3F-C0C1-4C17-BA75-EC5720FDC800}" srcId="{38C7FECF-B6A6-466C-934B-5EBF8BD3B52E}" destId="{06F7DD09-55EC-4A33-BC09-E74CDE4E3EA8}" srcOrd="3" destOrd="0" parTransId="{D11F4B5E-F715-4521-BE18-4D1DFABE9027}" sibTransId="{0648EA17-6B6F-4147-B3A3-58DE7AF56D04}"/>
    <dgm:cxn modelId="{96C0A361-F885-4783-B6D5-BAEF0754949E}" type="presOf" srcId="{5EBDAAA6-2749-4F52-92D9-48057C5CDEC5}" destId="{315BC4AC-8AC0-42AD-899F-9D61A19D5CED}" srcOrd="0" destOrd="0" presId="urn:microsoft.com/office/officeart/2009/3/layout/PieProcess"/>
    <dgm:cxn modelId="{DDB53C9E-F676-48ED-9438-B6722188D6E5}" type="presOf" srcId="{49D1627E-DB1A-44A5-9C87-63619AB74622}" destId="{87A38663-27D0-4B72-9E79-9FC2BE36F4D8}" srcOrd="0" destOrd="0" presId="urn:microsoft.com/office/officeart/2009/3/layout/PieProcess"/>
    <dgm:cxn modelId="{AFE5A248-62EF-4E8D-8CAD-CD9F128F9EBE}" srcId="{38C7FECF-B6A6-466C-934B-5EBF8BD3B52E}" destId="{4F2AC7F9-5CDF-4B8F-9CF3-B4AC1A8808B0}" srcOrd="0" destOrd="0" parTransId="{2145845D-F111-4430-BECB-65C3DF670079}" sibTransId="{03309468-6194-445A-BAAF-D602E6126D35}"/>
    <dgm:cxn modelId="{7C4F4872-EC06-4077-9737-7329D8651BC8}" type="presOf" srcId="{4722BDF7-1491-443F-8444-D8583F3BAE73}" destId="{CEC431AC-D5A1-4E36-83DE-D3AB0BB3FEA0}" srcOrd="0" destOrd="0" presId="urn:microsoft.com/office/officeart/2009/3/layout/PieProcess"/>
    <dgm:cxn modelId="{0991E651-BC6D-452B-96AB-F5D765526538}" srcId="{38C7FECF-B6A6-466C-934B-5EBF8BD3B52E}" destId="{4722BDF7-1491-443F-8444-D8583F3BAE73}" srcOrd="1" destOrd="0" parTransId="{13266228-A5BC-4D67-972D-D6ECD61332E3}" sibTransId="{B2FF62A2-B8E9-4A99-9CE5-FE90081F8294}"/>
    <dgm:cxn modelId="{AE3A0E86-0D6E-48A3-B273-8287B9C8BF26}" srcId="{38C7FECF-B6A6-466C-934B-5EBF8BD3B52E}" destId="{013A06C5-4E83-4965-8289-CA5148362342}" srcOrd="2" destOrd="0" parTransId="{C1ED5A0D-D6DE-4581-BB05-9D8F860EFF9A}" sibTransId="{F751E24A-69C0-4DBF-A05E-B4D6EC451FCA}"/>
    <dgm:cxn modelId="{A127C4BF-5C23-43C3-A999-9086BB28A620}" type="presParOf" srcId="{E2CF0C11-495C-4CE9-B414-761985D7710E}" destId="{6DA6ED30-A937-46BA-A1EC-03BEC65F473A}" srcOrd="0" destOrd="0" presId="urn:microsoft.com/office/officeart/2009/3/layout/PieProcess"/>
    <dgm:cxn modelId="{E85FEE95-CB63-4776-B15B-DEE1B97F1F73}" type="presParOf" srcId="{6DA6ED30-A937-46BA-A1EC-03BEC65F473A}" destId="{90999D0F-394C-4E39-AB2B-271E73030F2C}" srcOrd="0" destOrd="0" presId="urn:microsoft.com/office/officeart/2009/3/layout/PieProcess"/>
    <dgm:cxn modelId="{FD346207-5D3B-4362-89C7-0ED03ECFCB85}" type="presParOf" srcId="{6DA6ED30-A937-46BA-A1EC-03BEC65F473A}" destId="{4FBEB051-0E2A-45FB-9A16-8C7D1BED4AAF}" srcOrd="1" destOrd="0" presId="urn:microsoft.com/office/officeart/2009/3/layout/PieProcess"/>
    <dgm:cxn modelId="{8C6BDFD5-5273-4EA9-9BCC-26C4A4BE220B}" type="presParOf" srcId="{6DA6ED30-A937-46BA-A1EC-03BEC65F473A}" destId="{A0987A45-00DF-486B-A11A-14B80A07D82F}" srcOrd="2" destOrd="0" presId="urn:microsoft.com/office/officeart/2009/3/layout/PieProcess"/>
    <dgm:cxn modelId="{5E3FFD39-BE0A-4DC6-9C56-1A2B3FE97714}" type="presParOf" srcId="{E2CF0C11-495C-4CE9-B414-761985D7710E}" destId="{8090988C-2E8A-4AA7-8E0B-60C31EA1CCBC}" srcOrd="1" destOrd="0" presId="urn:microsoft.com/office/officeart/2009/3/layout/PieProcess"/>
    <dgm:cxn modelId="{66DA2C71-AD71-4232-86D5-0D8EF2326601}" type="presParOf" srcId="{E2CF0C11-495C-4CE9-B414-761985D7710E}" destId="{A153B05C-C78D-4AC3-B81B-EF755EB05358}" srcOrd="2" destOrd="0" presId="urn:microsoft.com/office/officeart/2009/3/layout/PieProcess"/>
    <dgm:cxn modelId="{F4EF20A0-636D-42D2-9CCA-AA0B713D204C}" type="presParOf" srcId="{A153B05C-C78D-4AC3-B81B-EF755EB05358}" destId="{7E91B17F-B3D4-4E1D-A9DD-4EE265E9438F}" srcOrd="0" destOrd="0" presId="urn:microsoft.com/office/officeart/2009/3/layout/PieProcess"/>
    <dgm:cxn modelId="{EEF004A3-70EB-4126-9DE8-3202F5F92BCF}" type="presParOf" srcId="{E2CF0C11-495C-4CE9-B414-761985D7710E}" destId="{467476AF-04CB-428C-8D59-09E566F8500D}" srcOrd="3" destOrd="0" presId="urn:microsoft.com/office/officeart/2009/3/layout/PieProcess"/>
    <dgm:cxn modelId="{7F2BFAAC-CC6B-4AC3-A5E9-973E56FD9309}" type="presParOf" srcId="{E2CF0C11-495C-4CE9-B414-761985D7710E}" destId="{A629D572-C51B-45A6-AEB7-B369905D7DF4}" srcOrd="4" destOrd="0" presId="urn:microsoft.com/office/officeart/2009/3/layout/PieProcess"/>
    <dgm:cxn modelId="{10F8CAEE-EAA4-49CC-82BF-7CD303ADF2E9}" type="presParOf" srcId="{A629D572-C51B-45A6-AEB7-B369905D7DF4}" destId="{F6532808-D089-4159-A5BC-457AEEA9C7C6}" srcOrd="0" destOrd="0" presId="urn:microsoft.com/office/officeart/2009/3/layout/PieProcess"/>
    <dgm:cxn modelId="{883B17AC-4790-4F7E-A4D0-330416719F88}" type="presParOf" srcId="{A629D572-C51B-45A6-AEB7-B369905D7DF4}" destId="{1520E418-B50E-4E32-8AFF-BE34914ADFE5}" srcOrd="1" destOrd="0" presId="urn:microsoft.com/office/officeart/2009/3/layout/PieProcess"/>
    <dgm:cxn modelId="{B13A38E4-1F46-4ABB-9C5D-760DB4FBD12A}" type="presParOf" srcId="{A629D572-C51B-45A6-AEB7-B369905D7DF4}" destId="{CEC431AC-D5A1-4E36-83DE-D3AB0BB3FEA0}" srcOrd="2" destOrd="0" presId="urn:microsoft.com/office/officeart/2009/3/layout/PieProcess"/>
    <dgm:cxn modelId="{148CD3B2-0070-4F3F-8851-80F34C4EE8DA}" type="presParOf" srcId="{E2CF0C11-495C-4CE9-B414-761985D7710E}" destId="{CAE8C666-B678-410D-9F58-9E4DB2DD0F66}" srcOrd="5" destOrd="0" presId="urn:microsoft.com/office/officeart/2009/3/layout/PieProcess"/>
    <dgm:cxn modelId="{E9B9C05F-38E3-4A41-8CF2-541BFBB29230}" type="presParOf" srcId="{E2CF0C11-495C-4CE9-B414-761985D7710E}" destId="{78B5BCEE-17D8-4082-B299-81D19320D474}" srcOrd="6" destOrd="0" presId="urn:microsoft.com/office/officeart/2009/3/layout/PieProcess"/>
    <dgm:cxn modelId="{DE05DF89-745A-4925-BDFE-FA4BE33A9B2C}" type="presParOf" srcId="{78B5BCEE-17D8-4082-B299-81D19320D474}" destId="{DFB92958-B00F-43F6-A4C3-6DFFB68F67BE}" srcOrd="0" destOrd="0" presId="urn:microsoft.com/office/officeart/2009/3/layout/PieProcess"/>
    <dgm:cxn modelId="{D88E25E0-C28D-4B1D-9ED6-1171203E1031}" type="presParOf" srcId="{E2CF0C11-495C-4CE9-B414-761985D7710E}" destId="{2915F07A-B5A8-4909-8B49-5A007665209B}" srcOrd="7" destOrd="0" presId="urn:microsoft.com/office/officeart/2009/3/layout/PieProcess"/>
    <dgm:cxn modelId="{3DC6071C-195D-4C39-9C98-5945158334CB}" type="presParOf" srcId="{E2CF0C11-495C-4CE9-B414-761985D7710E}" destId="{42EA7B6E-B440-4529-A787-176AD10FB0DF}" srcOrd="8" destOrd="0" presId="urn:microsoft.com/office/officeart/2009/3/layout/PieProcess"/>
    <dgm:cxn modelId="{59C1764B-AAB2-46CA-9DA3-B48979A26CD9}" type="presParOf" srcId="{42EA7B6E-B440-4529-A787-176AD10FB0DF}" destId="{0696E826-7992-4923-A464-9B772527F549}" srcOrd="0" destOrd="0" presId="urn:microsoft.com/office/officeart/2009/3/layout/PieProcess"/>
    <dgm:cxn modelId="{E279C6E2-1E10-47D9-8F7A-9C918565CB94}" type="presParOf" srcId="{42EA7B6E-B440-4529-A787-176AD10FB0DF}" destId="{5C65D25D-B80F-45B1-BE64-EAA41A2253E5}" srcOrd="1" destOrd="0" presId="urn:microsoft.com/office/officeart/2009/3/layout/PieProcess"/>
    <dgm:cxn modelId="{BF36EC97-4865-41A9-8AB0-674E2C0039FA}" type="presParOf" srcId="{42EA7B6E-B440-4529-A787-176AD10FB0DF}" destId="{E833ACE3-5770-4AD6-B86B-E3CECFD8F7C0}" srcOrd="2" destOrd="0" presId="urn:microsoft.com/office/officeart/2009/3/layout/PieProcess"/>
    <dgm:cxn modelId="{A04E2CAF-09B1-4F99-B0E1-011CAC06CE99}" type="presParOf" srcId="{E2CF0C11-495C-4CE9-B414-761985D7710E}" destId="{FBA7B035-CF83-4538-AD85-8ABF19A4F13A}" srcOrd="9" destOrd="0" presId="urn:microsoft.com/office/officeart/2009/3/layout/PieProcess"/>
    <dgm:cxn modelId="{BF467C82-A22F-430C-8254-5877D3FA5D26}" type="presParOf" srcId="{E2CF0C11-495C-4CE9-B414-761985D7710E}" destId="{BDEC6B46-545B-4956-8941-BA5169BA1A47}" srcOrd="10" destOrd="0" presId="urn:microsoft.com/office/officeart/2009/3/layout/PieProcess"/>
    <dgm:cxn modelId="{3C631075-447B-475B-9D9D-A663BC5AC73E}" type="presParOf" srcId="{BDEC6B46-545B-4956-8941-BA5169BA1A47}" destId="{315BC4AC-8AC0-42AD-899F-9D61A19D5CED}" srcOrd="0" destOrd="0" presId="urn:microsoft.com/office/officeart/2009/3/layout/PieProcess"/>
    <dgm:cxn modelId="{7C066050-8EAF-43D7-B199-DC6A080D495C}" type="presParOf" srcId="{E2CF0C11-495C-4CE9-B414-761985D7710E}" destId="{4136D921-AF45-4F8B-9F11-56208AFFBA63}" srcOrd="11" destOrd="0" presId="urn:microsoft.com/office/officeart/2009/3/layout/PieProcess"/>
    <dgm:cxn modelId="{ADC4F66B-AE1F-4F00-AD7D-75DA07A0B5F0}" type="presParOf" srcId="{E2CF0C11-495C-4CE9-B414-761985D7710E}" destId="{6475486C-2E96-45D1-BDF6-B318871C9201}" srcOrd="12" destOrd="0" presId="urn:microsoft.com/office/officeart/2009/3/layout/PieProcess"/>
    <dgm:cxn modelId="{B50804D8-76F2-4E84-936E-DF26F25E6910}" type="presParOf" srcId="{6475486C-2E96-45D1-BDF6-B318871C9201}" destId="{75675C2B-F232-4E4A-90C7-9022C82AED66}" srcOrd="0" destOrd="0" presId="urn:microsoft.com/office/officeart/2009/3/layout/PieProcess"/>
    <dgm:cxn modelId="{3508C77C-3515-4CDB-B53F-6AD9C79A789F}" type="presParOf" srcId="{6475486C-2E96-45D1-BDF6-B318871C9201}" destId="{55D7563F-57DD-4BE6-A899-B596240C9BC7}" srcOrd="1" destOrd="0" presId="urn:microsoft.com/office/officeart/2009/3/layout/PieProcess"/>
    <dgm:cxn modelId="{C337D7E3-8608-435D-919B-4D75A508C4E9}" type="presParOf" srcId="{6475486C-2E96-45D1-BDF6-B318871C9201}" destId="{59BD2BA1-8FF1-4DED-9C79-CA543845D328}" srcOrd="2" destOrd="0" presId="urn:microsoft.com/office/officeart/2009/3/layout/PieProcess"/>
    <dgm:cxn modelId="{6361F58F-E0B1-4096-9B48-01E816476388}" type="presParOf" srcId="{E2CF0C11-495C-4CE9-B414-761985D7710E}" destId="{E3B91EFB-342C-4684-8C48-B6F4295F5BE6}" srcOrd="13" destOrd="0" presId="urn:microsoft.com/office/officeart/2009/3/layout/PieProcess"/>
    <dgm:cxn modelId="{8D898215-8465-490F-8D4F-B911C086F73B}" type="presParOf" srcId="{E3B91EFB-342C-4684-8C48-B6F4295F5BE6}" destId="{F93117BD-566E-4770-83FF-6D3C48637CD0}" srcOrd="0" destOrd="0" presId="urn:microsoft.com/office/officeart/2009/3/layout/PieProcess"/>
    <dgm:cxn modelId="{E7070C2D-8900-4CBF-A7CD-326176B89031}" type="presParOf" srcId="{E3B91EFB-342C-4684-8C48-B6F4295F5BE6}" destId="{174EA3DD-E800-4A9F-82D8-50D16E981C4D}" srcOrd="1" destOrd="0" presId="urn:microsoft.com/office/officeart/2009/3/layout/PieProcess"/>
    <dgm:cxn modelId="{ADA41ED6-0A2D-4030-A386-636D82CDAAAF}" type="presParOf" srcId="{E3B91EFB-342C-4684-8C48-B6F4295F5BE6}" destId="{87A38663-27D0-4B72-9E79-9FC2BE36F4D8}" srcOrd="2" destOrd="0" presId="urn:microsoft.com/office/officeart/2009/3/layout/Pi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418559-EEC2-44EB-842F-F98649600D81}" type="doc">
      <dgm:prSet loTypeId="urn:microsoft.com/office/officeart/2009/3/layout/BlockDescendingList" loCatId="list" qsTypeId="urn:microsoft.com/office/officeart/2005/8/quickstyle/simple1" qsCatId="simple" csTypeId="urn:microsoft.com/office/officeart/2005/8/colors/accent1_2" csCatId="accent1" phldr="1"/>
      <dgm:spPr/>
      <dgm:t>
        <a:bodyPr/>
        <a:lstStyle/>
        <a:p>
          <a:endParaRPr lang="es-ES"/>
        </a:p>
      </dgm:t>
    </dgm:pt>
    <dgm:pt modelId="{49E33009-15FA-4B5E-AF2A-E151CE903D11}">
      <dgm:prSet phldrT="[Texto]" custT="1"/>
      <dgm:spPr/>
      <dgm:t>
        <a:bodyPr vert="horz" anchor="ctr"/>
        <a:lstStyle/>
        <a:p>
          <a:pPr algn="ctr"/>
          <a:r>
            <a:rPr lang="en-US" sz="1600" dirty="0" smtClean="0"/>
            <a:t>ETABS, </a:t>
          </a:r>
          <a:r>
            <a:rPr lang="es-EC" sz="1600" noProof="0" dirty="0" smtClean="0"/>
            <a:t>MANUALES</a:t>
          </a:r>
          <a:r>
            <a:rPr lang="en-US" sz="1600" dirty="0" smtClean="0"/>
            <a:t> CSI</a:t>
          </a:r>
          <a:endParaRPr lang="es-ES" sz="1600" dirty="0"/>
        </a:p>
      </dgm:t>
    </dgm:pt>
    <dgm:pt modelId="{D9DD393B-B72D-4867-9DAC-2F24E81F38D4}" type="parTrans" cxnId="{1F86DF1C-04F2-4974-82A7-1D98793DB976}">
      <dgm:prSet/>
      <dgm:spPr/>
      <dgm:t>
        <a:bodyPr/>
        <a:lstStyle/>
        <a:p>
          <a:endParaRPr lang="es-ES"/>
        </a:p>
      </dgm:t>
    </dgm:pt>
    <dgm:pt modelId="{EEEA7B2B-FF99-428F-912D-5F4E08EDABC0}" type="sibTrans" cxnId="{1F86DF1C-04F2-4974-82A7-1D98793DB976}">
      <dgm:prSet/>
      <dgm:spPr/>
      <dgm:t>
        <a:bodyPr/>
        <a:lstStyle/>
        <a:p>
          <a:endParaRPr lang="es-ES"/>
        </a:p>
      </dgm:t>
    </dgm:pt>
    <dgm:pt modelId="{D675ED77-1C47-4AC2-AC02-0567ABA1D308}">
      <dgm:prSet phldrT="[Texto]" custT="1"/>
      <dgm:spPr/>
      <dgm:t>
        <a:bodyPr/>
        <a:lstStyle/>
        <a:p>
          <a:r>
            <a:rPr lang="es-ES" sz="1200" noProof="0" dirty="0" smtClean="0"/>
            <a:t>PROGRAMA ETABS</a:t>
          </a:r>
          <a:endParaRPr lang="es-ES" sz="1200" noProof="0" dirty="0"/>
        </a:p>
      </dgm:t>
    </dgm:pt>
    <dgm:pt modelId="{DCFA478E-8B6E-4675-B69F-4F83558C9854}" type="parTrans" cxnId="{18D604E7-8842-4AE5-BAEB-F23439D354EB}">
      <dgm:prSet/>
      <dgm:spPr/>
      <dgm:t>
        <a:bodyPr/>
        <a:lstStyle/>
        <a:p>
          <a:endParaRPr lang="es-ES"/>
        </a:p>
      </dgm:t>
    </dgm:pt>
    <dgm:pt modelId="{80B1210A-26FD-4397-906C-2BB14A58ADCA}" type="sibTrans" cxnId="{18D604E7-8842-4AE5-BAEB-F23439D354EB}">
      <dgm:prSet/>
      <dgm:spPr/>
      <dgm:t>
        <a:bodyPr/>
        <a:lstStyle/>
        <a:p>
          <a:endParaRPr lang="es-ES"/>
        </a:p>
      </dgm:t>
    </dgm:pt>
    <dgm:pt modelId="{EF94277F-5DD1-4763-BF6D-CC7D218A22F8}">
      <dgm:prSet phldrT="[Texto]" custT="1"/>
      <dgm:spPr/>
      <dgm:t>
        <a:bodyPr/>
        <a:lstStyle/>
        <a:p>
          <a:r>
            <a:rPr lang="es-ES" sz="1200" noProof="0" dirty="0" smtClean="0"/>
            <a:t>COMPARACIÓN</a:t>
          </a:r>
          <a:r>
            <a:rPr lang="en-US" sz="1200" dirty="0" smtClean="0"/>
            <a:t> </a:t>
          </a:r>
          <a:endParaRPr lang="es-ES" sz="1200" dirty="0"/>
        </a:p>
      </dgm:t>
    </dgm:pt>
    <dgm:pt modelId="{402A34C4-8685-42D5-9F18-6C55BE4BA302}" type="parTrans" cxnId="{30FF1DFB-6637-4660-826C-8E506B5B80CB}">
      <dgm:prSet/>
      <dgm:spPr/>
      <dgm:t>
        <a:bodyPr/>
        <a:lstStyle/>
        <a:p>
          <a:endParaRPr lang="es-ES"/>
        </a:p>
      </dgm:t>
    </dgm:pt>
    <dgm:pt modelId="{4687FECB-98A2-4999-A53B-D8AC0A291AD7}" type="sibTrans" cxnId="{30FF1DFB-6637-4660-826C-8E506B5B80CB}">
      <dgm:prSet/>
      <dgm:spPr/>
      <dgm:t>
        <a:bodyPr/>
        <a:lstStyle/>
        <a:p>
          <a:endParaRPr lang="es-ES"/>
        </a:p>
      </dgm:t>
    </dgm:pt>
    <dgm:pt modelId="{99306CB2-EC64-40D8-BF70-4CFC355D2C99}">
      <dgm:prSet custT="1"/>
      <dgm:spPr/>
      <dgm:t>
        <a:bodyPr anchor="t"/>
        <a:lstStyle/>
        <a:p>
          <a:r>
            <a:rPr lang="es-ES" sz="1400" noProof="0" dirty="0" smtClean="0"/>
            <a:t>CÓDIGOS</a:t>
          </a:r>
          <a:r>
            <a:rPr lang="en-US" sz="1400" dirty="0" smtClean="0"/>
            <a:t> FEMA, 273</a:t>
          </a:r>
          <a:endParaRPr lang="es-ES" sz="1400" dirty="0"/>
        </a:p>
      </dgm:t>
    </dgm:pt>
    <dgm:pt modelId="{77B06781-D8B8-4C65-98E6-D2C8E955D319}" type="parTrans" cxnId="{696B598F-1580-4DA3-AF0F-CD93A51DA369}">
      <dgm:prSet/>
      <dgm:spPr/>
      <dgm:t>
        <a:bodyPr/>
        <a:lstStyle/>
        <a:p>
          <a:endParaRPr lang="es-ES"/>
        </a:p>
      </dgm:t>
    </dgm:pt>
    <dgm:pt modelId="{A51BB5CC-F16A-40D3-AE9E-2651DED80E40}" type="sibTrans" cxnId="{696B598F-1580-4DA3-AF0F-CD93A51DA369}">
      <dgm:prSet/>
      <dgm:spPr/>
      <dgm:t>
        <a:bodyPr/>
        <a:lstStyle/>
        <a:p>
          <a:endParaRPr lang="es-ES"/>
        </a:p>
      </dgm:t>
    </dgm:pt>
    <dgm:pt modelId="{ABBDA737-E4DC-41FF-AE8F-B2D1ABFAEEA0}">
      <dgm:prSet custT="1"/>
      <dgm:spPr/>
      <dgm:t>
        <a:bodyPr/>
        <a:lstStyle/>
        <a:p>
          <a:r>
            <a:rPr lang="es-ES" sz="1200" noProof="0" dirty="0" smtClean="0"/>
            <a:t>TRADUCCIÓN</a:t>
          </a:r>
          <a:r>
            <a:rPr lang="en-US" sz="1200" dirty="0" smtClean="0"/>
            <a:t> DEL </a:t>
          </a:r>
          <a:r>
            <a:rPr lang="es-ES" sz="1200" noProof="0" dirty="0" smtClean="0"/>
            <a:t>CÓDIGO</a:t>
          </a:r>
          <a:r>
            <a:rPr lang="en-US" sz="1200" dirty="0" smtClean="0"/>
            <a:t> FEMA</a:t>
          </a:r>
          <a:endParaRPr lang="es-ES" sz="1200" dirty="0"/>
        </a:p>
      </dgm:t>
    </dgm:pt>
    <dgm:pt modelId="{25C17578-038D-4AFC-A6CA-1CCF95152C85}" type="parTrans" cxnId="{E0FC9666-5E64-405D-90F2-8E3406D0D873}">
      <dgm:prSet/>
      <dgm:spPr/>
      <dgm:t>
        <a:bodyPr/>
        <a:lstStyle/>
        <a:p>
          <a:endParaRPr lang="es-ES"/>
        </a:p>
      </dgm:t>
    </dgm:pt>
    <dgm:pt modelId="{4C82AA52-EE9F-4148-9EA2-D3B5690C2C65}" type="sibTrans" cxnId="{E0FC9666-5E64-405D-90F2-8E3406D0D873}">
      <dgm:prSet/>
      <dgm:spPr/>
      <dgm:t>
        <a:bodyPr/>
        <a:lstStyle/>
        <a:p>
          <a:endParaRPr lang="es-ES"/>
        </a:p>
      </dgm:t>
    </dgm:pt>
    <dgm:pt modelId="{334778B1-BE17-47DF-8DE1-555A18ECEF71}" type="pres">
      <dgm:prSet presAssocID="{49418559-EEC2-44EB-842F-F98649600D81}" presName="Name0" presStyleCnt="0">
        <dgm:presLayoutVars>
          <dgm:chMax val="7"/>
          <dgm:chPref val="7"/>
          <dgm:dir/>
          <dgm:animLvl val="lvl"/>
        </dgm:presLayoutVars>
      </dgm:prSet>
      <dgm:spPr/>
      <dgm:t>
        <a:bodyPr/>
        <a:lstStyle/>
        <a:p>
          <a:endParaRPr lang="es-ES"/>
        </a:p>
      </dgm:t>
    </dgm:pt>
    <dgm:pt modelId="{9788CA30-6559-4E81-945D-2621FA61A3ED}" type="pres">
      <dgm:prSet presAssocID="{99306CB2-EC64-40D8-BF70-4CFC355D2C99}" presName="parentText_1" presStyleLbl="node1" presStyleIdx="0" presStyleCnt="5">
        <dgm:presLayoutVars>
          <dgm:chMax val="1"/>
          <dgm:chPref val="1"/>
          <dgm:bulletEnabled val="1"/>
        </dgm:presLayoutVars>
      </dgm:prSet>
      <dgm:spPr/>
      <dgm:t>
        <a:bodyPr/>
        <a:lstStyle/>
        <a:p>
          <a:endParaRPr lang="es-ES"/>
        </a:p>
      </dgm:t>
    </dgm:pt>
    <dgm:pt modelId="{57406F23-1603-4C61-99C1-AA483E739886}" type="pres">
      <dgm:prSet presAssocID="{99306CB2-EC64-40D8-BF70-4CFC355D2C99}" presName="childText_1" presStyleLbl="node1" presStyleIdx="0" presStyleCnt="5">
        <dgm:presLayoutVars>
          <dgm:chMax val="0"/>
          <dgm:chPref val="0"/>
          <dgm:bulletEnabled val="1"/>
        </dgm:presLayoutVars>
      </dgm:prSet>
      <dgm:spPr/>
    </dgm:pt>
    <dgm:pt modelId="{E63ABDC0-E178-4B86-B566-CEA6AF7965D3}" type="pres">
      <dgm:prSet presAssocID="{99306CB2-EC64-40D8-BF70-4CFC355D2C99}" presName="accentShape_1" presStyleCnt="0"/>
      <dgm:spPr/>
    </dgm:pt>
    <dgm:pt modelId="{8AC93024-8854-4324-8CDE-C0F4256A2F7B}" type="pres">
      <dgm:prSet presAssocID="{99306CB2-EC64-40D8-BF70-4CFC355D2C99}" presName="imageRepeatNode" presStyleLbl="node1" presStyleIdx="0" presStyleCnt="5" custAng="0" custLinFactX="-100000" custLinFactNeighborX="-194144" custLinFactNeighborY="1909"/>
      <dgm:spPr/>
      <dgm:t>
        <a:bodyPr/>
        <a:lstStyle/>
        <a:p>
          <a:endParaRPr lang="es-ES"/>
        </a:p>
      </dgm:t>
    </dgm:pt>
    <dgm:pt modelId="{42C9C45A-7134-4F88-8A8D-5A6CD80D0E9B}" type="pres">
      <dgm:prSet presAssocID="{ABBDA737-E4DC-41FF-AE8F-B2D1ABFAEEA0}" presName="parentText_2" presStyleLbl="node1" presStyleIdx="0" presStyleCnt="5">
        <dgm:presLayoutVars>
          <dgm:chMax val="1"/>
          <dgm:chPref val="1"/>
          <dgm:bulletEnabled val="1"/>
        </dgm:presLayoutVars>
      </dgm:prSet>
      <dgm:spPr/>
      <dgm:t>
        <a:bodyPr/>
        <a:lstStyle/>
        <a:p>
          <a:endParaRPr lang="es-ES"/>
        </a:p>
      </dgm:t>
    </dgm:pt>
    <dgm:pt modelId="{88CCA86F-66F3-42C7-A1B1-8A31146B5037}" type="pres">
      <dgm:prSet presAssocID="{ABBDA737-E4DC-41FF-AE8F-B2D1ABFAEEA0}" presName="childText_2" presStyleLbl="node1" presStyleIdx="0" presStyleCnt="5">
        <dgm:presLayoutVars>
          <dgm:chMax val="0"/>
          <dgm:chPref val="0"/>
          <dgm:bulletEnabled val="1"/>
        </dgm:presLayoutVars>
      </dgm:prSet>
      <dgm:spPr/>
    </dgm:pt>
    <dgm:pt modelId="{890FB82F-3DBF-4F85-A446-EEBD9E9D1B71}" type="pres">
      <dgm:prSet presAssocID="{ABBDA737-E4DC-41FF-AE8F-B2D1ABFAEEA0}" presName="accentShape_2" presStyleCnt="0"/>
      <dgm:spPr/>
    </dgm:pt>
    <dgm:pt modelId="{54372CF3-D325-4860-A8E6-7065524E9AAE}" type="pres">
      <dgm:prSet presAssocID="{ABBDA737-E4DC-41FF-AE8F-B2D1ABFAEEA0}" presName="imageRepeatNode" presStyleLbl="node1" presStyleIdx="1" presStyleCnt="5" custLinFactX="-39598" custLinFactNeighborX="-100000" custLinFactNeighborY="1437"/>
      <dgm:spPr/>
      <dgm:t>
        <a:bodyPr/>
        <a:lstStyle/>
        <a:p>
          <a:endParaRPr lang="es-ES"/>
        </a:p>
      </dgm:t>
    </dgm:pt>
    <dgm:pt modelId="{6B4AA183-76BC-4E50-8C9B-A6021BF926EE}" type="pres">
      <dgm:prSet presAssocID="{49E33009-15FA-4B5E-AF2A-E151CE903D11}" presName="parentText_3" presStyleLbl="node1" presStyleIdx="1" presStyleCnt="5">
        <dgm:presLayoutVars>
          <dgm:chMax val="1"/>
          <dgm:chPref val="1"/>
          <dgm:bulletEnabled val="1"/>
        </dgm:presLayoutVars>
      </dgm:prSet>
      <dgm:spPr/>
      <dgm:t>
        <a:bodyPr/>
        <a:lstStyle/>
        <a:p>
          <a:endParaRPr lang="es-ES"/>
        </a:p>
      </dgm:t>
    </dgm:pt>
    <dgm:pt modelId="{F4A88EEF-DE20-461B-AF40-C7BB17E0FEF2}" type="pres">
      <dgm:prSet presAssocID="{49E33009-15FA-4B5E-AF2A-E151CE903D11}" presName="childText_3" presStyleLbl="node1" presStyleIdx="1" presStyleCnt="5">
        <dgm:presLayoutVars>
          <dgm:chMax val="0"/>
          <dgm:chPref val="0"/>
          <dgm:bulletEnabled val="1"/>
        </dgm:presLayoutVars>
      </dgm:prSet>
      <dgm:spPr/>
      <dgm:t>
        <a:bodyPr/>
        <a:lstStyle/>
        <a:p>
          <a:endParaRPr lang="es-ES"/>
        </a:p>
      </dgm:t>
    </dgm:pt>
    <dgm:pt modelId="{201022B2-E61A-46FD-9435-489F83E39B37}" type="pres">
      <dgm:prSet presAssocID="{49E33009-15FA-4B5E-AF2A-E151CE903D11}" presName="accentShape_3" presStyleCnt="0"/>
      <dgm:spPr/>
    </dgm:pt>
    <dgm:pt modelId="{B562776E-CDD5-45F7-962F-E0C087779132}" type="pres">
      <dgm:prSet presAssocID="{49E33009-15FA-4B5E-AF2A-E151CE903D11}" presName="imageRepeatNode" presStyleLbl="node1" presStyleIdx="2" presStyleCnt="5" custScaleX="102638" custScaleY="113624" custLinFactNeighborX="-16341" custLinFactNeighborY="39"/>
      <dgm:spPr/>
      <dgm:t>
        <a:bodyPr/>
        <a:lstStyle/>
        <a:p>
          <a:endParaRPr lang="es-ES"/>
        </a:p>
      </dgm:t>
    </dgm:pt>
    <dgm:pt modelId="{CD284475-FA21-4111-BAEB-F8AC7178F1E6}" type="pres">
      <dgm:prSet presAssocID="{D675ED77-1C47-4AC2-AC02-0567ABA1D308}" presName="parentText_4" presStyleLbl="node1" presStyleIdx="2" presStyleCnt="5">
        <dgm:presLayoutVars>
          <dgm:chMax val="1"/>
          <dgm:chPref val="1"/>
          <dgm:bulletEnabled val="1"/>
        </dgm:presLayoutVars>
      </dgm:prSet>
      <dgm:spPr/>
      <dgm:t>
        <a:bodyPr/>
        <a:lstStyle/>
        <a:p>
          <a:endParaRPr lang="es-ES"/>
        </a:p>
      </dgm:t>
    </dgm:pt>
    <dgm:pt modelId="{0F31DB41-68F2-4DC9-BDAD-A6A9A16FF8BB}" type="pres">
      <dgm:prSet presAssocID="{D675ED77-1C47-4AC2-AC02-0567ABA1D308}" presName="childText_4" presStyleLbl="node1" presStyleIdx="2" presStyleCnt="5">
        <dgm:presLayoutVars>
          <dgm:chMax val="0"/>
          <dgm:chPref val="0"/>
          <dgm:bulletEnabled val="1"/>
        </dgm:presLayoutVars>
      </dgm:prSet>
      <dgm:spPr/>
      <dgm:t>
        <a:bodyPr/>
        <a:lstStyle/>
        <a:p>
          <a:endParaRPr lang="es-ES"/>
        </a:p>
      </dgm:t>
    </dgm:pt>
    <dgm:pt modelId="{7AB3465B-B41F-4629-AE23-279432C5034E}" type="pres">
      <dgm:prSet presAssocID="{D675ED77-1C47-4AC2-AC02-0567ABA1D308}" presName="accentShape_4" presStyleCnt="0"/>
      <dgm:spPr/>
    </dgm:pt>
    <dgm:pt modelId="{4CCB3DB7-2D54-4FD8-A43C-6E66A25F14C3}" type="pres">
      <dgm:prSet presAssocID="{D675ED77-1C47-4AC2-AC02-0567ABA1D308}" presName="imageRepeatNode" presStyleLbl="node1" presStyleIdx="3" presStyleCnt="5" custLinFactX="30754" custLinFactNeighborX="100000" custLinFactNeighborY="3604"/>
      <dgm:spPr/>
      <dgm:t>
        <a:bodyPr/>
        <a:lstStyle/>
        <a:p>
          <a:endParaRPr lang="es-ES"/>
        </a:p>
      </dgm:t>
    </dgm:pt>
    <dgm:pt modelId="{50AB84F6-FF62-479F-A1F7-067B6700A581}" type="pres">
      <dgm:prSet presAssocID="{EF94277F-5DD1-4763-BF6D-CC7D218A22F8}" presName="parentText_5" presStyleLbl="node1" presStyleIdx="3" presStyleCnt="5">
        <dgm:presLayoutVars>
          <dgm:chMax val="1"/>
          <dgm:chPref val="1"/>
          <dgm:bulletEnabled val="1"/>
        </dgm:presLayoutVars>
      </dgm:prSet>
      <dgm:spPr/>
      <dgm:t>
        <a:bodyPr/>
        <a:lstStyle/>
        <a:p>
          <a:endParaRPr lang="es-ES"/>
        </a:p>
      </dgm:t>
    </dgm:pt>
    <dgm:pt modelId="{29ADAC01-4962-4297-89CD-A78A38243FD9}" type="pres">
      <dgm:prSet presAssocID="{EF94277F-5DD1-4763-BF6D-CC7D218A22F8}" presName="childText_5" presStyleLbl="node1" presStyleIdx="3" presStyleCnt="5">
        <dgm:presLayoutVars>
          <dgm:chMax val="0"/>
          <dgm:chPref val="0"/>
          <dgm:bulletEnabled val="1"/>
        </dgm:presLayoutVars>
      </dgm:prSet>
      <dgm:spPr/>
      <dgm:t>
        <a:bodyPr/>
        <a:lstStyle/>
        <a:p>
          <a:endParaRPr lang="es-ES"/>
        </a:p>
      </dgm:t>
    </dgm:pt>
    <dgm:pt modelId="{5011C90F-487A-4AFD-9F94-426E2B607002}" type="pres">
      <dgm:prSet presAssocID="{EF94277F-5DD1-4763-BF6D-CC7D218A22F8}" presName="accentShape_5" presStyleCnt="0"/>
      <dgm:spPr/>
    </dgm:pt>
    <dgm:pt modelId="{150268E2-8F64-4B8E-A152-471CF32CE689}" type="pres">
      <dgm:prSet presAssocID="{EF94277F-5DD1-4763-BF6D-CC7D218A22F8}" presName="imageRepeatNode" presStyleLbl="node1" presStyleIdx="4" presStyleCnt="5" custScaleY="130773" custLinFactX="100000" custLinFactNeighborX="121947" custLinFactNeighborY="-8773"/>
      <dgm:spPr/>
      <dgm:t>
        <a:bodyPr/>
        <a:lstStyle/>
        <a:p>
          <a:endParaRPr lang="es-ES"/>
        </a:p>
      </dgm:t>
    </dgm:pt>
  </dgm:ptLst>
  <dgm:cxnLst>
    <dgm:cxn modelId="{9FF95999-2B22-4F6F-B6A6-32665570470E}" type="presOf" srcId="{EF94277F-5DD1-4763-BF6D-CC7D218A22F8}" destId="{150268E2-8F64-4B8E-A152-471CF32CE689}" srcOrd="1" destOrd="0" presId="urn:microsoft.com/office/officeart/2009/3/layout/BlockDescendingList"/>
    <dgm:cxn modelId="{4F7BEC64-29FC-4328-B0B8-D7C6BC4961CA}" type="presOf" srcId="{ABBDA737-E4DC-41FF-AE8F-B2D1ABFAEEA0}" destId="{42C9C45A-7134-4F88-8A8D-5A6CD80D0E9B}" srcOrd="0" destOrd="0" presId="urn:microsoft.com/office/officeart/2009/3/layout/BlockDescendingList"/>
    <dgm:cxn modelId="{E0FC9666-5E64-405D-90F2-8E3406D0D873}" srcId="{49418559-EEC2-44EB-842F-F98649600D81}" destId="{ABBDA737-E4DC-41FF-AE8F-B2D1ABFAEEA0}" srcOrd="1" destOrd="0" parTransId="{25C17578-038D-4AFC-A6CA-1CCF95152C85}" sibTransId="{4C82AA52-EE9F-4148-9EA2-D3B5690C2C65}"/>
    <dgm:cxn modelId="{CD95268D-C315-40D9-83E9-5AD0A54920A3}" type="presOf" srcId="{99306CB2-EC64-40D8-BF70-4CFC355D2C99}" destId="{8AC93024-8854-4324-8CDE-C0F4256A2F7B}" srcOrd="1" destOrd="0" presId="urn:microsoft.com/office/officeart/2009/3/layout/BlockDescendingList"/>
    <dgm:cxn modelId="{C39AB8A1-51A9-4674-8112-6804C78B7C41}" type="presOf" srcId="{EF94277F-5DD1-4763-BF6D-CC7D218A22F8}" destId="{50AB84F6-FF62-479F-A1F7-067B6700A581}" srcOrd="0" destOrd="0" presId="urn:microsoft.com/office/officeart/2009/3/layout/BlockDescendingList"/>
    <dgm:cxn modelId="{30FF1DFB-6637-4660-826C-8E506B5B80CB}" srcId="{49418559-EEC2-44EB-842F-F98649600D81}" destId="{EF94277F-5DD1-4763-BF6D-CC7D218A22F8}" srcOrd="4" destOrd="0" parTransId="{402A34C4-8685-42D5-9F18-6C55BE4BA302}" sibTransId="{4687FECB-98A2-4999-A53B-D8AC0A291AD7}"/>
    <dgm:cxn modelId="{DAA337B8-BA08-4FA0-BEBF-72E933D64CEB}" type="presOf" srcId="{49418559-EEC2-44EB-842F-F98649600D81}" destId="{334778B1-BE17-47DF-8DE1-555A18ECEF71}" srcOrd="0" destOrd="0" presId="urn:microsoft.com/office/officeart/2009/3/layout/BlockDescendingList"/>
    <dgm:cxn modelId="{37017D38-D017-43B9-A88E-E587E826AB55}" type="presOf" srcId="{99306CB2-EC64-40D8-BF70-4CFC355D2C99}" destId="{9788CA30-6559-4E81-945D-2621FA61A3ED}" srcOrd="0" destOrd="0" presId="urn:microsoft.com/office/officeart/2009/3/layout/BlockDescendingList"/>
    <dgm:cxn modelId="{98B5A94B-366A-42F6-9FE7-53BD2177A3C3}" type="presOf" srcId="{D675ED77-1C47-4AC2-AC02-0567ABA1D308}" destId="{4CCB3DB7-2D54-4FD8-A43C-6E66A25F14C3}" srcOrd="1" destOrd="0" presId="urn:microsoft.com/office/officeart/2009/3/layout/BlockDescendingList"/>
    <dgm:cxn modelId="{696B598F-1580-4DA3-AF0F-CD93A51DA369}" srcId="{49418559-EEC2-44EB-842F-F98649600D81}" destId="{99306CB2-EC64-40D8-BF70-4CFC355D2C99}" srcOrd="0" destOrd="0" parTransId="{77B06781-D8B8-4C65-98E6-D2C8E955D319}" sibTransId="{A51BB5CC-F16A-40D3-AE9E-2651DED80E40}"/>
    <dgm:cxn modelId="{18D604E7-8842-4AE5-BAEB-F23439D354EB}" srcId="{49418559-EEC2-44EB-842F-F98649600D81}" destId="{D675ED77-1C47-4AC2-AC02-0567ABA1D308}" srcOrd="3" destOrd="0" parTransId="{DCFA478E-8B6E-4675-B69F-4F83558C9854}" sibTransId="{80B1210A-26FD-4397-906C-2BB14A58ADCA}"/>
    <dgm:cxn modelId="{D81A04F5-4384-45C9-AE16-D5950C54B637}" type="presOf" srcId="{ABBDA737-E4DC-41FF-AE8F-B2D1ABFAEEA0}" destId="{54372CF3-D325-4860-A8E6-7065524E9AAE}" srcOrd="1" destOrd="0" presId="urn:microsoft.com/office/officeart/2009/3/layout/BlockDescendingList"/>
    <dgm:cxn modelId="{37797B13-57FE-4C69-886F-4604EBB35192}" type="presOf" srcId="{49E33009-15FA-4B5E-AF2A-E151CE903D11}" destId="{6B4AA183-76BC-4E50-8C9B-A6021BF926EE}" srcOrd="0" destOrd="0" presId="urn:microsoft.com/office/officeart/2009/3/layout/BlockDescendingList"/>
    <dgm:cxn modelId="{8160BED1-E73F-4D14-8AE8-30F00CF40C47}" type="presOf" srcId="{D675ED77-1C47-4AC2-AC02-0567ABA1D308}" destId="{CD284475-FA21-4111-BAEB-F8AC7178F1E6}" srcOrd="0" destOrd="0" presId="urn:microsoft.com/office/officeart/2009/3/layout/BlockDescendingList"/>
    <dgm:cxn modelId="{1F86DF1C-04F2-4974-82A7-1D98793DB976}" srcId="{49418559-EEC2-44EB-842F-F98649600D81}" destId="{49E33009-15FA-4B5E-AF2A-E151CE903D11}" srcOrd="2" destOrd="0" parTransId="{D9DD393B-B72D-4867-9DAC-2F24E81F38D4}" sibTransId="{EEEA7B2B-FF99-428F-912D-5F4E08EDABC0}"/>
    <dgm:cxn modelId="{7E045454-A924-46DA-9A89-1C8E3FCA8883}" type="presOf" srcId="{49E33009-15FA-4B5E-AF2A-E151CE903D11}" destId="{B562776E-CDD5-45F7-962F-E0C087779132}" srcOrd="1" destOrd="0" presId="urn:microsoft.com/office/officeart/2009/3/layout/BlockDescendingList"/>
    <dgm:cxn modelId="{7856BE93-0B07-4DA5-9151-02833C8F69E4}" type="presParOf" srcId="{334778B1-BE17-47DF-8DE1-555A18ECEF71}" destId="{9788CA30-6559-4E81-945D-2621FA61A3ED}" srcOrd="0" destOrd="0" presId="urn:microsoft.com/office/officeart/2009/3/layout/BlockDescendingList"/>
    <dgm:cxn modelId="{C1DD75F8-6121-4578-BD7E-803916F3D9B2}" type="presParOf" srcId="{334778B1-BE17-47DF-8DE1-555A18ECEF71}" destId="{57406F23-1603-4C61-99C1-AA483E739886}" srcOrd="1" destOrd="0" presId="urn:microsoft.com/office/officeart/2009/3/layout/BlockDescendingList"/>
    <dgm:cxn modelId="{F3D8D28C-D68A-4835-AD73-34513BB690D6}" type="presParOf" srcId="{334778B1-BE17-47DF-8DE1-555A18ECEF71}" destId="{E63ABDC0-E178-4B86-B566-CEA6AF7965D3}" srcOrd="2" destOrd="0" presId="urn:microsoft.com/office/officeart/2009/3/layout/BlockDescendingList"/>
    <dgm:cxn modelId="{C3569A1A-2E88-4E8D-9392-CB7C6E0C7D1A}" type="presParOf" srcId="{E63ABDC0-E178-4B86-B566-CEA6AF7965D3}" destId="{8AC93024-8854-4324-8CDE-C0F4256A2F7B}" srcOrd="0" destOrd="0" presId="urn:microsoft.com/office/officeart/2009/3/layout/BlockDescendingList"/>
    <dgm:cxn modelId="{CD063F8F-F267-4C3A-ABFC-36668C27D26E}" type="presParOf" srcId="{334778B1-BE17-47DF-8DE1-555A18ECEF71}" destId="{42C9C45A-7134-4F88-8A8D-5A6CD80D0E9B}" srcOrd="3" destOrd="0" presId="urn:microsoft.com/office/officeart/2009/3/layout/BlockDescendingList"/>
    <dgm:cxn modelId="{BDB8534E-8C5D-41DE-9E76-EA25AB833EB3}" type="presParOf" srcId="{334778B1-BE17-47DF-8DE1-555A18ECEF71}" destId="{88CCA86F-66F3-42C7-A1B1-8A31146B5037}" srcOrd="4" destOrd="0" presId="urn:microsoft.com/office/officeart/2009/3/layout/BlockDescendingList"/>
    <dgm:cxn modelId="{900081BA-6D3C-411F-A2CF-8660CC016242}" type="presParOf" srcId="{334778B1-BE17-47DF-8DE1-555A18ECEF71}" destId="{890FB82F-3DBF-4F85-A446-EEBD9E9D1B71}" srcOrd="5" destOrd="0" presId="urn:microsoft.com/office/officeart/2009/3/layout/BlockDescendingList"/>
    <dgm:cxn modelId="{2C4E6700-8C31-4B9C-8980-1FA14C236053}" type="presParOf" srcId="{890FB82F-3DBF-4F85-A446-EEBD9E9D1B71}" destId="{54372CF3-D325-4860-A8E6-7065524E9AAE}" srcOrd="0" destOrd="0" presId="urn:microsoft.com/office/officeart/2009/3/layout/BlockDescendingList"/>
    <dgm:cxn modelId="{52D9D854-2656-4058-82B4-881B19FB5068}" type="presParOf" srcId="{334778B1-BE17-47DF-8DE1-555A18ECEF71}" destId="{6B4AA183-76BC-4E50-8C9B-A6021BF926EE}" srcOrd="6" destOrd="0" presId="urn:microsoft.com/office/officeart/2009/3/layout/BlockDescendingList"/>
    <dgm:cxn modelId="{B45F0EF3-CDAB-4D41-9548-E699B68FC137}" type="presParOf" srcId="{334778B1-BE17-47DF-8DE1-555A18ECEF71}" destId="{F4A88EEF-DE20-461B-AF40-C7BB17E0FEF2}" srcOrd="7" destOrd="0" presId="urn:microsoft.com/office/officeart/2009/3/layout/BlockDescendingList"/>
    <dgm:cxn modelId="{1D43A87E-B347-4C6D-8D9D-DAB882634D4C}" type="presParOf" srcId="{334778B1-BE17-47DF-8DE1-555A18ECEF71}" destId="{201022B2-E61A-46FD-9435-489F83E39B37}" srcOrd="8" destOrd="0" presId="urn:microsoft.com/office/officeart/2009/3/layout/BlockDescendingList"/>
    <dgm:cxn modelId="{4646C2E5-1B9B-404B-B7C6-F3D2857DBBF8}" type="presParOf" srcId="{201022B2-E61A-46FD-9435-489F83E39B37}" destId="{B562776E-CDD5-45F7-962F-E0C087779132}" srcOrd="0" destOrd="0" presId="urn:microsoft.com/office/officeart/2009/3/layout/BlockDescendingList"/>
    <dgm:cxn modelId="{B87E94D2-0A2F-4C15-ABF6-7F0C136ECB88}" type="presParOf" srcId="{334778B1-BE17-47DF-8DE1-555A18ECEF71}" destId="{CD284475-FA21-4111-BAEB-F8AC7178F1E6}" srcOrd="9" destOrd="0" presId="urn:microsoft.com/office/officeart/2009/3/layout/BlockDescendingList"/>
    <dgm:cxn modelId="{69A8D0BE-18F0-49AE-B0FA-95587C5CCAAC}" type="presParOf" srcId="{334778B1-BE17-47DF-8DE1-555A18ECEF71}" destId="{0F31DB41-68F2-4DC9-BDAD-A6A9A16FF8BB}" srcOrd="10" destOrd="0" presId="urn:microsoft.com/office/officeart/2009/3/layout/BlockDescendingList"/>
    <dgm:cxn modelId="{CA676B73-EA01-46F8-BF7A-A6D73048069F}" type="presParOf" srcId="{334778B1-BE17-47DF-8DE1-555A18ECEF71}" destId="{7AB3465B-B41F-4629-AE23-279432C5034E}" srcOrd="11" destOrd="0" presId="urn:microsoft.com/office/officeart/2009/3/layout/BlockDescendingList"/>
    <dgm:cxn modelId="{DDE97695-C5D0-48D1-903A-1D2F8506372F}" type="presParOf" srcId="{7AB3465B-B41F-4629-AE23-279432C5034E}" destId="{4CCB3DB7-2D54-4FD8-A43C-6E66A25F14C3}" srcOrd="0" destOrd="0" presId="urn:microsoft.com/office/officeart/2009/3/layout/BlockDescendingList"/>
    <dgm:cxn modelId="{C078152B-BF06-4E3F-81BB-11CB7D968CBE}" type="presParOf" srcId="{334778B1-BE17-47DF-8DE1-555A18ECEF71}" destId="{50AB84F6-FF62-479F-A1F7-067B6700A581}" srcOrd="12" destOrd="0" presId="urn:microsoft.com/office/officeart/2009/3/layout/BlockDescendingList"/>
    <dgm:cxn modelId="{C0CE7E1A-5005-4BA8-BE1C-2876E5B11745}" type="presParOf" srcId="{334778B1-BE17-47DF-8DE1-555A18ECEF71}" destId="{29ADAC01-4962-4297-89CD-A78A38243FD9}" srcOrd="13" destOrd="0" presId="urn:microsoft.com/office/officeart/2009/3/layout/BlockDescendingList"/>
    <dgm:cxn modelId="{78D35DA1-B2D2-4E3F-99FB-8D45291DF7F5}" type="presParOf" srcId="{334778B1-BE17-47DF-8DE1-555A18ECEF71}" destId="{5011C90F-487A-4AFD-9F94-426E2B607002}" srcOrd="14" destOrd="0" presId="urn:microsoft.com/office/officeart/2009/3/layout/BlockDescendingList"/>
    <dgm:cxn modelId="{E8652718-095B-4481-A136-5FA32E4F0EF1}" type="presParOf" srcId="{5011C90F-487A-4AFD-9F94-426E2B607002}" destId="{150268E2-8F64-4B8E-A152-471CF32CE689}" srcOrd="0" destOrd="0" presId="urn:microsoft.com/office/officeart/2009/3/layout/BlockDescending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04F1EB-C9CE-4C3B-A5FA-6793EB1F7EEF}" type="doc">
      <dgm:prSet loTypeId="urn:microsoft.com/office/officeart/2005/8/layout/hierarchy3" loCatId="list" qsTypeId="urn:microsoft.com/office/officeart/2005/8/quickstyle/simple5" qsCatId="simple" csTypeId="urn:microsoft.com/office/officeart/2005/8/colors/accent1_2" csCatId="accent1" phldr="1"/>
      <dgm:spPr/>
      <dgm:t>
        <a:bodyPr/>
        <a:lstStyle/>
        <a:p>
          <a:endParaRPr lang="es-ES"/>
        </a:p>
      </dgm:t>
    </dgm:pt>
    <dgm:pt modelId="{46DE33E0-DEA6-4431-9391-C328549DB6D8}">
      <dgm:prSet phldrT="[Texto]"/>
      <dgm:spPr/>
      <dgm:t>
        <a:bodyPr/>
        <a:lstStyle/>
        <a:p>
          <a:r>
            <a:rPr lang="es-ES" dirty="0" smtClean="0"/>
            <a:t>NIVELES DE DESEMPEÑO ESTRUCTURALES </a:t>
          </a:r>
          <a:endParaRPr lang="es-ES" dirty="0"/>
        </a:p>
      </dgm:t>
    </dgm:pt>
    <dgm:pt modelId="{6D0F268F-B088-4119-9D72-A90C200CC366}" type="parTrans" cxnId="{3AF51800-419D-439A-BFBD-1F08FED6D7FE}">
      <dgm:prSet/>
      <dgm:spPr/>
      <dgm:t>
        <a:bodyPr/>
        <a:lstStyle/>
        <a:p>
          <a:endParaRPr lang="es-ES"/>
        </a:p>
      </dgm:t>
    </dgm:pt>
    <dgm:pt modelId="{19840EB3-747E-45DD-9F2B-2E5227E30173}" type="sibTrans" cxnId="{3AF51800-419D-439A-BFBD-1F08FED6D7FE}">
      <dgm:prSet/>
      <dgm:spPr/>
      <dgm:t>
        <a:bodyPr/>
        <a:lstStyle/>
        <a:p>
          <a:endParaRPr lang="es-ES"/>
        </a:p>
      </dgm:t>
    </dgm:pt>
    <dgm:pt modelId="{9A747095-F7A2-4185-AEEF-A6C801030041}">
      <dgm:prSet phldrT="[Texto]"/>
      <dgm:spPr/>
      <dgm:t>
        <a:bodyPr/>
        <a:lstStyle/>
        <a:p>
          <a:pPr algn="ctr"/>
          <a:r>
            <a:rPr lang="es-EC" dirty="0" smtClean="0"/>
            <a:t>1.- Nivel de Ocupación Inmediata (I-O)</a:t>
          </a:r>
          <a:endParaRPr lang="es-ES" dirty="0"/>
        </a:p>
      </dgm:t>
    </dgm:pt>
    <dgm:pt modelId="{210233FC-5EDB-48F9-B9E4-9EEF052B8DF8}" type="parTrans" cxnId="{9EF825B0-F302-4485-9326-D5F03C71FB21}">
      <dgm:prSet/>
      <dgm:spPr/>
      <dgm:t>
        <a:bodyPr/>
        <a:lstStyle/>
        <a:p>
          <a:endParaRPr lang="es-ES"/>
        </a:p>
      </dgm:t>
    </dgm:pt>
    <dgm:pt modelId="{F36134C2-A464-4371-83D7-CAACC09A5C93}" type="sibTrans" cxnId="{9EF825B0-F302-4485-9326-D5F03C71FB21}">
      <dgm:prSet/>
      <dgm:spPr/>
      <dgm:t>
        <a:bodyPr/>
        <a:lstStyle/>
        <a:p>
          <a:endParaRPr lang="es-ES"/>
        </a:p>
      </dgm:t>
    </dgm:pt>
    <dgm:pt modelId="{5721420B-0CE9-4D21-AB63-AB1F6B5B0784}">
      <dgm:prSet phldrT="[Texto]"/>
      <dgm:spPr/>
      <dgm:t>
        <a:bodyPr/>
        <a:lstStyle/>
        <a:p>
          <a:r>
            <a:rPr lang="es-EC" dirty="0" smtClean="0"/>
            <a:t>2.- Nivel de Seguridad Vida (L-S)</a:t>
          </a:r>
          <a:endParaRPr lang="es-ES" dirty="0"/>
        </a:p>
      </dgm:t>
    </dgm:pt>
    <dgm:pt modelId="{FDCE648B-7F68-4115-AA8A-300817174ECA}" type="parTrans" cxnId="{0612B876-7BAA-489B-8E16-217588009BF4}">
      <dgm:prSet/>
      <dgm:spPr/>
      <dgm:t>
        <a:bodyPr/>
        <a:lstStyle/>
        <a:p>
          <a:endParaRPr lang="es-ES"/>
        </a:p>
      </dgm:t>
    </dgm:pt>
    <dgm:pt modelId="{D07FF839-CE29-4371-80B0-D43F55986E1B}" type="sibTrans" cxnId="{0612B876-7BAA-489B-8E16-217588009BF4}">
      <dgm:prSet/>
      <dgm:spPr/>
      <dgm:t>
        <a:bodyPr/>
        <a:lstStyle/>
        <a:p>
          <a:endParaRPr lang="es-ES"/>
        </a:p>
      </dgm:t>
    </dgm:pt>
    <dgm:pt modelId="{6574969D-0661-4CC6-AA41-CBBD76E83B77}">
      <dgm:prSet phldrT="[Texto]"/>
      <dgm:spPr/>
      <dgm:t>
        <a:bodyPr/>
        <a:lstStyle/>
        <a:p>
          <a:r>
            <a:rPr lang="es-ES" dirty="0" smtClean="0"/>
            <a:t>NIVELES DE DESEMPEÑO NO ESTRUCTURALES </a:t>
          </a:r>
          <a:endParaRPr lang="es-ES" dirty="0"/>
        </a:p>
      </dgm:t>
    </dgm:pt>
    <dgm:pt modelId="{2130F087-BF3F-480D-8708-A0C0B2C4AA72}" type="parTrans" cxnId="{F5BEF5FA-667A-4743-9858-EF7AEC0F0C37}">
      <dgm:prSet/>
      <dgm:spPr/>
      <dgm:t>
        <a:bodyPr/>
        <a:lstStyle/>
        <a:p>
          <a:endParaRPr lang="es-ES"/>
        </a:p>
      </dgm:t>
    </dgm:pt>
    <dgm:pt modelId="{91B94172-129D-4EA4-B5F2-FB4F41B9DB3C}" type="sibTrans" cxnId="{F5BEF5FA-667A-4743-9858-EF7AEC0F0C37}">
      <dgm:prSet/>
      <dgm:spPr/>
      <dgm:t>
        <a:bodyPr/>
        <a:lstStyle/>
        <a:p>
          <a:endParaRPr lang="es-ES"/>
        </a:p>
      </dgm:t>
    </dgm:pt>
    <dgm:pt modelId="{5EBDC689-A6F5-4647-89B2-8EC3BC40630D}">
      <dgm:prSet phldrT="[Texto]"/>
      <dgm:spPr/>
      <dgm:t>
        <a:bodyPr/>
        <a:lstStyle/>
        <a:p>
          <a:r>
            <a:rPr lang="es-EC" dirty="0" smtClean="0"/>
            <a:t>1.- Nivel de desempeño operacional (N-A)</a:t>
          </a:r>
          <a:endParaRPr lang="es-ES" dirty="0"/>
        </a:p>
      </dgm:t>
    </dgm:pt>
    <dgm:pt modelId="{F55EFC44-3AF4-427B-9922-40A2F7E37C1B}" type="parTrans" cxnId="{0DC07A0D-7D4D-46B8-91CC-6616913E9DEF}">
      <dgm:prSet/>
      <dgm:spPr/>
      <dgm:t>
        <a:bodyPr/>
        <a:lstStyle/>
        <a:p>
          <a:endParaRPr lang="es-ES"/>
        </a:p>
      </dgm:t>
    </dgm:pt>
    <dgm:pt modelId="{F36648CA-5DAC-41B7-90F6-CFD7316DD84E}" type="sibTrans" cxnId="{0DC07A0D-7D4D-46B8-91CC-6616913E9DEF}">
      <dgm:prSet/>
      <dgm:spPr/>
      <dgm:t>
        <a:bodyPr/>
        <a:lstStyle/>
        <a:p>
          <a:endParaRPr lang="es-ES"/>
        </a:p>
      </dgm:t>
    </dgm:pt>
    <dgm:pt modelId="{DBB59A08-6445-42F9-839E-407E0B10AFF6}">
      <dgm:prSet phldrT="[Texto]"/>
      <dgm:spPr/>
      <dgm:t>
        <a:bodyPr/>
        <a:lstStyle/>
        <a:p>
          <a:r>
            <a:rPr lang="es-EC" dirty="0" smtClean="0"/>
            <a:t>4.- Nivel de Riesgo Reducidos (N-D)</a:t>
          </a:r>
          <a:endParaRPr lang="es-ES" dirty="0"/>
        </a:p>
      </dgm:t>
    </dgm:pt>
    <dgm:pt modelId="{391E6A31-D4B5-4ECF-8BEE-EA1804D25162}" type="parTrans" cxnId="{AE923F87-E15C-4229-B9B1-80DF4927147D}">
      <dgm:prSet/>
      <dgm:spPr/>
      <dgm:t>
        <a:bodyPr/>
        <a:lstStyle/>
        <a:p>
          <a:endParaRPr lang="es-ES"/>
        </a:p>
      </dgm:t>
    </dgm:pt>
    <dgm:pt modelId="{0E414905-BDDD-486A-BFBE-FE09B40A0B90}" type="sibTrans" cxnId="{AE923F87-E15C-4229-B9B1-80DF4927147D}">
      <dgm:prSet/>
      <dgm:spPr/>
      <dgm:t>
        <a:bodyPr/>
        <a:lstStyle/>
        <a:p>
          <a:endParaRPr lang="es-ES"/>
        </a:p>
      </dgm:t>
    </dgm:pt>
    <dgm:pt modelId="{86DD153A-56C1-4155-8FBA-E5BF50604766}">
      <dgm:prSet/>
      <dgm:spPr/>
      <dgm:t>
        <a:bodyPr/>
        <a:lstStyle/>
        <a:p>
          <a:r>
            <a:rPr lang="es-EC" dirty="0" smtClean="0"/>
            <a:t>3.- Nivel de Prevención de Colapso (C-P)</a:t>
          </a:r>
          <a:endParaRPr lang="es-ES" dirty="0"/>
        </a:p>
      </dgm:t>
    </dgm:pt>
    <dgm:pt modelId="{9917E395-AB26-430C-AE81-8B8425D538CC}" type="parTrans" cxnId="{21BEB445-58F0-4F21-9821-17328EA5F7AA}">
      <dgm:prSet/>
      <dgm:spPr/>
      <dgm:t>
        <a:bodyPr/>
        <a:lstStyle/>
        <a:p>
          <a:endParaRPr lang="es-ES"/>
        </a:p>
      </dgm:t>
    </dgm:pt>
    <dgm:pt modelId="{E7AADA2B-6B28-4758-81C2-7073B912F865}" type="sibTrans" cxnId="{21BEB445-58F0-4F21-9821-17328EA5F7AA}">
      <dgm:prSet/>
      <dgm:spPr/>
      <dgm:t>
        <a:bodyPr/>
        <a:lstStyle/>
        <a:p>
          <a:endParaRPr lang="es-ES"/>
        </a:p>
      </dgm:t>
    </dgm:pt>
    <dgm:pt modelId="{69EF4B6A-DC1B-4C94-B696-2FCBACD8368B}">
      <dgm:prSet/>
      <dgm:spPr/>
      <dgm:t>
        <a:bodyPr/>
        <a:lstStyle/>
        <a:p>
          <a:r>
            <a:rPr lang="es-EC" dirty="0" smtClean="0"/>
            <a:t>2.- Nivel de Ocupación Inmediato (N-B)</a:t>
          </a:r>
          <a:endParaRPr lang="es-ES" dirty="0"/>
        </a:p>
      </dgm:t>
    </dgm:pt>
    <dgm:pt modelId="{42D2D1B8-7FAB-4C15-B11F-CE110A5E5FFD}" type="parTrans" cxnId="{B80BC2E2-915B-46F1-B8AA-851F7D6AC618}">
      <dgm:prSet/>
      <dgm:spPr/>
      <dgm:t>
        <a:bodyPr/>
        <a:lstStyle/>
        <a:p>
          <a:endParaRPr lang="es-ES"/>
        </a:p>
      </dgm:t>
    </dgm:pt>
    <dgm:pt modelId="{C60BDDEF-46C6-4EB4-99B0-74041D8064AC}" type="sibTrans" cxnId="{B80BC2E2-915B-46F1-B8AA-851F7D6AC618}">
      <dgm:prSet/>
      <dgm:spPr/>
      <dgm:t>
        <a:bodyPr/>
        <a:lstStyle/>
        <a:p>
          <a:endParaRPr lang="es-ES"/>
        </a:p>
      </dgm:t>
    </dgm:pt>
    <dgm:pt modelId="{7533F55E-34E3-46B8-B89C-32B7B67C805E}">
      <dgm:prSet/>
      <dgm:spPr/>
      <dgm:t>
        <a:bodyPr/>
        <a:lstStyle/>
        <a:p>
          <a:r>
            <a:rPr lang="es-EC" dirty="0" smtClean="0"/>
            <a:t>3.- Nivel de Seguridad de Vida (N-C)</a:t>
          </a:r>
          <a:endParaRPr lang="es-ES" dirty="0"/>
        </a:p>
      </dgm:t>
    </dgm:pt>
    <dgm:pt modelId="{7E70E718-8EB4-4CDB-B63B-65279460C2E4}" type="parTrans" cxnId="{E530A30F-488F-4C71-9F15-54E759966619}">
      <dgm:prSet/>
      <dgm:spPr/>
      <dgm:t>
        <a:bodyPr/>
        <a:lstStyle/>
        <a:p>
          <a:endParaRPr lang="es-ES"/>
        </a:p>
      </dgm:t>
    </dgm:pt>
    <dgm:pt modelId="{D03C27F3-B33F-4F23-869C-396C63D7B00D}" type="sibTrans" cxnId="{E530A30F-488F-4C71-9F15-54E759966619}">
      <dgm:prSet/>
      <dgm:spPr/>
      <dgm:t>
        <a:bodyPr/>
        <a:lstStyle/>
        <a:p>
          <a:endParaRPr lang="es-ES"/>
        </a:p>
      </dgm:t>
    </dgm:pt>
    <dgm:pt modelId="{FE72C331-ADB0-4A40-AEE7-74FD4142AF8B}">
      <dgm:prSet/>
      <dgm:spPr/>
      <dgm:t>
        <a:bodyPr/>
        <a:lstStyle/>
        <a:p>
          <a:r>
            <a:rPr lang="es-EC" dirty="0" smtClean="0"/>
            <a:t>5.- Desempeño No Estructural No Considerado (N-E)</a:t>
          </a:r>
          <a:endParaRPr lang="es-ES" dirty="0"/>
        </a:p>
      </dgm:t>
    </dgm:pt>
    <dgm:pt modelId="{27B07970-A715-4227-98F4-A3AFDA02D89D}" type="parTrans" cxnId="{D7FE0498-10FD-498F-8487-5D992690865A}">
      <dgm:prSet/>
      <dgm:spPr/>
      <dgm:t>
        <a:bodyPr/>
        <a:lstStyle/>
        <a:p>
          <a:endParaRPr lang="es-ES"/>
        </a:p>
      </dgm:t>
    </dgm:pt>
    <dgm:pt modelId="{98D331CD-A4FC-4057-82D6-EC3F03D3CE45}" type="sibTrans" cxnId="{D7FE0498-10FD-498F-8487-5D992690865A}">
      <dgm:prSet/>
      <dgm:spPr/>
      <dgm:t>
        <a:bodyPr/>
        <a:lstStyle/>
        <a:p>
          <a:endParaRPr lang="es-ES"/>
        </a:p>
      </dgm:t>
    </dgm:pt>
    <dgm:pt modelId="{79943AC7-9B1D-4811-B51A-20D79B7BAAAE}" type="pres">
      <dgm:prSet presAssocID="{4504F1EB-C9CE-4C3B-A5FA-6793EB1F7EEF}" presName="diagram" presStyleCnt="0">
        <dgm:presLayoutVars>
          <dgm:chPref val="1"/>
          <dgm:dir/>
          <dgm:animOne val="branch"/>
          <dgm:animLvl val="lvl"/>
          <dgm:resizeHandles/>
        </dgm:presLayoutVars>
      </dgm:prSet>
      <dgm:spPr/>
      <dgm:t>
        <a:bodyPr/>
        <a:lstStyle/>
        <a:p>
          <a:endParaRPr lang="es-ES"/>
        </a:p>
      </dgm:t>
    </dgm:pt>
    <dgm:pt modelId="{FE848589-F6AE-46D8-AB70-8CD260E231B7}" type="pres">
      <dgm:prSet presAssocID="{46DE33E0-DEA6-4431-9391-C328549DB6D8}" presName="root" presStyleCnt="0"/>
      <dgm:spPr/>
    </dgm:pt>
    <dgm:pt modelId="{2A22FE05-A1BC-4490-9F80-A10018A380EA}" type="pres">
      <dgm:prSet presAssocID="{46DE33E0-DEA6-4431-9391-C328549DB6D8}" presName="rootComposite" presStyleCnt="0"/>
      <dgm:spPr/>
    </dgm:pt>
    <dgm:pt modelId="{E33E72FF-47AD-4DFA-9654-3BCF0B238187}" type="pres">
      <dgm:prSet presAssocID="{46DE33E0-DEA6-4431-9391-C328549DB6D8}" presName="rootText" presStyleLbl="node1" presStyleIdx="0" presStyleCnt="2" custScaleX="158823" custLinFactNeighborX="-38137" custLinFactNeighborY="7374"/>
      <dgm:spPr/>
      <dgm:t>
        <a:bodyPr/>
        <a:lstStyle/>
        <a:p>
          <a:endParaRPr lang="es-ES"/>
        </a:p>
      </dgm:t>
    </dgm:pt>
    <dgm:pt modelId="{D4E08A0F-E1DD-46D3-B671-47E37EF14EDB}" type="pres">
      <dgm:prSet presAssocID="{46DE33E0-DEA6-4431-9391-C328549DB6D8}" presName="rootConnector" presStyleLbl="node1" presStyleIdx="0" presStyleCnt="2"/>
      <dgm:spPr/>
      <dgm:t>
        <a:bodyPr/>
        <a:lstStyle/>
        <a:p>
          <a:endParaRPr lang="es-ES"/>
        </a:p>
      </dgm:t>
    </dgm:pt>
    <dgm:pt modelId="{AC485E4C-791D-412D-A083-6B0770C6FE46}" type="pres">
      <dgm:prSet presAssocID="{46DE33E0-DEA6-4431-9391-C328549DB6D8}" presName="childShape" presStyleCnt="0"/>
      <dgm:spPr/>
    </dgm:pt>
    <dgm:pt modelId="{923E957B-ACE9-4192-83BB-8D36D49ABAD5}" type="pres">
      <dgm:prSet presAssocID="{210233FC-5EDB-48F9-B9E4-9EEF052B8DF8}" presName="Name13" presStyleLbl="parChTrans1D2" presStyleIdx="0" presStyleCnt="8"/>
      <dgm:spPr/>
      <dgm:t>
        <a:bodyPr/>
        <a:lstStyle/>
        <a:p>
          <a:endParaRPr lang="es-ES"/>
        </a:p>
      </dgm:t>
    </dgm:pt>
    <dgm:pt modelId="{47EF9D89-E8D2-4391-AB14-ADB7193F256A}" type="pres">
      <dgm:prSet presAssocID="{9A747095-F7A2-4185-AEEF-A6C801030041}" presName="childText" presStyleLbl="bgAcc1" presStyleIdx="0" presStyleCnt="8" custScaleX="184681" custLinFactNeighborX="-56757" custLinFactNeighborY="3476">
        <dgm:presLayoutVars>
          <dgm:bulletEnabled val="1"/>
        </dgm:presLayoutVars>
      </dgm:prSet>
      <dgm:spPr/>
      <dgm:t>
        <a:bodyPr/>
        <a:lstStyle/>
        <a:p>
          <a:endParaRPr lang="es-ES"/>
        </a:p>
      </dgm:t>
    </dgm:pt>
    <dgm:pt modelId="{5B49E27F-B946-4F90-8026-AA937CDCC8FF}" type="pres">
      <dgm:prSet presAssocID="{FDCE648B-7F68-4115-AA8A-300817174ECA}" presName="Name13" presStyleLbl="parChTrans1D2" presStyleIdx="1" presStyleCnt="8"/>
      <dgm:spPr/>
      <dgm:t>
        <a:bodyPr/>
        <a:lstStyle/>
        <a:p>
          <a:endParaRPr lang="es-ES"/>
        </a:p>
      </dgm:t>
    </dgm:pt>
    <dgm:pt modelId="{FEE81293-14CD-431E-B8A2-87F91C045DAA}" type="pres">
      <dgm:prSet presAssocID="{5721420B-0CE9-4D21-AB63-AB1F6B5B0784}" presName="childText" presStyleLbl="bgAcc1" presStyleIdx="1" presStyleCnt="8" custScaleX="184681" custLinFactNeighborX="-56757" custLinFactNeighborY="15583">
        <dgm:presLayoutVars>
          <dgm:bulletEnabled val="1"/>
        </dgm:presLayoutVars>
      </dgm:prSet>
      <dgm:spPr/>
      <dgm:t>
        <a:bodyPr/>
        <a:lstStyle/>
        <a:p>
          <a:endParaRPr lang="es-ES"/>
        </a:p>
      </dgm:t>
    </dgm:pt>
    <dgm:pt modelId="{D12E1638-BE0B-4496-AB00-761E72DC6F00}" type="pres">
      <dgm:prSet presAssocID="{9917E395-AB26-430C-AE81-8B8425D538CC}" presName="Name13" presStyleLbl="parChTrans1D2" presStyleIdx="2" presStyleCnt="8"/>
      <dgm:spPr/>
      <dgm:t>
        <a:bodyPr/>
        <a:lstStyle/>
        <a:p>
          <a:endParaRPr lang="es-ES"/>
        </a:p>
      </dgm:t>
    </dgm:pt>
    <dgm:pt modelId="{AE1CD3C3-3C62-4F66-AB43-9EC0E931D2B9}" type="pres">
      <dgm:prSet presAssocID="{86DD153A-56C1-4155-8FBA-E5BF50604766}" presName="childText" presStyleLbl="bgAcc1" presStyleIdx="2" presStyleCnt="8" custScaleX="188064" custLinFactNeighborX="-56757" custLinFactNeighborY="19122">
        <dgm:presLayoutVars>
          <dgm:bulletEnabled val="1"/>
        </dgm:presLayoutVars>
      </dgm:prSet>
      <dgm:spPr/>
      <dgm:t>
        <a:bodyPr/>
        <a:lstStyle/>
        <a:p>
          <a:endParaRPr lang="es-ES"/>
        </a:p>
      </dgm:t>
    </dgm:pt>
    <dgm:pt modelId="{A3B6EE7A-0045-4142-B225-FFFDF1909287}" type="pres">
      <dgm:prSet presAssocID="{6574969D-0661-4CC6-AA41-CBBD76E83B77}" presName="root" presStyleCnt="0"/>
      <dgm:spPr/>
    </dgm:pt>
    <dgm:pt modelId="{A2859D8E-58C5-483C-A900-2FD8AE25CCD5}" type="pres">
      <dgm:prSet presAssocID="{6574969D-0661-4CC6-AA41-CBBD76E83B77}" presName="rootComposite" presStyleCnt="0"/>
      <dgm:spPr/>
    </dgm:pt>
    <dgm:pt modelId="{75E3298F-DB96-4AB6-A569-73613B87F9F8}" type="pres">
      <dgm:prSet presAssocID="{6574969D-0661-4CC6-AA41-CBBD76E83B77}" presName="rootText" presStyleLbl="node1" presStyleIdx="1" presStyleCnt="2" custScaleX="131628"/>
      <dgm:spPr/>
      <dgm:t>
        <a:bodyPr/>
        <a:lstStyle/>
        <a:p>
          <a:endParaRPr lang="es-ES"/>
        </a:p>
      </dgm:t>
    </dgm:pt>
    <dgm:pt modelId="{8036686E-56EA-4546-A3E3-90DEEF92E0D9}" type="pres">
      <dgm:prSet presAssocID="{6574969D-0661-4CC6-AA41-CBBD76E83B77}" presName="rootConnector" presStyleLbl="node1" presStyleIdx="1" presStyleCnt="2"/>
      <dgm:spPr/>
      <dgm:t>
        <a:bodyPr/>
        <a:lstStyle/>
        <a:p>
          <a:endParaRPr lang="es-ES"/>
        </a:p>
      </dgm:t>
    </dgm:pt>
    <dgm:pt modelId="{7570CEB3-8D02-49CD-99C2-29D5A235AF1E}" type="pres">
      <dgm:prSet presAssocID="{6574969D-0661-4CC6-AA41-CBBD76E83B77}" presName="childShape" presStyleCnt="0"/>
      <dgm:spPr/>
    </dgm:pt>
    <dgm:pt modelId="{ED39B06E-4BD0-4266-85F9-B7A07446FD1D}" type="pres">
      <dgm:prSet presAssocID="{F55EFC44-3AF4-427B-9922-40A2F7E37C1B}" presName="Name13" presStyleLbl="parChTrans1D2" presStyleIdx="3" presStyleCnt="8"/>
      <dgm:spPr/>
      <dgm:t>
        <a:bodyPr/>
        <a:lstStyle/>
        <a:p>
          <a:endParaRPr lang="es-ES"/>
        </a:p>
      </dgm:t>
    </dgm:pt>
    <dgm:pt modelId="{A3309BC6-95B7-4793-B337-B3C6F990CAAF}" type="pres">
      <dgm:prSet presAssocID="{5EBDC689-A6F5-4647-89B2-8EC3BC40630D}" presName="childText" presStyleLbl="bgAcc1" presStyleIdx="3" presStyleCnt="8" custScaleX="169163">
        <dgm:presLayoutVars>
          <dgm:bulletEnabled val="1"/>
        </dgm:presLayoutVars>
      </dgm:prSet>
      <dgm:spPr/>
      <dgm:t>
        <a:bodyPr/>
        <a:lstStyle/>
        <a:p>
          <a:endParaRPr lang="es-ES"/>
        </a:p>
      </dgm:t>
    </dgm:pt>
    <dgm:pt modelId="{2AC7B76E-B76F-4CE1-808D-11B7BD0BB81F}" type="pres">
      <dgm:prSet presAssocID="{42D2D1B8-7FAB-4C15-B11F-CE110A5E5FFD}" presName="Name13" presStyleLbl="parChTrans1D2" presStyleIdx="4" presStyleCnt="8"/>
      <dgm:spPr/>
      <dgm:t>
        <a:bodyPr/>
        <a:lstStyle/>
        <a:p>
          <a:endParaRPr lang="es-ES"/>
        </a:p>
      </dgm:t>
    </dgm:pt>
    <dgm:pt modelId="{6371A111-9145-43EC-9F33-070BD7FEF8F6}" type="pres">
      <dgm:prSet presAssocID="{69EF4B6A-DC1B-4C94-B696-2FCBACD8368B}" presName="childText" presStyleLbl="bgAcc1" presStyleIdx="4" presStyleCnt="8" custScaleX="169163">
        <dgm:presLayoutVars>
          <dgm:bulletEnabled val="1"/>
        </dgm:presLayoutVars>
      </dgm:prSet>
      <dgm:spPr/>
      <dgm:t>
        <a:bodyPr/>
        <a:lstStyle/>
        <a:p>
          <a:endParaRPr lang="es-ES"/>
        </a:p>
      </dgm:t>
    </dgm:pt>
    <dgm:pt modelId="{DB37ECE8-0A5C-4856-82C2-5BA037704650}" type="pres">
      <dgm:prSet presAssocID="{7E70E718-8EB4-4CDB-B63B-65279460C2E4}" presName="Name13" presStyleLbl="parChTrans1D2" presStyleIdx="5" presStyleCnt="8"/>
      <dgm:spPr/>
      <dgm:t>
        <a:bodyPr/>
        <a:lstStyle/>
        <a:p>
          <a:endParaRPr lang="es-ES"/>
        </a:p>
      </dgm:t>
    </dgm:pt>
    <dgm:pt modelId="{7A297E20-8E66-4460-A7EB-B0213D58D8FD}" type="pres">
      <dgm:prSet presAssocID="{7533F55E-34E3-46B8-B89C-32B7B67C805E}" presName="childText" presStyleLbl="bgAcc1" presStyleIdx="5" presStyleCnt="8" custScaleX="169163">
        <dgm:presLayoutVars>
          <dgm:bulletEnabled val="1"/>
        </dgm:presLayoutVars>
      </dgm:prSet>
      <dgm:spPr/>
      <dgm:t>
        <a:bodyPr/>
        <a:lstStyle/>
        <a:p>
          <a:endParaRPr lang="es-ES"/>
        </a:p>
      </dgm:t>
    </dgm:pt>
    <dgm:pt modelId="{ED90687F-26DB-476B-B6C0-35D1977D493B}" type="pres">
      <dgm:prSet presAssocID="{391E6A31-D4B5-4ECF-8BEE-EA1804D25162}" presName="Name13" presStyleLbl="parChTrans1D2" presStyleIdx="6" presStyleCnt="8"/>
      <dgm:spPr/>
      <dgm:t>
        <a:bodyPr/>
        <a:lstStyle/>
        <a:p>
          <a:endParaRPr lang="es-ES"/>
        </a:p>
      </dgm:t>
    </dgm:pt>
    <dgm:pt modelId="{18E28E6E-3342-4E16-BFDD-D8388411D3E7}" type="pres">
      <dgm:prSet presAssocID="{DBB59A08-6445-42F9-839E-407E0B10AFF6}" presName="childText" presStyleLbl="bgAcc1" presStyleIdx="6" presStyleCnt="8" custScaleX="169163">
        <dgm:presLayoutVars>
          <dgm:bulletEnabled val="1"/>
        </dgm:presLayoutVars>
      </dgm:prSet>
      <dgm:spPr/>
      <dgm:t>
        <a:bodyPr/>
        <a:lstStyle/>
        <a:p>
          <a:endParaRPr lang="es-ES"/>
        </a:p>
      </dgm:t>
    </dgm:pt>
    <dgm:pt modelId="{98471DEE-5A65-4A61-9321-43EAF5B42C7C}" type="pres">
      <dgm:prSet presAssocID="{27B07970-A715-4227-98F4-A3AFDA02D89D}" presName="Name13" presStyleLbl="parChTrans1D2" presStyleIdx="7" presStyleCnt="8"/>
      <dgm:spPr/>
      <dgm:t>
        <a:bodyPr/>
        <a:lstStyle/>
        <a:p>
          <a:endParaRPr lang="es-ES"/>
        </a:p>
      </dgm:t>
    </dgm:pt>
    <dgm:pt modelId="{763F6472-AC40-48E9-946D-D46BC933B91D}" type="pres">
      <dgm:prSet presAssocID="{FE72C331-ADB0-4A40-AEE7-74FD4142AF8B}" presName="childText" presStyleLbl="bgAcc1" presStyleIdx="7" presStyleCnt="8" custScaleX="165013">
        <dgm:presLayoutVars>
          <dgm:bulletEnabled val="1"/>
        </dgm:presLayoutVars>
      </dgm:prSet>
      <dgm:spPr/>
      <dgm:t>
        <a:bodyPr/>
        <a:lstStyle/>
        <a:p>
          <a:endParaRPr lang="es-ES"/>
        </a:p>
      </dgm:t>
    </dgm:pt>
  </dgm:ptLst>
  <dgm:cxnLst>
    <dgm:cxn modelId="{E530A30F-488F-4C71-9F15-54E759966619}" srcId="{6574969D-0661-4CC6-AA41-CBBD76E83B77}" destId="{7533F55E-34E3-46B8-B89C-32B7B67C805E}" srcOrd="2" destOrd="0" parTransId="{7E70E718-8EB4-4CDB-B63B-65279460C2E4}" sibTransId="{D03C27F3-B33F-4F23-869C-396C63D7B00D}"/>
    <dgm:cxn modelId="{F5BEF5FA-667A-4743-9858-EF7AEC0F0C37}" srcId="{4504F1EB-C9CE-4C3B-A5FA-6793EB1F7EEF}" destId="{6574969D-0661-4CC6-AA41-CBBD76E83B77}" srcOrd="1" destOrd="0" parTransId="{2130F087-BF3F-480D-8708-A0C0B2C4AA72}" sibTransId="{91B94172-129D-4EA4-B5F2-FB4F41B9DB3C}"/>
    <dgm:cxn modelId="{68F53A78-AC55-43E3-8434-C193C1C9B3BD}" type="presOf" srcId="{9A747095-F7A2-4185-AEEF-A6C801030041}" destId="{47EF9D89-E8D2-4391-AB14-ADB7193F256A}" srcOrd="0" destOrd="0" presId="urn:microsoft.com/office/officeart/2005/8/layout/hierarchy3"/>
    <dgm:cxn modelId="{D5BF1AEF-9DCB-4F34-9ED4-B0D49EEA4641}" type="presOf" srcId="{9917E395-AB26-430C-AE81-8B8425D538CC}" destId="{D12E1638-BE0B-4496-AB00-761E72DC6F00}" srcOrd="0" destOrd="0" presId="urn:microsoft.com/office/officeart/2005/8/layout/hierarchy3"/>
    <dgm:cxn modelId="{2F9B7CE2-0406-4E97-B0C3-3A30A905E931}" type="presOf" srcId="{7533F55E-34E3-46B8-B89C-32B7B67C805E}" destId="{7A297E20-8E66-4460-A7EB-B0213D58D8FD}" srcOrd="0" destOrd="0" presId="urn:microsoft.com/office/officeart/2005/8/layout/hierarchy3"/>
    <dgm:cxn modelId="{3AF51800-419D-439A-BFBD-1F08FED6D7FE}" srcId="{4504F1EB-C9CE-4C3B-A5FA-6793EB1F7EEF}" destId="{46DE33E0-DEA6-4431-9391-C328549DB6D8}" srcOrd="0" destOrd="0" parTransId="{6D0F268F-B088-4119-9D72-A90C200CC366}" sibTransId="{19840EB3-747E-45DD-9F2B-2E5227E30173}"/>
    <dgm:cxn modelId="{54BB5AA0-9B5F-4946-A436-30DF654A9484}" type="presOf" srcId="{DBB59A08-6445-42F9-839E-407E0B10AFF6}" destId="{18E28E6E-3342-4E16-BFDD-D8388411D3E7}" srcOrd="0" destOrd="0" presId="urn:microsoft.com/office/officeart/2005/8/layout/hierarchy3"/>
    <dgm:cxn modelId="{E8A1FFFC-5A9E-47E6-B7FB-4769764CECC4}" type="presOf" srcId="{69EF4B6A-DC1B-4C94-B696-2FCBACD8368B}" destId="{6371A111-9145-43EC-9F33-070BD7FEF8F6}" srcOrd="0" destOrd="0" presId="urn:microsoft.com/office/officeart/2005/8/layout/hierarchy3"/>
    <dgm:cxn modelId="{8B1A7C70-DA4C-40FF-9626-3409C4317DD7}" type="presOf" srcId="{391E6A31-D4B5-4ECF-8BEE-EA1804D25162}" destId="{ED90687F-26DB-476B-B6C0-35D1977D493B}" srcOrd="0" destOrd="0" presId="urn:microsoft.com/office/officeart/2005/8/layout/hierarchy3"/>
    <dgm:cxn modelId="{E410032A-F41D-4310-96A0-3CD3E908EA7D}" type="presOf" srcId="{210233FC-5EDB-48F9-B9E4-9EEF052B8DF8}" destId="{923E957B-ACE9-4192-83BB-8D36D49ABAD5}" srcOrd="0" destOrd="0" presId="urn:microsoft.com/office/officeart/2005/8/layout/hierarchy3"/>
    <dgm:cxn modelId="{6410A1B0-342E-43CE-91D6-525290D7DF87}" type="presOf" srcId="{27B07970-A715-4227-98F4-A3AFDA02D89D}" destId="{98471DEE-5A65-4A61-9321-43EAF5B42C7C}" srcOrd="0" destOrd="0" presId="urn:microsoft.com/office/officeart/2005/8/layout/hierarchy3"/>
    <dgm:cxn modelId="{AE923F87-E15C-4229-B9B1-80DF4927147D}" srcId="{6574969D-0661-4CC6-AA41-CBBD76E83B77}" destId="{DBB59A08-6445-42F9-839E-407E0B10AFF6}" srcOrd="3" destOrd="0" parTransId="{391E6A31-D4B5-4ECF-8BEE-EA1804D25162}" sibTransId="{0E414905-BDDD-486A-BFBE-FE09B40A0B90}"/>
    <dgm:cxn modelId="{1A909E61-0A1C-4E79-92C1-DDDBF9C2A626}" type="presOf" srcId="{42D2D1B8-7FAB-4C15-B11F-CE110A5E5FFD}" destId="{2AC7B76E-B76F-4CE1-808D-11B7BD0BB81F}" srcOrd="0" destOrd="0" presId="urn:microsoft.com/office/officeart/2005/8/layout/hierarchy3"/>
    <dgm:cxn modelId="{226F5C56-5741-4D4D-AEAC-8CCE9A8C71B7}" type="presOf" srcId="{FE72C331-ADB0-4A40-AEE7-74FD4142AF8B}" destId="{763F6472-AC40-48E9-946D-D46BC933B91D}" srcOrd="0" destOrd="0" presId="urn:microsoft.com/office/officeart/2005/8/layout/hierarchy3"/>
    <dgm:cxn modelId="{3E7D7601-D84A-4635-9B96-836CA66ACE2C}" type="presOf" srcId="{46DE33E0-DEA6-4431-9391-C328549DB6D8}" destId="{D4E08A0F-E1DD-46D3-B671-47E37EF14EDB}" srcOrd="1" destOrd="0" presId="urn:microsoft.com/office/officeart/2005/8/layout/hierarchy3"/>
    <dgm:cxn modelId="{9EF825B0-F302-4485-9326-D5F03C71FB21}" srcId="{46DE33E0-DEA6-4431-9391-C328549DB6D8}" destId="{9A747095-F7A2-4185-AEEF-A6C801030041}" srcOrd="0" destOrd="0" parTransId="{210233FC-5EDB-48F9-B9E4-9EEF052B8DF8}" sibTransId="{F36134C2-A464-4371-83D7-CAACC09A5C93}"/>
    <dgm:cxn modelId="{B80BC2E2-915B-46F1-B8AA-851F7D6AC618}" srcId="{6574969D-0661-4CC6-AA41-CBBD76E83B77}" destId="{69EF4B6A-DC1B-4C94-B696-2FCBACD8368B}" srcOrd="1" destOrd="0" parTransId="{42D2D1B8-7FAB-4C15-B11F-CE110A5E5FFD}" sibTransId="{C60BDDEF-46C6-4EB4-99B0-74041D8064AC}"/>
    <dgm:cxn modelId="{49D5C223-C5FB-48A7-8D10-21D674429A39}" type="presOf" srcId="{7E70E718-8EB4-4CDB-B63B-65279460C2E4}" destId="{DB37ECE8-0A5C-4856-82C2-5BA037704650}" srcOrd="0" destOrd="0" presId="urn:microsoft.com/office/officeart/2005/8/layout/hierarchy3"/>
    <dgm:cxn modelId="{041424C0-BA57-4F72-9E30-6CB3D3A619CA}" type="presOf" srcId="{6574969D-0661-4CC6-AA41-CBBD76E83B77}" destId="{75E3298F-DB96-4AB6-A569-73613B87F9F8}" srcOrd="0" destOrd="0" presId="urn:microsoft.com/office/officeart/2005/8/layout/hierarchy3"/>
    <dgm:cxn modelId="{0612B876-7BAA-489B-8E16-217588009BF4}" srcId="{46DE33E0-DEA6-4431-9391-C328549DB6D8}" destId="{5721420B-0CE9-4D21-AB63-AB1F6B5B0784}" srcOrd="1" destOrd="0" parTransId="{FDCE648B-7F68-4115-AA8A-300817174ECA}" sibTransId="{D07FF839-CE29-4371-80B0-D43F55986E1B}"/>
    <dgm:cxn modelId="{DA1DBDD5-8D14-4398-9BF9-41149DD70882}" type="presOf" srcId="{F55EFC44-3AF4-427B-9922-40A2F7E37C1B}" destId="{ED39B06E-4BD0-4266-85F9-B7A07446FD1D}" srcOrd="0" destOrd="0" presId="urn:microsoft.com/office/officeart/2005/8/layout/hierarchy3"/>
    <dgm:cxn modelId="{84EA0AD5-4489-4346-88F4-249A177703F0}" type="presOf" srcId="{5721420B-0CE9-4D21-AB63-AB1F6B5B0784}" destId="{FEE81293-14CD-431E-B8A2-87F91C045DAA}" srcOrd="0" destOrd="0" presId="urn:microsoft.com/office/officeart/2005/8/layout/hierarchy3"/>
    <dgm:cxn modelId="{0DC07A0D-7D4D-46B8-91CC-6616913E9DEF}" srcId="{6574969D-0661-4CC6-AA41-CBBD76E83B77}" destId="{5EBDC689-A6F5-4647-89B2-8EC3BC40630D}" srcOrd="0" destOrd="0" parTransId="{F55EFC44-3AF4-427B-9922-40A2F7E37C1B}" sibTransId="{F36648CA-5DAC-41B7-90F6-CFD7316DD84E}"/>
    <dgm:cxn modelId="{FF7DA5E9-37D7-44BB-8D51-D4DEAAC7C8AE}" type="presOf" srcId="{46DE33E0-DEA6-4431-9391-C328549DB6D8}" destId="{E33E72FF-47AD-4DFA-9654-3BCF0B238187}" srcOrd="0" destOrd="0" presId="urn:microsoft.com/office/officeart/2005/8/layout/hierarchy3"/>
    <dgm:cxn modelId="{64158693-4328-452B-A573-1D306C854F6C}" type="presOf" srcId="{5EBDC689-A6F5-4647-89B2-8EC3BC40630D}" destId="{A3309BC6-95B7-4793-B337-B3C6F990CAAF}" srcOrd="0" destOrd="0" presId="urn:microsoft.com/office/officeart/2005/8/layout/hierarchy3"/>
    <dgm:cxn modelId="{9E3771D5-8771-4341-A926-E51A5A57B463}" type="presOf" srcId="{4504F1EB-C9CE-4C3B-A5FA-6793EB1F7EEF}" destId="{79943AC7-9B1D-4811-B51A-20D79B7BAAAE}" srcOrd="0" destOrd="0" presId="urn:microsoft.com/office/officeart/2005/8/layout/hierarchy3"/>
    <dgm:cxn modelId="{1DB89EBE-83DE-4CA4-833E-8446BB08FAA4}" type="presOf" srcId="{FDCE648B-7F68-4115-AA8A-300817174ECA}" destId="{5B49E27F-B946-4F90-8026-AA937CDCC8FF}" srcOrd="0" destOrd="0" presId="urn:microsoft.com/office/officeart/2005/8/layout/hierarchy3"/>
    <dgm:cxn modelId="{E0E169C4-F219-4BE5-8816-72B07016345A}" type="presOf" srcId="{6574969D-0661-4CC6-AA41-CBBD76E83B77}" destId="{8036686E-56EA-4546-A3E3-90DEEF92E0D9}" srcOrd="1" destOrd="0" presId="urn:microsoft.com/office/officeart/2005/8/layout/hierarchy3"/>
    <dgm:cxn modelId="{D7FE0498-10FD-498F-8487-5D992690865A}" srcId="{6574969D-0661-4CC6-AA41-CBBD76E83B77}" destId="{FE72C331-ADB0-4A40-AEE7-74FD4142AF8B}" srcOrd="4" destOrd="0" parTransId="{27B07970-A715-4227-98F4-A3AFDA02D89D}" sibTransId="{98D331CD-A4FC-4057-82D6-EC3F03D3CE45}"/>
    <dgm:cxn modelId="{10E927F2-865D-47EC-9DD2-AC6A5153822F}" type="presOf" srcId="{86DD153A-56C1-4155-8FBA-E5BF50604766}" destId="{AE1CD3C3-3C62-4F66-AB43-9EC0E931D2B9}" srcOrd="0" destOrd="0" presId="urn:microsoft.com/office/officeart/2005/8/layout/hierarchy3"/>
    <dgm:cxn modelId="{21BEB445-58F0-4F21-9821-17328EA5F7AA}" srcId="{46DE33E0-DEA6-4431-9391-C328549DB6D8}" destId="{86DD153A-56C1-4155-8FBA-E5BF50604766}" srcOrd="2" destOrd="0" parTransId="{9917E395-AB26-430C-AE81-8B8425D538CC}" sibTransId="{E7AADA2B-6B28-4758-81C2-7073B912F865}"/>
    <dgm:cxn modelId="{EB0FF49E-FD04-4D31-BDCD-E7C0478039A3}" type="presParOf" srcId="{79943AC7-9B1D-4811-B51A-20D79B7BAAAE}" destId="{FE848589-F6AE-46D8-AB70-8CD260E231B7}" srcOrd="0" destOrd="0" presId="urn:microsoft.com/office/officeart/2005/8/layout/hierarchy3"/>
    <dgm:cxn modelId="{79CB96C9-434B-461B-8267-A6C805F93E26}" type="presParOf" srcId="{FE848589-F6AE-46D8-AB70-8CD260E231B7}" destId="{2A22FE05-A1BC-4490-9F80-A10018A380EA}" srcOrd="0" destOrd="0" presId="urn:microsoft.com/office/officeart/2005/8/layout/hierarchy3"/>
    <dgm:cxn modelId="{D73728A2-B8B3-4ACE-97D4-C4EF72AB6D0D}" type="presParOf" srcId="{2A22FE05-A1BC-4490-9F80-A10018A380EA}" destId="{E33E72FF-47AD-4DFA-9654-3BCF0B238187}" srcOrd="0" destOrd="0" presId="urn:microsoft.com/office/officeart/2005/8/layout/hierarchy3"/>
    <dgm:cxn modelId="{C952C713-BD7D-4ADF-BF88-6368D78DCC59}" type="presParOf" srcId="{2A22FE05-A1BC-4490-9F80-A10018A380EA}" destId="{D4E08A0F-E1DD-46D3-B671-47E37EF14EDB}" srcOrd="1" destOrd="0" presId="urn:microsoft.com/office/officeart/2005/8/layout/hierarchy3"/>
    <dgm:cxn modelId="{8D59EB6F-0F09-4561-9E3E-7FDAE99C26A6}" type="presParOf" srcId="{FE848589-F6AE-46D8-AB70-8CD260E231B7}" destId="{AC485E4C-791D-412D-A083-6B0770C6FE46}" srcOrd="1" destOrd="0" presId="urn:microsoft.com/office/officeart/2005/8/layout/hierarchy3"/>
    <dgm:cxn modelId="{0F883A02-EFA8-4A4F-BE81-0CA3A97044F2}" type="presParOf" srcId="{AC485E4C-791D-412D-A083-6B0770C6FE46}" destId="{923E957B-ACE9-4192-83BB-8D36D49ABAD5}" srcOrd="0" destOrd="0" presId="urn:microsoft.com/office/officeart/2005/8/layout/hierarchy3"/>
    <dgm:cxn modelId="{829676C8-4A3F-4249-B3B4-932522128FBF}" type="presParOf" srcId="{AC485E4C-791D-412D-A083-6B0770C6FE46}" destId="{47EF9D89-E8D2-4391-AB14-ADB7193F256A}" srcOrd="1" destOrd="0" presId="urn:microsoft.com/office/officeart/2005/8/layout/hierarchy3"/>
    <dgm:cxn modelId="{13B1D25B-0EFB-4B63-805E-A269FC7A6835}" type="presParOf" srcId="{AC485E4C-791D-412D-A083-6B0770C6FE46}" destId="{5B49E27F-B946-4F90-8026-AA937CDCC8FF}" srcOrd="2" destOrd="0" presId="urn:microsoft.com/office/officeart/2005/8/layout/hierarchy3"/>
    <dgm:cxn modelId="{75426DB5-1C49-44DC-BE64-2E93116997B8}" type="presParOf" srcId="{AC485E4C-791D-412D-A083-6B0770C6FE46}" destId="{FEE81293-14CD-431E-B8A2-87F91C045DAA}" srcOrd="3" destOrd="0" presId="urn:microsoft.com/office/officeart/2005/8/layout/hierarchy3"/>
    <dgm:cxn modelId="{298608FE-AAE6-44C0-A58A-0FB09FAD6225}" type="presParOf" srcId="{AC485E4C-791D-412D-A083-6B0770C6FE46}" destId="{D12E1638-BE0B-4496-AB00-761E72DC6F00}" srcOrd="4" destOrd="0" presId="urn:microsoft.com/office/officeart/2005/8/layout/hierarchy3"/>
    <dgm:cxn modelId="{4A78D1F1-BDFA-4E5B-8ADD-65D580E0E3D1}" type="presParOf" srcId="{AC485E4C-791D-412D-A083-6B0770C6FE46}" destId="{AE1CD3C3-3C62-4F66-AB43-9EC0E931D2B9}" srcOrd="5" destOrd="0" presId="urn:microsoft.com/office/officeart/2005/8/layout/hierarchy3"/>
    <dgm:cxn modelId="{6B637D83-5830-4904-B3B0-02B50038D116}" type="presParOf" srcId="{79943AC7-9B1D-4811-B51A-20D79B7BAAAE}" destId="{A3B6EE7A-0045-4142-B225-FFFDF1909287}" srcOrd="1" destOrd="0" presId="urn:microsoft.com/office/officeart/2005/8/layout/hierarchy3"/>
    <dgm:cxn modelId="{26D0556E-B258-4013-9009-38847EB6DE08}" type="presParOf" srcId="{A3B6EE7A-0045-4142-B225-FFFDF1909287}" destId="{A2859D8E-58C5-483C-A900-2FD8AE25CCD5}" srcOrd="0" destOrd="0" presId="urn:microsoft.com/office/officeart/2005/8/layout/hierarchy3"/>
    <dgm:cxn modelId="{7504D545-0EEB-47AA-98C0-007EA3E4E03D}" type="presParOf" srcId="{A2859D8E-58C5-483C-A900-2FD8AE25CCD5}" destId="{75E3298F-DB96-4AB6-A569-73613B87F9F8}" srcOrd="0" destOrd="0" presId="urn:microsoft.com/office/officeart/2005/8/layout/hierarchy3"/>
    <dgm:cxn modelId="{180F6A83-9D10-4C57-A010-CC546EFD2B84}" type="presParOf" srcId="{A2859D8E-58C5-483C-A900-2FD8AE25CCD5}" destId="{8036686E-56EA-4546-A3E3-90DEEF92E0D9}" srcOrd="1" destOrd="0" presId="urn:microsoft.com/office/officeart/2005/8/layout/hierarchy3"/>
    <dgm:cxn modelId="{B99CABB2-160A-4964-B2B3-7C0004D5F7BF}" type="presParOf" srcId="{A3B6EE7A-0045-4142-B225-FFFDF1909287}" destId="{7570CEB3-8D02-49CD-99C2-29D5A235AF1E}" srcOrd="1" destOrd="0" presId="urn:microsoft.com/office/officeart/2005/8/layout/hierarchy3"/>
    <dgm:cxn modelId="{80298C59-7BCA-4C85-858E-3EF203E0A110}" type="presParOf" srcId="{7570CEB3-8D02-49CD-99C2-29D5A235AF1E}" destId="{ED39B06E-4BD0-4266-85F9-B7A07446FD1D}" srcOrd="0" destOrd="0" presId="urn:microsoft.com/office/officeart/2005/8/layout/hierarchy3"/>
    <dgm:cxn modelId="{1FF05B1A-111C-47A4-B6E3-A5CF12C4ACB4}" type="presParOf" srcId="{7570CEB3-8D02-49CD-99C2-29D5A235AF1E}" destId="{A3309BC6-95B7-4793-B337-B3C6F990CAAF}" srcOrd="1" destOrd="0" presId="urn:microsoft.com/office/officeart/2005/8/layout/hierarchy3"/>
    <dgm:cxn modelId="{9BC2D3ED-7EE6-4D49-ADA0-F1B4FFE18227}" type="presParOf" srcId="{7570CEB3-8D02-49CD-99C2-29D5A235AF1E}" destId="{2AC7B76E-B76F-4CE1-808D-11B7BD0BB81F}" srcOrd="2" destOrd="0" presId="urn:microsoft.com/office/officeart/2005/8/layout/hierarchy3"/>
    <dgm:cxn modelId="{F3C877E8-1D73-412B-8ACB-1E84EDB11C20}" type="presParOf" srcId="{7570CEB3-8D02-49CD-99C2-29D5A235AF1E}" destId="{6371A111-9145-43EC-9F33-070BD7FEF8F6}" srcOrd="3" destOrd="0" presId="urn:microsoft.com/office/officeart/2005/8/layout/hierarchy3"/>
    <dgm:cxn modelId="{D41FAF94-1FC7-4FC9-905D-E350ABD2C6D2}" type="presParOf" srcId="{7570CEB3-8D02-49CD-99C2-29D5A235AF1E}" destId="{DB37ECE8-0A5C-4856-82C2-5BA037704650}" srcOrd="4" destOrd="0" presId="urn:microsoft.com/office/officeart/2005/8/layout/hierarchy3"/>
    <dgm:cxn modelId="{783BD98E-A92B-4478-8EE3-891599223B0C}" type="presParOf" srcId="{7570CEB3-8D02-49CD-99C2-29D5A235AF1E}" destId="{7A297E20-8E66-4460-A7EB-B0213D58D8FD}" srcOrd="5" destOrd="0" presId="urn:microsoft.com/office/officeart/2005/8/layout/hierarchy3"/>
    <dgm:cxn modelId="{802385FF-C2A9-4093-982B-FE3CD2938E3C}" type="presParOf" srcId="{7570CEB3-8D02-49CD-99C2-29D5A235AF1E}" destId="{ED90687F-26DB-476B-B6C0-35D1977D493B}" srcOrd="6" destOrd="0" presId="urn:microsoft.com/office/officeart/2005/8/layout/hierarchy3"/>
    <dgm:cxn modelId="{45C1C4DA-F789-4CE3-93A1-378151CF762A}" type="presParOf" srcId="{7570CEB3-8D02-49CD-99C2-29D5A235AF1E}" destId="{18E28E6E-3342-4E16-BFDD-D8388411D3E7}" srcOrd="7" destOrd="0" presId="urn:microsoft.com/office/officeart/2005/8/layout/hierarchy3"/>
    <dgm:cxn modelId="{9014E63F-1E33-4F46-8984-0A93789D3E9F}" type="presParOf" srcId="{7570CEB3-8D02-49CD-99C2-29D5A235AF1E}" destId="{98471DEE-5A65-4A61-9321-43EAF5B42C7C}" srcOrd="8" destOrd="0" presId="urn:microsoft.com/office/officeart/2005/8/layout/hierarchy3"/>
    <dgm:cxn modelId="{98C8F323-45AC-49AD-81A9-CB5B10597516}" type="presParOf" srcId="{7570CEB3-8D02-49CD-99C2-29D5A235AF1E}" destId="{763F6472-AC40-48E9-946D-D46BC933B91D}" srcOrd="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CBBBA5B-3058-4A96-B106-438876D50924}"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s-ES"/>
        </a:p>
      </dgm:t>
    </dgm:pt>
    <dgm:pt modelId="{DCD88724-9D9C-4D68-AB0D-0A5DA7C0D020}">
      <dgm:prSet phldrT="[Texto]"/>
      <dgm:spPr/>
      <dgm:t>
        <a:bodyPr/>
        <a:lstStyle/>
        <a:p>
          <a:r>
            <a:rPr lang="es-ES" dirty="0" smtClean="0"/>
            <a:t>Perfiles suelo S1 y S2</a:t>
          </a:r>
          <a:endParaRPr lang="es-ES" dirty="0"/>
        </a:p>
      </dgm:t>
    </dgm:pt>
    <dgm:pt modelId="{A972315E-959A-4DBB-B37C-E79A046AA16A}" type="parTrans" cxnId="{0DA5A0E3-46EE-4702-ACC4-A5D4C9108682}">
      <dgm:prSet/>
      <dgm:spPr/>
      <dgm:t>
        <a:bodyPr/>
        <a:lstStyle/>
        <a:p>
          <a:endParaRPr lang="es-ES"/>
        </a:p>
      </dgm:t>
    </dgm:pt>
    <dgm:pt modelId="{0EC7726F-67CA-4254-BAE4-BA8187EA1E29}" type="sibTrans" cxnId="{0DA5A0E3-46EE-4702-ACC4-A5D4C9108682}">
      <dgm:prSet/>
      <dgm:spPr/>
      <dgm:t>
        <a:bodyPr/>
        <a:lstStyle/>
        <a:p>
          <a:endParaRPr lang="es-ES"/>
        </a:p>
      </dgm:t>
    </dgm:pt>
    <dgm:pt modelId="{FD6ACEAE-28DB-496A-ACDD-1768BEE6002F}">
      <dgm:prSet phldrT="[Texto]"/>
      <dgm:spPr/>
      <dgm:t>
        <a:bodyPr/>
        <a:lstStyle/>
        <a:p>
          <a:r>
            <a:rPr lang="es-ES" dirty="0" smtClean="0"/>
            <a:t>Industrial 1 y 2</a:t>
          </a:r>
          <a:endParaRPr lang="es-ES" dirty="0"/>
        </a:p>
      </dgm:t>
    </dgm:pt>
    <dgm:pt modelId="{598775E8-6B39-4C57-941A-EBCF4480A04A}" type="parTrans" cxnId="{D7FB63EE-CD27-49CE-B57A-49556101F6F3}">
      <dgm:prSet/>
      <dgm:spPr/>
      <dgm:t>
        <a:bodyPr/>
        <a:lstStyle/>
        <a:p>
          <a:endParaRPr lang="es-ES" dirty="0"/>
        </a:p>
      </dgm:t>
    </dgm:pt>
    <dgm:pt modelId="{0A6BF778-84B7-46DF-BCB1-CEBAF5E378D5}" type="sibTrans" cxnId="{D7FB63EE-CD27-49CE-B57A-49556101F6F3}">
      <dgm:prSet/>
      <dgm:spPr/>
      <dgm:t>
        <a:bodyPr/>
        <a:lstStyle/>
        <a:p>
          <a:endParaRPr lang="es-ES"/>
        </a:p>
      </dgm:t>
    </dgm:pt>
    <dgm:pt modelId="{7C43C7A1-2C56-4B39-AC22-6ADBE4F8C8EC}">
      <dgm:prSet phldrT="[Texto]"/>
      <dgm:spPr/>
      <dgm:t>
        <a:bodyPr/>
        <a:lstStyle/>
        <a:p>
          <a:r>
            <a:rPr lang="es-ES" dirty="0" smtClean="0"/>
            <a:t>Equipamiento</a:t>
          </a:r>
          <a:endParaRPr lang="es-ES" dirty="0"/>
        </a:p>
      </dgm:t>
    </dgm:pt>
    <dgm:pt modelId="{B4F1C8C5-D29F-456C-BD09-29DC060898F3}" type="parTrans" cxnId="{6630550B-2AE8-40A4-84EE-A523754AD9B9}">
      <dgm:prSet/>
      <dgm:spPr/>
      <dgm:t>
        <a:bodyPr/>
        <a:lstStyle/>
        <a:p>
          <a:endParaRPr lang="es-ES" dirty="0"/>
        </a:p>
      </dgm:t>
    </dgm:pt>
    <dgm:pt modelId="{A38303B3-ED3C-4020-943B-84AF42285B5B}" type="sibTrans" cxnId="{6630550B-2AE8-40A4-84EE-A523754AD9B9}">
      <dgm:prSet/>
      <dgm:spPr/>
      <dgm:t>
        <a:bodyPr/>
        <a:lstStyle/>
        <a:p>
          <a:endParaRPr lang="es-ES"/>
        </a:p>
      </dgm:t>
    </dgm:pt>
    <dgm:pt modelId="{51535818-2177-499B-A23D-516B334C5739}">
      <dgm:prSet/>
      <dgm:spPr/>
      <dgm:t>
        <a:bodyPr/>
        <a:lstStyle/>
        <a:p>
          <a:r>
            <a:rPr lang="es-ES" dirty="0" smtClean="0"/>
            <a:t>Residencial 1, 2 y 3</a:t>
          </a:r>
          <a:endParaRPr lang="es-ES" dirty="0"/>
        </a:p>
      </dgm:t>
    </dgm:pt>
    <dgm:pt modelId="{D8FCD8D3-C393-48C7-B7D4-B4BD59F2BB2A}" type="parTrans" cxnId="{248A278F-2124-4A23-A69A-9C9C7825F699}">
      <dgm:prSet/>
      <dgm:spPr/>
      <dgm:t>
        <a:bodyPr/>
        <a:lstStyle/>
        <a:p>
          <a:endParaRPr lang="es-ES" dirty="0"/>
        </a:p>
      </dgm:t>
    </dgm:pt>
    <dgm:pt modelId="{356C08C6-8CAD-462A-AE0B-541A096F4845}" type="sibTrans" cxnId="{248A278F-2124-4A23-A69A-9C9C7825F699}">
      <dgm:prSet/>
      <dgm:spPr/>
      <dgm:t>
        <a:bodyPr/>
        <a:lstStyle/>
        <a:p>
          <a:endParaRPr lang="es-ES"/>
        </a:p>
      </dgm:t>
    </dgm:pt>
    <dgm:pt modelId="{C253AC33-2F16-4A93-A9DC-EE105D502A7C}" type="pres">
      <dgm:prSet presAssocID="{DCBBBA5B-3058-4A96-B106-438876D50924}" presName="Name0" presStyleCnt="0">
        <dgm:presLayoutVars>
          <dgm:chPref val="1"/>
          <dgm:dir/>
          <dgm:animOne val="branch"/>
          <dgm:animLvl val="lvl"/>
          <dgm:resizeHandles val="exact"/>
        </dgm:presLayoutVars>
      </dgm:prSet>
      <dgm:spPr/>
      <dgm:t>
        <a:bodyPr/>
        <a:lstStyle/>
        <a:p>
          <a:endParaRPr lang="es-EC"/>
        </a:p>
      </dgm:t>
    </dgm:pt>
    <dgm:pt modelId="{7D47CC3B-2D06-4E35-9F2F-F05F6A0D1706}" type="pres">
      <dgm:prSet presAssocID="{DCD88724-9D9C-4D68-AB0D-0A5DA7C0D020}" presName="root1" presStyleCnt="0"/>
      <dgm:spPr/>
    </dgm:pt>
    <dgm:pt modelId="{F43A43A1-4CA3-48E9-8E7E-2BC25AF7C936}" type="pres">
      <dgm:prSet presAssocID="{DCD88724-9D9C-4D68-AB0D-0A5DA7C0D020}" presName="LevelOneTextNode" presStyleLbl="node0" presStyleIdx="0" presStyleCnt="1">
        <dgm:presLayoutVars>
          <dgm:chPref val="3"/>
        </dgm:presLayoutVars>
      </dgm:prSet>
      <dgm:spPr/>
      <dgm:t>
        <a:bodyPr/>
        <a:lstStyle/>
        <a:p>
          <a:endParaRPr lang="es-ES"/>
        </a:p>
      </dgm:t>
    </dgm:pt>
    <dgm:pt modelId="{A39FE026-43A6-42A1-9A2B-13CA07C2EC2C}" type="pres">
      <dgm:prSet presAssocID="{DCD88724-9D9C-4D68-AB0D-0A5DA7C0D020}" presName="level2hierChild" presStyleCnt="0"/>
      <dgm:spPr/>
    </dgm:pt>
    <dgm:pt modelId="{0B3C63F0-3BAC-488B-BE87-2B06CABC4763}" type="pres">
      <dgm:prSet presAssocID="{598775E8-6B39-4C57-941A-EBCF4480A04A}" presName="conn2-1" presStyleLbl="parChTrans1D2" presStyleIdx="0" presStyleCnt="3"/>
      <dgm:spPr/>
      <dgm:t>
        <a:bodyPr/>
        <a:lstStyle/>
        <a:p>
          <a:endParaRPr lang="es-EC"/>
        </a:p>
      </dgm:t>
    </dgm:pt>
    <dgm:pt modelId="{98273843-AEC3-421F-A4E8-3676A4E9ED0E}" type="pres">
      <dgm:prSet presAssocID="{598775E8-6B39-4C57-941A-EBCF4480A04A}" presName="connTx" presStyleLbl="parChTrans1D2" presStyleIdx="0" presStyleCnt="3"/>
      <dgm:spPr/>
      <dgm:t>
        <a:bodyPr/>
        <a:lstStyle/>
        <a:p>
          <a:endParaRPr lang="es-EC"/>
        </a:p>
      </dgm:t>
    </dgm:pt>
    <dgm:pt modelId="{BBB0EC8D-C5CD-417E-8A44-4CB6C33FD834}" type="pres">
      <dgm:prSet presAssocID="{FD6ACEAE-28DB-496A-ACDD-1768BEE6002F}" presName="root2" presStyleCnt="0"/>
      <dgm:spPr/>
    </dgm:pt>
    <dgm:pt modelId="{C4CB9048-9F71-4F2E-B88A-B9C9ECCFB218}" type="pres">
      <dgm:prSet presAssocID="{FD6ACEAE-28DB-496A-ACDD-1768BEE6002F}" presName="LevelTwoTextNode" presStyleLbl="node2" presStyleIdx="0" presStyleCnt="3">
        <dgm:presLayoutVars>
          <dgm:chPref val="3"/>
        </dgm:presLayoutVars>
      </dgm:prSet>
      <dgm:spPr/>
      <dgm:t>
        <a:bodyPr/>
        <a:lstStyle/>
        <a:p>
          <a:endParaRPr lang="es-EC"/>
        </a:p>
      </dgm:t>
    </dgm:pt>
    <dgm:pt modelId="{EDFB53D4-E3F9-4462-9834-B2B10001732B}" type="pres">
      <dgm:prSet presAssocID="{FD6ACEAE-28DB-496A-ACDD-1768BEE6002F}" presName="level3hierChild" presStyleCnt="0"/>
      <dgm:spPr/>
    </dgm:pt>
    <dgm:pt modelId="{165D986A-E376-47BA-ABD2-C97E396CADBE}" type="pres">
      <dgm:prSet presAssocID="{B4F1C8C5-D29F-456C-BD09-29DC060898F3}" presName="conn2-1" presStyleLbl="parChTrans1D2" presStyleIdx="1" presStyleCnt="3"/>
      <dgm:spPr/>
      <dgm:t>
        <a:bodyPr/>
        <a:lstStyle/>
        <a:p>
          <a:endParaRPr lang="es-EC"/>
        </a:p>
      </dgm:t>
    </dgm:pt>
    <dgm:pt modelId="{B6C82E61-AC61-4141-92BF-A02C0009D9A2}" type="pres">
      <dgm:prSet presAssocID="{B4F1C8C5-D29F-456C-BD09-29DC060898F3}" presName="connTx" presStyleLbl="parChTrans1D2" presStyleIdx="1" presStyleCnt="3"/>
      <dgm:spPr/>
      <dgm:t>
        <a:bodyPr/>
        <a:lstStyle/>
        <a:p>
          <a:endParaRPr lang="es-EC"/>
        </a:p>
      </dgm:t>
    </dgm:pt>
    <dgm:pt modelId="{FF96A80E-6BBE-496D-A85C-C3E5753A0202}" type="pres">
      <dgm:prSet presAssocID="{7C43C7A1-2C56-4B39-AC22-6ADBE4F8C8EC}" presName="root2" presStyleCnt="0"/>
      <dgm:spPr/>
    </dgm:pt>
    <dgm:pt modelId="{9AC4B74E-A8BC-474F-8C1E-892639CCCEDB}" type="pres">
      <dgm:prSet presAssocID="{7C43C7A1-2C56-4B39-AC22-6ADBE4F8C8EC}" presName="LevelTwoTextNode" presStyleLbl="node2" presStyleIdx="1" presStyleCnt="3">
        <dgm:presLayoutVars>
          <dgm:chPref val="3"/>
        </dgm:presLayoutVars>
      </dgm:prSet>
      <dgm:spPr/>
      <dgm:t>
        <a:bodyPr/>
        <a:lstStyle/>
        <a:p>
          <a:endParaRPr lang="es-EC"/>
        </a:p>
      </dgm:t>
    </dgm:pt>
    <dgm:pt modelId="{2E8BF871-27AC-4062-ABC2-CAEBFB5B42AF}" type="pres">
      <dgm:prSet presAssocID="{7C43C7A1-2C56-4B39-AC22-6ADBE4F8C8EC}" presName="level3hierChild" presStyleCnt="0"/>
      <dgm:spPr/>
    </dgm:pt>
    <dgm:pt modelId="{C37BBD7C-B03A-4161-89E7-2914C2503821}" type="pres">
      <dgm:prSet presAssocID="{D8FCD8D3-C393-48C7-B7D4-B4BD59F2BB2A}" presName="conn2-1" presStyleLbl="parChTrans1D2" presStyleIdx="2" presStyleCnt="3"/>
      <dgm:spPr/>
      <dgm:t>
        <a:bodyPr/>
        <a:lstStyle/>
        <a:p>
          <a:endParaRPr lang="es-EC"/>
        </a:p>
      </dgm:t>
    </dgm:pt>
    <dgm:pt modelId="{6AD2C4E1-D00F-420E-8CAB-6DED39455479}" type="pres">
      <dgm:prSet presAssocID="{D8FCD8D3-C393-48C7-B7D4-B4BD59F2BB2A}" presName="connTx" presStyleLbl="parChTrans1D2" presStyleIdx="2" presStyleCnt="3"/>
      <dgm:spPr/>
      <dgm:t>
        <a:bodyPr/>
        <a:lstStyle/>
        <a:p>
          <a:endParaRPr lang="es-EC"/>
        </a:p>
      </dgm:t>
    </dgm:pt>
    <dgm:pt modelId="{B9D4CE54-B6C2-450E-ACAD-72D555002F64}" type="pres">
      <dgm:prSet presAssocID="{51535818-2177-499B-A23D-516B334C5739}" presName="root2" presStyleCnt="0"/>
      <dgm:spPr/>
    </dgm:pt>
    <dgm:pt modelId="{8290D355-D9F3-4902-81D9-0643AB0411AA}" type="pres">
      <dgm:prSet presAssocID="{51535818-2177-499B-A23D-516B334C5739}" presName="LevelTwoTextNode" presStyleLbl="node2" presStyleIdx="2" presStyleCnt="3" custScaleX="119239">
        <dgm:presLayoutVars>
          <dgm:chPref val="3"/>
        </dgm:presLayoutVars>
      </dgm:prSet>
      <dgm:spPr/>
      <dgm:t>
        <a:bodyPr/>
        <a:lstStyle/>
        <a:p>
          <a:endParaRPr lang="es-EC"/>
        </a:p>
      </dgm:t>
    </dgm:pt>
    <dgm:pt modelId="{29E87F64-7A3C-420A-9B97-31E1D8BF51EC}" type="pres">
      <dgm:prSet presAssocID="{51535818-2177-499B-A23D-516B334C5739}" presName="level3hierChild" presStyleCnt="0"/>
      <dgm:spPr/>
    </dgm:pt>
  </dgm:ptLst>
  <dgm:cxnLst>
    <dgm:cxn modelId="{D7FB63EE-CD27-49CE-B57A-49556101F6F3}" srcId="{DCD88724-9D9C-4D68-AB0D-0A5DA7C0D020}" destId="{FD6ACEAE-28DB-496A-ACDD-1768BEE6002F}" srcOrd="0" destOrd="0" parTransId="{598775E8-6B39-4C57-941A-EBCF4480A04A}" sibTransId="{0A6BF778-84B7-46DF-BCB1-CEBAF5E378D5}"/>
    <dgm:cxn modelId="{BDCBD58A-E850-4A9D-BC56-4268B7B1BB76}" type="presOf" srcId="{DCBBBA5B-3058-4A96-B106-438876D50924}" destId="{C253AC33-2F16-4A93-A9DC-EE105D502A7C}" srcOrd="0" destOrd="0" presId="urn:microsoft.com/office/officeart/2008/layout/HorizontalMultiLevelHierarchy"/>
    <dgm:cxn modelId="{6FC1C18B-ACE3-40C4-ABFB-9303B0564949}" type="presOf" srcId="{598775E8-6B39-4C57-941A-EBCF4480A04A}" destId="{0B3C63F0-3BAC-488B-BE87-2B06CABC4763}" srcOrd="0" destOrd="0" presId="urn:microsoft.com/office/officeart/2008/layout/HorizontalMultiLevelHierarchy"/>
    <dgm:cxn modelId="{9EDC0D7A-4618-468D-9296-8DA9E22C71CB}" type="presOf" srcId="{598775E8-6B39-4C57-941A-EBCF4480A04A}" destId="{98273843-AEC3-421F-A4E8-3676A4E9ED0E}" srcOrd="1" destOrd="0" presId="urn:microsoft.com/office/officeart/2008/layout/HorizontalMultiLevelHierarchy"/>
    <dgm:cxn modelId="{4FC1BCFA-3B53-4749-886C-5408CB176C33}" type="presOf" srcId="{51535818-2177-499B-A23D-516B334C5739}" destId="{8290D355-D9F3-4902-81D9-0643AB0411AA}" srcOrd="0" destOrd="0" presId="urn:microsoft.com/office/officeart/2008/layout/HorizontalMultiLevelHierarchy"/>
    <dgm:cxn modelId="{6630550B-2AE8-40A4-84EE-A523754AD9B9}" srcId="{DCD88724-9D9C-4D68-AB0D-0A5DA7C0D020}" destId="{7C43C7A1-2C56-4B39-AC22-6ADBE4F8C8EC}" srcOrd="1" destOrd="0" parTransId="{B4F1C8C5-D29F-456C-BD09-29DC060898F3}" sibTransId="{A38303B3-ED3C-4020-943B-84AF42285B5B}"/>
    <dgm:cxn modelId="{E451E0F9-91B3-4244-B3AA-BB1DD00C47A2}" type="presOf" srcId="{FD6ACEAE-28DB-496A-ACDD-1768BEE6002F}" destId="{C4CB9048-9F71-4F2E-B88A-B9C9ECCFB218}" srcOrd="0" destOrd="0" presId="urn:microsoft.com/office/officeart/2008/layout/HorizontalMultiLevelHierarchy"/>
    <dgm:cxn modelId="{0DA5A0E3-46EE-4702-ACC4-A5D4C9108682}" srcId="{DCBBBA5B-3058-4A96-B106-438876D50924}" destId="{DCD88724-9D9C-4D68-AB0D-0A5DA7C0D020}" srcOrd="0" destOrd="0" parTransId="{A972315E-959A-4DBB-B37C-E79A046AA16A}" sibTransId="{0EC7726F-67CA-4254-BAE4-BA8187EA1E29}"/>
    <dgm:cxn modelId="{273ED9A1-3846-4AB3-A35E-033AE5C071CB}" type="presOf" srcId="{D8FCD8D3-C393-48C7-B7D4-B4BD59F2BB2A}" destId="{6AD2C4E1-D00F-420E-8CAB-6DED39455479}" srcOrd="1" destOrd="0" presId="urn:microsoft.com/office/officeart/2008/layout/HorizontalMultiLevelHierarchy"/>
    <dgm:cxn modelId="{1C39FE2B-17AB-479C-9ABA-28C754903AE9}" type="presOf" srcId="{7C43C7A1-2C56-4B39-AC22-6ADBE4F8C8EC}" destId="{9AC4B74E-A8BC-474F-8C1E-892639CCCEDB}" srcOrd="0" destOrd="0" presId="urn:microsoft.com/office/officeart/2008/layout/HorizontalMultiLevelHierarchy"/>
    <dgm:cxn modelId="{16A4ABFD-D901-4E14-8264-1AC59769AC6D}" type="presOf" srcId="{B4F1C8C5-D29F-456C-BD09-29DC060898F3}" destId="{B6C82E61-AC61-4141-92BF-A02C0009D9A2}" srcOrd="1" destOrd="0" presId="urn:microsoft.com/office/officeart/2008/layout/HorizontalMultiLevelHierarchy"/>
    <dgm:cxn modelId="{7B906486-F0B8-4A6E-A532-F56C3C079850}" type="presOf" srcId="{DCD88724-9D9C-4D68-AB0D-0A5DA7C0D020}" destId="{F43A43A1-4CA3-48E9-8E7E-2BC25AF7C936}" srcOrd="0" destOrd="0" presId="urn:microsoft.com/office/officeart/2008/layout/HorizontalMultiLevelHierarchy"/>
    <dgm:cxn modelId="{248A278F-2124-4A23-A69A-9C9C7825F699}" srcId="{DCD88724-9D9C-4D68-AB0D-0A5DA7C0D020}" destId="{51535818-2177-499B-A23D-516B334C5739}" srcOrd="2" destOrd="0" parTransId="{D8FCD8D3-C393-48C7-B7D4-B4BD59F2BB2A}" sibTransId="{356C08C6-8CAD-462A-AE0B-541A096F4845}"/>
    <dgm:cxn modelId="{31A78D1E-4BA6-4499-B439-8B9B48D0B893}" type="presOf" srcId="{D8FCD8D3-C393-48C7-B7D4-B4BD59F2BB2A}" destId="{C37BBD7C-B03A-4161-89E7-2914C2503821}" srcOrd="0" destOrd="0" presId="urn:microsoft.com/office/officeart/2008/layout/HorizontalMultiLevelHierarchy"/>
    <dgm:cxn modelId="{C611A9A1-5716-4B9D-A689-A7E3D8AD4DF7}" type="presOf" srcId="{B4F1C8C5-D29F-456C-BD09-29DC060898F3}" destId="{165D986A-E376-47BA-ABD2-C97E396CADBE}" srcOrd="0" destOrd="0" presId="urn:microsoft.com/office/officeart/2008/layout/HorizontalMultiLevelHierarchy"/>
    <dgm:cxn modelId="{B96626F6-CBB9-4528-A792-D81A5DFBC512}" type="presParOf" srcId="{C253AC33-2F16-4A93-A9DC-EE105D502A7C}" destId="{7D47CC3B-2D06-4E35-9F2F-F05F6A0D1706}" srcOrd="0" destOrd="0" presId="urn:microsoft.com/office/officeart/2008/layout/HorizontalMultiLevelHierarchy"/>
    <dgm:cxn modelId="{708D8B13-0EF9-4DB4-9FE5-F044682B7FC2}" type="presParOf" srcId="{7D47CC3B-2D06-4E35-9F2F-F05F6A0D1706}" destId="{F43A43A1-4CA3-48E9-8E7E-2BC25AF7C936}" srcOrd="0" destOrd="0" presId="urn:microsoft.com/office/officeart/2008/layout/HorizontalMultiLevelHierarchy"/>
    <dgm:cxn modelId="{F5FFC5CA-C550-48BE-888B-2A04D9D3ADFD}" type="presParOf" srcId="{7D47CC3B-2D06-4E35-9F2F-F05F6A0D1706}" destId="{A39FE026-43A6-42A1-9A2B-13CA07C2EC2C}" srcOrd="1" destOrd="0" presId="urn:microsoft.com/office/officeart/2008/layout/HorizontalMultiLevelHierarchy"/>
    <dgm:cxn modelId="{49CB67D5-900A-4845-9F66-C61CB95F425E}" type="presParOf" srcId="{A39FE026-43A6-42A1-9A2B-13CA07C2EC2C}" destId="{0B3C63F0-3BAC-488B-BE87-2B06CABC4763}" srcOrd="0" destOrd="0" presId="urn:microsoft.com/office/officeart/2008/layout/HorizontalMultiLevelHierarchy"/>
    <dgm:cxn modelId="{F18E48CA-D19C-42ED-9AA6-5E0FC28F66AF}" type="presParOf" srcId="{0B3C63F0-3BAC-488B-BE87-2B06CABC4763}" destId="{98273843-AEC3-421F-A4E8-3676A4E9ED0E}" srcOrd="0" destOrd="0" presId="urn:microsoft.com/office/officeart/2008/layout/HorizontalMultiLevelHierarchy"/>
    <dgm:cxn modelId="{B44DF888-F402-4813-BB93-5C2E4058CE8C}" type="presParOf" srcId="{A39FE026-43A6-42A1-9A2B-13CA07C2EC2C}" destId="{BBB0EC8D-C5CD-417E-8A44-4CB6C33FD834}" srcOrd="1" destOrd="0" presId="urn:microsoft.com/office/officeart/2008/layout/HorizontalMultiLevelHierarchy"/>
    <dgm:cxn modelId="{DF142533-7447-4DB5-8E32-8543104DAE02}" type="presParOf" srcId="{BBB0EC8D-C5CD-417E-8A44-4CB6C33FD834}" destId="{C4CB9048-9F71-4F2E-B88A-B9C9ECCFB218}" srcOrd="0" destOrd="0" presId="urn:microsoft.com/office/officeart/2008/layout/HorizontalMultiLevelHierarchy"/>
    <dgm:cxn modelId="{9FE1FDB2-0345-444E-A053-2EB5A8AFBD1A}" type="presParOf" srcId="{BBB0EC8D-C5CD-417E-8A44-4CB6C33FD834}" destId="{EDFB53D4-E3F9-4462-9834-B2B10001732B}" srcOrd="1" destOrd="0" presId="urn:microsoft.com/office/officeart/2008/layout/HorizontalMultiLevelHierarchy"/>
    <dgm:cxn modelId="{6A2CE1C6-F99F-4C9F-863F-29ECF1A7AAC9}" type="presParOf" srcId="{A39FE026-43A6-42A1-9A2B-13CA07C2EC2C}" destId="{165D986A-E376-47BA-ABD2-C97E396CADBE}" srcOrd="2" destOrd="0" presId="urn:microsoft.com/office/officeart/2008/layout/HorizontalMultiLevelHierarchy"/>
    <dgm:cxn modelId="{22432909-AE14-44E4-97EE-43E156D20390}" type="presParOf" srcId="{165D986A-E376-47BA-ABD2-C97E396CADBE}" destId="{B6C82E61-AC61-4141-92BF-A02C0009D9A2}" srcOrd="0" destOrd="0" presId="urn:microsoft.com/office/officeart/2008/layout/HorizontalMultiLevelHierarchy"/>
    <dgm:cxn modelId="{75DE3A02-31EC-4891-A266-85B40BE0A9AD}" type="presParOf" srcId="{A39FE026-43A6-42A1-9A2B-13CA07C2EC2C}" destId="{FF96A80E-6BBE-496D-A85C-C3E5753A0202}" srcOrd="3" destOrd="0" presId="urn:microsoft.com/office/officeart/2008/layout/HorizontalMultiLevelHierarchy"/>
    <dgm:cxn modelId="{9851461C-C580-4C2E-A2FD-8D0FACEE4016}" type="presParOf" srcId="{FF96A80E-6BBE-496D-A85C-C3E5753A0202}" destId="{9AC4B74E-A8BC-474F-8C1E-892639CCCEDB}" srcOrd="0" destOrd="0" presId="urn:microsoft.com/office/officeart/2008/layout/HorizontalMultiLevelHierarchy"/>
    <dgm:cxn modelId="{D4722981-ACE8-482F-A5E8-5CC1CEDF27B8}" type="presParOf" srcId="{FF96A80E-6BBE-496D-A85C-C3E5753A0202}" destId="{2E8BF871-27AC-4062-ABC2-CAEBFB5B42AF}" srcOrd="1" destOrd="0" presId="urn:microsoft.com/office/officeart/2008/layout/HorizontalMultiLevelHierarchy"/>
    <dgm:cxn modelId="{3AD4020C-D29C-4EA4-BE09-75FBE635AF7C}" type="presParOf" srcId="{A39FE026-43A6-42A1-9A2B-13CA07C2EC2C}" destId="{C37BBD7C-B03A-4161-89E7-2914C2503821}" srcOrd="4" destOrd="0" presId="urn:microsoft.com/office/officeart/2008/layout/HorizontalMultiLevelHierarchy"/>
    <dgm:cxn modelId="{96D80AD8-8635-44DF-8166-F4B75B8A0763}" type="presParOf" srcId="{C37BBD7C-B03A-4161-89E7-2914C2503821}" destId="{6AD2C4E1-D00F-420E-8CAB-6DED39455479}" srcOrd="0" destOrd="0" presId="urn:microsoft.com/office/officeart/2008/layout/HorizontalMultiLevelHierarchy"/>
    <dgm:cxn modelId="{C38079A7-E579-4C60-9B59-51436DAD07E6}" type="presParOf" srcId="{A39FE026-43A6-42A1-9A2B-13CA07C2EC2C}" destId="{B9D4CE54-B6C2-450E-ACAD-72D555002F64}" srcOrd="5" destOrd="0" presId="urn:microsoft.com/office/officeart/2008/layout/HorizontalMultiLevelHierarchy"/>
    <dgm:cxn modelId="{63987AE0-F8A6-49DE-BE28-09A7878E3E1E}" type="presParOf" srcId="{B9D4CE54-B6C2-450E-ACAD-72D555002F64}" destId="{8290D355-D9F3-4902-81D9-0643AB0411AA}" srcOrd="0" destOrd="0" presId="urn:microsoft.com/office/officeart/2008/layout/HorizontalMultiLevelHierarchy"/>
    <dgm:cxn modelId="{D3E8A13B-2898-4119-8A0D-DF63D0E8FBB0}" type="presParOf" srcId="{B9D4CE54-B6C2-450E-ACAD-72D555002F64}" destId="{29E87F64-7A3C-420A-9B97-31E1D8BF51EC}"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CBBBA5B-3058-4A96-B106-438876D50924}"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s-ES"/>
        </a:p>
      </dgm:t>
    </dgm:pt>
    <dgm:pt modelId="{DCD88724-9D9C-4D68-AB0D-0A5DA7C0D020}">
      <dgm:prSet phldrT="[Texto]"/>
      <dgm:spPr/>
      <dgm:t>
        <a:bodyPr/>
        <a:lstStyle/>
        <a:p>
          <a:r>
            <a:rPr lang="es-ES" dirty="0" smtClean="0"/>
            <a:t>Perfil suelo S3</a:t>
          </a:r>
          <a:endParaRPr lang="es-ES" dirty="0"/>
        </a:p>
      </dgm:t>
    </dgm:pt>
    <dgm:pt modelId="{A972315E-959A-4DBB-B37C-E79A046AA16A}" type="parTrans" cxnId="{0DA5A0E3-46EE-4702-ACC4-A5D4C9108682}">
      <dgm:prSet/>
      <dgm:spPr/>
      <dgm:t>
        <a:bodyPr/>
        <a:lstStyle/>
        <a:p>
          <a:endParaRPr lang="es-ES"/>
        </a:p>
      </dgm:t>
    </dgm:pt>
    <dgm:pt modelId="{0EC7726F-67CA-4254-BAE4-BA8187EA1E29}" type="sibTrans" cxnId="{0DA5A0E3-46EE-4702-ACC4-A5D4C9108682}">
      <dgm:prSet/>
      <dgm:spPr/>
      <dgm:t>
        <a:bodyPr/>
        <a:lstStyle/>
        <a:p>
          <a:endParaRPr lang="es-ES"/>
        </a:p>
      </dgm:t>
    </dgm:pt>
    <dgm:pt modelId="{FD6ACEAE-28DB-496A-ACDD-1768BEE6002F}">
      <dgm:prSet phldrT="[Texto]"/>
      <dgm:spPr/>
      <dgm:t>
        <a:bodyPr/>
        <a:lstStyle/>
        <a:p>
          <a:r>
            <a:rPr lang="es-ES" dirty="0" smtClean="0"/>
            <a:t>Industrial 3</a:t>
          </a:r>
          <a:endParaRPr lang="es-ES" dirty="0"/>
        </a:p>
      </dgm:t>
    </dgm:pt>
    <dgm:pt modelId="{598775E8-6B39-4C57-941A-EBCF4480A04A}" type="parTrans" cxnId="{D7FB63EE-CD27-49CE-B57A-49556101F6F3}">
      <dgm:prSet/>
      <dgm:spPr/>
      <dgm:t>
        <a:bodyPr/>
        <a:lstStyle/>
        <a:p>
          <a:endParaRPr lang="es-ES" dirty="0"/>
        </a:p>
      </dgm:t>
    </dgm:pt>
    <dgm:pt modelId="{0A6BF778-84B7-46DF-BCB1-CEBAF5E378D5}" type="sibTrans" cxnId="{D7FB63EE-CD27-49CE-B57A-49556101F6F3}">
      <dgm:prSet/>
      <dgm:spPr/>
      <dgm:t>
        <a:bodyPr/>
        <a:lstStyle/>
        <a:p>
          <a:endParaRPr lang="es-ES"/>
        </a:p>
      </dgm:t>
    </dgm:pt>
    <dgm:pt modelId="{7C43C7A1-2C56-4B39-AC22-6ADBE4F8C8EC}">
      <dgm:prSet phldrT="[Texto]"/>
      <dgm:spPr/>
      <dgm:t>
        <a:bodyPr/>
        <a:lstStyle/>
        <a:p>
          <a:r>
            <a:rPr lang="es-ES" dirty="0" smtClean="0"/>
            <a:t>Equipamiento</a:t>
          </a:r>
          <a:endParaRPr lang="es-ES" dirty="0"/>
        </a:p>
      </dgm:t>
    </dgm:pt>
    <dgm:pt modelId="{B4F1C8C5-D29F-456C-BD09-29DC060898F3}" type="parTrans" cxnId="{6630550B-2AE8-40A4-84EE-A523754AD9B9}">
      <dgm:prSet/>
      <dgm:spPr/>
      <dgm:t>
        <a:bodyPr/>
        <a:lstStyle/>
        <a:p>
          <a:endParaRPr lang="es-ES" dirty="0"/>
        </a:p>
      </dgm:t>
    </dgm:pt>
    <dgm:pt modelId="{A38303B3-ED3C-4020-943B-84AF42285B5B}" type="sibTrans" cxnId="{6630550B-2AE8-40A4-84EE-A523754AD9B9}">
      <dgm:prSet/>
      <dgm:spPr/>
      <dgm:t>
        <a:bodyPr/>
        <a:lstStyle/>
        <a:p>
          <a:endParaRPr lang="es-ES"/>
        </a:p>
      </dgm:t>
    </dgm:pt>
    <dgm:pt modelId="{51535818-2177-499B-A23D-516B334C5739}">
      <dgm:prSet/>
      <dgm:spPr/>
      <dgm:t>
        <a:bodyPr/>
        <a:lstStyle/>
        <a:p>
          <a:r>
            <a:rPr lang="es-ES" dirty="0" smtClean="0"/>
            <a:t>Residencial 2 y 3</a:t>
          </a:r>
          <a:endParaRPr lang="es-ES" dirty="0"/>
        </a:p>
      </dgm:t>
    </dgm:pt>
    <dgm:pt modelId="{D8FCD8D3-C393-48C7-B7D4-B4BD59F2BB2A}" type="parTrans" cxnId="{248A278F-2124-4A23-A69A-9C9C7825F699}">
      <dgm:prSet/>
      <dgm:spPr/>
      <dgm:t>
        <a:bodyPr/>
        <a:lstStyle/>
        <a:p>
          <a:endParaRPr lang="es-ES" dirty="0"/>
        </a:p>
      </dgm:t>
    </dgm:pt>
    <dgm:pt modelId="{356C08C6-8CAD-462A-AE0B-541A096F4845}" type="sibTrans" cxnId="{248A278F-2124-4A23-A69A-9C9C7825F699}">
      <dgm:prSet/>
      <dgm:spPr/>
      <dgm:t>
        <a:bodyPr/>
        <a:lstStyle/>
        <a:p>
          <a:endParaRPr lang="es-ES"/>
        </a:p>
      </dgm:t>
    </dgm:pt>
    <dgm:pt modelId="{C253AC33-2F16-4A93-A9DC-EE105D502A7C}" type="pres">
      <dgm:prSet presAssocID="{DCBBBA5B-3058-4A96-B106-438876D50924}" presName="Name0" presStyleCnt="0">
        <dgm:presLayoutVars>
          <dgm:chPref val="1"/>
          <dgm:dir/>
          <dgm:animOne val="branch"/>
          <dgm:animLvl val="lvl"/>
          <dgm:resizeHandles val="exact"/>
        </dgm:presLayoutVars>
      </dgm:prSet>
      <dgm:spPr/>
      <dgm:t>
        <a:bodyPr/>
        <a:lstStyle/>
        <a:p>
          <a:endParaRPr lang="es-EC"/>
        </a:p>
      </dgm:t>
    </dgm:pt>
    <dgm:pt modelId="{7D47CC3B-2D06-4E35-9F2F-F05F6A0D1706}" type="pres">
      <dgm:prSet presAssocID="{DCD88724-9D9C-4D68-AB0D-0A5DA7C0D020}" presName="root1" presStyleCnt="0"/>
      <dgm:spPr/>
    </dgm:pt>
    <dgm:pt modelId="{F43A43A1-4CA3-48E9-8E7E-2BC25AF7C936}" type="pres">
      <dgm:prSet presAssocID="{DCD88724-9D9C-4D68-AB0D-0A5DA7C0D020}" presName="LevelOneTextNode" presStyleLbl="node0" presStyleIdx="0" presStyleCnt="1">
        <dgm:presLayoutVars>
          <dgm:chPref val="3"/>
        </dgm:presLayoutVars>
      </dgm:prSet>
      <dgm:spPr/>
      <dgm:t>
        <a:bodyPr/>
        <a:lstStyle/>
        <a:p>
          <a:endParaRPr lang="es-ES"/>
        </a:p>
      </dgm:t>
    </dgm:pt>
    <dgm:pt modelId="{A39FE026-43A6-42A1-9A2B-13CA07C2EC2C}" type="pres">
      <dgm:prSet presAssocID="{DCD88724-9D9C-4D68-AB0D-0A5DA7C0D020}" presName="level2hierChild" presStyleCnt="0"/>
      <dgm:spPr/>
    </dgm:pt>
    <dgm:pt modelId="{0B3C63F0-3BAC-488B-BE87-2B06CABC4763}" type="pres">
      <dgm:prSet presAssocID="{598775E8-6B39-4C57-941A-EBCF4480A04A}" presName="conn2-1" presStyleLbl="parChTrans1D2" presStyleIdx="0" presStyleCnt="3"/>
      <dgm:spPr/>
      <dgm:t>
        <a:bodyPr/>
        <a:lstStyle/>
        <a:p>
          <a:endParaRPr lang="es-EC"/>
        </a:p>
      </dgm:t>
    </dgm:pt>
    <dgm:pt modelId="{98273843-AEC3-421F-A4E8-3676A4E9ED0E}" type="pres">
      <dgm:prSet presAssocID="{598775E8-6B39-4C57-941A-EBCF4480A04A}" presName="connTx" presStyleLbl="parChTrans1D2" presStyleIdx="0" presStyleCnt="3"/>
      <dgm:spPr/>
      <dgm:t>
        <a:bodyPr/>
        <a:lstStyle/>
        <a:p>
          <a:endParaRPr lang="es-EC"/>
        </a:p>
      </dgm:t>
    </dgm:pt>
    <dgm:pt modelId="{BBB0EC8D-C5CD-417E-8A44-4CB6C33FD834}" type="pres">
      <dgm:prSet presAssocID="{FD6ACEAE-28DB-496A-ACDD-1768BEE6002F}" presName="root2" presStyleCnt="0"/>
      <dgm:spPr/>
    </dgm:pt>
    <dgm:pt modelId="{C4CB9048-9F71-4F2E-B88A-B9C9ECCFB218}" type="pres">
      <dgm:prSet presAssocID="{FD6ACEAE-28DB-496A-ACDD-1768BEE6002F}" presName="LevelTwoTextNode" presStyleLbl="node2" presStyleIdx="0" presStyleCnt="3">
        <dgm:presLayoutVars>
          <dgm:chPref val="3"/>
        </dgm:presLayoutVars>
      </dgm:prSet>
      <dgm:spPr/>
      <dgm:t>
        <a:bodyPr/>
        <a:lstStyle/>
        <a:p>
          <a:endParaRPr lang="es-EC"/>
        </a:p>
      </dgm:t>
    </dgm:pt>
    <dgm:pt modelId="{EDFB53D4-E3F9-4462-9834-B2B10001732B}" type="pres">
      <dgm:prSet presAssocID="{FD6ACEAE-28DB-496A-ACDD-1768BEE6002F}" presName="level3hierChild" presStyleCnt="0"/>
      <dgm:spPr/>
    </dgm:pt>
    <dgm:pt modelId="{165D986A-E376-47BA-ABD2-C97E396CADBE}" type="pres">
      <dgm:prSet presAssocID="{B4F1C8C5-D29F-456C-BD09-29DC060898F3}" presName="conn2-1" presStyleLbl="parChTrans1D2" presStyleIdx="1" presStyleCnt="3"/>
      <dgm:spPr/>
      <dgm:t>
        <a:bodyPr/>
        <a:lstStyle/>
        <a:p>
          <a:endParaRPr lang="es-EC"/>
        </a:p>
      </dgm:t>
    </dgm:pt>
    <dgm:pt modelId="{B6C82E61-AC61-4141-92BF-A02C0009D9A2}" type="pres">
      <dgm:prSet presAssocID="{B4F1C8C5-D29F-456C-BD09-29DC060898F3}" presName="connTx" presStyleLbl="parChTrans1D2" presStyleIdx="1" presStyleCnt="3"/>
      <dgm:spPr/>
      <dgm:t>
        <a:bodyPr/>
        <a:lstStyle/>
        <a:p>
          <a:endParaRPr lang="es-EC"/>
        </a:p>
      </dgm:t>
    </dgm:pt>
    <dgm:pt modelId="{FF96A80E-6BBE-496D-A85C-C3E5753A0202}" type="pres">
      <dgm:prSet presAssocID="{7C43C7A1-2C56-4B39-AC22-6ADBE4F8C8EC}" presName="root2" presStyleCnt="0"/>
      <dgm:spPr/>
    </dgm:pt>
    <dgm:pt modelId="{9AC4B74E-A8BC-474F-8C1E-892639CCCEDB}" type="pres">
      <dgm:prSet presAssocID="{7C43C7A1-2C56-4B39-AC22-6ADBE4F8C8EC}" presName="LevelTwoTextNode" presStyleLbl="node2" presStyleIdx="1" presStyleCnt="3">
        <dgm:presLayoutVars>
          <dgm:chPref val="3"/>
        </dgm:presLayoutVars>
      </dgm:prSet>
      <dgm:spPr/>
      <dgm:t>
        <a:bodyPr/>
        <a:lstStyle/>
        <a:p>
          <a:endParaRPr lang="es-EC"/>
        </a:p>
      </dgm:t>
    </dgm:pt>
    <dgm:pt modelId="{2E8BF871-27AC-4062-ABC2-CAEBFB5B42AF}" type="pres">
      <dgm:prSet presAssocID="{7C43C7A1-2C56-4B39-AC22-6ADBE4F8C8EC}" presName="level3hierChild" presStyleCnt="0"/>
      <dgm:spPr/>
    </dgm:pt>
    <dgm:pt modelId="{C37BBD7C-B03A-4161-89E7-2914C2503821}" type="pres">
      <dgm:prSet presAssocID="{D8FCD8D3-C393-48C7-B7D4-B4BD59F2BB2A}" presName="conn2-1" presStyleLbl="parChTrans1D2" presStyleIdx="2" presStyleCnt="3"/>
      <dgm:spPr/>
      <dgm:t>
        <a:bodyPr/>
        <a:lstStyle/>
        <a:p>
          <a:endParaRPr lang="es-EC"/>
        </a:p>
      </dgm:t>
    </dgm:pt>
    <dgm:pt modelId="{6AD2C4E1-D00F-420E-8CAB-6DED39455479}" type="pres">
      <dgm:prSet presAssocID="{D8FCD8D3-C393-48C7-B7D4-B4BD59F2BB2A}" presName="connTx" presStyleLbl="parChTrans1D2" presStyleIdx="2" presStyleCnt="3"/>
      <dgm:spPr/>
      <dgm:t>
        <a:bodyPr/>
        <a:lstStyle/>
        <a:p>
          <a:endParaRPr lang="es-EC"/>
        </a:p>
      </dgm:t>
    </dgm:pt>
    <dgm:pt modelId="{B9D4CE54-B6C2-450E-ACAD-72D555002F64}" type="pres">
      <dgm:prSet presAssocID="{51535818-2177-499B-A23D-516B334C5739}" presName="root2" presStyleCnt="0"/>
      <dgm:spPr/>
    </dgm:pt>
    <dgm:pt modelId="{8290D355-D9F3-4902-81D9-0643AB0411AA}" type="pres">
      <dgm:prSet presAssocID="{51535818-2177-499B-A23D-516B334C5739}" presName="LevelTwoTextNode" presStyleLbl="node2" presStyleIdx="2" presStyleCnt="3" custScaleX="119239">
        <dgm:presLayoutVars>
          <dgm:chPref val="3"/>
        </dgm:presLayoutVars>
      </dgm:prSet>
      <dgm:spPr/>
      <dgm:t>
        <a:bodyPr/>
        <a:lstStyle/>
        <a:p>
          <a:endParaRPr lang="es-ES"/>
        </a:p>
      </dgm:t>
    </dgm:pt>
    <dgm:pt modelId="{29E87F64-7A3C-420A-9B97-31E1D8BF51EC}" type="pres">
      <dgm:prSet presAssocID="{51535818-2177-499B-A23D-516B334C5739}" presName="level3hierChild" presStyleCnt="0"/>
      <dgm:spPr/>
    </dgm:pt>
  </dgm:ptLst>
  <dgm:cxnLst>
    <dgm:cxn modelId="{1DD9233F-DAE0-4F98-A5EC-AC747CEF492F}" type="presOf" srcId="{FD6ACEAE-28DB-496A-ACDD-1768BEE6002F}" destId="{C4CB9048-9F71-4F2E-B88A-B9C9ECCFB218}" srcOrd="0" destOrd="0" presId="urn:microsoft.com/office/officeart/2008/layout/HorizontalMultiLevelHierarchy"/>
    <dgm:cxn modelId="{D7FB63EE-CD27-49CE-B57A-49556101F6F3}" srcId="{DCD88724-9D9C-4D68-AB0D-0A5DA7C0D020}" destId="{FD6ACEAE-28DB-496A-ACDD-1768BEE6002F}" srcOrd="0" destOrd="0" parTransId="{598775E8-6B39-4C57-941A-EBCF4480A04A}" sibTransId="{0A6BF778-84B7-46DF-BCB1-CEBAF5E378D5}"/>
    <dgm:cxn modelId="{137B3446-AA4E-4025-A714-51B4EEE9DB10}" type="presOf" srcId="{B4F1C8C5-D29F-456C-BD09-29DC060898F3}" destId="{165D986A-E376-47BA-ABD2-C97E396CADBE}" srcOrd="0" destOrd="0" presId="urn:microsoft.com/office/officeart/2008/layout/HorizontalMultiLevelHierarchy"/>
    <dgm:cxn modelId="{018A667B-4AD7-411E-A730-B87682B1CC66}" type="presOf" srcId="{51535818-2177-499B-A23D-516B334C5739}" destId="{8290D355-D9F3-4902-81D9-0643AB0411AA}" srcOrd="0" destOrd="0" presId="urn:microsoft.com/office/officeart/2008/layout/HorizontalMultiLevelHierarchy"/>
    <dgm:cxn modelId="{6630550B-2AE8-40A4-84EE-A523754AD9B9}" srcId="{DCD88724-9D9C-4D68-AB0D-0A5DA7C0D020}" destId="{7C43C7A1-2C56-4B39-AC22-6ADBE4F8C8EC}" srcOrd="1" destOrd="0" parTransId="{B4F1C8C5-D29F-456C-BD09-29DC060898F3}" sibTransId="{A38303B3-ED3C-4020-943B-84AF42285B5B}"/>
    <dgm:cxn modelId="{9B0A5B80-04D4-40E3-B99C-0A716DE59AC8}" type="presOf" srcId="{DCBBBA5B-3058-4A96-B106-438876D50924}" destId="{C253AC33-2F16-4A93-A9DC-EE105D502A7C}" srcOrd="0" destOrd="0" presId="urn:microsoft.com/office/officeart/2008/layout/HorizontalMultiLevelHierarchy"/>
    <dgm:cxn modelId="{CFC74257-11C1-40E7-A579-D48285019AA0}" type="presOf" srcId="{7C43C7A1-2C56-4B39-AC22-6ADBE4F8C8EC}" destId="{9AC4B74E-A8BC-474F-8C1E-892639CCCEDB}" srcOrd="0" destOrd="0" presId="urn:microsoft.com/office/officeart/2008/layout/HorizontalMultiLevelHierarchy"/>
    <dgm:cxn modelId="{EEEC997A-A095-4A51-8369-45605E3D38F6}" type="presOf" srcId="{D8FCD8D3-C393-48C7-B7D4-B4BD59F2BB2A}" destId="{6AD2C4E1-D00F-420E-8CAB-6DED39455479}" srcOrd="1" destOrd="0" presId="urn:microsoft.com/office/officeart/2008/layout/HorizontalMultiLevelHierarchy"/>
    <dgm:cxn modelId="{0DA5A0E3-46EE-4702-ACC4-A5D4C9108682}" srcId="{DCBBBA5B-3058-4A96-B106-438876D50924}" destId="{DCD88724-9D9C-4D68-AB0D-0A5DA7C0D020}" srcOrd="0" destOrd="0" parTransId="{A972315E-959A-4DBB-B37C-E79A046AA16A}" sibTransId="{0EC7726F-67CA-4254-BAE4-BA8187EA1E29}"/>
    <dgm:cxn modelId="{C699D57F-2732-4EE8-958A-46BE302C5CB1}" type="presOf" srcId="{B4F1C8C5-D29F-456C-BD09-29DC060898F3}" destId="{B6C82E61-AC61-4141-92BF-A02C0009D9A2}" srcOrd="1" destOrd="0" presId="urn:microsoft.com/office/officeart/2008/layout/HorizontalMultiLevelHierarchy"/>
    <dgm:cxn modelId="{07A971FF-5D33-4005-9F9A-7BD411E6FC61}" type="presOf" srcId="{D8FCD8D3-C393-48C7-B7D4-B4BD59F2BB2A}" destId="{C37BBD7C-B03A-4161-89E7-2914C2503821}" srcOrd="0" destOrd="0" presId="urn:microsoft.com/office/officeart/2008/layout/HorizontalMultiLevelHierarchy"/>
    <dgm:cxn modelId="{E62F19FE-D94F-4550-9496-C1290E4B19A8}" type="presOf" srcId="{598775E8-6B39-4C57-941A-EBCF4480A04A}" destId="{98273843-AEC3-421F-A4E8-3676A4E9ED0E}" srcOrd="1" destOrd="0" presId="urn:microsoft.com/office/officeart/2008/layout/HorizontalMultiLevelHierarchy"/>
    <dgm:cxn modelId="{248A278F-2124-4A23-A69A-9C9C7825F699}" srcId="{DCD88724-9D9C-4D68-AB0D-0A5DA7C0D020}" destId="{51535818-2177-499B-A23D-516B334C5739}" srcOrd="2" destOrd="0" parTransId="{D8FCD8D3-C393-48C7-B7D4-B4BD59F2BB2A}" sibTransId="{356C08C6-8CAD-462A-AE0B-541A096F4845}"/>
    <dgm:cxn modelId="{DE5DAADD-7AF9-4894-BA2C-20A3C458F3C4}" type="presOf" srcId="{598775E8-6B39-4C57-941A-EBCF4480A04A}" destId="{0B3C63F0-3BAC-488B-BE87-2B06CABC4763}" srcOrd="0" destOrd="0" presId="urn:microsoft.com/office/officeart/2008/layout/HorizontalMultiLevelHierarchy"/>
    <dgm:cxn modelId="{99B16F92-C033-4EF3-BE2F-786674AE0311}" type="presOf" srcId="{DCD88724-9D9C-4D68-AB0D-0A5DA7C0D020}" destId="{F43A43A1-4CA3-48E9-8E7E-2BC25AF7C936}" srcOrd="0" destOrd="0" presId="urn:microsoft.com/office/officeart/2008/layout/HorizontalMultiLevelHierarchy"/>
    <dgm:cxn modelId="{E4F6EF67-8409-44E9-9C45-F39AF1D0692F}" type="presParOf" srcId="{C253AC33-2F16-4A93-A9DC-EE105D502A7C}" destId="{7D47CC3B-2D06-4E35-9F2F-F05F6A0D1706}" srcOrd="0" destOrd="0" presId="urn:microsoft.com/office/officeart/2008/layout/HorizontalMultiLevelHierarchy"/>
    <dgm:cxn modelId="{88E4B11C-CC1E-4914-9A92-6A608E18ECDE}" type="presParOf" srcId="{7D47CC3B-2D06-4E35-9F2F-F05F6A0D1706}" destId="{F43A43A1-4CA3-48E9-8E7E-2BC25AF7C936}" srcOrd="0" destOrd="0" presId="urn:microsoft.com/office/officeart/2008/layout/HorizontalMultiLevelHierarchy"/>
    <dgm:cxn modelId="{1F191023-5551-40CF-B8AE-12D1194480DA}" type="presParOf" srcId="{7D47CC3B-2D06-4E35-9F2F-F05F6A0D1706}" destId="{A39FE026-43A6-42A1-9A2B-13CA07C2EC2C}" srcOrd="1" destOrd="0" presId="urn:microsoft.com/office/officeart/2008/layout/HorizontalMultiLevelHierarchy"/>
    <dgm:cxn modelId="{A7C0EEA4-55A5-47CC-B51F-BB43F272F2D6}" type="presParOf" srcId="{A39FE026-43A6-42A1-9A2B-13CA07C2EC2C}" destId="{0B3C63F0-3BAC-488B-BE87-2B06CABC4763}" srcOrd="0" destOrd="0" presId="urn:microsoft.com/office/officeart/2008/layout/HorizontalMultiLevelHierarchy"/>
    <dgm:cxn modelId="{2B4BF04A-BA4F-4F74-B5A4-277EE159CFC5}" type="presParOf" srcId="{0B3C63F0-3BAC-488B-BE87-2B06CABC4763}" destId="{98273843-AEC3-421F-A4E8-3676A4E9ED0E}" srcOrd="0" destOrd="0" presId="urn:microsoft.com/office/officeart/2008/layout/HorizontalMultiLevelHierarchy"/>
    <dgm:cxn modelId="{C8EA7C9F-36B1-4DDF-AEDB-4935981B856D}" type="presParOf" srcId="{A39FE026-43A6-42A1-9A2B-13CA07C2EC2C}" destId="{BBB0EC8D-C5CD-417E-8A44-4CB6C33FD834}" srcOrd="1" destOrd="0" presId="urn:microsoft.com/office/officeart/2008/layout/HorizontalMultiLevelHierarchy"/>
    <dgm:cxn modelId="{19D710AA-4CB0-4EE8-8E3E-B804BF7C9C71}" type="presParOf" srcId="{BBB0EC8D-C5CD-417E-8A44-4CB6C33FD834}" destId="{C4CB9048-9F71-4F2E-B88A-B9C9ECCFB218}" srcOrd="0" destOrd="0" presId="urn:microsoft.com/office/officeart/2008/layout/HorizontalMultiLevelHierarchy"/>
    <dgm:cxn modelId="{ED72939B-AD66-4ABA-A33D-ECDE06B06126}" type="presParOf" srcId="{BBB0EC8D-C5CD-417E-8A44-4CB6C33FD834}" destId="{EDFB53D4-E3F9-4462-9834-B2B10001732B}" srcOrd="1" destOrd="0" presId="urn:microsoft.com/office/officeart/2008/layout/HorizontalMultiLevelHierarchy"/>
    <dgm:cxn modelId="{416B7677-59E6-43F6-8CD0-D32CAAF77840}" type="presParOf" srcId="{A39FE026-43A6-42A1-9A2B-13CA07C2EC2C}" destId="{165D986A-E376-47BA-ABD2-C97E396CADBE}" srcOrd="2" destOrd="0" presId="urn:microsoft.com/office/officeart/2008/layout/HorizontalMultiLevelHierarchy"/>
    <dgm:cxn modelId="{92A79082-266E-4B88-9027-3E580BD215C0}" type="presParOf" srcId="{165D986A-E376-47BA-ABD2-C97E396CADBE}" destId="{B6C82E61-AC61-4141-92BF-A02C0009D9A2}" srcOrd="0" destOrd="0" presId="urn:microsoft.com/office/officeart/2008/layout/HorizontalMultiLevelHierarchy"/>
    <dgm:cxn modelId="{EFF65186-451B-4F18-824D-ACB8BB6BB44F}" type="presParOf" srcId="{A39FE026-43A6-42A1-9A2B-13CA07C2EC2C}" destId="{FF96A80E-6BBE-496D-A85C-C3E5753A0202}" srcOrd="3" destOrd="0" presId="urn:microsoft.com/office/officeart/2008/layout/HorizontalMultiLevelHierarchy"/>
    <dgm:cxn modelId="{00F25F5D-2673-423E-A46F-7DB147E686BB}" type="presParOf" srcId="{FF96A80E-6BBE-496D-A85C-C3E5753A0202}" destId="{9AC4B74E-A8BC-474F-8C1E-892639CCCEDB}" srcOrd="0" destOrd="0" presId="urn:microsoft.com/office/officeart/2008/layout/HorizontalMultiLevelHierarchy"/>
    <dgm:cxn modelId="{82BAD033-8866-42B8-8D09-82899D6E2073}" type="presParOf" srcId="{FF96A80E-6BBE-496D-A85C-C3E5753A0202}" destId="{2E8BF871-27AC-4062-ABC2-CAEBFB5B42AF}" srcOrd="1" destOrd="0" presId="urn:microsoft.com/office/officeart/2008/layout/HorizontalMultiLevelHierarchy"/>
    <dgm:cxn modelId="{260FEFD6-B7FB-4379-ADD6-4B841D1CA4AD}" type="presParOf" srcId="{A39FE026-43A6-42A1-9A2B-13CA07C2EC2C}" destId="{C37BBD7C-B03A-4161-89E7-2914C2503821}" srcOrd="4" destOrd="0" presId="urn:microsoft.com/office/officeart/2008/layout/HorizontalMultiLevelHierarchy"/>
    <dgm:cxn modelId="{7EBE2AFE-AD5E-4D35-8A81-119792D822EB}" type="presParOf" srcId="{C37BBD7C-B03A-4161-89E7-2914C2503821}" destId="{6AD2C4E1-D00F-420E-8CAB-6DED39455479}" srcOrd="0" destOrd="0" presId="urn:microsoft.com/office/officeart/2008/layout/HorizontalMultiLevelHierarchy"/>
    <dgm:cxn modelId="{B6926B66-38CD-42F8-84C8-7FE737017C94}" type="presParOf" srcId="{A39FE026-43A6-42A1-9A2B-13CA07C2EC2C}" destId="{B9D4CE54-B6C2-450E-ACAD-72D555002F64}" srcOrd="5" destOrd="0" presId="urn:microsoft.com/office/officeart/2008/layout/HorizontalMultiLevelHierarchy"/>
    <dgm:cxn modelId="{D1BD4104-FB25-4C61-9B46-66550334EE5B}" type="presParOf" srcId="{B9D4CE54-B6C2-450E-ACAD-72D555002F64}" destId="{8290D355-D9F3-4902-81D9-0643AB0411AA}" srcOrd="0" destOrd="0" presId="urn:microsoft.com/office/officeart/2008/layout/HorizontalMultiLevelHierarchy"/>
    <dgm:cxn modelId="{B451C488-2A00-46D6-8761-A2CD3022C09C}" type="presParOf" srcId="{B9D4CE54-B6C2-450E-ACAD-72D555002F64}" destId="{29E87F64-7A3C-420A-9B97-31E1D8BF51EC}" srcOrd="1" destOrd="0" presId="urn:microsoft.com/office/officeart/2008/layout/HorizontalMultiLevelHierarchy"/>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CBBBA5B-3058-4A96-B106-438876D50924}"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s-ES"/>
        </a:p>
      </dgm:t>
    </dgm:pt>
    <dgm:pt modelId="{DCD88724-9D9C-4D68-AB0D-0A5DA7C0D020}">
      <dgm:prSet phldrT="[Texto]"/>
      <dgm:spPr/>
      <dgm:t>
        <a:bodyPr/>
        <a:lstStyle/>
        <a:p>
          <a:r>
            <a:rPr lang="es-ES" dirty="0" smtClean="0"/>
            <a:t>Perfil suelo S4</a:t>
          </a:r>
          <a:endParaRPr lang="es-ES" dirty="0"/>
        </a:p>
      </dgm:t>
    </dgm:pt>
    <dgm:pt modelId="{A972315E-959A-4DBB-B37C-E79A046AA16A}" type="parTrans" cxnId="{0DA5A0E3-46EE-4702-ACC4-A5D4C9108682}">
      <dgm:prSet/>
      <dgm:spPr/>
      <dgm:t>
        <a:bodyPr/>
        <a:lstStyle/>
        <a:p>
          <a:endParaRPr lang="es-ES"/>
        </a:p>
      </dgm:t>
    </dgm:pt>
    <dgm:pt modelId="{0EC7726F-67CA-4254-BAE4-BA8187EA1E29}" type="sibTrans" cxnId="{0DA5A0E3-46EE-4702-ACC4-A5D4C9108682}">
      <dgm:prSet/>
      <dgm:spPr/>
      <dgm:t>
        <a:bodyPr/>
        <a:lstStyle/>
        <a:p>
          <a:endParaRPr lang="es-ES"/>
        </a:p>
      </dgm:t>
    </dgm:pt>
    <dgm:pt modelId="{FD6ACEAE-28DB-496A-ACDD-1768BEE6002F}">
      <dgm:prSet phldrT="[Texto]"/>
      <dgm:spPr/>
      <dgm:t>
        <a:bodyPr/>
        <a:lstStyle/>
        <a:p>
          <a:r>
            <a:rPr lang="es-ES" dirty="0" smtClean="0"/>
            <a:t>Reserva </a:t>
          </a:r>
        </a:p>
        <a:p>
          <a:r>
            <a:rPr lang="es-ES" dirty="0" smtClean="0"/>
            <a:t>Natural</a:t>
          </a:r>
          <a:endParaRPr lang="es-ES" dirty="0"/>
        </a:p>
      </dgm:t>
    </dgm:pt>
    <dgm:pt modelId="{598775E8-6B39-4C57-941A-EBCF4480A04A}" type="parTrans" cxnId="{D7FB63EE-CD27-49CE-B57A-49556101F6F3}">
      <dgm:prSet/>
      <dgm:spPr/>
      <dgm:t>
        <a:bodyPr/>
        <a:lstStyle/>
        <a:p>
          <a:endParaRPr lang="es-ES" dirty="0"/>
        </a:p>
      </dgm:t>
    </dgm:pt>
    <dgm:pt modelId="{0A6BF778-84B7-46DF-BCB1-CEBAF5E378D5}" type="sibTrans" cxnId="{D7FB63EE-CD27-49CE-B57A-49556101F6F3}">
      <dgm:prSet/>
      <dgm:spPr/>
      <dgm:t>
        <a:bodyPr/>
        <a:lstStyle/>
        <a:p>
          <a:endParaRPr lang="es-ES"/>
        </a:p>
      </dgm:t>
    </dgm:pt>
    <dgm:pt modelId="{7C43C7A1-2C56-4B39-AC22-6ADBE4F8C8EC}">
      <dgm:prSet phldrT="[Texto]"/>
      <dgm:spPr/>
      <dgm:t>
        <a:bodyPr/>
        <a:lstStyle/>
        <a:p>
          <a:r>
            <a:rPr lang="es-ES" dirty="0" smtClean="0"/>
            <a:t>Agrícola </a:t>
          </a:r>
        </a:p>
        <a:p>
          <a:r>
            <a:rPr lang="es-ES" dirty="0" smtClean="0"/>
            <a:t>Residencial</a:t>
          </a:r>
          <a:endParaRPr lang="es-ES" dirty="0"/>
        </a:p>
      </dgm:t>
    </dgm:pt>
    <dgm:pt modelId="{B4F1C8C5-D29F-456C-BD09-29DC060898F3}" type="parTrans" cxnId="{6630550B-2AE8-40A4-84EE-A523754AD9B9}">
      <dgm:prSet/>
      <dgm:spPr/>
      <dgm:t>
        <a:bodyPr/>
        <a:lstStyle/>
        <a:p>
          <a:endParaRPr lang="es-ES" dirty="0"/>
        </a:p>
      </dgm:t>
    </dgm:pt>
    <dgm:pt modelId="{A38303B3-ED3C-4020-943B-84AF42285B5B}" type="sibTrans" cxnId="{6630550B-2AE8-40A4-84EE-A523754AD9B9}">
      <dgm:prSet/>
      <dgm:spPr/>
      <dgm:t>
        <a:bodyPr/>
        <a:lstStyle/>
        <a:p>
          <a:endParaRPr lang="es-ES"/>
        </a:p>
      </dgm:t>
    </dgm:pt>
    <dgm:pt modelId="{51535818-2177-499B-A23D-516B334C5739}">
      <dgm:prSet/>
      <dgm:spPr/>
      <dgm:t>
        <a:bodyPr/>
        <a:lstStyle/>
        <a:p>
          <a:r>
            <a:rPr lang="es-ES" dirty="0" smtClean="0"/>
            <a:t>Uso de Explotación de Acuerdo a la Reserva</a:t>
          </a:r>
          <a:endParaRPr lang="es-ES" dirty="0"/>
        </a:p>
      </dgm:t>
    </dgm:pt>
    <dgm:pt modelId="{D8FCD8D3-C393-48C7-B7D4-B4BD59F2BB2A}" type="parTrans" cxnId="{248A278F-2124-4A23-A69A-9C9C7825F699}">
      <dgm:prSet/>
      <dgm:spPr/>
      <dgm:t>
        <a:bodyPr/>
        <a:lstStyle/>
        <a:p>
          <a:endParaRPr lang="es-ES" dirty="0"/>
        </a:p>
      </dgm:t>
    </dgm:pt>
    <dgm:pt modelId="{356C08C6-8CAD-462A-AE0B-541A096F4845}" type="sibTrans" cxnId="{248A278F-2124-4A23-A69A-9C9C7825F699}">
      <dgm:prSet/>
      <dgm:spPr/>
      <dgm:t>
        <a:bodyPr/>
        <a:lstStyle/>
        <a:p>
          <a:endParaRPr lang="es-ES"/>
        </a:p>
      </dgm:t>
    </dgm:pt>
    <dgm:pt modelId="{C253AC33-2F16-4A93-A9DC-EE105D502A7C}" type="pres">
      <dgm:prSet presAssocID="{DCBBBA5B-3058-4A96-B106-438876D50924}" presName="Name0" presStyleCnt="0">
        <dgm:presLayoutVars>
          <dgm:chPref val="1"/>
          <dgm:dir/>
          <dgm:animOne val="branch"/>
          <dgm:animLvl val="lvl"/>
          <dgm:resizeHandles val="exact"/>
        </dgm:presLayoutVars>
      </dgm:prSet>
      <dgm:spPr/>
      <dgm:t>
        <a:bodyPr/>
        <a:lstStyle/>
        <a:p>
          <a:endParaRPr lang="es-EC"/>
        </a:p>
      </dgm:t>
    </dgm:pt>
    <dgm:pt modelId="{7D47CC3B-2D06-4E35-9F2F-F05F6A0D1706}" type="pres">
      <dgm:prSet presAssocID="{DCD88724-9D9C-4D68-AB0D-0A5DA7C0D020}" presName="root1" presStyleCnt="0"/>
      <dgm:spPr/>
    </dgm:pt>
    <dgm:pt modelId="{F43A43A1-4CA3-48E9-8E7E-2BC25AF7C936}" type="pres">
      <dgm:prSet presAssocID="{DCD88724-9D9C-4D68-AB0D-0A5DA7C0D020}" presName="LevelOneTextNode" presStyleLbl="node0" presStyleIdx="0" presStyleCnt="1">
        <dgm:presLayoutVars>
          <dgm:chPref val="3"/>
        </dgm:presLayoutVars>
      </dgm:prSet>
      <dgm:spPr/>
      <dgm:t>
        <a:bodyPr/>
        <a:lstStyle/>
        <a:p>
          <a:endParaRPr lang="es-ES"/>
        </a:p>
      </dgm:t>
    </dgm:pt>
    <dgm:pt modelId="{A39FE026-43A6-42A1-9A2B-13CA07C2EC2C}" type="pres">
      <dgm:prSet presAssocID="{DCD88724-9D9C-4D68-AB0D-0A5DA7C0D020}" presName="level2hierChild" presStyleCnt="0"/>
      <dgm:spPr/>
    </dgm:pt>
    <dgm:pt modelId="{0B3C63F0-3BAC-488B-BE87-2B06CABC4763}" type="pres">
      <dgm:prSet presAssocID="{598775E8-6B39-4C57-941A-EBCF4480A04A}" presName="conn2-1" presStyleLbl="parChTrans1D2" presStyleIdx="0" presStyleCnt="3"/>
      <dgm:spPr/>
      <dgm:t>
        <a:bodyPr/>
        <a:lstStyle/>
        <a:p>
          <a:endParaRPr lang="es-EC"/>
        </a:p>
      </dgm:t>
    </dgm:pt>
    <dgm:pt modelId="{98273843-AEC3-421F-A4E8-3676A4E9ED0E}" type="pres">
      <dgm:prSet presAssocID="{598775E8-6B39-4C57-941A-EBCF4480A04A}" presName="connTx" presStyleLbl="parChTrans1D2" presStyleIdx="0" presStyleCnt="3"/>
      <dgm:spPr/>
      <dgm:t>
        <a:bodyPr/>
        <a:lstStyle/>
        <a:p>
          <a:endParaRPr lang="es-EC"/>
        </a:p>
      </dgm:t>
    </dgm:pt>
    <dgm:pt modelId="{BBB0EC8D-C5CD-417E-8A44-4CB6C33FD834}" type="pres">
      <dgm:prSet presAssocID="{FD6ACEAE-28DB-496A-ACDD-1768BEE6002F}" presName="root2" presStyleCnt="0"/>
      <dgm:spPr/>
    </dgm:pt>
    <dgm:pt modelId="{C4CB9048-9F71-4F2E-B88A-B9C9ECCFB218}" type="pres">
      <dgm:prSet presAssocID="{FD6ACEAE-28DB-496A-ACDD-1768BEE6002F}" presName="LevelTwoTextNode" presStyleLbl="node2" presStyleIdx="0" presStyleCnt="3">
        <dgm:presLayoutVars>
          <dgm:chPref val="3"/>
        </dgm:presLayoutVars>
      </dgm:prSet>
      <dgm:spPr/>
      <dgm:t>
        <a:bodyPr/>
        <a:lstStyle/>
        <a:p>
          <a:endParaRPr lang="es-EC"/>
        </a:p>
      </dgm:t>
    </dgm:pt>
    <dgm:pt modelId="{EDFB53D4-E3F9-4462-9834-B2B10001732B}" type="pres">
      <dgm:prSet presAssocID="{FD6ACEAE-28DB-496A-ACDD-1768BEE6002F}" presName="level3hierChild" presStyleCnt="0"/>
      <dgm:spPr/>
    </dgm:pt>
    <dgm:pt modelId="{165D986A-E376-47BA-ABD2-C97E396CADBE}" type="pres">
      <dgm:prSet presAssocID="{B4F1C8C5-D29F-456C-BD09-29DC060898F3}" presName="conn2-1" presStyleLbl="parChTrans1D2" presStyleIdx="1" presStyleCnt="3"/>
      <dgm:spPr/>
      <dgm:t>
        <a:bodyPr/>
        <a:lstStyle/>
        <a:p>
          <a:endParaRPr lang="es-EC"/>
        </a:p>
      </dgm:t>
    </dgm:pt>
    <dgm:pt modelId="{B6C82E61-AC61-4141-92BF-A02C0009D9A2}" type="pres">
      <dgm:prSet presAssocID="{B4F1C8C5-D29F-456C-BD09-29DC060898F3}" presName="connTx" presStyleLbl="parChTrans1D2" presStyleIdx="1" presStyleCnt="3"/>
      <dgm:spPr/>
      <dgm:t>
        <a:bodyPr/>
        <a:lstStyle/>
        <a:p>
          <a:endParaRPr lang="es-EC"/>
        </a:p>
      </dgm:t>
    </dgm:pt>
    <dgm:pt modelId="{FF96A80E-6BBE-496D-A85C-C3E5753A0202}" type="pres">
      <dgm:prSet presAssocID="{7C43C7A1-2C56-4B39-AC22-6ADBE4F8C8EC}" presName="root2" presStyleCnt="0"/>
      <dgm:spPr/>
    </dgm:pt>
    <dgm:pt modelId="{9AC4B74E-A8BC-474F-8C1E-892639CCCEDB}" type="pres">
      <dgm:prSet presAssocID="{7C43C7A1-2C56-4B39-AC22-6ADBE4F8C8EC}" presName="LevelTwoTextNode" presStyleLbl="node2" presStyleIdx="1" presStyleCnt="3">
        <dgm:presLayoutVars>
          <dgm:chPref val="3"/>
        </dgm:presLayoutVars>
      </dgm:prSet>
      <dgm:spPr/>
      <dgm:t>
        <a:bodyPr/>
        <a:lstStyle/>
        <a:p>
          <a:endParaRPr lang="es-ES"/>
        </a:p>
      </dgm:t>
    </dgm:pt>
    <dgm:pt modelId="{2E8BF871-27AC-4062-ABC2-CAEBFB5B42AF}" type="pres">
      <dgm:prSet presAssocID="{7C43C7A1-2C56-4B39-AC22-6ADBE4F8C8EC}" presName="level3hierChild" presStyleCnt="0"/>
      <dgm:spPr/>
    </dgm:pt>
    <dgm:pt modelId="{C37BBD7C-B03A-4161-89E7-2914C2503821}" type="pres">
      <dgm:prSet presAssocID="{D8FCD8D3-C393-48C7-B7D4-B4BD59F2BB2A}" presName="conn2-1" presStyleLbl="parChTrans1D2" presStyleIdx="2" presStyleCnt="3"/>
      <dgm:spPr/>
      <dgm:t>
        <a:bodyPr/>
        <a:lstStyle/>
        <a:p>
          <a:endParaRPr lang="es-EC"/>
        </a:p>
      </dgm:t>
    </dgm:pt>
    <dgm:pt modelId="{6AD2C4E1-D00F-420E-8CAB-6DED39455479}" type="pres">
      <dgm:prSet presAssocID="{D8FCD8D3-C393-48C7-B7D4-B4BD59F2BB2A}" presName="connTx" presStyleLbl="parChTrans1D2" presStyleIdx="2" presStyleCnt="3"/>
      <dgm:spPr/>
      <dgm:t>
        <a:bodyPr/>
        <a:lstStyle/>
        <a:p>
          <a:endParaRPr lang="es-EC"/>
        </a:p>
      </dgm:t>
    </dgm:pt>
    <dgm:pt modelId="{B9D4CE54-B6C2-450E-ACAD-72D555002F64}" type="pres">
      <dgm:prSet presAssocID="{51535818-2177-499B-A23D-516B334C5739}" presName="root2" presStyleCnt="0"/>
      <dgm:spPr/>
    </dgm:pt>
    <dgm:pt modelId="{8290D355-D9F3-4902-81D9-0643AB0411AA}" type="pres">
      <dgm:prSet presAssocID="{51535818-2177-499B-A23D-516B334C5739}" presName="LevelTwoTextNode" presStyleLbl="node2" presStyleIdx="2" presStyleCnt="3" custScaleX="80024" custScaleY="193998">
        <dgm:presLayoutVars>
          <dgm:chPref val="3"/>
        </dgm:presLayoutVars>
      </dgm:prSet>
      <dgm:spPr/>
      <dgm:t>
        <a:bodyPr/>
        <a:lstStyle/>
        <a:p>
          <a:endParaRPr lang="es-ES"/>
        </a:p>
      </dgm:t>
    </dgm:pt>
    <dgm:pt modelId="{29E87F64-7A3C-420A-9B97-31E1D8BF51EC}" type="pres">
      <dgm:prSet presAssocID="{51535818-2177-499B-A23D-516B334C5739}" presName="level3hierChild" presStyleCnt="0"/>
      <dgm:spPr/>
    </dgm:pt>
  </dgm:ptLst>
  <dgm:cxnLst>
    <dgm:cxn modelId="{6FE7F497-602D-4932-9CC8-220B1526196E}" type="presOf" srcId="{DCBBBA5B-3058-4A96-B106-438876D50924}" destId="{C253AC33-2F16-4A93-A9DC-EE105D502A7C}" srcOrd="0" destOrd="0" presId="urn:microsoft.com/office/officeart/2008/layout/HorizontalMultiLevelHierarchy"/>
    <dgm:cxn modelId="{5BF6B772-D401-46FE-9E32-B1DFC6835A15}" type="presOf" srcId="{DCD88724-9D9C-4D68-AB0D-0A5DA7C0D020}" destId="{F43A43A1-4CA3-48E9-8E7E-2BC25AF7C936}" srcOrd="0" destOrd="0" presId="urn:microsoft.com/office/officeart/2008/layout/HorizontalMultiLevelHierarchy"/>
    <dgm:cxn modelId="{57A8DAFD-983D-4323-8D5E-579E8C593D26}" type="presOf" srcId="{D8FCD8D3-C393-48C7-B7D4-B4BD59F2BB2A}" destId="{6AD2C4E1-D00F-420E-8CAB-6DED39455479}" srcOrd="1" destOrd="0" presId="urn:microsoft.com/office/officeart/2008/layout/HorizontalMultiLevelHierarchy"/>
    <dgm:cxn modelId="{BBB2813E-0EF8-42E4-AE09-CC0FC8D2BD5F}" type="presOf" srcId="{598775E8-6B39-4C57-941A-EBCF4480A04A}" destId="{98273843-AEC3-421F-A4E8-3676A4E9ED0E}" srcOrd="1" destOrd="0" presId="urn:microsoft.com/office/officeart/2008/layout/HorizontalMultiLevelHierarchy"/>
    <dgm:cxn modelId="{0484C1F3-C236-477E-9867-DB1155684265}" type="presOf" srcId="{51535818-2177-499B-A23D-516B334C5739}" destId="{8290D355-D9F3-4902-81D9-0643AB0411AA}" srcOrd="0" destOrd="0" presId="urn:microsoft.com/office/officeart/2008/layout/HorizontalMultiLevelHierarchy"/>
    <dgm:cxn modelId="{7B4B0842-686E-480F-8088-999905E6EB67}" type="presOf" srcId="{D8FCD8D3-C393-48C7-B7D4-B4BD59F2BB2A}" destId="{C37BBD7C-B03A-4161-89E7-2914C2503821}" srcOrd="0" destOrd="0" presId="urn:microsoft.com/office/officeart/2008/layout/HorizontalMultiLevelHierarchy"/>
    <dgm:cxn modelId="{D7FB63EE-CD27-49CE-B57A-49556101F6F3}" srcId="{DCD88724-9D9C-4D68-AB0D-0A5DA7C0D020}" destId="{FD6ACEAE-28DB-496A-ACDD-1768BEE6002F}" srcOrd="0" destOrd="0" parTransId="{598775E8-6B39-4C57-941A-EBCF4480A04A}" sibTransId="{0A6BF778-84B7-46DF-BCB1-CEBAF5E378D5}"/>
    <dgm:cxn modelId="{CE27970A-707B-4C9F-BFF0-20DB3EBFAE59}" type="presOf" srcId="{FD6ACEAE-28DB-496A-ACDD-1768BEE6002F}" destId="{C4CB9048-9F71-4F2E-B88A-B9C9ECCFB218}" srcOrd="0" destOrd="0" presId="urn:microsoft.com/office/officeart/2008/layout/HorizontalMultiLevelHierarchy"/>
    <dgm:cxn modelId="{11C386F8-3B2D-4B81-8529-0D60A8FEF3BC}" type="presOf" srcId="{B4F1C8C5-D29F-456C-BD09-29DC060898F3}" destId="{B6C82E61-AC61-4141-92BF-A02C0009D9A2}" srcOrd="1" destOrd="0" presId="urn:microsoft.com/office/officeart/2008/layout/HorizontalMultiLevelHierarchy"/>
    <dgm:cxn modelId="{475819F8-769D-4101-941B-094326C03C9B}" type="presOf" srcId="{7C43C7A1-2C56-4B39-AC22-6ADBE4F8C8EC}" destId="{9AC4B74E-A8BC-474F-8C1E-892639CCCEDB}" srcOrd="0" destOrd="0" presId="urn:microsoft.com/office/officeart/2008/layout/HorizontalMultiLevelHierarchy"/>
    <dgm:cxn modelId="{248A278F-2124-4A23-A69A-9C9C7825F699}" srcId="{DCD88724-9D9C-4D68-AB0D-0A5DA7C0D020}" destId="{51535818-2177-499B-A23D-516B334C5739}" srcOrd="2" destOrd="0" parTransId="{D8FCD8D3-C393-48C7-B7D4-B4BD59F2BB2A}" sibTransId="{356C08C6-8CAD-462A-AE0B-541A096F4845}"/>
    <dgm:cxn modelId="{72C48EB6-5107-4A4A-919F-1C3C9A00AB2D}" type="presOf" srcId="{B4F1C8C5-D29F-456C-BD09-29DC060898F3}" destId="{165D986A-E376-47BA-ABD2-C97E396CADBE}" srcOrd="0" destOrd="0" presId="urn:microsoft.com/office/officeart/2008/layout/HorizontalMultiLevelHierarchy"/>
    <dgm:cxn modelId="{0DA5A0E3-46EE-4702-ACC4-A5D4C9108682}" srcId="{DCBBBA5B-3058-4A96-B106-438876D50924}" destId="{DCD88724-9D9C-4D68-AB0D-0A5DA7C0D020}" srcOrd="0" destOrd="0" parTransId="{A972315E-959A-4DBB-B37C-E79A046AA16A}" sibTransId="{0EC7726F-67CA-4254-BAE4-BA8187EA1E29}"/>
    <dgm:cxn modelId="{6630550B-2AE8-40A4-84EE-A523754AD9B9}" srcId="{DCD88724-9D9C-4D68-AB0D-0A5DA7C0D020}" destId="{7C43C7A1-2C56-4B39-AC22-6ADBE4F8C8EC}" srcOrd="1" destOrd="0" parTransId="{B4F1C8C5-D29F-456C-BD09-29DC060898F3}" sibTransId="{A38303B3-ED3C-4020-943B-84AF42285B5B}"/>
    <dgm:cxn modelId="{7EFA3166-D7AA-4AD6-8E0B-15507E400DAA}" type="presOf" srcId="{598775E8-6B39-4C57-941A-EBCF4480A04A}" destId="{0B3C63F0-3BAC-488B-BE87-2B06CABC4763}" srcOrd="0" destOrd="0" presId="urn:microsoft.com/office/officeart/2008/layout/HorizontalMultiLevelHierarchy"/>
    <dgm:cxn modelId="{421C6662-2DA2-4806-ACC4-D3F1605A45C4}" type="presParOf" srcId="{C253AC33-2F16-4A93-A9DC-EE105D502A7C}" destId="{7D47CC3B-2D06-4E35-9F2F-F05F6A0D1706}" srcOrd="0" destOrd="0" presId="urn:microsoft.com/office/officeart/2008/layout/HorizontalMultiLevelHierarchy"/>
    <dgm:cxn modelId="{6B68654A-2393-4E4D-9105-7920E8E40135}" type="presParOf" srcId="{7D47CC3B-2D06-4E35-9F2F-F05F6A0D1706}" destId="{F43A43A1-4CA3-48E9-8E7E-2BC25AF7C936}" srcOrd="0" destOrd="0" presId="urn:microsoft.com/office/officeart/2008/layout/HorizontalMultiLevelHierarchy"/>
    <dgm:cxn modelId="{A92BFAFB-3560-4AEB-B51D-FD866441E3BE}" type="presParOf" srcId="{7D47CC3B-2D06-4E35-9F2F-F05F6A0D1706}" destId="{A39FE026-43A6-42A1-9A2B-13CA07C2EC2C}" srcOrd="1" destOrd="0" presId="urn:microsoft.com/office/officeart/2008/layout/HorizontalMultiLevelHierarchy"/>
    <dgm:cxn modelId="{400D39C7-3035-450D-B607-349E83176876}" type="presParOf" srcId="{A39FE026-43A6-42A1-9A2B-13CA07C2EC2C}" destId="{0B3C63F0-3BAC-488B-BE87-2B06CABC4763}" srcOrd="0" destOrd="0" presId="urn:microsoft.com/office/officeart/2008/layout/HorizontalMultiLevelHierarchy"/>
    <dgm:cxn modelId="{7071F5CF-B3D5-4CBF-8068-06A7DD4E3811}" type="presParOf" srcId="{0B3C63F0-3BAC-488B-BE87-2B06CABC4763}" destId="{98273843-AEC3-421F-A4E8-3676A4E9ED0E}" srcOrd="0" destOrd="0" presId="urn:microsoft.com/office/officeart/2008/layout/HorizontalMultiLevelHierarchy"/>
    <dgm:cxn modelId="{730BBF8E-87D2-4A04-9EF9-F16C4A938DBE}" type="presParOf" srcId="{A39FE026-43A6-42A1-9A2B-13CA07C2EC2C}" destId="{BBB0EC8D-C5CD-417E-8A44-4CB6C33FD834}" srcOrd="1" destOrd="0" presId="urn:microsoft.com/office/officeart/2008/layout/HorizontalMultiLevelHierarchy"/>
    <dgm:cxn modelId="{31ED7D12-8528-4348-BCE8-037017385908}" type="presParOf" srcId="{BBB0EC8D-C5CD-417E-8A44-4CB6C33FD834}" destId="{C4CB9048-9F71-4F2E-B88A-B9C9ECCFB218}" srcOrd="0" destOrd="0" presId="urn:microsoft.com/office/officeart/2008/layout/HorizontalMultiLevelHierarchy"/>
    <dgm:cxn modelId="{68E9AF20-BDEF-432B-A94B-B846425A7A64}" type="presParOf" srcId="{BBB0EC8D-C5CD-417E-8A44-4CB6C33FD834}" destId="{EDFB53D4-E3F9-4462-9834-B2B10001732B}" srcOrd="1" destOrd="0" presId="urn:microsoft.com/office/officeart/2008/layout/HorizontalMultiLevelHierarchy"/>
    <dgm:cxn modelId="{686A4EE2-A936-439F-902A-D895012A74BD}" type="presParOf" srcId="{A39FE026-43A6-42A1-9A2B-13CA07C2EC2C}" destId="{165D986A-E376-47BA-ABD2-C97E396CADBE}" srcOrd="2" destOrd="0" presId="urn:microsoft.com/office/officeart/2008/layout/HorizontalMultiLevelHierarchy"/>
    <dgm:cxn modelId="{CF5779A7-7640-44E1-B5FA-435891D6C770}" type="presParOf" srcId="{165D986A-E376-47BA-ABD2-C97E396CADBE}" destId="{B6C82E61-AC61-4141-92BF-A02C0009D9A2}" srcOrd="0" destOrd="0" presId="urn:microsoft.com/office/officeart/2008/layout/HorizontalMultiLevelHierarchy"/>
    <dgm:cxn modelId="{430040F1-808C-403B-B0D7-973C8501E499}" type="presParOf" srcId="{A39FE026-43A6-42A1-9A2B-13CA07C2EC2C}" destId="{FF96A80E-6BBE-496D-A85C-C3E5753A0202}" srcOrd="3" destOrd="0" presId="urn:microsoft.com/office/officeart/2008/layout/HorizontalMultiLevelHierarchy"/>
    <dgm:cxn modelId="{A56B3031-8B2B-4A69-9585-911A52F9A912}" type="presParOf" srcId="{FF96A80E-6BBE-496D-A85C-C3E5753A0202}" destId="{9AC4B74E-A8BC-474F-8C1E-892639CCCEDB}" srcOrd="0" destOrd="0" presId="urn:microsoft.com/office/officeart/2008/layout/HorizontalMultiLevelHierarchy"/>
    <dgm:cxn modelId="{261CDA63-EF08-4CD8-BF6A-A1D0B605663C}" type="presParOf" srcId="{FF96A80E-6BBE-496D-A85C-C3E5753A0202}" destId="{2E8BF871-27AC-4062-ABC2-CAEBFB5B42AF}" srcOrd="1" destOrd="0" presId="urn:microsoft.com/office/officeart/2008/layout/HorizontalMultiLevelHierarchy"/>
    <dgm:cxn modelId="{47906C23-5C70-43EA-93E4-084AD8B0524B}" type="presParOf" srcId="{A39FE026-43A6-42A1-9A2B-13CA07C2EC2C}" destId="{C37BBD7C-B03A-4161-89E7-2914C2503821}" srcOrd="4" destOrd="0" presId="urn:microsoft.com/office/officeart/2008/layout/HorizontalMultiLevelHierarchy"/>
    <dgm:cxn modelId="{DCE26DB2-97F8-4B96-B8FB-7EC74ED960DC}" type="presParOf" srcId="{C37BBD7C-B03A-4161-89E7-2914C2503821}" destId="{6AD2C4E1-D00F-420E-8CAB-6DED39455479}" srcOrd="0" destOrd="0" presId="urn:microsoft.com/office/officeart/2008/layout/HorizontalMultiLevelHierarchy"/>
    <dgm:cxn modelId="{42CEFD4F-ACA0-42DD-BC06-120B050A33F7}" type="presParOf" srcId="{A39FE026-43A6-42A1-9A2B-13CA07C2EC2C}" destId="{B9D4CE54-B6C2-450E-ACAD-72D555002F64}" srcOrd="5" destOrd="0" presId="urn:microsoft.com/office/officeart/2008/layout/HorizontalMultiLevelHierarchy"/>
    <dgm:cxn modelId="{F8C1AB99-DD99-4011-AEC6-B78E94D54389}" type="presParOf" srcId="{B9D4CE54-B6C2-450E-ACAD-72D555002F64}" destId="{8290D355-D9F3-4902-81D9-0643AB0411AA}" srcOrd="0" destOrd="0" presId="urn:microsoft.com/office/officeart/2008/layout/HorizontalMultiLevelHierarchy"/>
    <dgm:cxn modelId="{D35CF7E3-F491-434C-8C92-2C74D3B781E0}" type="presParOf" srcId="{B9D4CE54-B6C2-450E-ACAD-72D555002F64}" destId="{29E87F64-7A3C-420A-9B97-31E1D8BF51EC}" srcOrd="1" destOrd="0" presId="urn:microsoft.com/office/officeart/2008/layout/HorizontalMultiLevelHierarchy"/>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44E3479-06DE-437D-8228-E6857D40110E}" type="doc">
      <dgm:prSet loTypeId="urn:microsoft.com/office/officeart/2005/8/layout/chevron2" loCatId="process" qsTypeId="urn:microsoft.com/office/officeart/2005/8/quickstyle/simple3" qsCatId="simple" csTypeId="urn:microsoft.com/office/officeart/2005/8/colors/accent1_2" csCatId="accent1" phldr="1"/>
      <dgm:spPr/>
      <dgm:t>
        <a:bodyPr/>
        <a:lstStyle/>
        <a:p>
          <a:endParaRPr lang="es-ES"/>
        </a:p>
      </dgm:t>
    </dgm:pt>
    <dgm:pt modelId="{B41E41E3-C920-4209-B894-8FA637376513}">
      <dgm:prSet phldrT="[Texto]"/>
      <dgm:spPr/>
      <dgm:t>
        <a:bodyPr/>
        <a:lstStyle/>
        <a:p>
          <a:r>
            <a:rPr lang="en-US" dirty="0" smtClean="0"/>
            <a:t>1.-</a:t>
          </a:r>
          <a:endParaRPr lang="es-ES" dirty="0"/>
        </a:p>
      </dgm:t>
    </dgm:pt>
    <dgm:pt modelId="{5FE8CCC2-8C79-41A2-9D08-7554EB02741A}" type="parTrans" cxnId="{0E78586D-6F06-45C8-8BCB-CBFF6B4AB51C}">
      <dgm:prSet/>
      <dgm:spPr/>
      <dgm:t>
        <a:bodyPr/>
        <a:lstStyle/>
        <a:p>
          <a:endParaRPr lang="es-ES"/>
        </a:p>
      </dgm:t>
    </dgm:pt>
    <dgm:pt modelId="{2A81C613-D2E9-4C19-AD35-819F63CDEB47}" type="sibTrans" cxnId="{0E78586D-6F06-45C8-8BCB-CBFF6B4AB51C}">
      <dgm:prSet/>
      <dgm:spPr/>
      <dgm:t>
        <a:bodyPr/>
        <a:lstStyle/>
        <a:p>
          <a:endParaRPr lang="es-ES"/>
        </a:p>
      </dgm:t>
    </dgm:pt>
    <dgm:pt modelId="{A11E7E6B-8F53-4B48-A0B6-1D08AAA71D79}">
      <dgm:prSet phldrT="[Texto]" custT="1"/>
      <dgm:spPr/>
      <dgm:t>
        <a:bodyPr/>
        <a:lstStyle/>
        <a:p>
          <a:pPr algn="just"/>
          <a:r>
            <a:rPr lang="es-EC" sz="2000" dirty="0" smtClean="0"/>
            <a:t>Un patrón de carga lateral, que represente la distribución del cortante basal, sea por métodos indicados en FEMA 273, o los indicados en el reglamento más idóneo al sitio de la ejecución del proyecto, siempre y cuando se siga la distribución de una Pseudo-carga lateral, la misma que  debe establecerse si más del 75% de la masa participa en el primer modo de vibración de la estructura, en la dirección de análisis; o</a:t>
          </a:r>
          <a:endParaRPr lang="es-ES" sz="2000" dirty="0"/>
        </a:p>
      </dgm:t>
    </dgm:pt>
    <dgm:pt modelId="{26FC3A7E-224F-485C-A767-85A35DB67AEA}" type="parTrans" cxnId="{02AB9D09-85A2-4172-A6D0-E4E4F33257B2}">
      <dgm:prSet/>
      <dgm:spPr/>
      <dgm:t>
        <a:bodyPr/>
        <a:lstStyle/>
        <a:p>
          <a:endParaRPr lang="es-ES"/>
        </a:p>
      </dgm:t>
    </dgm:pt>
    <dgm:pt modelId="{B3783AA9-C943-4C58-BD5B-FAB96B9CDBAA}" type="sibTrans" cxnId="{02AB9D09-85A2-4172-A6D0-E4E4F33257B2}">
      <dgm:prSet/>
      <dgm:spPr/>
      <dgm:t>
        <a:bodyPr/>
        <a:lstStyle/>
        <a:p>
          <a:endParaRPr lang="es-ES"/>
        </a:p>
      </dgm:t>
    </dgm:pt>
    <dgm:pt modelId="{52BEFB33-A9FF-4080-AA18-17AEB676B199}">
      <dgm:prSet phldrT="[Texto]"/>
      <dgm:spPr/>
      <dgm:t>
        <a:bodyPr/>
        <a:lstStyle/>
        <a:p>
          <a:r>
            <a:rPr lang="en-US" dirty="0" smtClean="0"/>
            <a:t>2.-</a:t>
          </a:r>
          <a:endParaRPr lang="es-ES" dirty="0"/>
        </a:p>
      </dgm:t>
    </dgm:pt>
    <dgm:pt modelId="{237424DD-E8D5-4211-B998-EC1CD24A2EFB}" type="parTrans" cxnId="{94781CF1-FD19-4C52-8171-35F2DD7E5C07}">
      <dgm:prSet/>
      <dgm:spPr/>
      <dgm:t>
        <a:bodyPr/>
        <a:lstStyle/>
        <a:p>
          <a:endParaRPr lang="es-ES"/>
        </a:p>
      </dgm:t>
    </dgm:pt>
    <dgm:pt modelId="{BDA40649-6711-4B73-9A77-16D8AA463784}" type="sibTrans" cxnId="{94781CF1-FD19-4C52-8171-35F2DD7E5C07}">
      <dgm:prSet/>
      <dgm:spPr/>
      <dgm:t>
        <a:bodyPr/>
        <a:lstStyle/>
        <a:p>
          <a:endParaRPr lang="es-ES"/>
        </a:p>
      </dgm:t>
    </dgm:pt>
    <dgm:pt modelId="{1FE5882B-7C7F-4390-BA69-02A6D3B48E56}">
      <dgm:prSet phldrT="[Texto]" custT="1"/>
      <dgm:spPr/>
      <dgm:t>
        <a:bodyPr/>
        <a:lstStyle/>
        <a:p>
          <a:pPr algn="just"/>
          <a:r>
            <a:rPr lang="es-EC" sz="2000" dirty="0" smtClean="0"/>
            <a:t>Un patrón de carga lateral proporcional a la inercia de piso consistente con la distribución del cortante basal calculada por la combinación de la respuesta modal usando (1) Análisis Modal Espectral del edificio incluyendo todos los modos de tal forma que participe el 90% de la masa, y (2) el apropiado espectro de movimiento del suelo.</a:t>
          </a:r>
          <a:endParaRPr lang="es-ES" sz="2000" dirty="0"/>
        </a:p>
      </dgm:t>
    </dgm:pt>
    <dgm:pt modelId="{5B2C9D05-D50F-4E43-AF1E-504AD66CF4BD}" type="parTrans" cxnId="{993B3441-B6E3-4D9B-AB20-2A95DE4E0EDC}">
      <dgm:prSet/>
      <dgm:spPr/>
      <dgm:t>
        <a:bodyPr/>
        <a:lstStyle/>
        <a:p>
          <a:endParaRPr lang="es-ES"/>
        </a:p>
      </dgm:t>
    </dgm:pt>
    <dgm:pt modelId="{654B02F3-0CFA-4EFA-B17F-4C8CB9074482}" type="sibTrans" cxnId="{993B3441-B6E3-4D9B-AB20-2A95DE4E0EDC}">
      <dgm:prSet/>
      <dgm:spPr/>
      <dgm:t>
        <a:bodyPr/>
        <a:lstStyle/>
        <a:p>
          <a:endParaRPr lang="es-ES"/>
        </a:p>
      </dgm:t>
    </dgm:pt>
    <dgm:pt modelId="{231A5F64-6166-4C24-BC8B-17892D4235B5}">
      <dgm:prSet/>
      <dgm:spPr/>
      <dgm:t>
        <a:bodyPr/>
        <a:lstStyle/>
        <a:p>
          <a:pPr algn="l"/>
          <a:endParaRPr lang="es-EC" sz="1600" dirty="0"/>
        </a:p>
      </dgm:t>
    </dgm:pt>
    <dgm:pt modelId="{AA353001-605C-4EAB-B191-E7C97BC6A197}" type="parTrans" cxnId="{7B282797-9C41-4455-9E44-CA17828103FA}">
      <dgm:prSet/>
      <dgm:spPr/>
      <dgm:t>
        <a:bodyPr/>
        <a:lstStyle/>
        <a:p>
          <a:endParaRPr lang="es-ES"/>
        </a:p>
      </dgm:t>
    </dgm:pt>
    <dgm:pt modelId="{A308EC32-DF27-4C72-97FB-8A5C6B89C97D}" type="sibTrans" cxnId="{7B282797-9C41-4455-9E44-CA17828103FA}">
      <dgm:prSet/>
      <dgm:spPr/>
      <dgm:t>
        <a:bodyPr/>
        <a:lstStyle/>
        <a:p>
          <a:endParaRPr lang="es-ES"/>
        </a:p>
      </dgm:t>
    </dgm:pt>
    <dgm:pt modelId="{1C9462F0-42B6-422F-B001-81B4CE65B56B}" type="pres">
      <dgm:prSet presAssocID="{F44E3479-06DE-437D-8228-E6857D40110E}" presName="linearFlow" presStyleCnt="0">
        <dgm:presLayoutVars>
          <dgm:dir/>
          <dgm:animLvl val="lvl"/>
          <dgm:resizeHandles val="exact"/>
        </dgm:presLayoutVars>
      </dgm:prSet>
      <dgm:spPr/>
      <dgm:t>
        <a:bodyPr/>
        <a:lstStyle/>
        <a:p>
          <a:endParaRPr lang="es-EC"/>
        </a:p>
      </dgm:t>
    </dgm:pt>
    <dgm:pt modelId="{792626C8-ADC4-4649-8B09-5E025D396A5B}" type="pres">
      <dgm:prSet presAssocID="{B41E41E3-C920-4209-B894-8FA637376513}" presName="composite" presStyleCnt="0"/>
      <dgm:spPr/>
    </dgm:pt>
    <dgm:pt modelId="{1C6CFE6A-DF13-44F2-BCC0-82C9BE58151A}" type="pres">
      <dgm:prSet presAssocID="{B41E41E3-C920-4209-B894-8FA637376513}" presName="parentText" presStyleLbl="alignNode1" presStyleIdx="0" presStyleCnt="2">
        <dgm:presLayoutVars>
          <dgm:chMax val="1"/>
          <dgm:bulletEnabled val="1"/>
        </dgm:presLayoutVars>
      </dgm:prSet>
      <dgm:spPr/>
      <dgm:t>
        <a:bodyPr/>
        <a:lstStyle/>
        <a:p>
          <a:endParaRPr lang="es-EC"/>
        </a:p>
      </dgm:t>
    </dgm:pt>
    <dgm:pt modelId="{C0E7BC36-3F5A-4BC7-9D02-4879DC1C8D4E}" type="pres">
      <dgm:prSet presAssocID="{B41E41E3-C920-4209-B894-8FA637376513}" presName="descendantText" presStyleLbl="alignAcc1" presStyleIdx="0" presStyleCnt="2" custScaleY="120608">
        <dgm:presLayoutVars>
          <dgm:bulletEnabled val="1"/>
        </dgm:presLayoutVars>
      </dgm:prSet>
      <dgm:spPr/>
      <dgm:t>
        <a:bodyPr/>
        <a:lstStyle/>
        <a:p>
          <a:endParaRPr lang="es-ES"/>
        </a:p>
      </dgm:t>
    </dgm:pt>
    <dgm:pt modelId="{8F3B8E0F-8076-4CD5-B443-A319E20EA8DB}" type="pres">
      <dgm:prSet presAssocID="{2A81C613-D2E9-4C19-AD35-819F63CDEB47}" presName="sp" presStyleCnt="0"/>
      <dgm:spPr/>
    </dgm:pt>
    <dgm:pt modelId="{B8D24DDC-9C49-4913-97DD-5D02A1CA01AA}" type="pres">
      <dgm:prSet presAssocID="{52BEFB33-A9FF-4080-AA18-17AEB676B199}" presName="composite" presStyleCnt="0"/>
      <dgm:spPr/>
    </dgm:pt>
    <dgm:pt modelId="{65352053-67BD-46B8-BC82-D7D4A2139EBE}" type="pres">
      <dgm:prSet presAssocID="{52BEFB33-A9FF-4080-AA18-17AEB676B199}" presName="parentText" presStyleLbl="alignNode1" presStyleIdx="1" presStyleCnt="2">
        <dgm:presLayoutVars>
          <dgm:chMax val="1"/>
          <dgm:bulletEnabled val="1"/>
        </dgm:presLayoutVars>
      </dgm:prSet>
      <dgm:spPr/>
      <dgm:t>
        <a:bodyPr/>
        <a:lstStyle/>
        <a:p>
          <a:endParaRPr lang="es-EC"/>
        </a:p>
      </dgm:t>
    </dgm:pt>
    <dgm:pt modelId="{95A87A12-2EBD-4D37-A247-7BE0E76B1451}" type="pres">
      <dgm:prSet presAssocID="{52BEFB33-A9FF-4080-AA18-17AEB676B199}" presName="descendantText" presStyleLbl="alignAcc1" presStyleIdx="1" presStyleCnt="2" custScaleY="136901">
        <dgm:presLayoutVars>
          <dgm:bulletEnabled val="1"/>
        </dgm:presLayoutVars>
      </dgm:prSet>
      <dgm:spPr/>
      <dgm:t>
        <a:bodyPr/>
        <a:lstStyle/>
        <a:p>
          <a:endParaRPr lang="es-ES"/>
        </a:p>
      </dgm:t>
    </dgm:pt>
  </dgm:ptLst>
  <dgm:cxnLst>
    <dgm:cxn modelId="{0E78586D-6F06-45C8-8BCB-CBFF6B4AB51C}" srcId="{F44E3479-06DE-437D-8228-E6857D40110E}" destId="{B41E41E3-C920-4209-B894-8FA637376513}" srcOrd="0" destOrd="0" parTransId="{5FE8CCC2-8C79-41A2-9D08-7554EB02741A}" sibTransId="{2A81C613-D2E9-4C19-AD35-819F63CDEB47}"/>
    <dgm:cxn modelId="{363D607D-E601-49EB-B1FF-9A06AB6D9F89}" type="presOf" srcId="{231A5F64-6166-4C24-BC8B-17892D4235B5}" destId="{95A87A12-2EBD-4D37-A247-7BE0E76B1451}" srcOrd="0" destOrd="1" presId="urn:microsoft.com/office/officeart/2005/8/layout/chevron2"/>
    <dgm:cxn modelId="{993B3441-B6E3-4D9B-AB20-2A95DE4E0EDC}" srcId="{52BEFB33-A9FF-4080-AA18-17AEB676B199}" destId="{1FE5882B-7C7F-4390-BA69-02A6D3B48E56}" srcOrd="0" destOrd="0" parTransId="{5B2C9D05-D50F-4E43-AF1E-504AD66CF4BD}" sibTransId="{654B02F3-0CFA-4EFA-B17F-4C8CB9074482}"/>
    <dgm:cxn modelId="{963DD7F2-E1C3-47B3-9CA0-6DD2745B7B08}" type="presOf" srcId="{A11E7E6B-8F53-4B48-A0B6-1D08AAA71D79}" destId="{C0E7BC36-3F5A-4BC7-9D02-4879DC1C8D4E}" srcOrd="0" destOrd="0" presId="urn:microsoft.com/office/officeart/2005/8/layout/chevron2"/>
    <dgm:cxn modelId="{20651F12-AF1C-4A8A-A8B6-87CFDDBC784E}" type="presOf" srcId="{F44E3479-06DE-437D-8228-E6857D40110E}" destId="{1C9462F0-42B6-422F-B001-81B4CE65B56B}" srcOrd="0" destOrd="0" presId="urn:microsoft.com/office/officeart/2005/8/layout/chevron2"/>
    <dgm:cxn modelId="{02AB9D09-85A2-4172-A6D0-E4E4F33257B2}" srcId="{B41E41E3-C920-4209-B894-8FA637376513}" destId="{A11E7E6B-8F53-4B48-A0B6-1D08AAA71D79}" srcOrd="0" destOrd="0" parTransId="{26FC3A7E-224F-485C-A767-85A35DB67AEA}" sibTransId="{B3783AA9-C943-4C58-BD5B-FAB96B9CDBAA}"/>
    <dgm:cxn modelId="{3D71E1F7-AA0C-4956-9B38-4A30281CBDAC}" type="presOf" srcId="{B41E41E3-C920-4209-B894-8FA637376513}" destId="{1C6CFE6A-DF13-44F2-BCC0-82C9BE58151A}" srcOrd="0" destOrd="0" presId="urn:microsoft.com/office/officeart/2005/8/layout/chevron2"/>
    <dgm:cxn modelId="{7B282797-9C41-4455-9E44-CA17828103FA}" srcId="{52BEFB33-A9FF-4080-AA18-17AEB676B199}" destId="{231A5F64-6166-4C24-BC8B-17892D4235B5}" srcOrd="1" destOrd="0" parTransId="{AA353001-605C-4EAB-B191-E7C97BC6A197}" sibTransId="{A308EC32-DF27-4C72-97FB-8A5C6B89C97D}"/>
    <dgm:cxn modelId="{C87BE4AE-3D63-40C5-9AA8-44D595E2E779}" type="presOf" srcId="{1FE5882B-7C7F-4390-BA69-02A6D3B48E56}" destId="{95A87A12-2EBD-4D37-A247-7BE0E76B1451}" srcOrd="0" destOrd="0" presId="urn:microsoft.com/office/officeart/2005/8/layout/chevron2"/>
    <dgm:cxn modelId="{D79A0093-F46D-4008-809E-AE03DE681068}" type="presOf" srcId="{52BEFB33-A9FF-4080-AA18-17AEB676B199}" destId="{65352053-67BD-46B8-BC82-D7D4A2139EBE}" srcOrd="0" destOrd="0" presId="urn:microsoft.com/office/officeart/2005/8/layout/chevron2"/>
    <dgm:cxn modelId="{94781CF1-FD19-4C52-8171-35F2DD7E5C07}" srcId="{F44E3479-06DE-437D-8228-E6857D40110E}" destId="{52BEFB33-A9FF-4080-AA18-17AEB676B199}" srcOrd="1" destOrd="0" parTransId="{237424DD-E8D5-4211-B998-EC1CD24A2EFB}" sibTransId="{BDA40649-6711-4B73-9A77-16D8AA463784}"/>
    <dgm:cxn modelId="{1D252E0A-B444-41B9-B9FD-2B3188ED0702}" type="presParOf" srcId="{1C9462F0-42B6-422F-B001-81B4CE65B56B}" destId="{792626C8-ADC4-4649-8B09-5E025D396A5B}" srcOrd="0" destOrd="0" presId="urn:microsoft.com/office/officeart/2005/8/layout/chevron2"/>
    <dgm:cxn modelId="{79DCD233-1FFF-4700-ABCD-F0AB3FECD243}" type="presParOf" srcId="{792626C8-ADC4-4649-8B09-5E025D396A5B}" destId="{1C6CFE6A-DF13-44F2-BCC0-82C9BE58151A}" srcOrd="0" destOrd="0" presId="urn:microsoft.com/office/officeart/2005/8/layout/chevron2"/>
    <dgm:cxn modelId="{A35545A1-3BE9-42E1-A8D4-12E44ACA5E97}" type="presParOf" srcId="{792626C8-ADC4-4649-8B09-5E025D396A5B}" destId="{C0E7BC36-3F5A-4BC7-9D02-4879DC1C8D4E}" srcOrd="1" destOrd="0" presId="urn:microsoft.com/office/officeart/2005/8/layout/chevron2"/>
    <dgm:cxn modelId="{430F357E-50DF-4B0D-A815-65FAB8286FDD}" type="presParOf" srcId="{1C9462F0-42B6-422F-B001-81B4CE65B56B}" destId="{8F3B8E0F-8076-4CD5-B443-A319E20EA8DB}" srcOrd="1" destOrd="0" presId="urn:microsoft.com/office/officeart/2005/8/layout/chevron2"/>
    <dgm:cxn modelId="{944B54C2-3585-4A0A-B122-EDAA7B02CFC4}" type="presParOf" srcId="{1C9462F0-42B6-422F-B001-81B4CE65B56B}" destId="{B8D24DDC-9C49-4913-97DD-5D02A1CA01AA}" srcOrd="2" destOrd="0" presId="urn:microsoft.com/office/officeart/2005/8/layout/chevron2"/>
    <dgm:cxn modelId="{7A9880EA-D0FE-4F53-B470-FE481FEC5C00}" type="presParOf" srcId="{B8D24DDC-9C49-4913-97DD-5D02A1CA01AA}" destId="{65352053-67BD-46B8-BC82-D7D4A2139EBE}" srcOrd="0" destOrd="0" presId="urn:microsoft.com/office/officeart/2005/8/layout/chevron2"/>
    <dgm:cxn modelId="{F5909A46-3991-4AC9-B0C8-C4C60B788602}" type="presParOf" srcId="{B8D24DDC-9C49-4913-97DD-5D02A1CA01AA}" destId="{95A87A12-2EBD-4D37-A247-7BE0E76B145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55CF5-DCE0-4059-8DFB-8499B1AE5EC9}">
      <dsp:nvSpPr>
        <dsp:cNvPr id="0" name=""/>
        <dsp:cNvSpPr/>
      </dsp:nvSpPr>
      <dsp:spPr>
        <a:xfrm rot="5400000">
          <a:off x="1975073" y="210962"/>
          <a:ext cx="1738526" cy="1512214"/>
        </a:xfrm>
        <a:prstGeom prst="hexagon">
          <a:avLst>
            <a:gd name="adj" fmla="val 2500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t>FEMA EN NUESTRO MEDIO</a:t>
          </a:r>
          <a:endParaRPr lang="es-ES" sz="1300" kern="1200" dirty="0"/>
        </a:p>
      </dsp:txBody>
      <dsp:txXfrm rot="-5400000">
        <a:off x="2323860" y="368701"/>
        <a:ext cx="1040952" cy="1196736"/>
      </dsp:txXfrm>
    </dsp:sp>
    <dsp:sp modelId="{6AD7916B-A09B-45C1-9F2E-8AA09215108D}">
      <dsp:nvSpPr>
        <dsp:cNvPr id="0" name=""/>
        <dsp:cNvSpPr/>
      </dsp:nvSpPr>
      <dsp:spPr>
        <a:xfrm>
          <a:off x="3242675" y="484525"/>
          <a:ext cx="1443404" cy="776024"/>
        </a:xfrm>
        <a:prstGeom prst="rect">
          <a:avLst/>
        </a:prstGeom>
        <a:noFill/>
        <a:ln>
          <a:noFill/>
        </a:ln>
        <a:effectLst/>
      </dsp:spPr>
      <dsp:style>
        <a:lnRef idx="0">
          <a:scrgbClr r="0" g="0" b="0"/>
        </a:lnRef>
        <a:fillRef idx="0">
          <a:scrgbClr r="0" g="0" b="0"/>
        </a:fillRef>
        <a:effectRef idx="0">
          <a:scrgbClr r="0" g="0" b="0"/>
        </a:effectRef>
        <a:fontRef idx="minor"/>
      </dsp:style>
    </dsp:sp>
    <dsp:sp modelId="{3D4ECAEE-FCE2-4843-B9EE-7EF7FDEC0401}">
      <dsp:nvSpPr>
        <dsp:cNvPr id="0" name=""/>
        <dsp:cNvSpPr/>
      </dsp:nvSpPr>
      <dsp:spPr>
        <a:xfrm rot="5400000">
          <a:off x="568529" y="167434"/>
          <a:ext cx="1738526" cy="1496990"/>
        </a:xfrm>
        <a:prstGeom prst="hexagon">
          <a:avLst>
            <a:gd name="adj" fmla="val 2500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s-ES" sz="1400" kern="1200" dirty="0" smtClean="0"/>
            <a:t>REVISAR APLICACIÓN DE CÓDIGO </a:t>
          </a:r>
          <a:endParaRPr lang="es-ES" sz="1400" kern="1200" dirty="0"/>
        </a:p>
      </dsp:txBody>
      <dsp:txXfrm rot="-5400000">
        <a:off x="921464" y="316292"/>
        <a:ext cx="1032656" cy="1199274"/>
      </dsp:txXfrm>
    </dsp:sp>
    <dsp:sp modelId="{68728BAB-BCFB-489F-ADA5-CCDAEBB83B7B}">
      <dsp:nvSpPr>
        <dsp:cNvPr id="0" name=""/>
        <dsp:cNvSpPr/>
      </dsp:nvSpPr>
      <dsp:spPr>
        <a:xfrm rot="5400000">
          <a:off x="566904" y="1763161"/>
          <a:ext cx="2049440" cy="1743078"/>
        </a:xfrm>
        <a:prstGeom prst="hexagon">
          <a:avLst>
            <a:gd name="adj" fmla="val 2500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t>RECONOCER EL MÉTODO ADECUADO</a:t>
          </a:r>
          <a:endParaRPr lang="es-ES" sz="1300" kern="1200" dirty="0"/>
        </a:p>
      </dsp:txBody>
      <dsp:txXfrm rot="-5400000">
        <a:off x="988884" y="1926023"/>
        <a:ext cx="1205480" cy="1417354"/>
      </dsp:txXfrm>
    </dsp:sp>
    <dsp:sp modelId="{BAE84DE6-6282-44F0-AFE3-D383B1AFDD25}">
      <dsp:nvSpPr>
        <dsp:cNvPr id="0" name=""/>
        <dsp:cNvSpPr/>
      </dsp:nvSpPr>
      <dsp:spPr>
        <a:xfrm>
          <a:off x="29935" y="2182951"/>
          <a:ext cx="1396843" cy="776024"/>
        </a:xfrm>
        <a:prstGeom prst="rect">
          <a:avLst/>
        </a:prstGeom>
        <a:noFill/>
        <a:ln>
          <a:noFill/>
        </a:ln>
        <a:effectLst/>
      </dsp:spPr>
      <dsp:style>
        <a:lnRef idx="0">
          <a:scrgbClr r="0" g="0" b="0"/>
        </a:lnRef>
        <a:fillRef idx="0">
          <a:scrgbClr r="0" g="0" b="0"/>
        </a:fillRef>
        <a:effectRef idx="0">
          <a:scrgbClr r="0" g="0" b="0"/>
        </a:effectRef>
        <a:fontRef idx="minor"/>
      </dsp:style>
    </dsp:sp>
    <dsp:sp modelId="{7206B0AE-658E-4ABF-8D90-841699E312CB}">
      <dsp:nvSpPr>
        <dsp:cNvPr id="0" name=""/>
        <dsp:cNvSpPr/>
      </dsp:nvSpPr>
      <dsp:spPr>
        <a:xfrm rot="5400000">
          <a:off x="2254543" y="1659695"/>
          <a:ext cx="2049440" cy="1950009"/>
        </a:xfrm>
        <a:prstGeom prst="hexagon">
          <a:avLst>
            <a:gd name="adj" fmla="val 2500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s-ES" sz="1200" kern="1200" dirty="0" smtClean="0"/>
            <a:t>SEGÚN CÓDIGOS FEMA PARA PRE-DIMENSIONAMIENTO</a:t>
          </a:r>
          <a:endParaRPr lang="es-ES" sz="1200" kern="1200" dirty="0"/>
        </a:p>
      </dsp:txBody>
      <dsp:txXfrm rot="-5400000">
        <a:off x="2621376" y="1943267"/>
        <a:ext cx="1315773" cy="1382866"/>
      </dsp:txXfrm>
    </dsp:sp>
    <dsp:sp modelId="{D5D1C91B-1537-4A39-8089-9A9BE0BC8E84}">
      <dsp:nvSpPr>
        <dsp:cNvPr id="0" name=""/>
        <dsp:cNvSpPr/>
      </dsp:nvSpPr>
      <dsp:spPr>
        <a:xfrm rot="5400000">
          <a:off x="2042732" y="3383662"/>
          <a:ext cx="1824406" cy="1877432"/>
        </a:xfrm>
        <a:prstGeom prst="hexagon">
          <a:avLst>
            <a:gd name="adj" fmla="val 2500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t>HACIENDO USO DE LAS MISMAS CON UN EJEMPLO NUMÉRICO</a:t>
          </a:r>
          <a:endParaRPr lang="es-ES" sz="1200" kern="1200" dirty="0"/>
        </a:p>
      </dsp:txBody>
      <dsp:txXfrm rot="-5400000">
        <a:off x="2329124" y="3714243"/>
        <a:ext cx="1251622" cy="1216270"/>
      </dsp:txXfrm>
    </dsp:sp>
    <dsp:sp modelId="{DAE99429-8D22-4D7C-8DB5-69BD1D220CA9}">
      <dsp:nvSpPr>
        <dsp:cNvPr id="0" name=""/>
        <dsp:cNvSpPr/>
      </dsp:nvSpPr>
      <dsp:spPr>
        <a:xfrm>
          <a:off x="3242675" y="3948347"/>
          <a:ext cx="1443404" cy="776024"/>
        </a:xfrm>
        <a:prstGeom prst="rect">
          <a:avLst/>
        </a:prstGeom>
        <a:noFill/>
        <a:ln>
          <a:noFill/>
        </a:ln>
        <a:effectLst/>
      </dsp:spPr>
      <dsp:style>
        <a:lnRef idx="0">
          <a:scrgbClr r="0" g="0" b="0"/>
        </a:lnRef>
        <a:fillRef idx="0">
          <a:scrgbClr r="0" g="0" b="0"/>
        </a:fillRef>
        <a:effectRef idx="0">
          <a:scrgbClr r="0" g="0" b="0"/>
        </a:effectRef>
        <a:fontRef idx="minor"/>
      </dsp:style>
    </dsp:sp>
    <dsp:sp modelId="{C1D4437C-FD20-4C97-B044-25E6A55D13A0}">
      <dsp:nvSpPr>
        <dsp:cNvPr id="0" name=""/>
        <dsp:cNvSpPr/>
      </dsp:nvSpPr>
      <dsp:spPr>
        <a:xfrm rot="5400000">
          <a:off x="494424" y="3433291"/>
          <a:ext cx="1872468" cy="1806137"/>
        </a:xfrm>
        <a:prstGeom prst="hexagon">
          <a:avLst>
            <a:gd name="adj" fmla="val 2500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r>
            <a:rPr lang="es-ES" sz="1500" kern="1200" dirty="0" smtClean="0"/>
            <a:t>IDENTIFICAR TABLAS PROPUESTAS POR FEMA</a:t>
          </a:r>
          <a:endParaRPr lang="es-ES" sz="1500" kern="1200" dirty="0"/>
        </a:p>
      </dsp:txBody>
      <dsp:txXfrm rot="-5400000">
        <a:off x="823280" y="3706676"/>
        <a:ext cx="1214755" cy="1259368"/>
      </dsp:txXfrm>
    </dsp:sp>
    <dsp:sp modelId="{81F57CBF-503C-4923-8F19-F1D0E025DDE8}">
      <dsp:nvSpPr>
        <dsp:cNvPr id="0" name=""/>
        <dsp:cNvSpPr/>
      </dsp:nvSpPr>
      <dsp:spPr>
        <a:xfrm rot="5400000">
          <a:off x="794642" y="4876943"/>
          <a:ext cx="1748033" cy="2185195"/>
        </a:xfrm>
        <a:prstGeom prst="hexagon">
          <a:avLst>
            <a:gd name="adj" fmla="val 2500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t>REVISAR LAS RECOMENDACIONES DE FEMA</a:t>
          </a:r>
          <a:endParaRPr lang="es-ES" sz="1200" kern="1200" dirty="0"/>
        </a:p>
      </dsp:txBody>
      <dsp:txXfrm rot="-5400000">
        <a:off x="940260" y="5386863"/>
        <a:ext cx="1456797" cy="1165355"/>
      </dsp:txXfrm>
    </dsp:sp>
    <dsp:sp modelId="{67155934-B70E-4E5F-AD90-E75998A7D685}">
      <dsp:nvSpPr>
        <dsp:cNvPr id="0" name=""/>
        <dsp:cNvSpPr/>
      </dsp:nvSpPr>
      <dsp:spPr>
        <a:xfrm>
          <a:off x="29935" y="5577868"/>
          <a:ext cx="1396843" cy="776024"/>
        </a:xfrm>
        <a:prstGeom prst="rect">
          <a:avLst/>
        </a:prstGeom>
        <a:noFill/>
        <a:ln>
          <a:noFill/>
        </a:ln>
        <a:effectLst/>
      </dsp:spPr>
      <dsp:style>
        <a:lnRef idx="0">
          <a:scrgbClr r="0" g="0" b="0"/>
        </a:lnRef>
        <a:fillRef idx="0">
          <a:scrgbClr r="0" g="0" b="0"/>
        </a:fillRef>
        <a:effectRef idx="0">
          <a:scrgbClr r="0" g="0" b="0"/>
        </a:effectRef>
        <a:fontRef idx="minor"/>
      </dsp:style>
    </dsp:sp>
    <dsp:sp modelId="{9888DF6C-5830-4A92-A44E-DC99EC53E6E1}">
      <dsp:nvSpPr>
        <dsp:cNvPr id="0" name=""/>
        <dsp:cNvSpPr/>
      </dsp:nvSpPr>
      <dsp:spPr>
        <a:xfrm rot="5400000">
          <a:off x="2362366" y="5162497"/>
          <a:ext cx="1777690" cy="1606768"/>
        </a:xfrm>
        <a:prstGeom prst="hexagon">
          <a:avLst>
            <a:gd name="adj" fmla="val 2500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es-ES" sz="1000" kern="1200" dirty="0" smtClean="0"/>
            <a:t>MODELAMIENTO DE ESTRUCTURA</a:t>
          </a:r>
        </a:p>
        <a:p>
          <a:pPr lvl="0" algn="ctr" defTabSz="444500">
            <a:lnSpc>
              <a:spcPct val="90000"/>
            </a:lnSpc>
            <a:spcBef>
              <a:spcPct val="0"/>
            </a:spcBef>
            <a:spcAft>
              <a:spcPct val="35000"/>
            </a:spcAft>
          </a:pPr>
          <a:r>
            <a:rPr lang="es-ES" sz="1000" kern="1200" dirty="0" smtClean="0"/>
            <a:t>MÉTODO DE CALCULO</a:t>
          </a:r>
        </a:p>
        <a:p>
          <a:pPr lvl="0" algn="ctr" defTabSz="444500">
            <a:lnSpc>
              <a:spcPct val="90000"/>
            </a:lnSpc>
            <a:spcBef>
              <a:spcPct val="0"/>
            </a:spcBef>
            <a:spcAft>
              <a:spcPct val="35000"/>
            </a:spcAft>
          </a:pPr>
          <a:r>
            <a:rPr lang="es-ES" sz="1000" kern="1200" dirty="0" smtClean="0"/>
            <a:t>ANÁLISIS  LINEAL Y NO LINEAL</a:t>
          </a:r>
          <a:endParaRPr lang="es-ES" sz="1000" kern="1200" dirty="0"/>
        </a:p>
      </dsp:txBody>
      <dsp:txXfrm rot="-5400000">
        <a:off x="2702748" y="5359074"/>
        <a:ext cx="1096926" cy="12136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62274C-1171-481B-974D-0319ECB1DEC4}">
      <dsp:nvSpPr>
        <dsp:cNvPr id="0" name=""/>
        <dsp:cNvSpPr/>
      </dsp:nvSpPr>
      <dsp:spPr>
        <a:xfrm>
          <a:off x="3223743" y="2492878"/>
          <a:ext cx="2000808" cy="2000808"/>
        </a:xfrm>
        <a:prstGeom prst="roundRect">
          <a:avLst/>
        </a:prstGeom>
        <a:solidFill>
          <a:schemeClr val="accent1">
            <a:hueOff val="0"/>
            <a:satOff val="0"/>
            <a:lumOff val="0"/>
            <a:alphaOff val="0"/>
          </a:schemeClr>
        </a:solidFill>
        <a:ln>
          <a:noFill/>
        </a:ln>
        <a:effectLst>
          <a:outerShdw blurRad="50800" dist="42924" dir="5400000" rotWithShape="0">
            <a:srgbClr val="000000">
              <a:alpha val="4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71120" tIns="71120" rIns="71120" bIns="71120" numCol="1" spcCol="1270" anchor="ctr" anchorCtr="0">
          <a:noAutofit/>
          <a:sp3d extrusionH="28000" prstMaterial="matte"/>
        </a:bodyPr>
        <a:lstStyle/>
        <a:p>
          <a:pPr lvl="0" algn="ctr" defTabSz="1244600">
            <a:lnSpc>
              <a:spcPct val="90000"/>
            </a:lnSpc>
            <a:spcBef>
              <a:spcPct val="0"/>
            </a:spcBef>
            <a:spcAft>
              <a:spcPct val="35000"/>
            </a:spcAft>
          </a:pPr>
          <a:r>
            <a:rPr lang="es-ES" sz="2800" kern="1200" dirty="0" smtClean="0"/>
            <a:t>METAS DEL PROYECTO</a:t>
          </a:r>
          <a:endParaRPr lang="es-ES" sz="2800" kern="1200" dirty="0"/>
        </a:p>
      </dsp:txBody>
      <dsp:txXfrm>
        <a:off x="3321414" y="2590549"/>
        <a:ext cx="1805466" cy="1805466"/>
      </dsp:txXfrm>
    </dsp:sp>
    <dsp:sp modelId="{6C67B226-23E2-4A40-9ADE-254023C87E5F}">
      <dsp:nvSpPr>
        <dsp:cNvPr id="0" name=""/>
        <dsp:cNvSpPr/>
      </dsp:nvSpPr>
      <dsp:spPr>
        <a:xfrm rot="16156080">
          <a:off x="3694249" y="1982326"/>
          <a:ext cx="1021187" cy="0"/>
        </a:xfrm>
        <a:custGeom>
          <a:avLst/>
          <a:gdLst/>
          <a:ahLst/>
          <a:cxnLst/>
          <a:rect l="0" t="0" r="0" b="0"/>
          <a:pathLst>
            <a:path>
              <a:moveTo>
                <a:pt x="0" y="0"/>
              </a:moveTo>
              <a:lnTo>
                <a:pt x="1021187" y="0"/>
              </a:lnTo>
            </a:path>
          </a:pathLst>
        </a:custGeom>
        <a:noFill/>
        <a:ln w="10795" cap="flat" cmpd="sng" algn="ctr">
          <a:solidFill>
            <a:schemeClr val="accent1">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8F553B2D-33E6-44AE-9333-9E40486720AC}">
      <dsp:nvSpPr>
        <dsp:cNvPr id="0" name=""/>
        <dsp:cNvSpPr/>
      </dsp:nvSpPr>
      <dsp:spPr>
        <a:xfrm>
          <a:off x="1957506" y="131233"/>
          <a:ext cx="4464498" cy="1340541"/>
        </a:xfrm>
        <a:prstGeom prst="roundRect">
          <a:avLst/>
        </a:prstGeom>
        <a:solidFill>
          <a:schemeClr val="accent1">
            <a:hueOff val="0"/>
            <a:satOff val="0"/>
            <a:lumOff val="0"/>
            <a:alphaOff val="0"/>
          </a:schemeClr>
        </a:solidFill>
        <a:ln>
          <a:noFill/>
        </a:ln>
        <a:effectLst>
          <a:outerShdw blurRad="50800" dist="42924" dir="5400000" rotWithShape="0">
            <a:srgbClr val="000000">
              <a:alpha val="4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extrusionH="28000" prstMaterial="matte"/>
        </a:bodyPr>
        <a:lstStyle/>
        <a:p>
          <a:pPr lvl="0" algn="ctr" defTabSz="1200150">
            <a:lnSpc>
              <a:spcPct val="90000"/>
            </a:lnSpc>
            <a:spcBef>
              <a:spcPct val="0"/>
            </a:spcBef>
            <a:spcAft>
              <a:spcPct val="35000"/>
            </a:spcAft>
          </a:pPr>
          <a:r>
            <a:rPr lang="es-EC" sz="2700" kern="1200" dirty="0" smtClean="0"/>
            <a:t>Validez y confiabilidad en el Código FEMA, en nuestro país, en un período de seis meses.</a:t>
          </a:r>
          <a:endParaRPr lang="es-ES" sz="2700" kern="1200" dirty="0"/>
        </a:p>
      </dsp:txBody>
      <dsp:txXfrm>
        <a:off x="2022946" y="196673"/>
        <a:ext cx="4333618" cy="1209661"/>
      </dsp:txXfrm>
    </dsp:sp>
    <dsp:sp modelId="{D2D1C5F7-53D0-4A90-AD3E-3392BA8F4C3D}">
      <dsp:nvSpPr>
        <dsp:cNvPr id="0" name=""/>
        <dsp:cNvSpPr/>
      </dsp:nvSpPr>
      <dsp:spPr>
        <a:xfrm rot="21063015">
          <a:off x="5221461" y="3296253"/>
          <a:ext cx="507558" cy="0"/>
        </a:xfrm>
        <a:custGeom>
          <a:avLst/>
          <a:gdLst/>
          <a:ahLst/>
          <a:cxnLst/>
          <a:rect l="0" t="0" r="0" b="0"/>
          <a:pathLst>
            <a:path>
              <a:moveTo>
                <a:pt x="0" y="0"/>
              </a:moveTo>
              <a:lnTo>
                <a:pt x="507558" y="0"/>
              </a:lnTo>
            </a:path>
          </a:pathLst>
        </a:custGeom>
        <a:noFill/>
        <a:ln w="10795" cap="flat" cmpd="sng" algn="ctr">
          <a:solidFill>
            <a:schemeClr val="accent1">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CA9C4C11-E562-45F2-8CDF-5A10C0B5CF53}">
      <dsp:nvSpPr>
        <dsp:cNvPr id="0" name=""/>
        <dsp:cNvSpPr/>
      </dsp:nvSpPr>
      <dsp:spPr>
        <a:xfrm>
          <a:off x="5725930" y="1556781"/>
          <a:ext cx="2737827" cy="2968816"/>
        </a:xfrm>
        <a:prstGeom prst="roundRect">
          <a:avLst/>
        </a:prstGeom>
        <a:solidFill>
          <a:schemeClr val="accent1">
            <a:hueOff val="0"/>
            <a:satOff val="0"/>
            <a:lumOff val="0"/>
            <a:alphaOff val="0"/>
          </a:schemeClr>
        </a:solidFill>
        <a:ln>
          <a:noFill/>
        </a:ln>
        <a:effectLst>
          <a:outerShdw blurRad="50800" dist="42924" dir="5400000" rotWithShape="0">
            <a:srgbClr val="000000">
              <a:alpha val="4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sp3d extrusionH="28000" prstMaterial="matte"/>
        </a:bodyPr>
        <a:lstStyle/>
        <a:p>
          <a:pPr lvl="0" algn="ctr" defTabSz="1066800">
            <a:lnSpc>
              <a:spcPct val="90000"/>
            </a:lnSpc>
            <a:spcBef>
              <a:spcPct val="0"/>
            </a:spcBef>
            <a:spcAft>
              <a:spcPct val="35000"/>
            </a:spcAft>
          </a:pPr>
          <a:r>
            <a:rPr lang="es-EC" sz="2400" kern="1200" dirty="0" smtClean="0"/>
            <a:t>Obtención de tablas de cálculo acopladas a nuestros requerimientos de seguridad, en nuestro medio, en un período de seis meses. </a:t>
          </a:r>
          <a:endParaRPr lang="es-ES" sz="2400" kern="1200" dirty="0"/>
        </a:p>
      </dsp:txBody>
      <dsp:txXfrm>
        <a:off x="5859580" y="1690431"/>
        <a:ext cx="2470527" cy="2701516"/>
      </dsp:txXfrm>
    </dsp:sp>
    <dsp:sp modelId="{59D2118B-418E-4972-BE21-A37ABFC452F2}">
      <dsp:nvSpPr>
        <dsp:cNvPr id="0" name=""/>
        <dsp:cNvSpPr/>
      </dsp:nvSpPr>
      <dsp:spPr>
        <a:xfrm rot="2842626">
          <a:off x="4999254" y="4825439"/>
          <a:ext cx="901713" cy="0"/>
        </a:xfrm>
        <a:custGeom>
          <a:avLst/>
          <a:gdLst/>
          <a:ahLst/>
          <a:cxnLst/>
          <a:rect l="0" t="0" r="0" b="0"/>
          <a:pathLst>
            <a:path>
              <a:moveTo>
                <a:pt x="0" y="0"/>
              </a:moveTo>
              <a:lnTo>
                <a:pt x="901713" y="0"/>
              </a:lnTo>
            </a:path>
          </a:pathLst>
        </a:custGeom>
        <a:noFill/>
        <a:ln w="10795" cap="flat" cmpd="sng" algn="ctr">
          <a:solidFill>
            <a:schemeClr val="accent1">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6AA5D70C-A716-4781-AF8C-E3674770A099}">
      <dsp:nvSpPr>
        <dsp:cNvPr id="0" name=""/>
        <dsp:cNvSpPr/>
      </dsp:nvSpPr>
      <dsp:spPr>
        <a:xfrm>
          <a:off x="4375889" y="5157191"/>
          <a:ext cx="3992735" cy="1340541"/>
        </a:xfrm>
        <a:prstGeom prst="roundRect">
          <a:avLst/>
        </a:prstGeom>
        <a:solidFill>
          <a:schemeClr val="accent1">
            <a:hueOff val="0"/>
            <a:satOff val="0"/>
            <a:lumOff val="0"/>
            <a:alphaOff val="0"/>
          </a:schemeClr>
        </a:solidFill>
        <a:ln>
          <a:noFill/>
        </a:ln>
        <a:effectLst>
          <a:outerShdw blurRad="50800" dist="42924" dir="5400000" rotWithShape="0">
            <a:srgbClr val="000000">
              <a:alpha val="4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extrusionH="28000" prstMaterial="matte"/>
        </a:bodyPr>
        <a:lstStyle/>
        <a:p>
          <a:pPr lvl="0" algn="ctr" defTabSz="1200150">
            <a:lnSpc>
              <a:spcPct val="90000"/>
            </a:lnSpc>
            <a:spcBef>
              <a:spcPct val="0"/>
            </a:spcBef>
            <a:spcAft>
              <a:spcPct val="35000"/>
            </a:spcAft>
          </a:pPr>
          <a:r>
            <a:rPr lang="es-ES" sz="2700" kern="1200" dirty="0" smtClean="0"/>
            <a:t>IMPULSAR FUTURAS LÍNEAS DE INVESTIGACIÓN</a:t>
          </a:r>
          <a:endParaRPr lang="es-ES" sz="2700" kern="1200" dirty="0"/>
        </a:p>
      </dsp:txBody>
      <dsp:txXfrm>
        <a:off x="4441329" y="5222631"/>
        <a:ext cx="3861855" cy="1209661"/>
      </dsp:txXfrm>
    </dsp:sp>
    <dsp:sp modelId="{C694BF61-2A31-483C-B03B-D569E955B8D3}">
      <dsp:nvSpPr>
        <dsp:cNvPr id="0" name=""/>
        <dsp:cNvSpPr/>
      </dsp:nvSpPr>
      <dsp:spPr>
        <a:xfrm rot="8095913">
          <a:off x="2426550" y="4825435"/>
          <a:ext cx="937214" cy="0"/>
        </a:xfrm>
        <a:custGeom>
          <a:avLst/>
          <a:gdLst/>
          <a:ahLst/>
          <a:cxnLst/>
          <a:rect l="0" t="0" r="0" b="0"/>
          <a:pathLst>
            <a:path>
              <a:moveTo>
                <a:pt x="0" y="0"/>
              </a:moveTo>
              <a:lnTo>
                <a:pt x="937214" y="0"/>
              </a:lnTo>
            </a:path>
          </a:pathLst>
        </a:custGeom>
        <a:noFill/>
        <a:ln w="10795" cap="flat" cmpd="sng" algn="ctr">
          <a:solidFill>
            <a:schemeClr val="accent1">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15C648FC-AF1D-446C-BE79-BA33E4627DD1}">
      <dsp:nvSpPr>
        <dsp:cNvPr id="0" name=""/>
        <dsp:cNvSpPr/>
      </dsp:nvSpPr>
      <dsp:spPr>
        <a:xfrm>
          <a:off x="199424" y="5157184"/>
          <a:ext cx="3392186" cy="1340541"/>
        </a:xfrm>
        <a:prstGeom prst="roundRect">
          <a:avLst/>
        </a:prstGeom>
        <a:solidFill>
          <a:schemeClr val="accent1">
            <a:hueOff val="0"/>
            <a:satOff val="0"/>
            <a:lumOff val="0"/>
            <a:alphaOff val="0"/>
          </a:schemeClr>
        </a:solidFill>
        <a:ln>
          <a:noFill/>
        </a:ln>
        <a:effectLst>
          <a:outerShdw blurRad="50800" dist="42924" dir="5400000" rotWithShape="0">
            <a:srgbClr val="000000">
              <a:alpha val="4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sp3d extrusionH="28000" prstMaterial="matte"/>
        </a:bodyPr>
        <a:lstStyle/>
        <a:p>
          <a:pPr lvl="0" algn="ctr" defTabSz="933450">
            <a:lnSpc>
              <a:spcPct val="90000"/>
            </a:lnSpc>
            <a:spcBef>
              <a:spcPct val="0"/>
            </a:spcBef>
            <a:spcAft>
              <a:spcPct val="35000"/>
            </a:spcAft>
          </a:pPr>
          <a:r>
            <a:rPr lang="es-ES" sz="2100" kern="1200" dirty="0" smtClean="0"/>
            <a:t>DETERMINAR POSIBLES LIMITACIONES EN CUANTO A LOS MÉTODOS PROPUESTOS POR FEMA.</a:t>
          </a:r>
          <a:endParaRPr lang="es-ES" sz="2100" kern="1200" dirty="0"/>
        </a:p>
      </dsp:txBody>
      <dsp:txXfrm>
        <a:off x="264864" y="5222624"/>
        <a:ext cx="3261306" cy="1209661"/>
      </dsp:txXfrm>
    </dsp:sp>
    <dsp:sp modelId="{E4A557CE-9A1B-40B6-84F3-2C5745F09CB6}">
      <dsp:nvSpPr>
        <dsp:cNvPr id="0" name=""/>
        <dsp:cNvSpPr/>
      </dsp:nvSpPr>
      <dsp:spPr>
        <a:xfrm rot="11273831">
          <a:off x="2766591" y="3322960"/>
          <a:ext cx="459329" cy="0"/>
        </a:xfrm>
        <a:custGeom>
          <a:avLst/>
          <a:gdLst/>
          <a:ahLst/>
          <a:cxnLst/>
          <a:rect l="0" t="0" r="0" b="0"/>
          <a:pathLst>
            <a:path>
              <a:moveTo>
                <a:pt x="0" y="0"/>
              </a:moveTo>
              <a:lnTo>
                <a:pt x="459329" y="0"/>
              </a:lnTo>
            </a:path>
          </a:pathLst>
        </a:custGeom>
        <a:noFill/>
        <a:ln w="10795" cap="flat" cmpd="sng" algn="ctr">
          <a:solidFill>
            <a:schemeClr val="accent1">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A44CBD1A-DC2E-4751-85FA-6F49099AAF95}">
      <dsp:nvSpPr>
        <dsp:cNvPr id="0" name=""/>
        <dsp:cNvSpPr/>
      </dsp:nvSpPr>
      <dsp:spPr>
        <a:xfrm>
          <a:off x="199434" y="1556785"/>
          <a:ext cx="2569335" cy="3112844"/>
        </a:xfrm>
        <a:prstGeom prst="roundRect">
          <a:avLst/>
        </a:prstGeom>
        <a:solidFill>
          <a:schemeClr val="accent1">
            <a:hueOff val="0"/>
            <a:satOff val="0"/>
            <a:lumOff val="0"/>
            <a:alphaOff val="0"/>
          </a:schemeClr>
        </a:solidFill>
        <a:ln>
          <a:noFill/>
        </a:ln>
        <a:effectLst>
          <a:outerShdw blurRad="50800" dist="42924" dir="5400000" rotWithShape="0">
            <a:srgbClr val="000000">
              <a:alpha val="4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73660" tIns="73660" rIns="73660" bIns="73660" numCol="1" spcCol="1270" anchor="ctr" anchorCtr="0">
          <a:noAutofit/>
          <a:sp3d extrusionH="28000" prstMaterial="matte"/>
        </a:bodyPr>
        <a:lstStyle/>
        <a:p>
          <a:pPr lvl="0" algn="ctr" defTabSz="1289050">
            <a:lnSpc>
              <a:spcPct val="90000"/>
            </a:lnSpc>
            <a:spcBef>
              <a:spcPct val="0"/>
            </a:spcBef>
            <a:spcAft>
              <a:spcPct val="35000"/>
            </a:spcAft>
          </a:pPr>
          <a:r>
            <a:rPr lang="es-EC" sz="2900" kern="1200" dirty="0" smtClean="0"/>
            <a:t>Diseño aplicativo de los resultados obtenidos, planos y memorias de cálculo.</a:t>
          </a:r>
          <a:endParaRPr lang="es-ES" sz="2900" kern="1200" dirty="0"/>
        </a:p>
      </dsp:txBody>
      <dsp:txXfrm>
        <a:off x="324859" y="1682210"/>
        <a:ext cx="2318485" cy="28619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999D0F-394C-4E39-AB2B-271E73030F2C}">
      <dsp:nvSpPr>
        <dsp:cNvPr id="0" name=""/>
        <dsp:cNvSpPr/>
      </dsp:nvSpPr>
      <dsp:spPr>
        <a:xfrm>
          <a:off x="395537" y="2780928"/>
          <a:ext cx="1281842" cy="1281842"/>
        </a:xfrm>
        <a:prstGeom prst="chord">
          <a:avLst>
            <a:gd name="adj1" fmla="val 4800000"/>
            <a:gd name="adj2" fmla="val 16800000"/>
          </a:avLst>
        </a:prstGeom>
        <a:gradFill rotWithShape="0">
          <a:gsLst>
            <a:gs pos="0">
              <a:schemeClr val="accent1">
                <a:tint val="40000"/>
                <a:hueOff val="0"/>
                <a:satOff val="0"/>
                <a:lumOff val="0"/>
                <a:alphaOff val="0"/>
                <a:shade val="85000"/>
              </a:schemeClr>
            </a:gs>
            <a:gs pos="100000">
              <a:schemeClr val="accent1">
                <a:tint val="40000"/>
                <a:hueOff val="0"/>
                <a:satOff val="0"/>
                <a:lumOff val="0"/>
                <a:alphaOff val="0"/>
                <a:tint val="90000"/>
                <a:alpha val="100000"/>
                <a:satMod val="200000"/>
              </a:schemeClr>
            </a:gs>
          </a:gsLst>
          <a:path path="circle">
            <a:fillToRect l="100000" t="100000" r="100000" b="100000"/>
          </a:path>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4FBEB051-0E2A-45FB-9A16-8C7D1BED4AAF}">
      <dsp:nvSpPr>
        <dsp:cNvPr id="0" name=""/>
        <dsp:cNvSpPr/>
      </dsp:nvSpPr>
      <dsp:spPr>
        <a:xfrm>
          <a:off x="480270" y="2931832"/>
          <a:ext cx="1025474" cy="1025474"/>
        </a:xfrm>
        <a:prstGeom prst="pie">
          <a:avLst>
            <a:gd name="adj1" fmla="val 14040000"/>
            <a:gd name="adj2" fmla="val 16200000"/>
          </a:avLst>
        </a:prstGeom>
        <a:gradFill rotWithShape="0">
          <a:gsLst>
            <a:gs pos="0">
              <a:schemeClr val="accent1">
                <a:hueOff val="0"/>
                <a:satOff val="0"/>
                <a:lumOff val="0"/>
                <a:alphaOff val="0"/>
                <a:shade val="85000"/>
              </a:schemeClr>
            </a:gs>
            <a:gs pos="100000">
              <a:schemeClr val="accent1">
                <a:hueOff val="0"/>
                <a:satOff val="0"/>
                <a:lumOff val="0"/>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0987A45-00DF-486B-A11A-14B80A07D82F}">
      <dsp:nvSpPr>
        <dsp:cNvPr id="0" name=""/>
        <dsp:cNvSpPr/>
      </dsp:nvSpPr>
      <dsp:spPr>
        <a:xfrm rot="16200000">
          <a:off x="756802" y="3695087"/>
          <a:ext cx="415146" cy="85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r" defTabSz="266700">
            <a:lnSpc>
              <a:spcPct val="90000"/>
            </a:lnSpc>
            <a:spcBef>
              <a:spcPct val="0"/>
            </a:spcBef>
            <a:spcAft>
              <a:spcPct val="35000"/>
            </a:spcAft>
          </a:pPr>
          <a:endParaRPr lang="es-ES" sz="600" kern="1200" dirty="0"/>
        </a:p>
      </dsp:txBody>
      <dsp:txXfrm>
        <a:off x="756802" y="3695087"/>
        <a:ext cx="415146" cy="85892"/>
      </dsp:txXfrm>
    </dsp:sp>
    <dsp:sp modelId="{7E91B17F-B3D4-4E1D-A9DD-4EE265E9438F}">
      <dsp:nvSpPr>
        <dsp:cNvPr id="0" name=""/>
        <dsp:cNvSpPr/>
      </dsp:nvSpPr>
      <dsp:spPr>
        <a:xfrm>
          <a:off x="589469" y="565853"/>
          <a:ext cx="1521664" cy="1154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600200">
            <a:lnSpc>
              <a:spcPct val="90000"/>
            </a:lnSpc>
            <a:spcBef>
              <a:spcPct val="0"/>
            </a:spcBef>
            <a:spcAft>
              <a:spcPct val="35000"/>
            </a:spcAft>
          </a:pPr>
          <a:endParaRPr lang="es-ES" sz="3600" kern="1200" dirty="0"/>
        </a:p>
      </dsp:txBody>
      <dsp:txXfrm>
        <a:off x="589469" y="565853"/>
        <a:ext cx="1521664" cy="1154949"/>
      </dsp:txXfrm>
    </dsp:sp>
    <dsp:sp modelId="{F6532808-D089-4159-A5BC-457AEEA9C7C6}">
      <dsp:nvSpPr>
        <dsp:cNvPr id="0" name=""/>
        <dsp:cNvSpPr/>
      </dsp:nvSpPr>
      <dsp:spPr>
        <a:xfrm>
          <a:off x="2236789" y="2757632"/>
          <a:ext cx="1281842" cy="1281842"/>
        </a:xfrm>
        <a:prstGeom prst="chord">
          <a:avLst>
            <a:gd name="adj1" fmla="val 4800000"/>
            <a:gd name="adj2" fmla="val 16800000"/>
          </a:avLst>
        </a:prstGeom>
        <a:gradFill rotWithShape="0">
          <a:gsLst>
            <a:gs pos="0">
              <a:schemeClr val="accent1">
                <a:tint val="40000"/>
                <a:hueOff val="0"/>
                <a:satOff val="0"/>
                <a:lumOff val="0"/>
                <a:alphaOff val="0"/>
                <a:shade val="85000"/>
              </a:schemeClr>
            </a:gs>
            <a:gs pos="100000">
              <a:schemeClr val="accent1">
                <a:tint val="40000"/>
                <a:hueOff val="0"/>
                <a:satOff val="0"/>
                <a:lumOff val="0"/>
                <a:alphaOff val="0"/>
                <a:tint val="90000"/>
                <a:alpha val="100000"/>
                <a:satMod val="200000"/>
              </a:schemeClr>
            </a:gs>
          </a:gsLst>
          <a:path path="circle">
            <a:fillToRect l="100000" t="100000" r="100000" b="100000"/>
          </a:path>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1520E418-B50E-4E32-8AFF-BE34914ADFE5}">
      <dsp:nvSpPr>
        <dsp:cNvPr id="0" name=""/>
        <dsp:cNvSpPr/>
      </dsp:nvSpPr>
      <dsp:spPr>
        <a:xfrm>
          <a:off x="2364974" y="2885816"/>
          <a:ext cx="1025474" cy="1025474"/>
        </a:xfrm>
        <a:prstGeom prst="pie">
          <a:avLst>
            <a:gd name="adj1" fmla="val 11880000"/>
            <a:gd name="adj2" fmla="val 16200000"/>
          </a:avLst>
        </a:prstGeom>
        <a:gradFill rotWithShape="0">
          <a:gsLst>
            <a:gs pos="0">
              <a:schemeClr val="accent1">
                <a:hueOff val="0"/>
                <a:satOff val="0"/>
                <a:lumOff val="0"/>
                <a:alphaOff val="0"/>
                <a:shade val="85000"/>
              </a:schemeClr>
            </a:gs>
            <a:gs pos="100000">
              <a:schemeClr val="accent1">
                <a:hueOff val="0"/>
                <a:satOff val="0"/>
                <a:lumOff val="0"/>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EC431AC-D5A1-4E36-83DE-D3AB0BB3FEA0}">
      <dsp:nvSpPr>
        <dsp:cNvPr id="0" name=""/>
        <dsp:cNvSpPr/>
      </dsp:nvSpPr>
      <dsp:spPr>
        <a:xfrm rot="16200000">
          <a:off x="2641506" y="3649072"/>
          <a:ext cx="415146" cy="85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r" defTabSz="266700">
            <a:lnSpc>
              <a:spcPct val="90000"/>
            </a:lnSpc>
            <a:spcBef>
              <a:spcPct val="0"/>
            </a:spcBef>
            <a:spcAft>
              <a:spcPct val="35000"/>
            </a:spcAft>
          </a:pPr>
          <a:endParaRPr lang="es-ES" sz="600" kern="1200" dirty="0"/>
        </a:p>
      </dsp:txBody>
      <dsp:txXfrm>
        <a:off x="2641506" y="3649072"/>
        <a:ext cx="415146" cy="85892"/>
      </dsp:txXfrm>
    </dsp:sp>
    <dsp:sp modelId="{DFB92958-B00F-43F6-A4C3-6DFFB68F67BE}">
      <dsp:nvSpPr>
        <dsp:cNvPr id="0" name=""/>
        <dsp:cNvSpPr/>
      </dsp:nvSpPr>
      <dsp:spPr>
        <a:xfrm>
          <a:off x="2623524" y="404661"/>
          <a:ext cx="950182" cy="1809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600200">
            <a:lnSpc>
              <a:spcPct val="90000"/>
            </a:lnSpc>
            <a:spcBef>
              <a:spcPct val="0"/>
            </a:spcBef>
            <a:spcAft>
              <a:spcPct val="35000"/>
            </a:spcAft>
          </a:pPr>
          <a:endParaRPr lang="es-ES" sz="3600" kern="1200" dirty="0"/>
        </a:p>
      </dsp:txBody>
      <dsp:txXfrm>
        <a:off x="2623524" y="404661"/>
        <a:ext cx="950182" cy="1809106"/>
      </dsp:txXfrm>
    </dsp:sp>
    <dsp:sp modelId="{0696E826-7992-4923-A464-9B772527F549}">
      <dsp:nvSpPr>
        <dsp:cNvPr id="0" name=""/>
        <dsp:cNvSpPr/>
      </dsp:nvSpPr>
      <dsp:spPr>
        <a:xfrm>
          <a:off x="4154254" y="2852937"/>
          <a:ext cx="1281842" cy="1281842"/>
        </a:xfrm>
        <a:prstGeom prst="chord">
          <a:avLst>
            <a:gd name="adj1" fmla="val 4800000"/>
            <a:gd name="adj2" fmla="val 16800000"/>
          </a:avLst>
        </a:prstGeom>
        <a:gradFill rotWithShape="0">
          <a:gsLst>
            <a:gs pos="0">
              <a:schemeClr val="accent1">
                <a:tint val="40000"/>
                <a:hueOff val="0"/>
                <a:satOff val="0"/>
                <a:lumOff val="0"/>
                <a:alphaOff val="0"/>
                <a:shade val="85000"/>
              </a:schemeClr>
            </a:gs>
            <a:gs pos="100000">
              <a:schemeClr val="accent1">
                <a:tint val="40000"/>
                <a:hueOff val="0"/>
                <a:satOff val="0"/>
                <a:lumOff val="0"/>
                <a:alphaOff val="0"/>
                <a:tint val="90000"/>
                <a:alpha val="100000"/>
                <a:satMod val="200000"/>
              </a:schemeClr>
            </a:gs>
          </a:gsLst>
          <a:path path="circle">
            <a:fillToRect l="100000" t="100000" r="100000" b="100000"/>
          </a:path>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C65D25D-B80F-45B1-BE64-EAA41A2253E5}">
      <dsp:nvSpPr>
        <dsp:cNvPr id="0" name=""/>
        <dsp:cNvSpPr/>
      </dsp:nvSpPr>
      <dsp:spPr>
        <a:xfrm>
          <a:off x="4282439" y="2981120"/>
          <a:ext cx="1025474" cy="1025474"/>
        </a:xfrm>
        <a:prstGeom prst="pie">
          <a:avLst>
            <a:gd name="adj1" fmla="val 9720000"/>
            <a:gd name="adj2" fmla="val 16200000"/>
          </a:avLst>
        </a:prstGeom>
        <a:gradFill rotWithShape="0">
          <a:gsLst>
            <a:gs pos="0">
              <a:schemeClr val="accent1">
                <a:hueOff val="0"/>
                <a:satOff val="0"/>
                <a:lumOff val="0"/>
                <a:alphaOff val="0"/>
                <a:shade val="85000"/>
              </a:schemeClr>
            </a:gs>
            <a:gs pos="100000">
              <a:schemeClr val="accent1">
                <a:hueOff val="0"/>
                <a:satOff val="0"/>
                <a:lumOff val="0"/>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833ACE3-5770-4AD6-B86B-E3CECFD8F7C0}">
      <dsp:nvSpPr>
        <dsp:cNvPr id="0" name=""/>
        <dsp:cNvSpPr/>
      </dsp:nvSpPr>
      <dsp:spPr>
        <a:xfrm rot="16200000">
          <a:off x="4558972" y="3744377"/>
          <a:ext cx="415146" cy="85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r" defTabSz="266700">
            <a:lnSpc>
              <a:spcPct val="90000"/>
            </a:lnSpc>
            <a:spcBef>
              <a:spcPct val="0"/>
            </a:spcBef>
            <a:spcAft>
              <a:spcPct val="35000"/>
            </a:spcAft>
          </a:pPr>
          <a:endParaRPr lang="es-ES" sz="600" kern="1200" dirty="0"/>
        </a:p>
      </dsp:txBody>
      <dsp:txXfrm>
        <a:off x="4558972" y="3744377"/>
        <a:ext cx="415146" cy="85892"/>
      </dsp:txXfrm>
    </dsp:sp>
    <dsp:sp modelId="{315BC4AC-8AC0-42AD-899F-9D61A19D5CED}">
      <dsp:nvSpPr>
        <dsp:cNvPr id="0" name=""/>
        <dsp:cNvSpPr/>
      </dsp:nvSpPr>
      <dsp:spPr>
        <a:xfrm>
          <a:off x="6224970" y="1965484"/>
          <a:ext cx="286308" cy="572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1600200">
            <a:lnSpc>
              <a:spcPct val="90000"/>
            </a:lnSpc>
            <a:spcBef>
              <a:spcPct val="0"/>
            </a:spcBef>
            <a:spcAft>
              <a:spcPct val="35000"/>
            </a:spcAft>
          </a:pPr>
          <a:endParaRPr lang="es-ES" sz="3600" kern="1200" dirty="0"/>
        </a:p>
      </dsp:txBody>
      <dsp:txXfrm>
        <a:off x="6224970" y="1965484"/>
        <a:ext cx="286308" cy="572616"/>
      </dsp:txXfrm>
    </dsp:sp>
    <dsp:sp modelId="{75675C2B-F232-4E4A-90C7-9022C82AED66}">
      <dsp:nvSpPr>
        <dsp:cNvPr id="0" name=""/>
        <dsp:cNvSpPr/>
      </dsp:nvSpPr>
      <dsp:spPr>
        <a:xfrm>
          <a:off x="5855200" y="2778982"/>
          <a:ext cx="1281842" cy="1281842"/>
        </a:xfrm>
        <a:prstGeom prst="chord">
          <a:avLst>
            <a:gd name="adj1" fmla="val 4800000"/>
            <a:gd name="adj2" fmla="val 16800000"/>
          </a:avLst>
        </a:prstGeom>
        <a:gradFill rotWithShape="0">
          <a:gsLst>
            <a:gs pos="0">
              <a:schemeClr val="accent1">
                <a:tint val="40000"/>
                <a:hueOff val="0"/>
                <a:satOff val="0"/>
                <a:lumOff val="0"/>
                <a:alphaOff val="0"/>
                <a:shade val="85000"/>
              </a:schemeClr>
            </a:gs>
            <a:gs pos="100000">
              <a:schemeClr val="accent1">
                <a:tint val="40000"/>
                <a:hueOff val="0"/>
                <a:satOff val="0"/>
                <a:lumOff val="0"/>
                <a:alphaOff val="0"/>
                <a:tint val="90000"/>
                <a:alpha val="100000"/>
                <a:satMod val="200000"/>
              </a:schemeClr>
            </a:gs>
          </a:gsLst>
          <a:path path="circle">
            <a:fillToRect l="100000" t="100000" r="100000" b="100000"/>
          </a:path>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5D7563F-57DD-4BE6-A899-B596240C9BC7}">
      <dsp:nvSpPr>
        <dsp:cNvPr id="0" name=""/>
        <dsp:cNvSpPr/>
      </dsp:nvSpPr>
      <dsp:spPr>
        <a:xfrm>
          <a:off x="5983384" y="2907165"/>
          <a:ext cx="1025474" cy="1025474"/>
        </a:xfrm>
        <a:prstGeom prst="pie">
          <a:avLst>
            <a:gd name="adj1" fmla="val 7560000"/>
            <a:gd name="adj2" fmla="val 16200000"/>
          </a:avLst>
        </a:prstGeom>
        <a:gradFill rotWithShape="0">
          <a:gsLst>
            <a:gs pos="0">
              <a:schemeClr val="accent1">
                <a:hueOff val="0"/>
                <a:satOff val="0"/>
                <a:lumOff val="0"/>
                <a:alphaOff val="0"/>
                <a:shade val="85000"/>
              </a:schemeClr>
            </a:gs>
            <a:gs pos="100000">
              <a:schemeClr val="accent1">
                <a:hueOff val="0"/>
                <a:satOff val="0"/>
                <a:lumOff val="0"/>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9BD2BA1-8FF1-4DED-9C79-CA543845D328}">
      <dsp:nvSpPr>
        <dsp:cNvPr id="0" name=""/>
        <dsp:cNvSpPr/>
      </dsp:nvSpPr>
      <dsp:spPr>
        <a:xfrm rot="16200000">
          <a:off x="6412442" y="3665562"/>
          <a:ext cx="415146" cy="85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r" defTabSz="266700">
            <a:lnSpc>
              <a:spcPct val="90000"/>
            </a:lnSpc>
            <a:spcBef>
              <a:spcPct val="0"/>
            </a:spcBef>
            <a:spcAft>
              <a:spcPct val="35000"/>
            </a:spcAft>
          </a:pPr>
          <a:endParaRPr lang="es-ES" sz="600" kern="1200" dirty="0"/>
        </a:p>
      </dsp:txBody>
      <dsp:txXfrm>
        <a:off x="6412442" y="3665562"/>
        <a:ext cx="415146" cy="85892"/>
      </dsp:txXfrm>
    </dsp:sp>
    <dsp:sp modelId="{F93117BD-566E-4770-83FF-6D3C48637CD0}">
      <dsp:nvSpPr>
        <dsp:cNvPr id="0" name=""/>
        <dsp:cNvSpPr/>
      </dsp:nvSpPr>
      <dsp:spPr>
        <a:xfrm>
          <a:off x="7556147" y="2778982"/>
          <a:ext cx="1281842" cy="1281842"/>
        </a:xfrm>
        <a:prstGeom prst="chord">
          <a:avLst>
            <a:gd name="adj1" fmla="val 4800000"/>
            <a:gd name="adj2" fmla="val 16800000"/>
          </a:avLst>
        </a:prstGeom>
        <a:gradFill rotWithShape="0">
          <a:gsLst>
            <a:gs pos="0">
              <a:schemeClr val="accent1">
                <a:tint val="40000"/>
                <a:hueOff val="0"/>
                <a:satOff val="0"/>
                <a:lumOff val="0"/>
                <a:alphaOff val="0"/>
                <a:shade val="85000"/>
              </a:schemeClr>
            </a:gs>
            <a:gs pos="100000">
              <a:schemeClr val="accent1">
                <a:tint val="40000"/>
                <a:hueOff val="0"/>
                <a:satOff val="0"/>
                <a:lumOff val="0"/>
                <a:alphaOff val="0"/>
                <a:tint val="90000"/>
                <a:alpha val="100000"/>
                <a:satMod val="200000"/>
              </a:schemeClr>
            </a:gs>
          </a:gsLst>
          <a:path path="circle">
            <a:fillToRect l="100000" t="100000" r="100000" b="100000"/>
          </a:path>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174EA3DD-E800-4A9F-82D8-50D16E981C4D}">
      <dsp:nvSpPr>
        <dsp:cNvPr id="0" name=""/>
        <dsp:cNvSpPr/>
      </dsp:nvSpPr>
      <dsp:spPr>
        <a:xfrm>
          <a:off x="7684330" y="2907167"/>
          <a:ext cx="1025474" cy="1025474"/>
        </a:xfrm>
        <a:prstGeom prst="pie">
          <a:avLst>
            <a:gd name="adj1" fmla="val 5400000"/>
            <a:gd name="adj2" fmla="val 16200000"/>
          </a:avLst>
        </a:prstGeom>
        <a:gradFill rotWithShape="0">
          <a:gsLst>
            <a:gs pos="0">
              <a:schemeClr val="accent1">
                <a:hueOff val="0"/>
                <a:satOff val="0"/>
                <a:lumOff val="0"/>
                <a:alphaOff val="0"/>
                <a:shade val="85000"/>
              </a:schemeClr>
            </a:gs>
            <a:gs pos="100000">
              <a:schemeClr val="accent1">
                <a:hueOff val="0"/>
                <a:satOff val="0"/>
                <a:lumOff val="0"/>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7A38663-27D0-4B72-9E79-9FC2BE36F4D8}">
      <dsp:nvSpPr>
        <dsp:cNvPr id="0" name=""/>
        <dsp:cNvSpPr/>
      </dsp:nvSpPr>
      <dsp:spPr>
        <a:xfrm rot="16200000">
          <a:off x="7960864" y="3670423"/>
          <a:ext cx="415146" cy="85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r" defTabSz="266700">
            <a:lnSpc>
              <a:spcPct val="90000"/>
            </a:lnSpc>
            <a:spcBef>
              <a:spcPct val="0"/>
            </a:spcBef>
            <a:spcAft>
              <a:spcPct val="35000"/>
            </a:spcAft>
          </a:pPr>
          <a:endParaRPr lang="es-ES" sz="600" kern="1200" dirty="0"/>
        </a:p>
      </dsp:txBody>
      <dsp:txXfrm>
        <a:off x="7960864" y="3670423"/>
        <a:ext cx="415146" cy="858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0268E2-8F64-4B8E-A152-471CF32CE689}">
      <dsp:nvSpPr>
        <dsp:cNvPr id="0" name=""/>
        <dsp:cNvSpPr/>
      </dsp:nvSpPr>
      <dsp:spPr>
        <a:xfrm>
          <a:off x="7330527" y="756337"/>
          <a:ext cx="777557" cy="1423574"/>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lvl="0" algn="r" defTabSz="533400">
            <a:lnSpc>
              <a:spcPct val="90000"/>
            </a:lnSpc>
            <a:spcBef>
              <a:spcPct val="0"/>
            </a:spcBef>
            <a:spcAft>
              <a:spcPct val="35000"/>
            </a:spcAft>
          </a:pPr>
          <a:r>
            <a:rPr lang="es-ES" sz="1200" kern="1200" noProof="0" dirty="0" smtClean="0"/>
            <a:t>COMPARACIÓN</a:t>
          </a:r>
          <a:r>
            <a:rPr lang="en-US" sz="1200" kern="1200" dirty="0" smtClean="0"/>
            <a:t> </a:t>
          </a:r>
          <a:endParaRPr lang="es-ES" sz="1200" kern="1200" dirty="0"/>
        </a:p>
      </dsp:txBody>
      <dsp:txXfrm rot="16200000">
        <a:off x="7343557" y="1295863"/>
        <a:ext cx="1281217" cy="202164"/>
      </dsp:txXfrm>
    </dsp:sp>
    <dsp:sp modelId="{4CCB3DB7-2D54-4FD8-A43C-6E66A25F14C3}">
      <dsp:nvSpPr>
        <dsp:cNvPr id="0" name=""/>
        <dsp:cNvSpPr/>
      </dsp:nvSpPr>
      <dsp:spPr>
        <a:xfrm>
          <a:off x="5772722" y="791570"/>
          <a:ext cx="777557" cy="136556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lvl="0" algn="r" defTabSz="533400">
            <a:lnSpc>
              <a:spcPct val="90000"/>
            </a:lnSpc>
            <a:spcBef>
              <a:spcPct val="0"/>
            </a:spcBef>
            <a:spcAft>
              <a:spcPct val="35000"/>
            </a:spcAft>
          </a:pPr>
          <a:r>
            <a:rPr lang="es-ES" sz="1200" kern="1200" noProof="0" dirty="0" smtClean="0"/>
            <a:t>PROGRAMA ETABS</a:t>
          </a:r>
          <a:endParaRPr lang="es-ES" sz="1200" kern="1200" noProof="0" dirty="0"/>
        </a:p>
      </dsp:txBody>
      <dsp:txXfrm rot="16200000">
        <a:off x="5811858" y="1304991"/>
        <a:ext cx="1229006" cy="202164"/>
      </dsp:txXfrm>
    </dsp:sp>
    <dsp:sp modelId="{B562776E-CDD5-45F7-962F-E0C087779132}">
      <dsp:nvSpPr>
        <dsp:cNvPr id="0" name=""/>
        <dsp:cNvSpPr/>
      </dsp:nvSpPr>
      <dsp:spPr>
        <a:xfrm>
          <a:off x="3770433" y="348560"/>
          <a:ext cx="798069" cy="187156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91440" bIns="20320" numCol="1" spcCol="1270" anchor="ctr" anchorCtr="0">
          <a:noAutofit/>
        </a:bodyPr>
        <a:lstStyle/>
        <a:p>
          <a:pPr lvl="0" algn="ctr" defTabSz="711200">
            <a:lnSpc>
              <a:spcPct val="90000"/>
            </a:lnSpc>
            <a:spcBef>
              <a:spcPct val="0"/>
            </a:spcBef>
            <a:spcAft>
              <a:spcPct val="35000"/>
            </a:spcAft>
          </a:pPr>
          <a:r>
            <a:rPr lang="en-US" sz="1600" kern="1200" dirty="0" smtClean="0"/>
            <a:t>ETABS, </a:t>
          </a:r>
          <a:r>
            <a:rPr lang="es-EC" sz="1600" kern="1200" noProof="0" dirty="0" smtClean="0"/>
            <a:t>MANUALES</a:t>
          </a:r>
          <a:r>
            <a:rPr lang="en-US" sz="1600" kern="1200" dirty="0" smtClean="0"/>
            <a:t> CSI</a:t>
          </a:r>
          <a:endParaRPr lang="es-ES" sz="1600" kern="1200" dirty="0"/>
        </a:p>
      </dsp:txBody>
      <dsp:txXfrm rot="16200000">
        <a:off x="3599112" y="1087014"/>
        <a:ext cx="1684405" cy="207498"/>
      </dsp:txXfrm>
    </dsp:sp>
    <dsp:sp modelId="{54372CF3-D325-4860-A8E6-7065524E9AAE}">
      <dsp:nvSpPr>
        <dsp:cNvPr id="0" name=""/>
        <dsp:cNvSpPr/>
      </dsp:nvSpPr>
      <dsp:spPr>
        <a:xfrm>
          <a:off x="1973568" y="211435"/>
          <a:ext cx="777557" cy="192413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lvl="0" algn="r" defTabSz="533400">
            <a:lnSpc>
              <a:spcPct val="90000"/>
            </a:lnSpc>
            <a:spcBef>
              <a:spcPct val="0"/>
            </a:spcBef>
            <a:spcAft>
              <a:spcPct val="35000"/>
            </a:spcAft>
          </a:pPr>
          <a:r>
            <a:rPr lang="es-ES" sz="1200" kern="1200" noProof="0" dirty="0" smtClean="0"/>
            <a:t>TRADUCCIÓN</a:t>
          </a:r>
          <a:r>
            <a:rPr lang="en-US" sz="1200" kern="1200" dirty="0" smtClean="0"/>
            <a:t> DEL </a:t>
          </a:r>
          <a:r>
            <a:rPr lang="es-ES" sz="1200" kern="1200" noProof="0" dirty="0" smtClean="0"/>
            <a:t>CÓDIGO</a:t>
          </a:r>
          <a:r>
            <a:rPr lang="en-US" sz="1200" kern="1200" dirty="0" smtClean="0"/>
            <a:t> FEMA</a:t>
          </a:r>
          <a:endParaRPr lang="es-ES" sz="1200" kern="1200" dirty="0"/>
        </a:p>
      </dsp:txBody>
      <dsp:txXfrm rot="16200000">
        <a:off x="1761348" y="976212"/>
        <a:ext cx="1731719" cy="202164"/>
      </dsp:txXfrm>
    </dsp:sp>
    <dsp:sp modelId="{8AC93024-8854-4324-8CDE-C0F4256A2F7B}">
      <dsp:nvSpPr>
        <dsp:cNvPr id="0" name=""/>
        <dsp:cNvSpPr/>
      </dsp:nvSpPr>
      <dsp:spPr>
        <a:xfrm>
          <a:off x="0" y="-37185"/>
          <a:ext cx="777557" cy="2185954"/>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80010" bIns="17780" numCol="1" spcCol="1270" anchor="t" anchorCtr="0">
          <a:noAutofit/>
        </a:bodyPr>
        <a:lstStyle/>
        <a:p>
          <a:pPr lvl="0" algn="r" defTabSz="622300">
            <a:lnSpc>
              <a:spcPct val="90000"/>
            </a:lnSpc>
            <a:spcBef>
              <a:spcPct val="0"/>
            </a:spcBef>
            <a:spcAft>
              <a:spcPct val="35000"/>
            </a:spcAft>
          </a:pPr>
          <a:r>
            <a:rPr lang="es-ES" sz="1400" kern="1200" noProof="0" dirty="0" smtClean="0"/>
            <a:t>CÓDIGOS</a:t>
          </a:r>
          <a:r>
            <a:rPr lang="en-US" sz="1400" kern="1200" dirty="0" smtClean="0"/>
            <a:t> FEMA, 273</a:t>
          </a:r>
          <a:endParaRPr lang="es-ES" sz="1400" kern="1200" dirty="0"/>
        </a:p>
      </dsp:txBody>
      <dsp:txXfrm rot="16200000">
        <a:off x="-330040" y="845411"/>
        <a:ext cx="1967359" cy="2021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3E72FF-47AD-4DFA-9654-3BCF0B238187}">
      <dsp:nvSpPr>
        <dsp:cNvPr id="0" name=""/>
        <dsp:cNvSpPr/>
      </dsp:nvSpPr>
      <dsp:spPr>
        <a:xfrm>
          <a:off x="524418" y="62488"/>
          <a:ext cx="2669211" cy="840310"/>
        </a:xfrm>
        <a:prstGeom prst="roundRect">
          <a:avLst>
            <a:gd name="adj" fmla="val 10000"/>
          </a:avLst>
        </a:prstGeom>
        <a:gradFill rotWithShape="0">
          <a:gsLst>
            <a:gs pos="0">
              <a:schemeClr val="accent1">
                <a:hueOff val="0"/>
                <a:satOff val="0"/>
                <a:lumOff val="0"/>
                <a:alphaOff val="0"/>
                <a:shade val="85000"/>
              </a:schemeClr>
            </a:gs>
            <a:gs pos="100000">
              <a:schemeClr val="accent1">
                <a:hueOff val="0"/>
                <a:satOff val="0"/>
                <a:lumOff val="0"/>
                <a:alphaOff val="0"/>
                <a:tint val="90000"/>
                <a:alpha val="100000"/>
                <a:satMod val="200000"/>
              </a:schemeClr>
            </a:gs>
          </a:gsLst>
          <a:path path="circle">
            <a:fillToRect l="100000" t="100000" r="100000" b="100000"/>
          </a:path>
        </a:gradFill>
        <a:ln>
          <a:noFill/>
        </a:ln>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S" sz="1800" kern="1200" dirty="0" smtClean="0"/>
            <a:t>NIVELES DE DESEMPEÑO ESTRUCTURALES </a:t>
          </a:r>
          <a:endParaRPr lang="es-ES" sz="1800" kern="1200" dirty="0"/>
        </a:p>
      </dsp:txBody>
      <dsp:txXfrm>
        <a:off x="549030" y="87100"/>
        <a:ext cx="2619987" cy="791086"/>
      </dsp:txXfrm>
    </dsp:sp>
    <dsp:sp modelId="{923E957B-ACE9-4192-83BB-8D36D49ABAD5}">
      <dsp:nvSpPr>
        <dsp:cNvPr id="0" name=""/>
        <dsp:cNvSpPr/>
      </dsp:nvSpPr>
      <dsp:spPr>
        <a:xfrm>
          <a:off x="791339" y="902798"/>
          <a:ext cx="144763" cy="597477"/>
        </a:xfrm>
        <a:custGeom>
          <a:avLst/>
          <a:gdLst/>
          <a:ahLst/>
          <a:cxnLst/>
          <a:rect l="0" t="0" r="0" b="0"/>
          <a:pathLst>
            <a:path>
              <a:moveTo>
                <a:pt x="0" y="0"/>
              </a:moveTo>
              <a:lnTo>
                <a:pt x="0" y="597477"/>
              </a:lnTo>
              <a:lnTo>
                <a:pt x="144763" y="597477"/>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EF9D89-E8D2-4391-AB14-ADB7193F256A}">
      <dsp:nvSpPr>
        <dsp:cNvPr id="0" name=""/>
        <dsp:cNvSpPr/>
      </dsp:nvSpPr>
      <dsp:spPr>
        <a:xfrm>
          <a:off x="936103" y="1080120"/>
          <a:ext cx="2483029" cy="84031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42924" dir="5400000" rotWithShape="0">
            <a:srgbClr val="000000">
              <a:alpha val="40000"/>
            </a:srgbClr>
          </a:outerShdw>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dirty="0" smtClean="0"/>
            <a:t>1.- Nivel de Ocupación Inmediata (I-O)</a:t>
          </a:r>
          <a:endParaRPr lang="es-ES" sz="1800" kern="1200" dirty="0"/>
        </a:p>
      </dsp:txBody>
      <dsp:txXfrm>
        <a:off x="960715" y="1104732"/>
        <a:ext cx="2433805" cy="791086"/>
      </dsp:txXfrm>
    </dsp:sp>
    <dsp:sp modelId="{5B49E27F-B946-4F90-8026-AA937CDCC8FF}">
      <dsp:nvSpPr>
        <dsp:cNvPr id="0" name=""/>
        <dsp:cNvSpPr/>
      </dsp:nvSpPr>
      <dsp:spPr>
        <a:xfrm>
          <a:off x="791339" y="902798"/>
          <a:ext cx="144763" cy="1749601"/>
        </a:xfrm>
        <a:custGeom>
          <a:avLst/>
          <a:gdLst/>
          <a:ahLst/>
          <a:cxnLst/>
          <a:rect l="0" t="0" r="0" b="0"/>
          <a:pathLst>
            <a:path>
              <a:moveTo>
                <a:pt x="0" y="0"/>
              </a:moveTo>
              <a:lnTo>
                <a:pt x="0" y="1749601"/>
              </a:lnTo>
              <a:lnTo>
                <a:pt x="144763" y="1749601"/>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E81293-14CD-431E-B8A2-87F91C045DAA}">
      <dsp:nvSpPr>
        <dsp:cNvPr id="0" name=""/>
        <dsp:cNvSpPr/>
      </dsp:nvSpPr>
      <dsp:spPr>
        <a:xfrm>
          <a:off x="936103" y="2232244"/>
          <a:ext cx="2483029" cy="84031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42924" dir="5400000" rotWithShape="0">
            <a:srgbClr val="000000">
              <a:alpha val="40000"/>
            </a:srgbClr>
          </a:outerShdw>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dirty="0" smtClean="0"/>
            <a:t>2.- Nivel de Seguridad Vida (L-S)</a:t>
          </a:r>
          <a:endParaRPr lang="es-ES" sz="1800" kern="1200" dirty="0"/>
        </a:p>
      </dsp:txBody>
      <dsp:txXfrm>
        <a:off x="960715" y="2256856"/>
        <a:ext cx="2433805" cy="791086"/>
      </dsp:txXfrm>
    </dsp:sp>
    <dsp:sp modelId="{D12E1638-BE0B-4496-AB00-761E72DC6F00}">
      <dsp:nvSpPr>
        <dsp:cNvPr id="0" name=""/>
        <dsp:cNvSpPr/>
      </dsp:nvSpPr>
      <dsp:spPr>
        <a:xfrm>
          <a:off x="791339" y="902798"/>
          <a:ext cx="144763" cy="2829727"/>
        </a:xfrm>
        <a:custGeom>
          <a:avLst/>
          <a:gdLst/>
          <a:ahLst/>
          <a:cxnLst/>
          <a:rect l="0" t="0" r="0" b="0"/>
          <a:pathLst>
            <a:path>
              <a:moveTo>
                <a:pt x="0" y="0"/>
              </a:moveTo>
              <a:lnTo>
                <a:pt x="0" y="2829727"/>
              </a:lnTo>
              <a:lnTo>
                <a:pt x="144763" y="2829727"/>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1CD3C3-3C62-4F66-AB43-9EC0E931D2B9}">
      <dsp:nvSpPr>
        <dsp:cNvPr id="0" name=""/>
        <dsp:cNvSpPr/>
      </dsp:nvSpPr>
      <dsp:spPr>
        <a:xfrm>
          <a:off x="936103" y="3312370"/>
          <a:ext cx="2528513" cy="84031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42924" dir="5400000" rotWithShape="0">
            <a:srgbClr val="000000">
              <a:alpha val="40000"/>
            </a:srgbClr>
          </a:outerShdw>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dirty="0" smtClean="0"/>
            <a:t>3.- Nivel de Prevención de Colapso (C-P)</a:t>
          </a:r>
          <a:endParaRPr lang="es-ES" sz="1800" kern="1200" dirty="0"/>
        </a:p>
      </dsp:txBody>
      <dsp:txXfrm>
        <a:off x="960715" y="3336982"/>
        <a:ext cx="2479289" cy="791086"/>
      </dsp:txXfrm>
    </dsp:sp>
    <dsp:sp modelId="{75E3298F-DB96-4AB6-A569-73613B87F9F8}">
      <dsp:nvSpPr>
        <dsp:cNvPr id="0" name=""/>
        <dsp:cNvSpPr/>
      </dsp:nvSpPr>
      <dsp:spPr>
        <a:xfrm>
          <a:off x="4254723" y="523"/>
          <a:ext cx="2212166" cy="840310"/>
        </a:xfrm>
        <a:prstGeom prst="roundRect">
          <a:avLst>
            <a:gd name="adj" fmla="val 10000"/>
          </a:avLst>
        </a:prstGeom>
        <a:gradFill rotWithShape="0">
          <a:gsLst>
            <a:gs pos="0">
              <a:schemeClr val="accent1">
                <a:hueOff val="0"/>
                <a:satOff val="0"/>
                <a:lumOff val="0"/>
                <a:alphaOff val="0"/>
                <a:shade val="85000"/>
              </a:schemeClr>
            </a:gs>
            <a:gs pos="100000">
              <a:schemeClr val="accent1">
                <a:hueOff val="0"/>
                <a:satOff val="0"/>
                <a:lumOff val="0"/>
                <a:alphaOff val="0"/>
                <a:tint val="90000"/>
                <a:alpha val="100000"/>
                <a:satMod val="200000"/>
              </a:schemeClr>
            </a:gs>
          </a:gsLst>
          <a:path path="circle">
            <a:fillToRect l="100000" t="100000" r="100000" b="100000"/>
          </a:path>
        </a:gradFill>
        <a:ln>
          <a:noFill/>
        </a:ln>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S" sz="1800" kern="1200" dirty="0" smtClean="0"/>
            <a:t>NIVELES DE DESEMPEÑO NO ESTRUCTURALES </a:t>
          </a:r>
          <a:endParaRPr lang="es-ES" sz="1800" kern="1200" dirty="0"/>
        </a:p>
      </dsp:txBody>
      <dsp:txXfrm>
        <a:off x="4279335" y="25135"/>
        <a:ext cx="2162942" cy="791086"/>
      </dsp:txXfrm>
    </dsp:sp>
    <dsp:sp modelId="{ED39B06E-4BD0-4266-85F9-B7A07446FD1D}">
      <dsp:nvSpPr>
        <dsp:cNvPr id="0" name=""/>
        <dsp:cNvSpPr/>
      </dsp:nvSpPr>
      <dsp:spPr>
        <a:xfrm>
          <a:off x="4475940" y="840833"/>
          <a:ext cx="221216" cy="630232"/>
        </a:xfrm>
        <a:custGeom>
          <a:avLst/>
          <a:gdLst/>
          <a:ahLst/>
          <a:cxnLst/>
          <a:rect l="0" t="0" r="0" b="0"/>
          <a:pathLst>
            <a:path>
              <a:moveTo>
                <a:pt x="0" y="0"/>
              </a:moveTo>
              <a:lnTo>
                <a:pt x="0" y="630232"/>
              </a:lnTo>
              <a:lnTo>
                <a:pt x="221216" y="630232"/>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309BC6-95B7-4793-B337-B3C6F990CAAF}">
      <dsp:nvSpPr>
        <dsp:cNvPr id="0" name=""/>
        <dsp:cNvSpPr/>
      </dsp:nvSpPr>
      <dsp:spPr>
        <a:xfrm>
          <a:off x="4697156" y="1050911"/>
          <a:ext cx="2274390" cy="84031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42924" dir="5400000" rotWithShape="0">
            <a:srgbClr val="000000">
              <a:alpha val="40000"/>
            </a:srgbClr>
          </a:outerShdw>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dirty="0" smtClean="0"/>
            <a:t>1.- Nivel de desempeño operacional (N-A)</a:t>
          </a:r>
          <a:endParaRPr lang="es-ES" sz="1800" kern="1200" dirty="0"/>
        </a:p>
      </dsp:txBody>
      <dsp:txXfrm>
        <a:off x="4721768" y="1075523"/>
        <a:ext cx="2225166" cy="791086"/>
      </dsp:txXfrm>
    </dsp:sp>
    <dsp:sp modelId="{2AC7B76E-B76F-4CE1-808D-11B7BD0BB81F}">
      <dsp:nvSpPr>
        <dsp:cNvPr id="0" name=""/>
        <dsp:cNvSpPr/>
      </dsp:nvSpPr>
      <dsp:spPr>
        <a:xfrm>
          <a:off x="4475940" y="840833"/>
          <a:ext cx="221216" cy="1680620"/>
        </a:xfrm>
        <a:custGeom>
          <a:avLst/>
          <a:gdLst/>
          <a:ahLst/>
          <a:cxnLst/>
          <a:rect l="0" t="0" r="0" b="0"/>
          <a:pathLst>
            <a:path>
              <a:moveTo>
                <a:pt x="0" y="0"/>
              </a:moveTo>
              <a:lnTo>
                <a:pt x="0" y="1680620"/>
              </a:lnTo>
              <a:lnTo>
                <a:pt x="221216" y="168062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71A111-9145-43EC-9F33-070BD7FEF8F6}">
      <dsp:nvSpPr>
        <dsp:cNvPr id="0" name=""/>
        <dsp:cNvSpPr/>
      </dsp:nvSpPr>
      <dsp:spPr>
        <a:xfrm>
          <a:off x="4697156" y="2101299"/>
          <a:ext cx="2274390" cy="84031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42924" dir="5400000" rotWithShape="0">
            <a:srgbClr val="000000">
              <a:alpha val="40000"/>
            </a:srgbClr>
          </a:outerShdw>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dirty="0" smtClean="0"/>
            <a:t>2.- Nivel de Ocupación Inmediato (N-B)</a:t>
          </a:r>
          <a:endParaRPr lang="es-ES" sz="1800" kern="1200" dirty="0"/>
        </a:p>
      </dsp:txBody>
      <dsp:txXfrm>
        <a:off x="4721768" y="2125911"/>
        <a:ext cx="2225166" cy="791086"/>
      </dsp:txXfrm>
    </dsp:sp>
    <dsp:sp modelId="{DB37ECE8-0A5C-4856-82C2-5BA037704650}">
      <dsp:nvSpPr>
        <dsp:cNvPr id="0" name=""/>
        <dsp:cNvSpPr/>
      </dsp:nvSpPr>
      <dsp:spPr>
        <a:xfrm>
          <a:off x="4475940" y="840833"/>
          <a:ext cx="221216" cy="2731008"/>
        </a:xfrm>
        <a:custGeom>
          <a:avLst/>
          <a:gdLst/>
          <a:ahLst/>
          <a:cxnLst/>
          <a:rect l="0" t="0" r="0" b="0"/>
          <a:pathLst>
            <a:path>
              <a:moveTo>
                <a:pt x="0" y="0"/>
              </a:moveTo>
              <a:lnTo>
                <a:pt x="0" y="2731008"/>
              </a:lnTo>
              <a:lnTo>
                <a:pt x="221216" y="2731008"/>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297E20-8E66-4460-A7EB-B0213D58D8FD}">
      <dsp:nvSpPr>
        <dsp:cNvPr id="0" name=""/>
        <dsp:cNvSpPr/>
      </dsp:nvSpPr>
      <dsp:spPr>
        <a:xfrm>
          <a:off x="4697156" y="3151686"/>
          <a:ext cx="2274390" cy="84031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42924" dir="5400000" rotWithShape="0">
            <a:srgbClr val="000000">
              <a:alpha val="40000"/>
            </a:srgbClr>
          </a:outerShdw>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dirty="0" smtClean="0"/>
            <a:t>3.- Nivel de Seguridad de Vida (N-C)</a:t>
          </a:r>
          <a:endParaRPr lang="es-ES" sz="1800" kern="1200" dirty="0"/>
        </a:p>
      </dsp:txBody>
      <dsp:txXfrm>
        <a:off x="4721768" y="3176298"/>
        <a:ext cx="2225166" cy="791086"/>
      </dsp:txXfrm>
    </dsp:sp>
    <dsp:sp modelId="{ED90687F-26DB-476B-B6C0-35D1977D493B}">
      <dsp:nvSpPr>
        <dsp:cNvPr id="0" name=""/>
        <dsp:cNvSpPr/>
      </dsp:nvSpPr>
      <dsp:spPr>
        <a:xfrm>
          <a:off x="4475940" y="840833"/>
          <a:ext cx="221216" cy="3781395"/>
        </a:xfrm>
        <a:custGeom>
          <a:avLst/>
          <a:gdLst/>
          <a:ahLst/>
          <a:cxnLst/>
          <a:rect l="0" t="0" r="0" b="0"/>
          <a:pathLst>
            <a:path>
              <a:moveTo>
                <a:pt x="0" y="0"/>
              </a:moveTo>
              <a:lnTo>
                <a:pt x="0" y="3781395"/>
              </a:lnTo>
              <a:lnTo>
                <a:pt x="221216" y="3781395"/>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E28E6E-3342-4E16-BFDD-D8388411D3E7}">
      <dsp:nvSpPr>
        <dsp:cNvPr id="0" name=""/>
        <dsp:cNvSpPr/>
      </dsp:nvSpPr>
      <dsp:spPr>
        <a:xfrm>
          <a:off x="4697156" y="4202074"/>
          <a:ext cx="2274390" cy="84031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42924" dir="5400000" rotWithShape="0">
            <a:srgbClr val="000000">
              <a:alpha val="40000"/>
            </a:srgbClr>
          </a:outerShdw>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dirty="0" smtClean="0"/>
            <a:t>4.- Nivel de Riesgo Reducidos (N-D)</a:t>
          </a:r>
          <a:endParaRPr lang="es-ES" sz="1800" kern="1200" dirty="0"/>
        </a:p>
      </dsp:txBody>
      <dsp:txXfrm>
        <a:off x="4721768" y="4226686"/>
        <a:ext cx="2225166" cy="791086"/>
      </dsp:txXfrm>
    </dsp:sp>
    <dsp:sp modelId="{98471DEE-5A65-4A61-9321-43EAF5B42C7C}">
      <dsp:nvSpPr>
        <dsp:cNvPr id="0" name=""/>
        <dsp:cNvSpPr/>
      </dsp:nvSpPr>
      <dsp:spPr>
        <a:xfrm>
          <a:off x="4475940" y="840833"/>
          <a:ext cx="221216" cy="4831783"/>
        </a:xfrm>
        <a:custGeom>
          <a:avLst/>
          <a:gdLst/>
          <a:ahLst/>
          <a:cxnLst/>
          <a:rect l="0" t="0" r="0" b="0"/>
          <a:pathLst>
            <a:path>
              <a:moveTo>
                <a:pt x="0" y="0"/>
              </a:moveTo>
              <a:lnTo>
                <a:pt x="0" y="4831783"/>
              </a:lnTo>
              <a:lnTo>
                <a:pt x="221216" y="4831783"/>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3F6472-AC40-48E9-946D-D46BC933B91D}">
      <dsp:nvSpPr>
        <dsp:cNvPr id="0" name=""/>
        <dsp:cNvSpPr/>
      </dsp:nvSpPr>
      <dsp:spPr>
        <a:xfrm>
          <a:off x="4697156" y="5252462"/>
          <a:ext cx="2218593" cy="84031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42924" dir="5400000" rotWithShape="0">
            <a:srgbClr val="000000">
              <a:alpha val="40000"/>
            </a:srgbClr>
          </a:outerShdw>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dirty="0" smtClean="0"/>
            <a:t>5.- Desempeño No Estructural No Considerado (N-E)</a:t>
          </a:r>
          <a:endParaRPr lang="es-ES" sz="1800" kern="1200" dirty="0"/>
        </a:p>
      </dsp:txBody>
      <dsp:txXfrm>
        <a:off x="4721768" y="5277074"/>
        <a:ext cx="2169369" cy="7910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BBD7C-B03A-4161-89E7-2914C2503821}">
      <dsp:nvSpPr>
        <dsp:cNvPr id="0" name=""/>
        <dsp:cNvSpPr/>
      </dsp:nvSpPr>
      <dsp:spPr>
        <a:xfrm>
          <a:off x="1332221" y="1327987"/>
          <a:ext cx="331040" cy="630794"/>
        </a:xfrm>
        <a:custGeom>
          <a:avLst/>
          <a:gdLst/>
          <a:ahLst/>
          <a:cxnLst/>
          <a:rect l="0" t="0" r="0" b="0"/>
          <a:pathLst>
            <a:path>
              <a:moveTo>
                <a:pt x="0" y="0"/>
              </a:moveTo>
              <a:lnTo>
                <a:pt x="165520" y="0"/>
              </a:lnTo>
              <a:lnTo>
                <a:pt x="165520" y="630794"/>
              </a:lnTo>
              <a:lnTo>
                <a:pt x="331040" y="630794"/>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1479931" y="1625574"/>
        <a:ext cx="35619" cy="35619"/>
      </dsp:txXfrm>
    </dsp:sp>
    <dsp:sp modelId="{165D986A-E376-47BA-ABD2-C97E396CADBE}">
      <dsp:nvSpPr>
        <dsp:cNvPr id="0" name=""/>
        <dsp:cNvSpPr/>
      </dsp:nvSpPr>
      <dsp:spPr>
        <a:xfrm>
          <a:off x="1332221" y="1282267"/>
          <a:ext cx="331040" cy="91440"/>
        </a:xfrm>
        <a:custGeom>
          <a:avLst/>
          <a:gdLst/>
          <a:ahLst/>
          <a:cxnLst/>
          <a:rect l="0" t="0" r="0" b="0"/>
          <a:pathLst>
            <a:path>
              <a:moveTo>
                <a:pt x="0" y="45720"/>
              </a:moveTo>
              <a:lnTo>
                <a:pt x="331040" y="4572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1489465" y="1319711"/>
        <a:ext cx="16552" cy="16552"/>
      </dsp:txXfrm>
    </dsp:sp>
    <dsp:sp modelId="{0B3C63F0-3BAC-488B-BE87-2B06CABC4763}">
      <dsp:nvSpPr>
        <dsp:cNvPr id="0" name=""/>
        <dsp:cNvSpPr/>
      </dsp:nvSpPr>
      <dsp:spPr>
        <a:xfrm>
          <a:off x="1332221" y="697193"/>
          <a:ext cx="331040" cy="630794"/>
        </a:xfrm>
        <a:custGeom>
          <a:avLst/>
          <a:gdLst/>
          <a:ahLst/>
          <a:cxnLst/>
          <a:rect l="0" t="0" r="0" b="0"/>
          <a:pathLst>
            <a:path>
              <a:moveTo>
                <a:pt x="0" y="630794"/>
              </a:moveTo>
              <a:lnTo>
                <a:pt x="165520" y="630794"/>
              </a:lnTo>
              <a:lnTo>
                <a:pt x="165520" y="0"/>
              </a:lnTo>
              <a:lnTo>
                <a:pt x="331040" y="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1479931" y="994780"/>
        <a:ext cx="35619" cy="35619"/>
      </dsp:txXfrm>
    </dsp:sp>
    <dsp:sp modelId="{F43A43A1-4CA3-48E9-8E7E-2BC25AF7C936}">
      <dsp:nvSpPr>
        <dsp:cNvPr id="0" name=""/>
        <dsp:cNvSpPr/>
      </dsp:nvSpPr>
      <dsp:spPr>
        <a:xfrm rot="16200000">
          <a:off x="-248083" y="1075669"/>
          <a:ext cx="2655975" cy="504635"/>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ES" sz="2500" kern="1200" dirty="0" smtClean="0"/>
            <a:t>Perfiles suelo S1 y S2</a:t>
          </a:r>
          <a:endParaRPr lang="es-ES" sz="2500" kern="1200" dirty="0"/>
        </a:p>
      </dsp:txBody>
      <dsp:txXfrm>
        <a:off x="-248083" y="1075669"/>
        <a:ext cx="2655975" cy="504635"/>
      </dsp:txXfrm>
    </dsp:sp>
    <dsp:sp modelId="{C4CB9048-9F71-4F2E-B88A-B9C9ECCFB218}">
      <dsp:nvSpPr>
        <dsp:cNvPr id="0" name=""/>
        <dsp:cNvSpPr/>
      </dsp:nvSpPr>
      <dsp:spPr>
        <a:xfrm>
          <a:off x="1663261" y="444875"/>
          <a:ext cx="1655203" cy="504635"/>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t>Industrial 1 y 2</a:t>
          </a:r>
          <a:endParaRPr lang="es-ES" sz="2000" kern="1200" dirty="0"/>
        </a:p>
      </dsp:txBody>
      <dsp:txXfrm>
        <a:off x="1663261" y="444875"/>
        <a:ext cx="1655203" cy="504635"/>
      </dsp:txXfrm>
    </dsp:sp>
    <dsp:sp modelId="{9AC4B74E-A8BC-474F-8C1E-892639CCCEDB}">
      <dsp:nvSpPr>
        <dsp:cNvPr id="0" name=""/>
        <dsp:cNvSpPr/>
      </dsp:nvSpPr>
      <dsp:spPr>
        <a:xfrm>
          <a:off x="1663261" y="1075669"/>
          <a:ext cx="1655203" cy="504635"/>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t>Equipamiento</a:t>
          </a:r>
          <a:endParaRPr lang="es-ES" sz="2000" kern="1200" dirty="0"/>
        </a:p>
      </dsp:txBody>
      <dsp:txXfrm>
        <a:off x="1663261" y="1075669"/>
        <a:ext cx="1655203" cy="504635"/>
      </dsp:txXfrm>
    </dsp:sp>
    <dsp:sp modelId="{8290D355-D9F3-4902-81D9-0643AB0411AA}">
      <dsp:nvSpPr>
        <dsp:cNvPr id="0" name=""/>
        <dsp:cNvSpPr/>
      </dsp:nvSpPr>
      <dsp:spPr>
        <a:xfrm>
          <a:off x="1663261" y="1706463"/>
          <a:ext cx="1973648" cy="504635"/>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t>Residencial 1, 2 y 3</a:t>
          </a:r>
          <a:endParaRPr lang="es-ES" sz="2000" kern="1200" dirty="0"/>
        </a:p>
      </dsp:txBody>
      <dsp:txXfrm>
        <a:off x="1663261" y="1706463"/>
        <a:ext cx="1973648" cy="5046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BBD7C-B03A-4161-89E7-2914C2503821}">
      <dsp:nvSpPr>
        <dsp:cNvPr id="0" name=""/>
        <dsp:cNvSpPr/>
      </dsp:nvSpPr>
      <dsp:spPr>
        <a:xfrm>
          <a:off x="1332221" y="1327987"/>
          <a:ext cx="331040" cy="630794"/>
        </a:xfrm>
        <a:custGeom>
          <a:avLst/>
          <a:gdLst/>
          <a:ahLst/>
          <a:cxnLst/>
          <a:rect l="0" t="0" r="0" b="0"/>
          <a:pathLst>
            <a:path>
              <a:moveTo>
                <a:pt x="0" y="0"/>
              </a:moveTo>
              <a:lnTo>
                <a:pt x="165520" y="0"/>
              </a:lnTo>
              <a:lnTo>
                <a:pt x="165520" y="630794"/>
              </a:lnTo>
              <a:lnTo>
                <a:pt x="331040" y="630794"/>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1479931" y="1625574"/>
        <a:ext cx="35619" cy="35619"/>
      </dsp:txXfrm>
    </dsp:sp>
    <dsp:sp modelId="{165D986A-E376-47BA-ABD2-C97E396CADBE}">
      <dsp:nvSpPr>
        <dsp:cNvPr id="0" name=""/>
        <dsp:cNvSpPr/>
      </dsp:nvSpPr>
      <dsp:spPr>
        <a:xfrm>
          <a:off x="1332221" y="1282267"/>
          <a:ext cx="331040" cy="91440"/>
        </a:xfrm>
        <a:custGeom>
          <a:avLst/>
          <a:gdLst/>
          <a:ahLst/>
          <a:cxnLst/>
          <a:rect l="0" t="0" r="0" b="0"/>
          <a:pathLst>
            <a:path>
              <a:moveTo>
                <a:pt x="0" y="45720"/>
              </a:moveTo>
              <a:lnTo>
                <a:pt x="331040" y="4572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1489465" y="1319711"/>
        <a:ext cx="16552" cy="16552"/>
      </dsp:txXfrm>
    </dsp:sp>
    <dsp:sp modelId="{0B3C63F0-3BAC-488B-BE87-2B06CABC4763}">
      <dsp:nvSpPr>
        <dsp:cNvPr id="0" name=""/>
        <dsp:cNvSpPr/>
      </dsp:nvSpPr>
      <dsp:spPr>
        <a:xfrm>
          <a:off x="1332221" y="697193"/>
          <a:ext cx="331040" cy="630794"/>
        </a:xfrm>
        <a:custGeom>
          <a:avLst/>
          <a:gdLst/>
          <a:ahLst/>
          <a:cxnLst/>
          <a:rect l="0" t="0" r="0" b="0"/>
          <a:pathLst>
            <a:path>
              <a:moveTo>
                <a:pt x="0" y="630794"/>
              </a:moveTo>
              <a:lnTo>
                <a:pt x="165520" y="630794"/>
              </a:lnTo>
              <a:lnTo>
                <a:pt x="165520" y="0"/>
              </a:lnTo>
              <a:lnTo>
                <a:pt x="331040" y="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1479931" y="994780"/>
        <a:ext cx="35619" cy="35619"/>
      </dsp:txXfrm>
    </dsp:sp>
    <dsp:sp modelId="{F43A43A1-4CA3-48E9-8E7E-2BC25AF7C936}">
      <dsp:nvSpPr>
        <dsp:cNvPr id="0" name=""/>
        <dsp:cNvSpPr/>
      </dsp:nvSpPr>
      <dsp:spPr>
        <a:xfrm rot="16200000">
          <a:off x="-248083" y="1075669"/>
          <a:ext cx="2655975" cy="504635"/>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s-ES" sz="3500" kern="1200" dirty="0" smtClean="0"/>
            <a:t>Perfil suelo S3</a:t>
          </a:r>
          <a:endParaRPr lang="es-ES" sz="3500" kern="1200" dirty="0"/>
        </a:p>
      </dsp:txBody>
      <dsp:txXfrm>
        <a:off x="-248083" y="1075669"/>
        <a:ext cx="2655975" cy="504635"/>
      </dsp:txXfrm>
    </dsp:sp>
    <dsp:sp modelId="{C4CB9048-9F71-4F2E-B88A-B9C9ECCFB218}">
      <dsp:nvSpPr>
        <dsp:cNvPr id="0" name=""/>
        <dsp:cNvSpPr/>
      </dsp:nvSpPr>
      <dsp:spPr>
        <a:xfrm>
          <a:off x="1663261" y="444875"/>
          <a:ext cx="1655203" cy="504635"/>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s-ES" sz="2300" kern="1200" dirty="0" smtClean="0"/>
            <a:t>Industrial 3</a:t>
          </a:r>
          <a:endParaRPr lang="es-ES" sz="2300" kern="1200" dirty="0"/>
        </a:p>
      </dsp:txBody>
      <dsp:txXfrm>
        <a:off x="1663261" y="444875"/>
        <a:ext cx="1655203" cy="504635"/>
      </dsp:txXfrm>
    </dsp:sp>
    <dsp:sp modelId="{9AC4B74E-A8BC-474F-8C1E-892639CCCEDB}">
      <dsp:nvSpPr>
        <dsp:cNvPr id="0" name=""/>
        <dsp:cNvSpPr/>
      </dsp:nvSpPr>
      <dsp:spPr>
        <a:xfrm>
          <a:off x="1663261" y="1075669"/>
          <a:ext cx="1655203" cy="504635"/>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s-ES" sz="2300" kern="1200" dirty="0" smtClean="0"/>
            <a:t>Equipamiento</a:t>
          </a:r>
          <a:endParaRPr lang="es-ES" sz="2300" kern="1200" dirty="0"/>
        </a:p>
      </dsp:txBody>
      <dsp:txXfrm>
        <a:off x="1663261" y="1075669"/>
        <a:ext cx="1655203" cy="504635"/>
      </dsp:txXfrm>
    </dsp:sp>
    <dsp:sp modelId="{8290D355-D9F3-4902-81D9-0643AB0411AA}">
      <dsp:nvSpPr>
        <dsp:cNvPr id="0" name=""/>
        <dsp:cNvSpPr/>
      </dsp:nvSpPr>
      <dsp:spPr>
        <a:xfrm>
          <a:off x="1663261" y="1706463"/>
          <a:ext cx="1973648" cy="504635"/>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s-ES" sz="2300" kern="1200" dirty="0" smtClean="0"/>
            <a:t>Residencial 2 y 3</a:t>
          </a:r>
          <a:endParaRPr lang="es-ES" sz="2300" kern="1200" dirty="0"/>
        </a:p>
      </dsp:txBody>
      <dsp:txXfrm>
        <a:off x="1663261" y="1706463"/>
        <a:ext cx="1973648" cy="5046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BBD7C-B03A-4161-89E7-2914C2503821}">
      <dsp:nvSpPr>
        <dsp:cNvPr id="0" name=""/>
        <dsp:cNvSpPr/>
      </dsp:nvSpPr>
      <dsp:spPr>
        <a:xfrm>
          <a:off x="1491443" y="1327987"/>
          <a:ext cx="331040" cy="630794"/>
        </a:xfrm>
        <a:custGeom>
          <a:avLst/>
          <a:gdLst/>
          <a:ahLst/>
          <a:cxnLst/>
          <a:rect l="0" t="0" r="0" b="0"/>
          <a:pathLst>
            <a:path>
              <a:moveTo>
                <a:pt x="0" y="0"/>
              </a:moveTo>
              <a:lnTo>
                <a:pt x="165520" y="0"/>
              </a:lnTo>
              <a:lnTo>
                <a:pt x="165520" y="630794"/>
              </a:lnTo>
              <a:lnTo>
                <a:pt x="331040" y="630794"/>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1639154" y="1625574"/>
        <a:ext cx="35619" cy="35619"/>
      </dsp:txXfrm>
    </dsp:sp>
    <dsp:sp modelId="{165D986A-E376-47BA-ABD2-C97E396CADBE}">
      <dsp:nvSpPr>
        <dsp:cNvPr id="0" name=""/>
        <dsp:cNvSpPr/>
      </dsp:nvSpPr>
      <dsp:spPr>
        <a:xfrm>
          <a:off x="1491443" y="1090813"/>
          <a:ext cx="331040" cy="237173"/>
        </a:xfrm>
        <a:custGeom>
          <a:avLst/>
          <a:gdLst/>
          <a:ahLst/>
          <a:cxnLst/>
          <a:rect l="0" t="0" r="0" b="0"/>
          <a:pathLst>
            <a:path>
              <a:moveTo>
                <a:pt x="0" y="237173"/>
              </a:moveTo>
              <a:lnTo>
                <a:pt x="165520" y="237173"/>
              </a:lnTo>
              <a:lnTo>
                <a:pt x="165520" y="0"/>
              </a:lnTo>
              <a:lnTo>
                <a:pt x="331040" y="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1646782" y="1199219"/>
        <a:ext cx="20361" cy="20361"/>
      </dsp:txXfrm>
    </dsp:sp>
    <dsp:sp modelId="{0B3C63F0-3BAC-488B-BE87-2B06CABC4763}">
      <dsp:nvSpPr>
        <dsp:cNvPr id="0" name=""/>
        <dsp:cNvSpPr/>
      </dsp:nvSpPr>
      <dsp:spPr>
        <a:xfrm>
          <a:off x="1491443" y="460019"/>
          <a:ext cx="331040" cy="867967"/>
        </a:xfrm>
        <a:custGeom>
          <a:avLst/>
          <a:gdLst/>
          <a:ahLst/>
          <a:cxnLst/>
          <a:rect l="0" t="0" r="0" b="0"/>
          <a:pathLst>
            <a:path>
              <a:moveTo>
                <a:pt x="0" y="867967"/>
              </a:moveTo>
              <a:lnTo>
                <a:pt x="165520" y="867967"/>
              </a:lnTo>
              <a:lnTo>
                <a:pt x="165520" y="0"/>
              </a:lnTo>
              <a:lnTo>
                <a:pt x="331040" y="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1633739" y="870779"/>
        <a:ext cx="46447" cy="46447"/>
      </dsp:txXfrm>
    </dsp:sp>
    <dsp:sp modelId="{F43A43A1-4CA3-48E9-8E7E-2BC25AF7C936}">
      <dsp:nvSpPr>
        <dsp:cNvPr id="0" name=""/>
        <dsp:cNvSpPr/>
      </dsp:nvSpPr>
      <dsp:spPr>
        <a:xfrm rot="16200000">
          <a:off x="-88861" y="1075669"/>
          <a:ext cx="2655975" cy="504635"/>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s-ES" sz="3500" kern="1200" dirty="0" smtClean="0"/>
            <a:t>Perfil suelo S4</a:t>
          </a:r>
          <a:endParaRPr lang="es-ES" sz="3500" kern="1200" dirty="0"/>
        </a:p>
      </dsp:txBody>
      <dsp:txXfrm>
        <a:off x="-88861" y="1075669"/>
        <a:ext cx="2655975" cy="504635"/>
      </dsp:txXfrm>
    </dsp:sp>
    <dsp:sp modelId="{C4CB9048-9F71-4F2E-B88A-B9C9ECCFB218}">
      <dsp:nvSpPr>
        <dsp:cNvPr id="0" name=""/>
        <dsp:cNvSpPr/>
      </dsp:nvSpPr>
      <dsp:spPr>
        <a:xfrm>
          <a:off x="1822484" y="207702"/>
          <a:ext cx="1655203" cy="504635"/>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S" sz="1500" kern="1200" dirty="0" smtClean="0"/>
            <a:t>Reserva </a:t>
          </a:r>
        </a:p>
        <a:p>
          <a:pPr lvl="0" algn="ctr" defTabSz="666750">
            <a:lnSpc>
              <a:spcPct val="90000"/>
            </a:lnSpc>
            <a:spcBef>
              <a:spcPct val="0"/>
            </a:spcBef>
            <a:spcAft>
              <a:spcPct val="35000"/>
            </a:spcAft>
          </a:pPr>
          <a:r>
            <a:rPr lang="es-ES" sz="1500" kern="1200" dirty="0" smtClean="0"/>
            <a:t>Natural</a:t>
          </a:r>
          <a:endParaRPr lang="es-ES" sz="1500" kern="1200" dirty="0"/>
        </a:p>
      </dsp:txBody>
      <dsp:txXfrm>
        <a:off x="1822484" y="207702"/>
        <a:ext cx="1655203" cy="504635"/>
      </dsp:txXfrm>
    </dsp:sp>
    <dsp:sp modelId="{9AC4B74E-A8BC-474F-8C1E-892639CCCEDB}">
      <dsp:nvSpPr>
        <dsp:cNvPr id="0" name=""/>
        <dsp:cNvSpPr/>
      </dsp:nvSpPr>
      <dsp:spPr>
        <a:xfrm>
          <a:off x="1822484" y="838496"/>
          <a:ext cx="1655203" cy="504635"/>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S" sz="1500" kern="1200" dirty="0" smtClean="0"/>
            <a:t>Agrícola </a:t>
          </a:r>
        </a:p>
        <a:p>
          <a:pPr lvl="0" algn="ctr" defTabSz="666750">
            <a:lnSpc>
              <a:spcPct val="90000"/>
            </a:lnSpc>
            <a:spcBef>
              <a:spcPct val="0"/>
            </a:spcBef>
            <a:spcAft>
              <a:spcPct val="35000"/>
            </a:spcAft>
          </a:pPr>
          <a:r>
            <a:rPr lang="es-ES" sz="1500" kern="1200" dirty="0" smtClean="0"/>
            <a:t>Residencial</a:t>
          </a:r>
          <a:endParaRPr lang="es-ES" sz="1500" kern="1200" dirty="0"/>
        </a:p>
      </dsp:txBody>
      <dsp:txXfrm>
        <a:off x="1822484" y="838496"/>
        <a:ext cx="1655203" cy="504635"/>
      </dsp:txXfrm>
    </dsp:sp>
    <dsp:sp modelId="{8290D355-D9F3-4902-81D9-0643AB0411AA}">
      <dsp:nvSpPr>
        <dsp:cNvPr id="0" name=""/>
        <dsp:cNvSpPr/>
      </dsp:nvSpPr>
      <dsp:spPr>
        <a:xfrm>
          <a:off x="1822484" y="1469290"/>
          <a:ext cx="1324560" cy="9789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S" sz="1500" kern="1200" dirty="0" smtClean="0"/>
            <a:t>Uso de Explotación de Acuerdo a la Reserva</a:t>
          </a:r>
          <a:endParaRPr lang="es-ES" sz="1500" kern="1200" dirty="0"/>
        </a:p>
      </dsp:txBody>
      <dsp:txXfrm>
        <a:off x="1822484" y="1469290"/>
        <a:ext cx="1324560" cy="9789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6CFE6A-DF13-44F2-BCC0-82C9BE58151A}">
      <dsp:nvSpPr>
        <dsp:cNvPr id="0" name=""/>
        <dsp:cNvSpPr/>
      </dsp:nvSpPr>
      <dsp:spPr>
        <a:xfrm rot="5400000">
          <a:off x="-296176" y="431522"/>
          <a:ext cx="1974507" cy="1382155"/>
        </a:xfrm>
        <a:prstGeom prst="chevron">
          <a:avLst/>
        </a:prstGeom>
        <a:gradFill rotWithShape="0">
          <a:gsLst>
            <a:gs pos="0">
              <a:schemeClr val="accent1">
                <a:hueOff val="0"/>
                <a:satOff val="0"/>
                <a:lumOff val="0"/>
                <a:alphaOff val="0"/>
                <a:tint val="83000"/>
                <a:shade val="100000"/>
                <a:satMod val="100000"/>
              </a:schemeClr>
            </a:gs>
            <a:gs pos="100000">
              <a:schemeClr val="accent1">
                <a:hueOff val="0"/>
                <a:satOff val="0"/>
                <a:lumOff val="0"/>
                <a:alphaOff val="0"/>
                <a:tint val="61000"/>
                <a:alpha val="100000"/>
                <a:satMod val="200000"/>
              </a:schemeClr>
            </a:gs>
          </a:gsLst>
          <a:path path="circle">
            <a:fillToRect l="100000" t="100000" r="100000" b="100000"/>
          </a:path>
        </a:gradFill>
        <a:ln w="9525" cap="flat" cmpd="sng" algn="ctr">
          <a:solidFill>
            <a:schemeClr val="accent1">
              <a:hueOff val="0"/>
              <a:satOff val="0"/>
              <a:lumOff val="0"/>
              <a:alphaOff val="0"/>
            </a:schemeClr>
          </a:solidFill>
          <a:prstDash val="solid"/>
        </a:ln>
        <a:effectLst>
          <a:outerShdw blurRad="38100" dist="25400" dir="5400000" rotWithShape="0">
            <a:srgbClr val="000000">
              <a:alpha val="40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26035" tIns="26035" rIns="26035" bIns="26035" numCol="1" spcCol="1270" anchor="ctr" anchorCtr="0">
          <a:noAutofit/>
        </a:bodyPr>
        <a:lstStyle/>
        <a:p>
          <a:pPr lvl="0" algn="ctr" defTabSz="1822450">
            <a:lnSpc>
              <a:spcPct val="90000"/>
            </a:lnSpc>
            <a:spcBef>
              <a:spcPct val="0"/>
            </a:spcBef>
            <a:spcAft>
              <a:spcPct val="35000"/>
            </a:spcAft>
          </a:pPr>
          <a:r>
            <a:rPr lang="en-US" sz="4100" kern="1200" dirty="0" smtClean="0"/>
            <a:t>1.-</a:t>
          </a:r>
          <a:endParaRPr lang="es-ES" sz="4100" kern="1200" dirty="0"/>
        </a:p>
      </dsp:txBody>
      <dsp:txXfrm rot="-5400000">
        <a:off x="1" y="826424"/>
        <a:ext cx="1382155" cy="592352"/>
      </dsp:txXfrm>
    </dsp:sp>
    <dsp:sp modelId="{C0E7BC36-3F5A-4BC7-9D02-4879DC1C8D4E}">
      <dsp:nvSpPr>
        <dsp:cNvPr id="0" name=""/>
        <dsp:cNvSpPr/>
      </dsp:nvSpPr>
      <dsp:spPr>
        <a:xfrm rot="5400000">
          <a:off x="4273602" y="-2888345"/>
          <a:ext cx="1547919" cy="7330812"/>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just" defTabSz="889000">
            <a:lnSpc>
              <a:spcPct val="90000"/>
            </a:lnSpc>
            <a:spcBef>
              <a:spcPct val="0"/>
            </a:spcBef>
            <a:spcAft>
              <a:spcPct val="15000"/>
            </a:spcAft>
            <a:buChar char="••"/>
          </a:pPr>
          <a:r>
            <a:rPr lang="es-EC" sz="2000" kern="1200" dirty="0" smtClean="0"/>
            <a:t>Un patrón de carga lateral, que represente la distribución del cortante basal, sea por métodos indicados en FEMA 273, o los indicados en el reglamento más idóneo al sitio de la ejecución del proyecto, siempre y cuando se siga la distribución de una Pseudo-carga lateral, la misma que  debe establecerse si más del 75% de la masa participa en el primer modo de vibración de la estructura, en la dirección de análisis; o</a:t>
          </a:r>
          <a:endParaRPr lang="es-ES" sz="2000" kern="1200" dirty="0"/>
        </a:p>
      </dsp:txBody>
      <dsp:txXfrm rot="-5400000">
        <a:off x="1382156" y="78664"/>
        <a:ext cx="7255249" cy="1396793"/>
      </dsp:txXfrm>
    </dsp:sp>
    <dsp:sp modelId="{65352053-67BD-46B8-BC82-D7D4A2139EBE}">
      <dsp:nvSpPr>
        <dsp:cNvPr id="0" name=""/>
        <dsp:cNvSpPr/>
      </dsp:nvSpPr>
      <dsp:spPr>
        <a:xfrm rot="5400000">
          <a:off x="-296176" y="2382567"/>
          <a:ext cx="1974507" cy="1382155"/>
        </a:xfrm>
        <a:prstGeom prst="chevron">
          <a:avLst/>
        </a:prstGeom>
        <a:gradFill rotWithShape="0">
          <a:gsLst>
            <a:gs pos="0">
              <a:schemeClr val="accent1">
                <a:hueOff val="0"/>
                <a:satOff val="0"/>
                <a:lumOff val="0"/>
                <a:alphaOff val="0"/>
                <a:tint val="83000"/>
                <a:shade val="100000"/>
                <a:satMod val="100000"/>
              </a:schemeClr>
            </a:gs>
            <a:gs pos="100000">
              <a:schemeClr val="accent1">
                <a:hueOff val="0"/>
                <a:satOff val="0"/>
                <a:lumOff val="0"/>
                <a:alphaOff val="0"/>
                <a:tint val="61000"/>
                <a:alpha val="100000"/>
                <a:satMod val="200000"/>
              </a:schemeClr>
            </a:gs>
          </a:gsLst>
          <a:path path="circle">
            <a:fillToRect l="100000" t="100000" r="100000" b="100000"/>
          </a:path>
        </a:gradFill>
        <a:ln w="9525" cap="flat" cmpd="sng" algn="ctr">
          <a:solidFill>
            <a:schemeClr val="accent1">
              <a:hueOff val="0"/>
              <a:satOff val="0"/>
              <a:lumOff val="0"/>
              <a:alphaOff val="0"/>
            </a:schemeClr>
          </a:solidFill>
          <a:prstDash val="solid"/>
        </a:ln>
        <a:effectLst>
          <a:outerShdw blurRad="38100" dist="25400" dir="5400000" rotWithShape="0">
            <a:srgbClr val="000000">
              <a:alpha val="40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26035" tIns="26035" rIns="26035" bIns="26035" numCol="1" spcCol="1270" anchor="ctr" anchorCtr="0">
          <a:noAutofit/>
        </a:bodyPr>
        <a:lstStyle/>
        <a:p>
          <a:pPr lvl="0" algn="ctr" defTabSz="1822450">
            <a:lnSpc>
              <a:spcPct val="90000"/>
            </a:lnSpc>
            <a:spcBef>
              <a:spcPct val="0"/>
            </a:spcBef>
            <a:spcAft>
              <a:spcPct val="35000"/>
            </a:spcAft>
          </a:pPr>
          <a:r>
            <a:rPr lang="en-US" sz="4100" kern="1200" dirty="0" smtClean="0"/>
            <a:t>2.-</a:t>
          </a:r>
          <a:endParaRPr lang="es-ES" sz="4100" kern="1200" dirty="0"/>
        </a:p>
      </dsp:txBody>
      <dsp:txXfrm rot="-5400000">
        <a:off x="1" y="2777469"/>
        <a:ext cx="1382155" cy="592352"/>
      </dsp:txXfrm>
    </dsp:sp>
    <dsp:sp modelId="{95A87A12-2EBD-4D37-A247-7BE0E76B1451}">
      <dsp:nvSpPr>
        <dsp:cNvPr id="0" name=""/>
        <dsp:cNvSpPr/>
      </dsp:nvSpPr>
      <dsp:spPr>
        <a:xfrm rot="5400000">
          <a:off x="4169047" y="-937300"/>
          <a:ext cx="1757028" cy="7330812"/>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just" defTabSz="889000">
            <a:lnSpc>
              <a:spcPct val="90000"/>
            </a:lnSpc>
            <a:spcBef>
              <a:spcPct val="0"/>
            </a:spcBef>
            <a:spcAft>
              <a:spcPct val="15000"/>
            </a:spcAft>
            <a:buChar char="••"/>
          </a:pPr>
          <a:r>
            <a:rPr lang="es-EC" sz="2000" kern="1200" dirty="0" smtClean="0"/>
            <a:t>Un patrón de carga lateral proporcional a la inercia de piso consistente con la distribución del cortante basal calculada por la combinación de la respuesta modal usando (1) Análisis Modal Espectral del edificio incluyendo todos los modos de tal forma que participe el 90% de la masa, y (2) el apropiado espectro de movimiento del suelo.</a:t>
          </a:r>
          <a:endParaRPr lang="es-ES" sz="2000" kern="1200" dirty="0"/>
        </a:p>
        <a:p>
          <a:pPr marL="171450" lvl="1" indent="-171450" algn="l" defTabSz="711200">
            <a:lnSpc>
              <a:spcPct val="90000"/>
            </a:lnSpc>
            <a:spcBef>
              <a:spcPct val="0"/>
            </a:spcBef>
            <a:spcAft>
              <a:spcPct val="15000"/>
            </a:spcAft>
            <a:buChar char="••"/>
          </a:pPr>
          <a:endParaRPr lang="es-EC" sz="1600" kern="1200" dirty="0"/>
        </a:p>
      </dsp:txBody>
      <dsp:txXfrm rot="-5400000">
        <a:off x="1382156" y="1935362"/>
        <a:ext cx="7245041" cy="1585486"/>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4.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EBF199-B7F7-4A61-9E4B-287CB6E451F3}" type="datetimeFigureOut">
              <a:rPr lang="es-EC" smtClean="0"/>
              <a:t>28/06/2011</a:t>
            </a:fld>
            <a:endParaRPr lang="es-EC"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DF6B3B-7F7B-4502-841A-4AA1811C3A27}" type="slidenum">
              <a:rPr lang="es-EC" smtClean="0"/>
              <a:t>‹Nº›</a:t>
            </a:fld>
            <a:endParaRPr lang="es-EC" dirty="0"/>
          </a:p>
        </p:txBody>
      </p:sp>
    </p:spTree>
    <p:extLst>
      <p:ext uri="{BB962C8B-B14F-4D97-AF65-F5344CB8AC3E}">
        <p14:creationId xmlns:p14="http://schemas.microsoft.com/office/powerpoint/2010/main" val="3499855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F1DF6B3B-7F7B-4502-841A-4AA1811C3A27}" type="slidenum">
              <a:rPr lang="es-EC" smtClean="0"/>
              <a:t>42</a:t>
            </a:fld>
            <a:endParaRPr lang="es-EC" dirty="0"/>
          </a:p>
        </p:txBody>
      </p:sp>
    </p:spTree>
    <p:extLst>
      <p:ext uri="{BB962C8B-B14F-4D97-AF65-F5344CB8AC3E}">
        <p14:creationId xmlns:p14="http://schemas.microsoft.com/office/powerpoint/2010/main" val="25994997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A2F23094-4385-49C6-97F4-7C43029F81F5}" type="datetimeFigureOut">
              <a:rPr lang="es-EC" smtClean="0"/>
              <a:t>28/06/2011</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827A28B9-9B89-477F-A06F-B1E0561CDB5C}" type="slidenum">
              <a:rPr lang="es-EC" smtClean="0"/>
              <a:t>‹Nº›</a:t>
            </a:fld>
            <a:endParaRPr lang="es-EC" dirty="0"/>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s-ES" smtClean="0"/>
              <a:t>Haga clic para modificar el estilo de título del patrón</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A2F23094-4385-49C6-97F4-7C43029F81F5}" type="datetimeFigureOut">
              <a:rPr lang="es-EC" smtClean="0"/>
              <a:t>28/06/2011</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827A28B9-9B89-477F-A06F-B1E0561CDB5C}" type="slidenum">
              <a:rPr lang="es-EC" smtClean="0"/>
              <a:t>‹Nº›</a:t>
            </a:fld>
            <a:endParaRPr lang="es-EC" dirty="0"/>
          </a:p>
        </p:txBody>
      </p:sp>
    </p:spTree>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A2F23094-4385-49C6-97F4-7C43029F81F5}" type="datetimeFigureOut">
              <a:rPr lang="es-EC" smtClean="0"/>
              <a:t>28/06/2011</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827A28B9-9B89-477F-A06F-B1E0561CDB5C}" type="slidenum">
              <a:rPr lang="es-EC" smtClean="0"/>
              <a:t>‹Nº›</a:t>
            </a:fld>
            <a:endParaRPr lang="es-EC" dirty="0"/>
          </a:p>
        </p:txBody>
      </p:sp>
    </p:spTree>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s-ES" smtClean="0"/>
              <a:t>Haga clic para modificar el estilo de título del patrón</a:t>
            </a:r>
            <a:endParaRPr lang="en-US" dirty="0"/>
          </a:p>
        </p:txBody>
      </p:sp>
      <p:sp>
        <p:nvSpPr>
          <p:cNvPr id="4" name="Date Placeholder 3"/>
          <p:cNvSpPr>
            <a:spLocks noGrp="1"/>
          </p:cNvSpPr>
          <p:nvPr>
            <p:ph type="dt" sz="half" idx="10"/>
          </p:nvPr>
        </p:nvSpPr>
        <p:spPr/>
        <p:txBody>
          <a:bodyPr/>
          <a:lstStyle/>
          <a:p>
            <a:fld id="{A2F23094-4385-49C6-97F4-7C43029F81F5}" type="datetimeFigureOut">
              <a:rPr lang="es-EC" smtClean="0"/>
              <a:t>28/06/2011</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827A28B9-9B89-477F-A06F-B1E0561CDB5C}" type="slidenum">
              <a:rPr lang="es-EC" smtClean="0"/>
              <a:t>‹Nº›</a:t>
            </a:fld>
            <a:endParaRPr lang="es-EC" dirty="0"/>
          </a:p>
        </p:txBody>
      </p:sp>
      <p:sp>
        <p:nvSpPr>
          <p:cNvPr id="8" name="Content Placeholder 7"/>
          <p:cNvSpPr>
            <a:spLocks noGrp="1"/>
          </p:cNvSpPr>
          <p:nvPr>
            <p:ph sz="quarter" idx="13"/>
          </p:nvPr>
        </p:nvSpPr>
        <p:spPr>
          <a:xfrm>
            <a:off x="609600" y="1600200"/>
            <a:ext cx="79248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2F23094-4385-49C6-97F4-7C43029F81F5}" type="datetimeFigureOut">
              <a:rPr lang="es-EC" smtClean="0"/>
              <a:t>28/06/2011</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827A28B9-9B89-477F-A06F-B1E0561CDB5C}" type="slidenum">
              <a:rPr lang="es-EC" smtClean="0"/>
              <a:t>‹Nº›</a:t>
            </a:fld>
            <a:endParaRPr lang="es-EC" dirty="0"/>
          </a:p>
        </p:txBody>
      </p:sp>
    </p:spTree>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2" name="Title 1"/>
          <p:cNvSpPr>
            <a:spLocks noGrp="1"/>
          </p:cNvSpPr>
          <p:nvPr>
            <p:ph type="title"/>
          </p:nvPr>
        </p:nvSpPr>
        <p:spPr>
          <a:xfrm>
            <a:off x="609600" y="274638"/>
            <a:ext cx="7924800" cy="1143000"/>
          </a:xfrm>
        </p:spPr>
        <p:txBody>
          <a:bodyPr/>
          <a:lstStyle/>
          <a:p>
            <a:r>
              <a:rPr lang="es-ES" smtClean="0"/>
              <a:t>Haga clic para modificar el estilo de título del patrón</a:t>
            </a:r>
            <a:endParaRPr lang="en-US" dirty="0"/>
          </a:p>
        </p:txBody>
      </p:sp>
      <p:sp>
        <p:nvSpPr>
          <p:cNvPr id="5" name="Date Placeholder 4"/>
          <p:cNvSpPr>
            <a:spLocks noGrp="1"/>
          </p:cNvSpPr>
          <p:nvPr>
            <p:ph type="dt" sz="half" idx="10"/>
          </p:nvPr>
        </p:nvSpPr>
        <p:spPr/>
        <p:txBody>
          <a:bodyPr/>
          <a:lstStyle/>
          <a:p>
            <a:fld id="{A2F23094-4385-49C6-97F4-7C43029F81F5}" type="datetimeFigureOut">
              <a:rPr lang="es-EC" smtClean="0"/>
              <a:t>28/06/2011</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827A28B9-9B89-477F-A06F-B1E0561CDB5C}" type="slidenum">
              <a:rPr lang="es-EC" smtClean="0"/>
              <a:t>‹Nº›</a:t>
            </a:fld>
            <a:endParaRPr lang="es-EC" dirty="0"/>
          </a:p>
        </p:txBody>
      </p:sp>
    </p:spTree>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A2F23094-4385-49C6-97F4-7C43029F81F5}" type="datetimeFigureOut">
              <a:rPr lang="es-EC" smtClean="0"/>
              <a:t>28/06/2011</a:t>
            </a:fld>
            <a:endParaRPr lang="es-EC" dirty="0"/>
          </a:p>
        </p:txBody>
      </p:sp>
      <p:sp>
        <p:nvSpPr>
          <p:cNvPr id="8" name="Footer Placeholder 7"/>
          <p:cNvSpPr>
            <a:spLocks noGrp="1"/>
          </p:cNvSpPr>
          <p:nvPr>
            <p:ph type="ftr" sz="quarter" idx="11"/>
          </p:nvPr>
        </p:nvSpPr>
        <p:spPr/>
        <p:txBody>
          <a:bodyPr/>
          <a:lstStyle/>
          <a:p>
            <a:endParaRPr lang="es-EC" dirty="0"/>
          </a:p>
        </p:txBody>
      </p:sp>
      <p:sp>
        <p:nvSpPr>
          <p:cNvPr id="9" name="Slide Number Placeholder 8"/>
          <p:cNvSpPr>
            <a:spLocks noGrp="1"/>
          </p:cNvSpPr>
          <p:nvPr>
            <p:ph type="sldNum" sz="quarter" idx="12"/>
          </p:nvPr>
        </p:nvSpPr>
        <p:spPr/>
        <p:txBody>
          <a:bodyPr/>
          <a:lstStyle/>
          <a:p>
            <a:fld id="{827A28B9-9B89-477F-A06F-B1E0561CDB5C}" type="slidenum">
              <a:rPr lang="es-EC" smtClean="0"/>
              <a:t>‹Nº›</a:t>
            </a:fld>
            <a:endParaRPr lang="es-EC" dirty="0"/>
          </a:p>
        </p:txBody>
      </p:sp>
    </p:spTree>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A2F23094-4385-49C6-97F4-7C43029F81F5}" type="datetimeFigureOut">
              <a:rPr lang="es-EC" smtClean="0"/>
              <a:t>28/06/2011</a:t>
            </a:fld>
            <a:endParaRPr lang="es-EC" dirty="0"/>
          </a:p>
        </p:txBody>
      </p:sp>
      <p:sp>
        <p:nvSpPr>
          <p:cNvPr id="4" name="Footer Placeholder 3"/>
          <p:cNvSpPr>
            <a:spLocks noGrp="1"/>
          </p:cNvSpPr>
          <p:nvPr>
            <p:ph type="ftr" sz="quarter" idx="11"/>
          </p:nvPr>
        </p:nvSpPr>
        <p:spPr/>
        <p:txBody>
          <a:bodyPr/>
          <a:lstStyle/>
          <a:p>
            <a:endParaRPr lang="es-EC" dirty="0"/>
          </a:p>
        </p:txBody>
      </p:sp>
      <p:sp>
        <p:nvSpPr>
          <p:cNvPr id="5" name="Slide Number Placeholder 4"/>
          <p:cNvSpPr>
            <a:spLocks noGrp="1"/>
          </p:cNvSpPr>
          <p:nvPr>
            <p:ph type="sldNum" sz="quarter" idx="12"/>
          </p:nvPr>
        </p:nvSpPr>
        <p:spPr/>
        <p:txBody>
          <a:bodyPr/>
          <a:lstStyle/>
          <a:p>
            <a:fld id="{827A28B9-9B89-477F-A06F-B1E0561CDB5C}" type="slidenum">
              <a:rPr lang="es-EC" smtClean="0"/>
              <a:t>‹Nº›</a:t>
            </a:fld>
            <a:endParaRPr lang="es-EC" dirty="0"/>
          </a:p>
        </p:txBody>
      </p:sp>
    </p:spTree>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F23094-4385-49C6-97F4-7C43029F81F5}" type="datetimeFigureOut">
              <a:rPr lang="es-EC" smtClean="0"/>
              <a:t>28/06/2011</a:t>
            </a:fld>
            <a:endParaRPr lang="es-EC" dirty="0"/>
          </a:p>
        </p:txBody>
      </p:sp>
      <p:sp>
        <p:nvSpPr>
          <p:cNvPr id="3" name="Footer Placeholder 2"/>
          <p:cNvSpPr>
            <a:spLocks noGrp="1"/>
          </p:cNvSpPr>
          <p:nvPr>
            <p:ph type="ftr" sz="quarter" idx="11"/>
          </p:nvPr>
        </p:nvSpPr>
        <p:spPr/>
        <p:txBody>
          <a:bodyPr/>
          <a:lstStyle/>
          <a:p>
            <a:endParaRPr lang="es-EC" dirty="0"/>
          </a:p>
        </p:txBody>
      </p:sp>
      <p:sp>
        <p:nvSpPr>
          <p:cNvPr id="4" name="Slide Number Placeholder 3"/>
          <p:cNvSpPr>
            <a:spLocks noGrp="1"/>
          </p:cNvSpPr>
          <p:nvPr>
            <p:ph type="sldNum" sz="quarter" idx="12"/>
          </p:nvPr>
        </p:nvSpPr>
        <p:spPr/>
        <p:txBody>
          <a:bodyPr/>
          <a:lstStyle/>
          <a:p>
            <a:fld id="{827A28B9-9B89-477F-A06F-B1E0561CDB5C}" type="slidenum">
              <a:rPr lang="es-EC" smtClean="0"/>
              <a:t>‹Nº›</a:t>
            </a:fld>
            <a:endParaRPr lang="es-EC" dirty="0"/>
          </a:p>
        </p:txBody>
      </p:sp>
    </p:spTree>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A2F23094-4385-49C6-97F4-7C43029F81F5}" type="datetimeFigureOut">
              <a:rPr lang="es-EC" smtClean="0"/>
              <a:t>28/06/2011</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827A28B9-9B89-477F-A06F-B1E0561CDB5C}" type="slidenum">
              <a:rPr lang="es-EC" smtClean="0"/>
              <a:t>‹Nº›</a:t>
            </a:fld>
            <a:endParaRPr lang="es-EC" dirty="0"/>
          </a:p>
        </p:txBody>
      </p:sp>
    </p:spTree>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A2F23094-4385-49C6-97F4-7C43029F81F5}" type="datetimeFigureOut">
              <a:rPr lang="es-EC" smtClean="0"/>
              <a:t>28/06/2011</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827A28B9-9B89-477F-A06F-B1E0561CDB5C}" type="slidenum">
              <a:rPr lang="es-EC" smtClean="0"/>
              <a:t>‹Nº›</a:t>
            </a:fld>
            <a:endParaRPr lang="es-EC" dirty="0"/>
          </a:p>
        </p:txBody>
      </p:sp>
    </p:spTree>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A2F23094-4385-49C6-97F4-7C43029F81F5}" type="datetimeFigureOut">
              <a:rPr lang="es-EC" smtClean="0"/>
              <a:t>28/06/2011</a:t>
            </a:fld>
            <a:endParaRPr lang="es-EC" dirty="0"/>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s-EC" dirty="0"/>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827A28B9-9B89-477F-A06F-B1E0561CDB5C}" type="slidenum">
              <a:rPr lang="es-EC" smtClean="0"/>
              <a:t>‹Nº›</a:t>
            </a:fld>
            <a:endParaRPr lang="es-EC"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themeOverride" Target="../theme/themeOverride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6.xml"/><Relationship Id="rId1" Type="http://schemas.openxmlformats.org/officeDocument/2006/relationships/themeOverride" Target="../theme/themeOverride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diagramData" Target="../diagrams/data8.xml"/><Relationship Id="rId2" Type="http://schemas.openxmlformats.org/officeDocument/2006/relationships/diagramData" Target="../diagrams/data6.xml"/><Relationship Id="rId16" Type="http://schemas.microsoft.com/office/2007/relationships/diagramDrawing" Target="../diagrams/drawing8.xml"/><Relationship Id="rId1" Type="http://schemas.openxmlformats.org/officeDocument/2006/relationships/slideLayout" Target="../slideLayouts/slideLayout6.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5" Type="http://schemas.openxmlformats.org/officeDocument/2006/relationships/diagramColors" Target="../diagrams/colors8.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 Id="rId1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xml"/><Relationship Id="rId1" Type="http://schemas.openxmlformats.org/officeDocument/2006/relationships/themeOverride" Target="../theme/themeOverride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0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7.wmf"/></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mlDrawing" Target="../drawings/vmlDrawing2.vml"/><Relationship Id="rId1" Type="http://schemas.openxmlformats.org/officeDocument/2006/relationships/themeOverride" Target="../theme/themeOverride5.xml"/><Relationship Id="rId5" Type="http://schemas.openxmlformats.org/officeDocument/2006/relationships/image" Target="../media/image28.wmf"/><Relationship Id="rId4" Type="http://schemas.openxmlformats.org/officeDocument/2006/relationships/oleObject" Target="../embeddings/oleObject2.bin"/></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mlDrawing" Target="../drawings/vmlDrawing3.vml"/><Relationship Id="rId1" Type="http://schemas.openxmlformats.org/officeDocument/2006/relationships/themeOverride" Target="../theme/themeOverride6.xml"/><Relationship Id="rId5" Type="http://schemas.openxmlformats.org/officeDocument/2006/relationships/image" Target="../media/image29.wmf"/><Relationship Id="rId4" Type="http://schemas.openxmlformats.org/officeDocument/2006/relationships/oleObject" Target="../embeddings/oleObject3.bin"/></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wmf"/><Relationship Id="rId2" Type="http://schemas.openxmlformats.org/officeDocument/2006/relationships/vmlDrawing" Target="../drawings/vmlDrawing4.vml"/><Relationship Id="rId1" Type="http://schemas.openxmlformats.org/officeDocument/2006/relationships/themeOverride" Target="../theme/themeOverride7.xml"/><Relationship Id="rId6" Type="http://schemas.openxmlformats.org/officeDocument/2006/relationships/oleObject" Target="../embeddings/oleObject5.bin"/><Relationship Id="rId5" Type="http://schemas.openxmlformats.org/officeDocument/2006/relationships/image" Target="../media/image30.wmf"/><Relationship Id="rId4" Type="http://schemas.openxmlformats.org/officeDocument/2006/relationships/oleObject" Target="../embeddings/oleObject4.bin"/></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6.xml"/><Relationship Id="rId1" Type="http://schemas.openxmlformats.org/officeDocument/2006/relationships/themeOverride" Target="../theme/themeOverride8.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6.xml"/><Relationship Id="rId1" Type="http://schemas.openxmlformats.org/officeDocument/2006/relationships/themeOverride" Target="../theme/themeOverride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3.png"/></Relationships>
</file>

<file path=ppt/slides/_rels/slide6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6.xml"/><Relationship Id="rId1" Type="http://schemas.openxmlformats.org/officeDocument/2006/relationships/themeOverride" Target="../theme/themeOverride10.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6.xml"/><Relationship Id="rId1" Type="http://schemas.openxmlformats.org/officeDocument/2006/relationships/themeOverride" Target="../theme/themeOverride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6.xml"/><Relationship Id="rId1" Type="http://schemas.openxmlformats.org/officeDocument/2006/relationships/themeOverride" Target="../theme/themeOverride12.xml"/></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8.png"/><Relationship Id="rId2" Type="http://schemas.openxmlformats.org/officeDocument/2006/relationships/slideLayout" Target="../slideLayouts/slideLayout6.xml"/><Relationship Id="rId1" Type="http://schemas.openxmlformats.org/officeDocument/2006/relationships/themeOverride" Target="../theme/themeOverride13.xml"/><Relationship Id="rId6" Type="http://schemas.openxmlformats.org/officeDocument/2006/relationships/image" Target="../media/image570.png"/><Relationship Id="rId5" Type="http://schemas.openxmlformats.org/officeDocument/2006/relationships/image" Target="../media/image560.png"/><Relationship Id="rId4" Type="http://schemas.openxmlformats.org/officeDocument/2006/relationships/image" Target="../media/image550.png"/></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6.xml"/><Relationship Id="rId1" Type="http://schemas.openxmlformats.org/officeDocument/2006/relationships/themeOverride" Target="../theme/themeOverride14.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6.xml"/><Relationship Id="rId1" Type="http://schemas.openxmlformats.org/officeDocument/2006/relationships/themeOverride" Target="../theme/themeOverride15.xml"/></Relationships>
</file>

<file path=ppt/slides/_rels/slide7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6.xml"/><Relationship Id="rId1" Type="http://schemas.openxmlformats.org/officeDocument/2006/relationships/themeOverride" Target="../theme/themeOverride16.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mlDrawing" Target="../drawings/vmlDrawing5.vml"/><Relationship Id="rId1" Type="http://schemas.openxmlformats.org/officeDocument/2006/relationships/themeOverride" Target="../theme/themeOverride17.xml"/><Relationship Id="rId5" Type="http://schemas.openxmlformats.org/officeDocument/2006/relationships/image" Target="../media/image63.wmf"/><Relationship Id="rId4" Type="http://schemas.openxmlformats.org/officeDocument/2006/relationships/oleObject" Target="../embeddings/oleObject6.bin"/></Relationships>
</file>

<file path=ppt/slides/_rels/slide77.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image" Target="../media/image580.png"/><Relationship Id="rId1" Type="http://schemas.openxmlformats.org/officeDocument/2006/relationships/slideLayout" Target="../slideLayouts/slideLayout6.xml"/><Relationship Id="rId4" Type="http://schemas.openxmlformats.org/officeDocument/2006/relationships/image" Target="../media/image600.png"/></Relationships>
</file>

<file path=ppt/slides/_rels/slide78.xml.rels><?xml version="1.0" encoding="UTF-8" standalone="yes"?>
<Relationships xmlns="http://schemas.openxmlformats.org/package/2006/relationships"><Relationship Id="rId2" Type="http://schemas.openxmlformats.org/officeDocument/2006/relationships/image" Target="../media/image610.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64.wmf"/><Relationship Id="rId5" Type="http://schemas.openxmlformats.org/officeDocument/2006/relationships/oleObject" Target="../embeddings/oleObject7.bin"/><Relationship Id="rId4" Type="http://schemas.openxmlformats.org/officeDocument/2006/relationships/image" Target="../media/image66.png"/></Relationships>
</file>

<file path=ppt/slides/_rels/slide8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4.png"/><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6.xml"/><Relationship Id="rId1" Type="http://schemas.openxmlformats.org/officeDocument/2006/relationships/themeOverride" Target="../theme/themeOverride18.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mlDrawing" Target="../drawings/vmlDrawing7.vml"/><Relationship Id="rId1" Type="http://schemas.openxmlformats.org/officeDocument/2006/relationships/themeOverride" Target="../theme/themeOverride19.xml"/><Relationship Id="rId5" Type="http://schemas.openxmlformats.org/officeDocument/2006/relationships/image" Target="../media/image73.wmf"/><Relationship Id="rId4" Type="http://schemas.openxmlformats.org/officeDocument/2006/relationships/oleObject" Target="../embeddings/oleObject8.bin"/></Relationships>
</file>

<file path=ppt/slides/_rels/slide8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6.xml"/><Relationship Id="rId1" Type="http://schemas.openxmlformats.org/officeDocument/2006/relationships/themeOverride" Target="../theme/themeOverride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6.xml"/><Relationship Id="rId1" Type="http://schemas.openxmlformats.org/officeDocument/2006/relationships/themeOverride" Target="../theme/themeOverride2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1">
                <a:lumMod val="85000"/>
              </a:schemeClr>
            </a:gs>
            <a:gs pos="50000">
              <a:schemeClr val="tx1">
                <a:lumMod val="91000"/>
                <a:lumOff val="9000"/>
              </a:schemeClr>
            </a:gs>
            <a:gs pos="100000">
              <a:schemeClr val="tx1">
                <a:lumMod val="75000"/>
              </a:schemeClr>
            </a:gs>
          </a:gsLst>
          <a:lin ang="5400000" scaled="0"/>
        </a:gradFill>
        <a:effectLst/>
      </p:bgPr>
    </p:bg>
    <p:spTree>
      <p:nvGrpSpPr>
        <p:cNvPr id="1" name=""/>
        <p:cNvGrpSpPr/>
        <p:nvPr/>
      </p:nvGrpSpPr>
      <p:grpSpPr>
        <a:xfrm>
          <a:off x="0" y="0"/>
          <a:ext cx="0" cy="0"/>
          <a:chOff x="0" y="0"/>
          <a:chExt cx="0" cy="0"/>
        </a:xfrm>
      </p:grpSpPr>
      <p:pic>
        <p:nvPicPr>
          <p:cNvPr id="6" name="5 Imagen"/>
          <p:cNvPicPr>
            <a:picLocks noChangeAspect="1"/>
          </p:cNvPicPr>
          <p:nvPr/>
        </p:nvPicPr>
        <p:blipFill>
          <a:blip r:embed="rId3">
            <a:lum bright="70000" contrast="-70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72008" y="0"/>
            <a:ext cx="9432662" cy="6858000"/>
          </a:xfrm>
          <a:prstGeom prst="rect">
            <a:avLst/>
          </a:prstGeom>
        </p:spPr>
      </p:pic>
      <p:sp>
        <p:nvSpPr>
          <p:cNvPr id="3" name="2 Subtítulo"/>
          <p:cNvSpPr>
            <a:spLocks noGrp="1"/>
          </p:cNvSpPr>
          <p:nvPr>
            <p:ph type="subTitle" idx="1"/>
          </p:nvPr>
        </p:nvSpPr>
        <p:spPr>
          <a:xfrm>
            <a:off x="714907" y="3789040"/>
            <a:ext cx="7848872" cy="1152128"/>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r>
              <a:rPr lang="es-ES" sz="1800" b="1" spc="0" dirty="0" smtClean="0">
                <a:ln w="50800"/>
                <a:solidFill>
                  <a:schemeClr val="bg1">
                    <a:shade val="50000"/>
                  </a:schemeClr>
                </a:solidFill>
                <a:latin typeface="Times New Roman" pitchFamily="18" charset="0"/>
                <a:cs typeface="Times New Roman" pitchFamily="18" charset="0"/>
              </a:rPr>
              <a:t>PROYECTO:       DISEÑO </a:t>
            </a:r>
            <a:r>
              <a:rPr lang="es-ES" sz="1800" b="1" spc="0" dirty="0">
                <a:ln w="50800"/>
                <a:solidFill>
                  <a:schemeClr val="bg1">
                    <a:shade val="50000"/>
                  </a:schemeClr>
                </a:solidFill>
                <a:latin typeface="Times New Roman" pitchFamily="18" charset="0"/>
                <a:cs typeface="Times New Roman" pitchFamily="18" charset="0"/>
              </a:rPr>
              <a:t>POR DESEMPEÑO DE ELEMENTOS </a:t>
            </a:r>
            <a:r>
              <a:rPr lang="es-ES" sz="1800" b="1" spc="0" dirty="0" smtClean="0">
                <a:ln w="50800"/>
                <a:solidFill>
                  <a:schemeClr val="bg1">
                    <a:shade val="50000"/>
                  </a:schemeClr>
                </a:solidFill>
                <a:latin typeface="Times New Roman" pitchFamily="18" charset="0"/>
                <a:cs typeface="Times New Roman" pitchFamily="18" charset="0"/>
              </a:rPr>
              <a:t>			ESTRUCTURALES </a:t>
            </a:r>
            <a:r>
              <a:rPr lang="es-ES" sz="1800" b="1" spc="0" dirty="0">
                <a:ln w="50800"/>
                <a:solidFill>
                  <a:schemeClr val="bg1">
                    <a:shade val="50000"/>
                  </a:schemeClr>
                </a:solidFill>
                <a:latin typeface="Times New Roman" pitchFamily="18" charset="0"/>
                <a:cs typeface="Times New Roman" pitchFamily="18" charset="0"/>
              </a:rPr>
              <a:t>DE HORMIGÓN ARMADO </a:t>
            </a:r>
            <a:r>
              <a:rPr lang="es-ES" sz="1800" b="1" spc="0" dirty="0" smtClean="0">
                <a:ln w="50800"/>
                <a:solidFill>
                  <a:schemeClr val="bg1">
                    <a:shade val="50000"/>
                  </a:schemeClr>
                </a:solidFill>
                <a:latin typeface="Times New Roman" pitchFamily="18" charset="0"/>
                <a:cs typeface="Times New Roman" pitchFamily="18" charset="0"/>
              </a:rPr>
              <a:t>			MEDIANTE </a:t>
            </a:r>
            <a:r>
              <a:rPr lang="es-ES" sz="1800" b="1" spc="0" dirty="0">
                <a:ln w="50800"/>
                <a:solidFill>
                  <a:schemeClr val="bg1">
                    <a:shade val="50000"/>
                  </a:schemeClr>
                </a:solidFill>
                <a:latin typeface="Times New Roman" pitchFamily="18" charset="0"/>
                <a:cs typeface="Times New Roman" pitchFamily="18" charset="0"/>
              </a:rPr>
              <a:t>LOS CÓDIGOS FEMA, UTILIZANDO ETABS</a:t>
            </a:r>
            <a:endParaRPr lang="es-EC" sz="1800" b="1" spc="0" dirty="0">
              <a:ln w="50800"/>
              <a:solidFill>
                <a:schemeClr val="bg1">
                  <a:shade val="50000"/>
                </a:schemeClr>
              </a:solidFill>
              <a:latin typeface="Times New Roman" pitchFamily="18" charset="0"/>
              <a:cs typeface="Times New Roman" pitchFamily="18" charset="0"/>
            </a:endParaRPr>
          </a:p>
          <a:p>
            <a:endParaRPr lang="es-EC" sz="1800" b="1" spc="0" dirty="0">
              <a:ln w="50800"/>
              <a:solidFill>
                <a:schemeClr val="bg1">
                  <a:shade val="50000"/>
                </a:schemeClr>
              </a:solidFill>
              <a:latin typeface="Times New Roman" pitchFamily="18" charset="0"/>
              <a:cs typeface="Times New Roman" pitchFamily="18" charset="0"/>
            </a:endParaRPr>
          </a:p>
        </p:txBody>
      </p:sp>
      <p:sp>
        <p:nvSpPr>
          <p:cNvPr id="2" name="1 Título"/>
          <p:cNvSpPr>
            <a:spLocks noGrp="1"/>
          </p:cNvSpPr>
          <p:nvPr>
            <p:ph type="ctrTitle"/>
          </p:nvPr>
        </p:nvSpPr>
        <p:spPr>
          <a:xfrm>
            <a:off x="661225" y="404664"/>
            <a:ext cx="7772400" cy="1470025"/>
          </a:xfrm>
        </p:spPr>
        <p:txBody>
          <a:bodyPr/>
          <a:lstStyle/>
          <a:p>
            <a:r>
              <a:rPr lang="es-EC" sz="4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ESCUELA POLITÉCNICA DEL EJÉRCITO</a:t>
            </a:r>
            <a:endParaRPr lang="es-EC" sz="4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
        <p:nvSpPr>
          <p:cNvPr id="4" name="1 Título"/>
          <p:cNvSpPr txBox="1">
            <a:spLocks/>
          </p:cNvSpPr>
          <p:nvPr/>
        </p:nvSpPr>
        <p:spPr>
          <a:xfrm>
            <a:off x="688639" y="2060848"/>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CARRERA DE INGENIERÍA CIVIL</a:t>
            </a:r>
            <a:endParaRPr lang="es-EC"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
        <p:nvSpPr>
          <p:cNvPr id="5" name="4 CuadroTexto"/>
          <p:cNvSpPr txBox="1"/>
          <p:nvPr/>
        </p:nvSpPr>
        <p:spPr>
          <a:xfrm>
            <a:off x="971600" y="5157192"/>
            <a:ext cx="6912768" cy="923330"/>
          </a:xfrm>
          <a:prstGeom prst="rect">
            <a:avLst/>
          </a:prstGeom>
          <a:noFill/>
        </p:spPr>
        <p:txBody>
          <a:bodyPr wrap="square" rtlCol="0">
            <a:spAutoFit/>
          </a:bodyPr>
          <a:lstStyle/>
          <a:p>
            <a:r>
              <a:rPr lang="es-EC" b="1" dirty="0" smtClean="0">
                <a:ln w="12700">
                  <a:solidFill>
                    <a:schemeClr val="tx2">
                      <a:satMod val="155000"/>
                    </a:schemeClr>
                  </a:solidFill>
                  <a:prstDash val="solid"/>
                </a:ln>
                <a:solidFill>
                  <a:schemeClr val="bg1">
                    <a:lumMod val="95000"/>
                    <a:lumOff val="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ELABORADO POR : </a:t>
            </a:r>
          </a:p>
          <a:p>
            <a:r>
              <a:rPr lang="es-EC" b="1" dirty="0" smtClean="0">
                <a:ln w="12700">
                  <a:solidFill>
                    <a:schemeClr val="tx2">
                      <a:satMod val="155000"/>
                    </a:schemeClr>
                  </a:solidFill>
                  <a:prstDash val="solid"/>
                </a:ln>
                <a:solidFill>
                  <a:schemeClr val="bg1">
                    <a:lumMod val="95000"/>
                    <a:lumOff val="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		LUIS ALEMÁN.</a:t>
            </a:r>
          </a:p>
          <a:p>
            <a:r>
              <a:rPr lang="es-EC" b="1" dirty="0" smtClean="0">
                <a:ln w="12700">
                  <a:solidFill>
                    <a:schemeClr val="tx2">
                      <a:satMod val="155000"/>
                    </a:schemeClr>
                  </a:solidFill>
                  <a:prstDash val="solid"/>
                </a:ln>
                <a:solidFill>
                  <a:schemeClr val="bg1">
                    <a:lumMod val="95000"/>
                    <a:lumOff val="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		LUIS FERNANDO NARANJO.</a:t>
            </a:r>
            <a:endParaRPr lang="es-EC" b="1" dirty="0">
              <a:ln w="12700">
                <a:solidFill>
                  <a:schemeClr val="tx2">
                    <a:satMod val="155000"/>
                  </a:schemeClr>
                </a:solidFill>
                <a:prstDash val="solid"/>
              </a:ln>
              <a:solidFill>
                <a:schemeClr val="bg1">
                  <a:lumMod val="95000"/>
                  <a:lumOff val="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8662526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1">
                <a:lumMod val="85000"/>
              </a:schemeClr>
            </a:gs>
            <a:gs pos="50000">
              <a:schemeClr val="tx1">
                <a:lumMod val="91000"/>
                <a:lumOff val="9000"/>
              </a:schemeClr>
            </a:gs>
            <a:gs pos="100000">
              <a:schemeClr val="tx1">
                <a:lumMod val="75000"/>
              </a:schemeClr>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23528" y="470704"/>
            <a:ext cx="8568952" cy="580926"/>
          </a:xfrm>
        </p:spPr>
        <p:txBody>
          <a:bodyPr/>
          <a:lstStyle/>
          <a:p>
            <a:r>
              <a:rPr lang="es-EC" b="1" dirty="0" smtClean="0">
                <a:solidFill>
                  <a:schemeClr val="bg1"/>
                </a:solidFill>
                <a:latin typeface="Times New Roman" pitchFamily="18" charset="0"/>
                <a:cs typeface="Times New Roman" pitchFamily="18" charset="0"/>
              </a:rPr>
              <a:t>ANÁLISIS ESTÁTICO NO LINEAL (PUSHOVER)</a:t>
            </a:r>
            <a:endParaRPr lang="es-EC" b="1" dirty="0">
              <a:solidFill>
                <a:schemeClr val="bg1"/>
              </a:solidFill>
              <a:latin typeface="Times New Roman" pitchFamily="18" charset="0"/>
              <a:cs typeface="Times New Roman" pitchFamily="18" charset="0"/>
            </a:endParaRPr>
          </a:p>
        </p:txBody>
      </p:sp>
      <p:pic>
        <p:nvPicPr>
          <p:cNvPr id="3" name="2 Imagen"/>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52736"/>
            <a:ext cx="8784976" cy="5544616"/>
          </a:xfrm>
          <a:prstGeom prst="rect">
            <a:avLst/>
          </a:prstGeom>
          <a:noFill/>
          <a:ln>
            <a:noFill/>
          </a:ln>
        </p:spPr>
      </p:pic>
    </p:spTree>
    <p:extLst>
      <p:ext uri="{BB962C8B-B14F-4D97-AF65-F5344CB8AC3E}">
        <p14:creationId xmlns:p14="http://schemas.microsoft.com/office/powerpoint/2010/main" val="8192562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2310794527"/>
              </p:ext>
            </p:extLst>
          </p:nvPr>
        </p:nvGraphicFramePr>
        <p:xfrm>
          <a:off x="2051720" y="332656"/>
          <a:ext cx="5329453" cy="6995160"/>
        </p:xfrm>
        <a:graphic>
          <a:graphicData uri="http://schemas.openxmlformats.org/drawingml/2006/table">
            <a:tbl>
              <a:tblPr firstRow="1" firstCol="1" bandRow="1">
                <a:tableStyleId>{775DCB02-9BB8-47FD-8907-85C794F793BA}</a:tableStyleId>
              </a:tblPr>
              <a:tblGrid>
                <a:gridCol w="976985"/>
                <a:gridCol w="683889"/>
                <a:gridCol w="1717866"/>
                <a:gridCol w="973728"/>
                <a:gridCol w="976985"/>
              </a:tblGrid>
              <a:tr h="266233">
                <a:tc>
                  <a:txBody>
                    <a:bodyPr/>
                    <a:lstStyle/>
                    <a:p>
                      <a:pPr algn="l">
                        <a:lnSpc>
                          <a:spcPct val="150000"/>
                        </a:lnSpc>
                        <a:spcAft>
                          <a:spcPts val="0"/>
                        </a:spcAft>
                      </a:pPr>
                      <a:r>
                        <a:rPr lang="es-EC" sz="1800" dirty="0">
                          <a:effectLst/>
                        </a:rPr>
                        <a:t>Piso</a:t>
                      </a:r>
                      <a:endParaRPr lang="es-EC" sz="1800" dirty="0">
                        <a:effectLst/>
                        <a:latin typeface="Times New Roman"/>
                        <a:ea typeface="Calibri"/>
                        <a:cs typeface="Times New Roman"/>
                      </a:endParaRPr>
                    </a:p>
                  </a:txBody>
                  <a:tcPr marL="66558" marR="66558" marT="0" marB="0"/>
                </a:tc>
                <a:tc>
                  <a:txBody>
                    <a:bodyPr/>
                    <a:lstStyle/>
                    <a:p>
                      <a:pPr algn="l">
                        <a:lnSpc>
                          <a:spcPct val="150000"/>
                        </a:lnSpc>
                        <a:spcAft>
                          <a:spcPts val="0"/>
                        </a:spcAft>
                      </a:pPr>
                      <a:r>
                        <a:rPr lang="es-EC" sz="1800" dirty="0">
                          <a:effectLst/>
                        </a:rPr>
                        <a:t>Nudo</a:t>
                      </a:r>
                      <a:endParaRPr lang="es-EC" sz="1800" dirty="0">
                        <a:effectLst/>
                        <a:latin typeface="Times New Roman"/>
                        <a:ea typeface="Calibri"/>
                        <a:cs typeface="Times New Roman"/>
                      </a:endParaRPr>
                    </a:p>
                  </a:txBody>
                  <a:tcPr marL="66558" marR="66558" marT="0" marB="0"/>
                </a:tc>
                <a:tc>
                  <a:txBody>
                    <a:bodyPr/>
                    <a:lstStyle/>
                    <a:p>
                      <a:pPr algn="l">
                        <a:lnSpc>
                          <a:spcPct val="150000"/>
                        </a:lnSpc>
                        <a:spcAft>
                          <a:spcPts val="0"/>
                        </a:spcAft>
                      </a:pPr>
                      <a:r>
                        <a:rPr lang="es-EC" sz="1800" dirty="0">
                          <a:effectLst/>
                        </a:rPr>
                        <a:t>Combinación</a:t>
                      </a:r>
                      <a:endParaRPr lang="es-EC" sz="1800" dirty="0">
                        <a:effectLst/>
                        <a:latin typeface="Times New Roman"/>
                        <a:ea typeface="Calibri"/>
                        <a:cs typeface="Times New Roman"/>
                      </a:endParaRPr>
                    </a:p>
                  </a:txBody>
                  <a:tcPr marL="66558" marR="66558" marT="0" marB="0"/>
                </a:tc>
                <a:tc>
                  <a:txBody>
                    <a:bodyPr/>
                    <a:lstStyle/>
                    <a:p>
                      <a:pPr algn="l">
                        <a:lnSpc>
                          <a:spcPct val="150000"/>
                        </a:lnSpc>
                        <a:spcAft>
                          <a:spcPts val="0"/>
                        </a:spcAft>
                      </a:pPr>
                      <a:r>
                        <a:rPr lang="es-EC" sz="1800" dirty="0">
                          <a:effectLst/>
                        </a:rPr>
                        <a:t>RX</a:t>
                      </a:r>
                      <a:endParaRPr lang="es-EC" sz="1800" dirty="0">
                        <a:effectLst/>
                        <a:latin typeface="Times New Roman"/>
                        <a:ea typeface="Calibri"/>
                        <a:cs typeface="Times New Roman"/>
                      </a:endParaRPr>
                    </a:p>
                  </a:txBody>
                  <a:tcPr marL="66558" marR="66558" marT="0" marB="0"/>
                </a:tc>
                <a:tc>
                  <a:txBody>
                    <a:bodyPr/>
                    <a:lstStyle/>
                    <a:p>
                      <a:pPr algn="l">
                        <a:lnSpc>
                          <a:spcPct val="150000"/>
                        </a:lnSpc>
                        <a:spcAft>
                          <a:spcPts val="0"/>
                        </a:spcAft>
                      </a:pPr>
                      <a:r>
                        <a:rPr lang="es-EC" sz="1800" dirty="0">
                          <a:effectLst/>
                        </a:rPr>
                        <a:t>RY</a:t>
                      </a:r>
                      <a:endParaRPr lang="es-EC" sz="1800" dirty="0">
                        <a:effectLst/>
                        <a:latin typeface="Times New Roman"/>
                        <a:ea typeface="Calibri"/>
                        <a:cs typeface="Times New Roman"/>
                      </a:endParaRPr>
                    </a:p>
                  </a:txBody>
                  <a:tcPr marL="66558" marR="66558" marT="0" marB="0"/>
                </a:tc>
              </a:tr>
              <a:tr h="266233">
                <a:tc>
                  <a:txBody>
                    <a:bodyPr/>
                    <a:lstStyle/>
                    <a:p>
                      <a:pPr algn="ctr">
                        <a:lnSpc>
                          <a:spcPct val="150000"/>
                        </a:lnSpc>
                        <a:spcAft>
                          <a:spcPts val="0"/>
                        </a:spcAft>
                      </a:pPr>
                      <a:r>
                        <a:rPr lang="es-EC" sz="1800" dirty="0">
                          <a:effectLst/>
                        </a:rPr>
                        <a:t>STORY7</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ENVELOPE MAX</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0.00039</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0.00038</a:t>
                      </a:r>
                      <a:endParaRPr lang="es-EC" sz="1800" dirty="0">
                        <a:effectLst/>
                        <a:latin typeface="Times New Roman"/>
                        <a:ea typeface="Calibri"/>
                        <a:cs typeface="Times New Roman"/>
                      </a:endParaRPr>
                    </a:p>
                  </a:txBody>
                  <a:tcPr marL="66558" marR="66558" marT="0" marB="0"/>
                </a:tc>
              </a:tr>
              <a:tr h="266233">
                <a:tc>
                  <a:txBody>
                    <a:bodyPr/>
                    <a:lstStyle/>
                    <a:p>
                      <a:pPr algn="ctr">
                        <a:lnSpc>
                          <a:spcPct val="150000"/>
                        </a:lnSpc>
                        <a:spcAft>
                          <a:spcPts val="0"/>
                        </a:spcAft>
                      </a:pPr>
                      <a:r>
                        <a:rPr lang="es-EC" sz="1800" dirty="0">
                          <a:effectLst/>
                        </a:rPr>
                        <a:t>STORY7</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ENVELOPE MIN</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-0.0005</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-0.00038</a:t>
                      </a:r>
                      <a:endParaRPr lang="es-EC" sz="1800" dirty="0">
                        <a:effectLst/>
                        <a:latin typeface="Times New Roman"/>
                        <a:ea typeface="Calibri"/>
                        <a:cs typeface="Times New Roman"/>
                      </a:endParaRPr>
                    </a:p>
                  </a:txBody>
                  <a:tcPr marL="66558" marR="66558" marT="0" marB="0"/>
                </a:tc>
              </a:tr>
              <a:tr h="266233">
                <a:tc>
                  <a:txBody>
                    <a:bodyPr/>
                    <a:lstStyle/>
                    <a:p>
                      <a:pPr algn="ctr">
                        <a:lnSpc>
                          <a:spcPct val="150000"/>
                        </a:lnSpc>
                        <a:spcAft>
                          <a:spcPts val="0"/>
                        </a:spcAft>
                      </a:pPr>
                      <a:r>
                        <a:rPr lang="es-EC" sz="1800" dirty="0">
                          <a:effectLst/>
                        </a:rPr>
                        <a:t>STORY6</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ENVELOPE MAX</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0.00087</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0.00087</a:t>
                      </a:r>
                      <a:endParaRPr lang="es-EC" sz="1800" dirty="0">
                        <a:effectLst/>
                        <a:latin typeface="Times New Roman"/>
                        <a:ea typeface="Calibri"/>
                        <a:cs typeface="Times New Roman"/>
                      </a:endParaRPr>
                    </a:p>
                  </a:txBody>
                  <a:tcPr marL="66558" marR="66558" marT="0" marB="0"/>
                </a:tc>
              </a:tr>
              <a:tr h="266233">
                <a:tc>
                  <a:txBody>
                    <a:bodyPr/>
                    <a:lstStyle/>
                    <a:p>
                      <a:pPr algn="ctr">
                        <a:lnSpc>
                          <a:spcPct val="150000"/>
                        </a:lnSpc>
                        <a:spcAft>
                          <a:spcPts val="0"/>
                        </a:spcAft>
                      </a:pPr>
                      <a:r>
                        <a:rPr lang="es-EC" sz="1800" dirty="0">
                          <a:effectLst/>
                        </a:rPr>
                        <a:t>STORY6</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ENVELOPE MIN</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-0.00097</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-0.00087</a:t>
                      </a:r>
                      <a:endParaRPr lang="es-EC" sz="1800" dirty="0">
                        <a:effectLst/>
                        <a:latin typeface="Times New Roman"/>
                        <a:ea typeface="Calibri"/>
                        <a:cs typeface="Times New Roman"/>
                      </a:endParaRPr>
                    </a:p>
                  </a:txBody>
                  <a:tcPr marL="66558" marR="66558" marT="0" marB="0"/>
                </a:tc>
              </a:tr>
              <a:tr h="266233">
                <a:tc>
                  <a:txBody>
                    <a:bodyPr/>
                    <a:lstStyle/>
                    <a:p>
                      <a:pPr algn="ctr">
                        <a:lnSpc>
                          <a:spcPct val="150000"/>
                        </a:lnSpc>
                        <a:spcAft>
                          <a:spcPts val="0"/>
                        </a:spcAft>
                      </a:pPr>
                      <a:r>
                        <a:rPr lang="es-EC" sz="1800" dirty="0">
                          <a:effectLst/>
                        </a:rPr>
                        <a:t>STORY5</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ENVELOPE MAX</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0.00138</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0.00135</a:t>
                      </a:r>
                      <a:endParaRPr lang="es-EC" sz="1800" dirty="0">
                        <a:effectLst/>
                        <a:latin typeface="Times New Roman"/>
                        <a:ea typeface="Calibri"/>
                        <a:cs typeface="Times New Roman"/>
                      </a:endParaRPr>
                    </a:p>
                  </a:txBody>
                  <a:tcPr marL="66558" marR="66558" marT="0" marB="0"/>
                </a:tc>
              </a:tr>
              <a:tr h="266233">
                <a:tc>
                  <a:txBody>
                    <a:bodyPr/>
                    <a:lstStyle/>
                    <a:p>
                      <a:pPr algn="ctr">
                        <a:lnSpc>
                          <a:spcPct val="150000"/>
                        </a:lnSpc>
                        <a:spcAft>
                          <a:spcPts val="0"/>
                        </a:spcAft>
                      </a:pPr>
                      <a:r>
                        <a:rPr lang="es-EC" sz="1800" dirty="0">
                          <a:effectLst/>
                        </a:rPr>
                        <a:t>STORY5</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ENVELOPE MIN</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-0.00144</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-0.00135</a:t>
                      </a:r>
                      <a:endParaRPr lang="es-EC" sz="1800" dirty="0">
                        <a:effectLst/>
                        <a:latin typeface="Times New Roman"/>
                        <a:ea typeface="Calibri"/>
                        <a:cs typeface="Times New Roman"/>
                      </a:endParaRPr>
                    </a:p>
                  </a:txBody>
                  <a:tcPr marL="66558" marR="66558" marT="0" marB="0"/>
                </a:tc>
              </a:tr>
              <a:tr h="266233">
                <a:tc>
                  <a:txBody>
                    <a:bodyPr/>
                    <a:lstStyle/>
                    <a:p>
                      <a:pPr algn="ctr">
                        <a:lnSpc>
                          <a:spcPct val="150000"/>
                        </a:lnSpc>
                        <a:spcAft>
                          <a:spcPts val="0"/>
                        </a:spcAft>
                      </a:pPr>
                      <a:r>
                        <a:rPr lang="es-EC" sz="1800" dirty="0">
                          <a:effectLst/>
                        </a:rPr>
                        <a:t>STORY4</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ENVELOPE MAX</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0.00168</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0.00163</a:t>
                      </a:r>
                      <a:endParaRPr lang="es-EC" sz="1800" dirty="0">
                        <a:effectLst/>
                        <a:latin typeface="Times New Roman"/>
                        <a:ea typeface="Calibri"/>
                        <a:cs typeface="Times New Roman"/>
                      </a:endParaRPr>
                    </a:p>
                  </a:txBody>
                  <a:tcPr marL="66558" marR="66558" marT="0" marB="0"/>
                </a:tc>
              </a:tr>
              <a:tr h="266233">
                <a:tc>
                  <a:txBody>
                    <a:bodyPr/>
                    <a:lstStyle/>
                    <a:p>
                      <a:pPr algn="ctr">
                        <a:lnSpc>
                          <a:spcPct val="150000"/>
                        </a:lnSpc>
                        <a:spcAft>
                          <a:spcPts val="0"/>
                        </a:spcAft>
                      </a:pPr>
                      <a:r>
                        <a:rPr lang="es-EC" sz="1800" dirty="0">
                          <a:effectLst/>
                        </a:rPr>
                        <a:t>STORY4</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ENVELOPE MIN</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-0.00172</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-0.00163</a:t>
                      </a:r>
                      <a:endParaRPr lang="es-EC" sz="1800" dirty="0">
                        <a:effectLst/>
                        <a:latin typeface="Times New Roman"/>
                        <a:ea typeface="Calibri"/>
                        <a:cs typeface="Times New Roman"/>
                      </a:endParaRPr>
                    </a:p>
                  </a:txBody>
                  <a:tcPr marL="66558" marR="66558" marT="0" marB="0"/>
                </a:tc>
              </a:tr>
              <a:tr h="266233">
                <a:tc>
                  <a:txBody>
                    <a:bodyPr/>
                    <a:lstStyle/>
                    <a:p>
                      <a:pPr algn="ctr">
                        <a:lnSpc>
                          <a:spcPct val="150000"/>
                        </a:lnSpc>
                        <a:spcAft>
                          <a:spcPts val="0"/>
                        </a:spcAft>
                      </a:pPr>
                      <a:r>
                        <a:rPr lang="es-EC" sz="1800" dirty="0">
                          <a:effectLst/>
                        </a:rPr>
                        <a:t>STORY3</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ENVELOPE MAX</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0.00138</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0.00135</a:t>
                      </a:r>
                      <a:endParaRPr lang="es-EC" sz="1800" dirty="0">
                        <a:effectLst/>
                        <a:latin typeface="Times New Roman"/>
                        <a:ea typeface="Calibri"/>
                        <a:cs typeface="Times New Roman"/>
                      </a:endParaRPr>
                    </a:p>
                  </a:txBody>
                  <a:tcPr marL="66558" marR="66558" marT="0" marB="0"/>
                </a:tc>
              </a:tr>
              <a:tr h="266233">
                <a:tc>
                  <a:txBody>
                    <a:bodyPr/>
                    <a:lstStyle/>
                    <a:p>
                      <a:pPr algn="ctr">
                        <a:lnSpc>
                          <a:spcPct val="150000"/>
                        </a:lnSpc>
                        <a:spcAft>
                          <a:spcPts val="0"/>
                        </a:spcAft>
                      </a:pPr>
                      <a:r>
                        <a:rPr lang="es-EC" sz="1800" dirty="0">
                          <a:effectLst/>
                        </a:rPr>
                        <a:t>STORY3</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ENVELOPE MIN</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-0.00142</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-0.00135</a:t>
                      </a:r>
                      <a:endParaRPr lang="es-EC" sz="1800" dirty="0">
                        <a:effectLst/>
                        <a:latin typeface="Times New Roman"/>
                        <a:ea typeface="Calibri"/>
                        <a:cs typeface="Times New Roman"/>
                      </a:endParaRPr>
                    </a:p>
                  </a:txBody>
                  <a:tcPr marL="66558" marR="66558" marT="0" marB="0"/>
                </a:tc>
              </a:tr>
              <a:tr h="266233">
                <a:tc>
                  <a:txBody>
                    <a:bodyPr/>
                    <a:lstStyle/>
                    <a:p>
                      <a:pPr algn="ctr">
                        <a:lnSpc>
                          <a:spcPct val="150000"/>
                        </a:lnSpc>
                        <a:spcAft>
                          <a:spcPts val="0"/>
                        </a:spcAft>
                      </a:pPr>
                      <a:r>
                        <a:rPr lang="es-EC" sz="1800" dirty="0">
                          <a:effectLst/>
                        </a:rPr>
                        <a:t>STORY2</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ENVELOPE MAX</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0.00144</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0.00141</a:t>
                      </a:r>
                      <a:endParaRPr lang="es-EC" sz="1800" dirty="0">
                        <a:effectLst/>
                        <a:latin typeface="Times New Roman"/>
                        <a:ea typeface="Calibri"/>
                        <a:cs typeface="Times New Roman"/>
                      </a:endParaRPr>
                    </a:p>
                  </a:txBody>
                  <a:tcPr marL="66558" marR="66558" marT="0" marB="0"/>
                </a:tc>
              </a:tr>
              <a:tr h="266233">
                <a:tc>
                  <a:txBody>
                    <a:bodyPr/>
                    <a:lstStyle/>
                    <a:p>
                      <a:pPr algn="ctr">
                        <a:lnSpc>
                          <a:spcPct val="150000"/>
                        </a:lnSpc>
                        <a:spcAft>
                          <a:spcPts val="0"/>
                        </a:spcAft>
                      </a:pPr>
                      <a:r>
                        <a:rPr lang="es-EC" sz="1800" dirty="0">
                          <a:effectLst/>
                        </a:rPr>
                        <a:t>STORY2</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ENVELOPE MIN</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-0.00147</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-0.00141</a:t>
                      </a:r>
                      <a:endParaRPr lang="es-EC" sz="1800" dirty="0">
                        <a:effectLst/>
                        <a:latin typeface="Times New Roman"/>
                        <a:ea typeface="Calibri"/>
                        <a:cs typeface="Times New Roman"/>
                      </a:endParaRPr>
                    </a:p>
                  </a:txBody>
                  <a:tcPr marL="66558" marR="66558" marT="0" marB="0"/>
                </a:tc>
              </a:tr>
              <a:tr h="266233">
                <a:tc>
                  <a:txBody>
                    <a:bodyPr/>
                    <a:lstStyle/>
                    <a:p>
                      <a:pPr algn="ctr">
                        <a:lnSpc>
                          <a:spcPct val="150000"/>
                        </a:lnSpc>
                        <a:spcAft>
                          <a:spcPts val="0"/>
                        </a:spcAft>
                      </a:pPr>
                      <a:r>
                        <a:rPr lang="es-EC" sz="1800" dirty="0">
                          <a:effectLst/>
                        </a:rPr>
                        <a:t>STORY1</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ENVELOPE MAX</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0.00127</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0.00126</a:t>
                      </a:r>
                      <a:endParaRPr lang="es-EC" sz="1800" dirty="0">
                        <a:effectLst/>
                        <a:latin typeface="Times New Roman"/>
                        <a:ea typeface="Calibri"/>
                        <a:cs typeface="Times New Roman"/>
                      </a:endParaRPr>
                    </a:p>
                  </a:txBody>
                  <a:tcPr marL="66558" marR="66558" marT="0" marB="0"/>
                </a:tc>
              </a:tr>
              <a:tr h="266233">
                <a:tc>
                  <a:txBody>
                    <a:bodyPr/>
                    <a:lstStyle/>
                    <a:p>
                      <a:pPr algn="ctr">
                        <a:lnSpc>
                          <a:spcPct val="150000"/>
                        </a:lnSpc>
                        <a:spcAft>
                          <a:spcPts val="0"/>
                        </a:spcAft>
                      </a:pPr>
                      <a:r>
                        <a:rPr lang="es-EC" sz="1800" dirty="0">
                          <a:effectLst/>
                        </a:rPr>
                        <a:t>STORY1</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ENVELOPE MIN</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-0.00128</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-0.00126</a:t>
                      </a:r>
                      <a:endParaRPr lang="es-EC" sz="1800" dirty="0">
                        <a:effectLst/>
                        <a:latin typeface="Times New Roman"/>
                        <a:ea typeface="Calibri"/>
                        <a:cs typeface="Times New Roman"/>
                      </a:endParaRPr>
                    </a:p>
                  </a:txBody>
                  <a:tcPr marL="66558" marR="66558" marT="0" marB="0"/>
                </a:tc>
              </a:tr>
              <a:tr h="266233">
                <a:tc>
                  <a:txBody>
                    <a:bodyPr/>
                    <a:lstStyle/>
                    <a:p>
                      <a:pPr algn="ctr">
                        <a:lnSpc>
                          <a:spcPct val="150000"/>
                        </a:lnSpc>
                        <a:spcAft>
                          <a:spcPts val="0"/>
                        </a:spcAft>
                      </a:pPr>
                      <a:r>
                        <a:rPr lang="es-EC" sz="1800" dirty="0">
                          <a:effectLst/>
                        </a:rPr>
                        <a:t>BASE</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ENVELOPE MAX</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a:t>
                      </a:r>
                      <a:endParaRPr lang="es-EC" sz="1800" dirty="0">
                        <a:effectLst/>
                        <a:latin typeface="Times New Roman"/>
                        <a:ea typeface="Calibri"/>
                        <a:cs typeface="Times New Roman"/>
                      </a:endParaRPr>
                    </a:p>
                  </a:txBody>
                  <a:tcPr marL="66558" marR="66558" marT="0" marB="0"/>
                </a:tc>
              </a:tr>
              <a:tr h="266233">
                <a:tc>
                  <a:txBody>
                    <a:bodyPr/>
                    <a:lstStyle/>
                    <a:p>
                      <a:pPr algn="ctr">
                        <a:lnSpc>
                          <a:spcPct val="150000"/>
                        </a:lnSpc>
                        <a:spcAft>
                          <a:spcPts val="0"/>
                        </a:spcAft>
                      </a:pPr>
                      <a:r>
                        <a:rPr lang="es-EC" sz="1800" dirty="0">
                          <a:effectLst/>
                        </a:rPr>
                        <a:t>BASE</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ENVELOPE MIN</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a:t>
                      </a:r>
                      <a:endParaRPr lang="es-EC" sz="1800" dirty="0">
                        <a:effectLst/>
                        <a:latin typeface="Times New Roman"/>
                        <a:ea typeface="Calibri"/>
                        <a:cs typeface="Times New Roman"/>
                      </a:endParaRPr>
                    </a:p>
                  </a:txBody>
                  <a:tcPr marL="66558" marR="66558" marT="0" marB="0"/>
                </a:tc>
              </a:tr>
            </a:tbl>
          </a:graphicData>
        </a:graphic>
      </p:graphicFrame>
    </p:spTree>
    <p:extLst>
      <p:ext uri="{BB962C8B-B14F-4D97-AF65-F5344CB8AC3E}">
        <p14:creationId xmlns:p14="http://schemas.microsoft.com/office/powerpoint/2010/main" val="1525502645"/>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188640"/>
            <a:ext cx="7924800" cy="508918"/>
          </a:xfrm>
        </p:spPr>
        <p:txBody>
          <a:bodyPr/>
          <a:lstStyle/>
          <a:p>
            <a:r>
              <a:rPr lang="es-EC" b="1" dirty="0" smtClean="0">
                <a:latin typeface="Times New Roman" pitchFamily="18" charset="0"/>
                <a:cs typeface="Times New Roman" pitchFamily="18" charset="0"/>
              </a:rPr>
              <a:t>Junta viga columnas</a:t>
            </a:r>
            <a:endParaRPr lang="es-EC" b="1" dirty="0">
              <a:latin typeface="Times New Roman" pitchFamily="18" charset="0"/>
              <a:cs typeface="Times New Roman" pitchFamily="18" charset="0"/>
            </a:endParaRP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620688"/>
            <a:ext cx="6979238"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6806481"/>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6632"/>
            <a:ext cx="6840760" cy="66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6434340"/>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3310579877"/>
              </p:ext>
            </p:extLst>
          </p:nvPr>
        </p:nvGraphicFramePr>
        <p:xfrm>
          <a:off x="1115616" y="260648"/>
          <a:ext cx="6120680" cy="6995160"/>
        </p:xfrm>
        <a:graphic>
          <a:graphicData uri="http://schemas.openxmlformats.org/drawingml/2006/table">
            <a:tbl>
              <a:tblPr firstRow="1" firstCol="1" bandRow="1">
                <a:tableStyleId>{775DCB02-9BB8-47FD-8907-85C794F793BA}</a:tableStyleId>
              </a:tblPr>
              <a:tblGrid>
                <a:gridCol w="1122031"/>
                <a:gridCol w="785421"/>
                <a:gridCol w="1972906"/>
                <a:gridCol w="1118291"/>
                <a:gridCol w="1122031"/>
              </a:tblGrid>
              <a:tr h="266233">
                <a:tc>
                  <a:txBody>
                    <a:bodyPr/>
                    <a:lstStyle/>
                    <a:p>
                      <a:pPr algn="ctr">
                        <a:lnSpc>
                          <a:spcPct val="150000"/>
                        </a:lnSpc>
                        <a:spcAft>
                          <a:spcPts val="0"/>
                        </a:spcAft>
                      </a:pPr>
                      <a:r>
                        <a:rPr lang="es-EC" sz="1800" dirty="0">
                          <a:effectLst/>
                        </a:rPr>
                        <a:t>Piso</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Nudo</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Combinación</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RX</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RY</a:t>
                      </a:r>
                      <a:endParaRPr lang="es-EC" sz="1800" dirty="0">
                        <a:effectLst/>
                        <a:latin typeface="Times New Roman"/>
                        <a:ea typeface="Calibri"/>
                        <a:cs typeface="Times New Roman"/>
                      </a:endParaRPr>
                    </a:p>
                  </a:txBody>
                  <a:tcPr marL="66558" marR="66558" marT="0" marB="0"/>
                </a:tc>
              </a:tr>
              <a:tr h="266233">
                <a:tc>
                  <a:txBody>
                    <a:bodyPr/>
                    <a:lstStyle/>
                    <a:p>
                      <a:pPr algn="ctr">
                        <a:lnSpc>
                          <a:spcPct val="150000"/>
                        </a:lnSpc>
                        <a:spcAft>
                          <a:spcPts val="0"/>
                        </a:spcAft>
                      </a:pPr>
                      <a:r>
                        <a:rPr lang="es-EC" sz="1800" dirty="0">
                          <a:effectLst/>
                        </a:rPr>
                        <a:t>STORY7</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ENVELOPE MAX</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0.00039</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0.00038</a:t>
                      </a:r>
                      <a:endParaRPr lang="es-EC" sz="1800" dirty="0">
                        <a:effectLst/>
                        <a:latin typeface="Times New Roman"/>
                        <a:ea typeface="Calibri"/>
                        <a:cs typeface="Times New Roman"/>
                      </a:endParaRPr>
                    </a:p>
                  </a:txBody>
                  <a:tcPr marL="66558" marR="66558" marT="0" marB="0"/>
                </a:tc>
              </a:tr>
              <a:tr h="266233">
                <a:tc>
                  <a:txBody>
                    <a:bodyPr/>
                    <a:lstStyle/>
                    <a:p>
                      <a:pPr algn="ctr">
                        <a:lnSpc>
                          <a:spcPct val="150000"/>
                        </a:lnSpc>
                        <a:spcAft>
                          <a:spcPts val="0"/>
                        </a:spcAft>
                      </a:pPr>
                      <a:r>
                        <a:rPr lang="es-EC" sz="1800" dirty="0">
                          <a:effectLst/>
                        </a:rPr>
                        <a:t>STORY7</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ENVELOPE MIN</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-0.0005</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-0.00038</a:t>
                      </a:r>
                      <a:endParaRPr lang="es-EC" sz="1800" dirty="0">
                        <a:effectLst/>
                        <a:latin typeface="Times New Roman"/>
                        <a:ea typeface="Calibri"/>
                        <a:cs typeface="Times New Roman"/>
                      </a:endParaRPr>
                    </a:p>
                  </a:txBody>
                  <a:tcPr marL="66558" marR="66558" marT="0" marB="0"/>
                </a:tc>
              </a:tr>
              <a:tr h="266233">
                <a:tc>
                  <a:txBody>
                    <a:bodyPr/>
                    <a:lstStyle/>
                    <a:p>
                      <a:pPr algn="ctr">
                        <a:lnSpc>
                          <a:spcPct val="150000"/>
                        </a:lnSpc>
                        <a:spcAft>
                          <a:spcPts val="0"/>
                        </a:spcAft>
                      </a:pPr>
                      <a:r>
                        <a:rPr lang="es-EC" sz="1800" dirty="0">
                          <a:effectLst/>
                        </a:rPr>
                        <a:t>STORY6</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ENVELOPE MAX</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0.00087</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0.00087</a:t>
                      </a:r>
                      <a:endParaRPr lang="es-EC" sz="1800" dirty="0">
                        <a:effectLst/>
                        <a:latin typeface="Times New Roman"/>
                        <a:ea typeface="Calibri"/>
                        <a:cs typeface="Times New Roman"/>
                      </a:endParaRPr>
                    </a:p>
                  </a:txBody>
                  <a:tcPr marL="66558" marR="66558" marT="0" marB="0"/>
                </a:tc>
              </a:tr>
              <a:tr h="266233">
                <a:tc>
                  <a:txBody>
                    <a:bodyPr/>
                    <a:lstStyle/>
                    <a:p>
                      <a:pPr algn="ctr">
                        <a:lnSpc>
                          <a:spcPct val="150000"/>
                        </a:lnSpc>
                        <a:spcAft>
                          <a:spcPts val="0"/>
                        </a:spcAft>
                      </a:pPr>
                      <a:r>
                        <a:rPr lang="es-EC" sz="1800" dirty="0">
                          <a:effectLst/>
                        </a:rPr>
                        <a:t>STORY6</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ENVELOPE MIN</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-0.00097</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-0.00087</a:t>
                      </a:r>
                      <a:endParaRPr lang="es-EC" sz="1800" dirty="0">
                        <a:effectLst/>
                        <a:latin typeface="Times New Roman"/>
                        <a:ea typeface="Calibri"/>
                        <a:cs typeface="Times New Roman"/>
                      </a:endParaRPr>
                    </a:p>
                  </a:txBody>
                  <a:tcPr marL="66558" marR="66558" marT="0" marB="0"/>
                </a:tc>
              </a:tr>
              <a:tr h="266233">
                <a:tc>
                  <a:txBody>
                    <a:bodyPr/>
                    <a:lstStyle/>
                    <a:p>
                      <a:pPr algn="ctr">
                        <a:lnSpc>
                          <a:spcPct val="150000"/>
                        </a:lnSpc>
                        <a:spcAft>
                          <a:spcPts val="0"/>
                        </a:spcAft>
                      </a:pPr>
                      <a:r>
                        <a:rPr lang="es-EC" sz="1800" dirty="0">
                          <a:effectLst/>
                        </a:rPr>
                        <a:t>STORY5</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ENVELOPE MAX</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0.00138</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0.00135</a:t>
                      </a:r>
                      <a:endParaRPr lang="es-EC" sz="1800" dirty="0">
                        <a:effectLst/>
                        <a:latin typeface="Times New Roman"/>
                        <a:ea typeface="Calibri"/>
                        <a:cs typeface="Times New Roman"/>
                      </a:endParaRPr>
                    </a:p>
                  </a:txBody>
                  <a:tcPr marL="66558" marR="66558" marT="0" marB="0"/>
                </a:tc>
              </a:tr>
              <a:tr h="266233">
                <a:tc>
                  <a:txBody>
                    <a:bodyPr/>
                    <a:lstStyle/>
                    <a:p>
                      <a:pPr algn="ctr">
                        <a:lnSpc>
                          <a:spcPct val="150000"/>
                        </a:lnSpc>
                        <a:spcAft>
                          <a:spcPts val="0"/>
                        </a:spcAft>
                      </a:pPr>
                      <a:r>
                        <a:rPr lang="es-EC" sz="1800" dirty="0">
                          <a:effectLst/>
                        </a:rPr>
                        <a:t>STORY5</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ENVELOPE MIN</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-0.00144</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-0.00135</a:t>
                      </a:r>
                      <a:endParaRPr lang="es-EC" sz="1800" dirty="0">
                        <a:effectLst/>
                        <a:latin typeface="Times New Roman"/>
                        <a:ea typeface="Calibri"/>
                        <a:cs typeface="Times New Roman"/>
                      </a:endParaRPr>
                    </a:p>
                  </a:txBody>
                  <a:tcPr marL="66558" marR="66558" marT="0" marB="0"/>
                </a:tc>
              </a:tr>
              <a:tr h="266233">
                <a:tc>
                  <a:txBody>
                    <a:bodyPr/>
                    <a:lstStyle/>
                    <a:p>
                      <a:pPr algn="ctr">
                        <a:lnSpc>
                          <a:spcPct val="150000"/>
                        </a:lnSpc>
                        <a:spcAft>
                          <a:spcPts val="0"/>
                        </a:spcAft>
                      </a:pPr>
                      <a:r>
                        <a:rPr lang="es-EC" sz="1800" dirty="0">
                          <a:effectLst/>
                        </a:rPr>
                        <a:t>STORY4</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ENVELOPE MAX</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0.00168</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0.00163</a:t>
                      </a:r>
                      <a:endParaRPr lang="es-EC" sz="1800" dirty="0">
                        <a:effectLst/>
                        <a:latin typeface="Times New Roman"/>
                        <a:ea typeface="Calibri"/>
                        <a:cs typeface="Times New Roman"/>
                      </a:endParaRPr>
                    </a:p>
                  </a:txBody>
                  <a:tcPr marL="66558" marR="66558" marT="0" marB="0"/>
                </a:tc>
              </a:tr>
              <a:tr h="266233">
                <a:tc>
                  <a:txBody>
                    <a:bodyPr/>
                    <a:lstStyle/>
                    <a:p>
                      <a:pPr algn="ctr">
                        <a:lnSpc>
                          <a:spcPct val="150000"/>
                        </a:lnSpc>
                        <a:spcAft>
                          <a:spcPts val="0"/>
                        </a:spcAft>
                      </a:pPr>
                      <a:r>
                        <a:rPr lang="es-EC" sz="1800" dirty="0">
                          <a:effectLst/>
                        </a:rPr>
                        <a:t>STORY4</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ENVELOPE MIN</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-0.00172</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-0.00163</a:t>
                      </a:r>
                      <a:endParaRPr lang="es-EC" sz="1800" dirty="0">
                        <a:effectLst/>
                        <a:latin typeface="Times New Roman"/>
                        <a:ea typeface="Calibri"/>
                        <a:cs typeface="Times New Roman"/>
                      </a:endParaRPr>
                    </a:p>
                  </a:txBody>
                  <a:tcPr marL="66558" marR="66558" marT="0" marB="0"/>
                </a:tc>
              </a:tr>
              <a:tr h="266233">
                <a:tc>
                  <a:txBody>
                    <a:bodyPr/>
                    <a:lstStyle/>
                    <a:p>
                      <a:pPr algn="ctr">
                        <a:lnSpc>
                          <a:spcPct val="150000"/>
                        </a:lnSpc>
                        <a:spcAft>
                          <a:spcPts val="0"/>
                        </a:spcAft>
                      </a:pPr>
                      <a:r>
                        <a:rPr lang="es-EC" sz="1800" dirty="0">
                          <a:effectLst/>
                        </a:rPr>
                        <a:t>STORY3</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ENVELOPE MAX</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0.00138</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0.00135</a:t>
                      </a:r>
                      <a:endParaRPr lang="es-EC" sz="1800" dirty="0">
                        <a:effectLst/>
                        <a:latin typeface="Times New Roman"/>
                        <a:ea typeface="Calibri"/>
                        <a:cs typeface="Times New Roman"/>
                      </a:endParaRPr>
                    </a:p>
                  </a:txBody>
                  <a:tcPr marL="66558" marR="66558" marT="0" marB="0"/>
                </a:tc>
              </a:tr>
              <a:tr h="266233">
                <a:tc>
                  <a:txBody>
                    <a:bodyPr/>
                    <a:lstStyle/>
                    <a:p>
                      <a:pPr algn="ctr">
                        <a:lnSpc>
                          <a:spcPct val="150000"/>
                        </a:lnSpc>
                        <a:spcAft>
                          <a:spcPts val="0"/>
                        </a:spcAft>
                      </a:pPr>
                      <a:r>
                        <a:rPr lang="es-EC" sz="1800" dirty="0">
                          <a:effectLst/>
                        </a:rPr>
                        <a:t>STORY3</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ENVELOPE MIN</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-0.00142</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-0.00135</a:t>
                      </a:r>
                      <a:endParaRPr lang="es-EC" sz="1800" dirty="0">
                        <a:effectLst/>
                        <a:latin typeface="Times New Roman"/>
                        <a:ea typeface="Calibri"/>
                        <a:cs typeface="Times New Roman"/>
                      </a:endParaRPr>
                    </a:p>
                  </a:txBody>
                  <a:tcPr marL="66558" marR="66558" marT="0" marB="0"/>
                </a:tc>
              </a:tr>
              <a:tr h="266233">
                <a:tc>
                  <a:txBody>
                    <a:bodyPr/>
                    <a:lstStyle/>
                    <a:p>
                      <a:pPr algn="ctr">
                        <a:lnSpc>
                          <a:spcPct val="150000"/>
                        </a:lnSpc>
                        <a:spcAft>
                          <a:spcPts val="0"/>
                        </a:spcAft>
                      </a:pPr>
                      <a:r>
                        <a:rPr lang="es-EC" sz="1800" dirty="0">
                          <a:effectLst/>
                        </a:rPr>
                        <a:t>STORY2</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ENVELOPE MAX</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0.00144</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0.00141</a:t>
                      </a:r>
                      <a:endParaRPr lang="es-EC" sz="1800" dirty="0">
                        <a:effectLst/>
                        <a:latin typeface="Times New Roman"/>
                        <a:ea typeface="Calibri"/>
                        <a:cs typeface="Times New Roman"/>
                      </a:endParaRPr>
                    </a:p>
                  </a:txBody>
                  <a:tcPr marL="66558" marR="66558" marT="0" marB="0"/>
                </a:tc>
              </a:tr>
              <a:tr h="266233">
                <a:tc>
                  <a:txBody>
                    <a:bodyPr/>
                    <a:lstStyle/>
                    <a:p>
                      <a:pPr algn="ctr">
                        <a:lnSpc>
                          <a:spcPct val="150000"/>
                        </a:lnSpc>
                        <a:spcAft>
                          <a:spcPts val="0"/>
                        </a:spcAft>
                      </a:pPr>
                      <a:r>
                        <a:rPr lang="es-EC" sz="1800" dirty="0">
                          <a:effectLst/>
                        </a:rPr>
                        <a:t>STORY2</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ENVELOPE MIN</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-0.00147</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-0.00141</a:t>
                      </a:r>
                      <a:endParaRPr lang="es-EC" sz="1800" dirty="0">
                        <a:effectLst/>
                        <a:latin typeface="Times New Roman"/>
                        <a:ea typeface="Calibri"/>
                        <a:cs typeface="Times New Roman"/>
                      </a:endParaRPr>
                    </a:p>
                  </a:txBody>
                  <a:tcPr marL="66558" marR="66558" marT="0" marB="0"/>
                </a:tc>
              </a:tr>
              <a:tr h="266233">
                <a:tc>
                  <a:txBody>
                    <a:bodyPr/>
                    <a:lstStyle/>
                    <a:p>
                      <a:pPr algn="ctr">
                        <a:lnSpc>
                          <a:spcPct val="150000"/>
                        </a:lnSpc>
                        <a:spcAft>
                          <a:spcPts val="0"/>
                        </a:spcAft>
                      </a:pPr>
                      <a:r>
                        <a:rPr lang="es-EC" sz="1800" dirty="0">
                          <a:effectLst/>
                        </a:rPr>
                        <a:t>STORY1</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ENVELOPE MAX</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0.00127</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0.00126</a:t>
                      </a:r>
                      <a:endParaRPr lang="es-EC" sz="1800" dirty="0">
                        <a:effectLst/>
                        <a:latin typeface="Times New Roman"/>
                        <a:ea typeface="Calibri"/>
                        <a:cs typeface="Times New Roman"/>
                      </a:endParaRPr>
                    </a:p>
                  </a:txBody>
                  <a:tcPr marL="66558" marR="66558" marT="0" marB="0"/>
                </a:tc>
              </a:tr>
              <a:tr h="266233">
                <a:tc>
                  <a:txBody>
                    <a:bodyPr/>
                    <a:lstStyle/>
                    <a:p>
                      <a:pPr algn="ctr">
                        <a:lnSpc>
                          <a:spcPct val="150000"/>
                        </a:lnSpc>
                        <a:spcAft>
                          <a:spcPts val="0"/>
                        </a:spcAft>
                      </a:pPr>
                      <a:r>
                        <a:rPr lang="es-EC" sz="1800" dirty="0">
                          <a:effectLst/>
                        </a:rPr>
                        <a:t>STORY1</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ENVELOPE MIN</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-0.00128</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-0.00126</a:t>
                      </a:r>
                      <a:endParaRPr lang="es-EC" sz="1800" dirty="0">
                        <a:effectLst/>
                        <a:latin typeface="Times New Roman"/>
                        <a:ea typeface="Calibri"/>
                        <a:cs typeface="Times New Roman"/>
                      </a:endParaRPr>
                    </a:p>
                  </a:txBody>
                  <a:tcPr marL="66558" marR="66558" marT="0" marB="0"/>
                </a:tc>
              </a:tr>
              <a:tr h="266233">
                <a:tc>
                  <a:txBody>
                    <a:bodyPr/>
                    <a:lstStyle/>
                    <a:p>
                      <a:pPr algn="ctr">
                        <a:lnSpc>
                          <a:spcPct val="150000"/>
                        </a:lnSpc>
                        <a:spcAft>
                          <a:spcPts val="0"/>
                        </a:spcAft>
                      </a:pPr>
                      <a:r>
                        <a:rPr lang="es-EC" sz="1800" dirty="0">
                          <a:effectLst/>
                        </a:rPr>
                        <a:t>BASE</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ENVELOPE MAX</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a:t>
                      </a:r>
                      <a:endParaRPr lang="es-EC" sz="1800" dirty="0">
                        <a:effectLst/>
                        <a:latin typeface="Times New Roman"/>
                        <a:ea typeface="Calibri"/>
                        <a:cs typeface="Times New Roman"/>
                      </a:endParaRPr>
                    </a:p>
                  </a:txBody>
                  <a:tcPr marL="66558" marR="66558" marT="0" marB="0"/>
                </a:tc>
              </a:tr>
              <a:tr h="266233">
                <a:tc>
                  <a:txBody>
                    <a:bodyPr/>
                    <a:lstStyle/>
                    <a:p>
                      <a:pPr algn="ctr">
                        <a:lnSpc>
                          <a:spcPct val="150000"/>
                        </a:lnSpc>
                        <a:spcAft>
                          <a:spcPts val="0"/>
                        </a:spcAft>
                      </a:pPr>
                      <a:r>
                        <a:rPr lang="es-EC" sz="1800" dirty="0">
                          <a:effectLst/>
                        </a:rPr>
                        <a:t>BASE</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ENVELOPE MIN</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a:t>
                      </a:r>
                      <a:endParaRPr lang="es-EC" sz="1800" dirty="0">
                        <a:effectLst/>
                        <a:latin typeface="Times New Roman"/>
                        <a:ea typeface="Calibri"/>
                        <a:cs typeface="Times New Roman"/>
                      </a:endParaRPr>
                    </a:p>
                  </a:txBody>
                  <a:tcPr marL="66558" marR="66558" marT="0" marB="0"/>
                </a:tc>
                <a:tc>
                  <a:txBody>
                    <a:bodyPr/>
                    <a:lstStyle/>
                    <a:p>
                      <a:pPr algn="ctr">
                        <a:lnSpc>
                          <a:spcPct val="150000"/>
                        </a:lnSpc>
                        <a:spcAft>
                          <a:spcPts val="0"/>
                        </a:spcAft>
                      </a:pPr>
                      <a:r>
                        <a:rPr lang="es-EC" sz="1800" dirty="0">
                          <a:effectLst/>
                        </a:rPr>
                        <a:t>0</a:t>
                      </a:r>
                      <a:endParaRPr lang="es-EC" sz="1800" dirty="0">
                        <a:effectLst/>
                        <a:latin typeface="Times New Roman"/>
                        <a:ea typeface="Calibri"/>
                        <a:cs typeface="Times New Roman"/>
                      </a:endParaRPr>
                    </a:p>
                  </a:txBody>
                  <a:tcPr marL="66558" marR="66558" marT="0" marB="0"/>
                </a:tc>
              </a:tr>
            </a:tbl>
          </a:graphicData>
        </a:graphic>
      </p:graphicFrame>
    </p:spTree>
    <p:extLst>
      <p:ext uri="{BB962C8B-B14F-4D97-AF65-F5344CB8AC3E}">
        <p14:creationId xmlns:p14="http://schemas.microsoft.com/office/powerpoint/2010/main" val="705966016"/>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32210"/>
            <a:ext cx="7924800" cy="566936"/>
          </a:xfrm>
        </p:spPr>
        <p:txBody>
          <a:bodyPr/>
          <a:lstStyle/>
          <a:p>
            <a:r>
              <a:rPr lang="es-EC" b="1" dirty="0" smtClean="0">
                <a:latin typeface="Times New Roman" pitchFamily="18" charset="0"/>
                <a:cs typeface="Times New Roman" pitchFamily="18" charset="0"/>
              </a:rPr>
              <a:t>Losas bidireccionales</a:t>
            </a:r>
            <a:endParaRPr lang="es-EC" b="1" dirty="0">
              <a:latin typeface="Times New Roman" pitchFamily="18" charset="0"/>
              <a:cs typeface="Times New Roman" pitchFamily="18" charset="0"/>
            </a:endParaRP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526152"/>
            <a:ext cx="4905852" cy="633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9633745"/>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227491814"/>
              </p:ext>
            </p:extLst>
          </p:nvPr>
        </p:nvGraphicFramePr>
        <p:xfrm>
          <a:off x="1547664" y="476672"/>
          <a:ext cx="5400600" cy="5256585"/>
        </p:xfrm>
        <a:graphic>
          <a:graphicData uri="http://schemas.openxmlformats.org/drawingml/2006/table">
            <a:tbl>
              <a:tblPr firstRow="1" firstCol="1" bandRow="1">
                <a:tableStyleId>{775DCB02-9BB8-47FD-8907-85C794F793BA}</a:tableStyleId>
              </a:tblPr>
              <a:tblGrid>
                <a:gridCol w="1668191"/>
                <a:gridCol w="2478178"/>
                <a:gridCol w="1254231"/>
              </a:tblGrid>
              <a:tr h="350439">
                <a:tc>
                  <a:txBody>
                    <a:bodyPr/>
                    <a:lstStyle/>
                    <a:p>
                      <a:pPr algn="ctr">
                        <a:lnSpc>
                          <a:spcPct val="100000"/>
                        </a:lnSpc>
                        <a:spcAft>
                          <a:spcPts val="0"/>
                        </a:spcAft>
                      </a:pPr>
                      <a:r>
                        <a:rPr lang="es-EC" sz="2000" dirty="0">
                          <a:effectLst/>
                        </a:rPr>
                        <a:t>Diafragmas</a:t>
                      </a:r>
                      <a:endParaRPr lang="es-EC" sz="2000" dirty="0">
                        <a:effectLst/>
                        <a:latin typeface="Times New Roman"/>
                        <a:ea typeface="Calibri"/>
                        <a:cs typeface="Times New Roman"/>
                      </a:endParaRPr>
                    </a:p>
                  </a:txBody>
                  <a:tcPr marL="30859" marR="30859" marT="0" marB="0"/>
                </a:tc>
                <a:tc>
                  <a:txBody>
                    <a:bodyPr/>
                    <a:lstStyle/>
                    <a:p>
                      <a:pPr algn="ctr">
                        <a:lnSpc>
                          <a:spcPct val="100000"/>
                        </a:lnSpc>
                        <a:spcAft>
                          <a:spcPts val="0"/>
                        </a:spcAft>
                      </a:pPr>
                      <a:r>
                        <a:rPr lang="es-EC" sz="2000" dirty="0">
                          <a:effectLst/>
                        </a:rPr>
                        <a:t>Combinación</a:t>
                      </a:r>
                      <a:endParaRPr lang="es-EC" sz="2000" dirty="0">
                        <a:effectLst/>
                        <a:latin typeface="Times New Roman"/>
                        <a:ea typeface="Calibri"/>
                        <a:cs typeface="Times New Roman"/>
                      </a:endParaRPr>
                    </a:p>
                  </a:txBody>
                  <a:tcPr marL="30859" marR="30859" marT="0" marB="0"/>
                </a:tc>
                <a:tc>
                  <a:txBody>
                    <a:bodyPr/>
                    <a:lstStyle/>
                    <a:p>
                      <a:pPr algn="ctr">
                        <a:lnSpc>
                          <a:spcPct val="100000"/>
                        </a:lnSpc>
                        <a:spcAft>
                          <a:spcPts val="0"/>
                        </a:spcAft>
                      </a:pPr>
                      <a:r>
                        <a:rPr lang="es-EC" sz="2000" dirty="0">
                          <a:effectLst/>
                        </a:rPr>
                        <a:t>RZ</a:t>
                      </a:r>
                      <a:endParaRPr lang="es-EC" sz="2000" dirty="0">
                        <a:effectLst/>
                        <a:latin typeface="Times New Roman"/>
                        <a:ea typeface="Calibri"/>
                        <a:cs typeface="Times New Roman"/>
                      </a:endParaRPr>
                    </a:p>
                  </a:txBody>
                  <a:tcPr marL="30859" marR="30859" marT="0" marB="0"/>
                </a:tc>
              </a:tr>
              <a:tr h="350439">
                <a:tc>
                  <a:txBody>
                    <a:bodyPr/>
                    <a:lstStyle/>
                    <a:p>
                      <a:pPr algn="ctr">
                        <a:lnSpc>
                          <a:spcPct val="100000"/>
                        </a:lnSpc>
                        <a:spcAft>
                          <a:spcPts val="0"/>
                        </a:spcAft>
                      </a:pPr>
                      <a:r>
                        <a:rPr lang="es-EC" sz="2000" dirty="0">
                          <a:effectLst/>
                        </a:rPr>
                        <a:t>PISO7</a:t>
                      </a:r>
                      <a:endParaRPr lang="es-EC" sz="2000" dirty="0">
                        <a:effectLst/>
                        <a:latin typeface="Times New Roman"/>
                        <a:ea typeface="Calibri"/>
                        <a:cs typeface="Times New Roman"/>
                      </a:endParaRPr>
                    </a:p>
                  </a:txBody>
                  <a:tcPr marL="30859" marR="30859" marT="0" marB="0"/>
                </a:tc>
                <a:tc>
                  <a:txBody>
                    <a:bodyPr/>
                    <a:lstStyle/>
                    <a:p>
                      <a:pPr algn="ctr">
                        <a:lnSpc>
                          <a:spcPct val="100000"/>
                        </a:lnSpc>
                        <a:spcAft>
                          <a:spcPts val="0"/>
                        </a:spcAft>
                      </a:pPr>
                      <a:r>
                        <a:rPr lang="es-EC" sz="2000" dirty="0">
                          <a:effectLst/>
                        </a:rPr>
                        <a:t>ENVELOPE MAX</a:t>
                      </a:r>
                      <a:endParaRPr lang="es-EC" sz="2000" dirty="0">
                        <a:effectLst/>
                        <a:latin typeface="Times New Roman"/>
                        <a:ea typeface="Calibri"/>
                        <a:cs typeface="Times New Roman"/>
                      </a:endParaRPr>
                    </a:p>
                  </a:txBody>
                  <a:tcPr marL="30859" marR="30859" marT="0" marB="0"/>
                </a:tc>
                <a:tc>
                  <a:txBody>
                    <a:bodyPr/>
                    <a:lstStyle/>
                    <a:p>
                      <a:pPr algn="ctr">
                        <a:lnSpc>
                          <a:spcPct val="100000"/>
                        </a:lnSpc>
                        <a:spcAft>
                          <a:spcPts val="0"/>
                        </a:spcAft>
                      </a:pPr>
                      <a:r>
                        <a:rPr lang="es-EC" sz="2000" dirty="0">
                          <a:effectLst/>
                        </a:rPr>
                        <a:t>0.00039</a:t>
                      </a:r>
                      <a:endParaRPr lang="es-EC" sz="2000" dirty="0">
                        <a:effectLst/>
                        <a:latin typeface="Times New Roman"/>
                        <a:ea typeface="Calibri"/>
                        <a:cs typeface="Times New Roman"/>
                      </a:endParaRPr>
                    </a:p>
                  </a:txBody>
                  <a:tcPr marL="30859" marR="30859" marT="0" marB="0"/>
                </a:tc>
              </a:tr>
              <a:tr h="350439">
                <a:tc>
                  <a:txBody>
                    <a:bodyPr/>
                    <a:lstStyle/>
                    <a:p>
                      <a:pPr algn="ctr">
                        <a:lnSpc>
                          <a:spcPct val="100000"/>
                        </a:lnSpc>
                        <a:spcAft>
                          <a:spcPts val="0"/>
                        </a:spcAft>
                      </a:pPr>
                      <a:r>
                        <a:rPr lang="es-EC" sz="2000" dirty="0">
                          <a:effectLst/>
                        </a:rPr>
                        <a:t>PISO7</a:t>
                      </a:r>
                      <a:endParaRPr lang="es-EC" sz="2000" dirty="0">
                        <a:effectLst/>
                        <a:latin typeface="Times New Roman"/>
                        <a:ea typeface="Calibri"/>
                        <a:cs typeface="Times New Roman"/>
                      </a:endParaRPr>
                    </a:p>
                  </a:txBody>
                  <a:tcPr marL="30859" marR="30859" marT="0" marB="0"/>
                </a:tc>
                <a:tc>
                  <a:txBody>
                    <a:bodyPr/>
                    <a:lstStyle/>
                    <a:p>
                      <a:pPr algn="ctr">
                        <a:lnSpc>
                          <a:spcPct val="100000"/>
                        </a:lnSpc>
                        <a:spcAft>
                          <a:spcPts val="0"/>
                        </a:spcAft>
                      </a:pPr>
                      <a:r>
                        <a:rPr lang="es-EC" sz="2000" dirty="0">
                          <a:effectLst/>
                        </a:rPr>
                        <a:t>ENVELOPE MIN</a:t>
                      </a:r>
                      <a:endParaRPr lang="es-EC" sz="2000" dirty="0">
                        <a:effectLst/>
                        <a:latin typeface="Times New Roman"/>
                        <a:ea typeface="Calibri"/>
                        <a:cs typeface="Times New Roman"/>
                      </a:endParaRPr>
                    </a:p>
                  </a:txBody>
                  <a:tcPr marL="30859" marR="30859" marT="0" marB="0"/>
                </a:tc>
                <a:tc>
                  <a:txBody>
                    <a:bodyPr/>
                    <a:lstStyle/>
                    <a:p>
                      <a:pPr algn="ctr">
                        <a:lnSpc>
                          <a:spcPct val="100000"/>
                        </a:lnSpc>
                        <a:spcAft>
                          <a:spcPts val="0"/>
                        </a:spcAft>
                      </a:pPr>
                      <a:r>
                        <a:rPr lang="es-EC" sz="2000" dirty="0">
                          <a:effectLst/>
                        </a:rPr>
                        <a:t>-0.00039</a:t>
                      </a:r>
                      <a:endParaRPr lang="es-EC" sz="2000" dirty="0">
                        <a:effectLst/>
                        <a:latin typeface="Times New Roman"/>
                        <a:ea typeface="Calibri"/>
                        <a:cs typeface="Times New Roman"/>
                      </a:endParaRPr>
                    </a:p>
                  </a:txBody>
                  <a:tcPr marL="30859" marR="30859" marT="0" marB="0"/>
                </a:tc>
              </a:tr>
              <a:tr h="350439">
                <a:tc>
                  <a:txBody>
                    <a:bodyPr/>
                    <a:lstStyle/>
                    <a:p>
                      <a:pPr algn="ctr">
                        <a:lnSpc>
                          <a:spcPct val="100000"/>
                        </a:lnSpc>
                        <a:spcAft>
                          <a:spcPts val="0"/>
                        </a:spcAft>
                      </a:pPr>
                      <a:r>
                        <a:rPr lang="es-EC" sz="2000" dirty="0">
                          <a:effectLst/>
                        </a:rPr>
                        <a:t>PISO6</a:t>
                      </a:r>
                      <a:endParaRPr lang="es-EC" sz="2000" dirty="0">
                        <a:effectLst/>
                        <a:latin typeface="Times New Roman"/>
                        <a:ea typeface="Calibri"/>
                        <a:cs typeface="Times New Roman"/>
                      </a:endParaRPr>
                    </a:p>
                  </a:txBody>
                  <a:tcPr marL="30859" marR="30859" marT="0" marB="0"/>
                </a:tc>
                <a:tc>
                  <a:txBody>
                    <a:bodyPr/>
                    <a:lstStyle/>
                    <a:p>
                      <a:pPr algn="ctr">
                        <a:lnSpc>
                          <a:spcPct val="100000"/>
                        </a:lnSpc>
                        <a:spcAft>
                          <a:spcPts val="0"/>
                        </a:spcAft>
                      </a:pPr>
                      <a:r>
                        <a:rPr lang="es-EC" sz="2000" dirty="0">
                          <a:effectLst/>
                        </a:rPr>
                        <a:t>ENVELOPE MAX</a:t>
                      </a:r>
                      <a:endParaRPr lang="es-EC" sz="2000" dirty="0">
                        <a:effectLst/>
                        <a:latin typeface="Times New Roman"/>
                        <a:ea typeface="Calibri"/>
                        <a:cs typeface="Times New Roman"/>
                      </a:endParaRPr>
                    </a:p>
                  </a:txBody>
                  <a:tcPr marL="30859" marR="30859" marT="0" marB="0"/>
                </a:tc>
                <a:tc>
                  <a:txBody>
                    <a:bodyPr/>
                    <a:lstStyle/>
                    <a:p>
                      <a:pPr algn="ctr">
                        <a:lnSpc>
                          <a:spcPct val="100000"/>
                        </a:lnSpc>
                        <a:spcAft>
                          <a:spcPts val="0"/>
                        </a:spcAft>
                      </a:pPr>
                      <a:r>
                        <a:rPr lang="es-EC" sz="2000" dirty="0">
                          <a:effectLst/>
                        </a:rPr>
                        <a:t>0.00036</a:t>
                      </a:r>
                      <a:endParaRPr lang="es-EC" sz="2000" dirty="0">
                        <a:effectLst/>
                        <a:latin typeface="Times New Roman"/>
                        <a:ea typeface="Calibri"/>
                        <a:cs typeface="Times New Roman"/>
                      </a:endParaRPr>
                    </a:p>
                  </a:txBody>
                  <a:tcPr marL="30859" marR="30859" marT="0" marB="0"/>
                </a:tc>
              </a:tr>
              <a:tr h="350439">
                <a:tc>
                  <a:txBody>
                    <a:bodyPr/>
                    <a:lstStyle/>
                    <a:p>
                      <a:pPr algn="ctr">
                        <a:lnSpc>
                          <a:spcPct val="100000"/>
                        </a:lnSpc>
                        <a:spcAft>
                          <a:spcPts val="0"/>
                        </a:spcAft>
                      </a:pPr>
                      <a:r>
                        <a:rPr lang="es-EC" sz="2000" dirty="0">
                          <a:effectLst/>
                        </a:rPr>
                        <a:t>PISO6</a:t>
                      </a:r>
                      <a:endParaRPr lang="es-EC" sz="2000" dirty="0">
                        <a:effectLst/>
                        <a:latin typeface="Times New Roman"/>
                        <a:ea typeface="Calibri"/>
                        <a:cs typeface="Times New Roman"/>
                      </a:endParaRPr>
                    </a:p>
                  </a:txBody>
                  <a:tcPr marL="30859" marR="30859" marT="0" marB="0"/>
                </a:tc>
                <a:tc>
                  <a:txBody>
                    <a:bodyPr/>
                    <a:lstStyle/>
                    <a:p>
                      <a:pPr algn="ctr">
                        <a:lnSpc>
                          <a:spcPct val="100000"/>
                        </a:lnSpc>
                        <a:spcAft>
                          <a:spcPts val="0"/>
                        </a:spcAft>
                      </a:pPr>
                      <a:r>
                        <a:rPr lang="es-EC" sz="2000" dirty="0">
                          <a:effectLst/>
                        </a:rPr>
                        <a:t>ENVELOPE MIN</a:t>
                      </a:r>
                      <a:endParaRPr lang="es-EC" sz="2000" dirty="0">
                        <a:effectLst/>
                        <a:latin typeface="Times New Roman"/>
                        <a:ea typeface="Calibri"/>
                        <a:cs typeface="Times New Roman"/>
                      </a:endParaRPr>
                    </a:p>
                  </a:txBody>
                  <a:tcPr marL="30859" marR="30859" marT="0" marB="0"/>
                </a:tc>
                <a:tc>
                  <a:txBody>
                    <a:bodyPr/>
                    <a:lstStyle/>
                    <a:p>
                      <a:pPr algn="ctr">
                        <a:lnSpc>
                          <a:spcPct val="100000"/>
                        </a:lnSpc>
                        <a:spcAft>
                          <a:spcPts val="0"/>
                        </a:spcAft>
                      </a:pPr>
                      <a:r>
                        <a:rPr lang="es-EC" sz="2000" dirty="0">
                          <a:effectLst/>
                        </a:rPr>
                        <a:t>-0.00036</a:t>
                      </a:r>
                      <a:endParaRPr lang="es-EC" sz="2000" dirty="0">
                        <a:effectLst/>
                        <a:latin typeface="Times New Roman"/>
                        <a:ea typeface="Calibri"/>
                        <a:cs typeface="Times New Roman"/>
                      </a:endParaRPr>
                    </a:p>
                  </a:txBody>
                  <a:tcPr marL="30859" marR="30859" marT="0" marB="0"/>
                </a:tc>
              </a:tr>
              <a:tr h="350439">
                <a:tc>
                  <a:txBody>
                    <a:bodyPr/>
                    <a:lstStyle/>
                    <a:p>
                      <a:pPr algn="ctr">
                        <a:lnSpc>
                          <a:spcPct val="100000"/>
                        </a:lnSpc>
                        <a:spcAft>
                          <a:spcPts val="0"/>
                        </a:spcAft>
                      </a:pPr>
                      <a:r>
                        <a:rPr lang="es-EC" sz="2000" dirty="0">
                          <a:effectLst/>
                        </a:rPr>
                        <a:t>PISO5</a:t>
                      </a:r>
                      <a:endParaRPr lang="es-EC" sz="2000" dirty="0">
                        <a:effectLst/>
                        <a:latin typeface="Times New Roman"/>
                        <a:ea typeface="Calibri"/>
                        <a:cs typeface="Times New Roman"/>
                      </a:endParaRPr>
                    </a:p>
                  </a:txBody>
                  <a:tcPr marL="30859" marR="30859" marT="0" marB="0"/>
                </a:tc>
                <a:tc>
                  <a:txBody>
                    <a:bodyPr/>
                    <a:lstStyle/>
                    <a:p>
                      <a:pPr algn="ctr">
                        <a:lnSpc>
                          <a:spcPct val="100000"/>
                        </a:lnSpc>
                        <a:spcAft>
                          <a:spcPts val="0"/>
                        </a:spcAft>
                      </a:pPr>
                      <a:r>
                        <a:rPr lang="es-EC" sz="2000" dirty="0">
                          <a:effectLst/>
                        </a:rPr>
                        <a:t>ENVELOPE MAX</a:t>
                      </a:r>
                      <a:endParaRPr lang="es-EC" sz="2000" dirty="0">
                        <a:effectLst/>
                        <a:latin typeface="Times New Roman"/>
                        <a:ea typeface="Calibri"/>
                        <a:cs typeface="Times New Roman"/>
                      </a:endParaRPr>
                    </a:p>
                  </a:txBody>
                  <a:tcPr marL="30859" marR="30859" marT="0" marB="0"/>
                </a:tc>
                <a:tc>
                  <a:txBody>
                    <a:bodyPr/>
                    <a:lstStyle/>
                    <a:p>
                      <a:pPr algn="ctr">
                        <a:lnSpc>
                          <a:spcPct val="100000"/>
                        </a:lnSpc>
                        <a:spcAft>
                          <a:spcPts val="0"/>
                        </a:spcAft>
                      </a:pPr>
                      <a:r>
                        <a:rPr lang="es-EC" sz="2000" dirty="0">
                          <a:effectLst/>
                        </a:rPr>
                        <a:t>0.0003</a:t>
                      </a:r>
                      <a:endParaRPr lang="es-EC" sz="2000" dirty="0">
                        <a:effectLst/>
                        <a:latin typeface="Times New Roman"/>
                        <a:ea typeface="Calibri"/>
                        <a:cs typeface="Times New Roman"/>
                      </a:endParaRPr>
                    </a:p>
                  </a:txBody>
                  <a:tcPr marL="30859" marR="30859" marT="0" marB="0"/>
                </a:tc>
              </a:tr>
              <a:tr h="350439">
                <a:tc>
                  <a:txBody>
                    <a:bodyPr/>
                    <a:lstStyle/>
                    <a:p>
                      <a:pPr algn="ctr">
                        <a:lnSpc>
                          <a:spcPct val="100000"/>
                        </a:lnSpc>
                        <a:spcAft>
                          <a:spcPts val="0"/>
                        </a:spcAft>
                      </a:pPr>
                      <a:r>
                        <a:rPr lang="es-EC" sz="2000" dirty="0">
                          <a:effectLst/>
                        </a:rPr>
                        <a:t>PISO5</a:t>
                      </a:r>
                      <a:endParaRPr lang="es-EC" sz="2000" dirty="0">
                        <a:effectLst/>
                        <a:latin typeface="Times New Roman"/>
                        <a:ea typeface="Calibri"/>
                        <a:cs typeface="Times New Roman"/>
                      </a:endParaRPr>
                    </a:p>
                  </a:txBody>
                  <a:tcPr marL="30859" marR="30859" marT="0" marB="0"/>
                </a:tc>
                <a:tc>
                  <a:txBody>
                    <a:bodyPr/>
                    <a:lstStyle/>
                    <a:p>
                      <a:pPr algn="ctr">
                        <a:lnSpc>
                          <a:spcPct val="100000"/>
                        </a:lnSpc>
                        <a:spcAft>
                          <a:spcPts val="0"/>
                        </a:spcAft>
                      </a:pPr>
                      <a:r>
                        <a:rPr lang="es-EC" sz="2000" dirty="0">
                          <a:effectLst/>
                        </a:rPr>
                        <a:t>ENVELOPE MIN</a:t>
                      </a:r>
                      <a:endParaRPr lang="es-EC" sz="2000" dirty="0">
                        <a:effectLst/>
                        <a:latin typeface="Times New Roman"/>
                        <a:ea typeface="Calibri"/>
                        <a:cs typeface="Times New Roman"/>
                      </a:endParaRPr>
                    </a:p>
                  </a:txBody>
                  <a:tcPr marL="30859" marR="30859" marT="0" marB="0"/>
                </a:tc>
                <a:tc>
                  <a:txBody>
                    <a:bodyPr/>
                    <a:lstStyle/>
                    <a:p>
                      <a:pPr algn="ctr">
                        <a:lnSpc>
                          <a:spcPct val="100000"/>
                        </a:lnSpc>
                        <a:spcAft>
                          <a:spcPts val="0"/>
                        </a:spcAft>
                      </a:pPr>
                      <a:r>
                        <a:rPr lang="es-EC" sz="2000" dirty="0">
                          <a:effectLst/>
                        </a:rPr>
                        <a:t>-0.0003</a:t>
                      </a:r>
                      <a:endParaRPr lang="es-EC" sz="2000" dirty="0">
                        <a:effectLst/>
                        <a:latin typeface="Times New Roman"/>
                        <a:ea typeface="Calibri"/>
                        <a:cs typeface="Times New Roman"/>
                      </a:endParaRPr>
                    </a:p>
                  </a:txBody>
                  <a:tcPr marL="30859" marR="30859" marT="0" marB="0"/>
                </a:tc>
              </a:tr>
              <a:tr h="350439">
                <a:tc>
                  <a:txBody>
                    <a:bodyPr/>
                    <a:lstStyle/>
                    <a:p>
                      <a:pPr algn="ctr">
                        <a:lnSpc>
                          <a:spcPct val="100000"/>
                        </a:lnSpc>
                        <a:spcAft>
                          <a:spcPts val="0"/>
                        </a:spcAft>
                      </a:pPr>
                      <a:r>
                        <a:rPr lang="es-EC" sz="2000" dirty="0">
                          <a:effectLst/>
                        </a:rPr>
                        <a:t>PISO4</a:t>
                      </a:r>
                      <a:endParaRPr lang="es-EC" sz="2000" dirty="0">
                        <a:effectLst/>
                        <a:latin typeface="Times New Roman"/>
                        <a:ea typeface="Calibri"/>
                        <a:cs typeface="Times New Roman"/>
                      </a:endParaRPr>
                    </a:p>
                  </a:txBody>
                  <a:tcPr marL="30859" marR="30859" marT="0" marB="0"/>
                </a:tc>
                <a:tc>
                  <a:txBody>
                    <a:bodyPr/>
                    <a:lstStyle/>
                    <a:p>
                      <a:pPr algn="ctr">
                        <a:lnSpc>
                          <a:spcPct val="100000"/>
                        </a:lnSpc>
                        <a:spcAft>
                          <a:spcPts val="0"/>
                        </a:spcAft>
                      </a:pPr>
                      <a:r>
                        <a:rPr lang="es-EC" sz="2000" dirty="0">
                          <a:effectLst/>
                        </a:rPr>
                        <a:t>ENVELOPE MAX</a:t>
                      </a:r>
                      <a:endParaRPr lang="es-EC" sz="2000" dirty="0">
                        <a:effectLst/>
                        <a:latin typeface="Times New Roman"/>
                        <a:ea typeface="Calibri"/>
                        <a:cs typeface="Times New Roman"/>
                      </a:endParaRPr>
                    </a:p>
                  </a:txBody>
                  <a:tcPr marL="30859" marR="30859" marT="0" marB="0"/>
                </a:tc>
                <a:tc>
                  <a:txBody>
                    <a:bodyPr/>
                    <a:lstStyle/>
                    <a:p>
                      <a:pPr algn="ctr">
                        <a:lnSpc>
                          <a:spcPct val="100000"/>
                        </a:lnSpc>
                        <a:spcAft>
                          <a:spcPts val="0"/>
                        </a:spcAft>
                      </a:pPr>
                      <a:r>
                        <a:rPr lang="es-EC" sz="2000" dirty="0">
                          <a:effectLst/>
                        </a:rPr>
                        <a:t>0.00023</a:t>
                      </a:r>
                      <a:endParaRPr lang="es-EC" sz="2000" dirty="0">
                        <a:effectLst/>
                        <a:latin typeface="Times New Roman"/>
                        <a:ea typeface="Calibri"/>
                        <a:cs typeface="Times New Roman"/>
                      </a:endParaRPr>
                    </a:p>
                  </a:txBody>
                  <a:tcPr marL="30859" marR="30859" marT="0" marB="0"/>
                </a:tc>
              </a:tr>
              <a:tr h="350439">
                <a:tc>
                  <a:txBody>
                    <a:bodyPr/>
                    <a:lstStyle/>
                    <a:p>
                      <a:pPr algn="ctr">
                        <a:lnSpc>
                          <a:spcPct val="100000"/>
                        </a:lnSpc>
                        <a:spcAft>
                          <a:spcPts val="0"/>
                        </a:spcAft>
                      </a:pPr>
                      <a:r>
                        <a:rPr lang="es-EC" sz="2000" dirty="0">
                          <a:effectLst/>
                        </a:rPr>
                        <a:t>PISO4</a:t>
                      </a:r>
                      <a:endParaRPr lang="es-EC" sz="2000" dirty="0">
                        <a:effectLst/>
                        <a:latin typeface="Times New Roman"/>
                        <a:ea typeface="Calibri"/>
                        <a:cs typeface="Times New Roman"/>
                      </a:endParaRPr>
                    </a:p>
                  </a:txBody>
                  <a:tcPr marL="30859" marR="30859" marT="0" marB="0"/>
                </a:tc>
                <a:tc>
                  <a:txBody>
                    <a:bodyPr/>
                    <a:lstStyle/>
                    <a:p>
                      <a:pPr algn="ctr">
                        <a:lnSpc>
                          <a:spcPct val="100000"/>
                        </a:lnSpc>
                        <a:spcAft>
                          <a:spcPts val="0"/>
                        </a:spcAft>
                      </a:pPr>
                      <a:r>
                        <a:rPr lang="es-EC" sz="2000" dirty="0">
                          <a:effectLst/>
                        </a:rPr>
                        <a:t>ENVELOPE MIN</a:t>
                      </a:r>
                      <a:endParaRPr lang="es-EC" sz="2000" dirty="0">
                        <a:effectLst/>
                        <a:latin typeface="Times New Roman"/>
                        <a:ea typeface="Calibri"/>
                        <a:cs typeface="Times New Roman"/>
                      </a:endParaRPr>
                    </a:p>
                  </a:txBody>
                  <a:tcPr marL="30859" marR="30859" marT="0" marB="0"/>
                </a:tc>
                <a:tc>
                  <a:txBody>
                    <a:bodyPr/>
                    <a:lstStyle/>
                    <a:p>
                      <a:pPr algn="ctr">
                        <a:lnSpc>
                          <a:spcPct val="100000"/>
                        </a:lnSpc>
                        <a:spcAft>
                          <a:spcPts val="0"/>
                        </a:spcAft>
                      </a:pPr>
                      <a:r>
                        <a:rPr lang="es-EC" sz="2000" dirty="0">
                          <a:effectLst/>
                        </a:rPr>
                        <a:t>-0.00023</a:t>
                      </a:r>
                      <a:endParaRPr lang="es-EC" sz="2000" dirty="0">
                        <a:effectLst/>
                        <a:latin typeface="Times New Roman"/>
                        <a:ea typeface="Calibri"/>
                        <a:cs typeface="Times New Roman"/>
                      </a:endParaRPr>
                    </a:p>
                  </a:txBody>
                  <a:tcPr marL="30859" marR="30859" marT="0" marB="0"/>
                </a:tc>
              </a:tr>
              <a:tr h="350439">
                <a:tc>
                  <a:txBody>
                    <a:bodyPr/>
                    <a:lstStyle/>
                    <a:p>
                      <a:pPr algn="ctr">
                        <a:lnSpc>
                          <a:spcPct val="100000"/>
                        </a:lnSpc>
                        <a:spcAft>
                          <a:spcPts val="0"/>
                        </a:spcAft>
                      </a:pPr>
                      <a:r>
                        <a:rPr lang="es-EC" sz="2000" dirty="0">
                          <a:effectLst/>
                        </a:rPr>
                        <a:t>PISO3</a:t>
                      </a:r>
                      <a:endParaRPr lang="es-EC" sz="2000" dirty="0">
                        <a:effectLst/>
                        <a:latin typeface="Times New Roman"/>
                        <a:ea typeface="Calibri"/>
                        <a:cs typeface="Times New Roman"/>
                      </a:endParaRPr>
                    </a:p>
                  </a:txBody>
                  <a:tcPr marL="30859" marR="30859" marT="0" marB="0"/>
                </a:tc>
                <a:tc>
                  <a:txBody>
                    <a:bodyPr/>
                    <a:lstStyle/>
                    <a:p>
                      <a:pPr algn="ctr">
                        <a:lnSpc>
                          <a:spcPct val="100000"/>
                        </a:lnSpc>
                        <a:spcAft>
                          <a:spcPts val="0"/>
                        </a:spcAft>
                      </a:pPr>
                      <a:r>
                        <a:rPr lang="es-EC" sz="2000" dirty="0">
                          <a:effectLst/>
                        </a:rPr>
                        <a:t>ENVELOPE MAX</a:t>
                      </a:r>
                      <a:endParaRPr lang="es-EC" sz="2000" dirty="0">
                        <a:effectLst/>
                        <a:latin typeface="Times New Roman"/>
                        <a:ea typeface="Calibri"/>
                        <a:cs typeface="Times New Roman"/>
                      </a:endParaRPr>
                    </a:p>
                  </a:txBody>
                  <a:tcPr marL="30859" marR="30859" marT="0" marB="0"/>
                </a:tc>
                <a:tc>
                  <a:txBody>
                    <a:bodyPr/>
                    <a:lstStyle/>
                    <a:p>
                      <a:pPr algn="ctr">
                        <a:lnSpc>
                          <a:spcPct val="100000"/>
                        </a:lnSpc>
                        <a:spcAft>
                          <a:spcPts val="0"/>
                        </a:spcAft>
                      </a:pPr>
                      <a:r>
                        <a:rPr lang="es-EC" sz="2000" dirty="0">
                          <a:effectLst/>
                        </a:rPr>
                        <a:t>0.00016</a:t>
                      </a:r>
                      <a:endParaRPr lang="es-EC" sz="2000" dirty="0">
                        <a:effectLst/>
                        <a:latin typeface="Times New Roman"/>
                        <a:ea typeface="Calibri"/>
                        <a:cs typeface="Times New Roman"/>
                      </a:endParaRPr>
                    </a:p>
                  </a:txBody>
                  <a:tcPr marL="30859" marR="30859" marT="0" marB="0"/>
                </a:tc>
              </a:tr>
              <a:tr h="350439">
                <a:tc>
                  <a:txBody>
                    <a:bodyPr/>
                    <a:lstStyle/>
                    <a:p>
                      <a:pPr algn="ctr">
                        <a:lnSpc>
                          <a:spcPct val="100000"/>
                        </a:lnSpc>
                        <a:spcAft>
                          <a:spcPts val="0"/>
                        </a:spcAft>
                      </a:pPr>
                      <a:r>
                        <a:rPr lang="es-EC" sz="2000" dirty="0">
                          <a:effectLst/>
                        </a:rPr>
                        <a:t>PISO3</a:t>
                      </a:r>
                      <a:endParaRPr lang="es-EC" sz="2000" dirty="0">
                        <a:effectLst/>
                        <a:latin typeface="Times New Roman"/>
                        <a:ea typeface="Calibri"/>
                        <a:cs typeface="Times New Roman"/>
                      </a:endParaRPr>
                    </a:p>
                  </a:txBody>
                  <a:tcPr marL="30859" marR="30859" marT="0" marB="0"/>
                </a:tc>
                <a:tc>
                  <a:txBody>
                    <a:bodyPr/>
                    <a:lstStyle/>
                    <a:p>
                      <a:pPr algn="ctr">
                        <a:lnSpc>
                          <a:spcPct val="100000"/>
                        </a:lnSpc>
                        <a:spcAft>
                          <a:spcPts val="0"/>
                        </a:spcAft>
                      </a:pPr>
                      <a:r>
                        <a:rPr lang="es-EC" sz="2000" dirty="0">
                          <a:effectLst/>
                        </a:rPr>
                        <a:t>ENVELOPE MIN</a:t>
                      </a:r>
                      <a:endParaRPr lang="es-EC" sz="2000" dirty="0">
                        <a:effectLst/>
                        <a:latin typeface="Times New Roman"/>
                        <a:ea typeface="Calibri"/>
                        <a:cs typeface="Times New Roman"/>
                      </a:endParaRPr>
                    </a:p>
                  </a:txBody>
                  <a:tcPr marL="30859" marR="30859" marT="0" marB="0"/>
                </a:tc>
                <a:tc>
                  <a:txBody>
                    <a:bodyPr/>
                    <a:lstStyle/>
                    <a:p>
                      <a:pPr algn="ctr">
                        <a:lnSpc>
                          <a:spcPct val="100000"/>
                        </a:lnSpc>
                        <a:spcAft>
                          <a:spcPts val="0"/>
                        </a:spcAft>
                      </a:pPr>
                      <a:r>
                        <a:rPr lang="es-EC" sz="2000" dirty="0">
                          <a:effectLst/>
                        </a:rPr>
                        <a:t>-0.00016</a:t>
                      </a:r>
                      <a:endParaRPr lang="es-EC" sz="2000" dirty="0">
                        <a:effectLst/>
                        <a:latin typeface="Times New Roman"/>
                        <a:ea typeface="Calibri"/>
                        <a:cs typeface="Times New Roman"/>
                      </a:endParaRPr>
                    </a:p>
                  </a:txBody>
                  <a:tcPr marL="30859" marR="30859" marT="0" marB="0"/>
                </a:tc>
              </a:tr>
              <a:tr h="350439">
                <a:tc>
                  <a:txBody>
                    <a:bodyPr/>
                    <a:lstStyle/>
                    <a:p>
                      <a:pPr algn="ctr">
                        <a:lnSpc>
                          <a:spcPct val="100000"/>
                        </a:lnSpc>
                        <a:spcAft>
                          <a:spcPts val="0"/>
                        </a:spcAft>
                      </a:pPr>
                      <a:r>
                        <a:rPr lang="es-EC" sz="2000" dirty="0">
                          <a:effectLst/>
                        </a:rPr>
                        <a:t>PISO2</a:t>
                      </a:r>
                      <a:endParaRPr lang="es-EC" sz="2000" dirty="0">
                        <a:effectLst/>
                        <a:latin typeface="Times New Roman"/>
                        <a:ea typeface="Calibri"/>
                        <a:cs typeface="Times New Roman"/>
                      </a:endParaRPr>
                    </a:p>
                  </a:txBody>
                  <a:tcPr marL="30859" marR="30859" marT="0" marB="0"/>
                </a:tc>
                <a:tc>
                  <a:txBody>
                    <a:bodyPr/>
                    <a:lstStyle/>
                    <a:p>
                      <a:pPr algn="ctr">
                        <a:lnSpc>
                          <a:spcPct val="100000"/>
                        </a:lnSpc>
                        <a:spcAft>
                          <a:spcPts val="0"/>
                        </a:spcAft>
                      </a:pPr>
                      <a:r>
                        <a:rPr lang="es-EC" sz="2000" dirty="0">
                          <a:effectLst/>
                        </a:rPr>
                        <a:t>ENVELOPE MAX</a:t>
                      </a:r>
                      <a:endParaRPr lang="es-EC" sz="2000" dirty="0">
                        <a:effectLst/>
                        <a:latin typeface="Times New Roman"/>
                        <a:ea typeface="Calibri"/>
                        <a:cs typeface="Times New Roman"/>
                      </a:endParaRPr>
                    </a:p>
                  </a:txBody>
                  <a:tcPr marL="30859" marR="30859" marT="0" marB="0"/>
                </a:tc>
                <a:tc>
                  <a:txBody>
                    <a:bodyPr/>
                    <a:lstStyle/>
                    <a:p>
                      <a:pPr algn="ctr">
                        <a:lnSpc>
                          <a:spcPct val="100000"/>
                        </a:lnSpc>
                        <a:spcAft>
                          <a:spcPts val="0"/>
                        </a:spcAft>
                      </a:pPr>
                      <a:r>
                        <a:rPr lang="es-EC" sz="2000" dirty="0">
                          <a:effectLst/>
                        </a:rPr>
                        <a:t>0.0001</a:t>
                      </a:r>
                      <a:endParaRPr lang="es-EC" sz="2000" dirty="0">
                        <a:effectLst/>
                        <a:latin typeface="Times New Roman"/>
                        <a:ea typeface="Calibri"/>
                        <a:cs typeface="Times New Roman"/>
                      </a:endParaRPr>
                    </a:p>
                  </a:txBody>
                  <a:tcPr marL="30859" marR="30859" marT="0" marB="0"/>
                </a:tc>
              </a:tr>
              <a:tr h="350439">
                <a:tc>
                  <a:txBody>
                    <a:bodyPr/>
                    <a:lstStyle/>
                    <a:p>
                      <a:pPr algn="ctr">
                        <a:lnSpc>
                          <a:spcPct val="100000"/>
                        </a:lnSpc>
                        <a:spcAft>
                          <a:spcPts val="0"/>
                        </a:spcAft>
                      </a:pPr>
                      <a:r>
                        <a:rPr lang="es-EC" sz="2000" dirty="0">
                          <a:effectLst/>
                        </a:rPr>
                        <a:t>PISO2</a:t>
                      </a:r>
                      <a:endParaRPr lang="es-EC" sz="2000" dirty="0">
                        <a:effectLst/>
                        <a:latin typeface="Times New Roman"/>
                        <a:ea typeface="Calibri"/>
                        <a:cs typeface="Times New Roman"/>
                      </a:endParaRPr>
                    </a:p>
                  </a:txBody>
                  <a:tcPr marL="30859" marR="30859" marT="0" marB="0"/>
                </a:tc>
                <a:tc>
                  <a:txBody>
                    <a:bodyPr/>
                    <a:lstStyle/>
                    <a:p>
                      <a:pPr algn="ctr">
                        <a:lnSpc>
                          <a:spcPct val="100000"/>
                        </a:lnSpc>
                        <a:spcAft>
                          <a:spcPts val="0"/>
                        </a:spcAft>
                      </a:pPr>
                      <a:r>
                        <a:rPr lang="es-EC" sz="2000" dirty="0">
                          <a:effectLst/>
                        </a:rPr>
                        <a:t>ENVELOPE MIN</a:t>
                      </a:r>
                      <a:endParaRPr lang="es-EC" sz="2000" dirty="0">
                        <a:effectLst/>
                        <a:latin typeface="Times New Roman"/>
                        <a:ea typeface="Calibri"/>
                        <a:cs typeface="Times New Roman"/>
                      </a:endParaRPr>
                    </a:p>
                  </a:txBody>
                  <a:tcPr marL="30859" marR="30859" marT="0" marB="0"/>
                </a:tc>
                <a:tc>
                  <a:txBody>
                    <a:bodyPr/>
                    <a:lstStyle/>
                    <a:p>
                      <a:pPr algn="ctr">
                        <a:lnSpc>
                          <a:spcPct val="100000"/>
                        </a:lnSpc>
                        <a:spcAft>
                          <a:spcPts val="0"/>
                        </a:spcAft>
                      </a:pPr>
                      <a:r>
                        <a:rPr lang="es-EC" sz="2000" dirty="0">
                          <a:effectLst/>
                        </a:rPr>
                        <a:t>-0.0001</a:t>
                      </a:r>
                      <a:endParaRPr lang="es-EC" sz="2000" dirty="0">
                        <a:effectLst/>
                        <a:latin typeface="Times New Roman"/>
                        <a:ea typeface="Calibri"/>
                        <a:cs typeface="Times New Roman"/>
                      </a:endParaRPr>
                    </a:p>
                  </a:txBody>
                  <a:tcPr marL="30859" marR="30859" marT="0" marB="0"/>
                </a:tc>
              </a:tr>
              <a:tr h="350439">
                <a:tc>
                  <a:txBody>
                    <a:bodyPr/>
                    <a:lstStyle/>
                    <a:p>
                      <a:pPr algn="ctr">
                        <a:lnSpc>
                          <a:spcPct val="100000"/>
                        </a:lnSpc>
                        <a:spcAft>
                          <a:spcPts val="0"/>
                        </a:spcAft>
                      </a:pPr>
                      <a:r>
                        <a:rPr lang="es-EC" sz="2000" dirty="0">
                          <a:effectLst/>
                        </a:rPr>
                        <a:t>PISO1</a:t>
                      </a:r>
                      <a:endParaRPr lang="es-EC" sz="2000" dirty="0">
                        <a:effectLst/>
                        <a:latin typeface="Times New Roman"/>
                        <a:ea typeface="Calibri"/>
                        <a:cs typeface="Times New Roman"/>
                      </a:endParaRPr>
                    </a:p>
                  </a:txBody>
                  <a:tcPr marL="30859" marR="30859" marT="0" marB="0"/>
                </a:tc>
                <a:tc>
                  <a:txBody>
                    <a:bodyPr/>
                    <a:lstStyle/>
                    <a:p>
                      <a:pPr algn="ctr">
                        <a:lnSpc>
                          <a:spcPct val="100000"/>
                        </a:lnSpc>
                        <a:spcAft>
                          <a:spcPts val="0"/>
                        </a:spcAft>
                      </a:pPr>
                      <a:r>
                        <a:rPr lang="es-EC" sz="2000" dirty="0">
                          <a:effectLst/>
                        </a:rPr>
                        <a:t>ENVELOPE MAX</a:t>
                      </a:r>
                      <a:endParaRPr lang="es-EC" sz="2000" dirty="0">
                        <a:effectLst/>
                        <a:latin typeface="Times New Roman"/>
                        <a:ea typeface="Calibri"/>
                        <a:cs typeface="Times New Roman"/>
                      </a:endParaRPr>
                    </a:p>
                  </a:txBody>
                  <a:tcPr marL="30859" marR="30859" marT="0" marB="0"/>
                </a:tc>
                <a:tc>
                  <a:txBody>
                    <a:bodyPr/>
                    <a:lstStyle/>
                    <a:p>
                      <a:pPr algn="ctr">
                        <a:lnSpc>
                          <a:spcPct val="100000"/>
                        </a:lnSpc>
                        <a:spcAft>
                          <a:spcPts val="0"/>
                        </a:spcAft>
                      </a:pPr>
                      <a:r>
                        <a:rPr lang="es-EC" sz="2000" dirty="0">
                          <a:effectLst/>
                        </a:rPr>
                        <a:t>0.00004</a:t>
                      </a:r>
                      <a:endParaRPr lang="es-EC" sz="2000" dirty="0">
                        <a:effectLst/>
                        <a:latin typeface="Times New Roman"/>
                        <a:ea typeface="Calibri"/>
                        <a:cs typeface="Times New Roman"/>
                      </a:endParaRPr>
                    </a:p>
                  </a:txBody>
                  <a:tcPr marL="30859" marR="30859" marT="0" marB="0"/>
                </a:tc>
              </a:tr>
              <a:tr h="350439">
                <a:tc>
                  <a:txBody>
                    <a:bodyPr/>
                    <a:lstStyle/>
                    <a:p>
                      <a:pPr algn="ctr">
                        <a:lnSpc>
                          <a:spcPct val="100000"/>
                        </a:lnSpc>
                        <a:spcAft>
                          <a:spcPts val="0"/>
                        </a:spcAft>
                      </a:pPr>
                      <a:r>
                        <a:rPr lang="es-EC" sz="2000" dirty="0">
                          <a:effectLst/>
                        </a:rPr>
                        <a:t>PISO1</a:t>
                      </a:r>
                      <a:endParaRPr lang="es-EC" sz="2000" dirty="0">
                        <a:effectLst/>
                        <a:latin typeface="Times New Roman"/>
                        <a:ea typeface="Calibri"/>
                        <a:cs typeface="Times New Roman"/>
                      </a:endParaRPr>
                    </a:p>
                  </a:txBody>
                  <a:tcPr marL="30859" marR="30859" marT="0" marB="0"/>
                </a:tc>
                <a:tc>
                  <a:txBody>
                    <a:bodyPr/>
                    <a:lstStyle/>
                    <a:p>
                      <a:pPr algn="ctr">
                        <a:lnSpc>
                          <a:spcPct val="100000"/>
                        </a:lnSpc>
                        <a:spcAft>
                          <a:spcPts val="0"/>
                        </a:spcAft>
                      </a:pPr>
                      <a:r>
                        <a:rPr lang="es-EC" sz="2000" dirty="0">
                          <a:effectLst/>
                        </a:rPr>
                        <a:t>ENVELOPE MIN</a:t>
                      </a:r>
                      <a:endParaRPr lang="es-EC" sz="2000" dirty="0">
                        <a:effectLst/>
                        <a:latin typeface="Times New Roman"/>
                        <a:ea typeface="Calibri"/>
                        <a:cs typeface="Times New Roman"/>
                      </a:endParaRPr>
                    </a:p>
                  </a:txBody>
                  <a:tcPr marL="30859" marR="30859" marT="0" marB="0"/>
                </a:tc>
                <a:tc>
                  <a:txBody>
                    <a:bodyPr/>
                    <a:lstStyle/>
                    <a:p>
                      <a:pPr algn="ctr">
                        <a:lnSpc>
                          <a:spcPct val="100000"/>
                        </a:lnSpc>
                        <a:spcAft>
                          <a:spcPts val="0"/>
                        </a:spcAft>
                      </a:pPr>
                      <a:r>
                        <a:rPr lang="es-EC" sz="2000" dirty="0">
                          <a:effectLst/>
                        </a:rPr>
                        <a:t>-0.00004</a:t>
                      </a:r>
                      <a:endParaRPr lang="es-EC" sz="2000" dirty="0">
                        <a:effectLst/>
                        <a:latin typeface="Times New Roman"/>
                        <a:ea typeface="Calibri"/>
                        <a:cs typeface="Times New Roman"/>
                      </a:endParaRPr>
                    </a:p>
                  </a:txBody>
                  <a:tcPr marL="30859" marR="30859" marT="0" marB="0"/>
                </a:tc>
              </a:tr>
            </a:tbl>
          </a:graphicData>
        </a:graphic>
      </p:graphicFrame>
    </p:spTree>
    <p:extLst>
      <p:ext uri="{BB962C8B-B14F-4D97-AF65-F5344CB8AC3E}">
        <p14:creationId xmlns:p14="http://schemas.microsoft.com/office/powerpoint/2010/main" val="530720324"/>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116632"/>
            <a:ext cx="7924800" cy="566936"/>
          </a:xfrm>
        </p:spPr>
        <p:txBody>
          <a:bodyPr/>
          <a:lstStyle/>
          <a:p>
            <a:r>
              <a:rPr lang="es-EC" dirty="0" smtClean="0">
                <a:latin typeface="Times New Roman" pitchFamily="18" charset="0"/>
                <a:cs typeface="Times New Roman" pitchFamily="18" charset="0"/>
              </a:rPr>
              <a:t>Medidas de rehabilitación</a:t>
            </a:r>
            <a:endParaRPr lang="es-EC" dirty="0">
              <a:latin typeface="Times New Roman" pitchFamily="18" charset="0"/>
              <a:cs typeface="Times New Roman" pitchFamily="18" charset="0"/>
            </a:endParaRPr>
          </a:p>
        </p:txBody>
      </p:sp>
      <p:pic>
        <p:nvPicPr>
          <p:cNvPr id="3" name="2 Imagen" descr="external image 300px-BandedRetroColumn.jpg"/>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24744"/>
            <a:ext cx="3137148" cy="3090029"/>
          </a:xfrm>
          <a:prstGeom prst="rect">
            <a:avLst/>
          </a:prstGeom>
          <a:noFill/>
          <a:ln>
            <a:noFill/>
          </a:ln>
        </p:spPr>
      </p:pic>
      <p:sp>
        <p:nvSpPr>
          <p:cNvPr id="4" name="3 Rectángulo"/>
          <p:cNvSpPr/>
          <p:nvPr/>
        </p:nvSpPr>
        <p:spPr>
          <a:xfrm>
            <a:off x="251520" y="4293096"/>
            <a:ext cx="3600400" cy="1631216"/>
          </a:xfrm>
          <a:prstGeom prst="rect">
            <a:avLst/>
          </a:prstGeom>
        </p:spPr>
        <p:txBody>
          <a:bodyPr wrap="square">
            <a:spAutoFit/>
          </a:bodyPr>
          <a:lstStyle/>
          <a:p>
            <a:pPr algn="just"/>
            <a:r>
              <a:rPr lang="es-EC" sz="2000" dirty="0">
                <a:latin typeface="Times New Roman" pitchFamily="18" charset="0"/>
                <a:cs typeface="Times New Roman" pitchFamily="18" charset="0"/>
              </a:rPr>
              <a:t>Revestir las vigas existentes, columnas, o juntas con nuevo hormigón armado, acero, o fibra que envuelven el elemento a ser rehabilitado</a:t>
            </a:r>
          </a:p>
        </p:txBody>
      </p:sp>
      <p:pic>
        <p:nvPicPr>
          <p:cNvPr id="5" name="4 Imagen" descr="http://www.spsrepair.com/Portals/4/sps_images/lp_pt_repair.jpg"/>
          <p:cNvPicPr/>
          <p:nvPr/>
        </p:nvPicPr>
        <p:blipFill>
          <a:blip r:embed="rId3">
            <a:extLst>
              <a:ext uri="{28A0092B-C50C-407E-A947-70E740481C1C}">
                <a14:useLocalDpi xmlns:a14="http://schemas.microsoft.com/office/drawing/2010/main" val="0"/>
              </a:ext>
            </a:extLst>
          </a:blip>
          <a:srcRect/>
          <a:stretch>
            <a:fillRect/>
          </a:stretch>
        </p:blipFill>
        <p:spPr bwMode="auto">
          <a:xfrm>
            <a:off x="4433684" y="2717141"/>
            <a:ext cx="3998932" cy="3489230"/>
          </a:xfrm>
          <a:prstGeom prst="rect">
            <a:avLst/>
          </a:prstGeom>
          <a:noFill/>
          <a:ln>
            <a:noFill/>
          </a:ln>
        </p:spPr>
      </p:pic>
      <p:sp>
        <p:nvSpPr>
          <p:cNvPr id="6" name="5 Rectángulo"/>
          <p:cNvSpPr/>
          <p:nvPr/>
        </p:nvSpPr>
        <p:spPr>
          <a:xfrm>
            <a:off x="4433684" y="874646"/>
            <a:ext cx="3954016" cy="1200329"/>
          </a:xfrm>
          <a:prstGeom prst="rect">
            <a:avLst/>
          </a:prstGeom>
        </p:spPr>
        <p:txBody>
          <a:bodyPr wrap="square">
            <a:spAutoFit/>
          </a:bodyPr>
          <a:lstStyle/>
          <a:p>
            <a:pPr algn="just"/>
            <a:r>
              <a:rPr lang="es-EC" sz="2400" dirty="0">
                <a:latin typeface="Times New Roman" pitchFamily="18" charset="0"/>
                <a:cs typeface="Times New Roman" pitchFamily="18" charset="0"/>
              </a:rPr>
              <a:t>Post-tensión de vigas, proceso que se </a:t>
            </a:r>
            <a:r>
              <a:rPr lang="es-EC" sz="2400" dirty="0" smtClean="0">
                <a:latin typeface="Times New Roman" pitchFamily="18" charset="0"/>
                <a:cs typeface="Times New Roman" pitchFamily="18" charset="0"/>
              </a:rPr>
              <a:t>lleva a cabo realizando </a:t>
            </a:r>
            <a:r>
              <a:rPr lang="es-EC" sz="2400" dirty="0">
                <a:latin typeface="Times New Roman" pitchFamily="18" charset="0"/>
                <a:cs typeface="Times New Roman" pitchFamily="18" charset="0"/>
              </a:rPr>
              <a:t>una abertura en la losa.</a:t>
            </a:r>
          </a:p>
        </p:txBody>
      </p:sp>
    </p:spTree>
    <p:extLst>
      <p:ext uri="{BB962C8B-B14F-4D97-AF65-F5344CB8AC3E}">
        <p14:creationId xmlns:p14="http://schemas.microsoft.com/office/powerpoint/2010/main" val="2964671484"/>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noGrp="1"/>
          </p:cNvSpPr>
          <p:nvPr>
            <p:ph type="title"/>
          </p:nvPr>
        </p:nvSpPr>
        <p:spPr>
          <a:xfrm>
            <a:off x="729068" y="-171400"/>
            <a:ext cx="7924800" cy="1143000"/>
          </a:xfrm>
        </p:spPr>
        <p:txBody>
          <a:bodyPr/>
          <a:lstStyle/>
          <a:p>
            <a:r>
              <a:rPr lang="es-EC" dirty="0" smtClean="0">
                <a:latin typeface="Times New Roman" pitchFamily="18" charset="0"/>
                <a:cs typeface="Times New Roman" pitchFamily="18" charset="0"/>
              </a:rPr>
              <a:t>Medidas de rehabilitación</a:t>
            </a:r>
            <a:endParaRPr lang="es-EC" dirty="0">
              <a:latin typeface="Times New Roman" pitchFamily="18" charset="0"/>
              <a:cs typeface="Times New Roman" pitchFamily="18" charset="0"/>
            </a:endParaRPr>
          </a:p>
        </p:txBody>
      </p:sp>
      <p:pic>
        <p:nvPicPr>
          <p:cNvPr id="4" name="3 Imagen" descr="http://www.vector-corrosion.com/wordpress/wp-content/uploads/2009/05/dase.jpg"/>
          <p:cNvPicPr/>
          <p:nvPr/>
        </p:nvPicPr>
        <p:blipFill>
          <a:blip r:embed="rId2">
            <a:extLst>
              <a:ext uri="{28A0092B-C50C-407E-A947-70E740481C1C}">
                <a14:useLocalDpi xmlns:a14="http://schemas.microsoft.com/office/drawing/2010/main" val="0"/>
              </a:ext>
            </a:extLst>
          </a:blip>
          <a:srcRect/>
          <a:stretch>
            <a:fillRect/>
          </a:stretch>
        </p:blipFill>
        <p:spPr bwMode="auto">
          <a:xfrm>
            <a:off x="318484" y="1411976"/>
            <a:ext cx="4283886" cy="3745216"/>
          </a:xfrm>
          <a:prstGeom prst="rect">
            <a:avLst/>
          </a:prstGeom>
          <a:noFill/>
          <a:ln>
            <a:noFill/>
          </a:ln>
        </p:spPr>
      </p:pic>
      <p:sp>
        <p:nvSpPr>
          <p:cNvPr id="5" name="4 Rectángulo"/>
          <p:cNvSpPr/>
          <p:nvPr/>
        </p:nvSpPr>
        <p:spPr>
          <a:xfrm>
            <a:off x="144098" y="5317228"/>
            <a:ext cx="4458272" cy="523220"/>
          </a:xfrm>
          <a:prstGeom prst="rect">
            <a:avLst/>
          </a:prstGeom>
        </p:spPr>
        <p:txBody>
          <a:bodyPr wrap="none">
            <a:spAutoFit/>
          </a:bodyPr>
          <a:lstStyle/>
          <a:p>
            <a:r>
              <a:rPr lang="es-EC" sz="2800" dirty="0"/>
              <a:t>Extracción de material agrietado</a:t>
            </a:r>
            <a:r>
              <a:rPr lang="es-EC" dirty="0"/>
              <a:t>.</a:t>
            </a:r>
          </a:p>
        </p:txBody>
      </p:sp>
      <p:pic>
        <p:nvPicPr>
          <p:cNvPr id="6" name="5 Imagen"/>
          <p:cNvPicPr/>
          <p:nvPr/>
        </p:nvPicPr>
        <p:blipFill>
          <a:blip r:embed="rId3">
            <a:extLst>
              <a:ext uri="{28A0092B-C50C-407E-A947-70E740481C1C}">
                <a14:useLocalDpi xmlns:a14="http://schemas.microsoft.com/office/drawing/2010/main" val="0"/>
              </a:ext>
            </a:extLst>
          </a:blip>
          <a:srcRect/>
          <a:stretch>
            <a:fillRect/>
          </a:stretch>
        </p:blipFill>
        <p:spPr bwMode="auto">
          <a:xfrm>
            <a:off x="4770834" y="1545110"/>
            <a:ext cx="4373166" cy="5052241"/>
          </a:xfrm>
          <a:prstGeom prst="rect">
            <a:avLst/>
          </a:prstGeom>
          <a:noFill/>
          <a:ln>
            <a:noFill/>
          </a:ln>
        </p:spPr>
      </p:pic>
      <p:sp>
        <p:nvSpPr>
          <p:cNvPr id="7" name="6 Rectángulo"/>
          <p:cNvSpPr/>
          <p:nvPr/>
        </p:nvSpPr>
        <p:spPr>
          <a:xfrm>
            <a:off x="5220072" y="1052736"/>
            <a:ext cx="3770584" cy="461665"/>
          </a:xfrm>
          <a:prstGeom prst="rect">
            <a:avLst/>
          </a:prstGeom>
        </p:spPr>
        <p:txBody>
          <a:bodyPr wrap="none">
            <a:spAutoFit/>
          </a:bodyPr>
          <a:lstStyle/>
          <a:p>
            <a:r>
              <a:rPr lang="es-EC" sz="2400" dirty="0"/>
              <a:t>Mejoras del detalle del refuerzo</a:t>
            </a:r>
            <a:r>
              <a:rPr lang="es-EC" dirty="0"/>
              <a:t>.</a:t>
            </a:r>
          </a:p>
        </p:txBody>
      </p:sp>
    </p:spTree>
    <p:extLst>
      <p:ext uri="{BB962C8B-B14F-4D97-AF65-F5344CB8AC3E}">
        <p14:creationId xmlns:p14="http://schemas.microsoft.com/office/powerpoint/2010/main" val="1469846339"/>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63858" y="32210"/>
            <a:ext cx="7924800" cy="638944"/>
          </a:xfrm>
        </p:spPr>
        <p:txBody>
          <a:bodyPr/>
          <a:lstStyle/>
          <a:p>
            <a:r>
              <a:rPr lang="es-EC" dirty="0">
                <a:latin typeface="Times New Roman" pitchFamily="18" charset="0"/>
                <a:cs typeface="Times New Roman" pitchFamily="18" charset="0"/>
              </a:rPr>
              <a:t>Medidas de rehabilitación</a:t>
            </a:r>
          </a:p>
        </p:txBody>
      </p:sp>
      <p:pic>
        <p:nvPicPr>
          <p:cNvPr id="3" name="2 Imagen"/>
          <p:cNvPicPr/>
          <p:nvPr/>
        </p:nvPicPr>
        <p:blipFill>
          <a:blip r:embed="rId2">
            <a:extLst>
              <a:ext uri="{28A0092B-C50C-407E-A947-70E740481C1C}">
                <a14:useLocalDpi xmlns:a14="http://schemas.microsoft.com/office/drawing/2010/main" val="0"/>
              </a:ext>
            </a:extLst>
          </a:blip>
          <a:srcRect/>
          <a:stretch>
            <a:fillRect/>
          </a:stretch>
        </p:blipFill>
        <p:spPr bwMode="auto">
          <a:xfrm>
            <a:off x="107504" y="980728"/>
            <a:ext cx="3960440" cy="4248472"/>
          </a:xfrm>
          <a:prstGeom prst="rect">
            <a:avLst/>
          </a:prstGeom>
          <a:noFill/>
          <a:ln>
            <a:noFill/>
          </a:ln>
        </p:spPr>
      </p:pic>
      <p:sp>
        <p:nvSpPr>
          <p:cNvPr id="4" name="3 Rectángulo"/>
          <p:cNvSpPr/>
          <p:nvPr/>
        </p:nvSpPr>
        <p:spPr>
          <a:xfrm>
            <a:off x="530389" y="5229200"/>
            <a:ext cx="2970654" cy="1384995"/>
          </a:xfrm>
          <a:prstGeom prst="rect">
            <a:avLst/>
          </a:prstGeom>
        </p:spPr>
        <p:txBody>
          <a:bodyPr wrap="square">
            <a:spAutoFit/>
          </a:bodyPr>
          <a:lstStyle/>
          <a:p>
            <a:r>
              <a:rPr lang="es-EC" sz="2800" dirty="0"/>
              <a:t>Adición de un muro de corte en una estructura existente.</a:t>
            </a:r>
          </a:p>
        </p:txBody>
      </p:sp>
      <p:pic>
        <p:nvPicPr>
          <p:cNvPr id="5" name="4 Imagen" descr="http://www.world-housing.net/uploads/101481_103_0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2348880"/>
            <a:ext cx="4668892" cy="3689251"/>
          </a:xfrm>
          <a:prstGeom prst="rect">
            <a:avLst/>
          </a:prstGeom>
          <a:noFill/>
          <a:ln>
            <a:noFill/>
          </a:ln>
        </p:spPr>
      </p:pic>
      <p:sp>
        <p:nvSpPr>
          <p:cNvPr id="6" name="5 Rectángulo"/>
          <p:cNvSpPr/>
          <p:nvPr/>
        </p:nvSpPr>
        <p:spPr>
          <a:xfrm>
            <a:off x="5026401" y="764704"/>
            <a:ext cx="3024336" cy="1384995"/>
          </a:xfrm>
          <a:prstGeom prst="rect">
            <a:avLst/>
          </a:prstGeom>
        </p:spPr>
        <p:txBody>
          <a:bodyPr wrap="square">
            <a:spAutoFit/>
          </a:bodyPr>
          <a:lstStyle/>
          <a:p>
            <a:r>
              <a:rPr lang="es-EC" sz="2800" dirty="0"/>
              <a:t>Cambio de un marco estructural a un muro de corte.</a:t>
            </a:r>
          </a:p>
        </p:txBody>
      </p:sp>
    </p:spTree>
    <p:extLst>
      <p:ext uri="{BB962C8B-B14F-4D97-AF65-F5344CB8AC3E}">
        <p14:creationId xmlns:p14="http://schemas.microsoft.com/office/powerpoint/2010/main" val="3149925792"/>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259632" y="1124744"/>
            <a:ext cx="6614118" cy="1754326"/>
          </a:xfrm>
          <a:prstGeom prst="rect">
            <a:avLst/>
          </a:prstGeom>
          <a:noFill/>
          <a:effectLst>
            <a:outerShdw blurRad="152400" dist="317500" dir="5400000" sx="90000" sy="-19000" rotWithShape="0">
              <a:schemeClr val="tx1">
                <a:alpha val="15000"/>
              </a:schemeClr>
            </a:outerShdw>
          </a:effectLst>
        </p:spPr>
        <p:txBody>
          <a:bodyPr wrap="none" lIns="91440" tIns="45720" rIns="91440" bIns="45720">
            <a:spAutoFit/>
            <a:scene3d>
              <a:camera prst="perspectiveRelaxed"/>
              <a:lightRig rig="glow" dir="tl">
                <a:rot lat="0" lon="0" rev="5400000"/>
              </a:lightRig>
            </a:scene3d>
            <a:sp3d extrusionH="57150" contourW="12700">
              <a:bevelT w="25400" h="25400" prst="angle"/>
              <a:contourClr>
                <a:schemeClr val="accent6">
                  <a:shade val="73000"/>
                </a:schemeClr>
              </a:contourClr>
            </a:sp3d>
          </a:bodyPr>
          <a:lstStyle/>
          <a:p>
            <a:pPr algn="ctr"/>
            <a:r>
              <a:rPr lang="es-EC"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60007" dir="1500000" sy="-30000" kx="800400" algn="bl" rotWithShape="0">
                    <a:prstClr val="black">
                      <a:alpha val="20000"/>
                    </a:prstClr>
                  </a:outerShdw>
                  <a:reflection blurRad="6350" stA="60000" endA="900" endPos="60000" dist="29997" dir="5400000" sy="-100000" algn="bl" rotWithShape="0"/>
                </a:effectLst>
              </a:rPr>
              <a:t>CONCLUSIONES </a:t>
            </a:r>
            <a:endParaRPr lang="es-EC"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60007" dir="1500000" sy="-30000" kx="800400" algn="bl" rotWithShape="0">
                  <a:prstClr val="black">
                    <a:alpha val="20000"/>
                  </a:prstClr>
                </a:outerShdw>
                <a:reflection blurRad="6350" stA="60000" endA="900" endPos="60000" dist="29997" dir="5400000" sy="-100000" algn="bl" rotWithShape="0"/>
              </a:effectLst>
            </a:endParaRPr>
          </a:p>
          <a:p>
            <a:pPr algn="ctr"/>
            <a:r>
              <a:rPr lang="es-EC"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60007" dir="1500000" sy="-30000" kx="800400" algn="bl" rotWithShape="0">
                    <a:prstClr val="black">
                      <a:alpha val="20000"/>
                    </a:prstClr>
                  </a:outerShdw>
                  <a:reflection blurRad="6350" stA="60000" endA="900" endPos="60000" dist="29997" dir="5400000" sy="-100000" algn="bl" rotWithShape="0"/>
                </a:effectLst>
              </a:rPr>
              <a:t>Y </a:t>
            </a:r>
            <a:r>
              <a:rPr lang="es-EC"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60007" dir="1500000" sy="-30000" kx="800400" algn="bl" rotWithShape="0">
                    <a:prstClr val="black">
                      <a:alpha val="20000"/>
                    </a:prstClr>
                  </a:outerShdw>
                  <a:reflection blurRad="6350" stA="60000" endA="900" endPos="60000" dist="29997" dir="5400000" sy="-100000" algn="bl" rotWithShape="0"/>
                </a:effectLst>
              </a:rPr>
              <a:t>RECOMENDACIONES</a:t>
            </a:r>
          </a:p>
        </p:txBody>
      </p:sp>
    </p:spTree>
    <p:extLst>
      <p:ext uri="{BB962C8B-B14F-4D97-AF65-F5344CB8AC3E}">
        <p14:creationId xmlns:p14="http://schemas.microsoft.com/office/powerpoint/2010/main" val="3701452196"/>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1">
                <a:lumMod val="85000"/>
              </a:schemeClr>
            </a:gs>
            <a:gs pos="50000">
              <a:schemeClr val="tx1">
                <a:lumMod val="91000"/>
                <a:lumOff val="9000"/>
              </a:schemeClr>
            </a:gs>
            <a:gs pos="100000">
              <a:schemeClr val="tx1">
                <a:lumMod val="75000"/>
              </a:schemeClr>
            </a:gs>
          </a:gsLst>
          <a:lin ang="5400000" scaled="0"/>
        </a:gra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75" y="548680"/>
            <a:ext cx="9277675" cy="487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28079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smtClean="0">
                <a:latin typeface="Times New Roman" pitchFamily="18" charset="0"/>
                <a:cs typeface="Times New Roman" pitchFamily="18" charset="0"/>
              </a:rPr>
              <a:t>Conclusiones</a:t>
            </a:r>
            <a:endParaRPr lang="es-ES" b="1" dirty="0">
              <a:latin typeface="Times New Roman" pitchFamily="18" charset="0"/>
              <a:cs typeface="Times New Roman" pitchFamily="18" charset="0"/>
            </a:endParaRPr>
          </a:p>
        </p:txBody>
      </p:sp>
      <p:sp>
        <p:nvSpPr>
          <p:cNvPr id="3" name="2 Marcador de contenido"/>
          <p:cNvSpPr>
            <a:spLocks noGrp="1"/>
          </p:cNvSpPr>
          <p:nvPr>
            <p:ph idx="4294967295"/>
          </p:nvPr>
        </p:nvSpPr>
        <p:spPr>
          <a:xfrm>
            <a:off x="457200" y="1600200"/>
            <a:ext cx="8229600" cy="4525963"/>
          </a:xfrm>
          <a:prstGeom prst="rect">
            <a:avLst/>
          </a:prstGeom>
        </p:spPr>
        <p:txBody>
          <a:bodyPr>
            <a:normAutofit/>
          </a:bodyPr>
          <a:lstStyle/>
          <a:p>
            <a:pPr algn="just"/>
            <a:r>
              <a:rPr lang="es-ES" sz="2800" dirty="0" smtClean="0">
                <a:solidFill>
                  <a:schemeClr val="tx2">
                    <a:lumMod val="75000"/>
                  </a:schemeClr>
                </a:solidFill>
                <a:latin typeface="Times New Roman" pitchFamily="18" charset="0"/>
                <a:cs typeface="Times New Roman" pitchFamily="18" charset="0"/>
              </a:rPr>
              <a:t>El sismo propuesto en el CEC-2001, permite alcanzar niveles de desempeño de seguridad de vida.</a:t>
            </a:r>
          </a:p>
          <a:p>
            <a:pPr algn="just"/>
            <a:r>
              <a:rPr lang="es-ES" sz="2800" dirty="0" smtClean="0">
                <a:solidFill>
                  <a:schemeClr val="tx2">
                    <a:lumMod val="75000"/>
                  </a:schemeClr>
                </a:solidFill>
                <a:latin typeface="Times New Roman" pitchFamily="18" charset="0"/>
                <a:cs typeface="Times New Roman" pitchFamily="18" charset="0"/>
              </a:rPr>
              <a:t>El uso de la pseudo carga lateral de FEMA, no es posible ya que se tiene diferente riesgo sísmico en Ecuador.</a:t>
            </a:r>
          </a:p>
          <a:p>
            <a:pPr algn="just"/>
            <a:r>
              <a:rPr lang="es-ES" sz="2800" dirty="0" smtClean="0">
                <a:solidFill>
                  <a:schemeClr val="tx2">
                    <a:lumMod val="75000"/>
                  </a:schemeClr>
                </a:solidFill>
                <a:latin typeface="Times New Roman" pitchFamily="18" charset="0"/>
                <a:cs typeface="Times New Roman" pitchFamily="18" charset="0"/>
              </a:rPr>
              <a:t>En un edifico de 7 pisos alcanzar el nivel de seguridad de vida implica daño significativo y reparable. La viabilidad Económica de las reparaciones  es generalmente alta.</a:t>
            </a:r>
          </a:p>
          <a:p>
            <a:pPr algn="just"/>
            <a:endParaRPr lang="es-ES" sz="2800" dirty="0">
              <a:solidFill>
                <a:schemeClr val="tx2">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160720612"/>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latin typeface="Times New Roman" pitchFamily="18" charset="0"/>
                <a:cs typeface="Times New Roman" pitchFamily="18" charset="0"/>
              </a:rPr>
              <a:t>Conclusiones</a:t>
            </a:r>
            <a:endParaRPr lang="es-ES" dirty="0">
              <a:latin typeface="Times New Roman" pitchFamily="18" charset="0"/>
              <a:cs typeface="Times New Roman" pitchFamily="18" charset="0"/>
            </a:endParaRPr>
          </a:p>
        </p:txBody>
      </p:sp>
      <p:sp>
        <p:nvSpPr>
          <p:cNvPr id="3" name="2 Marcador de contenido"/>
          <p:cNvSpPr>
            <a:spLocks noGrp="1"/>
          </p:cNvSpPr>
          <p:nvPr>
            <p:ph idx="4294967295"/>
          </p:nvPr>
        </p:nvSpPr>
        <p:spPr>
          <a:xfrm>
            <a:off x="457200" y="1600200"/>
            <a:ext cx="8229600" cy="4525963"/>
          </a:xfrm>
          <a:prstGeom prst="rect">
            <a:avLst/>
          </a:prstGeom>
        </p:spPr>
        <p:txBody>
          <a:bodyPr>
            <a:normAutofit/>
          </a:bodyPr>
          <a:lstStyle/>
          <a:p>
            <a:pPr algn="just"/>
            <a:r>
              <a:rPr lang="es-ES" sz="2800" dirty="0" smtClean="0">
                <a:solidFill>
                  <a:schemeClr val="tx2">
                    <a:lumMod val="75000"/>
                  </a:schemeClr>
                </a:solidFill>
                <a:latin typeface="Times New Roman" pitchFamily="18" charset="0"/>
                <a:cs typeface="Times New Roman" pitchFamily="18" charset="0"/>
              </a:rPr>
              <a:t>La rehabilitación de una estructura depende de una comparación, entre: costo de rehabilitación, perdidas por no funcionamiento e importancia de la misma.</a:t>
            </a:r>
          </a:p>
          <a:p>
            <a:pPr algn="just"/>
            <a:r>
              <a:rPr lang="es-ES" sz="2800" dirty="0" smtClean="0">
                <a:solidFill>
                  <a:schemeClr val="tx2">
                    <a:lumMod val="75000"/>
                  </a:schemeClr>
                </a:solidFill>
                <a:latin typeface="Times New Roman" pitchFamily="18" charset="0"/>
                <a:cs typeface="Times New Roman" pitchFamily="18" charset="0"/>
              </a:rPr>
              <a:t>La Rehabilitación Integral puede estar justificada en Edificios Históricos.</a:t>
            </a:r>
          </a:p>
          <a:p>
            <a:pPr algn="just"/>
            <a:r>
              <a:rPr lang="es-ES" sz="2800" dirty="0" smtClean="0">
                <a:solidFill>
                  <a:schemeClr val="tx2">
                    <a:lumMod val="75000"/>
                  </a:schemeClr>
                </a:solidFill>
                <a:latin typeface="Times New Roman" pitchFamily="18" charset="0"/>
                <a:cs typeface="Times New Roman" pitchFamily="18" charset="0"/>
              </a:rPr>
              <a:t>El diseño por desempeño implica hacer conocer al dueño del edificio los costos de rehabilitación vs. El costo de reforzar la estructura.</a:t>
            </a:r>
          </a:p>
          <a:p>
            <a:pPr marL="0" indent="0">
              <a:buNone/>
            </a:pPr>
            <a:endParaRPr lang="es-ES" sz="2800" dirty="0">
              <a:solidFill>
                <a:schemeClr val="tx2">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726976984"/>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smtClean="0">
                <a:latin typeface="Times New Roman" pitchFamily="18" charset="0"/>
                <a:cs typeface="Times New Roman" pitchFamily="18" charset="0"/>
              </a:rPr>
              <a:t>Limitantes de este método de Diseño</a:t>
            </a:r>
            <a:endParaRPr lang="es-ES" dirty="0">
              <a:latin typeface="Times New Roman" pitchFamily="18" charset="0"/>
              <a:cs typeface="Times New Roman" pitchFamily="18" charset="0"/>
            </a:endParaRPr>
          </a:p>
        </p:txBody>
      </p:sp>
      <p:sp>
        <p:nvSpPr>
          <p:cNvPr id="3" name="2 Marcador de contenido"/>
          <p:cNvSpPr>
            <a:spLocks noGrp="1"/>
          </p:cNvSpPr>
          <p:nvPr>
            <p:ph idx="4294967295"/>
          </p:nvPr>
        </p:nvSpPr>
        <p:spPr>
          <a:xfrm>
            <a:off x="457200" y="1600201"/>
            <a:ext cx="8229600" cy="2332856"/>
          </a:xfrm>
          <a:prstGeom prst="rect">
            <a:avLst/>
          </a:prstGeom>
        </p:spPr>
        <p:txBody>
          <a:bodyPr>
            <a:normAutofit/>
          </a:bodyPr>
          <a:lstStyle/>
          <a:p>
            <a:pPr algn="just"/>
            <a:r>
              <a:rPr lang="es-ES_tradnl" sz="3200" dirty="0">
                <a:solidFill>
                  <a:schemeClr val="tx2">
                    <a:lumMod val="75000"/>
                  </a:schemeClr>
                </a:solidFill>
                <a:latin typeface="Times New Roman" pitchFamily="18" charset="0"/>
                <a:cs typeface="Times New Roman" pitchFamily="18" charset="0"/>
              </a:rPr>
              <a:t>FEMA se concentra principalmente en aspectos técnicos de la rehabilitación y está destinado a ser una guía parcial en cuanto a lo que no se refiere al aspecto estructural</a:t>
            </a:r>
            <a:r>
              <a:rPr lang="es-ES" sz="3200" dirty="0" smtClean="0">
                <a:solidFill>
                  <a:schemeClr val="tx2">
                    <a:lumMod val="75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1496426334"/>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smtClean="0">
                <a:latin typeface="Times New Roman" pitchFamily="18" charset="0"/>
                <a:cs typeface="Times New Roman" pitchFamily="18" charset="0"/>
              </a:rPr>
              <a:t>Limitantes de este método de Diseño</a:t>
            </a:r>
            <a:endParaRPr lang="es-ES" dirty="0">
              <a:latin typeface="Times New Roman" pitchFamily="18" charset="0"/>
              <a:cs typeface="Times New Roman" pitchFamily="18" charset="0"/>
            </a:endParaRPr>
          </a:p>
        </p:txBody>
      </p:sp>
      <p:sp>
        <p:nvSpPr>
          <p:cNvPr id="3" name="2 Marcador de contenido"/>
          <p:cNvSpPr>
            <a:spLocks noGrp="1"/>
          </p:cNvSpPr>
          <p:nvPr>
            <p:ph idx="4294967295"/>
          </p:nvPr>
        </p:nvSpPr>
        <p:spPr>
          <a:xfrm>
            <a:off x="323528" y="1844824"/>
            <a:ext cx="8291264" cy="2592288"/>
          </a:xfrm>
          <a:prstGeom prst="rect">
            <a:avLst/>
          </a:prstGeom>
        </p:spPr>
        <p:txBody>
          <a:bodyPr>
            <a:noAutofit/>
          </a:bodyPr>
          <a:lstStyle/>
          <a:p>
            <a:pPr algn="just"/>
            <a:r>
              <a:rPr lang="es-ES_tradnl" sz="2400" dirty="0" smtClean="0">
                <a:solidFill>
                  <a:schemeClr val="tx2">
                    <a:lumMod val="75000"/>
                  </a:schemeClr>
                </a:solidFill>
                <a:latin typeface="Times New Roman" pitchFamily="18" charset="0"/>
                <a:cs typeface="Times New Roman" pitchFamily="18" charset="0"/>
              </a:rPr>
              <a:t>Los procesos de </a:t>
            </a:r>
            <a:r>
              <a:rPr lang="es-ES_tradnl" sz="2400" u="sng" dirty="0" smtClean="0">
                <a:solidFill>
                  <a:schemeClr val="tx2">
                    <a:lumMod val="75000"/>
                  </a:schemeClr>
                </a:solidFill>
                <a:latin typeface="Times New Roman" pitchFamily="18" charset="0"/>
                <a:cs typeface="Times New Roman" pitchFamily="18" charset="0"/>
              </a:rPr>
              <a:t>análisis, tanto estáticos y dinámicos no lineales</a:t>
            </a:r>
            <a:r>
              <a:rPr lang="es-ES_tradnl" sz="2400" dirty="0" smtClean="0">
                <a:solidFill>
                  <a:schemeClr val="tx2">
                    <a:lumMod val="75000"/>
                  </a:schemeClr>
                </a:solidFill>
                <a:latin typeface="Times New Roman" pitchFamily="18" charset="0"/>
                <a:cs typeface="Times New Roman" pitchFamily="18" charset="0"/>
              </a:rPr>
              <a:t> se aplican a todas las estructuras a menos que se presenten una o mas de las siguientes condiciones:</a:t>
            </a:r>
          </a:p>
          <a:p>
            <a:pPr lvl="1" algn="just">
              <a:buFont typeface="Wingdings" pitchFamily="2" charset="2"/>
              <a:buChar char="Ø"/>
            </a:pPr>
            <a:r>
              <a:rPr lang="es-ES_tradnl" sz="2400" dirty="0" smtClean="0">
                <a:solidFill>
                  <a:schemeClr val="tx2">
                    <a:lumMod val="75000"/>
                  </a:schemeClr>
                </a:solidFill>
                <a:latin typeface="Times New Roman" pitchFamily="18" charset="0"/>
                <a:cs typeface="Times New Roman" pitchFamily="18" charset="0"/>
              </a:rPr>
              <a:t>Si </a:t>
            </a:r>
            <a:r>
              <a:rPr lang="es-ES_tradnl" sz="2400" dirty="0">
                <a:solidFill>
                  <a:schemeClr val="tx2">
                    <a:lumMod val="75000"/>
                  </a:schemeClr>
                </a:solidFill>
                <a:latin typeface="Times New Roman" pitchFamily="18" charset="0"/>
                <a:cs typeface="Times New Roman" pitchFamily="18" charset="0"/>
              </a:rPr>
              <a:t>el edificio que se quiere rehabilitar o calcular excede los 100 ft de altura, aproximadamente 30 m.; con esto se puede decir que el procedimiento lineal estático nunca se utilizará para edificios de más de 10 pisos, a no ser que se aplique un modelo que incorpore consideraciones adicionales de acuerdo a lo estipulado en el FEMA 172 y 276.</a:t>
            </a:r>
            <a:endParaRPr lang="es-EC" sz="2400" dirty="0">
              <a:solidFill>
                <a:schemeClr val="tx2">
                  <a:lumMod val="75000"/>
                </a:schemeClr>
              </a:solidFill>
              <a:latin typeface="Times New Roman" pitchFamily="18" charset="0"/>
              <a:cs typeface="Times New Roman" pitchFamily="18" charset="0"/>
            </a:endParaRPr>
          </a:p>
          <a:p>
            <a:pPr marL="457200" lvl="1" indent="0" algn="just">
              <a:buNone/>
            </a:pPr>
            <a:endParaRPr lang="es-ES" sz="2400" dirty="0" smtClean="0">
              <a:solidFill>
                <a:schemeClr val="tx2">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526517588"/>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smtClean="0">
                <a:latin typeface="Times New Roman" pitchFamily="18" charset="0"/>
                <a:cs typeface="Times New Roman" pitchFamily="18" charset="0"/>
              </a:rPr>
              <a:t>Limitantes de este método de Diseño</a:t>
            </a:r>
            <a:endParaRPr lang="es-ES" dirty="0">
              <a:latin typeface="Times New Roman" pitchFamily="18" charset="0"/>
              <a:cs typeface="Times New Roman" pitchFamily="18" charset="0"/>
            </a:endParaRPr>
          </a:p>
        </p:txBody>
      </p:sp>
      <p:sp>
        <p:nvSpPr>
          <p:cNvPr id="3" name="2 Marcador de contenido"/>
          <p:cNvSpPr>
            <a:spLocks noGrp="1"/>
          </p:cNvSpPr>
          <p:nvPr>
            <p:ph idx="4294967295"/>
          </p:nvPr>
        </p:nvSpPr>
        <p:spPr>
          <a:xfrm>
            <a:off x="323528" y="1556792"/>
            <a:ext cx="8291264" cy="3744416"/>
          </a:xfrm>
          <a:prstGeom prst="rect">
            <a:avLst/>
          </a:prstGeom>
        </p:spPr>
        <p:txBody>
          <a:bodyPr>
            <a:noAutofit/>
          </a:bodyPr>
          <a:lstStyle/>
          <a:p>
            <a:pPr marL="0" indent="0" algn="just">
              <a:buNone/>
            </a:pPr>
            <a:endParaRPr lang="es-ES_tradnl" sz="2400" dirty="0" smtClean="0">
              <a:solidFill>
                <a:schemeClr val="tx2">
                  <a:lumMod val="75000"/>
                </a:schemeClr>
              </a:solidFill>
              <a:latin typeface="Times New Roman" pitchFamily="18" charset="0"/>
              <a:cs typeface="Times New Roman" pitchFamily="18" charset="0"/>
            </a:endParaRPr>
          </a:p>
          <a:p>
            <a:pPr lvl="1" algn="just"/>
            <a:r>
              <a:rPr lang="es-ES_tradnl" sz="2400" dirty="0" smtClean="0">
                <a:solidFill>
                  <a:schemeClr val="tx2">
                    <a:lumMod val="75000"/>
                  </a:schemeClr>
                </a:solidFill>
                <a:latin typeface="Times New Roman" pitchFamily="18" charset="0"/>
                <a:cs typeface="Times New Roman" pitchFamily="18" charset="0"/>
              </a:rPr>
              <a:t>El </a:t>
            </a:r>
            <a:r>
              <a:rPr lang="es-ES_tradnl" sz="2400" dirty="0">
                <a:solidFill>
                  <a:schemeClr val="tx2">
                    <a:lumMod val="75000"/>
                  </a:schemeClr>
                </a:solidFill>
                <a:latin typeface="Times New Roman" pitchFamily="18" charset="0"/>
                <a:cs typeface="Times New Roman" pitchFamily="18" charset="0"/>
              </a:rPr>
              <a:t>edificio tiene problemas de masa vertical o irregularidad de rigidez, éstas se presentan cuando la deriva promedio en un piso, excepto pent-houses, excede la deriva del piso más cercano en más del 50%. </a:t>
            </a:r>
            <a:endParaRPr lang="es-ES_tradnl" sz="2400" dirty="0" smtClean="0">
              <a:solidFill>
                <a:schemeClr val="tx2">
                  <a:lumMod val="75000"/>
                </a:schemeClr>
              </a:solidFill>
              <a:latin typeface="Times New Roman" pitchFamily="18" charset="0"/>
              <a:cs typeface="Times New Roman" pitchFamily="18" charset="0"/>
            </a:endParaRPr>
          </a:p>
          <a:p>
            <a:pPr lvl="1" algn="just"/>
            <a:r>
              <a:rPr lang="es-ES_tradnl" sz="2400" dirty="0">
                <a:solidFill>
                  <a:schemeClr val="tx2">
                    <a:lumMod val="75000"/>
                  </a:schemeClr>
                </a:solidFill>
                <a:latin typeface="Times New Roman" pitchFamily="18" charset="0"/>
                <a:cs typeface="Times New Roman" pitchFamily="18" charset="0"/>
              </a:rPr>
              <a:t>El edificio tiene un sistema de resistencia a la fuerza lateral no </a:t>
            </a:r>
            <a:r>
              <a:rPr lang="es-ES_tradnl" sz="2400" dirty="0" smtClean="0">
                <a:solidFill>
                  <a:schemeClr val="tx2">
                    <a:lumMod val="75000"/>
                  </a:schemeClr>
                </a:solidFill>
                <a:latin typeface="Times New Roman" pitchFamily="18" charset="0"/>
                <a:cs typeface="Times New Roman" pitchFamily="18" charset="0"/>
              </a:rPr>
              <a:t>ortogonal</a:t>
            </a:r>
            <a:endParaRPr lang="es-ES" sz="2400" dirty="0">
              <a:solidFill>
                <a:schemeClr val="tx2">
                  <a:lumMod val="75000"/>
                </a:schemeClr>
              </a:solidFill>
              <a:latin typeface="Times New Roman" pitchFamily="18" charset="0"/>
              <a:cs typeface="Times New Roman" pitchFamily="18" charset="0"/>
            </a:endParaRPr>
          </a:p>
          <a:p>
            <a:pPr marL="457200" lvl="1" indent="0" algn="just">
              <a:buNone/>
            </a:pPr>
            <a:r>
              <a:rPr lang="es-ES_tradnl" sz="2400" dirty="0">
                <a:solidFill>
                  <a:schemeClr val="tx2">
                    <a:lumMod val="75000"/>
                  </a:schemeClr>
                </a:solidFill>
                <a:latin typeface="Times New Roman" pitchFamily="18" charset="0"/>
                <a:cs typeface="Times New Roman" pitchFamily="18" charset="0"/>
              </a:rPr>
              <a:t>En cualquiera de los casos anteriores </a:t>
            </a:r>
            <a:r>
              <a:rPr lang="es-ES_tradnl" sz="2400" u="sng" dirty="0">
                <a:solidFill>
                  <a:schemeClr val="tx2">
                    <a:lumMod val="75000"/>
                  </a:schemeClr>
                </a:solidFill>
                <a:latin typeface="Times New Roman" pitchFamily="18" charset="0"/>
                <a:cs typeface="Times New Roman" pitchFamily="18" charset="0"/>
              </a:rPr>
              <a:t>no se podrá </a:t>
            </a:r>
            <a:r>
              <a:rPr lang="es-ES_tradnl" sz="2400" dirty="0">
                <a:solidFill>
                  <a:schemeClr val="tx2">
                    <a:lumMod val="75000"/>
                  </a:schemeClr>
                </a:solidFill>
                <a:latin typeface="Times New Roman" pitchFamily="18" charset="0"/>
                <a:cs typeface="Times New Roman" pitchFamily="18" charset="0"/>
              </a:rPr>
              <a:t>utilizar un procedimiento </a:t>
            </a:r>
            <a:r>
              <a:rPr lang="es-ES_tradnl" sz="2400" u="sng" dirty="0">
                <a:solidFill>
                  <a:schemeClr val="tx2">
                    <a:lumMod val="75000"/>
                  </a:schemeClr>
                </a:solidFill>
                <a:latin typeface="Times New Roman" pitchFamily="18" charset="0"/>
                <a:cs typeface="Times New Roman" pitchFamily="18" charset="0"/>
              </a:rPr>
              <a:t>estático lineal para el análisis de una estructura.</a:t>
            </a:r>
            <a:endParaRPr lang="es-EC" sz="2400" u="sng" dirty="0">
              <a:solidFill>
                <a:schemeClr val="tx2">
                  <a:lumMod val="75000"/>
                </a:schemeClr>
              </a:solidFill>
              <a:latin typeface="Times New Roman" pitchFamily="18" charset="0"/>
              <a:cs typeface="Times New Roman" pitchFamily="18" charset="0"/>
            </a:endParaRPr>
          </a:p>
          <a:p>
            <a:pPr marL="457200" lvl="1" indent="0" algn="just">
              <a:buNone/>
            </a:pPr>
            <a:endParaRPr lang="es-ES_tradnl" sz="2400" dirty="0" smtClean="0">
              <a:solidFill>
                <a:schemeClr val="tx2">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814465409"/>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smtClean="0">
                <a:latin typeface="Times New Roman" pitchFamily="18" charset="0"/>
                <a:cs typeface="Times New Roman" pitchFamily="18" charset="0"/>
              </a:rPr>
              <a:t>Limitantes de este método de Diseño</a:t>
            </a:r>
            <a:endParaRPr lang="es-ES" dirty="0">
              <a:latin typeface="Times New Roman" pitchFamily="18" charset="0"/>
              <a:cs typeface="Times New Roman" pitchFamily="18" charset="0"/>
            </a:endParaRPr>
          </a:p>
        </p:txBody>
      </p:sp>
      <p:sp>
        <p:nvSpPr>
          <p:cNvPr id="3" name="2 Marcador de contenido"/>
          <p:cNvSpPr>
            <a:spLocks noGrp="1"/>
          </p:cNvSpPr>
          <p:nvPr>
            <p:ph idx="4294967295"/>
          </p:nvPr>
        </p:nvSpPr>
        <p:spPr>
          <a:xfrm>
            <a:off x="0" y="1628800"/>
            <a:ext cx="8291264" cy="3240360"/>
          </a:xfrm>
          <a:prstGeom prst="rect">
            <a:avLst/>
          </a:prstGeom>
        </p:spPr>
        <p:txBody>
          <a:bodyPr>
            <a:noAutofit/>
          </a:bodyPr>
          <a:lstStyle/>
          <a:p>
            <a:pPr marL="457200" lvl="1" indent="0" algn="just">
              <a:buNone/>
            </a:pPr>
            <a:r>
              <a:rPr lang="es-ES_tradnl" sz="2200" dirty="0" smtClean="0">
                <a:solidFill>
                  <a:schemeClr val="tx2">
                    <a:lumMod val="75000"/>
                  </a:schemeClr>
                </a:solidFill>
                <a:latin typeface="Times New Roman" pitchFamily="18" charset="0"/>
                <a:cs typeface="Times New Roman" pitchFamily="18" charset="0"/>
              </a:rPr>
              <a:t>El análisis estático no lineal se puede usar en cualquier objetivo de rehabilitación en tanto no se tenga las siguientes condiciones: </a:t>
            </a:r>
          </a:p>
          <a:p>
            <a:pPr lvl="1" algn="just"/>
            <a:r>
              <a:rPr lang="es-ES_tradnl" sz="2200" dirty="0" smtClean="0">
                <a:solidFill>
                  <a:schemeClr val="tx2">
                    <a:lumMod val="75000"/>
                  </a:schemeClr>
                </a:solidFill>
                <a:latin typeface="Times New Roman" pitchFamily="18" charset="0"/>
                <a:cs typeface="Times New Roman" pitchFamily="18" charset="0"/>
              </a:rPr>
              <a:t>Si se determina que la estructura tiene efectos de altos modos vibración significativos, a menos que se haga una evaluación, realizando un análisis dinámico lineal, donde los modos de vibración capturen el 90% de la masa participante.</a:t>
            </a:r>
          </a:p>
          <a:p>
            <a:pPr lvl="1" algn="just"/>
            <a:r>
              <a:rPr lang="es-ES_tradnl" sz="2200" dirty="0">
                <a:solidFill>
                  <a:schemeClr val="tx2">
                    <a:lumMod val="75000"/>
                  </a:schemeClr>
                </a:solidFill>
                <a:latin typeface="Times New Roman" pitchFamily="18" charset="0"/>
                <a:cs typeface="Times New Roman" pitchFamily="18" charset="0"/>
              </a:rPr>
              <a:t>Los efectos de altos modos de vibración resultarán ser significativos si el cortante calculado del análisis modal en cualquier piso considerando todos los modos para obtener el 90% de la masa participante excede en 130% al correspondiente corte resultado del análisis considerando el primer modo de vibración.</a:t>
            </a:r>
            <a:endParaRPr lang="es-ES_tradnl" sz="2200" dirty="0" smtClean="0">
              <a:solidFill>
                <a:schemeClr val="tx2">
                  <a:lumMod val="75000"/>
                </a:schemeClr>
              </a:solidFill>
              <a:latin typeface="Times New Roman" pitchFamily="18" charset="0"/>
              <a:cs typeface="Times New Roman" pitchFamily="18" charset="0"/>
            </a:endParaRPr>
          </a:p>
          <a:p>
            <a:pPr marL="457200" lvl="1" indent="0" algn="just">
              <a:buNone/>
            </a:pPr>
            <a:endParaRPr lang="es-ES_tradnl" sz="2200" dirty="0" smtClean="0">
              <a:solidFill>
                <a:schemeClr val="tx2">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58680875"/>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latin typeface="Times New Roman" pitchFamily="18" charset="0"/>
                <a:cs typeface="Times New Roman" pitchFamily="18" charset="0"/>
              </a:rPr>
              <a:t>Recomendaciones</a:t>
            </a:r>
            <a:endParaRPr lang="es-ES" dirty="0">
              <a:latin typeface="Times New Roman" pitchFamily="18" charset="0"/>
              <a:cs typeface="Times New Roman" pitchFamily="18" charset="0"/>
            </a:endParaRPr>
          </a:p>
        </p:txBody>
      </p:sp>
      <p:sp>
        <p:nvSpPr>
          <p:cNvPr id="3" name="2 Marcador de contenido"/>
          <p:cNvSpPr>
            <a:spLocks noGrp="1"/>
          </p:cNvSpPr>
          <p:nvPr>
            <p:ph idx="4294967295"/>
          </p:nvPr>
        </p:nvSpPr>
        <p:spPr>
          <a:xfrm>
            <a:off x="457200" y="1600200"/>
            <a:ext cx="8229600" cy="2476872"/>
          </a:xfrm>
          <a:prstGeom prst="rect">
            <a:avLst/>
          </a:prstGeom>
        </p:spPr>
        <p:txBody>
          <a:bodyPr>
            <a:noAutofit/>
          </a:bodyPr>
          <a:lstStyle/>
          <a:p>
            <a:pPr lvl="0" algn="just"/>
            <a:r>
              <a:rPr lang="es-ES_tradnl" sz="2400" dirty="0">
                <a:solidFill>
                  <a:schemeClr val="tx2">
                    <a:lumMod val="75000"/>
                  </a:schemeClr>
                </a:solidFill>
                <a:latin typeface="Times New Roman" pitchFamily="18" charset="0"/>
                <a:cs typeface="Times New Roman" pitchFamily="18" charset="0"/>
              </a:rPr>
              <a:t>Se debe realizar un chequeo de los modos de vibración de la estructura, en especial del primer modo de la misma, ya que para realizar el análisis estático no lineal o pushover, se tiene que controlar que el primer modo recibe por lo menos el 75% de la masa participante, </a:t>
            </a:r>
            <a:endParaRPr lang="es-ES_tradnl" sz="2400" dirty="0" smtClean="0">
              <a:solidFill>
                <a:schemeClr val="tx2">
                  <a:lumMod val="75000"/>
                </a:schemeClr>
              </a:solidFill>
              <a:latin typeface="Times New Roman" pitchFamily="18" charset="0"/>
              <a:cs typeface="Times New Roman" pitchFamily="18" charset="0"/>
            </a:endParaRPr>
          </a:p>
          <a:p>
            <a:pPr lvl="0" algn="just"/>
            <a:r>
              <a:rPr lang="es-ES_tradnl" sz="2400" dirty="0" smtClean="0">
                <a:solidFill>
                  <a:schemeClr val="tx2">
                    <a:lumMod val="75000"/>
                  </a:schemeClr>
                </a:solidFill>
                <a:latin typeface="Times New Roman" pitchFamily="18" charset="0"/>
                <a:cs typeface="Times New Roman" pitchFamily="18" charset="0"/>
              </a:rPr>
              <a:t>Además, </a:t>
            </a:r>
            <a:r>
              <a:rPr lang="es-ES_tradnl" sz="2400" dirty="0">
                <a:solidFill>
                  <a:schemeClr val="tx2">
                    <a:lumMod val="75000"/>
                  </a:schemeClr>
                </a:solidFill>
                <a:latin typeface="Times New Roman" pitchFamily="18" charset="0"/>
                <a:cs typeface="Times New Roman" pitchFamily="18" charset="0"/>
              </a:rPr>
              <a:t>se debe revisar que este no sobrepase el 90% de incidencia de la masa, ya que esto provoca efectos de alta respuesta de vibración y el pushover en este caso no será utilizado, si esto sucede se deberán seguir procedimientos dinámicos no lineales.</a:t>
            </a:r>
            <a:endParaRPr lang="es-EC" sz="2400" dirty="0">
              <a:solidFill>
                <a:schemeClr val="tx2">
                  <a:lumMod val="75000"/>
                </a:schemeClr>
              </a:solidFill>
              <a:latin typeface="Times New Roman" pitchFamily="18" charset="0"/>
              <a:cs typeface="Times New Roman" pitchFamily="18" charset="0"/>
            </a:endParaRPr>
          </a:p>
          <a:p>
            <a:pPr algn="just"/>
            <a:endParaRPr lang="es-ES" sz="2400" dirty="0">
              <a:solidFill>
                <a:schemeClr val="tx2">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97429064"/>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latin typeface="Times New Roman" pitchFamily="18" charset="0"/>
                <a:cs typeface="Times New Roman" pitchFamily="18" charset="0"/>
              </a:rPr>
              <a:t>Recomendaciones</a:t>
            </a:r>
            <a:endParaRPr lang="es-ES" dirty="0">
              <a:latin typeface="Times New Roman" pitchFamily="18" charset="0"/>
              <a:cs typeface="Times New Roman" pitchFamily="18" charset="0"/>
            </a:endParaRPr>
          </a:p>
        </p:txBody>
      </p:sp>
      <p:sp>
        <p:nvSpPr>
          <p:cNvPr id="3" name="2 Marcador de contenido"/>
          <p:cNvSpPr>
            <a:spLocks noGrp="1"/>
          </p:cNvSpPr>
          <p:nvPr>
            <p:ph idx="4294967295"/>
          </p:nvPr>
        </p:nvSpPr>
        <p:spPr>
          <a:xfrm>
            <a:off x="457200" y="1600200"/>
            <a:ext cx="8229600" cy="2548880"/>
          </a:xfrm>
          <a:prstGeom prst="rect">
            <a:avLst/>
          </a:prstGeom>
        </p:spPr>
        <p:txBody>
          <a:bodyPr>
            <a:noAutofit/>
          </a:bodyPr>
          <a:lstStyle/>
          <a:p>
            <a:pPr lvl="0" algn="just"/>
            <a:r>
              <a:rPr lang="es-ES_tradnl" sz="2400" dirty="0">
                <a:solidFill>
                  <a:schemeClr val="tx2">
                    <a:lumMod val="75000"/>
                  </a:schemeClr>
                </a:solidFill>
                <a:latin typeface="Times New Roman" pitchFamily="18" charset="0"/>
                <a:cs typeface="Times New Roman" pitchFamily="18" charset="0"/>
              </a:rPr>
              <a:t>Al momento de realizar el análisis no lineal en ETABS se debe escoger un método para determinar la reducción de rigidez de acuerdo a lo que estipula el FEMA en el Capítulo 3, este método es el de la rigidez secante y es el que mejor se ajusta a la respuesta estructural ante la carga lateral.</a:t>
            </a:r>
            <a:endParaRPr lang="es-EC" sz="2400" dirty="0">
              <a:solidFill>
                <a:schemeClr val="tx2">
                  <a:lumMod val="75000"/>
                </a:schemeClr>
              </a:solidFill>
              <a:latin typeface="Times New Roman" pitchFamily="18" charset="0"/>
              <a:cs typeface="Times New Roman" pitchFamily="18" charset="0"/>
            </a:endParaRPr>
          </a:p>
          <a:p>
            <a:pPr lvl="0" algn="just"/>
            <a:r>
              <a:rPr lang="es-ES_tradnl" sz="2400" dirty="0">
                <a:solidFill>
                  <a:schemeClr val="tx2">
                    <a:lumMod val="75000"/>
                  </a:schemeClr>
                </a:solidFill>
                <a:latin typeface="Times New Roman" pitchFamily="18" charset="0"/>
                <a:cs typeface="Times New Roman" pitchFamily="18" charset="0"/>
              </a:rPr>
              <a:t>El diseño por desempeño que establece el FEMA, no es la única verdad, por lo cual su discusión y comparación con otras normativas que abordan el diseño por desempeño tales como ATC-94, VISIÓN-2000, “Análisis Sísmico por Desempeño” PhD. Roberto Aguiar Falconí, es ampliamente recomendada.</a:t>
            </a:r>
            <a:endParaRPr lang="es-EC" sz="2400" dirty="0">
              <a:solidFill>
                <a:schemeClr val="tx2">
                  <a:lumMod val="75000"/>
                </a:schemeClr>
              </a:solidFill>
              <a:latin typeface="Times New Roman" pitchFamily="18" charset="0"/>
              <a:cs typeface="Times New Roman" pitchFamily="18" charset="0"/>
            </a:endParaRPr>
          </a:p>
          <a:p>
            <a:pPr algn="just"/>
            <a:endParaRPr lang="es-ES" sz="2400" dirty="0">
              <a:solidFill>
                <a:schemeClr val="tx2">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50944340"/>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latin typeface="Times New Roman" pitchFamily="18" charset="0"/>
                <a:cs typeface="Times New Roman" pitchFamily="18" charset="0"/>
              </a:rPr>
              <a:t>Recomendaciones</a:t>
            </a:r>
            <a:endParaRPr lang="es-ES" dirty="0">
              <a:latin typeface="Times New Roman" pitchFamily="18" charset="0"/>
              <a:cs typeface="Times New Roman" pitchFamily="18" charset="0"/>
            </a:endParaRPr>
          </a:p>
        </p:txBody>
      </p:sp>
      <p:sp>
        <p:nvSpPr>
          <p:cNvPr id="3" name="2 Marcador de contenido"/>
          <p:cNvSpPr>
            <a:spLocks noGrp="1"/>
          </p:cNvSpPr>
          <p:nvPr>
            <p:ph idx="4294967295"/>
          </p:nvPr>
        </p:nvSpPr>
        <p:spPr>
          <a:xfrm>
            <a:off x="539552" y="1988840"/>
            <a:ext cx="8229600" cy="2232248"/>
          </a:xfrm>
          <a:prstGeom prst="rect">
            <a:avLst/>
          </a:prstGeom>
        </p:spPr>
        <p:txBody>
          <a:bodyPr>
            <a:noAutofit/>
          </a:bodyPr>
          <a:lstStyle/>
          <a:p>
            <a:pPr lvl="0" algn="just"/>
            <a:r>
              <a:rPr lang="es-EC" sz="2800" dirty="0" smtClean="0">
                <a:solidFill>
                  <a:schemeClr val="tx2">
                    <a:lumMod val="75000"/>
                  </a:schemeClr>
                </a:solidFill>
                <a:latin typeface="Times New Roman" pitchFamily="18" charset="0"/>
                <a:cs typeface="Times New Roman" pitchFamily="18" charset="0"/>
              </a:rPr>
              <a:t>La rehabilitación y diseño de edificios, tiene diversas estrategias, una de las mas eficientes es reforzar el sistema de resistencia a las cargas laterales.</a:t>
            </a:r>
          </a:p>
          <a:p>
            <a:pPr lvl="0" algn="just"/>
            <a:r>
              <a:rPr lang="es-EC" sz="2800" dirty="0" smtClean="0">
                <a:solidFill>
                  <a:schemeClr val="tx2">
                    <a:lumMod val="75000"/>
                  </a:schemeClr>
                </a:solidFill>
                <a:latin typeface="Times New Roman" pitchFamily="18" charset="0"/>
                <a:cs typeface="Times New Roman" pitchFamily="18" charset="0"/>
              </a:rPr>
              <a:t>Al conocer la manera particular en que se forman las juntas plásticas, se pretende identificar los elementos que van a fallar, esta información ayuda a realizar un diseño que refuerce estos elementos.</a:t>
            </a:r>
          </a:p>
          <a:p>
            <a:pPr algn="just"/>
            <a:endParaRPr lang="es-ES" sz="2800" dirty="0">
              <a:solidFill>
                <a:schemeClr val="tx2">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894186615"/>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latin typeface="Times New Roman" pitchFamily="18" charset="0"/>
                <a:cs typeface="Times New Roman" pitchFamily="18" charset="0"/>
              </a:rPr>
              <a:t>Recomendaciones</a:t>
            </a:r>
            <a:endParaRPr lang="es-ES" dirty="0">
              <a:latin typeface="Times New Roman" pitchFamily="18" charset="0"/>
              <a:cs typeface="Times New Roman" pitchFamily="18" charset="0"/>
            </a:endParaRPr>
          </a:p>
        </p:txBody>
      </p:sp>
      <p:sp>
        <p:nvSpPr>
          <p:cNvPr id="3" name="2 Marcador de contenido"/>
          <p:cNvSpPr>
            <a:spLocks noGrp="1"/>
          </p:cNvSpPr>
          <p:nvPr>
            <p:ph idx="4294967295"/>
          </p:nvPr>
        </p:nvSpPr>
        <p:spPr>
          <a:xfrm>
            <a:off x="457200" y="1600200"/>
            <a:ext cx="8229600" cy="1396752"/>
          </a:xfrm>
          <a:prstGeom prst="rect">
            <a:avLst/>
          </a:prstGeom>
        </p:spPr>
        <p:txBody>
          <a:bodyPr>
            <a:noAutofit/>
          </a:bodyPr>
          <a:lstStyle/>
          <a:p>
            <a:pPr lvl="0" algn="just"/>
            <a:r>
              <a:rPr lang="es-ES_tradnl" sz="3200" dirty="0">
                <a:solidFill>
                  <a:schemeClr val="tx2">
                    <a:lumMod val="75000"/>
                  </a:schemeClr>
                </a:solidFill>
                <a:latin typeface="Times New Roman" pitchFamily="18" charset="0"/>
                <a:cs typeface="Times New Roman" pitchFamily="18" charset="0"/>
              </a:rPr>
              <a:t>Se recomienda el uso y la discusión de métodos alternativos que ayudan a mejorar los niveles de desempeño de la estructura como son refuerzo estructural global, la reducción de la masa, disipadores de energía en la estructura y sistemas de aislación sísmica que son novedosos en nuestro </a:t>
            </a:r>
            <a:r>
              <a:rPr lang="es-ES_tradnl" sz="3200" dirty="0" smtClean="0">
                <a:solidFill>
                  <a:schemeClr val="tx2">
                    <a:lumMod val="75000"/>
                  </a:schemeClr>
                </a:solidFill>
                <a:latin typeface="Times New Roman" pitchFamily="18" charset="0"/>
                <a:cs typeface="Times New Roman" pitchFamily="18" charset="0"/>
              </a:rPr>
              <a:t>medio.</a:t>
            </a:r>
            <a:endParaRPr lang="es-EC" sz="3200" dirty="0">
              <a:solidFill>
                <a:schemeClr val="tx2">
                  <a:lumMod val="75000"/>
                </a:schemeClr>
              </a:solidFill>
              <a:latin typeface="Times New Roman" pitchFamily="18" charset="0"/>
              <a:cs typeface="Times New Roman" pitchFamily="18" charset="0"/>
            </a:endParaRPr>
          </a:p>
          <a:p>
            <a:pPr marL="0" indent="0" algn="just">
              <a:buNone/>
            </a:pPr>
            <a:endParaRPr lang="es-ES" sz="3200" dirty="0">
              <a:solidFill>
                <a:schemeClr val="tx2">
                  <a:lumMod val="75000"/>
                </a:schemeClr>
              </a:solidFill>
            </a:endParaRPr>
          </a:p>
        </p:txBody>
      </p:sp>
    </p:spTree>
    <p:extLst>
      <p:ext uri="{BB962C8B-B14F-4D97-AF65-F5344CB8AC3E}">
        <p14:creationId xmlns:p14="http://schemas.microsoft.com/office/powerpoint/2010/main" val="794447555"/>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404664"/>
            <a:ext cx="7924800" cy="706090"/>
          </a:xfrm>
        </p:spPr>
        <p:txBody>
          <a:bodyPr/>
          <a:lstStyle/>
          <a:p>
            <a:r>
              <a:rPr lang="es-EC" b="1" dirty="0" smtClean="0">
                <a:latin typeface="Times New Roman" pitchFamily="18" charset="0"/>
                <a:cs typeface="Times New Roman" pitchFamily="18" charset="0"/>
              </a:rPr>
              <a:t>PASOS PARA EL ANÁLISIS LINEAL Y NO LINEAL</a:t>
            </a:r>
            <a:endParaRPr lang="es-EC" b="1" dirty="0">
              <a:latin typeface="Times New Roman" pitchFamily="18" charset="0"/>
              <a:cs typeface="Times New Roman" pitchFamily="18" charset="0"/>
            </a:endParaRPr>
          </a:p>
        </p:txBody>
      </p:sp>
      <p:sp>
        <p:nvSpPr>
          <p:cNvPr id="3" name="2 CuadroTexto"/>
          <p:cNvSpPr txBox="1"/>
          <p:nvPr/>
        </p:nvSpPr>
        <p:spPr>
          <a:xfrm>
            <a:off x="683568" y="1340768"/>
            <a:ext cx="7272808" cy="1815882"/>
          </a:xfrm>
          <a:prstGeom prst="rect">
            <a:avLst/>
          </a:prstGeom>
          <a:noFill/>
        </p:spPr>
        <p:txBody>
          <a:bodyPr wrap="square" rtlCol="0">
            <a:spAutoFit/>
          </a:bodyPr>
          <a:lstStyle/>
          <a:p>
            <a:r>
              <a:rPr lang="es-ES" sz="2800" dirty="0" smtClean="0">
                <a:solidFill>
                  <a:schemeClr val="tx2">
                    <a:lumMod val="75000"/>
                  </a:schemeClr>
                </a:solidFill>
                <a:latin typeface="Times New Roman" pitchFamily="18" charset="0"/>
                <a:cs typeface="Times New Roman" pitchFamily="18" charset="0"/>
              </a:rPr>
              <a:t>El proceso es en términos técnicos, tradicional, este puede ser descrito por Códigos de Construcción CEC (Código Ecuatoriano de la Construcción).</a:t>
            </a:r>
            <a:endParaRPr lang="es-ES" sz="2800" dirty="0">
              <a:solidFill>
                <a:schemeClr val="tx2">
                  <a:lumMod val="75000"/>
                </a:schemeClr>
              </a:solidFill>
              <a:latin typeface="Times New Roman" pitchFamily="18" charset="0"/>
              <a:cs typeface="Times New Roman" pitchFamily="18" charset="0"/>
            </a:endParaRPr>
          </a:p>
        </p:txBody>
      </p:sp>
      <p:sp>
        <p:nvSpPr>
          <p:cNvPr id="4" name="3 CuadroTexto"/>
          <p:cNvSpPr txBox="1"/>
          <p:nvPr/>
        </p:nvSpPr>
        <p:spPr>
          <a:xfrm>
            <a:off x="703020" y="3284984"/>
            <a:ext cx="7272808" cy="3108543"/>
          </a:xfrm>
          <a:prstGeom prst="rect">
            <a:avLst/>
          </a:prstGeom>
          <a:noFill/>
        </p:spPr>
        <p:txBody>
          <a:bodyPr wrap="square" rtlCol="0">
            <a:spAutoFit/>
          </a:bodyPr>
          <a:lstStyle/>
          <a:p>
            <a:r>
              <a:rPr lang="es-ES" sz="2800" dirty="0" smtClean="0">
                <a:solidFill>
                  <a:schemeClr val="tx2">
                    <a:lumMod val="75000"/>
                  </a:schemeClr>
                </a:solidFill>
                <a:latin typeface="Times New Roman" pitchFamily="18" charset="0"/>
                <a:cs typeface="Times New Roman" pitchFamily="18" charset="0"/>
              </a:rPr>
              <a:t>Este diseño se denomina por última resistencia, toma en cuenta propiedades de los materiales, comportamiento ante solicitaciones, fuerzas dinámicas y estáticas; y requiere de modelos matemáticos para su definición. Por esta razón es posible realizar un diseño asistido por computador.</a:t>
            </a:r>
            <a:endParaRPr lang="es-ES" sz="2800" dirty="0">
              <a:solidFill>
                <a:schemeClr val="tx2">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722211796"/>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07504" y="12454"/>
            <a:ext cx="8928992" cy="6690550"/>
          </a:xfrm>
          <a:prstGeom prst="rect">
            <a:avLst/>
          </a:prstGeom>
          <a:noFill/>
        </p:spPr>
        <p:txBody>
          <a:bodyPr wrap="square" rtlCol="0">
            <a:spAutoFit/>
          </a:bodyPr>
          <a:lstStyle/>
          <a:p>
            <a:pPr marL="342900" indent="-342900" algn="just">
              <a:lnSpc>
                <a:spcPct val="150000"/>
              </a:lnSpc>
              <a:buFont typeface="+mj-lt"/>
              <a:buAutoNum type="arabicParenR"/>
            </a:pPr>
            <a:r>
              <a:rPr lang="es-ES" dirty="0" smtClean="0">
                <a:latin typeface="Times New Roman" pitchFamily="18" charset="0"/>
                <a:cs typeface="Times New Roman" pitchFamily="18" charset="0"/>
              </a:rPr>
              <a:t>DEFINIR EL MODELO MATEMÁTICO DE ACUERDO AL MÉTODO DE CALCULO (diseño asistido por computador se usa la interfaz del mismo)</a:t>
            </a:r>
            <a:r>
              <a:rPr lang="es-ES" i="1" dirty="0" smtClean="0">
                <a:latin typeface="Times New Roman" pitchFamily="18" charset="0"/>
                <a:cs typeface="Times New Roman" pitchFamily="18" charset="0"/>
              </a:rPr>
              <a:t>.</a:t>
            </a:r>
          </a:p>
          <a:p>
            <a:pPr marL="342900" indent="-342900" algn="just">
              <a:lnSpc>
                <a:spcPct val="150000"/>
              </a:lnSpc>
              <a:buFont typeface="+mj-lt"/>
              <a:buAutoNum type="arabicParenR"/>
            </a:pPr>
            <a:r>
              <a:rPr lang="es-ES" i="1" dirty="0" smtClean="0">
                <a:latin typeface="Times New Roman" pitchFamily="18" charset="0"/>
                <a:cs typeface="Times New Roman" pitchFamily="18" charset="0"/>
              </a:rPr>
              <a:t>REVISAR LOS LINEAMIENTOS DE ES</a:t>
            </a:r>
            <a:r>
              <a:rPr lang="es-ES" dirty="0" smtClean="0">
                <a:latin typeface="Times New Roman" pitchFamily="18" charset="0"/>
                <a:cs typeface="Times New Roman" pitchFamily="18" charset="0"/>
              </a:rPr>
              <a:t>TE MODELO CON EL CÓDIGO ECUATORIANO DE LA CONSTRUCCIÓN.</a:t>
            </a:r>
          </a:p>
          <a:p>
            <a:pPr marL="342900" indent="-342900" algn="just">
              <a:lnSpc>
                <a:spcPct val="150000"/>
              </a:lnSpc>
              <a:buFont typeface="+mj-lt"/>
              <a:buAutoNum type="arabicParenR"/>
            </a:pPr>
            <a:r>
              <a:rPr lang="es-ES" dirty="0" smtClean="0">
                <a:latin typeface="Times New Roman" pitchFamily="18" charset="0"/>
                <a:cs typeface="Times New Roman" pitchFamily="18" charset="0"/>
              </a:rPr>
              <a:t>REVISAR LOS RESULTADOS OBTENIDOS, LOGRANDO QUE ESTOS ESTÉN EN UN RANGO DE ACEPTACIÓN.</a:t>
            </a:r>
          </a:p>
          <a:p>
            <a:pPr marL="342900" indent="-342900" algn="just">
              <a:lnSpc>
                <a:spcPct val="150000"/>
              </a:lnSpc>
              <a:buFont typeface="+mj-lt"/>
              <a:buAutoNum type="arabicParenR"/>
            </a:pPr>
            <a:r>
              <a:rPr lang="es-ES" dirty="0" smtClean="0">
                <a:latin typeface="Times New Roman" pitchFamily="18" charset="0"/>
                <a:cs typeface="Times New Roman" pitchFamily="18" charset="0"/>
              </a:rPr>
              <a:t>OBTENER SECCIONES TIPO EN TODOS LOS ELEMENTOS ESTRUCTURALES PARA APLICAR AL MODELO NO LINEAL.</a:t>
            </a:r>
          </a:p>
          <a:p>
            <a:pPr marL="342900" indent="-342900" algn="just">
              <a:lnSpc>
                <a:spcPct val="150000"/>
              </a:lnSpc>
              <a:buFont typeface="+mj-lt"/>
              <a:buAutoNum type="arabicParenR"/>
            </a:pPr>
            <a:r>
              <a:rPr lang="es-ES" dirty="0" smtClean="0">
                <a:latin typeface="Times New Roman" pitchFamily="18" charset="0"/>
                <a:cs typeface="Times New Roman" pitchFamily="18" charset="0"/>
              </a:rPr>
              <a:t>DEFINIR LOS ARMADOS DE LOS ELEMENTOS EN EL PROGRAMA.</a:t>
            </a:r>
          </a:p>
          <a:p>
            <a:pPr marL="342900" indent="-342900" algn="just">
              <a:lnSpc>
                <a:spcPct val="150000"/>
              </a:lnSpc>
              <a:buFont typeface="+mj-lt"/>
              <a:buAutoNum type="arabicParenR"/>
            </a:pPr>
            <a:r>
              <a:rPr lang="es-ES" dirty="0" smtClean="0">
                <a:latin typeface="Times New Roman" pitchFamily="18" charset="0"/>
                <a:cs typeface="Times New Roman" pitchFamily="18" charset="0"/>
              </a:rPr>
              <a:t>ESTABLECER LOS PARÁMETROS DE ARTICULACIÓN PLÁSTICA.</a:t>
            </a:r>
          </a:p>
          <a:p>
            <a:pPr marL="342900" indent="-342900" algn="just">
              <a:lnSpc>
                <a:spcPct val="150000"/>
              </a:lnSpc>
              <a:buFont typeface="+mj-lt"/>
              <a:buAutoNum type="arabicParenR"/>
            </a:pPr>
            <a:r>
              <a:rPr lang="es-ES" dirty="0" smtClean="0">
                <a:latin typeface="Times New Roman" pitchFamily="18" charset="0"/>
                <a:cs typeface="Times New Roman" pitchFamily="18" charset="0"/>
              </a:rPr>
              <a:t>CREAR UN ESTADO DE CARGA NO LINEAL (PUSHOVER)</a:t>
            </a:r>
          </a:p>
          <a:p>
            <a:pPr marL="342900" indent="-342900" algn="just">
              <a:lnSpc>
                <a:spcPct val="150000"/>
              </a:lnSpc>
              <a:buFont typeface="+mj-lt"/>
              <a:buAutoNum type="arabicParenR"/>
            </a:pPr>
            <a:r>
              <a:rPr lang="es-ES" dirty="0" smtClean="0">
                <a:latin typeface="Times New Roman" pitchFamily="18" charset="0"/>
                <a:cs typeface="Times New Roman" pitchFamily="18" charset="0"/>
              </a:rPr>
              <a:t>CORRER EL ANÁLISIS NO LINEAL.</a:t>
            </a:r>
          </a:p>
          <a:p>
            <a:pPr marL="342900" indent="-342900" algn="just">
              <a:lnSpc>
                <a:spcPct val="150000"/>
              </a:lnSpc>
              <a:buFont typeface="+mj-lt"/>
              <a:buAutoNum type="arabicParenR"/>
            </a:pPr>
            <a:r>
              <a:rPr lang="es-ES" dirty="0" smtClean="0">
                <a:latin typeface="Times New Roman" pitchFamily="18" charset="0"/>
                <a:cs typeface="Times New Roman" pitchFamily="18" charset="0"/>
              </a:rPr>
              <a:t>REALIZAR EL PRIMER CHEQUEO DE RESULTADOS (nivel de desempeño objetivo).</a:t>
            </a:r>
          </a:p>
          <a:p>
            <a:pPr marL="342900" indent="-342900" algn="just">
              <a:lnSpc>
                <a:spcPct val="150000"/>
              </a:lnSpc>
              <a:buFont typeface="+mj-lt"/>
              <a:buAutoNum type="arabicParenR"/>
            </a:pPr>
            <a:r>
              <a:rPr lang="es-ES" dirty="0" smtClean="0">
                <a:latin typeface="Times New Roman" pitchFamily="18" charset="0"/>
                <a:cs typeface="Times New Roman" pitchFamily="18" charset="0"/>
              </a:rPr>
              <a:t> REALIZAR EL SEGUNDO ANÁLISIS DE RESULTADOS CON TABLAS DEL CÓDIGO FEMA-273.</a:t>
            </a:r>
          </a:p>
          <a:p>
            <a:pPr marL="342900" indent="-342900" algn="just">
              <a:lnSpc>
                <a:spcPct val="150000"/>
              </a:lnSpc>
              <a:buFont typeface="+mj-lt"/>
              <a:buAutoNum type="arabicParenR"/>
            </a:pPr>
            <a:r>
              <a:rPr lang="es-ES" dirty="0" smtClean="0">
                <a:latin typeface="Times New Roman" pitchFamily="18" charset="0"/>
                <a:cs typeface="Times New Roman" pitchFamily="18" charset="0"/>
              </a:rPr>
              <a:t>PROPONER MEDIDAS DE REHABILITACIÓN Y MITIGACIÓN DEL RIESGO.</a:t>
            </a:r>
          </a:p>
        </p:txBody>
      </p:sp>
    </p:spTree>
    <p:extLst>
      <p:ext uri="{BB962C8B-B14F-4D97-AF65-F5344CB8AC3E}">
        <p14:creationId xmlns:p14="http://schemas.microsoft.com/office/powerpoint/2010/main" val="1104677458"/>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0"/>
            <a:ext cx="8856983" cy="634082"/>
          </a:xfrm>
        </p:spPr>
        <p:txBody>
          <a:bodyPr/>
          <a:lstStyle/>
          <a:p>
            <a:r>
              <a:rPr lang="es-EC" dirty="0" smtClean="0">
                <a:latin typeface="Times New Roman" pitchFamily="18" charset="0"/>
                <a:cs typeface="Times New Roman" pitchFamily="18" charset="0"/>
              </a:rPr>
              <a:t>ANÁLISIS PARA UN PÓRTICO EN EL PLANO</a:t>
            </a:r>
            <a:endParaRPr lang="es-EC" dirty="0">
              <a:latin typeface="Times New Roman" pitchFamily="18" charset="0"/>
              <a:cs typeface="Times New Roman" pitchFamily="18" charset="0"/>
            </a:endParaRPr>
          </a:p>
        </p:txBody>
      </p:sp>
      <p:sp>
        <p:nvSpPr>
          <p:cNvPr id="3" name="2 CuadroTexto"/>
          <p:cNvSpPr txBox="1"/>
          <p:nvPr/>
        </p:nvSpPr>
        <p:spPr>
          <a:xfrm>
            <a:off x="92616" y="764704"/>
            <a:ext cx="8928992" cy="830997"/>
          </a:xfrm>
          <a:prstGeom prst="rect">
            <a:avLst/>
          </a:prstGeom>
          <a:noFill/>
        </p:spPr>
        <p:txBody>
          <a:bodyPr wrap="square" rtlCol="0">
            <a:spAutoFit/>
          </a:bodyPr>
          <a:lstStyle/>
          <a:p>
            <a:pPr marL="285750" indent="-285750">
              <a:buFont typeface="Arial" pitchFamily="34" charset="0"/>
              <a:buChar char="•"/>
            </a:pPr>
            <a:r>
              <a:rPr lang="es-EC" sz="2400" dirty="0" smtClean="0">
                <a:latin typeface="Times New Roman" pitchFamily="18" charset="0"/>
                <a:cs typeface="Times New Roman" pitchFamily="18" charset="0"/>
              </a:rPr>
              <a:t>La estructura que se presenta a continuación, esta ubicada en Quito, por lo cual se considerará un Factor de Zona Sísmica (Z) de 0.4.</a:t>
            </a:r>
          </a:p>
        </p:txBody>
      </p:sp>
      <p:pic>
        <p:nvPicPr>
          <p:cNvPr id="6" name="5 Imagen"/>
          <p:cNvPicPr/>
          <p:nvPr/>
        </p:nvPicPr>
        <p:blipFill>
          <a:blip r:embed="rId2">
            <a:extLst>
              <a:ext uri="{28A0092B-C50C-407E-A947-70E740481C1C}">
                <a14:useLocalDpi xmlns:a14="http://schemas.microsoft.com/office/drawing/2010/main" val="0"/>
              </a:ext>
            </a:extLst>
          </a:blip>
          <a:srcRect/>
          <a:stretch>
            <a:fillRect/>
          </a:stretch>
        </p:blipFill>
        <p:spPr bwMode="auto">
          <a:xfrm>
            <a:off x="107504" y="1772816"/>
            <a:ext cx="7236296" cy="5589240"/>
          </a:xfrm>
          <a:prstGeom prst="rect">
            <a:avLst/>
          </a:prstGeom>
          <a:noFill/>
          <a:ln>
            <a:noFill/>
          </a:ln>
        </p:spPr>
      </p:pic>
      <p:graphicFrame>
        <p:nvGraphicFramePr>
          <p:cNvPr id="4" name="3 Tabla"/>
          <p:cNvGraphicFramePr>
            <a:graphicFrameLocks noGrp="1"/>
          </p:cNvGraphicFramePr>
          <p:nvPr>
            <p:extLst>
              <p:ext uri="{D42A27DB-BD31-4B8C-83A1-F6EECF244321}">
                <p14:modId xmlns:p14="http://schemas.microsoft.com/office/powerpoint/2010/main" val="68905382"/>
              </p:ext>
            </p:extLst>
          </p:nvPr>
        </p:nvGraphicFramePr>
        <p:xfrm>
          <a:off x="6588224" y="3789040"/>
          <a:ext cx="2331720" cy="1363486"/>
        </p:xfrm>
        <a:graphic>
          <a:graphicData uri="http://schemas.openxmlformats.org/drawingml/2006/table">
            <a:tbl>
              <a:tblPr firstRow="1" firstCol="1" bandRow="1">
                <a:tableStyleId>{5C22544A-7EE6-4342-B048-85BDC9FD1C3A}</a:tableStyleId>
              </a:tblPr>
              <a:tblGrid>
                <a:gridCol w="792480"/>
                <a:gridCol w="419735"/>
                <a:gridCol w="419735"/>
                <a:gridCol w="349885"/>
                <a:gridCol w="349885"/>
              </a:tblGrid>
              <a:tr h="492991">
                <a:tc>
                  <a:txBody>
                    <a:bodyPr/>
                    <a:lstStyle/>
                    <a:p>
                      <a:pPr algn="ctr">
                        <a:lnSpc>
                          <a:spcPct val="200000"/>
                        </a:lnSpc>
                        <a:spcAft>
                          <a:spcPts val="0"/>
                        </a:spcAft>
                      </a:pPr>
                      <a:r>
                        <a:rPr lang="es-EC" sz="1200" dirty="0">
                          <a:effectLst/>
                        </a:rPr>
                        <a:t>Zona Sísmica</a:t>
                      </a:r>
                      <a:endParaRPr lang="es-EC" sz="1200" dirty="0">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1200" dirty="0">
                          <a:effectLst/>
                        </a:rPr>
                        <a:t>I</a:t>
                      </a:r>
                      <a:endParaRPr lang="es-EC" sz="1200" dirty="0">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1200" dirty="0">
                          <a:effectLst/>
                        </a:rPr>
                        <a:t>II</a:t>
                      </a:r>
                      <a:endParaRPr lang="es-EC" sz="1200" dirty="0">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1200" dirty="0">
                          <a:effectLst/>
                        </a:rPr>
                        <a:t>III</a:t>
                      </a:r>
                      <a:endParaRPr lang="es-EC" sz="1200" dirty="0">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1200" dirty="0">
                          <a:effectLst/>
                        </a:rPr>
                        <a:t>IV</a:t>
                      </a:r>
                      <a:endParaRPr lang="es-EC" sz="1200" dirty="0">
                        <a:effectLst/>
                        <a:latin typeface="Times New Roman"/>
                        <a:ea typeface="Calibri"/>
                        <a:cs typeface="Times New Roman"/>
                      </a:endParaRPr>
                    </a:p>
                  </a:txBody>
                  <a:tcPr marL="68580" marR="68580" marT="0" marB="0"/>
                </a:tc>
              </a:tr>
              <a:tr h="631966">
                <a:tc>
                  <a:txBody>
                    <a:bodyPr/>
                    <a:lstStyle/>
                    <a:p>
                      <a:pPr algn="ctr">
                        <a:lnSpc>
                          <a:spcPct val="200000"/>
                        </a:lnSpc>
                        <a:spcAft>
                          <a:spcPts val="0"/>
                        </a:spcAft>
                      </a:pPr>
                      <a:r>
                        <a:rPr lang="es-EC" sz="1200" dirty="0">
                          <a:effectLst/>
                        </a:rPr>
                        <a:t>Factor Z</a:t>
                      </a:r>
                      <a:endParaRPr lang="es-EC" sz="1200" dirty="0">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1200" dirty="0">
                          <a:effectLst/>
                        </a:rPr>
                        <a:t>0.15</a:t>
                      </a:r>
                      <a:endParaRPr lang="es-EC" sz="1200" dirty="0">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1200" dirty="0">
                          <a:effectLst/>
                        </a:rPr>
                        <a:t>0.25</a:t>
                      </a:r>
                      <a:endParaRPr lang="es-EC" sz="1200" dirty="0">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1200" dirty="0">
                          <a:effectLst/>
                        </a:rPr>
                        <a:t>0.3</a:t>
                      </a:r>
                      <a:endParaRPr lang="es-EC" sz="1200" dirty="0">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1200" dirty="0">
                          <a:effectLst/>
                        </a:rPr>
                        <a:t>0.4</a:t>
                      </a:r>
                      <a:endParaRPr lang="es-EC" sz="1200" dirty="0">
                        <a:effectLst/>
                        <a:latin typeface="Times New Roman"/>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1145187304"/>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30622"/>
            <a:ext cx="8676456" cy="634082"/>
          </a:xfrm>
        </p:spPr>
        <p:txBody>
          <a:bodyPr/>
          <a:lstStyle/>
          <a:p>
            <a:r>
              <a:rPr lang="es-EC" dirty="0" smtClean="0">
                <a:latin typeface="Times New Roman" pitchFamily="18" charset="0"/>
                <a:cs typeface="Times New Roman" pitchFamily="18" charset="0"/>
              </a:rPr>
              <a:t>ANÁLISIS PARA UN PÓRTICO EN EL PLANO</a:t>
            </a:r>
            <a:endParaRPr lang="es-EC" dirty="0">
              <a:latin typeface="Times New Roman" pitchFamily="18" charset="0"/>
              <a:cs typeface="Times New Roman" pitchFamily="18" charset="0"/>
            </a:endParaRPr>
          </a:p>
        </p:txBody>
      </p:sp>
      <p:sp>
        <p:nvSpPr>
          <p:cNvPr id="3" name="2 CuadroTexto"/>
          <p:cNvSpPr txBox="1"/>
          <p:nvPr/>
        </p:nvSpPr>
        <p:spPr>
          <a:xfrm>
            <a:off x="179512" y="764704"/>
            <a:ext cx="8856984" cy="1015663"/>
          </a:xfrm>
          <a:prstGeom prst="rect">
            <a:avLst/>
          </a:prstGeom>
          <a:noFill/>
        </p:spPr>
        <p:txBody>
          <a:bodyPr wrap="square" rtlCol="0">
            <a:spAutoFit/>
          </a:bodyPr>
          <a:lstStyle/>
          <a:p>
            <a:pPr marL="285750" indent="-285750">
              <a:buFont typeface="Arial" pitchFamily="34" charset="0"/>
              <a:buChar char="•"/>
            </a:pPr>
            <a:r>
              <a:rPr lang="es-EC" sz="2000" dirty="0" smtClean="0">
                <a:latin typeface="Times New Roman" pitchFamily="18" charset="0"/>
                <a:cs typeface="Times New Roman" pitchFamily="18" charset="0"/>
              </a:rPr>
              <a:t>Dentro de los perfiles típicos del suelo de Quito, se encuentran los suelos:</a:t>
            </a:r>
          </a:p>
          <a:p>
            <a:pPr marL="742950" lvl="1" indent="-285750">
              <a:buFont typeface="Arial" pitchFamily="34" charset="0"/>
              <a:buChar char="•"/>
            </a:pPr>
            <a:endParaRPr lang="es-EC" sz="2000" dirty="0" smtClean="0">
              <a:latin typeface="Times New Roman" pitchFamily="18" charset="0"/>
              <a:cs typeface="Times New Roman" pitchFamily="18" charset="0"/>
            </a:endParaRPr>
          </a:p>
          <a:p>
            <a:endParaRPr lang="es-ES" sz="2000"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46" y="2063822"/>
            <a:ext cx="9112154" cy="4693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3 Tabla"/>
          <p:cNvGraphicFramePr>
            <a:graphicFrameLocks noGrp="1"/>
          </p:cNvGraphicFramePr>
          <p:nvPr>
            <p:extLst>
              <p:ext uri="{D42A27DB-BD31-4B8C-83A1-F6EECF244321}">
                <p14:modId xmlns:p14="http://schemas.microsoft.com/office/powerpoint/2010/main" val="2585088674"/>
              </p:ext>
            </p:extLst>
          </p:nvPr>
        </p:nvGraphicFramePr>
        <p:xfrm>
          <a:off x="1209429" y="1412776"/>
          <a:ext cx="6756987" cy="2438400"/>
        </p:xfrm>
        <a:graphic>
          <a:graphicData uri="http://schemas.openxmlformats.org/drawingml/2006/table">
            <a:tbl>
              <a:tblPr firstRow="1" firstCol="1" bandRow="1">
                <a:tableStyleId>{5C22544A-7EE6-4342-B048-85BDC9FD1C3A}</a:tableStyleId>
              </a:tblPr>
              <a:tblGrid>
                <a:gridCol w="1039047"/>
                <a:gridCol w="5717940"/>
              </a:tblGrid>
              <a:tr h="0">
                <a:tc>
                  <a:txBody>
                    <a:bodyPr/>
                    <a:lstStyle/>
                    <a:p>
                      <a:pPr algn="ctr">
                        <a:lnSpc>
                          <a:spcPct val="200000"/>
                        </a:lnSpc>
                        <a:spcAft>
                          <a:spcPts val="0"/>
                        </a:spcAft>
                      </a:pPr>
                      <a:r>
                        <a:rPr lang="es-EC" sz="2000" dirty="0">
                          <a:effectLst/>
                        </a:rPr>
                        <a:t>S1</a:t>
                      </a:r>
                      <a:endParaRPr lang="es-EC" sz="2000" dirty="0">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2000" dirty="0">
                          <a:effectLst/>
                        </a:rPr>
                        <a:t>Roca o suelo firme</a:t>
                      </a:r>
                      <a:endParaRPr lang="es-EC" sz="2000" dirty="0">
                        <a:effectLst/>
                        <a:latin typeface="Times New Roman"/>
                        <a:ea typeface="Calibri"/>
                        <a:cs typeface="Times New Roman"/>
                      </a:endParaRPr>
                    </a:p>
                  </a:txBody>
                  <a:tcPr marL="68580" marR="68580" marT="0" marB="0"/>
                </a:tc>
              </a:tr>
              <a:tr h="0">
                <a:tc>
                  <a:txBody>
                    <a:bodyPr/>
                    <a:lstStyle/>
                    <a:p>
                      <a:pPr algn="ctr">
                        <a:lnSpc>
                          <a:spcPct val="200000"/>
                        </a:lnSpc>
                        <a:spcAft>
                          <a:spcPts val="0"/>
                        </a:spcAft>
                      </a:pPr>
                      <a:r>
                        <a:rPr lang="es-EC" sz="2000" dirty="0">
                          <a:effectLst/>
                        </a:rPr>
                        <a:t>S2</a:t>
                      </a:r>
                      <a:endParaRPr lang="es-EC" sz="2000" dirty="0">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2000" dirty="0">
                          <a:effectLst/>
                        </a:rPr>
                        <a:t>Suelos intermedios</a:t>
                      </a:r>
                      <a:endParaRPr lang="es-EC" sz="2000" dirty="0">
                        <a:effectLst/>
                        <a:latin typeface="Times New Roman"/>
                        <a:ea typeface="Calibri"/>
                        <a:cs typeface="Times New Roman"/>
                      </a:endParaRPr>
                    </a:p>
                  </a:txBody>
                  <a:tcPr marL="68580" marR="68580" marT="0" marB="0"/>
                </a:tc>
              </a:tr>
              <a:tr h="0">
                <a:tc>
                  <a:txBody>
                    <a:bodyPr/>
                    <a:lstStyle/>
                    <a:p>
                      <a:pPr algn="ctr">
                        <a:lnSpc>
                          <a:spcPct val="200000"/>
                        </a:lnSpc>
                        <a:spcAft>
                          <a:spcPts val="0"/>
                        </a:spcAft>
                      </a:pPr>
                      <a:r>
                        <a:rPr lang="es-EC" sz="2000" dirty="0">
                          <a:effectLst/>
                        </a:rPr>
                        <a:t>S3</a:t>
                      </a:r>
                      <a:endParaRPr lang="es-EC" sz="2000" dirty="0">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2000" dirty="0">
                          <a:effectLst/>
                        </a:rPr>
                        <a:t>Suelos blandos y estrato profundo</a:t>
                      </a:r>
                      <a:endParaRPr lang="es-EC" sz="2000" dirty="0">
                        <a:effectLst/>
                        <a:latin typeface="Times New Roman"/>
                        <a:ea typeface="Calibri"/>
                        <a:cs typeface="Times New Roman"/>
                      </a:endParaRPr>
                    </a:p>
                  </a:txBody>
                  <a:tcPr marL="68580" marR="68580" marT="0" marB="0"/>
                </a:tc>
              </a:tr>
              <a:tr h="0">
                <a:tc>
                  <a:txBody>
                    <a:bodyPr/>
                    <a:lstStyle/>
                    <a:p>
                      <a:pPr algn="ctr">
                        <a:lnSpc>
                          <a:spcPct val="200000"/>
                        </a:lnSpc>
                        <a:spcAft>
                          <a:spcPts val="0"/>
                        </a:spcAft>
                      </a:pPr>
                      <a:r>
                        <a:rPr lang="es-EC" sz="2000" dirty="0">
                          <a:effectLst/>
                        </a:rPr>
                        <a:t>S4</a:t>
                      </a:r>
                      <a:endParaRPr lang="es-EC" sz="2000" dirty="0">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2000" dirty="0">
                          <a:effectLst/>
                        </a:rPr>
                        <a:t>Condiciones especiales de suelo</a:t>
                      </a:r>
                      <a:endParaRPr lang="es-EC" sz="2000" dirty="0">
                        <a:effectLst/>
                        <a:latin typeface="Times New Roman"/>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972668055"/>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48700" y="26328"/>
            <a:ext cx="8784976" cy="634082"/>
          </a:xfrm>
        </p:spPr>
        <p:txBody>
          <a:bodyPr/>
          <a:lstStyle/>
          <a:p>
            <a:r>
              <a:rPr lang="es-EC" dirty="0" smtClean="0">
                <a:latin typeface="Times New Roman" pitchFamily="18" charset="0"/>
                <a:cs typeface="Times New Roman" pitchFamily="18" charset="0"/>
              </a:rPr>
              <a:t>ANÁLISIS PARA UN PÓRTICO EN EL PLANO</a:t>
            </a:r>
            <a:endParaRPr lang="es-EC" dirty="0">
              <a:latin typeface="Times New Roman" pitchFamily="18" charset="0"/>
              <a:cs typeface="Times New Roman" pitchFamily="18" charset="0"/>
            </a:endParaRPr>
          </a:p>
        </p:txBody>
      </p:sp>
      <p:sp>
        <p:nvSpPr>
          <p:cNvPr id="3" name="2 CuadroTexto"/>
          <p:cNvSpPr txBox="1"/>
          <p:nvPr/>
        </p:nvSpPr>
        <p:spPr>
          <a:xfrm>
            <a:off x="107504" y="764704"/>
            <a:ext cx="9036496" cy="1569660"/>
          </a:xfrm>
          <a:prstGeom prst="rect">
            <a:avLst/>
          </a:prstGeom>
          <a:noFill/>
        </p:spPr>
        <p:txBody>
          <a:bodyPr wrap="square" rtlCol="0">
            <a:spAutoFit/>
          </a:bodyPr>
          <a:lstStyle/>
          <a:p>
            <a:pPr marL="285750" indent="-285750">
              <a:buFont typeface="Arial" pitchFamily="34" charset="0"/>
              <a:buChar char="•"/>
            </a:pPr>
            <a:r>
              <a:rPr lang="es-EC" sz="2400" dirty="0" smtClean="0">
                <a:latin typeface="Times New Roman" pitchFamily="18" charset="0"/>
                <a:cs typeface="Times New Roman" pitchFamily="18" charset="0"/>
              </a:rPr>
              <a:t>Dentro de los perfiles típicos del suelo de Quito, se encuentran los suelos:</a:t>
            </a:r>
          </a:p>
          <a:p>
            <a:pPr marL="742950" lvl="1" indent="-285750">
              <a:buFont typeface="Arial" pitchFamily="34" charset="0"/>
              <a:buChar char="•"/>
            </a:pPr>
            <a:endParaRPr lang="es-EC" sz="2400" dirty="0" smtClean="0">
              <a:latin typeface="Times New Roman" pitchFamily="18" charset="0"/>
              <a:cs typeface="Times New Roman" pitchFamily="18" charset="0"/>
            </a:endParaRPr>
          </a:p>
          <a:p>
            <a:endParaRPr lang="es-ES" sz="2400" dirty="0">
              <a:latin typeface="Times New Roman" pitchFamily="18" charset="0"/>
              <a:cs typeface="Times New Roman" pitchFamily="18" charset="0"/>
            </a:endParaRPr>
          </a:p>
        </p:txBody>
      </p:sp>
      <p:graphicFrame>
        <p:nvGraphicFramePr>
          <p:cNvPr id="4" name="3 Tabla"/>
          <p:cNvGraphicFramePr>
            <a:graphicFrameLocks noGrp="1"/>
          </p:cNvGraphicFramePr>
          <p:nvPr>
            <p:extLst>
              <p:ext uri="{D42A27DB-BD31-4B8C-83A1-F6EECF244321}">
                <p14:modId xmlns:p14="http://schemas.microsoft.com/office/powerpoint/2010/main" val="1084119969"/>
              </p:ext>
            </p:extLst>
          </p:nvPr>
        </p:nvGraphicFramePr>
        <p:xfrm>
          <a:off x="1619672" y="1340768"/>
          <a:ext cx="7128792" cy="2194560"/>
        </p:xfrm>
        <a:graphic>
          <a:graphicData uri="http://schemas.openxmlformats.org/drawingml/2006/table">
            <a:tbl>
              <a:tblPr firstRow="1" firstCol="1" bandRow="1">
                <a:tableStyleId>{5C22544A-7EE6-4342-B048-85BDC9FD1C3A}</a:tableStyleId>
              </a:tblPr>
              <a:tblGrid>
                <a:gridCol w="598086"/>
                <a:gridCol w="6530706"/>
              </a:tblGrid>
              <a:tr h="288032">
                <a:tc>
                  <a:txBody>
                    <a:bodyPr/>
                    <a:lstStyle/>
                    <a:p>
                      <a:pPr algn="ctr">
                        <a:lnSpc>
                          <a:spcPct val="200000"/>
                        </a:lnSpc>
                        <a:spcAft>
                          <a:spcPts val="0"/>
                        </a:spcAft>
                      </a:pPr>
                      <a:r>
                        <a:rPr lang="es-EC" sz="1800" dirty="0">
                          <a:effectLst/>
                        </a:rPr>
                        <a:t>S1</a:t>
                      </a:r>
                      <a:endParaRPr lang="es-EC" sz="1800" dirty="0">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1800" dirty="0">
                          <a:effectLst/>
                        </a:rPr>
                        <a:t>Roca o suelo firme</a:t>
                      </a:r>
                      <a:endParaRPr lang="es-EC" sz="1800" dirty="0">
                        <a:effectLst/>
                        <a:latin typeface="Times New Roman"/>
                        <a:ea typeface="Calibri"/>
                        <a:cs typeface="Times New Roman"/>
                      </a:endParaRPr>
                    </a:p>
                  </a:txBody>
                  <a:tcPr marL="68580" marR="68580" marT="0" marB="0"/>
                </a:tc>
              </a:tr>
              <a:tr h="399593">
                <a:tc>
                  <a:txBody>
                    <a:bodyPr/>
                    <a:lstStyle/>
                    <a:p>
                      <a:pPr algn="ctr">
                        <a:lnSpc>
                          <a:spcPct val="200000"/>
                        </a:lnSpc>
                        <a:spcAft>
                          <a:spcPts val="0"/>
                        </a:spcAft>
                      </a:pPr>
                      <a:r>
                        <a:rPr lang="es-EC" sz="1800" dirty="0">
                          <a:effectLst/>
                        </a:rPr>
                        <a:t>S2</a:t>
                      </a:r>
                      <a:endParaRPr lang="es-EC" sz="1800" dirty="0">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1800" dirty="0">
                          <a:effectLst/>
                        </a:rPr>
                        <a:t>Suelos intermedios</a:t>
                      </a:r>
                      <a:endParaRPr lang="es-EC" sz="1800" dirty="0">
                        <a:effectLst/>
                        <a:latin typeface="Times New Roman"/>
                        <a:ea typeface="Calibri"/>
                        <a:cs typeface="Times New Roman"/>
                      </a:endParaRPr>
                    </a:p>
                  </a:txBody>
                  <a:tcPr marL="68580" marR="68580" marT="0" marB="0"/>
                </a:tc>
              </a:tr>
              <a:tr h="439083">
                <a:tc>
                  <a:txBody>
                    <a:bodyPr/>
                    <a:lstStyle/>
                    <a:p>
                      <a:pPr algn="ctr">
                        <a:lnSpc>
                          <a:spcPct val="200000"/>
                        </a:lnSpc>
                        <a:spcAft>
                          <a:spcPts val="0"/>
                        </a:spcAft>
                      </a:pPr>
                      <a:r>
                        <a:rPr lang="es-EC" sz="1800" dirty="0">
                          <a:effectLst/>
                        </a:rPr>
                        <a:t>S3</a:t>
                      </a:r>
                      <a:endParaRPr lang="es-EC" sz="1800" dirty="0">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1800" dirty="0">
                          <a:effectLst/>
                        </a:rPr>
                        <a:t>Suelos blandos y estrato profundo</a:t>
                      </a:r>
                      <a:endParaRPr lang="es-EC" sz="1800" dirty="0">
                        <a:effectLst/>
                        <a:latin typeface="Times New Roman"/>
                        <a:ea typeface="Calibri"/>
                        <a:cs typeface="Times New Roman"/>
                      </a:endParaRPr>
                    </a:p>
                  </a:txBody>
                  <a:tcPr marL="68580" marR="68580" marT="0" marB="0"/>
                </a:tc>
              </a:tr>
              <a:tr h="334557">
                <a:tc>
                  <a:txBody>
                    <a:bodyPr/>
                    <a:lstStyle/>
                    <a:p>
                      <a:pPr algn="ctr">
                        <a:lnSpc>
                          <a:spcPct val="200000"/>
                        </a:lnSpc>
                        <a:spcAft>
                          <a:spcPts val="0"/>
                        </a:spcAft>
                      </a:pPr>
                      <a:r>
                        <a:rPr lang="es-EC" sz="1800" dirty="0">
                          <a:effectLst/>
                        </a:rPr>
                        <a:t>S4</a:t>
                      </a:r>
                      <a:endParaRPr lang="es-EC" sz="1800" dirty="0">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1800" dirty="0">
                          <a:effectLst/>
                        </a:rPr>
                        <a:t>Condiciones especiales de suelo</a:t>
                      </a:r>
                      <a:endParaRPr lang="es-EC" sz="1800" dirty="0">
                        <a:effectLst/>
                        <a:latin typeface="Times New Roman"/>
                        <a:ea typeface="Calibri"/>
                        <a:cs typeface="Times New Roman"/>
                      </a:endParaRPr>
                    </a:p>
                  </a:txBody>
                  <a:tcPr marL="68580" marR="68580" marT="0" marB="0"/>
                </a:tc>
              </a:tr>
            </a:tbl>
          </a:graphicData>
        </a:graphic>
      </p:graphicFrame>
      <p:graphicFrame>
        <p:nvGraphicFramePr>
          <p:cNvPr id="6" name="5 Diagrama"/>
          <p:cNvGraphicFramePr/>
          <p:nvPr>
            <p:extLst>
              <p:ext uri="{D42A27DB-BD31-4B8C-83A1-F6EECF244321}">
                <p14:modId xmlns:p14="http://schemas.microsoft.com/office/powerpoint/2010/main" val="894189347"/>
              </p:ext>
            </p:extLst>
          </p:nvPr>
        </p:nvGraphicFramePr>
        <p:xfrm>
          <a:off x="-540568" y="3789040"/>
          <a:ext cx="4464496" cy="2655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7 Diagrama"/>
          <p:cNvGraphicFramePr/>
          <p:nvPr>
            <p:extLst>
              <p:ext uri="{D42A27DB-BD31-4B8C-83A1-F6EECF244321}">
                <p14:modId xmlns:p14="http://schemas.microsoft.com/office/powerpoint/2010/main" val="2653650315"/>
              </p:ext>
            </p:extLst>
          </p:nvPr>
        </p:nvGraphicFramePr>
        <p:xfrm>
          <a:off x="2627784" y="3645024"/>
          <a:ext cx="4464496" cy="26559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8 Diagrama"/>
          <p:cNvGraphicFramePr/>
          <p:nvPr>
            <p:extLst>
              <p:ext uri="{D42A27DB-BD31-4B8C-83A1-F6EECF244321}">
                <p14:modId xmlns:p14="http://schemas.microsoft.com/office/powerpoint/2010/main" val="1343178316"/>
              </p:ext>
            </p:extLst>
          </p:nvPr>
        </p:nvGraphicFramePr>
        <p:xfrm>
          <a:off x="5436096" y="3717032"/>
          <a:ext cx="4464496" cy="265597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779376592"/>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30622"/>
            <a:ext cx="8352928" cy="634082"/>
          </a:xfrm>
        </p:spPr>
        <p:txBody>
          <a:bodyPr/>
          <a:lstStyle/>
          <a:p>
            <a:r>
              <a:rPr lang="es-EC" dirty="0" smtClean="0">
                <a:latin typeface="Times New Roman" pitchFamily="18" charset="0"/>
                <a:cs typeface="Times New Roman" pitchFamily="18" charset="0"/>
              </a:rPr>
              <a:t>ANÁLISIS PARA UN PÓRTICO EN EL PLANO</a:t>
            </a:r>
            <a:endParaRPr lang="es-EC" dirty="0">
              <a:latin typeface="Times New Roman" pitchFamily="18" charset="0"/>
              <a:cs typeface="Times New Roman" pitchFamily="18" charset="0"/>
            </a:endParaRPr>
          </a:p>
        </p:txBody>
      </p:sp>
      <p:sp>
        <p:nvSpPr>
          <p:cNvPr id="3" name="2 CuadroTexto"/>
          <p:cNvSpPr txBox="1"/>
          <p:nvPr/>
        </p:nvSpPr>
        <p:spPr>
          <a:xfrm>
            <a:off x="599794" y="1196752"/>
            <a:ext cx="4044213" cy="4955203"/>
          </a:xfrm>
          <a:prstGeom prst="rect">
            <a:avLst/>
          </a:prstGeom>
          <a:noFill/>
        </p:spPr>
        <p:txBody>
          <a:bodyPr wrap="square" rtlCol="0">
            <a:spAutoFit/>
          </a:bodyPr>
          <a:lstStyle/>
          <a:p>
            <a:pPr marL="285750" indent="-285750" algn="just">
              <a:buFont typeface="Arial" pitchFamily="34" charset="0"/>
              <a:buChar char="•"/>
            </a:pPr>
            <a:r>
              <a:rPr lang="es-EC" sz="2000" dirty="0" smtClean="0">
                <a:latin typeface="Times New Roman" pitchFamily="18" charset="0"/>
                <a:cs typeface="Times New Roman" pitchFamily="18" charset="0"/>
              </a:rPr>
              <a:t>Por lo tanto, para la estructura a analizar se define como: un edificio de 7 plantas, que se ubica en Quito, con un perfil de suelo S</a:t>
            </a:r>
            <a:r>
              <a:rPr lang="en-US" sz="2000" dirty="0" smtClean="0">
                <a:latin typeface="Times New Roman" pitchFamily="18" charset="0"/>
                <a:cs typeface="Times New Roman" pitchFamily="18" charset="0"/>
              </a:rPr>
              <a:t>3, </a:t>
            </a:r>
            <a:r>
              <a:rPr lang="es-EC" sz="2000" dirty="0" smtClean="0">
                <a:latin typeface="Times New Roman" pitchFamily="18" charset="0"/>
                <a:cs typeface="Times New Roman" pitchFamily="18" charset="0"/>
              </a:rPr>
              <a:t>cuya ocupación residencial donde la carga viva por piso es de 200 Kg/m2. </a:t>
            </a:r>
          </a:p>
          <a:p>
            <a:pPr marL="285750" indent="-285750" algn="just">
              <a:buFont typeface="Arial" pitchFamily="34" charset="0"/>
              <a:buChar char="•"/>
            </a:pPr>
            <a:r>
              <a:rPr lang="es-EC" sz="2000" dirty="0" smtClean="0">
                <a:latin typeface="Times New Roman" pitchFamily="18" charset="0"/>
                <a:cs typeface="Times New Roman" pitchFamily="18" charset="0"/>
              </a:rPr>
              <a:t>Del resultado de este análisis se obtienen los factores siguientes, que sirven para la determinación del Cortante Basal y para la distribución de cargas, de acuerdo a lo establecido en el Código Ecuatoriano de la Construcción.</a:t>
            </a:r>
          </a:p>
          <a:p>
            <a:pPr marL="742950" lvl="1" indent="-285750">
              <a:buFont typeface="Arial" pitchFamily="34" charset="0"/>
              <a:buChar char="•"/>
            </a:pPr>
            <a:endParaRPr lang="es-EC" sz="1600" dirty="0" smtClean="0">
              <a:latin typeface="Times New Roman" pitchFamily="18" charset="0"/>
              <a:cs typeface="Times New Roman" pitchFamily="18" charset="0"/>
            </a:endParaRPr>
          </a:p>
          <a:p>
            <a:endParaRPr lang="es-ES" sz="1600" dirty="0">
              <a:latin typeface="Times New Roman" pitchFamily="18" charset="0"/>
              <a:cs typeface="Times New Roman" pitchFamily="18" charset="0"/>
            </a:endParaRPr>
          </a:p>
        </p:txBody>
      </p:sp>
      <p:graphicFrame>
        <p:nvGraphicFramePr>
          <p:cNvPr id="6" name="5 Tabla"/>
          <p:cNvGraphicFramePr>
            <a:graphicFrameLocks noGrp="1"/>
          </p:cNvGraphicFramePr>
          <p:nvPr>
            <p:extLst>
              <p:ext uri="{D42A27DB-BD31-4B8C-83A1-F6EECF244321}">
                <p14:modId xmlns:p14="http://schemas.microsoft.com/office/powerpoint/2010/main" val="4042266193"/>
              </p:ext>
            </p:extLst>
          </p:nvPr>
        </p:nvGraphicFramePr>
        <p:xfrm>
          <a:off x="4788024" y="1340768"/>
          <a:ext cx="4245800" cy="4032235"/>
        </p:xfrm>
        <a:graphic>
          <a:graphicData uri="http://schemas.openxmlformats.org/drawingml/2006/table">
            <a:tbl>
              <a:tblPr firstRow="1" firstCol="1" bandRow="1">
                <a:tableStyleId>{5C22544A-7EE6-4342-B048-85BDC9FD1C3A}</a:tableStyleId>
              </a:tblPr>
              <a:tblGrid>
                <a:gridCol w="2921000"/>
                <a:gridCol w="719137"/>
                <a:gridCol w="605663"/>
              </a:tblGrid>
              <a:tr h="404183">
                <a:tc>
                  <a:txBody>
                    <a:bodyPr/>
                    <a:lstStyle/>
                    <a:p>
                      <a:pPr algn="ctr">
                        <a:lnSpc>
                          <a:spcPct val="150000"/>
                        </a:lnSpc>
                        <a:spcAft>
                          <a:spcPts val="0"/>
                        </a:spcAft>
                      </a:pPr>
                      <a:r>
                        <a:rPr lang="es-EC" sz="1800" dirty="0">
                          <a:effectLst/>
                        </a:rPr>
                        <a:t>Consideración</a:t>
                      </a:r>
                      <a:endParaRPr lang="es-EC" sz="1800" dirty="0">
                        <a:effectLst/>
                        <a:latin typeface="Times New Roman"/>
                        <a:ea typeface="Calibri"/>
                        <a:cs typeface="Times New Roman"/>
                      </a:endParaRPr>
                    </a:p>
                  </a:txBody>
                  <a:tcPr marL="44450" marR="44450" marT="0" marB="0" anchor="b"/>
                </a:tc>
                <a:tc>
                  <a:txBody>
                    <a:bodyPr/>
                    <a:lstStyle/>
                    <a:p>
                      <a:pPr algn="ctr">
                        <a:lnSpc>
                          <a:spcPct val="150000"/>
                        </a:lnSpc>
                        <a:spcAft>
                          <a:spcPts val="0"/>
                        </a:spcAft>
                      </a:pPr>
                      <a:r>
                        <a:rPr lang="es-EC" sz="1800" dirty="0">
                          <a:effectLst/>
                        </a:rPr>
                        <a:t>Factor</a:t>
                      </a:r>
                      <a:endParaRPr lang="es-EC" sz="1800" dirty="0">
                        <a:effectLst/>
                        <a:latin typeface="Times New Roman"/>
                        <a:ea typeface="Calibri"/>
                        <a:cs typeface="Times New Roman"/>
                      </a:endParaRPr>
                    </a:p>
                  </a:txBody>
                  <a:tcPr marL="44450" marR="44450" marT="0" marB="0" anchor="b"/>
                </a:tc>
                <a:tc>
                  <a:txBody>
                    <a:bodyPr/>
                    <a:lstStyle/>
                    <a:p>
                      <a:pPr algn="ctr">
                        <a:lnSpc>
                          <a:spcPct val="150000"/>
                        </a:lnSpc>
                        <a:spcAft>
                          <a:spcPts val="0"/>
                        </a:spcAft>
                      </a:pPr>
                      <a:r>
                        <a:rPr lang="es-EC" sz="1800" dirty="0">
                          <a:effectLst/>
                        </a:rPr>
                        <a:t>Valor</a:t>
                      </a:r>
                      <a:endParaRPr lang="es-EC" sz="1800" dirty="0">
                        <a:effectLst/>
                        <a:latin typeface="Times New Roman"/>
                        <a:ea typeface="Calibri"/>
                        <a:cs typeface="Times New Roman"/>
                      </a:endParaRPr>
                    </a:p>
                  </a:txBody>
                  <a:tcPr marL="44450" marR="44450" marT="0" marB="0" anchor="b"/>
                </a:tc>
              </a:tr>
              <a:tr h="404183">
                <a:tc>
                  <a:txBody>
                    <a:bodyPr/>
                    <a:lstStyle/>
                    <a:p>
                      <a:pPr algn="ctr">
                        <a:lnSpc>
                          <a:spcPct val="150000"/>
                        </a:lnSpc>
                        <a:spcAft>
                          <a:spcPts val="0"/>
                        </a:spcAft>
                      </a:pPr>
                      <a:r>
                        <a:rPr lang="es-EC" sz="1800" dirty="0">
                          <a:effectLst/>
                        </a:rPr>
                        <a:t>Zona Sísmica</a:t>
                      </a:r>
                      <a:endParaRPr lang="es-EC" sz="1800" dirty="0">
                        <a:effectLst/>
                        <a:latin typeface="Times New Roman"/>
                        <a:ea typeface="Calibri"/>
                        <a:cs typeface="Times New Roman"/>
                      </a:endParaRPr>
                    </a:p>
                  </a:txBody>
                  <a:tcPr marL="44450" marR="44450" marT="0" marB="0" anchor="b"/>
                </a:tc>
                <a:tc>
                  <a:txBody>
                    <a:bodyPr/>
                    <a:lstStyle/>
                    <a:p>
                      <a:pPr algn="ctr">
                        <a:lnSpc>
                          <a:spcPct val="150000"/>
                        </a:lnSpc>
                        <a:spcAft>
                          <a:spcPts val="0"/>
                        </a:spcAft>
                      </a:pPr>
                      <a:r>
                        <a:rPr lang="es-EC" sz="1800" dirty="0">
                          <a:effectLst/>
                        </a:rPr>
                        <a:t>Z</a:t>
                      </a:r>
                      <a:endParaRPr lang="es-EC" sz="1800" dirty="0">
                        <a:effectLst/>
                        <a:latin typeface="Times New Roman"/>
                        <a:ea typeface="Calibri"/>
                        <a:cs typeface="Times New Roman"/>
                      </a:endParaRPr>
                    </a:p>
                  </a:txBody>
                  <a:tcPr marL="44450" marR="44450" marT="0" marB="0" anchor="b"/>
                </a:tc>
                <a:tc>
                  <a:txBody>
                    <a:bodyPr/>
                    <a:lstStyle/>
                    <a:p>
                      <a:pPr algn="ctr">
                        <a:lnSpc>
                          <a:spcPct val="150000"/>
                        </a:lnSpc>
                        <a:spcAft>
                          <a:spcPts val="0"/>
                        </a:spcAft>
                      </a:pPr>
                      <a:r>
                        <a:rPr lang="es-EC" sz="1800" dirty="0">
                          <a:effectLst/>
                        </a:rPr>
                        <a:t>0.4</a:t>
                      </a:r>
                      <a:endParaRPr lang="es-EC" sz="1800" dirty="0">
                        <a:effectLst/>
                        <a:latin typeface="Times New Roman"/>
                        <a:ea typeface="Calibri"/>
                        <a:cs typeface="Times New Roman"/>
                      </a:endParaRPr>
                    </a:p>
                  </a:txBody>
                  <a:tcPr marL="44450" marR="44450" marT="0" marB="0" anchor="b"/>
                </a:tc>
              </a:tr>
              <a:tr h="404183">
                <a:tc>
                  <a:txBody>
                    <a:bodyPr/>
                    <a:lstStyle/>
                    <a:p>
                      <a:pPr algn="ctr">
                        <a:lnSpc>
                          <a:spcPct val="150000"/>
                        </a:lnSpc>
                        <a:spcAft>
                          <a:spcPts val="0"/>
                        </a:spcAft>
                      </a:pPr>
                      <a:r>
                        <a:rPr lang="es-EC" sz="1800" dirty="0">
                          <a:effectLst/>
                        </a:rPr>
                        <a:t>Importancia</a:t>
                      </a:r>
                      <a:endParaRPr lang="es-EC" sz="1800" dirty="0">
                        <a:effectLst/>
                        <a:latin typeface="Times New Roman"/>
                        <a:ea typeface="Calibri"/>
                        <a:cs typeface="Times New Roman"/>
                      </a:endParaRPr>
                    </a:p>
                  </a:txBody>
                  <a:tcPr marL="44450" marR="44450" marT="0" marB="0" anchor="b"/>
                </a:tc>
                <a:tc>
                  <a:txBody>
                    <a:bodyPr/>
                    <a:lstStyle/>
                    <a:p>
                      <a:pPr algn="ctr">
                        <a:lnSpc>
                          <a:spcPct val="150000"/>
                        </a:lnSpc>
                        <a:spcAft>
                          <a:spcPts val="0"/>
                        </a:spcAft>
                      </a:pPr>
                      <a:r>
                        <a:rPr lang="es-EC" sz="1800" dirty="0">
                          <a:effectLst/>
                        </a:rPr>
                        <a:t>I</a:t>
                      </a:r>
                      <a:endParaRPr lang="es-EC" sz="1800" dirty="0">
                        <a:effectLst/>
                        <a:latin typeface="Times New Roman"/>
                        <a:ea typeface="Calibri"/>
                        <a:cs typeface="Times New Roman"/>
                      </a:endParaRPr>
                    </a:p>
                  </a:txBody>
                  <a:tcPr marL="44450" marR="44450" marT="0" marB="0" anchor="b"/>
                </a:tc>
                <a:tc>
                  <a:txBody>
                    <a:bodyPr/>
                    <a:lstStyle/>
                    <a:p>
                      <a:pPr algn="ctr">
                        <a:lnSpc>
                          <a:spcPct val="150000"/>
                        </a:lnSpc>
                        <a:spcAft>
                          <a:spcPts val="0"/>
                        </a:spcAft>
                      </a:pPr>
                      <a:r>
                        <a:rPr lang="es-EC" sz="1800" dirty="0">
                          <a:effectLst/>
                        </a:rPr>
                        <a:t>1</a:t>
                      </a:r>
                      <a:endParaRPr lang="es-EC" sz="1800" dirty="0">
                        <a:effectLst/>
                        <a:latin typeface="Times New Roman"/>
                        <a:ea typeface="Calibri"/>
                        <a:cs typeface="Times New Roman"/>
                      </a:endParaRPr>
                    </a:p>
                  </a:txBody>
                  <a:tcPr marL="44450" marR="44450" marT="0" marB="0" anchor="b"/>
                </a:tc>
              </a:tr>
              <a:tr h="404183">
                <a:tc>
                  <a:txBody>
                    <a:bodyPr/>
                    <a:lstStyle/>
                    <a:p>
                      <a:pPr algn="ctr">
                        <a:lnSpc>
                          <a:spcPct val="150000"/>
                        </a:lnSpc>
                        <a:spcAft>
                          <a:spcPts val="0"/>
                        </a:spcAft>
                      </a:pPr>
                      <a:r>
                        <a:rPr lang="es-EC" sz="1800" dirty="0">
                          <a:effectLst/>
                        </a:rPr>
                        <a:t>Perfil del suelo S3</a:t>
                      </a:r>
                      <a:endParaRPr lang="es-EC" sz="1800" dirty="0">
                        <a:effectLst/>
                        <a:latin typeface="Times New Roman"/>
                        <a:ea typeface="Calibri"/>
                        <a:cs typeface="Times New Roman"/>
                      </a:endParaRPr>
                    </a:p>
                  </a:txBody>
                  <a:tcPr marL="44450" marR="44450" marT="0" marB="0" anchor="b"/>
                </a:tc>
                <a:tc>
                  <a:txBody>
                    <a:bodyPr/>
                    <a:lstStyle/>
                    <a:p>
                      <a:pPr algn="ctr">
                        <a:lnSpc>
                          <a:spcPct val="150000"/>
                        </a:lnSpc>
                        <a:spcAft>
                          <a:spcPts val="0"/>
                        </a:spcAft>
                      </a:pPr>
                      <a:r>
                        <a:rPr lang="es-EC" sz="1800" dirty="0">
                          <a:effectLst/>
                        </a:rPr>
                        <a:t>S</a:t>
                      </a:r>
                      <a:endParaRPr lang="es-EC" sz="1800" dirty="0">
                        <a:effectLst/>
                        <a:latin typeface="Times New Roman"/>
                        <a:ea typeface="Calibri"/>
                        <a:cs typeface="Times New Roman"/>
                      </a:endParaRPr>
                    </a:p>
                  </a:txBody>
                  <a:tcPr marL="44450" marR="44450" marT="0" marB="0" anchor="b"/>
                </a:tc>
                <a:tc>
                  <a:txBody>
                    <a:bodyPr/>
                    <a:lstStyle/>
                    <a:p>
                      <a:pPr algn="ctr">
                        <a:lnSpc>
                          <a:spcPct val="150000"/>
                        </a:lnSpc>
                        <a:spcAft>
                          <a:spcPts val="0"/>
                        </a:spcAft>
                      </a:pPr>
                      <a:r>
                        <a:rPr lang="es-EC" sz="1800" dirty="0">
                          <a:effectLst/>
                        </a:rPr>
                        <a:t>1.5</a:t>
                      </a:r>
                      <a:endParaRPr lang="es-EC" sz="1800" dirty="0">
                        <a:effectLst/>
                        <a:latin typeface="Times New Roman"/>
                        <a:ea typeface="Calibri"/>
                        <a:cs typeface="Times New Roman"/>
                      </a:endParaRPr>
                    </a:p>
                  </a:txBody>
                  <a:tcPr marL="44450" marR="44450" marT="0" marB="0" anchor="b"/>
                </a:tc>
              </a:tr>
              <a:tr h="404183">
                <a:tc>
                  <a:txBody>
                    <a:bodyPr/>
                    <a:lstStyle/>
                    <a:p>
                      <a:pPr algn="ctr">
                        <a:lnSpc>
                          <a:spcPct val="150000"/>
                        </a:lnSpc>
                        <a:spcAft>
                          <a:spcPts val="0"/>
                        </a:spcAft>
                      </a:pPr>
                      <a:r>
                        <a:rPr lang="es-EC" sz="1800" dirty="0">
                          <a:effectLst/>
                        </a:rPr>
                        <a:t>Respuesta Estructural</a:t>
                      </a:r>
                      <a:endParaRPr lang="es-EC" sz="1800" dirty="0">
                        <a:effectLst/>
                        <a:latin typeface="Times New Roman"/>
                        <a:ea typeface="Calibri"/>
                        <a:cs typeface="Times New Roman"/>
                      </a:endParaRPr>
                    </a:p>
                  </a:txBody>
                  <a:tcPr marL="44450" marR="44450" marT="0" marB="0" anchor="b"/>
                </a:tc>
                <a:tc>
                  <a:txBody>
                    <a:bodyPr/>
                    <a:lstStyle/>
                    <a:p>
                      <a:pPr algn="ctr">
                        <a:lnSpc>
                          <a:spcPct val="150000"/>
                        </a:lnSpc>
                        <a:spcAft>
                          <a:spcPts val="0"/>
                        </a:spcAft>
                      </a:pPr>
                      <a:r>
                        <a:rPr lang="es-EC" sz="1800" dirty="0">
                          <a:effectLst/>
                        </a:rPr>
                        <a:t>R</a:t>
                      </a:r>
                      <a:endParaRPr lang="es-EC" sz="1800" dirty="0">
                        <a:effectLst/>
                        <a:latin typeface="Times New Roman"/>
                        <a:ea typeface="Calibri"/>
                        <a:cs typeface="Times New Roman"/>
                      </a:endParaRPr>
                    </a:p>
                  </a:txBody>
                  <a:tcPr marL="44450" marR="44450" marT="0" marB="0" anchor="b"/>
                </a:tc>
                <a:tc>
                  <a:txBody>
                    <a:bodyPr/>
                    <a:lstStyle/>
                    <a:p>
                      <a:pPr algn="ctr">
                        <a:lnSpc>
                          <a:spcPct val="150000"/>
                        </a:lnSpc>
                        <a:spcAft>
                          <a:spcPts val="0"/>
                        </a:spcAft>
                      </a:pPr>
                      <a:r>
                        <a:rPr lang="es-EC" sz="1800" dirty="0">
                          <a:effectLst/>
                        </a:rPr>
                        <a:t>10</a:t>
                      </a:r>
                      <a:endParaRPr lang="es-EC" sz="1800" dirty="0">
                        <a:effectLst/>
                        <a:latin typeface="Times New Roman"/>
                        <a:ea typeface="Calibri"/>
                        <a:cs typeface="Times New Roman"/>
                      </a:endParaRPr>
                    </a:p>
                  </a:txBody>
                  <a:tcPr marL="44450" marR="44450" marT="0" marB="0" anchor="b"/>
                </a:tc>
              </a:tr>
              <a:tr h="404183">
                <a:tc>
                  <a:txBody>
                    <a:bodyPr/>
                    <a:lstStyle/>
                    <a:p>
                      <a:pPr algn="ctr">
                        <a:lnSpc>
                          <a:spcPct val="150000"/>
                        </a:lnSpc>
                        <a:spcAft>
                          <a:spcPts val="0"/>
                        </a:spcAft>
                      </a:pPr>
                      <a:r>
                        <a:rPr lang="es-EC" sz="1800" dirty="0">
                          <a:effectLst/>
                        </a:rPr>
                        <a:t>Irregularidad en planta</a:t>
                      </a:r>
                      <a:endParaRPr lang="es-EC" sz="1800" dirty="0">
                        <a:effectLst/>
                        <a:latin typeface="Times New Roman"/>
                        <a:ea typeface="Calibri"/>
                        <a:cs typeface="Times New Roman"/>
                      </a:endParaRPr>
                    </a:p>
                  </a:txBody>
                  <a:tcPr marL="44450" marR="44450" marT="0" marB="0" anchor="b"/>
                </a:tc>
                <a:tc>
                  <a:txBody>
                    <a:bodyPr/>
                    <a:lstStyle/>
                    <a:p>
                      <a:pPr algn="ctr">
                        <a:lnSpc>
                          <a:spcPct val="150000"/>
                        </a:lnSpc>
                        <a:spcAft>
                          <a:spcPts val="0"/>
                        </a:spcAft>
                      </a:pPr>
                      <a:r>
                        <a:rPr lang="es-EC" sz="1800" dirty="0">
                          <a:effectLst/>
                        </a:rPr>
                        <a:t>φp</a:t>
                      </a:r>
                      <a:endParaRPr lang="es-EC" sz="1800" dirty="0">
                        <a:effectLst/>
                        <a:latin typeface="Times New Roman"/>
                        <a:ea typeface="Calibri"/>
                        <a:cs typeface="Times New Roman"/>
                      </a:endParaRPr>
                    </a:p>
                  </a:txBody>
                  <a:tcPr marL="44450" marR="44450" marT="0" marB="0" anchor="b"/>
                </a:tc>
                <a:tc>
                  <a:txBody>
                    <a:bodyPr/>
                    <a:lstStyle/>
                    <a:p>
                      <a:pPr algn="ctr">
                        <a:lnSpc>
                          <a:spcPct val="150000"/>
                        </a:lnSpc>
                        <a:spcAft>
                          <a:spcPts val="0"/>
                        </a:spcAft>
                      </a:pPr>
                      <a:r>
                        <a:rPr lang="es-EC" sz="1800" dirty="0">
                          <a:effectLst/>
                        </a:rPr>
                        <a:t>1</a:t>
                      </a:r>
                      <a:endParaRPr lang="es-EC" sz="1800" dirty="0">
                        <a:effectLst/>
                        <a:latin typeface="Times New Roman"/>
                        <a:ea typeface="Calibri"/>
                        <a:cs typeface="Times New Roman"/>
                      </a:endParaRPr>
                    </a:p>
                  </a:txBody>
                  <a:tcPr marL="44450" marR="44450" marT="0" marB="0" anchor="b"/>
                </a:tc>
              </a:tr>
              <a:tr h="781389">
                <a:tc>
                  <a:txBody>
                    <a:bodyPr/>
                    <a:lstStyle/>
                    <a:p>
                      <a:pPr algn="ctr">
                        <a:lnSpc>
                          <a:spcPct val="150000"/>
                        </a:lnSpc>
                        <a:spcAft>
                          <a:spcPts val="0"/>
                        </a:spcAft>
                      </a:pPr>
                      <a:r>
                        <a:rPr lang="es-EC" sz="1800" dirty="0">
                          <a:effectLst/>
                        </a:rPr>
                        <a:t>Irregularidad en elevación</a:t>
                      </a:r>
                      <a:endParaRPr lang="es-EC" sz="1800" dirty="0">
                        <a:effectLst/>
                        <a:latin typeface="Times New Roman"/>
                        <a:ea typeface="Calibri"/>
                        <a:cs typeface="Times New Roman"/>
                      </a:endParaRPr>
                    </a:p>
                  </a:txBody>
                  <a:tcPr marL="44450" marR="44450" marT="0" marB="0" anchor="b"/>
                </a:tc>
                <a:tc>
                  <a:txBody>
                    <a:bodyPr/>
                    <a:lstStyle/>
                    <a:p>
                      <a:pPr algn="ctr">
                        <a:lnSpc>
                          <a:spcPct val="150000"/>
                        </a:lnSpc>
                        <a:spcAft>
                          <a:spcPts val="0"/>
                        </a:spcAft>
                      </a:pPr>
                      <a:r>
                        <a:rPr lang="es-EC" sz="1800" dirty="0">
                          <a:effectLst/>
                        </a:rPr>
                        <a:t>φe</a:t>
                      </a:r>
                      <a:endParaRPr lang="es-EC" sz="1800" dirty="0">
                        <a:effectLst/>
                        <a:latin typeface="Times New Roman"/>
                        <a:ea typeface="Calibri"/>
                        <a:cs typeface="Times New Roman"/>
                      </a:endParaRPr>
                    </a:p>
                  </a:txBody>
                  <a:tcPr marL="44450" marR="44450" marT="0" marB="0" anchor="b"/>
                </a:tc>
                <a:tc>
                  <a:txBody>
                    <a:bodyPr/>
                    <a:lstStyle/>
                    <a:p>
                      <a:pPr algn="ctr">
                        <a:lnSpc>
                          <a:spcPct val="150000"/>
                        </a:lnSpc>
                        <a:spcAft>
                          <a:spcPts val="0"/>
                        </a:spcAft>
                      </a:pPr>
                      <a:r>
                        <a:rPr lang="es-EC" sz="1800" dirty="0">
                          <a:effectLst/>
                        </a:rPr>
                        <a:t>1</a:t>
                      </a:r>
                      <a:endParaRPr lang="es-EC" sz="1800" dirty="0">
                        <a:effectLst/>
                        <a:latin typeface="Times New Roman"/>
                        <a:ea typeface="Calibri"/>
                        <a:cs typeface="Times New Roman"/>
                      </a:endParaRPr>
                    </a:p>
                  </a:txBody>
                  <a:tcPr marL="44450" marR="44450" marT="0" marB="0" anchor="b"/>
                </a:tc>
              </a:tr>
              <a:tr h="781966">
                <a:tc>
                  <a:txBody>
                    <a:bodyPr/>
                    <a:lstStyle/>
                    <a:p>
                      <a:pPr algn="ctr">
                        <a:lnSpc>
                          <a:spcPct val="150000"/>
                        </a:lnSpc>
                        <a:spcAft>
                          <a:spcPts val="0"/>
                        </a:spcAft>
                      </a:pPr>
                      <a:r>
                        <a:rPr lang="es-EC" sz="1800" dirty="0" smtClean="0">
                          <a:effectLst/>
                          <a:latin typeface="Times New Roman"/>
                          <a:ea typeface="Calibri"/>
                          <a:cs typeface="Times New Roman"/>
                        </a:rPr>
                        <a:t>Coeficiente</a:t>
                      </a:r>
                      <a:r>
                        <a:rPr lang="es-EC" sz="1800" baseline="0" dirty="0" smtClean="0">
                          <a:effectLst/>
                          <a:latin typeface="Times New Roman"/>
                          <a:ea typeface="Calibri"/>
                          <a:cs typeface="Times New Roman"/>
                        </a:rPr>
                        <a:t> del tipo de suelo.</a:t>
                      </a:r>
                      <a:endParaRPr lang="es-EC" sz="1800" dirty="0">
                        <a:effectLst/>
                        <a:latin typeface="Times New Roman"/>
                        <a:ea typeface="Calibri"/>
                        <a:cs typeface="Times New Roman"/>
                      </a:endParaRPr>
                    </a:p>
                  </a:txBody>
                  <a:tcPr marL="44450" marR="44450" marT="0" marB="0" anchor="b"/>
                </a:tc>
                <a:tc>
                  <a:txBody>
                    <a:bodyPr/>
                    <a:lstStyle/>
                    <a:p>
                      <a:pPr algn="ctr">
                        <a:lnSpc>
                          <a:spcPct val="150000"/>
                        </a:lnSpc>
                        <a:spcAft>
                          <a:spcPts val="0"/>
                        </a:spcAft>
                      </a:pPr>
                      <a:r>
                        <a:rPr lang="es-EC" sz="1800" dirty="0" smtClean="0">
                          <a:effectLst/>
                          <a:latin typeface="Times New Roman"/>
                          <a:ea typeface="Calibri"/>
                          <a:cs typeface="Times New Roman"/>
                        </a:rPr>
                        <a:t>C</a:t>
                      </a:r>
                      <a:endParaRPr lang="es-EC" sz="1800" dirty="0">
                        <a:effectLst/>
                        <a:latin typeface="Times New Roman"/>
                        <a:ea typeface="Calibri"/>
                        <a:cs typeface="Times New Roman"/>
                      </a:endParaRPr>
                    </a:p>
                  </a:txBody>
                  <a:tcPr marL="44450" marR="44450" marT="0" marB="0" anchor="b"/>
                </a:tc>
                <a:tc>
                  <a:txBody>
                    <a:bodyPr/>
                    <a:lstStyle/>
                    <a:p>
                      <a:pPr algn="ctr">
                        <a:lnSpc>
                          <a:spcPct val="150000"/>
                        </a:lnSpc>
                        <a:spcAft>
                          <a:spcPts val="0"/>
                        </a:spcAft>
                      </a:pPr>
                      <a:r>
                        <a:rPr lang="es-EC" sz="1800" dirty="0" smtClean="0">
                          <a:effectLst/>
                          <a:latin typeface="Times New Roman"/>
                          <a:ea typeface="Calibri"/>
                          <a:cs typeface="Times New Roman"/>
                        </a:rPr>
                        <a:t>2.80</a:t>
                      </a:r>
                      <a:endParaRPr lang="es-EC" sz="1800" dirty="0">
                        <a:effectLst/>
                        <a:latin typeface="Times New Roman"/>
                        <a:ea typeface="Calibri"/>
                        <a:cs typeface="Times New Roman"/>
                      </a:endParaRPr>
                    </a:p>
                  </a:txBody>
                  <a:tcPr marL="44450" marR="44450" marT="0" marB="0" anchor="b"/>
                </a:tc>
              </a:tr>
            </a:tbl>
          </a:graphicData>
        </a:graphic>
      </p:graphicFrame>
    </p:spTree>
    <p:extLst>
      <p:ext uri="{BB962C8B-B14F-4D97-AF65-F5344CB8AC3E}">
        <p14:creationId xmlns:p14="http://schemas.microsoft.com/office/powerpoint/2010/main" val="36895049"/>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8354888" cy="634082"/>
          </a:xfrm>
        </p:spPr>
        <p:txBody>
          <a:bodyPr/>
          <a:lstStyle/>
          <a:p>
            <a:r>
              <a:rPr lang="es-EC" dirty="0" smtClean="0">
                <a:latin typeface="Times New Roman" pitchFamily="18" charset="0"/>
                <a:cs typeface="Times New Roman" pitchFamily="18" charset="0"/>
              </a:rPr>
              <a:t>ANÁLISIS PARA UN PÓRTICO EN EL PLANO</a:t>
            </a:r>
            <a:endParaRPr lang="es-EC" dirty="0">
              <a:latin typeface="Times New Roman" pitchFamily="18" charset="0"/>
              <a:cs typeface="Times New Roman" pitchFamily="18" charset="0"/>
            </a:endParaRPr>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899592" y="980728"/>
            <a:ext cx="7056784" cy="5400600"/>
          </a:xfrm>
          <a:prstGeom prst="rect">
            <a:avLst/>
          </a:prstGeom>
          <a:noFill/>
          <a:ln>
            <a:noFill/>
          </a:ln>
        </p:spPr>
      </p:pic>
    </p:spTree>
    <p:extLst>
      <p:ext uri="{BB962C8B-B14F-4D97-AF65-F5344CB8AC3E}">
        <p14:creationId xmlns:p14="http://schemas.microsoft.com/office/powerpoint/2010/main" val="1672875999"/>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88640"/>
            <a:ext cx="6912767" cy="6336704"/>
          </a:xfrm>
          <a:prstGeom prst="rect">
            <a:avLst/>
          </a:prstGeom>
          <a:noFill/>
          <a:ln>
            <a:noFill/>
          </a:ln>
        </p:spPr>
      </p:pic>
    </p:spTree>
    <p:extLst>
      <p:ext uri="{BB962C8B-B14F-4D97-AF65-F5344CB8AC3E}">
        <p14:creationId xmlns:p14="http://schemas.microsoft.com/office/powerpoint/2010/main" val="1566720498"/>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07504" y="116632"/>
            <a:ext cx="5256584" cy="1224136"/>
          </a:xfrm>
        </p:spPr>
        <p:txBody>
          <a:bodyPr anchor="t"/>
          <a:lstStyle/>
          <a:p>
            <a:r>
              <a:rPr lang="es-EC" sz="2400" dirty="0" smtClean="0">
                <a:latin typeface="Times New Roman" pitchFamily="18" charset="0"/>
                <a:cs typeface="Times New Roman" pitchFamily="18" charset="0"/>
              </a:rPr>
              <a:t>OBJETIVO</a:t>
            </a:r>
            <a:r>
              <a:rPr lang="en-US" sz="2400" dirty="0" smtClean="0">
                <a:latin typeface="Times New Roman" pitchFamily="18" charset="0"/>
                <a:cs typeface="Times New Roman" pitchFamily="18" charset="0"/>
              </a:rPr>
              <a:t>: </a:t>
            </a:r>
            <a:r>
              <a:rPr lang="es-EC" sz="2400" dirty="0">
                <a:latin typeface="Times New Roman" pitchFamily="18" charset="0"/>
                <a:cs typeface="Times New Roman" pitchFamily="18" charset="0"/>
              </a:rPr>
              <a:t>Comparar resultados de un diseño por desempeño del programa Etabs con códigos internacionales, FEMA.</a:t>
            </a:r>
            <a:br>
              <a:rPr lang="es-EC" sz="2400" dirty="0">
                <a:latin typeface="Times New Roman" pitchFamily="18" charset="0"/>
                <a:cs typeface="Times New Roman" pitchFamily="18" charset="0"/>
              </a:rPr>
            </a:br>
            <a:endParaRPr lang="es-EC" sz="2400" dirty="0">
              <a:latin typeface="Times New Roman" pitchFamily="18" charset="0"/>
              <a:cs typeface="Times New Roman" pitchFamily="18" charset="0"/>
            </a:endParaRPr>
          </a:p>
        </p:txBody>
      </p:sp>
      <p:sp>
        <p:nvSpPr>
          <p:cNvPr id="4" name="3 Marcador de texto"/>
          <p:cNvSpPr>
            <a:spLocks noGrp="1"/>
          </p:cNvSpPr>
          <p:nvPr>
            <p:ph type="body" sz="half" idx="2"/>
          </p:nvPr>
        </p:nvSpPr>
        <p:spPr>
          <a:xfrm>
            <a:off x="179512" y="1700808"/>
            <a:ext cx="5040560" cy="4896544"/>
          </a:xfrm>
        </p:spPr>
        <p:txBody>
          <a:bodyPr>
            <a:normAutofit fontScale="85000" lnSpcReduction="20000"/>
          </a:bodyPr>
          <a:lstStyle/>
          <a:p>
            <a:r>
              <a:rPr lang="es-ES" sz="2400" dirty="0" smtClean="0">
                <a:latin typeface="Times New Roman" pitchFamily="18" charset="0"/>
                <a:cs typeface="Times New Roman" pitchFamily="18" charset="0"/>
              </a:rPr>
              <a:t>OBJETIVOS ESPECÍFICOS: </a:t>
            </a:r>
          </a:p>
          <a:p>
            <a:pPr marL="285750" lvl="0" indent="-285750" algn="just">
              <a:buFont typeface="Arial" pitchFamily="34" charset="0"/>
              <a:buChar char="•"/>
            </a:pPr>
            <a:r>
              <a:rPr lang="es-EC" sz="2400" dirty="0">
                <a:latin typeface="Times New Roman" pitchFamily="18" charset="0"/>
                <a:cs typeface="Times New Roman" pitchFamily="18" charset="0"/>
              </a:rPr>
              <a:t>Determinar la validez del código FEMA, con referencia a los resultados del programa Etabs.</a:t>
            </a:r>
          </a:p>
          <a:p>
            <a:pPr marL="285750" lvl="0" indent="-285750" algn="just">
              <a:buFont typeface="Arial" pitchFamily="34" charset="0"/>
              <a:buChar char="•"/>
            </a:pPr>
            <a:r>
              <a:rPr lang="es-EC" sz="2400" dirty="0">
                <a:latin typeface="Times New Roman" pitchFamily="18" charset="0"/>
                <a:cs typeface="Times New Roman" pitchFamily="18" charset="0"/>
              </a:rPr>
              <a:t>Lograr un diseño y pre-dimensionamiento de elementos estructurales más ágil, de acuerdo al código FEMA, manteniendo los niveles de seguridad.</a:t>
            </a:r>
          </a:p>
          <a:p>
            <a:pPr marL="285750" lvl="0" indent="-285750" algn="just">
              <a:buFont typeface="Arial" pitchFamily="34" charset="0"/>
              <a:buChar char="•"/>
            </a:pPr>
            <a:r>
              <a:rPr lang="es-EC" sz="2400" dirty="0">
                <a:latin typeface="Times New Roman" pitchFamily="18" charset="0"/>
                <a:cs typeface="Times New Roman" pitchFamily="18" charset="0"/>
              </a:rPr>
              <a:t>Determinar tablas de diseño y pre-dimensionamiento de elementos estructurales establecidas en el código FEMA, para uso de los </a:t>
            </a:r>
            <a:r>
              <a:rPr lang="es-EC" sz="2400" dirty="0" smtClean="0">
                <a:latin typeface="Times New Roman" pitchFamily="18" charset="0"/>
                <a:cs typeface="Times New Roman" pitchFamily="18" charset="0"/>
              </a:rPr>
              <a:t>Ingenieros Estructurales.</a:t>
            </a:r>
            <a:endParaRPr lang="es-EC" sz="2400" dirty="0">
              <a:latin typeface="Times New Roman" pitchFamily="18" charset="0"/>
              <a:cs typeface="Times New Roman" pitchFamily="18" charset="0"/>
            </a:endParaRPr>
          </a:p>
          <a:p>
            <a:pPr marL="285750" lvl="0" indent="-285750" algn="just">
              <a:buFont typeface="Arial" pitchFamily="34" charset="0"/>
              <a:buChar char="•"/>
            </a:pPr>
            <a:r>
              <a:rPr lang="es-EC" sz="2400" dirty="0">
                <a:latin typeface="Times New Roman" pitchFamily="18" charset="0"/>
                <a:cs typeface="Times New Roman" pitchFamily="18" charset="0"/>
              </a:rPr>
              <a:t>Establecer un diseño para un edificio tipo de </a:t>
            </a:r>
            <a:r>
              <a:rPr lang="es-EC" sz="2400" dirty="0" smtClean="0">
                <a:latin typeface="Times New Roman" pitchFamily="18" charset="0"/>
                <a:cs typeface="Times New Roman" pitchFamily="18" charset="0"/>
              </a:rPr>
              <a:t>7 </a:t>
            </a:r>
            <a:r>
              <a:rPr lang="es-EC" sz="2400" dirty="0">
                <a:latin typeface="Times New Roman" pitchFamily="18" charset="0"/>
                <a:cs typeface="Times New Roman" pitchFamily="18" charset="0"/>
              </a:rPr>
              <a:t>plantas con los resultados obtenidos mediante un diseño por desempeño.</a:t>
            </a:r>
          </a:p>
          <a:p>
            <a:endParaRPr lang="es-ES" dirty="0">
              <a:latin typeface="Times New Roman" pitchFamily="18" charset="0"/>
              <a:cs typeface="Times New Roman" pitchFamily="18" charset="0"/>
            </a:endParaRPr>
          </a:p>
        </p:txBody>
      </p:sp>
      <p:graphicFrame>
        <p:nvGraphicFramePr>
          <p:cNvPr id="5" name="4 Diagrama"/>
          <p:cNvGraphicFramePr/>
          <p:nvPr>
            <p:extLst>
              <p:ext uri="{D42A27DB-BD31-4B8C-83A1-F6EECF244321}">
                <p14:modId xmlns:p14="http://schemas.microsoft.com/office/powerpoint/2010/main" val="106267826"/>
              </p:ext>
            </p:extLst>
          </p:nvPr>
        </p:nvGraphicFramePr>
        <p:xfrm>
          <a:off x="4788024" y="18823"/>
          <a:ext cx="4716016"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5563168"/>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7924800" cy="922114"/>
          </a:xfrm>
        </p:spPr>
        <p:txBody>
          <a:bodyPr/>
          <a:lstStyle/>
          <a:p>
            <a:r>
              <a:rPr lang="es-EC" dirty="0" smtClean="0">
                <a:latin typeface="Times New Roman" pitchFamily="18" charset="0"/>
                <a:cs typeface="Times New Roman" pitchFamily="18" charset="0"/>
              </a:rPr>
              <a:t>Determinación de cargas</a:t>
            </a:r>
            <a:br>
              <a:rPr lang="es-EC" dirty="0" smtClean="0">
                <a:latin typeface="Times New Roman" pitchFamily="18" charset="0"/>
                <a:cs typeface="Times New Roman" pitchFamily="18" charset="0"/>
              </a:rPr>
            </a:br>
            <a:endParaRPr lang="es-EC" dirty="0">
              <a:latin typeface="Times New Roman" pitchFamily="18" charset="0"/>
              <a:cs typeface="Times New Roman" pitchFamily="18" charset="0"/>
            </a:endParaRPr>
          </a:p>
        </p:txBody>
      </p:sp>
      <p:pic>
        <p:nvPicPr>
          <p:cNvPr id="3" name="2 Imagen"/>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72816"/>
            <a:ext cx="4601210" cy="3695700"/>
          </a:xfrm>
          <a:prstGeom prst="rect">
            <a:avLst/>
          </a:prstGeom>
          <a:noFill/>
          <a:ln>
            <a:noFill/>
          </a:ln>
        </p:spPr>
      </p:pic>
      <p:sp>
        <p:nvSpPr>
          <p:cNvPr id="5" name="4 Triángulo isósceles"/>
          <p:cNvSpPr/>
          <p:nvPr/>
        </p:nvSpPr>
        <p:spPr>
          <a:xfrm rot="16200000">
            <a:off x="1871700" y="3537012"/>
            <a:ext cx="1008112" cy="50405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5 Triángulo isósceles"/>
          <p:cNvSpPr/>
          <p:nvPr/>
        </p:nvSpPr>
        <p:spPr>
          <a:xfrm rot="16200000">
            <a:off x="1871701" y="4473116"/>
            <a:ext cx="1008112" cy="50405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6 Triángulo isósceles"/>
          <p:cNvSpPr/>
          <p:nvPr/>
        </p:nvSpPr>
        <p:spPr>
          <a:xfrm rot="16200000">
            <a:off x="1871700" y="2600908"/>
            <a:ext cx="1008112" cy="50405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8 Triángulo rectángulo"/>
          <p:cNvSpPr/>
          <p:nvPr/>
        </p:nvSpPr>
        <p:spPr>
          <a:xfrm>
            <a:off x="755576" y="4293096"/>
            <a:ext cx="504056" cy="432048"/>
          </a:xfrm>
          <a:prstGeom prst="rtTriangle">
            <a:avLst/>
          </a:prstGeom>
          <a:solidFill>
            <a:srgbClr val="D37C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9 Triángulo rectángulo"/>
          <p:cNvSpPr/>
          <p:nvPr/>
        </p:nvSpPr>
        <p:spPr>
          <a:xfrm rot="5400000">
            <a:off x="755575" y="3789039"/>
            <a:ext cx="432049" cy="432048"/>
          </a:xfrm>
          <a:prstGeom prst="rtTriangle">
            <a:avLst/>
          </a:prstGeom>
          <a:solidFill>
            <a:srgbClr val="D37C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10 Triángulo rectángulo"/>
          <p:cNvSpPr/>
          <p:nvPr/>
        </p:nvSpPr>
        <p:spPr>
          <a:xfrm rot="10800000">
            <a:off x="1187624" y="3777760"/>
            <a:ext cx="504056" cy="515336"/>
          </a:xfrm>
          <a:prstGeom prst="rtTriangle">
            <a:avLst/>
          </a:prstGeom>
          <a:solidFill>
            <a:srgbClr val="D37C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11 Triángulo rectángulo"/>
          <p:cNvSpPr/>
          <p:nvPr/>
        </p:nvSpPr>
        <p:spPr>
          <a:xfrm rot="16200000">
            <a:off x="1191413" y="4225685"/>
            <a:ext cx="504865" cy="495670"/>
          </a:xfrm>
          <a:prstGeom prst="rtTriangle">
            <a:avLst/>
          </a:prstGeom>
          <a:solidFill>
            <a:srgbClr val="D37C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12 Triángulo rectángulo"/>
          <p:cNvSpPr/>
          <p:nvPr/>
        </p:nvSpPr>
        <p:spPr>
          <a:xfrm>
            <a:off x="1691680" y="4292287"/>
            <a:ext cx="504056" cy="432048"/>
          </a:xfrm>
          <a:prstGeom prst="rtTriangle">
            <a:avLst/>
          </a:prstGeom>
          <a:solidFill>
            <a:srgbClr val="D37C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13 Triángulo rectángulo"/>
          <p:cNvSpPr/>
          <p:nvPr/>
        </p:nvSpPr>
        <p:spPr>
          <a:xfrm rot="5400000">
            <a:off x="1691679" y="3788230"/>
            <a:ext cx="432049" cy="432048"/>
          </a:xfrm>
          <a:prstGeom prst="rtTriangle">
            <a:avLst/>
          </a:prstGeom>
          <a:solidFill>
            <a:srgbClr val="D37C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14 Triángulo rectángulo"/>
          <p:cNvSpPr/>
          <p:nvPr/>
        </p:nvSpPr>
        <p:spPr>
          <a:xfrm rot="10800000">
            <a:off x="2123728" y="3776951"/>
            <a:ext cx="504056" cy="515336"/>
          </a:xfrm>
          <a:prstGeom prst="rtTriangle">
            <a:avLst/>
          </a:prstGeom>
          <a:solidFill>
            <a:srgbClr val="D37C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 name="15 Triángulo rectángulo"/>
          <p:cNvSpPr/>
          <p:nvPr/>
        </p:nvSpPr>
        <p:spPr>
          <a:xfrm rot="16200000">
            <a:off x="2127517" y="4224876"/>
            <a:ext cx="504865" cy="495670"/>
          </a:xfrm>
          <a:prstGeom prst="rtTriangle">
            <a:avLst/>
          </a:prstGeom>
          <a:solidFill>
            <a:srgbClr val="D37C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 name="16 Triángulo rectángulo"/>
          <p:cNvSpPr/>
          <p:nvPr/>
        </p:nvSpPr>
        <p:spPr>
          <a:xfrm>
            <a:off x="2627783" y="4292287"/>
            <a:ext cx="504056" cy="432048"/>
          </a:xfrm>
          <a:prstGeom prst="rtTriangle">
            <a:avLst/>
          </a:prstGeom>
          <a:solidFill>
            <a:srgbClr val="D37C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17 Triángulo rectángulo"/>
          <p:cNvSpPr/>
          <p:nvPr/>
        </p:nvSpPr>
        <p:spPr>
          <a:xfrm rot="5400000">
            <a:off x="2627782" y="3788230"/>
            <a:ext cx="432049" cy="432048"/>
          </a:xfrm>
          <a:prstGeom prst="rtTriangle">
            <a:avLst/>
          </a:prstGeom>
          <a:solidFill>
            <a:srgbClr val="D37C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 name="18 Triángulo rectángulo"/>
          <p:cNvSpPr/>
          <p:nvPr/>
        </p:nvSpPr>
        <p:spPr>
          <a:xfrm rot="10800000">
            <a:off x="3059831" y="3776951"/>
            <a:ext cx="504056" cy="515336"/>
          </a:xfrm>
          <a:prstGeom prst="rtTriangle">
            <a:avLst/>
          </a:prstGeom>
          <a:solidFill>
            <a:srgbClr val="D37C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0" name="19 Triángulo rectángulo"/>
          <p:cNvSpPr/>
          <p:nvPr/>
        </p:nvSpPr>
        <p:spPr>
          <a:xfrm rot="16200000">
            <a:off x="3063620" y="4224876"/>
            <a:ext cx="504865" cy="495670"/>
          </a:xfrm>
          <a:prstGeom prst="rtTriangle">
            <a:avLst/>
          </a:prstGeom>
          <a:solidFill>
            <a:srgbClr val="D37C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20 Triángulo rectángulo"/>
          <p:cNvSpPr/>
          <p:nvPr/>
        </p:nvSpPr>
        <p:spPr>
          <a:xfrm>
            <a:off x="3563887" y="4291478"/>
            <a:ext cx="504056" cy="432048"/>
          </a:xfrm>
          <a:prstGeom prst="rtTriangle">
            <a:avLst/>
          </a:prstGeom>
          <a:solidFill>
            <a:srgbClr val="D37C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2" name="21 Triángulo rectángulo"/>
          <p:cNvSpPr/>
          <p:nvPr/>
        </p:nvSpPr>
        <p:spPr>
          <a:xfrm rot="5400000">
            <a:off x="3563886" y="3787421"/>
            <a:ext cx="432049" cy="432048"/>
          </a:xfrm>
          <a:prstGeom prst="rtTriangle">
            <a:avLst/>
          </a:prstGeom>
          <a:solidFill>
            <a:srgbClr val="D37C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3" name="22 Triángulo rectángulo"/>
          <p:cNvSpPr/>
          <p:nvPr/>
        </p:nvSpPr>
        <p:spPr>
          <a:xfrm rot="10800000">
            <a:off x="3995935" y="3776142"/>
            <a:ext cx="504056" cy="515336"/>
          </a:xfrm>
          <a:prstGeom prst="rtTriangle">
            <a:avLst/>
          </a:prstGeom>
          <a:solidFill>
            <a:srgbClr val="D37C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4" name="23 Triángulo rectángulo"/>
          <p:cNvSpPr/>
          <p:nvPr/>
        </p:nvSpPr>
        <p:spPr>
          <a:xfrm rot="16200000">
            <a:off x="3999724" y="4224067"/>
            <a:ext cx="504865" cy="495670"/>
          </a:xfrm>
          <a:prstGeom prst="rtTriangle">
            <a:avLst/>
          </a:prstGeom>
          <a:solidFill>
            <a:srgbClr val="D37C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5" name="24 Imagen"/>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095415"/>
            <a:ext cx="4267200" cy="3333750"/>
          </a:xfrm>
          <a:prstGeom prst="rect">
            <a:avLst/>
          </a:prstGeom>
          <a:noFill/>
          <a:ln>
            <a:noFill/>
          </a:ln>
        </p:spPr>
      </p:pic>
    </p:spTree>
    <p:extLst>
      <p:ext uri="{BB962C8B-B14F-4D97-AF65-F5344CB8AC3E}">
        <p14:creationId xmlns:p14="http://schemas.microsoft.com/office/powerpoint/2010/main" val="895640119"/>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1000"/>
                                        <p:tgtEl>
                                          <p:spTgt spid="25"/>
                                        </p:tgtEl>
                                      </p:cBhvr>
                                    </p:animEffect>
                                    <p:anim calcmode="lin" valueType="num">
                                      <p:cBhvr>
                                        <p:cTn id="77" dur="1000" fill="hold"/>
                                        <p:tgtEl>
                                          <p:spTgt spid="25"/>
                                        </p:tgtEl>
                                        <p:attrNameLst>
                                          <p:attrName>ppt_x</p:attrName>
                                        </p:attrNameLst>
                                      </p:cBhvr>
                                      <p:tavLst>
                                        <p:tav tm="0">
                                          <p:val>
                                            <p:strVal val="#ppt_x"/>
                                          </p:val>
                                        </p:tav>
                                        <p:tav tm="100000">
                                          <p:val>
                                            <p:strVal val="#ppt_x"/>
                                          </p:val>
                                        </p:tav>
                                      </p:tavLst>
                                    </p:anim>
                                    <p:anim calcmode="lin" valueType="num">
                                      <p:cBhvr>
                                        <p:cTn id="7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3184" y="2636912"/>
            <a:ext cx="8352928" cy="1066130"/>
          </a:xfrm>
        </p:spPr>
        <p:txBody>
          <a:bodyPr/>
          <a:lstStyle/>
          <a:p>
            <a:r>
              <a:rPr lang="es-EC" sz="4800" b="1" dirty="0" smtClean="0">
                <a:latin typeface="Times New Roman" pitchFamily="18" charset="0"/>
                <a:cs typeface="Times New Roman" pitchFamily="18" charset="0"/>
              </a:rPr>
              <a:t>ANÁLISIS  DE </a:t>
            </a:r>
            <a:br>
              <a:rPr lang="es-EC" sz="4800" b="1" dirty="0" smtClean="0">
                <a:latin typeface="Times New Roman" pitchFamily="18" charset="0"/>
                <a:cs typeface="Times New Roman" pitchFamily="18" charset="0"/>
              </a:rPr>
            </a:br>
            <a:r>
              <a:rPr lang="es-EC" sz="4800" b="1" dirty="0" smtClean="0">
                <a:latin typeface="Times New Roman" pitchFamily="18" charset="0"/>
                <a:cs typeface="Times New Roman" pitchFamily="18" charset="0"/>
              </a:rPr>
              <a:t>CARGAS</a:t>
            </a:r>
            <a:endParaRPr lang="es-EC" sz="4800" b="1" dirty="0">
              <a:latin typeface="Times New Roman" pitchFamily="18" charset="0"/>
              <a:cs typeface="Times New Roman" pitchFamily="18" charset="0"/>
            </a:endParaRPr>
          </a:p>
        </p:txBody>
      </p:sp>
      <p:graphicFrame>
        <p:nvGraphicFramePr>
          <p:cNvPr id="4" name="3 Tabla"/>
          <p:cNvGraphicFramePr>
            <a:graphicFrameLocks noGrp="1"/>
          </p:cNvGraphicFramePr>
          <p:nvPr>
            <p:extLst>
              <p:ext uri="{D42A27DB-BD31-4B8C-83A1-F6EECF244321}">
                <p14:modId xmlns:p14="http://schemas.microsoft.com/office/powerpoint/2010/main" val="1925802062"/>
              </p:ext>
            </p:extLst>
          </p:nvPr>
        </p:nvGraphicFramePr>
        <p:xfrm>
          <a:off x="4499992" y="-97536"/>
          <a:ext cx="4221769" cy="6955536"/>
        </p:xfrm>
        <a:graphic>
          <a:graphicData uri="http://schemas.openxmlformats.org/drawingml/2006/table">
            <a:tbl>
              <a:tblPr firstRow="1" firstCol="1" bandRow="1">
                <a:tableStyleId>{5C22544A-7EE6-4342-B048-85BDC9FD1C3A}</a:tableStyleId>
              </a:tblPr>
              <a:tblGrid>
                <a:gridCol w="1115409"/>
                <a:gridCol w="468767"/>
                <a:gridCol w="406775"/>
                <a:gridCol w="1115409"/>
                <a:gridCol w="1115409"/>
              </a:tblGrid>
              <a:tr h="0">
                <a:tc gridSpan="5">
                  <a:txBody>
                    <a:bodyPr/>
                    <a:lstStyle/>
                    <a:p>
                      <a:pPr algn="ctr">
                        <a:lnSpc>
                          <a:spcPct val="200000"/>
                        </a:lnSpc>
                        <a:spcAft>
                          <a:spcPts val="0"/>
                        </a:spcAft>
                      </a:pPr>
                      <a:r>
                        <a:rPr lang="es-EC" sz="1400" dirty="0">
                          <a:effectLst/>
                        </a:rPr>
                        <a:t>Peso Propio Losa</a:t>
                      </a:r>
                      <a:endParaRPr lang="es-EC" sz="1400" dirty="0">
                        <a:effectLst/>
                        <a:latin typeface="Times New Roman"/>
                        <a:ea typeface="Calibri"/>
                        <a:cs typeface="Times New Roman"/>
                      </a:endParaRPr>
                    </a:p>
                  </a:txBody>
                  <a:tcPr marL="15194" marR="15194" marT="0" marB="0" anchor="b"/>
                </a:tc>
                <a:tc hMerge="1">
                  <a:txBody>
                    <a:bodyPr/>
                    <a:lstStyle/>
                    <a:p>
                      <a:endParaRPr lang="es-ES"/>
                    </a:p>
                  </a:txBody>
                  <a:tcPr/>
                </a:tc>
                <a:tc hMerge="1">
                  <a:txBody>
                    <a:bodyPr/>
                    <a:lstStyle/>
                    <a:p>
                      <a:endParaRPr lang="es-ES"/>
                    </a:p>
                  </a:txBody>
                  <a:tcPr/>
                </a:tc>
                <a:tc hMerge="1">
                  <a:txBody>
                    <a:bodyPr/>
                    <a:lstStyle/>
                    <a:p>
                      <a:pPr>
                        <a:lnSpc>
                          <a:spcPct val="115000"/>
                        </a:lnSpc>
                      </a:pPr>
                      <a:endParaRPr lang="es-EC" sz="1600" dirty="0">
                        <a:effectLst/>
                        <a:latin typeface="Calibri"/>
                        <a:cs typeface="Times New Roman"/>
                      </a:endParaRPr>
                    </a:p>
                  </a:txBody>
                  <a:tcPr marL="15194" marR="15194" marT="0" marB="0" anchor="b"/>
                </a:tc>
                <a:tc hMerge="1">
                  <a:txBody>
                    <a:bodyPr/>
                    <a:lstStyle/>
                    <a:p>
                      <a:pPr>
                        <a:lnSpc>
                          <a:spcPct val="115000"/>
                        </a:lnSpc>
                      </a:pPr>
                      <a:endParaRPr lang="es-EC" sz="1600" dirty="0">
                        <a:effectLst/>
                        <a:latin typeface="Calibri"/>
                        <a:cs typeface="Times New Roman"/>
                      </a:endParaRPr>
                    </a:p>
                  </a:txBody>
                  <a:tcPr marL="15194" marR="15194" marT="0" marB="0" anchor="b"/>
                </a:tc>
              </a:tr>
              <a:tr h="85685">
                <a:tc>
                  <a:txBody>
                    <a:bodyPr/>
                    <a:lstStyle/>
                    <a:p>
                      <a:pPr>
                        <a:lnSpc>
                          <a:spcPct val="115000"/>
                        </a:lnSpc>
                      </a:pPr>
                      <a:endParaRPr lang="es-EC" sz="1400" dirty="0">
                        <a:effectLst/>
                        <a:latin typeface="Calibri"/>
                        <a:cs typeface="Times New Roman"/>
                      </a:endParaRPr>
                    </a:p>
                  </a:txBody>
                  <a:tcPr marL="15194" marR="15194" marT="0" marB="0" anchor="b"/>
                </a:tc>
                <a:tc gridSpan="2">
                  <a:txBody>
                    <a:bodyPr/>
                    <a:lstStyle/>
                    <a:p>
                      <a:pPr>
                        <a:lnSpc>
                          <a:spcPct val="115000"/>
                        </a:lnSpc>
                      </a:pPr>
                      <a:endParaRPr lang="es-EC" sz="1400" dirty="0">
                        <a:effectLst/>
                        <a:latin typeface="Calibri"/>
                        <a:cs typeface="Times New Roman"/>
                      </a:endParaRPr>
                    </a:p>
                  </a:txBody>
                  <a:tcPr marL="15194" marR="15194" marT="0" marB="0" anchor="b"/>
                </a:tc>
                <a:tc hMerge="1">
                  <a:txBody>
                    <a:bodyPr/>
                    <a:lstStyle/>
                    <a:p>
                      <a:endParaRPr lang="es-ES"/>
                    </a:p>
                  </a:txBody>
                  <a:tcPr/>
                </a:tc>
                <a:tc>
                  <a:txBody>
                    <a:bodyPr/>
                    <a:lstStyle/>
                    <a:p>
                      <a:pPr>
                        <a:lnSpc>
                          <a:spcPct val="115000"/>
                        </a:lnSpc>
                      </a:pPr>
                      <a:endParaRPr lang="es-EC" sz="1400" dirty="0">
                        <a:effectLst/>
                        <a:latin typeface="Calibri"/>
                        <a:cs typeface="Times New Roman"/>
                      </a:endParaRPr>
                    </a:p>
                  </a:txBody>
                  <a:tcPr marL="15194" marR="15194" marT="0" marB="0" anchor="b"/>
                </a:tc>
                <a:tc>
                  <a:txBody>
                    <a:bodyPr/>
                    <a:lstStyle/>
                    <a:p>
                      <a:pPr>
                        <a:lnSpc>
                          <a:spcPct val="115000"/>
                        </a:lnSpc>
                      </a:pPr>
                      <a:endParaRPr lang="es-EC" sz="1400" dirty="0">
                        <a:effectLst/>
                        <a:latin typeface="Calibri"/>
                        <a:cs typeface="Times New Roman"/>
                      </a:endParaRPr>
                    </a:p>
                  </a:txBody>
                  <a:tcPr marL="15194" marR="15194" marT="0" marB="0" anchor="b"/>
                </a:tc>
              </a:tr>
              <a:tr h="280148">
                <a:tc gridSpan="3">
                  <a:txBody>
                    <a:bodyPr/>
                    <a:lstStyle/>
                    <a:p>
                      <a:pPr algn="just">
                        <a:lnSpc>
                          <a:spcPct val="200000"/>
                        </a:lnSpc>
                        <a:spcAft>
                          <a:spcPts val="0"/>
                        </a:spcAft>
                      </a:pPr>
                      <a:r>
                        <a:rPr lang="es-EC" sz="1400" dirty="0">
                          <a:effectLst/>
                        </a:rPr>
                        <a:t> Peso de los nervios</a:t>
                      </a:r>
                      <a:endParaRPr lang="es-EC" sz="1400" dirty="0">
                        <a:effectLst/>
                        <a:latin typeface="Times New Roman"/>
                        <a:ea typeface="Calibri"/>
                        <a:cs typeface="Times New Roman"/>
                      </a:endParaRPr>
                    </a:p>
                  </a:txBody>
                  <a:tcPr marL="15194" marR="15194" marT="0" marB="0" anchor="b"/>
                </a:tc>
                <a:tc hMerge="1">
                  <a:txBody>
                    <a:bodyPr/>
                    <a:lstStyle/>
                    <a:p>
                      <a:endParaRPr lang="es-ES"/>
                    </a:p>
                  </a:txBody>
                  <a:tcPr/>
                </a:tc>
                <a:tc hMerge="1">
                  <a:txBody>
                    <a:bodyPr/>
                    <a:lstStyle/>
                    <a:p>
                      <a:endParaRPr lang="es-ES"/>
                    </a:p>
                  </a:txBody>
                  <a:tcPr/>
                </a:tc>
                <a:tc>
                  <a:txBody>
                    <a:bodyPr/>
                    <a:lstStyle/>
                    <a:p>
                      <a:pPr algn="r">
                        <a:lnSpc>
                          <a:spcPct val="200000"/>
                        </a:lnSpc>
                        <a:spcAft>
                          <a:spcPts val="0"/>
                        </a:spcAft>
                      </a:pPr>
                      <a:r>
                        <a:rPr lang="es-EC" sz="1400" dirty="0">
                          <a:effectLst/>
                        </a:rPr>
                        <a:t>172.8</a:t>
                      </a:r>
                      <a:endParaRPr lang="es-EC" sz="1400" dirty="0">
                        <a:effectLst/>
                        <a:latin typeface="Times New Roman"/>
                        <a:ea typeface="Calibri"/>
                        <a:cs typeface="Times New Roman"/>
                      </a:endParaRPr>
                    </a:p>
                  </a:txBody>
                  <a:tcPr marL="15194" marR="15194" marT="0" marB="0" anchor="b"/>
                </a:tc>
                <a:tc>
                  <a:txBody>
                    <a:bodyPr/>
                    <a:lstStyle/>
                    <a:p>
                      <a:pPr algn="l">
                        <a:lnSpc>
                          <a:spcPct val="200000"/>
                        </a:lnSpc>
                        <a:spcAft>
                          <a:spcPts val="0"/>
                        </a:spcAft>
                      </a:pPr>
                      <a:r>
                        <a:rPr lang="es-EC" sz="1400" dirty="0">
                          <a:effectLst/>
                        </a:rPr>
                        <a:t>Kg/m</a:t>
                      </a:r>
                      <a:r>
                        <a:rPr lang="es-EC" sz="1400" baseline="30000" dirty="0">
                          <a:effectLst/>
                        </a:rPr>
                        <a:t>2</a:t>
                      </a:r>
                      <a:endParaRPr lang="es-EC" sz="1400" dirty="0">
                        <a:effectLst/>
                        <a:latin typeface="Times New Roman"/>
                        <a:ea typeface="Calibri"/>
                        <a:cs typeface="Times New Roman"/>
                      </a:endParaRPr>
                    </a:p>
                  </a:txBody>
                  <a:tcPr marL="15194" marR="15194" marT="0" marB="0" anchor="b"/>
                </a:tc>
              </a:tr>
              <a:tr h="280148">
                <a:tc gridSpan="3">
                  <a:txBody>
                    <a:bodyPr/>
                    <a:lstStyle/>
                    <a:p>
                      <a:pPr algn="ctr">
                        <a:lnSpc>
                          <a:spcPct val="200000"/>
                        </a:lnSpc>
                        <a:spcAft>
                          <a:spcPts val="0"/>
                        </a:spcAft>
                      </a:pPr>
                      <a:r>
                        <a:rPr lang="es-EC" sz="1400" dirty="0">
                          <a:effectLst/>
                        </a:rPr>
                        <a:t>Peso loseta compresión</a:t>
                      </a:r>
                      <a:endParaRPr lang="es-EC" sz="1400" dirty="0">
                        <a:effectLst/>
                        <a:latin typeface="Times New Roman"/>
                        <a:ea typeface="Calibri"/>
                        <a:cs typeface="Times New Roman"/>
                      </a:endParaRPr>
                    </a:p>
                  </a:txBody>
                  <a:tcPr marL="15194" marR="15194" marT="0" marB="0" anchor="b"/>
                </a:tc>
                <a:tc hMerge="1">
                  <a:txBody>
                    <a:bodyPr/>
                    <a:lstStyle/>
                    <a:p>
                      <a:endParaRPr lang="es-ES"/>
                    </a:p>
                  </a:txBody>
                  <a:tcPr/>
                </a:tc>
                <a:tc hMerge="1">
                  <a:txBody>
                    <a:bodyPr/>
                    <a:lstStyle/>
                    <a:p>
                      <a:endParaRPr lang="es-ES"/>
                    </a:p>
                  </a:txBody>
                  <a:tcPr/>
                </a:tc>
                <a:tc>
                  <a:txBody>
                    <a:bodyPr/>
                    <a:lstStyle/>
                    <a:p>
                      <a:pPr algn="r">
                        <a:lnSpc>
                          <a:spcPct val="200000"/>
                        </a:lnSpc>
                        <a:spcAft>
                          <a:spcPts val="0"/>
                        </a:spcAft>
                      </a:pPr>
                      <a:r>
                        <a:rPr lang="es-EC" sz="1400" dirty="0">
                          <a:effectLst/>
                        </a:rPr>
                        <a:t>120</a:t>
                      </a:r>
                      <a:endParaRPr lang="es-EC" sz="1400" dirty="0">
                        <a:effectLst/>
                        <a:latin typeface="Times New Roman"/>
                        <a:ea typeface="Calibri"/>
                        <a:cs typeface="Times New Roman"/>
                      </a:endParaRPr>
                    </a:p>
                  </a:txBody>
                  <a:tcPr marL="15194" marR="15194" marT="0" marB="0" anchor="b"/>
                </a:tc>
                <a:tc>
                  <a:txBody>
                    <a:bodyPr/>
                    <a:lstStyle/>
                    <a:p>
                      <a:pPr algn="l">
                        <a:lnSpc>
                          <a:spcPct val="200000"/>
                        </a:lnSpc>
                        <a:spcAft>
                          <a:spcPts val="0"/>
                        </a:spcAft>
                      </a:pPr>
                      <a:r>
                        <a:rPr lang="es-EC" sz="1400" dirty="0">
                          <a:effectLst/>
                        </a:rPr>
                        <a:t>Kg/m</a:t>
                      </a:r>
                      <a:r>
                        <a:rPr lang="es-EC" sz="1400" baseline="30000" dirty="0">
                          <a:effectLst/>
                        </a:rPr>
                        <a:t>2</a:t>
                      </a:r>
                      <a:endParaRPr lang="es-EC" sz="1400" dirty="0">
                        <a:effectLst/>
                        <a:latin typeface="Times New Roman"/>
                        <a:ea typeface="Calibri"/>
                        <a:cs typeface="Times New Roman"/>
                      </a:endParaRPr>
                    </a:p>
                  </a:txBody>
                  <a:tcPr marL="15194" marR="15194" marT="0" marB="0" anchor="b"/>
                </a:tc>
              </a:tr>
              <a:tr h="280148">
                <a:tc gridSpan="3">
                  <a:txBody>
                    <a:bodyPr/>
                    <a:lstStyle/>
                    <a:p>
                      <a:pPr algn="just">
                        <a:lnSpc>
                          <a:spcPct val="200000"/>
                        </a:lnSpc>
                        <a:spcAft>
                          <a:spcPts val="0"/>
                        </a:spcAft>
                      </a:pPr>
                      <a:r>
                        <a:rPr lang="es-EC" sz="1400" dirty="0">
                          <a:effectLst/>
                        </a:rPr>
                        <a:t> Peso Alivianamientos</a:t>
                      </a:r>
                      <a:endParaRPr lang="es-EC" sz="1400" dirty="0">
                        <a:effectLst/>
                        <a:latin typeface="Times New Roman"/>
                        <a:ea typeface="Calibri"/>
                        <a:cs typeface="Times New Roman"/>
                      </a:endParaRPr>
                    </a:p>
                  </a:txBody>
                  <a:tcPr marL="15194" marR="15194" marT="0" marB="0" anchor="b"/>
                </a:tc>
                <a:tc hMerge="1">
                  <a:txBody>
                    <a:bodyPr/>
                    <a:lstStyle/>
                    <a:p>
                      <a:endParaRPr lang="es-ES"/>
                    </a:p>
                  </a:txBody>
                  <a:tcPr/>
                </a:tc>
                <a:tc hMerge="1">
                  <a:txBody>
                    <a:bodyPr/>
                    <a:lstStyle/>
                    <a:p>
                      <a:endParaRPr lang="es-ES"/>
                    </a:p>
                  </a:txBody>
                  <a:tcPr/>
                </a:tc>
                <a:tc>
                  <a:txBody>
                    <a:bodyPr/>
                    <a:lstStyle/>
                    <a:p>
                      <a:pPr algn="r">
                        <a:lnSpc>
                          <a:spcPct val="200000"/>
                        </a:lnSpc>
                        <a:spcAft>
                          <a:spcPts val="0"/>
                        </a:spcAft>
                      </a:pPr>
                      <a:r>
                        <a:rPr lang="es-EC" sz="1400" dirty="0">
                          <a:effectLst/>
                        </a:rPr>
                        <a:t>80</a:t>
                      </a:r>
                      <a:endParaRPr lang="es-EC" sz="1400" dirty="0">
                        <a:effectLst/>
                        <a:latin typeface="Times New Roman"/>
                        <a:ea typeface="Calibri"/>
                        <a:cs typeface="Times New Roman"/>
                      </a:endParaRPr>
                    </a:p>
                  </a:txBody>
                  <a:tcPr marL="15194" marR="15194" marT="0" marB="0" anchor="b"/>
                </a:tc>
                <a:tc>
                  <a:txBody>
                    <a:bodyPr/>
                    <a:lstStyle/>
                    <a:p>
                      <a:pPr algn="l">
                        <a:lnSpc>
                          <a:spcPct val="200000"/>
                        </a:lnSpc>
                        <a:spcAft>
                          <a:spcPts val="0"/>
                        </a:spcAft>
                      </a:pPr>
                      <a:r>
                        <a:rPr lang="es-EC" sz="1400" dirty="0">
                          <a:effectLst/>
                        </a:rPr>
                        <a:t>Kg/m</a:t>
                      </a:r>
                      <a:r>
                        <a:rPr lang="es-EC" sz="1400" baseline="30000" dirty="0">
                          <a:effectLst/>
                        </a:rPr>
                        <a:t>2</a:t>
                      </a:r>
                      <a:endParaRPr lang="es-EC" sz="1400" dirty="0">
                        <a:effectLst/>
                        <a:latin typeface="Times New Roman"/>
                        <a:ea typeface="Calibri"/>
                        <a:cs typeface="Times New Roman"/>
                      </a:endParaRPr>
                    </a:p>
                  </a:txBody>
                  <a:tcPr marL="15194" marR="15194" marT="0" marB="0" anchor="b"/>
                </a:tc>
              </a:tr>
              <a:tr h="140073">
                <a:tc>
                  <a:txBody>
                    <a:bodyPr/>
                    <a:lstStyle/>
                    <a:p>
                      <a:pPr>
                        <a:lnSpc>
                          <a:spcPct val="115000"/>
                        </a:lnSpc>
                      </a:pPr>
                      <a:endParaRPr lang="es-EC" sz="1400" dirty="0">
                        <a:effectLst/>
                        <a:latin typeface="Calibri"/>
                        <a:cs typeface="Times New Roman"/>
                      </a:endParaRPr>
                    </a:p>
                  </a:txBody>
                  <a:tcPr marL="15194" marR="15194" marT="0" marB="0" anchor="b"/>
                </a:tc>
                <a:tc gridSpan="2">
                  <a:txBody>
                    <a:bodyPr/>
                    <a:lstStyle/>
                    <a:p>
                      <a:pPr>
                        <a:lnSpc>
                          <a:spcPct val="115000"/>
                        </a:lnSpc>
                      </a:pPr>
                      <a:endParaRPr lang="es-EC" sz="1400" dirty="0">
                        <a:effectLst/>
                        <a:latin typeface="Calibri"/>
                        <a:cs typeface="Times New Roman"/>
                      </a:endParaRPr>
                    </a:p>
                  </a:txBody>
                  <a:tcPr marL="15194" marR="15194" marT="0" marB="0" anchor="b"/>
                </a:tc>
                <a:tc hMerge="1">
                  <a:txBody>
                    <a:bodyPr/>
                    <a:lstStyle/>
                    <a:p>
                      <a:endParaRPr lang="es-ES"/>
                    </a:p>
                  </a:txBody>
                  <a:tcPr/>
                </a:tc>
                <a:tc>
                  <a:txBody>
                    <a:bodyPr/>
                    <a:lstStyle/>
                    <a:p>
                      <a:pPr algn="r">
                        <a:lnSpc>
                          <a:spcPct val="200000"/>
                        </a:lnSpc>
                        <a:spcAft>
                          <a:spcPts val="0"/>
                        </a:spcAft>
                      </a:pPr>
                      <a:r>
                        <a:rPr lang="es-EC" sz="1400" b="1" dirty="0">
                          <a:effectLst/>
                        </a:rPr>
                        <a:t>372.8</a:t>
                      </a:r>
                      <a:endParaRPr lang="es-EC" sz="1400" b="1" dirty="0">
                        <a:effectLst/>
                        <a:latin typeface="Times New Roman"/>
                        <a:ea typeface="Calibri"/>
                        <a:cs typeface="Times New Roman"/>
                      </a:endParaRPr>
                    </a:p>
                  </a:txBody>
                  <a:tcPr marL="15194" marR="15194" marT="0" marB="0" anchor="b"/>
                </a:tc>
                <a:tc>
                  <a:txBody>
                    <a:bodyPr/>
                    <a:lstStyle/>
                    <a:p>
                      <a:pPr algn="l">
                        <a:lnSpc>
                          <a:spcPct val="200000"/>
                        </a:lnSpc>
                        <a:spcAft>
                          <a:spcPts val="0"/>
                        </a:spcAft>
                      </a:pPr>
                      <a:r>
                        <a:rPr lang="es-EC" sz="1400" b="1" dirty="0">
                          <a:effectLst/>
                        </a:rPr>
                        <a:t>Kg/m</a:t>
                      </a:r>
                      <a:r>
                        <a:rPr lang="es-EC" sz="1400" b="1" baseline="30000" dirty="0">
                          <a:effectLst/>
                        </a:rPr>
                        <a:t>2</a:t>
                      </a:r>
                      <a:endParaRPr lang="es-EC" sz="1400" b="1" dirty="0">
                        <a:effectLst/>
                        <a:latin typeface="Times New Roman"/>
                        <a:ea typeface="Calibri"/>
                        <a:cs typeface="Times New Roman"/>
                      </a:endParaRPr>
                    </a:p>
                  </a:txBody>
                  <a:tcPr marL="15194" marR="15194" marT="0" marB="0" anchor="b"/>
                </a:tc>
              </a:tr>
              <a:tr h="140073">
                <a:tc gridSpan="5">
                  <a:txBody>
                    <a:bodyPr/>
                    <a:lstStyle/>
                    <a:p>
                      <a:pPr algn="ctr">
                        <a:lnSpc>
                          <a:spcPct val="200000"/>
                        </a:lnSpc>
                        <a:spcAft>
                          <a:spcPts val="0"/>
                        </a:spcAft>
                      </a:pPr>
                      <a:r>
                        <a:rPr lang="es-EC" sz="1400" dirty="0">
                          <a:effectLst/>
                        </a:rPr>
                        <a:t>Carga Permanente (Recubrimientos y Mampostería)</a:t>
                      </a:r>
                      <a:endParaRPr lang="es-EC" sz="1400" dirty="0">
                        <a:effectLst/>
                        <a:latin typeface="Times New Roman"/>
                        <a:ea typeface="Calibri"/>
                        <a:cs typeface="Times New Roman"/>
                      </a:endParaRPr>
                    </a:p>
                  </a:txBody>
                  <a:tcPr marL="15194" marR="15194" marT="0" marB="0" anchor="b"/>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85685">
                <a:tc>
                  <a:txBody>
                    <a:bodyPr/>
                    <a:lstStyle/>
                    <a:p>
                      <a:pPr>
                        <a:lnSpc>
                          <a:spcPct val="115000"/>
                        </a:lnSpc>
                      </a:pPr>
                      <a:endParaRPr lang="es-EC" sz="1400" dirty="0">
                        <a:effectLst/>
                        <a:latin typeface="Calibri"/>
                        <a:cs typeface="Times New Roman"/>
                      </a:endParaRPr>
                    </a:p>
                  </a:txBody>
                  <a:tcPr marL="15194" marR="15194" marT="0" marB="0" anchor="b"/>
                </a:tc>
                <a:tc gridSpan="2">
                  <a:txBody>
                    <a:bodyPr/>
                    <a:lstStyle/>
                    <a:p>
                      <a:pPr>
                        <a:lnSpc>
                          <a:spcPct val="115000"/>
                        </a:lnSpc>
                      </a:pPr>
                      <a:endParaRPr lang="es-EC" sz="1400" dirty="0">
                        <a:effectLst/>
                        <a:latin typeface="Calibri"/>
                        <a:cs typeface="Times New Roman"/>
                      </a:endParaRPr>
                    </a:p>
                  </a:txBody>
                  <a:tcPr marL="15194" marR="15194" marT="0" marB="0" anchor="b"/>
                </a:tc>
                <a:tc hMerge="1">
                  <a:txBody>
                    <a:bodyPr/>
                    <a:lstStyle/>
                    <a:p>
                      <a:endParaRPr lang="es-ES"/>
                    </a:p>
                  </a:txBody>
                  <a:tcPr/>
                </a:tc>
                <a:tc>
                  <a:txBody>
                    <a:bodyPr/>
                    <a:lstStyle/>
                    <a:p>
                      <a:pPr>
                        <a:lnSpc>
                          <a:spcPct val="115000"/>
                        </a:lnSpc>
                      </a:pPr>
                      <a:endParaRPr lang="es-EC" sz="1400" dirty="0">
                        <a:effectLst/>
                        <a:latin typeface="Calibri"/>
                        <a:cs typeface="Times New Roman"/>
                      </a:endParaRPr>
                    </a:p>
                  </a:txBody>
                  <a:tcPr marL="15194" marR="15194" marT="0" marB="0" anchor="b"/>
                </a:tc>
                <a:tc>
                  <a:txBody>
                    <a:bodyPr/>
                    <a:lstStyle/>
                    <a:p>
                      <a:pPr>
                        <a:lnSpc>
                          <a:spcPct val="115000"/>
                        </a:lnSpc>
                      </a:pPr>
                      <a:endParaRPr lang="es-EC" sz="1400" dirty="0">
                        <a:effectLst/>
                        <a:latin typeface="Calibri"/>
                        <a:cs typeface="Times New Roman"/>
                      </a:endParaRPr>
                    </a:p>
                  </a:txBody>
                  <a:tcPr marL="15194" marR="15194" marT="0" marB="0" anchor="b"/>
                </a:tc>
              </a:tr>
              <a:tr h="140073">
                <a:tc gridSpan="3">
                  <a:txBody>
                    <a:bodyPr/>
                    <a:lstStyle/>
                    <a:p>
                      <a:pPr algn="l">
                        <a:lnSpc>
                          <a:spcPct val="200000"/>
                        </a:lnSpc>
                        <a:spcAft>
                          <a:spcPts val="0"/>
                        </a:spcAft>
                      </a:pPr>
                      <a:r>
                        <a:rPr lang="es-EC" sz="1400" dirty="0">
                          <a:effectLst/>
                        </a:rPr>
                        <a:t>Peso Enlucido</a:t>
                      </a:r>
                      <a:endParaRPr lang="es-EC" sz="1400" dirty="0">
                        <a:effectLst/>
                        <a:latin typeface="Times New Roman"/>
                        <a:ea typeface="Calibri"/>
                        <a:cs typeface="Times New Roman"/>
                      </a:endParaRPr>
                    </a:p>
                  </a:txBody>
                  <a:tcPr marL="15194" marR="15194" marT="0" marB="0" anchor="b"/>
                </a:tc>
                <a:tc hMerge="1">
                  <a:txBody>
                    <a:bodyPr/>
                    <a:lstStyle/>
                    <a:p>
                      <a:endParaRPr lang="es-ES"/>
                    </a:p>
                  </a:txBody>
                  <a:tcPr/>
                </a:tc>
                <a:tc hMerge="1">
                  <a:txBody>
                    <a:bodyPr/>
                    <a:lstStyle/>
                    <a:p>
                      <a:endParaRPr lang="es-ES"/>
                    </a:p>
                  </a:txBody>
                  <a:tcPr/>
                </a:tc>
                <a:tc>
                  <a:txBody>
                    <a:bodyPr/>
                    <a:lstStyle/>
                    <a:p>
                      <a:pPr algn="r">
                        <a:lnSpc>
                          <a:spcPct val="200000"/>
                        </a:lnSpc>
                        <a:spcAft>
                          <a:spcPts val="0"/>
                        </a:spcAft>
                      </a:pPr>
                      <a:r>
                        <a:rPr lang="es-EC" sz="1400" dirty="0">
                          <a:effectLst/>
                        </a:rPr>
                        <a:t>44</a:t>
                      </a:r>
                      <a:endParaRPr lang="es-EC" sz="1400" dirty="0">
                        <a:effectLst/>
                        <a:latin typeface="Times New Roman"/>
                        <a:ea typeface="Calibri"/>
                        <a:cs typeface="Times New Roman"/>
                      </a:endParaRPr>
                    </a:p>
                  </a:txBody>
                  <a:tcPr marL="15194" marR="15194" marT="0" marB="0" anchor="b"/>
                </a:tc>
                <a:tc>
                  <a:txBody>
                    <a:bodyPr/>
                    <a:lstStyle/>
                    <a:p>
                      <a:pPr algn="l">
                        <a:lnSpc>
                          <a:spcPct val="200000"/>
                        </a:lnSpc>
                        <a:spcAft>
                          <a:spcPts val="0"/>
                        </a:spcAft>
                      </a:pPr>
                      <a:r>
                        <a:rPr lang="es-EC" sz="1400" dirty="0">
                          <a:effectLst/>
                        </a:rPr>
                        <a:t>kg/m</a:t>
                      </a:r>
                      <a:r>
                        <a:rPr lang="es-EC" sz="1400" baseline="30000" dirty="0">
                          <a:effectLst/>
                        </a:rPr>
                        <a:t>2</a:t>
                      </a:r>
                      <a:endParaRPr lang="es-EC" sz="1400" dirty="0">
                        <a:effectLst/>
                        <a:latin typeface="Times New Roman"/>
                        <a:ea typeface="Calibri"/>
                        <a:cs typeface="Times New Roman"/>
                      </a:endParaRPr>
                    </a:p>
                  </a:txBody>
                  <a:tcPr marL="15194" marR="15194" marT="0" marB="0" anchor="b"/>
                </a:tc>
              </a:tr>
              <a:tr h="140073">
                <a:tc gridSpan="3">
                  <a:txBody>
                    <a:bodyPr/>
                    <a:lstStyle/>
                    <a:p>
                      <a:pPr algn="l">
                        <a:lnSpc>
                          <a:spcPct val="200000"/>
                        </a:lnSpc>
                        <a:spcAft>
                          <a:spcPts val="0"/>
                        </a:spcAft>
                      </a:pPr>
                      <a:r>
                        <a:rPr lang="es-EC" sz="1400" dirty="0">
                          <a:effectLst/>
                        </a:rPr>
                        <a:t>Peso Masillado</a:t>
                      </a:r>
                      <a:endParaRPr lang="es-EC" sz="1400" dirty="0">
                        <a:effectLst/>
                        <a:latin typeface="Times New Roman"/>
                        <a:ea typeface="Calibri"/>
                        <a:cs typeface="Times New Roman"/>
                      </a:endParaRPr>
                    </a:p>
                  </a:txBody>
                  <a:tcPr marL="15194" marR="15194" marT="0" marB="0" anchor="b"/>
                </a:tc>
                <a:tc hMerge="1">
                  <a:txBody>
                    <a:bodyPr/>
                    <a:lstStyle/>
                    <a:p>
                      <a:endParaRPr lang="es-ES"/>
                    </a:p>
                  </a:txBody>
                  <a:tcPr/>
                </a:tc>
                <a:tc hMerge="1">
                  <a:txBody>
                    <a:bodyPr/>
                    <a:lstStyle/>
                    <a:p>
                      <a:endParaRPr lang="es-ES"/>
                    </a:p>
                  </a:txBody>
                  <a:tcPr/>
                </a:tc>
                <a:tc>
                  <a:txBody>
                    <a:bodyPr/>
                    <a:lstStyle/>
                    <a:p>
                      <a:pPr algn="r">
                        <a:lnSpc>
                          <a:spcPct val="200000"/>
                        </a:lnSpc>
                        <a:spcAft>
                          <a:spcPts val="0"/>
                        </a:spcAft>
                      </a:pPr>
                      <a:r>
                        <a:rPr lang="es-EC" sz="1400" dirty="0">
                          <a:effectLst/>
                        </a:rPr>
                        <a:t>44</a:t>
                      </a:r>
                      <a:endParaRPr lang="es-EC" sz="1400" dirty="0">
                        <a:effectLst/>
                        <a:latin typeface="Times New Roman"/>
                        <a:ea typeface="Calibri"/>
                        <a:cs typeface="Times New Roman"/>
                      </a:endParaRPr>
                    </a:p>
                  </a:txBody>
                  <a:tcPr marL="15194" marR="15194" marT="0" marB="0" anchor="b"/>
                </a:tc>
                <a:tc>
                  <a:txBody>
                    <a:bodyPr/>
                    <a:lstStyle/>
                    <a:p>
                      <a:pPr algn="l">
                        <a:lnSpc>
                          <a:spcPct val="200000"/>
                        </a:lnSpc>
                        <a:spcAft>
                          <a:spcPts val="0"/>
                        </a:spcAft>
                      </a:pPr>
                      <a:r>
                        <a:rPr lang="es-EC" sz="1400" dirty="0">
                          <a:effectLst/>
                        </a:rPr>
                        <a:t>kg/m</a:t>
                      </a:r>
                      <a:r>
                        <a:rPr lang="es-EC" sz="1400" baseline="30000" dirty="0">
                          <a:effectLst/>
                        </a:rPr>
                        <a:t>2</a:t>
                      </a:r>
                      <a:endParaRPr lang="es-EC" sz="1400" dirty="0">
                        <a:effectLst/>
                        <a:latin typeface="Times New Roman"/>
                        <a:ea typeface="Calibri"/>
                        <a:cs typeface="Times New Roman"/>
                      </a:endParaRPr>
                    </a:p>
                  </a:txBody>
                  <a:tcPr marL="15194" marR="15194" marT="0" marB="0" anchor="b"/>
                </a:tc>
              </a:tr>
              <a:tr h="280148">
                <a:tc gridSpan="3">
                  <a:txBody>
                    <a:bodyPr/>
                    <a:lstStyle/>
                    <a:p>
                      <a:pPr algn="l">
                        <a:lnSpc>
                          <a:spcPct val="200000"/>
                        </a:lnSpc>
                        <a:spcAft>
                          <a:spcPts val="0"/>
                        </a:spcAft>
                      </a:pPr>
                      <a:r>
                        <a:rPr lang="es-EC" sz="1400" dirty="0">
                          <a:effectLst/>
                        </a:rPr>
                        <a:t>Peso Recubrimiento</a:t>
                      </a:r>
                      <a:endParaRPr lang="es-EC" sz="1400" dirty="0">
                        <a:effectLst/>
                        <a:latin typeface="Times New Roman"/>
                        <a:ea typeface="Calibri"/>
                        <a:cs typeface="Times New Roman"/>
                      </a:endParaRPr>
                    </a:p>
                  </a:txBody>
                  <a:tcPr marL="15194" marR="15194" marT="0" marB="0" anchor="b"/>
                </a:tc>
                <a:tc hMerge="1">
                  <a:txBody>
                    <a:bodyPr/>
                    <a:lstStyle/>
                    <a:p>
                      <a:endParaRPr lang="es-ES"/>
                    </a:p>
                  </a:txBody>
                  <a:tcPr/>
                </a:tc>
                <a:tc hMerge="1">
                  <a:txBody>
                    <a:bodyPr/>
                    <a:lstStyle/>
                    <a:p>
                      <a:endParaRPr lang="es-ES"/>
                    </a:p>
                  </a:txBody>
                  <a:tcPr/>
                </a:tc>
                <a:tc>
                  <a:txBody>
                    <a:bodyPr/>
                    <a:lstStyle/>
                    <a:p>
                      <a:pPr algn="r">
                        <a:lnSpc>
                          <a:spcPct val="200000"/>
                        </a:lnSpc>
                        <a:spcAft>
                          <a:spcPts val="0"/>
                        </a:spcAft>
                      </a:pPr>
                      <a:r>
                        <a:rPr lang="es-EC" sz="1400" dirty="0">
                          <a:effectLst/>
                        </a:rPr>
                        <a:t>40</a:t>
                      </a:r>
                      <a:endParaRPr lang="es-EC" sz="1400" dirty="0">
                        <a:effectLst/>
                        <a:latin typeface="Times New Roman"/>
                        <a:ea typeface="Calibri"/>
                        <a:cs typeface="Times New Roman"/>
                      </a:endParaRPr>
                    </a:p>
                  </a:txBody>
                  <a:tcPr marL="15194" marR="15194" marT="0" marB="0" anchor="b"/>
                </a:tc>
                <a:tc>
                  <a:txBody>
                    <a:bodyPr/>
                    <a:lstStyle/>
                    <a:p>
                      <a:pPr algn="l">
                        <a:lnSpc>
                          <a:spcPct val="200000"/>
                        </a:lnSpc>
                        <a:spcAft>
                          <a:spcPts val="0"/>
                        </a:spcAft>
                      </a:pPr>
                      <a:r>
                        <a:rPr lang="es-EC" sz="1400" dirty="0">
                          <a:effectLst/>
                        </a:rPr>
                        <a:t>kg/m</a:t>
                      </a:r>
                      <a:r>
                        <a:rPr lang="es-EC" sz="1400" baseline="30000" dirty="0">
                          <a:effectLst/>
                        </a:rPr>
                        <a:t>2</a:t>
                      </a:r>
                      <a:endParaRPr lang="es-EC" sz="1400" dirty="0">
                        <a:effectLst/>
                        <a:latin typeface="Times New Roman"/>
                        <a:ea typeface="Calibri"/>
                        <a:cs typeface="Times New Roman"/>
                      </a:endParaRPr>
                    </a:p>
                  </a:txBody>
                  <a:tcPr marL="15194" marR="15194" marT="0" marB="0" anchor="b"/>
                </a:tc>
              </a:tr>
              <a:tr h="140073">
                <a:tc>
                  <a:txBody>
                    <a:bodyPr/>
                    <a:lstStyle/>
                    <a:p>
                      <a:pPr>
                        <a:lnSpc>
                          <a:spcPct val="115000"/>
                        </a:lnSpc>
                      </a:pPr>
                      <a:endParaRPr lang="es-EC" sz="1400" dirty="0">
                        <a:effectLst/>
                        <a:latin typeface="Calibri"/>
                        <a:cs typeface="Times New Roman"/>
                      </a:endParaRPr>
                    </a:p>
                  </a:txBody>
                  <a:tcPr marL="15194" marR="15194" marT="0" marB="0" anchor="b"/>
                </a:tc>
                <a:tc gridSpan="2">
                  <a:txBody>
                    <a:bodyPr/>
                    <a:lstStyle/>
                    <a:p>
                      <a:pPr>
                        <a:lnSpc>
                          <a:spcPct val="115000"/>
                        </a:lnSpc>
                      </a:pPr>
                      <a:endParaRPr lang="es-EC" sz="1400" dirty="0">
                        <a:effectLst/>
                        <a:latin typeface="Calibri"/>
                        <a:cs typeface="Times New Roman"/>
                      </a:endParaRPr>
                    </a:p>
                  </a:txBody>
                  <a:tcPr marL="15194" marR="15194" marT="0" marB="0" anchor="b"/>
                </a:tc>
                <a:tc hMerge="1">
                  <a:txBody>
                    <a:bodyPr/>
                    <a:lstStyle/>
                    <a:p>
                      <a:endParaRPr lang="es-ES"/>
                    </a:p>
                  </a:txBody>
                  <a:tcPr/>
                </a:tc>
                <a:tc>
                  <a:txBody>
                    <a:bodyPr/>
                    <a:lstStyle/>
                    <a:p>
                      <a:pPr algn="r">
                        <a:lnSpc>
                          <a:spcPct val="200000"/>
                        </a:lnSpc>
                        <a:spcAft>
                          <a:spcPts val="0"/>
                        </a:spcAft>
                      </a:pPr>
                      <a:r>
                        <a:rPr lang="es-EC" sz="1400" b="1" dirty="0">
                          <a:effectLst/>
                        </a:rPr>
                        <a:t>128</a:t>
                      </a:r>
                      <a:endParaRPr lang="es-EC" sz="1400" b="1" dirty="0">
                        <a:effectLst/>
                        <a:latin typeface="Times New Roman"/>
                        <a:ea typeface="Calibri"/>
                        <a:cs typeface="Times New Roman"/>
                      </a:endParaRPr>
                    </a:p>
                  </a:txBody>
                  <a:tcPr marL="15194" marR="15194" marT="0" marB="0" anchor="b"/>
                </a:tc>
                <a:tc>
                  <a:txBody>
                    <a:bodyPr/>
                    <a:lstStyle/>
                    <a:p>
                      <a:pPr algn="l">
                        <a:lnSpc>
                          <a:spcPct val="200000"/>
                        </a:lnSpc>
                        <a:spcAft>
                          <a:spcPts val="0"/>
                        </a:spcAft>
                      </a:pPr>
                      <a:r>
                        <a:rPr lang="es-EC" sz="1400" b="1" dirty="0">
                          <a:effectLst/>
                        </a:rPr>
                        <a:t>kg/m</a:t>
                      </a:r>
                      <a:r>
                        <a:rPr lang="es-EC" sz="1400" b="1" baseline="30000" dirty="0">
                          <a:effectLst/>
                        </a:rPr>
                        <a:t>2</a:t>
                      </a:r>
                      <a:endParaRPr lang="es-EC" sz="1400" b="1" dirty="0">
                        <a:effectLst/>
                        <a:latin typeface="Times New Roman"/>
                        <a:ea typeface="Calibri"/>
                        <a:cs typeface="Times New Roman"/>
                      </a:endParaRPr>
                    </a:p>
                  </a:txBody>
                  <a:tcPr marL="15194" marR="15194" marT="0" marB="0" anchor="b"/>
                </a:tc>
              </a:tr>
              <a:tr h="280148">
                <a:tc gridSpan="3">
                  <a:txBody>
                    <a:bodyPr/>
                    <a:lstStyle/>
                    <a:p>
                      <a:pPr algn="l">
                        <a:lnSpc>
                          <a:spcPct val="200000"/>
                        </a:lnSpc>
                        <a:spcAft>
                          <a:spcPts val="0"/>
                        </a:spcAft>
                      </a:pPr>
                      <a:r>
                        <a:rPr lang="es-EC" sz="1400" dirty="0">
                          <a:effectLst/>
                        </a:rPr>
                        <a:t>Peso de Mampostería</a:t>
                      </a:r>
                      <a:endParaRPr lang="es-EC" sz="1400" dirty="0">
                        <a:effectLst/>
                        <a:latin typeface="Times New Roman"/>
                        <a:ea typeface="Calibri"/>
                        <a:cs typeface="Times New Roman"/>
                      </a:endParaRPr>
                    </a:p>
                  </a:txBody>
                  <a:tcPr marL="15194" marR="15194" marT="0" marB="0" anchor="b"/>
                </a:tc>
                <a:tc hMerge="1">
                  <a:txBody>
                    <a:bodyPr/>
                    <a:lstStyle/>
                    <a:p>
                      <a:endParaRPr lang="es-ES"/>
                    </a:p>
                  </a:txBody>
                  <a:tcPr/>
                </a:tc>
                <a:tc hMerge="1">
                  <a:txBody>
                    <a:bodyPr/>
                    <a:lstStyle/>
                    <a:p>
                      <a:endParaRPr lang="es-ES"/>
                    </a:p>
                  </a:txBody>
                  <a:tcPr/>
                </a:tc>
                <a:tc>
                  <a:txBody>
                    <a:bodyPr/>
                    <a:lstStyle/>
                    <a:p>
                      <a:pPr algn="r">
                        <a:lnSpc>
                          <a:spcPct val="200000"/>
                        </a:lnSpc>
                        <a:spcAft>
                          <a:spcPts val="0"/>
                        </a:spcAft>
                      </a:pPr>
                      <a:r>
                        <a:rPr lang="es-EC" sz="1400" dirty="0">
                          <a:effectLst/>
                        </a:rPr>
                        <a:t>200</a:t>
                      </a:r>
                      <a:endParaRPr lang="es-EC" sz="1400" dirty="0">
                        <a:effectLst/>
                        <a:latin typeface="Times New Roman"/>
                        <a:ea typeface="Calibri"/>
                        <a:cs typeface="Times New Roman"/>
                      </a:endParaRPr>
                    </a:p>
                  </a:txBody>
                  <a:tcPr marL="15194" marR="15194" marT="0" marB="0" anchor="b"/>
                </a:tc>
                <a:tc>
                  <a:txBody>
                    <a:bodyPr/>
                    <a:lstStyle/>
                    <a:p>
                      <a:pPr algn="l">
                        <a:lnSpc>
                          <a:spcPct val="200000"/>
                        </a:lnSpc>
                        <a:spcAft>
                          <a:spcPts val="0"/>
                        </a:spcAft>
                      </a:pPr>
                      <a:r>
                        <a:rPr lang="es-EC" sz="1400" dirty="0">
                          <a:effectLst/>
                        </a:rPr>
                        <a:t>kg/m</a:t>
                      </a:r>
                      <a:r>
                        <a:rPr lang="es-EC" sz="1400" baseline="30000" dirty="0">
                          <a:effectLst/>
                        </a:rPr>
                        <a:t>2</a:t>
                      </a:r>
                      <a:endParaRPr lang="es-EC" sz="1400" dirty="0">
                        <a:effectLst/>
                        <a:latin typeface="Times New Roman"/>
                        <a:ea typeface="Calibri"/>
                        <a:cs typeface="Times New Roman"/>
                      </a:endParaRPr>
                    </a:p>
                  </a:txBody>
                  <a:tcPr marL="15194" marR="15194" marT="0" marB="0" anchor="b"/>
                </a:tc>
              </a:tr>
              <a:tr h="280148">
                <a:tc gridSpan="3">
                  <a:txBody>
                    <a:bodyPr/>
                    <a:lstStyle/>
                    <a:p>
                      <a:pPr algn="l">
                        <a:lnSpc>
                          <a:spcPct val="200000"/>
                        </a:lnSpc>
                        <a:spcAft>
                          <a:spcPts val="0"/>
                        </a:spcAft>
                      </a:pPr>
                      <a:r>
                        <a:rPr lang="es-EC" sz="1400" dirty="0">
                          <a:effectLst/>
                        </a:rPr>
                        <a:t>Peso losa equivalente</a:t>
                      </a:r>
                      <a:endParaRPr lang="es-EC" sz="1400" dirty="0">
                        <a:effectLst/>
                        <a:latin typeface="Times New Roman"/>
                        <a:ea typeface="Calibri"/>
                        <a:cs typeface="Times New Roman"/>
                      </a:endParaRPr>
                    </a:p>
                  </a:txBody>
                  <a:tcPr marL="15194" marR="15194" marT="0" marB="0" anchor="b"/>
                </a:tc>
                <a:tc hMerge="1">
                  <a:txBody>
                    <a:bodyPr/>
                    <a:lstStyle/>
                    <a:p>
                      <a:endParaRPr lang="es-ES"/>
                    </a:p>
                  </a:txBody>
                  <a:tcPr/>
                </a:tc>
                <a:tc hMerge="1">
                  <a:txBody>
                    <a:bodyPr/>
                    <a:lstStyle/>
                    <a:p>
                      <a:endParaRPr lang="es-ES"/>
                    </a:p>
                  </a:txBody>
                  <a:tcPr/>
                </a:tc>
                <a:tc>
                  <a:txBody>
                    <a:bodyPr/>
                    <a:lstStyle/>
                    <a:p>
                      <a:pPr algn="r">
                        <a:lnSpc>
                          <a:spcPct val="200000"/>
                        </a:lnSpc>
                        <a:spcAft>
                          <a:spcPts val="0"/>
                        </a:spcAft>
                      </a:pPr>
                      <a:r>
                        <a:rPr lang="es-EC" sz="1400" dirty="0">
                          <a:effectLst/>
                        </a:rPr>
                        <a:t>433.47</a:t>
                      </a:r>
                      <a:endParaRPr lang="es-EC" sz="1400" dirty="0">
                        <a:effectLst/>
                        <a:latin typeface="Times New Roman"/>
                        <a:ea typeface="Calibri"/>
                        <a:cs typeface="Times New Roman"/>
                      </a:endParaRPr>
                    </a:p>
                  </a:txBody>
                  <a:tcPr marL="15194" marR="15194" marT="0" marB="0" anchor="b"/>
                </a:tc>
                <a:tc>
                  <a:txBody>
                    <a:bodyPr/>
                    <a:lstStyle/>
                    <a:p>
                      <a:pPr algn="l">
                        <a:lnSpc>
                          <a:spcPct val="200000"/>
                        </a:lnSpc>
                        <a:spcAft>
                          <a:spcPts val="0"/>
                        </a:spcAft>
                      </a:pPr>
                      <a:r>
                        <a:rPr lang="es-EC" sz="1400" dirty="0">
                          <a:effectLst/>
                        </a:rPr>
                        <a:t>kg/m</a:t>
                      </a:r>
                      <a:r>
                        <a:rPr lang="es-EC" sz="1400" baseline="30000" dirty="0">
                          <a:effectLst/>
                        </a:rPr>
                        <a:t>2</a:t>
                      </a:r>
                      <a:endParaRPr lang="es-EC" sz="1400" dirty="0">
                        <a:effectLst/>
                        <a:latin typeface="Times New Roman"/>
                        <a:ea typeface="Calibri"/>
                        <a:cs typeface="Times New Roman"/>
                      </a:endParaRPr>
                    </a:p>
                  </a:txBody>
                  <a:tcPr marL="15194" marR="15194" marT="0" marB="0" anchor="b"/>
                </a:tc>
              </a:tr>
              <a:tr h="85685">
                <a:tc>
                  <a:txBody>
                    <a:bodyPr/>
                    <a:lstStyle/>
                    <a:p>
                      <a:pPr>
                        <a:lnSpc>
                          <a:spcPct val="115000"/>
                        </a:lnSpc>
                      </a:pPr>
                      <a:endParaRPr lang="es-EC" sz="1400" dirty="0">
                        <a:effectLst/>
                        <a:latin typeface="Calibri"/>
                        <a:cs typeface="Times New Roman"/>
                      </a:endParaRPr>
                    </a:p>
                  </a:txBody>
                  <a:tcPr marL="15194" marR="15194" marT="0" marB="0" anchor="b"/>
                </a:tc>
                <a:tc gridSpan="2">
                  <a:txBody>
                    <a:bodyPr/>
                    <a:lstStyle/>
                    <a:p>
                      <a:pPr>
                        <a:lnSpc>
                          <a:spcPct val="115000"/>
                        </a:lnSpc>
                      </a:pPr>
                      <a:endParaRPr lang="es-EC" sz="1400" dirty="0">
                        <a:effectLst/>
                        <a:latin typeface="Calibri"/>
                        <a:cs typeface="Times New Roman"/>
                      </a:endParaRPr>
                    </a:p>
                  </a:txBody>
                  <a:tcPr marL="15194" marR="15194" marT="0" marB="0" anchor="b"/>
                </a:tc>
                <a:tc hMerge="1">
                  <a:txBody>
                    <a:bodyPr/>
                    <a:lstStyle/>
                    <a:p>
                      <a:endParaRPr lang="es-ES"/>
                    </a:p>
                  </a:txBody>
                  <a:tcPr/>
                </a:tc>
                <a:tc>
                  <a:txBody>
                    <a:bodyPr/>
                    <a:lstStyle/>
                    <a:p>
                      <a:pPr>
                        <a:lnSpc>
                          <a:spcPct val="115000"/>
                        </a:lnSpc>
                      </a:pPr>
                      <a:endParaRPr lang="es-EC" sz="1400" dirty="0">
                        <a:effectLst/>
                        <a:latin typeface="Calibri"/>
                        <a:cs typeface="Times New Roman"/>
                      </a:endParaRPr>
                    </a:p>
                  </a:txBody>
                  <a:tcPr marL="15194" marR="15194" marT="0" marB="0" anchor="b"/>
                </a:tc>
                <a:tc>
                  <a:txBody>
                    <a:bodyPr/>
                    <a:lstStyle/>
                    <a:p>
                      <a:pPr>
                        <a:lnSpc>
                          <a:spcPct val="115000"/>
                        </a:lnSpc>
                      </a:pPr>
                      <a:endParaRPr lang="es-EC" sz="1400" dirty="0">
                        <a:effectLst/>
                        <a:latin typeface="Calibri"/>
                        <a:cs typeface="Times New Roman"/>
                      </a:endParaRPr>
                    </a:p>
                  </a:txBody>
                  <a:tcPr marL="15194" marR="15194" marT="0" marB="0" anchor="b"/>
                </a:tc>
              </a:tr>
              <a:tr h="280148">
                <a:tc gridSpan="3">
                  <a:txBody>
                    <a:bodyPr/>
                    <a:lstStyle/>
                    <a:p>
                      <a:pPr algn="l">
                        <a:lnSpc>
                          <a:spcPct val="200000"/>
                        </a:lnSpc>
                        <a:spcAft>
                          <a:spcPts val="0"/>
                        </a:spcAft>
                      </a:pPr>
                      <a:r>
                        <a:rPr lang="es-EC" sz="1400" dirty="0">
                          <a:effectLst/>
                        </a:rPr>
                        <a:t>Carga Permanente Total</a:t>
                      </a:r>
                      <a:endParaRPr lang="es-EC" sz="1400" dirty="0">
                        <a:effectLst/>
                        <a:latin typeface="Times New Roman"/>
                        <a:ea typeface="Calibri"/>
                        <a:cs typeface="Times New Roman"/>
                      </a:endParaRPr>
                    </a:p>
                  </a:txBody>
                  <a:tcPr marL="15194" marR="15194" marT="0" marB="0" anchor="b"/>
                </a:tc>
                <a:tc hMerge="1">
                  <a:txBody>
                    <a:bodyPr/>
                    <a:lstStyle/>
                    <a:p>
                      <a:endParaRPr lang="es-ES"/>
                    </a:p>
                  </a:txBody>
                  <a:tcPr/>
                </a:tc>
                <a:tc hMerge="1">
                  <a:txBody>
                    <a:bodyPr/>
                    <a:lstStyle/>
                    <a:p>
                      <a:endParaRPr lang="es-ES"/>
                    </a:p>
                  </a:txBody>
                  <a:tcPr/>
                </a:tc>
                <a:tc>
                  <a:txBody>
                    <a:bodyPr/>
                    <a:lstStyle/>
                    <a:p>
                      <a:pPr algn="r">
                        <a:lnSpc>
                          <a:spcPct val="200000"/>
                        </a:lnSpc>
                        <a:spcAft>
                          <a:spcPts val="0"/>
                        </a:spcAft>
                      </a:pPr>
                      <a:r>
                        <a:rPr lang="es-EC" sz="1400" dirty="0">
                          <a:effectLst/>
                        </a:rPr>
                        <a:t>328</a:t>
                      </a:r>
                      <a:endParaRPr lang="es-EC" sz="1400" dirty="0">
                        <a:effectLst/>
                        <a:latin typeface="Times New Roman"/>
                        <a:ea typeface="Calibri"/>
                        <a:cs typeface="Times New Roman"/>
                      </a:endParaRPr>
                    </a:p>
                  </a:txBody>
                  <a:tcPr marL="15194" marR="15194" marT="0" marB="0" anchor="b"/>
                </a:tc>
                <a:tc>
                  <a:txBody>
                    <a:bodyPr/>
                    <a:lstStyle/>
                    <a:p>
                      <a:pPr algn="l">
                        <a:lnSpc>
                          <a:spcPct val="200000"/>
                        </a:lnSpc>
                        <a:spcAft>
                          <a:spcPts val="0"/>
                        </a:spcAft>
                      </a:pPr>
                      <a:r>
                        <a:rPr lang="es-EC" sz="1400" dirty="0">
                          <a:effectLst/>
                        </a:rPr>
                        <a:t>kg/m</a:t>
                      </a:r>
                      <a:r>
                        <a:rPr lang="es-EC" sz="1400" baseline="30000" dirty="0">
                          <a:effectLst/>
                        </a:rPr>
                        <a:t>2</a:t>
                      </a:r>
                      <a:endParaRPr lang="es-EC" sz="1400" dirty="0">
                        <a:effectLst/>
                        <a:latin typeface="Times New Roman"/>
                        <a:ea typeface="Calibri"/>
                        <a:cs typeface="Times New Roman"/>
                      </a:endParaRPr>
                    </a:p>
                  </a:txBody>
                  <a:tcPr marL="15194" marR="15194" marT="0" marB="0" anchor="b"/>
                </a:tc>
              </a:tr>
              <a:tr h="85685">
                <a:tc>
                  <a:txBody>
                    <a:bodyPr/>
                    <a:lstStyle/>
                    <a:p>
                      <a:pPr>
                        <a:lnSpc>
                          <a:spcPct val="115000"/>
                        </a:lnSpc>
                      </a:pPr>
                      <a:endParaRPr lang="es-EC" sz="1400" dirty="0">
                        <a:effectLst/>
                        <a:latin typeface="Calibri"/>
                        <a:cs typeface="Times New Roman"/>
                      </a:endParaRPr>
                    </a:p>
                  </a:txBody>
                  <a:tcPr marL="15194" marR="15194" marT="0" marB="0" anchor="b"/>
                </a:tc>
                <a:tc gridSpan="2">
                  <a:txBody>
                    <a:bodyPr/>
                    <a:lstStyle/>
                    <a:p>
                      <a:pPr>
                        <a:lnSpc>
                          <a:spcPct val="115000"/>
                        </a:lnSpc>
                      </a:pPr>
                      <a:endParaRPr lang="es-EC" sz="1400" dirty="0">
                        <a:effectLst/>
                        <a:latin typeface="Calibri"/>
                        <a:cs typeface="Times New Roman"/>
                      </a:endParaRPr>
                    </a:p>
                  </a:txBody>
                  <a:tcPr marL="15194" marR="15194" marT="0" marB="0" anchor="b"/>
                </a:tc>
                <a:tc hMerge="1">
                  <a:txBody>
                    <a:bodyPr/>
                    <a:lstStyle/>
                    <a:p>
                      <a:endParaRPr lang="es-ES"/>
                    </a:p>
                  </a:txBody>
                  <a:tcPr/>
                </a:tc>
                <a:tc>
                  <a:txBody>
                    <a:bodyPr/>
                    <a:lstStyle/>
                    <a:p>
                      <a:pPr>
                        <a:lnSpc>
                          <a:spcPct val="115000"/>
                        </a:lnSpc>
                      </a:pPr>
                      <a:endParaRPr lang="es-EC" sz="1400" dirty="0">
                        <a:effectLst/>
                        <a:latin typeface="Calibri"/>
                        <a:cs typeface="Times New Roman"/>
                      </a:endParaRPr>
                    </a:p>
                  </a:txBody>
                  <a:tcPr marL="15194" marR="15194" marT="0" marB="0" anchor="b"/>
                </a:tc>
                <a:tc>
                  <a:txBody>
                    <a:bodyPr/>
                    <a:lstStyle/>
                    <a:p>
                      <a:pPr>
                        <a:lnSpc>
                          <a:spcPct val="115000"/>
                        </a:lnSpc>
                      </a:pPr>
                      <a:endParaRPr lang="es-EC" sz="1400" dirty="0">
                        <a:effectLst/>
                        <a:latin typeface="Calibri"/>
                        <a:cs typeface="Times New Roman"/>
                      </a:endParaRPr>
                    </a:p>
                  </a:txBody>
                  <a:tcPr marL="15194" marR="15194" marT="0" marB="0" anchor="b"/>
                </a:tc>
              </a:tr>
              <a:tr h="280148">
                <a:tc gridSpan="2">
                  <a:txBody>
                    <a:bodyPr/>
                    <a:lstStyle/>
                    <a:p>
                      <a:pPr algn="l">
                        <a:lnSpc>
                          <a:spcPct val="200000"/>
                        </a:lnSpc>
                        <a:spcAft>
                          <a:spcPts val="0"/>
                        </a:spcAft>
                      </a:pPr>
                      <a:r>
                        <a:rPr lang="es-EC" sz="1400" dirty="0">
                          <a:effectLst/>
                        </a:rPr>
                        <a:t>Carga aplicada 2D</a:t>
                      </a:r>
                      <a:endParaRPr lang="es-EC" sz="1400" dirty="0">
                        <a:effectLst/>
                        <a:latin typeface="Times New Roman"/>
                        <a:ea typeface="Calibri"/>
                        <a:cs typeface="Times New Roman"/>
                      </a:endParaRPr>
                    </a:p>
                  </a:txBody>
                  <a:tcPr marL="15194" marR="15194" marT="0" marB="0" anchor="b"/>
                </a:tc>
                <a:tc hMerge="1">
                  <a:txBody>
                    <a:bodyPr/>
                    <a:lstStyle/>
                    <a:p>
                      <a:endParaRPr lang="es-ES"/>
                    </a:p>
                  </a:txBody>
                  <a:tcPr/>
                </a:tc>
                <a:tc gridSpan="2">
                  <a:txBody>
                    <a:bodyPr/>
                    <a:lstStyle/>
                    <a:p>
                      <a:pPr algn="r">
                        <a:lnSpc>
                          <a:spcPct val="200000"/>
                        </a:lnSpc>
                        <a:spcAft>
                          <a:spcPts val="0"/>
                        </a:spcAft>
                      </a:pPr>
                      <a:r>
                        <a:rPr lang="es-EC" sz="1400" dirty="0">
                          <a:effectLst/>
                        </a:rPr>
                        <a:t>700.8</a:t>
                      </a:r>
                      <a:endParaRPr lang="es-EC" sz="1400" dirty="0">
                        <a:effectLst/>
                        <a:latin typeface="Times New Roman"/>
                        <a:ea typeface="Calibri"/>
                        <a:cs typeface="Times New Roman"/>
                      </a:endParaRPr>
                    </a:p>
                  </a:txBody>
                  <a:tcPr marL="15194" marR="15194" marT="0" marB="0" anchor="b"/>
                </a:tc>
                <a:tc hMerge="1">
                  <a:txBody>
                    <a:bodyPr/>
                    <a:lstStyle/>
                    <a:p>
                      <a:endParaRPr lang="es-ES"/>
                    </a:p>
                  </a:txBody>
                  <a:tcPr/>
                </a:tc>
                <a:tc>
                  <a:txBody>
                    <a:bodyPr/>
                    <a:lstStyle/>
                    <a:p>
                      <a:pPr algn="l">
                        <a:lnSpc>
                          <a:spcPct val="200000"/>
                        </a:lnSpc>
                        <a:spcAft>
                          <a:spcPts val="0"/>
                        </a:spcAft>
                      </a:pPr>
                      <a:r>
                        <a:rPr lang="es-EC" sz="1400" dirty="0">
                          <a:effectLst/>
                        </a:rPr>
                        <a:t>kg/m</a:t>
                      </a:r>
                      <a:r>
                        <a:rPr lang="es-EC" sz="1400" baseline="30000" dirty="0">
                          <a:effectLst/>
                        </a:rPr>
                        <a:t>2</a:t>
                      </a:r>
                      <a:endParaRPr lang="es-EC" sz="1400" dirty="0">
                        <a:effectLst/>
                        <a:latin typeface="Times New Roman"/>
                        <a:ea typeface="Calibri"/>
                        <a:cs typeface="Times New Roman"/>
                      </a:endParaRPr>
                    </a:p>
                  </a:txBody>
                  <a:tcPr marL="15194" marR="15194" marT="0" marB="0" anchor="b"/>
                </a:tc>
              </a:tr>
            </a:tbl>
          </a:graphicData>
        </a:graphic>
      </p:graphicFrame>
    </p:spTree>
    <p:extLst>
      <p:ext uri="{BB962C8B-B14F-4D97-AF65-F5344CB8AC3E}">
        <p14:creationId xmlns:p14="http://schemas.microsoft.com/office/powerpoint/2010/main" val="2532599108"/>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20646" y="116632"/>
            <a:ext cx="8623353" cy="634082"/>
          </a:xfrm>
        </p:spPr>
        <p:txBody>
          <a:bodyPr/>
          <a:lstStyle/>
          <a:p>
            <a:r>
              <a:rPr lang="es-EC" dirty="0" smtClean="0">
                <a:latin typeface="Times New Roman" pitchFamily="18" charset="0"/>
                <a:cs typeface="Times New Roman" pitchFamily="18" charset="0"/>
              </a:rPr>
              <a:t>ANÁLISIS PARA UN PÓRTICO EN EL PLANO</a:t>
            </a:r>
            <a:endParaRPr lang="es-EC" dirty="0">
              <a:latin typeface="Times New Roman" pitchFamily="18" charset="0"/>
              <a:cs typeface="Times New Roman" pitchFamily="18" charset="0"/>
            </a:endParaRPr>
          </a:p>
        </p:txBody>
      </p:sp>
      <p:sp>
        <p:nvSpPr>
          <p:cNvPr id="3" name="2 CuadroTexto"/>
          <p:cNvSpPr txBox="1"/>
          <p:nvPr/>
        </p:nvSpPr>
        <p:spPr>
          <a:xfrm>
            <a:off x="584986" y="889556"/>
            <a:ext cx="5931229" cy="523220"/>
          </a:xfrm>
          <a:prstGeom prst="rect">
            <a:avLst/>
          </a:prstGeom>
          <a:noFill/>
        </p:spPr>
        <p:txBody>
          <a:bodyPr wrap="square" rtlCol="0">
            <a:spAutoFit/>
          </a:bodyPr>
          <a:lstStyle/>
          <a:p>
            <a:r>
              <a:rPr lang="es-EC" sz="2800" dirty="0" smtClean="0">
                <a:latin typeface="Times New Roman" pitchFamily="18" charset="0"/>
                <a:cs typeface="Times New Roman" pitchFamily="18" charset="0"/>
              </a:rPr>
              <a:t>Definiendo el Modelo Matemático</a:t>
            </a:r>
            <a:endParaRPr lang="es-EC" sz="2800" dirty="0">
              <a:latin typeface="Times New Roman" pitchFamily="18" charset="0"/>
              <a:cs typeface="Times New Roman" pitchFamily="18" charset="0"/>
            </a:endParaRPr>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412776"/>
            <a:ext cx="5610225" cy="5305425"/>
          </a:xfrm>
          <a:prstGeom prst="rect">
            <a:avLst/>
          </a:prstGeom>
          <a:noFill/>
          <a:ln>
            <a:noFill/>
          </a:ln>
        </p:spPr>
      </p:pic>
    </p:spTree>
    <p:extLst>
      <p:ext uri="{BB962C8B-B14F-4D97-AF65-F5344CB8AC3E}">
        <p14:creationId xmlns:p14="http://schemas.microsoft.com/office/powerpoint/2010/main" val="3853535857"/>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16632"/>
            <a:ext cx="8496944" cy="634082"/>
          </a:xfrm>
        </p:spPr>
        <p:txBody>
          <a:bodyPr/>
          <a:lstStyle/>
          <a:p>
            <a:r>
              <a:rPr lang="es-EC" dirty="0" smtClean="0">
                <a:latin typeface="Times New Roman" pitchFamily="18" charset="0"/>
                <a:cs typeface="Times New Roman" pitchFamily="18" charset="0"/>
              </a:rPr>
              <a:t>ANÁLISIS PARA UN PÓRTICO EN EL PLANO</a:t>
            </a:r>
            <a:endParaRPr lang="es-EC" dirty="0">
              <a:latin typeface="Times New Roman" pitchFamily="18" charset="0"/>
              <a:cs typeface="Times New Roman" pitchFamily="18" charset="0"/>
            </a:endParaRPr>
          </a:p>
        </p:txBody>
      </p:sp>
      <p:sp>
        <p:nvSpPr>
          <p:cNvPr id="3" name="2 CuadroTexto"/>
          <p:cNvSpPr txBox="1"/>
          <p:nvPr/>
        </p:nvSpPr>
        <p:spPr>
          <a:xfrm>
            <a:off x="626772" y="677887"/>
            <a:ext cx="6177475" cy="461665"/>
          </a:xfrm>
          <a:prstGeom prst="rect">
            <a:avLst/>
          </a:prstGeom>
          <a:noFill/>
        </p:spPr>
        <p:txBody>
          <a:bodyPr wrap="square" rtlCol="0">
            <a:spAutoFit/>
          </a:bodyPr>
          <a:lstStyle/>
          <a:p>
            <a:r>
              <a:rPr lang="es-EC" sz="2400" dirty="0" smtClean="0">
                <a:latin typeface="Times New Roman" pitchFamily="18" charset="0"/>
                <a:cs typeface="Times New Roman" pitchFamily="18" charset="0"/>
              </a:rPr>
              <a:t>Definiendo el Modelo Matemático</a:t>
            </a:r>
            <a:endParaRPr lang="es-EC" sz="2400" dirty="0">
              <a:latin typeface="Times New Roman" pitchFamily="18" charset="0"/>
              <a:cs typeface="Times New Roman" pitchFamily="18" charset="0"/>
            </a:endParaRPr>
          </a:p>
        </p:txBody>
      </p:sp>
      <p:graphicFrame>
        <p:nvGraphicFramePr>
          <p:cNvPr id="5" name="4 Tabla"/>
          <p:cNvGraphicFramePr>
            <a:graphicFrameLocks noGrp="1"/>
          </p:cNvGraphicFramePr>
          <p:nvPr>
            <p:extLst>
              <p:ext uri="{D42A27DB-BD31-4B8C-83A1-F6EECF244321}">
                <p14:modId xmlns:p14="http://schemas.microsoft.com/office/powerpoint/2010/main" val="3132850050"/>
              </p:ext>
            </p:extLst>
          </p:nvPr>
        </p:nvGraphicFramePr>
        <p:xfrm>
          <a:off x="755576" y="1163792"/>
          <a:ext cx="8064897" cy="5303520"/>
        </p:xfrm>
        <a:graphic>
          <a:graphicData uri="http://schemas.openxmlformats.org/drawingml/2006/table">
            <a:tbl>
              <a:tblPr firstRow="1" firstCol="1" bandRow="1">
                <a:effectLst>
                  <a:outerShdw blurRad="50800" dist="38100" dir="2700000" algn="tl" rotWithShape="0">
                    <a:prstClr val="black">
                      <a:alpha val="40000"/>
                    </a:prstClr>
                  </a:outerShdw>
                  <a:reflection blurRad="6350" stA="50000" endA="300" endPos="90000" dir="5400000" sy="-100000" algn="bl" rotWithShape="0"/>
                </a:effectLst>
                <a:tableStyleId>{37CE84F3-28C3-443E-9E96-99CF82512B78}</a:tableStyleId>
              </a:tblPr>
              <a:tblGrid>
                <a:gridCol w="2607090"/>
                <a:gridCol w="1222963"/>
                <a:gridCol w="1756436"/>
                <a:gridCol w="990657"/>
                <a:gridCol w="1487751"/>
              </a:tblGrid>
              <a:tr h="0">
                <a:tc rowSpan="2">
                  <a:txBody>
                    <a:bodyPr/>
                    <a:lstStyle/>
                    <a:p>
                      <a:pPr algn="ctr">
                        <a:lnSpc>
                          <a:spcPct val="200000"/>
                        </a:lnSpc>
                        <a:spcAft>
                          <a:spcPts val="0"/>
                        </a:spcAft>
                      </a:pPr>
                      <a:r>
                        <a:rPr lang="es-EC" sz="1600" dirty="0">
                          <a:effectLst/>
                        </a:rPr>
                        <a:t>PISOS</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rowSpan="2">
                  <a:txBody>
                    <a:bodyPr/>
                    <a:lstStyle/>
                    <a:p>
                      <a:pPr algn="ctr">
                        <a:lnSpc>
                          <a:spcPct val="200000"/>
                        </a:lnSpc>
                        <a:spcAft>
                          <a:spcPts val="0"/>
                        </a:spcAft>
                      </a:pPr>
                      <a:r>
                        <a:rPr lang="es-EC" sz="1600" dirty="0">
                          <a:effectLst/>
                        </a:rPr>
                        <a:t>ELEMENTO</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rowSpan="2">
                  <a:txBody>
                    <a:bodyPr/>
                    <a:lstStyle/>
                    <a:p>
                      <a:pPr algn="ctr">
                        <a:lnSpc>
                          <a:spcPct val="200000"/>
                        </a:lnSpc>
                        <a:spcAft>
                          <a:spcPts val="0"/>
                        </a:spcAft>
                      </a:pPr>
                      <a:r>
                        <a:rPr lang="es-EC" sz="1600" dirty="0">
                          <a:effectLst/>
                        </a:rPr>
                        <a:t>ASIGNACIÓN</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gridSpan="2">
                  <a:txBody>
                    <a:bodyPr/>
                    <a:lstStyle/>
                    <a:p>
                      <a:pPr algn="ctr">
                        <a:lnSpc>
                          <a:spcPct val="200000"/>
                        </a:lnSpc>
                        <a:spcAft>
                          <a:spcPts val="0"/>
                        </a:spcAft>
                      </a:pPr>
                      <a:r>
                        <a:rPr lang="es-EC" sz="1400" dirty="0">
                          <a:effectLst/>
                        </a:rPr>
                        <a:t>CARACTERÍSTICAS</a:t>
                      </a:r>
                      <a:endParaRPr lang="es-EC" sz="14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hMerge="1">
                  <a:txBody>
                    <a:bodyPr/>
                    <a:lstStyle/>
                    <a:p>
                      <a:endParaRPr lang="es-ES"/>
                    </a:p>
                  </a:txBody>
                  <a:tcPr/>
                </a:tc>
              </a:tr>
              <a:tr h="375508">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a:lnSpc>
                          <a:spcPct val="200000"/>
                        </a:lnSpc>
                        <a:spcAft>
                          <a:spcPts val="0"/>
                        </a:spcAft>
                      </a:pPr>
                      <a:r>
                        <a:rPr lang="es-EC" sz="1600" dirty="0">
                          <a:effectLst/>
                        </a:rPr>
                        <a:t>b (cm.)</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a:txBody>
                    <a:bodyPr/>
                    <a:lstStyle/>
                    <a:p>
                      <a:pPr algn="ctr">
                        <a:lnSpc>
                          <a:spcPct val="200000"/>
                        </a:lnSpc>
                        <a:spcAft>
                          <a:spcPts val="0"/>
                        </a:spcAft>
                      </a:pPr>
                      <a:r>
                        <a:rPr lang="es-EC" sz="1600" dirty="0">
                          <a:effectLst/>
                        </a:rPr>
                        <a:t>h (cm)</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r>
              <a:tr h="330924">
                <a:tc rowSpan="3">
                  <a:txBody>
                    <a:bodyPr/>
                    <a:lstStyle/>
                    <a:p>
                      <a:pPr algn="ctr">
                        <a:lnSpc>
                          <a:spcPct val="200000"/>
                        </a:lnSpc>
                        <a:spcAft>
                          <a:spcPts val="0"/>
                        </a:spcAft>
                      </a:pPr>
                      <a:r>
                        <a:rPr lang="es-EC" sz="1600" dirty="0">
                          <a:effectLst/>
                        </a:rPr>
                        <a:t>Primero, Segundo, Tercero</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a:txBody>
                    <a:bodyPr/>
                    <a:lstStyle/>
                    <a:p>
                      <a:pPr algn="ctr">
                        <a:lnSpc>
                          <a:spcPct val="200000"/>
                        </a:lnSpc>
                        <a:spcAft>
                          <a:spcPts val="0"/>
                        </a:spcAft>
                      </a:pPr>
                      <a:r>
                        <a:rPr lang="es-EC" sz="1600" dirty="0">
                          <a:effectLst/>
                        </a:rPr>
                        <a:t>VIGA</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a:txBody>
                    <a:bodyPr/>
                    <a:lstStyle/>
                    <a:p>
                      <a:pPr algn="ctr">
                        <a:lnSpc>
                          <a:spcPct val="200000"/>
                        </a:lnSpc>
                        <a:spcAft>
                          <a:spcPts val="0"/>
                        </a:spcAft>
                      </a:pPr>
                      <a:r>
                        <a:rPr lang="es-EC" sz="1600" dirty="0">
                          <a:effectLst/>
                        </a:rPr>
                        <a:t>V50x70</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a:txBody>
                    <a:bodyPr/>
                    <a:lstStyle/>
                    <a:p>
                      <a:pPr algn="ctr">
                        <a:lnSpc>
                          <a:spcPct val="200000"/>
                        </a:lnSpc>
                        <a:spcAft>
                          <a:spcPts val="0"/>
                        </a:spcAft>
                      </a:pPr>
                      <a:r>
                        <a:rPr lang="es-EC" sz="1600" dirty="0">
                          <a:effectLst/>
                        </a:rPr>
                        <a:t>50</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a:txBody>
                    <a:bodyPr/>
                    <a:lstStyle/>
                    <a:p>
                      <a:pPr algn="ctr">
                        <a:lnSpc>
                          <a:spcPct val="200000"/>
                        </a:lnSpc>
                        <a:spcAft>
                          <a:spcPts val="0"/>
                        </a:spcAft>
                      </a:pPr>
                      <a:r>
                        <a:rPr lang="es-EC" sz="1600" dirty="0">
                          <a:effectLst/>
                        </a:rPr>
                        <a:t>70</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r>
              <a:tr h="286340">
                <a:tc vMerge="1">
                  <a:txBody>
                    <a:bodyPr/>
                    <a:lstStyle/>
                    <a:p>
                      <a:endParaRPr lang="es-ES"/>
                    </a:p>
                  </a:txBody>
                  <a:tcPr/>
                </a:tc>
                <a:tc>
                  <a:txBody>
                    <a:bodyPr/>
                    <a:lstStyle/>
                    <a:p>
                      <a:pPr algn="ctr">
                        <a:lnSpc>
                          <a:spcPct val="200000"/>
                        </a:lnSpc>
                        <a:spcAft>
                          <a:spcPts val="0"/>
                        </a:spcAft>
                      </a:pPr>
                      <a:r>
                        <a:rPr lang="es-EC" sz="1600" dirty="0">
                          <a:effectLst/>
                        </a:rPr>
                        <a:t>COLUMNA</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a:txBody>
                    <a:bodyPr/>
                    <a:lstStyle/>
                    <a:p>
                      <a:pPr algn="ctr">
                        <a:lnSpc>
                          <a:spcPct val="200000"/>
                        </a:lnSpc>
                        <a:spcAft>
                          <a:spcPts val="0"/>
                        </a:spcAft>
                      </a:pPr>
                      <a:r>
                        <a:rPr lang="es-EC" sz="1600" dirty="0">
                          <a:effectLst/>
                        </a:rPr>
                        <a:t>C65x65</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a:txBody>
                    <a:bodyPr/>
                    <a:lstStyle/>
                    <a:p>
                      <a:pPr algn="ctr">
                        <a:lnSpc>
                          <a:spcPct val="200000"/>
                        </a:lnSpc>
                        <a:spcAft>
                          <a:spcPts val="0"/>
                        </a:spcAft>
                      </a:pPr>
                      <a:r>
                        <a:rPr lang="es-EC" sz="1600" dirty="0">
                          <a:effectLst/>
                        </a:rPr>
                        <a:t>65</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a:txBody>
                    <a:bodyPr/>
                    <a:lstStyle/>
                    <a:p>
                      <a:pPr algn="ctr">
                        <a:lnSpc>
                          <a:spcPct val="200000"/>
                        </a:lnSpc>
                        <a:spcAft>
                          <a:spcPts val="0"/>
                        </a:spcAft>
                      </a:pPr>
                      <a:r>
                        <a:rPr lang="es-EC" sz="1600" dirty="0">
                          <a:effectLst/>
                        </a:rPr>
                        <a:t>65</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r>
              <a:tr h="385772">
                <a:tc vMerge="1">
                  <a:txBody>
                    <a:bodyPr/>
                    <a:lstStyle/>
                    <a:p>
                      <a:endParaRPr lang="es-ES"/>
                    </a:p>
                  </a:txBody>
                  <a:tcPr/>
                </a:tc>
                <a:tc>
                  <a:txBody>
                    <a:bodyPr/>
                    <a:lstStyle/>
                    <a:p>
                      <a:pPr algn="ctr">
                        <a:lnSpc>
                          <a:spcPct val="200000"/>
                        </a:lnSpc>
                        <a:spcAft>
                          <a:spcPts val="0"/>
                        </a:spcAft>
                      </a:pPr>
                      <a:r>
                        <a:rPr lang="es-EC" sz="1600" dirty="0">
                          <a:effectLst/>
                        </a:rPr>
                        <a:t>LOSA</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a:txBody>
                    <a:bodyPr/>
                    <a:lstStyle/>
                    <a:p>
                      <a:pPr algn="ctr">
                        <a:lnSpc>
                          <a:spcPct val="200000"/>
                        </a:lnSpc>
                        <a:spcAft>
                          <a:spcPts val="0"/>
                        </a:spcAft>
                      </a:pPr>
                      <a:r>
                        <a:rPr lang="es-EC" sz="1600" dirty="0">
                          <a:effectLst/>
                        </a:rPr>
                        <a:t>LOSA (Membrana)</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gridSpan="2">
                  <a:txBody>
                    <a:bodyPr/>
                    <a:lstStyle/>
                    <a:p>
                      <a:pPr algn="ctr">
                        <a:lnSpc>
                          <a:spcPct val="200000"/>
                        </a:lnSpc>
                        <a:spcAft>
                          <a:spcPts val="0"/>
                        </a:spcAft>
                      </a:pPr>
                      <a:r>
                        <a:rPr lang="es-EC" sz="1600" dirty="0">
                          <a:effectLst/>
                        </a:rPr>
                        <a:t>Altura equivalente 18.06 cm</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hMerge="1">
                  <a:txBody>
                    <a:bodyPr/>
                    <a:lstStyle/>
                    <a:p>
                      <a:endParaRPr lang="es-ES"/>
                    </a:p>
                  </a:txBody>
                  <a:tcPr/>
                </a:tc>
              </a:tr>
              <a:tr h="317444">
                <a:tc rowSpan="3">
                  <a:txBody>
                    <a:bodyPr/>
                    <a:lstStyle/>
                    <a:p>
                      <a:pPr algn="ctr">
                        <a:lnSpc>
                          <a:spcPct val="200000"/>
                        </a:lnSpc>
                        <a:spcAft>
                          <a:spcPts val="0"/>
                        </a:spcAft>
                      </a:pPr>
                      <a:r>
                        <a:rPr lang="es-EC" sz="1600" dirty="0">
                          <a:effectLst/>
                        </a:rPr>
                        <a:t>Cuarto, </a:t>
                      </a:r>
                      <a:r>
                        <a:rPr lang="es-EC" sz="1600" dirty="0" smtClean="0">
                          <a:effectLst/>
                        </a:rPr>
                        <a:t>Quinto</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a:txBody>
                    <a:bodyPr/>
                    <a:lstStyle/>
                    <a:p>
                      <a:pPr algn="ctr">
                        <a:lnSpc>
                          <a:spcPct val="200000"/>
                        </a:lnSpc>
                        <a:spcAft>
                          <a:spcPts val="0"/>
                        </a:spcAft>
                      </a:pPr>
                      <a:r>
                        <a:rPr lang="es-EC" sz="1600" dirty="0">
                          <a:effectLst/>
                        </a:rPr>
                        <a:t>VIGA</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a:txBody>
                    <a:bodyPr/>
                    <a:lstStyle/>
                    <a:p>
                      <a:pPr algn="ctr">
                        <a:lnSpc>
                          <a:spcPct val="200000"/>
                        </a:lnSpc>
                        <a:spcAft>
                          <a:spcPts val="0"/>
                        </a:spcAft>
                      </a:pPr>
                      <a:r>
                        <a:rPr lang="es-EC" sz="1600" dirty="0">
                          <a:effectLst/>
                        </a:rPr>
                        <a:t>V50x60</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a:txBody>
                    <a:bodyPr/>
                    <a:lstStyle/>
                    <a:p>
                      <a:pPr algn="ctr">
                        <a:lnSpc>
                          <a:spcPct val="200000"/>
                        </a:lnSpc>
                        <a:spcAft>
                          <a:spcPts val="0"/>
                        </a:spcAft>
                      </a:pPr>
                      <a:r>
                        <a:rPr lang="es-EC" sz="1600" dirty="0">
                          <a:effectLst/>
                        </a:rPr>
                        <a:t>50</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a:txBody>
                    <a:bodyPr/>
                    <a:lstStyle/>
                    <a:p>
                      <a:pPr algn="ctr">
                        <a:lnSpc>
                          <a:spcPct val="200000"/>
                        </a:lnSpc>
                        <a:spcAft>
                          <a:spcPts val="0"/>
                        </a:spcAft>
                      </a:pPr>
                      <a:r>
                        <a:rPr lang="es-EC" sz="1600" dirty="0">
                          <a:effectLst/>
                        </a:rPr>
                        <a:t>60</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r>
              <a:tr h="336361">
                <a:tc vMerge="1">
                  <a:txBody>
                    <a:bodyPr/>
                    <a:lstStyle/>
                    <a:p>
                      <a:endParaRPr lang="es-ES"/>
                    </a:p>
                  </a:txBody>
                  <a:tcPr/>
                </a:tc>
                <a:tc>
                  <a:txBody>
                    <a:bodyPr/>
                    <a:lstStyle/>
                    <a:p>
                      <a:pPr algn="ctr">
                        <a:lnSpc>
                          <a:spcPct val="200000"/>
                        </a:lnSpc>
                        <a:spcAft>
                          <a:spcPts val="0"/>
                        </a:spcAft>
                      </a:pPr>
                      <a:r>
                        <a:rPr lang="es-EC" sz="1600" dirty="0">
                          <a:effectLst/>
                        </a:rPr>
                        <a:t>COLUMNA</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a:txBody>
                    <a:bodyPr/>
                    <a:lstStyle/>
                    <a:p>
                      <a:pPr algn="ctr">
                        <a:lnSpc>
                          <a:spcPct val="200000"/>
                        </a:lnSpc>
                        <a:spcAft>
                          <a:spcPts val="0"/>
                        </a:spcAft>
                      </a:pPr>
                      <a:r>
                        <a:rPr lang="es-EC" sz="1600" dirty="0">
                          <a:effectLst/>
                        </a:rPr>
                        <a:t>C60x60</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a:txBody>
                    <a:bodyPr/>
                    <a:lstStyle/>
                    <a:p>
                      <a:pPr algn="ctr">
                        <a:lnSpc>
                          <a:spcPct val="200000"/>
                        </a:lnSpc>
                        <a:spcAft>
                          <a:spcPts val="0"/>
                        </a:spcAft>
                      </a:pPr>
                      <a:r>
                        <a:rPr lang="es-EC" sz="1600" dirty="0">
                          <a:effectLst/>
                        </a:rPr>
                        <a:t>60</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a:txBody>
                    <a:bodyPr/>
                    <a:lstStyle/>
                    <a:p>
                      <a:pPr algn="ctr">
                        <a:lnSpc>
                          <a:spcPct val="200000"/>
                        </a:lnSpc>
                        <a:spcAft>
                          <a:spcPts val="0"/>
                        </a:spcAft>
                      </a:pPr>
                      <a:r>
                        <a:rPr lang="es-EC" sz="1600" dirty="0">
                          <a:effectLst/>
                        </a:rPr>
                        <a:t>60</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r>
              <a:tr h="375851">
                <a:tc vMerge="1">
                  <a:txBody>
                    <a:bodyPr/>
                    <a:lstStyle/>
                    <a:p>
                      <a:endParaRPr lang="es-ES"/>
                    </a:p>
                  </a:txBody>
                  <a:tcPr/>
                </a:tc>
                <a:tc>
                  <a:txBody>
                    <a:bodyPr/>
                    <a:lstStyle/>
                    <a:p>
                      <a:pPr algn="ctr">
                        <a:lnSpc>
                          <a:spcPct val="200000"/>
                        </a:lnSpc>
                        <a:spcAft>
                          <a:spcPts val="0"/>
                        </a:spcAft>
                      </a:pPr>
                      <a:r>
                        <a:rPr lang="es-EC" sz="1600" dirty="0">
                          <a:effectLst/>
                        </a:rPr>
                        <a:t>LOSA</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a:txBody>
                    <a:bodyPr/>
                    <a:lstStyle/>
                    <a:p>
                      <a:pPr algn="ctr">
                        <a:lnSpc>
                          <a:spcPct val="200000"/>
                        </a:lnSpc>
                        <a:spcAft>
                          <a:spcPts val="0"/>
                        </a:spcAft>
                      </a:pPr>
                      <a:r>
                        <a:rPr lang="es-EC" sz="1600" dirty="0">
                          <a:effectLst/>
                        </a:rPr>
                        <a:t>LOSA (Membrana)</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gridSpan="2">
                  <a:txBody>
                    <a:bodyPr/>
                    <a:lstStyle/>
                    <a:p>
                      <a:pPr algn="ctr">
                        <a:lnSpc>
                          <a:spcPct val="200000"/>
                        </a:lnSpc>
                        <a:spcAft>
                          <a:spcPts val="0"/>
                        </a:spcAft>
                      </a:pPr>
                      <a:r>
                        <a:rPr lang="es-EC" sz="1600" dirty="0">
                          <a:effectLst/>
                        </a:rPr>
                        <a:t>Altura equivalente 18.06 cm</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hMerge="1">
                  <a:txBody>
                    <a:bodyPr/>
                    <a:lstStyle/>
                    <a:p>
                      <a:endParaRPr lang="es-ES"/>
                    </a:p>
                  </a:txBody>
                  <a:tcPr/>
                </a:tc>
              </a:tr>
              <a:tr h="343333">
                <a:tc rowSpan="3">
                  <a:txBody>
                    <a:bodyPr/>
                    <a:lstStyle/>
                    <a:p>
                      <a:pPr algn="ctr">
                        <a:lnSpc>
                          <a:spcPct val="200000"/>
                        </a:lnSpc>
                        <a:spcAft>
                          <a:spcPts val="0"/>
                        </a:spcAft>
                      </a:pPr>
                      <a:r>
                        <a:rPr lang="es-EC" sz="1600" dirty="0">
                          <a:effectLst/>
                        </a:rPr>
                        <a:t>Sexto, Séptimo</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a:txBody>
                    <a:bodyPr/>
                    <a:lstStyle/>
                    <a:p>
                      <a:pPr algn="ctr">
                        <a:lnSpc>
                          <a:spcPct val="200000"/>
                        </a:lnSpc>
                        <a:spcAft>
                          <a:spcPts val="0"/>
                        </a:spcAft>
                      </a:pPr>
                      <a:r>
                        <a:rPr lang="es-EC" sz="1600" dirty="0">
                          <a:effectLst/>
                        </a:rPr>
                        <a:t>VIGA</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a:txBody>
                    <a:bodyPr/>
                    <a:lstStyle/>
                    <a:p>
                      <a:pPr algn="ctr">
                        <a:lnSpc>
                          <a:spcPct val="200000"/>
                        </a:lnSpc>
                        <a:spcAft>
                          <a:spcPts val="0"/>
                        </a:spcAft>
                      </a:pPr>
                      <a:r>
                        <a:rPr lang="es-EC" sz="1600" dirty="0">
                          <a:effectLst/>
                        </a:rPr>
                        <a:t>V40x65</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a:txBody>
                    <a:bodyPr/>
                    <a:lstStyle/>
                    <a:p>
                      <a:pPr algn="ctr">
                        <a:lnSpc>
                          <a:spcPct val="200000"/>
                        </a:lnSpc>
                        <a:spcAft>
                          <a:spcPts val="0"/>
                        </a:spcAft>
                      </a:pPr>
                      <a:r>
                        <a:rPr lang="es-EC" sz="1600" dirty="0">
                          <a:effectLst/>
                        </a:rPr>
                        <a:t>40</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a:txBody>
                    <a:bodyPr/>
                    <a:lstStyle/>
                    <a:p>
                      <a:pPr algn="ctr">
                        <a:lnSpc>
                          <a:spcPct val="200000"/>
                        </a:lnSpc>
                        <a:spcAft>
                          <a:spcPts val="0"/>
                        </a:spcAft>
                      </a:pPr>
                      <a:r>
                        <a:rPr lang="es-EC" sz="1600" dirty="0">
                          <a:effectLst/>
                        </a:rPr>
                        <a:t>65</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r>
              <a:tr h="382823">
                <a:tc vMerge="1">
                  <a:txBody>
                    <a:bodyPr/>
                    <a:lstStyle/>
                    <a:p>
                      <a:endParaRPr lang="es-ES"/>
                    </a:p>
                  </a:txBody>
                  <a:tcPr/>
                </a:tc>
                <a:tc>
                  <a:txBody>
                    <a:bodyPr/>
                    <a:lstStyle/>
                    <a:p>
                      <a:pPr algn="ctr">
                        <a:lnSpc>
                          <a:spcPct val="200000"/>
                        </a:lnSpc>
                        <a:spcAft>
                          <a:spcPts val="0"/>
                        </a:spcAft>
                      </a:pPr>
                      <a:r>
                        <a:rPr lang="es-EC" sz="1600" dirty="0">
                          <a:effectLst/>
                        </a:rPr>
                        <a:t>COLUMNA</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a:txBody>
                    <a:bodyPr/>
                    <a:lstStyle/>
                    <a:p>
                      <a:pPr algn="ctr">
                        <a:lnSpc>
                          <a:spcPct val="200000"/>
                        </a:lnSpc>
                        <a:spcAft>
                          <a:spcPts val="0"/>
                        </a:spcAft>
                      </a:pPr>
                      <a:r>
                        <a:rPr lang="es-EC" sz="1600" dirty="0">
                          <a:effectLst/>
                        </a:rPr>
                        <a:t>C50x50</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a:txBody>
                    <a:bodyPr/>
                    <a:lstStyle/>
                    <a:p>
                      <a:pPr algn="ctr">
                        <a:lnSpc>
                          <a:spcPct val="200000"/>
                        </a:lnSpc>
                        <a:spcAft>
                          <a:spcPts val="0"/>
                        </a:spcAft>
                      </a:pPr>
                      <a:r>
                        <a:rPr lang="es-EC" sz="1600" dirty="0">
                          <a:effectLst/>
                        </a:rPr>
                        <a:t>50</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a:txBody>
                    <a:bodyPr/>
                    <a:lstStyle/>
                    <a:p>
                      <a:pPr algn="ctr">
                        <a:lnSpc>
                          <a:spcPct val="200000"/>
                        </a:lnSpc>
                        <a:spcAft>
                          <a:spcPts val="0"/>
                        </a:spcAft>
                      </a:pPr>
                      <a:r>
                        <a:rPr lang="es-EC" sz="1600" dirty="0">
                          <a:effectLst/>
                        </a:rPr>
                        <a:t>50</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r>
              <a:tr h="350305">
                <a:tc vMerge="1">
                  <a:txBody>
                    <a:bodyPr/>
                    <a:lstStyle/>
                    <a:p>
                      <a:endParaRPr lang="es-ES"/>
                    </a:p>
                  </a:txBody>
                  <a:tcPr/>
                </a:tc>
                <a:tc>
                  <a:txBody>
                    <a:bodyPr/>
                    <a:lstStyle/>
                    <a:p>
                      <a:pPr algn="ctr">
                        <a:lnSpc>
                          <a:spcPct val="200000"/>
                        </a:lnSpc>
                        <a:spcAft>
                          <a:spcPts val="0"/>
                        </a:spcAft>
                      </a:pPr>
                      <a:r>
                        <a:rPr lang="es-EC" sz="1600" dirty="0">
                          <a:effectLst/>
                        </a:rPr>
                        <a:t>LOSA</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a:txBody>
                    <a:bodyPr/>
                    <a:lstStyle/>
                    <a:p>
                      <a:pPr algn="ctr">
                        <a:lnSpc>
                          <a:spcPct val="200000"/>
                        </a:lnSpc>
                        <a:spcAft>
                          <a:spcPts val="0"/>
                        </a:spcAft>
                      </a:pPr>
                      <a:r>
                        <a:rPr lang="es-EC" sz="1600" dirty="0">
                          <a:effectLst/>
                        </a:rPr>
                        <a:t>LOSA (Membrana)</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gridSpan="2">
                  <a:txBody>
                    <a:bodyPr/>
                    <a:lstStyle/>
                    <a:p>
                      <a:pPr algn="ctr">
                        <a:lnSpc>
                          <a:spcPct val="200000"/>
                        </a:lnSpc>
                        <a:spcAft>
                          <a:spcPts val="0"/>
                        </a:spcAft>
                      </a:pPr>
                      <a:r>
                        <a:rPr lang="es-EC" sz="1600" dirty="0">
                          <a:effectLst/>
                        </a:rPr>
                        <a:t>Altura equivalente 18.06 cm</a:t>
                      </a:r>
                      <a:endParaRPr lang="es-EC" sz="1600" dirty="0">
                        <a:effectLst/>
                        <a:latin typeface="Times New Roman"/>
                        <a:ea typeface="Calibri"/>
                        <a:cs typeface="Times New Roman"/>
                      </a:endParaRPr>
                    </a:p>
                  </a:txBody>
                  <a:tcPr marL="42859" marR="428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D6B19C">
                            <a:lumMod val="49000"/>
                            <a:alpha val="20000"/>
                          </a:srgbClr>
                        </a:gs>
                        <a:gs pos="30000">
                          <a:srgbClr val="D49E6C"/>
                        </a:gs>
                        <a:gs pos="70000">
                          <a:srgbClr val="A65528"/>
                        </a:gs>
                        <a:gs pos="100000">
                          <a:srgbClr val="663012"/>
                        </a:gs>
                      </a:gsLst>
                      <a:lin ang="16200000" scaled="1"/>
                      <a:tileRect/>
                    </a:gradFill>
                  </a:tcPr>
                </a:tc>
                <a:tc hMerge="1">
                  <a:txBody>
                    <a:bodyPr/>
                    <a:lstStyle/>
                    <a:p>
                      <a:endParaRPr lang="es-ES"/>
                    </a:p>
                  </a:txBody>
                  <a:tcPr/>
                </a:tc>
              </a:tr>
            </a:tbl>
          </a:graphicData>
        </a:graphic>
      </p:graphicFrame>
    </p:spTree>
    <p:extLst>
      <p:ext uri="{BB962C8B-B14F-4D97-AF65-F5344CB8AC3E}">
        <p14:creationId xmlns:p14="http://schemas.microsoft.com/office/powerpoint/2010/main" val="1901211410"/>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8618" y="1473277"/>
            <a:ext cx="8886151" cy="2585323"/>
          </a:xfrm>
          <a:prstGeom prst="rect">
            <a:avLst/>
          </a:prstGeom>
          <a:noFill/>
          <a:effectLst>
            <a:outerShdw blurRad="152400" dist="317500" dir="5400000" sx="90000" sy="-19000" rotWithShape="0">
              <a:schemeClr val="tx1">
                <a:alpha val="15000"/>
              </a:schemeClr>
            </a:outerShdw>
          </a:effectLst>
        </p:spPr>
        <p:txBody>
          <a:bodyPr wrap="none" lIns="91440" tIns="45720" rIns="91440" bIns="45720">
            <a:spAutoFit/>
            <a:scene3d>
              <a:camera prst="perspectiveRelaxed"/>
              <a:lightRig rig="glow" dir="tl">
                <a:rot lat="0" lon="0" rev="5400000"/>
              </a:lightRig>
            </a:scene3d>
            <a:sp3d extrusionH="57150" contourW="12700">
              <a:bevelT w="25400" h="25400" prst="angle"/>
              <a:contourClr>
                <a:schemeClr val="accent6">
                  <a:shade val="73000"/>
                </a:schemeClr>
              </a:contourClr>
            </a:sp3d>
          </a:bodyPr>
          <a:lstStyle/>
          <a:p>
            <a:pPr algn="ctr"/>
            <a:r>
              <a:rPr lang="es-EC"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60007" dir="1500000" sy="-30000" kx="800400" algn="bl" rotWithShape="0">
                    <a:prstClr val="black">
                      <a:alpha val="20000"/>
                    </a:prstClr>
                  </a:outerShdw>
                  <a:reflection blurRad="6350" stA="60000" endA="900" endPos="60000" dist="29997" dir="5400000" sy="-100000" algn="bl" rotWithShape="0"/>
                </a:effectLst>
              </a:rPr>
              <a:t>ANÁLISIS DE LA ESTRUCTURA </a:t>
            </a:r>
          </a:p>
          <a:p>
            <a:pPr algn="ctr"/>
            <a:r>
              <a:rPr lang="es-EC"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60007" dir="1500000" sy="-30000" kx="800400" algn="bl" rotWithShape="0">
                    <a:prstClr val="black">
                      <a:alpha val="20000"/>
                    </a:prstClr>
                  </a:outerShdw>
                  <a:reflection blurRad="6350" stA="60000" endA="900" endPos="60000" dist="29997" dir="5400000" sy="-100000" algn="bl" rotWithShape="0"/>
                </a:effectLst>
              </a:rPr>
              <a:t>CONSIDERANDO </a:t>
            </a:r>
          </a:p>
          <a:p>
            <a:pPr algn="ctr"/>
            <a:r>
              <a:rPr lang="es-EC"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60007" dir="1500000" sy="-30000" kx="800400" algn="bl" rotWithShape="0">
                    <a:prstClr val="black">
                      <a:alpha val="20000"/>
                    </a:prstClr>
                  </a:outerShdw>
                  <a:reflection blurRad="6350" stA="60000" endA="900" endPos="60000" dist="29997" dir="5400000" sy="-100000" algn="bl" rotWithShape="0"/>
                </a:effectLst>
              </a:rPr>
              <a:t>CARGAS ESPACIALES</a:t>
            </a:r>
            <a:endParaRPr lang="es-EC"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60007" dir="1500000" sy="-30000" kx="800400" algn="bl" rotWithShape="0">
                  <a:prstClr val="black">
                    <a:alpha val="20000"/>
                  </a:prstClr>
                </a:outerShdw>
                <a:reflection blurRad="6350" stA="60000" endA="900" endPos="60000" dist="29997" dir="5400000" sy="-100000" algn="bl" rotWithShape="0"/>
              </a:effectLst>
            </a:endParaRPr>
          </a:p>
        </p:txBody>
      </p:sp>
    </p:spTree>
    <p:extLst>
      <p:ext uri="{BB962C8B-B14F-4D97-AF65-F5344CB8AC3E}">
        <p14:creationId xmlns:p14="http://schemas.microsoft.com/office/powerpoint/2010/main" val="2743738016"/>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1">
                <a:lumMod val="85000"/>
              </a:schemeClr>
            </a:gs>
            <a:gs pos="50000">
              <a:schemeClr val="tx1">
                <a:lumMod val="91000"/>
                <a:lumOff val="9000"/>
              </a:schemeClr>
            </a:gs>
            <a:gs pos="100000">
              <a:schemeClr val="tx1">
                <a:lumMod val="75000"/>
              </a:schemeClr>
            </a:gs>
          </a:gsLst>
          <a:lin ang="5400000" scaled="0"/>
        </a:gradFill>
        <a:effectLst/>
      </p:bgPr>
    </p:bg>
    <p:spTree>
      <p:nvGrpSpPr>
        <p:cNvPr id="1" name=""/>
        <p:cNvGrpSpPr/>
        <p:nvPr/>
      </p:nvGrpSpPr>
      <p:grpSpPr>
        <a:xfrm>
          <a:off x="0" y="0"/>
          <a:ext cx="0" cy="0"/>
          <a:chOff x="0" y="0"/>
          <a:chExt cx="0" cy="0"/>
        </a:xfrm>
      </p:grpSpPr>
      <p:pic>
        <p:nvPicPr>
          <p:cNvPr id="3" name="2 Imagen"/>
          <p:cNvPicPr/>
          <p:nvPr/>
        </p:nvPicPr>
        <p:blipFill>
          <a:blip r:embed="rId3">
            <a:extLst>
              <a:ext uri="{28A0092B-C50C-407E-A947-70E740481C1C}">
                <a14:useLocalDpi xmlns:a14="http://schemas.microsoft.com/office/drawing/2010/main" val="0"/>
              </a:ext>
            </a:extLst>
          </a:blip>
          <a:srcRect/>
          <a:stretch>
            <a:fillRect/>
          </a:stretch>
        </p:blipFill>
        <p:spPr bwMode="auto">
          <a:xfrm>
            <a:off x="1860550" y="473075"/>
            <a:ext cx="5422900" cy="5911850"/>
          </a:xfrm>
          <a:prstGeom prst="rect">
            <a:avLst/>
          </a:prstGeom>
          <a:noFill/>
          <a:ln>
            <a:noFill/>
          </a:ln>
        </p:spPr>
      </p:pic>
    </p:spTree>
    <p:extLst>
      <p:ext uri="{BB962C8B-B14F-4D97-AF65-F5344CB8AC3E}">
        <p14:creationId xmlns:p14="http://schemas.microsoft.com/office/powerpoint/2010/main" val="31058758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latin typeface="Times New Roman" pitchFamily="18" charset="0"/>
                <a:cs typeface="Times New Roman" pitchFamily="18" charset="0"/>
              </a:rPr>
              <a:t>Dimensiones para Distribución Geométrica en Planta y Elevación</a:t>
            </a:r>
          </a:p>
        </p:txBody>
      </p:sp>
      <p:graphicFrame>
        <p:nvGraphicFramePr>
          <p:cNvPr id="3" name="2 Tabla"/>
          <p:cNvGraphicFramePr>
            <a:graphicFrameLocks noGrp="1"/>
          </p:cNvGraphicFramePr>
          <p:nvPr>
            <p:extLst>
              <p:ext uri="{D42A27DB-BD31-4B8C-83A1-F6EECF244321}">
                <p14:modId xmlns:p14="http://schemas.microsoft.com/office/powerpoint/2010/main" val="3158744085"/>
              </p:ext>
            </p:extLst>
          </p:nvPr>
        </p:nvGraphicFramePr>
        <p:xfrm>
          <a:off x="395536" y="1772816"/>
          <a:ext cx="8039390" cy="4389120"/>
        </p:xfrm>
        <a:graphic>
          <a:graphicData uri="http://schemas.openxmlformats.org/drawingml/2006/table">
            <a:tbl>
              <a:tblPr firstRow="1" firstCol="1" bandRow="1">
                <a:tableStyleId>{5DA37D80-6434-44D0-A028-1B22A696006F}</a:tableStyleId>
              </a:tblPr>
              <a:tblGrid>
                <a:gridCol w="1275398"/>
                <a:gridCol w="2430510"/>
                <a:gridCol w="2318288"/>
                <a:gridCol w="2015194"/>
              </a:tblGrid>
              <a:tr h="356689">
                <a:tc>
                  <a:txBody>
                    <a:bodyPr/>
                    <a:lstStyle/>
                    <a:p>
                      <a:pPr algn="ctr">
                        <a:lnSpc>
                          <a:spcPct val="150000"/>
                        </a:lnSpc>
                        <a:spcAft>
                          <a:spcPts val="0"/>
                        </a:spcAft>
                      </a:pPr>
                      <a:r>
                        <a:rPr lang="es-EC" sz="2400" dirty="0">
                          <a:effectLst/>
                        </a:rPr>
                        <a:t>PISOS</a:t>
                      </a:r>
                      <a:endParaRPr lang="es-EC" sz="24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2400" dirty="0">
                          <a:effectLst/>
                        </a:rPr>
                        <a:t>VANO SENTIDO X</a:t>
                      </a:r>
                      <a:endParaRPr lang="es-EC" sz="2400" dirty="0">
                        <a:effectLst/>
                        <a:latin typeface="Times New Roman"/>
                        <a:ea typeface="Calibri"/>
                        <a:cs typeface="Times New Roman"/>
                      </a:endParaRPr>
                    </a:p>
                  </a:txBody>
                  <a:tcPr marL="68580" marR="68580" marT="0" marB="0" anchor="ctr"/>
                </a:tc>
                <a:tc>
                  <a:txBody>
                    <a:bodyPr/>
                    <a:lstStyle/>
                    <a:p>
                      <a:pPr algn="just">
                        <a:lnSpc>
                          <a:spcPct val="150000"/>
                        </a:lnSpc>
                        <a:spcAft>
                          <a:spcPts val="0"/>
                        </a:spcAft>
                      </a:pPr>
                      <a:r>
                        <a:rPr lang="es-EC" sz="2400" dirty="0">
                          <a:effectLst/>
                        </a:rPr>
                        <a:t>VANO SENTIDO </a:t>
                      </a:r>
                      <a:r>
                        <a:rPr lang="es-EC" sz="2400" dirty="0" smtClean="0">
                          <a:effectLst/>
                        </a:rPr>
                        <a:t>Y</a:t>
                      </a:r>
                      <a:endParaRPr lang="es-EC" sz="24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2400" dirty="0">
                          <a:effectLst/>
                        </a:rPr>
                        <a:t>ELEVACIÓN </a:t>
                      </a:r>
                      <a:endParaRPr lang="es-EC" sz="2400" dirty="0">
                        <a:effectLst/>
                        <a:latin typeface="Times New Roman"/>
                        <a:ea typeface="Calibri"/>
                        <a:cs typeface="Times New Roman"/>
                      </a:endParaRPr>
                    </a:p>
                  </a:txBody>
                  <a:tcPr marL="68580" marR="68580" marT="0" marB="0" anchor="ctr"/>
                </a:tc>
              </a:tr>
              <a:tr h="1574466">
                <a:tc>
                  <a:txBody>
                    <a:bodyPr/>
                    <a:lstStyle/>
                    <a:p>
                      <a:pPr algn="ctr">
                        <a:lnSpc>
                          <a:spcPct val="150000"/>
                        </a:lnSpc>
                        <a:spcAft>
                          <a:spcPts val="0"/>
                        </a:spcAft>
                      </a:pPr>
                      <a:r>
                        <a:rPr lang="es-EC" sz="2400" dirty="0">
                          <a:effectLst/>
                        </a:rPr>
                        <a:t>Primero</a:t>
                      </a:r>
                    </a:p>
                    <a:p>
                      <a:pPr algn="ctr">
                        <a:lnSpc>
                          <a:spcPct val="150000"/>
                        </a:lnSpc>
                        <a:spcAft>
                          <a:spcPts val="0"/>
                        </a:spcAft>
                      </a:pPr>
                      <a:r>
                        <a:rPr lang="es-EC" sz="2400" dirty="0">
                          <a:effectLst/>
                        </a:rPr>
                        <a:t>Segundo</a:t>
                      </a:r>
                    </a:p>
                    <a:p>
                      <a:pPr algn="ctr">
                        <a:lnSpc>
                          <a:spcPct val="150000"/>
                        </a:lnSpc>
                        <a:spcAft>
                          <a:spcPts val="0"/>
                        </a:spcAft>
                      </a:pPr>
                      <a:r>
                        <a:rPr lang="es-EC" sz="2400" dirty="0">
                          <a:effectLst/>
                        </a:rPr>
                        <a:t>Tercero</a:t>
                      </a:r>
                      <a:endParaRPr lang="es-EC" sz="24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2400" dirty="0">
                          <a:effectLst/>
                        </a:rPr>
                        <a:t>6.00 m</a:t>
                      </a:r>
                      <a:endParaRPr lang="es-EC" sz="24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2400" dirty="0">
                          <a:effectLst/>
                        </a:rPr>
                        <a:t>6.00 m</a:t>
                      </a:r>
                      <a:endParaRPr lang="es-EC" sz="24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2400" dirty="0">
                          <a:effectLst/>
                        </a:rPr>
                        <a:t>3.10 m</a:t>
                      </a:r>
                      <a:endParaRPr lang="es-EC" sz="2400" dirty="0">
                        <a:effectLst/>
                        <a:latin typeface="Times New Roman"/>
                        <a:ea typeface="Calibri"/>
                        <a:cs typeface="Times New Roman"/>
                      </a:endParaRPr>
                    </a:p>
                  </a:txBody>
                  <a:tcPr marL="68580" marR="68580" marT="0" marB="0" anchor="ctr"/>
                </a:tc>
              </a:tr>
              <a:tr h="762615">
                <a:tc>
                  <a:txBody>
                    <a:bodyPr/>
                    <a:lstStyle/>
                    <a:p>
                      <a:pPr algn="ctr">
                        <a:lnSpc>
                          <a:spcPct val="150000"/>
                        </a:lnSpc>
                        <a:spcAft>
                          <a:spcPts val="0"/>
                        </a:spcAft>
                      </a:pPr>
                      <a:r>
                        <a:rPr lang="es-EC" sz="2400" dirty="0">
                          <a:effectLst/>
                        </a:rPr>
                        <a:t>Cuarto</a:t>
                      </a:r>
                    </a:p>
                    <a:p>
                      <a:pPr algn="ctr">
                        <a:lnSpc>
                          <a:spcPct val="150000"/>
                        </a:lnSpc>
                        <a:spcAft>
                          <a:spcPts val="0"/>
                        </a:spcAft>
                      </a:pPr>
                      <a:r>
                        <a:rPr lang="es-EC" sz="2400" dirty="0">
                          <a:effectLst/>
                        </a:rPr>
                        <a:t>Quinto</a:t>
                      </a:r>
                      <a:endParaRPr lang="es-EC" sz="24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2400" dirty="0">
                          <a:effectLst/>
                        </a:rPr>
                        <a:t>6.00 m</a:t>
                      </a:r>
                      <a:endParaRPr lang="es-EC" sz="24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2400" dirty="0">
                          <a:effectLst/>
                        </a:rPr>
                        <a:t>6.00 m</a:t>
                      </a:r>
                      <a:endParaRPr lang="es-EC" sz="24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2400" dirty="0">
                          <a:effectLst/>
                        </a:rPr>
                        <a:t>3.10 m</a:t>
                      </a:r>
                      <a:endParaRPr lang="es-EC" sz="2400" dirty="0">
                        <a:effectLst/>
                        <a:latin typeface="Times New Roman"/>
                        <a:ea typeface="Calibri"/>
                        <a:cs typeface="Times New Roman"/>
                      </a:endParaRPr>
                    </a:p>
                  </a:txBody>
                  <a:tcPr marL="68580" marR="68580" marT="0" marB="0" anchor="ctr"/>
                </a:tc>
              </a:tr>
              <a:tr h="762615">
                <a:tc>
                  <a:txBody>
                    <a:bodyPr/>
                    <a:lstStyle/>
                    <a:p>
                      <a:pPr algn="ctr">
                        <a:lnSpc>
                          <a:spcPct val="150000"/>
                        </a:lnSpc>
                        <a:spcAft>
                          <a:spcPts val="0"/>
                        </a:spcAft>
                      </a:pPr>
                      <a:r>
                        <a:rPr lang="es-EC" sz="2400" dirty="0">
                          <a:effectLst/>
                        </a:rPr>
                        <a:t>Sexto</a:t>
                      </a:r>
                    </a:p>
                    <a:p>
                      <a:pPr algn="ctr">
                        <a:lnSpc>
                          <a:spcPct val="150000"/>
                        </a:lnSpc>
                        <a:spcAft>
                          <a:spcPts val="0"/>
                        </a:spcAft>
                      </a:pPr>
                      <a:r>
                        <a:rPr lang="es-EC" sz="2400" dirty="0">
                          <a:effectLst/>
                        </a:rPr>
                        <a:t>Séptimo</a:t>
                      </a:r>
                      <a:endParaRPr lang="es-EC" sz="24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2400" dirty="0">
                          <a:effectLst/>
                        </a:rPr>
                        <a:t>6.00 m</a:t>
                      </a:r>
                      <a:endParaRPr lang="es-EC" sz="24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2400" dirty="0">
                          <a:effectLst/>
                        </a:rPr>
                        <a:t>6.00 m</a:t>
                      </a:r>
                      <a:endParaRPr lang="es-EC" sz="24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2400" dirty="0">
                          <a:effectLst/>
                        </a:rPr>
                        <a:t>3.10 m</a:t>
                      </a:r>
                      <a:endParaRPr lang="es-EC" sz="2400" dirty="0">
                        <a:effectLst/>
                        <a:latin typeface="Times New Roman"/>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2156151567"/>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116632"/>
            <a:ext cx="7924800" cy="580926"/>
          </a:xfrm>
        </p:spPr>
        <p:txBody>
          <a:bodyPr/>
          <a:lstStyle/>
          <a:p>
            <a:r>
              <a:rPr lang="es-EC" dirty="0">
                <a:latin typeface="Times New Roman" pitchFamily="18" charset="0"/>
                <a:cs typeface="Times New Roman" pitchFamily="18" charset="0"/>
              </a:rPr>
              <a:t>Casos de carga Estática</a:t>
            </a:r>
          </a:p>
        </p:txBody>
      </p:sp>
      <p:graphicFrame>
        <p:nvGraphicFramePr>
          <p:cNvPr id="3" name="2 Tabla"/>
          <p:cNvGraphicFramePr>
            <a:graphicFrameLocks noGrp="1"/>
          </p:cNvGraphicFramePr>
          <p:nvPr>
            <p:extLst>
              <p:ext uri="{D42A27DB-BD31-4B8C-83A1-F6EECF244321}">
                <p14:modId xmlns:p14="http://schemas.microsoft.com/office/powerpoint/2010/main" val="2771536329"/>
              </p:ext>
            </p:extLst>
          </p:nvPr>
        </p:nvGraphicFramePr>
        <p:xfrm>
          <a:off x="683568" y="836712"/>
          <a:ext cx="7704856" cy="4800600"/>
        </p:xfrm>
        <a:graphic>
          <a:graphicData uri="http://schemas.openxmlformats.org/drawingml/2006/table">
            <a:tbl>
              <a:tblPr firstRow="1" firstCol="1" bandRow="1">
                <a:tableStyleId>{5DA37D80-6434-44D0-A028-1B22A696006F}</a:tableStyleId>
              </a:tblPr>
              <a:tblGrid>
                <a:gridCol w="1734185"/>
                <a:gridCol w="1037272"/>
                <a:gridCol w="4933399"/>
              </a:tblGrid>
              <a:tr h="360040">
                <a:tc>
                  <a:txBody>
                    <a:bodyPr/>
                    <a:lstStyle/>
                    <a:p>
                      <a:pPr algn="ctr">
                        <a:lnSpc>
                          <a:spcPct val="150000"/>
                        </a:lnSpc>
                        <a:spcAft>
                          <a:spcPts val="0"/>
                        </a:spcAft>
                      </a:pPr>
                      <a:r>
                        <a:rPr lang="es-EC" sz="1800" dirty="0">
                          <a:effectLst/>
                        </a:rPr>
                        <a:t>DENOMINACIÓN </a:t>
                      </a:r>
                      <a:endParaRPr lang="es-EC" sz="18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1800" dirty="0">
                          <a:effectLst/>
                        </a:rPr>
                        <a:t>VALOR</a:t>
                      </a:r>
                      <a:endParaRPr lang="es-EC" sz="18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1800" dirty="0">
                          <a:effectLst/>
                        </a:rPr>
                        <a:t>OBSERVACIÓN</a:t>
                      </a:r>
                      <a:endParaRPr lang="es-EC" sz="1800" dirty="0">
                        <a:effectLst/>
                        <a:latin typeface="Times New Roman"/>
                        <a:ea typeface="Calibri"/>
                        <a:cs typeface="Times New Roman"/>
                      </a:endParaRPr>
                    </a:p>
                  </a:txBody>
                  <a:tcPr marL="68580" marR="68580" marT="0" marB="0" anchor="ctr"/>
                </a:tc>
              </a:tr>
              <a:tr h="720080">
                <a:tc>
                  <a:txBody>
                    <a:bodyPr/>
                    <a:lstStyle/>
                    <a:p>
                      <a:pPr algn="ctr">
                        <a:lnSpc>
                          <a:spcPct val="150000"/>
                        </a:lnSpc>
                        <a:spcAft>
                          <a:spcPts val="0"/>
                        </a:spcAft>
                      </a:pPr>
                      <a:r>
                        <a:rPr lang="es-EC" sz="1800" dirty="0">
                          <a:effectLst/>
                        </a:rPr>
                        <a:t>PP</a:t>
                      </a:r>
                      <a:endParaRPr lang="es-EC" sz="18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1800" dirty="0">
                          <a:effectLst/>
                        </a:rPr>
                        <a:t>###</a:t>
                      </a:r>
                      <a:endParaRPr lang="es-EC" sz="18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2400" dirty="0">
                          <a:effectLst/>
                        </a:rPr>
                        <a:t>Peso propio de los elementos. Proporcionado por el programa, de acuerdo a la geometría de los mismos.</a:t>
                      </a:r>
                      <a:endParaRPr lang="es-EC" sz="2400" dirty="0">
                        <a:effectLst/>
                        <a:latin typeface="Times New Roman"/>
                        <a:ea typeface="Calibri"/>
                        <a:cs typeface="Times New Roman"/>
                      </a:endParaRPr>
                    </a:p>
                  </a:txBody>
                  <a:tcPr marL="68580" marR="68580" marT="0" marB="0" anchor="ctr"/>
                </a:tc>
              </a:tr>
              <a:tr h="720080">
                <a:tc>
                  <a:txBody>
                    <a:bodyPr/>
                    <a:lstStyle/>
                    <a:p>
                      <a:pPr algn="ctr">
                        <a:lnSpc>
                          <a:spcPct val="150000"/>
                        </a:lnSpc>
                        <a:spcAft>
                          <a:spcPts val="0"/>
                        </a:spcAft>
                      </a:pPr>
                      <a:r>
                        <a:rPr lang="es-EC" sz="1800" dirty="0">
                          <a:effectLst/>
                        </a:rPr>
                        <a:t>PERM</a:t>
                      </a:r>
                      <a:endParaRPr lang="es-EC" sz="18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1800" dirty="0">
                          <a:effectLst/>
                        </a:rPr>
                        <a:t>260 kg/m</a:t>
                      </a:r>
                      <a:r>
                        <a:rPr lang="es-EC" sz="1800" baseline="30000" dirty="0">
                          <a:effectLst/>
                        </a:rPr>
                        <a:t>2</a:t>
                      </a:r>
                      <a:endParaRPr lang="es-EC" sz="18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2400" dirty="0">
                          <a:effectLst/>
                        </a:rPr>
                        <a:t>Peso de los acabados, mampostería y otras cargas permanentes en la estructura, pero que no son parte de la misma.</a:t>
                      </a:r>
                      <a:endParaRPr lang="es-EC" sz="2400" dirty="0">
                        <a:effectLst/>
                        <a:latin typeface="Times New Roman"/>
                        <a:ea typeface="Calibri"/>
                        <a:cs typeface="Times New Roman"/>
                      </a:endParaRPr>
                    </a:p>
                  </a:txBody>
                  <a:tcPr marL="68580" marR="68580" marT="0" marB="0" anchor="ctr"/>
                </a:tc>
              </a:tr>
              <a:tr h="720080">
                <a:tc>
                  <a:txBody>
                    <a:bodyPr/>
                    <a:lstStyle/>
                    <a:p>
                      <a:pPr algn="ctr">
                        <a:lnSpc>
                          <a:spcPct val="150000"/>
                        </a:lnSpc>
                        <a:spcAft>
                          <a:spcPts val="0"/>
                        </a:spcAft>
                      </a:pPr>
                      <a:r>
                        <a:rPr lang="es-EC" sz="1800" dirty="0">
                          <a:effectLst/>
                        </a:rPr>
                        <a:t>VIVA1</a:t>
                      </a:r>
                      <a:endParaRPr lang="es-EC" sz="18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1800" dirty="0">
                          <a:effectLst/>
                        </a:rPr>
                        <a:t>200 kg/m</a:t>
                      </a:r>
                      <a:r>
                        <a:rPr lang="es-EC" sz="1800" baseline="30000" dirty="0">
                          <a:effectLst/>
                        </a:rPr>
                        <a:t>2</a:t>
                      </a:r>
                      <a:endParaRPr lang="es-EC" sz="18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2400" dirty="0">
                          <a:effectLst/>
                        </a:rPr>
                        <a:t>Carga que depende del tipo de servicio de la estructura, para el caso VIVIENDA.</a:t>
                      </a:r>
                      <a:endParaRPr lang="es-EC" sz="2400" dirty="0">
                        <a:effectLst/>
                        <a:latin typeface="Times New Roman"/>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2633088755"/>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116632"/>
            <a:ext cx="7924800" cy="1143000"/>
          </a:xfrm>
        </p:spPr>
        <p:txBody>
          <a:bodyPr/>
          <a:lstStyle/>
          <a:p>
            <a:r>
              <a:rPr lang="es-EC" dirty="0">
                <a:latin typeface="Times New Roman" pitchFamily="18" charset="0"/>
                <a:cs typeface="Times New Roman" pitchFamily="18" charset="0"/>
              </a:rPr>
              <a:t>Espectro utilizado en el Análisis Sísmico</a:t>
            </a:r>
          </a:p>
        </p:txBody>
      </p:sp>
      <p:graphicFrame>
        <p:nvGraphicFramePr>
          <p:cNvPr id="3" name="2 Gráfico"/>
          <p:cNvGraphicFramePr/>
          <p:nvPr>
            <p:extLst>
              <p:ext uri="{D42A27DB-BD31-4B8C-83A1-F6EECF244321}">
                <p14:modId xmlns:p14="http://schemas.microsoft.com/office/powerpoint/2010/main" val="3680308584"/>
              </p:ext>
            </p:extLst>
          </p:nvPr>
        </p:nvGraphicFramePr>
        <p:xfrm>
          <a:off x="899592" y="1988840"/>
          <a:ext cx="7200800" cy="43924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94127732"/>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1 Gráfico"/>
          <p:cNvGraphicFramePr>
            <a:graphicFrameLocks/>
          </p:cNvGraphicFramePr>
          <p:nvPr>
            <p:extLst>
              <p:ext uri="{D42A27DB-BD31-4B8C-83A1-F6EECF244321}">
                <p14:modId xmlns:p14="http://schemas.microsoft.com/office/powerpoint/2010/main" val="2529109379"/>
              </p:ext>
            </p:extLst>
          </p:nvPr>
        </p:nvGraphicFramePr>
        <p:xfrm>
          <a:off x="539552" y="404664"/>
          <a:ext cx="8136904" cy="55446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76674130"/>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sz="quarter" idx="13"/>
            <p:extLst>
              <p:ext uri="{D42A27DB-BD31-4B8C-83A1-F6EECF244321}">
                <p14:modId xmlns:p14="http://schemas.microsoft.com/office/powerpoint/2010/main" val="4019251484"/>
              </p:ext>
            </p:extLst>
          </p:nvPr>
        </p:nvGraphicFramePr>
        <p:xfrm>
          <a:off x="-3326" y="-459432"/>
          <a:ext cx="8463758"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3652030"/>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548680"/>
            <a:ext cx="7924800" cy="1143000"/>
          </a:xfrm>
        </p:spPr>
        <p:txBody>
          <a:bodyPr/>
          <a:lstStyle/>
          <a:p>
            <a:pPr algn="ctr"/>
            <a:r>
              <a:rPr lang="es-EC" dirty="0" smtClean="0">
                <a:latin typeface="Times New Roman" pitchFamily="18" charset="0"/>
                <a:cs typeface="Times New Roman" pitchFamily="18" charset="0"/>
              </a:rPr>
              <a:t>COMBINACIONES DE CARGA ESTABLECIDAS</a:t>
            </a:r>
            <a:br>
              <a:rPr lang="es-EC" dirty="0" smtClean="0">
                <a:latin typeface="Times New Roman" pitchFamily="18" charset="0"/>
                <a:cs typeface="Times New Roman" pitchFamily="18" charset="0"/>
              </a:rPr>
            </a:br>
            <a:r>
              <a:rPr lang="es-EC" dirty="0" smtClean="0">
                <a:latin typeface="Times New Roman" pitchFamily="18" charset="0"/>
                <a:cs typeface="Times New Roman" pitchFamily="18" charset="0"/>
              </a:rPr>
              <a:t> ACI-318 Y CEC-2001 </a:t>
            </a:r>
            <a:endParaRPr lang="es-EC" dirty="0">
              <a:latin typeface="Times New Roman" pitchFamily="18" charset="0"/>
              <a:cs typeface="Times New Roman" pitchFamily="18" charset="0"/>
            </a:endParaRPr>
          </a:p>
        </p:txBody>
      </p:sp>
      <p:graphicFrame>
        <p:nvGraphicFramePr>
          <p:cNvPr id="3" name="2 Tabla"/>
          <p:cNvGraphicFramePr>
            <a:graphicFrameLocks noGrp="1"/>
          </p:cNvGraphicFramePr>
          <p:nvPr>
            <p:extLst>
              <p:ext uri="{D42A27DB-BD31-4B8C-83A1-F6EECF244321}">
                <p14:modId xmlns:p14="http://schemas.microsoft.com/office/powerpoint/2010/main" val="3445356609"/>
              </p:ext>
            </p:extLst>
          </p:nvPr>
        </p:nvGraphicFramePr>
        <p:xfrm>
          <a:off x="1979712" y="2132856"/>
          <a:ext cx="4824536" cy="2907618"/>
        </p:xfrm>
        <a:graphic>
          <a:graphicData uri="http://schemas.openxmlformats.org/drawingml/2006/table">
            <a:tbl>
              <a:tblPr firstRow="1" firstCol="1" bandRow="1">
                <a:tableStyleId>{5DA37D80-6434-44D0-A028-1B22A696006F}</a:tableStyleId>
              </a:tblPr>
              <a:tblGrid>
                <a:gridCol w="4824536"/>
              </a:tblGrid>
              <a:tr h="449335">
                <a:tc>
                  <a:txBody>
                    <a:bodyPr/>
                    <a:lstStyle/>
                    <a:p>
                      <a:pPr algn="ctr">
                        <a:lnSpc>
                          <a:spcPct val="150000"/>
                        </a:lnSpc>
                        <a:spcAft>
                          <a:spcPts val="0"/>
                        </a:spcAft>
                      </a:pPr>
                      <a:r>
                        <a:rPr lang="es-EC" sz="2400" dirty="0" smtClean="0">
                          <a:effectLst/>
                        </a:rPr>
                        <a:t>Combinación </a:t>
                      </a:r>
                      <a:endParaRPr lang="es-EC" sz="2400" dirty="0">
                        <a:effectLst/>
                        <a:latin typeface="Times New Roman"/>
                        <a:ea typeface="Calibri"/>
                        <a:cs typeface="Times New Roman"/>
                      </a:endParaRPr>
                    </a:p>
                  </a:txBody>
                  <a:tcPr marL="68580" marR="68580" marT="0" marB="0" anchor="ctr"/>
                </a:tc>
              </a:tr>
              <a:tr h="786326">
                <a:tc>
                  <a:txBody>
                    <a:bodyPr/>
                    <a:lstStyle/>
                    <a:p>
                      <a:pPr algn="ctr">
                        <a:lnSpc>
                          <a:spcPct val="150000"/>
                        </a:lnSpc>
                        <a:spcAft>
                          <a:spcPts val="0"/>
                        </a:spcAft>
                      </a:pPr>
                      <a:r>
                        <a:rPr lang="en-US" sz="2400" dirty="0" smtClean="0">
                          <a:effectLst/>
                        </a:rPr>
                        <a:t>1.4 D</a:t>
                      </a:r>
                      <a:r>
                        <a:rPr lang="en-US" sz="2400" baseline="0" dirty="0" smtClean="0">
                          <a:effectLst/>
                        </a:rPr>
                        <a:t> + 1.7 L</a:t>
                      </a:r>
                      <a:endParaRPr lang="es-EC" sz="2400" dirty="0">
                        <a:effectLst/>
                        <a:latin typeface="Times New Roman"/>
                        <a:ea typeface="Calibri"/>
                        <a:cs typeface="Times New Roman"/>
                      </a:endParaRPr>
                    </a:p>
                  </a:txBody>
                  <a:tcPr marL="68580" marR="68580" marT="0" marB="0" anchor="ctr"/>
                </a:tc>
              </a:tr>
              <a:tr h="786326">
                <a:tc>
                  <a:txBody>
                    <a:bodyPr/>
                    <a:lstStyle/>
                    <a:p>
                      <a:pPr marL="0" algn="ctr" defTabSz="914400" rtl="0" eaLnBrk="1" latinLnBrk="0" hangingPunct="1">
                        <a:lnSpc>
                          <a:spcPct val="150000"/>
                        </a:lnSpc>
                        <a:spcAft>
                          <a:spcPts val="0"/>
                        </a:spcAft>
                      </a:pPr>
                      <a:r>
                        <a:rPr lang="en-US" sz="2400" kern="1200" dirty="0" smtClean="0">
                          <a:effectLst/>
                        </a:rPr>
                        <a:t>0.75*(1.4 D +1.7 L ± 1.87 E)</a:t>
                      </a:r>
                      <a:endParaRPr lang="es-EC" sz="2400" b="1" kern="1200" dirty="0">
                        <a:solidFill>
                          <a:schemeClr val="lt1"/>
                        </a:solidFill>
                        <a:effectLst/>
                        <a:latin typeface="Times New Roman"/>
                        <a:ea typeface="Calibri"/>
                        <a:cs typeface="Times New Roman"/>
                      </a:endParaRPr>
                    </a:p>
                  </a:txBody>
                  <a:tcPr marL="68580" marR="68580" marT="0" marB="0" anchor="ctr"/>
                </a:tc>
              </a:tr>
              <a:tr h="786326">
                <a:tc>
                  <a:txBody>
                    <a:bodyPr/>
                    <a:lstStyle/>
                    <a:p>
                      <a:pPr marL="0" algn="ctr" defTabSz="914400" rtl="0" eaLnBrk="1" latinLnBrk="0" hangingPunct="1">
                        <a:lnSpc>
                          <a:spcPct val="150000"/>
                        </a:lnSpc>
                        <a:spcAft>
                          <a:spcPts val="0"/>
                        </a:spcAft>
                      </a:pPr>
                      <a:r>
                        <a:rPr lang="en-US" sz="2400" kern="1200" dirty="0" smtClean="0">
                          <a:effectLst/>
                        </a:rPr>
                        <a:t>0.9 D  ± 1.43 E</a:t>
                      </a:r>
                      <a:endParaRPr lang="es-EC" sz="2400" b="1" kern="1200" dirty="0">
                        <a:solidFill>
                          <a:schemeClr val="lt1"/>
                        </a:solidFill>
                        <a:effectLst/>
                        <a:latin typeface="Times New Roman"/>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2438606871"/>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16632"/>
            <a:ext cx="9144000" cy="1143000"/>
          </a:xfrm>
        </p:spPr>
        <p:txBody>
          <a:bodyPr/>
          <a:lstStyle/>
          <a:p>
            <a:pPr algn="ctr"/>
            <a:r>
              <a:rPr lang="es-EC" dirty="0">
                <a:latin typeface="Times New Roman" pitchFamily="18" charset="0"/>
                <a:cs typeface="Times New Roman" pitchFamily="18" charset="0"/>
              </a:rPr>
              <a:t>Definición de Estado de Carga Estática tomando en cuenta la excentricidad. </a:t>
            </a:r>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1882568" y="1340768"/>
            <a:ext cx="5815156" cy="5517232"/>
          </a:xfrm>
          <a:prstGeom prst="rect">
            <a:avLst/>
          </a:prstGeom>
          <a:noFill/>
          <a:ln>
            <a:noFill/>
          </a:ln>
        </p:spPr>
      </p:pic>
    </p:spTree>
    <p:extLst>
      <p:ext uri="{BB962C8B-B14F-4D97-AF65-F5344CB8AC3E}">
        <p14:creationId xmlns:p14="http://schemas.microsoft.com/office/powerpoint/2010/main" val="3975500090"/>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476672"/>
            <a:ext cx="7924800" cy="634082"/>
          </a:xfrm>
        </p:spPr>
        <p:txBody>
          <a:bodyPr/>
          <a:lstStyle/>
          <a:p>
            <a:r>
              <a:rPr lang="es-EC" sz="3200" dirty="0">
                <a:latin typeface="Times New Roman" pitchFamily="18" charset="0"/>
                <a:cs typeface="Times New Roman" pitchFamily="18" charset="0"/>
              </a:rPr>
              <a:t>Factores considerados para el Cálculo del Corte Basal</a:t>
            </a:r>
          </a:p>
        </p:txBody>
      </p:sp>
      <p:graphicFrame>
        <p:nvGraphicFramePr>
          <p:cNvPr id="5" name="4 Tabla"/>
          <p:cNvGraphicFramePr>
            <a:graphicFrameLocks noGrp="1"/>
          </p:cNvGraphicFramePr>
          <p:nvPr>
            <p:extLst>
              <p:ext uri="{D42A27DB-BD31-4B8C-83A1-F6EECF244321}">
                <p14:modId xmlns:p14="http://schemas.microsoft.com/office/powerpoint/2010/main" val="2762299460"/>
              </p:ext>
            </p:extLst>
          </p:nvPr>
        </p:nvGraphicFramePr>
        <p:xfrm>
          <a:off x="632615" y="1412776"/>
          <a:ext cx="8259865" cy="5120640"/>
        </p:xfrm>
        <a:graphic>
          <a:graphicData uri="http://schemas.openxmlformats.org/drawingml/2006/table">
            <a:tbl>
              <a:tblPr firstRow="1" firstCol="1" bandRow="1">
                <a:tableStyleId>{5C22544A-7EE6-4342-B048-85BDC9FD1C3A}</a:tableStyleId>
              </a:tblPr>
              <a:tblGrid>
                <a:gridCol w="4447619"/>
                <a:gridCol w="1906123"/>
                <a:gridCol w="1906123"/>
              </a:tblGrid>
              <a:tr h="493657">
                <a:tc>
                  <a:txBody>
                    <a:bodyPr/>
                    <a:lstStyle/>
                    <a:p>
                      <a:pPr algn="ctr">
                        <a:lnSpc>
                          <a:spcPct val="150000"/>
                        </a:lnSpc>
                        <a:spcAft>
                          <a:spcPts val="0"/>
                        </a:spcAft>
                      </a:pPr>
                      <a:r>
                        <a:rPr lang="es-EC" sz="2800" dirty="0">
                          <a:effectLst/>
                        </a:rPr>
                        <a:t>Consideración</a:t>
                      </a:r>
                      <a:endParaRPr lang="es-EC" sz="2800" dirty="0">
                        <a:effectLst/>
                        <a:latin typeface="Times New Roman"/>
                        <a:ea typeface="Calibri"/>
                        <a:cs typeface="Times New Roman"/>
                      </a:endParaRPr>
                    </a:p>
                  </a:txBody>
                  <a:tcPr marL="44450" marR="44450" marT="0" marB="0" anchor="b"/>
                </a:tc>
                <a:tc>
                  <a:txBody>
                    <a:bodyPr/>
                    <a:lstStyle/>
                    <a:p>
                      <a:pPr algn="ctr">
                        <a:lnSpc>
                          <a:spcPct val="150000"/>
                        </a:lnSpc>
                        <a:spcAft>
                          <a:spcPts val="0"/>
                        </a:spcAft>
                      </a:pPr>
                      <a:r>
                        <a:rPr lang="es-EC" sz="2800" dirty="0">
                          <a:effectLst/>
                        </a:rPr>
                        <a:t>Factor</a:t>
                      </a:r>
                      <a:endParaRPr lang="es-EC" sz="2800" dirty="0">
                        <a:effectLst/>
                        <a:latin typeface="Times New Roman"/>
                        <a:ea typeface="Calibri"/>
                        <a:cs typeface="Times New Roman"/>
                      </a:endParaRPr>
                    </a:p>
                  </a:txBody>
                  <a:tcPr marL="44450" marR="44450" marT="0" marB="0" anchor="b"/>
                </a:tc>
                <a:tc>
                  <a:txBody>
                    <a:bodyPr/>
                    <a:lstStyle/>
                    <a:p>
                      <a:pPr algn="ctr">
                        <a:lnSpc>
                          <a:spcPct val="150000"/>
                        </a:lnSpc>
                        <a:spcAft>
                          <a:spcPts val="0"/>
                        </a:spcAft>
                      </a:pPr>
                      <a:r>
                        <a:rPr lang="es-EC" sz="2800" dirty="0">
                          <a:effectLst/>
                        </a:rPr>
                        <a:t>Valor</a:t>
                      </a:r>
                      <a:endParaRPr lang="es-EC" sz="2800" dirty="0">
                        <a:effectLst/>
                        <a:latin typeface="Times New Roman"/>
                        <a:ea typeface="Calibri"/>
                        <a:cs typeface="Times New Roman"/>
                      </a:endParaRPr>
                    </a:p>
                  </a:txBody>
                  <a:tcPr marL="44450" marR="44450" marT="0" marB="0" anchor="b"/>
                </a:tc>
              </a:tr>
              <a:tr h="493788">
                <a:tc>
                  <a:txBody>
                    <a:bodyPr/>
                    <a:lstStyle/>
                    <a:p>
                      <a:pPr algn="ctr">
                        <a:lnSpc>
                          <a:spcPct val="150000"/>
                        </a:lnSpc>
                        <a:spcAft>
                          <a:spcPts val="0"/>
                        </a:spcAft>
                      </a:pPr>
                      <a:r>
                        <a:rPr lang="es-EC" sz="2800" dirty="0">
                          <a:effectLst/>
                        </a:rPr>
                        <a:t>Zona Sísmica</a:t>
                      </a:r>
                      <a:endParaRPr lang="es-EC" sz="2800" dirty="0">
                        <a:effectLst/>
                        <a:latin typeface="Times New Roman"/>
                        <a:ea typeface="Calibri"/>
                        <a:cs typeface="Times New Roman"/>
                      </a:endParaRPr>
                    </a:p>
                  </a:txBody>
                  <a:tcPr marL="44450" marR="44450" marT="0" marB="0" anchor="b"/>
                </a:tc>
                <a:tc>
                  <a:txBody>
                    <a:bodyPr/>
                    <a:lstStyle/>
                    <a:p>
                      <a:pPr algn="ctr">
                        <a:lnSpc>
                          <a:spcPct val="150000"/>
                        </a:lnSpc>
                        <a:spcAft>
                          <a:spcPts val="0"/>
                        </a:spcAft>
                      </a:pPr>
                      <a:r>
                        <a:rPr lang="es-EC" sz="2800" dirty="0">
                          <a:effectLst/>
                        </a:rPr>
                        <a:t>Z</a:t>
                      </a:r>
                      <a:endParaRPr lang="es-EC" sz="2800" dirty="0">
                        <a:effectLst/>
                        <a:latin typeface="Times New Roman"/>
                        <a:ea typeface="Calibri"/>
                        <a:cs typeface="Times New Roman"/>
                      </a:endParaRPr>
                    </a:p>
                  </a:txBody>
                  <a:tcPr marL="44450" marR="44450" marT="0" marB="0" anchor="b"/>
                </a:tc>
                <a:tc>
                  <a:txBody>
                    <a:bodyPr/>
                    <a:lstStyle/>
                    <a:p>
                      <a:pPr algn="ctr">
                        <a:lnSpc>
                          <a:spcPct val="150000"/>
                        </a:lnSpc>
                        <a:spcAft>
                          <a:spcPts val="0"/>
                        </a:spcAft>
                      </a:pPr>
                      <a:r>
                        <a:rPr lang="es-EC" sz="2800" dirty="0">
                          <a:effectLst/>
                        </a:rPr>
                        <a:t>0.4</a:t>
                      </a:r>
                      <a:endParaRPr lang="es-EC" sz="2800" dirty="0">
                        <a:effectLst/>
                        <a:latin typeface="Times New Roman"/>
                        <a:ea typeface="Calibri"/>
                        <a:cs typeface="Times New Roman"/>
                      </a:endParaRPr>
                    </a:p>
                  </a:txBody>
                  <a:tcPr marL="44450" marR="44450" marT="0" marB="0" anchor="b"/>
                </a:tc>
              </a:tr>
              <a:tr h="493788">
                <a:tc>
                  <a:txBody>
                    <a:bodyPr/>
                    <a:lstStyle/>
                    <a:p>
                      <a:pPr algn="ctr">
                        <a:lnSpc>
                          <a:spcPct val="150000"/>
                        </a:lnSpc>
                        <a:spcAft>
                          <a:spcPts val="0"/>
                        </a:spcAft>
                      </a:pPr>
                      <a:r>
                        <a:rPr lang="es-EC" sz="2800" dirty="0">
                          <a:effectLst/>
                        </a:rPr>
                        <a:t>Importancia</a:t>
                      </a:r>
                      <a:endParaRPr lang="es-EC" sz="2800" dirty="0">
                        <a:effectLst/>
                        <a:latin typeface="Times New Roman"/>
                        <a:ea typeface="Calibri"/>
                        <a:cs typeface="Times New Roman"/>
                      </a:endParaRPr>
                    </a:p>
                  </a:txBody>
                  <a:tcPr marL="44450" marR="44450" marT="0" marB="0" anchor="b"/>
                </a:tc>
                <a:tc>
                  <a:txBody>
                    <a:bodyPr/>
                    <a:lstStyle/>
                    <a:p>
                      <a:pPr algn="ctr">
                        <a:lnSpc>
                          <a:spcPct val="150000"/>
                        </a:lnSpc>
                        <a:spcAft>
                          <a:spcPts val="0"/>
                        </a:spcAft>
                      </a:pPr>
                      <a:r>
                        <a:rPr lang="es-EC" sz="2800" dirty="0">
                          <a:effectLst/>
                        </a:rPr>
                        <a:t>I</a:t>
                      </a:r>
                      <a:endParaRPr lang="es-EC" sz="2800" dirty="0">
                        <a:effectLst/>
                        <a:latin typeface="Times New Roman"/>
                        <a:ea typeface="Calibri"/>
                        <a:cs typeface="Times New Roman"/>
                      </a:endParaRPr>
                    </a:p>
                  </a:txBody>
                  <a:tcPr marL="44450" marR="44450" marT="0" marB="0" anchor="b"/>
                </a:tc>
                <a:tc>
                  <a:txBody>
                    <a:bodyPr/>
                    <a:lstStyle/>
                    <a:p>
                      <a:pPr algn="ctr">
                        <a:lnSpc>
                          <a:spcPct val="150000"/>
                        </a:lnSpc>
                        <a:spcAft>
                          <a:spcPts val="0"/>
                        </a:spcAft>
                      </a:pPr>
                      <a:r>
                        <a:rPr lang="es-EC" sz="2800" dirty="0">
                          <a:effectLst/>
                        </a:rPr>
                        <a:t>1</a:t>
                      </a:r>
                      <a:endParaRPr lang="es-EC" sz="2800" dirty="0">
                        <a:effectLst/>
                        <a:latin typeface="Times New Roman"/>
                        <a:ea typeface="Calibri"/>
                        <a:cs typeface="Times New Roman"/>
                      </a:endParaRPr>
                    </a:p>
                  </a:txBody>
                  <a:tcPr marL="44450" marR="44450" marT="0" marB="0" anchor="b"/>
                </a:tc>
              </a:tr>
              <a:tr h="493788">
                <a:tc>
                  <a:txBody>
                    <a:bodyPr/>
                    <a:lstStyle/>
                    <a:p>
                      <a:pPr algn="ctr">
                        <a:lnSpc>
                          <a:spcPct val="150000"/>
                        </a:lnSpc>
                        <a:spcAft>
                          <a:spcPts val="0"/>
                        </a:spcAft>
                      </a:pPr>
                      <a:r>
                        <a:rPr lang="es-EC" sz="2800" dirty="0">
                          <a:effectLst/>
                        </a:rPr>
                        <a:t>Perfil del suelo S3</a:t>
                      </a:r>
                      <a:endParaRPr lang="es-EC" sz="2800" dirty="0">
                        <a:effectLst/>
                        <a:latin typeface="Times New Roman"/>
                        <a:ea typeface="Calibri"/>
                        <a:cs typeface="Times New Roman"/>
                      </a:endParaRPr>
                    </a:p>
                  </a:txBody>
                  <a:tcPr marL="44450" marR="44450" marT="0" marB="0" anchor="b"/>
                </a:tc>
                <a:tc>
                  <a:txBody>
                    <a:bodyPr/>
                    <a:lstStyle/>
                    <a:p>
                      <a:pPr algn="ctr">
                        <a:lnSpc>
                          <a:spcPct val="150000"/>
                        </a:lnSpc>
                        <a:spcAft>
                          <a:spcPts val="0"/>
                        </a:spcAft>
                      </a:pPr>
                      <a:r>
                        <a:rPr lang="es-EC" sz="2800" dirty="0">
                          <a:effectLst/>
                        </a:rPr>
                        <a:t>S</a:t>
                      </a:r>
                      <a:endParaRPr lang="es-EC" sz="2800" dirty="0">
                        <a:effectLst/>
                        <a:latin typeface="Times New Roman"/>
                        <a:ea typeface="Calibri"/>
                        <a:cs typeface="Times New Roman"/>
                      </a:endParaRPr>
                    </a:p>
                  </a:txBody>
                  <a:tcPr marL="44450" marR="44450" marT="0" marB="0" anchor="b"/>
                </a:tc>
                <a:tc>
                  <a:txBody>
                    <a:bodyPr/>
                    <a:lstStyle/>
                    <a:p>
                      <a:pPr algn="ctr">
                        <a:lnSpc>
                          <a:spcPct val="150000"/>
                        </a:lnSpc>
                        <a:spcAft>
                          <a:spcPts val="0"/>
                        </a:spcAft>
                      </a:pPr>
                      <a:r>
                        <a:rPr lang="es-EC" sz="2800" dirty="0">
                          <a:effectLst/>
                        </a:rPr>
                        <a:t>1.5</a:t>
                      </a:r>
                      <a:endParaRPr lang="es-EC" sz="2800" dirty="0">
                        <a:effectLst/>
                        <a:latin typeface="Times New Roman"/>
                        <a:ea typeface="Calibri"/>
                        <a:cs typeface="Times New Roman"/>
                      </a:endParaRPr>
                    </a:p>
                  </a:txBody>
                  <a:tcPr marL="44450" marR="44450" marT="0" marB="0" anchor="b"/>
                </a:tc>
              </a:tr>
              <a:tr h="493788">
                <a:tc>
                  <a:txBody>
                    <a:bodyPr/>
                    <a:lstStyle/>
                    <a:p>
                      <a:pPr algn="ctr">
                        <a:lnSpc>
                          <a:spcPct val="150000"/>
                        </a:lnSpc>
                        <a:spcAft>
                          <a:spcPts val="0"/>
                        </a:spcAft>
                      </a:pPr>
                      <a:r>
                        <a:rPr lang="es-EC" sz="2800" dirty="0">
                          <a:effectLst/>
                        </a:rPr>
                        <a:t>Respuesta Estructural</a:t>
                      </a:r>
                      <a:endParaRPr lang="es-EC" sz="2800" dirty="0">
                        <a:effectLst/>
                        <a:latin typeface="Times New Roman"/>
                        <a:ea typeface="Calibri"/>
                        <a:cs typeface="Times New Roman"/>
                      </a:endParaRPr>
                    </a:p>
                  </a:txBody>
                  <a:tcPr marL="44450" marR="44450" marT="0" marB="0" anchor="b"/>
                </a:tc>
                <a:tc>
                  <a:txBody>
                    <a:bodyPr/>
                    <a:lstStyle/>
                    <a:p>
                      <a:pPr algn="ctr">
                        <a:lnSpc>
                          <a:spcPct val="150000"/>
                        </a:lnSpc>
                        <a:spcAft>
                          <a:spcPts val="0"/>
                        </a:spcAft>
                      </a:pPr>
                      <a:r>
                        <a:rPr lang="es-EC" sz="2800" dirty="0">
                          <a:effectLst/>
                        </a:rPr>
                        <a:t>R</a:t>
                      </a:r>
                      <a:endParaRPr lang="es-EC" sz="2800" dirty="0">
                        <a:effectLst/>
                        <a:latin typeface="Times New Roman"/>
                        <a:ea typeface="Calibri"/>
                        <a:cs typeface="Times New Roman"/>
                      </a:endParaRPr>
                    </a:p>
                  </a:txBody>
                  <a:tcPr marL="44450" marR="44450" marT="0" marB="0" anchor="b"/>
                </a:tc>
                <a:tc>
                  <a:txBody>
                    <a:bodyPr/>
                    <a:lstStyle/>
                    <a:p>
                      <a:pPr algn="ctr">
                        <a:lnSpc>
                          <a:spcPct val="150000"/>
                        </a:lnSpc>
                        <a:spcAft>
                          <a:spcPts val="0"/>
                        </a:spcAft>
                      </a:pPr>
                      <a:r>
                        <a:rPr lang="es-EC" sz="2800" dirty="0">
                          <a:effectLst/>
                        </a:rPr>
                        <a:t>10</a:t>
                      </a:r>
                      <a:endParaRPr lang="es-EC" sz="2800" dirty="0">
                        <a:effectLst/>
                        <a:latin typeface="Times New Roman"/>
                        <a:ea typeface="Calibri"/>
                        <a:cs typeface="Times New Roman"/>
                      </a:endParaRPr>
                    </a:p>
                  </a:txBody>
                  <a:tcPr marL="44450" marR="44450" marT="0" marB="0" anchor="b"/>
                </a:tc>
              </a:tr>
              <a:tr h="493788">
                <a:tc>
                  <a:txBody>
                    <a:bodyPr/>
                    <a:lstStyle/>
                    <a:p>
                      <a:pPr algn="ctr">
                        <a:lnSpc>
                          <a:spcPct val="150000"/>
                        </a:lnSpc>
                        <a:spcAft>
                          <a:spcPts val="0"/>
                        </a:spcAft>
                      </a:pPr>
                      <a:r>
                        <a:rPr lang="es-EC" sz="2800" dirty="0">
                          <a:effectLst/>
                        </a:rPr>
                        <a:t>Irregularidad en planta</a:t>
                      </a:r>
                      <a:endParaRPr lang="es-EC" sz="2800" dirty="0">
                        <a:effectLst/>
                        <a:latin typeface="Times New Roman"/>
                        <a:ea typeface="Calibri"/>
                        <a:cs typeface="Times New Roman"/>
                      </a:endParaRPr>
                    </a:p>
                  </a:txBody>
                  <a:tcPr marL="44450" marR="44450" marT="0" marB="0" anchor="b"/>
                </a:tc>
                <a:tc>
                  <a:txBody>
                    <a:bodyPr/>
                    <a:lstStyle/>
                    <a:p>
                      <a:pPr algn="ctr">
                        <a:lnSpc>
                          <a:spcPct val="150000"/>
                        </a:lnSpc>
                        <a:spcAft>
                          <a:spcPts val="0"/>
                        </a:spcAft>
                      </a:pPr>
                      <a:r>
                        <a:rPr lang="es-EC" sz="2800" dirty="0">
                          <a:effectLst/>
                        </a:rPr>
                        <a:t>φp</a:t>
                      </a:r>
                      <a:endParaRPr lang="es-EC" sz="2800" dirty="0">
                        <a:effectLst/>
                        <a:latin typeface="Times New Roman"/>
                        <a:ea typeface="Calibri"/>
                        <a:cs typeface="Times New Roman"/>
                      </a:endParaRPr>
                    </a:p>
                  </a:txBody>
                  <a:tcPr marL="44450" marR="44450" marT="0" marB="0" anchor="b"/>
                </a:tc>
                <a:tc>
                  <a:txBody>
                    <a:bodyPr/>
                    <a:lstStyle/>
                    <a:p>
                      <a:pPr algn="ctr">
                        <a:lnSpc>
                          <a:spcPct val="150000"/>
                        </a:lnSpc>
                        <a:spcAft>
                          <a:spcPts val="0"/>
                        </a:spcAft>
                      </a:pPr>
                      <a:r>
                        <a:rPr lang="es-EC" sz="2800" dirty="0">
                          <a:effectLst/>
                        </a:rPr>
                        <a:t>1</a:t>
                      </a:r>
                      <a:endParaRPr lang="es-EC" sz="2800" dirty="0">
                        <a:effectLst/>
                        <a:latin typeface="Times New Roman"/>
                        <a:ea typeface="Calibri"/>
                        <a:cs typeface="Times New Roman"/>
                      </a:endParaRPr>
                    </a:p>
                  </a:txBody>
                  <a:tcPr marL="44450" marR="44450" marT="0" marB="0" anchor="b"/>
                </a:tc>
              </a:tr>
              <a:tr h="493788">
                <a:tc>
                  <a:txBody>
                    <a:bodyPr/>
                    <a:lstStyle/>
                    <a:p>
                      <a:pPr algn="ctr">
                        <a:lnSpc>
                          <a:spcPct val="150000"/>
                        </a:lnSpc>
                        <a:spcAft>
                          <a:spcPts val="0"/>
                        </a:spcAft>
                      </a:pPr>
                      <a:r>
                        <a:rPr lang="es-EC" sz="2800" dirty="0">
                          <a:effectLst/>
                        </a:rPr>
                        <a:t>Irregularidad en elevación</a:t>
                      </a:r>
                      <a:endParaRPr lang="es-EC" sz="2800" dirty="0">
                        <a:effectLst/>
                        <a:latin typeface="Times New Roman"/>
                        <a:ea typeface="Calibri"/>
                        <a:cs typeface="Times New Roman"/>
                      </a:endParaRPr>
                    </a:p>
                  </a:txBody>
                  <a:tcPr marL="44450" marR="44450" marT="0" marB="0" anchor="b"/>
                </a:tc>
                <a:tc>
                  <a:txBody>
                    <a:bodyPr/>
                    <a:lstStyle/>
                    <a:p>
                      <a:pPr algn="ctr">
                        <a:lnSpc>
                          <a:spcPct val="150000"/>
                        </a:lnSpc>
                        <a:spcAft>
                          <a:spcPts val="0"/>
                        </a:spcAft>
                      </a:pPr>
                      <a:r>
                        <a:rPr lang="es-EC" sz="2800" dirty="0">
                          <a:effectLst/>
                        </a:rPr>
                        <a:t>φe</a:t>
                      </a:r>
                      <a:endParaRPr lang="es-EC" sz="2800" dirty="0">
                        <a:effectLst/>
                        <a:latin typeface="Times New Roman"/>
                        <a:ea typeface="Calibri"/>
                        <a:cs typeface="Times New Roman"/>
                      </a:endParaRPr>
                    </a:p>
                  </a:txBody>
                  <a:tcPr marL="44450" marR="44450" marT="0" marB="0" anchor="b"/>
                </a:tc>
                <a:tc>
                  <a:txBody>
                    <a:bodyPr/>
                    <a:lstStyle/>
                    <a:p>
                      <a:pPr algn="ctr">
                        <a:lnSpc>
                          <a:spcPct val="150000"/>
                        </a:lnSpc>
                        <a:spcAft>
                          <a:spcPts val="0"/>
                        </a:spcAft>
                      </a:pPr>
                      <a:r>
                        <a:rPr lang="es-EC" sz="2800" dirty="0">
                          <a:effectLst/>
                        </a:rPr>
                        <a:t>1</a:t>
                      </a:r>
                      <a:endParaRPr lang="es-EC" sz="2800" dirty="0">
                        <a:effectLst/>
                        <a:latin typeface="Times New Roman"/>
                        <a:ea typeface="Calibri"/>
                        <a:cs typeface="Times New Roman"/>
                      </a:endParaRPr>
                    </a:p>
                  </a:txBody>
                  <a:tcPr marL="44450" marR="44450" marT="0" marB="0" anchor="b"/>
                </a:tc>
              </a:tr>
              <a:tr h="493788">
                <a:tc>
                  <a:txBody>
                    <a:bodyPr/>
                    <a:lstStyle/>
                    <a:p>
                      <a:pPr algn="ctr">
                        <a:lnSpc>
                          <a:spcPct val="150000"/>
                        </a:lnSpc>
                        <a:spcAft>
                          <a:spcPts val="0"/>
                        </a:spcAft>
                      </a:pPr>
                      <a:r>
                        <a:rPr lang="es-EC" sz="2800" dirty="0" smtClean="0">
                          <a:effectLst/>
                          <a:latin typeface="Times New Roman"/>
                          <a:ea typeface="Calibri"/>
                          <a:cs typeface="Times New Roman"/>
                        </a:rPr>
                        <a:t>Coeficiente</a:t>
                      </a:r>
                      <a:r>
                        <a:rPr lang="es-EC" sz="2800" baseline="0" dirty="0" smtClean="0">
                          <a:effectLst/>
                          <a:latin typeface="Times New Roman"/>
                          <a:ea typeface="Calibri"/>
                          <a:cs typeface="Times New Roman"/>
                        </a:rPr>
                        <a:t> del tipo de suelo.</a:t>
                      </a:r>
                      <a:endParaRPr lang="es-EC" sz="2800" dirty="0">
                        <a:effectLst/>
                        <a:latin typeface="Times New Roman"/>
                        <a:ea typeface="Calibri"/>
                        <a:cs typeface="Times New Roman"/>
                      </a:endParaRPr>
                    </a:p>
                  </a:txBody>
                  <a:tcPr marL="44450" marR="44450" marT="0" marB="0" anchor="b"/>
                </a:tc>
                <a:tc>
                  <a:txBody>
                    <a:bodyPr/>
                    <a:lstStyle/>
                    <a:p>
                      <a:pPr algn="ctr">
                        <a:lnSpc>
                          <a:spcPct val="150000"/>
                        </a:lnSpc>
                        <a:spcAft>
                          <a:spcPts val="0"/>
                        </a:spcAft>
                      </a:pPr>
                      <a:r>
                        <a:rPr lang="es-EC" sz="2800" dirty="0" smtClean="0">
                          <a:effectLst/>
                          <a:latin typeface="Times New Roman"/>
                          <a:ea typeface="Calibri"/>
                          <a:cs typeface="Times New Roman"/>
                        </a:rPr>
                        <a:t>C</a:t>
                      </a:r>
                      <a:endParaRPr lang="es-EC" sz="2800" dirty="0">
                        <a:effectLst/>
                        <a:latin typeface="Times New Roman"/>
                        <a:ea typeface="Calibri"/>
                        <a:cs typeface="Times New Roman"/>
                      </a:endParaRPr>
                    </a:p>
                  </a:txBody>
                  <a:tcPr marL="44450" marR="44450" marT="0" marB="0" anchor="b"/>
                </a:tc>
                <a:tc>
                  <a:txBody>
                    <a:bodyPr/>
                    <a:lstStyle/>
                    <a:p>
                      <a:pPr algn="ctr">
                        <a:lnSpc>
                          <a:spcPct val="150000"/>
                        </a:lnSpc>
                        <a:spcAft>
                          <a:spcPts val="0"/>
                        </a:spcAft>
                      </a:pPr>
                      <a:r>
                        <a:rPr lang="es-EC" sz="2800" dirty="0" smtClean="0">
                          <a:effectLst/>
                          <a:latin typeface="Times New Roman"/>
                          <a:ea typeface="Calibri"/>
                          <a:cs typeface="Times New Roman"/>
                        </a:rPr>
                        <a:t>2.80</a:t>
                      </a:r>
                      <a:endParaRPr lang="es-EC" sz="2800" dirty="0">
                        <a:effectLst/>
                        <a:latin typeface="Times New Roman"/>
                        <a:ea typeface="Calibri"/>
                        <a:cs typeface="Times New Roman"/>
                      </a:endParaRPr>
                    </a:p>
                  </a:txBody>
                  <a:tcPr marL="44450" marR="44450" marT="0" marB="0" anchor="b"/>
                </a:tc>
              </a:tr>
            </a:tbl>
          </a:graphicData>
        </a:graphic>
      </p:graphicFrame>
    </p:spTree>
    <p:extLst>
      <p:ext uri="{BB962C8B-B14F-4D97-AF65-F5344CB8AC3E}">
        <p14:creationId xmlns:p14="http://schemas.microsoft.com/office/powerpoint/2010/main" val="351871727"/>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599" y="332656"/>
            <a:ext cx="7924800" cy="724942"/>
          </a:xfrm>
        </p:spPr>
        <p:txBody>
          <a:bodyPr/>
          <a:lstStyle/>
          <a:p>
            <a:r>
              <a:rPr lang="es-EC" dirty="0">
                <a:latin typeface="Times New Roman" pitchFamily="18" charset="0"/>
                <a:cs typeface="Times New Roman" pitchFamily="18" charset="0"/>
              </a:rPr>
              <a:t>Coeficiente del Cortante Basal</a:t>
            </a:r>
          </a:p>
        </p:txBody>
      </p:sp>
      <mc:AlternateContent xmlns:mc="http://schemas.openxmlformats.org/markup-compatibility/2006" xmlns:a14="http://schemas.microsoft.com/office/drawing/2010/main">
        <mc:Choice Requires="a14">
          <p:sp>
            <p:nvSpPr>
              <p:cNvPr id="3" name="2 Rectángulo"/>
              <p:cNvSpPr/>
              <p:nvPr/>
            </p:nvSpPr>
            <p:spPr>
              <a:xfrm>
                <a:off x="3131840" y="1206746"/>
                <a:ext cx="1827615" cy="7308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𝑉</m:t>
                      </m:r>
                      <m:r>
                        <a:rPr lang="es-EC" i="1">
                          <a:latin typeface="Cambria Math"/>
                        </a:rPr>
                        <m:t>=</m:t>
                      </m:r>
                      <m:f>
                        <m:fPr>
                          <m:ctrlPr>
                            <a:rPr lang="es-EC" i="1">
                              <a:latin typeface="Cambria Math"/>
                            </a:rPr>
                          </m:ctrlPr>
                        </m:fPr>
                        <m:num>
                          <m:r>
                            <a:rPr lang="es-EC" i="1">
                              <a:latin typeface="Cambria Math"/>
                            </a:rPr>
                            <m:t>𝑍𝐼𝐶</m:t>
                          </m:r>
                        </m:num>
                        <m:den>
                          <m:sSub>
                            <m:sSubPr>
                              <m:ctrlPr>
                                <a:rPr lang="es-EC" i="1">
                                  <a:latin typeface="Cambria Math"/>
                                </a:rPr>
                              </m:ctrlPr>
                            </m:sSubPr>
                            <m:e>
                              <m:r>
                                <a:rPr lang="es-EC" i="1">
                                  <a:latin typeface="Cambria Math"/>
                                </a:rPr>
                                <m:t>𝑅</m:t>
                              </m:r>
                              <m:r>
                                <a:rPr lang="es-EC" i="1">
                                  <a:latin typeface="Cambria Math"/>
                                </a:rPr>
                                <m:t> </m:t>
                              </m:r>
                              <m:r>
                                <a:rPr lang="es-EC" i="1">
                                  <a:latin typeface="Cambria Math"/>
                                </a:rPr>
                                <m:t>𝜙</m:t>
                              </m:r>
                            </m:e>
                            <m:sub>
                              <m:r>
                                <a:rPr lang="es-EC" i="1">
                                  <a:latin typeface="Cambria Math"/>
                                </a:rPr>
                                <m:t>𝑝</m:t>
                              </m:r>
                            </m:sub>
                          </m:sSub>
                          <m:sSub>
                            <m:sSubPr>
                              <m:ctrlPr>
                                <a:rPr lang="es-EC" i="1">
                                  <a:latin typeface="Cambria Math"/>
                                </a:rPr>
                              </m:ctrlPr>
                            </m:sSubPr>
                            <m:e>
                              <m:r>
                                <a:rPr lang="es-EC" i="1">
                                  <a:latin typeface="Cambria Math"/>
                                </a:rPr>
                                <m:t>𝜙</m:t>
                              </m:r>
                            </m:e>
                            <m:sub>
                              <m:r>
                                <a:rPr lang="es-EC" i="1">
                                  <a:latin typeface="Cambria Math"/>
                                </a:rPr>
                                <m:t>𝑒</m:t>
                              </m:r>
                            </m:sub>
                          </m:sSub>
                        </m:den>
                      </m:f>
                      <m:r>
                        <a:rPr lang="es-EC" i="1">
                          <a:latin typeface="Cambria Math"/>
                        </a:rPr>
                        <m:t>∗</m:t>
                      </m:r>
                      <m:r>
                        <a:rPr lang="es-EC" i="1">
                          <a:latin typeface="Cambria Math"/>
                        </a:rPr>
                        <m:t>𝑊</m:t>
                      </m:r>
                    </m:oMath>
                  </m:oMathPara>
                </a14:m>
                <a:endParaRPr lang="es-EC" dirty="0"/>
              </a:p>
            </p:txBody>
          </p:sp>
        </mc:Choice>
        <mc:Fallback xmlns="">
          <p:sp>
            <p:nvSpPr>
              <p:cNvPr id="3" name="2 Rectángulo"/>
              <p:cNvSpPr>
                <a:spLocks noRot="1" noChangeAspect="1" noMove="1" noResize="1" noEditPoints="1" noAdjustHandles="1" noChangeArrowheads="1" noChangeShapeType="1" noTextEdit="1"/>
              </p:cNvSpPr>
              <p:nvPr/>
            </p:nvSpPr>
            <p:spPr>
              <a:xfrm>
                <a:off x="3131840" y="1206746"/>
                <a:ext cx="1827615" cy="730841"/>
              </a:xfrm>
              <a:prstGeom prst="rect">
                <a:avLst/>
              </a:prstGeom>
              <a:blipFill rotWithShape="1">
                <a:blip r:embed="rId2"/>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2326365" y="2001310"/>
                <a:ext cx="3709669"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𝑉</m:t>
                      </m:r>
                      <m:r>
                        <a:rPr lang="es-EC" i="1">
                          <a:latin typeface="Cambria Math"/>
                        </a:rPr>
                        <m:t>=</m:t>
                      </m:r>
                      <m:f>
                        <m:fPr>
                          <m:ctrlPr>
                            <a:rPr lang="es-EC" i="1">
                              <a:latin typeface="Cambria Math"/>
                            </a:rPr>
                          </m:ctrlPr>
                        </m:fPr>
                        <m:num>
                          <m:r>
                            <a:rPr lang="es-EC" i="1">
                              <a:latin typeface="Cambria Math"/>
                            </a:rPr>
                            <m:t>0.4∗1∗2.80</m:t>
                          </m:r>
                        </m:num>
                        <m:den>
                          <m:r>
                            <a:rPr lang="es-EC" i="1">
                              <a:latin typeface="Cambria Math"/>
                            </a:rPr>
                            <m:t>10∗1∗1</m:t>
                          </m:r>
                        </m:den>
                      </m:f>
                      <m:r>
                        <a:rPr lang="es-EC" i="1">
                          <a:latin typeface="Cambria Math"/>
                        </a:rPr>
                        <m:t>∗</m:t>
                      </m:r>
                      <m:r>
                        <a:rPr lang="es-EC" i="1">
                          <a:latin typeface="Cambria Math"/>
                        </a:rPr>
                        <m:t>𝑊</m:t>
                      </m:r>
                      <m:r>
                        <a:rPr lang="es-EC" i="1">
                          <a:latin typeface="Cambria Math"/>
                        </a:rPr>
                        <m:t>=0.112∗</m:t>
                      </m:r>
                      <m:r>
                        <a:rPr lang="es-EC" i="1">
                          <a:latin typeface="Cambria Math"/>
                        </a:rPr>
                        <m:t>𝑊</m:t>
                      </m:r>
                    </m:oMath>
                  </m:oMathPara>
                </a14:m>
                <a:endParaRPr lang="es-EC" dirty="0"/>
              </a:p>
            </p:txBody>
          </p:sp>
        </mc:Choice>
        <mc:Fallback xmlns="">
          <p:sp>
            <p:nvSpPr>
              <p:cNvPr id="4" name="3 Rectángulo"/>
              <p:cNvSpPr>
                <a:spLocks noRot="1" noChangeAspect="1" noMove="1" noResize="1" noEditPoints="1" noAdjustHandles="1" noChangeArrowheads="1" noChangeShapeType="1" noTextEdit="1"/>
              </p:cNvSpPr>
              <p:nvPr/>
            </p:nvSpPr>
            <p:spPr>
              <a:xfrm>
                <a:off x="2326365" y="2001310"/>
                <a:ext cx="3709669" cy="612732"/>
              </a:xfrm>
              <a:prstGeom prst="rect">
                <a:avLst/>
              </a:prstGeom>
              <a:blipFill rotWithShape="1">
                <a:blip r:embed="rId3"/>
                <a:stretch>
                  <a:fillRect/>
                </a:stretch>
              </a:blipFill>
            </p:spPr>
            <p:txBody>
              <a:bodyPr/>
              <a:lstStyle/>
              <a:p>
                <a:r>
                  <a:rPr lang="es-ES">
                    <a:noFill/>
                  </a:rPr>
                  <a:t> </a:t>
                </a:r>
              </a:p>
            </p:txBody>
          </p:sp>
        </mc:Fallback>
      </mc:AlternateContent>
      <p:pic>
        <p:nvPicPr>
          <p:cNvPr id="5" name="4 Imagen"/>
          <p:cNvPicPr/>
          <p:nvPr/>
        </p:nvPicPr>
        <p:blipFill>
          <a:blip r:embed="rId4">
            <a:extLst>
              <a:ext uri="{28A0092B-C50C-407E-A947-70E740481C1C}">
                <a14:useLocalDpi xmlns:a14="http://schemas.microsoft.com/office/drawing/2010/main" val="0"/>
              </a:ext>
            </a:extLst>
          </a:blip>
          <a:srcRect/>
          <a:stretch>
            <a:fillRect/>
          </a:stretch>
        </p:blipFill>
        <p:spPr bwMode="auto">
          <a:xfrm>
            <a:off x="1115616" y="2708920"/>
            <a:ext cx="6840760" cy="3888432"/>
          </a:xfrm>
          <a:prstGeom prst="rect">
            <a:avLst/>
          </a:prstGeom>
          <a:noFill/>
          <a:ln>
            <a:noFill/>
          </a:ln>
        </p:spPr>
      </p:pic>
    </p:spTree>
    <p:extLst>
      <p:ext uri="{BB962C8B-B14F-4D97-AF65-F5344CB8AC3E}">
        <p14:creationId xmlns:p14="http://schemas.microsoft.com/office/powerpoint/2010/main" val="3148692232"/>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8354888" cy="634082"/>
          </a:xfrm>
        </p:spPr>
        <p:txBody>
          <a:bodyPr/>
          <a:lstStyle/>
          <a:p>
            <a:r>
              <a:rPr lang="es-EC" dirty="0" smtClean="0">
                <a:latin typeface="Times New Roman" pitchFamily="18" charset="0"/>
                <a:cs typeface="Times New Roman" pitchFamily="18" charset="0"/>
              </a:rPr>
              <a:t>ANÁLISIS PARA UN PÓRTICO EN EL PLANO</a:t>
            </a:r>
            <a:endParaRPr lang="es-EC" dirty="0">
              <a:latin typeface="Times New Roman" pitchFamily="18" charset="0"/>
              <a:cs typeface="Times New Roman" pitchFamily="18" charset="0"/>
            </a:endParaRPr>
          </a:p>
        </p:txBody>
      </p:sp>
      <p:sp>
        <p:nvSpPr>
          <p:cNvPr id="3" name="2 CuadroTexto"/>
          <p:cNvSpPr txBox="1"/>
          <p:nvPr/>
        </p:nvSpPr>
        <p:spPr>
          <a:xfrm>
            <a:off x="611560" y="1093386"/>
            <a:ext cx="6264696" cy="369332"/>
          </a:xfrm>
          <a:prstGeom prst="rect">
            <a:avLst/>
          </a:prstGeom>
          <a:noFill/>
        </p:spPr>
        <p:txBody>
          <a:bodyPr wrap="square" rtlCol="0">
            <a:spAutoFit/>
          </a:bodyPr>
          <a:lstStyle/>
          <a:p>
            <a:r>
              <a:rPr lang="es-EC" dirty="0" smtClean="0"/>
              <a:t>Selección del peso reactivo de la estructura</a:t>
            </a:r>
            <a:r>
              <a:rPr lang="en-US" dirty="0" smtClean="0"/>
              <a:t>.</a:t>
            </a:r>
            <a:endParaRPr lang="es-ES" dirty="0"/>
          </a:p>
        </p:txBody>
      </p:sp>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556792"/>
            <a:ext cx="5472608" cy="4248472"/>
          </a:xfrm>
          <a:prstGeom prst="rect">
            <a:avLst/>
          </a:prstGeom>
          <a:noFill/>
          <a:ln>
            <a:noFill/>
          </a:ln>
        </p:spPr>
      </p:pic>
      <p:sp>
        <p:nvSpPr>
          <p:cNvPr id="4" name="3 Flecha derecha"/>
          <p:cNvSpPr/>
          <p:nvPr/>
        </p:nvSpPr>
        <p:spPr>
          <a:xfrm>
            <a:off x="1261133" y="1507502"/>
            <a:ext cx="792088" cy="43204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5 Flecha derecha"/>
          <p:cNvSpPr/>
          <p:nvPr/>
        </p:nvSpPr>
        <p:spPr>
          <a:xfrm rot="18179028">
            <a:off x="2039390" y="4486383"/>
            <a:ext cx="828092" cy="3600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7 Flecha derecha"/>
          <p:cNvSpPr/>
          <p:nvPr/>
        </p:nvSpPr>
        <p:spPr>
          <a:xfrm rot="18179028">
            <a:off x="3357207" y="4336820"/>
            <a:ext cx="346332" cy="28435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10 Anillo"/>
          <p:cNvSpPr/>
          <p:nvPr/>
        </p:nvSpPr>
        <p:spPr>
          <a:xfrm>
            <a:off x="5652120" y="3536260"/>
            <a:ext cx="2023769" cy="1440160"/>
          </a:xfrm>
          <a:prstGeom prst="donut">
            <a:avLst/>
          </a:prstGeom>
          <a:gradFill>
            <a:gsLst>
              <a:gs pos="0">
                <a:srgbClr val="FF0000"/>
              </a:gs>
              <a:gs pos="30000">
                <a:srgbClr val="D49E6C"/>
              </a:gs>
              <a:gs pos="70000">
                <a:srgbClr val="A65528"/>
              </a:gs>
              <a:gs pos="100000">
                <a:srgbClr val="663012"/>
              </a:gs>
            </a:gsLst>
            <a:lin ang="16200000" scaled="1"/>
          </a:gra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Tree>
    <p:extLst>
      <p:ext uri="{BB962C8B-B14F-4D97-AF65-F5344CB8AC3E}">
        <p14:creationId xmlns:p14="http://schemas.microsoft.com/office/powerpoint/2010/main" val="4189429081"/>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1)">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latin typeface="Times New Roman" pitchFamily="18" charset="0"/>
                <a:cs typeface="Times New Roman" pitchFamily="18" charset="0"/>
              </a:rPr>
              <a:t>Factor de corrección del corte basal para el análisis dinámico </a:t>
            </a:r>
            <a:endParaRPr lang="es-EC"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2 Rectángulo"/>
              <p:cNvSpPr/>
              <p:nvPr/>
            </p:nvSpPr>
            <p:spPr>
              <a:xfrm>
                <a:off x="899592" y="1647455"/>
                <a:ext cx="7704856" cy="66909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𝑓𝑎</m:t>
                      </m:r>
                      <m:r>
                        <a:rPr lang="es-EC" i="1">
                          <a:latin typeface="Cambria Math"/>
                        </a:rPr>
                        <m:t>=</m:t>
                      </m:r>
                      <m:f>
                        <m:fPr>
                          <m:ctrlPr>
                            <a:rPr lang="es-EC" i="1">
                              <a:latin typeface="Cambria Math"/>
                            </a:rPr>
                          </m:ctrlPr>
                        </m:fPr>
                        <m:num>
                          <m:r>
                            <a:rPr lang="es-EC" i="1">
                              <a:latin typeface="Cambria Math"/>
                            </a:rPr>
                            <m:t>𝑉</m:t>
                          </m:r>
                        </m:num>
                        <m:den>
                          <m:r>
                            <a:rPr lang="es-EC" i="1">
                              <a:latin typeface="Cambria Math"/>
                            </a:rPr>
                            <m:t>𝑆𝑥</m:t>
                          </m:r>
                          <m:r>
                            <a:rPr lang="es-EC" i="1">
                              <a:latin typeface="Cambria Math"/>
                            </a:rPr>
                            <m:t>1</m:t>
                          </m:r>
                        </m:den>
                      </m:f>
                      <m:r>
                        <a:rPr lang="es-EC" i="1">
                          <a:latin typeface="Cambria Math"/>
                        </a:rPr>
                        <m:t>=</m:t>
                      </m:r>
                      <m:f>
                        <m:fPr>
                          <m:ctrlPr>
                            <a:rPr lang="es-EC" i="1">
                              <a:latin typeface="Cambria Math"/>
                            </a:rPr>
                          </m:ctrlPr>
                        </m:fPr>
                        <m:num>
                          <m:r>
                            <a:rPr lang="es-EC" i="1">
                              <a:latin typeface="Cambria Math"/>
                            </a:rPr>
                            <m:t>𝐶𝑜𝑟𝑡𝑎𝑛𝑡𝑒</m:t>
                          </m:r>
                          <m:r>
                            <a:rPr lang="es-EC" i="1">
                              <a:latin typeface="Cambria Math"/>
                            </a:rPr>
                            <m:t> </m:t>
                          </m:r>
                          <m:r>
                            <a:rPr lang="es-EC" i="1">
                              <a:latin typeface="Cambria Math"/>
                            </a:rPr>
                            <m:t>𝑏𝑎𝑠𝑎𝑙</m:t>
                          </m:r>
                          <m:r>
                            <a:rPr lang="es-EC" i="1">
                              <a:latin typeface="Cambria Math"/>
                            </a:rPr>
                            <m:t> (</m:t>
                          </m:r>
                          <m:r>
                            <a:rPr lang="es-EC" i="1">
                              <a:latin typeface="Cambria Math"/>
                            </a:rPr>
                            <m:t>𝑝𝑠𝑒𝑢𝑑𝑜</m:t>
                          </m:r>
                          <m:r>
                            <a:rPr lang="es-EC" i="1">
                              <a:latin typeface="Cambria Math"/>
                            </a:rPr>
                            <m:t> </m:t>
                          </m:r>
                          <m:r>
                            <a:rPr lang="es-EC" i="1">
                              <a:latin typeface="Cambria Math"/>
                            </a:rPr>
                            <m:t>𝑒𝑠𝑡</m:t>
                          </m:r>
                          <m:r>
                            <a:rPr lang="es-EC" i="1">
                              <a:latin typeface="Cambria Math"/>
                            </a:rPr>
                            <m:t>á</m:t>
                          </m:r>
                          <m:r>
                            <a:rPr lang="es-EC" i="1">
                              <a:latin typeface="Cambria Math"/>
                            </a:rPr>
                            <m:t>𝑡𝑖𝑐𝑜</m:t>
                          </m:r>
                          <m:r>
                            <a:rPr lang="es-EC" i="1">
                              <a:latin typeface="Cambria Math"/>
                            </a:rPr>
                            <m:t>)</m:t>
                          </m:r>
                        </m:num>
                        <m:den>
                          <m:r>
                            <a:rPr lang="es-EC" i="1">
                              <a:latin typeface="Cambria Math"/>
                            </a:rPr>
                            <m:t>𝐶𝑜𝑟𝑡𝑎𝑛𝑡𝑒</m:t>
                          </m:r>
                          <m:r>
                            <a:rPr lang="es-EC" i="1">
                              <a:latin typeface="Cambria Math"/>
                            </a:rPr>
                            <m:t> </m:t>
                          </m:r>
                          <m:r>
                            <a:rPr lang="es-EC" i="1">
                              <a:latin typeface="Cambria Math"/>
                            </a:rPr>
                            <m:t>𝑒𝑛</m:t>
                          </m:r>
                          <m:r>
                            <a:rPr lang="es-EC" i="1">
                              <a:latin typeface="Cambria Math"/>
                            </a:rPr>
                            <m:t> </m:t>
                          </m:r>
                          <m:r>
                            <a:rPr lang="es-EC" i="1">
                              <a:latin typeface="Cambria Math"/>
                            </a:rPr>
                            <m:t>𝑙𝑎</m:t>
                          </m:r>
                          <m:r>
                            <a:rPr lang="es-EC" i="1">
                              <a:latin typeface="Cambria Math"/>
                            </a:rPr>
                            <m:t> </m:t>
                          </m:r>
                          <m:r>
                            <a:rPr lang="es-EC" i="1">
                              <a:latin typeface="Cambria Math"/>
                            </a:rPr>
                            <m:t>𝑏𝑎𝑠𝑒</m:t>
                          </m:r>
                          <m:r>
                            <a:rPr lang="es-EC" i="1">
                              <a:latin typeface="Cambria Math"/>
                            </a:rPr>
                            <m:t> </m:t>
                          </m:r>
                          <m:r>
                            <a:rPr lang="es-EC" i="1">
                              <a:latin typeface="Cambria Math"/>
                            </a:rPr>
                            <m:t>𝑑𝑒</m:t>
                          </m:r>
                          <m:r>
                            <a:rPr lang="es-EC" i="1">
                              <a:latin typeface="Cambria Math"/>
                            </a:rPr>
                            <m:t> </m:t>
                          </m:r>
                          <m:r>
                            <a:rPr lang="es-EC" i="1">
                              <a:latin typeface="Cambria Math"/>
                            </a:rPr>
                            <m:t>𝑙𝑎</m:t>
                          </m:r>
                          <m:r>
                            <a:rPr lang="es-EC" i="1">
                              <a:latin typeface="Cambria Math"/>
                            </a:rPr>
                            <m:t> </m:t>
                          </m:r>
                          <m:r>
                            <a:rPr lang="es-EC" i="1">
                              <a:latin typeface="Cambria Math"/>
                            </a:rPr>
                            <m:t>𝐸𝑠𝑡𝑟𝑢𝑐𝑡𝑢𝑟𝑎</m:t>
                          </m:r>
                          <m:r>
                            <a:rPr lang="es-EC" i="1">
                              <a:latin typeface="Cambria Math"/>
                            </a:rPr>
                            <m:t> (</m:t>
                          </m:r>
                          <m:r>
                            <a:rPr lang="es-EC" i="1">
                              <a:latin typeface="Cambria Math"/>
                            </a:rPr>
                            <m:t>𝑎𝑛</m:t>
                          </m:r>
                          <m:r>
                            <a:rPr lang="es-EC" i="1">
                              <a:latin typeface="Cambria Math"/>
                            </a:rPr>
                            <m:t>á</m:t>
                          </m:r>
                          <m:r>
                            <a:rPr lang="es-EC" i="1">
                              <a:latin typeface="Cambria Math"/>
                            </a:rPr>
                            <m:t>𝑙𝑖𝑠𝑖𝑠</m:t>
                          </m:r>
                          <m:r>
                            <a:rPr lang="es-EC" i="1">
                              <a:latin typeface="Cambria Math"/>
                            </a:rPr>
                            <m:t> </m:t>
                          </m:r>
                          <m:r>
                            <a:rPr lang="es-EC" i="1">
                              <a:latin typeface="Cambria Math"/>
                            </a:rPr>
                            <m:t>𝑑𝑖𝑛</m:t>
                          </m:r>
                          <m:r>
                            <a:rPr lang="es-EC" i="1">
                              <a:latin typeface="Cambria Math"/>
                            </a:rPr>
                            <m:t>á</m:t>
                          </m:r>
                          <m:r>
                            <a:rPr lang="es-EC" i="1">
                              <a:latin typeface="Cambria Math"/>
                            </a:rPr>
                            <m:t>𝑚𝑖𝑐𝑜</m:t>
                          </m:r>
                          <m:r>
                            <a:rPr lang="es-EC" i="1">
                              <a:latin typeface="Cambria Math"/>
                            </a:rPr>
                            <m:t>)</m:t>
                          </m:r>
                        </m:den>
                      </m:f>
                    </m:oMath>
                  </m:oMathPara>
                </a14:m>
                <a:endParaRPr lang="es-EC" dirty="0"/>
              </a:p>
            </p:txBody>
          </p:sp>
        </mc:Choice>
        <mc:Fallback xmlns="">
          <p:sp>
            <p:nvSpPr>
              <p:cNvPr id="3" name="2 Rectángulo"/>
              <p:cNvSpPr>
                <a:spLocks noRot="1" noChangeAspect="1" noMove="1" noResize="1" noEditPoints="1" noAdjustHandles="1" noChangeArrowheads="1" noChangeShapeType="1" noTextEdit="1"/>
              </p:cNvSpPr>
              <p:nvPr/>
            </p:nvSpPr>
            <p:spPr>
              <a:xfrm>
                <a:off x="899592" y="1647455"/>
                <a:ext cx="7704856" cy="669094"/>
              </a:xfrm>
              <a:prstGeom prst="rect">
                <a:avLst/>
              </a:prstGeom>
              <a:blipFill rotWithShape="1">
                <a:blip r:embed="rId2"/>
                <a:stretch>
                  <a:fillRect/>
                </a:stretch>
              </a:blipFill>
            </p:spPr>
            <p:txBody>
              <a:bodyPr/>
              <a:lstStyle/>
              <a:p>
                <a:r>
                  <a:rPr lang="es-EC">
                    <a:noFill/>
                  </a:rPr>
                  <a:t> </a:t>
                </a:r>
              </a:p>
            </p:txBody>
          </p:sp>
        </mc:Fallback>
      </mc:AlternateContent>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291452"/>
            <a:ext cx="8061548" cy="4566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7991730"/>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latin typeface="Times New Roman" pitchFamily="18" charset="0"/>
                <a:cs typeface="Times New Roman" pitchFamily="18" charset="0"/>
              </a:rPr>
              <a:t>Derivas de piso máximas para el sismo considerado en sentido “X”</a:t>
            </a:r>
          </a:p>
        </p:txBody>
      </p:sp>
      <p:pic>
        <p:nvPicPr>
          <p:cNvPr id="3" name="2 Imagen"/>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412776"/>
            <a:ext cx="6912768" cy="5445224"/>
          </a:xfrm>
          <a:prstGeom prst="rect">
            <a:avLst/>
          </a:prstGeom>
          <a:noFill/>
          <a:ln>
            <a:noFill/>
          </a:ln>
        </p:spPr>
      </p:pic>
    </p:spTree>
    <p:extLst>
      <p:ext uri="{BB962C8B-B14F-4D97-AF65-F5344CB8AC3E}">
        <p14:creationId xmlns:p14="http://schemas.microsoft.com/office/powerpoint/2010/main" val="1647895352"/>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latin typeface="Times New Roman" pitchFamily="18" charset="0"/>
                <a:cs typeface="Times New Roman" pitchFamily="18" charset="0"/>
              </a:rPr>
              <a:t>Derivas de piso máximas para el sismo considerado en sentido “Y”</a:t>
            </a:r>
          </a:p>
        </p:txBody>
      </p:sp>
      <p:pic>
        <p:nvPicPr>
          <p:cNvPr id="3" name="2 Imagen"/>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412776"/>
            <a:ext cx="7200800" cy="5445224"/>
          </a:xfrm>
          <a:prstGeom prst="rect">
            <a:avLst/>
          </a:prstGeom>
          <a:noFill/>
          <a:ln>
            <a:noFill/>
          </a:ln>
        </p:spPr>
      </p:pic>
    </p:spTree>
    <p:extLst>
      <p:ext uri="{BB962C8B-B14F-4D97-AF65-F5344CB8AC3E}">
        <p14:creationId xmlns:p14="http://schemas.microsoft.com/office/powerpoint/2010/main" val="3584871168"/>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Subtítulo"/>
          <p:cNvSpPr>
            <a:spLocks noGrp="1"/>
          </p:cNvSpPr>
          <p:nvPr>
            <p:ph type="subTitle" idx="1"/>
          </p:nvPr>
        </p:nvSpPr>
        <p:spPr>
          <a:xfrm>
            <a:off x="1124236" y="4077072"/>
            <a:ext cx="7075040" cy="2304256"/>
          </a:xfrm>
        </p:spPr>
        <p:txBody>
          <a:bodyPr>
            <a:noAutofit/>
          </a:bodyPr>
          <a:lstStyle/>
          <a:p>
            <a:pPr algn="l"/>
            <a:r>
              <a:rPr lang="es-EC" sz="2800" dirty="0" smtClean="0">
                <a:latin typeface="Times New Roman" pitchFamily="18" charset="0"/>
                <a:cs typeface="Times New Roman" pitchFamily="18" charset="0"/>
              </a:rPr>
              <a:t>Estipulados por el Código Ecuatoriano de la Construcción,</a:t>
            </a:r>
            <a:r>
              <a:rPr lang="es-EC" sz="2800" dirty="0">
                <a:latin typeface="Times New Roman" pitchFamily="18" charset="0"/>
                <a:cs typeface="Times New Roman" pitchFamily="18" charset="0"/>
              </a:rPr>
              <a:t> CEC -</a:t>
            </a:r>
            <a:r>
              <a:rPr lang="es-EC" sz="2800" dirty="0" smtClean="0">
                <a:latin typeface="Times New Roman" pitchFamily="18" charset="0"/>
                <a:cs typeface="Times New Roman" pitchFamily="18" charset="0"/>
              </a:rPr>
              <a:t>2001, según la fecha de publicación en el registro oficial. </a:t>
            </a:r>
            <a:r>
              <a:rPr lang="en-US" sz="2800" dirty="0" smtClean="0">
                <a:latin typeface="Times New Roman" pitchFamily="18" charset="0"/>
                <a:cs typeface="Times New Roman" pitchFamily="18" charset="0"/>
              </a:rPr>
              <a:t> </a:t>
            </a:r>
          </a:p>
          <a:p>
            <a:pPr algn="l"/>
            <a:r>
              <a:rPr lang="es-EC" sz="2800" dirty="0" smtClean="0">
                <a:latin typeface="Times New Roman" pitchFamily="18" charset="0"/>
                <a:cs typeface="Times New Roman" pitchFamily="18" charset="0"/>
              </a:rPr>
              <a:t>Por</a:t>
            </a:r>
            <a:r>
              <a:rPr lang="en-US" sz="2800" dirty="0" smtClean="0">
                <a:latin typeface="Times New Roman" pitchFamily="18" charset="0"/>
                <a:cs typeface="Times New Roman" pitchFamily="18" charset="0"/>
              </a:rPr>
              <a:t> </a:t>
            </a:r>
            <a:r>
              <a:rPr lang="es-EC" sz="2800" dirty="0" smtClean="0">
                <a:latin typeface="Times New Roman" pitchFamily="18" charset="0"/>
                <a:cs typeface="Times New Roman" pitchFamily="18" charset="0"/>
              </a:rPr>
              <a:t>esta razón las derivas anteriores no son aceptables.</a:t>
            </a:r>
            <a:endParaRPr lang="es-EC" sz="2800" dirty="0">
              <a:latin typeface="Times New Roman" pitchFamily="18" charset="0"/>
              <a:cs typeface="Times New Roman" pitchFamily="18" charset="0"/>
            </a:endParaRPr>
          </a:p>
        </p:txBody>
      </p:sp>
      <p:sp>
        <p:nvSpPr>
          <p:cNvPr id="2" name="1 Título"/>
          <p:cNvSpPr>
            <a:spLocks noGrp="1"/>
          </p:cNvSpPr>
          <p:nvPr>
            <p:ph type="ctrTitle"/>
          </p:nvPr>
        </p:nvSpPr>
        <p:spPr>
          <a:xfrm>
            <a:off x="323528" y="260648"/>
            <a:ext cx="8348464" cy="1470025"/>
          </a:xfrm>
        </p:spPr>
        <p:txBody>
          <a:bodyPr/>
          <a:lstStyle/>
          <a:p>
            <a:pPr algn="just"/>
            <a:r>
              <a:rPr lang="es-EC" dirty="0">
                <a:latin typeface="Times New Roman" pitchFamily="18" charset="0"/>
                <a:cs typeface="Times New Roman" pitchFamily="18" charset="0"/>
              </a:rPr>
              <a:t>Valores de </a:t>
            </a:r>
            <a:r>
              <a:rPr lang="es-EC" dirty="0" smtClean="0">
                <a:latin typeface="Times New Roman" pitchFamily="18" charset="0"/>
                <a:cs typeface="Times New Roman" pitchFamily="18" charset="0"/>
              </a:rPr>
              <a:t>derivas máximos</a:t>
            </a:r>
            <a:r>
              <a:rPr lang="es-EC" dirty="0">
                <a:latin typeface="Times New Roman" pitchFamily="18" charset="0"/>
                <a:cs typeface="Times New Roman" pitchFamily="18" charset="0"/>
              </a:rPr>
              <a:t>, expresados como fracción de la altura de piso</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132856"/>
            <a:ext cx="8676456" cy="126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8841418"/>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2930" y="188640"/>
            <a:ext cx="9036496" cy="638944"/>
          </a:xfrm>
        </p:spPr>
        <p:txBody>
          <a:bodyPr/>
          <a:lstStyle/>
          <a:p>
            <a:r>
              <a:rPr lang="es-EC" dirty="0">
                <a:latin typeface="Times New Roman" pitchFamily="18" charset="0"/>
                <a:cs typeface="Times New Roman" pitchFamily="18" charset="0"/>
              </a:rPr>
              <a:t>Secciones Definitivas de la Estructura.</a:t>
            </a:r>
          </a:p>
        </p:txBody>
      </p:sp>
      <p:graphicFrame>
        <p:nvGraphicFramePr>
          <p:cNvPr id="3" name="2 Tabla"/>
          <p:cNvGraphicFramePr>
            <a:graphicFrameLocks noGrp="1"/>
          </p:cNvGraphicFramePr>
          <p:nvPr>
            <p:extLst>
              <p:ext uri="{D42A27DB-BD31-4B8C-83A1-F6EECF244321}">
                <p14:modId xmlns:p14="http://schemas.microsoft.com/office/powerpoint/2010/main" val="414488932"/>
              </p:ext>
            </p:extLst>
          </p:nvPr>
        </p:nvGraphicFramePr>
        <p:xfrm>
          <a:off x="395536" y="836712"/>
          <a:ext cx="8280920" cy="6036631"/>
        </p:xfrm>
        <a:graphic>
          <a:graphicData uri="http://schemas.openxmlformats.org/drawingml/2006/table">
            <a:tbl>
              <a:tblPr firstRow="1" firstCol="1" bandRow="1">
                <a:tableStyleId>{5DA37D80-6434-44D0-A028-1B22A696006F}</a:tableStyleId>
              </a:tblPr>
              <a:tblGrid>
                <a:gridCol w="1632581"/>
                <a:gridCol w="1927625"/>
                <a:gridCol w="1927625"/>
                <a:gridCol w="1461454"/>
                <a:gridCol w="1331635"/>
              </a:tblGrid>
              <a:tr h="432048">
                <a:tc rowSpan="2">
                  <a:txBody>
                    <a:bodyPr/>
                    <a:lstStyle/>
                    <a:p>
                      <a:pPr algn="ctr">
                        <a:lnSpc>
                          <a:spcPct val="200000"/>
                        </a:lnSpc>
                        <a:spcAft>
                          <a:spcPts val="0"/>
                        </a:spcAft>
                      </a:pPr>
                      <a:r>
                        <a:rPr lang="es-EC" sz="1800" dirty="0">
                          <a:effectLst/>
                        </a:rPr>
                        <a:t>PISOS</a:t>
                      </a:r>
                      <a:endParaRPr lang="es-EC" sz="1800" dirty="0">
                        <a:effectLst/>
                        <a:latin typeface="Times New Roman"/>
                        <a:ea typeface="Calibri"/>
                        <a:cs typeface="Times New Roman"/>
                      </a:endParaRPr>
                    </a:p>
                  </a:txBody>
                  <a:tcPr marL="42859" marR="42859" marT="0" marB="0" anchor="ctr"/>
                </a:tc>
                <a:tc rowSpan="2">
                  <a:txBody>
                    <a:bodyPr/>
                    <a:lstStyle/>
                    <a:p>
                      <a:pPr algn="ctr">
                        <a:lnSpc>
                          <a:spcPct val="200000"/>
                        </a:lnSpc>
                        <a:spcAft>
                          <a:spcPts val="0"/>
                        </a:spcAft>
                      </a:pPr>
                      <a:r>
                        <a:rPr lang="es-EC" sz="1800" dirty="0">
                          <a:effectLst/>
                        </a:rPr>
                        <a:t>ELEMENTO</a:t>
                      </a:r>
                      <a:endParaRPr lang="es-EC" sz="1800" dirty="0">
                        <a:effectLst/>
                        <a:latin typeface="Times New Roman"/>
                        <a:ea typeface="Calibri"/>
                        <a:cs typeface="Times New Roman"/>
                      </a:endParaRPr>
                    </a:p>
                  </a:txBody>
                  <a:tcPr marL="42859" marR="42859" marT="0" marB="0" anchor="ctr"/>
                </a:tc>
                <a:tc rowSpan="2">
                  <a:txBody>
                    <a:bodyPr/>
                    <a:lstStyle/>
                    <a:p>
                      <a:pPr algn="ctr">
                        <a:lnSpc>
                          <a:spcPct val="200000"/>
                        </a:lnSpc>
                        <a:spcAft>
                          <a:spcPts val="0"/>
                        </a:spcAft>
                      </a:pPr>
                      <a:r>
                        <a:rPr lang="es-EC" sz="1800" dirty="0">
                          <a:effectLst/>
                        </a:rPr>
                        <a:t>ASIGNACIÓN</a:t>
                      </a:r>
                      <a:endParaRPr lang="es-EC" sz="1800" dirty="0">
                        <a:effectLst/>
                        <a:latin typeface="Times New Roman"/>
                        <a:ea typeface="Calibri"/>
                        <a:cs typeface="Times New Roman"/>
                      </a:endParaRPr>
                    </a:p>
                  </a:txBody>
                  <a:tcPr marL="42859" marR="42859" marT="0" marB="0" anchor="ctr"/>
                </a:tc>
                <a:tc gridSpan="2">
                  <a:txBody>
                    <a:bodyPr/>
                    <a:lstStyle/>
                    <a:p>
                      <a:pPr algn="ctr">
                        <a:lnSpc>
                          <a:spcPct val="200000"/>
                        </a:lnSpc>
                        <a:spcAft>
                          <a:spcPts val="0"/>
                        </a:spcAft>
                      </a:pPr>
                      <a:r>
                        <a:rPr lang="es-EC" sz="1800" dirty="0">
                          <a:effectLst/>
                        </a:rPr>
                        <a:t>CARACTERÍSTICAS</a:t>
                      </a:r>
                      <a:endParaRPr lang="es-EC" sz="1800" dirty="0">
                        <a:effectLst/>
                        <a:latin typeface="Times New Roman"/>
                        <a:ea typeface="Calibri"/>
                        <a:cs typeface="Times New Roman"/>
                      </a:endParaRPr>
                    </a:p>
                  </a:txBody>
                  <a:tcPr marL="42859" marR="42859" marT="0" marB="0" anchor="ctr"/>
                </a:tc>
                <a:tc hMerge="1">
                  <a:txBody>
                    <a:bodyPr/>
                    <a:lstStyle/>
                    <a:p>
                      <a:endParaRPr lang="es-EC"/>
                    </a:p>
                  </a:txBody>
                  <a:tcPr/>
                </a:tc>
              </a:tr>
              <a:tr h="398512">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200000"/>
                        </a:lnSpc>
                        <a:spcAft>
                          <a:spcPts val="0"/>
                        </a:spcAft>
                      </a:pPr>
                      <a:r>
                        <a:rPr lang="es-EC" sz="1800" dirty="0">
                          <a:effectLst/>
                        </a:rPr>
                        <a:t>b (cm.)</a:t>
                      </a:r>
                      <a:endParaRPr lang="es-EC" sz="1800" dirty="0">
                        <a:effectLst/>
                        <a:latin typeface="Times New Roman"/>
                        <a:ea typeface="Calibri"/>
                        <a:cs typeface="Times New Roman"/>
                      </a:endParaRPr>
                    </a:p>
                  </a:txBody>
                  <a:tcPr marL="42859" marR="42859" marT="0" marB="0" anchor="ctr"/>
                </a:tc>
                <a:tc>
                  <a:txBody>
                    <a:bodyPr/>
                    <a:lstStyle/>
                    <a:p>
                      <a:pPr algn="ctr">
                        <a:lnSpc>
                          <a:spcPct val="200000"/>
                        </a:lnSpc>
                        <a:spcAft>
                          <a:spcPts val="0"/>
                        </a:spcAft>
                      </a:pPr>
                      <a:r>
                        <a:rPr lang="es-EC" sz="1800" dirty="0">
                          <a:effectLst/>
                        </a:rPr>
                        <a:t>h (cm)</a:t>
                      </a:r>
                      <a:endParaRPr lang="es-EC" sz="1800" dirty="0">
                        <a:effectLst/>
                        <a:latin typeface="Times New Roman"/>
                        <a:ea typeface="Calibri"/>
                        <a:cs typeface="Times New Roman"/>
                      </a:endParaRPr>
                    </a:p>
                  </a:txBody>
                  <a:tcPr marL="42859" marR="42859" marT="0" marB="0" anchor="ctr"/>
                </a:tc>
              </a:tr>
              <a:tr h="479975">
                <a:tc rowSpan="3">
                  <a:txBody>
                    <a:bodyPr/>
                    <a:lstStyle/>
                    <a:p>
                      <a:pPr algn="ctr">
                        <a:lnSpc>
                          <a:spcPct val="200000"/>
                        </a:lnSpc>
                        <a:spcAft>
                          <a:spcPts val="0"/>
                        </a:spcAft>
                      </a:pPr>
                      <a:r>
                        <a:rPr lang="es-EC" sz="1800" dirty="0">
                          <a:effectLst/>
                        </a:rPr>
                        <a:t>Primero, Segundo, Tercero</a:t>
                      </a:r>
                      <a:endParaRPr lang="es-EC" sz="1800" dirty="0">
                        <a:effectLst/>
                        <a:latin typeface="Times New Roman"/>
                        <a:ea typeface="Calibri"/>
                        <a:cs typeface="Times New Roman"/>
                      </a:endParaRPr>
                    </a:p>
                  </a:txBody>
                  <a:tcPr marL="42859" marR="42859" marT="0" marB="0" anchor="ctr"/>
                </a:tc>
                <a:tc>
                  <a:txBody>
                    <a:bodyPr/>
                    <a:lstStyle/>
                    <a:p>
                      <a:pPr algn="ctr">
                        <a:lnSpc>
                          <a:spcPct val="200000"/>
                        </a:lnSpc>
                        <a:spcAft>
                          <a:spcPts val="0"/>
                        </a:spcAft>
                      </a:pPr>
                      <a:r>
                        <a:rPr lang="es-EC" sz="1800" dirty="0">
                          <a:effectLst/>
                        </a:rPr>
                        <a:t>VIGA</a:t>
                      </a:r>
                      <a:endParaRPr lang="es-EC" sz="1800" dirty="0">
                        <a:effectLst/>
                        <a:latin typeface="Times New Roman"/>
                        <a:ea typeface="Calibri"/>
                        <a:cs typeface="Times New Roman"/>
                      </a:endParaRPr>
                    </a:p>
                  </a:txBody>
                  <a:tcPr marL="42859" marR="42859" marT="0" marB="0" anchor="ctr"/>
                </a:tc>
                <a:tc>
                  <a:txBody>
                    <a:bodyPr/>
                    <a:lstStyle/>
                    <a:p>
                      <a:pPr algn="ctr">
                        <a:lnSpc>
                          <a:spcPct val="200000"/>
                        </a:lnSpc>
                        <a:spcAft>
                          <a:spcPts val="0"/>
                        </a:spcAft>
                      </a:pPr>
                      <a:r>
                        <a:rPr lang="es-EC" sz="1800" dirty="0">
                          <a:effectLst/>
                        </a:rPr>
                        <a:t>V50x70</a:t>
                      </a:r>
                      <a:endParaRPr lang="es-EC" sz="1800" dirty="0">
                        <a:effectLst/>
                        <a:latin typeface="Times New Roman"/>
                        <a:ea typeface="Calibri"/>
                        <a:cs typeface="Times New Roman"/>
                      </a:endParaRPr>
                    </a:p>
                  </a:txBody>
                  <a:tcPr marL="42859" marR="42859" marT="0" marB="0" anchor="ctr"/>
                </a:tc>
                <a:tc>
                  <a:txBody>
                    <a:bodyPr/>
                    <a:lstStyle/>
                    <a:p>
                      <a:pPr algn="ctr">
                        <a:lnSpc>
                          <a:spcPct val="200000"/>
                        </a:lnSpc>
                        <a:spcAft>
                          <a:spcPts val="0"/>
                        </a:spcAft>
                      </a:pPr>
                      <a:r>
                        <a:rPr lang="es-EC" sz="1800" dirty="0">
                          <a:effectLst/>
                        </a:rPr>
                        <a:t>50</a:t>
                      </a:r>
                      <a:endParaRPr lang="es-EC" sz="1800" dirty="0">
                        <a:effectLst/>
                        <a:latin typeface="Times New Roman"/>
                        <a:ea typeface="Calibri"/>
                        <a:cs typeface="Times New Roman"/>
                      </a:endParaRPr>
                    </a:p>
                  </a:txBody>
                  <a:tcPr marL="42859" marR="42859" marT="0" marB="0" anchor="ctr"/>
                </a:tc>
                <a:tc>
                  <a:txBody>
                    <a:bodyPr/>
                    <a:lstStyle/>
                    <a:p>
                      <a:pPr algn="ctr">
                        <a:lnSpc>
                          <a:spcPct val="200000"/>
                        </a:lnSpc>
                        <a:spcAft>
                          <a:spcPts val="0"/>
                        </a:spcAft>
                      </a:pPr>
                      <a:r>
                        <a:rPr lang="es-EC" sz="1800" dirty="0">
                          <a:effectLst/>
                        </a:rPr>
                        <a:t>70</a:t>
                      </a:r>
                      <a:endParaRPr lang="es-EC" sz="1800" dirty="0">
                        <a:effectLst/>
                        <a:latin typeface="Times New Roman"/>
                        <a:ea typeface="Calibri"/>
                        <a:cs typeface="Times New Roman"/>
                      </a:endParaRPr>
                    </a:p>
                  </a:txBody>
                  <a:tcPr marL="42859" marR="42859" marT="0" marB="0" anchor="ctr"/>
                </a:tc>
              </a:tr>
              <a:tr h="467903">
                <a:tc vMerge="1">
                  <a:txBody>
                    <a:bodyPr/>
                    <a:lstStyle/>
                    <a:p>
                      <a:endParaRPr lang="es-EC"/>
                    </a:p>
                  </a:txBody>
                  <a:tcPr/>
                </a:tc>
                <a:tc>
                  <a:txBody>
                    <a:bodyPr/>
                    <a:lstStyle/>
                    <a:p>
                      <a:pPr algn="ctr">
                        <a:lnSpc>
                          <a:spcPct val="200000"/>
                        </a:lnSpc>
                        <a:spcAft>
                          <a:spcPts val="0"/>
                        </a:spcAft>
                      </a:pPr>
                      <a:r>
                        <a:rPr lang="es-EC" sz="1800" dirty="0">
                          <a:effectLst/>
                        </a:rPr>
                        <a:t>COLUMNA</a:t>
                      </a:r>
                      <a:endParaRPr lang="es-EC" sz="1800" dirty="0">
                        <a:effectLst/>
                        <a:latin typeface="Times New Roman"/>
                        <a:ea typeface="Calibri"/>
                        <a:cs typeface="Times New Roman"/>
                      </a:endParaRPr>
                    </a:p>
                  </a:txBody>
                  <a:tcPr marL="42859" marR="42859" marT="0" marB="0" anchor="ctr"/>
                </a:tc>
                <a:tc>
                  <a:txBody>
                    <a:bodyPr/>
                    <a:lstStyle/>
                    <a:p>
                      <a:pPr algn="ctr">
                        <a:lnSpc>
                          <a:spcPct val="200000"/>
                        </a:lnSpc>
                        <a:spcAft>
                          <a:spcPts val="0"/>
                        </a:spcAft>
                      </a:pPr>
                      <a:r>
                        <a:rPr lang="es-EC" sz="1800" dirty="0">
                          <a:effectLst/>
                        </a:rPr>
                        <a:t>C65x65</a:t>
                      </a:r>
                      <a:endParaRPr lang="es-EC" sz="1800" dirty="0">
                        <a:effectLst/>
                        <a:latin typeface="Times New Roman"/>
                        <a:ea typeface="Calibri"/>
                        <a:cs typeface="Times New Roman"/>
                      </a:endParaRPr>
                    </a:p>
                  </a:txBody>
                  <a:tcPr marL="42859" marR="42859" marT="0" marB="0" anchor="ctr"/>
                </a:tc>
                <a:tc>
                  <a:txBody>
                    <a:bodyPr/>
                    <a:lstStyle/>
                    <a:p>
                      <a:pPr algn="ctr">
                        <a:lnSpc>
                          <a:spcPct val="200000"/>
                        </a:lnSpc>
                        <a:spcAft>
                          <a:spcPts val="0"/>
                        </a:spcAft>
                      </a:pPr>
                      <a:r>
                        <a:rPr lang="es-EC" sz="1800" dirty="0">
                          <a:effectLst/>
                        </a:rPr>
                        <a:t>65</a:t>
                      </a:r>
                      <a:endParaRPr lang="es-EC" sz="1800" dirty="0">
                        <a:effectLst/>
                        <a:latin typeface="Times New Roman"/>
                        <a:ea typeface="Calibri"/>
                        <a:cs typeface="Times New Roman"/>
                      </a:endParaRPr>
                    </a:p>
                  </a:txBody>
                  <a:tcPr marL="42859" marR="42859" marT="0" marB="0" anchor="ctr"/>
                </a:tc>
                <a:tc>
                  <a:txBody>
                    <a:bodyPr/>
                    <a:lstStyle/>
                    <a:p>
                      <a:pPr algn="ctr">
                        <a:lnSpc>
                          <a:spcPct val="200000"/>
                        </a:lnSpc>
                        <a:spcAft>
                          <a:spcPts val="0"/>
                        </a:spcAft>
                      </a:pPr>
                      <a:r>
                        <a:rPr lang="es-EC" sz="1800" dirty="0">
                          <a:effectLst/>
                        </a:rPr>
                        <a:t>65</a:t>
                      </a:r>
                      <a:endParaRPr lang="es-EC" sz="1800" dirty="0">
                        <a:effectLst/>
                        <a:latin typeface="Times New Roman"/>
                        <a:ea typeface="Calibri"/>
                        <a:cs typeface="Times New Roman"/>
                      </a:endParaRPr>
                    </a:p>
                  </a:txBody>
                  <a:tcPr marL="42859" marR="42859" marT="0" marB="0" anchor="ctr"/>
                </a:tc>
              </a:tr>
              <a:tr h="527839">
                <a:tc vMerge="1">
                  <a:txBody>
                    <a:bodyPr/>
                    <a:lstStyle/>
                    <a:p>
                      <a:endParaRPr lang="es-EC"/>
                    </a:p>
                  </a:txBody>
                  <a:tcPr/>
                </a:tc>
                <a:tc>
                  <a:txBody>
                    <a:bodyPr/>
                    <a:lstStyle/>
                    <a:p>
                      <a:pPr algn="ctr">
                        <a:lnSpc>
                          <a:spcPct val="200000"/>
                        </a:lnSpc>
                        <a:spcAft>
                          <a:spcPts val="0"/>
                        </a:spcAft>
                      </a:pPr>
                      <a:r>
                        <a:rPr lang="es-EC" sz="1800" dirty="0">
                          <a:effectLst/>
                        </a:rPr>
                        <a:t>LOSA</a:t>
                      </a:r>
                      <a:endParaRPr lang="es-EC" sz="1800" dirty="0">
                        <a:effectLst/>
                        <a:latin typeface="Times New Roman"/>
                        <a:ea typeface="Calibri"/>
                        <a:cs typeface="Times New Roman"/>
                      </a:endParaRPr>
                    </a:p>
                  </a:txBody>
                  <a:tcPr marL="42859" marR="42859" marT="0" marB="0" anchor="ctr"/>
                </a:tc>
                <a:tc>
                  <a:txBody>
                    <a:bodyPr/>
                    <a:lstStyle/>
                    <a:p>
                      <a:pPr algn="ctr">
                        <a:lnSpc>
                          <a:spcPct val="200000"/>
                        </a:lnSpc>
                        <a:spcAft>
                          <a:spcPts val="0"/>
                        </a:spcAft>
                      </a:pPr>
                      <a:r>
                        <a:rPr lang="es-EC" sz="1800" dirty="0">
                          <a:effectLst/>
                        </a:rPr>
                        <a:t>LOSA (Membrana)</a:t>
                      </a:r>
                      <a:endParaRPr lang="es-EC" sz="1800" dirty="0">
                        <a:effectLst/>
                        <a:latin typeface="Times New Roman"/>
                        <a:ea typeface="Calibri"/>
                        <a:cs typeface="Times New Roman"/>
                      </a:endParaRPr>
                    </a:p>
                  </a:txBody>
                  <a:tcPr marL="42859" marR="42859" marT="0" marB="0" anchor="ctr"/>
                </a:tc>
                <a:tc gridSpan="2">
                  <a:txBody>
                    <a:bodyPr/>
                    <a:lstStyle/>
                    <a:p>
                      <a:pPr algn="ctr">
                        <a:lnSpc>
                          <a:spcPct val="200000"/>
                        </a:lnSpc>
                        <a:spcAft>
                          <a:spcPts val="0"/>
                        </a:spcAft>
                      </a:pPr>
                      <a:r>
                        <a:rPr lang="es-EC" sz="1800" dirty="0">
                          <a:effectLst/>
                        </a:rPr>
                        <a:t>Altura equivalente 18.06 cm</a:t>
                      </a:r>
                      <a:endParaRPr lang="es-EC" sz="1800" dirty="0">
                        <a:effectLst/>
                        <a:latin typeface="Times New Roman"/>
                        <a:ea typeface="Calibri"/>
                        <a:cs typeface="Times New Roman"/>
                      </a:endParaRPr>
                    </a:p>
                  </a:txBody>
                  <a:tcPr marL="42859" marR="42859" marT="0" marB="0" anchor="ctr"/>
                </a:tc>
                <a:tc hMerge="1">
                  <a:txBody>
                    <a:bodyPr/>
                    <a:lstStyle/>
                    <a:p>
                      <a:endParaRPr lang="es-EC"/>
                    </a:p>
                  </a:txBody>
                  <a:tcPr/>
                </a:tc>
              </a:tr>
              <a:tr h="472902">
                <a:tc rowSpan="3">
                  <a:txBody>
                    <a:bodyPr/>
                    <a:lstStyle/>
                    <a:p>
                      <a:pPr algn="ctr">
                        <a:lnSpc>
                          <a:spcPct val="200000"/>
                        </a:lnSpc>
                        <a:spcAft>
                          <a:spcPts val="0"/>
                        </a:spcAft>
                      </a:pPr>
                      <a:r>
                        <a:rPr lang="es-EC" sz="1800" dirty="0">
                          <a:effectLst/>
                        </a:rPr>
                        <a:t>Cuarto, </a:t>
                      </a:r>
                    </a:p>
                    <a:p>
                      <a:pPr algn="ctr">
                        <a:lnSpc>
                          <a:spcPct val="200000"/>
                        </a:lnSpc>
                        <a:spcAft>
                          <a:spcPts val="0"/>
                        </a:spcAft>
                      </a:pPr>
                      <a:r>
                        <a:rPr lang="es-EC" sz="1800" dirty="0">
                          <a:effectLst/>
                        </a:rPr>
                        <a:t>Quito</a:t>
                      </a:r>
                      <a:endParaRPr lang="es-EC" sz="1800" dirty="0">
                        <a:effectLst/>
                        <a:latin typeface="Times New Roman"/>
                        <a:ea typeface="Calibri"/>
                        <a:cs typeface="Times New Roman"/>
                      </a:endParaRPr>
                    </a:p>
                  </a:txBody>
                  <a:tcPr marL="42859" marR="42859" marT="0" marB="0" anchor="ctr"/>
                </a:tc>
                <a:tc>
                  <a:txBody>
                    <a:bodyPr/>
                    <a:lstStyle/>
                    <a:p>
                      <a:pPr algn="ctr">
                        <a:lnSpc>
                          <a:spcPct val="200000"/>
                        </a:lnSpc>
                        <a:spcAft>
                          <a:spcPts val="0"/>
                        </a:spcAft>
                      </a:pPr>
                      <a:r>
                        <a:rPr lang="es-EC" sz="1800" dirty="0">
                          <a:effectLst/>
                        </a:rPr>
                        <a:t>VIGA</a:t>
                      </a:r>
                      <a:endParaRPr lang="es-EC" sz="1800" dirty="0">
                        <a:effectLst/>
                        <a:latin typeface="Times New Roman"/>
                        <a:ea typeface="Calibri"/>
                        <a:cs typeface="Times New Roman"/>
                      </a:endParaRPr>
                    </a:p>
                  </a:txBody>
                  <a:tcPr marL="42859" marR="42859" marT="0" marB="0" anchor="ctr"/>
                </a:tc>
                <a:tc>
                  <a:txBody>
                    <a:bodyPr/>
                    <a:lstStyle/>
                    <a:p>
                      <a:pPr algn="ctr">
                        <a:lnSpc>
                          <a:spcPct val="200000"/>
                        </a:lnSpc>
                        <a:spcAft>
                          <a:spcPts val="0"/>
                        </a:spcAft>
                      </a:pPr>
                      <a:r>
                        <a:rPr lang="es-EC" sz="1800" dirty="0">
                          <a:effectLst/>
                        </a:rPr>
                        <a:t>V50x60</a:t>
                      </a:r>
                      <a:endParaRPr lang="es-EC" sz="1800" dirty="0">
                        <a:effectLst/>
                        <a:latin typeface="Times New Roman"/>
                        <a:ea typeface="Calibri"/>
                        <a:cs typeface="Times New Roman"/>
                      </a:endParaRPr>
                    </a:p>
                  </a:txBody>
                  <a:tcPr marL="42859" marR="42859" marT="0" marB="0" anchor="ctr"/>
                </a:tc>
                <a:tc>
                  <a:txBody>
                    <a:bodyPr/>
                    <a:lstStyle/>
                    <a:p>
                      <a:pPr algn="ctr">
                        <a:lnSpc>
                          <a:spcPct val="200000"/>
                        </a:lnSpc>
                        <a:spcAft>
                          <a:spcPts val="0"/>
                        </a:spcAft>
                      </a:pPr>
                      <a:r>
                        <a:rPr lang="es-EC" sz="1800" dirty="0">
                          <a:effectLst/>
                        </a:rPr>
                        <a:t>50</a:t>
                      </a:r>
                      <a:endParaRPr lang="es-EC" sz="1800" dirty="0">
                        <a:effectLst/>
                        <a:latin typeface="Times New Roman"/>
                        <a:ea typeface="Calibri"/>
                        <a:cs typeface="Times New Roman"/>
                      </a:endParaRPr>
                    </a:p>
                  </a:txBody>
                  <a:tcPr marL="42859" marR="42859" marT="0" marB="0" anchor="ctr"/>
                </a:tc>
                <a:tc>
                  <a:txBody>
                    <a:bodyPr/>
                    <a:lstStyle/>
                    <a:p>
                      <a:pPr algn="ctr">
                        <a:lnSpc>
                          <a:spcPct val="200000"/>
                        </a:lnSpc>
                        <a:spcAft>
                          <a:spcPts val="0"/>
                        </a:spcAft>
                      </a:pPr>
                      <a:r>
                        <a:rPr lang="es-EC" sz="1800" dirty="0">
                          <a:effectLst/>
                        </a:rPr>
                        <a:t>60</a:t>
                      </a:r>
                      <a:endParaRPr lang="es-EC" sz="1800" dirty="0">
                        <a:effectLst/>
                        <a:latin typeface="Times New Roman"/>
                        <a:ea typeface="Calibri"/>
                        <a:cs typeface="Times New Roman"/>
                      </a:endParaRPr>
                    </a:p>
                  </a:txBody>
                  <a:tcPr marL="42859" marR="42859" marT="0" marB="0" anchor="ctr"/>
                </a:tc>
              </a:tr>
              <a:tr h="460830">
                <a:tc vMerge="1">
                  <a:txBody>
                    <a:bodyPr/>
                    <a:lstStyle/>
                    <a:p>
                      <a:endParaRPr lang="es-EC"/>
                    </a:p>
                  </a:txBody>
                  <a:tcPr/>
                </a:tc>
                <a:tc>
                  <a:txBody>
                    <a:bodyPr/>
                    <a:lstStyle/>
                    <a:p>
                      <a:pPr algn="ctr">
                        <a:lnSpc>
                          <a:spcPct val="200000"/>
                        </a:lnSpc>
                        <a:spcAft>
                          <a:spcPts val="0"/>
                        </a:spcAft>
                      </a:pPr>
                      <a:r>
                        <a:rPr lang="es-EC" sz="1800" dirty="0">
                          <a:effectLst/>
                        </a:rPr>
                        <a:t>COLUMNA</a:t>
                      </a:r>
                      <a:endParaRPr lang="es-EC" sz="1800" dirty="0">
                        <a:effectLst/>
                        <a:latin typeface="Times New Roman"/>
                        <a:ea typeface="Calibri"/>
                        <a:cs typeface="Times New Roman"/>
                      </a:endParaRPr>
                    </a:p>
                  </a:txBody>
                  <a:tcPr marL="42859" marR="42859" marT="0" marB="0" anchor="ctr"/>
                </a:tc>
                <a:tc>
                  <a:txBody>
                    <a:bodyPr/>
                    <a:lstStyle/>
                    <a:p>
                      <a:pPr algn="ctr">
                        <a:lnSpc>
                          <a:spcPct val="200000"/>
                        </a:lnSpc>
                        <a:spcAft>
                          <a:spcPts val="0"/>
                        </a:spcAft>
                      </a:pPr>
                      <a:r>
                        <a:rPr lang="es-EC" sz="1800" dirty="0">
                          <a:effectLst/>
                        </a:rPr>
                        <a:t>C60x60</a:t>
                      </a:r>
                      <a:endParaRPr lang="es-EC" sz="1800" dirty="0">
                        <a:effectLst/>
                        <a:latin typeface="Times New Roman"/>
                        <a:ea typeface="Calibri"/>
                        <a:cs typeface="Times New Roman"/>
                      </a:endParaRPr>
                    </a:p>
                  </a:txBody>
                  <a:tcPr marL="42859" marR="42859" marT="0" marB="0" anchor="ctr"/>
                </a:tc>
                <a:tc>
                  <a:txBody>
                    <a:bodyPr/>
                    <a:lstStyle/>
                    <a:p>
                      <a:pPr algn="ctr">
                        <a:lnSpc>
                          <a:spcPct val="200000"/>
                        </a:lnSpc>
                        <a:spcAft>
                          <a:spcPts val="0"/>
                        </a:spcAft>
                      </a:pPr>
                      <a:r>
                        <a:rPr lang="es-EC" sz="1800" dirty="0">
                          <a:effectLst/>
                        </a:rPr>
                        <a:t>60</a:t>
                      </a:r>
                      <a:endParaRPr lang="es-EC" sz="1800" dirty="0">
                        <a:effectLst/>
                        <a:latin typeface="Times New Roman"/>
                        <a:ea typeface="Calibri"/>
                        <a:cs typeface="Times New Roman"/>
                      </a:endParaRPr>
                    </a:p>
                  </a:txBody>
                  <a:tcPr marL="42859" marR="42859" marT="0" marB="0" anchor="ctr"/>
                </a:tc>
                <a:tc>
                  <a:txBody>
                    <a:bodyPr/>
                    <a:lstStyle/>
                    <a:p>
                      <a:pPr algn="ctr">
                        <a:lnSpc>
                          <a:spcPct val="200000"/>
                        </a:lnSpc>
                        <a:spcAft>
                          <a:spcPts val="0"/>
                        </a:spcAft>
                      </a:pPr>
                      <a:r>
                        <a:rPr lang="es-EC" sz="1800" dirty="0">
                          <a:effectLst/>
                        </a:rPr>
                        <a:t>60</a:t>
                      </a:r>
                      <a:endParaRPr lang="es-EC" sz="1800" dirty="0">
                        <a:effectLst/>
                        <a:latin typeface="Times New Roman"/>
                        <a:ea typeface="Calibri"/>
                        <a:cs typeface="Times New Roman"/>
                      </a:endParaRPr>
                    </a:p>
                  </a:txBody>
                  <a:tcPr marL="42859" marR="42859" marT="0" marB="0" anchor="ctr"/>
                </a:tc>
              </a:tr>
              <a:tr h="520766">
                <a:tc vMerge="1">
                  <a:txBody>
                    <a:bodyPr/>
                    <a:lstStyle/>
                    <a:p>
                      <a:endParaRPr lang="es-EC"/>
                    </a:p>
                  </a:txBody>
                  <a:tcPr/>
                </a:tc>
                <a:tc>
                  <a:txBody>
                    <a:bodyPr/>
                    <a:lstStyle/>
                    <a:p>
                      <a:pPr algn="ctr">
                        <a:lnSpc>
                          <a:spcPct val="200000"/>
                        </a:lnSpc>
                        <a:spcAft>
                          <a:spcPts val="0"/>
                        </a:spcAft>
                      </a:pPr>
                      <a:r>
                        <a:rPr lang="es-EC" sz="1800" dirty="0">
                          <a:effectLst/>
                        </a:rPr>
                        <a:t>LOSA</a:t>
                      </a:r>
                      <a:endParaRPr lang="es-EC" sz="1800" dirty="0">
                        <a:effectLst/>
                        <a:latin typeface="Times New Roman"/>
                        <a:ea typeface="Calibri"/>
                        <a:cs typeface="Times New Roman"/>
                      </a:endParaRPr>
                    </a:p>
                  </a:txBody>
                  <a:tcPr marL="42859" marR="42859" marT="0" marB="0" anchor="ctr"/>
                </a:tc>
                <a:tc>
                  <a:txBody>
                    <a:bodyPr/>
                    <a:lstStyle/>
                    <a:p>
                      <a:pPr algn="ctr">
                        <a:lnSpc>
                          <a:spcPct val="200000"/>
                        </a:lnSpc>
                        <a:spcAft>
                          <a:spcPts val="0"/>
                        </a:spcAft>
                      </a:pPr>
                      <a:r>
                        <a:rPr lang="es-EC" sz="1800" dirty="0">
                          <a:effectLst/>
                        </a:rPr>
                        <a:t>LOSA (Membrana)</a:t>
                      </a:r>
                      <a:endParaRPr lang="es-EC" sz="1800" dirty="0">
                        <a:effectLst/>
                        <a:latin typeface="Times New Roman"/>
                        <a:ea typeface="Calibri"/>
                        <a:cs typeface="Times New Roman"/>
                      </a:endParaRPr>
                    </a:p>
                  </a:txBody>
                  <a:tcPr marL="42859" marR="42859" marT="0" marB="0" anchor="ctr"/>
                </a:tc>
                <a:tc gridSpan="2">
                  <a:txBody>
                    <a:bodyPr/>
                    <a:lstStyle/>
                    <a:p>
                      <a:pPr algn="ctr">
                        <a:lnSpc>
                          <a:spcPct val="200000"/>
                        </a:lnSpc>
                        <a:spcAft>
                          <a:spcPts val="0"/>
                        </a:spcAft>
                      </a:pPr>
                      <a:r>
                        <a:rPr lang="es-EC" sz="1800" dirty="0">
                          <a:effectLst/>
                        </a:rPr>
                        <a:t>Altura equivalente 18.06 cm</a:t>
                      </a:r>
                      <a:endParaRPr lang="es-EC" sz="1800" dirty="0">
                        <a:effectLst/>
                        <a:latin typeface="Times New Roman"/>
                        <a:ea typeface="Calibri"/>
                        <a:cs typeface="Times New Roman"/>
                      </a:endParaRPr>
                    </a:p>
                  </a:txBody>
                  <a:tcPr marL="42859" marR="42859" marT="0" marB="0" anchor="ctr"/>
                </a:tc>
                <a:tc hMerge="1">
                  <a:txBody>
                    <a:bodyPr/>
                    <a:lstStyle/>
                    <a:p>
                      <a:endParaRPr lang="es-EC"/>
                    </a:p>
                  </a:txBody>
                  <a:tcPr/>
                </a:tc>
              </a:tr>
              <a:tr h="432048">
                <a:tc rowSpan="3">
                  <a:txBody>
                    <a:bodyPr/>
                    <a:lstStyle/>
                    <a:p>
                      <a:pPr algn="ctr">
                        <a:lnSpc>
                          <a:spcPct val="200000"/>
                        </a:lnSpc>
                        <a:spcAft>
                          <a:spcPts val="0"/>
                        </a:spcAft>
                      </a:pPr>
                      <a:r>
                        <a:rPr lang="es-EC" sz="1800" dirty="0">
                          <a:effectLst/>
                        </a:rPr>
                        <a:t>Sexto, </a:t>
                      </a:r>
                    </a:p>
                    <a:p>
                      <a:pPr algn="ctr">
                        <a:lnSpc>
                          <a:spcPct val="200000"/>
                        </a:lnSpc>
                        <a:spcAft>
                          <a:spcPts val="0"/>
                        </a:spcAft>
                      </a:pPr>
                      <a:r>
                        <a:rPr lang="es-EC" sz="1800" dirty="0">
                          <a:effectLst/>
                        </a:rPr>
                        <a:t>Séptimo</a:t>
                      </a:r>
                      <a:endParaRPr lang="es-EC" sz="1800" dirty="0">
                        <a:effectLst/>
                        <a:latin typeface="Times New Roman"/>
                        <a:ea typeface="Calibri"/>
                        <a:cs typeface="Times New Roman"/>
                      </a:endParaRPr>
                    </a:p>
                  </a:txBody>
                  <a:tcPr marL="42859" marR="42859" marT="0" marB="0" anchor="ctr"/>
                </a:tc>
                <a:tc>
                  <a:txBody>
                    <a:bodyPr/>
                    <a:lstStyle/>
                    <a:p>
                      <a:pPr algn="ctr">
                        <a:lnSpc>
                          <a:spcPct val="200000"/>
                        </a:lnSpc>
                        <a:spcAft>
                          <a:spcPts val="0"/>
                        </a:spcAft>
                      </a:pPr>
                      <a:r>
                        <a:rPr lang="es-EC" sz="1800" dirty="0">
                          <a:effectLst/>
                        </a:rPr>
                        <a:t>VIGA</a:t>
                      </a:r>
                      <a:endParaRPr lang="es-EC" sz="1800" dirty="0">
                        <a:effectLst/>
                        <a:latin typeface="Times New Roman"/>
                        <a:ea typeface="Calibri"/>
                        <a:cs typeface="Times New Roman"/>
                      </a:endParaRPr>
                    </a:p>
                  </a:txBody>
                  <a:tcPr marL="42859" marR="42859" marT="0" marB="0" anchor="ctr"/>
                </a:tc>
                <a:tc>
                  <a:txBody>
                    <a:bodyPr/>
                    <a:lstStyle/>
                    <a:p>
                      <a:pPr algn="ctr">
                        <a:lnSpc>
                          <a:spcPct val="200000"/>
                        </a:lnSpc>
                        <a:spcAft>
                          <a:spcPts val="0"/>
                        </a:spcAft>
                      </a:pPr>
                      <a:r>
                        <a:rPr lang="es-EC" sz="1800" dirty="0">
                          <a:effectLst/>
                        </a:rPr>
                        <a:t>V40x65</a:t>
                      </a:r>
                      <a:endParaRPr lang="es-EC" sz="1800" dirty="0">
                        <a:effectLst/>
                        <a:latin typeface="Times New Roman"/>
                        <a:ea typeface="Calibri"/>
                        <a:cs typeface="Times New Roman"/>
                      </a:endParaRPr>
                    </a:p>
                  </a:txBody>
                  <a:tcPr marL="42859" marR="42859" marT="0" marB="0" anchor="ctr"/>
                </a:tc>
                <a:tc>
                  <a:txBody>
                    <a:bodyPr/>
                    <a:lstStyle/>
                    <a:p>
                      <a:pPr algn="ctr">
                        <a:lnSpc>
                          <a:spcPct val="200000"/>
                        </a:lnSpc>
                        <a:spcAft>
                          <a:spcPts val="0"/>
                        </a:spcAft>
                      </a:pPr>
                      <a:r>
                        <a:rPr lang="es-EC" sz="1800" dirty="0">
                          <a:effectLst/>
                        </a:rPr>
                        <a:t>40</a:t>
                      </a:r>
                      <a:endParaRPr lang="es-EC" sz="1800" dirty="0">
                        <a:effectLst/>
                        <a:latin typeface="Times New Roman"/>
                        <a:ea typeface="Calibri"/>
                        <a:cs typeface="Times New Roman"/>
                      </a:endParaRPr>
                    </a:p>
                  </a:txBody>
                  <a:tcPr marL="42859" marR="42859" marT="0" marB="0" anchor="ctr"/>
                </a:tc>
                <a:tc>
                  <a:txBody>
                    <a:bodyPr/>
                    <a:lstStyle/>
                    <a:p>
                      <a:pPr algn="ctr">
                        <a:lnSpc>
                          <a:spcPct val="200000"/>
                        </a:lnSpc>
                        <a:spcAft>
                          <a:spcPts val="0"/>
                        </a:spcAft>
                      </a:pPr>
                      <a:r>
                        <a:rPr lang="es-EC" sz="1800" dirty="0">
                          <a:effectLst/>
                        </a:rPr>
                        <a:t>65</a:t>
                      </a:r>
                      <a:endParaRPr lang="es-EC" sz="1800" dirty="0">
                        <a:effectLst/>
                        <a:latin typeface="Times New Roman"/>
                        <a:ea typeface="Calibri"/>
                        <a:cs typeface="Times New Roman"/>
                      </a:endParaRPr>
                    </a:p>
                  </a:txBody>
                  <a:tcPr marL="42859" marR="42859" marT="0" marB="0" anchor="ctr"/>
                </a:tc>
              </a:tr>
              <a:tr h="491984">
                <a:tc vMerge="1">
                  <a:txBody>
                    <a:bodyPr/>
                    <a:lstStyle/>
                    <a:p>
                      <a:endParaRPr lang="es-EC"/>
                    </a:p>
                  </a:txBody>
                  <a:tcPr/>
                </a:tc>
                <a:tc>
                  <a:txBody>
                    <a:bodyPr/>
                    <a:lstStyle/>
                    <a:p>
                      <a:pPr algn="ctr">
                        <a:lnSpc>
                          <a:spcPct val="200000"/>
                        </a:lnSpc>
                        <a:spcAft>
                          <a:spcPts val="0"/>
                        </a:spcAft>
                      </a:pPr>
                      <a:r>
                        <a:rPr lang="es-EC" sz="1800" dirty="0">
                          <a:effectLst/>
                        </a:rPr>
                        <a:t>COLUMNA</a:t>
                      </a:r>
                      <a:endParaRPr lang="es-EC" sz="1800" dirty="0">
                        <a:effectLst/>
                        <a:latin typeface="Times New Roman"/>
                        <a:ea typeface="Calibri"/>
                        <a:cs typeface="Times New Roman"/>
                      </a:endParaRPr>
                    </a:p>
                  </a:txBody>
                  <a:tcPr marL="42859" marR="42859" marT="0" marB="0" anchor="ctr"/>
                </a:tc>
                <a:tc>
                  <a:txBody>
                    <a:bodyPr/>
                    <a:lstStyle/>
                    <a:p>
                      <a:pPr algn="ctr">
                        <a:lnSpc>
                          <a:spcPct val="200000"/>
                        </a:lnSpc>
                        <a:spcAft>
                          <a:spcPts val="0"/>
                        </a:spcAft>
                      </a:pPr>
                      <a:r>
                        <a:rPr lang="es-EC" sz="1800" dirty="0">
                          <a:effectLst/>
                        </a:rPr>
                        <a:t>C50x50</a:t>
                      </a:r>
                      <a:endParaRPr lang="es-EC" sz="1800" dirty="0">
                        <a:effectLst/>
                        <a:latin typeface="Times New Roman"/>
                        <a:ea typeface="Calibri"/>
                        <a:cs typeface="Times New Roman"/>
                      </a:endParaRPr>
                    </a:p>
                  </a:txBody>
                  <a:tcPr marL="42859" marR="42859" marT="0" marB="0" anchor="ctr"/>
                </a:tc>
                <a:tc>
                  <a:txBody>
                    <a:bodyPr/>
                    <a:lstStyle/>
                    <a:p>
                      <a:pPr algn="ctr">
                        <a:lnSpc>
                          <a:spcPct val="200000"/>
                        </a:lnSpc>
                        <a:spcAft>
                          <a:spcPts val="0"/>
                        </a:spcAft>
                      </a:pPr>
                      <a:r>
                        <a:rPr lang="es-EC" sz="1800" dirty="0">
                          <a:effectLst/>
                        </a:rPr>
                        <a:t>50</a:t>
                      </a:r>
                      <a:endParaRPr lang="es-EC" sz="1800" dirty="0">
                        <a:effectLst/>
                        <a:latin typeface="Times New Roman"/>
                        <a:ea typeface="Calibri"/>
                        <a:cs typeface="Times New Roman"/>
                      </a:endParaRPr>
                    </a:p>
                  </a:txBody>
                  <a:tcPr marL="42859" marR="42859" marT="0" marB="0" anchor="ctr"/>
                </a:tc>
                <a:tc>
                  <a:txBody>
                    <a:bodyPr/>
                    <a:lstStyle/>
                    <a:p>
                      <a:pPr algn="ctr">
                        <a:lnSpc>
                          <a:spcPct val="200000"/>
                        </a:lnSpc>
                        <a:spcAft>
                          <a:spcPts val="0"/>
                        </a:spcAft>
                      </a:pPr>
                      <a:r>
                        <a:rPr lang="es-EC" sz="1800" dirty="0">
                          <a:effectLst/>
                        </a:rPr>
                        <a:t>50</a:t>
                      </a:r>
                      <a:endParaRPr lang="es-EC" sz="1800" dirty="0">
                        <a:effectLst/>
                        <a:latin typeface="Times New Roman"/>
                        <a:ea typeface="Calibri"/>
                        <a:cs typeface="Times New Roman"/>
                      </a:endParaRPr>
                    </a:p>
                  </a:txBody>
                  <a:tcPr marL="42859" marR="42859" marT="0" marB="0" anchor="ctr"/>
                </a:tc>
              </a:tr>
              <a:tr h="550231">
                <a:tc vMerge="1">
                  <a:txBody>
                    <a:bodyPr/>
                    <a:lstStyle/>
                    <a:p>
                      <a:endParaRPr lang="es-EC"/>
                    </a:p>
                  </a:txBody>
                  <a:tcPr/>
                </a:tc>
                <a:tc>
                  <a:txBody>
                    <a:bodyPr/>
                    <a:lstStyle/>
                    <a:p>
                      <a:pPr algn="ctr">
                        <a:lnSpc>
                          <a:spcPct val="200000"/>
                        </a:lnSpc>
                        <a:spcAft>
                          <a:spcPts val="0"/>
                        </a:spcAft>
                      </a:pPr>
                      <a:r>
                        <a:rPr lang="es-EC" sz="1800" dirty="0">
                          <a:effectLst/>
                        </a:rPr>
                        <a:t>LOSA</a:t>
                      </a:r>
                      <a:endParaRPr lang="es-EC" sz="1800" dirty="0">
                        <a:effectLst/>
                        <a:latin typeface="Times New Roman"/>
                        <a:ea typeface="Calibri"/>
                        <a:cs typeface="Times New Roman"/>
                      </a:endParaRPr>
                    </a:p>
                  </a:txBody>
                  <a:tcPr marL="42859" marR="42859" marT="0" marB="0" anchor="ctr"/>
                </a:tc>
                <a:tc>
                  <a:txBody>
                    <a:bodyPr/>
                    <a:lstStyle/>
                    <a:p>
                      <a:pPr algn="ctr">
                        <a:lnSpc>
                          <a:spcPct val="200000"/>
                        </a:lnSpc>
                        <a:spcAft>
                          <a:spcPts val="0"/>
                        </a:spcAft>
                      </a:pPr>
                      <a:r>
                        <a:rPr lang="es-EC" sz="1800" dirty="0">
                          <a:effectLst/>
                        </a:rPr>
                        <a:t>LOSA (Membrana)</a:t>
                      </a:r>
                      <a:endParaRPr lang="es-EC" sz="1800" dirty="0">
                        <a:effectLst/>
                        <a:latin typeface="Times New Roman"/>
                        <a:ea typeface="Calibri"/>
                        <a:cs typeface="Times New Roman"/>
                      </a:endParaRPr>
                    </a:p>
                  </a:txBody>
                  <a:tcPr marL="42859" marR="42859" marT="0" marB="0" anchor="ctr"/>
                </a:tc>
                <a:tc gridSpan="2">
                  <a:txBody>
                    <a:bodyPr/>
                    <a:lstStyle/>
                    <a:p>
                      <a:pPr algn="ctr">
                        <a:lnSpc>
                          <a:spcPct val="200000"/>
                        </a:lnSpc>
                        <a:spcAft>
                          <a:spcPts val="0"/>
                        </a:spcAft>
                      </a:pPr>
                      <a:r>
                        <a:rPr lang="es-EC" sz="1800" dirty="0">
                          <a:effectLst/>
                        </a:rPr>
                        <a:t>Altura equivalente 18.06 cm</a:t>
                      </a:r>
                      <a:endParaRPr lang="es-EC" sz="1800" dirty="0">
                        <a:effectLst/>
                        <a:latin typeface="Times New Roman"/>
                        <a:ea typeface="Calibri"/>
                        <a:cs typeface="Times New Roman"/>
                      </a:endParaRPr>
                    </a:p>
                  </a:txBody>
                  <a:tcPr marL="42859" marR="42859" marT="0" marB="0" anchor="ctr"/>
                </a:tc>
                <a:tc hMerge="1">
                  <a:txBody>
                    <a:bodyPr/>
                    <a:lstStyle/>
                    <a:p>
                      <a:endParaRPr lang="es-EC"/>
                    </a:p>
                  </a:txBody>
                  <a:tcPr/>
                </a:tc>
              </a:tr>
            </a:tbl>
          </a:graphicData>
        </a:graphic>
      </p:graphicFrame>
    </p:spTree>
    <p:extLst>
      <p:ext uri="{BB962C8B-B14F-4D97-AF65-F5344CB8AC3E}">
        <p14:creationId xmlns:p14="http://schemas.microsoft.com/office/powerpoint/2010/main" val="481122960"/>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sz="quarter" idx="13"/>
            <p:extLst>
              <p:ext uri="{D42A27DB-BD31-4B8C-83A1-F6EECF244321}">
                <p14:modId xmlns:p14="http://schemas.microsoft.com/office/powerpoint/2010/main" val="354266200"/>
              </p:ext>
            </p:extLst>
          </p:nvPr>
        </p:nvGraphicFramePr>
        <p:xfrm>
          <a:off x="-25477"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CuadroTexto"/>
          <p:cNvSpPr txBox="1"/>
          <p:nvPr/>
        </p:nvSpPr>
        <p:spPr>
          <a:xfrm>
            <a:off x="3923928" y="4931853"/>
            <a:ext cx="1296144" cy="1938992"/>
          </a:xfrm>
          <a:prstGeom prst="rect">
            <a:avLst/>
          </a:prstGeom>
          <a:noFill/>
        </p:spPr>
        <p:txBody>
          <a:bodyPr wrap="square" rtlCol="0">
            <a:spAutoFit/>
          </a:bodyPr>
          <a:lstStyle/>
          <a:p>
            <a:pPr lvl="0" algn="ctr"/>
            <a:r>
              <a:rPr lang="es-EC" sz="2000" dirty="0"/>
              <a:t>Cálculo estructural asistido por computador.</a:t>
            </a:r>
          </a:p>
          <a:p>
            <a:endParaRPr lang="es-ES" sz="2000" dirty="0"/>
          </a:p>
        </p:txBody>
      </p:sp>
      <p:sp>
        <p:nvSpPr>
          <p:cNvPr id="7" name="6 CuadroTexto"/>
          <p:cNvSpPr txBox="1"/>
          <p:nvPr/>
        </p:nvSpPr>
        <p:spPr>
          <a:xfrm>
            <a:off x="5798488" y="5009108"/>
            <a:ext cx="1512168" cy="2554545"/>
          </a:xfrm>
          <a:prstGeom prst="rect">
            <a:avLst/>
          </a:prstGeom>
          <a:noFill/>
        </p:spPr>
        <p:txBody>
          <a:bodyPr wrap="square" rtlCol="0">
            <a:spAutoFit/>
          </a:bodyPr>
          <a:lstStyle/>
          <a:p>
            <a:pPr algn="ctr"/>
            <a:r>
              <a:rPr lang="es-EC" sz="2000" dirty="0"/>
              <a:t>Modelaje de elementos estructurales mediante el programa Etabs.</a:t>
            </a:r>
          </a:p>
          <a:p>
            <a:pPr lvl="0"/>
            <a:r>
              <a:rPr lang="es-EC" sz="2000" dirty="0" smtClean="0"/>
              <a:t>.</a:t>
            </a:r>
            <a:endParaRPr lang="es-EC" sz="2000" dirty="0"/>
          </a:p>
          <a:p>
            <a:endParaRPr lang="es-ES" sz="2000" dirty="0"/>
          </a:p>
        </p:txBody>
      </p:sp>
      <p:sp>
        <p:nvSpPr>
          <p:cNvPr id="8" name="7 Flecha arriba"/>
          <p:cNvSpPr/>
          <p:nvPr/>
        </p:nvSpPr>
        <p:spPr>
          <a:xfrm>
            <a:off x="1134277" y="2276872"/>
            <a:ext cx="432048" cy="57606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8 Flecha arriba"/>
          <p:cNvSpPr/>
          <p:nvPr/>
        </p:nvSpPr>
        <p:spPr>
          <a:xfrm>
            <a:off x="1134277" y="4293096"/>
            <a:ext cx="432048" cy="57606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9 Flecha arriba"/>
          <p:cNvSpPr/>
          <p:nvPr/>
        </p:nvSpPr>
        <p:spPr>
          <a:xfrm>
            <a:off x="3131840" y="2276872"/>
            <a:ext cx="432048" cy="57606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10 Flecha arriba"/>
          <p:cNvSpPr/>
          <p:nvPr/>
        </p:nvSpPr>
        <p:spPr>
          <a:xfrm>
            <a:off x="3131840" y="4293096"/>
            <a:ext cx="432048" cy="57606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11 Flecha arriba"/>
          <p:cNvSpPr/>
          <p:nvPr/>
        </p:nvSpPr>
        <p:spPr>
          <a:xfrm>
            <a:off x="4860032" y="2276872"/>
            <a:ext cx="432048" cy="57606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12 Flecha arriba"/>
          <p:cNvSpPr/>
          <p:nvPr/>
        </p:nvSpPr>
        <p:spPr>
          <a:xfrm>
            <a:off x="4860032" y="4293096"/>
            <a:ext cx="432048" cy="57606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13 Flecha arriba"/>
          <p:cNvSpPr/>
          <p:nvPr/>
        </p:nvSpPr>
        <p:spPr>
          <a:xfrm>
            <a:off x="6804248" y="2276872"/>
            <a:ext cx="432048" cy="57606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14 Flecha arriba"/>
          <p:cNvSpPr/>
          <p:nvPr/>
        </p:nvSpPr>
        <p:spPr>
          <a:xfrm>
            <a:off x="6804248" y="4293096"/>
            <a:ext cx="432048" cy="57606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 name="15 CuadroTexto"/>
          <p:cNvSpPr txBox="1"/>
          <p:nvPr/>
        </p:nvSpPr>
        <p:spPr>
          <a:xfrm>
            <a:off x="7524328" y="5176936"/>
            <a:ext cx="1512168" cy="1323439"/>
          </a:xfrm>
          <a:prstGeom prst="rect">
            <a:avLst/>
          </a:prstGeom>
          <a:noFill/>
        </p:spPr>
        <p:txBody>
          <a:bodyPr wrap="square" rtlCol="0">
            <a:spAutoFit/>
          </a:bodyPr>
          <a:lstStyle/>
          <a:p>
            <a:pPr algn="ctr"/>
            <a:r>
              <a:rPr lang="es-EC" sz="2000" dirty="0" smtClean="0"/>
              <a:t>TALENTO HUMANO </a:t>
            </a:r>
            <a:endParaRPr lang="es-EC" sz="2000" dirty="0"/>
          </a:p>
          <a:p>
            <a:pPr lvl="0"/>
            <a:r>
              <a:rPr lang="es-EC" sz="2000" dirty="0" smtClean="0"/>
              <a:t>.</a:t>
            </a:r>
            <a:endParaRPr lang="es-EC" sz="2000" dirty="0"/>
          </a:p>
          <a:p>
            <a:endParaRPr lang="es-ES" sz="2000" dirty="0"/>
          </a:p>
        </p:txBody>
      </p:sp>
      <p:sp>
        <p:nvSpPr>
          <p:cNvPr id="17" name="16 Flecha arriba"/>
          <p:cNvSpPr/>
          <p:nvPr/>
        </p:nvSpPr>
        <p:spPr>
          <a:xfrm>
            <a:off x="8280412" y="2276872"/>
            <a:ext cx="432048" cy="57606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17 Flecha arriba"/>
          <p:cNvSpPr/>
          <p:nvPr/>
        </p:nvSpPr>
        <p:spPr>
          <a:xfrm>
            <a:off x="8280412" y="4293096"/>
            <a:ext cx="432048" cy="57606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 name="18 CuadroTexto"/>
          <p:cNvSpPr txBox="1"/>
          <p:nvPr/>
        </p:nvSpPr>
        <p:spPr>
          <a:xfrm>
            <a:off x="2267744" y="4869160"/>
            <a:ext cx="1296144" cy="1938992"/>
          </a:xfrm>
          <a:prstGeom prst="rect">
            <a:avLst/>
          </a:prstGeom>
          <a:noFill/>
        </p:spPr>
        <p:txBody>
          <a:bodyPr wrap="square" rtlCol="0">
            <a:spAutoFit/>
          </a:bodyPr>
          <a:lstStyle/>
          <a:p>
            <a:pPr lvl="0" algn="ctr"/>
            <a:r>
              <a:rPr lang="es-EC" sz="2000" dirty="0" smtClean="0"/>
              <a:t>Análisis descriptivo del código FEMA para diseño por desempeño</a:t>
            </a:r>
            <a:endParaRPr lang="es-ES" sz="2000" dirty="0"/>
          </a:p>
        </p:txBody>
      </p:sp>
      <p:sp>
        <p:nvSpPr>
          <p:cNvPr id="20" name="19 CuadroTexto"/>
          <p:cNvSpPr txBox="1"/>
          <p:nvPr/>
        </p:nvSpPr>
        <p:spPr>
          <a:xfrm>
            <a:off x="107504" y="4869160"/>
            <a:ext cx="1800199" cy="1938992"/>
          </a:xfrm>
          <a:prstGeom prst="rect">
            <a:avLst/>
          </a:prstGeom>
          <a:noFill/>
        </p:spPr>
        <p:txBody>
          <a:bodyPr wrap="square" rtlCol="0">
            <a:spAutoFit/>
          </a:bodyPr>
          <a:lstStyle/>
          <a:p>
            <a:pPr lvl="0" algn="ctr"/>
            <a:r>
              <a:rPr lang="es-EC" sz="2000" dirty="0" smtClean="0"/>
              <a:t>Investigación, análisis y síntesis en materia de diseño por desempeño.</a:t>
            </a:r>
            <a:endParaRPr lang="es-ES" sz="2000" dirty="0"/>
          </a:p>
        </p:txBody>
      </p:sp>
      <p:graphicFrame>
        <p:nvGraphicFramePr>
          <p:cNvPr id="21" name="20 Diagrama"/>
          <p:cNvGraphicFramePr/>
          <p:nvPr>
            <p:extLst>
              <p:ext uri="{D42A27DB-BD31-4B8C-83A1-F6EECF244321}">
                <p14:modId xmlns:p14="http://schemas.microsoft.com/office/powerpoint/2010/main" val="949926933"/>
              </p:ext>
            </p:extLst>
          </p:nvPr>
        </p:nvGraphicFramePr>
        <p:xfrm>
          <a:off x="299864" y="224390"/>
          <a:ext cx="8592616" cy="21964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85556284"/>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88640"/>
            <a:ext cx="9289032" cy="1143000"/>
          </a:xfrm>
        </p:spPr>
        <p:txBody>
          <a:bodyPr/>
          <a:lstStyle/>
          <a:p>
            <a:r>
              <a:rPr lang="es-EC" dirty="0">
                <a:latin typeface="Times New Roman" pitchFamily="18" charset="0"/>
                <a:cs typeface="Times New Roman" pitchFamily="18" charset="0"/>
              </a:rPr>
              <a:t>Derivas de piso máximas permitidas, para el sismo considerado en sentido “X” </a:t>
            </a:r>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484784"/>
            <a:ext cx="6696744" cy="5373216"/>
          </a:xfrm>
          <a:prstGeom prst="rect">
            <a:avLst/>
          </a:prstGeom>
          <a:noFill/>
          <a:ln>
            <a:noFill/>
          </a:ln>
        </p:spPr>
      </p:pic>
    </p:spTree>
    <p:extLst>
      <p:ext uri="{BB962C8B-B14F-4D97-AF65-F5344CB8AC3E}">
        <p14:creationId xmlns:p14="http://schemas.microsoft.com/office/powerpoint/2010/main" val="2087897377"/>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188640"/>
            <a:ext cx="9468544" cy="1143000"/>
          </a:xfrm>
        </p:spPr>
        <p:txBody>
          <a:bodyPr/>
          <a:lstStyle/>
          <a:p>
            <a:r>
              <a:rPr lang="es-EC" dirty="0">
                <a:latin typeface="Times New Roman" pitchFamily="18" charset="0"/>
                <a:cs typeface="Times New Roman" pitchFamily="18" charset="0"/>
              </a:rPr>
              <a:t>Derivas de piso máximas permitidas, para el sismo considerado en sentido “Y” </a:t>
            </a:r>
          </a:p>
        </p:txBody>
      </p:sp>
      <p:pic>
        <p:nvPicPr>
          <p:cNvPr id="3" name="2 Imagen"/>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556792"/>
            <a:ext cx="6480720" cy="5301208"/>
          </a:xfrm>
          <a:prstGeom prst="rect">
            <a:avLst/>
          </a:prstGeom>
          <a:noFill/>
          <a:ln>
            <a:noFill/>
          </a:ln>
        </p:spPr>
      </p:pic>
    </p:spTree>
    <p:extLst>
      <p:ext uri="{BB962C8B-B14F-4D97-AF65-F5344CB8AC3E}">
        <p14:creationId xmlns:p14="http://schemas.microsoft.com/office/powerpoint/2010/main" val="1601979288"/>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Subtítulo"/>
          <p:cNvSpPr>
            <a:spLocks noGrp="1"/>
          </p:cNvSpPr>
          <p:nvPr>
            <p:ph type="subTitle" idx="1"/>
          </p:nvPr>
        </p:nvSpPr>
        <p:spPr>
          <a:xfrm>
            <a:off x="539552" y="1340768"/>
            <a:ext cx="8064896" cy="4536504"/>
          </a:xfrm>
          <a:ln w="34925">
            <a:noFill/>
          </a:ln>
          <a:effectLst>
            <a:outerShdw blurRad="317500" dir="2700000" algn="ctr">
              <a:srgbClr val="000000">
                <a:alpha val="43000"/>
              </a:srgbClr>
            </a:outerShdw>
            <a:reflection blurRad="6350" stA="50000" endA="300" endPos="90000" dir="5400000" sy="-100000" algn="bl" rotWithShape="0"/>
          </a:effectLst>
          <a:scene3d>
            <a:camera prst="perspectiveContrastingRightFacing"/>
            <a:lightRig rig="threePt" dir="t"/>
          </a:scene3d>
        </p:spPr>
        <p:txBody>
          <a:bodyPr>
            <a:normAutofit/>
          </a:bodyPr>
          <a:lstStyle/>
          <a:p>
            <a:pPr marL="285750" indent="-285750" algn="l">
              <a:buFont typeface="Arial" pitchFamily="34" charset="0"/>
              <a:buChar char="•"/>
            </a:pPr>
            <a:endParaRPr lang="es-EC"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Times New Roman" pitchFamily="18" charset="0"/>
              <a:cs typeface="Times New Roman" pitchFamily="18" charset="0"/>
            </a:endParaRPr>
          </a:p>
          <a:p>
            <a:pPr marL="285750" indent="-285750" algn="l">
              <a:buFont typeface="Arial" pitchFamily="34" charset="0"/>
              <a:buChar char="•"/>
            </a:pPr>
            <a:r>
              <a:rPr lang="es-EC" sz="28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Times New Roman" pitchFamily="18" charset="0"/>
                <a:cs typeface="Times New Roman" pitchFamily="18" charset="0"/>
              </a:rPr>
              <a:t>Se debe conseguir secciones similares, es decir misma geometría y armado.</a:t>
            </a:r>
          </a:p>
          <a:p>
            <a:pPr marL="285750" indent="-285750" algn="l">
              <a:buFont typeface="Arial" pitchFamily="34" charset="0"/>
              <a:buChar char="•"/>
            </a:pPr>
            <a:r>
              <a:rPr lang="es-EC" sz="28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Times New Roman" pitchFamily="18" charset="0"/>
                <a:cs typeface="Times New Roman" pitchFamily="18" charset="0"/>
              </a:rPr>
              <a:t>Deben ser las secciones de armado que se utilizaran en la construcción de la edificación.</a:t>
            </a:r>
          </a:p>
          <a:p>
            <a:pPr marL="285750" indent="-285750" algn="l">
              <a:buFont typeface="Arial" pitchFamily="34" charset="0"/>
              <a:buChar char="•"/>
            </a:pPr>
            <a:r>
              <a:rPr lang="es-EC" sz="28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Times New Roman" pitchFamily="18" charset="0"/>
                <a:cs typeface="Times New Roman" pitchFamily="18" charset="0"/>
              </a:rPr>
              <a:t>No deben existir grandes diferencias para evitar un desperdicio de material.</a:t>
            </a:r>
          </a:p>
          <a:p>
            <a:pPr marL="285750" indent="-285750" algn="l">
              <a:buFont typeface="Arial" pitchFamily="34" charset="0"/>
              <a:buChar char="•"/>
            </a:pPr>
            <a:r>
              <a:rPr lang="es-EC" sz="28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Times New Roman" pitchFamily="18" charset="0"/>
                <a:cs typeface="Times New Roman" pitchFamily="18" charset="0"/>
              </a:rPr>
              <a:t>Determinar secciones tipo tanto para vigas y columnas.</a:t>
            </a:r>
            <a:endParaRPr lang="es-EC" sz="28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Times New Roman" pitchFamily="18" charset="0"/>
              <a:cs typeface="Times New Roman" pitchFamily="18" charset="0"/>
            </a:endParaRPr>
          </a:p>
        </p:txBody>
      </p:sp>
      <p:sp>
        <p:nvSpPr>
          <p:cNvPr id="2" name="1 Título"/>
          <p:cNvSpPr>
            <a:spLocks noGrp="1"/>
          </p:cNvSpPr>
          <p:nvPr>
            <p:ph type="ctrTitle"/>
          </p:nvPr>
        </p:nvSpPr>
        <p:spPr>
          <a:xfrm>
            <a:off x="395536" y="116632"/>
            <a:ext cx="7772400" cy="936104"/>
          </a:xfrm>
        </p:spPr>
        <p:txBody>
          <a:bodyPr/>
          <a:lstStyle/>
          <a:p>
            <a:r>
              <a:rPr lang="es-EC" dirty="0" smtClean="0">
                <a:latin typeface="Times New Roman" pitchFamily="18" charset="0"/>
                <a:cs typeface="Times New Roman" pitchFamily="18" charset="0"/>
              </a:rPr>
              <a:t>Uniformización de las secciones </a:t>
            </a:r>
            <a:endParaRPr lang="es-EC" dirty="0">
              <a:latin typeface="Times New Roman" pitchFamily="18" charset="0"/>
              <a:cs typeface="Times New Roman"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Tree>
    <p:extLst>
      <p:ext uri="{BB962C8B-B14F-4D97-AF65-F5344CB8AC3E}">
        <p14:creationId xmlns:p14="http://schemas.microsoft.com/office/powerpoint/2010/main" val="2340891251"/>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2000">
              <a:schemeClr val="tx1"/>
            </a:gs>
            <a:gs pos="53000">
              <a:schemeClr val="tx1">
                <a:lumMod val="75000"/>
              </a:schemeClr>
            </a:gs>
            <a:gs pos="98000">
              <a:schemeClr val="tx1">
                <a:lumMod val="65000"/>
              </a:schemeClr>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611560" y="116632"/>
            <a:ext cx="7924800" cy="1143000"/>
          </a:xfrm>
        </p:spPr>
        <p:txBody>
          <a:bodyPr vert="horz" lIns="91440" tIns="45720" rIns="91440" bIns="45720" rtlCol="0" anchor="b" anchorCtr="0">
            <a:noAutofit/>
          </a:bodyPr>
          <a:lstStyle/>
          <a:p>
            <a:r>
              <a:rPr lang="es-EC" dirty="0">
                <a:solidFill>
                  <a:schemeClr val="bg1"/>
                </a:solidFill>
                <a:latin typeface="Times New Roman" pitchFamily="18" charset="0"/>
                <a:cs typeface="Times New Roman" pitchFamily="18" charset="0"/>
              </a:rPr>
              <a:t>Secciones de tipo  para vigas</a:t>
            </a:r>
          </a:p>
        </p:txBody>
      </p:sp>
      <p:graphicFrame>
        <p:nvGraphicFramePr>
          <p:cNvPr id="5" name="4 Objeto"/>
          <p:cNvGraphicFramePr>
            <a:graphicFrameLocks noChangeAspect="1"/>
          </p:cNvGraphicFramePr>
          <p:nvPr>
            <p:extLst>
              <p:ext uri="{D42A27DB-BD31-4B8C-83A1-F6EECF244321}">
                <p14:modId xmlns:p14="http://schemas.microsoft.com/office/powerpoint/2010/main" val="1739242418"/>
              </p:ext>
            </p:extLst>
          </p:nvPr>
        </p:nvGraphicFramePr>
        <p:xfrm>
          <a:off x="395536" y="1340768"/>
          <a:ext cx="8427345" cy="4752528"/>
        </p:xfrm>
        <a:graphic>
          <a:graphicData uri="http://schemas.openxmlformats.org/presentationml/2006/ole">
            <mc:AlternateContent xmlns:mc="http://schemas.openxmlformats.org/markup-compatibility/2006">
              <mc:Choice xmlns:v="urn:schemas-microsoft-com:vml" Requires="v">
                <p:oleObj spid="_x0000_s13413" name="AutoCAD Drawing" r:id="rId3" imgW="13677900" imgH="5781675" progId="AutoCAD.Drawing.18">
                  <p:embed/>
                </p:oleObj>
              </mc:Choice>
              <mc:Fallback>
                <p:oleObj name="AutoCAD Drawing" r:id="rId3" imgW="13677900" imgH="5781675" progId="AutoCAD.Drawing.18">
                  <p:embed/>
                  <p:pic>
                    <p:nvPicPr>
                      <p:cNvPr id="0" name="5 Objeto"/>
                      <p:cNvPicPr>
                        <a:picLocks noChangeAspect="1" noChangeArrowheads="1"/>
                      </p:cNvPicPr>
                      <p:nvPr/>
                    </p:nvPicPr>
                    <p:blipFill>
                      <a:blip r:embed="rId4">
                        <a:extLst>
                          <a:ext uri="{28A0092B-C50C-407E-A947-70E740481C1C}">
                            <a14:useLocalDpi xmlns:a14="http://schemas.microsoft.com/office/drawing/2010/main" val="0"/>
                          </a:ext>
                        </a:extLst>
                      </a:blip>
                      <a:srcRect l="31602" t="19333" r="51131" b="62395"/>
                      <a:stretch>
                        <a:fillRect/>
                      </a:stretch>
                    </p:blipFill>
                    <p:spPr bwMode="auto">
                      <a:xfrm>
                        <a:off x="395536" y="1340768"/>
                        <a:ext cx="8427345" cy="475252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095309076"/>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2000">
              <a:schemeClr val="tx1"/>
            </a:gs>
            <a:gs pos="53000">
              <a:schemeClr val="tx1">
                <a:lumMod val="75000"/>
              </a:schemeClr>
            </a:gs>
            <a:gs pos="98000">
              <a:schemeClr val="tx1">
                <a:lumMod val="65000"/>
              </a:schemeClr>
            </a:gs>
          </a:gsLst>
          <a:lin ang="5400000" scaled="0"/>
        </a:gradFill>
        <a:effectLst/>
      </p:bgPr>
    </p:bg>
    <p:spTree>
      <p:nvGrpSpPr>
        <p:cNvPr id="1" name=""/>
        <p:cNvGrpSpPr/>
        <p:nvPr/>
      </p:nvGrpSpPr>
      <p:grpSpPr>
        <a:xfrm>
          <a:off x="0" y="0"/>
          <a:ext cx="0" cy="0"/>
          <a:chOff x="0" y="0"/>
          <a:chExt cx="0" cy="0"/>
        </a:xfrm>
      </p:grpSpPr>
      <p:graphicFrame>
        <p:nvGraphicFramePr>
          <p:cNvPr id="4" name="3 Objeto"/>
          <p:cNvGraphicFramePr>
            <a:graphicFrameLocks noChangeAspect="1"/>
          </p:cNvGraphicFramePr>
          <p:nvPr>
            <p:extLst>
              <p:ext uri="{D42A27DB-BD31-4B8C-83A1-F6EECF244321}">
                <p14:modId xmlns:p14="http://schemas.microsoft.com/office/powerpoint/2010/main" val="483781833"/>
              </p:ext>
            </p:extLst>
          </p:nvPr>
        </p:nvGraphicFramePr>
        <p:xfrm>
          <a:off x="323528" y="1412776"/>
          <a:ext cx="8310563" cy="3816350"/>
        </p:xfrm>
        <a:graphic>
          <a:graphicData uri="http://schemas.openxmlformats.org/presentationml/2006/ole">
            <mc:AlternateContent xmlns:mc="http://schemas.openxmlformats.org/markup-compatibility/2006">
              <mc:Choice xmlns:v="urn:schemas-microsoft-com:vml" Requires="v">
                <p:oleObj spid="_x0000_s39000" name="AutoCAD Drawing" r:id="rId4" imgW="13677900" imgH="5781675" progId="AutoCAD.Drawing.18">
                  <p:embed/>
                </p:oleObj>
              </mc:Choice>
              <mc:Fallback>
                <p:oleObj name="AutoCAD Drawing" r:id="rId4" imgW="13677900" imgH="5781675" progId="AutoCAD.Drawing.18">
                  <p:embed/>
                  <p:pic>
                    <p:nvPicPr>
                      <p:cNvPr id="0" name="4 Objeto"/>
                      <p:cNvPicPr>
                        <a:picLocks noChangeAspect="1" noChangeArrowheads="1"/>
                      </p:cNvPicPr>
                      <p:nvPr/>
                    </p:nvPicPr>
                    <p:blipFill>
                      <a:blip r:embed="rId5">
                        <a:extLst>
                          <a:ext uri="{28A0092B-C50C-407E-A947-70E740481C1C}">
                            <a14:useLocalDpi xmlns:a14="http://schemas.microsoft.com/office/drawing/2010/main" val="0"/>
                          </a:ext>
                        </a:extLst>
                      </a:blip>
                      <a:srcRect l="36253" t="29926" r="30910" b="35156"/>
                      <a:stretch>
                        <a:fillRect/>
                      </a:stretch>
                    </p:blipFill>
                    <p:spPr bwMode="auto">
                      <a:xfrm>
                        <a:off x="323528" y="1412776"/>
                        <a:ext cx="831056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34329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2000">
              <a:schemeClr val="tx1"/>
            </a:gs>
            <a:gs pos="53000">
              <a:schemeClr val="tx1">
                <a:lumMod val="75000"/>
              </a:schemeClr>
            </a:gs>
            <a:gs pos="98000">
              <a:schemeClr val="tx1">
                <a:lumMod val="65000"/>
              </a:schemeClr>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539552" y="116632"/>
            <a:ext cx="7924800" cy="1143000"/>
          </a:xfrm>
        </p:spPr>
        <p:txBody>
          <a:bodyPr/>
          <a:lstStyle/>
          <a:p>
            <a:r>
              <a:rPr lang="es-EC" dirty="0">
                <a:solidFill>
                  <a:schemeClr val="bg1"/>
                </a:solidFill>
                <a:latin typeface="Times New Roman" pitchFamily="18" charset="0"/>
                <a:cs typeface="Times New Roman" pitchFamily="18" charset="0"/>
              </a:rPr>
              <a:t>Secciones de tipo  para </a:t>
            </a:r>
            <a:r>
              <a:rPr lang="es-EC" dirty="0" smtClean="0">
                <a:solidFill>
                  <a:schemeClr val="bg1"/>
                </a:solidFill>
                <a:latin typeface="Times New Roman" pitchFamily="18" charset="0"/>
                <a:cs typeface="Times New Roman" pitchFamily="18" charset="0"/>
              </a:rPr>
              <a:t> columnas</a:t>
            </a:r>
            <a:endParaRPr lang="es-EC" dirty="0">
              <a:latin typeface="Times New Roman" pitchFamily="18" charset="0"/>
              <a:cs typeface="Times New Roman" pitchFamily="18" charset="0"/>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6"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graphicFrame>
        <p:nvGraphicFramePr>
          <p:cNvPr id="7" name="6 Objeto"/>
          <p:cNvGraphicFramePr>
            <a:graphicFrameLocks noChangeAspect="1"/>
          </p:cNvGraphicFramePr>
          <p:nvPr>
            <p:extLst>
              <p:ext uri="{D42A27DB-BD31-4B8C-83A1-F6EECF244321}">
                <p14:modId xmlns:p14="http://schemas.microsoft.com/office/powerpoint/2010/main" val="635646650"/>
              </p:ext>
            </p:extLst>
          </p:nvPr>
        </p:nvGraphicFramePr>
        <p:xfrm>
          <a:off x="765810" y="2276872"/>
          <a:ext cx="7612379" cy="2808312"/>
        </p:xfrm>
        <a:graphic>
          <a:graphicData uri="http://schemas.openxmlformats.org/presentationml/2006/ole">
            <mc:AlternateContent xmlns:mc="http://schemas.openxmlformats.org/markup-compatibility/2006">
              <mc:Choice xmlns:v="urn:schemas-microsoft-com:vml" Requires="v">
                <p:oleObj spid="_x0000_s14440" name="AutoCAD Drawing" r:id="rId4" imgW="13677900" imgH="5781675" progId="AutoCAD.Drawing.18">
                  <p:embed/>
                </p:oleObj>
              </mc:Choice>
              <mc:Fallback>
                <p:oleObj name="AutoCAD Drawing" r:id="rId4" imgW="13677900" imgH="5781675" progId="AutoCAD.Drawing.18">
                  <p:embed/>
                  <p:pic>
                    <p:nvPicPr>
                      <p:cNvPr id="0" name="Object 18"/>
                      <p:cNvPicPr>
                        <a:picLocks noChangeAspect="1" noChangeArrowheads="1"/>
                      </p:cNvPicPr>
                      <p:nvPr/>
                    </p:nvPicPr>
                    <p:blipFill>
                      <a:blip r:embed="rId5">
                        <a:extLst>
                          <a:ext uri="{28A0092B-C50C-407E-A947-70E740481C1C}">
                            <a14:useLocalDpi xmlns:a14="http://schemas.microsoft.com/office/drawing/2010/main" val="0"/>
                          </a:ext>
                        </a:extLst>
                      </a:blip>
                      <a:srcRect l="16667" t="36664" r="32176" b="18671"/>
                      <a:stretch>
                        <a:fillRect/>
                      </a:stretch>
                    </p:blipFill>
                    <p:spPr bwMode="auto">
                      <a:xfrm>
                        <a:off x="765810" y="2276872"/>
                        <a:ext cx="7612379" cy="2808312"/>
                      </a:xfrm>
                      <a:prstGeom prst="rect">
                        <a:avLst/>
                      </a:prstGeom>
                      <a:noFill/>
                    </p:spPr>
                  </p:pic>
                </p:oleObj>
              </mc:Fallback>
            </mc:AlternateContent>
          </a:graphicData>
        </a:graphic>
      </p:graphicFrame>
    </p:spTree>
    <p:extLst>
      <p:ext uri="{BB962C8B-B14F-4D97-AF65-F5344CB8AC3E}">
        <p14:creationId xmlns:p14="http://schemas.microsoft.com/office/powerpoint/2010/main" val="33693841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2000">
              <a:schemeClr val="tx1"/>
            </a:gs>
            <a:gs pos="53000">
              <a:schemeClr val="tx1">
                <a:lumMod val="75000"/>
              </a:schemeClr>
            </a:gs>
            <a:gs pos="98000">
              <a:schemeClr val="tx1">
                <a:lumMod val="65000"/>
              </a:schemeClr>
            </a:gs>
          </a:gsLst>
          <a:lin ang="5400000" scaled="0"/>
        </a:gra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graphicFrame>
        <p:nvGraphicFramePr>
          <p:cNvPr id="5" name="4 Objeto"/>
          <p:cNvGraphicFramePr>
            <a:graphicFrameLocks noChangeAspect="1"/>
          </p:cNvGraphicFramePr>
          <p:nvPr>
            <p:extLst>
              <p:ext uri="{D42A27DB-BD31-4B8C-83A1-F6EECF244321}">
                <p14:modId xmlns:p14="http://schemas.microsoft.com/office/powerpoint/2010/main" val="1948915721"/>
              </p:ext>
            </p:extLst>
          </p:nvPr>
        </p:nvGraphicFramePr>
        <p:xfrm>
          <a:off x="395536" y="0"/>
          <a:ext cx="8627536" cy="3068960"/>
        </p:xfrm>
        <a:graphic>
          <a:graphicData uri="http://schemas.openxmlformats.org/presentationml/2006/ole">
            <mc:AlternateContent xmlns:mc="http://schemas.openxmlformats.org/markup-compatibility/2006">
              <mc:Choice xmlns:v="urn:schemas-microsoft-com:vml" Requires="v">
                <p:oleObj spid="_x0000_s41133" name="AutoCAD Drawing" r:id="rId4" imgW="13677900" imgH="5781675" progId="AutoCAD.Drawing.18">
                  <p:embed/>
                </p:oleObj>
              </mc:Choice>
              <mc:Fallback>
                <p:oleObj name="AutoCAD Drawing" r:id="rId4" imgW="13677900" imgH="5781675" progId="AutoCAD.Drawing.18">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l="13889" t="27380" r="43750" b="34525"/>
                      <a:stretch>
                        <a:fillRect/>
                      </a:stretch>
                    </p:blipFill>
                    <p:spPr bwMode="auto">
                      <a:xfrm>
                        <a:off x="395536" y="0"/>
                        <a:ext cx="8627536" cy="3068960"/>
                      </a:xfrm>
                      <a:prstGeom prst="rect">
                        <a:avLst/>
                      </a:prstGeom>
                      <a:noFill/>
                    </p:spPr>
                  </p:pic>
                </p:oleObj>
              </mc:Fallback>
            </mc:AlternateContent>
          </a:graphicData>
        </a:graphic>
      </p:graphicFrame>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graphicFrame>
        <p:nvGraphicFramePr>
          <p:cNvPr id="7" name="6 Objeto"/>
          <p:cNvGraphicFramePr>
            <a:graphicFrameLocks noChangeAspect="1"/>
          </p:cNvGraphicFramePr>
          <p:nvPr>
            <p:extLst>
              <p:ext uri="{D42A27DB-BD31-4B8C-83A1-F6EECF244321}">
                <p14:modId xmlns:p14="http://schemas.microsoft.com/office/powerpoint/2010/main" val="1203517577"/>
              </p:ext>
            </p:extLst>
          </p:nvPr>
        </p:nvGraphicFramePr>
        <p:xfrm>
          <a:off x="2195736" y="2708920"/>
          <a:ext cx="5328592" cy="3473889"/>
        </p:xfrm>
        <a:graphic>
          <a:graphicData uri="http://schemas.openxmlformats.org/presentationml/2006/ole">
            <mc:AlternateContent xmlns:mc="http://schemas.openxmlformats.org/markup-compatibility/2006">
              <mc:Choice xmlns:v="urn:schemas-microsoft-com:vml" Requires="v">
                <p:oleObj spid="_x0000_s41134" name="AutoCAD Drawing" r:id="rId6" imgW="13677900" imgH="5781675" progId="AutoCAD.Drawing.18">
                  <p:embed/>
                </p:oleObj>
              </mc:Choice>
              <mc:Fallback>
                <p:oleObj name="AutoCAD Drawing" r:id="rId6" imgW="13677900" imgH="5781675" progId="AutoCAD.Drawing.18">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l="53473" t="26785" r="21181" b="35715"/>
                      <a:stretch>
                        <a:fillRect/>
                      </a:stretch>
                    </p:blipFill>
                    <p:spPr bwMode="auto">
                      <a:xfrm>
                        <a:off x="2195736" y="2708920"/>
                        <a:ext cx="5328592" cy="3473889"/>
                      </a:xfrm>
                      <a:prstGeom prst="rect">
                        <a:avLst/>
                      </a:prstGeom>
                      <a:noFill/>
                    </p:spPr>
                  </p:pic>
                </p:oleObj>
              </mc:Fallback>
            </mc:AlternateContent>
          </a:graphicData>
        </a:graphic>
      </p:graphicFrame>
    </p:spTree>
    <p:extLst>
      <p:ext uri="{BB962C8B-B14F-4D97-AF65-F5344CB8AC3E}">
        <p14:creationId xmlns:p14="http://schemas.microsoft.com/office/powerpoint/2010/main" val="28931385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2000">
              <a:schemeClr val="tx1"/>
            </a:gs>
            <a:gs pos="53000">
              <a:schemeClr val="tx1">
                <a:lumMod val="75000"/>
              </a:schemeClr>
            </a:gs>
            <a:gs pos="98000">
              <a:schemeClr val="tx1">
                <a:lumMod val="65000"/>
              </a:schemeClr>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solidFill>
                  <a:schemeClr val="bg1"/>
                </a:solidFill>
                <a:latin typeface="Times New Roman" pitchFamily="18" charset="0"/>
                <a:cs typeface="Times New Roman" pitchFamily="18" charset="0"/>
              </a:rPr>
              <a:t>Vigas Tipo en las Plantas 1 y 3 de la Estructura.</a:t>
            </a:r>
          </a:p>
        </p:txBody>
      </p:sp>
      <p:pic>
        <p:nvPicPr>
          <p:cNvPr id="3" name="2 Imagen"/>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916832"/>
            <a:ext cx="6120680" cy="4104456"/>
          </a:xfrm>
          <a:prstGeom prst="rect">
            <a:avLst/>
          </a:prstGeom>
          <a:noFill/>
          <a:ln>
            <a:noFill/>
          </a:ln>
        </p:spPr>
      </p:pic>
    </p:spTree>
    <p:extLst>
      <p:ext uri="{BB962C8B-B14F-4D97-AF65-F5344CB8AC3E}">
        <p14:creationId xmlns:p14="http://schemas.microsoft.com/office/powerpoint/2010/main" val="1421445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2000">
              <a:schemeClr val="tx1"/>
            </a:gs>
            <a:gs pos="53000">
              <a:schemeClr val="tx1">
                <a:lumMod val="75000"/>
              </a:schemeClr>
            </a:gs>
            <a:gs pos="98000">
              <a:schemeClr val="tx1">
                <a:lumMod val="65000"/>
              </a:schemeClr>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25932" y="14463"/>
            <a:ext cx="7924800" cy="1143000"/>
          </a:xfrm>
        </p:spPr>
        <p:txBody>
          <a:bodyPr/>
          <a:lstStyle/>
          <a:p>
            <a:r>
              <a:rPr lang="es-EC" dirty="0" smtClean="0">
                <a:solidFill>
                  <a:schemeClr val="bg1"/>
                </a:solidFill>
                <a:latin typeface="Times New Roman" pitchFamily="18" charset="0"/>
                <a:cs typeface="Times New Roman" pitchFamily="18" charset="0"/>
              </a:rPr>
              <a:t>Pórticos  </a:t>
            </a:r>
            <a:r>
              <a:rPr lang="es-EC" dirty="0">
                <a:solidFill>
                  <a:schemeClr val="bg1"/>
                </a:solidFill>
                <a:latin typeface="Times New Roman" pitchFamily="18" charset="0"/>
                <a:cs typeface="Times New Roman" pitchFamily="18" charset="0"/>
              </a:rPr>
              <a:t>Tipo Ejes 2 y 3.</a:t>
            </a:r>
          </a:p>
        </p:txBody>
      </p:sp>
      <p:pic>
        <p:nvPicPr>
          <p:cNvPr id="3" name="2 Imagen"/>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279666"/>
            <a:ext cx="5688632" cy="5589240"/>
          </a:xfrm>
          <a:prstGeom prst="rect">
            <a:avLst/>
          </a:prstGeom>
          <a:noFill/>
          <a:ln>
            <a:noFill/>
          </a:ln>
        </p:spPr>
      </p:pic>
    </p:spTree>
    <p:extLst>
      <p:ext uri="{BB962C8B-B14F-4D97-AF65-F5344CB8AC3E}">
        <p14:creationId xmlns:p14="http://schemas.microsoft.com/office/powerpoint/2010/main" val="15882705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latin typeface="Times New Roman" pitchFamily="18" charset="0"/>
                <a:cs typeface="Times New Roman" pitchFamily="18" charset="0"/>
              </a:rPr>
              <a:t>Cuantías definitivas</a:t>
            </a:r>
            <a:endParaRPr lang="es-EC" dirty="0">
              <a:latin typeface="Times New Roman" pitchFamily="18" charset="0"/>
              <a:cs typeface="Times New Roman" pitchFamily="18" charset="0"/>
            </a:endParaRPr>
          </a:p>
        </p:txBody>
      </p:sp>
      <p:graphicFrame>
        <p:nvGraphicFramePr>
          <p:cNvPr id="4" name="3 Tabla"/>
          <p:cNvGraphicFramePr>
            <a:graphicFrameLocks noGrp="1"/>
          </p:cNvGraphicFramePr>
          <p:nvPr>
            <p:extLst>
              <p:ext uri="{D42A27DB-BD31-4B8C-83A1-F6EECF244321}">
                <p14:modId xmlns:p14="http://schemas.microsoft.com/office/powerpoint/2010/main" val="1219569835"/>
              </p:ext>
            </p:extLst>
          </p:nvPr>
        </p:nvGraphicFramePr>
        <p:xfrm>
          <a:off x="2195736" y="1700808"/>
          <a:ext cx="4724400" cy="4044315"/>
        </p:xfrm>
        <a:graphic>
          <a:graphicData uri="http://schemas.openxmlformats.org/drawingml/2006/table">
            <a:tbl>
              <a:tblPr>
                <a:effectLst>
                  <a:outerShdw blurRad="76200" dir="18900000" sy="23000" kx="-1200000" algn="bl" rotWithShape="0">
                    <a:schemeClr val="tx1">
                      <a:alpha val="20000"/>
                    </a:schemeClr>
                  </a:outerShdw>
                  <a:reflection blurRad="6350" stA="52000" endA="300" endPos="35000" dir="5400000" sy="-100000" algn="bl" rotWithShape="0"/>
                </a:effectLst>
                <a:tableStyleId>{775DCB02-9BB8-47FD-8907-85C794F793BA}</a:tableStyleId>
              </a:tblPr>
              <a:tblGrid>
                <a:gridCol w="847725"/>
                <a:gridCol w="828675"/>
                <a:gridCol w="762000"/>
                <a:gridCol w="762000"/>
                <a:gridCol w="762000"/>
                <a:gridCol w="762000"/>
              </a:tblGrid>
              <a:tr h="190500">
                <a:tc gridSpan="6">
                  <a:txBody>
                    <a:bodyPr/>
                    <a:lstStyle/>
                    <a:p>
                      <a:pPr algn="ctr" fontAlgn="b"/>
                      <a:r>
                        <a:rPr lang="es-EC" sz="2400" b="1" u="none" strike="noStrike" dirty="0" smtClean="0">
                          <a:ln>
                            <a:noFill/>
                          </a:ln>
                          <a:effectLst/>
                        </a:rPr>
                        <a:t>Cuantía </a:t>
                      </a:r>
                      <a:r>
                        <a:rPr lang="es-EC" sz="2400" b="1" u="none" strike="noStrike" dirty="0">
                          <a:ln>
                            <a:noFill/>
                          </a:ln>
                          <a:effectLst/>
                        </a:rPr>
                        <a:t>de Armados Definitivos</a:t>
                      </a:r>
                      <a:endParaRPr lang="es-EC" sz="2400" b="1"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90500">
                <a:tc gridSpan="3">
                  <a:txBody>
                    <a:bodyPr/>
                    <a:lstStyle/>
                    <a:p>
                      <a:pPr algn="ctr" fontAlgn="b"/>
                      <a:r>
                        <a:rPr lang="es-EC" sz="2400" b="1" u="none" strike="noStrike" dirty="0">
                          <a:ln>
                            <a:noFill/>
                          </a:ln>
                          <a:effectLst/>
                        </a:rPr>
                        <a:t>Vigas </a:t>
                      </a:r>
                      <a:endParaRPr lang="es-EC" sz="2400" b="1"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fontAlgn="b"/>
                      <a:r>
                        <a:rPr lang="es-EC" sz="2400" b="1" u="none" strike="noStrike" dirty="0">
                          <a:ln>
                            <a:noFill/>
                          </a:ln>
                          <a:effectLst/>
                        </a:rPr>
                        <a:t>Columnas</a:t>
                      </a:r>
                      <a:endParaRPr lang="es-EC" sz="2400" b="1"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r>
              <a:tr h="190500">
                <a:tc>
                  <a:txBody>
                    <a:bodyPr/>
                    <a:lstStyle/>
                    <a:p>
                      <a:pPr algn="ctr" fontAlgn="b"/>
                      <a:r>
                        <a:rPr lang="es-EC" sz="1600" b="1" u="none" strike="noStrike" dirty="0">
                          <a:ln>
                            <a:noFill/>
                          </a:ln>
                          <a:effectLst/>
                        </a:rPr>
                        <a:t>Tipo </a:t>
                      </a:r>
                      <a:endParaRPr lang="es-EC" sz="1600" b="1"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b="1" u="none" strike="noStrike" dirty="0">
                          <a:ln>
                            <a:noFill/>
                          </a:ln>
                          <a:effectLst/>
                        </a:rPr>
                        <a:t>As</a:t>
                      </a:r>
                      <a:endParaRPr lang="es-EC" sz="1600" b="1"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l-GR" sz="1600" b="1" u="none" strike="noStrike" dirty="0">
                          <a:ln>
                            <a:noFill/>
                          </a:ln>
                          <a:effectLst/>
                        </a:rPr>
                        <a:t>ρ</a:t>
                      </a:r>
                      <a:endParaRPr lang="el-GR" sz="1600" b="1"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b="1" u="none" strike="noStrike" dirty="0">
                          <a:ln>
                            <a:noFill/>
                          </a:ln>
                          <a:effectLst/>
                        </a:rPr>
                        <a:t>Tipo </a:t>
                      </a:r>
                      <a:endParaRPr lang="es-EC" sz="1600" b="1"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b="1" u="none" strike="noStrike" dirty="0">
                          <a:ln>
                            <a:noFill/>
                          </a:ln>
                          <a:effectLst/>
                        </a:rPr>
                        <a:t>As</a:t>
                      </a:r>
                      <a:endParaRPr lang="es-EC" sz="1600" b="1"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l-GR" sz="1600" b="1" u="none" strike="noStrike" dirty="0">
                          <a:ln>
                            <a:noFill/>
                          </a:ln>
                          <a:effectLst/>
                        </a:rPr>
                        <a:t>ρ'</a:t>
                      </a:r>
                      <a:endParaRPr lang="el-GR" sz="1600" b="1"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es-EC" sz="1600" u="none" strike="noStrike" dirty="0">
                          <a:ln>
                            <a:noFill/>
                          </a:ln>
                          <a:effectLst/>
                        </a:rPr>
                        <a:t>1A</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11.40</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0.00326</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1</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15.21</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0.01564</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es-EC" sz="1600" u="none" strike="noStrike" dirty="0">
                          <a:ln>
                            <a:noFill/>
                          </a:ln>
                          <a:effectLst/>
                        </a:rPr>
                        <a:t>2A</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11.40</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0.00326</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2</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10.18</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0.01446</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es-EC" sz="1600" u="none" strike="noStrike" dirty="0">
                          <a:ln>
                            <a:noFill/>
                          </a:ln>
                          <a:effectLst/>
                        </a:rPr>
                        <a:t>3A</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11.40</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0.00326</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3</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12.57</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0.01440</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es-EC" sz="1600" u="none" strike="noStrike" dirty="0">
                          <a:ln>
                            <a:noFill/>
                          </a:ln>
                          <a:effectLst/>
                        </a:rPr>
                        <a:t>1B</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11.40</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0.00326</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4</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15.21</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0.01564</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es-EC" sz="1600" u="none" strike="noStrike" dirty="0">
                          <a:ln>
                            <a:noFill/>
                          </a:ln>
                          <a:effectLst/>
                        </a:rPr>
                        <a:t>2B</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11.40</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0.00326</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5</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10.18</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0.00812</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es-EC" sz="1600" u="none" strike="noStrike" dirty="0">
                          <a:ln>
                            <a:noFill/>
                          </a:ln>
                          <a:effectLst/>
                        </a:rPr>
                        <a:t>3B</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11.40</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0.00326</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6</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10.18</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0.01193</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es-EC" sz="1600" u="none" strike="noStrike" dirty="0">
                          <a:ln>
                            <a:noFill/>
                          </a:ln>
                          <a:effectLst/>
                        </a:rPr>
                        <a:t>1C</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9.42</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0.00314</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7</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6.16</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0.01026</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es-EC" sz="1600" u="none" strike="noStrike" dirty="0">
                          <a:ln>
                            <a:noFill/>
                          </a:ln>
                          <a:effectLst/>
                        </a:rPr>
                        <a:t>2C</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9.42</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0.00314</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8</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10.18</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0.00953</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es-EC" sz="1600" u="none" strike="noStrike" dirty="0">
                          <a:ln>
                            <a:noFill/>
                          </a:ln>
                          <a:effectLst/>
                        </a:rPr>
                        <a:t>3C</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9.42</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0.00314</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9.1</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8.04</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0.01421</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es-EC" sz="1600" u="none" strike="noStrike" dirty="0">
                          <a:ln>
                            <a:noFill/>
                          </a:ln>
                          <a:effectLst/>
                        </a:rPr>
                        <a:t>1D</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7.63</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0.00294</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9</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8.04</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0.01061</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es-EC" sz="1600" u="none" strike="noStrike" dirty="0">
                          <a:ln>
                            <a:noFill/>
                          </a:ln>
                          <a:effectLst/>
                        </a:rPr>
                        <a:t>2D</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7.63</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0.00294</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10</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10.18</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0.01146</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es-EC" sz="1600" u="none" strike="noStrike" dirty="0">
                          <a:ln>
                            <a:noFill/>
                          </a:ln>
                          <a:effectLst/>
                        </a:rPr>
                        <a:t>3D</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7.63</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1600" u="none" strike="noStrike" dirty="0">
                          <a:ln>
                            <a:noFill/>
                          </a:ln>
                          <a:effectLst/>
                        </a:rPr>
                        <a:t>0.00294</a:t>
                      </a:r>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s-EC" sz="1600" b="0" i="0" u="none" strike="noStrike" dirty="0">
                        <a:ln>
                          <a:noFill/>
                        </a:ln>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20184425"/>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7924800" cy="562074"/>
          </a:xfrm>
        </p:spPr>
        <p:txBody>
          <a:bodyPr/>
          <a:lstStyle/>
          <a:p>
            <a:r>
              <a:rPr lang="es-EC" dirty="0" smtClean="0">
                <a:latin typeface="Times New Roman" pitchFamily="18" charset="0"/>
                <a:cs typeface="Times New Roman" pitchFamily="18" charset="0"/>
              </a:rPr>
              <a:t>GENERALIDADES</a:t>
            </a:r>
            <a:endParaRPr lang="es-EC" dirty="0">
              <a:latin typeface="Times New Roman" pitchFamily="18" charset="0"/>
              <a:cs typeface="Times New Roman" pitchFamily="18" charset="0"/>
            </a:endParaRPr>
          </a:p>
        </p:txBody>
      </p:sp>
      <p:sp>
        <p:nvSpPr>
          <p:cNvPr id="3" name="2 Rectángulo"/>
          <p:cNvSpPr/>
          <p:nvPr/>
        </p:nvSpPr>
        <p:spPr>
          <a:xfrm>
            <a:off x="180678" y="1196752"/>
            <a:ext cx="4176464" cy="4893647"/>
          </a:xfrm>
          <a:prstGeom prst="rect">
            <a:avLst/>
          </a:prstGeom>
        </p:spPr>
        <p:txBody>
          <a:bodyPr wrap="square">
            <a:spAutoFit/>
          </a:bodyPr>
          <a:lstStyle/>
          <a:p>
            <a:pPr algn="just"/>
            <a:r>
              <a:rPr lang="es-EC" sz="2400" dirty="0">
                <a:latin typeface="Times New Roman" pitchFamily="18" charset="0"/>
                <a:cs typeface="Times New Roman" pitchFamily="18" charset="0"/>
              </a:rPr>
              <a:t>El diseño por desempeño tiene como finalidad única determinar cómo se comporta una estructura ante cualquier tipo de solicitación, en el cual se plantea que la estructura pueda brindar protección a sus ocupantes y en algunos casos permitir que la estructura no colapse, esto sin modificar su periodo de vida útil como sería el caso de las estructuras esenciales post-sismo</a:t>
            </a:r>
            <a:endParaRPr lang="es-ES" sz="2400" dirty="0">
              <a:latin typeface="Times New Roman" pitchFamily="18" charset="0"/>
              <a:cs typeface="Times New Roman" pitchFamily="18" charset="0"/>
            </a:endParaRPr>
          </a:p>
        </p:txBody>
      </p:sp>
      <p:pic>
        <p:nvPicPr>
          <p:cNvPr id="4" name="3 Imagen"/>
          <p:cNvPicPr/>
          <p:nvPr/>
        </p:nvPicPr>
        <p:blipFill>
          <a:blip r:embed="rId2"/>
          <a:stretch>
            <a:fillRect/>
          </a:stretch>
        </p:blipFill>
        <p:spPr>
          <a:xfrm>
            <a:off x="4533299" y="764704"/>
            <a:ext cx="4610701" cy="4680520"/>
          </a:xfrm>
          <a:prstGeom prst="rect">
            <a:avLst/>
          </a:prstGeom>
        </p:spPr>
      </p:pic>
    </p:spTree>
    <p:extLst>
      <p:ext uri="{BB962C8B-B14F-4D97-AF65-F5344CB8AC3E}">
        <p14:creationId xmlns:p14="http://schemas.microsoft.com/office/powerpoint/2010/main" val="4217399068"/>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latin typeface="Times New Roman" pitchFamily="18" charset="0"/>
                <a:cs typeface="Times New Roman" pitchFamily="18" charset="0"/>
              </a:rPr>
              <a:t>Ingreso de las Secciones de Armado en Columnas para ser chequeado</a:t>
            </a:r>
          </a:p>
        </p:txBody>
      </p:sp>
      <p:pic>
        <p:nvPicPr>
          <p:cNvPr id="3" name="2 Imagen"/>
          <p:cNvPicPr/>
          <p:nvPr/>
        </p:nvPicPr>
        <p:blipFill>
          <a:blip r:embed="rId2">
            <a:extLst>
              <a:ext uri="{28A0092B-C50C-407E-A947-70E740481C1C}">
                <a14:useLocalDpi xmlns:a14="http://schemas.microsoft.com/office/drawing/2010/main" val="0"/>
              </a:ext>
            </a:extLst>
          </a:blip>
          <a:srcRect/>
          <a:stretch>
            <a:fillRect/>
          </a:stretch>
        </p:blipFill>
        <p:spPr bwMode="auto">
          <a:xfrm>
            <a:off x="2236375" y="1484784"/>
            <a:ext cx="4927913" cy="5112568"/>
          </a:xfrm>
          <a:prstGeom prst="rect">
            <a:avLst/>
          </a:prstGeom>
          <a:noFill/>
          <a:ln>
            <a:noFill/>
          </a:ln>
        </p:spPr>
      </p:pic>
    </p:spTree>
    <p:extLst>
      <p:ext uri="{BB962C8B-B14F-4D97-AF65-F5344CB8AC3E}">
        <p14:creationId xmlns:p14="http://schemas.microsoft.com/office/powerpoint/2010/main" val="372648111"/>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latin typeface="Times New Roman" pitchFamily="18" charset="0"/>
                <a:cs typeface="Times New Roman" pitchFamily="18" charset="0"/>
              </a:rPr>
              <a:t>Ingreso de las Secciones de Armado en Vigas para ser </a:t>
            </a:r>
            <a:r>
              <a:rPr lang="es-EC" dirty="0" smtClean="0">
                <a:latin typeface="Times New Roman" pitchFamily="18" charset="0"/>
                <a:cs typeface="Times New Roman" pitchFamily="18" charset="0"/>
              </a:rPr>
              <a:t>chequeado</a:t>
            </a:r>
            <a:endParaRPr lang="es-EC" dirty="0">
              <a:latin typeface="Times New Roman" pitchFamily="18" charset="0"/>
              <a:cs typeface="Times New Roman" pitchFamily="18" charset="0"/>
            </a:endParaRPr>
          </a:p>
        </p:txBody>
      </p:sp>
      <p:pic>
        <p:nvPicPr>
          <p:cNvPr id="3" name="2 Imagen"/>
          <p:cNvPicPr/>
          <p:nvPr/>
        </p:nvPicPr>
        <p:blipFill>
          <a:blip r:embed="rId2">
            <a:extLst>
              <a:ext uri="{28A0092B-C50C-407E-A947-70E740481C1C}">
                <a14:useLocalDpi xmlns:a14="http://schemas.microsoft.com/office/drawing/2010/main" val="0"/>
              </a:ext>
            </a:extLst>
          </a:blip>
          <a:srcRect/>
          <a:stretch>
            <a:fillRect/>
          </a:stretch>
        </p:blipFill>
        <p:spPr bwMode="auto">
          <a:xfrm>
            <a:off x="2233612" y="1628800"/>
            <a:ext cx="4786660" cy="4824536"/>
          </a:xfrm>
          <a:prstGeom prst="rect">
            <a:avLst/>
          </a:prstGeom>
          <a:noFill/>
          <a:ln>
            <a:noFill/>
          </a:ln>
        </p:spPr>
      </p:pic>
    </p:spTree>
    <p:extLst>
      <p:ext uri="{BB962C8B-B14F-4D97-AF65-F5344CB8AC3E}">
        <p14:creationId xmlns:p14="http://schemas.microsoft.com/office/powerpoint/2010/main" val="2038529193"/>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latin typeface="Times New Roman" pitchFamily="18" charset="0"/>
                <a:cs typeface="Times New Roman" pitchFamily="18" charset="0"/>
              </a:rPr>
              <a:t>Asignación de Articulaciones Plásticas</a:t>
            </a:r>
          </a:p>
        </p:txBody>
      </p:sp>
      <p:pic>
        <p:nvPicPr>
          <p:cNvPr id="3" name="2 Imagen"/>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557654"/>
            <a:ext cx="6192688" cy="4607649"/>
          </a:xfrm>
          <a:prstGeom prst="rect">
            <a:avLst/>
          </a:prstGeom>
          <a:noFill/>
          <a:ln>
            <a:noFill/>
          </a:ln>
        </p:spPr>
      </p:pic>
    </p:spTree>
    <p:extLst>
      <p:ext uri="{BB962C8B-B14F-4D97-AF65-F5344CB8AC3E}">
        <p14:creationId xmlns:p14="http://schemas.microsoft.com/office/powerpoint/2010/main" val="3980473912"/>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latin typeface="Times New Roman" pitchFamily="18" charset="0"/>
                <a:cs typeface="Times New Roman" pitchFamily="18" charset="0"/>
              </a:rPr>
              <a:t>Propiedades de la Articulación Plástica en </a:t>
            </a:r>
            <a:r>
              <a:rPr lang="es-EC" dirty="0" smtClean="0">
                <a:latin typeface="Times New Roman" pitchFamily="18" charset="0"/>
                <a:cs typeface="Times New Roman" pitchFamily="18" charset="0"/>
              </a:rPr>
              <a:t>Columnas</a:t>
            </a:r>
            <a:endParaRPr lang="es-EC" dirty="0">
              <a:latin typeface="Times New Roman" pitchFamily="18" charset="0"/>
              <a:cs typeface="Times New Roman" pitchFamily="18" charset="0"/>
            </a:endParaRPr>
          </a:p>
        </p:txBody>
      </p:sp>
      <p:pic>
        <p:nvPicPr>
          <p:cNvPr id="3" name="2 Imagen"/>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700808"/>
            <a:ext cx="4607649" cy="3539525"/>
          </a:xfrm>
          <a:prstGeom prst="rect">
            <a:avLst/>
          </a:prstGeom>
          <a:noFill/>
          <a:ln>
            <a:noFill/>
          </a:ln>
        </p:spPr>
      </p:pic>
    </p:spTree>
    <p:extLst>
      <p:ext uri="{BB962C8B-B14F-4D97-AF65-F5344CB8AC3E}">
        <p14:creationId xmlns:p14="http://schemas.microsoft.com/office/powerpoint/2010/main" val="536821100"/>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a:latin typeface="Times New Roman" pitchFamily="18" charset="0"/>
                <a:cs typeface="Times New Roman" pitchFamily="18" charset="0"/>
              </a:rPr>
              <a:t>Propiedades de la Articulación Plástica en Vigas.</a:t>
            </a:r>
          </a:p>
        </p:txBody>
      </p:sp>
      <p:pic>
        <p:nvPicPr>
          <p:cNvPr id="3" name="2 Imagen"/>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628800"/>
            <a:ext cx="4896544" cy="3843432"/>
          </a:xfrm>
          <a:prstGeom prst="rect">
            <a:avLst/>
          </a:prstGeom>
          <a:noFill/>
          <a:ln>
            <a:noFill/>
          </a:ln>
        </p:spPr>
      </p:pic>
    </p:spTree>
    <p:extLst>
      <p:ext uri="{BB962C8B-B14F-4D97-AF65-F5344CB8AC3E}">
        <p14:creationId xmlns:p14="http://schemas.microsoft.com/office/powerpoint/2010/main" val="2755479190"/>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8" y="18295"/>
            <a:ext cx="9134822" cy="6839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9321368"/>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2576"/>
            <a:ext cx="8460432" cy="3960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3 Rectángulo"/>
              <p:cNvSpPr/>
              <p:nvPr/>
            </p:nvSpPr>
            <p:spPr>
              <a:xfrm>
                <a:off x="611560" y="4072186"/>
                <a:ext cx="7488832" cy="2779607"/>
              </a:xfrm>
              <a:prstGeom prst="rect">
                <a:avLst/>
              </a:prstGeom>
            </p:spPr>
            <p:txBody>
              <a:bodyPr wrap="square">
                <a:spAutoFit/>
              </a:bodyPr>
              <a:lstStyle/>
              <a:p>
                <a:r>
                  <a:rPr lang="es-EC" dirty="0"/>
                  <a:t>La expresión con la que se calcula la longitud de la rótula plástica es:</a:t>
                </a:r>
              </a:p>
              <a:p>
                <a:r>
                  <a:rPr lang="es-EC" dirty="0"/>
                  <a:t> </a:t>
                </a:r>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𝐿</m:t>
                          </m:r>
                        </m:e>
                        <m:sub>
                          <m:r>
                            <a:rPr lang="es-EC" i="1">
                              <a:latin typeface="Cambria Math"/>
                            </a:rPr>
                            <m:t>𝑝</m:t>
                          </m:r>
                        </m:sub>
                      </m:sSub>
                      <m:r>
                        <a:rPr lang="es-EC" i="1">
                          <a:latin typeface="Cambria Math"/>
                        </a:rPr>
                        <m:t>=0.08∗</m:t>
                      </m:r>
                      <m:r>
                        <a:rPr lang="es-EC" i="1">
                          <a:latin typeface="Cambria Math"/>
                        </a:rPr>
                        <m:t>𝐿</m:t>
                      </m:r>
                      <m:r>
                        <a:rPr lang="es-EC" i="1">
                          <a:latin typeface="Cambria Math"/>
                        </a:rPr>
                        <m:t>+0.15∗</m:t>
                      </m:r>
                      <m:sSub>
                        <m:sSubPr>
                          <m:ctrlPr>
                            <a:rPr lang="es-EC" i="1">
                              <a:latin typeface="Cambria Math"/>
                            </a:rPr>
                          </m:ctrlPr>
                        </m:sSubPr>
                        <m:e>
                          <m:r>
                            <a:rPr lang="es-EC" i="1">
                              <a:latin typeface="Cambria Math"/>
                            </a:rPr>
                            <m:t>𝑓</m:t>
                          </m:r>
                        </m:e>
                        <m:sub>
                          <m:r>
                            <a:rPr lang="es-EC" i="1">
                              <a:latin typeface="Cambria Math"/>
                            </a:rPr>
                            <m:t>𝑦</m:t>
                          </m:r>
                        </m:sub>
                      </m:sSub>
                      <m:r>
                        <a:rPr lang="es-EC" i="1">
                          <a:latin typeface="Cambria Math"/>
                        </a:rPr>
                        <m:t>∗</m:t>
                      </m:r>
                      <m:r>
                        <a:rPr lang="es-EC" i="1">
                          <a:latin typeface="Cambria Math"/>
                        </a:rPr>
                        <m:t>𝑑𝑏</m:t>
                      </m:r>
                    </m:oMath>
                  </m:oMathPara>
                </a14:m>
                <a:endParaRPr lang="es-EC" dirty="0"/>
              </a:p>
              <a:p>
                <a:r>
                  <a:rPr lang="es-EC" dirty="0"/>
                  <a:t>	</a:t>
                </a:r>
                <a14:m>
                  <m:oMath xmlns:m="http://schemas.openxmlformats.org/officeDocument/2006/math">
                    <m:sSub>
                      <m:sSubPr>
                        <m:ctrlPr>
                          <a:rPr lang="es-EC" i="1">
                            <a:latin typeface="Cambria Math"/>
                          </a:rPr>
                        </m:ctrlPr>
                      </m:sSubPr>
                      <m:e>
                        <m:r>
                          <a:rPr lang="es-EC" i="1">
                            <a:latin typeface="Cambria Math"/>
                          </a:rPr>
                          <m:t>𝐿</m:t>
                        </m:r>
                      </m:e>
                      <m:sub>
                        <m:r>
                          <a:rPr lang="es-EC" i="1">
                            <a:latin typeface="Cambria Math"/>
                          </a:rPr>
                          <m:t>𝑝</m:t>
                        </m:r>
                      </m:sub>
                    </m:sSub>
                    <m:r>
                      <a:rPr lang="es-EC" i="1">
                        <a:latin typeface="Cambria Math"/>
                      </a:rPr>
                      <m:t>=0.3∗</m:t>
                    </m:r>
                    <m:sSub>
                      <m:sSubPr>
                        <m:ctrlPr>
                          <a:rPr lang="es-EC" i="1">
                            <a:latin typeface="Cambria Math"/>
                          </a:rPr>
                        </m:ctrlPr>
                      </m:sSubPr>
                      <m:e>
                        <m:r>
                          <a:rPr lang="es-EC" i="1">
                            <a:latin typeface="Cambria Math"/>
                          </a:rPr>
                          <m:t>𝑓</m:t>
                        </m:r>
                      </m:e>
                      <m:sub>
                        <m:r>
                          <a:rPr lang="es-EC" i="1">
                            <a:latin typeface="Cambria Math"/>
                          </a:rPr>
                          <m:t>𝑦</m:t>
                        </m:r>
                      </m:sub>
                    </m:sSub>
                    <m:r>
                      <a:rPr lang="es-EC" i="1">
                        <a:latin typeface="Cambria Math"/>
                      </a:rPr>
                      <m:t>∗</m:t>
                    </m:r>
                    <m:r>
                      <a:rPr lang="es-EC" i="1">
                        <a:latin typeface="Cambria Math"/>
                      </a:rPr>
                      <m:t>𝑑𝑏</m:t>
                    </m:r>
                  </m:oMath>
                </a14:m>
                <a:endParaRPr lang="es-EC" dirty="0"/>
              </a:p>
              <a:p>
                <a:r>
                  <a:rPr lang="es-EC" dirty="0"/>
                  <a:t>En las dos expresiones tenemos:</a:t>
                </a:r>
              </a:p>
              <a:p>
                <a:r>
                  <a:rPr lang="es-EC" dirty="0"/>
                  <a:t>Lp: longitud de la rótula plástica.</a:t>
                </a:r>
              </a:p>
              <a:p>
                <a:r>
                  <a:rPr lang="es-EC" dirty="0"/>
                  <a:t>L: Longitud del elemento, sea viga o columna.</a:t>
                </a:r>
              </a:p>
              <a:p>
                <a14:m>
                  <m:oMath xmlns:m="http://schemas.openxmlformats.org/officeDocument/2006/math">
                    <m:sSub>
                      <m:sSubPr>
                        <m:ctrlPr>
                          <a:rPr lang="es-EC" i="1">
                            <a:latin typeface="Cambria Math"/>
                          </a:rPr>
                        </m:ctrlPr>
                      </m:sSubPr>
                      <m:e>
                        <m:r>
                          <a:rPr lang="es-EC" i="1">
                            <a:latin typeface="Cambria Math"/>
                          </a:rPr>
                          <m:t>𝑓</m:t>
                        </m:r>
                      </m:e>
                      <m:sub>
                        <m:r>
                          <a:rPr lang="es-EC" i="1">
                            <a:latin typeface="Cambria Math"/>
                          </a:rPr>
                          <m:t>𝑦</m:t>
                        </m:r>
                      </m:sub>
                    </m:sSub>
                  </m:oMath>
                </a14:m>
                <a:r>
                  <a:rPr lang="es-EC" dirty="0"/>
                  <a:t>: Esfuerzo de fluencia del acero </a:t>
                </a:r>
              </a:p>
              <a:p>
                <a14:m>
                  <m:oMath xmlns:m="http://schemas.openxmlformats.org/officeDocument/2006/math">
                    <m:r>
                      <a:rPr lang="es-EC" i="1">
                        <a:latin typeface="Cambria Math"/>
                      </a:rPr>
                      <m:t>𝑑𝑏</m:t>
                    </m:r>
                  </m:oMath>
                </a14:m>
                <a:r>
                  <a:rPr lang="es-EC" dirty="0"/>
                  <a:t>: Diámetro de la varilla</a:t>
                </a:r>
              </a:p>
            </p:txBody>
          </p:sp>
        </mc:Choice>
        <mc:Fallback xmlns="">
          <p:sp>
            <p:nvSpPr>
              <p:cNvPr id="4" name="3 Rectángulo"/>
              <p:cNvSpPr>
                <a:spLocks noRot="1" noChangeAspect="1" noMove="1" noResize="1" noEditPoints="1" noAdjustHandles="1" noChangeArrowheads="1" noChangeShapeType="1" noTextEdit="1"/>
              </p:cNvSpPr>
              <p:nvPr/>
            </p:nvSpPr>
            <p:spPr>
              <a:xfrm>
                <a:off x="611560" y="4072186"/>
                <a:ext cx="7488832" cy="2779607"/>
              </a:xfrm>
              <a:prstGeom prst="rect">
                <a:avLst/>
              </a:prstGeom>
              <a:blipFill rotWithShape="1">
                <a:blip r:embed="rId3"/>
                <a:stretch>
                  <a:fillRect l="-651" t="-1096" b="-2632"/>
                </a:stretch>
              </a:blipFill>
            </p:spPr>
            <p:txBody>
              <a:bodyPr/>
              <a:lstStyle/>
              <a:p>
                <a:r>
                  <a:rPr lang="es-ES">
                    <a:noFill/>
                  </a:rPr>
                  <a:t> </a:t>
                </a:r>
              </a:p>
            </p:txBody>
          </p:sp>
        </mc:Fallback>
      </mc:AlternateContent>
    </p:spTree>
    <p:extLst>
      <p:ext uri="{BB962C8B-B14F-4D97-AF65-F5344CB8AC3E}">
        <p14:creationId xmlns:p14="http://schemas.microsoft.com/office/powerpoint/2010/main" val="787218363"/>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09210" y="188640"/>
            <a:ext cx="7924800" cy="1143000"/>
          </a:xfrm>
        </p:spPr>
        <p:txBody>
          <a:bodyPr/>
          <a:lstStyle/>
          <a:p>
            <a:r>
              <a:rPr lang="es-EC" dirty="0" smtClean="0">
                <a:latin typeface="Times New Roman" pitchFamily="18" charset="0"/>
                <a:cs typeface="Times New Roman" pitchFamily="18" charset="0"/>
              </a:rPr>
              <a:t>Definición de estado de carga no lineal para corte basal Estático</a:t>
            </a:r>
            <a:endParaRPr lang="es-EC" dirty="0">
              <a:latin typeface="Times New Roman" pitchFamily="18" charset="0"/>
              <a:cs typeface="Times New Roman" pitchFamily="18" charset="0"/>
            </a:endParaRPr>
          </a:p>
        </p:txBody>
      </p:sp>
      <p:pic>
        <p:nvPicPr>
          <p:cNvPr id="3" name="2 Imagen"/>
          <p:cNvPicPr/>
          <p:nvPr/>
        </p:nvPicPr>
        <p:blipFill>
          <a:blip r:embed="rId2">
            <a:extLst>
              <a:ext uri="{28A0092B-C50C-407E-A947-70E740481C1C}">
                <a14:useLocalDpi xmlns:a14="http://schemas.microsoft.com/office/drawing/2010/main" val="0"/>
              </a:ext>
            </a:extLst>
          </a:blip>
          <a:srcRect/>
          <a:stretch>
            <a:fillRect/>
          </a:stretch>
        </p:blipFill>
        <p:spPr bwMode="auto">
          <a:xfrm>
            <a:off x="2811060" y="1484784"/>
            <a:ext cx="3721100" cy="4986655"/>
          </a:xfrm>
          <a:prstGeom prst="rect">
            <a:avLst/>
          </a:prstGeom>
          <a:noFill/>
          <a:ln>
            <a:noFill/>
          </a:ln>
        </p:spPr>
      </p:pic>
    </p:spTree>
    <p:extLst>
      <p:ext uri="{BB962C8B-B14F-4D97-AF65-F5344CB8AC3E}">
        <p14:creationId xmlns:p14="http://schemas.microsoft.com/office/powerpoint/2010/main" val="3805823426"/>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latin typeface="Times New Roman" pitchFamily="18" charset="0"/>
                <a:cs typeface="Times New Roman" pitchFamily="18" charset="0"/>
              </a:rPr>
              <a:t>Estado de Carga No lineal por Cortante </a:t>
            </a:r>
            <a:r>
              <a:rPr lang="es-EC" dirty="0" smtClean="0">
                <a:latin typeface="Times New Roman" pitchFamily="18" charset="0"/>
                <a:cs typeface="Times New Roman" pitchFamily="18" charset="0"/>
              </a:rPr>
              <a:t>basal Estático</a:t>
            </a:r>
            <a:endParaRPr lang="es-EC" dirty="0">
              <a:latin typeface="Times New Roman" pitchFamily="18" charset="0"/>
              <a:cs typeface="Times New Roman" pitchFamily="18" charset="0"/>
            </a:endParaRPr>
          </a:p>
        </p:txBody>
      </p:sp>
      <p:pic>
        <p:nvPicPr>
          <p:cNvPr id="3" name="2 Imagen"/>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84784"/>
            <a:ext cx="5400675" cy="5143500"/>
          </a:xfrm>
          <a:prstGeom prst="rect">
            <a:avLst/>
          </a:prstGeom>
          <a:noFill/>
          <a:ln>
            <a:noFill/>
          </a:ln>
        </p:spPr>
      </p:pic>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6683" y="5476602"/>
            <a:ext cx="3657809" cy="1347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9703508"/>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53670"/>
            <a:ext cx="9036821" cy="611034"/>
          </a:xfrm>
        </p:spPr>
        <p:txBody>
          <a:bodyPr/>
          <a:lstStyle/>
          <a:p>
            <a:r>
              <a:rPr lang="es-EC" sz="2400" dirty="0" smtClean="0">
                <a:latin typeface="Times New Roman" pitchFamily="18" charset="0"/>
                <a:cs typeface="Times New Roman" pitchFamily="18" charset="0"/>
              </a:rPr>
              <a:t>ANÁLISIS no lineal PARA UN PÓRTICO EN EL PLANO</a:t>
            </a:r>
            <a:endParaRPr lang="es-EC" sz="2400" dirty="0">
              <a:latin typeface="Times New Roman" pitchFamily="18" charset="0"/>
              <a:cs typeface="Times New Roman" pitchFamily="18" charset="0"/>
            </a:endParaRPr>
          </a:p>
        </p:txBody>
      </p:sp>
      <p:sp>
        <p:nvSpPr>
          <p:cNvPr id="3" name="2 CuadroTexto"/>
          <p:cNvSpPr txBox="1"/>
          <p:nvPr/>
        </p:nvSpPr>
        <p:spPr>
          <a:xfrm>
            <a:off x="179512" y="764704"/>
            <a:ext cx="8136904" cy="707886"/>
          </a:xfrm>
          <a:prstGeom prst="rect">
            <a:avLst/>
          </a:prstGeom>
          <a:noFill/>
        </p:spPr>
        <p:txBody>
          <a:bodyPr wrap="square" rtlCol="0">
            <a:spAutoFit/>
          </a:bodyPr>
          <a:lstStyle/>
          <a:p>
            <a:r>
              <a:rPr lang="es-ES" sz="2000" dirty="0" smtClean="0"/>
              <a:t>PARÁMETROS PARA DEFINIR UN PATRÓN DE CARGAS PARA UN ANÁLISIS NO LINEAL</a:t>
            </a:r>
            <a:r>
              <a:rPr lang="es-ES" sz="2000" dirty="0"/>
              <a:t>:</a:t>
            </a:r>
          </a:p>
        </p:txBody>
      </p:sp>
      <p:sp>
        <p:nvSpPr>
          <p:cNvPr id="4" name="3 Rectángulo"/>
          <p:cNvSpPr/>
          <p:nvPr/>
        </p:nvSpPr>
        <p:spPr>
          <a:xfrm>
            <a:off x="158133" y="1484784"/>
            <a:ext cx="8964488" cy="1015663"/>
          </a:xfrm>
          <a:prstGeom prst="rect">
            <a:avLst/>
          </a:prstGeom>
        </p:spPr>
        <p:txBody>
          <a:bodyPr wrap="square">
            <a:spAutoFit/>
          </a:bodyPr>
          <a:lstStyle/>
          <a:p>
            <a:r>
              <a:rPr lang="es-EC" sz="2000" dirty="0"/>
              <a:t>Para definir los casos estáticos del análisis no lineal, se toma en cuenta lo establecido en el FEMA 273, capítulo 3, sección 3.3.3.2; donde se mencionan los criterios para formar patrones de carga, los criterios principales son</a:t>
            </a:r>
            <a:r>
              <a:rPr lang="es-EC" sz="2000" dirty="0" smtClean="0"/>
              <a:t>:</a:t>
            </a:r>
            <a:endParaRPr lang="es-EC" sz="2000" dirty="0"/>
          </a:p>
        </p:txBody>
      </p:sp>
      <p:graphicFrame>
        <p:nvGraphicFramePr>
          <p:cNvPr id="6" name="5 Diagrama"/>
          <p:cNvGraphicFramePr/>
          <p:nvPr>
            <p:extLst>
              <p:ext uri="{D42A27DB-BD31-4B8C-83A1-F6EECF244321}">
                <p14:modId xmlns:p14="http://schemas.microsoft.com/office/powerpoint/2010/main" val="3567218614"/>
              </p:ext>
            </p:extLst>
          </p:nvPr>
        </p:nvGraphicFramePr>
        <p:xfrm>
          <a:off x="107504" y="2641122"/>
          <a:ext cx="871296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3554541"/>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60648"/>
            <a:ext cx="7885113" cy="1362075"/>
          </a:xfrm>
        </p:spPr>
        <p:txBody>
          <a:bodyPr/>
          <a:lstStyle/>
          <a:p>
            <a:r>
              <a:rPr lang="es-EC" dirty="0" smtClean="0">
                <a:latin typeface="Times New Roman" pitchFamily="18" charset="0"/>
                <a:cs typeface="Times New Roman" pitchFamily="18" charset="0"/>
              </a:rPr>
              <a:t>QUE ES EL DISEÑO POR DESEMPEÑO</a:t>
            </a:r>
            <a:endParaRPr lang="es-EC" dirty="0">
              <a:latin typeface="Times New Roman" pitchFamily="18" charset="0"/>
              <a:cs typeface="Times New Roman" pitchFamily="18" charset="0"/>
            </a:endParaRPr>
          </a:p>
        </p:txBody>
      </p:sp>
      <p:sp>
        <p:nvSpPr>
          <p:cNvPr id="3" name="2 Marcador de texto"/>
          <p:cNvSpPr>
            <a:spLocks noGrp="1"/>
          </p:cNvSpPr>
          <p:nvPr>
            <p:ph type="body" idx="1"/>
          </p:nvPr>
        </p:nvSpPr>
        <p:spPr>
          <a:xfrm>
            <a:off x="36682" y="1052736"/>
            <a:ext cx="5328592" cy="5654382"/>
          </a:xfrm>
        </p:spPr>
        <p:txBody>
          <a:bodyPr>
            <a:noAutofit/>
          </a:bodyPr>
          <a:lstStyle/>
          <a:p>
            <a:pPr marL="285750" indent="-285750" algn="just">
              <a:buFont typeface="Arial" pitchFamily="34" charset="0"/>
              <a:buChar char="•"/>
            </a:pPr>
            <a:r>
              <a:rPr lang="es-EC" sz="2000" dirty="0" smtClean="0">
                <a:latin typeface="Times New Roman" pitchFamily="18" charset="0"/>
                <a:cs typeface="Times New Roman" pitchFamily="18" charset="0"/>
              </a:rPr>
              <a:t>Concepción estructural que busca estructuras mas seguras, es decir que no sufra grandes daños o falle ante un rango de intensidades sísmicas.</a:t>
            </a:r>
          </a:p>
          <a:p>
            <a:pPr marL="285750" indent="-285750" algn="just">
              <a:buFont typeface="Arial" pitchFamily="34" charset="0"/>
              <a:buChar char="•"/>
            </a:pPr>
            <a:r>
              <a:rPr lang="es-EC" sz="2000" dirty="0" smtClean="0">
                <a:latin typeface="Times New Roman" pitchFamily="18" charset="0"/>
                <a:cs typeface="Times New Roman" pitchFamily="18" charset="0"/>
              </a:rPr>
              <a:t>Busca determinar la relación directa y clara entre el costo de construcción tomando en cuenta un nivel de desempeño y el costo de una rehabilitación post sismo.</a:t>
            </a:r>
          </a:p>
          <a:p>
            <a:pPr marL="285750" indent="-285750" algn="just">
              <a:buFont typeface="Arial" pitchFamily="34" charset="0"/>
              <a:buChar char="•"/>
            </a:pPr>
            <a:r>
              <a:rPr lang="es-EC" sz="2000" dirty="0" smtClean="0">
                <a:latin typeface="Times New Roman" pitchFamily="18" charset="0"/>
                <a:cs typeface="Times New Roman" pitchFamily="18" charset="0"/>
              </a:rPr>
              <a:t>Al no tomar en cuenta un solo escenario sísmico, esta metodología de diseño estructural permite brindar una mayor confiabilidad a las estructuras.</a:t>
            </a:r>
          </a:p>
          <a:p>
            <a:pPr marL="285750" indent="-285750" algn="just">
              <a:buFont typeface="Arial" pitchFamily="34" charset="0"/>
              <a:buChar char="•"/>
            </a:pPr>
            <a:r>
              <a:rPr lang="es-EC" sz="2000" dirty="0" smtClean="0">
                <a:latin typeface="Times New Roman" pitchFamily="18" charset="0"/>
                <a:cs typeface="Times New Roman" pitchFamily="18" charset="0"/>
              </a:rPr>
              <a:t>Contempla varios niveles de desempeño estructural esperado una gamma amplia de solicitaciones sísmicas, lo cual permite establecer un nivel de desempeño de acuerdo a la capacidad económica.</a:t>
            </a:r>
          </a:p>
        </p:txBody>
      </p:sp>
      <p:pic>
        <p:nvPicPr>
          <p:cNvPr id="6" name="5 Imagen"/>
          <p:cNvPicPr/>
          <p:nvPr/>
        </p:nvPicPr>
        <p:blipFill>
          <a:blip r:embed="rId2">
            <a:extLst>
              <a:ext uri="{28A0092B-C50C-407E-A947-70E740481C1C}">
                <a14:useLocalDpi xmlns:a14="http://schemas.microsoft.com/office/drawing/2010/main" val="0"/>
              </a:ext>
            </a:extLst>
          </a:blip>
          <a:srcRect/>
          <a:stretch>
            <a:fillRect/>
          </a:stretch>
        </p:blipFill>
        <p:spPr bwMode="auto">
          <a:xfrm rot="20226576">
            <a:off x="5829311" y="4184286"/>
            <a:ext cx="3484687" cy="1687591"/>
          </a:xfrm>
          <a:prstGeom prst="rect">
            <a:avLst/>
          </a:prstGeom>
          <a:noFill/>
          <a:ln>
            <a:noFill/>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4624642"/>
            <a:ext cx="1387996" cy="2197998"/>
          </a:xfrm>
          <a:prstGeom prst="rect">
            <a:avLst/>
          </a:prstGeom>
          <a:noFill/>
          <a:ln w="9525">
            <a:noFill/>
            <a:miter lim="800000"/>
            <a:headEnd/>
            <a:tailEnd/>
          </a:ln>
        </p:spPr>
      </p:pic>
      <p:pic>
        <p:nvPicPr>
          <p:cNvPr id="4" name="3 Imagen"/>
          <p:cNvPicPr/>
          <p:nvPr/>
        </p:nvPicPr>
        <p:blipFill>
          <a:blip r:embed="rId4"/>
          <a:stretch>
            <a:fillRect/>
          </a:stretch>
        </p:blipFill>
        <p:spPr>
          <a:xfrm>
            <a:off x="5916702" y="908720"/>
            <a:ext cx="2448272" cy="3384376"/>
          </a:xfrm>
          <a:prstGeom prst="rect">
            <a:avLst/>
          </a:prstGeom>
        </p:spPr>
      </p:pic>
    </p:spTree>
    <p:extLst>
      <p:ext uri="{BB962C8B-B14F-4D97-AF65-F5344CB8AC3E}">
        <p14:creationId xmlns:p14="http://schemas.microsoft.com/office/powerpoint/2010/main" val="2143056967"/>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noGrp="1"/>
          </p:cNvSpPr>
          <p:nvPr>
            <p:ph type="title"/>
          </p:nvPr>
        </p:nvSpPr>
        <p:spPr/>
        <p:txBody>
          <a:bodyPr/>
          <a:lstStyle/>
          <a:p>
            <a:r>
              <a:rPr lang="es-EC" dirty="0" smtClean="0">
                <a:latin typeface="Times New Roman" pitchFamily="18" charset="0"/>
                <a:cs typeface="Times New Roman" pitchFamily="18" charset="0"/>
              </a:rPr>
              <a:t>Definición de estado de carga no lineal para análisis modal</a:t>
            </a:r>
            <a:endParaRPr lang="es-EC" dirty="0">
              <a:latin typeface="Times New Roman" pitchFamily="18" charset="0"/>
              <a:cs typeface="Times New Roman" pitchFamily="18" charset="0"/>
            </a:endParaRPr>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484784"/>
            <a:ext cx="4104456" cy="5373216"/>
          </a:xfrm>
          <a:prstGeom prst="rect">
            <a:avLst/>
          </a:prstGeom>
          <a:noFill/>
          <a:ln>
            <a:noFill/>
          </a:ln>
        </p:spPr>
      </p:pic>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6300192" y="4293096"/>
            <a:ext cx="2304256" cy="1740877"/>
          </a:xfrm>
          <a:prstGeom prst="rect">
            <a:avLst/>
          </a:prstGeom>
          <a:noFill/>
          <a:ln>
            <a:noFill/>
          </a:ln>
        </p:spPr>
      </p:pic>
    </p:spTree>
    <p:extLst>
      <p:ext uri="{BB962C8B-B14F-4D97-AF65-F5344CB8AC3E}">
        <p14:creationId xmlns:p14="http://schemas.microsoft.com/office/powerpoint/2010/main" val="2222323836"/>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latin typeface="Times New Roman" pitchFamily="18" charset="0"/>
                <a:cs typeface="Times New Roman" pitchFamily="18" charset="0"/>
              </a:rPr>
              <a:t>Estado de Carga No lineal por Análisis Modal</a:t>
            </a:r>
          </a:p>
        </p:txBody>
      </p:sp>
      <p:pic>
        <p:nvPicPr>
          <p:cNvPr id="3" name="2 Imagen"/>
          <p:cNvPicPr/>
          <p:nvPr/>
        </p:nvPicPr>
        <p:blipFill>
          <a:blip r:embed="rId2">
            <a:extLst>
              <a:ext uri="{28A0092B-C50C-407E-A947-70E740481C1C}">
                <a14:useLocalDpi xmlns:a14="http://schemas.microsoft.com/office/drawing/2010/main" val="0"/>
              </a:ext>
            </a:extLst>
          </a:blip>
          <a:srcRect/>
          <a:stretch>
            <a:fillRect/>
          </a:stretch>
        </p:blipFill>
        <p:spPr bwMode="auto">
          <a:xfrm>
            <a:off x="1947773" y="1412776"/>
            <a:ext cx="5760640" cy="5445224"/>
          </a:xfrm>
          <a:prstGeom prst="rect">
            <a:avLst/>
          </a:prstGeom>
          <a:noFill/>
          <a:ln>
            <a:noFill/>
          </a:ln>
        </p:spPr>
      </p:pic>
    </p:spTree>
    <p:extLst>
      <p:ext uri="{BB962C8B-B14F-4D97-AF65-F5344CB8AC3E}">
        <p14:creationId xmlns:p14="http://schemas.microsoft.com/office/powerpoint/2010/main" val="2057890366"/>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latin typeface="Times New Roman" pitchFamily="18" charset="0"/>
                <a:cs typeface="Times New Roman" pitchFamily="18" charset="0"/>
              </a:rPr>
              <a:t>Análisis No lineal </a:t>
            </a:r>
            <a:r>
              <a:rPr lang="es-EC" dirty="0" smtClean="0">
                <a:latin typeface="Times New Roman" pitchFamily="18" charset="0"/>
                <a:cs typeface="Times New Roman" pitchFamily="18" charset="0"/>
              </a:rPr>
              <a:t>Estático (ejecución)</a:t>
            </a:r>
            <a:endParaRPr lang="es-EC" dirty="0">
              <a:latin typeface="Times New Roman" pitchFamily="18" charset="0"/>
              <a:cs typeface="Times New Roman" pitchFamily="18" charset="0"/>
            </a:endParaRPr>
          </a:p>
        </p:txBody>
      </p:sp>
      <p:pic>
        <p:nvPicPr>
          <p:cNvPr id="3" name="2 Imagen"/>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736812"/>
            <a:ext cx="5492900" cy="3096344"/>
          </a:xfrm>
          <a:prstGeom prst="rect">
            <a:avLst/>
          </a:prstGeom>
          <a:noFill/>
          <a:ln>
            <a:noFill/>
          </a:ln>
        </p:spPr>
      </p:pic>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2295197" y="3211306"/>
            <a:ext cx="4933315" cy="2158365"/>
          </a:xfrm>
          <a:prstGeom prst="rect">
            <a:avLst/>
          </a:prstGeom>
          <a:noFill/>
          <a:ln>
            <a:noFill/>
          </a:ln>
        </p:spPr>
      </p:pic>
      <p:pic>
        <p:nvPicPr>
          <p:cNvPr id="5" name="4 Imagen"/>
          <p:cNvPicPr/>
          <p:nvPr/>
        </p:nvPicPr>
        <p:blipFill>
          <a:blip r:embed="rId4">
            <a:extLst>
              <a:ext uri="{28A0092B-C50C-407E-A947-70E740481C1C}">
                <a14:useLocalDpi xmlns:a14="http://schemas.microsoft.com/office/drawing/2010/main" val="0"/>
              </a:ext>
            </a:extLst>
          </a:blip>
          <a:srcRect/>
          <a:stretch>
            <a:fillRect/>
          </a:stretch>
        </p:blipFill>
        <p:spPr bwMode="auto">
          <a:xfrm>
            <a:off x="1043608" y="5273866"/>
            <a:ext cx="3286125" cy="771525"/>
          </a:xfrm>
          <a:prstGeom prst="rect">
            <a:avLst/>
          </a:prstGeom>
          <a:noFill/>
          <a:ln>
            <a:noFill/>
          </a:ln>
        </p:spPr>
      </p:pic>
    </p:spTree>
    <p:extLst>
      <p:ext uri="{BB962C8B-B14F-4D97-AF65-F5344CB8AC3E}">
        <p14:creationId xmlns:p14="http://schemas.microsoft.com/office/powerpoint/2010/main" val="1149134495"/>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88640"/>
            <a:ext cx="7924800" cy="868958"/>
          </a:xfrm>
        </p:spPr>
        <p:txBody>
          <a:bodyPr/>
          <a:lstStyle/>
          <a:p>
            <a:r>
              <a:rPr lang="es-EC" dirty="0">
                <a:latin typeface="Times New Roman" pitchFamily="18" charset="0"/>
                <a:cs typeface="Times New Roman" pitchFamily="18" charset="0"/>
              </a:rPr>
              <a:t>Curva de Capacidad Caso Pushover Sismo X (ETABS).</a:t>
            </a:r>
          </a:p>
        </p:txBody>
      </p:sp>
      <p:pic>
        <p:nvPicPr>
          <p:cNvPr id="3" name="2 Imagen"/>
          <p:cNvPicPr/>
          <p:nvPr/>
        </p:nvPicPr>
        <p:blipFill>
          <a:blip r:embed="rId2">
            <a:extLst>
              <a:ext uri="{28A0092B-C50C-407E-A947-70E740481C1C}">
                <a14:useLocalDpi xmlns:a14="http://schemas.microsoft.com/office/drawing/2010/main" val="0"/>
              </a:ext>
            </a:extLst>
          </a:blip>
          <a:srcRect/>
          <a:stretch>
            <a:fillRect/>
          </a:stretch>
        </p:blipFill>
        <p:spPr bwMode="auto">
          <a:xfrm>
            <a:off x="683568" y="1196752"/>
            <a:ext cx="7488832" cy="5661248"/>
          </a:xfrm>
          <a:prstGeom prst="rect">
            <a:avLst/>
          </a:prstGeom>
          <a:noFill/>
          <a:ln>
            <a:noFill/>
          </a:ln>
        </p:spPr>
      </p:pic>
    </p:spTree>
    <p:extLst>
      <p:ext uri="{BB962C8B-B14F-4D97-AF65-F5344CB8AC3E}">
        <p14:creationId xmlns:p14="http://schemas.microsoft.com/office/powerpoint/2010/main" val="591525729"/>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7524" y="116632"/>
            <a:ext cx="9253028" cy="611034"/>
          </a:xfrm>
        </p:spPr>
        <p:txBody>
          <a:bodyPr/>
          <a:lstStyle/>
          <a:p>
            <a:r>
              <a:rPr lang="es-EC" sz="2400" dirty="0" smtClean="0">
                <a:latin typeface="Times New Roman" pitchFamily="18" charset="0"/>
                <a:cs typeface="Times New Roman" pitchFamily="18" charset="0"/>
              </a:rPr>
              <a:t>ANÁLISIS no lineal PARA UN PÓRTICO EN EL PLANO</a:t>
            </a:r>
            <a:endParaRPr lang="es-EC" sz="2400" dirty="0">
              <a:latin typeface="Times New Roman" pitchFamily="18" charset="0"/>
              <a:cs typeface="Times New Roman" pitchFamily="18" charset="0"/>
            </a:endParaRPr>
          </a:p>
        </p:txBody>
      </p:sp>
      <p:sp>
        <p:nvSpPr>
          <p:cNvPr id="3" name="2 CuadroTexto"/>
          <p:cNvSpPr txBox="1"/>
          <p:nvPr/>
        </p:nvSpPr>
        <p:spPr>
          <a:xfrm>
            <a:off x="395536" y="883975"/>
            <a:ext cx="7704856" cy="369332"/>
          </a:xfrm>
          <a:prstGeom prst="rect">
            <a:avLst/>
          </a:prstGeom>
          <a:noFill/>
        </p:spPr>
        <p:txBody>
          <a:bodyPr wrap="square" rtlCol="0">
            <a:spAutoFit/>
          </a:bodyPr>
          <a:lstStyle/>
          <a:p>
            <a:r>
              <a:rPr lang="es-ES" dirty="0" smtClean="0"/>
              <a:t>CURVA DE CAPACIDAD (PUSHOVER CURVE)</a:t>
            </a:r>
            <a:endParaRPr lang="es-ES" dirty="0"/>
          </a:p>
        </p:txBody>
      </p:sp>
      <p:pic>
        <p:nvPicPr>
          <p:cNvPr id="6" name="5 Imagen"/>
          <p:cNvPicPr/>
          <p:nvPr/>
        </p:nvPicPr>
        <p:blipFill>
          <a:blip r:embed="rId2">
            <a:extLst>
              <a:ext uri="{28A0092B-C50C-407E-A947-70E740481C1C}">
                <a14:useLocalDpi xmlns:a14="http://schemas.microsoft.com/office/drawing/2010/main" val="0"/>
              </a:ext>
            </a:extLst>
          </a:blip>
          <a:srcRect/>
          <a:stretch>
            <a:fillRect/>
          </a:stretch>
        </p:blipFill>
        <p:spPr bwMode="auto">
          <a:xfrm>
            <a:off x="899592" y="1412776"/>
            <a:ext cx="7704856" cy="5328592"/>
          </a:xfrm>
          <a:prstGeom prst="rect">
            <a:avLst/>
          </a:prstGeom>
          <a:noFill/>
          <a:extLst/>
        </p:spPr>
      </p:pic>
    </p:spTree>
    <p:extLst>
      <p:ext uri="{BB962C8B-B14F-4D97-AF65-F5344CB8AC3E}">
        <p14:creationId xmlns:p14="http://schemas.microsoft.com/office/powerpoint/2010/main" val="2380900907"/>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rticulaciones.wmv">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p:spPr>
      </p:pic>
    </p:spTree>
    <p:extLst>
      <p:ext uri="{BB962C8B-B14F-4D97-AF65-F5344CB8AC3E}">
        <p14:creationId xmlns:p14="http://schemas.microsoft.com/office/powerpoint/2010/main" val="3786729651"/>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2 Gráfico"/>
          <p:cNvGraphicFramePr>
            <a:graphicFrameLocks/>
          </p:cNvGraphicFramePr>
          <p:nvPr>
            <p:extLst>
              <p:ext uri="{D42A27DB-BD31-4B8C-83A1-F6EECF244321}">
                <p14:modId xmlns:p14="http://schemas.microsoft.com/office/powerpoint/2010/main" val="1447859628"/>
              </p:ext>
            </p:extLst>
          </p:nvPr>
        </p:nvGraphicFramePr>
        <p:xfrm>
          <a:off x="0" y="24026"/>
          <a:ext cx="9144000" cy="683397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80932904"/>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latin typeface="Times New Roman" pitchFamily="18" charset="0"/>
                <a:cs typeface="Times New Roman" pitchFamily="18" charset="0"/>
              </a:rPr>
              <a:t>Criterios para obtener el modelo bilineal</a:t>
            </a:r>
            <a:endParaRPr lang="es-EC" b="1" dirty="0">
              <a:latin typeface="Times New Roman" pitchFamily="18" charset="0"/>
              <a:cs typeface="Times New Roman" pitchFamily="18" charset="0"/>
            </a:endParaRPr>
          </a:p>
        </p:txBody>
      </p:sp>
      <p:sp>
        <p:nvSpPr>
          <p:cNvPr id="3" name="2 CuadroTexto"/>
          <p:cNvSpPr txBox="1"/>
          <p:nvPr/>
        </p:nvSpPr>
        <p:spPr>
          <a:xfrm>
            <a:off x="971590" y="1772816"/>
            <a:ext cx="7056794" cy="2677656"/>
          </a:xfrm>
          <a:prstGeom prst="rect">
            <a:avLst/>
          </a:prstGeom>
          <a:noFill/>
        </p:spPr>
        <p:txBody>
          <a:bodyPr wrap="square" rtlCol="0">
            <a:spAutoFit/>
            <a:scene3d>
              <a:camera prst="perspectiveRight"/>
              <a:lightRig rig="threePt" dir="t"/>
            </a:scene3d>
          </a:bodyPr>
          <a:lstStyle/>
          <a:p>
            <a:pPr marL="285750" indent="-285750">
              <a:lnSpc>
                <a:spcPct val="150000"/>
              </a:lnSpc>
              <a:buFont typeface="Arial" pitchFamily="34" charset="0"/>
              <a:buChar char="•"/>
            </a:pPr>
            <a:r>
              <a:rPr lang="es-EC" sz="2800" i="1" dirty="0">
                <a:effectLst>
                  <a:reflection blurRad="6350" stA="60000" endA="900" endPos="60000" dist="60007" dir="5400000" sy="-100000" algn="bl" rotWithShape="0"/>
                </a:effectLst>
                <a:latin typeface="Times New Roman" pitchFamily="18" charset="0"/>
                <a:cs typeface="Times New Roman" pitchFamily="18" charset="0"/>
              </a:rPr>
              <a:t>Criterio de la Rigidez Tangente Horizontal.</a:t>
            </a:r>
          </a:p>
          <a:p>
            <a:pPr marL="285750" indent="-285750">
              <a:lnSpc>
                <a:spcPct val="150000"/>
              </a:lnSpc>
              <a:buFont typeface="Arial" pitchFamily="34" charset="0"/>
              <a:buChar char="•"/>
            </a:pPr>
            <a:r>
              <a:rPr lang="es-EC" sz="2800" i="1" dirty="0">
                <a:effectLst>
                  <a:reflection blurRad="6350" stA="60000" endA="900" endPos="60000" dist="60007" dir="5400000" sy="-100000" algn="bl" rotWithShape="0"/>
                </a:effectLst>
                <a:latin typeface="Times New Roman" pitchFamily="18" charset="0"/>
                <a:cs typeface="Times New Roman" pitchFamily="18" charset="0"/>
              </a:rPr>
              <a:t>Criterio de las Rigideces Tangente</a:t>
            </a:r>
            <a:r>
              <a:rPr lang="es-EC" sz="2800" i="1" dirty="0" smtClean="0">
                <a:effectLst>
                  <a:reflection blurRad="6350" stA="60000" endA="900" endPos="60000" dist="60007" dir="5400000" sy="-100000" algn="bl" rotWithShape="0"/>
                </a:effectLst>
                <a:latin typeface="Times New Roman" pitchFamily="18" charset="0"/>
                <a:cs typeface="Times New Roman" pitchFamily="18" charset="0"/>
              </a:rPr>
              <a:t>.</a:t>
            </a:r>
          </a:p>
          <a:p>
            <a:pPr marL="285750" indent="-285750">
              <a:lnSpc>
                <a:spcPct val="150000"/>
              </a:lnSpc>
              <a:buFont typeface="Arial" pitchFamily="34" charset="0"/>
              <a:buChar char="•"/>
            </a:pPr>
            <a:r>
              <a:rPr lang="es-EC" sz="2800" i="1" dirty="0" smtClean="0">
                <a:effectLst>
                  <a:reflection blurRad="6350" stA="60000" endA="900" endPos="60000" dist="60007" dir="5400000" sy="-100000" algn="bl" rotWithShape="0"/>
                </a:effectLst>
                <a:latin typeface="Times New Roman" pitchFamily="18" charset="0"/>
                <a:cs typeface="Times New Roman" pitchFamily="18" charset="0"/>
              </a:rPr>
              <a:t>Criterio de la Áreas Iguales.</a:t>
            </a:r>
          </a:p>
          <a:p>
            <a:pPr marL="285750" indent="-285750">
              <a:lnSpc>
                <a:spcPct val="150000"/>
              </a:lnSpc>
              <a:buFont typeface="Arial" pitchFamily="34" charset="0"/>
              <a:buChar char="•"/>
            </a:pPr>
            <a:r>
              <a:rPr lang="es-EC" sz="2800" i="1" dirty="0" smtClean="0">
                <a:effectLst>
                  <a:reflection blurRad="6350" stA="60000" endA="900" endPos="60000" dist="60007" dir="5400000" sy="-100000" algn="bl" rotWithShape="0"/>
                </a:effectLst>
                <a:latin typeface="Times New Roman" pitchFamily="18" charset="0"/>
                <a:cs typeface="Times New Roman" pitchFamily="18" charset="0"/>
              </a:rPr>
              <a:t>Criterio de Ajuste por Mínimos Cuadrados.</a:t>
            </a:r>
          </a:p>
        </p:txBody>
      </p:sp>
    </p:spTree>
    <p:extLst>
      <p:ext uri="{BB962C8B-B14F-4D97-AF65-F5344CB8AC3E}">
        <p14:creationId xmlns:p14="http://schemas.microsoft.com/office/powerpoint/2010/main" val="2159632024"/>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1">
          <a:gsLst>
            <a:gs pos="87000">
              <a:schemeClr val="tx1"/>
            </a:gs>
            <a:gs pos="96000">
              <a:schemeClr val="tx1">
                <a:lumMod val="95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a:solidFill>
                  <a:schemeClr val="bg1"/>
                </a:solidFill>
                <a:latin typeface="Times New Roman" pitchFamily="18" charset="0"/>
                <a:cs typeface="Times New Roman" pitchFamily="18" charset="0"/>
              </a:rPr>
              <a:t>Criterio de la Rigidez Tangente Horizontal</a:t>
            </a:r>
            <a:r>
              <a:rPr lang="es-EC" b="1" dirty="0" smtClean="0">
                <a:solidFill>
                  <a:schemeClr val="bg1"/>
                </a:solidFill>
                <a:latin typeface="Times New Roman" pitchFamily="18" charset="0"/>
                <a:cs typeface="Times New Roman" pitchFamily="18" charset="0"/>
              </a:rPr>
              <a:t>.</a:t>
            </a:r>
            <a:endParaRPr lang="es-EC" b="1" dirty="0">
              <a:solidFill>
                <a:schemeClr val="bg1"/>
              </a:solidFill>
              <a:latin typeface="Times New Roman" pitchFamily="18" charset="0"/>
              <a:cs typeface="Times New Roman" pitchFamily="18" charset="0"/>
            </a:endParaRPr>
          </a:p>
        </p:txBody>
      </p:sp>
      <p:pic>
        <p:nvPicPr>
          <p:cNvPr id="4404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4088" y="1781175"/>
            <a:ext cx="4695825"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38708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rotWithShape="1">
          <a:gsLst>
            <a:gs pos="87000">
              <a:schemeClr val="tx1"/>
            </a:gs>
            <a:gs pos="96000">
              <a:schemeClr val="tx1">
                <a:lumMod val="95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a:solidFill>
                  <a:schemeClr val="bg1"/>
                </a:solidFill>
                <a:latin typeface="Times New Roman" pitchFamily="18" charset="0"/>
                <a:cs typeface="Times New Roman" pitchFamily="18" charset="0"/>
              </a:rPr>
              <a:t>Criterio de las Rigideces Tangente</a:t>
            </a:r>
            <a:r>
              <a:rPr lang="es-EC" b="1" dirty="0" smtClean="0">
                <a:solidFill>
                  <a:schemeClr val="bg1"/>
                </a:solidFill>
                <a:latin typeface="Times New Roman" pitchFamily="18" charset="0"/>
                <a:cs typeface="Times New Roman" pitchFamily="18" charset="0"/>
              </a:rPr>
              <a:t>.</a:t>
            </a:r>
            <a:endParaRPr lang="es-EC" b="1" dirty="0">
              <a:solidFill>
                <a:schemeClr val="bg1"/>
              </a:solidFill>
              <a:latin typeface="Times New Roman" pitchFamily="18" charset="0"/>
              <a:cs typeface="Times New Roman" pitchFamily="18" charset="0"/>
            </a:endParaRPr>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613" y="1809750"/>
            <a:ext cx="4676775"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66820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188640"/>
            <a:ext cx="7416824" cy="588153"/>
          </a:xfrm>
        </p:spPr>
        <p:txBody>
          <a:bodyPr vert="horz" lIns="91440" tIns="45720" rIns="91440" bIns="45720" rtlCol="0" anchor="t" anchorCtr="0">
            <a:noAutofit/>
          </a:bodyPr>
          <a:lstStyle/>
          <a:p>
            <a:r>
              <a:rPr lang="es-EC" sz="3200" cap="all" dirty="0">
                <a:solidFill>
                  <a:schemeClr val="tx1"/>
                </a:solidFill>
                <a:latin typeface="Times New Roman" pitchFamily="18" charset="0"/>
                <a:cs typeface="Times New Roman" pitchFamily="18" charset="0"/>
              </a:rPr>
              <a:t>QUE SON LOS CÓDIGOS FEMA</a:t>
            </a:r>
          </a:p>
        </p:txBody>
      </p:sp>
      <p:sp>
        <p:nvSpPr>
          <p:cNvPr id="4" name="3 Marcador de texto"/>
          <p:cNvSpPr>
            <a:spLocks noGrp="1"/>
          </p:cNvSpPr>
          <p:nvPr>
            <p:ph type="body" sz="half" idx="2"/>
          </p:nvPr>
        </p:nvSpPr>
        <p:spPr>
          <a:xfrm>
            <a:off x="179512" y="980728"/>
            <a:ext cx="8784976" cy="5184576"/>
          </a:xfrm>
        </p:spPr>
        <p:txBody>
          <a:bodyPr>
            <a:noAutofit/>
          </a:bodyPr>
          <a:lstStyle/>
          <a:p>
            <a:pPr marL="285750" indent="-285750" algn="just">
              <a:buFont typeface="Arial" pitchFamily="34" charset="0"/>
              <a:buChar char="•"/>
            </a:pPr>
            <a:r>
              <a:rPr lang="es-EC" sz="2400" dirty="0" smtClean="0">
                <a:solidFill>
                  <a:schemeClr val="tx2">
                    <a:lumMod val="75000"/>
                  </a:schemeClr>
                </a:solidFill>
                <a:latin typeface="Times New Roman" pitchFamily="18" charset="0"/>
                <a:cs typeface="Times New Roman" pitchFamily="18" charset="0"/>
              </a:rPr>
              <a:t>Son un conjunto de regulaciones  federales norteamericanas que se aplican para mitigar y/o evitar daños producidos durante los desastres naturales.</a:t>
            </a:r>
          </a:p>
          <a:p>
            <a:pPr marL="285750" indent="-285750" algn="just">
              <a:buFont typeface="Arial" pitchFamily="34" charset="0"/>
              <a:buChar char="•"/>
            </a:pPr>
            <a:r>
              <a:rPr lang="es-EC" sz="2400" dirty="0" smtClean="0">
                <a:solidFill>
                  <a:schemeClr val="tx2">
                    <a:lumMod val="75000"/>
                  </a:schemeClr>
                </a:solidFill>
                <a:latin typeface="Times New Roman" pitchFamily="18" charset="0"/>
                <a:cs typeface="Times New Roman" pitchFamily="18" charset="0"/>
              </a:rPr>
              <a:t>Se los puede aplicar en diferentes campos antes y después de una excitación sísmica: </a:t>
            </a:r>
          </a:p>
          <a:p>
            <a:pPr marL="742950" lvl="1" indent="-285750" algn="just">
              <a:buFont typeface="Wingdings" pitchFamily="2" charset="2"/>
              <a:buChar char="Ø"/>
            </a:pPr>
            <a:r>
              <a:rPr lang="es-EC" sz="2400" dirty="0" smtClean="0">
                <a:solidFill>
                  <a:schemeClr val="tx2">
                    <a:lumMod val="75000"/>
                  </a:schemeClr>
                </a:solidFill>
                <a:latin typeface="Times New Roman" pitchFamily="18" charset="0"/>
                <a:cs typeface="Times New Roman" pitchFamily="18" charset="0"/>
              </a:rPr>
              <a:t>Diseño </a:t>
            </a:r>
          </a:p>
          <a:p>
            <a:pPr marL="742950" lvl="1" indent="-285750" algn="just">
              <a:buFont typeface="Wingdings" pitchFamily="2" charset="2"/>
              <a:buChar char="Ø"/>
            </a:pPr>
            <a:r>
              <a:rPr lang="es-EC" sz="2400" dirty="0" smtClean="0">
                <a:solidFill>
                  <a:schemeClr val="tx2">
                    <a:lumMod val="75000"/>
                  </a:schemeClr>
                </a:solidFill>
                <a:latin typeface="Times New Roman" pitchFamily="18" charset="0"/>
                <a:cs typeface="Times New Roman" pitchFamily="18" charset="0"/>
              </a:rPr>
              <a:t>Construcción</a:t>
            </a:r>
          </a:p>
          <a:p>
            <a:pPr marL="742950" lvl="1" indent="-285750" algn="just">
              <a:buFont typeface="Wingdings" pitchFamily="2" charset="2"/>
              <a:buChar char="Ø"/>
            </a:pPr>
            <a:r>
              <a:rPr lang="es-EC" sz="2400" dirty="0" smtClean="0">
                <a:solidFill>
                  <a:schemeClr val="tx2">
                    <a:lumMod val="75000"/>
                  </a:schemeClr>
                </a:solidFill>
                <a:latin typeface="Times New Roman" pitchFamily="18" charset="0"/>
                <a:cs typeface="Times New Roman" pitchFamily="18" charset="0"/>
              </a:rPr>
              <a:t>Rehabilitación</a:t>
            </a:r>
          </a:p>
          <a:p>
            <a:pPr marL="285750" indent="-285750" algn="just">
              <a:buFont typeface="Arial" pitchFamily="34" charset="0"/>
              <a:buChar char="•"/>
            </a:pPr>
            <a:r>
              <a:rPr lang="es-EC" sz="2400" dirty="0" smtClean="0">
                <a:solidFill>
                  <a:schemeClr val="tx2">
                    <a:lumMod val="75000"/>
                  </a:schemeClr>
                </a:solidFill>
                <a:latin typeface="Times New Roman" pitchFamily="18" charset="0"/>
                <a:cs typeface="Times New Roman" pitchFamily="18" charset="0"/>
              </a:rPr>
              <a:t>Son aplicables para diferentes tipologías estructurales y usos de las mismas:</a:t>
            </a:r>
          </a:p>
          <a:p>
            <a:pPr marL="1714500" lvl="3" indent="-342900" algn="just">
              <a:buFont typeface="Wingdings" pitchFamily="2" charset="2"/>
              <a:buChar char="Ø"/>
            </a:pPr>
            <a:r>
              <a:rPr lang="es-EC" sz="2400" dirty="0" smtClean="0">
                <a:solidFill>
                  <a:schemeClr val="tx2">
                    <a:lumMod val="75000"/>
                  </a:schemeClr>
                </a:solidFill>
                <a:latin typeface="Times New Roman" pitchFamily="18" charset="0"/>
                <a:cs typeface="Times New Roman" pitchFamily="18" charset="0"/>
              </a:rPr>
              <a:t>Bunkers</a:t>
            </a:r>
            <a:r>
              <a:rPr lang="es-EC" sz="2400" dirty="0">
                <a:solidFill>
                  <a:schemeClr val="tx2">
                    <a:lumMod val="75000"/>
                  </a:schemeClr>
                </a:solidFill>
                <a:latin typeface="Times New Roman" pitchFamily="18" charset="0"/>
                <a:cs typeface="Times New Roman" pitchFamily="18" charset="0"/>
              </a:rPr>
              <a:t>	</a:t>
            </a:r>
            <a:r>
              <a:rPr lang="es-EC" sz="2400" dirty="0" smtClean="0">
                <a:solidFill>
                  <a:schemeClr val="tx2">
                    <a:lumMod val="75000"/>
                  </a:schemeClr>
                </a:solidFill>
                <a:latin typeface="Times New Roman" pitchFamily="18" charset="0"/>
                <a:cs typeface="Times New Roman" pitchFamily="18" charset="0"/>
              </a:rPr>
              <a:t>   		Silos</a:t>
            </a:r>
            <a:endParaRPr lang="es-EC" sz="2400" dirty="0">
              <a:solidFill>
                <a:schemeClr val="tx2">
                  <a:lumMod val="75000"/>
                </a:schemeClr>
              </a:solidFill>
              <a:latin typeface="Times New Roman" pitchFamily="18" charset="0"/>
              <a:cs typeface="Times New Roman" pitchFamily="18" charset="0"/>
            </a:endParaRPr>
          </a:p>
          <a:p>
            <a:pPr marL="1714500" lvl="3" indent="-342900" algn="just">
              <a:buFont typeface="Wingdings" pitchFamily="2" charset="2"/>
              <a:buChar char="Ø"/>
            </a:pPr>
            <a:r>
              <a:rPr lang="es-EC" sz="2400" dirty="0" smtClean="0">
                <a:solidFill>
                  <a:schemeClr val="tx2">
                    <a:lumMod val="75000"/>
                  </a:schemeClr>
                </a:solidFill>
                <a:latin typeface="Times New Roman" pitchFamily="18" charset="0"/>
                <a:cs typeface="Times New Roman" pitchFamily="18" charset="0"/>
              </a:rPr>
              <a:t>Hangar	</a:t>
            </a:r>
            <a:r>
              <a:rPr lang="es-EC" sz="2400" dirty="0">
                <a:solidFill>
                  <a:schemeClr val="tx2">
                    <a:lumMod val="75000"/>
                  </a:schemeClr>
                </a:solidFill>
                <a:latin typeface="Times New Roman" pitchFamily="18" charset="0"/>
                <a:cs typeface="Times New Roman" pitchFamily="18" charset="0"/>
              </a:rPr>
              <a:t>	Edificios, Hospitales</a:t>
            </a:r>
          </a:p>
          <a:p>
            <a:pPr marL="800100" lvl="1" indent="-342900" algn="just">
              <a:buFont typeface="Wingdings" pitchFamily="2" charset="2"/>
              <a:buChar char="Ø"/>
            </a:pPr>
            <a:endParaRPr lang="es-EC" sz="2400" dirty="0" smtClean="0">
              <a:solidFill>
                <a:schemeClr val="tx2">
                  <a:lumMod val="75000"/>
                </a:schemeClr>
              </a:solidFill>
              <a:latin typeface="Times New Roman" pitchFamily="18" charset="0"/>
              <a:cs typeface="Times New Roman" pitchFamily="18" charset="0"/>
            </a:endParaRPr>
          </a:p>
          <a:p>
            <a:pPr marL="800100" lvl="1" indent="-342900" algn="just">
              <a:buFont typeface="Wingdings" pitchFamily="2" charset="2"/>
              <a:buChar char="Ø"/>
            </a:pPr>
            <a:endParaRPr lang="es-EC" sz="2400" dirty="0" smtClean="0">
              <a:solidFill>
                <a:schemeClr val="tx2">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735311485"/>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1">
          <a:gsLst>
            <a:gs pos="87000">
              <a:schemeClr val="tx1"/>
            </a:gs>
            <a:gs pos="96000">
              <a:schemeClr val="tx1">
                <a:lumMod val="95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a:solidFill>
                  <a:schemeClr val="bg1"/>
                </a:solidFill>
                <a:latin typeface="Times New Roman" pitchFamily="18" charset="0"/>
                <a:cs typeface="Times New Roman" pitchFamily="18" charset="0"/>
              </a:rPr>
              <a:t>Criterio de </a:t>
            </a:r>
            <a:r>
              <a:rPr lang="es-EC" b="1" dirty="0" smtClean="0">
                <a:solidFill>
                  <a:schemeClr val="bg1"/>
                </a:solidFill>
                <a:latin typeface="Times New Roman" pitchFamily="18" charset="0"/>
                <a:cs typeface="Times New Roman" pitchFamily="18" charset="0"/>
              </a:rPr>
              <a:t>las </a:t>
            </a:r>
            <a:r>
              <a:rPr lang="es-EC" b="1" dirty="0">
                <a:solidFill>
                  <a:schemeClr val="bg1"/>
                </a:solidFill>
                <a:latin typeface="Times New Roman" pitchFamily="18" charset="0"/>
                <a:cs typeface="Times New Roman" pitchFamily="18" charset="0"/>
              </a:rPr>
              <a:t>Áreas </a:t>
            </a:r>
            <a:r>
              <a:rPr lang="es-EC" b="1" dirty="0" smtClean="0">
                <a:solidFill>
                  <a:schemeClr val="bg1"/>
                </a:solidFill>
                <a:latin typeface="Times New Roman" pitchFamily="18" charset="0"/>
                <a:cs typeface="Times New Roman" pitchFamily="18" charset="0"/>
              </a:rPr>
              <a:t>iguales.</a:t>
            </a:r>
            <a:endParaRPr lang="es-EC" b="1" dirty="0">
              <a:solidFill>
                <a:schemeClr val="bg1"/>
              </a:solidFill>
              <a:latin typeface="Times New Roman" pitchFamily="18" charset="0"/>
              <a:cs typeface="Times New Roman" pitchFamily="18" charset="0"/>
            </a:endParaRPr>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4289" y="1860798"/>
            <a:ext cx="47148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242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1">
          <a:gsLst>
            <a:gs pos="87000">
              <a:schemeClr val="tx1"/>
            </a:gs>
            <a:gs pos="96000">
              <a:schemeClr val="tx1">
                <a:lumMod val="95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a:solidFill>
                  <a:schemeClr val="bg1"/>
                </a:solidFill>
                <a:latin typeface="Times New Roman" pitchFamily="18" charset="0"/>
                <a:cs typeface="Times New Roman" pitchFamily="18" charset="0"/>
              </a:rPr>
              <a:t>Criterio de Ajuste por Mínimos </a:t>
            </a:r>
            <a:r>
              <a:rPr lang="es-EC" b="1" dirty="0" smtClean="0">
                <a:solidFill>
                  <a:schemeClr val="bg1"/>
                </a:solidFill>
                <a:latin typeface="Times New Roman" pitchFamily="18" charset="0"/>
                <a:cs typeface="Times New Roman" pitchFamily="18" charset="0"/>
              </a:rPr>
              <a:t>Cuadrados.</a:t>
            </a:r>
            <a:endParaRPr lang="es-EC" b="1" dirty="0">
              <a:solidFill>
                <a:schemeClr val="bg1"/>
              </a:solidFill>
              <a:latin typeface="Times New Roman" pitchFamily="18" charset="0"/>
              <a:cs typeface="Times New Roman" pitchFamily="18" charset="0"/>
            </a:endParaRPr>
          </a:p>
        </p:txBody>
      </p:sp>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060848"/>
            <a:ext cx="47244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2 CuadroTexto"/>
              <p:cNvSpPr txBox="1"/>
              <p:nvPr/>
            </p:nvSpPr>
            <p:spPr>
              <a:xfrm>
                <a:off x="6228184" y="1916832"/>
                <a:ext cx="2376264" cy="39126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a:rPr>
                        <m:t>𝑉</m:t>
                      </m:r>
                      <m:r>
                        <a:rPr lang="en-US" b="0" i="1" smtClean="0">
                          <a:solidFill>
                            <a:schemeClr val="bg1"/>
                          </a:solidFill>
                          <a:latin typeface="Cambria Math"/>
                        </a:rPr>
                        <m:t>=</m:t>
                      </m:r>
                      <m:sSub>
                        <m:sSubPr>
                          <m:ctrlPr>
                            <a:rPr lang="en-US" b="0" i="1" smtClean="0">
                              <a:solidFill>
                                <a:schemeClr val="bg1"/>
                              </a:solidFill>
                              <a:latin typeface="Cambria Math"/>
                            </a:rPr>
                          </m:ctrlPr>
                        </m:sSubPr>
                        <m:e>
                          <m:r>
                            <a:rPr lang="en-US" b="0" i="1" smtClean="0">
                              <a:solidFill>
                                <a:schemeClr val="bg1"/>
                              </a:solidFill>
                              <a:latin typeface="Cambria Math"/>
                            </a:rPr>
                            <m:t>𝑏</m:t>
                          </m:r>
                        </m:e>
                        <m:sub>
                          <m:r>
                            <a:rPr lang="en-US" b="0" i="1" smtClean="0">
                              <a:solidFill>
                                <a:schemeClr val="bg1"/>
                              </a:solidFill>
                              <a:latin typeface="Cambria Math"/>
                            </a:rPr>
                            <m:t>1</m:t>
                          </m:r>
                        </m:sub>
                      </m:sSub>
                      <m:sSub>
                        <m:sSubPr>
                          <m:ctrlPr>
                            <a:rPr lang="en-US" b="0" i="1" smtClean="0">
                              <a:solidFill>
                                <a:schemeClr val="bg1"/>
                              </a:solidFill>
                              <a:latin typeface="Cambria Math"/>
                            </a:rPr>
                          </m:ctrlPr>
                        </m:sSubPr>
                        <m:e>
                          <m:r>
                            <a:rPr lang="en-US" b="0" i="1" smtClean="0">
                              <a:solidFill>
                                <a:schemeClr val="bg1"/>
                              </a:solidFill>
                              <a:latin typeface="Cambria Math"/>
                            </a:rPr>
                            <m:t>𝐷</m:t>
                          </m:r>
                        </m:e>
                        <m:sub>
                          <m:r>
                            <a:rPr lang="en-US" b="0" i="1" smtClean="0">
                              <a:solidFill>
                                <a:schemeClr val="bg1"/>
                              </a:solidFill>
                              <a:latin typeface="Cambria Math"/>
                            </a:rPr>
                            <m:t>𝑡𝑦</m:t>
                          </m:r>
                        </m:sub>
                      </m:sSub>
                    </m:oMath>
                  </m:oMathPara>
                </a14:m>
                <a:endParaRPr lang="es-EC" dirty="0">
                  <a:solidFill>
                    <a:schemeClr val="bg1"/>
                  </a:solidFill>
                </a:endParaRPr>
              </a:p>
            </p:txBody>
          </p:sp>
        </mc:Choice>
        <mc:Fallback xmlns="">
          <p:sp>
            <p:nvSpPr>
              <p:cNvPr id="3" name="2 CuadroTexto"/>
              <p:cNvSpPr txBox="1">
                <a:spLocks noRot="1" noChangeAspect="1" noMove="1" noResize="1" noEditPoints="1" noAdjustHandles="1" noChangeArrowheads="1" noChangeShapeType="1" noTextEdit="1"/>
              </p:cNvSpPr>
              <p:nvPr/>
            </p:nvSpPr>
            <p:spPr>
              <a:xfrm>
                <a:off x="6228184" y="1916832"/>
                <a:ext cx="2376264" cy="391261"/>
              </a:xfrm>
              <a:prstGeom prst="rect">
                <a:avLst/>
              </a:prstGeom>
              <a:blipFill rotWithShape="1">
                <a:blip r:embed="rId4"/>
                <a:stretch>
                  <a:fillRect b="-461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4 CuadroTexto"/>
              <p:cNvSpPr txBox="1"/>
              <p:nvPr/>
            </p:nvSpPr>
            <p:spPr>
              <a:xfrm>
                <a:off x="6228184" y="2429246"/>
                <a:ext cx="2376264" cy="39126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a:rPr>
                        <m:t>𝑉</m:t>
                      </m:r>
                      <m:r>
                        <a:rPr lang="en-US" b="0" i="1" smtClean="0">
                          <a:solidFill>
                            <a:schemeClr val="bg1"/>
                          </a:solidFill>
                          <a:latin typeface="Cambria Math"/>
                        </a:rPr>
                        <m:t>=</m:t>
                      </m:r>
                      <m:sSub>
                        <m:sSubPr>
                          <m:ctrlPr>
                            <a:rPr lang="en-US" b="0" i="1" smtClean="0">
                              <a:solidFill>
                                <a:schemeClr val="bg1"/>
                              </a:solidFill>
                              <a:latin typeface="Cambria Math"/>
                            </a:rPr>
                          </m:ctrlPr>
                        </m:sSubPr>
                        <m:e>
                          <m:r>
                            <a:rPr lang="en-US" b="0" i="1" smtClean="0">
                              <a:solidFill>
                                <a:schemeClr val="bg1"/>
                              </a:solidFill>
                              <a:latin typeface="Cambria Math"/>
                            </a:rPr>
                            <m:t>𝑎</m:t>
                          </m:r>
                        </m:e>
                        <m:sub>
                          <m:r>
                            <a:rPr lang="en-US" b="0" i="1" smtClean="0">
                              <a:solidFill>
                                <a:schemeClr val="bg1"/>
                              </a:solidFill>
                              <a:latin typeface="Cambria Math"/>
                            </a:rPr>
                            <m:t>2+</m:t>
                          </m:r>
                        </m:sub>
                      </m:sSub>
                      <m:sSub>
                        <m:sSubPr>
                          <m:ctrlPr>
                            <a:rPr lang="en-US" b="0" i="1" smtClean="0">
                              <a:solidFill>
                                <a:schemeClr val="bg1"/>
                              </a:solidFill>
                              <a:latin typeface="Cambria Math"/>
                            </a:rPr>
                          </m:ctrlPr>
                        </m:sSubPr>
                        <m:e>
                          <m:r>
                            <a:rPr lang="en-US" b="0" i="1" smtClean="0">
                              <a:solidFill>
                                <a:schemeClr val="bg1"/>
                              </a:solidFill>
                              <a:latin typeface="Cambria Math"/>
                            </a:rPr>
                            <m:t>𝑏</m:t>
                          </m:r>
                        </m:e>
                        <m:sub>
                          <m:r>
                            <a:rPr lang="en-US" b="0" i="1" smtClean="0">
                              <a:solidFill>
                                <a:schemeClr val="bg1"/>
                              </a:solidFill>
                              <a:latin typeface="Cambria Math"/>
                            </a:rPr>
                            <m:t>2</m:t>
                          </m:r>
                        </m:sub>
                      </m:sSub>
                      <m:sSub>
                        <m:sSubPr>
                          <m:ctrlPr>
                            <a:rPr lang="en-US" b="0" i="1" smtClean="0">
                              <a:solidFill>
                                <a:schemeClr val="bg1"/>
                              </a:solidFill>
                              <a:latin typeface="Cambria Math"/>
                            </a:rPr>
                          </m:ctrlPr>
                        </m:sSubPr>
                        <m:e>
                          <m:r>
                            <a:rPr lang="en-US" b="0" i="1" smtClean="0">
                              <a:solidFill>
                                <a:schemeClr val="bg1"/>
                              </a:solidFill>
                              <a:latin typeface="Cambria Math"/>
                            </a:rPr>
                            <m:t>𝐷</m:t>
                          </m:r>
                        </m:e>
                        <m:sub>
                          <m:r>
                            <a:rPr lang="en-US" b="0" i="1" smtClean="0">
                              <a:solidFill>
                                <a:schemeClr val="bg1"/>
                              </a:solidFill>
                              <a:latin typeface="Cambria Math"/>
                            </a:rPr>
                            <m:t>𝑡𝑦</m:t>
                          </m:r>
                        </m:sub>
                      </m:sSub>
                    </m:oMath>
                  </m:oMathPara>
                </a14:m>
                <a:endParaRPr lang="es-EC" dirty="0">
                  <a:solidFill>
                    <a:schemeClr val="bg1"/>
                  </a:solidFill>
                </a:endParaRPr>
              </a:p>
            </p:txBody>
          </p:sp>
        </mc:Choice>
        <mc:Fallback xmlns="">
          <p:sp>
            <p:nvSpPr>
              <p:cNvPr id="5" name="4 CuadroTexto"/>
              <p:cNvSpPr txBox="1">
                <a:spLocks noRot="1" noChangeAspect="1" noMove="1" noResize="1" noEditPoints="1" noAdjustHandles="1" noChangeArrowheads="1" noChangeShapeType="1" noTextEdit="1"/>
              </p:cNvSpPr>
              <p:nvPr/>
            </p:nvSpPr>
            <p:spPr>
              <a:xfrm>
                <a:off x="6228184" y="2429246"/>
                <a:ext cx="2376264" cy="391261"/>
              </a:xfrm>
              <a:prstGeom prst="rect">
                <a:avLst/>
              </a:prstGeom>
              <a:blipFill rotWithShape="1">
                <a:blip r:embed="rId5"/>
                <a:stretch>
                  <a:fillRect b="-461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5 CuadroTexto"/>
              <p:cNvSpPr txBox="1"/>
              <p:nvPr/>
            </p:nvSpPr>
            <p:spPr>
              <a:xfrm>
                <a:off x="6228184" y="3068960"/>
                <a:ext cx="2376264" cy="61202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a:rPr>
                          </m:ctrlPr>
                        </m:sSubPr>
                        <m:e>
                          <m:r>
                            <a:rPr lang="en-US" b="0" i="1" smtClean="0">
                              <a:solidFill>
                                <a:schemeClr val="bg1"/>
                              </a:solidFill>
                              <a:latin typeface="Cambria Math"/>
                            </a:rPr>
                            <m:t>𝐷</m:t>
                          </m:r>
                        </m:e>
                        <m:sub>
                          <m:r>
                            <a:rPr lang="en-US" b="0" i="1" smtClean="0">
                              <a:solidFill>
                                <a:schemeClr val="bg1"/>
                              </a:solidFill>
                              <a:latin typeface="Cambria Math"/>
                            </a:rPr>
                            <m:t>𝑡𝑦</m:t>
                          </m:r>
                        </m:sub>
                      </m:sSub>
                      <m:r>
                        <a:rPr lang="en-US" b="0" i="1" smtClean="0">
                          <a:solidFill>
                            <a:schemeClr val="bg1"/>
                          </a:solidFill>
                          <a:latin typeface="Cambria Math"/>
                        </a:rPr>
                        <m:t>=</m:t>
                      </m:r>
                      <m:f>
                        <m:fPr>
                          <m:ctrlPr>
                            <a:rPr lang="en-US" b="0" i="1" smtClean="0">
                              <a:solidFill>
                                <a:schemeClr val="bg1"/>
                              </a:solidFill>
                              <a:latin typeface="Cambria Math"/>
                            </a:rPr>
                          </m:ctrlPr>
                        </m:fPr>
                        <m:num>
                          <m:sSub>
                            <m:sSubPr>
                              <m:ctrlPr>
                                <a:rPr lang="en-US" b="0" i="1" smtClean="0">
                                  <a:solidFill>
                                    <a:schemeClr val="bg1"/>
                                  </a:solidFill>
                                  <a:latin typeface="Cambria Math"/>
                                </a:rPr>
                              </m:ctrlPr>
                            </m:sSubPr>
                            <m:e>
                              <m:r>
                                <a:rPr lang="en-US" b="0" i="1" smtClean="0">
                                  <a:solidFill>
                                    <a:schemeClr val="bg1"/>
                                  </a:solidFill>
                                  <a:latin typeface="Cambria Math"/>
                                </a:rPr>
                                <m:t>𝑎</m:t>
                              </m:r>
                            </m:e>
                            <m:sub>
                              <m:r>
                                <a:rPr lang="en-US" b="0" i="1" smtClean="0">
                                  <a:solidFill>
                                    <a:schemeClr val="bg1"/>
                                  </a:solidFill>
                                  <a:latin typeface="Cambria Math"/>
                                </a:rPr>
                                <m:t>2</m:t>
                              </m:r>
                            </m:sub>
                          </m:sSub>
                        </m:num>
                        <m:den>
                          <m:sSub>
                            <m:sSubPr>
                              <m:ctrlPr>
                                <a:rPr lang="en-US" b="0" i="1" smtClean="0">
                                  <a:solidFill>
                                    <a:schemeClr val="bg1"/>
                                  </a:solidFill>
                                  <a:latin typeface="Cambria Math"/>
                                </a:rPr>
                              </m:ctrlPr>
                            </m:sSubPr>
                            <m:e>
                              <m:r>
                                <a:rPr lang="en-US" b="0" i="1" smtClean="0">
                                  <a:solidFill>
                                    <a:schemeClr val="bg1"/>
                                  </a:solidFill>
                                  <a:latin typeface="Cambria Math"/>
                                </a:rPr>
                                <m:t>𝑏</m:t>
                              </m:r>
                            </m:e>
                            <m:sub>
                              <m:r>
                                <a:rPr lang="en-US" b="0" i="1" smtClean="0">
                                  <a:solidFill>
                                    <a:schemeClr val="bg1"/>
                                  </a:solidFill>
                                  <a:latin typeface="Cambria Math"/>
                                </a:rPr>
                                <m:t>1</m:t>
                              </m:r>
                            </m:sub>
                          </m:sSub>
                          <m:r>
                            <a:rPr lang="en-US" b="0" i="1" smtClean="0">
                              <a:solidFill>
                                <a:schemeClr val="bg1"/>
                              </a:solidFill>
                              <a:latin typeface="Cambria Math"/>
                            </a:rPr>
                            <m:t>−</m:t>
                          </m:r>
                          <m:sSub>
                            <m:sSubPr>
                              <m:ctrlPr>
                                <a:rPr lang="en-US" b="0" i="1" smtClean="0">
                                  <a:solidFill>
                                    <a:schemeClr val="bg1"/>
                                  </a:solidFill>
                                  <a:latin typeface="Cambria Math"/>
                                </a:rPr>
                              </m:ctrlPr>
                            </m:sSubPr>
                            <m:e>
                              <m:r>
                                <a:rPr lang="en-US" b="0" i="1" smtClean="0">
                                  <a:solidFill>
                                    <a:schemeClr val="bg1"/>
                                  </a:solidFill>
                                  <a:latin typeface="Cambria Math"/>
                                </a:rPr>
                                <m:t>𝑏</m:t>
                              </m:r>
                            </m:e>
                            <m:sub>
                              <m:r>
                                <a:rPr lang="en-US" b="0" i="1" smtClean="0">
                                  <a:solidFill>
                                    <a:schemeClr val="bg1"/>
                                  </a:solidFill>
                                  <a:latin typeface="Cambria Math"/>
                                </a:rPr>
                                <m:t>2</m:t>
                              </m:r>
                            </m:sub>
                          </m:sSub>
                        </m:den>
                      </m:f>
                    </m:oMath>
                  </m:oMathPara>
                </a14:m>
                <a:endParaRPr lang="es-EC" dirty="0">
                  <a:solidFill>
                    <a:schemeClr val="bg1"/>
                  </a:solidFill>
                </a:endParaRPr>
              </a:p>
            </p:txBody>
          </p:sp>
        </mc:Choice>
        <mc:Fallback xmlns="">
          <p:sp>
            <p:nvSpPr>
              <p:cNvPr id="6" name="5 CuadroTexto"/>
              <p:cNvSpPr txBox="1">
                <a:spLocks noRot="1" noChangeAspect="1" noMove="1" noResize="1" noEditPoints="1" noAdjustHandles="1" noChangeArrowheads="1" noChangeShapeType="1" noTextEdit="1"/>
              </p:cNvSpPr>
              <p:nvPr/>
            </p:nvSpPr>
            <p:spPr>
              <a:xfrm>
                <a:off x="6228184" y="3068960"/>
                <a:ext cx="2376264" cy="612027"/>
              </a:xfrm>
              <a:prstGeom prst="rect">
                <a:avLst/>
              </a:prstGeom>
              <a:blipFill rotWithShape="1">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3 CuadroTexto"/>
              <p:cNvSpPr txBox="1"/>
              <p:nvPr/>
            </p:nvSpPr>
            <p:spPr>
              <a:xfrm>
                <a:off x="6516216" y="4149080"/>
                <a:ext cx="2088232" cy="1477328"/>
              </a:xfrm>
              <a:prstGeom prst="rect">
                <a:avLst/>
              </a:prstGeom>
              <a:noFill/>
            </p:spPr>
            <p:txBody>
              <a:bodyPr wrap="square" rtlCol="0">
                <a:spAutoFit/>
              </a:bodyPr>
              <a:lstStyle/>
              <a:p>
                <a:pPr marL="285750" indent="-285750">
                  <a:buFont typeface="Arial" pitchFamily="34" charset="0"/>
                  <a:buChar char="•"/>
                </a:pPr>
                <a14:m>
                  <m:oMath xmlns:m="http://schemas.openxmlformats.org/officeDocument/2006/math">
                    <m:sSub>
                      <m:sSubPr>
                        <m:ctrlPr>
                          <a:rPr lang="es-EC" i="1" smtClean="0">
                            <a:solidFill>
                              <a:schemeClr val="bg1"/>
                            </a:solidFill>
                            <a:latin typeface="Cambria Math"/>
                          </a:rPr>
                        </m:ctrlPr>
                      </m:sSubPr>
                      <m:e>
                        <m:r>
                          <a:rPr lang="en-US" b="0" i="1" smtClean="0">
                            <a:solidFill>
                              <a:schemeClr val="bg1"/>
                            </a:solidFill>
                            <a:latin typeface="Cambria Math"/>
                          </a:rPr>
                          <m:t>𝑏</m:t>
                        </m:r>
                      </m:e>
                      <m:sub>
                        <m:r>
                          <a:rPr lang="en-US" b="0" i="1" smtClean="0">
                            <a:solidFill>
                              <a:schemeClr val="bg1"/>
                            </a:solidFill>
                            <a:latin typeface="Cambria Math"/>
                          </a:rPr>
                          <m:t>1</m:t>
                        </m:r>
                      </m:sub>
                    </m:sSub>
                    <m:r>
                      <a:rPr lang="en-US" b="0" i="1" smtClean="0">
                        <a:solidFill>
                          <a:schemeClr val="bg1"/>
                        </a:solidFill>
                        <a:latin typeface="Cambria Math"/>
                      </a:rPr>
                      <m:t>, </m:t>
                    </m:r>
                    <m:sSub>
                      <m:sSubPr>
                        <m:ctrlPr>
                          <a:rPr lang="en-US" b="0" i="1" smtClean="0">
                            <a:solidFill>
                              <a:schemeClr val="bg1"/>
                            </a:solidFill>
                            <a:latin typeface="Cambria Math"/>
                          </a:rPr>
                        </m:ctrlPr>
                      </m:sSubPr>
                      <m:e>
                        <m:r>
                          <a:rPr lang="en-US" b="0" i="1" smtClean="0">
                            <a:solidFill>
                              <a:schemeClr val="bg1"/>
                            </a:solidFill>
                            <a:latin typeface="Cambria Math"/>
                          </a:rPr>
                          <m:t>𝑏</m:t>
                        </m:r>
                      </m:e>
                      <m:sub>
                        <m:r>
                          <a:rPr lang="en-US" b="0" i="1" smtClean="0">
                            <a:solidFill>
                              <a:schemeClr val="bg1"/>
                            </a:solidFill>
                            <a:latin typeface="Cambria Math"/>
                          </a:rPr>
                          <m:t>2</m:t>
                        </m:r>
                      </m:sub>
                    </m:sSub>
                    <m:r>
                      <a:rPr lang="en-US" b="0" i="1" smtClean="0">
                        <a:solidFill>
                          <a:schemeClr val="bg1"/>
                        </a:solidFill>
                        <a:latin typeface="Cambria Math"/>
                      </a:rPr>
                      <m:t> </m:t>
                    </m:r>
                    <m:r>
                      <a:rPr lang="en-US" b="0" i="1" smtClean="0">
                        <a:solidFill>
                          <a:schemeClr val="bg1"/>
                        </a:solidFill>
                        <a:latin typeface="Cambria Math"/>
                      </a:rPr>
                      <m:t>𝑦</m:t>
                    </m:r>
                    <m:r>
                      <a:rPr lang="en-US" b="0" i="1" smtClean="0">
                        <a:solidFill>
                          <a:schemeClr val="bg1"/>
                        </a:solidFill>
                        <a:latin typeface="Cambria Math"/>
                      </a:rPr>
                      <m:t> </m:t>
                    </m:r>
                    <m:sSub>
                      <m:sSubPr>
                        <m:ctrlPr>
                          <a:rPr lang="en-US" b="0" i="1" smtClean="0">
                            <a:solidFill>
                              <a:schemeClr val="bg1"/>
                            </a:solidFill>
                            <a:latin typeface="Cambria Math"/>
                          </a:rPr>
                        </m:ctrlPr>
                      </m:sSubPr>
                      <m:e>
                        <m:r>
                          <a:rPr lang="en-US" b="0" i="1" smtClean="0">
                            <a:solidFill>
                              <a:schemeClr val="bg1"/>
                            </a:solidFill>
                            <a:latin typeface="Cambria Math"/>
                          </a:rPr>
                          <m:t>𝑎</m:t>
                        </m:r>
                      </m:e>
                      <m:sub>
                        <m:r>
                          <a:rPr lang="en-US" b="0" i="1" smtClean="0">
                            <a:solidFill>
                              <a:schemeClr val="bg1"/>
                            </a:solidFill>
                            <a:latin typeface="Cambria Math"/>
                          </a:rPr>
                          <m:t>2</m:t>
                        </m:r>
                      </m:sub>
                    </m:sSub>
                  </m:oMath>
                </a14:m>
                <a:r>
                  <a:rPr lang="es-EC" dirty="0" smtClean="0">
                    <a:solidFill>
                      <a:schemeClr val="bg1"/>
                    </a:solidFill>
                    <a:latin typeface="Times New Roman" pitchFamily="18" charset="0"/>
                    <a:cs typeface="Times New Roman" pitchFamily="18" charset="0"/>
                  </a:rPr>
                  <a:t> se obtienen del ajuste de los mínimos cuadrados.</a:t>
                </a:r>
                <a:endParaRPr lang="es-EC" dirty="0">
                  <a:solidFill>
                    <a:schemeClr val="bg1"/>
                  </a:solidFill>
                  <a:latin typeface="Times New Roman" pitchFamily="18" charset="0"/>
                  <a:cs typeface="Times New Roman" pitchFamily="18" charset="0"/>
                </a:endParaRPr>
              </a:p>
            </p:txBody>
          </p:sp>
        </mc:Choice>
        <mc:Fallback xmlns="">
          <p:sp>
            <p:nvSpPr>
              <p:cNvPr id="4" name="3 CuadroTexto"/>
              <p:cNvSpPr txBox="1">
                <a:spLocks noRot="1" noChangeAspect="1" noMove="1" noResize="1" noEditPoints="1" noAdjustHandles="1" noChangeArrowheads="1" noChangeShapeType="1" noTextEdit="1"/>
              </p:cNvSpPr>
              <p:nvPr/>
            </p:nvSpPr>
            <p:spPr>
              <a:xfrm>
                <a:off x="6516216" y="4149080"/>
                <a:ext cx="2088232" cy="1477328"/>
              </a:xfrm>
              <a:prstGeom prst="rect">
                <a:avLst/>
              </a:prstGeom>
              <a:blipFill rotWithShape="1">
                <a:blip r:embed="rId7"/>
                <a:stretch>
                  <a:fillRect l="-2047" t="-2066" b="-5785"/>
                </a:stretch>
              </a:blipFill>
            </p:spPr>
            <p:txBody>
              <a:bodyPr/>
              <a:lstStyle/>
              <a:p>
                <a:r>
                  <a:rPr lang="es-EC">
                    <a:noFill/>
                  </a:rPr>
                  <a:t> </a:t>
                </a:r>
              </a:p>
            </p:txBody>
          </p:sp>
        </mc:Fallback>
      </mc:AlternateContent>
    </p:spTree>
    <p:extLst>
      <p:ext uri="{BB962C8B-B14F-4D97-AF65-F5344CB8AC3E}">
        <p14:creationId xmlns:p14="http://schemas.microsoft.com/office/powerpoint/2010/main" val="30360724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1">
          <a:gsLst>
            <a:gs pos="87000">
              <a:schemeClr val="tx1"/>
            </a:gs>
            <a:gs pos="96000">
              <a:schemeClr val="tx1">
                <a:lumMod val="95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solidFill>
                  <a:schemeClr val="bg1"/>
                </a:solidFill>
                <a:latin typeface="Times New Roman" pitchFamily="18" charset="0"/>
                <a:cs typeface="Times New Roman" pitchFamily="18" charset="0"/>
              </a:rPr>
              <a:t>Curva de Capacidad y Modelo Bilineal </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576826"/>
            <a:ext cx="7920880" cy="50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38647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latin typeface="Times New Roman" pitchFamily="18" charset="0"/>
                <a:cs typeface="Times New Roman" pitchFamily="18" charset="0"/>
              </a:rPr>
              <a:t>Resultados Curva Bilineal </a:t>
            </a:r>
          </a:p>
        </p:txBody>
      </p:sp>
      <p:graphicFrame>
        <p:nvGraphicFramePr>
          <p:cNvPr id="3" name="2 Tabla"/>
          <p:cNvGraphicFramePr>
            <a:graphicFrameLocks noGrp="1"/>
          </p:cNvGraphicFramePr>
          <p:nvPr>
            <p:extLst>
              <p:ext uri="{D42A27DB-BD31-4B8C-83A1-F6EECF244321}">
                <p14:modId xmlns:p14="http://schemas.microsoft.com/office/powerpoint/2010/main" val="4192058053"/>
              </p:ext>
            </p:extLst>
          </p:nvPr>
        </p:nvGraphicFramePr>
        <p:xfrm>
          <a:off x="5652120" y="2132856"/>
          <a:ext cx="3021838" cy="3657600"/>
        </p:xfrm>
        <a:graphic>
          <a:graphicData uri="http://schemas.openxmlformats.org/drawingml/2006/table">
            <a:tbl>
              <a:tblPr firstRow="1" firstCol="1" bandRow="1">
                <a:effectLst>
                  <a:outerShdw blurRad="76200" dir="18900000" sy="23000" kx="-1200000" algn="bl" rotWithShape="0">
                    <a:schemeClr val="tx1">
                      <a:alpha val="20000"/>
                    </a:schemeClr>
                  </a:outerShdw>
                  <a:reflection blurRad="6350" stA="50000" endA="300" endPos="38500" dist="50800" dir="5400000" sy="-100000" algn="bl" rotWithShape="0"/>
                </a:effectLst>
                <a:tableStyleId>{5DA37D80-6434-44D0-A028-1B22A696006F}</a:tableStyleId>
              </a:tblPr>
              <a:tblGrid>
                <a:gridCol w="1333373"/>
                <a:gridCol w="1688465"/>
              </a:tblGrid>
              <a:tr h="0">
                <a:tc>
                  <a:txBody>
                    <a:bodyPr/>
                    <a:lstStyle/>
                    <a:p>
                      <a:pPr algn="l">
                        <a:lnSpc>
                          <a:spcPct val="150000"/>
                        </a:lnSpc>
                        <a:spcAft>
                          <a:spcPts val="0"/>
                        </a:spcAft>
                      </a:pPr>
                      <a:r>
                        <a:rPr lang="es-EC" sz="2000" dirty="0">
                          <a:effectLst/>
                        </a:rPr>
                        <a:t>FACTORES</a:t>
                      </a:r>
                      <a:endParaRPr lang="es-EC" sz="2000" dirty="0">
                        <a:effectLst/>
                        <a:latin typeface="Times New Roman"/>
                        <a:ea typeface="Calibri"/>
                        <a:cs typeface="Times New Roman"/>
                      </a:endParaRPr>
                    </a:p>
                  </a:txBody>
                  <a:tcPr marL="68580" marR="68580" marT="0" marB="0" anchor="ctr"/>
                </a:tc>
                <a:tc>
                  <a:txBody>
                    <a:bodyPr/>
                    <a:lstStyle/>
                    <a:p>
                      <a:pPr algn="l">
                        <a:lnSpc>
                          <a:spcPct val="150000"/>
                        </a:lnSpc>
                        <a:spcAft>
                          <a:spcPts val="0"/>
                        </a:spcAft>
                      </a:pPr>
                      <a:r>
                        <a:rPr lang="es-EC" sz="2000" dirty="0">
                          <a:effectLst/>
                        </a:rPr>
                        <a:t>RESULTADOS</a:t>
                      </a:r>
                      <a:endParaRPr lang="es-EC" sz="2000" dirty="0">
                        <a:effectLst/>
                        <a:latin typeface="Times New Roman"/>
                        <a:ea typeface="Calibri"/>
                        <a:cs typeface="Times New Roman"/>
                      </a:endParaRPr>
                    </a:p>
                  </a:txBody>
                  <a:tcPr marL="68580" marR="68580" marT="0" marB="0" anchor="ctr"/>
                </a:tc>
              </a:tr>
              <a:tr h="0">
                <a:tc>
                  <a:txBody>
                    <a:bodyPr/>
                    <a:lstStyle/>
                    <a:p>
                      <a:pPr algn="l">
                        <a:lnSpc>
                          <a:spcPct val="150000"/>
                        </a:lnSpc>
                        <a:spcAft>
                          <a:spcPts val="0"/>
                        </a:spcAft>
                      </a:pPr>
                      <a:r>
                        <a:rPr lang="es-EC" sz="2000" dirty="0">
                          <a:effectLst/>
                        </a:rPr>
                        <a:t>Ki</a:t>
                      </a:r>
                      <a:endParaRPr lang="es-EC" sz="20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2000" dirty="0">
                          <a:effectLst/>
                        </a:rPr>
                        <a:t>12758.71 Ton/m</a:t>
                      </a:r>
                      <a:endParaRPr lang="es-EC" sz="2000" dirty="0">
                        <a:effectLst/>
                        <a:latin typeface="Times New Roman"/>
                        <a:ea typeface="Calibri"/>
                        <a:cs typeface="Times New Roman"/>
                      </a:endParaRPr>
                    </a:p>
                  </a:txBody>
                  <a:tcPr marL="68580" marR="68580" marT="0" marB="0" anchor="ctr"/>
                </a:tc>
              </a:tr>
              <a:tr h="0">
                <a:tc>
                  <a:txBody>
                    <a:bodyPr/>
                    <a:lstStyle/>
                    <a:p>
                      <a:pPr algn="l">
                        <a:lnSpc>
                          <a:spcPct val="150000"/>
                        </a:lnSpc>
                        <a:spcAft>
                          <a:spcPts val="0"/>
                        </a:spcAft>
                      </a:pPr>
                      <a:r>
                        <a:rPr lang="es-EC" sz="2000" dirty="0">
                          <a:effectLst/>
                        </a:rPr>
                        <a:t>Ke</a:t>
                      </a:r>
                      <a:endParaRPr lang="es-EC" sz="20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2000" dirty="0">
                          <a:effectLst/>
                        </a:rPr>
                        <a:t>12758.71 Ton/m</a:t>
                      </a:r>
                      <a:endParaRPr lang="es-EC" sz="2000" dirty="0">
                        <a:effectLst/>
                        <a:latin typeface="Times New Roman"/>
                        <a:ea typeface="Calibri"/>
                        <a:cs typeface="Times New Roman"/>
                      </a:endParaRPr>
                    </a:p>
                  </a:txBody>
                  <a:tcPr marL="68580" marR="68580" marT="0" marB="0" anchor="ctr"/>
                </a:tc>
              </a:tr>
              <a:tr h="0">
                <a:tc>
                  <a:txBody>
                    <a:bodyPr/>
                    <a:lstStyle/>
                    <a:p>
                      <a:pPr algn="l">
                        <a:lnSpc>
                          <a:spcPct val="150000"/>
                        </a:lnSpc>
                        <a:spcAft>
                          <a:spcPts val="0"/>
                        </a:spcAft>
                      </a:pPr>
                      <a:r>
                        <a:rPr lang="es-EC" sz="2000" dirty="0">
                          <a:effectLst/>
                        </a:rPr>
                        <a:t>Vy</a:t>
                      </a:r>
                      <a:endParaRPr lang="es-EC" sz="20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2000" dirty="0">
                          <a:effectLst/>
                        </a:rPr>
                        <a:t>684.08 Ton</a:t>
                      </a:r>
                      <a:endParaRPr lang="es-EC" sz="2000" dirty="0">
                        <a:effectLst/>
                        <a:latin typeface="Times New Roman"/>
                        <a:ea typeface="Calibri"/>
                        <a:cs typeface="Times New Roman"/>
                      </a:endParaRPr>
                    </a:p>
                  </a:txBody>
                  <a:tcPr marL="68580" marR="68580" marT="0" marB="0" anchor="ctr"/>
                </a:tc>
              </a:tr>
              <a:tr h="0">
                <a:tc>
                  <a:txBody>
                    <a:bodyPr/>
                    <a:lstStyle/>
                    <a:p>
                      <a:pPr algn="l">
                        <a:lnSpc>
                          <a:spcPct val="150000"/>
                        </a:lnSpc>
                        <a:spcAft>
                          <a:spcPts val="0"/>
                        </a:spcAft>
                      </a:pPr>
                      <a:r>
                        <a:rPr lang="es-EC" sz="2000" dirty="0">
                          <a:effectLst/>
                        </a:rPr>
                        <a:t>Vy * 60%</a:t>
                      </a:r>
                      <a:endParaRPr lang="es-EC" sz="20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2000" dirty="0">
                          <a:effectLst/>
                        </a:rPr>
                        <a:t>410.45 Ton</a:t>
                      </a:r>
                      <a:endParaRPr lang="es-EC" sz="2000" dirty="0">
                        <a:effectLst/>
                        <a:latin typeface="Times New Roman"/>
                        <a:ea typeface="Calibri"/>
                        <a:cs typeface="Times New Roman"/>
                      </a:endParaRPr>
                    </a:p>
                  </a:txBody>
                  <a:tcPr marL="68580" marR="68580" marT="0" marB="0" anchor="ctr"/>
                </a:tc>
              </a:tr>
              <a:tr h="0">
                <a:tc>
                  <a:txBody>
                    <a:bodyPr/>
                    <a:lstStyle/>
                    <a:p>
                      <a:pPr algn="l">
                        <a:lnSpc>
                          <a:spcPct val="150000"/>
                        </a:lnSpc>
                        <a:spcAft>
                          <a:spcPts val="0"/>
                        </a:spcAft>
                      </a:pPr>
                      <a:r>
                        <a:rPr lang="es-EC" sz="2000" dirty="0">
                          <a:effectLst/>
                        </a:rPr>
                        <a:t>δy</a:t>
                      </a:r>
                      <a:endParaRPr lang="es-EC" sz="20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2000" dirty="0">
                          <a:effectLst/>
                        </a:rPr>
                        <a:t>0.05362   m</a:t>
                      </a:r>
                      <a:endParaRPr lang="es-EC" sz="2000" dirty="0">
                        <a:effectLst/>
                        <a:latin typeface="Times New Roman"/>
                        <a:ea typeface="Calibri"/>
                        <a:cs typeface="Times New Roman"/>
                      </a:endParaRPr>
                    </a:p>
                  </a:txBody>
                  <a:tcPr marL="68580" marR="68580" marT="0" marB="0" anchor="ctr"/>
                </a:tc>
              </a:tr>
              <a:tr h="0">
                <a:tc>
                  <a:txBody>
                    <a:bodyPr/>
                    <a:lstStyle/>
                    <a:p>
                      <a:pPr algn="l">
                        <a:lnSpc>
                          <a:spcPct val="150000"/>
                        </a:lnSpc>
                        <a:spcAft>
                          <a:spcPts val="0"/>
                        </a:spcAft>
                      </a:pPr>
                      <a:r>
                        <a:rPr lang="es-EC" sz="2000" dirty="0">
                          <a:effectLst/>
                        </a:rPr>
                        <a:t>Vu</a:t>
                      </a:r>
                      <a:endParaRPr lang="es-EC" sz="20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2000" dirty="0">
                          <a:effectLst/>
                        </a:rPr>
                        <a:t>818.43  Ton</a:t>
                      </a:r>
                      <a:endParaRPr lang="es-EC" sz="2000" dirty="0">
                        <a:effectLst/>
                        <a:latin typeface="Times New Roman"/>
                        <a:ea typeface="Calibri"/>
                        <a:cs typeface="Times New Roman"/>
                      </a:endParaRPr>
                    </a:p>
                  </a:txBody>
                  <a:tcPr marL="68580" marR="68580" marT="0" marB="0" anchor="ctr"/>
                </a:tc>
              </a:tr>
              <a:tr h="0">
                <a:tc>
                  <a:txBody>
                    <a:bodyPr/>
                    <a:lstStyle/>
                    <a:p>
                      <a:pPr algn="l">
                        <a:lnSpc>
                          <a:spcPct val="150000"/>
                        </a:lnSpc>
                        <a:spcAft>
                          <a:spcPts val="0"/>
                        </a:spcAft>
                      </a:pPr>
                      <a:r>
                        <a:rPr lang="es-EC" sz="2000" dirty="0">
                          <a:effectLst/>
                        </a:rPr>
                        <a:t>δu</a:t>
                      </a:r>
                      <a:endParaRPr lang="es-EC" sz="20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2000" dirty="0">
                          <a:effectLst/>
                        </a:rPr>
                        <a:t>21.12    cm</a:t>
                      </a:r>
                      <a:endParaRPr lang="es-EC" sz="2000" dirty="0">
                        <a:effectLst/>
                        <a:latin typeface="Times New Roman"/>
                        <a:ea typeface="Calibri"/>
                        <a:cs typeface="Times New Roman"/>
                      </a:endParaRPr>
                    </a:p>
                  </a:txBody>
                  <a:tcPr marL="68580" marR="68580" marT="0" marB="0" anchor="ctr"/>
                </a:tc>
              </a:tr>
            </a:tbl>
          </a:graphicData>
        </a:graphic>
      </p:graphicFrame>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940186"/>
            <a:ext cx="5112568" cy="4081102"/>
          </a:xfrm>
          <a:prstGeom prst="roundRect">
            <a:avLst>
              <a:gd name="adj" fmla="val 8594"/>
            </a:avLst>
          </a:prstGeom>
          <a:solidFill>
            <a:srgbClr val="FFFFFF">
              <a:shade val="85000"/>
            </a:srgbClr>
          </a:solidFill>
          <a:ln>
            <a:noFill/>
          </a:ln>
          <a:effectLst>
            <a:outerShdw blurRad="152400" dist="317500" dir="5400000" sx="90000" sy="-19000" rotWithShape="0">
              <a:schemeClr val="tx1">
                <a:alpha val="15000"/>
              </a:schemeClr>
            </a:outerShdw>
          </a:effectLst>
          <a:scene3d>
            <a:camera prst="perspectiveHeroicExtremeRightFacing"/>
            <a:lightRig rig="threePt" dir="t"/>
          </a:scene3d>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93011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188640"/>
            <a:ext cx="7924800" cy="580926"/>
          </a:xfrm>
        </p:spPr>
        <p:txBody>
          <a:bodyPr/>
          <a:lstStyle/>
          <a:p>
            <a:pPr algn="ctr"/>
            <a:r>
              <a:rPr lang="es-EC" dirty="0" smtClean="0">
                <a:latin typeface="Times New Roman" pitchFamily="18" charset="0"/>
                <a:cs typeface="Times New Roman" pitchFamily="18" charset="0"/>
              </a:rPr>
              <a:t>Punto </a:t>
            </a:r>
            <a:r>
              <a:rPr lang="es-EC" dirty="0">
                <a:latin typeface="Times New Roman" pitchFamily="18" charset="0"/>
                <a:cs typeface="Times New Roman" pitchFamily="18" charset="0"/>
              </a:rPr>
              <a:t>de Desempeño</a:t>
            </a:r>
          </a:p>
        </p:txBody>
      </p:sp>
      <p:sp>
        <p:nvSpPr>
          <p:cNvPr id="5" name="4 Subtítulo"/>
          <p:cNvSpPr txBox="1">
            <a:spLocks/>
          </p:cNvSpPr>
          <p:nvPr/>
        </p:nvSpPr>
        <p:spPr>
          <a:xfrm>
            <a:off x="-1072044" y="1052736"/>
            <a:ext cx="7596336" cy="4504565"/>
          </a:xfrm>
          <a:prstGeom prst="rect">
            <a:avLst/>
          </a:prstGeom>
          <a:effectLst>
            <a:glow rad="228600">
              <a:schemeClr val="accent6">
                <a:satMod val="175000"/>
                <a:alpha val="40000"/>
              </a:schemeClr>
            </a:glow>
            <a:outerShdw blurRad="76200" dir="13500000" sy="23000" kx="1200000" algn="br" rotWithShape="0">
              <a:prstClr val="black">
                <a:alpha val="20000"/>
              </a:prstClr>
            </a:outerShdw>
            <a:reflection blurRad="6350" stA="52000" endA="300" endPos="35000" dir="5400000" sy="-100000" algn="bl" rotWithShape="0"/>
          </a:effectLst>
          <a:scene3d>
            <a:camera prst="perspectiveContrastingRightFacing"/>
            <a:lightRig rig="threePt" dir="t"/>
          </a:scene3d>
          <a:sp3d>
            <a:bevelT/>
          </a:sp3d>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lvl="2" algn="just"/>
            <a:r>
              <a:rPr lang="es-EC" sz="1800" b="1"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MÉTODO DEL ESPECTRO DE CAPACIDAD:  Se transforma las </a:t>
            </a:r>
            <a:r>
              <a:rPr lang="es-EC" sz="2400" b="1"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ordenadas de la curva de capacidad a aceleraciones espectrales vs desplazamiento espectrales, mediante formulas y criterios matemáticos mas complejos.</a:t>
            </a:r>
          </a:p>
          <a:p>
            <a:pPr marL="914400" lvl="2" indent="0" algn="just">
              <a:buNone/>
            </a:pPr>
            <a:endParaRPr lang="es-EC" sz="2400" b="1"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a:p>
            <a:pPr lvl="2" algn="just"/>
            <a:r>
              <a:rPr lang="es-EC" sz="2400" b="1"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MÉTODO DEL COEFICIENTE DE DESPLAZAMIENTO: No se transforma las ordenadas de la curva de capacidad</a:t>
            </a:r>
            <a:r>
              <a:rPr lang="es-EC" sz="2400" b="1"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 aceleraciones espectrales vs desplazamiento espectrales</a:t>
            </a:r>
            <a:r>
              <a:rPr lang="es-EC" sz="2400" b="1"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es mucho mas directo, ya que se utiliza la Curva de capacidad directamente mediante procedimientos gráficos y matemáticos.</a:t>
            </a: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pic>
        <p:nvPicPr>
          <p:cNvPr id="17411" name="Picture 3"/>
          <p:cNvPicPr>
            <a:picLocks noChangeAspect="1" noChangeArrowheads="1"/>
          </p:cNvPicPr>
          <p:nvPr/>
        </p:nvPicPr>
        <p:blipFill>
          <a:blip r:embed="rId2">
            <a:extLst>
              <a:ext uri="{BEBA8EAE-BF5A-486C-A8C5-ECC9F3942E4B}">
                <a14:imgProps xmlns:a14="http://schemas.microsoft.com/office/drawing/2010/main">
                  <a14:imgLayer r:embed="rId3">
                    <a14:imgEffect>
                      <a14:artisticCutout/>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4788024" y="1887088"/>
            <a:ext cx="3742211" cy="3017912"/>
          </a:xfrm>
          <a:prstGeom prst="rect">
            <a:avLst/>
          </a:prstGeom>
          <a:solidFill>
            <a:srgbClr val="FFFFFF">
              <a:shade val="85000"/>
            </a:srgbClr>
          </a:solidFill>
          <a:ln w="88900" cap="sq">
            <a:solidFill>
              <a:srgbClr val="FFFFFF"/>
            </a:solidFill>
            <a:miter lim="800000"/>
          </a:ln>
          <a:effectLst>
            <a:outerShdw dist="35921" dir="2700000" algn="ctr" rotWithShape="0">
              <a:schemeClr val="bg2"/>
            </a:outerShdw>
            <a:reflection blurRad="6350" stA="50000" endA="300" endPos="55500" dist="50800" dir="5400000" sy="-100000" algn="bl" rotWithShape="0"/>
          </a:effectLst>
          <a:scene3d>
            <a:camera prst="perspectiveHeroicExtremeLeftFacing"/>
            <a:lightRig rig="twoPt" dir="t">
              <a:rot lat="0" lon="0" rev="7200000"/>
            </a:lightRig>
          </a:scene3d>
          <a:sp3d>
            <a:contourClr>
              <a:srgbClr val="FFFFFF"/>
            </a:contourClr>
          </a:sp3d>
          <a:extLst/>
        </p:spPr>
      </p:pic>
    </p:spTree>
    <p:extLst>
      <p:ext uri="{BB962C8B-B14F-4D97-AF65-F5344CB8AC3E}">
        <p14:creationId xmlns:p14="http://schemas.microsoft.com/office/powerpoint/2010/main" val="1379676379"/>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rotWithShape="1">
          <a:gsLst>
            <a:gs pos="2000">
              <a:schemeClr val="tx1"/>
            </a:gs>
            <a:gs pos="52000">
              <a:schemeClr val="tx1">
                <a:lumMod val="95000"/>
              </a:schemeClr>
            </a:gs>
            <a:gs pos="98000">
              <a:schemeClr val="tx1">
                <a:lumMod val="85000"/>
              </a:schemeClr>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412105" y="32048"/>
            <a:ext cx="7924800" cy="1143000"/>
          </a:xfrm>
        </p:spPr>
        <p:txBody>
          <a:bodyPr/>
          <a:lstStyle/>
          <a:p>
            <a:r>
              <a:rPr lang="es-EC" b="1" dirty="0">
                <a:solidFill>
                  <a:schemeClr val="bg1"/>
                </a:solidFill>
                <a:latin typeface="Times New Roman" pitchFamily="18" charset="0"/>
                <a:cs typeface="Times New Roman" pitchFamily="18" charset="0"/>
              </a:rPr>
              <a:t>MÉTODO DEL ESPECTRO DE CAPACIDAD</a:t>
            </a:r>
          </a:p>
        </p:txBody>
      </p:sp>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628800"/>
            <a:ext cx="7381875"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47624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1">
          <a:gsLst>
            <a:gs pos="2000">
              <a:schemeClr val="tx1"/>
            </a:gs>
            <a:gs pos="52000">
              <a:schemeClr val="tx1">
                <a:lumMod val="95000"/>
              </a:schemeClr>
            </a:gs>
            <a:gs pos="98000">
              <a:schemeClr val="tx1">
                <a:lumMod val="85000"/>
              </a:schemeClr>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609600" y="260648"/>
            <a:ext cx="7924800" cy="508918"/>
          </a:xfrm>
        </p:spPr>
        <p:txBody>
          <a:bodyPr/>
          <a:lstStyle/>
          <a:p>
            <a:r>
              <a:rPr lang="es-EC" dirty="0">
                <a:solidFill>
                  <a:schemeClr val="bg1"/>
                </a:solidFill>
                <a:latin typeface="Times New Roman" pitchFamily="18" charset="0"/>
                <a:cs typeface="Times New Roman" pitchFamily="18" charset="0"/>
              </a:rPr>
              <a:t>Modelo Bilineal</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graphicFrame>
        <p:nvGraphicFramePr>
          <p:cNvPr id="4" name="3 Objeto"/>
          <p:cNvGraphicFramePr>
            <a:graphicFrameLocks noChangeAspect="1"/>
          </p:cNvGraphicFramePr>
          <p:nvPr>
            <p:extLst>
              <p:ext uri="{D42A27DB-BD31-4B8C-83A1-F6EECF244321}">
                <p14:modId xmlns:p14="http://schemas.microsoft.com/office/powerpoint/2010/main" val="1246338766"/>
              </p:ext>
            </p:extLst>
          </p:nvPr>
        </p:nvGraphicFramePr>
        <p:xfrm>
          <a:off x="1115616" y="620688"/>
          <a:ext cx="6840760" cy="6064241"/>
        </p:xfrm>
        <a:graphic>
          <a:graphicData uri="http://schemas.openxmlformats.org/presentationml/2006/ole">
            <mc:AlternateContent xmlns:mc="http://schemas.openxmlformats.org/markup-compatibility/2006">
              <mc:Choice xmlns:v="urn:schemas-microsoft-com:vml" Requires="v">
                <p:oleObj spid="_x0000_s18527" name="AutoCAD Drawing" r:id="rId4" imgW="13487400" imgH="5543550" progId="AutoCAD.Drawing.18">
                  <p:embed/>
                </p:oleObj>
              </mc:Choice>
              <mc:Fallback>
                <p:oleObj name="AutoCAD Drawing" r:id="rId4" imgW="13487400" imgH="5543550" progId="AutoCAD.Drawing.18">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l="24774" t="11067" r="45436" b="20882"/>
                      <a:stretch>
                        <a:fillRect/>
                      </a:stretch>
                    </p:blipFill>
                    <p:spPr bwMode="auto">
                      <a:xfrm>
                        <a:off x="1115616" y="620688"/>
                        <a:ext cx="6840760" cy="6064241"/>
                      </a:xfrm>
                      <a:prstGeom prst="rect">
                        <a:avLst/>
                      </a:prstGeom>
                      <a:noFill/>
                    </p:spPr>
                  </p:pic>
                </p:oleObj>
              </mc:Fallback>
            </mc:AlternateContent>
          </a:graphicData>
        </a:graphic>
      </p:graphicFrame>
    </p:spTree>
    <p:extLst>
      <p:ext uri="{BB962C8B-B14F-4D97-AF65-F5344CB8AC3E}">
        <p14:creationId xmlns:p14="http://schemas.microsoft.com/office/powerpoint/2010/main" val="13522128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latin typeface="Times New Roman" pitchFamily="18" charset="0"/>
                <a:cs typeface="Times New Roman" pitchFamily="18" charset="0"/>
              </a:rPr>
              <a:t>MÉTODO DEL COEFICIENTE DE </a:t>
            </a:r>
            <a:r>
              <a:rPr lang="es-EC" dirty="0" smtClean="0">
                <a:latin typeface="Times New Roman" pitchFamily="18" charset="0"/>
                <a:cs typeface="Times New Roman" pitchFamily="18" charset="0"/>
              </a:rPr>
              <a:t>DESPLAZAMIENTO</a:t>
            </a:r>
            <a:endParaRPr lang="es-EC" dirty="0">
              <a:latin typeface="Times New Roman" pitchFamily="18" charset="0"/>
              <a:cs typeface="Times New Roman" pitchFamily="18" charset="0"/>
            </a:endParaRPr>
          </a:p>
        </p:txBody>
      </p:sp>
      <p:sp>
        <p:nvSpPr>
          <p:cNvPr id="4" name="4 Subtítulo"/>
          <p:cNvSpPr txBox="1">
            <a:spLocks/>
          </p:cNvSpPr>
          <p:nvPr/>
        </p:nvSpPr>
        <p:spPr>
          <a:xfrm>
            <a:off x="989294" y="1556792"/>
            <a:ext cx="7075040" cy="2304256"/>
          </a:xfrm>
          <a:prstGeom prst="rect">
            <a:avLst/>
          </a:prstGeom>
        </p:spPr>
        <p:txBody>
          <a:bodyPr>
            <a:noAutofit/>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lvl="0"/>
            <a:r>
              <a:rPr lang="es-EC" sz="2800" dirty="0"/>
              <a:t>Determinar el modelo Bilineal de la Curva de Capacidad</a:t>
            </a:r>
            <a:endParaRPr lang="es-EC" sz="2800" dirty="0" smtClean="0"/>
          </a:p>
          <a:p>
            <a:pPr lvl="0"/>
            <a:r>
              <a:rPr lang="es-EC" sz="2800" dirty="0" smtClean="0"/>
              <a:t>Cálculo </a:t>
            </a:r>
            <a:r>
              <a:rPr lang="es-EC" sz="2800" dirty="0"/>
              <a:t>del Periodo Fundamental Efectivo</a:t>
            </a:r>
          </a:p>
        </p:txBody>
      </p:sp>
      <mc:AlternateContent xmlns:mc="http://schemas.openxmlformats.org/markup-compatibility/2006" xmlns:a14="http://schemas.microsoft.com/office/drawing/2010/main">
        <mc:Choice Requires="a14">
          <p:sp>
            <p:nvSpPr>
              <p:cNvPr id="5" name="4 Rectángulo"/>
              <p:cNvSpPr/>
              <p:nvPr/>
            </p:nvSpPr>
            <p:spPr>
              <a:xfrm>
                <a:off x="3491880" y="3167008"/>
                <a:ext cx="1616148"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𝑇</m:t>
                          </m:r>
                        </m:e>
                        <m:sub>
                          <m:r>
                            <a:rPr lang="es-EC" i="1">
                              <a:latin typeface="Cambria Math"/>
                            </a:rPr>
                            <m:t>𝑒</m:t>
                          </m:r>
                        </m:sub>
                      </m:sSub>
                      <m:r>
                        <a:rPr lang="es-EC" i="1">
                          <a:latin typeface="Cambria Math"/>
                        </a:rPr>
                        <m:t>=</m:t>
                      </m:r>
                      <m:sSub>
                        <m:sSubPr>
                          <m:ctrlPr>
                            <a:rPr lang="es-EC" i="1">
                              <a:latin typeface="Cambria Math"/>
                            </a:rPr>
                          </m:ctrlPr>
                        </m:sSubPr>
                        <m:e>
                          <m:r>
                            <a:rPr lang="es-EC" i="1">
                              <a:latin typeface="Cambria Math"/>
                            </a:rPr>
                            <m:t>𝑇</m:t>
                          </m:r>
                        </m:e>
                        <m:sub>
                          <m:r>
                            <a:rPr lang="es-EC" i="1">
                              <a:latin typeface="Cambria Math"/>
                            </a:rPr>
                            <m:t>𝑖</m:t>
                          </m:r>
                        </m:sub>
                      </m:sSub>
                      <m:r>
                        <a:rPr lang="es-EC" i="1">
                          <a:latin typeface="Cambria Math"/>
                        </a:rPr>
                        <m:t>∗</m:t>
                      </m:r>
                      <m:rad>
                        <m:radPr>
                          <m:degHide m:val="on"/>
                          <m:ctrlPr>
                            <a:rPr lang="es-EC" i="1">
                              <a:latin typeface="Cambria Math"/>
                            </a:rPr>
                          </m:ctrlPr>
                        </m:radPr>
                        <m:deg/>
                        <m:e>
                          <m:f>
                            <m:fPr>
                              <m:ctrlPr>
                                <a:rPr lang="es-EC" i="1">
                                  <a:latin typeface="Cambria Math"/>
                                </a:rPr>
                              </m:ctrlPr>
                            </m:fPr>
                            <m:num>
                              <m:sSub>
                                <m:sSubPr>
                                  <m:ctrlPr>
                                    <a:rPr lang="es-EC" i="1">
                                      <a:latin typeface="Cambria Math"/>
                                    </a:rPr>
                                  </m:ctrlPr>
                                </m:sSubPr>
                                <m:e>
                                  <m:r>
                                    <a:rPr lang="es-EC" i="1">
                                      <a:latin typeface="Cambria Math"/>
                                    </a:rPr>
                                    <m:t>𝐾</m:t>
                                  </m:r>
                                </m:e>
                                <m:sub>
                                  <m:r>
                                    <a:rPr lang="es-EC" i="1">
                                      <a:latin typeface="Cambria Math"/>
                                    </a:rPr>
                                    <m:t>𝑖</m:t>
                                  </m:r>
                                </m:sub>
                              </m:sSub>
                            </m:num>
                            <m:den>
                              <m:sSub>
                                <m:sSubPr>
                                  <m:ctrlPr>
                                    <a:rPr lang="es-EC" i="1">
                                      <a:latin typeface="Cambria Math"/>
                                    </a:rPr>
                                  </m:ctrlPr>
                                </m:sSubPr>
                                <m:e>
                                  <m:r>
                                    <a:rPr lang="es-EC" i="1">
                                      <a:latin typeface="Cambria Math"/>
                                    </a:rPr>
                                    <m:t>𝐾</m:t>
                                  </m:r>
                                </m:e>
                                <m:sub>
                                  <m:r>
                                    <a:rPr lang="es-EC" i="1">
                                      <a:latin typeface="Cambria Math"/>
                                    </a:rPr>
                                    <m:t>𝑒</m:t>
                                  </m:r>
                                </m:sub>
                              </m:sSub>
                            </m:den>
                          </m:f>
                        </m:e>
                      </m:rad>
                    </m:oMath>
                  </m:oMathPara>
                </a14:m>
                <a:endParaRPr lang="es-EC" dirty="0"/>
              </a:p>
            </p:txBody>
          </p:sp>
        </mc:Choice>
        <mc:Fallback xmlns="">
          <p:sp>
            <p:nvSpPr>
              <p:cNvPr id="5" name="4 Rectángulo"/>
              <p:cNvSpPr>
                <a:spLocks noRot="1" noChangeAspect="1" noMove="1" noResize="1" noEditPoints="1" noAdjustHandles="1" noChangeArrowheads="1" noChangeShapeType="1" noTextEdit="1"/>
              </p:cNvSpPr>
              <p:nvPr/>
            </p:nvSpPr>
            <p:spPr>
              <a:xfrm>
                <a:off x="3491880" y="3167008"/>
                <a:ext cx="1616148" cy="910699"/>
              </a:xfrm>
              <a:prstGeom prst="rect">
                <a:avLst/>
              </a:prstGeom>
              <a:blipFill rotWithShape="1">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5 Rectángulo"/>
              <p:cNvSpPr/>
              <p:nvPr/>
            </p:nvSpPr>
            <p:spPr>
              <a:xfrm>
                <a:off x="2699792" y="4070140"/>
                <a:ext cx="4016741"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𝑇</m:t>
                          </m:r>
                        </m:e>
                        <m:sub>
                          <m:r>
                            <a:rPr lang="es-EC" i="1">
                              <a:latin typeface="Cambria Math"/>
                            </a:rPr>
                            <m:t>𝑒</m:t>
                          </m:r>
                        </m:sub>
                      </m:sSub>
                      <m:r>
                        <a:rPr lang="es-EC" i="1">
                          <a:latin typeface="Cambria Math"/>
                        </a:rPr>
                        <m:t>=(0.08∗</m:t>
                      </m:r>
                      <m:sSup>
                        <m:sSupPr>
                          <m:ctrlPr>
                            <a:rPr lang="es-EC" i="1">
                              <a:latin typeface="Cambria Math"/>
                            </a:rPr>
                          </m:ctrlPr>
                        </m:sSupPr>
                        <m:e>
                          <m:d>
                            <m:dPr>
                              <m:ctrlPr>
                                <a:rPr lang="es-EC" i="1">
                                  <a:latin typeface="Cambria Math"/>
                                </a:rPr>
                              </m:ctrlPr>
                            </m:dPr>
                            <m:e>
                              <m:r>
                                <a:rPr lang="es-EC" i="1">
                                  <a:latin typeface="Cambria Math"/>
                                </a:rPr>
                                <m:t>7∗3.10</m:t>
                              </m:r>
                            </m:e>
                          </m:d>
                        </m:e>
                        <m:sup>
                          <m:f>
                            <m:fPr>
                              <m:ctrlPr>
                                <a:rPr lang="es-EC" i="1">
                                  <a:latin typeface="Cambria Math"/>
                                </a:rPr>
                              </m:ctrlPr>
                            </m:fPr>
                            <m:num>
                              <m:r>
                                <a:rPr lang="es-EC" i="1">
                                  <a:latin typeface="Cambria Math"/>
                                </a:rPr>
                                <m:t>3</m:t>
                              </m:r>
                            </m:num>
                            <m:den>
                              <m:r>
                                <a:rPr lang="es-EC" i="1">
                                  <a:latin typeface="Cambria Math"/>
                                </a:rPr>
                                <m:t>4</m:t>
                              </m:r>
                            </m:den>
                          </m:f>
                        </m:sup>
                      </m:sSup>
                      <m:r>
                        <a:rPr lang="es-EC" i="1">
                          <a:latin typeface="Cambria Math"/>
                        </a:rPr>
                        <m:t>)∗</m:t>
                      </m:r>
                      <m:rad>
                        <m:radPr>
                          <m:degHide m:val="on"/>
                          <m:ctrlPr>
                            <a:rPr lang="es-EC" i="1">
                              <a:latin typeface="Cambria Math"/>
                            </a:rPr>
                          </m:ctrlPr>
                        </m:radPr>
                        <m:deg/>
                        <m:e>
                          <m:f>
                            <m:fPr>
                              <m:ctrlPr>
                                <a:rPr lang="es-EC" i="1">
                                  <a:latin typeface="Cambria Math"/>
                                </a:rPr>
                              </m:ctrlPr>
                            </m:fPr>
                            <m:num>
                              <m:r>
                                <a:rPr lang="es-EC">
                                  <a:latin typeface="Cambria Math"/>
                                </a:rPr>
                                <m:t>12758.71</m:t>
                              </m:r>
                            </m:num>
                            <m:den>
                              <m:r>
                                <a:rPr lang="es-EC">
                                  <a:latin typeface="Cambria Math"/>
                                </a:rPr>
                                <m:t>12758.71</m:t>
                              </m:r>
                            </m:den>
                          </m:f>
                        </m:e>
                      </m:rad>
                    </m:oMath>
                  </m:oMathPara>
                </a14:m>
                <a:endParaRPr lang="es-EC" dirty="0"/>
              </a:p>
            </p:txBody>
          </p:sp>
        </mc:Choice>
        <mc:Fallback xmlns="">
          <p:sp>
            <p:nvSpPr>
              <p:cNvPr id="6" name="5 Rectángulo"/>
              <p:cNvSpPr>
                <a:spLocks noRot="1" noChangeAspect="1" noMove="1" noResize="1" noEditPoints="1" noAdjustHandles="1" noChangeArrowheads="1" noChangeShapeType="1" noTextEdit="1"/>
              </p:cNvSpPr>
              <p:nvPr/>
            </p:nvSpPr>
            <p:spPr>
              <a:xfrm>
                <a:off x="2699792" y="4070140"/>
                <a:ext cx="4016741" cy="910699"/>
              </a:xfrm>
              <a:prstGeom prst="rect">
                <a:avLst/>
              </a:prstGeom>
              <a:blipFill rotWithShape="1">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6 Rectángulo"/>
              <p:cNvSpPr/>
              <p:nvPr/>
            </p:nvSpPr>
            <p:spPr>
              <a:xfrm>
                <a:off x="3497778" y="5157192"/>
                <a:ext cx="251376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𝑇</m:t>
                          </m:r>
                        </m:e>
                        <m:sub>
                          <m:r>
                            <a:rPr lang="es-EC" i="1">
                              <a:latin typeface="Cambria Math"/>
                            </a:rPr>
                            <m:t>𝑒</m:t>
                          </m:r>
                        </m:sub>
                      </m:sSub>
                      <m:r>
                        <a:rPr lang="es-EC" i="1">
                          <a:latin typeface="Cambria Math"/>
                        </a:rPr>
                        <m:t>=0.784791803 </m:t>
                      </m:r>
                      <m:r>
                        <a:rPr lang="es-EC" i="1">
                          <a:latin typeface="Cambria Math"/>
                        </a:rPr>
                        <m:t>𝑠𝑒𝑔</m:t>
                      </m:r>
                    </m:oMath>
                  </m:oMathPara>
                </a14:m>
                <a:endParaRPr lang="es-EC" dirty="0"/>
              </a:p>
            </p:txBody>
          </p:sp>
        </mc:Choice>
        <mc:Fallback xmlns="">
          <p:sp>
            <p:nvSpPr>
              <p:cNvPr id="7" name="6 Rectángulo"/>
              <p:cNvSpPr>
                <a:spLocks noRot="1" noChangeAspect="1" noMove="1" noResize="1" noEditPoints="1" noAdjustHandles="1" noChangeArrowheads="1" noChangeShapeType="1" noTextEdit="1"/>
              </p:cNvSpPr>
              <p:nvPr/>
            </p:nvSpPr>
            <p:spPr>
              <a:xfrm>
                <a:off x="3497778" y="5157192"/>
                <a:ext cx="2513765" cy="369332"/>
              </a:xfrm>
              <a:prstGeom prst="rect">
                <a:avLst/>
              </a:prstGeom>
              <a:blipFill rotWithShape="1">
                <a:blip r:embed="rId4"/>
                <a:stretch>
                  <a:fillRect b="-8197"/>
                </a:stretch>
              </a:blipFill>
            </p:spPr>
            <p:txBody>
              <a:bodyPr/>
              <a:lstStyle/>
              <a:p>
                <a:r>
                  <a:rPr lang="es-EC">
                    <a:noFill/>
                  </a:rPr>
                  <a:t> </a:t>
                </a:r>
              </a:p>
            </p:txBody>
          </p:sp>
        </mc:Fallback>
      </mc:AlternateContent>
    </p:spTree>
    <p:extLst>
      <p:ext uri="{BB962C8B-B14F-4D97-AF65-F5344CB8AC3E}">
        <p14:creationId xmlns:p14="http://schemas.microsoft.com/office/powerpoint/2010/main" val="4002535208"/>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4 Subtítulo"/>
              <p:cNvSpPr txBox="1">
                <a:spLocks/>
              </p:cNvSpPr>
              <p:nvPr/>
            </p:nvSpPr>
            <p:spPr>
              <a:xfrm>
                <a:off x="0" y="260648"/>
                <a:ext cx="8820471" cy="6264696"/>
              </a:xfrm>
              <a:prstGeom prst="rect">
                <a:avLst/>
              </a:prstGeom>
            </p:spPr>
            <p:txBody>
              <a:bodyPr>
                <a:noAutofit/>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lvl="0"/>
                <a:r>
                  <a:rPr lang="es-EC" sz="2800" dirty="0" smtClean="0"/>
                  <a:t>Cálculo </a:t>
                </a:r>
                <a:r>
                  <a:rPr lang="es-EC" sz="2800" dirty="0"/>
                  <a:t>del punto de desempeño de la estructura </a:t>
                </a:r>
                <a:r>
                  <a:rPr lang="es-EC" sz="2800" dirty="0" smtClean="0"/>
                  <a:t>Dt.</a:t>
                </a:r>
              </a:p>
              <a:p>
                <a:pPr marL="0" lvl="0" indent="0">
                  <a:buNone/>
                </a:pPr>
                <a:r>
                  <a:rPr lang="es-EC" sz="2800" dirty="0" smtClean="0"/>
                  <a:t>            </a:t>
                </a:r>
                <a14:m>
                  <m:oMath xmlns:m="http://schemas.openxmlformats.org/officeDocument/2006/math">
                    <m:sSub>
                      <m:sSubPr>
                        <m:ctrlPr>
                          <a:rPr lang="es-EC" sz="2800" i="1">
                            <a:latin typeface="Cambria Math"/>
                          </a:rPr>
                        </m:ctrlPr>
                      </m:sSubPr>
                      <m:e>
                        <m:r>
                          <a:rPr lang="es-EC" sz="2800" i="1">
                            <a:latin typeface="Cambria Math"/>
                          </a:rPr>
                          <m:t>𝐷</m:t>
                        </m:r>
                      </m:e>
                      <m:sub>
                        <m:r>
                          <a:rPr lang="es-EC" sz="2800" i="1">
                            <a:latin typeface="Cambria Math"/>
                          </a:rPr>
                          <m:t>𝑡</m:t>
                        </m:r>
                      </m:sub>
                    </m:sSub>
                    <m:r>
                      <a:rPr lang="es-EC" sz="2800" i="1">
                        <a:latin typeface="Cambria Math"/>
                      </a:rPr>
                      <m:t>= </m:t>
                    </m:r>
                    <m:sSub>
                      <m:sSubPr>
                        <m:ctrlPr>
                          <a:rPr lang="es-EC" sz="2800" i="1">
                            <a:latin typeface="Cambria Math"/>
                          </a:rPr>
                        </m:ctrlPr>
                      </m:sSubPr>
                      <m:e>
                        <m:r>
                          <a:rPr lang="es-EC" sz="2800" i="1">
                            <a:latin typeface="Cambria Math"/>
                          </a:rPr>
                          <m:t>𝐶</m:t>
                        </m:r>
                      </m:e>
                      <m:sub>
                        <m:r>
                          <a:rPr lang="es-EC" sz="2800" i="1">
                            <a:latin typeface="Cambria Math"/>
                          </a:rPr>
                          <m:t>0</m:t>
                        </m:r>
                      </m:sub>
                    </m:sSub>
                    <m:r>
                      <a:rPr lang="es-EC" sz="2800" i="1">
                        <a:latin typeface="Cambria Math"/>
                      </a:rPr>
                      <m:t>∗</m:t>
                    </m:r>
                    <m:sSub>
                      <m:sSubPr>
                        <m:ctrlPr>
                          <a:rPr lang="es-EC" sz="2800" i="1">
                            <a:latin typeface="Cambria Math"/>
                          </a:rPr>
                        </m:ctrlPr>
                      </m:sSubPr>
                      <m:e>
                        <m:r>
                          <a:rPr lang="es-EC" sz="2800" i="1">
                            <a:latin typeface="Cambria Math"/>
                          </a:rPr>
                          <m:t>𝐶</m:t>
                        </m:r>
                      </m:e>
                      <m:sub>
                        <m:r>
                          <a:rPr lang="es-EC" sz="2800" i="1">
                            <a:latin typeface="Cambria Math"/>
                          </a:rPr>
                          <m:t>1</m:t>
                        </m:r>
                      </m:sub>
                    </m:sSub>
                    <m:r>
                      <a:rPr lang="es-EC" sz="2800" i="1">
                        <a:latin typeface="Cambria Math"/>
                      </a:rPr>
                      <m:t>∗</m:t>
                    </m:r>
                    <m:sSub>
                      <m:sSubPr>
                        <m:ctrlPr>
                          <a:rPr lang="es-EC" sz="2800" i="1">
                            <a:latin typeface="Cambria Math"/>
                          </a:rPr>
                        </m:ctrlPr>
                      </m:sSubPr>
                      <m:e>
                        <m:r>
                          <a:rPr lang="es-EC" sz="2800" i="1">
                            <a:latin typeface="Cambria Math"/>
                          </a:rPr>
                          <m:t>𝐶</m:t>
                        </m:r>
                      </m:e>
                      <m:sub>
                        <m:r>
                          <a:rPr lang="es-EC" sz="2800" i="1">
                            <a:latin typeface="Cambria Math"/>
                          </a:rPr>
                          <m:t>2</m:t>
                        </m:r>
                      </m:sub>
                    </m:sSub>
                    <m:r>
                      <a:rPr lang="es-EC" sz="2800" i="1">
                        <a:latin typeface="Cambria Math"/>
                      </a:rPr>
                      <m:t>∗</m:t>
                    </m:r>
                    <m:sSub>
                      <m:sSubPr>
                        <m:ctrlPr>
                          <a:rPr lang="es-EC" sz="2800" i="1">
                            <a:latin typeface="Cambria Math"/>
                          </a:rPr>
                        </m:ctrlPr>
                      </m:sSubPr>
                      <m:e>
                        <m:r>
                          <a:rPr lang="es-EC" sz="2800" i="1">
                            <a:latin typeface="Cambria Math"/>
                          </a:rPr>
                          <m:t>𝐶</m:t>
                        </m:r>
                      </m:e>
                      <m:sub>
                        <m:r>
                          <a:rPr lang="es-EC" sz="2800" i="1">
                            <a:latin typeface="Cambria Math"/>
                          </a:rPr>
                          <m:t>3</m:t>
                        </m:r>
                      </m:sub>
                    </m:sSub>
                    <m:r>
                      <a:rPr lang="es-EC" sz="2800" i="1">
                        <a:latin typeface="Cambria Math"/>
                      </a:rPr>
                      <m:t>∗</m:t>
                    </m:r>
                    <m:sSub>
                      <m:sSubPr>
                        <m:ctrlPr>
                          <a:rPr lang="es-EC" sz="2800" i="1">
                            <a:latin typeface="Cambria Math"/>
                          </a:rPr>
                        </m:ctrlPr>
                      </m:sSubPr>
                      <m:e>
                        <m:r>
                          <a:rPr lang="es-EC" sz="2800" i="1">
                            <a:latin typeface="Cambria Math"/>
                          </a:rPr>
                          <m:t>𝑆</m:t>
                        </m:r>
                      </m:e>
                      <m:sub>
                        <m:r>
                          <a:rPr lang="es-EC" sz="2800" i="1">
                            <a:latin typeface="Cambria Math"/>
                          </a:rPr>
                          <m:t>𝑎</m:t>
                        </m:r>
                      </m:sub>
                    </m:sSub>
                    <m:r>
                      <a:rPr lang="es-EC" sz="2800" i="1">
                        <a:latin typeface="Cambria Math"/>
                      </a:rPr>
                      <m:t>∗</m:t>
                    </m:r>
                    <m:f>
                      <m:fPr>
                        <m:ctrlPr>
                          <a:rPr lang="es-EC" sz="2800" i="1">
                            <a:latin typeface="Cambria Math"/>
                          </a:rPr>
                        </m:ctrlPr>
                      </m:fPr>
                      <m:num>
                        <m:sSubSup>
                          <m:sSubSupPr>
                            <m:ctrlPr>
                              <a:rPr lang="es-EC" sz="2800" i="1">
                                <a:latin typeface="Cambria Math"/>
                              </a:rPr>
                            </m:ctrlPr>
                          </m:sSubSupPr>
                          <m:e>
                            <m:r>
                              <a:rPr lang="es-EC" sz="2800" i="1">
                                <a:latin typeface="Cambria Math"/>
                              </a:rPr>
                              <m:t>𝑇</m:t>
                            </m:r>
                          </m:e>
                          <m:sub>
                            <m:r>
                              <a:rPr lang="es-EC" sz="2800" i="1">
                                <a:latin typeface="Cambria Math"/>
                              </a:rPr>
                              <m:t>𝑒</m:t>
                            </m:r>
                          </m:sub>
                          <m:sup>
                            <m:r>
                              <a:rPr lang="es-EC" sz="2800" i="1">
                                <a:latin typeface="Cambria Math"/>
                              </a:rPr>
                              <m:t>2</m:t>
                            </m:r>
                          </m:sup>
                        </m:sSubSup>
                      </m:num>
                      <m:den>
                        <m:sSup>
                          <m:sSupPr>
                            <m:ctrlPr>
                              <a:rPr lang="es-EC" sz="2800" i="1">
                                <a:latin typeface="Cambria Math"/>
                              </a:rPr>
                            </m:ctrlPr>
                          </m:sSupPr>
                          <m:e>
                            <m:r>
                              <a:rPr lang="es-EC" sz="2800" i="1">
                                <a:latin typeface="Cambria Math"/>
                              </a:rPr>
                              <m:t>4</m:t>
                            </m:r>
                            <m:r>
                              <a:rPr lang="es-EC" sz="2800" i="1">
                                <a:latin typeface="Cambria Math"/>
                              </a:rPr>
                              <m:t>𝜋</m:t>
                            </m:r>
                          </m:e>
                          <m:sup>
                            <m:r>
                              <a:rPr lang="es-EC" sz="2800" i="1">
                                <a:latin typeface="Cambria Math"/>
                              </a:rPr>
                              <m:t>2</m:t>
                            </m:r>
                          </m:sup>
                        </m:sSup>
                      </m:den>
                    </m:f>
                  </m:oMath>
                </a14:m>
                <a:endParaRPr lang="es-EC" sz="2800" dirty="0" smtClean="0"/>
              </a:p>
              <a:p>
                <a:pPr marL="0" lvl="0" indent="0">
                  <a:buNone/>
                </a:pPr>
                <a:endParaRPr lang="es-EC" sz="2800" dirty="0" smtClean="0"/>
              </a:p>
              <a:p>
                <a:pPr lvl="2"/>
                <a14:m>
                  <m:oMath xmlns:m="http://schemas.openxmlformats.org/officeDocument/2006/math">
                    <m:sSub>
                      <m:sSubPr>
                        <m:ctrlPr>
                          <a:rPr lang="es-EC" sz="2400" i="1">
                            <a:latin typeface="Cambria Math"/>
                          </a:rPr>
                        </m:ctrlPr>
                      </m:sSubPr>
                      <m:e>
                        <m:r>
                          <a:rPr lang="es-EC" sz="2400" i="1">
                            <a:latin typeface="Cambria Math"/>
                          </a:rPr>
                          <m:t>𝐶</m:t>
                        </m:r>
                      </m:e>
                      <m:sub>
                        <m:r>
                          <a:rPr lang="es-EC" sz="2400" i="1">
                            <a:latin typeface="Cambria Math"/>
                          </a:rPr>
                          <m:t>0</m:t>
                        </m:r>
                      </m:sub>
                    </m:sSub>
                    <m:r>
                      <a:rPr lang="es-EC" sz="2400" i="1">
                        <a:latin typeface="Cambria Math"/>
                      </a:rPr>
                      <m:t>=</m:t>
                    </m:r>
                  </m:oMath>
                </a14:m>
                <a:r>
                  <a:rPr lang="es-EC" sz="2400" dirty="0"/>
                  <a:t> Relación entre el Desplazamiento Espectral y Desplazamiento Inelástico Máximo </a:t>
                </a:r>
                <a:r>
                  <a:rPr lang="es-EC" sz="2400" dirty="0" smtClean="0"/>
                  <a:t>Probable</a:t>
                </a:r>
              </a:p>
              <a:p>
                <a:pPr lvl="2"/>
                <a14:m>
                  <m:oMath xmlns:m="http://schemas.openxmlformats.org/officeDocument/2006/math">
                    <m:sSub>
                      <m:sSubPr>
                        <m:ctrlPr>
                          <a:rPr lang="es-EC" sz="2400" i="1">
                            <a:latin typeface="Cambria Math"/>
                          </a:rPr>
                        </m:ctrlPr>
                      </m:sSubPr>
                      <m:e>
                        <m:r>
                          <a:rPr lang="es-EC" sz="2400" i="1">
                            <a:latin typeface="Cambria Math"/>
                          </a:rPr>
                          <m:t>𝐶</m:t>
                        </m:r>
                      </m:e>
                      <m:sub>
                        <m:r>
                          <a:rPr lang="es-EC" sz="2400" i="1">
                            <a:latin typeface="Cambria Math"/>
                          </a:rPr>
                          <m:t>1</m:t>
                        </m:r>
                      </m:sub>
                    </m:sSub>
                    <m:r>
                      <a:rPr lang="es-EC" sz="2400" i="1">
                        <a:latin typeface="Cambria Math"/>
                      </a:rPr>
                      <m:t>=</m:t>
                    </m:r>
                  </m:oMath>
                </a14:m>
                <a:r>
                  <a:rPr lang="es-EC" sz="2400" dirty="0"/>
                  <a:t> Relación entre el Desplazamiento inelástico máximo esperado y desplazamiento calculado para la respuesta elástica </a:t>
                </a:r>
                <a:r>
                  <a:rPr lang="es-EC" sz="2400" dirty="0" smtClean="0"/>
                  <a:t>lineal.</a:t>
                </a:r>
              </a:p>
              <a:p>
                <a:pPr lvl="2"/>
                <a14:m>
                  <m:oMath xmlns:m="http://schemas.openxmlformats.org/officeDocument/2006/math">
                    <m:sSub>
                      <m:sSubPr>
                        <m:ctrlPr>
                          <a:rPr lang="es-EC" sz="2400" i="1">
                            <a:latin typeface="Cambria Math"/>
                          </a:rPr>
                        </m:ctrlPr>
                      </m:sSubPr>
                      <m:e>
                        <m:r>
                          <a:rPr lang="es-EC" sz="2400" i="1">
                            <a:latin typeface="Cambria Math"/>
                          </a:rPr>
                          <m:t>𝐶</m:t>
                        </m:r>
                      </m:e>
                      <m:sub>
                        <m:r>
                          <a:rPr lang="es-EC" sz="2400" i="1">
                            <a:latin typeface="Cambria Math"/>
                          </a:rPr>
                          <m:t>2</m:t>
                        </m:r>
                      </m:sub>
                    </m:sSub>
                    <m:r>
                      <a:rPr lang="es-EC" sz="2400" i="1">
                        <a:latin typeface="Cambria Math"/>
                      </a:rPr>
                      <m:t>=</m:t>
                    </m:r>
                  </m:oMath>
                </a14:m>
                <a:r>
                  <a:rPr lang="es-EC" sz="2400" dirty="0"/>
                  <a:t> Representa los efectos de la degradación de la </a:t>
                </a:r>
                <a:r>
                  <a:rPr lang="es-EC" sz="2400" dirty="0" smtClean="0"/>
                  <a:t>rigidez</a:t>
                </a:r>
              </a:p>
              <a:p>
                <a:pPr lvl="2"/>
                <a14:m>
                  <m:oMath xmlns:m="http://schemas.openxmlformats.org/officeDocument/2006/math">
                    <m:sSub>
                      <m:sSubPr>
                        <m:ctrlPr>
                          <a:rPr lang="es-EC" sz="2400" i="1">
                            <a:latin typeface="Cambria Math"/>
                          </a:rPr>
                        </m:ctrlPr>
                      </m:sSubPr>
                      <m:e>
                        <m:r>
                          <a:rPr lang="es-EC" sz="2400" i="1">
                            <a:latin typeface="Cambria Math"/>
                          </a:rPr>
                          <m:t>𝐶</m:t>
                        </m:r>
                      </m:e>
                      <m:sub>
                        <m:r>
                          <a:rPr lang="es-EC" sz="2400" i="1">
                            <a:latin typeface="Cambria Math"/>
                          </a:rPr>
                          <m:t>3</m:t>
                        </m:r>
                      </m:sub>
                    </m:sSub>
                    <m:r>
                      <a:rPr lang="es-EC" sz="2400" i="1">
                        <a:latin typeface="Cambria Math"/>
                      </a:rPr>
                      <m:t>=</m:t>
                    </m:r>
                  </m:oMath>
                </a14:m>
                <a:r>
                  <a:rPr lang="es-EC" sz="2400" dirty="0"/>
                  <a:t> Representa el incremento de desplazamiento debido a los efectos de segundo </a:t>
                </a:r>
                <a:r>
                  <a:rPr lang="es-EC" sz="2400" dirty="0" smtClean="0"/>
                  <a:t>orden</a:t>
                </a:r>
              </a:p>
              <a:p>
                <a:pPr lvl="2"/>
                <a14:m>
                  <m:oMath xmlns:m="http://schemas.openxmlformats.org/officeDocument/2006/math">
                    <m:sSub>
                      <m:sSubPr>
                        <m:ctrlPr>
                          <a:rPr lang="es-EC" sz="2400" i="1">
                            <a:latin typeface="Cambria Math"/>
                          </a:rPr>
                        </m:ctrlPr>
                      </m:sSubPr>
                      <m:e>
                        <m:r>
                          <a:rPr lang="es-EC" sz="2400" i="1">
                            <a:latin typeface="Cambria Math"/>
                          </a:rPr>
                          <m:t>𝑆</m:t>
                        </m:r>
                      </m:e>
                      <m:sub>
                        <m:r>
                          <a:rPr lang="es-EC" sz="2400" i="1">
                            <a:latin typeface="Cambria Math"/>
                          </a:rPr>
                          <m:t>𝑎</m:t>
                        </m:r>
                      </m:sub>
                    </m:sSub>
                    <m:r>
                      <a:rPr lang="es-EC" sz="2400" i="1">
                        <a:latin typeface="Cambria Math"/>
                      </a:rPr>
                      <m:t>:</m:t>
                    </m:r>
                  </m:oMath>
                </a14:m>
                <a:r>
                  <a:rPr lang="es-EC" sz="2400" dirty="0"/>
                  <a:t>	Aceleración definida entre el punto de transición de aceleración constante al período de velocidad constante</a:t>
                </a:r>
                <a:r>
                  <a:rPr lang="es-EC" sz="2800" dirty="0"/>
                  <a:t>.</a:t>
                </a:r>
              </a:p>
              <a:p>
                <a:pPr lvl="0"/>
                <a:endParaRPr lang="es-EC" sz="2800" dirty="0"/>
              </a:p>
            </p:txBody>
          </p:sp>
        </mc:Choice>
        <mc:Fallback xmlns="">
          <p:sp>
            <p:nvSpPr>
              <p:cNvPr id="3" name="4 Subtítulo"/>
              <p:cNvSpPr txBox="1">
                <a:spLocks noRot="1" noChangeAspect="1" noMove="1" noResize="1" noEditPoints="1" noAdjustHandles="1" noChangeArrowheads="1" noChangeShapeType="1" noTextEdit="1"/>
              </p:cNvSpPr>
              <p:nvPr/>
            </p:nvSpPr>
            <p:spPr>
              <a:xfrm>
                <a:off x="0" y="260648"/>
                <a:ext cx="8820471" cy="6264696"/>
              </a:xfrm>
              <a:prstGeom prst="rect">
                <a:avLst/>
              </a:prstGeom>
              <a:blipFill rotWithShape="1">
                <a:blip r:embed="rId2"/>
                <a:stretch>
                  <a:fillRect l="-1175" t="-974" r="-760" b="-6621"/>
                </a:stretch>
              </a:blipFill>
            </p:spPr>
            <p:txBody>
              <a:bodyPr/>
              <a:lstStyle/>
              <a:p>
                <a:r>
                  <a:rPr lang="es-EC">
                    <a:noFill/>
                  </a:rPr>
                  <a:t> </a:t>
                </a:r>
              </a:p>
            </p:txBody>
          </p:sp>
        </mc:Fallback>
      </mc:AlternateContent>
    </p:spTree>
    <p:extLst>
      <p:ext uri="{BB962C8B-B14F-4D97-AF65-F5344CB8AC3E}">
        <p14:creationId xmlns:p14="http://schemas.microsoft.com/office/powerpoint/2010/main" val="594873159"/>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Título"/>
              <p:cNvSpPr>
                <a:spLocks noGrp="1"/>
              </p:cNvSpPr>
              <p:nvPr>
                <p:ph type="title"/>
              </p:nvPr>
            </p:nvSpPr>
            <p:spPr>
              <a:xfrm>
                <a:off x="611560" y="476672"/>
                <a:ext cx="7924800" cy="936104"/>
              </a:xfrm>
            </p:spPr>
            <p:txBody>
              <a:bodyPr/>
              <a:lstStyle/>
              <a:p>
                <a:pPr marL="457200" indent="-457200">
                  <a:buFont typeface="Arial" pitchFamily="34" charset="0"/>
                  <a:buChar char="•"/>
                </a:pPr>
                <a:r>
                  <a:rPr lang="es-EC" sz="2400" dirty="0" smtClean="0">
                    <a:latin typeface="Times New Roman" pitchFamily="18" charset="0"/>
                    <a:cs typeface="Times New Roman" pitchFamily="18" charset="0"/>
                  </a:rPr>
                  <a:t>Relación </a:t>
                </a:r>
                <a:r>
                  <a:rPr lang="es-EC" sz="2400" dirty="0">
                    <a:latin typeface="Times New Roman" pitchFamily="18" charset="0"/>
                    <a:cs typeface="Times New Roman" pitchFamily="18" charset="0"/>
                  </a:rPr>
                  <a:t>entre el Desplazamiento Espectral y Desplazamiento Inelástico Máximo Probable</a:t>
                </a:r>
                <a14:m>
                  <m:oMath xmlns:m="http://schemas.openxmlformats.org/officeDocument/2006/math">
                    <m:r>
                      <a:rPr lang="en-US" sz="2400" b="0" i="0" smtClean="0">
                        <a:latin typeface="Cambria Math"/>
                      </a:rPr>
                      <m:t> (</m:t>
                    </m:r>
                    <m:sSub>
                      <m:sSubPr>
                        <m:ctrlPr>
                          <a:rPr lang="es-EC" sz="2400" i="1">
                            <a:latin typeface="Cambria Math"/>
                          </a:rPr>
                        </m:ctrlPr>
                      </m:sSubPr>
                      <m:e>
                        <m:r>
                          <a:rPr lang="es-EC" sz="2400" i="1">
                            <a:latin typeface="Cambria Math"/>
                          </a:rPr>
                          <m:t>𝐶</m:t>
                        </m:r>
                      </m:e>
                      <m:sub>
                        <m:r>
                          <a:rPr lang="es-EC" sz="2400" i="1">
                            <a:latin typeface="Cambria Math"/>
                          </a:rPr>
                          <m:t>0</m:t>
                        </m:r>
                      </m:sub>
                    </m:sSub>
                    <m:r>
                      <a:rPr lang="en-US" sz="2400" b="0" i="1" smtClean="0">
                        <a:latin typeface="Cambria Math"/>
                      </a:rPr>
                      <m:t>)</m:t>
                    </m:r>
                  </m:oMath>
                </a14:m>
                <a:r>
                  <a:rPr lang="es-EC" sz="2400" dirty="0">
                    <a:latin typeface="Times New Roman" pitchFamily="18" charset="0"/>
                    <a:cs typeface="Times New Roman" pitchFamily="18" charset="0"/>
                  </a:rPr>
                  <a:t> </a:t>
                </a:r>
              </a:p>
            </p:txBody>
          </p:sp>
        </mc:Choice>
        <mc:Fallback xmlns="">
          <p:sp>
            <p:nvSpPr>
              <p:cNvPr id="2" name="1 Título"/>
              <p:cNvSpPr>
                <a:spLocks noGrp="1" noRot="1" noChangeAspect="1" noMove="1" noResize="1" noEditPoints="1" noAdjustHandles="1" noChangeArrowheads="1" noChangeShapeType="1" noTextEdit="1"/>
              </p:cNvSpPr>
              <p:nvPr>
                <p:ph type="title"/>
              </p:nvPr>
            </p:nvSpPr>
            <p:spPr>
              <a:xfrm>
                <a:off x="611560" y="476672"/>
                <a:ext cx="7924800" cy="936104"/>
              </a:xfrm>
              <a:blipFill rotWithShape="1">
                <a:blip r:embed="rId2"/>
                <a:stretch>
                  <a:fillRect l="-1000" r="-231" b="-15584"/>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graphicFrame>
            <p:nvGraphicFramePr>
              <p:cNvPr id="5" name="4 Tabla"/>
              <p:cNvGraphicFramePr>
                <a:graphicFrameLocks noGrp="1"/>
              </p:cNvGraphicFramePr>
              <p:nvPr>
                <p:extLst>
                  <p:ext uri="{D42A27DB-BD31-4B8C-83A1-F6EECF244321}">
                    <p14:modId xmlns:p14="http://schemas.microsoft.com/office/powerpoint/2010/main" val="1587427106"/>
                  </p:ext>
                </p:extLst>
              </p:nvPr>
            </p:nvGraphicFramePr>
            <p:xfrm>
              <a:off x="1619672" y="1844824"/>
              <a:ext cx="3093846" cy="3200400"/>
            </p:xfrm>
            <a:graphic>
              <a:graphicData uri="http://schemas.openxmlformats.org/drawingml/2006/table">
                <a:tbl>
                  <a:tblPr firstRow="1" firstCol="1" bandRow="1">
                    <a:effectLst>
                      <a:outerShdw blurRad="76200" dir="18900000" sy="23000" kx="-1200000" algn="bl" rotWithShape="0">
                        <a:schemeClr val="tx1">
                          <a:alpha val="20000"/>
                        </a:schemeClr>
                      </a:outerShdw>
                      <a:reflection blurRad="6350" stA="50000" endA="300" endPos="38500" dist="50800" dir="5400000" sy="-100000" algn="bl" rotWithShape="0"/>
                    </a:effectLst>
                    <a:tableStyleId>{5DA37D80-6434-44D0-A028-1B22A696006F}</a:tableStyleId>
                  </a:tblPr>
                  <a:tblGrid>
                    <a:gridCol w="1405381"/>
                    <a:gridCol w="1688465"/>
                  </a:tblGrid>
                  <a:tr h="0">
                    <a:tc>
                      <a:txBody>
                        <a:bodyPr/>
                        <a:lstStyle/>
                        <a:p>
                          <a:pPr marL="0" algn="ctr" defTabSz="914400" rtl="0" eaLnBrk="1" latinLnBrk="0" hangingPunct="1">
                            <a:lnSpc>
                              <a:spcPct val="150000"/>
                            </a:lnSpc>
                            <a:spcAft>
                              <a:spcPts val="0"/>
                            </a:spcAft>
                          </a:pPr>
                          <a:r>
                            <a:rPr lang="es-EC" sz="2000" kern="1200" dirty="0">
                              <a:solidFill>
                                <a:schemeClr val="tx1"/>
                              </a:solidFill>
                              <a:effectLst/>
                              <a:latin typeface="+mn-lt"/>
                              <a:ea typeface="+mn-ea"/>
                              <a:cs typeface="+mn-cs"/>
                            </a:rPr>
                            <a:t>Número de Niveles </a:t>
                          </a:r>
                        </a:p>
                      </a:txBody>
                      <a:tcPr marL="68580" marR="68580" marT="0" marB="0"/>
                    </a:tc>
                    <a:tc>
                      <a:txBody>
                        <a:bodyPr/>
                        <a:lstStyle/>
                        <a:p>
                          <a:pPr marL="0" algn="ctr" defTabSz="914400" rtl="0" eaLnBrk="1" latinLnBrk="0" hangingPunct="1">
                            <a:lnSpc>
                              <a:spcPct val="150000"/>
                            </a:lnSpc>
                            <a:spcAft>
                              <a:spcPts val="0"/>
                            </a:spcAft>
                          </a:pPr>
                          <a:r>
                            <a:rPr lang="es-EC" sz="2000" kern="1200" dirty="0">
                              <a:solidFill>
                                <a:schemeClr val="tx1"/>
                              </a:solidFill>
                              <a:effectLst/>
                              <a:latin typeface="+mn-lt"/>
                              <a:ea typeface="+mn-ea"/>
                              <a:cs typeface="+mn-cs"/>
                            </a:rPr>
                            <a:t>Valor de </a:t>
                          </a:r>
                          <a14:m>
                            <m:oMath xmlns:m="http://schemas.openxmlformats.org/officeDocument/2006/math">
                              <m:sSub>
                                <m:sSubPr>
                                  <m:ctrlPr>
                                    <a:rPr lang="es-EC" sz="2000" i="1" kern="1200">
                                      <a:solidFill>
                                        <a:schemeClr val="tx1"/>
                                      </a:solidFill>
                                      <a:effectLst/>
                                      <a:latin typeface="Cambria Math"/>
                                      <a:ea typeface="+mn-ea"/>
                                      <a:cs typeface="+mn-cs"/>
                                    </a:rPr>
                                  </m:ctrlPr>
                                </m:sSubPr>
                                <m:e>
                                  <m:r>
                                    <a:rPr lang="es-EC" sz="2000" kern="1200">
                                      <a:solidFill>
                                        <a:schemeClr val="tx1"/>
                                      </a:solidFill>
                                      <a:effectLst/>
                                      <a:latin typeface="Cambria Math"/>
                                      <a:ea typeface="+mn-ea"/>
                                      <a:cs typeface="+mn-cs"/>
                                    </a:rPr>
                                    <m:t>𝑪</m:t>
                                  </m:r>
                                </m:e>
                                <m:sub>
                                  <m:r>
                                    <a:rPr lang="es-EC" sz="2000" kern="1200">
                                      <a:solidFill>
                                        <a:schemeClr val="tx1"/>
                                      </a:solidFill>
                                      <a:effectLst/>
                                      <a:latin typeface="Cambria Math"/>
                                      <a:ea typeface="+mn-ea"/>
                                      <a:cs typeface="+mn-cs"/>
                                    </a:rPr>
                                    <m:t>𝟎</m:t>
                                  </m:r>
                                </m:sub>
                              </m:sSub>
                            </m:oMath>
                          </a14:m>
                          <a:endParaRPr lang="es-EC" sz="2000" kern="1200" dirty="0">
                            <a:solidFill>
                              <a:schemeClr val="tx1"/>
                            </a:solidFill>
                            <a:effectLst/>
                            <a:latin typeface="+mn-lt"/>
                            <a:ea typeface="+mn-ea"/>
                            <a:cs typeface="+mn-cs"/>
                          </a:endParaRPr>
                        </a:p>
                      </a:txBody>
                      <a:tcPr marL="68580" marR="68580" marT="0" marB="0"/>
                    </a:tc>
                  </a:tr>
                  <a:tr h="0">
                    <a:tc>
                      <a:txBody>
                        <a:bodyPr/>
                        <a:lstStyle/>
                        <a:p>
                          <a:pPr marL="0" algn="ctr" defTabSz="914400" rtl="0" eaLnBrk="1" latinLnBrk="0" hangingPunct="1">
                            <a:lnSpc>
                              <a:spcPct val="150000"/>
                            </a:lnSpc>
                            <a:spcAft>
                              <a:spcPts val="0"/>
                            </a:spcAft>
                          </a:pPr>
                          <a:r>
                            <a:rPr lang="es-EC" sz="2000" kern="1200" dirty="0">
                              <a:solidFill>
                                <a:schemeClr val="tx1"/>
                              </a:solidFill>
                              <a:effectLst/>
                              <a:latin typeface="+mn-lt"/>
                              <a:ea typeface="+mn-ea"/>
                              <a:cs typeface="+mn-cs"/>
                            </a:rPr>
                            <a:t>1</a:t>
                          </a:r>
                        </a:p>
                      </a:txBody>
                      <a:tcPr marL="68580" marR="68580" marT="0" marB="0"/>
                    </a:tc>
                    <a:tc>
                      <a:txBody>
                        <a:bodyPr/>
                        <a:lstStyle/>
                        <a:p>
                          <a:pPr marL="0" algn="ctr" defTabSz="914400" rtl="0" eaLnBrk="1" latinLnBrk="0" hangingPunct="1">
                            <a:lnSpc>
                              <a:spcPct val="150000"/>
                            </a:lnSpc>
                            <a:spcAft>
                              <a:spcPts val="0"/>
                            </a:spcAft>
                          </a:pPr>
                          <a:r>
                            <a:rPr lang="es-EC" sz="2000" kern="1200" dirty="0">
                              <a:solidFill>
                                <a:schemeClr val="tx1"/>
                              </a:solidFill>
                              <a:effectLst/>
                              <a:latin typeface="+mn-lt"/>
                              <a:ea typeface="+mn-ea"/>
                              <a:cs typeface="+mn-cs"/>
                            </a:rPr>
                            <a:t>1.00</a:t>
                          </a:r>
                        </a:p>
                      </a:txBody>
                      <a:tcPr marL="68580" marR="68580" marT="0" marB="0"/>
                    </a:tc>
                  </a:tr>
                  <a:tr h="0">
                    <a:tc>
                      <a:txBody>
                        <a:bodyPr/>
                        <a:lstStyle/>
                        <a:p>
                          <a:pPr marL="0" algn="ctr" defTabSz="914400" rtl="0" eaLnBrk="1" latinLnBrk="0" hangingPunct="1">
                            <a:lnSpc>
                              <a:spcPct val="150000"/>
                            </a:lnSpc>
                            <a:spcAft>
                              <a:spcPts val="0"/>
                            </a:spcAft>
                          </a:pPr>
                          <a:r>
                            <a:rPr lang="es-EC" sz="2000" kern="1200" dirty="0">
                              <a:solidFill>
                                <a:schemeClr val="tx1"/>
                              </a:solidFill>
                              <a:effectLst/>
                              <a:latin typeface="+mn-lt"/>
                              <a:ea typeface="+mn-ea"/>
                              <a:cs typeface="+mn-cs"/>
                            </a:rPr>
                            <a:t>2</a:t>
                          </a:r>
                        </a:p>
                      </a:txBody>
                      <a:tcPr marL="68580" marR="68580" marT="0" marB="0"/>
                    </a:tc>
                    <a:tc>
                      <a:txBody>
                        <a:bodyPr/>
                        <a:lstStyle/>
                        <a:p>
                          <a:pPr marL="0" algn="ctr" defTabSz="914400" rtl="0" eaLnBrk="1" latinLnBrk="0" hangingPunct="1">
                            <a:lnSpc>
                              <a:spcPct val="150000"/>
                            </a:lnSpc>
                            <a:spcAft>
                              <a:spcPts val="0"/>
                            </a:spcAft>
                          </a:pPr>
                          <a:r>
                            <a:rPr lang="es-EC" sz="2000" kern="1200" dirty="0">
                              <a:solidFill>
                                <a:schemeClr val="tx1"/>
                              </a:solidFill>
                              <a:effectLst/>
                              <a:latin typeface="+mn-lt"/>
                              <a:ea typeface="+mn-ea"/>
                              <a:cs typeface="+mn-cs"/>
                            </a:rPr>
                            <a:t>1.20</a:t>
                          </a:r>
                        </a:p>
                      </a:txBody>
                      <a:tcPr marL="68580" marR="68580" marT="0" marB="0"/>
                    </a:tc>
                  </a:tr>
                  <a:tr h="0">
                    <a:tc>
                      <a:txBody>
                        <a:bodyPr/>
                        <a:lstStyle/>
                        <a:p>
                          <a:pPr marL="0" algn="ctr" defTabSz="914400" rtl="0" eaLnBrk="1" latinLnBrk="0" hangingPunct="1">
                            <a:lnSpc>
                              <a:spcPct val="150000"/>
                            </a:lnSpc>
                            <a:spcAft>
                              <a:spcPts val="0"/>
                            </a:spcAft>
                          </a:pPr>
                          <a:r>
                            <a:rPr lang="es-EC" sz="2000" kern="1200" dirty="0">
                              <a:solidFill>
                                <a:schemeClr val="tx1"/>
                              </a:solidFill>
                              <a:effectLst/>
                              <a:latin typeface="+mn-lt"/>
                              <a:ea typeface="+mn-ea"/>
                              <a:cs typeface="+mn-cs"/>
                            </a:rPr>
                            <a:t>3</a:t>
                          </a:r>
                        </a:p>
                      </a:txBody>
                      <a:tcPr marL="68580" marR="68580" marT="0" marB="0"/>
                    </a:tc>
                    <a:tc>
                      <a:txBody>
                        <a:bodyPr/>
                        <a:lstStyle/>
                        <a:p>
                          <a:pPr marL="0" algn="ctr" defTabSz="914400" rtl="0" eaLnBrk="1" latinLnBrk="0" hangingPunct="1">
                            <a:lnSpc>
                              <a:spcPct val="150000"/>
                            </a:lnSpc>
                            <a:spcAft>
                              <a:spcPts val="0"/>
                            </a:spcAft>
                          </a:pPr>
                          <a:r>
                            <a:rPr lang="es-EC" sz="2000" kern="1200" dirty="0">
                              <a:solidFill>
                                <a:schemeClr val="tx1"/>
                              </a:solidFill>
                              <a:effectLst/>
                              <a:latin typeface="+mn-lt"/>
                              <a:ea typeface="+mn-ea"/>
                              <a:cs typeface="+mn-cs"/>
                            </a:rPr>
                            <a:t>1.30</a:t>
                          </a:r>
                        </a:p>
                      </a:txBody>
                      <a:tcPr marL="68580" marR="68580" marT="0" marB="0"/>
                    </a:tc>
                  </a:tr>
                  <a:tr h="0">
                    <a:tc>
                      <a:txBody>
                        <a:bodyPr/>
                        <a:lstStyle/>
                        <a:p>
                          <a:pPr marL="0" algn="ctr" defTabSz="914400" rtl="0" eaLnBrk="1" latinLnBrk="0" hangingPunct="1">
                            <a:lnSpc>
                              <a:spcPct val="150000"/>
                            </a:lnSpc>
                            <a:spcAft>
                              <a:spcPts val="0"/>
                            </a:spcAft>
                          </a:pPr>
                          <a:r>
                            <a:rPr lang="es-EC" sz="2000" kern="1200" dirty="0">
                              <a:solidFill>
                                <a:schemeClr val="tx1"/>
                              </a:solidFill>
                              <a:effectLst/>
                              <a:latin typeface="+mn-lt"/>
                              <a:ea typeface="+mn-ea"/>
                              <a:cs typeface="+mn-cs"/>
                            </a:rPr>
                            <a:t>5</a:t>
                          </a:r>
                        </a:p>
                      </a:txBody>
                      <a:tcPr marL="68580" marR="68580" marT="0" marB="0"/>
                    </a:tc>
                    <a:tc>
                      <a:txBody>
                        <a:bodyPr/>
                        <a:lstStyle/>
                        <a:p>
                          <a:pPr marL="0" algn="ctr" defTabSz="914400" rtl="0" eaLnBrk="1" latinLnBrk="0" hangingPunct="1">
                            <a:lnSpc>
                              <a:spcPct val="150000"/>
                            </a:lnSpc>
                            <a:spcAft>
                              <a:spcPts val="0"/>
                            </a:spcAft>
                          </a:pPr>
                          <a:r>
                            <a:rPr lang="es-EC" sz="2000" kern="1200" dirty="0">
                              <a:solidFill>
                                <a:schemeClr val="tx1"/>
                              </a:solidFill>
                              <a:effectLst/>
                              <a:latin typeface="+mn-lt"/>
                              <a:ea typeface="+mn-ea"/>
                              <a:cs typeface="+mn-cs"/>
                            </a:rPr>
                            <a:t>1.40</a:t>
                          </a:r>
                        </a:p>
                      </a:txBody>
                      <a:tcPr marL="68580" marR="68580" marT="0" marB="0"/>
                    </a:tc>
                  </a:tr>
                  <a:tr h="0">
                    <a:tc>
                      <a:txBody>
                        <a:bodyPr/>
                        <a:lstStyle/>
                        <a:p>
                          <a:pPr marL="0" algn="ctr" defTabSz="914400" rtl="0" eaLnBrk="1" latinLnBrk="0" hangingPunct="1">
                            <a:lnSpc>
                              <a:spcPct val="150000"/>
                            </a:lnSpc>
                            <a:spcAft>
                              <a:spcPts val="0"/>
                            </a:spcAft>
                          </a:pPr>
                          <a:r>
                            <a:rPr lang="es-EC" sz="2000" kern="1200" dirty="0">
                              <a:solidFill>
                                <a:schemeClr val="tx1"/>
                              </a:solidFill>
                              <a:effectLst/>
                              <a:latin typeface="+mn-lt"/>
                              <a:ea typeface="+mn-ea"/>
                              <a:cs typeface="+mn-cs"/>
                            </a:rPr>
                            <a:t>Más de 10</a:t>
                          </a:r>
                        </a:p>
                      </a:txBody>
                      <a:tcPr marL="68580" marR="68580" marT="0" marB="0"/>
                    </a:tc>
                    <a:tc>
                      <a:txBody>
                        <a:bodyPr/>
                        <a:lstStyle/>
                        <a:p>
                          <a:pPr marL="0" algn="ctr" defTabSz="914400" rtl="0" eaLnBrk="1" latinLnBrk="0" hangingPunct="1">
                            <a:lnSpc>
                              <a:spcPct val="150000"/>
                            </a:lnSpc>
                            <a:spcAft>
                              <a:spcPts val="0"/>
                            </a:spcAft>
                          </a:pPr>
                          <a:r>
                            <a:rPr lang="es-EC" sz="2000" kern="1200" dirty="0">
                              <a:solidFill>
                                <a:schemeClr val="tx1"/>
                              </a:solidFill>
                              <a:effectLst/>
                              <a:latin typeface="+mn-lt"/>
                              <a:ea typeface="+mn-ea"/>
                              <a:cs typeface="+mn-cs"/>
                            </a:rPr>
                            <a:t>1.50</a:t>
                          </a:r>
                        </a:p>
                      </a:txBody>
                      <a:tcPr marL="68580" marR="68580" marT="0" marB="0"/>
                    </a:tc>
                  </a:tr>
                </a:tbl>
              </a:graphicData>
            </a:graphic>
          </p:graphicFrame>
        </mc:Choice>
        <mc:Fallback xmlns="">
          <p:graphicFrame>
            <p:nvGraphicFramePr>
              <p:cNvPr id="5" name="4 Tabla"/>
              <p:cNvGraphicFramePr>
                <a:graphicFrameLocks noGrp="1"/>
              </p:cNvGraphicFramePr>
              <p:nvPr>
                <p:extLst>
                  <p:ext uri="{D42A27DB-BD31-4B8C-83A1-F6EECF244321}">
                    <p14:modId xmlns:p14="http://schemas.microsoft.com/office/powerpoint/2010/main" val="1587427106"/>
                  </p:ext>
                </p:extLst>
              </p:nvPr>
            </p:nvGraphicFramePr>
            <p:xfrm>
              <a:off x="1619672" y="1844824"/>
              <a:ext cx="3093846" cy="3200400"/>
            </p:xfrm>
            <a:graphic>
              <a:graphicData uri="http://schemas.openxmlformats.org/drawingml/2006/table">
                <a:tbl>
                  <a:tblPr firstRow="1" firstCol="1" bandRow="1">
                    <a:effectLst>
                      <a:outerShdw blurRad="76200" dir="18900000" sy="23000" kx="-1200000" algn="bl" rotWithShape="0">
                        <a:schemeClr val="tx1">
                          <a:alpha val="20000"/>
                        </a:schemeClr>
                      </a:outerShdw>
                      <a:reflection blurRad="6350" stA="50000" endA="300" endPos="38500" dist="50800" dir="5400000" sy="-100000" algn="bl" rotWithShape="0"/>
                    </a:effectLst>
                    <a:tableStyleId>{5DA37D80-6434-44D0-A028-1B22A696006F}</a:tableStyleId>
                  </a:tblPr>
                  <a:tblGrid>
                    <a:gridCol w="1405381"/>
                    <a:gridCol w="1688465"/>
                  </a:tblGrid>
                  <a:tr h="914400">
                    <a:tc>
                      <a:txBody>
                        <a:bodyPr/>
                        <a:lstStyle/>
                        <a:p>
                          <a:pPr marL="0" algn="ctr" defTabSz="914400" rtl="0" eaLnBrk="1" latinLnBrk="0" hangingPunct="1">
                            <a:lnSpc>
                              <a:spcPct val="150000"/>
                            </a:lnSpc>
                            <a:spcAft>
                              <a:spcPts val="0"/>
                            </a:spcAft>
                          </a:pPr>
                          <a:r>
                            <a:rPr lang="es-EC" sz="2000" kern="1200" dirty="0">
                              <a:solidFill>
                                <a:schemeClr val="tx1"/>
                              </a:solidFill>
                              <a:effectLst/>
                              <a:latin typeface="+mn-lt"/>
                              <a:ea typeface="+mn-ea"/>
                              <a:cs typeface="+mn-cs"/>
                            </a:rPr>
                            <a:t>Número de Niveles </a:t>
                          </a:r>
                        </a:p>
                      </a:txBody>
                      <a:tcPr marL="68580" marR="68580" marT="0" marB="0"/>
                    </a:tc>
                    <a:tc>
                      <a:txBody>
                        <a:bodyPr/>
                        <a:lstStyle/>
                        <a:p>
                          <a:endParaRPr lang="es-EC"/>
                        </a:p>
                      </a:txBody>
                      <a:tcPr marL="68580" marR="68580" marT="0" marB="0">
                        <a:blipFill rotWithShape="1">
                          <a:blip r:embed="rId3"/>
                          <a:stretch>
                            <a:fillRect l="-88087" t="-667" r="-74007" b="-606667"/>
                          </a:stretch>
                        </a:blipFill>
                      </a:tcPr>
                    </a:tc>
                  </a:tr>
                  <a:tr h="457200">
                    <a:tc>
                      <a:txBody>
                        <a:bodyPr/>
                        <a:lstStyle/>
                        <a:p>
                          <a:pPr marL="0" algn="ctr" defTabSz="914400" rtl="0" eaLnBrk="1" latinLnBrk="0" hangingPunct="1">
                            <a:lnSpc>
                              <a:spcPct val="150000"/>
                            </a:lnSpc>
                            <a:spcAft>
                              <a:spcPts val="0"/>
                            </a:spcAft>
                          </a:pPr>
                          <a:r>
                            <a:rPr lang="es-EC" sz="2000" kern="1200" dirty="0">
                              <a:solidFill>
                                <a:schemeClr val="tx1"/>
                              </a:solidFill>
                              <a:effectLst/>
                              <a:latin typeface="+mn-lt"/>
                              <a:ea typeface="+mn-ea"/>
                              <a:cs typeface="+mn-cs"/>
                            </a:rPr>
                            <a:t>1</a:t>
                          </a:r>
                        </a:p>
                      </a:txBody>
                      <a:tcPr marL="68580" marR="68580" marT="0" marB="0"/>
                    </a:tc>
                    <a:tc>
                      <a:txBody>
                        <a:bodyPr/>
                        <a:lstStyle/>
                        <a:p>
                          <a:pPr marL="0" algn="ctr" defTabSz="914400" rtl="0" eaLnBrk="1" latinLnBrk="0" hangingPunct="1">
                            <a:lnSpc>
                              <a:spcPct val="150000"/>
                            </a:lnSpc>
                            <a:spcAft>
                              <a:spcPts val="0"/>
                            </a:spcAft>
                          </a:pPr>
                          <a:r>
                            <a:rPr lang="es-EC" sz="2000" kern="1200" dirty="0">
                              <a:solidFill>
                                <a:schemeClr val="tx1"/>
                              </a:solidFill>
                              <a:effectLst/>
                              <a:latin typeface="+mn-lt"/>
                              <a:ea typeface="+mn-ea"/>
                              <a:cs typeface="+mn-cs"/>
                            </a:rPr>
                            <a:t>1.00</a:t>
                          </a:r>
                        </a:p>
                      </a:txBody>
                      <a:tcPr marL="68580" marR="68580" marT="0" marB="0"/>
                    </a:tc>
                  </a:tr>
                  <a:tr h="457200">
                    <a:tc>
                      <a:txBody>
                        <a:bodyPr/>
                        <a:lstStyle/>
                        <a:p>
                          <a:pPr marL="0" algn="ctr" defTabSz="914400" rtl="0" eaLnBrk="1" latinLnBrk="0" hangingPunct="1">
                            <a:lnSpc>
                              <a:spcPct val="150000"/>
                            </a:lnSpc>
                            <a:spcAft>
                              <a:spcPts val="0"/>
                            </a:spcAft>
                          </a:pPr>
                          <a:r>
                            <a:rPr lang="es-EC" sz="2000" kern="1200" dirty="0">
                              <a:solidFill>
                                <a:schemeClr val="tx1"/>
                              </a:solidFill>
                              <a:effectLst/>
                              <a:latin typeface="+mn-lt"/>
                              <a:ea typeface="+mn-ea"/>
                              <a:cs typeface="+mn-cs"/>
                            </a:rPr>
                            <a:t>2</a:t>
                          </a:r>
                        </a:p>
                      </a:txBody>
                      <a:tcPr marL="68580" marR="68580" marT="0" marB="0"/>
                    </a:tc>
                    <a:tc>
                      <a:txBody>
                        <a:bodyPr/>
                        <a:lstStyle/>
                        <a:p>
                          <a:pPr marL="0" algn="ctr" defTabSz="914400" rtl="0" eaLnBrk="1" latinLnBrk="0" hangingPunct="1">
                            <a:lnSpc>
                              <a:spcPct val="150000"/>
                            </a:lnSpc>
                            <a:spcAft>
                              <a:spcPts val="0"/>
                            </a:spcAft>
                          </a:pPr>
                          <a:r>
                            <a:rPr lang="es-EC" sz="2000" kern="1200" dirty="0">
                              <a:solidFill>
                                <a:schemeClr val="tx1"/>
                              </a:solidFill>
                              <a:effectLst/>
                              <a:latin typeface="+mn-lt"/>
                              <a:ea typeface="+mn-ea"/>
                              <a:cs typeface="+mn-cs"/>
                            </a:rPr>
                            <a:t>1.20</a:t>
                          </a:r>
                        </a:p>
                      </a:txBody>
                      <a:tcPr marL="68580" marR="68580" marT="0" marB="0"/>
                    </a:tc>
                  </a:tr>
                  <a:tr h="457200">
                    <a:tc>
                      <a:txBody>
                        <a:bodyPr/>
                        <a:lstStyle/>
                        <a:p>
                          <a:pPr marL="0" algn="ctr" defTabSz="914400" rtl="0" eaLnBrk="1" latinLnBrk="0" hangingPunct="1">
                            <a:lnSpc>
                              <a:spcPct val="150000"/>
                            </a:lnSpc>
                            <a:spcAft>
                              <a:spcPts val="0"/>
                            </a:spcAft>
                          </a:pPr>
                          <a:r>
                            <a:rPr lang="es-EC" sz="2000" kern="1200" dirty="0">
                              <a:solidFill>
                                <a:schemeClr val="tx1"/>
                              </a:solidFill>
                              <a:effectLst/>
                              <a:latin typeface="+mn-lt"/>
                              <a:ea typeface="+mn-ea"/>
                              <a:cs typeface="+mn-cs"/>
                            </a:rPr>
                            <a:t>3</a:t>
                          </a:r>
                        </a:p>
                      </a:txBody>
                      <a:tcPr marL="68580" marR="68580" marT="0" marB="0"/>
                    </a:tc>
                    <a:tc>
                      <a:txBody>
                        <a:bodyPr/>
                        <a:lstStyle/>
                        <a:p>
                          <a:pPr marL="0" algn="ctr" defTabSz="914400" rtl="0" eaLnBrk="1" latinLnBrk="0" hangingPunct="1">
                            <a:lnSpc>
                              <a:spcPct val="150000"/>
                            </a:lnSpc>
                            <a:spcAft>
                              <a:spcPts val="0"/>
                            </a:spcAft>
                          </a:pPr>
                          <a:r>
                            <a:rPr lang="es-EC" sz="2000" kern="1200" dirty="0">
                              <a:solidFill>
                                <a:schemeClr val="tx1"/>
                              </a:solidFill>
                              <a:effectLst/>
                              <a:latin typeface="+mn-lt"/>
                              <a:ea typeface="+mn-ea"/>
                              <a:cs typeface="+mn-cs"/>
                            </a:rPr>
                            <a:t>1.30</a:t>
                          </a:r>
                        </a:p>
                      </a:txBody>
                      <a:tcPr marL="68580" marR="68580" marT="0" marB="0"/>
                    </a:tc>
                  </a:tr>
                  <a:tr h="457200">
                    <a:tc>
                      <a:txBody>
                        <a:bodyPr/>
                        <a:lstStyle/>
                        <a:p>
                          <a:pPr marL="0" algn="ctr" defTabSz="914400" rtl="0" eaLnBrk="1" latinLnBrk="0" hangingPunct="1">
                            <a:lnSpc>
                              <a:spcPct val="150000"/>
                            </a:lnSpc>
                            <a:spcAft>
                              <a:spcPts val="0"/>
                            </a:spcAft>
                          </a:pPr>
                          <a:r>
                            <a:rPr lang="es-EC" sz="2000" kern="1200" dirty="0">
                              <a:solidFill>
                                <a:schemeClr val="tx1"/>
                              </a:solidFill>
                              <a:effectLst/>
                              <a:latin typeface="+mn-lt"/>
                              <a:ea typeface="+mn-ea"/>
                              <a:cs typeface="+mn-cs"/>
                            </a:rPr>
                            <a:t>5</a:t>
                          </a:r>
                        </a:p>
                      </a:txBody>
                      <a:tcPr marL="68580" marR="68580" marT="0" marB="0"/>
                    </a:tc>
                    <a:tc>
                      <a:txBody>
                        <a:bodyPr/>
                        <a:lstStyle/>
                        <a:p>
                          <a:pPr marL="0" algn="ctr" defTabSz="914400" rtl="0" eaLnBrk="1" latinLnBrk="0" hangingPunct="1">
                            <a:lnSpc>
                              <a:spcPct val="150000"/>
                            </a:lnSpc>
                            <a:spcAft>
                              <a:spcPts val="0"/>
                            </a:spcAft>
                          </a:pPr>
                          <a:r>
                            <a:rPr lang="es-EC" sz="2000" kern="1200" dirty="0">
                              <a:solidFill>
                                <a:schemeClr val="tx1"/>
                              </a:solidFill>
                              <a:effectLst/>
                              <a:latin typeface="+mn-lt"/>
                              <a:ea typeface="+mn-ea"/>
                              <a:cs typeface="+mn-cs"/>
                            </a:rPr>
                            <a:t>1.40</a:t>
                          </a:r>
                        </a:p>
                      </a:txBody>
                      <a:tcPr marL="68580" marR="68580" marT="0" marB="0"/>
                    </a:tc>
                  </a:tr>
                  <a:tr h="457200">
                    <a:tc>
                      <a:txBody>
                        <a:bodyPr/>
                        <a:lstStyle/>
                        <a:p>
                          <a:pPr marL="0" algn="ctr" defTabSz="914400" rtl="0" eaLnBrk="1" latinLnBrk="0" hangingPunct="1">
                            <a:lnSpc>
                              <a:spcPct val="150000"/>
                            </a:lnSpc>
                            <a:spcAft>
                              <a:spcPts val="0"/>
                            </a:spcAft>
                          </a:pPr>
                          <a:r>
                            <a:rPr lang="es-EC" sz="2000" kern="1200" dirty="0">
                              <a:solidFill>
                                <a:schemeClr val="tx1"/>
                              </a:solidFill>
                              <a:effectLst/>
                              <a:latin typeface="+mn-lt"/>
                              <a:ea typeface="+mn-ea"/>
                              <a:cs typeface="+mn-cs"/>
                            </a:rPr>
                            <a:t>Más de 10</a:t>
                          </a:r>
                        </a:p>
                      </a:txBody>
                      <a:tcPr marL="68580" marR="68580" marT="0" marB="0"/>
                    </a:tc>
                    <a:tc>
                      <a:txBody>
                        <a:bodyPr/>
                        <a:lstStyle/>
                        <a:p>
                          <a:pPr marL="0" algn="ctr" defTabSz="914400" rtl="0" eaLnBrk="1" latinLnBrk="0" hangingPunct="1">
                            <a:lnSpc>
                              <a:spcPct val="150000"/>
                            </a:lnSpc>
                            <a:spcAft>
                              <a:spcPts val="0"/>
                            </a:spcAft>
                          </a:pPr>
                          <a:r>
                            <a:rPr lang="es-EC" sz="2000" kern="1200" dirty="0">
                              <a:solidFill>
                                <a:schemeClr val="tx1"/>
                              </a:solidFill>
                              <a:effectLst/>
                              <a:latin typeface="+mn-lt"/>
                              <a:ea typeface="+mn-ea"/>
                              <a:cs typeface="+mn-cs"/>
                            </a:rPr>
                            <a:t>1.50</a:t>
                          </a:r>
                        </a:p>
                      </a:txBody>
                      <a:tcPr marL="68580" marR="68580" marT="0" marB="0"/>
                    </a:tc>
                  </a:tr>
                </a:tbl>
              </a:graphicData>
            </a:graphic>
          </p:graphicFrame>
        </mc:Fallback>
      </mc:AlternateContent>
      <p:sp>
        <p:nvSpPr>
          <p:cNvPr id="6" name="5 Rectángulo"/>
          <p:cNvSpPr/>
          <p:nvPr/>
        </p:nvSpPr>
        <p:spPr>
          <a:xfrm>
            <a:off x="5796136" y="1969146"/>
            <a:ext cx="2987824" cy="2308324"/>
          </a:xfrm>
          <a:prstGeom prst="rect">
            <a:avLst/>
          </a:prstGeom>
        </p:spPr>
        <p:txBody>
          <a:bodyPr wrap="square">
            <a:spAutoFit/>
          </a:bodyPr>
          <a:lstStyle/>
          <a:p>
            <a:pPr marL="285750" indent="-285750">
              <a:buFont typeface="Arial" pitchFamily="34" charset="0"/>
              <a:buChar char="•"/>
            </a:pPr>
            <a:r>
              <a:rPr lang="es-EC" dirty="0" smtClean="0"/>
              <a:t>Factor </a:t>
            </a:r>
            <a:r>
              <a:rPr lang="es-EC" dirty="0"/>
              <a:t>de participación del primer modo de vibración en el último piso.</a:t>
            </a:r>
          </a:p>
          <a:p>
            <a:pPr marL="285750" indent="-285750">
              <a:buFont typeface="Arial" pitchFamily="34" charset="0"/>
              <a:buChar char="•"/>
            </a:pPr>
            <a:r>
              <a:rPr lang="es-EC" dirty="0" smtClean="0"/>
              <a:t>Se </a:t>
            </a:r>
            <a:r>
              <a:rPr lang="es-EC" dirty="0"/>
              <a:t>puede tomar un valor de acuerdo a la siguiente tabla, si el valor se encuentra entre valores intermedios se puede interpolar</a:t>
            </a:r>
          </a:p>
        </p:txBody>
      </p:sp>
    </p:spTree>
    <p:extLst>
      <p:ext uri="{BB962C8B-B14F-4D97-AF65-F5344CB8AC3E}">
        <p14:creationId xmlns:p14="http://schemas.microsoft.com/office/powerpoint/2010/main" val="2797631853"/>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7924800" cy="418058"/>
          </a:xfrm>
        </p:spPr>
        <p:txBody>
          <a:bodyPr/>
          <a:lstStyle/>
          <a:p>
            <a:r>
              <a:rPr lang="es-EC" dirty="0" smtClean="0">
                <a:latin typeface="Times New Roman" pitchFamily="18" charset="0"/>
                <a:cs typeface="Times New Roman" pitchFamily="18" charset="0"/>
              </a:rPr>
              <a:t>NIVELES DE Desempeño</a:t>
            </a:r>
            <a:endParaRPr lang="es-EC" dirty="0">
              <a:latin typeface="Times New Roman" pitchFamily="18" charset="0"/>
              <a:cs typeface="Times New Roman" pitchFamily="18" charset="0"/>
            </a:endParaRPr>
          </a:p>
        </p:txBody>
      </p:sp>
      <p:graphicFrame>
        <p:nvGraphicFramePr>
          <p:cNvPr id="4" name="3 Diagrama"/>
          <p:cNvGraphicFramePr/>
          <p:nvPr>
            <p:extLst>
              <p:ext uri="{D42A27DB-BD31-4B8C-83A1-F6EECF244321}">
                <p14:modId xmlns:p14="http://schemas.microsoft.com/office/powerpoint/2010/main" val="228177778"/>
              </p:ext>
            </p:extLst>
          </p:nvPr>
        </p:nvGraphicFramePr>
        <p:xfrm>
          <a:off x="683568" y="764704"/>
          <a:ext cx="8136904" cy="6093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8083263"/>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1 Título"/>
              <p:cNvSpPr txBox="1">
                <a:spLocks/>
              </p:cNvSpPr>
              <p:nvPr/>
            </p:nvSpPr>
            <p:spPr>
              <a:xfrm>
                <a:off x="611560" y="476672"/>
                <a:ext cx="7924800" cy="936104"/>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Arial" pitchFamily="34" charset="0"/>
                  <a:buChar char="•"/>
                </a:pPr>
                <a:r>
                  <a:rPr lang="es-EC" sz="2400" dirty="0" smtClean="0"/>
                  <a:t>Relación </a:t>
                </a:r>
                <a:r>
                  <a:rPr lang="es-EC" sz="2400" dirty="0"/>
                  <a:t>entre el Desplazamiento inelástico máximo esperado y </a:t>
                </a:r>
                <a:r>
                  <a:rPr lang="es-EC" sz="2400" dirty="0" smtClean="0"/>
                  <a:t>desplazamiento calculado para  la respuesta  elástica</a:t>
                </a:r>
                <a14:m>
                  <m:oMath xmlns:m="http://schemas.openxmlformats.org/officeDocument/2006/math">
                    <m:sSub>
                      <m:sSubPr>
                        <m:ctrlPr>
                          <a:rPr lang="es-EC" sz="2400" i="1">
                            <a:latin typeface="Cambria Math"/>
                          </a:rPr>
                        </m:ctrlPr>
                      </m:sSubPr>
                      <m:e>
                        <m:r>
                          <a:rPr lang="en-US" sz="2400" b="0" i="1" smtClean="0">
                            <a:latin typeface="Cambria Math"/>
                          </a:rPr>
                          <m:t>(</m:t>
                        </m:r>
                        <m:r>
                          <a:rPr lang="es-EC" sz="2400" i="1">
                            <a:latin typeface="Cambria Math"/>
                          </a:rPr>
                          <m:t>𝐶</m:t>
                        </m:r>
                      </m:e>
                      <m:sub>
                        <m:r>
                          <a:rPr lang="es-EC" sz="2400" i="1">
                            <a:latin typeface="Cambria Math"/>
                          </a:rPr>
                          <m:t>1</m:t>
                        </m:r>
                      </m:sub>
                    </m:sSub>
                    <m:r>
                      <a:rPr lang="en-US" sz="2400" b="0" i="1" smtClean="0">
                        <a:latin typeface="Cambria Math"/>
                      </a:rPr>
                      <m:t>)</m:t>
                    </m:r>
                  </m:oMath>
                </a14:m>
                <a:endParaRPr lang="es-EC" sz="2400" dirty="0"/>
              </a:p>
            </p:txBody>
          </p:sp>
        </mc:Choice>
        <mc:Fallback xmlns="">
          <p:sp>
            <p:nvSpPr>
              <p:cNvPr id="3" name="1 Título"/>
              <p:cNvSpPr txBox="1">
                <a:spLocks noRot="1" noChangeAspect="1" noMove="1" noResize="1" noEditPoints="1" noAdjustHandles="1" noChangeArrowheads="1" noChangeShapeType="1" noTextEdit="1"/>
              </p:cNvSpPr>
              <p:nvPr/>
            </p:nvSpPr>
            <p:spPr>
              <a:xfrm>
                <a:off x="611560" y="476672"/>
                <a:ext cx="7924800" cy="936104"/>
              </a:xfrm>
              <a:prstGeom prst="rect">
                <a:avLst/>
              </a:prstGeom>
              <a:blipFill rotWithShape="1">
                <a:blip r:embed="rId3"/>
                <a:stretch>
                  <a:fillRect l="-1000" t="-31169" b="-15584"/>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graphicFrame>
            <p:nvGraphicFramePr>
              <p:cNvPr id="4" name="3 Tabla"/>
              <p:cNvGraphicFramePr>
                <a:graphicFrameLocks noGrp="1"/>
              </p:cNvGraphicFramePr>
              <p:nvPr>
                <p:extLst>
                  <p:ext uri="{D42A27DB-BD31-4B8C-83A1-F6EECF244321}">
                    <p14:modId xmlns:p14="http://schemas.microsoft.com/office/powerpoint/2010/main" val="2460830217"/>
                  </p:ext>
                </p:extLst>
              </p:nvPr>
            </p:nvGraphicFramePr>
            <p:xfrm>
              <a:off x="971600" y="1700808"/>
              <a:ext cx="4464496" cy="3041079"/>
            </p:xfrm>
            <a:graphic>
              <a:graphicData uri="http://schemas.openxmlformats.org/drawingml/2006/table">
                <a:tbl>
                  <a:tblPr firstRow="1" firstCol="1" bandRow="1">
                    <a:effectLst>
                      <a:outerShdw blurRad="76200" dir="18900000" sy="23000" kx="-1200000" algn="bl" rotWithShape="0">
                        <a:schemeClr val="tx1">
                          <a:alpha val="20000"/>
                        </a:schemeClr>
                      </a:outerShdw>
                      <a:reflection blurRad="6350" stA="50000" endA="300" endPos="38500" dist="50800" dir="5400000" sy="-100000" algn="bl" rotWithShape="0"/>
                    </a:effectLst>
                    <a:tableStyleId>{5DA37D80-6434-44D0-A028-1B22A696006F}</a:tableStyleId>
                  </a:tblPr>
                  <a:tblGrid>
                    <a:gridCol w="4464496"/>
                  </a:tblGrid>
                  <a:tr h="0">
                    <a:tc>
                      <a:txBody>
                        <a:bodyPr/>
                        <a:lstStyle/>
                        <a:p>
                          <a:pPr marL="0" algn="ctr" defTabSz="914400" rtl="0" eaLnBrk="1" latinLnBrk="0" hangingPunct="1">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800" b="1" i="1" kern="1200" smtClean="0">
                                        <a:solidFill>
                                          <a:schemeClr val="tx1"/>
                                        </a:solidFill>
                                        <a:effectLst/>
                                        <a:latin typeface="Cambria Math"/>
                                        <a:ea typeface="+mn-ea"/>
                                        <a:cs typeface="+mn-cs"/>
                                      </a:rPr>
                                    </m:ctrlPr>
                                  </m:sSubPr>
                                  <m:e>
                                    <m:r>
                                      <a:rPr lang="es-EC" sz="1800" b="1" i="1" kern="1200">
                                        <a:solidFill>
                                          <a:schemeClr val="tx1"/>
                                        </a:solidFill>
                                        <a:effectLst/>
                                        <a:latin typeface="Cambria Math"/>
                                        <a:ea typeface="+mn-ea"/>
                                        <a:cs typeface="+mn-cs"/>
                                      </a:rPr>
                                      <m:t>𝐶</m:t>
                                    </m:r>
                                  </m:e>
                                  <m:sub>
                                    <m:r>
                                      <a:rPr lang="es-EC" sz="1800" b="1" i="1" kern="1200">
                                        <a:solidFill>
                                          <a:schemeClr val="tx1"/>
                                        </a:solidFill>
                                        <a:effectLst/>
                                        <a:latin typeface="Cambria Math"/>
                                        <a:ea typeface="+mn-ea"/>
                                        <a:cs typeface="+mn-cs"/>
                                      </a:rPr>
                                      <m:t>1</m:t>
                                    </m:r>
                                  </m:sub>
                                </m:sSub>
                                <m:r>
                                  <a:rPr lang="es-EC" sz="1800" b="1" i="1" kern="1200">
                                    <a:solidFill>
                                      <a:schemeClr val="tx1"/>
                                    </a:solidFill>
                                    <a:effectLst/>
                                    <a:latin typeface="Cambria Math"/>
                                    <a:ea typeface="+mn-ea"/>
                                    <a:cs typeface="+mn-cs"/>
                                  </a:rPr>
                                  <m:t>=1.0   </m:t>
                                </m:r>
                                <m:r>
                                  <a:rPr lang="es-EC" sz="1800" b="1" i="1" kern="1200">
                                    <a:solidFill>
                                      <a:schemeClr val="tx1"/>
                                    </a:solidFill>
                                    <a:effectLst/>
                                    <a:latin typeface="Cambria Math"/>
                                    <a:ea typeface="+mn-ea"/>
                                    <a:cs typeface="+mn-cs"/>
                                  </a:rPr>
                                  <m:t>𝑝𝑎𝑟𝑎</m:t>
                                </m:r>
                                <m:r>
                                  <a:rPr lang="es-EC" sz="1800" b="1" i="1" kern="1200">
                                    <a:solidFill>
                                      <a:schemeClr val="tx1"/>
                                    </a:solidFill>
                                    <a:effectLst/>
                                    <a:latin typeface="Cambria Math"/>
                                    <a:ea typeface="+mn-ea"/>
                                    <a:cs typeface="+mn-cs"/>
                                  </a:rPr>
                                  <m:t>    </m:t>
                                </m:r>
                                <m:sSub>
                                  <m:sSubPr>
                                    <m:ctrlPr>
                                      <a:rPr lang="es-EC" sz="1800" b="1" i="1" kern="1200">
                                        <a:solidFill>
                                          <a:schemeClr val="tx1"/>
                                        </a:solidFill>
                                        <a:effectLst/>
                                        <a:latin typeface="Cambria Math"/>
                                        <a:ea typeface="+mn-ea"/>
                                        <a:cs typeface="+mn-cs"/>
                                      </a:rPr>
                                    </m:ctrlPr>
                                  </m:sSubPr>
                                  <m:e>
                                    <m:r>
                                      <a:rPr lang="es-EC" sz="1800" b="1" i="1" kern="1200">
                                        <a:solidFill>
                                          <a:schemeClr val="tx1"/>
                                        </a:solidFill>
                                        <a:effectLst/>
                                        <a:latin typeface="Cambria Math"/>
                                        <a:ea typeface="+mn-ea"/>
                                        <a:cs typeface="+mn-cs"/>
                                      </a:rPr>
                                      <m:t>𝑇</m:t>
                                    </m:r>
                                  </m:e>
                                  <m:sub>
                                    <m:r>
                                      <a:rPr lang="es-EC" sz="1800" b="1" i="1" kern="1200">
                                        <a:solidFill>
                                          <a:schemeClr val="tx1"/>
                                        </a:solidFill>
                                        <a:effectLst/>
                                        <a:latin typeface="Cambria Math"/>
                                        <a:ea typeface="+mn-ea"/>
                                        <a:cs typeface="+mn-cs"/>
                                      </a:rPr>
                                      <m:t>𝑒</m:t>
                                    </m:r>
                                  </m:sub>
                                </m:sSub>
                                <m:r>
                                  <a:rPr lang="es-EC" sz="1800" b="1" i="1" kern="1200">
                                    <a:solidFill>
                                      <a:schemeClr val="tx1"/>
                                    </a:solidFill>
                                    <a:effectLst/>
                                    <a:latin typeface="Cambria Math"/>
                                    <a:ea typeface="+mn-ea"/>
                                    <a:cs typeface="+mn-cs"/>
                                  </a:rPr>
                                  <m:t>≥</m:t>
                                </m:r>
                                <m:sSub>
                                  <m:sSubPr>
                                    <m:ctrlPr>
                                      <a:rPr lang="es-EC" sz="1800" b="1" i="1" kern="1200">
                                        <a:solidFill>
                                          <a:schemeClr val="tx1"/>
                                        </a:solidFill>
                                        <a:effectLst/>
                                        <a:latin typeface="Cambria Math"/>
                                        <a:ea typeface="+mn-ea"/>
                                        <a:cs typeface="+mn-cs"/>
                                      </a:rPr>
                                    </m:ctrlPr>
                                  </m:sSubPr>
                                  <m:e>
                                    <m:r>
                                      <a:rPr lang="es-EC" sz="1800" b="1" i="1" kern="1200">
                                        <a:solidFill>
                                          <a:schemeClr val="tx1"/>
                                        </a:solidFill>
                                        <a:effectLst/>
                                        <a:latin typeface="Cambria Math"/>
                                        <a:ea typeface="+mn-ea"/>
                                        <a:cs typeface="+mn-cs"/>
                                      </a:rPr>
                                      <m:t>𝑇</m:t>
                                    </m:r>
                                  </m:e>
                                  <m:sub>
                                    <m:r>
                                      <a:rPr lang="es-EC" sz="1800" b="1" i="1" kern="1200">
                                        <a:solidFill>
                                          <a:schemeClr val="tx1"/>
                                        </a:solidFill>
                                        <a:effectLst/>
                                        <a:latin typeface="Cambria Math"/>
                                        <a:ea typeface="+mn-ea"/>
                                        <a:cs typeface="+mn-cs"/>
                                      </a:rPr>
                                      <m:t>𝐶</m:t>
                                    </m:r>
                                  </m:sub>
                                </m:sSub>
                              </m:oMath>
                            </m:oMathPara>
                          </a14:m>
                          <a:endParaRPr lang="es-EC" sz="2000" kern="1200" dirty="0">
                            <a:solidFill>
                              <a:schemeClr val="tx1"/>
                            </a:solidFill>
                            <a:effectLst/>
                            <a:latin typeface="+mn-lt"/>
                            <a:ea typeface="+mn-ea"/>
                            <a:cs typeface="+mn-cs"/>
                          </a:endParaRPr>
                        </a:p>
                      </a:txBody>
                      <a:tcPr marL="68580" marR="68580" marT="0" marB="0"/>
                    </a:tc>
                  </a:tr>
                  <a:tr h="0">
                    <a:tc>
                      <a:txBody>
                        <a:bodyPr/>
                        <a:lstStyle/>
                        <a:p>
                          <a:pPr marL="0" algn="ctr" defTabSz="914400" rtl="0" eaLnBrk="1" latinLnBrk="0" hangingPunct="1">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800" b="1" i="1" kern="1200" smtClean="0">
                                        <a:solidFill>
                                          <a:schemeClr val="tx1"/>
                                        </a:solidFill>
                                        <a:effectLst/>
                                        <a:latin typeface="Cambria Math"/>
                                        <a:ea typeface="+mn-ea"/>
                                        <a:cs typeface="+mn-cs"/>
                                      </a:rPr>
                                    </m:ctrlPr>
                                  </m:sSubPr>
                                  <m:e>
                                    <m:r>
                                      <a:rPr lang="es-EC" sz="1800" b="1" i="1" kern="1200">
                                        <a:solidFill>
                                          <a:schemeClr val="tx1"/>
                                        </a:solidFill>
                                        <a:effectLst/>
                                        <a:latin typeface="Cambria Math"/>
                                        <a:ea typeface="+mn-ea"/>
                                        <a:cs typeface="+mn-cs"/>
                                      </a:rPr>
                                      <m:t>𝐶</m:t>
                                    </m:r>
                                  </m:e>
                                  <m:sub>
                                    <m:r>
                                      <a:rPr lang="es-EC" sz="1800" b="1" i="1" kern="1200">
                                        <a:solidFill>
                                          <a:schemeClr val="tx1"/>
                                        </a:solidFill>
                                        <a:effectLst/>
                                        <a:latin typeface="Cambria Math"/>
                                        <a:ea typeface="+mn-ea"/>
                                        <a:cs typeface="+mn-cs"/>
                                      </a:rPr>
                                      <m:t>1</m:t>
                                    </m:r>
                                  </m:sub>
                                </m:sSub>
                                <m:r>
                                  <a:rPr lang="es-EC" sz="1800" b="1" i="1" kern="1200">
                                    <a:solidFill>
                                      <a:schemeClr val="tx1"/>
                                    </a:solidFill>
                                    <a:effectLst/>
                                    <a:latin typeface="Cambria Math"/>
                                    <a:ea typeface="+mn-ea"/>
                                    <a:cs typeface="+mn-cs"/>
                                  </a:rPr>
                                  <m:t>=</m:t>
                                </m:r>
                                <m:f>
                                  <m:fPr>
                                    <m:ctrlPr>
                                      <a:rPr lang="es-EC" sz="1800" b="1" i="1" kern="1200">
                                        <a:solidFill>
                                          <a:schemeClr val="tx1"/>
                                        </a:solidFill>
                                        <a:effectLst/>
                                        <a:latin typeface="Cambria Math"/>
                                        <a:ea typeface="+mn-ea"/>
                                        <a:cs typeface="+mn-cs"/>
                                      </a:rPr>
                                    </m:ctrlPr>
                                  </m:fPr>
                                  <m:num>
                                    <m:d>
                                      <m:dPr>
                                        <m:begChr m:val="["/>
                                        <m:endChr m:val="]"/>
                                        <m:ctrlPr>
                                          <a:rPr lang="es-EC" sz="1800" b="1" i="1" kern="1200">
                                            <a:solidFill>
                                              <a:schemeClr val="tx1"/>
                                            </a:solidFill>
                                            <a:effectLst/>
                                            <a:latin typeface="Cambria Math"/>
                                            <a:ea typeface="+mn-ea"/>
                                            <a:cs typeface="+mn-cs"/>
                                          </a:rPr>
                                        </m:ctrlPr>
                                      </m:dPr>
                                      <m:e>
                                        <m:r>
                                          <a:rPr lang="es-EC" sz="1800" b="1" i="1" kern="1200">
                                            <a:solidFill>
                                              <a:schemeClr val="tx1"/>
                                            </a:solidFill>
                                            <a:effectLst/>
                                            <a:latin typeface="Cambria Math"/>
                                            <a:ea typeface="+mn-ea"/>
                                            <a:cs typeface="+mn-cs"/>
                                          </a:rPr>
                                          <m:t>1.0+ </m:t>
                                        </m:r>
                                        <m:d>
                                          <m:dPr>
                                            <m:ctrlPr>
                                              <a:rPr lang="es-EC" sz="1800" b="1" i="1" kern="1200">
                                                <a:solidFill>
                                                  <a:schemeClr val="tx1"/>
                                                </a:solidFill>
                                                <a:effectLst/>
                                                <a:latin typeface="Cambria Math"/>
                                                <a:ea typeface="+mn-ea"/>
                                                <a:cs typeface="+mn-cs"/>
                                              </a:rPr>
                                            </m:ctrlPr>
                                          </m:dPr>
                                          <m:e>
                                            <m:r>
                                              <a:rPr lang="es-EC" sz="1800" b="1" i="1" kern="1200">
                                                <a:solidFill>
                                                  <a:schemeClr val="tx1"/>
                                                </a:solidFill>
                                                <a:effectLst/>
                                                <a:latin typeface="Cambria Math"/>
                                                <a:ea typeface="+mn-ea"/>
                                                <a:cs typeface="+mn-cs"/>
                                              </a:rPr>
                                              <m:t>𝑅</m:t>
                                            </m:r>
                                            <m:r>
                                              <a:rPr lang="es-EC" sz="1800" b="1" i="1" kern="1200">
                                                <a:solidFill>
                                                  <a:schemeClr val="tx1"/>
                                                </a:solidFill>
                                                <a:effectLst/>
                                                <a:latin typeface="Cambria Math"/>
                                                <a:ea typeface="+mn-ea"/>
                                                <a:cs typeface="+mn-cs"/>
                                              </a:rPr>
                                              <m:t>−1</m:t>
                                            </m:r>
                                          </m:e>
                                        </m:d>
                                        <m:f>
                                          <m:fPr>
                                            <m:ctrlPr>
                                              <a:rPr lang="es-EC" sz="1800" b="1" i="1" kern="1200">
                                                <a:solidFill>
                                                  <a:schemeClr val="tx1"/>
                                                </a:solidFill>
                                                <a:effectLst/>
                                                <a:latin typeface="Cambria Math"/>
                                                <a:ea typeface="+mn-ea"/>
                                                <a:cs typeface="+mn-cs"/>
                                              </a:rPr>
                                            </m:ctrlPr>
                                          </m:fPr>
                                          <m:num>
                                            <m:sSub>
                                              <m:sSubPr>
                                                <m:ctrlPr>
                                                  <a:rPr lang="es-EC" sz="1800" b="1" i="1" kern="1200">
                                                    <a:solidFill>
                                                      <a:schemeClr val="tx1"/>
                                                    </a:solidFill>
                                                    <a:effectLst/>
                                                    <a:latin typeface="Cambria Math"/>
                                                    <a:ea typeface="+mn-ea"/>
                                                    <a:cs typeface="+mn-cs"/>
                                                  </a:rPr>
                                                </m:ctrlPr>
                                              </m:sSubPr>
                                              <m:e>
                                                <m:r>
                                                  <a:rPr lang="es-EC" sz="1800" b="1" i="1" kern="1200">
                                                    <a:solidFill>
                                                      <a:schemeClr val="tx1"/>
                                                    </a:solidFill>
                                                    <a:effectLst/>
                                                    <a:latin typeface="Cambria Math"/>
                                                    <a:ea typeface="+mn-ea"/>
                                                    <a:cs typeface="+mn-cs"/>
                                                  </a:rPr>
                                                  <m:t>𝑇</m:t>
                                                </m:r>
                                              </m:e>
                                              <m:sub>
                                                <m:r>
                                                  <a:rPr lang="es-EC" sz="1800" b="1" i="1" kern="1200">
                                                    <a:solidFill>
                                                      <a:schemeClr val="tx1"/>
                                                    </a:solidFill>
                                                    <a:effectLst/>
                                                    <a:latin typeface="Cambria Math"/>
                                                    <a:ea typeface="+mn-ea"/>
                                                    <a:cs typeface="+mn-cs"/>
                                                  </a:rPr>
                                                  <m:t>𝐶</m:t>
                                                </m:r>
                                              </m:sub>
                                            </m:sSub>
                                          </m:num>
                                          <m:den>
                                            <m:sSub>
                                              <m:sSubPr>
                                                <m:ctrlPr>
                                                  <a:rPr lang="es-EC" sz="1800" b="1" i="1" kern="1200">
                                                    <a:solidFill>
                                                      <a:schemeClr val="tx1"/>
                                                    </a:solidFill>
                                                    <a:effectLst/>
                                                    <a:latin typeface="Cambria Math"/>
                                                    <a:ea typeface="+mn-ea"/>
                                                    <a:cs typeface="+mn-cs"/>
                                                  </a:rPr>
                                                </m:ctrlPr>
                                              </m:sSubPr>
                                              <m:e>
                                                <m:r>
                                                  <a:rPr lang="es-EC" sz="1800" b="1" i="1" kern="1200">
                                                    <a:solidFill>
                                                      <a:schemeClr val="tx1"/>
                                                    </a:solidFill>
                                                    <a:effectLst/>
                                                    <a:latin typeface="Cambria Math"/>
                                                    <a:ea typeface="+mn-ea"/>
                                                    <a:cs typeface="+mn-cs"/>
                                                  </a:rPr>
                                                  <m:t>𝑇</m:t>
                                                </m:r>
                                              </m:e>
                                              <m:sub>
                                                <m:r>
                                                  <a:rPr lang="es-EC" sz="1800" b="1" i="1" kern="1200">
                                                    <a:solidFill>
                                                      <a:schemeClr val="tx1"/>
                                                    </a:solidFill>
                                                    <a:effectLst/>
                                                    <a:latin typeface="Cambria Math"/>
                                                    <a:ea typeface="+mn-ea"/>
                                                    <a:cs typeface="+mn-cs"/>
                                                  </a:rPr>
                                                  <m:t>𝑒</m:t>
                                                </m:r>
                                              </m:sub>
                                            </m:sSub>
                                          </m:den>
                                        </m:f>
                                      </m:e>
                                    </m:d>
                                  </m:num>
                                  <m:den>
                                    <m:r>
                                      <a:rPr lang="es-EC" sz="1800" b="1" i="1" kern="1200">
                                        <a:solidFill>
                                          <a:schemeClr val="tx1"/>
                                        </a:solidFill>
                                        <a:effectLst/>
                                        <a:latin typeface="Cambria Math"/>
                                        <a:ea typeface="+mn-ea"/>
                                        <a:cs typeface="+mn-cs"/>
                                      </a:rPr>
                                      <m:t>𝑅</m:t>
                                    </m:r>
                                  </m:den>
                                </m:f>
                                <m:r>
                                  <a:rPr lang="es-EC" sz="1800" b="1" i="1" kern="1200">
                                    <a:solidFill>
                                      <a:schemeClr val="tx1"/>
                                    </a:solidFill>
                                    <a:effectLst/>
                                    <a:latin typeface="Cambria Math"/>
                                    <a:ea typeface="+mn-ea"/>
                                    <a:cs typeface="+mn-cs"/>
                                  </a:rPr>
                                  <m:t> </m:t>
                                </m:r>
                                <m:r>
                                  <a:rPr lang="es-EC" sz="1800" b="1" i="1" kern="1200">
                                    <a:solidFill>
                                      <a:schemeClr val="tx1"/>
                                    </a:solidFill>
                                    <a:effectLst/>
                                    <a:latin typeface="Cambria Math"/>
                                    <a:ea typeface="+mn-ea"/>
                                    <a:cs typeface="+mn-cs"/>
                                  </a:rPr>
                                  <m:t>𝑝𝑎𝑟𝑎</m:t>
                                </m:r>
                                <m:r>
                                  <a:rPr lang="es-EC" sz="1800" b="1" i="1" kern="1200">
                                    <a:solidFill>
                                      <a:schemeClr val="tx1"/>
                                    </a:solidFill>
                                    <a:effectLst/>
                                    <a:latin typeface="Cambria Math"/>
                                    <a:ea typeface="+mn-ea"/>
                                    <a:cs typeface="+mn-cs"/>
                                  </a:rPr>
                                  <m:t> </m:t>
                                </m:r>
                                <m:sSub>
                                  <m:sSubPr>
                                    <m:ctrlPr>
                                      <a:rPr lang="es-EC" sz="1800" b="1" i="1" kern="1200">
                                        <a:solidFill>
                                          <a:schemeClr val="tx1"/>
                                        </a:solidFill>
                                        <a:effectLst/>
                                        <a:latin typeface="Cambria Math"/>
                                        <a:ea typeface="+mn-ea"/>
                                        <a:cs typeface="+mn-cs"/>
                                      </a:rPr>
                                    </m:ctrlPr>
                                  </m:sSubPr>
                                  <m:e>
                                    <m:r>
                                      <a:rPr lang="es-EC" sz="1800" b="1" i="1" kern="1200">
                                        <a:solidFill>
                                          <a:schemeClr val="tx1"/>
                                        </a:solidFill>
                                        <a:effectLst/>
                                        <a:latin typeface="Cambria Math"/>
                                        <a:ea typeface="+mn-ea"/>
                                        <a:cs typeface="+mn-cs"/>
                                      </a:rPr>
                                      <m:t>𝑇</m:t>
                                    </m:r>
                                  </m:e>
                                  <m:sub>
                                    <m:r>
                                      <a:rPr lang="es-EC" sz="1800" b="1" i="1" kern="1200">
                                        <a:solidFill>
                                          <a:schemeClr val="tx1"/>
                                        </a:solidFill>
                                        <a:effectLst/>
                                        <a:latin typeface="Cambria Math"/>
                                        <a:ea typeface="+mn-ea"/>
                                        <a:cs typeface="+mn-cs"/>
                                      </a:rPr>
                                      <m:t>𝑒</m:t>
                                    </m:r>
                                  </m:sub>
                                </m:sSub>
                                <m:r>
                                  <a:rPr lang="es-EC" sz="1800" b="1" i="1" kern="1200">
                                    <a:solidFill>
                                      <a:schemeClr val="tx1"/>
                                    </a:solidFill>
                                    <a:effectLst/>
                                    <a:latin typeface="Cambria Math"/>
                                    <a:ea typeface="+mn-ea"/>
                                    <a:cs typeface="+mn-cs"/>
                                  </a:rPr>
                                  <m:t>&lt;</m:t>
                                </m:r>
                                <m:sSub>
                                  <m:sSubPr>
                                    <m:ctrlPr>
                                      <a:rPr lang="es-EC" sz="1800" b="1" i="1" kern="1200">
                                        <a:solidFill>
                                          <a:schemeClr val="tx1"/>
                                        </a:solidFill>
                                        <a:effectLst/>
                                        <a:latin typeface="Cambria Math"/>
                                        <a:ea typeface="+mn-ea"/>
                                        <a:cs typeface="+mn-cs"/>
                                      </a:rPr>
                                    </m:ctrlPr>
                                  </m:sSubPr>
                                  <m:e>
                                    <m:r>
                                      <a:rPr lang="es-EC" sz="1800" b="1" i="1" kern="1200">
                                        <a:solidFill>
                                          <a:schemeClr val="tx1"/>
                                        </a:solidFill>
                                        <a:effectLst/>
                                        <a:latin typeface="Cambria Math"/>
                                        <a:ea typeface="+mn-ea"/>
                                        <a:cs typeface="+mn-cs"/>
                                      </a:rPr>
                                      <m:t>𝑇</m:t>
                                    </m:r>
                                  </m:e>
                                  <m:sub>
                                    <m:r>
                                      <a:rPr lang="es-EC" sz="1800" b="1" i="1" kern="1200">
                                        <a:solidFill>
                                          <a:schemeClr val="tx1"/>
                                        </a:solidFill>
                                        <a:effectLst/>
                                        <a:latin typeface="Cambria Math"/>
                                        <a:ea typeface="+mn-ea"/>
                                        <a:cs typeface="+mn-cs"/>
                                      </a:rPr>
                                      <m:t>𝐶</m:t>
                                    </m:r>
                                  </m:sub>
                                </m:sSub>
                              </m:oMath>
                            </m:oMathPara>
                          </a14:m>
                          <a:endParaRPr lang="en-US" sz="2000" kern="1200" dirty="0" smtClean="0">
                            <a:solidFill>
                              <a:schemeClr val="tx1"/>
                            </a:solidFill>
                            <a:effectLst/>
                            <a:latin typeface="+mn-lt"/>
                            <a:ea typeface="+mn-ea"/>
                            <a:cs typeface="+mn-cs"/>
                          </a:endParaRPr>
                        </a:p>
                        <a:p>
                          <a:pPr marL="0" algn="ctr" defTabSz="914400" rtl="0" eaLnBrk="1" latinLnBrk="0" hangingPunct="1">
                            <a:lnSpc>
                              <a:spcPct val="150000"/>
                            </a:lnSpc>
                            <a:spcAft>
                              <a:spcPts val="0"/>
                            </a:spcAft>
                          </a:pPr>
                          <a14:m>
                            <m:oMathPara xmlns:m="http://schemas.openxmlformats.org/officeDocument/2006/math">
                              <m:oMathParaPr>
                                <m:jc m:val="centerGroup"/>
                              </m:oMathParaPr>
                              <m:oMath xmlns:m="http://schemas.openxmlformats.org/officeDocument/2006/math">
                                <m:r>
                                  <a:rPr lang="es-EC" sz="1800" b="1" i="1" kern="1200" smtClean="0">
                                    <a:solidFill>
                                      <a:schemeClr val="tx1"/>
                                    </a:solidFill>
                                    <a:effectLst/>
                                    <a:latin typeface="Cambria Math"/>
                                    <a:ea typeface="+mn-ea"/>
                                    <a:cs typeface="+mn-cs"/>
                                  </a:rPr>
                                  <m:t>𝑅</m:t>
                                </m:r>
                                <m:r>
                                  <a:rPr lang="es-EC" sz="1800" b="1" i="1" kern="1200" smtClean="0">
                                    <a:solidFill>
                                      <a:schemeClr val="tx1"/>
                                    </a:solidFill>
                                    <a:effectLst/>
                                    <a:latin typeface="Cambria Math"/>
                                    <a:ea typeface="+mn-ea"/>
                                    <a:cs typeface="+mn-cs"/>
                                  </a:rPr>
                                  <m:t>= </m:t>
                                </m:r>
                                <m:f>
                                  <m:fPr>
                                    <m:ctrlPr>
                                      <a:rPr lang="es-EC" sz="1800" b="1" i="1" kern="1200">
                                        <a:solidFill>
                                          <a:schemeClr val="tx1"/>
                                        </a:solidFill>
                                        <a:effectLst/>
                                        <a:latin typeface="Cambria Math"/>
                                        <a:ea typeface="+mn-ea"/>
                                        <a:cs typeface="+mn-cs"/>
                                      </a:rPr>
                                    </m:ctrlPr>
                                  </m:fPr>
                                  <m:num>
                                    <m:sSub>
                                      <m:sSubPr>
                                        <m:ctrlPr>
                                          <a:rPr lang="es-EC" sz="1800" b="1" i="1" kern="1200">
                                            <a:solidFill>
                                              <a:schemeClr val="tx1"/>
                                            </a:solidFill>
                                            <a:effectLst/>
                                            <a:latin typeface="Cambria Math"/>
                                            <a:ea typeface="+mn-ea"/>
                                            <a:cs typeface="+mn-cs"/>
                                          </a:rPr>
                                        </m:ctrlPr>
                                      </m:sSubPr>
                                      <m:e>
                                        <m:r>
                                          <a:rPr lang="es-EC" sz="1800" b="1" i="1" kern="1200">
                                            <a:solidFill>
                                              <a:schemeClr val="tx1"/>
                                            </a:solidFill>
                                            <a:effectLst/>
                                            <a:latin typeface="Cambria Math"/>
                                            <a:ea typeface="+mn-ea"/>
                                            <a:cs typeface="+mn-cs"/>
                                          </a:rPr>
                                          <m:t>𝑆</m:t>
                                        </m:r>
                                      </m:e>
                                      <m:sub>
                                        <m:r>
                                          <a:rPr lang="es-EC" sz="1800" b="1" i="1" kern="1200">
                                            <a:solidFill>
                                              <a:schemeClr val="tx1"/>
                                            </a:solidFill>
                                            <a:effectLst/>
                                            <a:latin typeface="Cambria Math"/>
                                            <a:ea typeface="+mn-ea"/>
                                            <a:cs typeface="+mn-cs"/>
                                          </a:rPr>
                                          <m:t>𝑎</m:t>
                                        </m:r>
                                      </m:sub>
                                    </m:sSub>
                                  </m:num>
                                  <m:den>
                                    <m:f>
                                      <m:fPr>
                                        <m:ctrlPr>
                                          <a:rPr lang="es-EC" sz="1800" b="1" i="1" kern="1200">
                                            <a:solidFill>
                                              <a:schemeClr val="tx1"/>
                                            </a:solidFill>
                                            <a:effectLst/>
                                            <a:latin typeface="Cambria Math"/>
                                            <a:ea typeface="+mn-ea"/>
                                            <a:cs typeface="+mn-cs"/>
                                          </a:rPr>
                                        </m:ctrlPr>
                                      </m:fPr>
                                      <m:num>
                                        <m:sSub>
                                          <m:sSubPr>
                                            <m:ctrlPr>
                                              <a:rPr lang="es-EC" sz="1800" b="1" i="1" kern="1200">
                                                <a:solidFill>
                                                  <a:schemeClr val="tx1"/>
                                                </a:solidFill>
                                                <a:effectLst/>
                                                <a:latin typeface="Cambria Math"/>
                                                <a:ea typeface="+mn-ea"/>
                                                <a:cs typeface="+mn-cs"/>
                                              </a:rPr>
                                            </m:ctrlPr>
                                          </m:sSubPr>
                                          <m:e>
                                            <m:r>
                                              <a:rPr lang="es-EC" sz="1800" b="1" i="1" kern="1200">
                                                <a:solidFill>
                                                  <a:schemeClr val="tx1"/>
                                                </a:solidFill>
                                                <a:effectLst/>
                                                <a:latin typeface="Cambria Math"/>
                                                <a:ea typeface="+mn-ea"/>
                                                <a:cs typeface="+mn-cs"/>
                                              </a:rPr>
                                              <m:t>𝑉</m:t>
                                            </m:r>
                                          </m:e>
                                          <m:sub>
                                            <m:r>
                                              <a:rPr lang="es-EC" sz="1800" b="1" i="1" kern="1200">
                                                <a:solidFill>
                                                  <a:schemeClr val="tx1"/>
                                                </a:solidFill>
                                                <a:effectLst/>
                                                <a:latin typeface="Cambria Math"/>
                                                <a:ea typeface="+mn-ea"/>
                                                <a:cs typeface="+mn-cs"/>
                                              </a:rPr>
                                              <m:t>𝑌</m:t>
                                            </m:r>
                                          </m:sub>
                                        </m:sSub>
                                      </m:num>
                                      <m:den>
                                        <m:r>
                                          <a:rPr lang="es-EC" sz="1800" b="1" i="1" kern="1200">
                                            <a:solidFill>
                                              <a:schemeClr val="tx1"/>
                                            </a:solidFill>
                                            <a:effectLst/>
                                            <a:latin typeface="Cambria Math"/>
                                            <a:ea typeface="+mn-ea"/>
                                            <a:cs typeface="+mn-cs"/>
                                          </a:rPr>
                                          <m:t>𝑊</m:t>
                                        </m:r>
                                      </m:den>
                                    </m:f>
                                  </m:den>
                                </m:f>
                                <m:r>
                                  <a:rPr lang="es-EC" sz="1800" b="1" i="1" kern="1200">
                                    <a:solidFill>
                                      <a:schemeClr val="tx1"/>
                                    </a:solidFill>
                                    <a:effectLst/>
                                    <a:latin typeface="Cambria Math"/>
                                    <a:ea typeface="+mn-ea"/>
                                    <a:cs typeface="+mn-cs"/>
                                  </a:rPr>
                                  <m:t>∗</m:t>
                                </m:r>
                                <m:f>
                                  <m:fPr>
                                    <m:ctrlPr>
                                      <a:rPr lang="es-EC" sz="1800" b="1" i="1" kern="1200">
                                        <a:solidFill>
                                          <a:schemeClr val="tx1"/>
                                        </a:solidFill>
                                        <a:effectLst/>
                                        <a:latin typeface="Cambria Math"/>
                                        <a:ea typeface="+mn-ea"/>
                                        <a:cs typeface="+mn-cs"/>
                                      </a:rPr>
                                    </m:ctrlPr>
                                  </m:fPr>
                                  <m:num>
                                    <m:r>
                                      <a:rPr lang="es-EC" sz="1800" b="1" i="1" kern="1200">
                                        <a:solidFill>
                                          <a:schemeClr val="tx1"/>
                                        </a:solidFill>
                                        <a:effectLst/>
                                        <a:latin typeface="Cambria Math"/>
                                        <a:ea typeface="+mn-ea"/>
                                        <a:cs typeface="+mn-cs"/>
                                      </a:rPr>
                                      <m:t>1</m:t>
                                    </m:r>
                                  </m:num>
                                  <m:den>
                                    <m:sSub>
                                      <m:sSubPr>
                                        <m:ctrlPr>
                                          <a:rPr lang="es-EC" sz="1800" b="1" i="1" kern="1200">
                                            <a:solidFill>
                                              <a:schemeClr val="tx1"/>
                                            </a:solidFill>
                                            <a:effectLst/>
                                            <a:latin typeface="Cambria Math"/>
                                            <a:ea typeface="+mn-ea"/>
                                            <a:cs typeface="+mn-cs"/>
                                          </a:rPr>
                                        </m:ctrlPr>
                                      </m:sSubPr>
                                      <m:e>
                                        <m:r>
                                          <a:rPr lang="es-EC" sz="1800" b="1" i="1" kern="1200">
                                            <a:solidFill>
                                              <a:schemeClr val="tx1"/>
                                            </a:solidFill>
                                            <a:effectLst/>
                                            <a:latin typeface="Cambria Math"/>
                                            <a:ea typeface="+mn-ea"/>
                                            <a:cs typeface="+mn-cs"/>
                                          </a:rPr>
                                          <m:t>𝐶</m:t>
                                        </m:r>
                                      </m:e>
                                      <m:sub>
                                        <m:r>
                                          <a:rPr lang="es-EC" sz="1800" b="1" i="1" kern="1200">
                                            <a:solidFill>
                                              <a:schemeClr val="tx1"/>
                                            </a:solidFill>
                                            <a:effectLst/>
                                            <a:latin typeface="Cambria Math"/>
                                            <a:ea typeface="+mn-ea"/>
                                            <a:cs typeface="+mn-cs"/>
                                          </a:rPr>
                                          <m:t>0</m:t>
                                        </m:r>
                                      </m:sub>
                                    </m:sSub>
                                  </m:den>
                                </m:f>
                              </m:oMath>
                            </m:oMathPara>
                          </a14:m>
                          <a:endParaRPr lang="es-EC" sz="2000" kern="1200" dirty="0">
                            <a:solidFill>
                              <a:schemeClr val="tx1"/>
                            </a:solidFill>
                            <a:effectLst/>
                            <a:latin typeface="+mn-lt"/>
                            <a:ea typeface="+mn-ea"/>
                            <a:cs typeface="+mn-cs"/>
                          </a:endParaRPr>
                        </a:p>
                      </a:txBody>
                      <a:tcPr marL="68580" marR="68580" marT="0" marB="0"/>
                    </a:tc>
                  </a:tr>
                  <a:tr h="0">
                    <a:tc>
                      <a:txBody>
                        <a:bodyPr/>
                        <a:lstStyle/>
                        <a:p>
                          <a:pPr marL="0" algn="ctr" defTabSz="914400" rtl="0" eaLnBrk="1" latinLnBrk="0" hangingPunct="1">
                            <a:lnSpc>
                              <a:spcPct val="150000"/>
                            </a:lnSpc>
                            <a:spcAft>
                              <a:spcPts val="0"/>
                            </a:spcAft>
                          </a:pPr>
                          <a14:m>
                            <m:oMath xmlns:m="http://schemas.openxmlformats.org/officeDocument/2006/math">
                              <m:sSub>
                                <m:sSubPr>
                                  <m:ctrlPr>
                                    <a:rPr lang="es-EC" sz="1800" b="1" i="1" kern="1200" smtClean="0">
                                      <a:solidFill>
                                        <a:schemeClr val="tx1"/>
                                      </a:solidFill>
                                      <a:effectLst/>
                                      <a:latin typeface="Cambria Math"/>
                                      <a:ea typeface="+mn-ea"/>
                                      <a:cs typeface="+mn-cs"/>
                                    </a:rPr>
                                  </m:ctrlPr>
                                </m:sSubPr>
                                <m:e>
                                  <m:r>
                                    <a:rPr lang="es-EC" sz="1800" b="1" i="1" kern="1200">
                                      <a:solidFill>
                                        <a:schemeClr val="tx1"/>
                                      </a:solidFill>
                                      <a:effectLst/>
                                      <a:latin typeface="Cambria Math"/>
                                      <a:ea typeface="+mn-ea"/>
                                      <a:cs typeface="+mn-cs"/>
                                    </a:rPr>
                                    <m:t>𝐶</m:t>
                                  </m:r>
                                </m:e>
                                <m:sub>
                                  <m:r>
                                    <a:rPr lang="es-EC" sz="1800" b="1" i="1" kern="1200">
                                      <a:solidFill>
                                        <a:schemeClr val="tx1"/>
                                      </a:solidFill>
                                      <a:effectLst/>
                                      <a:latin typeface="Cambria Math"/>
                                      <a:ea typeface="+mn-ea"/>
                                      <a:cs typeface="+mn-cs"/>
                                    </a:rPr>
                                    <m:t>1</m:t>
                                  </m:r>
                                </m:sub>
                              </m:sSub>
                              <m:r>
                                <a:rPr lang="es-EC" sz="1800" b="1" i="1" kern="1200">
                                  <a:solidFill>
                                    <a:schemeClr val="tx1"/>
                                  </a:solidFill>
                                  <a:effectLst/>
                                  <a:latin typeface="Cambria Math"/>
                                  <a:ea typeface="+mn-ea"/>
                                  <a:cs typeface="+mn-cs"/>
                                </a:rPr>
                                <m:t>=1.5    </m:t>
                              </m:r>
                              <m:r>
                                <a:rPr lang="es-EC" sz="1800" b="1" i="1" kern="1200">
                                  <a:solidFill>
                                    <a:schemeClr val="tx1"/>
                                  </a:solidFill>
                                  <a:effectLst/>
                                  <a:latin typeface="Cambria Math"/>
                                  <a:ea typeface="+mn-ea"/>
                                  <a:cs typeface="+mn-cs"/>
                                </a:rPr>
                                <m:t>𝑝𝑎𝑟𝑎</m:t>
                              </m:r>
                              <m:r>
                                <a:rPr lang="es-EC" sz="1800" b="1" i="1" kern="1200">
                                  <a:solidFill>
                                    <a:schemeClr val="tx1"/>
                                  </a:solidFill>
                                  <a:effectLst/>
                                  <a:latin typeface="Cambria Math"/>
                                  <a:ea typeface="+mn-ea"/>
                                  <a:cs typeface="+mn-cs"/>
                                </a:rPr>
                                <m:t>    </m:t>
                              </m:r>
                              <m:sSub>
                                <m:sSubPr>
                                  <m:ctrlPr>
                                    <a:rPr lang="es-EC" sz="1800" b="1" i="1" kern="1200">
                                      <a:solidFill>
                                        <a:schemeClr val="tx1"/>
                                      </a:solidFill>
                                      <a:effectLst/>
                                      <a:latin typeface="Cambria Math"/>
                                      <a:ea typeface="+mn-ea"/>
                                      <a:cs typeface="+mn-cs"/>
                                    </a:rPr>
                                  </m:ctrlPr>
                                </m:sSubPr>
                                <m:e>
                                  <m:r>
                                    <a:rPr lang="es-EC" sz="1800" b="1" i="1" kern="1200">
                                      <a:solidFill>
                                        <a:schemeClr val="tx1"/>
                                      </a:solidFill>
                                      <a:effectLst/>
                                      <a:latin typeface="Cambria Math"/>
                                      <a:ea typeface="+mn-ea"/>
                                      <a:cs typeface="+mn-cs"/>
                                    </a:rPr>
                                    <m:t>𝑇</m:t>
                                  </m:r>
                                </m:e>
                                <m:sub>
                                  <m:r>
                                    <a:rPr lang="es-EC" sz="1800" b="1" i="1" kern="1200">
                                      <a:solidFill>
                                        <a:schemeClr val="tx1"/>
                                      </a:solidFill>
                                      <a:effectLst/>
                                      <a:latin typeface="Cambria Math"/>
                                      <a:ea typeface="+mn-ea"/>
                                      <a:cs typeface="+mn-cs"/>
                                    </a:rPr>
                                    <m:t>𝑒</m:t>
                                  </m:r>
                                </m:sub>
                              </m:sSub>
                              <m:r>
                                <a:rPr lang="es-EC" sz="1800" b="1" i="1" kern="1200">
                                  <a:solidFill>
                                    <a:schemeClr val="tx1"/>
                                  </a:solidFill>
                                  <a:effectLst/>
                                  <a:latin typeface="Cambria Math"/>
                                  <a:ea typeface="+mn-ea"/>
                                  <a:cs typeface="+mn-cs"/>
                                </a:rPr>
                                <m:t>≤0.10</m:t>
                              </m:r>
                            </m:oMath>
                          </a14:m>
                          <a:r>
                            <a:rPr lang="es-EC" sz="1800" b="1" kern="1200" dirty="0">
                              <a:solidFill>
                                <a:schemeClr val="tx1"/>
                              </a:solidFill>
                              <a:effectLst/>
                              <a:latin typeface="+mn-lt"/>
                              <a:ea typeface="+mn-ea"/>
                              <a:cs typeface="+mn-cs"/>
                            </a:rPr>
                            <a:t> 	</a:t>
                          </a:r>
                          <a:endParaRPr lang="es-EC" sz="2000" kern="1200" dirty="0">
                            <a:solidFill>
                              <a:schemeClr val="tx1"/>
                            </a:solidFill>
                            <a:effectLst/>
                            <a:latin typeface="+mn-lt"/>
                            <a:ea typeface="+mn-ea"/>
                            <a:cs typeface="+mn-cs"/>
                          </a:endParaRPr>
                        </a:p>
                      </a:txBody>
                      <a:tcPr marL="68580" marR="68580" marT="0" marB="0"/>
                    </a:tc>
                  </a:tr>
                </a:tbl>
              </a:graphicData>
            </a:graphic>
          </p:graphicFrame>
        </mc:Choice>
        <mc:Fallback xmlns="">
          <p:graphicFrame>
            <p:nvGraphicFramePr>
              <p:cNvPr id="4" name="3 Tabla"/>
              <p:cNvGraphicFramePr>
                <a:graphicFrameLocks noGrp="1"/>
              </p:cNvGraphicFramePr>
              <p:nvPr>
                <p:extLst>
                  <p:ext uri="{D42A27DB-BD31-4B8C-83A1-F6EECF244321}">
                    <p14:modId xmlns:p14="http://schemas.microsoft.com/office/powerpoint/2010/main" val="2460830217"/>
                  </p:ext>
                </p:extLst>
              </p:nvPr>
            </p:nvGraphicFramePr>
            <p:xfrm>
              <a:off x="971600" y="1700808"/>
              <a:ext cx="4464496" cy="3040825"/>
            </p:xfrm>
            <a:graphic>
              <a:graphicData uri="http://schemas.openxmlformats.org/drawingml/2006/table">
                <a:tbl>
                  <a:tblPr firstRow="1" firstCol="1" bandRow="1">
                    <a:effectLst>
                      <a:outerShdw blurRad="76200" dir="18900000" sy="23000" kx="-1200000" algn="bl" rotWithShape="0">
                        <a:schemeClr val="tx1">
                          <a:alpha val="20000"/>
                        </a:schemeClr>
                      </a:outerShdw>
                      <a:reflection blurRad="6350" stA="50000" endA="300" endPos="38500" dist="50800" dir="5400000" sy="-100000" algn="bl" rotWithShape="0"/>
                    </a:effectLst>
                    <a:tableStyleId>{5DA37D80-6434-44D0-A028-1B22A696006F}</a:tableStyleId>
                  </a:tblPr>
                  <a:tblGrid>
                    <a:gridCol w="4464496"/>
                  </a:tblGrid>
                  <a:tr h="411480">
                    <a:tc>
                      <a:txBody>
                        <a:bodyPr/>
                        <a:lstStyle/>
                        <a:p>
                          <a:endParaRPr lang="es-EC"/>
                        </a:p>
                      </a:txBody>
                      <a:tcPr marL="68580" marR="68580" marT="0" marB="0">
                        <a:blipFill rotWithShape="1">
                          <a:blip r:embed="rId4"/>
                          <a:stretch>
                            <a:fillRect l="-1910" r="-26603" b="-1382353"/>
                          </a:stretch>
                        </a:blipFill>
                      </a:tcPr>
                    </a:tc>
                  </a:tr>
                  <a:tr h="2217865">
                    <a:tc>
                      <a:txBody>
                        <a:bodyPr/>
                        <a:lstStyle/>
                        <a:p>
                          <a:endParaRPr lang="es-EC"/>
                        </a:p>
                      </a:txBody>
                      <a:tcPr marL="68580" marR="68580" marT="0" marB="0">
                        <a:blipFill rotWithShape="1">
                          <a:blip r:embed="rId4"/>
                          <a:stretch>
                            <a:fillRect l="-1910" t="-18733" r="-26603" b="-158953"/>
                          </a:stretch>
                        </a:blipFill>
                      </a:tcPr>
                    </a:tc>
                  </a:tr>
                  <a:tr h="411480">
                    <a:tc>
                      <a:txBody>
                        <a:bodyPr/>
                        <a:lstStyle/>
                        <a:p>
                          <a:endParaRPr lang="es-EC"/>
                        </a:p>
                      </a:txBody>
                      <a:tcPr marL="68580" marR="68580" marT="0" marB="0">
                        <a:blipFill rotWithShape="1">
                          <a:blip r:embed="rId4"/>
                          <a:stretch>
                            <a:fillRect l="-1910" t="-633824" r="-26603" b="-748529"/>
                          </a:stretch>
                        </a:blipFill>
                      </a:tcPr>
                    </a:tc>
                  </a:tr>
                </a:tbl>
              </a:graphicData>
            </a:graphic>
          </p:graphicFrame>
        </mc:Fallback>
      </mc:AlternateContent>
      <p:graphicFrame>
        <p:nvGraphicFramePr>
          <p:cNvPr id="6" name="5 Objeto"/>
          <p:cNvGraphicFramePr>
            <a:graphicFrameLocks noChangeAspect="1"/>
          </p:cNvGraphicFramePr>
          <p:nvPr/>
        </p:nvGraphicFramePr>
        <p:xfrm>
          <a:off x="3519488" y="2917825"/>
          <a:ext cx="190500" cy="190500"/>
        </p:xfrm>
        <a:graphic>
          <a:graphicData uri="http://schemas.openxmlformats.org/presentationml/2006/ole">
            <mc:AlternateContent xmlns:mc="http://schemas.openxmlformats.org/markup-compatibility/2006">
              <mc:Choice xmlns:v="urn:schemas-microsoft-com:vml" Requires="v">
                <p:oleObj spid="_x0000_s22622" name="Ecuación" r:id="rId5" imgW="190417" imgH="190417" progId="Equation.3">
                  <p:embed/>
                </p:oleObj>
              </mc:Choice>
              <mc:Fallback>
                <p:oleObj name="Ecuación" r:id="rId5" imgW="190417" imgH="190417" progId="Equation.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9488" y="2917825"/>
                        <a:ext cx="1905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6 Tabla"/>
          <p:cNvGraphicFramePr>
            <a:graphicFrameLocks noGrp="1"/>
          </p:cNvGraphicFramePr>
          <p:nvPr>
            <p:extLst>
              <p:ext uri="{D42A27DB-BD31-4B8C-83A1-F6EECF244321}">
                <p14:modId xmlns:p14="http://schemas.microsoft.com/office/powerpoint/2010/main" val="1214247228"/>
              </p:ext>
            </p:extLst>
          </p:nvPr>
        </p:nvGraphicFramePr>
        <p:xfrm>
          <a:off x="5724129" y="2204864"/>
          <a:ext cx="3165854" cy="2194560"/>
        </p:xfrm>
        <a:graphic>
          <a:graphicData uri="http://schemas.openxmlformats.org/drawingml/2006/table">
            <a:tbl>
              <a:tblPr firstRow="1" firstCol="1" bandRow="1">
                <a:effectLst>
                  <a:outerShdw blurRad="76200" dir="18900000" sy="23000" kx="-1200000" algn="bl" rotWithShape="0">
                    <a:schemeClr val="tx1">
                      <a:alpha val="20000"/>
                    </a:schemeClr>
                  </a:outerShdw>
                  <a:reflection blurRad="6350" stA="50000" endA="300" endPos="38500" dist="50800" dir="5400000" sy="-100000" algn="bl" rotWithShape="0"/>
                </a:effectLst>
                <a:tableStyleId>{5DA37D80-6434-44D0-A028-1B22A696006F}</a:tableStyleId>
              </a:tblPr>
              <a:tblGrid>
                <a:gridCol w="1477389"/>
                <a:gridCol w="1688465"/>
              </a:tblGrid>
              <a:tr h="0">
                <a:tc>
                  <a:txBody>
                    <a:bodyPr/>
                    <a:lstStyle/>
                    <a:p>
                      <a:pPr marL="0" algn="ctr" defTabSz="914400" rtl="0" eaLnBrk="1" latinLnBrk="0" hangingPunct="1">
                        <a:lnSpc>
                          <a:spcPct val="150000"/>
                        </a:lnSpc>
                        <a:spcAft>
                          <a:spcPts val="0"/>
                        </a:spcAft>
                      </a:pPr>
                      <a:r>
                        <a:rPr lang="es-EC" sz="1800" b="1" i="1" kern="1200" dirty="0">
                          <a:solidFill>
                            <a:schemeClr val="tx1"/>
                          </a:solidFill>
                          <a:effectLst/>
                          <a:latin typeface="+mn-lt"/>
                          <a:ea typeface="+mn-ea"/>
                          <a:cs typeface="+mn-cs"/>
                        </a:rPr>
                        <a:t>Perfil de suelo</a:t>
                      </a:r>
                    </a:p>
                  </a:txBody>
                  <a:tcPr marL="44450" marR="44450" marT="0" marB="0"/>
                </a:tc>
                <a:tc>
                  <a:txBody>
                    <a:bodyPr/>
                    <a:lstStyle/>
                    <a:p>
                      <a:pPr algn="ctr">
                        <a:lnSpc>
                          <a:spcPct val="200000"/>
                        </a:lnSpc>
                        <a:spcAft>
                          <a:spcPts val="1000"/>
                        </a:spcAft>
                      </a:pPr>
                      <a:r>
                        <a:rPr lang="es-EC" sz="1800" dirty="0" smtClean="0">
                          <a:effectLst/>
                        </a:rPr>
                        <a:t>T *  o </a:t>
                      </a:r>
                      <a:r>
                        <a:rPr lang="es-EC" sz="1800" dirty="0">
                          <a:effectLst/>
                        </a:rPr>
                        <a:t>Tc</a:t>
                      </a:r>
                      <a:endParaRPr lang="es-EC" sz="1800" dirty="0">
                        <a:effectLst/>
                        <a:latin typeface="Times New Roman"/>
                        <a:ea typeface="Calibri"/>
                        <a:cs typeface="Times New Roman"/>
                      </a:endParaRPr>
                    </a:p>
                  </a:txBody>
                  <a:tcPr marL="44450" marR="44450" marT="0" marB="0"/>
                </a:tc>
              </a:tr>
              <a:tr h="0">
                <a:tc>
                  <a:txBody>
                    <a:bodyPr/>
                    <a:lstStyle/>
                    <a:p>
                      <a:pPr marL="0" algn="ctr" defTabSz="914400" rtl="0" eaLnBrk="1" latinLnBrk="0" hangingPunct="1">
                        <a:lnSpc>
                          <a:spcPct val="150000"/>
                        </a:lnSpc>
                        <a:spcAft>
                          <a:spcPts val="0"/>
                        </a:spcAft>
                      </a:pPr>
                      <a:r>
                        <a:rPr lang="es-EC" sz="1800" b="1" i="1" kern="1200" dirty="0">
                          <a:solidFill>
                            <a:schemeClr val="tx1"/>
                          </a:solidFill>
                          <a:effectLst/>
                          <a:latin typeface="+mn-lt"/>
                          <a:ea typeface="+mn-ea"/>
                          <a:cs typeface="+mn-cs"/>
                        </a:rPr>
                        <a:t>S1</a:t>
                      </a:r>
                    </a:p>
                  </a:txBody>
                  <a:tcPr marL="44450" marR="44450" marT="0" marB="0"/>
                </a:tc>
                <a:tc>
                  <a:txBody>
                    <a:bodyPr/>
                    <a:lstStyle/>
                    <a:p>
                      <a:pPr algn="ctr">
                        <a:lnSpc>
                          <a:spcPct val="200000"/>
                        </a:lnSpc>
                        <a:spcAft>
                          <a:spcPts val="1000"/>
                        </a:spcAft>
                      </a:pPr>
                      <a:r>
                        <a:rPr lang="es-EC" sz="1200" dirty="0">
                          <a:effectLst/>
                        </a:rPr>
                        <a:t>0.50</a:t>
                      </a:r>
                      <a:endParaRPr lang="es-EC" sz="1200" dirty="0">
                        <a:effectLst/>
                        <a:latin typeface="Times New Roman"/>
                        <a:ea typeface="Calibri"/>
                        <a:cs typeface="Times New Roman"/>
                      </a:endParaRPr>
                    </a:p>
                  </a:txBody>
                  <a:tcPr marL="44450" marR="44450" marT="0" marB="0"/>
                </a:tc>
              </a:tr>
              <a:tr h="0">
                <a:tc>
                  <a:txBody>
                    <a:bodyPr/>
                    <a:lstStyle/>
                    <a:p>
                      <a:pPr marL="0" algn="ctr" defTabSz="914400" rtl="0" eaLnBrk="1" latinLnBrk="0" hangingPunct="1">
                        <a:lnSpc>
                          <a:spcPct val="150000"/>
                        </a:lnSpc>
                        <a:spcAft>
                          <a:spcPts val="0"/>
                        </a:spcAft>
                      </a:pPr>
                      <a:r>
                        <a:rPr lang="es-EC" sz="1800" b="1" i="1" kern="1200" dirty="0">
                          <a:solidFill>
                            <a:schemeClr val="tx1"/>
                          </a:solidFill>
                          <a:effectLst/>
                          <a:latin typeface="+mn-lt"/>
                          <a:ea typeface="+mn-ea"/>
                          <a:cs typeface="+mn-cs"/>
                        </a:rPr>
                        <a:t>S2</a:t>
                      </a:r>
                    </a:p>
                  </a:txBody>
                  <a:tcPr marL="44450" marR="44450" marT="0" marB="0"/>
                </a:tc>
                <a:tc>
                  <a:txBody>
                    <a:bodyPr/>
                    <a:lstStyle/>
                    <a:p>
                      <a:pPr algn="ctr">
                        <a:lnSpc>
                          <a:spcPct val="200000"/>
                        </a:lnSpc>
                        <a:spcAft>
                          <a:spcPts val="1000"/>
                        </a:spcAft>
                      </a:pPr>
                      <a:r>
                        <a:rPr lang="es-EC" sz="1200" dirty="0">
                          <a:effectLst/>
                        </a:rPr>
                        <a:t>0.52</a:t>
                      </a:r>
                      <a:endParaRPr lang="es-EC" sz="1200" dirty="0">
                        <a:effectLst/>
                        <a:latin typeface="Times New Roman"/>
                        <a:ea typeface="Calibri"/>
                        <a:cs typeface="Times New Roman"/>
                      </a:endParaRPr>
                    </a:p>
                  </a:txBody>
                  <a:tcPr marL="44450" marR="44450" marT="0" marB="0"/>
                </a:tc>
              </a:tr>
              <a:tr h="0">
                <a:tc>
                  <a:txBody>
                    <a:bodyPr/>
                    <a:lstStyle/>
                    <a:p>
                      <a:pPr marL="0" algn="ctr" defTabSz="914400" rtl="0" eaLnBrk="1" latinLnBrk="0" hangingPunct="1">
                        <a:lnSpc>
                          <a:spcPct val="150000"/>
                        </a:lnSpc>
                        <a:spcAft>
                          <a:spcPts val="0"/>
                        </a:spcAft>
                      </a:pPr>
                      <a:r>
                        <a:rPr lang="es-EC" sz="1800" b="1" i="1" kern="1200" dirty="0">
                          <a:solidFill>
                            <a:schemeClr val="tx1"/>
                          </a:solidFill>
                          <a:effectLst/>
                          <a:latin typeface="+mn-lt"/>
                          <a:ea typeface="+mn-ea"/>
                          <a:cs typeface="+mn-cs"/>
                        </a:rPr>
                        <a:t>S3</a:t>
                      </a:r>
                    </a:p>
                  </a:txBody>
                  <a:tcPr marL="44450" marR="44450" marT="0" marB="0"/>
                </a:tc>
                <a:tc>
                  <a:txBody>
                    <a:bodyPr/>
                    <a:lstStyle/>
                    <a:p>
                      <a:pPr algn="ctr">
                        <a:lnSpc>
                          <a:spcPct val="200000"/>
                        </a:lnSpc>
                        <a:spcAft>
                          <a:spcPts val="1000"/>
                        </a:spcAft>
                      </a:pPr>
                      <a:r>
                        <a:rPr lang="es-EC" sz="1200" dirty="0">
                          <a:effectLst/>
                        </a:rPr>
                        <a:t>0.82</a:t>
                      </a:r>
                      <a:endParaRPr lang="es-EC" sz="1200" dirty="0">
                        <a:effectLst/>
                        <a:latin typeface="Times New Roman"/>
                        <a:ea typeface="Calibri"/>
                        <a:cs typeface="Times New Roman"/>
                      </a:endParaRPr>
                    </a:p>
                  </a:txBody>
                  <a:tcPr marL="44450" marR="44450" marT="0" marB="0"/>
                </a:tc>
              </a:tr>
              <a:tr h="0">
                <a:tc>
                  <a:txBody>
                    <a:bodyPr/>
                    <a:lstStyle/>
                    <a:p>
                      <a:pPr marL="0" algn="ctr" defTabSz="914400" rtl="0" eaLnBrk="1" latinLnBrk="0" hangingPunct="1">
                        <a:lnSpc>
                          <a:spcPct val="150000"/>
                        </a:lnSpc>
                        <a:spcAft>
                          <a:spcPts val="0"/>
                        </a:spcAft>
                      </a:pPr>
                      <a:r>
                        <a:rPr lang="es-EC" sz="1800" b="1" i="1" kern="1200" dirty="0">
                          <a:solidFill>
                            <a:schemeClr val="tx1"/>
                          </a:solidFill>
                          <a:effectLst/>
                          <a:latin typeface="+mn-lt"/>
                          <a:ea typeface="+mn-ea"/>
                          <a:cs typeface="+mn-cs"/>
                        </a:rPr>
                        <a:t>S4</a:t>
                      </a:r>
                    </a:p>
                  </a:txBody>
                  <a:tcPr marL="44450" marR="44450" marT="0" marB="0"/>
                </a:tc>
                <a:tc>
                  <a:txBody>
                    <a:bodyPr/>
                    <a:lstStyle/>
                    <a:p>
                      <a:pPr algn="ctr">
                        <a:lnSpc>
                          <a:spcPct val="200000"/>
                        </a:lnSpc>
                        <a:spcAft>
                          <a:spcPts val="1000"/>
                        </a:spcAft>
                      </a:pPr>
                      <a:r>
                        <a:rPr lang="es-EC" sz="1200" dirty="0">
                          <a:effectLst/>
                        </a:rPr>
                        <a:t>2.00</a:t>
                      </a:r>
                      <a:endParaRPr lang="es-EC" sz="1200" dirty="0">
                        <a:effectLst/>
                        <a:latin typeface="Times New Roman"/>
                        <a:ea typeface="Calibri"/>
                        <a:cs typeface="Times New Roman"/>
                      </a:endParaRPr>
                    </a:p>
                  </a:txBody>
                  <a:tcPr marL="44450" marR="44450" marT="0" marB="0"/>
                </a:tc>
              </a:tr>
            </a:tbl>
          </a:graphicData>
        </a:graphic>
      </p:graphicFrame>
    </p:spTree>
    <p:extLst>
      <p:ext uri="{BB962C8B-B14F-4D97-AF65-F5344CB8AC3E}">
        <p14:creationId xmlns:p14="http://schemas.microsoft.com/office/powerpoint/2010/main" val="915284060"/>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1 Título"/>
              <p:cNvSpPr txBox="1">
                <a:spLocks/>
              </p:cNvSpPr>
              <p:nvPr/>
            </p:nvSpPr>
            <p:spPr>
              <a:xfrm>
                <a:off x="611560" y="476672"/>
                <a:ext cx="7924800" cy="936104"/>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Arial" pitchFamily="34" charset="0"/>
                  <a:buChar char="•"/>
                </a:pPr>
                <a:r>
                  <a:rPr lang="es-EC" sz="2400" dirty="0" smtClean="0"/>
                  <a:t>Representa los efectos de la degradación de la rigidez     </a:t>
                </a:r>
                <a14:m>
                  <m:oMath xmlns:m="http://schemas.openxmlformats.org/officeDocument/2006/math">
                    <m:sSub>
                      <m:sSubPr>
                        <m:ctrlPr>
                          <a:rPr lang="es-EC" sz="2400" i="1">
                            <a:latin typeface="Cambria Math"/>
                          </a:rPr>
                        </m:ctrlPr>
                      </m:sSubPr>
                      <m:e>
                        <m:r>
                          <a:rPr lang="en-US" sz="2400" b="0" i="1" smtClean="0">
                            <a:latin typeface="Cambria Math"/>
                          </a:rPr>
                          <m:t>(</m:t>
                        </m:r>
                        <m:r>
                          <a:rPr lang="es-EC" sz="2400" i="1">
                            <a:latin typeface="Cambria Math"/>
                          </a:rPr>
                          <m:t>𝐶</m:t>
                        </m:r>
                      </m:e>
                      <m:sub>
                        <m:r>
                          <a:rPr lang="en-US" sz="2400" b="0" i="1" smtClean="0">
                            <a:latin typeface="Cambria Math"/>
                          </a:rPr>
                          <m:t>2</m:t>
                        </m:r>
                      </m:sub>
                    </m:sSub>
                    <m:r>
                      <a:rPr lang="en-US" sz="2400" b="0" i="1" smtClean="0">
                        <a:latin typeface="Cambria Math"/>
                      </a:rPr>
                      <m:t>)</m:t>
                    </m:r>
                  </m:oMath>
                </a14:m>
                <a:endParaRPr lang="es-EC" sz="2400" dirty="0"/>
              </a:p>
            </p:txBody>
          </p:sp>
        </mc:Choice>
        <mc:Fallback xmlns="">
          <p:sp>
            <p:nvSpPr>
              <p:cNvPr id="4" name="1 Título"/>
              <p:cNvSpPr txBox="1">
                <a:spLocks noRot="1" noChangeAspect="1" noMove="1" noResize="1" noEditPoints="1" noAdjustHandles="1" noChangeArrowheads="1" noChangeShapeType="1" noTextEdit="1"/>
              </p:cNvSpPr>
              <p:nvPr/>
            </p:nvSpPr>
            <p:spPr>
              <a:xfrm>
                <a:off x="611560" y="476672"/>
                <a:ext cx="7924800" cy="936104"/>
              </a:xfrm>
              <a:prstGeom prst="rect">
                <a:avLst/>
              </a:prstGeom>
              <a:blipFill rotWithShape="1">
                <a:blip r:embed="rId2"/>
                <a:stretch>
                  <a:fillRect l="-1000" r="-2000" b="-10390"/>
                </a:stretch>
              </a:blipFill>
            </p:spPr>
            <p:txBody>
              <a:bodyPr/>
              <a:lstStyle/>
              <a:p>
                <a:r>
                  <a:rPr lang="es-EC">
                    <a:noFill/>
                  </a:rPr>
                  <a:t> </a:t>
                </a:r>
              </a:p>
            </p:txBody>
          </p:sp>
        </mc:Fallback>
      </mc:AlternateContent>
      <p:graphicFrame>
        <p:nvGraphicFramePr>
          <p:cNvPr id="5" name="4 Tabla"/>
          <p:cNvGraphicFramePr>
            <a:graphicFrameLocks noGrp="1"/>
          </p:cNvGraphicFramePr>
          <p:nvPr>
            <p:extLst>
              <p:ext uri="{D42A27DB-BD31-4B8C-83A1-F6EECF244321}">
                <p14:modId xmlns:p14="http://schemas.microsoft.com/office/powerpoint/2010/main" val="357874353"/>
              </p:ext>
            </p:extLst>
          </p:nvPr>
        </p:nvGraphicFramePr>
        <p:xfrm>
          <a:off x="107504" y="1628800"/>
          <a:ext cx="8928992" cy="4949890"/>
        </p:xfrm>
        <a:graphic>
          <a:graphicData uri="http://schemas.openxmlformats.org/drawingml/2006/table">
            <a:tbl>
              <a:tblPr firstRow="1" firstCol="1" bandRow="1">
                <a:effectLst>
                  <a:reflection blurRad="6350" stA="50000" endA="300" endPos="55500" dist="50800" dir="5400000" sy="-100000" algn="bl" rotWithShape="0"/>
                </a:effectLst>
                <a:tableStyleId>{5DA37D80-6434-44D0-A028-1B22A696006F}</a:tableStyleId>
              </a:tblPr>
              <a:tblGrid>
                <a:gridCol w="3168355"/>
                <a:gridCol w="1512165"/>
                <a:gridCol w="1368152"/>
                <a:gridCol w="1512168"/>
                <a:gridCol w="1368152"/>
              </a:tblGrid>
              <a:tr h="484246">
                <a:tc rowSpan="2">
                  <a:txBody>
                    <a:bodyPr/>
                    <a:lstStyle/>
                    <a:p>
                      <a:pPr algn="ctr">
                        <a:lnSpc>
                          <a:spcPct val="200000"/>
                        </a:lnSpc>
                        <a:spcAft>
                          <a:spcPts val="0"/>
                        </a:spcAft>
                      </a:pPr>
                      <a:r>
                        <a:rPr lang="es-EC" sz="2400" dirty="0">
                          <a:effectLst/>
                        </a:rPr>
                        <a:t>Nivel de Desempeño Estructural</a:t>
                      </a:r>
                      <a:endParaRPr lang="es-EC" sz="2400" dirty="0">
                        <a:effectLst/>
                        <a:latin typeface="Times New Roman"/>
                        <a:ea typeface="Calibri"/>
                        <a:cs typeface="Times New Roman"/>
                      </a:endParaRPr>
                    </a:p>
                  </a:txBody>
                  <a:tcPr marL="68580" marR="68580" marT="0" marB="0" anchor="ctr"/>
                </a:tc>
                <a:tc gridSpan="2">
                  <a:txBody>
                    <a:bodyPr/>
                    <a:lstStyle/>
                    <a:p>
                      <a:pPr algn="ctr">
                        <a:lnSpc>
                          <a:spcPct val="200000"/>
                        </a:lnSpc>
                        <a:spcAft>
                          <a:spcPts val="0"/>
                        </a:spcAft>
                      </a:pPr>
                      <a:r>
                        <a:rPr lang="es-EC" sz="2000" dirty="0">
                          <a:effectLst/>
                        </a:rPr>
                        <a:t>T= 0.1 seg.</a:t>
                      </a:r>
                      <a:endParaRPr lang="es-EC" sz="2000" dirty="0">
                        <a:effectLst/>
                        <a:latin typeface="Times New Roman"/>
                        <a:ea typeface="Calibri"/>
                        <a:cs typeface="Times New Roman"/>
                      </a:endParaRPr>
                    </a:p>
                  </a:txBody>
                  <a:tcPr marL="68580" marR="68580" marT="0" marB="0" anchor="ctr"/>
                </a:tc>
                <a:tc hMerge="1">
                  <a:txBody>
                    <a:bodyPr/>
                    <a:lstStyle/>
                    <a:p>
                      <a:endParaRPr lang="es-EC"/>
                    </a:p>
                  </a:txBody>
                  <a:tcPr/>
                </a:tc>
                <a:tc gridSpan="2">
                  <a:txBody>
                    <a:bodyPr/>
                    <a:lstStyle/>
                    <a:p>
                      <a:pPr algn="ctr">
                        <a:lnSpc>
                          <a:spcPct val="200000"/>
                        </a:lnSpc>
                        <a:spcAft>
                          <a:spcPts val="0"/>
                        </a:spcAft>
                      </a:pPr>
                      <a:r>
                        <a:rPr lang="es-EC" sz="2000" dirty="0">
                          <a:effectLst/>
                        </a:rPr>
                        <a:t>T ≥ Tc</a:t>
                      </a:r>
                      <a:endParaRPr lang="es-EC" sz="2000" dirty="0">
                        <a:effectLst/>
                        <a:latin typeface="Times New Roman"/>
                        <a:ea typeface="Calibri"/>
                        <a:cs typeface="Times New Roman"/>
                      </a:endParaRPr>
                    </a:p>
                  </a:txBody>
                  <a:tcPr marL="68580" marR="68580" marT="0" marB="0" anchor="ctr"/>
                </a:tc>
                <a:tc hMerge="1">
                  <a:txBody>
                    <a:bodyPr/>
                    <a:lstStyle/>
                    <a:p>
                      <a:endParaRPr lang="es-EC"/>
                    </a:p>
                  </a:txBody>
                  <a:tcPr/>
                </a:tc>
              </a:tr>
              <a:tr h="1434820">
                <a:tc vMerge="1">
                  <a:txBody>
                    <a:bodyPr/>
                    <a:lstStyle/>
                    <a:p>
                      <a:endParaRPr lang="es-EC"/>
                    </a:p>
                  </a:txBody>
                  <a:tcPr/>
                </a:tc>
                <a:tc>
                  <a:txBody>
                    <a:bodyPr/>
                    <a:lstStyle/>
                    <a:p>
                      <a:pPr algn="ctr">
                        <a:lnSpc>
                          <a:spcPct val="200000"/>
                        </a:lnSpc>
                        <a:spcAft>
                          <a:spcPts val="0"/>
                        </a:spcAft>
                      </a:pPr>
                      <a:r>
                        <a:rPr lang="es-EC" sz="2000" dirty="0">
                          <a:effectLst/>
                        </a:rPr>
                        <a:t>Sistema Tipo 1</a:t>
                      </a:r>
                      <a:endParaRPr lang="es-EC" sz="2000" dirty="0">
                        <a:effectLst/>
                        <a:latin typeface="Times New Roman"/>
                        <a:ea typeface="Calibri"/>
                        <a:cs typeface="Times New Roman"/>
                      </a:endParaRPr>
                    </a:p>
                  </a:txBody>
                  <a:tcPr marL="68580" marR="68580" marT="0" marB="0" anchor="ctr"/>
                </a:tc>
                <a:tc>
                  <a:txBody>
                    <a:bodyPr/>
                    <a:lstStyle/>
                    <a:p>
                      <a:pPr algn="ctr">
                        <a:lnSpc>
                          <a:spcPct val="200000"/>
                        </a:lnSpc>
                        <a:spcAft>
                          <a:spcPts val="0"/>
                        </a:spcAft>
                      </a:pPr>
                      <a:r>
                        <a:rPr lang="es-EC" sz="2000" dirty="0">
                          <a:effectLst/>
                        </a:rPr>
                        <a:t>Sistema Tipo 2</a:t>
                      </a:r>
                      <a:endParaRPr lang="es-EC" sz="2000" dirty="0">
                        <a:effectLst/>
                        <a:latin typeface="Times New Roman"/>
                        <a:ea typeface="Calibri"/>
                        <a:cs typeface="Times New Roman"/>
                      </a:endParaRPr>
                    </a:p>
                  </a:txBody>
                  <a:tcPr marL="68580" marR="68580" marT="0" marB="0" anchor="ctr"/>
                </a:tc>
                <a:tc>
                  <a:txBody>
                    <a:bodyPr/>
                    <a:lstStyle/>
                    <a:p>
                      <a:pPr algn="ctr">
                        <a:lnSpc>
                          <a:spcPct val="200000"/>
                        </a:lnSpc>
                        <a:spcAft>
                          <a:spcPts val="0"/>
                        </a:spcAft>
                      </a:pPr>
                      <a:r>
                        <a:rPr lang="es-EC" sz="2000" dirty="0">
                          <a:effectLst/>
                        </a:rPr>
                        <a:t>Sistema Tipo 1</a:t>
                      </a:r>
                      <a:endParaRPr lang="es-EC" sz="2000" dirty="0">
                        <a:effectLst/>
                        <a:latin typeface="Times New Roman"/>
                        <a:ea typeface="Calibri"/>
                        <a:cs typeface="Times New Roman"/>
                      </a:endParaRPr>
                    </a:p>
                  </a:txBody>
                  <a:tcPr marL="68580" marR="68580" marT="0" marB="0" anchor="ctr"/>
                </a:tc>
                <a:tc>
                  <a:txBody>
                    <a:bodyPr/>
                    <a:lstStyle/>
                    <a:p>
                      <a:pPr algn="ctr">
                        <a:lnSpc>
                          <a:spcPct val="200000"/>
                        </a:lnSpc>
                        <a:spcAft>
                          <a:spcPts val="0"/>
                        </a:spcAft>
                      </a:pPr>
                      <a:r>
                        <a:rPr lang="es-EC" sz="2000" dirty="0">
                          <a:effectLst/>
                        </a:rPr>
                        <a:t>Sistema Tipo 2</a:t>
                      </a:r>
                      <a:endParaRPr lang="es-EC" sz="2000" dirty="0">
                        <a:effectLst/>
                        <a:latin typeface="Times New Roman"/>
                        <a:ea typeface="Calibri"/>
                        <a:cs typeface="Times New Roman"/>
                      </a:endParaRPr>
                    </a:p>
                  </a:txBody>
                  <a:tcPr marL="68580" marR="68580" marT="0" marB="0" anchor="ctr"/>
                </a:tc>
              </a:tr>
              <a:tr h="968490">
                <a:tc>
                  <a:txBody>
                    <a:bodyPr/>
                    <a:lstStyle/>
                    <a:p>
                      <a:pPr algn="ctr">
                        <a:lnSpc>
                          <a:spcPct val="200000"/>
                        </a:lnSpc>
                        <a:spcAft>
                          <a:spcPts val="0"/>
                        </a:spcAft>
                      </a:pPr>
                      <a:r>
                        <a:rPr lang="es-EC" sz="2400" dirty="0">
                          <a:effectLst/>
                        </a:rPr>
                        <a:t>Ocupación Inmediata</a:t>
                      </a:r>
                      <a:endParaRPr lang="es-EC" sz="2400" dirty="0">
                        <a:effectLst/>
                        <a:latin typeface="Times New Roman"/>
                        <a:ea typeface="Calibri"/>
                        <a:cs typeface="Times New Roman"/>
                      </a:endParaRPr>
                    </a:p>
                  </a:txBody>
                  <a:tcPr marL="68580" marR="68580" marT="0" marB="0" anchor="ctr"/>
                </a:tc>
                <a:tc>
                  <a:txBody>
                    <a:bodyPr/>
                    <a:lstStyle/>
                    <a:p>
                      <a:pPr algn="ctr">
                        <a:lnSpc>
                          <a:spcPct val="200000"/>
                        </a:lnSpc>
                        <a:spcAft>
                          <a:spcPts val="0"/>
                        </a:spcAft>
                      </a:pPr>
                      <a:r>
                        <a:rPr lang="es-EC" sz="2000" dirty="0">
                          <a:effectLst/>
                        </a:rPr>
                        <a:t>1.00</a:t>
                      </a:r>
                      <a:endParaRPr lang="es-EC" sz="2000" dirty="0">
                        <a:effectLst/>
                        <a:latin typeface="Times New Roman"/>
                        <a:ea typeface="Calibri"/>
                        <a:cs typeface="Times New Roman"/>
                      </a:endParaRPr>
                    </a:p>
                  </a:txBody>
                  <a:tcPr marL="68580" marR="68580" marT="0" marB="0" anchor="ctr"/>
                </a:tc>
                <a:tc>
                  <a:txBody>
                    <a:bodyPr/>
                    <a:lstStyle/>
                    <a:p>
                      <a:pPr algn="ctr">
                        <a:lnSpc>
                          <a:spcPct val="200000"/>
                        </a:lnSpc>
                        <a:spcAft>
                          <a:spcPts val="0"/>
                        </a:spcAft>
                      </a:pPr>
                      <a:r>
                        <a:rPr lang="es-EC" sz="2000" dirty="0">
                          <a:effectLst/>
                        </a:rPr>
                        <a:t>1.00</a:t>
                      </a:r>
                      <a:endParaRPr lang="es-EC" sz="2000" dirty="0">
                        <a:effectLst/>
                        <a:latin typeface="Times New Roman"/>
                        <a:ea typeface="Calibri"/>
                        <a:cs typeface="Times New Roman"/>
                      </a:endParaRPr>
                    </a:p>
                  </a:txBody>
                  <a:tcPr marL="68580" marR="68580" marT="0" marB="0" anchor="ctr"/>
                </a:tc>
                <a:tc>
                  <a:txBody>
                    <a:bodyPr/>
                    <a:lstStyle/>
                    <a:p>
                      <a:pPr algn="ctr">
                        <a:lnSpc>
                          <a:spcPct val="200000"/>
                        </a:lnSpc>
                        <a:spcAft>
                          <a:spcPts val="0"/>
                        </a:spcAft>
                      </a:pPr>
                      <a:r>
                        <a:rPr lang="es-EC" sz="2000" dirty="0">
                          <a:effectLst/>
                        </a:rPr>
                        <a:t>1.00</a:t>
                      </a:r>
                      <a:endParaRPr lang="es-EC" sz="2000" dirty="0">
                        <a:effectLst/>
                        <a:latin typeface="Times New Roman"/>
                        <a:ea typeface="Calibri"/>
                        <a:cs typeface="Times New Roman"/>
                      </a:endParaRPr>
                    </a:p>
                  </a:txBody>
                  <a:tcPr marL="68580" marR="68580" marT="0" marB="0" anchor="ctr"/>
                </a:tc>
                <a:tc>
                  <a:txBody>
                    <a:bodyPr/>
                    <a:lstStyle/>
                    <a:p>
                      <a:pPr algn="ctr">
                        <a:lnSpc>
                          <a:spcPct val="200000"/>
                        </a:lnSpc>
                        <a:spcAft>
                          <a:spcPts val="0"/>
                        </a:spcAft>
                      </a:pPr>
                      <a:r>
                        <a:rPr lang="es-EC" sz="2000" dirty="0">
                          <a:effectLst/>
                        </a:rPr>
                        <a:t>1.00</a:t>
                      </a:r>
                      <a:endParaRPr lang="es-EC" sz="2000" dirty="0">
                        <a:effectLst/>
                        <a:latin typeface="Times New Roman"/>
                        <a:ea typeface="Calibri"/>
                        <a:cs typeface="Times New Roman"/>
                      </a:endParaRPr>
                    </a:p>
                  </a:txBody>
                  <a:tcPr marL="68580" marR="68580" marT="0" marB="0" anchor="ctr"/>
                </a:tc>
              </a:tr>
              <a:tr h="968490">
                <a:tc>
                  <a:txBody>
                    <a:bodyPr/>
                    <a:lstStyle/>
                    <a:p>
                      <a:pPr algn="ctr">
                        <a:lnSpc>
                          <a:spcPct val="200000"/>
                        </a:lnSpc>
                        <a:spcAft>
                          <a:spcPts val="0"/>
                        </a:spcAft>
                      </a:pPr>
                      <a:r>
                        <a:rPr lang="es-EC" sz="2400" dirty="0">
                          <a:effectLst/>
                        </a:rPr>
                        <a:t>Seguridad de Vida</a:t>
                      </a:r>
                      <a:endParaRPr lang="es-EC" sz="2400" dirty="0">
                        <a:effectLst/>
                        <a:latin typeface="Times New Roman"/>
                        <a:ea typeface="Calibri"/>
                        <a:cs typeface="Times New Roman"/>
                      </a:endParaRPr>
                    </a:p>
                  </a:txBody>
                  <a:tcPr marL="68580" marR="68580" marT="0" marB="0" anchor="ctr"/>
                </a:tc>
                <a:tc>
                  <a:txBody>
                    <a:bodyPr/>
                    <a:lstStyle/>
                    <a:p>
                      <a:pPr algn="ctr">
                        <a:lnSpc>
                          <a:spcPct val="200000"/>
                        </a:lnSpc>
                        <a:spcAft>
                          <a:spcPts val="0"/>
                        </a:spcAft>
                      </a:pPr>
                      <a:r>
                        <a:rPr lang="es-EC" sz="2000" dirty="0">
                          <a:effectLst/>
                        </a:rPr>
                        <a:t>1.30</a:t>
                      </a:r>
                      <a:endParaRPr lang="es-EC" sz="2000" dirty="0">
                        <a:effectLst/>
                        <a:latin typeface="Times New Roman"/>
                        <a:ea typeface="Calibri"/>
                        <a:cs typeface="Times New Roman"/>
                      </a:endParaRPr>
                    </a:p>
                  </a:txBody>
                  <a:tcPr marL="68580" marR="68580" marT="0" marB="0" anchor="ctr"/>
                </a:tc>
                <a:tc>
                  <a:txBody>
                    <a:bodyPr/>
                    <a:lstStyle/>
                    <a:p>
                      <a:pPr algn="ctr">
                        <a:lnSpc>
                          <a:spcPct val="200000"/>
                        </a:lnSpc>
                        <a:spcAft>
                          <a:spcPts val="0"/>
                        </a:spcAft>
                      </a:pPr>
                      <a:r>
                        <a:rPr lang="es-EC" sz="2000" dirty="0">
                          <a:effectLst/>
                        </a:rPr>
                        <a:t>1.00</a:t>
                      </a:r>
                      <a:endParaRPr lang="es-EC" sz="2000" dirty="0">
                        <a:effectLst/>
                        <a:latin typeface="Times New Roman"/>
                        <a:ea typeface="Calibri"/>
                        <a:cs typeface="Times New Roman"/>
                      </a:endParaRPr>
                    </a:p>
                  </a:txBody>
                  <a:tcPr marL="68580" marR="68580" marT="0" marB="0" anchor="ctr"/>
                </a:tc>
                <a:tc>
                  <a:txBody>
                    <a:bodyPr/>
                    <a:lstStyle/>
                    <a:p>
                      <a:pPr algn="ctr">
                        <a:lnSpc>
                          <a:spcPct val="200000"/>
                        </a:lnSpc>
                        <a:spcAft>
                          <a:spcPts val="0"/>
                        </a:spcAft>
                      </a:pPr>
                      <a:r>
                        <a:rPr lang="es-EC" sz="2000" dirty="0">
                          <a:effectLst/>
                        </a:rPr>
                        <a:t>1.10</a:t>
                      </a:r>
                      <a:endParaRPr lang="es-EC" sz="2000" dirty="0">
                        <a:effectLst/>
                        <a:latin typeface="Times New Roman"/>
                        <a:ea typeface="Calibri"/>
                        <a:cs typeface="Times New Roman"/>
                      </a:endParaRPr>
                    </a:p>
                  </a:txBody>
                  <a:tcPr marL="68580" marR="68580" marT="0" marB="0" anchor="ctr"/>
                </a:tc>
                <a:tc>
                  <a:txBody>
                    <a:bodyPr/>
                    <a:lstStyle/>
                    <a:p>
                      <a:pPr algn="ctr">
                        <a:lnSpc>
                          <a:spcPct val="200000"/>
                        </a:lnSpc>
                        <a:spcAft>
                          <a:spcPts val="0"/>
                        </a:spcAft>
                      </a:pPr>
                      <a:r>
                        <a:rPr lang="es-EC" sz="2000" dirty="0">
                          <a:effectLst/>
                        </a:rPr>
                        <a:t>1.00</a:t>
                      </a:r>
                      <a:endParaRPr lang="es-EC" sz="2000" dirty="0">
                        <a:effectLst/>
                        <a:latin typeface="Times New Roman"/>
                        <a:ea typeface="Calibri"/>
                        <a:cs typeface="Times New Roman"/>
                      </a:endParaRPr>
                    </a:p>
                  </a:txBody>
                  <a:tcPr marL="68580" marR="68580" marT="0" marB="0" anchor="ctr"/>
                </a:tc>
              </a:tr>
              <a:tr h="968490">
                <a:tc>
                  <a:txBody>
                    <a:bodyPr/>
                    <a:lstStyle/>
                    <a:p>
                      <a:pPr algn="ctr">
                        <a:lnSpc>
                          <a:spcPct val="200000"/>
                        </a:lnSpc>
                        <a:spcAft>
                          <a:spcPts val="0"/>
                        </a:spcAft>
                      </a:pPr>
                      <a:r>
                        <a:rPr lang="es-EC" sz="2400" dirty="0">
                          <a:effectLst/>
                        </a:rPr>
                        <a:t>Prevención del Colapso</a:t>
                      </a:r>
                      <a:endParaRPr lang="es-EC" sz="2400" dirty="0">
                        <a:effectLst/>
                        <a:latin typeface="Times New Roman"/>
                        <a:ea typeface="Calibri"/>
                        <a:cs typeface="Times New Roman"/>
                      </a:endParaRPr>
                    </a:p>
                  </a:txBody>
                  <a:tcPr marL="68580" marR="68580" marT="0" marB="0" anchor="ctr"/>
                </a:tc>
                <a:tc>
                  <a:txBody>
                    <a:bodyPr/>
                    <a:lstStyle/>
                    <a:p>
                      <a:pPr algn="ctr">
                        <a:lnSpc>
                          <a:spcPct val="200000"/>
                        </a:lnSpc>
                        <a:spcAft>
                          <a:spcPts val="0"/>
                        </a:spcAft>
                      </a:pPr>
                      <a:r>
                        <a:rPr lang="es-EC" sz="2000" dirty="0">
                          <a:effectLst/>
                        </a:rPr>
                        <a:t>1.50</a:t>
                      </a:r>
                      <a:endParaRPr lang="es-EC" sz="2000" dirty="0">
                        <a:effectLst/>
                        <a:latin typeface="Times New Roman"/>
                        <a:ea typeface="Calibri"/>
                        <a:cs typeface="Times New Roman"/>
                      </a:endParaRPr>
                    </a:p>
                  </a:txBody>
                  <a:tcPr marL="68580" marR="68580" marT="0" marB="0" anchor="ctr"/>
                </a:tc>
                <a:tc>
                  <a:txBody>
                    <a:bodyPr/>
                    <a:lstStyle/>
                    <a:p>
                      <a:pPr algn="ctr">
                        <a:lnSpc>
                          <a:spcPct val="200000"/>
                        </a:lnSpc>
                        <a:spcAft>
                          <a:spcPts val="0"/>
                        </a:spcAft>
                      </a:pPr>
                      <a:r>
                        <a:rPr lang="es-EC" sz="2000" dirty="0">
                          <a:effectLst/>
                        </a:rPr>
                        <a:t>1.00</a:t>
                      </a:r>
                      <a:endParaRPr lang="es-EC" sz="2000" dirty="0">
                        <a:effectLst/>
                        <a:latin typeface="Times New Roman"/>
                        <a:ea typeface="Calibri"/>
                        <a:cs typeface="Times New Roman"/>
                      </a:endParaRPr>
                    </a:p>
                  </a:txBody>
                  <a:tcPr marL="68580" marR="68580" marT="0" marB="0" anchor="ctr"/>
                </a:tc>
                <a:tc>
                  <a:txBody>
                    <a:bodyPr/>
                    <a:lstStyle/>
                    <a:p>
                      <a:pPr algn="ctr">
                        <a:lnSpc>
                          <a:spcPct val="200000"/>
                        </a:lnSpc>
                        <a:spcAft>
                          <a:spcPts val="0"/>
                        </a:spcAft>
                      </a:pPr>
                      <a:r>
                        <a:rPr lang="es-EC" sz="2000" dirty="0">
                          <a:effectLst/>
                        </a:rPr>
                        <a:t>1.20</a:t>
                      </a:r>
                      <a:endParaRPr lang="es-EC" sz="2000" dirty="0">
                        <a:effectLst/>
                        <a:latin typeface="Times New Roman"/>
                        <a:ea typeface="Calibri"/>
                        <a:cs typeface="Times New Roman"/>
                      </a:endParaRPr>
                    </a:p>
                  </a:txBody>
                  <a:tcPr marL="68580" marR="68580" marT="0" marB="0" anchor="ctr"/>
                </a:tc>
                <a:tc>
                  <a:txBody>
                    <a:bodyPr/>
                    <a:lstStyle/>
                    <a:p>
                      <a:pPr algn="ctr">
                        <a:lnSpc>
                          <a:spcPct val="200000"/>
                        </a:lnSpc>
                        <a:spcAft>
                          <a:spcPts val="0"/>
                        </a:spcAft>
                      </a:pPr>
                      <a:r>
                        <a:rPr lang="es-EC" sz="2000" dirty="0">
                          <a:effectLst/>
                        </a:rPr>
                        <a:t>1.00</a:t>
                      </a:r>
                      <a:endParaRPr lang="es-EC" sz="2000" dirty="0">
                        <a:effectLst/>
                        <a:latin typeface="Times New Roman"/>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1035094084"/>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1 Título"/>
              <p:cNvSpPr txBox="1">
                <a:spLocks noGrp="1"/>
              </p:cNvSpPr>
              <p:nvPr>
                <p:ph type="title"/>
              </p:nvPr>
            </p:nvSpPr>
            <p:spPr>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Arial" pitchFamily="34" charset="0"/>
                  <a:buChar char="•"/>
                </a:pPr>
                <a:r>
                  <a:rPr lang="es-EC" sz="2400" dirty="0" smtClean="0">
                    <a:latin typeface="Times New Roman" pitchFamily="18" charset="0"/>
                    <a:cs typeface="Times New Roman" pitchFamily="18" charset="0"/>
                  </a:rPr>
                  <a:t>Representa </a:t>
                </a:r>
                <a:r>
                  <a:rPr lang="es-EC" sz="2400" dirty="0">
                    <a:latin typeface="Times New Roman" pitchFamily="18" charset="0"/>
                    <a:cs typeface="Times New Roman" pitchFamily="18" charset="0"/>
                  </a:rPr>
                  <a:t>el incremento de desplazamiento debido a los efectos de segundo orden</a:t>
                </a:r>
                <a:r>
                  <a:rPr lang="es-EC" sz="2400" dirty="0" smtClean="0">
                    <a:latin typeface="Times New Roman" pitchFamily="18" charset="0"/>
                    <a:cs typeface="Times New Roman" pitchFamily="18" charset="0"/>
                  </a:rPr>
                  <a:t> (</a:t>
                </a:r>
                <a14:m>
                  <m:oMath xmlns:m="http://schemas.openxmlformats.org/officeDocument/2006/math">
                    <m:sSub>
                      <m:sSubPr>
                        <m:ctrlPr>
                          <a:rPr lang="es-EC" sz="2400" i="1">
                            <a:latin typeface="Cambria Math"/>
                          </a:rPr>
                        </m:ctrlPr>
                      </m:sSubPr>
                      <m:e>
                        <m:r>
                          <a:rPr lang="es-EC" sz="2400" i="1">
                            <a:latin typeface="Cambria Math"/>
                          </a:rPr>
                          <m:t>𝐶</m:t>
                        </m:r>
                      </m:e>
                      <m:sub>
                        <m:r>
                          <a:rPr lang="es-EC" sz="2400" i="1">
                            <a:latin typeface="Cambria Math"/>
                          </a:rPr>
                          <m:t>3</m:t>
                        </m:r>
                      </m:sub>
                    </m:sSub>
                    <m:r>
                      <a:rPr lang="en-US" sz="2400" b="0" i="1" smtClean="0">
                        <a:latin typeface="Cambria Math"/>
                      </a:rPr>
                      <m:t>)</m:t>
                    </m:r>
                  </m:oMath>
                </a14:m>
                <a:endParaRPr lang="es-EC" sz="2400" dirty="0">
                  <a:latin typeface="Times New Roman" pitchFamily="18" charset="0"/>
                  <a:cs typeface="Times New Roman" pitchFamily="18" charset="0"/>
                </a:endParaRPr>
              </a:p>
            </p:txBody>
          </p:sp>
        </mc:Choice>
        <mc:Fallback xmlns="">
          <p:sp>
            <p:nvSpPr>
              <p:cNvPr id="4" name="1 Título"/>
              <p:cNvSpPr txBox="1">
                <a:spLocks noGrp="1" noRot="1" noChangeAspect="1" noMove="1" noResize="1" noEditPoints="1" noAdjustHandles="1" noChangeArrowheads="1" noChangeShapeType="1" noTextEdit="1"/>
              </p:cNvSpPr>
              <p:nvPr>
                <p:ph type="title"/>
              </p:nvPr>
            </p:nvSpPr>
            <p:spPr>
              <a:prstGeom prst="rect">
                <a:avLst/>
              </a:prstGeom>
              <a:blipFill rotWithShape="1">
                <a:blip r:embed="rId2"/>
                <a:stretch>
                  <a:fillRect l="-1000" b="-12766"/>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4 Rectángulo"/>
              <p:cNvSpPr/>
              <p:nvPr/>
            </p:nvSpPr>
            <p:spPr>
              <a:xfrm>
                <a:off x="755576" y="2550388"/>
                <a:ext cx="2710164" cy="7700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𝐶</m:t>
                          </m:r>
                        </m:e>
                        <m:sub>
                          <m:r>
                            <a:rPr lang="es-EC" i="1">
                              <a:latin typeface="Cambria Math"/>
                            </a:rPr>
                            <m:t>3</m:t>
                          </m:r>
                        </m:sub>
                      </m:sSub>
                      <m:r>
                        <a:rPr lang="es-EC" i="1">
                          <a:latin typeface="Cambria Math"/>
                        </a:rPr>
                        <m:t>=1+</m:t>
                      </m:r>
                      <m:f>
                        <m:fPr>
                          <m:ctrlPr>
                            <a:rPr lang="es-EC" i="1">
                              <a:latin typeface="Cambria Math"/>
                            </a:rPr>
                          </m:ctrlPr>
                        </m:fPr>
                        <m:num>
                          <m:d>
                            <m:dPr>
                              <m:begChr m:val="|"/>
                              <m:endChr m:val="|"/>
                              <m:ctrlPr>
                                <a:rPr lang="es-EC" i="1">
                                  <a:latin typeface="Cambria Math"/>
                                </a:rPr>
                              </m:ctrlPr>
                            </m:dPr>
                            <m:e>
                              <m:r>
                                <a:rPr lang="es-EC" i="1">
                                  <a:latin typeface="Cambria Math"/>
                                </a:rPr>
                                <m:t>∝</m:t>
                              </m:r>
                            </m:e>
                          </m:d>
                          <m:r>
                            <a:rPr lang="es-EC" i="1">
                              <a:latin typeface="Cambria Math"/>
                            </a:rPr>
                            <m:t>∗</m:t>
                          </m:r>
                          <m:sSup>
                            <m:sSupPr>
                              <m:ctrlPr>
                                <a:rPr lang="es-EC" i="1">
                                  <a:latin typeface="Cambria Math"/>
                                </a:rPr>
                              </m:ctrlPr>
                            </m:sSupPr>
                            <m:e>
                              <m:d>
                                <m:dPr>
                                  <m:ctrlPr>
                                    <a:rPr lang="es-EC" i="1">
                                      <a:latin typeface="Cambria Math"/>
                                    </a:rPr>
                                  </m:ctrlPr>
                                </m:dPr>
                                <m:e>
                                  <m:r>
                                    <a:rPr lang="es-EC" i="1">
                                      <a:latin typeface="Cambria Math"/>
                                    </a:rPr>
                                    <m:t>𝑅</m:t>
                                  </m:r>
                                  <m:r>
                                    <a:rPr lang="es-EC" i="1">
                                      <a:latin typeface="Cambria Math"/>
                                    </a:rPr>
                                    <m:t>−1</m:t>
                                  </m:r>
                                </m:e>
                              </m:d>
                            </m:e>
                            <m:sup>
                              <m:f>
                                <m:fPr>
                                  <m:type m:val="skw"/>
                                  <m:ctrlPr>
                                    <a:rPr lang="es-EC" i="1">
                                      <a:latin typeface="Cambria Math"/>
                                    </a:rPr>
                                  </m:ctrlPr>
                                </m:fPr>
                                <m:num>
                                  <m:r>
                                    <a:rPr lang="es-EC" i="1">
                                      <a:latin typeface="Cambria Math"/>
                                    </a:rPr>
                                    <m:t>3</m:t>
                                  </m:r>
                                </m:num>
                                <m:den>
                                  <m:r>
                                    <a:rPr lang="es-EC" i="1">
                                      <a:latin typeface="Cambria Math"/>
                                    </a:rPr>
                                    <m:t>2</m:t>
                                  </m:r>
                                </m:den>
                              </m:f>
                            </m:sup>
                          </m:sSup>
                        </m:num>
                        <m:den>
                          <m:sSub>
                            <m:sSubPr>
                              <m:ctrlPr>
                                <a:rPr lang="es-EC" i="1">
                                  <a:latin typeface="Cambria Math"/>
                                </a:rPr>
                              </m:ctrlPr>
                            </m:sSubPr>
                            <m:e>
                              <m:r>
                                <a:rPr lang="es-EC" i="1">
                                  <a:latin typeface="Cambria Math"/>
                                </a:rPr>
                                <m:t>𝑇</m:t>
                              </m:r>
                            </m:e>
                            <m:sub>
                              <m:r>
                                <a:rPr lang="es-EC" i="1">
                                  <a:latin typeface="Cambria Math"/>
                                </a:rPr>
                                <m:t>𝑒</m:t>
                              </m:r>
                            </m:sub>
                          </m:sSub>
                        </m:den>
                      </m:f>
                    </m:oMath>
                  </m:oMathPara>
                </a14:m>
                <a:endParaRPr lang="es-EC" dirty="0"/>
              </a:p>
            </p:txBody>
          </p:sp>
        </mc:Choice>
        <mc:Fallback xmlns="">
          <p:sp>
            <p:nvSpPr>
              <p:cNvPr id="5" name="4 Rectángulo"/>
              <p:cNvSpPr>
                <a:spLocks noRot="1" noChangeAspect="1" noMove="1" noResize="1" noEditPoints="1" noAdjustHandles="1" noChangeArrowheads="1" noChangeShapeType="1" noTextEdit="1"/>
              </p:cNvSpPr>
              <p:nvPr/>
            </p:nvSpPr>
            <p:spPr>
              <a:xfrm>
                <a:off x="755576" y="2550388"/>
                <a:ext cx="2710164" cy="770083"/>
              </a:xfrm>
              <a:prstGeom prst="rect">
                <a:avLst/>
              </a:prstGeom>
              <a:blipFill rotWithShape="1">
                <a:blip r:embed="rId3"/>
                <a:stretch>
                  <a:fillRect/>
                </a:stretch>
              </a:blipFill>
            </p:spPr>
            <p:txBody>
              <a:bodyPr/>
              <a:lstStyle/>
              <a:p>
                <a:r>
                  <a:rPr lang="es-EC">
                    <a:noFill/>
                  </a:rPr>
                  <a:t> </a:t>
                </a:r>
              </a:p>
            </p:txBody>
          </p:sp>
        </mc:Fallback>
      </mc:AlternateContent>
      <p:sp>
        <p:nvSpPr>
          <p:cNvPr id="6" name="5 Rectángulo"/>
          <p:cNvSpPr/>
          <p:nvPr/>
        </p:nvSpPr>
        <p:spPr>
          <a:xfrm>
            <a:off x="346462" y="3735513"/>
            <a:ext cx="3528392" cy="1200329"/>
          </a:xfrm>
          <a:prstGeom prst="rect">
            <a:avLst/>
          </a:prstGeom>
          <a:noFill/>
          <a:ln>
            <a:noFill/>
          </a:ln>
          <a:effectLst>
            <a:outerShdw blurRad="38100" dist="25400" dir="5400000" rotWithShape="0">
              <a:srgbClr val="000000">
                <a:alpha val="40000"/>
              </a:srgbClr>
            </a:outerShdw>
            <a:reflection blurRad="6350" stA="50000" endA="295" endPos="92000" dist="101600" dir="5400000" sy="-100000" algn="bl" rotWithShape="0"/>
          </a:effectLst>
          <a:scene3d>
            <a:camera prst="perspectiveFront"/>
            <a:lightRig rig="threePt" dir="t"/>
          </a:scene3d>
        </p:spPr>
        <p:style>
          <a:lnRef idx="3">
            <a:schemeClr val="lt1"/>
          </a:lnRef>
          <a:fillRef idx="1">
            <a:schemeClr val="dk1"/>
          </a:fillRef>
          <a:effectRef idx="1">
            <a:schemeClr val="dk1"/>
          </a:effectRef>
          <a:fontRef idx="minor">
            <a:schemeClr val="lt1"/>
          </a:fontRef>
        </p:style>
        <p:txBody>
          <a:bodyPr wrap="square">
            <a:spAutoFit/>
          </a:bodyPr>
          <a:lstStyle/>
          <a:p>
            <a:r>
              <a:rPr lang="es-EC" sz="2400" b="1" dirty="0">
                <a:ln w="1905"/>
                <a:solidFill>
                  <a:schemeClr val="tx1"/>
                </a:solidFill>
                <a:effectLst>
                  <a:innerShdw blurRad="69850" dist="43180" dir="5400000">
                    <a:srgbClr val="000000">
                      <a:alpha val="65000"/>
                    </a:srgbClr>
                  </a:innerShdw>
                </a:effectLst>
              </a:rPr>
              <a:t>α: Es la relación entre la rigidez post cedencia Ks y la rigidez elástica Ki,</a:t>
            </a:r>
          </a:p>
        </p:txBody>
      </p:sp>
      <p:sp>
        <p:nvSpPr>
          <p:cNvPr id="7" name="6 Rectángulo"/>
          <p:cNvSpPr/>
          <p:nvPr/>
        </p:nvSpPr>
        <p:spPr>
          <a:xfrm>
            <a:off x="3707904" y="1967143"/>
            <a:ext cx="4572000" cy="2308324"/>
          </a:xfrm>
          <a:prstGeom prst="rect">
            <a:avLst/>
          </a:prstGeom>
          <a:ln/>
          <a:effectLst>
            <a:outerShdw blurRad="38100" dist="25400" dir="5400000" rotWithShape="0">
              <a:srgbClr val="000000">
                <a:alpha val="40000"/>
              </a:srgbClr>
            </a:outerShdw>
            <a:reflection blurRad="6350" stA="50000" endA="295" endPos="92000" dist="101600" dir="5400000" sy="-100000" algn="bl" rotWithShape="0"/>
          </a:effectLst>
          <a:scene3d>
            <a:camera prst="perspectiveHeroicExtremeLeftFacing"/>
            <a:lightRig rig="threePt" dir="t"/>
          </a:scene3d>
        </p:spPr>
        <p:style>
          <a:lnRef idx="3">
            <a:schemeClr val="lt1"/>
          </a:lnRef>
          <a:fillRef idx="1">
            <a:schemeClr val="dk1"/>
          </a:fillRef>
          <a:effectRef idx="1">
            <a:schemeClr val="dk1"/>
          </a:effectRef>
          <a:fontRef idx="minor">
            <a:schemeClr val="lt1"/>
          </a:fontRef>
        </p:style>
        <p:txBody>
          <a:bodyPr>
            <a:spAutoFit/>
          </a:bodyPr>
          <a:lstStyle/>
          <a:p>
            <a:pPr algn="just"/>
            <a:r>
              <a:rPr lang="es-EC"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En este coeficiente se estipula que para estructuras con una rigidez post cedencia  mayor al 5% de la rigidez elástica Ki, este coeficiente es igual a 1, de lo contrario se debe utilizar la siguiente expresión</a:t>
            </a:r>
            <a:endParaRPr lang="es-EC"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8" name="7 CuadroTexto"/>
          <p:cNvSpPr txBox="1"/>
          <p:nvPr/>
        </p:nvSpPr>
        <p:spPr>
          <a:xfrm>
            <a:off x="4572000" y="3320471"/>
            <a:ext cx="4572000" cy="369332"/>
          </a:xfrm>
          <a:prstGeom prst="rect">
            <a:avLst/>
          </a:prstGeom>
          <a:noFill/>
        </p:spPr>
        <p:txBody>
          <a:bodyPr wrap="square" rtlCol="0">
            <a:spAutoFit/>
          </a:bodyPr>
          <a:lstStyle/>
          <a:p>
            <a:endParaRPr lang="es-EC" dirty="0"/>
          </a:p>
        </p:txBody>
      </p:sp>
    </p:spTree>
    <p:extLst>
      <p:ext uri="{BB962C8B-B14F-4D97-AF65-F5344CB8AC3E}">
        <p14:creationId xmlns:p14="http://schemas.microsoft.com/office/powerpoint/2010/main" val="227404236"/>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2389" y="-20706"/>
            <a:ext cx="7924800" cy="1143000"/>
          </a:xfrm>
        </p:spPr>
        <p:txBody>
          <a:bodyPr/>
          <a:lstStyle/>
          <a:p>
            <a:r>
              <a:rPr lang="es-EC" dirty="0">
                <a:latin typeface="Times New Roman" pitchFamily="18" charset="0"/>
                <a:cs typeface="Times New Roman" pitchFamily="18" charset="0"/>
              </a:rPr>
              <a:t>Punto de Desempeño</a:t>
            </a:r>
          </a:p>
        </p:txBody>
      </p:sp>
      <mc:AlternateContent xmlns:mc="http://schemas.openxmlformats.org/markup-compatibility/2006" xmlns:a14="http://schemas.microsoft.com/office/drawing/2010/main">
        <mc:Choice Requires="a14">
          <p:graphicFrame>
            <p:nvGraphicFramePr>
              <p:cNvPr id="3" name="2 Tabla"/>
              <p:cNvGraphicFramePr>
                <a:graphicFrameLocks noGrp="1"/>
              </p:cNvGraphicFramePr>
              <p:nvPr>
                <p:extLst>
                  <p:ext uri="{D42A27DB-BD31-4B8C-83A1-F6EECF244321}">
                    <p14:modId xmlns:p14="http://schemas.microsoft.com/office/powerpoint/2010/main" val="3579112116"/>
                  </p:ext>
                </p:extLst>
              </p:nvPr>
            </p:nvGraphicFramePr>
            <p:xfrm>
              <a:off x="395536" y="1196752"/>
              <a:ext cx="4077018" cy="4467035"/>
            </p:xfrm>
            <a:graphic>
              <a:graphicData uri="http://schemas.openxmlformats.org/drawingml/2006/table">
                <a:tbl>
                  <a:tblPr firstRow="1" firstCol="1" bandRow="1">
                    <a:effectLst>
                      <a:outerShdw blurRad="76200" dir="18900000" sy="23000" kx="-1200000" algn="bl" rotWithShape="0">
                        <a:schemeClr val="tx1">
                          <a:alpha val="20000"/>
                        </a:schemeClr>
                      </a:outerShdw>
                      <a:reflection blurRad="6350" stA="50000" endA="300" endPos="38500" dist="50800" dir="5400000" sy="-100000" algn="bl" rotWithShape="0"/>
                    </a:effectLst>
                    <a:tableStyleId>{5DA37D80-6434-44D0-A028-1B22A696006F}</a:tableStyleId>
                  </a:tblPr>
                  <a:tblGrid>
                    <a:gridCol w="1845755"/>
                    <a:gridCol w="2231263"/>
                  </a:tblGrid>
                  <a:tr h="0">
                    <a:tc>
                      <a:txBody>
                        <a:bodyPr/>
                        <a:lstStyle/>
                        <a:p>
                          <a:pPr algn="l">
                            <a:lnSpc>
                              <a:spcPct val="150000"/>
                            </a:lnSpc>
                            <a:spcAft>
                              <a:spcPts val="0"/>
                            </a:spcAft>
                          </a:pPr>
                          <a:r>
                            <a:rPr lang="es-EC" sz="2400" dirty="0">
                              <a:effectLst/>
                              <a:latin typeface="Times New Roman" pitchFamily="18" charset="0"/>
                              <a:cs typeface="Times New Roman" pitchFamily="18" charset="0"/>
                            </a:rPr>
                            <a:t>FACTORES</a:t>
                          </a:r>
                          <a:endParaRPr lang="es-EC" sz="2400" dirty="0">
                            <a:effectLst/>
                            <a:latin typeface="Times New Roman" pitchFamily="18" charset="0"/>
                            <a:ea typeface="Calibri"/>
                            <a:cs typeface="Times New Roman" pitchFamily="18" charset="0"/>
                          </a:endParaRPr>
                        </a:p>
                      </a:txBody>
                      <a:tcPr marL="68580" marR="68580" marT="0" marB="0" anchor="ctr"/>
                    </a:tc>
                    <a:tc>
                      <a:txBody>
                        <a:bodyPr/>
                        <a:lstStyle/>
                        <a:p>
                          <a:pPr algn="l">
                            <a:lnSpc>
                              <a:spcPct val="150000"/>
                            </a:lnSpc>
                            <a:spcAft>
                              <a:spcPts val="0"/>
                            </a:spcAft>
                          </a:pPr>
                          <a:r>
                            <a:rPr lang="es-EC" sz="2400" dirty="0">
                              <a:effectLst/>
                              <a:latin typeface="Times New Roman" pitchFamily="18" charset="0"/>
                              <a:cs typeface="Times New Roman" pitchFamily="18" charset="0"/>
                            </a:rPr>
                            <a:t>RESULTADOS</a:t>
                          </a:r>
                          <a:endParaRPr lang="es-EC" sz="2400" dirty="0">
                            <a:effectLst/>
                            <a:latin typeface="Times New Roman" pitchFamily="18" charset="0"/>
                            <a:ea typeface="Calibri"/>
                            <a:cs typeface="Times New Roman" pitchFamily="18" charset="0"/>
                          </a:endParaRPr>
                        </a:p>
                      </a:txBody>
                      <a:tcPr marL="68580" marR="68580" marT="0" marB="0" anchor="ctr"/>
                    </a:tc>
                  </a:tr>
                  <a:tr h="0">
                    <a:tc>
                      <a:txBody>
                        <a:bodyPr/>
                        <a:lstStyle/>
                        <a:p>
                          <a:pPr algn="l">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2400" b="1" i="1" kern="1200" smtClean="0">
                                        <a:solidFill>
                                          <a:schemeClr val="tx1"/>
                                        </a:solidFill>
                                        <a:effectLst/>
                                        <a:latin typeface="Cambria Math"/>
                                        <a:ea typeface="+mn-ea"/>
                                        <a:cs typeface="+mn-cs"/>
                                      </a:rPr>
                                    </m:ctrlPr>
                                  </m:sSubPr>
                                  <m:e>
                                    <m:r>
                                      <a:rPr lang="es-EC" sz="2400" b="1" i="1" kern="1200">
                                        <a:solidFill>
                                          <a:schemeClr val="tx1"/>
                                        </a:solidFill>
                                        <a:effectLst/>
                                        <a:latin typeface="Cambria Math"/>
                                        <a:ea typeface="+mn-ea"/>
                                        <a:cs typeface="+mn-cs"/>
                                      </a:rPr>
                                      <m:t>𝐶</m:t>
                                    </m:r>
                                  </m:e>
                                  <m:sub>
                                    <m:r>
                                      <a:rPr lang="es-EC" sz="2400" b="1" i="1" kern="1200">
                                        <a:solidFill>
                                          <a:schemeClr val="tx1"/>
                                        </a:solidFill>
                                        <a:effectLst/>
                                        <a:latin typeface="Cambria Math"/>
                                        <a:ea typeface="+mn-ea"/>
                                        <a:cs typeface="+mn-cs"/>
                                      </a:rPr>
                                      <m:t>0</m:t>
                                    </m:r>
                                  </m:sub>
                                </m:sSub>
                              </m:oMath>
                            </m:oMathPara>
                          </a14:m>
                          <a:endParaRPr lang="es-EC" sz="2400"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50000"/>
                            </a:lnSpc>
                            <a:spcAft>
                              <a:spcPts val="0"/>
                            </a:spcAft>
                          </a:pPr>
                          <a:r>
                            <a:rPr lang="es-EC" sz="2400" dirty="0" smtClean="0">
                              <a:effectLst/>
                              <a:latin typeface="Times New Roman" pitchFamily="18" charset="0"/>
                              <a:cs typeface="Times New Roman" pitchFamily="18" charset="0"/>
                            </a:rPr>
                            <a:t>1.45</a:t>
                          </a:r>
                          <a:endParaRPr lang="es-EC" sz="2400" dirty="0">
                            <a:effectLst/>
                            <a:latin typeface="Times New Roman" pitchFamily="18" charset="0"/>
                            <a:ea typeface="Calibri"/>
                            <a:cs typeface="Times New Roman" pitchFamily="18" charset="0"/>
                          </a:endParaRPr>
                        </a:p>
                      </a:txBody>
                      <a:tcPr marL="68580" marR="68580" marT="0" marB="0" anchor="ctr"/>
                    </a:tc>
                  </a:tr>
                  <a:tr h="0">
                    <a:tc>
                      <a:txBody>
                        <a:bodyPr/>
                        <a:lstStyle/>
                        <a:p>
                          <a:pPr algn="l">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2400" b="1" i="1" kern="1200" smtClean="0">
                                        <a:solidFill>
                                          <a:schemeClr val="tx1"/>
                                        </a:solidFill>
                                        <a:effectLst/>
                                        <a:latin typeface="Cambria Math"/>
                                        <a:ea typeface="+mn-ea"/>
                                        <a:cs typeface="+mn-cs"/>
                                      </a:rPr>
                                    </m:ctrlPr>
                                  </m:sSubPr>
                                  <m:e>
                                    <m:r>
                                      <a:rPr lang="es-EC" sz="2400" b="1" i="1" kern="1200">
                                        <a:solidFill>
                                          <a:schemeClr val="tx1"/>
                                        </a:solidFill>
                                        <a:effectLst/>
                                        <a:latin typeface="Cambria Math"/>
                                        <a:ea typeface="+mn-ea"/>
                                        <a:cs typeface="+mn-cs"/>
                                      </a:rPr>
                                      <m:t>𝐶</m:t>
                                    </m:r>
                                  </m:e>
                                  <m:sub>
                                    <m:r>
                                      <a:rPr lang="es-EC" sz="2400" b="1" i="1" kern="1200">
                                        <a:solidFill>
                                          <a:schemeClr val="tx1"/>
                                        </a:solidFill>
                                        <a:effectLst/>
                                        <a:latin typeface="Cambria Math"/>
                                        <a:ea typeface="+mn-ea"/>
                                        <a:cs typeface="+mn-cs"/>
                                      </a:rPr>
                                      <m:t>1</m:t>
                                    </m:r>
                                  </m:sub>
                                </m:sSub>
                              </m:oMath>
                            </m:oMathPara>
                          </a14:m>
                          <a:endParaRPr lang="es-EC" sz="2400"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50000"/>
                            </a:lnSpc>
                            <a:spcAft>
                              <a:spcPts val="0"/>
                            </a:spcAft>
                          </a:pPr>
                          <a:r>
                            <a:rPr lang="en-US" sz="2400" dirty="0" smtClean="0">
                              <a:effectLst/>
                              <a:latin typeface="Times New Roman" pitchFamily="18" charset="0"/>
                              <a:ea typeface="+mn-ea"/>
                              <a:cs typeface="Times New Roman" pitchFamily="18" charset="0"/>
                            </a:rPr>
                            <a:t>1.0332</a:t>
                          </a:r>
                          <a:endParaRPr lang="es-EC" sz="2400" dirty="0">
                            <a:effectLst/>
                            <a:latin typeface="Times New Roman" pitchFamily="18" charset="0"/>
                            <a:ea typeface="Calibri"/>
                            <a:cs typeface="Times New Roman" pitchFamily="18" charset="0"/>
                          </a:endParaRPr>
                        </a:p>
                      </a:txBody>
                      <a:tcPr marL="68580" marR="68580" marT="0" marB="0" anchor="ctr"/>
                    </a:tc>
                  </a:tr>
                  <a:tr h="0">
                    <a:tc>
                      <a:txBody>
                        <a:bodyPr/>
                        <a:lstStyle/>
                        <a:p>
                          <a:pPr algn="l">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2400" b="1" i="1" kern="1200" smtClean="0">
                                        <a:solidFill>
                                          <a:schemeClr val="tx1"/>
                                        </a:solidFill>
                                        <a:effectLst/>
                                        <a:latin typeface="Cambria Math"/>
                                        <a:ea typeface="+mn-ea"/>
                                        <a:cs typeface="+mn-cs"/>
                                      </a:rPr>
                                    </m:ctrlPr>
                                  </m:sSubPr>
                                  <m:e>
                                    <m:r>
                                      <a:rPr lang="es-EC" sz="2400" b="1" i="1" kern="1200">
                                        <a:solidFill>
                                          <a:schemeClr val="tx1"/>
                                        </a:solidFill>
                                        <a:effectLst/>
                                        <a:latin typeface="Cambria Math"/>
                                        <a:ea typeface="+mn-ea"/>
                                        <a:cs typeface="+mn-cs"/>
                                      </a:rPr>
                                      <m:t>𝐶</m:t>
                                    </m:r>
                                  </m:e>
                                  <m:sub>
                                    <m:r>
                                      <a:rPr lang="es-EC" sz="2400" b="1" i="1" kern="1200">
                                        <a:solidFill>
                                          <a:schemeClr val="tx1"/>
                                        </a:solidFill>
                                        <a:effectLst/>
                                        <a:latin typeface="Cambria Math"/>
                                        <a:ea typeface="+mn-ea"/>
                                        <a:cs typeface="+mn-cs"/>
                                      </a:rPr>
                                      <m:t>2</m:t>
                                    </m:r>
                                  </m:sub>
                                </m:sSub>
                              </m:oMath>
                            </m:oMathPara>
                          </a14:m>
                          <a:endParaRPr lang="es-EC" sz="2400"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50000"/>
                            </a:lnSpc>
                            <a:spcAft>
                              <a:spcPts val="0"/>
                            </a:spcAft>
                          </a:pPr>
                          <a:r>
                            <a:rPr lang="es-EC" sz="2400" dirty="0" smtClean="0">
                              <a:effectLst/>
                              <a:latin typeface="Times New Roman" pitchFamily="18" charset="0"/>
                              <a:cs typeface="Times New Roman" pitchFamily="18" charset="0"/>
                            </a:rPr>
                            <a:t>1.1111</a:t>
                          </a:r>
                          <a:endParaRPr lang="es-EC" sz="2400" dirty="0">
                            <a:effectLst/>
                            <a:latin typeface="Times New Roman" pitchFamily="18" charset="0"/>
                            <a:ea typeface="Calibri"/>
                            <a:cs typeface="Times New Roman" pitchFamily="18" charset="0"/>
                          </a:endParaRPr>
                        </a:p>
                      </a:txBody>
                      <a:tcPr marL="68580" marR="68580" marT="0" marB="0" anchor="ctr"/>
                    </a:tc>
                  </a:tr>
                  <a:tr h="0">
                    <a:tc>
                      <a:txBody>
                        <a:bodyPr/>
                        <a:lstStyle/>
                        <a:p>
                          <a:pPr algn="l">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2400" b="1" i="1" kern="1200" smtClean="0">
                                        <a:solidFill>
                                          <a:schemeClr val="tx1"/>
                                        </a:solidFill>
                                        <a:effectLst/>
                                        <a:latin typeface="Cambria Math"/>
                                        <a:ea typeface="+mn-ea"/>
                                        <a:cs typeface="+mn-cs"/>
                                      </a:rPr>
                                    </m:ctrlPr>
                                  </m:sSubPr>
                                  <m:e>
                                    <m:r>
                                      <a:rPr lang="es-EC" sz="2400" b="1" i="1" kern="1200">
                                        <a:solidFill>
                                          <a:schemeClr val="tx1"/>
                                        </a:solidFill>
                                        <a:effectLst/>
                                        <a:latin typeface="Cambria Math"/>
                                        <a:ea typeface="+mn-ea"/>
                                        <a:cs typeface="+mn-cs"/>
                                      </a:rPr>
                                      <m:t>𝐶</m:t>
                                    </m:r>
                                  </m:e>
                                  <m:sub>
                                    <m:r>
                                      <a:rPr lang="es-EC" sz="2400" b="1" i="1" kern="1200">
                                        <a:solidFill>
                                          <a:schemeClr val="tx1"/>
                                        </a:solidFill>
                                        <a:effectLst/>
                                        <a:latin typeface="Cambria Math"/>
                                        <a:ea typeface="+mn-ea"/>
                                        <a:cs typeface="+mn-cs"/>
                                      </a:rPr>
                                      <m:t>3</m:t>
                                    </m:r>
                                  </m:sub>
                                </m:sSub>
                              </m:oMath>
                            </m:oMathPara>
                          </a14:m>
                          <a:endParaRPr lang="es-EC" sz="2400"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50000"/>
                            </a:lnSpc>
                            <a:spcAft>
                              <a:spcPts val="0"/>
                            </a:spcAft>
                          </a:pPr>
                          <a:r>
                            <a:rPr lang="en-US" sz="2400" dirty="0" smtClean="0">
                              <a:effectLst/>
                              <a:latin typeface="Times New Roman" pitchFamily="18" charset="0"/>
                              <a:ea typeface="Calibri"/>
                              <a:cs typeface="Times New Roman" pitchFamily="18" charset="0"/>
                            </a:rPr>
                            <a:t>2.52588</a:t>
                          </a:r>
                          <a:endParaRPr lang="es-EC" sz="2400" dirty="0">
                            <a:effectLst/>
                            <a:latin typeface="Times New Roman" pitchFamily="18" charset="0"/>
                            <a:ea typeface="Calibri"/>
                            <a:cs typeface="Times New Roman" pitchFamily="18" charset="0"/>
                          </a:endParaRPr>
                        </a:p>
                      </a:txBody>
                      <a:tcPr marL="68580" marR="68580" marT="0" marB="0" anchor="ctr"/>
                    </a:tc>
                  </a:tr>
                  <a:tr h="0">
                    <a:tc>
                      <a:txBody>
                        <a:bodyPr/>
                        <a:lstStyle/>
                        <a:p>
                          <a:pPr algn="l">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2400" b="1" i="1" kern="1200" smtClean="0">
                                        <a:solidFill>
                                          <a:schemeClr val="tx1"/>
                                        </a:solidFill>
                                        <a:effectLst/>
                                        <a:latin typeface="Cambria Math"/>
                                        <a:ea typeface="+mn-ea"/>
                                        <a:cs typeface="+mn-cs"/>
                                      </a:rPr>
                                    </m:ctrlPr>
                                  </m:sSubPr>
                                  <m:e>
                                    <m:r>
                                      <a:rPr lang="es-EC" sz="2400" b="1" i="1" kern="1200">
                                        <a:solidFill>
                                          <a:schemeClr val="tx1"/>
                                        </a:solidFill>
                                        <a:effectLst/>
                                        <a:latin typeface="Cambria Math"/>
                                        <a:ea typeface="+mn-ea"/>
                                        <a:cs typeface="+mn-cs"/>
                                      </a:rPr>
                                      <m:t>𝑆</m:t>
                                    </m:r>
                                  </m:e>
                                  <m:sub>
                                    <m:r>
                                      <a:rPr lang="es-EC" sz="2400" b="1" i="1" kern="1200">
                                        <a:solidFill>
                                          <a:schemeClr val="tx1"/>
                                        </a:solidFill>
                                        <a:effectLst/>
                                        <a:latin typeface="Cambria Math"/>
                                        <a:ea typeface="+mn-ea"/>
                                        <a:cs typeface="+mn-cs"/>
                                      </a:rPr>
                                      <m:t>𝑎</m:t>
                                    </m:r>
                                  </m:sub>
                                </m:sSub>
                              </m:oMath>
                            </m:oMathPara>
                          </a14:m>
                          <a:endParaRPr lang="es-EC" sz="2400" dirty="0">
                            <a:effectLst/>
                            <a:latin typeface="Times New Roman" pitchFamily="18" charset="0"/>
                            <a:ea typeface="Calibri"/>
                            <a:cs typeface="Times New Roman" pitchFamily="18" charset="0"/>
                          </a:endParaRPr>
                        </a:p>
                      </a:txBody>
                      <a:tcPr marL="68580" marR="68580" marT="0" marB="0" anchor="ctr"/>
                    </a:tc>
                    <a:tc>
                      <a:txBody>
                        <a:bodyPr/>
                        <a:lstStyle/>
                        <a:p>
                          <a:pPr/>
                          <a14:m>
                            <m:oMathPara xmlns:m="http://schemas.openxmlformats.org/officeDocument/2006/math">
                              <m:oMathParaPr>
                                <m:jc m:val="centerGroup"/>
                              </m:oMathParaPr>
                              <m:oMath xmlns:m="http://schemas.openxmlformats.org/officeDocument/2006/math">
                                <m:r>
                                  <a:rPr lang="es-EC" sz="2400" i="1" kern="1200" smtClean="0">
                                    <a:solidFill>
                                      <a:schemeClr val="tx1"/>
                                    </a:solidFill>
                                    <a:effectLst/>
                                    <a:latin typeface="Cambria Math"/>
                                    <a:ea typeface="+mn-ea"/>
                                    <a:cs typeface="+mn-cs"/>
                                  </a:rPr>
                                  <m:t>1.10 </m:t>
                                </m:r>
                                <m:f>
                                  <m:fPr>
                                    <m:ctrlPr>
                                      <a:rPr lang="es-EC" sz="2400" i="1" kern="1200">
                                        <a:solidFill>
                                          <a:schemeClr val="tx1"/>
                                        </a:solidFill>
                                        <a:effectLst/>
                                        <a:latin typeface="Cambria Math"/>
                                        <a:ea typeface="+mn-ea"/>
                                        <a:cs typeface="+mn-cs"/>
                                      </a:rPr>
                                    </m:ctrlPr>
                                  </m:fPr>
                                  <m:num>
                                    <m:r>
                                      <a:rPr lang="es-EC" sz="2400" i="1" kern="1200">
                                        <a:solidFill>
                                          <a:schemeClr val="tx1"/>
                                        </a:solidFill>
                                        <a:effectLst/>
                                        <a:latin typeface="Cambria Math"/>
                                        <a:ea typeface="+mn-ea"/>
                                        <a:cs typeface="+mn-cs"/>
                                      </a:rPr>
                                      <m:t>𝑚</m:t>
                                    </m:r>
                                  </m:num>
                                  <m:den>
                                    <m:sSup>
                                      <m:sSupPr>
                                        <m:ctrlPr>
                                          <a:rPr lang="es-EC" sz="2400" i="1" kern="1200">
                                            <a:solidFill>
                                              <a:schemeClr val="tx1"/>
                                            </a:solidFill>
                                            <a:effectLst/>
                                            <a:latin typeface="Cambria Math"/>
                                            <a:ea typeface="+mn-ea"/>
                                            <a:cs typeface="+mn-cs"/>
                                          </a:rPr>
                                        </m:ctrlPr>
                                      </m:sSupPr>
                                      <m:e>
                                        <m:r>
                                          <a:rPr lang="es-EC" sz="2400" i="1" kern="1200">
                                            <a:solidFill>
                                              <a:schemeClr val="tx1"/>
                                            </a:solidFill>
                                            <a:effectLst/>
                                            <a:latin typeface="Cambria Math"/>
                                            <a:ea typeface="+mn-ea"/>
                                            <a:cs typeface="+mn-cs"/>
                                          </a:rPr>
                                          <m:t>𝑠</m:t>
                                        </m:r>
                                      </m:e>
                                      <m:sup>
                                        <m:r>
                                          <a:rPr lang="es-EC" sz="2400" i="1" kern="1200">
                                            <a:solidFill>
                                              <a:schemeClr val="tx1"/>
                                            </a:solidFill>
                                            <a:effectLst/>
                                            <a:latin typeface="Cambria Math"/>
                                            <a:ea typeface="+mn-ea"/>
                                            <a:cs typeface="+mn-cs"/>
                                          </a:rPr>
                                          <m:t>2</m:t>
                                        </m:r>
                                      </m:sup>
                                    </m:sSup>
                                  </m:den>
                                </m:f>
                              </m:oMath>
                            </m:oMathPara>
                          </a14:m>
                          <a:endParaRPr lang="es-EC" sz="2400" kern="1200" dirty="0">
                            <a:solidFill>
                              <a:schemeClr val="tx1"/>
                            </a:solidFill>
                            <a:effectLst/>
                            <a:latin typeface="Times New Roman" pitchFamily="18" charset="0"/>
                            <a:ea typeface="+mn-ea"/>
                            <a:cs typeface="Times New Roman" pitchFamily="18" charset="0"/>
                          </a:endParaRPr>
                        </a:p>
                      </a:txBody>
                      <a:tcPr marL="68580" marR="68580" marT="0" marB="0" anchor="ctr"/>
                    </a:tc>
                  </a:tr>
                  <a:tr h="0">
                    <a:tc>
                      <a:txBody>
                        <a:bodyPr/>
                        <a:lstStyle/>
                        <a:p>
                          <a:pPr algn="l">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2400" b="1" i="1" kern="1200" smtClean="0">
                                        <a:solidFill>
                                          <a:schemeClr val="tx1"/>
                                        </a:solidFill>
                                        <a:effectLst/>
                                        <a:latin typeface="Cambria Math"/>
                                        <a:ea typeface="+mn-ea"/>
                                        <a:cs typeface="+mn-cs"/>
                                      </a:rPr>
                                    </m:ctrlPr>
                                  </m:sSubPr>
                                  <m:e>
                                    <m:r>
                                      <a:rPr lang="es-EC" sz="2400" b="1" i="1" kern="1200">
                                        <a:solidFill>
                                          <a:schemeClr val="tx1"/>
                                        </a:solidFill>
                                        <a:effectLst/>
                                        <a:latin typeface="Cambria Math"/>
                                        <a:ea typeface="+mn-ea"/>
                                        <a:cs typeface="+mn-cs"/>
                                      </a:rPr>
                                      <m:t>𝑇</m:t>
                                    </m:r>
                                  </m:e>
                                  <m:sub>
                                    <m:r>
                                      <a:rPr lang="es-EC" sz="2400" b="1" i="1" kern="1200">
                                        <a:solidFill>
                                          <a:schemeClr val="tx1"/>
                                        </a:solidFill>
                                        <a:effectLst/>
                                        <a:latin typeface="Cambria Math"/>
                                        <a:ea typeface="+mn-ea"/>
                                        <a:cs typeface="+mn-cs"/>
                                      </a:rPr>
                                      <m:t>𝑒</m:t>
                                    </m:r>
                                  </m:sub>
                                </m:sSub>
                              </m:oMath>
                            </m:oMathPara>
                          </a14:m>
                          <a:endParaRPr lang="es-EC" sz="2400"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50000"/>
                            </a:lnSpc>
                            <a:spcAft>
                              <a:spcPts val="0"/>
                            </a:spcAft>
                          </a:pPr>
                          <a:r>
                            <a:rPr lang="es-EC" sz="2400" dirty="0" smtClean="0">
                              <a:effectLst/>
                              <a:latin typeface="Times New Roman" pitchFamily="18" charset="0"/>
                              <a:cs typeface="Times New Roman" pitchFamily="18" charset="0"/>
                            </a:rPr>
                            <a:t>0.785  seg</a:t>
                          </a:r>
                          <a:endParaRPr lang="es-EC" sz="2400" dirty="0">
                            <a:effectLst/>
                            <a:latin typeface="Times New Roman" pitchFamily="18" charset="0"/>
                            <a:ea typeface="Calibri"/>
                            <a:cs typeface="Times New Roman" pitchFamily="18" charset="0"/>
                          </a:endParaRPr>
                        </a:p>
                      </a:txBody>
                      <a:tcPr marL="68580" marR="68580" marT="0" marB="0" anchor="ctr"/>
                    </a:tc>
                  </a:tr>
                  <a:tr h="0">
                    <a:tc>
                      <a:txBody>
                        <a:bodyPr/>
                        <a:lstStyle/>
                        <a:p>
                          <a:pPr algn="l">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2400" b="1" i="1" kern="1200" smtClean="0">
                                        <a:solidFill>
                                          <a:schemeClr val="tx1"/>
                                        </a:solidFill>
                                        <a:effectLst/>
                                        <a:latin typeface="Cambria Math"/>
                                        <a:ea typeface="+mn-ea"/>
                                        <a:cs typeface="+mn-cs"/>
                                      </a:rPr>
                                    </m:ctrlPr>
                                  </m:sSubPr>
                                  <m:e>
                                    <m:r>
                                      <a:rPr lang="es-EC" sz="2400" b="1" i="1" kern="1200">
                                        <a:solidFill>
                                          <a:schemeClr val="tx1"/>
                                        </a:solidFill>
                                        <a:effectLst/>
                                        <a:latin typeface="Cambria Math"/>
                                        <a:ea typeface="+mn-ea"/>
                                        <a:cs typeface="+mn-cs"/>
                                      </a:rPr>
                                      <m:t>𝑫</m:t>
                                    </m:r>
                                  </m:e>
                                  <m:sub>
                                    <m:r>
                                      <a:rPr lang="es-EC" sz="2400" b="1" i="1" kern="1200">
                                        <a:solidFill>
                                          <a:schemeClr val="tx1"/>
                                        </a:solidFill>
                                        <a:effectLst/>
                                        <a:latin typeface="Cambria Math"/>
                                        <a:ea typeface="+mn-ea"/>
                                        <a:cs typeface="+mn-cs"/>
                                      </a:rPr>
                                      <m:t>𝒕</m:t>
                                    </m:r>
                                  </m:sub>
                                </m:sSub>
                              </m:oMath>
                            </m:oMathPara>
                          </a14:m>
                          <a:endParaRPr lang="es-EC" sz="24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50000"/>
                            </a:lnSpc>
                            <a:spcAft>
                              <a:spcPts val="0"/>
                            </a:spcAft>
                          </a:pPr>
                          <a:r>
                            <a:rPr lang="es-EC" sz="2400" b="1" dirty="0" smtClean="0">
                              <a:effectLst/>
                              <a:latin typeface="Times New Roman" pitchFamily="18" charset="0"/>
                              <a:cs typeface="Times New Roman" pitchFamily="18" charset="0"/>
                            </a:rPr>
                            <a:t>0.0722  m</a:t>
                          </a:r>
                          <a:endParaRPr lang="es-EC" sz="2400" b="1" dirty="0">
                            <a:effectLst/>
                            <a:latin typeface="Times New Roman" pitchFamily="18" charset="0"/>
                            <a:ea typeface="Calibri"/>
                            <a:cs typeface="Times New Roman" pitchFamily="18" charset="0"/>
                          </a:endParaRPr>
                        </a:p>
                      </a:txBody>
                      <a:tcPr marL="68580" marR="68580" marT="0" marB="0" anchor="ctr"/>
                    </a:tc>
                  </a:tr>
                </a:tbl>
              </a:graphicData>
            </a:graphic>
          </p:graphicFrame>
        </mc:Choice>
        <mc:Fallback xmlns="">
          <p:graphicFrame>
            <p:nvGraphicFramePr>
              <p:cNvPr id="3" name="2 Tabla"/>
              <p:cNvGraphicFramePr>
                <a:graphicFrameLocks noGrp="1"/>
              </p:cNvGraphicFramePr>
              <p:nvPr>
                <p:extLst>
                  <p:ext uri="{D42A27DB-BD31-4B8C-83A1-F6EECF244321}">
                    <p14:modId xmlns:p14="http://schemas.microsoft.com/office/powerpoint/2010/main" val="3579112116"/>
                  </p:ext>
                </p:extLst>
              </p:nvPr>
            </p:nvGraphicFramePr>
            <p:xfrm>
              <a:off x="395536" y="1196752"/>
              <a:ext cx="4077018" cy="4467035"/>
            </p:xfrm>
            <a:graphic>
              <a:graphicData uri="http://schemas.openxmlformats.org/drawingml/2006/table">
                <a:tbl>
                  <a:tblPr firstRow="1" firstCol="1" bandRow="1">
                    <a:effectLst>
                      <a:outerShdw blurRad="76200" dir="18900000" sy="23000" kx="-1200000" algn="bl" rotWithShape="0">
                        <a:schemeClr val="tx1">
                          <a:alpha val="20000"/>
                        </a:schemeClr>
                      </a:outerShdw>
                      <a:reflection blurRad="6350" stA="50000" endA="300" endPos="38500" dist="50800" dir="5400000" sy="-100000" algn="bl" rotWithShape="0"/>
                    </a:effectLst>
                    <a:tableStyleId>{5DA37D80-6434-44D0-A028-1B22A696006F}</a:tableStyleId>
                  </a:tblPr>
                  <a:tblGrid>
                    <a:gridCol w="1845755"/>
                    <a:gridCol w="2231263"/>
                  </a:tblGrid>
                  <a:tr h="548640">
                    <a:tc>
                      <a:txBody>
                        <a:bodyPr/>
                        <a:lstStyle/>
                        <a:p>
                          <a:pPr algn="l">
                            <a:lnSpc>
                              <a:spcPct val="150000"/>
                            </a:lnSpc>
                            <a:spcAft>
                              <a:spcPts val="0"/>
                            </a:spcAft>
                          </a:pPr>
                          <a:r>
                            <a:rPr lang="es-EC" sz="2400" dirty="0">
                              <a:effectLst/>
                              <a:latin typeface="Times New Roman" pitchFamily="18" charset="0"/>
                              <a:cs typeface="Times New Roman" pitchFamily="18" charset="0"/>
                            </a:rPr>
                            <a:t>FACTORES</a:t>
                          </a:r>
                          <a:endParaRPr lang="es-EC" sz="2400" dirty="0">
                            <a:effectLst/>
                            <a:latin typeface="Times New Roman" pitchFamily="18" charset="0"/>
                            <a:ea typeface="Calibri"/>
                            <a:cs typeface="Times New Roman" pitchFamily="18" charset="0"/>
                          </a:endParaRPr>
                        </a:p>
                      </a:txBody>
                      <a:tcPr marL="68580" marR="68580" marT="0" marB="0" anchor="ctr"/>
                    </a:tc>
                    <a:tc>
                      <a:txBody>
                        <a:bodyPr/>
                        <a:lstStyle/>
                        <a:p>
                          <a:pPr algn="l">
                            <a:lnSpc>
                              <a:spcPct val="150000"/>
                            </a:lnSpc>
                            <a:spcAft>
                              <a:spcPts val="0"/>
                            </a:spcAft>
                          </a:pPr>
                          <a:r>
                            <a:rPr lang="es-EC" sz="2400">
                              <a:effectLst/>
                              <a:latin typeface="Times New Roman" pitchFamily="18" charset="0"/>
                              <a:cs typeface="Times New Roman" pitchFamily="18" charset="0"/>
                            </a:rPr>
                            <a:t>RESULTADOS</a:t>
                          </a:r>
                          <a:endParaRPr lang="es-EC" sz="2400">
                            <a:effectLst/>
                            <a:latin typeface="Times New Roman" pitchFamily="18" charset="0"/>
                            <a:ea typeface="Calibri"/>
                            <a:cs typeface="Times New Roman" pitchFamily="18" charset="0"/>
                          </a:endParaRPr>
                        </a:p>
                      </a:txBody>
                      <a:tcPr marL="68580" marR="68580" marT="0" marB="0" anchor="ctr"/>
                    </a:tc>
                  </a:tr>
                  <a:tr h="548640">
                    <a:tc>
                      <a:txBody>
                        <a:bodyPr/>
                        <a:lstStyle/>
                        <a:p>
                          <a:endParaRPr lang="es-EC"/>
                        </a:p>
                      </a:txBody>
                      <a:tcPr marL="68580" marR="68580" marT="0" marB="0" anchor="ctr">
                        <a:blipFill rotWithShape="1">
                          <a:blip r:embed="rId2"/>
                          <a:stretch>
                            <a:fillRect l="-4620" t="-100000" r="-213201" b="-1440000"/>
                          </a:stretch>
                        </a:blipFill>
                      </a:tcPr>
                    </a:tc>
                    <a:tc>
                      <a:txBody>
                        <a:bodyPr/>
                        <a:lstStyle/>
                        <a:p>
                          <a:pPr algn="ctr">
                            <a:lnSpc>
                              <a:spcPct val="150000"/>
                            </a:lnSpc>
                            <a:spcAft>
                              <a:spcPts val="0"/>
                            </a:spcAft>
                          </a:pPr>
                          <a:r>
                            <a:rPr lang="es-EC" sz="2400" dirty="0" smtClean="0">
                              <a:effectLst/>
                              <a:latin typeface="Times New Roman" pitchFamily="18" charset="0"/>
                              <a:cs typeface="Times New Roman" pitchFamily="18" charset="0"/>
                            </a:rPr>
                            <a:t>1.45</a:t>
                          </a:r>
                          <a:endParaRPr lang="es-EC" sz="2400" dirty="0">
                            <a:effectLst/>
                            <a:latin typeface="Times New Roman" pitchFamily="18" charset="0"/>
                            <a:ea typeface="Calibri"/>
                            <a:cs typeface="Times New Roman" pitchFamily="18" charset="0"/>
                          </a:endParaRPr>
                        </a:p>
                      </a:txBody>
                      <a:tcPr marL="68580" marR="68580" marT="0" marB="0" anchor="ctr"/>
                    </a:tc>
                  </a:tr>
                  <a:tr h="548640">
                    <a:tc>
                      <a:txBody>
                        <a:bodyPr/>
                        <a:lstStyle/>
                        <a:p>
                          <a:endParaRPr lang="es-EC"/>
                        </a:p>
                      </a:txBody>
                      <a:tcPr marL="68580" marR="68580" marT="0" marB="0" anchor="ctr">
                        <a:blipFill rotWithShape="1">
                          <a:blip r:embed="rId2"/>
                          <a:stretch>
                            <a:fillRect l="-4620" t="-200000" r="-213201" b="-1340000"/>
                          </a:stretch>
                        </a:blipFill>
                      </a:tcPr>
                    </a:tc>
                    <a:tc>
                      <a:txBody>
                        <a:bodyPr/>
                        <a:lstStyle/>
                        <a:p>
                          <a:pPr algn="ctr">
                            <a:lnSpc>
                              <a:spcPct val="150000"/>
                            </a:lnSpc>
                            <a:spcAft>
                              <a:spcPts val="0"/>
                            </a:spcAft>
                          </a:pPr>
                          <a:r>
                            <a:rPr lang="en-US" sz="2400" dirty="0" smtClean="0">
                              <a:effectLst/>
                              <a:latin typeface="Times New Roman" pitchFamily="18" charset="0"/>
                              <a:ea typeface="+mn-ea"/>
                              <a:cs typeface="Times New Roman" pitchFamily="18" charset="0"/>
                            </a:rPr>
                            <a:t>1.0332</a:t>
                          </a:r>
                          <a:endParaRPr lang="es-EC" sz="2400" dirty="0">
                            <a:effectLst/>
                            <a:latin typeface="Times New Roman" pitchFamily="18" charset="0"/>
                            <a:ea typeface="Calibri"/>
                            <a:cs typeface="Times New Roman" pitchFamily="18" charset="0"/>
                          </a:endParaRPr>
                        </a:p>
                      </a:txBody>
                      <a:tcPr marL="68580" marR="68580" marT="0" marB="0" anchor="ctr"/>
                    </a:tc>
                  </a:tr>
                  <a:tr h="548640">
                    <a:tc>
                      <a:txBody>
                        <a:bodyPr/>
                        <a:lstStyle/>
                        <a:p>
                          <a:endParaRPr lang="es-EC"/>
                        </a:p>
                      </a:txBody>
                      <a:tcPr marL="68580" marR="68580" marT="0" marB="0" anchor="ctr">
                        <a:blipFill rotWithShape="1">
                          <a:blip r:embed="rId2"/>
                          <a:stretch>
                            <a:fillRect l="-4620" t="-300000" r="-213201" b="-1240000"/>
                          </a:stretch>
                        </a:blipFill>
                      </a:tcPr>
                    </a:tc>
                    <a:tc>
                      <a:txBody>
                        <a:bodyPr/>
                        <a:lstStyle/>
                        <a:p>
                          <a:pPr algn="ctr">
                            <a:lnSpc>
                              <a:spcPct val="150000"/>
                            </a:lnSpc>
                            <a:spcAft>
                              <a:spcPts val="0"/>
                            </a:spcAft>
                          </a:pPr>
                          <a:r>
                            <a:rPr lang="es-EC" sz="2400" dirty="0" smtClean="0">
                              <a:effectLst/>
                              <a:latin typeface="Times New Roman" pitchFamily="18" charset="0"/>
                              <a:cs typeface="Times New Roman" pitchFamily="18" charset="0"/>
                            </a:rPr>
                            <a:t>1.1111</a:t>
                          </a:r>
                          <a:endParaRPr lang="es-EC" sz="2400" dirty="0">
                            <a:effectLst/>
                            <a:latin typeface="Times New Roman" pitchFamily="18" charset="0"/>
                            <a:ea typeface="Calibri"/>
                            <a:cs typeface="Times New Roman" pitchFamily="18" charset="0"/>
                          </a:endParaRPr>
                        </a:p>
                      </a:txBody>
                      <a:tcPr marL="68580" marR="68580" marT="0" marB="0" anchor="ctr"/>
                    </a:tc>
                  </a:tr>
                  <a:tr h="548640">
                    <a:tc>
                      <a:txBody>
                        <a:bodyPr/>
                        <a:lstStyle/>
                        <a:p>
                          <a:endParaRPr lang="es-EC"/>
                        </a:p>
                      </a:txBody>
                      <a:tcPr marL="68580" marR="68580" marT="0" marB="0" anchor="ctr">
                        <a:blipFill rotWithShape="1">
                          <a:blip r:embed="rId2"/>
                          <a:stretch>
                            <a:fillRect l="-4620" t="-400000" r="-213201" b="-1140000"/>
                          </a:stretch>
                        </a:blipFill>
                      </a:tcPr>
                    </a:tc>
                    <a:tc>
                      <a:txBody>
                        <a:bodyPr/>
                        <a:lstStyle/>
                        <a:p>
                          <a:pPr algn="ctr">
                            <a:lnSpc>
                              <a:spcPct val="150000"/>
                            </a:lnSpc>
                            <a:spcAft>
                              <a:spcPts val="0"/>
                            </a:spcAft>
                          </a:pPr>
                          <a:r>
                            <a:rPr lang="en-US" sz="2400" dirty="0" smtClean="0">
                              <a:effectLst/>
                              <a:latin typeface="Times New Roman" pitchFamily="18" charset="0"/>
                              <a:ea typeface="Calibri"/>
                              <a:cs typeface="Times New Roman" pitchFamily="18" charset="0"/>
                            </a:rPr>
                            <a:t>2.52588</a:t>
                          </a:r>
                          <a:endParaRPr lang="es-EC" sz="2400" dirty="0">
                            <a:effectLst/>
                            <a:latin typeface="Times New Roman" pitchFamily="18" charset="0"/>
                            <a:ea typeface="Calibri"/>
                            <a:cs typeface="Times New Roman" pitchFamily="18" charset="0"/>
                          </a:endParaRPr>
                        </a:p>
                      </a:txBody>
                      <a:tcPr marL="68580" marR="68580" marT="0" marB="0" anchor="ctr"/>
                    </a:tc>
                  </a:tr>
                  <a:tr h="626555">
                    <a:tc>
                      <a:txBody>
                        <a:bodyPr/>
                        <a:lstStyle/>
                        <a:p>
                          <a:endParaRPr lang="es-EC"/>
                        </a:p>
                      </a:txBody>
                      <a:tcPr marL="68580" marR="68580" marT="0" marB="0" anchor="ctr">
                        <a:blipFill rotWithShape="1">
                          <a:blip r:embed="rId2"/>
                          <a:stretch>
                            <a:fillRect l="-4620" t="-436893" r="-213201" b="-896117"/>
                          </a:stretch>
                        </a:blipFill>
                      </a:tcPr>
                    </a:tc>
                    <a:tc>
                      <a:txBody>
                        <a:bodyPr/>
                        <a:lstStyle/>
                        <a:p>
                          <a:endParaRPr lang="es-EC"/>
                        </a:p>
                      </a:txBody>
                      <a:tcPr marL="68580" marR="68580" marT="0" marB="0" anchor="ctr">
                        <a:blipFill rotWithShape="1">
                          <a:blip r:embed="rId2"/>
                          <a:stretch>
                            <a:fillRect l="-86612" t="-436893" r="-76503" b="-896117"/>
                          </a:stretch>
                        </a:blipFill>
                      </a:tcPr>
                    </a:tc>
                  </a:tr>
                  <a:tr h="548640">
                    <a:tc>
                      <a:txBody>
                        <a:bodyPr/>
                        <a:lstStyle/>
                        <a:p>
                          <a:endParaRPr lang="es-EC"/>
                        </a:p>
                      </a:txBody>
                      <a:tcPr marL="68580" marR="68580" marT="0" marB="0" anchor="ctr">
                        <a:blipFill rotWithShape="1">
                          <a:blip r:embed="rId2"/>
                          <a:stretch>
                            <a:fillRect l="-4620" t="-614444" r="-213201" b="-925556"/>
                          </a:stretch>
                        </a:blipFill>
                      </a:tcPr>
                    </a:tc>
                    <a:tc>
                      <a:txBody>
                        <a:bodyPr/>
                        <a:lstStyle/>
                        <a:p>
                          <a:pPr algn="ctr">
                            <a:lnSpc>
                              <a:spcPct val="150000"/>
                            </a:lnSpc>
                            <a:spcAft>
                              <a:spcPts val="0"/>
                            </a:spcAft>
                          </a:pPr>
                          <a:r>
                            <a:rPr lang="es-EC" sz="2400" dirty="0" smtClean="0">
                              <a:effectLst/>
                              <a:latin typeface="Times New Roman" pitchFamily="18" charset="0"/>
                              <a:cs typeface="Times New Roman" pitchFamily="18" charset="0"/>
                            </a:rPr>
                            <a:t>0.785  </a:t>
                          </a:r>
                          <a:r>
                            <a:rPr lang="es-EC" sz="2400" dirty="0" err="1" smtClean="0">
                              <a:effectLst/>
                              <a:latin typeface="Times New Roman" pitchFamily="18" charset="0"/>
                              <a:cs typeface="Times New Roman" pitchFamily="18" charset="0"/>
                            </a:rPr>
                            <a:t>seg</a:t>
                          </a:r>
                          <a:endParaRPr lang="es-EC" sz="2400" dirty="0">
                            <a:effectLst/>
                            <a:latin typeface="Times New Roman" pitchFamily="18" charset="0"/>
                            <a:ea typeface="Calibri"/>
                            <a:cs typeface="Times New Roman" pitchFamily="18" charset="0"/>
                          </a:endParaRPr>
                        </a:p>
                      </a:txBody>
                      <a:tcPr marL="68580" marR="68580" marT="0" marB="0" anchor="ctr"/>
                    </a:tc>
                  </a:tr>
                  <a:tr h="548640">
                    <a:tc>
                      <a:txBody>
                        <a:bodyPr/>
                        <a:lstStyle/>
                        <a:p>
                          <a:endParaRPr lang="es-EC"/>
                        </a:p>
                      </a:txBody>
                      <a:tcPr marL="68580" marR="68580" marT="0" marB="0" anchor="ctr">
                        <a:blipFill rotWithShape="1">
                          <a:blip r:embed="rId2"/>
                          <a:stretch>
                            <a:fillRect l="-4620" t="-714444" r="-213201" b="-825556"/>
                          </a:stretch>
                        </a:blipFill>
                      </a:tcPr>
                    </a:tc>
                    <a:tc>
                      <a:txBody>
                        <a:bodyPr/>
                        <a:lstStyle/>
                        <a:p>
                          <a:pPr algn="ctr">
                            <a:lnSpc>
                              <a:spcPct val="150000"/>
                            </a:lnSpc>
                            <a:spcAft>
                              <a:spcPts val="0"/>
                            </a:spcAft>
                          </a:pPr>
                          <a:r>
                            <a:rPr lang="es-EC" sz="2400" b="1" dirty="0" smtClean="0">
                              <a:effectLst/>
                              <a:latin typeface="Times New Roman" pitchFamily="18" charset="0"/>
                              <a:cs typeface="Times New Roman" pitchFamily="18" charset="0"/>
                            </a:rPr>
                            <a:t>0.0722  m</a:t>
                          </a:r>
                          <a:endParaRPr lang="es-EC" sz="2400" b="1" dirty="0">
                            <a:effectLst/>
                            <a:latin typeface="Times New Roman" pitchFamily="18" charset="0"/>
                            <a:ea typeface="Calibri"/>
                            <a:cs typeface="Times New Roman" pitchFamily="18" charset="0"/>
                          </a:endParaRPr>
                        </a:p>
                      </a:txBody>
                      <a:tcPr marL="68580" marR="68580" marT="0" marB="0" anchor="ctr"/>
                    </a:tc>
                  </a:tr>
                </a:tbl>
              </a:graphicData>
            </a:graphic>
          </p:graphicFrame>
        </mc:Fallback>
      </mc:AlternateContent>
      <p:graphicFrame>
        <p:nvGraphicFramePr>
          <p:cNvPr id="4" name="3 Tabla"/>
          <p:cNvGraphicFramePr>
            <a:graphicFrameLocks noGrp="1"/>
          </p:cNvGraphicFramePr>
          <p:nvPr>
            <p:extLst>
              <p:ext uri="{D42A27DB-BD31-4B8C-83A1-F6EECF244321}">
                <p14:modId xmlns:p14="http://schemas.microsoft.com/office/powerpoint/2010/main" val="432844818"/>
              </p:ext>
            </p:extLst>
          </p:nvPr>
        </p:nvGraphicFramePr>
        <p:xfrm>
          <a:off x="4932040" y="434486"/>
          <a:ext cx="3696332" cy="4389120"/>
        </p:xfrm>
        <a:graphic>
          <a:graphicData uri="http://schemas.openxmlformats.org/drawingml/2006/table">
            <a:tbl>
              <a:tblPr firstRow="1" firstCol="1" bandRow="1">
                <a:effectLst>
                  <a:outerShdw blurRad="76200" dir="18900000" sy="23000" kx="-1200000" algn="bl" rotWithShape="0">
                    <a:prstClr val="black">
                      <a:alpha val="20000"/>
                    </a:prstClr>
                  </a:outerShdw>
                </a:effectLst>
                <a:tableStyleId>{5DA37D80-6434-44D0-A028-1B22A696006F}</a:tableStyleId>
              </a:tblPr>
              <a:tblGrid>
                <a:gridCol w="2453322"/>
                <a:gridCol w="1243010"/>
              </a:tblGrid>
              <a:tr h="528059">
                <a:tc>
                  <a:txBody>
                    <a:bodyPr/>
                    <a:lstStyle/>
                    <a:p>
                      <a:pPr algn="ctr">
                        <a:lnSpc>
                          <a:spcPct val="200000"/>
                        </a:lnSpc>
                        <a:spcAft>
                          <a:spcPts val="0"/>
                        </a:spcAft>
                      </a:pPr>
                      <a:r>
                        <a:rPr lang="es-EC" sz="2400" dirty="0" smtClean="0">
                          <a:effectLst/>
                        </a:rPr>
                        <a:t>COEFICIENTES C1</a:t>
                      </a:r>
                      <a:endParaRPr lang="es-EC" sz="2400" dirty="0">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2400" dirty="0">
                          <a:effectLst/>
                        </a:rPr>
                        <a:t>VALOR</a:t>
                      </a:r>
                      <a:endParaRPr lang="es-EC" sz="2400" dirty="0">
                        <a:effectLst/>
                        <a:latin typeface="Times New Roman"/>
                        <a:ea typeface="Calibri"/>
                        <a:cs typeface="Times New Roman"/>
                      </a:endParaRPr>
                    </a:p>
                  </a:txBody>
                  <a:tcPr marL="68580" marR="68580" marT="0" marB="0"/>
                </a:tc>
              </a:tr>
              <a:tr h="528059">
                <a:tc>
                  <a:txBody>
                    <a:bodyPr/>
                    <a:lstStyle/>
                    <a:p>
                      <a:pPr algn="ctr">
                        <a:lnSpc>
                          <a:spcPct val="200000"/>
                        </a:lnSpc>
                        <a:spcAft>
                          <a:spcPts val="0"/>
                        </a:spcAft>
                      </a:pPr>
                      <a:r>
                        <a:rPr lang="es-EC" sz="2400" dirty="0">
                          <a:effectLst/>
                        </a:rPr>
                        <a:t>Tc seg.</a:t>
                      </a:r>
                      <a:endParaRPr lang="es-EC" sz="2400" dirty="0">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2400" dirty="0">
                          <a:effectLst/>
                        </a:rPr>
                        <a:t>0.82</a:t>
                      </a:r>
                      <a:endParaRPr lang="es-EC" sz="2400" dirty="0">
                        <a:effectLst/>
                        <a:latin typeface="Times New Roman"/>
                        <a:ea typeface="Calibri"/>
                        <a:cs typeface="Times New Roman"/>
                      </a:endParaRPr>
                    </a:p>
                  </a:txBody>
                  <a:tcPr marL="68580" marR="68580" marT="0" marB="0"/>
                </a:tc>
              </a:tr>
              <a:tr h="528059">
                <a:tc>
                  <a:txBody>
                    <a:bodyPr/>
                    <a:lstStyle/>
                    <a:p>
                      <a:pPr algn="ctr">
                        <a:lnSpc>
                          <a:spcPct val="200000"/>
                        </a:lnSpc>
                        <a:spcAft>
                          <a:spcPts val="0"/>
                        </a:spcAft>
                      </a:pPr>
                      <a:r>
                        <a:rPr lang="es-EC" sz="2400" dirty="0">
                          <a:effectLst/>
                        </a:rPr>
                        <a:t>Te seg.</a:t>
                      </a:r>
                      <a:endParaRPr lang="es-EC" sz="2400" dirty="0">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2400" dirty="0">
                          <a:effectLst/>
                        </a:rPr>
                        <a:t>0.78479</a:t>
                      </a:r>
                      <a:endParaRPr lang="es-EC" sz="2400" dirty="0">
                        <a:effectLst/>
                        <a:latin typeface="Times New Roman"/>
                        <a:ea typeface="Calibri"/>
                        <a:cs typeface="Times New Roman"/>
                      </a:endParaRPr>
                    </a:p>
                  </a:txBody>
                  <a:tcPr marL="68580" marR="68580" marT="0" marB="0"/>
                </a:tc>
              </a:tr>
              <a:tr h="528059">
                <a:tc>
                  <a:txBody>
                    <a:bodyPr/>
                    <a:lstStyle/>
                    <a:p>
                      <a:pPr algn="ctr">
                        <a:lnSpc>
                          <a:spcPct val="200000"/>
                        </a:lnSpc>
                        <a:spcAft>
                          <a:spcPts val="0"/>
                        </a:spcAft>
                      </a:pPr>
                      <a:r>
                        <a:rPr lang="es-EC" sz="2400" dirty="0">
                          <a:effectLst/>
                        </a:rPr>
                        <a:t>Sa m/seg</a:t>
                      </a:r>
                      <a:r>
                        <a:rPr lang="es-EC" sz="2400" baseline="30000" dirty="0">
                          <a:effectLst/>
                        </a:rPr>
                        <a:t>2</a:t>
                      </a:r>
                      <a:endParaRPr lang="es-EC" sz="2400" dirty="0">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2400" dirty="0">
                          <a:effectLst/>
                        </a:rPr>
                        <a:t>1.10</a:t>
                      </a:r>
                      <a:endParaRPr lang="es-EC" sz="2400" dirty="0">
                        <a:effectLst/>
                        <a:latin typeface="Times New Roman"/>
                        <a:ea typeface="Calibri"/>
                        <a:cs typeface="Times New Roman"/>
                      </a:endParaRPr>
                    </a:p>
                  </a:txBody>
                  <a:tcPr marL="68580" marR="68580" marT="0" marB="0"/>
                </a:tc>
              </a:tr>
              <a:tr h="528059">
                <a:tc>
                  <a:txBody>
                    <a:bodyPr/>
                    <a:lstStyle/>
                    <a:p>
                      <a:pPr algn="ctr">
                        <a:lnSpc>
                          <a:spcPct val="200000"/>
                        </a:lnSpc>
                        <a:spcAft>
                          <a:spcPts val="0"/>
                        </a:spcAft>
                      </a:pPr>
                      <a:r>
                        <a:rPr lang="es-EC" sz="2400" dirty="0">
                          <a:effectLst/>
                        </a:rPr>
                        <a:t>Vy Ton.</a:t>
                      </a:r>
                      <a:endParaRPr lang="es-EC" sz="2400" dirty="0">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2400" dirty="0">
                          <a:effectLst/>
                        </a:rPr>
                        <a:t>684.08</a:t>
                      </a:r>
                      <a:endParaRPr lang="es-EC" sz="2400" dirty="0">
                        <a:effectLst/>
                        <a:latin typeface="Times New Roman"/>
                        <a:ea typeface="Calibri"/>
                        <a:cs typeface="Times New Roman"/>
                      </a:endParaRPr>
                    </a:p>
                  </a:txBody>
                  <a:tcPr marL="68580" marR="68580" marT="0" marB="0"/>
                </a:tc>
              </a:tr>
              <a:tr h="528059">
                <a:tc>
                  <a:txBody>
                    <a:bodyPr/>
                    <a:lstStyle/>
                    <a:p>
                      <a:pPr algn="ctr">
                        <a:lnSpc>
                          <a:spcPct val="200000"/>
                        </a:lnSpc>
                        <a:spcAft>
                          <a:spcPts val="0"/>
                        </a:spcAft>
                      </a:pPr>
                      <a:r>
                        <a:rPr lang="es-EC" sz="2400" dirty="0">
                          <a:effectLst/>
                        </a:rPr>
                        <a:t>W Ton.</a:t>
                      </a:r>
                      <a:endParaRPr lang="es-EC" sz="2400" dirty="0">
                        <a:effectLst/>
                        <a:latin typeface="Times New Roman"/>
                        <a:ea typeface="Calibri"/>
                        <a:cs typeface="Times New Roman"/>
                      </a:endParaRPr>
                    </a:p>
                  </a:txBody>
                  <a:tcPr marL="68580" marR="68580" marT="0" marB="0"/>
                </a:tc>
                <a:tc>
                  <a:txBody>
                    <a:bodyPr/>
                    <a:lstStyle/>
                    <a:p>
                      <a:pPr algn="ctr">
                        <a:lnSpc>
                          <a:spcPct val="200000"/>
                        </a:lnSpc>
                        <a:spcAft>
                          <a:spcPts val="0"/>
                        </a:spcAft>
                      </a:pPr>
                      <a:r>
                        <a:rPr lang="es-EC" sz="2400" dirty="0">
                          <a:effectLst/>
                        </a:rPr>
                        <a:t>3466.03</a:t>
                      </a:r>
                      <a:endParaRPr lang="es-EC" sz="2400" dirty="0">
                        <a:effectLst/>
                        <a:latin typeface="Times New Roman"/>
                        <a:ea typeface="Calibri"/>
                        <a:cs typeface="Times New Roman"/>
                      </a:endParaRPr>
                    </a:p>
                  </a:txBody>
                  <a:tcPr marL="68580" marR="68580" marT="0" marB="0"/>
                </a:tc>
              </a:tr>
            </a:tbl>
          </a:graphicData>
        </a:graphic>
      </p:graphicFrame>
      <mc:AlternateContent xmlns:mc="http://schemas.openxmlformats.org/markup-compatibility/2006" xmlns:a14="http://schemas.microsoft.com/office/drawing/2010/main">
        <mc:Choice Requires="a14">
          <p:sp>
            <p:nvSpPr>
              <p:cNvPr id="5" name="4 Rectángulo"/>
              <p:cNvSpPr/>
              <p:nvPr/>
            </p:nvSpPr>
            <p:spPr>
              <a:xfrm>
                <a:off x="6195249" y="4823606"/>
                <a:ext cx="183941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400" i="1">
                          <a:latin typeface="Cambria Math"/>
                        </a:rPr>
                        <m:t>𝑅</m:t>
                      </m:r>
                      <m:r>
                        <a:rPr lang="es-EC" sz="2400" i="1">
                          <a:latin typeface="Cambria Math"/>
                        </a:rPr>
                        <m:t>= 3.8437</m:t>
                      </m:r>
                    </m:oMath>
                  </m:oMathPara>
                </a14:m>
                <a:endParaRPr lang="es-EC" sz="2400" dirty="0"/>
              </a:p>
            </p:txBody>
          </p:sp>
        </mc:Choice>
        <mc:Fallback xmlns="">
          <p:sp>
            <p:nvSpPr>
              <p:cNvPr id="5" name="4 Rectángulo"/>
              <p:cNvSpPr>
                <a:spLocks noRot="1" noChangeAspect="1" noMove="1" noResize="1" noEditPoints="1" noAdjustHandles="1" noChangeArrowheads="1" noChangeShapeType="1" noTextEdit="1"/>
              </p:cNvSpPr>
              <p:nvPr/>
            </p:nvSpPr>
            <p:spPr>
              <a:xfrm>
                <a:off x="6195249" y="4823606"/>
                <a:ext cx="1839414" cy="461665"/>
              </a:xfrm>
              <a:prstGeom prst="rect">
                <a:avLst/>
              </a:prstGeom>
              <a:blipFill rotWithShape="1">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 name="5 Rectángulo"/>
              <p:cNvSpPr/>
              <p:nvPr/>
            </p:nvSpPr>
            <p:spPr>
              <a:xfrm>
                <a:off x="5925913" y="5306005"/>
                <a:ext cx="237808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400" i="1">
                          <a:latin typeface="Cambria Math"/>
                        </a:rPr>
                        <m:t>∝=0.24971745</m:t>
                      </m:r>
                    </m:oMath>
                  </m:oMathPara>
                </a14:m>
                <a:endParaRPr lang="es-EC" sz="2400" dirty="0"/>
              </a:p>
            </p:txBody>
          </p:sp>
        </mc:Choice>
        <mc:Fallback xmlns="">
          <p:sp>
            <p:nvSpPr>
              <p:cNvPr id="6" name="5 Rectángulo"/>
              <p:cNvSpPr>
                <a:spLocks noRot="1" noChangeAspect="1" noMove="1" noResize="1" noEditPoints="1" noAdjustHandles="1" noChangeArrowheads="1" noChangeShapeType="1" noTextEdit="1"/>
              </p:cNvSpPr>
              <p:nvPr/>
            </p:nvSpPr>
            <p:spPr>
              <a:xfrm>
                <a:off x="5925913" y="5306005"/>
                <a:ext cx="2378087" cy="461665"/>
              </a:xfrm>
              <a:prstGeom prst="rect">
                <a:avLst/>
              </a:prstGeom>
              <a:blipFill rotWithShape="1">
                <a:blip r:embed="rId4"/>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270570513"/>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tx1"/>
            </a:gs>
            <a:gs pos="91000">
              <a:schemeClr val="tx1">
                <a:lumMod val="95000"/>
              </a:schemeClr>
            </a:gs>
            <a:gs pos="98000">
              <a:schemeClr val="tx1">
                <a:lumMod val="85000"/>
              </a:schemeClr>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827584" y="27732"/>
            <a:ext cx="7776864" cy="1143000"/>
          </a:xfrm>
        </p:spPr>
        <p:txBody>
          <a:bodyPr/>
          <a:lstStyle/>
          <a:p>
            <a:r>
              <a:rPr lang="es-EC" b="1" dirty="0">
                <a:solidFill>
                  <a:schemeClr val="bg1"/>
                </a:solidFill>
                <a:latin typeface="Times New Roman" pitchFamily="18" charset="0"/>
                <a:cs typeface="Times New Roman" pitchFamily="18" charset="0"/>
              </a:rPr>
              <a:t>Grafica Punto de Desempeño, Desplazamiento </a:t>
            </a:r>
            <a:r>
              <a:rPr lang="es-EC" b="1" dirty="0" smtClean="0">
                <a:solidFill>
                  <a:schemeClr val="bg1"/>
                </a:solidFill>
                <a:latin typeface="Times New Roman" pitchFamily="18" charset="0"/>
                <a:cs typeface="Times New Roman" pitchFamily="18" charset="0"/>
              </a:rPr>
              <a:t>(m) </a:t>
            </a:r>
            <a:r>
              <a:rPr lang="es-EC" b="1" dirty="0">
                <a:solidFill>
                  <a:schemeClr val="bg1"/>
                </a:solidFill>
                <a:latin typeface="Times New Roman" pitchFamily="18" charset="0"/>
                <a:cs typeface="Times New Roman" pitchFamily="18" charset="0"/>
              </a:rPr>
              <a:t>vs. Fuerza (</a:t>
            </a:r>
            <a:r>
              <a:rPr lang="es-EC" b="1" dirty="0" smtClean="0">
                <a:solidFill>
                  <a:schemeClr val="bg1"/>
                </a:solidFill>
                <a:latin typeface="Times New Roman" pitchFamily="18" charset="0"/>
                <a:cs typeface="Times New Roman" pitchFamily="18" charset="0"/>
              </a:rPr>
              <a:t>T)</a:t>
            </a:r>
            <a:endParaRPr lang="es-EC" b="1" dirty="0">
              <a:solidFill>
                <a:schemeClr val="bg1"/>
              </a:solidFill>
              <a:latin typeface="Times New Roman" pitchFamily="18" charset="0"/>
              <a:cs typeface="Times New Roman" pitchFamily="18" charset="0"/>
            </a:endParaRP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002142"/>
            <a:ext cx="6624736" cy="5867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37767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1">
                <a:lumMod val="85000"/>
              </a:schemeClr>
            </a:gs>
            <a:gs pos="50000">
              <a:schemeClr val="tx1">
                <a:lumMod val="91000"/>
                <a:lumOff val="9000"/>
              </a:schemeClr>
            </a:gs>
            <a:gs pos="100000">
              <a:schemeClr val="tx1">
                <a:lumMod val="75000"/>
              </a:schemeClr>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611560" y="548680"/>
            <a:ext cx="8354888" cy="994122"/>
          </a:xfrm>
        </p:spPr>
        <p:txBody>
          <a:bodyPr/>
          <a:lstStyle/>
          <a:p>
            <a:r>
              <a:rPr lang="es-EC" b="1" dirty="0" smtClean="0">
                <a:solidFill>
                  <a:schemeClr val="bg1"/>
                </a:solidFill>
                <a:latin typeface="Times New Roman" pitchFamily="18" charset="0"/>
                <a:cs typeface="Times New Roman" pitchFamily="18" charset="0"/>
              </a:rPr>
              <a:t>REPRESENTACIÓN DEL PUNTO DE DESEMPEÑO, para el análisis en el pórtico plano</a:t>
            </a:r>
            <a:endParaRPr lang="es-EC" b="1" dirty="0">
              <a:solidFill>
                <a:schemeClr val="bg1"/>
              </a:solidFill>
              <a:latin typeface="Times New Roman" pitchFamily="18" charset="0"/>
              <a:cs typeface="Times New Roman" pitchFamily="18"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graphicFrame>
        <p:nvGraphicFramePr>
          <p:cNvPr id="8" name="7 Objeto"/>
          <p:cNvGraphicFramePr>
            <a:graphicFrameLocks noChangeAspect="1"/>
          </p:cNvGraphicFramePr>
          <p:nvPr>
            <p:extLst>
              <p:ext uri="{D42A27DB-BD31-4B8C-83A1-F6EECF244321}">
                <p14:modId xmlns:p14="http://schemas.microsoft.com/office/powerpoint/2010/main" val="521935952"/>
              </p:ext>
            </p:extLst>
          </p:nvPr>
        </p:nvGraphicFramePr>
        <p:xfrm>
          <a:off x="412062" y="1628800"/>
          <a:ext cx="8319875" cy="4735730"/>
        </p:xfrm>
        <a:graphic>
          <a:graphicData uri="http://schemas.openxmlformats.org/presentationml/2006/ole">
            <mc:AlternateContent xmlns:mc="http://schemas.openxmlformats.org/markup-compatibility/2006">
              <mc:Choice xmlns:v="urn:schemas-microsoft-com:vml" Requires="v">
                <p:oleObj spid="_x0000_s43091" name="AutoCAD Drawing" r:id="rId4" imgW="13677900" imgH="5781675" progId="AutoCAD.Drawing.18">
                  <p:embed/>
                </p:oleObj>
              </mc:Choice>
              <mc:Fallback>
                <p:oleObj name="AutoCAD Drawing" r:id="rId4" imgW="13677900" imgH="5781675" progId="AutoCAD.Drawing.1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7625" t="10715" r="22150" b="11020"/>
                      <a:stretch>
                        <a:fillRect/>
                      </a:stretch>
                    </p:blipFill>
                    <p:spPr bwMode="auto">
                      <a:xfrm>
                        <a:off x="412062" y="1628800"/>
                        <a:ext cx="8319875" cy="4735730"/>
                      </a:xfrm>
                      <a:prstGeom prst="rect">
                        <a:avLst/>
                      </a:prstGeom>
                      <a:noFill/>
                    </p:spPr>
                  </p:pic>
                </p:oleObj>
              </mc:Fallback>
            </mc:AlternateContent>
          </a:graphicData>
        </a:graphic>
      </p:graphicFrame>
    </p:spTree>
    <p:extLst>
      <p:ext uri="{BB962C8B-B14F-4D97-AF65-F5344CB8AC3E}">
        <p14:creationId xmlns:p14="http://schemas.microsoft.com/office/powerpoint/2010/main" val="22824626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332656"/>
            <a:ext cx="7924800" cy="1143000"/>
          </a:xfrm>
        </p:spPr>
        <p:txBody>
          <a:bodyPr/>
          <a:lstStyle/>
          <a:p>
            <a:r>
              <a:rPr lang="es-EC" b="1" dirty="0">
                <a:latin typeface="Times New Roman" pitchFamily="18" charset="0"/>
                <a:cs typeface="Times New Roman" pitchFamily="18" charset="0"/>
              </a:rPr>
              <a:t>Límites de Deriva máxima de piso propuesto por ATC-40, para los diferentes Niveles de desempeño.</a:t>
            </a:r>
          </a:p>
        </p:txBody>
      </p:sp>
      <mc:AlternateContent xmlns:mc="http://schemas.openxmlformats.org/markup-compatibility/2006" xmlns:a14="http://schemas.microsoft.com/office/drawing/2010/main">
        <mc:Choice Requires="a14">
          <p:graphicFrame>
            <p:nvGraphicFramePr>
              <p:cNvPr id="3" name="2 Tabla"/>
              <p:cNvGraphicFramePr>
                <a:graphicFrameLocks noGrp="1"/>
              </p:cNvGraphicFramePr>
              <p:nvPr>
                <p:extLst>
                  <p:ext uri="{D42A27DB-BD31-4B8C-83A1-F6EECF244321}">
                    <p14:modId xmlns:p14="http://schemas.microsoft.com/office/powerpoint/2010/main" val="1368288837"/>
                  </p:ext>
                </p:extLst>
              </p:nvPr>
            </p:nvGraphicFramePr>
            <p:xfrm>
              <a:off x="683568" y="1916832"/>
              <a:ext cx="7272808" cy="2912555"/>
            </p:xfrm>
            <a:graphic>
              <a:graphicData uri="http://schemas.openxmlformats.org/drawingml/2006/table">
                <a:tbl>
                  <a:tblPr firstRow="1" firstCol="1" bandRow="1">
                    <a:effectLst>
                      <a:outerShdw blurRad="50800" dist="38100" dir="2700000" algn="tl" rotWithShape="0">
                        <a:prstClr val="black">
                          <a:alpha val="40000"/>
                        </a:prstClr>
                      </a:outerShdw>
                      <a:reflection blurRad="6350" stA="50000" endA="295" endPos="92000" dist="101600" dir="5400000" sy="-100000" algn="bl" rotWithShape="0"/>
                    </a:effectLst>
                    <a:tableStyleId>{5DA37D80-6434-44D0-A028-1B22A696006F}</a:tableStyleId>
                  </a:tblPr>
                  <a:tblGrid>
                    <a:gridCol w="4290447"/>
                    <a:gridCol w="2982361"/>
                  </a:tblGrid>
                  <a:tr h="0">
                    <a:tc>
                      <a:txBody>
                        <a:bodyPr/>
                        <a:lstStyle/>
                        <a:p>
                          <a:pPr algn="ctr">
                            <a:lnSpc>
                              <a:spcPct val="150000"/>
                            </a:lnSpc>
                            <a:spcAft>
                              <a:spcPts val="0"/>
                            </a:spcAft>
                          </a:pPr>
                          <a:r>
                            <a:rPr lang="es-EC" sz="2800" dirty="0" smtClean="0">
                              <a:effectLst/>
                            </a:rPr>
                            <a:t>NIVEL DE DESEMPEÑO </a:t>
                          </a:r>
                          <a:endParaRPr lang="es-EC" sz="2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2800" dirty="0">
                              <a:effectLst/>
                            </a:rPr>
                            <a:t>Deriva entre Piso δ</a:t>
                          </a:r>
                          <a:r>
                            <a:rPr lang="es-EC" sz="2800" baseline="-25000" dirty="0">
                              <a:effectLst/>
                            </a:rPr>
                            <a:t>i</a:t>
                          </a:r>
                          <a:endParaRPr lang="es-EC" sz="2800" dirty="0">
                            <a:effectLst/>
                            <a:latin typeface="Times New Roman"/>
                            <a:ea typeface="Calibri"/>
                            <a:cs typeface="Times New Roman"/>
                          </a:endParaRPr>
                        </a:p>
                      </a:txBody>
                      <a:tcPr marL="68580" marR="68580" marT="0" marB="0"/>
                    </a:tc>
                  </a:tr>
                  <a:tr h="0">
                    <a:tc>
                      <a:txBody>
                        <a:bodyPr/>
                        <a:lstStyle/>
                        <a:p>
                          <a:pPr algn="just">
                            <a:lnSpc>
                              <a:spcPct val="150000"/>
                            </a:lnSpc>
                            <a:spcAft>
                              <a:spcPts val="0"/>
                            </a:spcAft>
                          </a:pPr>
                          <a:r>
                            <a:rPr lang="es-EC" sz="2800" dirty="0">
                              <a:effectLst/>
                            </a:rPr>
                            <a:t>Ocupación Inmediata (IO)</a:t>
                          </a:r>
                          <a:endParaRPr lang="es-EC" sz="2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2800" dirty="0">
                              <a:effectLst/>
                            </a:rPr>
                            <a:t>0.01</a:t>
                          </a:r>
                          <a:endParaRPr lang="es-EC" sz="2800" dirty="0">
                            <a:effectLst/>
                            <a:latin typeface="Times New Roman"/>
                            <a:ea typeface="Calibri"/>
                            <a:cs typeface="Times New Roman"/>
                          </a:endParaRPr>
                        </a:p>
                      </a:txBody>
                      <a:tcPr marL="68580" marR="68580" marT="0" marB="0"/>
                    </a:tc>
                  </a:tr>
                  <a:tr h="0">
                    <a:tc>
                      <a:txBody>
                        <a:bodyPr/>
                        <a:lstStyle/>
                        <a:p>
                          <a:pPr algn="just">
                            <a:lnSpc>
                              <a:spcPct val="150000"/>
                            </a:lnSpc>
                            <a:spcAft>
                              <a:spcPts val="0"/>
                            </a:spcAft>
                          </a:pPr>
                          <a:r>
                            <a:rPr lang="es-EC" sz="2800" dirty="0">
                              <a:effectLst/>
                            </a:rPr>
                            <a:t>Seguridad de Vida (LS)</a:t>
                          </a:r>
                          <a:endParaRPr lang="es-EC" sz="2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2800" dirty="0">
                              <a:effectLst/>
                            </a:rPr>
                            <a:t>0.02</a:t>
                          </a:r>
                          <a:endParaRPr lang="es-EC" sz="2800" dirty="0">
                            <a:effectLst/>
                            <a:latin typeface="Times New Roman"/>
                            <a:ea typeface="Calibri"/>
                            <a:cs typeface="Times New Roman"/>
                          </a:endParaRPr>
                        </a:p>
                      </a:txBody>
                      <a:tcPr marL="68580" marR="68580" marT="0" marB="0"/>
                    </a:tc>
                  </a:tr>
                  <a:tr h="0">
                    <a:tc>
                      <a:txBody>
                        <a:bodyPr/>
                        <a:lstStyle/>
                        <a:p>
                          <a:pPr algn="just">
                            <a:lnSpc>
                              <a:spcPct val="150000"/>
                            </a:lnSpc>
                            <a:spcAft>
                              <a:spcPts val="0"/>
                            </a:spcAft>
                          </a:pPr>
                          <a:r>
                            <a:rPr lang="es-EC" sz="2800" dirty="0">
                              <a:effectLst/>
                            </a:rPr>
                            <a:t>Prevención del Colapso (CP)</a:t>
                          </a:r>
                          <a:endParaRPr lang="es-EC" sz="2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2800" dirty="0">
                              <a:effectLst/>
                            </a:rPr>
                            <a:t>0.33*</a:t>
                          </a:r>
                          <a14:m>
                            <m:oMath xmlns:m="http://schemas.openxmlformats.org/officeDocument/2006/math">
                              <m:f>
                                <m:fPr>
                                  <m:ctrlPr>
                                    <a:rPr lang="es-EC" sz="2800" i="1">
                                      <a:effectLst/>
                                      <a:latin typeface="Cambria Math"/>
                                    </a:rPr>
                                  </m:ctrlPr>
                                </m:fPr>
                                <m:num>
                                  <m:sSub>
                                    <m:sSubPr>
                                      <m:ctrlPr>
                                        <a:rPr lang="es-EC" sz="2800" i="1">
                                          <a:effectLst/>
                                          <a:latin typeface="Cambria Math"/>
                                        </a:rPr>
                                      </m:ctrlPr>
                                    </m:sSubPr>
                                    <m:e>
                                      <m:r>
                                        <a:rPr lang="es-EC" sz="2800">
                                          <a:effectLst/>
                                          <a:latin typeface="Cambria Math"/>
                                        </a:rPr>
                                        <m:t>𝑉</m:t>
                                      </m:r>
                                    </m:e>
                                    <m:sub>
                                      <m:r>
                                        <a:rPr lang="es-EC" sz="2800">
                                          <a:effectLst/>
                                          <a:latin typeface="Cambria Math"/>
                                        </a:rPr>
                                        <m:t>𝑖</m:t>
                                      </m:r>
                                    </m:sub>
                                  </m:sSub>
                                </m:num>
                                <m:den>
                                  <m:sSub>
                                    <m:sSubPr>
                                      <m:ctrlPr>
                                        <a:rPr lang="es-EC" sz="2800" i="1">
                                          <a:effectLst/>
                                          <a:latin typeface="Cambria Math"/>
                                        </a:rPr>
                                      </m:ctrlPr>
                                    </m:sSubPr>
                                    <m:e>
                                      <m:r>
                                        <a:rPr lang="es-EC" sz="2800">
                                          <a:effectLst/>
                                          <a:latin typeface="Cambria Math"/>
                                        </a:rPr>
                                        <m:t>𝑃</m:t>
                                      </m:r>
                                    </m:e>
                                    <m:sub>
                                      <m:r>
                                        <a:rPr lang="es-EC" sz="2800">
                                          <a:effectLst/>
                                          <a:latin typeface="Cambria Math"/>
                                        </a:rPr>
                                        <m:t>𝑖</m:t>
                                      </m:r>
                                    </m:sub>
                                  </m:sSub>
                                </m:den>
                              </m:f>
                            </m:oMath>
                          </a14:m>
                          <a:endParaRPr lang="es-EC" sz="2800" dirty="0">
                            <a:effectLst/>
                            <a:latin typeface="Times New Roman"/>
                            <a:ea typeface="Calibri"/>
                            <a:cs typeface="Times New Roman"/>
                          </a:endParaRPr>
                        </a:p>
                      </a:txBody>
                      <a:tcPr marL="68580" marR="68580" marT="0" marB="0"/>
                    </a:tc>
                  </a:tr>
                </a:tbl>
              </a:graphicData>
            </a:graphic>
          </p:graphicFrame>
        </mc:Choice>
        <mc:Fallback xmlns="">
          <p:graphicFrame>
            <p:nvGraphicFramePr>
              <p:cNvPr id="3" name="2 Tabla"/>
              <p:cNvGraphicFramePr>
                <a:graphicFrameLocks noGrp="1"/>
              </p:cNvGraphicFramePr>
              <p:nvPr>
                <p:extLst>
                  <p:ext uri="{D42A27DB-BD31-4B8C-83A1-F6EECF244321}">
                    <p14:modId xmlns:p14="http://schemas.microsoft.com/office/powerpoint/2010/main" val="1368288837"/>
                  </p:ext>
                </p:extLst>
              </p:nvPr>
            </p:nvGraphicFramePr>
            <p:xfrm>
              <a:off x="683568" y="1916832"/>
              <a:ext cx="7272808" cy="2912555"/>
            </p:xfrm>
            <a:graphic>
              <a:graphicData uri="http://schemas.openxmlformats.org/drawingml/2006/table">
                <a:tbl>
                  <a:tblPr firstRow="1" firstCol="1" bandRow="1">
                    <a:effectLst>
                      <a:outerShdw blurRad="50800" dist="38100" dir="2700000" algn="tl" rotWithShape="0">
                        <a:prstClr val="black">
                          <a:alpha val="40000"/>
                        </a:prstClr>
                      </a:outerShdw>
                      <a:reflection blurRad="6350" stA="50000" endA="295" endPos="92000" dist="101600" dir="5400000" sy="-100000" algn="bl" rotWithShape="0"/>
                    </a:effectLst>
                    <a:tableStyleId>{5DA37D80-6434-44D0-A028-1B22A696006F}</a:tableStyleId>
                  </a:tblPr>
                  <a:tblGrid>
                    <a:gridCol w="4290447"/>
                    <a:gridCol w="2982361"/>
                  </a:tblGrid>
                  <a:tr h="640080">
                    <a:tc>
                      <a:txBody>
                        <a:bodyPr/>
                        <a:lstStyle/>
                        <a:p>
                          <a:pPr algn="ctr">
                            <a:lnSpc>
                              <a:spcPct val="150000"/>
                            </a:lnSpc>
                            <a:spcAft>
                              <a:spcPts val="0"/>
                            </a:spcAft>
                          </a:pPr>
                          <a:r>
                            <a:rPr lang="es-EC" sz="2800" dirty="0" smtClean="0">
                              <a:effectLst/>
                            </a:rPr>
                            <a:t>NIVEL DE DESEMPEÑO </a:t>
                          </a:r>
                          <a:endParaRPr lang="es-EC" sz="2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2800" dirty="0">
                              <a:effectLst/>
                            </a:rPr>
                            <a:t>Deriva entre Piso </a:t>
                          </a:r>
                          <a:r>
                            <a:rPr lang="es-EC" sz="2800" dirty="0" err="1">
                              <a:effectLst/>
                            </a:rPr>
                            <a:t>δ</a:t>
                          </a:r>
                          <a:r>
                            <a:rPr lang="es-EC" sz="2800" baseline="-25000" dirty="0" err="1">
                              <a:effectLst/>
                            </a:rPr>
                            <a:t>i</a:t>
                          </a:r>
                          <a:endParaRPr lang="es-EC" sz="2800" dirty="0">
                            <a:effectLst/>
                            <a:latin typeface="Times New Roman"/>
                            <a:ea typeface="Calibri"/>
                            <a:cs typeface="Times New Roman"/>
                          </a:endParaRPr>
                        </a:p>
                      </a:txBody>
                      <a:tcPr marL="68580" marR="68580" marT="0" marB="0"/>
                    </a:tc>
                  </a:tr>
                  <a:tr h="640080">
                    <a:tc>
                      <a:txBody>
                        <a:bodyPr/>
                        <a:lstStyle/>
                        <a:p>
                          <a:pPr algn="just">
                            <a:lnSpc>
                              <a:spcPct val="150000"/>
                            </a:lnSpc>
                            <a:spcAft>
                              <a:spcPts val="0"/>
                            </a:spcAft>
                          </a:pPr>
                          <a:r>
                            <a:rPr lang="es-EC" sz="2800" dirty="0">
                              <a:effectLst/>
                            </a:rPr>
                            <a:t>Ocupación Inmediata (IO)</a:t>
                          </a:r>
                          <a:endParaRPr lang="es-EC" sz="2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2800">
                              <a:effectLst/>
                            </a:rPr>
                            <a:t>0.01</a:t>
                          </a:r>
                          <a:endParaRPr lang="es-EC" sz="2800">
                            <a:effectLst/>
                            <a:latin typeface="Times New Roman"/>
                            <a:ea typeface="Calibri"/>
                            <a:cs typeface="Times New Roman"/>
                          </a:endParaRPr>
                        </a:p>
                      </a:txBody>
                      <a:tcPr marL="68580" marR="68580" marT="0" marB="0"/>
                    </a:tc>
                  </a:tr>
                  <a:tr h="640080">
                    <a:tc>
                      <a:txBody>
                        <a:bodyPr/>
                        <a:lstStyle/>
                        <a:p>
                          <a:pPr algn="just">
                            <a:lnSpc>
                              <a:spcPct val="150000"/>
                            </a:lnSpc>
                            <a:spcAft>
                              <a:spcPts val="0"/>
                            </a:spcAft>
                          </a:pPr>
                          <a:r>
                            <a:rPr lang="es-EC" sz="2800">
                              <a:effectLst/>
                            </a:rPr>
                            <a:t>Seguridad de Vida (LS)</a:t>
                          </a:r>
                          <a:endParaRPr lang="es-EC" sz="2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2800" dirty="0">
                              <a:effectLst/>
                            </a:rPr>
                            <a:t>0.02</a:t>
                          </a:r>
                          <a:endParaRPr lang="es-EC" sz="2800" dirty="0">
                            <a:effectLst/>
                            <a:latin typeface="Times New Roman"/>
                            <a:ea typeface="Calibri"/>
                            <a:cs typeface="Times New Roman"/>
                          </a:endParaRPr>
                        </a:p>
                      </a:txBody>
                      <a:tcPr marL="68580" marR="68580" marT="0" marB="0"/>
                    </a:tc>
                  </a:tr>
                  <a:tr h="992315">
                    <a:tc>
                      <a:txBody>
                        <a:bodyPr/>
                        <a:lstStyle/>
                        <a:p>
                          <a:pPr algn="just">
                            <a:lnSpc>
                              <a:spcPct val="150000"/>
                            </a:lnSpc>
                            <a:spcAft>
                              <a:spcPts val="0"/>
                            </a:spcAft>
                          </a:pPr>
                          <a:r>
                            <a:rPr lang="es-EC" sz="2800">
                              <a:effectLst/>
                            </a:rPr>
                            <a:t>Prevención del Colapso (CP)</a:t>
                          </a:r>
                          <a:endParaRPr lang="es-EC" sz="2800">
                            <a:effectLst/>
                            <a:latin typeface="Times New Roman"/>
                            <a:ea typeface="Calibri"/>
                            <a:cs typeface="Times New Roman"/>
                          </a:endParaRPr>
                        </a:p>
                      </a:txBody>
                      <a:tcPr marL="68580" marR="68580" marT="0" marB="0"/>
                    </a:tc>
                    <a:tc>
                      <a:txBody>
                        <a:bodyPr/>
                        <a:lstStyle/>
                        <a:p>
                          <a:endParaRPr lang="es-EC"/>
                        </a:p>
                      </a:txBody>
                      <a:tcPr marL="68580" marR="68580" marT="0" marB="0">
                        <a:blipFill rotWithShape="1">
                          <a:blip r:embed="rId2"/>
                          <a:stretch>
                            <a:fillRect l="-144990" t="-195706" r="-2863" b="-306748"/>
                          </a:stretch>
                        </a:blipFill>
                      </a:tcPr>
                    </a:tc>
                  </a:tr>
                </a:tbl>
              </a:graphicData>
            </a:graphic>
          </p:graphicFrame>
        </mc:Fallback>
      </mc:AlternateContent>
    </p:spTree>
    <p:extLst>
      <p:ext uri="{BB962C8B-B14F-4D97-AF65-F5344CB8AC3E}">
        <p14:creationId xmlns:p14="http://schemas.microsoft.com/office/powerpoint/2010/main" val="2444122464"/>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latin typeface="Times New Roman" pitchFamily="18" charset="0"/>
                <a:cs typeface="Times New Roman" pitchFamily="18" charset="0"/>
              </a:rPr>
              <a:t>Límites de Deriva máxima de piso según         VISIÓN-    2000,   para los diferentes Niveles de </a:t>
            </a:r>
            <a:r>
              <a:rPr lang="es-EC" dirty="0" smtClean="0">
                <a:latin typeface="Times New Roman" pitchFamily="18" charset="0"/>
                <a:cs typeface="Times New Roman" pitchFamily="18" charset="0"/>
              </a:rPr>
              <a:t>desempeño</a:t>
            </a:r>
            <a:endParaRPr lang="es-EC" dirty="0">
              <a:latin typeface="Times New Roman" pitchFamily="18" charset="0"/>
              <a:cs typeface="Times New Roman" pitchFamily="18" charset="0"/>
            </a:endParaRPr>
          </a:p>
        </p:txBody>
      </p:sp>
      <p:graphicFrame>
        <p:nvGraphicFramePr>
          <p:cNvPr id="3" name="2 Tabla"/>
          <p:cNvGraphicFramePr>
            <a:graphicFrameLocks noGrp="1"/>
          </p:cNvGraphicFramePr>
          <p:nvPr>
            <p:extLst>
              <p:ext uri="{D42A27DB-BD31-4B8C-83A1-F6EECF244321}">
                <p14:modId xmlns:p14="http://schemas.microsoft.com/office/powerpoint/2010/main" val="1486347313"/>
              </p:ext>
            </p:extLst>
          </p:nvPr>
        </p:nvGraphicFramePr>
        <p:xfrm>
          <a:off x="2123728" y="1988840"/>
          <a:ext cx="4608512" cy="2880360"/>
        </p:xfrm>
        <a:graphic>
          <a:graphicData uri="http://schemas.openxmlformats.org/drawingml/2006/table">
            <a:tbl>
              <a:tblPr firstRow="1" firstCol="1" bandRow="1">
                <a:effectLst>
                  <a:outerShdw blurRad="50800" dist="38100" algn="l" rotWithShape="0">
                    <a:schemeClr val="tx1">
                      <a:alpha val="40000"/>
                    </a:schemeClr>
                  </a:outerShdw>
                  <a:reflection blurRad="6350" stA="50000" endA="295" endPos="92000" dist="101600" dir="5400000" sy="-100000" algn="bl" rotWithShape="0"/>
                </a:effectLst>
                <a:tableStyleId>{5DA37D80-6434-44D0-A028-1B22A696006F}</a:tableStyleId>
              </a:tblPr>
              <a:tblGrid>
                <a:gridCol w="2371344"/>
                <a:gridCol w="2237168"/>
              </a:tblGrid>
              <a:tr h="0">
                <a:tc>
                  <a:txBody>
                    <a:bodyPr/>
                    <a:lstStyle/>
                    <a:p>
                      <a:pPr algn="just">
                        <a:lnSpc>
                          <a:spcPct val="150000"/>
                        </a:lnSpc>
                        <a:spcAft>
                          <a:spcPts val="0"/>
                        </a:spcAft>
                      </a:pPr>
                      <a:r>
                        <a:rPr lang="es-EC" sz="1800" dirty="0" smtClean="0">
                          <a:effectLst/>
                        </a:rPr>
                        <a:t>NIVEL DE DESEMPEÑO </a:t>
                      </a:r>
                      <a:endParaRPr lang="es-EC" sz="1800" dirty="0">
                        <a:effectLst/>
                        <a:latin typeface="Times New Roman"/>
                        <a:ea typeface="Calibri"/>
                        <a:cs typeface="Times New Roman"/>
                      </a:endParaRPr>
                    </a:p>
                  </a:txBody>
                  <a:tcPr marL="68580" marR="68580" marT="0" marB="0"/>
                </a:tc>
                <a:tc>
                  <a:txBody>
                    <a:bodyPr/>
                    <a:lstStyle/>
                    <a:p>
                      <a:pPr algn="just">
                        <a:lnSpc>
                          <a:spcPct val="150000"/>
                        </a:lnSpc>
                        <a:spcAft>
                          <a:spcPts val="0"/>
                        </a:spcAft>
                      </a:pPr>
                      <a:r>
                        <a:rPr lang="es-EC" sz="1800" dirty="0">
                          <a:effectLst/>
                        </a:rPr>
                        <a:t>Deriva entre Piso δ</a:t>
                      </a:r>
                      <a:r>
                        <a:rPr lang="es-EC" sz="1800" baseline="-25000" dirty="0">
                          <a:effectLst/>
                        </a:rPr>
                        <a:t>i</a:t>
                      </a:r>
                      <a:endParaRPr lang="es-EC" sz="1800" dirty="0">
                        <a:effectLst/>
                      </a:endParaRPr>
                    </a:p>
                    <a:p>
                      <a:pPr algn="just">
                        <a:lnSpc>
                          <a:spcPct val="150000"/>
                        </a:lnSpc>
                        <a:spcAft>
                          <a:spcPts val="0"/>
                        </a:spcAft>
                      </a:pPr>
                      <a:r>
                        <a:rPr lang="es-EC" sz="1800" dirty="0">
                          <a:effectLst/>
                        </a:rPr>
                        <a:t>(% altura entre piso)</a:t>
                      </a:r>
                      <a:endParaRPr lang="es-EC" sz="1800" dirty="0">
                        <a:effectLst/>
                        <a:latin typeface="Times New Roman"/>
                        <a:ea typeface="Calibri"/>
                        <a:cs typeface="Times New Roman"/>
                      </a:endParaRPr>
                    </a:p>
                  </a:txBody>
                  <a:tcPr marL="68580" marR="68580" marT="0" marB="0"/>
                </a:tc>
              </a:tr>
              <a:tr h="0">
                <a:tc>
                  <a:txBody>
                    <a:bodyPr/>
                    <a:lstStyle/>
                    <a:p>
                      <a:pPr algn="just">
                        <a:lnSpc>
                          <a:spcPct val="150000"/>
                        </a:lnSpc>
                        <a:spcAft>
                          <a:spcPts val="0"/>
                        </a:spcAft>
                      </a:pPr>
                      <a:r>
                        <a:rPr lang="es-EC" sz="1800" dirty="0">
                          <a:effectLst/>
                        </a:rPr>
                        <a:t>Totalmente Operacional </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0.20</a:t>
                      </a:r>
                      <a:endParaRPr lang="es-EC" sz="1800" dirty="0">
                        <a:effectLst/>
                        <a:latin typeface="Times New Roman"/>
                        <a:ea typeface="Calibri"/>
                        <a:cs typeface="Times New Roman"/>
                      </a:endParaRPr>
                    </a:p>
                  </a:txBody>
                  <a:tcPr marL="68580" marR="68580" marT="0" marB="0"/>
                </a:tc>
              </a:tr>
              <a:tr h="0">
                <a:tc>
                  <a:txBody>
                    <a:bodyPr/>
                    <a:lstStyle/>
                    <a:p>
                      <a:pPr algn="just">
                        <a:lnSpc>
                          <a:spcPct val="150000"/>
                        </a:lnSpc>
                        <a:spcAft>
                          <a:spcPts val="0"/>
                        </a:spcAft>
                      </a:pPr>
                      <a:r>
                        <a:rPr lang="es-EC" sz="1800" dirty="0">
                          <a:effectLst/>
                        </a:rPr>
                        <a:t>Operacional </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0.50</a:t>
                      </a:r>
                      <a:endParaRPr lang="es-EC" sz="1800" dirty="0">
                        <a:effectLst/>
                        <a:latin typeface="Times New Roman"/>
                        <a:ea typeface="Calibri"/>
                        <a:cs typeface="Times New Roman"/>
                      </a:endParaRPr>
                    </a:p>
                  </a:txBody>
                  <a:tcPr marL="68580" marR="68580" marT="0" marB="0"/>
                </a:tc>
              </a:tr>
              <a:tr h="0">
                <a:tc>
                  <a:txBody>
                    <a:bodyPr/>
                    <a:lstStyle/>
                    <a:p>
                      <a:pPr algn="just">
                        <a:lnSpc>
                          <a:spcPct val="150000"/>
                        </a:lnSpc>
                        <a:spcAft>
                          <a:spcPts val="0"/>
                        </a:spcAft>
                      </a:pPr>
                      <a:r>
                        <a:rPr lang="es-EC" sz="1800" dirty="0">
                          <a:effectLst/>
                        </a:rPr>
                        <a:t>Seguridad</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1.50</a:t>
                      </a:r>
                      <a:endParaRPr lang="es-EC" sz="1800" dirty="0">
                        <a:effectLst/>
                        <a:latin typeface="Times New Roman"/>
                        <a:ea typeface="Calibri"/>
                        <a:cs typeface="Times New Roman"/>
                      </a:endParaRPr>
                    </a:p>
                  </a:txBody>
                  <a:tcPr marL="68580" marR="68580" marT="0" marB="0"/>
                </a:tc>
              </a:tr>
              <a:tr h="0">
                <a:tc>
                  <a:txBody>
                    <a:bodyPr/>
                    <a:lstStyle/>
                    <a:p>
                      <a:pPr algn="just">
                        <a:lnSpc>
                          <a:spcPct val="150000"/>
                        </a:lnSpc>
                        <a:spcAft>
                          <a:spcPts val="0"/>
                        </a:spcAft>
                      </a:pPr>
                      <a:r>
                        <a:rPr lang="es-EC" sz="1800" dirty="0">
                          <a:effectLst/>
                        </a:rPr>
                        <a:t>Próximo al Colapso</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2.50</a:t>
                      </a:r>
                      <a:endParaRPr lang="es-EC" sz="1800" dirty="0">
                        <a:effectLst/>
                        <a:latin typeface="Times New Roman"/>
                        <a:ea typeface="Calibri"/>
                        <a:cs typeface="Times New Roman"/>
                      </a:endParaRPr>
                    </a:p>
                  </a:txBody>
                  <a:tcPr marL="68580" marR="68580" marT="0" marB="0"/>
                </a:tc>
              </a:tr>
              <a:tr h="0">
                <a:tc>
                  <a:txBody>
                    <a:bodyPr/>
                    <a:lstStyle/>
                    <a:p>
                      <a:pPr algn="just">
                        <a:lnSpc>
                          <a:spcPct val="150000"/>
                        </a:lnSpc>
                        <a:spcAft>
                          <a:spcPts val="0"/>
                        </a:spcAft>
                      </a:pPr>
                      <a:r>
                        <a:rPr lang="es-EC" sz="1800" dirty="0">
                          <a:effectLst/>
                        </a:rPr>
                        <a:t>Colapso</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&gt;2.50</a:t>
                      </a:r>
                      <a:endParaRPr lang="es-EC" sz="1800" dirty="0">
                        <a:effectLst/>
                        <a:latin typeface="Times New Roman"/>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4128396035"/>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latin typeface="Times New Roman" pitchFamily="18" charset="0"/>
                <a:cs typeface="Times New Roman" pitchFamily="18" charset="0"/>
              </a:rPr>
              <a:t>Intervalo de Valores límites para el Punto de Desempeño</a:t>
            </a:r>
          </a:p>
        </p:txBody>
      </p:sp>
      <p:graphicFrame>
        <p:nvGraphicFramePr>
          <p:cNvPr id="3" name="2 Tabla"/>
          <p:cNvGraphicFramePr>
            <a:graphicFrameLocks noGrp="1"/>
          </p:cNvGraphicFramePr>
          <p:nvPr>
            <p:extLst>
              <p:ext uri="{D42A27DB-BD31-4B8C-83A1-F6EECF244321}">
                <p14:modId xmlns:p14="http://schemas.microsoft.com/office/powerpoint/2010/main" val="1773698104"/>
              </p:ext>
            </p:extLst>
          </p:nvPr>
        </p:nvGraphicFramePr>
        <p:xfrm>
          <a:off x="2051720" y="1844824"/>
          <a:ext cx="5688632" cy="2286000"/>
        </p:xfrm>
        <a:graphic>
          <a:graphicData uri="http://schemas.openxmlformats.org/drawingml/2006/table">
            <a:tbl>
              <a:tblPr firstRow="1" firstCol="1" bandRow="1">
                <a:effectLst>
                  <a:outerShdw blurRad="76200" dir="13500000" sy="23000" kx="1200000" algn="br" rotWithShape="0">
                    <a:schemeClr val="tx1">
                      <a:alpha val="20000"/>
                    </a:schemeClr>
                  </a:outerShdw>
                  <a:reflection blurRad="6350" stA="50000" endA="295" endPos="92000" dist="101600" dir="5400000" sy="-100000" algn="bl" rotWithShape="0"/>
                </a:effectLst>
                <a:tableStyleId>{5DA37D80-6434-44D0-A028-1B22A696006F}</a:tableStyleId>
              </a:tblPr>
              <a:tblGrid>
                <a:gridCol w="3045460"/>
                <a:gridCol w="2643172"/>
              </a:tblGrid>
              <a:tr h="0">
                <a:tc>
                  <a:txBody>
                    <a:bodyPr/>
                    <a:lstStyle/>
                    <a:p>
                      <a:pPr algn="ctr">
                        <a:lnSpc>
                          <a:spcPct val="150000"/>
                        </a:lnSpc>
                        <a:spcAft>
                          <a:spcPts val="0"/>
                        </a:spcAft>
                      </a:pPr>
                      <a:r>
                        <a:rPr lang="es-EC" sz="2000" dirty="0" smtClean="0">
                          <a:effectLst/>
                        </a:rPr>
                        <a:t>NIVEL DE DESEMPEÑO</a:t>
                      </a:r>
                      <a:endParaRPr lang="es-EC" sz="20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2000" dirty="0">
                          <a:effectLst/>
                        </a:rPr>
                        <a:t>Intervalo para Dt</a:t>
                      </a:r>
                    </a:p>
                    <a:p>
                      <a:pPr algn="ctr">
                        <a:lnSpc>
                          <a:spcPct val="150000"/>
                        </a:lnSpc>
                        <a:spcAft>
                          <a:spcPts val="0"/>
                        </a:spcAft>
                      </a:pPr>
                      <a:r>
                        <a:rPr lang="es-EC" sz="2000" dirty="0">
                          <a:effectLst/>
                        </a:rPr>
                        <a:t>(cm)</a:t>
                      </a:r>
                      <a:endParaRPr lang="es-EC" sz="2000" dirty="0">
                        <a:effectLst/>
                        <a:latin typeface="Times New Roman"/>
                        <a:ea typeface="Calibri"/>
                        <a:cs typeface="Times New Roman"/>
                      </a:endParaRPr>
                    </a:p>
                  </a:txBody>
                  <a:tcPr marL="68580" marR="68580" marT="0" marB="0"/>
                </a:tc>
              </a:tr>
              <a:tr h="0">
                <a:tc>
                  <a:txBody>
                    <a:bodyPr/>
                    <a:lstStyle/>
                    <a:p>
                      <a:pPr algn="ctr">
                        <a:lnSpc>
                          <a:spcPct val="150000"/>
                        </a:lnSpc>
                        <a:spcAft>
                          <a:spcPts val="0"/>
                        </a:spcAft>
                      </a:pPr>
                      <a:r>
                        <a:rPr lang="es-EC" sz="2000" dirty="0">
                          <a:effectLst/>
                        </a:rPr>
                        <a:t>Ocupación Inmediata (IO)</a:t>
                      </a:r>
                      <a:endParaRPr lang="es-EC" sz="20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2000" dirty="0">
                          <a:effectLst/>
                        </a:rPr>
                        <a:t>0.77 &lt; Dt ≤ 2.85</a:t>
                      </a:r>
                      <a:endParaRPr lang="es-EC" sz="2000" dirty="0">
                        <a:effectLst/>
                        <a:latin typeface="Times New Roman"/>
                        <a:ea typeface="Calibri"/>
                        <a:cs typeface="Times New Roman"/>
                      </a:endParaRPr>
                    </a:p>
                  </a:txBody>
                  <a:tcPr marL="68580" marR="68580" marT="0" marB="0"/>
                </a:tc>
              </a:tr>
              <a:tr h="0">
                <a:tc>
                  <a:txBody>
                    <a:bodyPr/>
                    <a:lstStyle/>
                    <a:p>
                      <a:pPr algn="ctr">
                        <a:lnSpc>
                          <a:spcPct val="150000"/>
                        </a:lnSpc>
                        <a:spcAft>
                          <a:spcPts val="0"/>
                        </a:spcAft>
                      </a:pPr>
                      <a:r>
                        <a:rPr lang="es-EC" sz="2000" dirty="0">
                          <a:effectLst/>
                        </a:rPr>
                        <a:t>Seguridad de Vida (LS)</a:t>
                      </a:r>
                      <a:endParaRPr lang="es-EC" sz="20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2000" dirty="0">
                          <a:effectLst/>
                        </a:rPr>
                        <a:t>5.63 &lt; Dt ≤ 10.59</a:t>
                      </a:r>
                      <a:endParaRPr lang="es-EC" sz="2000" dirty="0">
                        <a:effectLst/>
                        <a:latin typeface="Times New Roman"/>
                        <a:ea typeface="Calibri"/>
                        <a:cs typeface="Times New Roman"/>
                      </a:endParaRPr>
                    </a:p>
                  </a:txBody>
                  <a:tcPr marL="68580" marR="68580" marT="0" marB="0"/>
                </a:tc>
              </a:tr>
              <a:tr h="0">
                <a:tc>
                  <a:txBody>
                    <a:bodyPr/>
                    <a:lstStyle/>
                    <a:p>
                      <a:pPr algn="ctr">
                        <a:lnSpc>
                          <a:spcPct val="150000"/>
                        </a:lnSpc>
                        <a:spcAft>
                          <a:spcPts val="0"/>
                        </a:spcAft>
                      </a:pPr>
                      <a:r>
                        <a:rPr lang="es-EC" sz="2000" dirty="0">
                          <a:effectLst/>
                        </a:rPr>
                        <a:t>Prevención del Colapso (CP)</a:t>
                      </a:r>
                      <a:endParaRPr lang="es-EC" sz="20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2000" dirty="0">
                          <a:effectLst/>
                        </a:rPr>
                        <a:t>10.59 &lt; Dt ≤ 25.35</a:t>
                      </a:r>
                      <a:endParaRPr lang="es-EC" sz="2000" dirty="0">
                        <a:effectLst/>
                        <a:latin typeface="Times New Roman"/>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032435466"/>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tx1"/>
            </a:gs>
            <a:gs pos="91000">
              <a:schemeClr val="tx1">
                <a:lumMod val="95000"/>
              </a:schemeClr>
            </a:gs>
            <a:gs pos="98000">
              <a:schemeClr val="tx1">
                <a:lumMod val="85000"/>
              </a:schemeClr>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683568" y="534710"/>
            <a:ext cx="7924800" cy="580926"/>
          </a:xfrm>
        </p:spPr>
        <p:txBody>
          <a:bodyPr/>
          <a:lstStyle/>
          <a:p>
            <a:r>
              <a:rPr lang="es-EC" dirty="0">
                <a:solidFill>
                  <a:schemeClr val="bg1"/>
                </a:solidFill>
                <a:latin typeface="Times New Roman" pitchFamily="18" charset="0"/>
                <a:cs typeface="Times New Roman" pitchFamily="18" charset="0"/>
              </a:rPr>
              <a:t>Resumen de derivas máximas Modelo 3D</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4" y="1124744"/>
            <a:ext cx="5724128"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3 Tabla"/>
          <p:cNvGraphicFramePr>
            <a:graphicFrameLocks noGrp="1"/>
          </p:cNvGraphicFramePr>
          <p:nvPr>
            <p:extLst>
              <p:ext uri="{D42A27DB-BD31-4B8C-83A1-F6EECF244321}">
                <p14:modId xmlns:p14="http://schemas.microsoft.com/office/powerpoint/2010/main" val="368146035"/>
              </p:ext>
            </p:extLst>
          </p:nvPr>
        </p:nvGraphicFramePr>
        <p:xfrm>
          <a:off x="5724128" y="1628800"/>
          <a:ext cx="3247390" cy="3383280"/>
        </p:xfrm>
        <a:graphic>
          <a:graphicData uri="http://schemas.openxmlformats.org/drawingml/2006/table">
            <a:tbl>
              <a:tblPr firstRow="1" firstCol="1" bandRow="1">
                <a:tableStyleId>{5DA37D80-6434-44D0-A028-1B22A696006F}</a:tableStyleId>
              </a:tblPr>
              <a:tblGrid>
                <a:gridCol w="455930"/>
                <a:gridCol w="867410"/>
                <a:gridCol w="805180"/>
                <a:gridCol w="1118870"/>
              </a:tblGrid>
              <a:tr h="190500">
                <a:tc>
                  <a:txBody>
                    <a:bodyPr/>
                    <a:lstStyle/>
                    <a:p>
                      <a:pPr algn="l">
                        <a:lnSpc>
                          <a:spcPct val="200000"/>
                        </a:lnSpc>
                        <a:spcAft>
                          <a:spcPts val="0"/>
                        </a:spcAft>
                      </a:pPr>
                      <a:r>
                        <a:rPr lang="es-EC" sz="1200" dirty="0">
                          <a:solidFill>
                            <a:schemeClr val="bg1"/>
                          </a:solidFill>
                          <a:effectLst/>
                        </a:rPr>
                        <a:t/>
                      </a:r>
                      <a:br>
                        <a:rPr lang="es-EC" sz="1200" dirty="0">
                          <a:solidFill>
                            <a:schemeClr val="bg1"/>
                          </a:solidFill>
                          <a:effectLst/>
                        </a:rPr>
                      </a:br>
                      <a:r>
                        <a:rPr lang="es-EC" sz="1100" dirty="0">
                          <a:solidFill>
                            <a:schemeClr val="bg1"/>
                          </a:solidFill>
                          <a:effectLst/>
                        </a:rPr>
                        <a:t>Piso</a:t>
                      </a:r>
                      <a:endParaRPr lang="es-EC" sz="1200" dirty="0">
                        <a:solidFill>
                          <a:schemeClr val="bg1"/>
                        </a:solidFill>
                        <a:effectLst/>
                        <a:latin typeface="Times New Roman"/>
                        <a:ea typeface="Calibri"/>
                        <a:cs typeface="Times New Roman"/>
                      </a:endParaRPr>
                    </a:p>
                  </a:txBody>
                  <a:tcPr marL="68580" marR="68580" marT="0" marB="0"/>
                </a:tc>
                <a:tc>
                  <a:txBody>
                    <a:bodyPr/>
                    <a:lstStyle/>
                    <a:p>
                      <a:pPr algn="l">
                        <a:lnSpc>
                          <a:spcPct val="200000"/>
                        </a:lnSpc>
                        <a:spcAft>
                          <a:spcPts val="0"/>
                        </a:spcAft>
                      </a:pPr>
                      <a:r>
                        <a:rPr lang="es-EC" sz="1100" dirty="0">
                          <a:solidFill>
                            <a:schemeClr val="bg1"/>
                          </a:solidFill>
                          <a:effectLst/>
                        </a:rPr>
                        <a:t>PushsismoX</a:t>
                      </a:r>
                      <a:endParaRPr lang="es-EC" sz="1200" dirty="0">
                        <a:solidFill>
                          <a:schemeClr val="bg1"/>
                        </a:solidFill>
                        <a:effectLst/>
                        <a:latin typeface="Times New Roman"/>
                        <a:ea typeface="Calibri"/>
                        <a:cs typeface="Times New Roman"/>
                      </a:endParaRPr>
                    </a:p>
                  </a:txBody>
                  <a:tcPr marL="68580" marR="68580" marT="0" marB="0"/>
                </a:tc>
                <a:tc>
                  <a:txBody>
                    <a:bodyPr/>
                    <a:lstStyle/>
                    <a:p>
                      <a:pPr algn="l">
                        <a:lnSpc>
                          <a:spcPct val="200000"/>
                        </a:lnSpc>
                        <a:spcAft>
                          <a:spcPts val="0"/>
                        </a:spcAft>
                      </a:pPr>
                      <a:r>
                        <a:rPr lang="es-EC" sz="1100" dirty="0">
                          <a:solidFill>
                            <a:schemeClr val="bg1"/>
                          </a:solidFill>
                          <a:effectLst/>
                        </a:rPr>
                        <a:t>Pushmodal</a:t>
                      </a:r>
                      <a:endParaRPr lang="es-EC" sz="1200" dirty="0">
                        <a:solidFill>
                          <a:schemeClr val="bg1"/>
                        </a:solidFill>
                        <a:effectLst/>
                        <a:latin typeface="Times New Roman"/>
                        <a:ea typeface="Calibri"/>
                        <a:cs typeface="Times New Roman"/>
                      </a:endParaRPr>
                    </a:p>
                  </a:txBody>
                  <a:tcPr marL="68580" marR="68580" marT="0" marB="0"/>
                </a:tc>
                <a:tc>
                  <a:txBody>
                    <a:bodyPr/>
                    <a:lstStyle/>
                    <a:p>
                      <a:pPr algn="l">
                        <a:lnSpc>
                          <a:spcPct val="200000"/>
                        </a:lnSpc>
                        <a:spcAft>
                          <a:spcPts val="0"/>
                        </a:spcAft>
                      </a:pPr>
                      <a:r>
                        <a:rPr lang="es-EC" sz="1100" dirty="0">
                          <a:solidFill>
                            <a:schemeClr val="bg1"/>
                          </a:solidFill>
                          <a:effectLst/>
                        </a:rPr>
                        <a:t>Pseudo estático</a:t>
                      </a:r>
                      <a:endParaRPr lang="es-EC" sz="1200" dirty="0">
                        <a:solidFill>
                          <a:schemeClr val="bg1"/>
                        </a:solidFill>
                        <a:effectLst/>
                        <a:latin typeface="Times New Roman"/>
                        <a:ea typeface="Calibri"/>
                        <a:cs typeface="Times New Roman"/>
                      </a:endParaRPr>
                    </a:p>
                  </a:txBody>
                  <a:tcPr marL="68580" marR="68580" marT="0" marB="0"/>
                </a:tc>
              </a:tr>
              <a:tr h="190500">
                <a:tc>
                  <a:txBody>
                    <a:bodyPr/>
                    <a:lstStyle/>
                    <a:p>
                      <a:pPr algn="r">
                        <a:lnSpc>
                          <a:spcPct val="200000"/>
                        </a:lnSpc>
                        <a:spcAft>
                          <a:spcPts val="0"/>
                        </a:spcAft>
                      </a:pPr>
                      <a:r>
                        <a:rPr lang="es-EC" sz="1100" dirty="0">
                          <a:solidFill>
                            <a:schemeClr val="bg1"/>
                          </a:solidFill>
                          <a:effectLst/>
                        </a:rPr>
                        <a:t>7</a:t>
                      </a:r>
                      <a:endParaRPr lang="es-EC" sz="1200" dirty="0">
                        <a:solidFill>
                          <a:schemeClr val="bg1"/>
                        </a:solidFill>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solidFill>
                            <a:schemeClr val="bg1"/>
                          </a:solidFill>
                          <a:effectLst/>
                        </a:rPr>
                        <a:t>0.004457</a:t>
                      </a:r>
                      <a:endParaRPr lang="es-EC" sz="1200" dirty="0">
                        <a:solidFill>
                          <a:schemeClr val="bg1"/>
                        </a:solidFill>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solidFill>
                            <a:schemeClr val="bg1"/>
                          </a:solidFill>
                          <a:effectLst/>
                        </a:rPr>
                        <a:t>0.002054</a:t>
                      </a:r>
                      <a:endParaRPr lang="es-EC" sz="1200" dirty="0">
                        <a:solidFill>
                          <a:schemeClr val="bg1"/>
                        </a:solidFill>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solidFill>
                            <a:schemeClr val="bg1"/>
                          </a:solidFill>
                          <a:effectLst/>
                        </a:rPr>
                        <a:t>0.000763</a:t>
                      </a:r>
                      <a:endParaRPr lang="es-EC" sz="1200" dirty="0">
                        <a:solidFill>
                          <a:schemeClr val="bg1"/>
                        </a:solidFill>
                        <a:effectLst/>
                        <a:latin typeface="Times New Roman"/>
                        <a:ea typeface="Calibri"/>
                        <a:cs typeface="Times New Roman"/>
                      </a:endParaRPr>
                    </a:p>
                  </a:txBody>
                  <a:tcPr marL="68580" marR="68580" marT="0" marB="0"/>
                </a:tc>
              </a:tr>
              <a:tr h="190500">
                <a:tc>
                  <a:txBody>
                    <a:bodyPr/>
                    <a:lstStyle/>
                    <a:p>
                      <a:pPr algn="r">
                        <a:lnSpc>
                          <a:spcPct val="200000"/>
                        </a:lnSpc>
                        <a:spcAft>
                          <a:spcPts val="0"/>
                        </a:spcAft>
                      </a:pPr>
                      <a:r>
                        <a:rPr lang="es-EC" sz="1100" dirty="0">
                          <a:solidFill>
                            <a:schemeClr val="bg1"/>
                          </a:solidFill>
                          <a:effectLst/>
                        </a:rPr>
                        <a:t>6</a:t>
                      </a:r>
                      <a:endParaRPr lang="es-EC" sz="1200" dirty="0">
                        <a:solidFill>
                          <a:schemeClr val="bg1"/>
                        </a:solidFill>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solidFill>
                            <a:schemeClr val="bg1"/>
                          </a:solidFill>
                          <a:effectLst/>
                        </a:rPr>
                        <a:t>0.012268</a:t>
                      </a:r>
                      <a:endParaRPr lang="es-EC" sz="1200" dirty="0">
                        <a:solidFill>
                          <a:schemeClr val="bg1"/>
                        </a:solidFill>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solidFill>
                            <a:schemeClr val="bg1"/>
                          </a:solidFill>
                          <a:effectLst/>
                        </a:rPr>
                        <a:t>0.004744</a:t>
                      </a:r>
                      <a:endParaRPr lang="es-EC" sz="1200" dirty="0">
                        <a:solidFill>
                          <a:schemeClr val="bg1"/>
                        </a:solidFill>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solidFill>
                            <a:schemeClr val="bg1"/>
                          </a:solidFill>
                          <a:effectLst/>
                        </a:rPr>
                        <a:t>0.001341</a:t>
                      </a:r>
                      <a:endParaRPr lang="es-EC" sz="1200" dirty="0">
                        <a:solidFill>
                          <a:schemeClr val="bg1"/>
                        </a:solidFill>
                        <a:effectLst/>
                        <a:latin typeface="Times New Roman"/>
                        <a:ea typeface="Calibri"/>
                        <a:cs typeface="Times New Roman"/>
                      </a:endParaRPr>
                    </a:p>
                  </a:txBody>
                  <a:tcPr marL="68580" marR="68580" marT="0" marB="0"/>
                </a:tc>
              </a:tr>
              <a:tr h="190500">
                <a:tc>
                  <a:txBody>
                    <a:bodyPr/>
                    <a:lstStyle/>
                    <a:p>
                      <a:pPr algn="r">
                        <a:lnSpc>
                          <a:spcPct val="200000"/>
                        </a:lnSpc>
                        <a:spcAft>
                          <a:spcPts val="0"/>
                        </a:spcAft>
                      </a:pPr>
                      <a:r>
                        <a:rPr lang="es-EC" sz="1100" dirty="0">
                          <a:solidFill>
                            <a:schemeClr val="bg1"/>
                          </a:solidFill>
                          <a:effectLst/>
                        </a:rPr>
                        <a:t>5</a:t>
                      </a:r>
                      <a:endParaRPr lang="es-EC" sz="1200" dirty="0">
                        <a:solidFill>
                          <a:schemeClr val="bg1"/>
                        </a:solidFill>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solidFill>
                            <a:schemeClr val="bg1"/>
                          </a:solidFill>
                          <a:effectLst/>
                        </a:rPr>
                        <a:t>0.019346</a:t>
                      </a:r>
                      <a:endParaRPr lang="es-EC" sz="1200" dirty="0">
                        <a:solidFill>
                          <a:schemeClr val="bg1"/>
                        </a:solidFill>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solidFill>
                            <a:schemeClr val="bg1"/>
                          </a:solidFill>
                          <a:effectLst/>
                        </a:rPr>
                        <a:t>0.006777</a:t>
                      </a:r>
                      <a:endParaRPr lang="es-EC" sz="1200" dirty="0">
                        <a:solidFill>
                          <a:schemeClr val="bg1"/>
                        </a:solidFill>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solidFill>
                            <a:schemeClr val="bg1"/>
                          </a:solidFill>
                          <a:effectLst/>
                        </a:rPr>
                        <a:t>0.001476</a:t>
                      </a:r>
                      <a:endParaRPr lang="es-EC" sz="1200" dirty="0">
                        <a:solidFill>
                          <a:schemeClr val="bg1"/>
                        </a:solidFill>
                        <a:effectLst/>
                        <a:latin typeface="Times New Roman"/>
                        <a:ea typeface="Calibri"/>
                        <a:cs typeface="Times New Roman"/>
                      </a:endParaRPr>
                    </a:p>
                  </a:txBody>
                  <a:tcPr marL="68580" marR="68580" marT="0" marB="0"/>
                </a:tc>
              </a:tr>
              <a:tr h="190500">
                <a:tc>
                  <a:txBody>
                    <a:bodyPr/>
                    <a:lstStyle/>
                    <a:p>
                      <a:pPr algn="r">
                        <a:lnSpc>
                          <a:spcPct val="200000"/>
                        </a:lnSpc>
                        <a:spcAft>
                          <a:spcPts val="0"/>
                        </a:spcAft>
                      </a:pPr>
                      <a:r>
                        <a:rPr lang="es-EC" sz="1100" dirty="0">
                          <a:solidFill>
                            <a:schemeClr val="bg1"/>
                          </a:solidFill>
                          <a:effectLst/>
                        </a:rPr>
                        <a:t>4</a:t>
                      </a:r>
                      <a:endParaRPr lang="es-EC" sz="1200" dirty="0">
                        <a:solidFill>
                          <a:schemeClr val="bg1"/>
                        </a:solidFill>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solidFill>
                            <a:schemeClr val="bg1"/>
                          </a:solidFill>
                          <a:effectLst/>
                        </a:rPr>
                        <a:t>0.021738</a:t>
                      </a:r>
                      <a:endParaRPr lang="es-EC" sz="1200" dirty="0">
                        <a:solidFill>
                          <a:schemeClr val="bg1"/>
                        </a:solidFill>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solidFill>
                            <a:schemeClr val="bg1"/>
                          </a:solidFill>
                          <a:effectLst/>
                        </a:rPr>
                        <a:t>0.008402</a:t>
                      </a:r>
                      <a:endParaRPr lang="es-EC" sz="1200" dirty="0">
                        <a:solidFill>
                          <a:schemeClr val="bg1"/>
                        </a:solidFill>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solidFill>
                            <a:schemeClr val="bg1"/>
                          </a:solidFill>
                          <a:effectLst/>
                        </a:rPr>
                        <a:t>0.001579</a:t>
                      </a:r>
                      <a:endParaRPr lang="es-EC" sz="1200" dirty="0">
                        <a:solidFill>
                          <a:schemeClr val="bg1"/>
                        </a:solidFill>
                        <a:effectLst/>
                        <a:latin typeface="Times New Roman"/>
                        <a:ea typeface="Calibri"/>
                        <a:cs typeface="Times New Roman"/>
                      </a:endParaRPr>
                    </a:p>
                  </a:txBody>
                  <a:tcPr marL="68580" marR="68580" marT="0" marB="0"/>
                </a:tc>
              </a:tr>
              <a:tr h="190500">
                <a:tc>
                  <a:txBody>
                    <a:bodyPr/>
                    <a:lstStyle/>
                    <a:p>
                      <a:pPr algn="r">
                        <a:lnSpc>
                          <a:spcPct val="200000"/>
                        </a:lnSpc>
                        <a:spcAft>
                          <a:spcPts val="0"/>
                        </a:spcAft>
                      </a:pPr>
                      <a:r>
                        <a:rPr lang="es-EC" sz="1100" dirty="0">
                          <a:solidFill>
                            <a:schemeClr val="bg1"/>
                          </a:solidFill>
                          <a:effectLst/>
                        </a:rPr>
                        <a:t>3</a:t>
                      </a:r>
                      <a:endParaRPr lang="es-EC" sz="1200" dirty="0">
                        <a:solidFill>
                          <a:schemeClr val="bg1"/>
                        </a:solidFill>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solidFill>
                            <a:schemeClr val="bg1"/>
                          </a:solidFill>
                          <a:effectLst/>
                        </a:rPr>
                        <a:t>0.020205</a:t>
                      </a:r>
                      <a:endParaRPr lang="es-EC" sz="1200" dirty="0">
                        <a:solidFill>
                          <a:schemeClr val="bg1"/>
                        </a:solidFill>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solidFill>
                            <a:schemeClr val="bg1"/>
                          </a:solidFill>
                          <a:effectLst/>
                        </a:rPr>
                        <a:t>0.008232</a:t>
                      </a:r>
                      <a:endParaRPr lang="es-EC" sz="1200" dirty="0">
                        <a:solidFill>
                          <a:schemeClr val="bg1"/>
                        </a:solidFill>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solidFill>
                            <a:schemeClr val="bg1"/>
                          </a:solidFill>
                          <a:effectLst/>
                        </a:rPr>
                        <a:t>0.001404</a:t>
                      </a:r>
                      <a:endParaRPr lang="es-EC" sz="1200" dirty="0">
                        <a:solidFill>
                          <a:schemeClr val="bg1"/>
                        </a:solidFill>
                        <a:effectLst/>
                        <a:latin typeface="Times New Roman"/>
                        <a:ea typeface="Calibri"/>
                        <a:cs typeface="Times New Roman"/>
                      </a:endParaRPr>
                    </a:p>
                  </a:txBody>
                  <a:tcPr marL="68580" marR="68580" marT="0" marB="0"/>
                </a:tc>
              </a:tr>
              <a:tr h="190500">
                <a:tc>
                  <a:txBody>
                    <a:bodyPr/>
                    <a:lstStyle/>
                    <a:p>
                      <a:pPr algn="r">
                        <a:lnSpc>
                          <a:spcPct val="200000"/>
                        </a:lnSpc>
                        <a:spcAft>
                          <a:spcPts val="0"/>
                        </a:spcAft>
                      </a:pPr>
                      <a:r>
                        <a:rPr lang="es-EC" sz="1100" dirty="0">
                          <a:solidFill>
                            <a:schemeClr val="bg1"/>
                          </a:solidFill>
                          <a:effectLst/>
                        </a:rPr>
                        <a:t>2</a:t>
                      </a:r>
                      <a:endParaRPr lang="es-EC" sz="1200" dirty="0">
                        <a:solidFill>
                          <a:schemeClr val="bg1"/>
                        </a:solidFill>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solidFill>
                            <a:schemeClr val="bg1"/>
                          </a:solidFill>
                          <a:effectLst/>
                        </a:rPr>
                        <a:t>0.016229</a:t>
                      </a:r>
                      <a:endParaRPr lang="es-EC" sz="1200" dirty="0">
                        <a:solidFill>
                          <a:schemeClr val="bg1"/>
                        </a:solidFill>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solidFill>
                            <a:schemeClr val="bg1"/>
                          </a:solidFill>
                          <a:effectLst/>
                        </a:rPr>
                        <a:t>0.007267</a:t>
                      </a:r>
                      <a:endParaRPr lang="es-EC" sz="1200" dirty="0">
                        <a:solidFill>
                          <a:schemeClr val="bg1"/>
                        </a:solidFill>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solidFill>
                            <a:schemeClr val="bg1"/>
                          </a:solidFill>
                          <a:effectLst/>
                        </a:rPr>
                        <a:t>0.001405</a:t>
                      </a:r>
                      <a:endParaRPr lang="es-EC" sz="1200" dirty="0">
                        <a:solidFill>
                          <a:schemeClr val="bg1"/>
                        </a:solidFill>
                        <a:effectLst/>
                        <a:latin typeface="Times New Roman"/>
                        <a:ea typeface="Calibri"/>
                        <a:cs typeface="Times New Roman"/>
                      </a:endParaRPr>
                    </a:p>
                  </a:txBody>
                  <a:tcPr marL="68580" marR="68580" marT="0" marB="0"/>
                </a:tc>
              </a:tr>
              <a:tr h="190500">
                <a:tc>
                  <a:txBody>
                    <a:bodyPr/>
                    <a:lstStyle/>
                    <a:p>
                      <a:pPr algn="r">
                        <a:lnSpc>
                          <a:spcPct val="200000"/>
                        </a:lnSpc>
                        <a:spcAft>
                          <a:spcPts val="0"/>
                        </a:spcAft>
                      </a:pPr>
                      <a:r>
                        <a:rPr lang="es-EC" sz="1100" dirty="0">
                          <a:solidFill>
                            <a:schemeClr val="bg1"/>
                          </a:solidFill>
                          <a:effectLst/>
                        </a:rPr>
                        <a:t>1</a:t>
                      </a:r>
                      <a:endParaRPr lang="es-EC" sz="1200" dirty="0">
                        <a:solidFill>
                          <a:schemeClr val="bg1"/>
                        </a:solidFill>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solidFill>
                            <a:schemeClr val="bg1"/>
                          </a:solidFill>
                          <a:effectLst/>
                        </a:rPr>
                        <a:t>0.00647</a:t>
                      </a:r>
                      <a:endParaRPr lang="es-EC" sz="1200" dirty="0">
                        <a:solidFill>
                          <a:schemeClr val="bg1"/>
                        </a:solidFill>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solidFill>
                            <a:schemeClr val="bg1"/>
                          </a:solidFill>
                          <a:effectLst/>
                        </a:rPr>
                        <a:t>0.002936</a:t>
                      </a:r>
                      <a:endParaRPr lang="es-EC" sz="1200" dirty="0">
                        <a:solidFill>
                          <a:schemeClr val="bg1"/>
                        </a:solidFill>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solidFill>
                            <a:schemeClr val="bg1"/>
                          </a:solidFill>
                          <a:effectLst/>
                        </a:rPr>
                        <a:t>0.000938</a:t>
                      </a:r>
                      <a:endParaRPr lang="es-EC" sz="1200" dirty="0">
                        <a:solidFill>
                          <a:schemeClr val="bg1"/>
                        </a:solidFill>
                        <a:effectLst/>
                        <a:latin typeface="Times New Roman"/>
                        <a:ea typeface="Calibri"/>
                        <a:cs typeface="Times New Roman"/>
                      </a:endParaRPr>
                    </a:p>
                  </a:txBody>
                  <a:tcPr marL="68580" marR="68580" marT="0" marB="0"/>
                </a:tc>
              </a:tr>
              <a:tr h="190500">
                <a:tc>
                  <a:txBody>
                    <a:bodyPr/>
                    <a:lstStyle/>
                    <a:p>
                      <a:pPr algn="r">
                        <a:lnSpc>
                          <a:spcPct val="200000"/>
                        </a:lnSpc>
                        <a:spcAft>
                          <a:spcPts val="0"/>
                        </a:spcAft>
                      </a:pPr>
                      <a:r>
                        <a:rPr lang="es-EC" sz="1100" dirty="0">
                          <a:solidFill>
                            <a:schemeClr val="bg1"/>
                          </a:solidFill>
                          <a:effectLst/>
                        </a:rPr>
                        <a:t>0</a:t>
                      </a:r>
                      <a:endParaRPr lang="es-EC" sz="1200" dirty="0">
                        <a:solidFill>
                          <a:schemeClr val="bg1"/>
                        </a:solidFill>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solidFill>
                            <a:schemeClr val="bg1"/>
                          </a:solidFill>
                          <a:effectLst/>
                        </a:rPr>
                        <a:t>0</a:t>
                      </a:r>
                      <a:endParaRPr lang="es-EC" sz="1200" dirty="0">
                        <a:solidFill>
                          <a:schemeClr val="bg1"/>
                        </a:solidFill>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solidFill>
                            <a:schemeClr val="bg1"/>
                          </a:solidFill>
                          <a:effectLst/>
                        </a:rPr>
                        <a:t>0</a:t>
                      </a:r>
                      <a:endParaRPr lang="es-EC" sz="1200" dirty="0">
                        <a:solidFill>
                          <a:schemeClr val="bg1"/>
                        </a:solidFill>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solidFill>
                            <a:schemeClr val="bg1"/>
                          </a:solidFill>
                          <a:effectLst/>
                        </a:rPr>
                        <a:t>0</a:t>
                      </a:r>
                      <a:endParaRPr lang="es-EC" sz="1200" dirty="0">
                        <a:solidFill>
                          <a:schemeClr val="bg1"/>
                        </a:solidFill>
                        <a:effectLst/>
                        <a:latin typeface="Times New Roman"/>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35428609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404664"/>
            <a:ext cx="7924800" cy="508918"/>
          </a:xfrm>
        </p:spPr>
        <p:txBody>
          <a:bodyPr/>
          <a:lstStyle/>
          <a:p>
            <a:r>
              <a:rPr lang="es-EC" sz="3600" b="1" dirty="0" smtClean="0">
                <a:latin typeface="Times New Roman" pitchFamily="18" charset="0"/>
                <a:cs typeface="Times New Roman" pitchFamily="18" charset="0"/>
              </a:rPr>
              <a:t>MÉTODOS DE ANÁLISIS</a:t>
            </a:r>
            <a:endParaRPr lang="es-EC" sz="3600" b="1" dirty="0">
              <a:latin typeface="Times New Roman" pitchFamily="18" charset="0"/>
              <a:cs typeface="Times New Roman" pitchFamily="18" charset="0"/>
            </a:endParaRPr>
          </a:p>
        </p:txBody>
      </p:sp>
      <p:sp>
        <p:nvSpPr>
          <p:cNvPr id="3" name="2 CuadroTexto"/>
          <p:cNvSpPr txBox="1"/>
          <p:nvPr/>
        </p:nvSpPr>
        <p:spPr>
          <a:xfrm>
            <a:off x="1187624" y="1412776"/>
            <a:ext cx="6624736" cy="4401205"/>
          </a:xfrm>
          <a:prstGeom prst="rect">
            <a:avLst/>
          </a:prstGeom>
          <a:noFill/>
        </p:spPr>
        <p:txBody>
          <a:bodyPr wrap="square" rtlCol="0">
            <a:spAutoFit/>
          </a:bodyPr>
          <a:lstStyle/>
          <a:p>
            <a:pPr marL="457200" indent="-457200">
              <a:lnSpc>
                <a:spcPct val="200000"/>
              </a:lnSpc>
              <a:buFont typeface="Arial" pitchFamily="34" charset="0"/>
              <a:buChar char="•"/>
            </a:pPr>
            <a:r>
              <a:rPr lang="es-EC" sz="2800" b="1" i="1" dirty="0" smtClean="0">
                <a:effectLst>
                  <a:outerShdw blurRad="38100" dist="38100" dir="2700000" algn="tl">
                    <a:srgbClr val="000000">
                      <a:alpha val="43137"/>
                    </a:srgbClr>
                  </a:outerShdw>
                </a:effectLst>
                <a:latin typeface="Times New Roman" pitchFamily="18" charset="0"/>
                <a:cs typeface="Times New Roman" pitchFamily="18" charset="0"/>
              </a:rPr>
              <a:t>ANÁLISIS  ESTÁTICO LINEAL</a:t>
            </a:r>
          </a:p>
          <a:p>
            <a:pPr marL="457200" indent="-457200">
              <a:lnSpc>
                <a:spcPct val="200000"/>
              </a:lnSpc>
              <a:buFont typeface="Arial" pitchFamily="34" charset="0"/>
              <a:buChar char="•"/>
            </a:pPr>
            <a:r>
              <a:rPr lang="es-EC" sz="2800" b="1" i="1" dirty="0">
                <a:effectLst>
                  <a:outerShdw blurRad="38100" dist="38100" dir="2700000" algn="tl">
                    <a:srgbClr val="000000">
                      <a:alpha val="43137"/>
                    </a:srgbClr>
                  </a:outerShdw>
                </a:effectLst>
                <a:latin typeface="Times New Roman" pitchFamily="18" charset="0"/>
                <a:cs typeface="Times New Roman" pitchFamily="18" charset="0"/>
              </a:rPr>
              <a:t>ANÁLISIS ESTÁTICO  NO LINEAL</a:t>
            </a:r>
          </a:p>
          <a:p>
            <a:pPr marL="457200" indent="-457200">
              <a:lnSpc>
                <a:spcPct val="200000"/>
              </a:lnSpc>
              <a:buFont typeface="Arial" pitchFamily="34" charset="0"/>
              <a:buChar char="•"/>
            </a:pPr>
            <a:r>
              <a:rPr lang="es-EC" sz="2800" b="1" i="1" dirty="0">
                <a:effectLst>
                  <a:outerShdw blurRad="38100" dist="38100" dir="2700000" algn="tl">
                    <a:srgbClr val="000000">
                      <a:alpha val="43137"/>
                    </a:srgbClr>
                  </a:outerShdw>
                </a:effectLst>
                <a:latin typeface="Times New Roman" pitchFamily="18" charset="0"/>
                <a:cs typeface="Times New Roman" pitchFamily="18" charset="0"/>
              </a:rPr>
              <a:t>ANÁLISIS  DINÁMICO </a:t>
            </a:r>
            <a:r>
              <a:rPr lang="es-EC" sz="2800" b="1" i="1" dirty="0" smtClean="0">
                <a:effectLst>
                  <a:outerShdw blurRad="38100" dist="38100" dir="2700000" algn="tl">
                    <a:srgbClr val="000000">
                      <a:alpha val="43137"/>
                    </a:srgbClr>
                  </a:outerShdw>
                </a:effectLst>
                <a:latin typeface="Times New Roman" pitchFamily="18" charset="0"/>
                <a:cs typeface="Times New Roman" pitchFamily="18" charset="0"/>
              </a:rPr>
              <a:t>LINEAL</a:t>
            </a:r>
          </a:p>
          <a:p>
            <a:pPr marL="457200" indent="-457200">
              <a:lnSpc>
                <a:spcPct val="200000"/>
              </a:lnSpc>
              <a:buFont typeface="Arial" pitchFamily="34" charset="0"/>
              <a:buChar char="•"/>
            </a:pPr>
            <a:r>
              <a:rPr lang="es-EC" sz="2800" b="1" i="1" dirty="0">
                <a:effectLst>
                  <a:outerShdw blurRad="38100" dist="38100" dir="2700000" algn="tl">
                    <a:srgbClr val="000000">
                      <a:alpha val="43137"/>
                    </a:srgbClr>
                  </a:outerShdw>
                </a:effectLst>
                <a:latin typeface="Times New Roman" pitchFamily="18" charset="0"/>
                <a:cs typeface="Times New Roman" pitchFamily="18" charset="0"/>
              </a:rPr>
              <a:t>ANÁLISIS DINÁMICO  NO LINEAL</a:t>
            </a:r>
          </a:p>
          <a:p>
            <a:pPr marL="457200" indent="-457200">
              <a:lnSpc>
                <a:spcPct val="200000"/>
              </a:lnSpc>
              <a:buFont typeface="Arial" pitchFamily="34" charset="0"/>
              <a:buChar char="•"/>
            </a:pPr>
            <a:endParaRPr lang="es-EC" sz="2800" b="1" i="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351893503"/>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tx1"/>
            </a:gs>
            <a:gs pos="91000">
              <a:schemeClr val="tx1">
                <a:lumMod val="95000"/>
              </a:schemeClr>
            </a:gs>
            <a:gs pos="98000">
              <a:schemeClr val="tx1">
                <a:lumMod val="85000"/>
              </a:schemeClr>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0" y="260648"/>
            <a:ext cx="9144000" cy="864096"/>
          </a:xfrm>
        </p:spPr>
        <p:txBody>
          <a:bodyPr/>
          <a:lstStyle/>
          <a:p>
            <a:pPr algn="ctr"/>
            <a:r>
              <a:rPr lang="es-EC" dirty="0">
                <a:solidFill>
                  <a:schemeClr val="bg1"/>
                </a:solidFill>
                <a:latin typeface="Times New Roman" pitchFamily="18" charset="0"/>
                <a:cs typeface="Times New Roman" pitchFamily="18" charset="0"/>
              </a:rPr>
              <a:t>Resumen de derivas máximas </a:t>
            </a:r>
            <a:r>
              <a:rPr lang="es-EC" dirty="0" smtClean="0">
                <a:solidFill>
                  <a:schemeClr val="bg1"/>
                </a:solidFill>
                <a:latin typeface="Times New Roman" pitchFamily="18" charset="0"/>
                <a:cs typeface="Times New Roman" pitchFamily="18" charset="0"/>
              </a:rPr>
              <a:t>PARA EL PÓRTICO PLANO</a:t>
            </a:r>
            <a:endParaRPr lang="es-EC" dirty="0">
              <a:solidFill>
                <a:schemeClr val="bg1"/>
              </a:solidFill>
              <a:latin typeface="Times New Roman" pitchFamily="18" charset="0"/>
              <a:cs typeface="Times New Roman" pitchFamily="18" charset="0"/>
            </a:endParaRPr>
          </a:p>
        </p:txBody>
      </p:sp>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9" y="1124744"/>
            <a:ext cx="7903486"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2 Tabla"/>
          <p:cNvGraphicFramePr>
            <a:graphicFrameLocks noGrp="1"/>
          </p:cNvGraphicFramePr>
          <p:nvPr>
            <p:extLst>
              <p:ext uri="{D42A27DB-BD31-4B8C-83A1-F6EECF244321}">
                <p14:modId xmlns:p14="http://schemas.microsoft.com/office/powerpoint/2010/main" val="790822951"/>
              </p:ext>
            </p:extLst>
          </p:nvPr>
        </p:nvGraphicFramePr>
        <p:xfrm>
          <a:off x="5508104" y="4005064"/>
          <a:ext cx="3508375" cy="2682240"/>
        </p:xfrm>
        <a:graphic>
          <a:graphicData uri="http://schemas.openxmlformats.org/drawingml/2006/table">
            <a:tbl>
              <a:tblPr firstRow="1" firstCol="1" bandRow="1">
                <a:tableStyleId>{5C22544A-7EE6-4342-B048-85BDC9FD1C3A}</a:tableStyleId>
              </a:tblPr>
              <a:tblGrid>
                <a:gridCol w="446405"/>
                <a:gridCol w="1121410"/>
                <a:gridCol w="972185"/>
                <a:gridCol w="968375"/>
              </a:tblGrid>
              <a:tr h="190500">
                <a:tc>
                  <a:txBody>
                    <a:bodyPr/>
                    <a:lstStyle/>
                    <a:p>
                      <a:pPr algn="l">
                        <a:lnSpc>
                          <a:spcPct val="200000"/>
                        </a:lnSpc>
                        <a:spcAft>
                          <a:spcPts val="0"/>
                        </a:spcAft>
                      </a:pPr>
                      <a:r>
                        <a:rPr lang="es-EC" sz="1100" dirty="0">
                          <a:effectLst/>
                        </a:rPr>
                        <a:t>Piso</a:t>
                      </a:r>
                      <a:endParaRPr lang="es-EC" sz="1200" dirty="0">
                        <a:effectLst/>
                        <a:latin typeface="Times New Roman"/>
                        <a:ea typeface="Calibri"/>
                        <a:cs typeface="Times New Roman"/>
                      </a:endParaRPr>
                    </a:p>
                  </a:txBody>
                  <a:tcPr marL="68580" marR="68580" marT="0" marB="0"/>
                </a:tc>
                <a:tc>
                  <a:txBody>
                    <a:bodyPr/>
                    <a:lstStyle/>
                    <a:p>
                      <a:pPr algn="l">
                        <a:lnSpc>
                          <a:spcPct val="200000"/>
                        </a:lnSpc>
                        <a:spcAft>
                          <a:spcPts val="0"/>
                        </a:spcAft>
                      </a:pPr>
                      <a:r>
                        <a:rPr lang="es-EC" sz="1100" dirty="0">
                          <a:effectLst/>
                        </a:rPr>
                        <a:t>Pseudo Estático</a:t>
                      </a:r>
                      <a:endParaRPr lang="es-EC" sz="1200" dirty="0">
                        <a:effectLst/>
                        <a:latin typeface="Times New Roman"/>
                        <a:ea typeface="Calibri"/>
                        <a:cs typeface="Times New Roman"/>
                      </a:endParaRPr>
                    </a:p>
                  </a:txBody>
                  <a:tcPr marL="68580" marR="68580" marT="0" marB="0"/>
                </a:tc>
                <a:tc>
                  <a:txBody>
                    <a:bodyPr/>
                    <a:lstStyle/>
                    <a:p>
                      <a:pPr algn="l">
                        <a:lnSpc>
                          <a:spcPct val="200000"/>
                        </a:lnSpc>
                        <a:spcAft>
                          <a:spcPts val="0"/>
                        </a:spcAft>
                      </a:pPr>
                      <a:r>
                        <a:rPr lang="es-EC" sz="1100" dirty="0">
                          <a:effectLst/>
                        </a:rPr>
                        <a:t>Push Sismo X</a:t>
                      </a:r>
                      <a:endParaRPr lang="es-EC" sz="1200" dirty="0">
                        <a:effectLst/>
                        <a:latin typeface="Times New Roman"/>
                        <a:ea typeface="Calibri"/>
                        <a:cs typeface="Times New Roman"/>
                      </a:endParaRPr>
                    </a:p>
                  </a:txBody>
                  <a:tcPr marL="68580" marR="68580" marT="0" marB="0"/>
                </a:tc>
                <a:tc>
                  <a:txBody>
                    <a:bodyPr/>
                    <a:lstStyle/>
                    <a:p>
                      <a:pPr algn="l">
                        <a:lnSpc>
                          <a:spcPct val="200000"/>
                        </a:lnSpc>
                        <a:spcAft>
                          <a:spcPts val="0"/>
                        </a:spcAft>
                      </a:pPr>
                      <a:r>
                        <a:rPr lang="es-EC" sz="1100" dirty="0">
                          <a:effectLst/>
                        </a:rPr>
                        <a:t>Push Modo 1</a:t>
                      </a:r>
                      <a:endParaRPr lang="es-EC" sz="1200" dirty="0">
                        <a:effectLst/>
                        <a:latin typeface="Times New Roman"/>
                        <a:ea typeface="Calibri"/>
                        <a:cs typeface="Times New Roman"/>
                      </a:endParaRPr>
                    </a:p>
                  </a:txBody>
                  <a:tcPr marL="68580" marR="68580" marT="0" marB="0"/>
                </a:tc>
              </a:tr>
              <a:tr h="190500">
                <a:tc>
                  <a:txBody>
                    <a:bodyPr/>
                    <a:lstStyle/>
                    <a:p>
                      <a:pPr algn="r">
                        <a:lnSpc>
                          <a:spcPct val="200000"/>
                        </a:lnSpc>
                        <a:spcAft>
                          <a:spcPts val="0"/>
                        </a:spcAft>
                      </a:pPr>
                      <a:r>
                        <a:rPr lang="es-EC" sz="1100" dirty="0">
                          <a:effectLst/>
                        </a:rPr>
                        <a:t>7</a:t>
                      </a:r>
                      <a:endParaRPr lang="es-EC" sz="1200" dirty="0">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effectLst/>
                        </a:rPr>
                        <a:t>0.00142</a:t>
                      </a:r>
                      <a:endParaRPr lang="es-EC" sz="1200" dirty="0">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effectLst/>
                        </a:rPr>
                        <a:t>0.003858</a:t>
                      </a:r>
                      <a:endParaRPr lang="es-EC" sz="1200" dirty="0">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effectLst/>
                        </a:rPr>
                        <a:t>0.001532</a:t>
                      </a:r>
                      <a:endParaRPr lang="es-EC" sz="1200" dirty="0">
                        <a:effectLst/>
                        <a:latin typeface="Times New Roman"/>
                        <a:ea typeface="Calibri"/>
                        <a:cs typeface="Times New Roman"/>
                      </a:endParaRPr>
                    </a:p>
                  </a:txBody>
                  <a:tcPr marL="68580" marR="68580" marT="0" marB="0"/>
                </a:tc>
              </a:tr>
              <a:tr h="190500">
                <a:tc>
                  <a:txBody>
                    <a:bodyPr/>
                    <a:lstStyle/>
                    <a:p>
                      <a:pPr algn="r">
                        <a:lnSpc>
                          <a:spcPct val="200000"/>
                        </a:lnSpc>
                        <a:spcAft>
                          <a:spcPts val="0"/>
                        </a:spcAft>
                      </a:pPr>
                      <a:r>
                        <a:rPr lang="es-EC" sz="1100" dirty="0">
                          <a:effectLst/>
                        </a:rPr>
                        <a:t>6</a:t>
                      </a:r>
                      <a:endParaRPr lang="es-EC" sz="1200" dirty="0">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effectLst/>
                        </a:rPr>
                        <a:t>0.002487</a:t>
                      </a:r>
                      <a:endParaRPr lang="es-EC" sz="1200" dirty="0">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effectLst/>
                        </a:rPr>
                        <a:t>0.012083</a:t>
                      </a:r>
                      <a:endParaRPr lang="es-EC" sz="1200" dirty="0">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effectLst/>
                        </a:rPr>
                        <a:t>0.001766</a:t>
                      </a:r>
                      <a:endParaRPr lang="es-EC" sz="1200" dirty="0">
                        <a:effectLst/>
                        <a:latin typeface="Times New Roman"/>
                        <a:ea typeface="Calibri"/>
                        <a:cs typeface="Times New Roman"/>
                      </a:endParaRPr>
                    </a:p>
                  </a:txBody>
                  <a:tcPr marL="68580" marR="68580" marT="0" marB="0"/>
                </a:tc>
              </a:tr>
              <a:tr h="190500">
                <a:tc>
                  <a:txBody>
                    <a:bodyPr/>
                    <a:lstStyle/>
                    <a:p>
                      <a:pPr algn="r">
                        <a:lnSpc>
                          <a:spcPct val="200000"/>
                        </a:lnSpc>
                        <a:spcAft>
                          <a:spcPts val="0"/>
                        </a:spcAft>
                      </a:pPr>
                      <a:r>
                        <a:rPr lang="es-EC" sz="1100" dirty="0">
                          <a:effectLst/>
                        </a:rPr>
                        <a:t>5</a:t>
                      </a:r>
                      <a:endParaRPr lang="es-EC" sz="1200" dirty="0">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effectLst/>
                        </a:rPr>
                        <a:t>0.002732</a:t>
                      </a:r>
                      <a:endParaRPr lang="es-EC" sz="1200" dirty="0">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effectLst/>
                        </a:rPr>
                        <a:t>0.019844</a:t>
                      </a:r>
                      <a:endParaRPr lang="es-EC" sz="1200" dirty="0">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effectLst/>
                        </a:rPr>
                        <a:t>0.013773</a:t>
                      </a:r>
                      <a:endParaRPr lang="es-EC" sz="1200" dirty="0">
                        <a:effectLst/>
                        <a:latin typeface="Times New Roman"/>
                        <a:ea typeface="Calibri"/>
                        <a:cs typeface="Times New Roman"/>
                      </a:endParaRPr>
                    </a:p>
                  </a:txBody>
                  <a:tcPr marL="68580" marR="68580" marT="0" marB="0"/>
                </a:tc>
              </a:tr>
              <a:tr h="190500">
                <a:tc>
                  <a:txBody>
                    <a:bodyPr/>
                    <a:lstStyle/>
                    <a:p>
                      <a:pPr algn="r">
                        <a:lnSpc>
                          <a:spcPct val="200000"/>
                        </a:lnSpc>
                        <a:spcAft>
                          <a:spcPts val="0"/>
                        </a:spcAft>
                      </a:pPr>
                      <a:r>
                        <a:rPr lang="es-EC" sz="1100" dirty="0">
                          <a:effectLst/>
                        </a:rPr>
                        <a:t>4</a:t>
                      </a:r>
                      <a:endParaRPr lang="es-EC" sz="1200" dirty="0">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effectLst/>
                        </a:rPr>
                        <a:t>0.002918</a:t>
                      </a:r>
                      <a:endParaRPr lang="es-EC" sz="1200" dirty="0">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effectLst/>
                        </a:rPr>
                        <a:t>0.021945</a:t>
                      </a:r>
                      <a:endParaRPr lang="es-EC" sz="1200" dirty="0">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effectLst/>
                        </a:rPr>
                        <a:t>0.006922</a:t>
                      </a:r>
                      <a:endParaRPr lang="es-EC" sz="1200" dirty="0">
                        <a:effectLst/>
                        <a:latin typeface="Times New Roman"/>
                        <a:ea typeface="Calibri"/>
                        <a:cs typeface="Times New Roman"/>
                      </a:endParaRPr>
                    </a:p>
                  </a:txBody>
                  <a:tcPr marL="68580" marR="68580" marT="0" marB="0"/>
                </a:tc>
              </a:tr>
              <a:tr h="190500">
                <a:tc>
                  <a:txBody>
                    <a:bodyPr/>
                    <a:lstStyle/>
                    <a:p>
                      <a:pPr algn="r">
                        <a:lnSpc>
                          <a:spcPct val="200000"/>
                        </a:lnSpc>
                        <a:spcAft>
                          <a:spcPts val="0"/>
                        </a:spcAft>
                      </a:pPr>
                      <a:r>
                        <a:rPr lang="es-EC" sz="1100" dirty="0">
                          <a:effectLst/>
                        </a:rPr>
                        <a:t>3</a:t>
                      </a:r>
                      <a:endParaRPr lang="es-EC" sz="1200" dirty="0">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effectLst/>
                        </a:rPr>
                        <a:t>0.002591</a:t>
                      </a:r>
                      <a:endParaRPr lang="es-EC" sz="1200" dirty="0">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effectLst/>
                        </a:rPr>
                        <a:t>0.019514</a:t>
                      </a:r>
                      <a:endParaRPr lang="es-EC" sz="1200" dirty="0">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effectLst/>
                        </a:rPr>
                        <a:t>0.030535</a:t>
                      </a:r>
                      <a:endParaRPr lang="es-EC" sz="1200" dirty="0">
                        <a:effectLst/>
                        <a:latin typeface="Times New Roman"/>
                        <a:ea typeface="Calibri"/>
                        <a:cs typeface="Times New Roman"/>
                      </a:endParaRPr>
                    </a:p>
                  </a:txBody>
                  <a:tcPr marL="68580" marR="68580" marT="0" marB="0"/>
                </a:tc>
              </a:tr>
              <a:tr h="190500">
                <a:tc>
                  <a:txBody>
                    <a:bodyPr/>
                    <a:lstStyle/>
                    <a:p>
                      <a:pPr algn="r">
                        <a:lnSpc>
                          <a:spcPct val="200000"/>
                        </a:lnSpc>
                        <a:spcAft>
                          <a:spcPts val="0"/>
                        </a:spcAft>
                      </a:pPr>
                      <a:r>
                        <a:rPr lang="es-EC" sz="1100" dirty="0">
                          <a:effectLst/>
                        </a:rPr>
                        <a:t>2</a:t>
                      </a:r>
                      <a:endParaRPr lang="es-EC" sz="1200" dirty="0">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effectLst/>
                        </a:rPr>
                        <a:t>0.002591</a:t>
                      </a:r>
                      <a:endParaRPr lang="es-EC" sz="1200" dirty="0">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effectLst/>
                        </a:rPr>
                        <a:t>0.015704</a:t>
                      </a:r>
                      <a:endParaRPr lang="es-EC" sz="1200" dirty="0">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effectLst/>
                        </a:rPr>
                        <a:t>0.015037</a:t>
                      </a:r>
                      <a:endParaRPr lang="es-EC" sz="1200" dirty="0">
                        <a:effectLst/>
                        <a:latin typeface="Times New Roman"/>
                        <a:ea typeface="Calibri"/>
                        <a:cs typeface="Times New Roman"/>
                      </a:endParaRPr>
                    </a:p>
                  </a:txBody>
                  <a:tcPr marL="68580" marR="68580" marT="0" marB="0"/>
                </a:tc>
              </a:tr>
              <a:tr h="190500">
                <a:tc>
                  <a:txBody>
                    <a:bodyPr/>
                    <a:lstStyle/>
                    <a:p>
                      <a:pPr algn="r">
                        <a:lnSpc>
                          <a:spcPct val="200000"/>
                        </a:lnSpc>
                        <a:spcAft>
                          <a:spcPts val="0"/>
                        </a:spcAft>
                      </a:pPr>
                      <a:r>
                        <a:rPr lang="es-EC" sz="1100" dirty="0">
                          <a:effectLst/>
                        </a:rPr>
                        <a:t>1</a:t>
                      </a:r>
                      <a:endParaRPr lang="es-EC" sz="1200" dirty="0">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effectLst/>
                        </a:rPr>
                        <a:t>0.00173</a:t>
                      </a:r>
                      <a:endParaRPr lang="es-EC" sz="1200" dirty="0">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effectLst/>
                        </a:rPr>
                        <a:t>0.006482</a:t>
                      </a:r>
                      <a:endParaRPr lang="es-EC" sz="1200" dirty="0">
                        <a:effectLst/>
                        <a:latin typeface="Times New Roman"/>
                        <a:ea typeface="Calibri"/>
                        <a:cs typeface="Times New Roman"/>
                      </a:endParaRPr>
                    </a:p>
                  </a:txBody>
                  <a:tcPr marL="68580" marR="68580" marT="0" marB="0"/>
                </a:tc>
                <a:tc>
                  <a:txBody>
                    <a:bodyPr/>
                    <a:lstStyle/>
                    <a:p>
                      <a:pPr algn="r">
                        <a:lnSpc>
                          <a:spcPct val="200000"/>
                        </a:lnSpc>
                        <a:spcAft>
                          <a:spcPts val="0"/>
                        </a:spcAft>
                      </a:pPr>
                      <a:r>
                        <a:rPr lang="es-EC" sz="1100" dirty="0">
                          <a:effectLst/>
                        </a:rPr>
                        <a:t>0.01494</a:t>
                      </a:r>
                      <a:endParaRPr lang="es-EC" sz="1200" dirty="0">
                        <a:effectLst/>
                        <a:latin typeface="Times New Roman"/>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5557859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899592" y="2780928"/>
            <a:ext cx="8078109" cy="923330"/>
          </a:xfrm>
          <a:prstGeom prst="rect">
            <a:avLst/>
          </a:prstGeom>
          <a:noFill/>
          <a:effectLst>
            <a:outerShdw blurRad="152400" dist="317500" dir="5400000" sx="90000" sy="-19000" rotWithShape="0">
              <a:schemeClr val="tx1">
                <a:alpha val="15000"/>
              </a:schemeClr>
            </a:outerShdw>
          </a:effectLst>
        </p:spPr>
        <p:txBody>
          <a:bodyPr wrap="none" lIns="91440" tIns="45720" rIns="91440" bIns="45720">
            <a:spAutoFit/>
            <a:scene3d>
              <a:camera prst="perspectiveRelaxed"/>
              <a:lightRig rig="glow" dir="tl">
                <a:rot lat="0" lon="0" rev="5400000"/>
              </a:lightRig>
            </a:scene3d>
            <a:sp3d extrusionH="57150" contourW="12700">
              <a:bevelT w="25400" h="25400" prst="angle"/>
              <a:contourClr>
                <a:schemeClr val="accent6">
                  <a:shade val="73000"/>
                </a:schemeClr>
              </a:contourClr>
            </a:sp3d>
          </a:bodyPr>
          <a:lstStyle/>
          <a:p>
            <a:pPr algn="ctr"/>
            <a:r>
              <a:rPr lang="es-EC"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60007" dist="310007" dir="7680000" sy="30000" kx="1300200" algn="ctr" rotWithShape="0">
                    <a:prstClr val="black">
                      <a:alpha val="32000"/>
                    </a:prstClr>
                  </a:outerShdw>
                  <a:reflection blurRad="6350" stA="60000" endA="900" endPos="60000" dist="29997" dir="5400000" sy="-100000" algn="bl" rotWithShape="0"/>
                </a:effectLst>
              </a:rPr>
              <a:t>CRITERIOS DE ACEPTACIÓN</a:t>
            </a:r>
            <a:endParaRPr lang="es-EC"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60007" dist="310007" dir="7680000" sy="30000" kx="1300200" algn="ctr" rotWithShape="0">
                  <a:prstClr val="black">
                    <a:alpha val="32000"/>
                  </a:prstClr>
                </a:outerShdw>
                <a:reflection blurRad="6350" stA="60000" endA="900" endPos="60000" dist="29997" dir="5400000" sy="-100000" algn="bl" rotWithShape="0"/>
              </a:effectLst>
            </a:endParaRPr>
          </a:p>
        </p:txBody>
      </p:sp>
    </p:spTree>
    <p:extLst>
      <p:ext uri="{BB962C8B-B14F-4D97-AF65-F5344CB8AC3E}">
        <p14:creationId xmlns:p14="http://schemas.microsoft.com/office/powerpoint/2010/main" val="1109353401"/>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3528" y="0"/>
            <a:ext cx="9012967" cy="1143000"/>
          </a:xfrm>
        </p:spPr>
        <p:txBody>
          <a:bodyPr/>
          <a:lstStyle/>
          <a:p>
            <a:r>
              <a:rPr lang="es-EC" dirty="0" smtClean="0">
                <a:latin typeface="Times New Roman" pitchFamily="18" charset="0"/>
                <a:cs typeface="Times New Roman" pitchFamily="18" charset="0"/>
              </a:rPr>
              <a:t>Descripción general  del uso de tablas código fema-273</a:t>
            </a:r>
            <a:endParaRPr lang="es-EC" dirty="0">
              <a:latin typeface="Times New Roman" pitchFamily="18" charset="0"/>
              <a:cs typeface="Times New Roman" pitchFamily="18" charset="0"/>
            </a:endParaRPr>
          </a:p>
        </p:txBody>
      </p:sp>
      <p:sp>
        <p:nvSpPr>
          <p:cNvPr id="3" name="3 Subtítulo"/>
          <p:cNvSpPr txBox="1">
            <a:spLocks/>
          </p:cNvSpPr>
          <p:nvPr/>
        </p:nvSpPr>
        <p:spPr>
          <a:xfrm>
            <a:off x="755576" y="1700808"/>
            <a:ext cx="8064896" cy="3888432"/>
          </a:xfrm>
          <a:prstGeom prst="rect">
            <a:avLst/>
          </a:prstGeom>
          <a:ln w="34925">
            <a:noFill/>
          </a:ln>
          <a:effectLst>
            <a:outerShdw blurRad="317500" dir="2700000" algn="ctr">
              <a:srgbClr val="000000">
                <a:alpha val="43000"/>
              </a:srgbClr>
            </a:outerShdw>
            <a:reflection blurRad="6350" stA="50000" endA="300" endPos="90000" dir="5400000" sy="-100000" algn="bl" rotWithShape="0"/>
          </a:effectLst>
          <a:scene3d>
            <a:camera prst="perspectiveContrastingRightFacing"/>
            <a:lightRig rig="threePt" dir="t"/>
          </a:scene3d>
        </p:spPr>
        <p:txBody>
          <a:bodyPr>
            <a:normAutofit/>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285750" indent="-285750"/>
            <a:endParaRPr lang="es-EC" sz="20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4" name="3 Rectángulo"/>
          <p:cNvSpPr/>
          <p:nvPr/>
        </p:nvSpPr>
        <p:spPr>
          <a:xfrm>
            <a:off x="899592" y="1444421"/>
            <a:ext cx="7776864" cy="4401205"/>
          </a:xfrm>
          <a:prstGeom prst="rect">
            <a:avLst/>
          </a:prstGeom>
        </p:spPr>
        <p:txBody>
          <a:bodyPr wrap="square">
            <a:spAutoFit/>
          </a:bodyPr>
          <a:lstStyle/>
          <a:p>
            <a:pPr marL="342900" indent="-342900" algn="just">
              <a:buFont typeface="Arial" pitchFamily="34" charset="0"/>
              <a:buChar char="•"/>
            </a:pPr>
            <a:r>
              <a:rPr lang="es-EC"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FEMA-273 es aplicable en las siguientes instancias:</a:t>
            </a:r>
          </a:p>
          <a:p>
            <a:pPr marL="800100" lvl="1" indent="-342900" algn="just">
              <a:buFont typeface="Arial" pitchFamily="34" charset="0"/>
              <a:buChar char="•"/>
            </a:pPr>
            <a:r>
              <a:rPr lang="es-EC"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Actividades y políticas asociadas con la rehabilitación sísmica.</a:t>
            </a:r>
          </a:p>
          <a:p>
            <a:pPr marL="800100" lvl="1" indent="-342900" algn="just">
              <a:buFont typeface="Arial" pitchFamily="34" charset="0"/>
              <a:buChar char="•"/>
            </a:pPr>
            <a:r>
              <a:rPr lang="es-EC"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Determinación de mapas de riesgo sísmico.</a:t>
            </a:r>
          </a:p>
          <a:p>
            <a:pPr marL="800100" lvl="1" indent="-342900" algn="just">
              <a:buFont typeface="Arial" pitchFamily="34" charset="0"/>
              <a:buChar char="•"/>
            </a:pPr>
            <a:r>
              <a:rPr lang="es-EC"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Desarrollo de contenido técnico</a:t>
            </a:r>
          </a:p>
          <a:p>
            <a:pPr marL="342900" indent="-342900" algn="just">
              <a:buFont typeface="Arial" pitchFamily="34" charset="0"/>
              <a:buChar char="•"/>
            </a:pPr>
            <a:endParaRPr lang="es-EC"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342900" indent="-342900" algn="just">
              <a:buFont typeface="Arial" pitchFamily="34" charset="0"/>
              <a:buChar char="•"/>
            </a:pPr>
            <a:r>
              <a:rPr lang="es-EC"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Provee tablas para todos los tipos de elementos estructurales, materiales, uniones estructurales y tipos de construcción.</a:t>
            </a:r>
          </a:p>
          <a:p>
            <a:pPr marL="1028700" lvl="1" indent="-342900" algn="just">
              <a:buFont typeface="Arial" pitchFamily="34" charset="0"/>
              <a:buChar char="•"/>
            </a:pPr>
            <a:r>
              <a:rPr lang="es-EC"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Columnas</a:t>
            </a:r>
          </a:p>
          <a:p>
            <a:pPr marL="1028700" lvl="1" indent="-342900" algn="just">
              <a:buFont typeface="Arial" pitchFamily="34" charset="0"/>
              <a:buChar char="•"/>
            </a:pPr>
            <a:r>
              <a:rPr lang="es-EC"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Vigas</a:t>
            </a:r>
          </a:p>
          <a:p>
            <a:pPr marL="1028700" lvl="1" indent="-342900" algn="just">
              <a:buFont typeface="Arial" pitchFamily="34" charset="0"/>
              <a:buChar char="•"/>
            </a:pPr>
            <a:r>
              <a:rPr lang="es-EC"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Juntas Viga Columna</a:t>
            </a:r>
          </a:p>
          <a:p>
            <a:pPr marL="1028700" lvl="1" indent="-342900" algn="just">
              <a:buFont typeface="Arial" pitchFamily="34" charset="0"/>
              <a:buChar char="•"/>
            </a:pPr>
            <a:r>
              <a:rPr lang="es-EC"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Losas Bidireccionales</a:t>
            </a:r>
          </a:p>
          <a:p>
            <a:pPr marL="1028700" lvl="1" indent="-342900" algn="just">
              <a:buFont typeface="Arial" pitchFamily="34" charset="0"/>
              <a:buChar char="•"/>
            </a:pPr>
            <a:r>
              <a:rPr lang="es-EC"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Muros de corte.</a:t>
            </a:r>
            <a:endParaRPr lang="es-EC"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20071470"/>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16632"/>
            <a:ext cx="7924800" cy="566936"/>
          </a:xfrm>
        </p:spPr>
        <p:txBody>
          <a:bodyPr/>
          <a:lstStyle/>
          <a:p>
            <a:r>
              <a:rPr lang="es-EC" b="1" dirty="0" smtClean="0">
                <a:latin typeface="Times New Roman" pitchFamily="18" charset="0"/>
                <a:cs typeface="Times New Roman" pitchFamily="18" charset="0"/>
              </a:rPr>
              <a:t>Columnas </a:t>
            </a:r>
            <a:endParaRPr lang="es-EC" b="1" dirty="0">
              <a:latin typeface="Times New Roman" pitchFamily="18" charset="0"/>
              <a:cs typeface="Times New Roman" pitchFamily="18" charset="0"/>
            </a:endParaRP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641217"/>
            <a:ext cx="6336704" cy="5885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7532193"/>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43957"/>
            <a:ext cx="6353702" cy="638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5774878"/>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2 Tabla"/>
              <p:cNvGraphicFramePr>
                <a:graphicFrameLocks noGrp="1"/>
              </p:cNvGraphicFramePr>
              <p:nvPr>
                <p:extLst>
                  <p:ext uri="{D42A27DB-BD31-4B8C-83A1-F6EECF244321}">
                    <p14:modId xmlns:p14="http://schemas.microsoft.com/office/powerpoint/2010/main" val="1864566869"/>
                  </p:ext>
                </p:extLst>
              </p:nvPr>
            </p:nvGraphicFramePr>
            <p:xfrm>
              <a:off x="1979712" y="548680"/>
              <a:ext cx="5431779" cy="5811647"/>
            </p:xfrm>
            <a:graphic>
              <a:graphicData uri="http://schemas.openxmlformats.org/drawingml/2006/table">
                <a:tbl>
                  <a:tblPr firstRow="1" firstCol="1" bandRow="1">
                    <a:tableStyleId>{775DCB02-9BB8-47FD-8907-85C794F793BA}</a:tableStyleId>
                  </a:tblPr>
                  <a:tblGrid>
                    <a:gridCol w="977000"/>
                    <a:gridCol w="495988"/>
                    <a:gridCol w="684901"/>
                    <a:gridCol w="921438"/>
                    <a:gridCol w="471096"/>
                    <a:gridCol w="1881356"/>
                  </a:tblGrid>
                  <a:tr h="1080120">
                    <a:tc>
                      <a:txBody>
                        <a:bodyPr/>
                        <a:lstStyle/>
                        <a:p>
                          <a:pPr algn="ctr">
                            <a:lnSpc>
                              <a:spcPct val="200000"/>
                            </a:lnSpc>
                            <a:spcAft>
                              <a:spcPts val="0"/>
                            </a:spcAft>
                          </a:pPr>
                          <a:r>
                            <a:rPr lang="es-EC" sz="1600" dirty="0">
                              <a:effectLst/>
                            </a:rPr>
                            <a:t>Columnas</a:t>
                          </a:r>
                        </a:p>
                        <a:p>
                          <a:pPr algn="ctr">
                            <a:lnSpc>
                              <a:spcPct val="200000"/>
                            </a:lnSpc>
                            <a:spcAft>
                              <a:spcPts val="0"/>
                            </a:spcAft>
                          </a:pPr>
                          <a:r>
                            <a:rPr lang="es-EC" sz="1600" dirty="0">
                              <a:effectLst/>
                            </a:rPr>
                            <a:t>Tipo</a:t>
                          </a:r>
                          <a:endParaRPr lang="es-EC" sz="16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600" dirty="0">
                              <a:effectLst/>
                            </a:rPr>
                            <a:t>Ag</a:t>
                          </a:r>
                        </a:p>
                        <a:p>
                          <a:pPr algn="ctr">
                            <a:lnSpc>
                              <a:spcPct val="200000"/>
                            </a:lnSpc>
                            <a:spcAft>
                              <a:spcPts val="0"/>
                            </a:spcAft>
                          </a:pPr>
                          <a:r>
                            <a:rPr lang="es-EC" sz="1600" dirty="0">
                              <a:effectLst/>
                            </a:rPr>
                            <a:t>Cm</a:t>
                          </a:r>
                          <a:r>
                            <a:rPr lang="es-EC" sz="1600" baseline="30000" dirty="0">
                              <a:effectLst/>
                            </a:rPr>
                            <a:t>2</a:t>
                          </a:r>
                          <a:endParaRPr lang="es-EC" sz="16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600" dirty="0">
                              <a:effectLst/>
                            </a:rPr>
                            <a:t>P</a:t>
                          </a:r>
                        </a:p>
                        <a:p>
                          <a:pPr algn="ctr">
                            <a:lnSpc>
                              <a:spcPct val="200000"/>
                            </a:lnSpc>
                            <a:spcAft>
                              <a:spcPts val="0"/>
                            </a:spcAft>
                          </a:pPr>
                          <a:r>
                            <a:rPr lang="es-EC" sz="1600" dirty="0">
                              <a:effectLst/>
                            </a:rPr>
                            <a:t>Ton</a:t>
                          </a:r>
                          <a:endParaRPr lang="es-EC" sz="16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600" dirty="0">
                              <a:effectLst/>
                            </a:rPr>
                            <a:t>P/(Ag*f'c)</a:t>
                          </a:r>
                          <a:endParaRPr lang="es-EC" sz="16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600" dirty="0">
                              <a:effectLst/>
                            </a:rPr>
                            <a:t>V</a:t>
                          </a:r>
                        </a:p>
                        <a:p>
                          <a:pPr algn="ctr">
                            <a:lnSpc>
                              <a:spcPct val="200000"/>
                            </a:lnSpc>
                            <a:spcAft>
                              <a:spcPts val="0"/>
                            </a:spcAft>
                          </a:pPr>
                          <a:r>
                            <a:rPr lang="es-EC" sz="1600" dirty="0">
                              <a:effectLst/>
                            </a:rPr>
                            <a:t>Ton</a:t>
                          </a:r>
                          <a:endParaRPr lang="es-EC" sz="1600" dirty="0">
                            <a:effectLst/>
                            <a:latin typeface="Times New Roman"/>
                            <a:ea typeface="Calibri"/>
                            <a:cs typeface="Times New Roman"/>
                          </a:endParaRPr>
                        </a:p>
                      </a:txBody>
                      <a:tcPr marL="63844" marR="63844" marT="0" marB="0"/>
                    </a:tc>
                    <a:tc>
                      <a:txBody>
                        <a:bodyPr/>
                        <a:lstStyle/>
                        <a:p>
                          <a:pPr algn="ctr">
                            <a:lnSpc>
                              <a:spcPct val="200000"/>
                            </a:lnSpc>
                            <a:spcAft>
                              <a:spcPts val="0"/>
                            </a:spcAft>
                          </a:pPr>
                          <a14:m>
                            <m:oMathPara xmlns:m="http://schemas.openxmlformats.org/officeDocument/2006/math">
                              <m:oMathParaPr>
                                <m:jc m:val="centerGroup"/>
                              </m:oMathParaPr>
                              <m:oMath xmlns:m="http://schemas.openxmlformats.org/officeDocument/2006/math">
                                <m:f>
                                  <m:fPr>
                                    <m:ctrlPr>
                                      <a:rPr lang="es-EC" sz="1600" i="1">
                                        <a:effectLst/>
                                        <a:latin typeface="Cambria Math"/>
                                      </a:rPr>
                                    </m:ctrlPr>
                                  </m:fPr>
                                  <m:num>
                                    <m:r>
                                      <a:rPr lang="es-EC" sz="1600">
                                        <a:effectLst/>
                                        <a:latin typeface="Cambria Math"/>
                                      </a:rPr>
                                      <m:t>𝑽</m:t>
                                    </m:r>
                                  </m:num>
                                  <m:den>
                                    <m:sSub>
                                      <m:sSubPr>
                                        <m:ctrlPr>
                                          <a:rPr lang="es-EC" sz="1600" i="1">
                                            <a:effectLst/>
                                            <a:latin typeface="Cambria Math"/>
                                          </a:rPr>
                                        </m:ctrlPr>
                                      </m:sSubPr>
                                      <m:e>
                                        <m:r>
                                          <a:rPr lang="es-EC" sz="1600">
                                            <a:effectLst/>
                                            <a:latin typeface="Cambria Math"/>
                                          </a:rPr>
                                          <m:t>𝒃</m:t>
                                        </m:r>
                                      </m:e>
                                      <m:sub>
                                        <m:r>
                                          <a:rPr lang="es-EC" sz="1600">
                                            <a:effectLst/>
                                            <a:latin typeface="Cambria Math"/>
                                          </a:rPr>
                                          <m:t>𝒘</m:t>
                                        </m:r>
                                      </m:sub>
                                    </m:sSub>
                                    <m:r>
                                      <a:rPr lang="es-EC" sz="1600">
                                        <a:effectLst/>
                                        <a:latin typeface="Cambria Math"/>
                                      </a:rPr>
                                      <m:t>𝒅</m:t>
                                    </m:r>
                                    <m:rad>
                                      <m:radPr>
                                        <m:degHide m:val="on"/>
                                        <m:ctrlPr>
                                          <a:rPr lang="es-EC" sz="1600" i="1">
                                            <a:effectLst/>
                                            <a:latin typeface="Cambria Math"/>
                                          </a:rPr>
                                        </m:ctrlPr>
                                      </m:radPr>
                                      <m:deg/>
                                      <m:e>
                                        <m:r>
                                          <a:rPr lang="es-EC" sz="1600">
                                            <a:effectLst/>
                                            <a:latin typeface="Cambria Math"/>
                                          </a:rPr>
                                          <m:t>𝒇</m:t>
                                        </m:r>
                                        <m:r>
                                          <a:rPr lang="es-EC" sz="1600">
                                            <a:effectLst/>
                                            <a:latin typeface="Cambria Math"/>
                                          </a:rPr>
                                          <m:t>′</m:t>
                                        </m:r>
                                        <m:r>
                                          <a:rPr lang="es-EC" sz="1600">
                                            <a:effectLst/>
                                            <a:latin typeface="Cambria Math"/>
                                          </a:rPr>
                                          <m:t>𝒄</m:t>
                                        </m:r>
                                      </m:e>
                                    </m:rad>
                                  </m:den>
                                </m:f>
                                <m:r>
                                  <a:rPr lang="es-EC" sz="1600">
                                    <a:effectLst/>
                                    <a:latin typeface="Cambria Math"/>
                                  </a:rPr>
                                  <m:t>∗</m:t>
                                </m:r>
                                <m:r>
                                  <a:rPr lang="es-EC" sz="1600">
                                    <a:effectLst/>
                                    <a:latin typeface="Cambria Math"/>
                                  </a:rPr>
                                  <m:t>𝟎</m:t>
                                </m:r>
                                <m:r>
                                  <a:rPr lang="es-EC" sz="1600">
                                    <a:effectLst/>
                                    <a:latin typeface="Cambria Math"/>
                                  </a:rPr>
                                  <m:t>.</m:t>
                                </m:r>
                                <m:r>
                                  <a:rPr lang="es-EC" sz="1600">
                                    <a:effectLst/>
                                    <a:latin typeface="Cambria Math"/>
                                  </a:rPr>
                                  <m:t>𝟓𝟖𝟒</m:t>
                                </m:r>
                              </m:oMath>
                            </m:oMathPara>
                          </a14:m>
                          <a:endParaRPr lang="es-EC" sz="1600" dirty="0">
                            <a:effectLst/>
                            <a:latin typeface="Times New Roman"/>
                            <a:ea typeface="Calibri"/>
                            <a:cs typeface="Times New Roman"/>
                          </a:endParaRPr>
                        </a:p>
                      </a:txBody>
                      <a:tcPr marL="63844" marR="63844" marT="0" marB="0"/>
                    </a:tc>
                  </a:tr>
                  <a:tr h="340502">
                    <a:tc>
                      <a:txBody>
                        <a:bodyPr/>
                        <a:lstStyle/>
                        <a:p>
                          <a:pPr algn="ctr">
                            <a:lnSpc>
                              <a:spcPct val="200000"/>
                            </a:lnSpc>
                            <a:spcAft>
                              <a:spcPts val="0"/>
                            </a:spcAft>
                          </a:pPr>
                          <a:r>
                            <a:rPr lang="es-EC" sz="1400" dirty="0">
                              <a:effectLst/>
                            </a:rPr>
                            <a:t>1</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3481</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161.73</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0.22124</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2.57</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0.02570</a:t>
                          </a:r>
                          <a:endParaRPr lang="es-EC" sz="1400" dirty="0">
                            <a:effectLst/>
                            <a:latin typeface="Times New Roman"/>
                            <a:ea typeface="Calibri"/>
                            <a:cs typeface="Times New Roman"/>
                          </a:endParaRPr>
                        </a:p>
                      </a:txBody>
                      <a:tcPr marL="63844" marR="63844" marT="0" marB="0"/>
                    </a:tc>
                  </a:tr>
                  <a:tr h="340502">
                    <a:tc>
                      <a:txBody>
                        <a:bodyPr/>
                        <a:lstStyle/>
                        <a:p>
                          <a:pPr algn="ctr">
                            <a:lnSpc>
                              <a:spcPct val="200000"/>
                            </a:lnSpc>
                            <a:spcAft>
                              <a:spcPts val="0"/>
                            </a:spcAft>
                          </a:pPr>
                          <a:r>
                            <a:rPr lang="es-EC" sz="1400" dirty="0">
                              <a:effectLst/>
                            </a:rPr>
                            <a:t>2</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3481</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266.66</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0.36478</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4.28</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0.04280</a:t>
                          </a:r>
                          <a:endParaRPr lang="es-EC" sz="1400" dirty="0">
                            <a:effectLst/>
                            <a:latin typeface="Times New Roman"/>
                            <a:ea typeface="Calibri"/>
                            <a:cs typeface="Times New Roman"/>
                          </a:endParaRPr>
                        </a:p>
                      </a:txBody>
                      <a:tcPr marL="63844" marR="63844" marT="0" marB="0"/>
                    </a:tc>
                  </a:tr>
                  <a:tr h="340502">
                    <a:tc>
                      <a:txBody>
                        <a:bodyPr/>
                        <a:lstStyle/>
                        <a:p>
                          <a:pPr algn="ctr">
                            <a:lnSpc>
                              <a:spcPct val="200000"/>
                            </a:lnSpc>
                            <a:spcAft>
                              <a:spcPts val="0"/>
                            </a:spcAft>
                          </a:pPr>
                          <a:r>
                            <a:rPr lang="es-EC" sz="1400" dirty="0">
                              <a:effectLst/>
                            </a:rPr>
                            <a:t>3</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3481</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261.66</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0.35794</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0.1</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0.00100</a:t>
                          </a:r>
                          <a:endParaRPr lang="es-EC" sz="1400" dirty="0">
                            <a:effectLst/>
                            <a:latin typeface="Times New Roman"/>
                            <a:ea typeface="Calibri"/>
                            <a:cs typeface="Times New Roman"/>
                          </a:endParaRPr>
                        </a:p>
                      </a:txBody>
                      <a:tcPr marL="63844" marR="63844" marT="0" marB="0"/>
                    </a:tc>
                  </a:tr>
                  <a:tr h="340502">
                    <a:tc>
                      <a:txBody>
                        <a:bodyPr/>
                        <a:lstStyle/>
                        <a:p>
                          <a:pPr algn="ctr">
                            <a:lnSpc>
                              <a:spcPct val="200000"/>
                            </a:lnSpc>
                            <a:spcAft>
                              <a:spcPts val="0"/>
                            </a:spcAft>
                          </a:pPr>
                          <a:r>
                            <a:rPr lang="es-EC" sz="1400" u="sng" dirty="0">
                              <a:effectLst/>
                            </a:rPr>
                            <a:t>4</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u="sng" dirty="0">
                              <a:effectLst/>
                            </a:rPr>
                            <a:t>3481</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u="sng" dirty="0">
                              <a:effectLst/>
                            </a:rPr>
                            <a:t>440.36</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u="sng" dirty="0">
                              <a:effectLst/>
                            </a:rPr>
                            <a:t>0.60240</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u="sng" dirty="0">
                              <a:effectLst/>
                            </a:rPr>
                            <a:t>0.18</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u="sng" dirty="0">
                              <a:effectLst/>
                            </a:rPr>
                            <a:t>0.00180</a:t>
                          </a:r>
                          <a:endParaRPr lang="es-EC" sz="1400" dirty="0">
                            <a:effectLst/>
                            <a:latin typeface="Times New Roman"/>
                            <a:ea typeface="Calibri"/>
                            <a:cs typeface="Times New Roman"/>
                          </a:endParaRPr>
                        </a:p>
                      </a:txBody>
                      <a:tcPr marL="63844" marR="63844" marT="0" marB="0"/>
                    </a:tc>
                  </a:tr>
                  <a:tr h="340502">
                    <a:tc>
                      <a:txBody>
                        <a:bodyPr/>
                        <a:lstStyle/>
                        <a:p>
                          <a:pPr algn="ctr">
                            <a:lnSpc>
                              <a:spcPct val="200000"/>
                            </a:lnSpc>
                            <a:spcAft>
                              <a:spcPts val="0"/>
                            </a:spcAft>
                          </a:pPr>
                          <a:r>
                            <a:rPr lang="es-EC" sz="1400" dirty="0">
                              <a:effectLst/>
                            </a:rPr>
                            <a:t>5</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3481</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374.79</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0.51270</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0.85</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0.00850</a:t>
                          </a:r>
                          <a:endParaRPr lang="es-EC" sz="1400" dirty="0">
                            <a:effectLst/>
                            <a:latin typeface="Times New Roman"/>
                            <a:ea typeface="Calibri"/>
                            <a:cs typeface="Times New Roman"/>
                          </a:endParaRPr>
                        </a:p>
                      </a:txBody>
                      <a:tcPr marL="63844" marR="63844" marT="0" marB="0"/>
                    </a:tc>
                  </a:tr>
                  <a:tr h="340502">
                    <a:tc>
                      <a:txBody>
                        <a:bodyPr/>
                        <a:lstStyle/>
                        <a:p>
                          <a:pPr algn="ctr">
                            <a:lnSpc>
                              <a:spcPct val="200000"/>
                            </a:lnSpc>
                            <a:spcAft>
                              <a:spcPts val="0"/>
                            </a:spcAft>
                          </a:pPr>
                          <a:r>
                            <a:rPr lang="es-EC" sz="1400" dirty="0">
                              <a:effectLst/>
                            </a:rPr>
                            <a:t>6</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3481</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222.73</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0.30469</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0.49</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0.00490</a:t>
                          </a:r>
                          <a:endParaRPr lang="es-EC" sz="1400" dirty="0">
                            <a:effectLst/>
                            <a:latin typeface="Times New Roman"/>
                            <a:ea typeface="Calibri"/>
                            <a:cs typeface="Times New Roman"/>
                          </a:endParaRPr>
                        </a:p>
                      </a:txBody>
                      <a:tcPr marL="63844" marR="63844" marT="0" marB="0"/>
                    </a:tc>
                  </a:tr>
                  <a:tr h="340502">
                    <a:tc>
                      <a:txBody>
                        <a:bodyPr/>
                        <a:lstStyle/>
                        <a:p>
                          <a:pPr algn="ctr">
                            <a:lnSpc>
                              <a:spcPct val="200000"/>
                            </a:lnSpc>
                            <a:spcAft>
                              <a:spcPts val="0"/>
                            </a:spcAft>
                          </a:pPr>
                          <a:r>
                            <a:rPr lang="es-EC" sz="1400" dirty="0">
                              <a:effectLst/>
                            </a:rPr>
                            <a:t>7</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2916</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244.57</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0.39939</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1.41</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0.01661</a:t>
                          </a:r>
                          <a:endParaRPr lang="es-EC" sz="1400" dirty="0">
                            <a:effectLst/>
                            <a:latin typeface="Times New Roman"/>
                            <a:ea typeface="Calibri"/>
                            <a:cs typeface="Times New Roman"/>
                          </a:endParaRPr>
                        </a:p>
                      </a:txBody>
                      <a:tcPr marL="63844" marR="63844" marT="0" marB="0"/>
                    </a:tc>
                  </a:tr>
                  <a:tr h="340502">
                    <a:tc>
                      <a:txBody>
                        <a:bodyPr/>
                        <a:lstStyle/>
                        <a:p>
                          <a:pPr algn="ctr">
                            <a:lnSpc>
                              <a:spcPct val="200000"/>
                            </a:lnSpc>
                            <a:spcAft>
                              <a:spcPts val="0"/>
                            </a:spcAft>
                          </a:pPr>
                          <a:r>
                            <a:rPr lang="es-EC" sz="1400" dirty="0">
                              <a:effectLst/>
                            </a:rPr>
                            <a:t>8</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2916</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147.06</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0.24015</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6.67</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0.07859</a:t>
                          </a:r>
                          <a:endParaRPr lang="es-EC" sz="1400" dirty="0">
                            <a:effectLst/>
                            <a:latin typeface="Times New Roman"/>
                            <a:ea typeface="Calibri"/>
                            <a:cs typeface="Times New Roman"/>
                          </a:endParaRPr>
                        </a:p>
                      </a:txBody>
                      <a:tcPr marL="63844" marR="63844" marT="0" marB="0"/>
                    </a:tc>
                  </a:tr>
                  <a:tr h="340502">
                    <a:tc>
                      <a:txBody>
                        <a:bodyPr/>
                        <a:lstStyle/>
                        <a:p>
                          <a:pPr algn="ctr">
                            <a:lnSpc>
                              <a:spcPct val="200000"/>
                            </a:lnSpc>
                            <a:spcAft>
                              <a:spcPts val="0"/>
                            </a:spcAft>
                          </a:pPr>
                          <a:r>
                            <a:rPr lang="es-EC" sz="1400" dirty="0">
                              <a:effectLst/>
                            </a:rPr>
                            <a:t>9.1</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2916</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143.92</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0.23503</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5.71</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0.06728</a:t>
                          </a:r>
                          <a:endParaRPr lang="es-EC" sz="1400" dirty="0">
                            <a:effectLst/>
                            <a:latin typeface="Times New Roman"/>
                            <a:ea typeface="Calibri"/>
                            <a:cs typeface="Times New Roman"/>
                          </a:endParaRPr>
                        </a:p>
                      </a:txBody>
                      <a:tcPr marL="63844" marR="63844" marT="0" marB="0"/>
                    </a:tc>
                  </a:tr>
                  <a:tr h="340502">
                    <a:tc>
                      <a:txBody>
                        <a:bodyPr/>
                        <a:lstStyle/>
                        <a:p>
                          <a:pPr algn="ctr">
                            <a:lnSpc>
                              <a:spcPct val="200000"/>
                            </a:lnSpc>
                            <a:spcAft>
                              <a:spcPts val="0"/>
                            </a:spcAft>
                          </a:pPr>
                          <a:r>
                            <a:rPr lang="es-EC" sz="1400" dirty="0">
                              <a:effectLst/>
                            </a:rPr>
                            <a:t>9</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1936</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120.25</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0.29577</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1.55</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0.02658</a:t>
                          </a:r>
                          <a:endParaRPr lang="es-EC" sz="1400" dirty="0">
                            <a:effectLst/>
                            <a:latin typeface="Times New Roman"/>
                            <a:ea typeface="Calibri"/>
                            <a:cs typeface="Times New Roman"/>
                          </a:endParaRPr>
                        </a:p>
                      </a:txBody>
                      <a:tcPr marL="63844" marR="63844" marT="0" marB="0"/>
                    </a:tc>
                  </a:tr>
                  <a:tr h="340502">
                    <a:tc>
                      <a:txBody>
                        <a:bodyPr/>
                        <a:lstStyle/>
                        <a:p>
                          <a:pPr algn="ctr">
                            <a:lnSpc>
                              <a:spcPct val="200000"/>
                            </a:lnSpc>
                            <a:spcAft>
                              <a:spcPts val="0"/>
                            </a:spcAft>
                          </a:pPr>
                          <a:r>
                            <a:rPr lang="es-EC" sz="1400" dirty="0">
                              <a:effectLst/>
                            </a:rPr>
                            <a:t>10</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1936</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69.41</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0.17073</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0.72</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0.01235</a:t>
                          </a:r>
                          <a:endParaRPr lang="es-EC" sz="1400" dirty="0">
                            <a:effectLst/>
                            <a:latin typeface="Times New Roman"/>
                            <a:ea typeface="Calibri"/>
                            <a:cs typeface="Times New Roman"/>
                          </a:endParaRPr>
                        </a:p>
                      </a:txBody>
                      <a:tcPr marL="63844" marR="63844" marT="0" marB="0"/>
                    </a:tc>
                  </a:tr>
                </a:tbl>
              </a:graphicData>
            </a:graphic>
          </p:graphicFrame>
        </mc:Choice>
        <mc:Fallback xmlns="">
          <p:graphicFrame>
            <p:nvGraphicFramePr>
              <p:cNvPr id="3" name="2 Tabla"/>
              <p:cNvGraphicFramePr>
                <a:graphicFrameLocks noGrp="1"/>
              </p:cNvGraphicFramePr>
              <p:nvPr>
                <p:extLst>
                  <p:ext uri="{D42A27DB-BD31-4B8C-83A1-F6EECF244321}">
                    <p14:modId xmlns:p14="http://schemas.microsoft.com/office/powerpoint/2010/main" val="1864566869"/>
                  </p:ext>
                </p:extLst>
              </p:nvPr>
            </p:nvGraphicFramePr>
            <p:xfrm>
              <a:off x="1979712" y="548680"/>
              <a:ext cx="5431779" cy="5811647"/>
            </p:xfrm>
            <a:graphic>
              <a:graphicData uri="http://schemas.openxmlformats.org/drawingml/2006/table">
                <a:tbl>
                  <a:tblPr firstRow="1" firstCol="1" bandRow="1">
                    <a:tableStyleId>{775DCB02-9BB8-47FD-8907-85C794F793BA}</a:tableStyleId>
                  </a:tblPr>
                  <a:tblGrid>
                    <a:gridCol w="977000"/>
                    <a:gridCol w="495988"/>
                    <a:gridCol w="684901"/>
                    <a:gridCol w="921438"/>
                    <a:gridCol w="471096"/>
                    <a:gridCol w="1881356"/>
                  </a:tblGrid>
                  <a:tr h="1117727">
                    <a:tc>
                      <a:txBody>
                        <a:bodyPr/>
                        <a:lstStyle/>
                        <a:p>
                          <a:pPr algn="ctr">
                            <a:lnSpc>
                              <a:spcPct val="200000"/>
                            </a:lnSpc>
                            <a:spcAft>
                              <a:spcPts val="0"/>
                            </a:spcAft>
                          </a:pPr>
                          <a:r>
                            <a:rPr lang="es-EC" sz="1600" dirty="0">
                              <a:effectLst/>
                            </a:rPr>
                            <a:t>Columnas</a:t>
                          </a:r>
                        </a:p>
                        <a:p>
                          <a:pPr algn="ctr">
                            <a:lnSpc>
                              <a:spcPct val="200000"/>
                            </a:lnSpc>
                            <a:spcAft>
                              <a:spcPts val="0"/>
                            </a:spcAft>
                          </a:pPr>
                          <a:r>
                            <a:rPr lang="es-EC" sz="1600" dirty="0">
                              <a:effectLst/>
                            </a:rPr>
                            <a:t>Tipo</a:t>
                          </a:r>
                          <a:endParaRPr lang="es-EC" sz="16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600">
                              <a:effectLst/>
                            </a:rPr>
                            <a:t>Ag</a:t>
                          </a:r>
                        </a:p>
                        <a:p>
                          <a:pPr algn="ctr">
                            <a:lnSpc>
                              <a:spcPct val="200000"/>
                            </a:lnSpc>
                            <a:spcAft>
                              <a:spcPts val="0"/>
                            </a:spcAft>
                          </a:pPr>
                          <a:r>
                            <a:rPr lang="es-EC" sz="1600">
                              <a:effectLst/>
                            </a:rPr>
                            <a:t>Cm</a:t>
                          </a:r>
                          <a:r>
                            <a:rPr lang="es-EC" sz="1600" baseline="30000">
                              <a:effectLst/>
                            </a:rPr>
                            <a:t>2</a:t>
                          </a:r>
                          <a:endParaRPr lang="es-EC" sz="16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600">
                              <a:effectLst/>
                            </a:rPr>
                            <a:t>P</a:t>
                          </a:r>
                        </a:p>
                        <a:p>
                          <a:pPr algn="ctr">
                            <a:lnSpc>
                              <a:spcPct val="200000"/>
                            </a:lnSpc>
                            <a:spcAft>
                              <a:spcPts val="0"/>
                            </a:spcAft>
                          </a:pPr>
                          <a:r>
                            <a:rPr lang="es-EC" sz="1600">
                              <a:effectLst/>
                            </a:rPr>
                            <a:t>Ton</a:t>
                          </a:r>
                          <a:endParaRPr lang="es-EC" sz="16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600">
                              <a:effectLst/>
                            </a:rPr>
                            <a:t>P/(Ag*f'c)</a:t>
                          </a:r>
                          <a:endParaRPr lang="es-EC" sz="16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600" dirty="0">
                              <a:effectLst/>
                            </a:rPr>
                            <a:t>V</a:t>
                          </a:r>
                        </a:p>
                        <a:p>
                          <a:pPr algn="ctr">
                            <a:lnSpc>
                              <a:spcPct val="200000"/>
                            </a:lnSpc>
                            <a:spcAft>
                              <a:spcPts val="0"/>
                            </a:spcAft>
                          </a:pPr>
                          <a:r>
                            <a:rPr lang="es-EC" sz="1600" dirty="0">
                              <a:effectLst/>
                            </a:rPr>
                            <a:t>Ton</a:t>
                          </a:r>
                          <a:endParaRPr lang="es-EC" sz="1600" dirty="0">
                            <a:effectLst/>
                            <a:latin typeface="Times New Roman"/>
                            <a:ea typeface="Calibri"/>
                            <a:cs typeface="Times New Roman"/>
                          </a:endParaRPr>
                        </a:p>
                      </a:txBody>
                      <a:tcPr marL="63844" marR="63844" marT="0" marB="0"/>
                    </a:tc>
                    <a:tc>
                      <a:txBody>
                        <a:bodyPr/>
                        <a:lstStyle/>
                        <a:p>
                          <a:endParaRPr lang="es-EC"/>
                        </a:p>
                      </a:txBody>
                      <a:tcPr marL="63844" marR="63844" marT="0" marB="0">
                        <a:blipFill rotWithShape="1">
                          <a:blip r:embed="rId2"/>
                          <a:stretch>
                            <a:fillRect l="-190615" t="-1639" r="-2265" b="-426776"/>
                          </a:stretch>
                        </a:blipFill>
                      </a:tcPr>
                    </a:tc>
                  </a:tr>
                  <a:tr h="426720">
                    <a:tc>
                      <a:txBody>
                        <a:bodyPr/>
                        <a:lstStyle/>
                        <a:p>
                          <a:pPr algn="ctr">
                            <a:lnSpc>
                              <a:spcPct val="200000"/>
                            </a:lnSpc>
                            <a:spcAft>
                              <a:spcPts val="0"/>
                            </a:spcAft>
                          </a:pPr>
                          <a:r>
                            <a:rPr lang="es-EC" sz="1400" dirty="0">
                              <a:effectLst/>
                            </a:rPr>
                            <a:t>1</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3481</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161.73</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0.22124</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2.57</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0.02570</a:t>
                          </a:r>
                          <a:endParaRPr lang="es-EC" sz="1400">
                            <a:effectLst/>
                            <a:latin typeface="Times New Roman"/>
                            <a:ea typeface="Calibri"/>
                            <a:cs typeface="Times New Roman"/>
                          </a:endParaRPr>
                        </a:p>
                      </a:txBody>
                      <a:tcPr marL="63844" marR="63844" marT="0" marB="0"/>
                    </a:tc>
                  </a:tr>
                  <a:tr h="426720">
                    <a:tc>
                      <a:txBody>
                        <a:bodyPr/>
                        <a:lstStyle/>
                        <a:p>
                          <a:pPr algn="ctr">
                            <a:lnSpc>
                              <a:spcPct val="200000"/>
                            </a:lnSpc>
                            <a:spcAft>
                              <a:spcPts val="0"/>
                            </a:spcAft>
                          </a:pPr>
                          <a:r>
                            <a:rPr lang="es-EC" sz="1400">
                              <a:effectLst/>
                            </a:rPr>
                            <a:t>2</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3481</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266.66</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0.36478</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4.28</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0.04280</a:t>
                          </a:r>
                          <a:endParaRPr lang="es-EC" sz="1400">
                            <a:effectLst/>
                            <a:latin typeface="Times New Roman"/>
                            <a:ea typeface="Calibri"/>
                            <a:cs typeface="Times New Roman"/>
                          </a:endParaRPr>
                        </a:p>
                      </a:txBody>
                      <a:tcPr marL="63844" marR="63844" marT="0" marB="0"/>
                    </a:tc>
                  </a:tr>
                  <a:tr h="426720">
                    <a:tc>
                      <a:txBody>
                        <a:bodyPr/>
                        <a:lstStyle/>
                        <a:p>
                          <a:pPr algn="ctr">
                            <a:lnSpc>
                              <a:spcPct val="200000"/>
                            </a:lnSpc>
                            <a:spcAft>
                              <a:spcPts val="0"/>
                            </a:spcAft>
                          </a:pPr>
                          <a:r>
                            <a:rPr lang="es-EC" sz="1400">
                              <a:effectLst/>
                            </a:rPr>
                            <a:t>3</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3481</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261.66</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0.35794</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0.1</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0.00100</a:t>
                          </a:r>
                          <a:endParaRPr lang="es-EC" sz="1400">
                            <a:effectLst/>
                            <a:latin typeface="Times New Roman"/>
                            <a:ea typeface="Calibri"/>
                            <a:cs typeface="Times New Roman"/>
                          </a:endParaRPr>
                        </a:p>
                      </a:txBody>
                      <a:tcPr marL="63844" marR="63844" marT="0" marB="0"/>
                    </a:tc>
                  </a:tr>
                  <a:tr h="426720">
                    <a:tc>
                      <a:txBody>
                        <a:bodyPr/>
                        <a:lstStyle/>
                        <a:p>
                          <a:pPr algn="ctr">
                            <a:lnSpc>
                              <a:spcPct val="200000"/>
                            </a:lnSpc>
                            <a:spcAft>
                              <a:spcPts val="0"/>
                            </a:spcAft>
                          </a:pPr>
                          <a:r>
                            <a:rPr lang="es-EC" sz="1400" u="sng" dirty="0">
                              <a:effectLst/>
                            </a:rPr>
                            <a:t>4</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u="sng" dirty="0">
                              <a:effectLst/>
                            </a:rPr>
                            <a:t>3481</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u="sng" dirty="0">
                              <a:effectLst/>
                            </a:rPr>
                            <a:t>440.36</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u="sng" dirty="0">
                              <a:effectLst/>
                            </a:rPr>
                            <a:t>0.60240</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u="sng" dirty="0">
                              <a:effectLst/>
                            </a:rPr>
                            <a:t>0.18</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u="sng" dirty="0">
                              <a:effectLst/>
                            </a:rPr>
                            <a:t>0.00180</a:t>
                          </a:r>
                          <a:endParaRPr lang="es-EC" sz="1400" dirty="0">
                            <a:effectLst/>
                            <a:latin typeface="Times New Roman"/>
                            <a:ea typeface="Calibri"/>
                            <a:cs typeface="Times New Roman"/>
                          </a:endParaRPr>
                        </a:p>
                      </a:txBody>
                      <a:tcPr marL="63844" marR="63844" marT="0" marB="0"/>
                    </a:tc>
                  </a:tr>
                  <a:tr h="426720">
                    <a:tc>
                      <a:txBody>
                        <a:bodyPr/>
                        <a:lstStyle/>
                        <a:p>
                          <a:pPr algn="ctr">
                            <a:lnSpc>
                              <a:spcPct val="200000"/>
                            </a:lnSpc>
                            <a:spcAft>
                              <a:spcPts val="0"/>
                            </a:spcAft>
                          </a:pPr>
                          <a:r>
                            <a:rPr lang="es-EC" sz="1400">
                              <a:effectLst/>
                            </a:rPr>
                            <a:t>5</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3481</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374.79</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0.51270</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0.85</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0.00850</a:t>
                          </a:r>
                          <a:endParaRPr lang="es-EC" sz="1400">
                            <a:effectLst/>
                            <a:latin typeface="Times New Roman"/>
                            <a:ea typeface="Calibri"/>
                            <a:cs typeface="Times New Roman"/>
                          </a:endParaRPr>
                        </a:p>
                      </a:txBody>
                      <a:tcPr marL="63844" marR="63844" marT="0" marB="0"/>
                    </a:tc>
                  </a:tr>
                  <a:tr h="426720">
                    <a:tc>
                      <a:txBody>
                        <a:bodyPr/>
                        <a:lstStyle/>
                        <a:p>
                          <a:pPr algn="ctr">
                            <a:lnSpc>
                              <a:spcPct val="200000"/>
                            </a:lnSpc>
                            <a:spcAft>
                              <a:spcPts val="0"/>
                            </a:spcAft>
                          </a:pPr>
                          <a:r>
                            <a:rPr lang="es-EC" sz="1400">
                              <a:effectLst/>
                            </a:rPr>
                            <a:t>6</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3481</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222.73</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0.30469</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0.49</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0.00490</a:t>
                          </a:r>
                          <a:endParaRPr lang="es-EC" sz="1400">
                            <a:effectLst/>
                            <a:latin typeface="Times New Roman"/>
                            <a:ea typeface="Calibri"/>
                            <a:cs typeface="Times New Roman"/>
                          </a:endParaRPr>
                        </a:p>
                      </a:txBody>
                      <a:tcPr marL="63844" marR="63844" marT="0" marB="0"/>
                    </a:tc>
                  </a:tr>
                  <a:tr h="426720">
                    <a:tc>
                      <a:txBody>
                        <a:bodyPr/>
                        <a:lstStyle/>
                        <a:p>
                          <a:pPr algn="ctr">
                            <a:lnSpc>
                              <a:spcPct val="200000"/>
                            </a:lnSpc>
                            <a:spcAft>
                              <a:spcPts val="0"/>
                            </a:spcAft>
                          </a:pPr>
                          <a:r>
                            <a:rPr lang="es-EC" sz="1400">
                              <a:effectLst/>
                            </a:rPr>
                            <a:t>7</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2916</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244.57</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0.39939</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1.41</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0.01661</a:t>
                          </a:r>
                          <a:endParaRPr lang="es-EC" sz="1400">
                            <a:effectLst/>
                            <a:latin typeface="Times New Roman"/>
                            <a:ea typeface="Calibri"/>
                            <a:cs typeface="Times New Roman"/>
                          </a:endParaRPr>
                        </a:p>
                      </a:txBody>
                      <a:tcPr marL="63844" marR="63844" marT="0" marB="0"/>
                    </a:tc>
                  </a:tr>
                  <a:tr h="426720">
                    <a:tc>
                      <a:txBody>
                        <a:bodyPr/>
                        <a:lstStyle/>
                        <a:p>
                          <a:pPr algn="ctr">
                            <a:lnSpc>
                              <a:spcPct val="200000"/>
                            </a:lnSpc>
                            <a:spcAft>
                              <a:spcPts val="0"/>
                            </a:spcAft>
                          </a:pPr>
                          <a:r>
                            <a:rPr lang="es-EC" sz="1400">
                              <a:effectLst/>
                            </a:rPr>
                            <a:t>8</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2916</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147.06</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0.24015</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6.67</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0.07859</a:t>
                          </a:r>
                          <a:endParaRPr lang="es-EC" sz="1400" dirty="0">
                            <a:effectLst/>
                            <a:latin typeface="Times New Roman"/>
                            <a:ea typeface="Calibri"/>
                            <a:cs typeface="Times New Roman"/>
                          </a:endParaRPr>
                        </a:p>
                      </a:txBody>
                      <a:tcPr marL="63844" marR="63844" marT="0" marB="0"/>
                    </a:tc>
                  </a:tr>
                  <a:tr h="426720">
                    <a:tc>
                      <a:txBody>
                        <a:bodyPr/>
                        <a:lstStyle/>
                        <a:p>
                          <a:pPr algn="ctr">
                            <a:lnSpc>
                              <a:spcPct val="200000"/>
                            </a:lnSpc>
                            <a:spcAft>
                              <a:spcPts val="0"/>
                            </a:spcAft>
                          </a:pPr>
                          <a:r>
                            <a:rPr lang="es-EC" sz="1400">
                              <a:effectLst/>
                            </a:rPr>
                            <a:t>9.1</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2916</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143.92</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0.23503</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5.71</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0.06728</a:t>
                          </a:r>
                          <a:endParaRPr lang="es-EC" sz="1400" dirty="0">
                            <a:effectLst/>
                            <a:latin typeface="Times New Roman"/>
                            <a:ea typeface="Calibri"/>
                            <a:cs typeface="Times New Roman"/>
                          </a:endParaRPr>
                        </a:p>
                      </a:txBody>
                      <a:tcPr marL="63844" marR="63844" marT="0" marB="0"/>
                    </a:tc>
                  </a:tr>
                  <a:tr h="426720">
                    <a:tc>
                      <a:txBody>
                        <a:bodyPr/>
                        <a:lstStyle/>
                        <a:p>
                          <a:pPr algn="ctr">
                            <a:lnSpc>
                              <a:spcPct val="200000"/>
                            </a:lnSpc>
                            <a:spcAft>
                              <a:spcPts val="0"/>
                            </a:spcAft>
                          </a:pPr>
                          <a:r>
                            <a:rPr lang="es-EC" sz="1400">
                              <a:effectLst/>
                            </a:rPr>
                            <a:t>9</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1936</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120.25</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0.29577</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1.55</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0.02658</a:t>
                          </a:r>
                          <a:endParaRPr lang="es-EC" sz="1400" dirty="0">
                            <a:effectLst/>
                            <a:latin typeface="Times New Roman"/>
                            <a:ea typeface="Calibri"/>
                            <a:cs typeface="Times New Roman"/>
                          </a:endParaRPr>
                        </a:p>
                      </a:txBody>
                      <a:tcPr marL="63844" marR="63844" marT="0" marB="0"/>
                    </a:tc>
                  </a:tr>
                  <a:tr h="426720">
                    <a:tc>
                      <a:txBody>
                        <a:bodyPr/>
                        <a:lstStyle/>
                        <a:p>
                          <a:pPr algn="ctr">
                            <a:lnSpc>
                              <a:spcPct val="200000"/>
                            </a:lnSpc>
                            <a:spcAft>
                              <a:spcPts val="0"/>
                            </a:spcAft>
                          </a:pPr>
                          <a:r>
                            <a:rPr lang="es-EC" sz="1400">
                              <a:effectLst/>
                            </a:rPr>
                            <a:t>10</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1936</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69.41</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0.17073</a:t>
                          </a:r>
                          <a:endParaRPr lang="es-EC" sz="1400" dirty="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a:effectLst/>
                            </a:rPr>
                            <a:t>0.72</a:t>
                          </a:r>
                          <a:endParaRPr lang="es-EC" sz="1400">
                            <a:effectLst/>
                            <a:latin typeface="Times New Roman"/>
                            <a:ea typeface="Calibri"/>
                            <a:cs typeface="Times New Roman"/>
                          </a:endParaRPr>
                        </a:p>
                      </a:txBody>
                      <a:tcPr marL="63844" marR="63844" marT="0" marB="0"/>
                    </a:tc>
                    <a:tc>
                      <a:txBody>
                        <a:bodyPr/>
                        <a:lstStyle/>
                        <a:p>
                          <a:pPr algn="ctr">
                            <a:lnSpc>
                              <a:spcPct val="200000"/>
                            </a:lnSpc>
                            <a:spcAft>
                              <a:spcPts val="0"/>
                            </a:spcAft>
                          </a:pPr>
                          <a:r>
                            <a:rPr lang="es-EC" sz="1400" dirty="0">
                              <a:effectLst/>
                            </a:rPr>
                            <a:t>0.01235</a:t>
                          </a:r>
                          <a:endParaRPr lang="es-EC" sz="1400" dirty="0">
                            <a:effectLst/>
                            <a:latin typeface="Times New Roman"/>
                            <a:ea typeface="Calibri"/>
                            <a:cs typeface="Times New Roman"/>
                          </a:endParaRPr>
                        </a:p>
                      </a:txBody>
                      <a:tcPr marL="63844" marR="63844" marT="0" marB="0"/>
                    </a:tc>
                  </a:tr>
                </a:tbl>
              </a:graphicData>
            </a:graphic>
          </p:graphicFrame>
        </mc:Fallback>
      </mc:AlternateContent>
    </p:spTree>
    <p:extLst>
      <p:ext uri="{BB962C8B-B14F-4D97-AF65-F5344CB8AC3E}">
        <p14:creationId xmlns:p14="http://schemas.microsoft.com/office/powerpoint/2010/main" val="1830378581"/>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2818753383"/>
              </p:ext>
            </p:extLst>
          </p:nvPr>
        </p:nvGraphicFramePr>
        <p:xfrm>
          <a:off x="1763688" y="332656"/>
          <a:ext cx="5904656" cy="6278880"/>
        </p:xfrm>
        <a:graphic>
          <a:graphicData uri="http://schemas.openxmlformats.org/drawingml/2006/table">
            <a:tbl>
              <a:tblPr firstRow="1" firstCol="1" bandRow="1">
                <a:tableStyleId>{775DCB02-9BB8-47FD-8907-85C794F793BA}</a:tableStyleId>
              </a:tblPr>
              <a:tblGrid>
                <a:gridCol w="1041843"/>
                <a:gridCol w="599247"/>
                <a:gridCol w="1600871"/>
                <a:gridCol w="1268540"/>
                <a:gridCol w="1394155"/>
              </a:tblGrid>
              <a:tr h="266233">
                <a:tc>
                  <a:txBody>
                    <a:bodyPr/>
                    <a:lstStyle/>
                    <a:p>
                      <a:pPr marL="0" algn="ctr" defTabSz="914400" rtl="0" eaLnBrk="1" latinLnBrk="0" hangingPunct="1">
                        <a:lnSpc>
                          <a:spcPct val="200000"/>
                        </a:lnSpc>
                        <a:spcAft>
                          <a:spcPts val="0"/>
                        </a:spcAft>
                      </a:pPr>
                      <a:r>
                        <a:rPr lang="es-EC" sz="1400" kern="1200" dirty="0">
                          <a:effectLst/>
                        </a:rPr>
                        <a:t>Piso</a:t>
                      </a:r>
                      <a:endParaRPr lang="es-EC" sz="1400" kern="1200" dirty="0">
                        <a:solidFill>
                          <a:schemeClr val="dk1"/>
                        </a:solidFill>
                        <a:effectLst/>
                        <a:latin typeface="+mn-lt"/>
                        <a:ea typeface="+mn-ea"/>
                        <a:cs typeface="+mn-cs"/>
                      </a:endParaRPr>
                    </a:p>
                  </a:txBody>
                  <a:tcPr marL="24959" marR="24959" marT="0" marB="0"/>
                </a:tc>
                <a:tc>
                  <a:txBody>
                    <a:bodyPr/>
                    <a:lstStyle/>
                    <a:p>
                      <a:pPr algn="ctr">
                        <a:lnSpc>
                          <a:spcPct val="150000"/>
                        </a:lnSpc>
                        <a:spcAft>
                          <a:spcPts val="0"/>
                        </a:spcAft>
                      </a:pPr>
                      <a:r>
                        <a:rPr lang="es-EC" sz="1600" dirty="0">
                          <a:effectLst/>
                        </a:rPr>
                        <a:t>Nudo</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Combinación</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RX</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RY</a:t>
                      </a:r>
                      <a:endParaRPr lang="es-EC" sz="1600" dirty="0">
                        <a:effectLst/>
                        <a:latin typeface="Times New Roman"/>
                        <a:ea typeface="Calibri"/>
                        <a:cs typeface="Times New Roman"/>
                      </a:endParaRPr>
                    </a:p>
                  </a:txBody>
                  <a:tcPr marL="24959" marR="24959" marT="0" marB="0"/>
                </a:tc>
              </a:tr>
              <a:tr h="266233">
                <a:tc>
                  <a:txBody>
                    <a:bodyPr/>
                    <a:lstStyle/>
                    <a:p>
                      <a:pPr algn="ctr">
                        <a:lnSpc>
                          <a:spcPct val="150000"/>
                        </a:lnSpc>
                        <a:spcAft>
                          <a:spcPts val="0"/>
                        </a:spcAft>
                      </a:pPr>
                      <a:r>
                        <a:rPr lang="es-EC" sz="1600" dirty="0">
                          <a:effectLst/>
                        </a:rPr>
                        <a:t>STORY7</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2</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ENVELOPE MAX</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0.00045</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0.00112</a:t>
                      </a:r>
                      <a:endParaRPr lang="es-EC" sz="1600" dirty="0">
                        <a:effectLst/>
                        <a:latin typeface="Times New Roman"/>
                        <a:ea typeface="Calibri"/>
                        <a:cs typeface="Times New Roman"/>
                      </a:endParaRPr>
                    </a:p>
                  </a:txBody>
                  <a:tcPr marL="24959" marR="24959" marT="0" marB="0"/>
                </a:tc>
              </a:tr>
              <a:tr h="266233">
                <a:tc>
                  <a:txBody>
                    <a:bodyPr/>
                    <a:lstStyle/>
                    <a:p>
                      <a:pPr algn="ctr">
                        <a:lnSpc>
                          <a:spcPct val="150000"/>
                        </a:lnSpc>
                        <a:spcAft>
                          <a:spcPts val="0"/>
                        </a:spcAft>
                      </a:pPr>
                      <a:r>
                        <a:rPr lang="es-EC" sz="1600" dirty="0">
                          <a:effectLst/>
                        </a:rPr>
                        <a:t>STORY7</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2</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ENVELOPE MIN</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-0.00051</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-0.00028</a:t>
                      </a:r>
                      <a:endParaRPr lang="es-EC" sz="1600" dirty="0">
                        <a:effectLst/>
                        <a:latin typeface="Times New Roman"/>
                        <a:ea typeface="Calibri"/>
                        <a:cs typeface="Times New Roman"/>
                      </a:endParaRPr>
                    </a:p>
                  </a:txBody>
                  <a:tcPr marL="24959" marR="24959" marT="0" marB="0"/>
                </a:tc>
              </a:tr>
              <a:tr h="266233">
                <a:tc>
                  <a:txBody>
                    <a:bodyPr/>
                    <a:lstStyle/>
                    <a:p>
                      <a:pPr algn="ctr">
                        <a:lnSpc>
                          <a:spcPct val="150000"/>
                        </a:lnSpc>
                        <a:spcAft>
                          <a:spcPts val="0"/>
                        </a:spcAft>
                      </a:pPr>
                      <a:r>
                        <a:rPr lang="es-EC" sz="1600" dirty="0">
                          <a:effectLst/>
                        </a:rPr>
                        <a:t>STORY6</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2</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ENVELOPE MAX</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0.00099</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0.0014</a:t>
                      </a:r>
                      <a:endParaRPr lang="es-EC" sz="1600" dirty="0">
                        <a:effectLst/>
                        <a:latin typeface="Times New Roman"/>
                        <a:ea typeface="Calibri"/>
                        <a:cs typeface="Times New Roman"/>
                      </a:endParaRPr>
                    </a:p>
                  </a:txBody>
                  <a:tcPr marL="24959" marR="24959" marT="0" marB="0"/>
                </a:tc>
              </a:tr>
              <a:tr h="266233">
                <a:tc>
                  <a:txBody>
                    <a:bodyPr/>
                    <a:lstStyle/>
                    <a:p>
                      <a:pPr algn="ctr">
                        <a:lnSpc>
                          <a:spcPct val="150000"/>
                        </a:lnSpc>
                        <a:spcAft>
                          <a:spcPts val="0"/>
                        </a:spcAft>
                      </a:pPr>
                      <a:r>
                        <a:rPr lang="es-EC" sz="1600" dirty="0">
                          <a:effectLst/>
                        </a:rPr>
                        <a:t>STORY6</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2</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ENVELOPE MIN</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-0.00104</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-0.00102</a:t>
                      </a:r>
                      <a:endParaRPr lang="es-EC" sz="1600" dirty="0">
                        <a:effectLst/>
                        <a:latin typeface="Times New Roman"/>
                        <a:ea typeface="Calibri"/>
                        <a:cs typeface="Times New Roman"/>
                      </a:endParaRPr>
                    </a:p>
                  </a:txBody>
                  <a:tcPr marL="24959" marR="24959" marT="0" marB="0"/>
                </a:tc>
              </a:tr>
              <a:tr h="266233">
                <a:tc>
                  <a:txBody>
                    <a:bodyPr/>
                    <a:lstStyle/>
                    <a:p>
                      <a:pPr algn="ctr">
                        <a:lnSpc>
                          <a:spcPct val="150000"/>
                        </a:lnSpc>
                        <a:spcAft>
                          <a:spcPts val="0"/>
                        </a:spcAft>
                      </a:pPr>
                      <a:r>
                        <a:rPr lang="es-EC" sz="1600" dirty="0">
                          <a:effectLst/>
                        </a:rPr>
                        <a:t>STORY5</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2</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ENVELOPE MAX</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0.00154</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0.00184</a:t>
                      </a:r>
                      <a:endParaRPr lang="es-EC" sz="1600" dirty="0">
                        <a:effectLst/>
                        <a:latin typeface="Times New Roman"/>
                        <a:ea typeface="Calibri"/>
                        <a:cs typeface="Times New Roman"/>
                      </a:endParaRPr>
                    </a:p>
                  </a:txBody>
                  <a:tcPr marL="24959" marR="24959" marT="0" marB="0"/>
                </a:tc>
              </a:tr>
              <a:tr h="266233">
                <a:tc>
                  <a:txBody>
                    <a:bodyPr/>
                    <a:lstStyle/>
                    <a:p>
                      <a:pPr algn="ctr">
                        <a:lnSpc>
                          <a:spcPct val="150000"/>
                        </a:lnSpc>
                        <a:spcAft>
                          <a:spcPts val="0"/>
                        </a:spcAft>
                      </a:pPr>
                      <a:r>
                        <a:rPr lang="es-EC" sz="1600" dirty="0">
                          <a:effectLst/>
                        </a:rPr>
                        <a:t>STORY5</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2</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ENVELOPE MIN</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-0.00158</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-0.00155</a:t>
                      </a:r>
                      <a:endParaRPr lang="es-EC" sz="1600" dirty="0">
                        <a:effectLst/>
                        <a:latin typeface="Times New Roman"/>
                        <a:ea typeface="Calibri"/>
                        <a:cs typeface="Times New Roman"/>
                      </a:endParaRPr>
                    </a:p>
                  </a:txBody>
                  <a:tcPr marL="24959" marR="24959" marT="0" marB="0"/>
                </a:tc>
              </a:tr>
              <a:tr h="266233">
                <a:tc>
                  <a:txBody>
                    <a:bodyPr/>
                    <a:lstStyle/>
                    <a:p>
                      <a:pPr algn="ctr">
                        <a:lnSpc>
                          <a:spcPct val="150000"/>
                        </a:lnSpc>
                        <a:spcAft>
                          <a:spcPts val="0"/>
                        </a:spcAft>
                      </a:pPr>
                      <a:r>
                        <a:rPr lang="es-EC" sz="1600" dirty="0">
                          <a:effectLst/>
                        </a:rPr>
                        <a:t>STORY4</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2</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ENVELOPE MAX</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0.00188</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0.00205</a:t>
                      </a:r>
                      <a:endParaRPr lang="es-EC" sz="1600" dirty="0">
                        <a:effectLst/>
                        <a:latin typeface="Times New Roman"/>
                        <a:ea typeface="Calibri"/>
                        <a:cs typeface="Times New Roman"/>
                      </a:endParaRPr>
                    </a:p>
                  </a:txBody>
                  <a:tcPr marL="24959" marR="24959" marT="0" marB="0"/>
                </a:tc>
              </a:tr>
              <a:tr h="266233">
                <a:tc>
                  <a:txBody>
                    <a:bodyPr/>
                    <a:lstStyle/>
                    <a:p>
                      <a:pPr algn="ctr">
                        <a:lnSpc>
                          <a:spcPct val="150000"/>
                        </a:lnSpc>
                        <a:spcAft>
                          <a:spcPts val="0"/>
                        </a:spcAft>
                      </a:pPr>
                      <a:r>
                        <a:rPr lang="es-EC" sz="1600" dirty="0">
                          <a:effectLst/>
                        </a:rPr>
                        <a:t>STORY4</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2</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ENVELOPE MIN</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-0.0019</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-0.00184</a:t>
                      </a:r>
                      <a:endParaRPr lang="es-EC" sz="1600" dirty="0">
                        <a:effectLst/>
                        <a:latin typeface="Times New Roman"/>
                        <a:ea typeface="Calibri"/>
                        <a:cs typeface="Times New Roman"/>
                      </a:endParaRPr>
                    </a:p>
                  </a:txBody>
                  <a:tcPr marL="24959" marR="24959" marT="0" marB="0"/>
                </a:tc>
              </a:tr>
              <a:tr h="266233">
                <a:tc>
                  <a:txBody>
                    <a:bodyPr/>
                    <a:lstStyle/>
                    <a:p>
                      <a:pPr algn="ctr">
                        <a:lnSpc>
                          <a:spcPct val="150000"/>
                        </a:lnSpc>
                        <a:spcAft>
                          <a:spcPts val="0"/>
                        </a:spcAft>
                      </a:pPr>
                      <a:r>
                        <a:rPr lang="es-EC" sz="1600" dirty="0">
                          <a:effectLst/>
                        </a:rPr>
                        <a:t>STORY3</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2</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ENVELOPE MAX</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0.00154</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0.00179</a:t>
                      </a:r>
                      <a:endParaRPr lang="es-EC" sz="1600" dirty="0">
                        <a:effectLst/>
                        <a:latin typeface="Times New Roman"/>
                        <a:ea typeface="Calibri"/>
                        <a:cs typeface="Times New Roman"/>
                      </a:endParaRPr>
                    </a:p>
                  </a:txBody>
                  <a:tcPr marL="24959" marR="24959" marT="0" marB="0"/>
                </a:tc>
              </a:tr>
              <a:tr h="266233">
                <a:tc>
                  <a:txBody>
                    <a:bodyPr/>
                    <a:lstStyle/>
                    <a:p>
                      <a:pPr algn="ctr">
                        <a:lnSpc>
                          <a:spcPct val="150000"/>
                        </a:lnSpc>
                        <a:spcAft>
                          <a:spcPts val="0"/>
                        </a:spcAft>
                      </a:pPr>
                      <a:r>
                        <a:rPr lang="es-EC" sz="1600" dirty="0">
                          <a:effectLst/>
                        </a:rPr>
                        <a:t>STORY3</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2</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ENVELOPE MIN</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-0.00157</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-0.0016</a:t>
                      </a:r>
                      <a:endParaRPr lang="es-EC" sz="1600" dirty="0">
                        <a:effectLst/>
                        <a:latin typeface="Times New Roman"/>
                        <a:ea typeface="Calibri"/>
                        <a:cs typeface="Times New Roman"/>
                      </a:endParaRPr>
                    </a:p>
                  </a:txBody>
                  <a:tcPr marL="24959" marR="24959" marT="0" marB="0"/>
                </a:tc>
              </a:tr>
              <a:tr h="266233">
                <a:tc>
                  <a:txBody>
                    <a:bodyPr/>
                    <a:lstStyle/>
                    <a:p>
                      <a:pPr algn="ctr">
                        <a:lnSpc>
                          <a:spcPct val="150000"/>
                        </a:lnSpc>
                        <a:spcAft>
                          <a:spcPts val="0"/>
                        </a:spcAft>
                      </a:pPr>
                      <a:r>
                        <a:rPr lang="es-EC" sz="1600" dirty="0">
                          <a:effectLst/>
                        </a:rPr>
                        <a:t>STORY2</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2</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ENVELOPE MAX</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0.00161</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0.00177</a:t>
                      </a:r>
                      <a:endParaRPr lang="es-EC" sz="1600" dirty="0">
                        <a:effectLst/>
                        <a:latin typeface="Times New Roman"/>
                        <a:ea typeface="Calibri"/>
                        <a:cs typeface="Times New Roman"/>
                      </a:endParaRPr>
                    </a:p>
                  </a:txBody>
                  <a:tcPr marL="24959" marR="24959" marT="0" marB="0"/>
                </a:tc>
              </a:tr>
              <a:tr h="266233">
                <a:tc>
                  <a:txBody>
                    <a:bodyPr/>
                    <a:lstStyle/>
                    <a:p>
                      <a:pPr algn="ctr">
                        <a:lnSpc>
                          <a:spcPct val="150000"/>
                        </a:lnSpc>
                        <a:spcAft>
                          <a:spcPts val="0"/>
                        </a:spcAft>
                      </a:pPr>
                      <a:r>
                        <a:rPr lang="es-EC" sz="1600" dirty="0">
                          <a:effectLst/>
                        </a:rPr>
                        <a:t>STORY2</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2</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ENVELOPE MIN</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-0.00163</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-0.00162</a:t>
                      </a:r>
                      <a:endParaRPr lang="es-EC" sz="1600" dirty="0">
                        <a:effectLst/>
                        <a:latin typeface="Times New Roman"/>
                        <a:ea typeface="Calibri"/>
                        <a:cs typeface="Times New Roman"/>
                      </a:endParaRPr>
                    </a:p>
                  </a:txBody>
                  <a:tcPr marL="24959" marR="24959" marT="0" marB="0"/>
                </a:tc>
              </a:tr>
              <a:tr h="266233">
                <a:tc>
                  <a:txBody>
                    <a:bodyPr/>
                    <a:lstStyle/>
                    <a:p>
                      <a:pPr algn="ctr">
                        <a:lnSpc>
                          <a:spcPct val="150000"/>
                        </a:lnSpc>
                        <a:spcAft>
                          <a:spcPts val="0"/>
                        </a:spcAft>
                      </a:pPr>
                      <a:r>
                        <a:rPr lang="es-EC" sz="1600" dirty="0">
                          <a:effectLst/>
                        </a:rPr>
                        <a:t>STORY1</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2</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ENVELOPE MAX</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0.00142</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0.00166</a:t>
                      </a:r>
                      <a:endParaRPr lang="es-EC" sz="1600" dirty="0">
                        <a:effectLst/>
                        <a:latin typeface="Times New Roman"/>
                        <a:ea typeface="Calibri"/>
                        <a:cs typeface="Times New Roman"/>
                      </a:endParaRPr>
                    </a:p>
                  </a:txBody>
                  <a:tcPr marL="24959" marR="24959" marT="0" marB="0"/>
                </a:tc>
              </a:tr>
              <a:tr h="266233">
                <a:tc>
                  <a:txBody>
                    <a:bodyPr/>
                    <a:lstStyle/>
                    <a:p>
                      <a:pPr algn="ctr">
                        <a:lnSpc>
                          <a:spcPct val="150000"/>
                        </a:lnSpc>
                        <a:spcAft>
                          <a:spcPts val="0"/>
                        </a:spcAft>
                      </a:pPr>
                      <a:r>
                        <a:rPr lang="es-EC" sz="1600" dirty="0">
                          <a:effectLst/>
                        </a:rPr>
                        <a:t>STORY1</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2</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ENVELOPE MIN</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-0.00142</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-0.00149</a:t>
                      </a:r>
                      <a:endParaRPr lang="es-EC" sz="1600" dirty="0">
                        <a:effectLst/>
                        <a:latin typeface="Times New Roman"/>
                        <a:ea typeface="Calibri"/>
                        <a:cs typeface="Times New Roman"/>
                      </a:endParaRPr>
                    </a:p>
                  </a:txBody>
                  <a:tcPr marL="24959" marR="24959" marT="0" marB="0"/>
                </a:tc>
              </a:tr>
              <a:tr h="266233">
                <a:tc>
                  <a:txBody>
                    <a:bodyPr/>
                    <a:lstStyle/>
                    <a:p>
                      <a:pPr algn="ctr">
                        <a:lnSpc>
                          <a:spcPct val="150000"/>
                        </a:lnSpc>
                        <a:spcAft>
                          <a:spcPts val="0"/>
                        </a:spcAft>
                      </a:pPr>
                      <a:r>
                        <a:rPr lang="es-EC" sz="1600" dirty="0">
                          <a:effectLst/>
                        </a:rPr>
                        <a:t>BASE</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2</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ENVELOPE MAX</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0</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0</a:t>
                      </a:r>
                      <a:endParaRPr lang="es-EC" sz="1600" dirty="0">
                        <a:effectLst/>
                        <a:latin typeface="Times New Roman"/>
                        <a:ea typeface="Calibri"/>
                        <a:cs typeface="Times New Roman"/>
                      </a:endParaRPr>
                    </a:p>
                  </a:txBody>
                  <a:tcPr marL="24959" marR="24959" marT="0" marB="0"/>
                </a:tc>
              </a:tr>
              <a:tr h="266233">
                <a:tc>
                  <a:txBody>
                    <a:bodyPr/>
                    <a:lstStyle/>
                    <a:p>
                      <a:pPr algn="ctr">
                        <a:lnSpc>
                          <a:spcPct val="150000"/>
                        </a:lnSpc>
                        <a:spcAft>
                          <a:spcPts val="0"/>
                        </a:spcAft>
                      </a:pPr>
                      <a:r>
                        <a:rPr lang="es-EC" sz="1600" dirty="0">
                          <a:effectLst/>
                        </a:rPr>
                        <a:t>BASE</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2</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ENVELOPE MIN</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0</a:t>
                      </a:r>
                      <a:endParaRPr lang="es-EC" sz="1600" dirty="0">
                        <a:effectLst/>
                        <a:latin typeface="Times New Roman"/>
                        <a:ea typeface="Calibri"/>
                        <a:cs typeface="Times New Roman"/>
                      </a:endParaRPr>
                    </a:p>
                  </a:txBody>
                  <a:tcPr marL="24959" marR="24959" marT="0" marB="0"/>
                </a:tc>
                <a:tc>
                  <a:txBody>
                    <a:bodyPr/>
                    <a:lstStyle/>
                    <a:p>
                      <a:pPr algn="ctr">
                        <a:lnSpc>
                          <a:spcPct val="150000"/>
                        </a:lnSpc>
                        <a:spcAft>
                          <a:spcPts val="0"/>
                        </a:spcAft>
                      </a:pPr>
                      <a:r>
                        <a:rPr lang="es-EC" sz="1600" dirty="0">
                          <a:effectLst/>
                        </a:rPr>
                        <a:t>0</a:t>
                      </a:r>
                      <a:endParaRPr lang="es-EC" sz="1600" dirty="0">
                        <a:effectLst/>
                        <a:latin typeface="Times New Roman"/>
                        <a:ea typeface="Calibri"/>
                        <a:cs typeface="Times New Roman"/>
                      </a:endParaRPr>
                    </a:p>
                  </a:txBody>
                  <a:tcPr marL="24959" marR="24959" marT="0" marB="0"/>
                </a:tc>
              </a:tr>
            </a:tbl>
          </a:graphicData>
        </a:graphic>
      </p:graphicFrame>
    </p:spTree>
    <p:extLst>
      <p:ext uri="{BB962C8B-B14F-4D97-AF65-F5344CB8AC3E}">
        <p14:creationId xmlns:p14="http://schemas.microsoft.com/office/powerpoint/2010/main" val="2608086725"/>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188640"/>
            <a:ext cx="7924800" cy="580926"/>
          </a:xfrm>
        </p:spPr>
        <p:txBody>
          <a:bodyPr/>
          <a:lstStyle/>
          <a:p>
            <a:r>
              <a:rPr lang="es-EC" b="1" dirty="0" smtClean="0">
                <a:latin typeface="Times New Roman" pitchFamily="18" charset="0"/>
                <a:cs typeface="Times New Roman" pitchFamily="18" charset="0"/>
              </a:rPr>
              <a:t>vigas</a:t>
            </a:r>
            <a:endParaRPr lang="es-EC" b="1" dirty="0">
              <a:latin typeface="Times New Roman" pitchFamily="18" charset="0"/>
              <a:cs typeface="Times New Roman" pitchFamily="18" charset="0"/>
            </a:endParaRP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312456"/>
            <a:ext cx="6120680" cy="6545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9506701"/>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808" y="116632"/>
            <a:ext cx="6579325"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4870602"/>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2 Tabla"/>
              <p:cNvGraphicFramePr>
                <a:graphicFrameLocks noGrp="1"/>
              </p:cNvGraphicFramePr>
              <p:nvPr>
                <p:extLst>
                  <p:ext uri="{D42A27DB-BD31-4B8C-83A1-F6EECF244321}">
                    <p14:modId xmlns:p14="http://schemas.microsoft.com/office/powerpoint/2010/main" val="2954642191"/>
                  </p:ext>
                </p:extLst>
              </p:nvPr>
            </p:nvGraphicFramePr>
            <p:xfrm>
              <a:off x="1115616" y="332656"/>
              <a:ext cx="6827252" cy="5880862"/>
            </p:xfrm>
            <a:graphic>
              <a:graphicData uri="http://schemas.openxmlformats.org/drawingml/2006/table">
                <a:tbl>
                  <a:tblPr firstRow="1" firstCol="1" bandRow="1">
                    <a:tableStyleId>{775DCB02-9BB8-47FD-8907-85C794F793BA}</a:tableStyleId>
                  </a:tblPr>
                  <a:tblGrid>
                    <a:gridCol w="571306"/>
                    <a:gridCol w="619666"/>
                    <a:gridCol w="609228"/>
                    <a:gridCol w="770572"/>
                    <a:gridCol w="983598"/>
                    <a:gridCol w="1270166"/>
                    <a:gridCol w="2002716"/>
                  </a:tblGrid>
                  <a:tr h="784162">
                    <a:tc>
                      <a:txBody>
                        <a:bodyPr/>
                        <a:lstStyle/>
                        <a:p>
                          <a:pPr algn="ctr">
                            <a:lnSpc>
                              <a:spcPct val="150000"/>
                            </a:lnSpc>
                            <a:spcAft>
                              <a:spcPts val="0"/>
                            </a:spcAft>
                          </a:pPr>
                          <a:r>
                            <a:rPr lang="es-EC" sz="1800" dirty="0">
                              <a:effectLst/>
                            </a:rPr>
                            <a:t>Tipo </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ρ</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ρ'</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ρ bal</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
                                  <m:fPr>
                                    <m:ctrlPr>
                                      <a:rPr lang="es-EC" sz="1800" i="1">
                                        <a:effectLst/>
                                        <a:latin typeface="Cambria Math"/>
                                      </a:rPr>
                                    </m:ctrlPr>
                                  </m:fPr>
                                  <m:num>
                                    <m:r>
                                      <a:rPr lang="es-EC" sz="1800">
                                        <a:effectLst/>
                                        <a:latin typeface="Cambria Math"/>
                                      </a:rPr>
                                      <m:t>𝝆</m:t>
                                    </m:r>
                                    <m:r>
                                      <a:rPr lang="es-EC" sz="1800">
                                        <a:effectLst/>
                                        <a:latin typeface="Cambria Math"/>
                                      </a:rPr>
                                      <m:t>−</m:t>
                                    </m:r>
                                    <m:r>
                                      <a:rPr lang="es-EC" sz="1800">
                                        <a:effectLst/>
                                        <a:latin typeface="Cambria Math"/>
                                      </a:rPr>
                                      <m:t>𝝆</m:t>
                                    </m:r>
                                    <m:r>
                                      <a:rPr lang="es-EC" sz="1800">
                                        <a:effectLst/>
                                        <a:latin typeface="Cambria Math"/>
                                      </a:rPr>
                                      <m:t>′</m:t>
                                    </m:r>
                                  </m:num>
                                  <m:den>
                                    <m:sSub>
                                      <m:sSubPr>
                                        <m:ctrlPr>
                                          <a:rPr lang="es-EC" sz="1800" i="1">
                                            <a:effectLst/>
                                            <a:latin typeface="Cambria Math"/>
                                          </a:rPr>
                                        </m:ctrlPr>
                                      </m:sSubPr>
                                      <m:e>
                                        <m:r>
                                          <a:rPr lang="es-EC" sz="1800">
                                            <a:effectLst/>
                                            <a:latin typeface="Cambria Math"/>
                                          </a:rPr>
                                          <m:t>𝝆</m:t>
                                        </m:r>
                                      </m:e>
                                      <m:sub>
                                        <m:r>
                                          <a:rPr lang="es-EC" sz="1800">
                                            <a:effectLst/>
                                            <a:latin typeface="Cambria Math"/>
                                          </a:rPr>
                                          <m:t>𝒃𝒂𝒍</m:t>
                                        </m:r>
                                      </m:sub>
                                    </m:sSub>
                                  </m:den>
                                </m:f>
                              </m:oMath>
                            </m:oMathPara>
                          </a14:m>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V</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
                                  <m:fPr>
                                    <m:ctrlPr>
                                      <a:rPr lang="es-EC" sz="1800" i="1">
                                        <a:effectLst/>
                                        <a:latin typeface="Cambria Math"/>
                                      </a:rPr>
                                    </m:ctrlPr>
                                  </m:fPr>
                                  <m:num>
                                    <m:r>
                                      <a:rPr lang="es-EC" sz="1800">
                                        <a:effectLst/>
                                        <a:latin typeface="Cambria Math"/>
                                      </a:rPr>
                                      <m:t>𝑽</m:t>
                                    </m:r>
                                  </m:num>
                                  <m:den>
                                    <m:sSub>
                                      <m:sSubPr>
                                        <m:ctrlPr>
                                          <a:rPr lang="es-EC" sz="1800" i="1">
                                            <a:effectLst/>
                                            <a:latin typeface="Cambria Math"/>
                                          </a:rPr>
                                        </m:ctrlPr>
                                      </m:sSubPr>
                                      <m:e>
                                        <m:r>
                                          <a:rPr lang="es-EC" sz="1800">
                                            <a:effectLst/>
                                            <a:latin typeface="Cambria Math"/>
                                          </a:rPr>
                                          <m:t>𝒃</m:t>
                                        </m:r>
                                      </m:e>
                                      <m:sub>
                                        <m:r>
                                          <a:rPr lang="es-EC" sz="1800">
                                            <a:effectLst/>
                                            <a:latin typeface="Cambria Math"/>
                                          </a:rPr>
                                          <m:t>𝒘</m:t>
                                        </m:r>
                                      </m:sub>
                                    </m:sSub>
                                    <m:r>
                                      <a:rPr lang="es-EC" sz="1800">
                                        <a:effectLst/>
                                        <a:latin typeface="Cambria Math"/>
                                      </a:rPr>
                                      <m:t>𝒅</m:t>
                                    </m:r>
                                    <m:rad>
                                      <m:radPr>
                                        <m:degHide m:val="on"/>
                                        <m:ctrlPr>
                                          <a:rPr lang="es-EC" sz="1800" i="1">
                                            <a:effectLst/>
                                            <a:latin typeface="Cambria Math"/>
                                          </a:rPr>
                                        </m:ctrlPr>
                                      </m:radPr>
                                      <m:deg/>
                                      <m:e>
                                        <m:r>
                                          <a:rPr lang="es-EC" sz="1800">
                                            <a:effectLst/>
                                            <a:latin typeface="Cambria Math"/>
                                          </a:rPr>
                                          <m:t>𝒇</m:t>
                                        </m:r>
                                        <m:r>
                                          <a:rPr lang="es-EC" sz="1800">
                                            <a:effectLst/>
                                            <a:latin typeface="Cambria Math"/>
                                          </a:rPr>
                                          <m:t>′</m:t>
                                        </m:r>
                                        <m:r>
                                          <a:rPr lang="es-EC" sz="1800">
                                            <a:effectLst/>
                                            <a:latin typeface="Cambria Math"/>
                                          </a:rPr>
                                          <m:t>𝒄</m:t>
                                        </m:r>
                                      </m:e>
                                    </m:rad>
                                  </m:den>
                                </m:f>
                                <m:r>
                                  <a:rPr lang="es-EC" sz="1800">
                                    <a:effectLst/>
                                    <a:latin typeface="Cambria Math"/>
                                  </a:rPr>
                                  <m:t>∗</m:t>
                                </m:r>
                                <m:r>
                                  <a:rPr lang="es-EC" sz="1800">
                                    <a:effectLst/>
                                    <a:latin typeface="Cambria Math"/>
                                  </a:rPr>
                                  <m:t>𝟎</m:t>
                                </m:r>
                                <m:r>
                                  <a:rPr lang="es-EC" sz="1800">
                                    <a:effectLst/>
                                    <a:latin typeface="Cambria Math"/>
                                  </a:rPr>
                                  <m:t>.</m:t>
                                </m:r>
                                <m:r>
                                  <a:rPr lang="es-EC" sz="1800">
                                    <a:effectLst/>
                                    <a:latin typeface="Cambria Math"/>
                                  </a:rPr>
                                  <m:t>𝟓𝟖𝟒</m:t>
                                </m:r>
                              </m:oMath>
                            </m:oMathPara>
                          </a14:m>
                          <a:endParaRPr lang="es-EC" sz="1800" dirty="0">
                            <a:effectLst/>
                            <a:latin typeface="Times New Roman"/>
                            <a:ea typeface="Calibri"/>
                            <a:cs typeface="Times New Roman"/>
                          </a:endParaRPr>
                        </a:p>
                      </a:txBody>
                      <a:tcPr marL="68580" marR="68580" marT="0" marB="0"/>
                    </a:tc>
                  </a:tr>
                  <a:tr h="300694">
                    <a:tc>
                      <a:txBody>
                        <a:bodyPr/>
                        <a:lstStyle/>
                        <a:p>
                          <a:pPr algn="ctr">
                            <a:lnSpc>
                              <a:spcPct val="150000"/>
                            </a:lnSpc>
                            <a:spcAft>
                              <a:spcPts val="0"/>
                            </a:spcAft>
                          </a:pPr>
                          <a:r>
                            <a:rPr lang="es-EC" sz="1800" dirty="0">
                              <a:effectLst/>
                            </a:rPr>
                            <a:t>1A</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0.003</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0.0217</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0.1503</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19.41</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0.2335</a:t>
                          </a:r>
                          <a:endParaRPr lang="es-EC" sz="1800" dirty="0">
                            <a:effectLst/>
                            <a:latin typeface="Times New Roman"/>
                            <a:ea typeface="Calibri"/>
                            <a:cs typeface="Times New Roman"/>
                          </a:endParaRPr>
                        </a:p>
                      </a:txBody>
                      <a:tcPr marL="68580" marR="68580" marT="0" marB="0"/>
                    </a:tc>
                  </a:tr>
                  <a:tr h="300694">
                    <a:tc>
                      <a:txBody>
                        <a:bodyPr/>
                        <a:lstStyle/>
                        <a:p>
                          <a:pPr algn="ctr">
                            <a:lnSpc>
                              <a:spcPct val="150000"/>
                            </a:lnSpc>
                            <a:spcAft>
                              <a:spcPts val="0"/>
                            </a:spcAft>
                          </a:pPr>
                          <a:r>
                            <a:rPr lang="es-EC" sz="1800" dirty="0">
                              <a:effectLst/>
                            </a:rPr>
                            <a:t>2A</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0.003</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0.0217</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0.1503</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24.48</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0.2945</a:t>
                          </a:r>
                          <a:endParaRPr lang="es-EC" sz="1800" dirty="0">
                            <a:effectLst/>
                            <a:latin typeface="Times New Roman"/>
                            <a:ea typeface="Calibri"/>
                            <a:cs typeface="Times New Roman"/>
                          </a:endParaRPr>
                        </a:p>
                      </a:txBody>
                      <a:tcPr marL="68580" marR="68580" marT="0" marB="0"/>
                    </a:tc>
                  </a:tr>
                  <a:tr h="300694">
                    <a:tc>
                      <a:txBody>
                        <a:bodyPr/>
                        <a:lstStyle/>
                        <a:p>
                          <a:pPr algn="ctr">
                            <a:lnSpc>
                              <a:spcPct val="150000"/>
                            </a:lnSpc>
                            <a:spcAft>
                              <a:spcPts val="0"/>
                            </a:spcAft>
                          </a:pPr>
                          <a:r>
                            <a:rPr lang="es-EC" sz="1800" dirty="0">
                              <a:effectLst/>
                            </a:rPr>
                            <a:t>3A</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0.003</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0.0217</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0.1503</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16.61</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0.1998</a:t>
                          </a:r>
                          <a:endParaRPr lang="es-EC" sz="1800" dirty="0">
                            <a:effectLst/>
                            <a:latin typeface="Times New Roman"/>
                            <a:ea typeface="Calibri"/>
                            <a:cs typeface="Times New Roman"/>
                          </a:endParaRPr>
                        </a:p>
                      </a:txBody>
                      <a:tcPr marL="68580" marR="68580" marT="0" marB="0"/>
                    </a:tc>
                  </a:tr>
                  <a:tr h="300694">
                    <a:tc>
                      <a:txBody>
                        <a:bodyPr/>
                        <a:lstStyle/>
                        <a:p>
                          <a:pPr algn="ctr">
                            <a:lnSpc>
                              <a:spcPct val="150000"/>
                            </a:lnSpc>
                            <a:spcAft>
                              <a:spcPts val="0"/>
                            </a:spcAft>
                          </a:pPr>
                          <a:r>
                            <a:rPr lang="es-EC" sz="1800" dirty="0">
                              <a:effectLst/>
                            </a:rPr>
                            <a:t>1B</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0.003</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0.0217</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0.1503</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20.95</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0.2520</a:t>
                          </a:r>
                          <a:endParaRPr lang="es-EC" sz="1800" dirty="0">
                            <a:effectLst/>
                            <a:latin typeface="Times New Roman"/>
                            <a:ea typeface="Calibri"/>
                            <a:cs typeface="Times New Roman"/>
                          </a:endParaRPr>
                        </a:p>
                      </a:txBody>
                      <a:tcPr marL="68580" marR="68580" marT="0" marB="0"/>
                    </a:tc>
                  </a:tr>
                  <a:tr h="300694">
                    <a:tc>
                      <a:txBody>
                        <a:bodyPr/>
                        <a:lstStyle/>
                        <a:p>
                          <a:pPr algn="ctr">
                            <a:lnSpc>
                              <a:spcPct val="150000"/>
                            </a:lnSpc>
                            <a:spcAft>
                              <a:spcPts val="0"/>
                            </a:spcAft>
                          </a:pPr>
                          <a:r>
                            <a:rPr lang="es-EC" sz="1800" dirty="0">
                              <a:effectLst/>
                            </a:rPr>
                            <a:t>2B</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0.003</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0.0217</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0.1503</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26.12</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0.3142</a:t>
                          </a:r>
                          <a:endParaRPr lang="es-EC" sz="1800" dirty="0">
                            <a:effectLst/>
                            <a:latin typeface="Times New Roman"/>
                            <a:ea typeface="Calibri"/>
                            <a:cs typeface="Times New Roman"/>
                          </a:endParaRPr>
                        </a:p>
                      </a:txBody>
                      <a:tcPr marL="68580" marR="68580" marT="0" marB="0"/>
                    </a:tc>
                  </a:tr>
                  <a:tr h="300694">
                    <a:tc>
                      <a:txBody>
                        <a:bodyPr/>
                        <a:lstStyle/>
                        <a:p>
                          <a:pPr algn="ctr">
                            <a:lnSpc>
                              <a:spcPct val="150000"/>
                            </a:lnSpc>
                            <a:spcAft>
                              <a:spcPts val="0"/>
                            </a:spcAft>
                          </a:pPr>
                          <a:r>
                            <a:rPr lang="es-EC" sz="1800" dirty="0">
                              <a:effectLst/>
                            </a:rPr>
                            <a:t>3B</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0.003</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0.0217</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0.1503</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12.26</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0.1475</a:t>
                          </a:r>
                          <a:endParaRPr lang="es-EC" sz="1800" dirty="0">
                            <a:effectLst/>
                            <a:latin typeface="Times New Roman"/>
                            <a:ea typeface="Calibri"/>
                            <a:cs typeface="Times New Roman"/>
                          </a:endParaRPr>
                        </a:p>
                      </a:txBody>
                      <a:tcPr marL="68580" marR="68580" marT="0" marB="0"/>
                    </a:tc>
                  </a:tr>
                  <a:tr h="300694">
                    <a:tc>
                      <a:txBody>
                        <a:bodyPr/>
                        <a:lstStyle/>
                        <a:p>
                          <a:pPr algn="ctr">
                            <a:lnSpc>
                              <a:spcPct val="150000"/>
                            </a:lnSpc>
                            <a:spcAft>
                              <a:spcPts val="0"/>
                            </a:spcAft>
                          </a:pPr>
                          <a:r>
                            <a:rPr lang="es-EC" sz="1800" dirty="0">
                              <a:effectLst/>
                            </a:rPr>
                            <a:t>1C</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0.003</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0.0217</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0.1449</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16.82</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0.2378</a:t>
                          </a:r>
                          <a:endParaRPr lang="es-EC" sz="1800" dirty="0">
                            <a:effectLst/>
                            <a:latin typeface="Times New Roman"/>
                            <a:ea typeface="Calibri"/>
                            <a:cs typeface="Times New Roman"/>
                          </a:endParaRPr>
                        </a:p>
                      </a:txBody>
                      <a:tcPr marL="68580" marR="68580" marT="0" marB="0"/>
                    </a:tc>
                  </a:tr>
                  <a:tr h="300694">
                    <a:tc>
                      <a:txBody>
                        <a:bodyPr/>
                        <a:lstStyle/>
                        <a:p>
                          <a:pPr algn="ctr">
                            <a:lnSpc>
                              <a:spcPct val="150000"/>
                            </a:lnSpc>
                            <a:spcAft>
                              <a:spcPts val="0"/>
                            </a:spcAft>
                          </a:pPr>
                          <a:r>
                            <a:rPr lang="es-EC" sz="1800" u="sng" dirty="0">
                              <a:effectLst/>
                            </a:rPr>
                            <a:t>2C</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u="sng" dirty="0">
                              <a:effectLst/>
                            </a:rPr>
                            <a:t>0.003</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u="sng" dirty="0">
                              <a:effectLst/>
                            </a:rPr>
                            <a:t>0</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u="sng" dirty="0">
                              <a:effectLst/>
                            </a:rPr>
                            <a:t>0.0217</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u="sng" dirty="0">
                              <a:effectLst/>
                            </a:rPr>
                            <a:t>0.1449</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u="sng" dirty="0">
                              <a:effectLst/>
                            </a:rPr>
                            <a:t>20.86</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u="sng" dirty="0">
                              <a:effectLst/>
                            </a:rPr>
                            <a:t>0.2949</a:t>
                          </a:r>
                          <a:endParaRPr lang="es-EC" sz="1800" dirty="0">
                            <a:effectLst/>
                            <a:latin typeface="Times New Roman"/>
                            <a:ea typeface="Calibri"/>
                            <a:cs typeface="Times New Roman"/>
                          </a:endParaRPr>
                        </a:p>
                      </a:txBody>
                      <a:tcPr marL="68580" marR="68580" marT="0" marB="0"/>
                    </a:tc>
                  </a:tr>
                  <a:tr h="300694">
                    <a:tc>
                      <a:txBody>
                        <a:bodyPr/>
                        <a:lstStyle/>
                        <a:p>
                          <a:pPr algn="ctr">
                            <a:lnSpc>
                              <a:spcPct val="150000"/>
                            </a:lnSpc>
                            <a:spcAft>
                              <a:spcPts val="0"/>
                            </a:spcAft>
                          </a:pPr>
                          <a:r>
                            <a:rPr lang="es-EC" sz="1800" dirty="0">
                              <a:effectLst/>
                            </a:rPr>
                            <a:t>3C</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0.003</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0.0217</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0.1449</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11.70</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0.1654</a:t>
                          </a:r>
                          <a:endParaRPr lang="es-EC" sz="1800" dirty="0">
                            <a:effectLst/>
                            <a:latin typeface="Times New Roman"/>
                            <a:ea typeface="Calibri"/>
                            <a:cs typeface="Times New Roman"/>
                          </a:endParaRPr>
                        </a:p>
                      </a:txBody>
                      <a:tcPr marL="68580" marR="68580" marT="0" marB="0"/>
                    </a:tc>
                  </a:tr>
                  <a:tr h="300694">
                    <a:tc>
                      <a:txBody>
                        <a:bodyPr/>
                        <a:lstStyle/>
                        <a:p>
                          <a:pPr algn="ctr">
                            <a:lnSpc>
                              <a:spcPct val="150000"/>
                            </a:lnSpc>
                            <a:spcAft>
                              <a:spcPts val="0"/>
                            </a:spcAft>
                          </a:pPr>
                          <a:r>
                            <a:rPr lang="es-EC" sz="1800" dirty="0">
                              <a:effectLst/>
                            </a:rPr>
                            <a:t>1D</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0.003</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0.0217</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0.1355</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11.82</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0.1921</a:t>
                          </a:r>
                          <a:endParaRPr lang="es-EC" sz="1800" dirty="0">
                            <a:effectLst/>
                            <a:latin typeface="Times New Roman"/>
                            <a:ea typeface="Calibri"/>
                            <a:cs typeface="Times New Roman"/>
                          </a:endParaRPr>
                        </a:p>
                      </a:txBody>
                      <a:tcPr marL="68580" marR="68580" marT="0" marB="0"/>
                    </a:tc>
                  </a:tr>
                  <a:tr h="300694">
                    <a:tc>
                      <a:txBody>
                        <a:bodyPr/>
                        <a:lstStyle/>
                        <a:p>
                          <a:pPr algn="ctr">
                            <a:lnSpc>
                              <a:spcPct val="150000"/>
                            </a:lnSpc>
                            <a:spcAft>
                              <a:spcPts val="0"/>
                            </a:spcAft>
                          </a:pPr>
                          <a:r>
                            <a:rPr lang="es-EC" sz="1800" dirty="0">
                              <a:effectLst/>
                            </a:rPr>
                            <a:t>2D</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0.003</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0.0217</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0.1355</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21.81</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0.3544</a:t>
                          </a:r>
                          <a:endParaRPr lang="es-EC" sz="1800" dirty="0">
                            <a:effectLst/>
                            <a:latin typeface="Times New Roman"/>
                            <a:ea typeface="Calibri"/>
                            <a:cs typeface="Times New Roman"/>
                          </a:endParaRPr>
                        </a:p>
                      </a:txBody>
                      <a:tcPr marL="68580" marR="68580" marT="0" marB="0"/>
                    </a:tc>
                  </a:tr>
                  <a:tr h="300694">
                    <a:tc>
                      <a:txBody>
                        <a:bodyPr/>
                        <a:lstStyle/>
                        <a:p>
                          <a:pPr algn="ctr">
                            <a:lnSpc>
                              <a:spcPct val="150000"/>
                            </a:lnSpc>
                            <a:spcAft>
                              <a:spcPts val="0"/>
                            </a:spcAft>
                          </a:pPr>
                          <a:r>
                            <a:rPr lang="es-EC" sz="1800" dirty="0">
                              <a:effectLst/>
                            </a:rPr>
                            <a:t>3D</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0.003</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0.0217</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0.1355</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10.91</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0.1773</a:t>
                          </a:r>
                          <a:endParaRPr lang="es-EC" sz="1800" dirty="0">
                            <a:effectLst/>
                            <a:latin typeface="Times New Roman"/>
                            <a:ea typeface="Calibri"/>
                            <a:cs typeface="Times New Roman"/>
                          </a:endParaRPr>
                        </a:p>
                      </a:txBody>
                      <a:tcPr marL="68580" marR="68580" marT="0" marB="0"/>
                    </a:tc>
                  </a:tr>
                </a:tbl>
              </a:graphicData>
            </a:graphic>
          </p:graphicFrame>
        </mc:Choice>
        <mc:Fallback xmlns="">
          <p:graphicFrame>
            <p:nvGraphicFramePr>
              <p:cNvPr id="3" name="2 Tabla"/>
              <p:cNvGraphicFramePr>
                <a:graphicFrameLocks noGrp="1"/>
              </p:cNvGraphicFramePr>
              <p:nvPr>
                <p:extLst>
                  <p:ext uri="{D42A27DB-BD31-4B8C-83A1-F6EECF244321}">
                    <p14:modId xmlns:p14="http://schemas.microsoft.com/office/powerpoint/2010/main" val="2954642191"/>
                  </p:ext>
                </p:extLst>
              </p:nvPr>
            </p:nvGraphicFramePr>
            <p:xfrm>
              <a:off x="1115616" y="332656"/>
              <a:ext cx="6827252" cy="5880862"/>
            </p:xfrm>
            <a:graphic>
              <a:graphicData uri="http://schemas.openxmlformats.org/drawingml/2006/table">
                <a:tbl>
                  <a:tblPr firstRow="1" firstCol="1" bandRow="1">
                    <a:tableStyleId>{775DCB02-9BB8-47FD-8907-85C794F793BA}</a:tableStyleId>
                  </a:tblPr>
                  <a:tblGrid>
                    <a:gridCol w="571306"/>
                    <a:gridCol w="619666"/>
                    <a:gridCol w="609228"/>
                    <a:gridCol w="770572"/>
                    <a:gridCol w="983598"/>
                    <a:gridCol w="1270166"/>
                    <a:gridCol w="2002716"/>
                  </a:tblGrid>
                  <a:tr h="943102">
                    <a:tc>
                      <a:txBody>
                        <a:bodyPr/>
                        <a:lstStyle/>
                        <a:p>
                          <a:pPr algn="ctr">
                            <a:lnSpc>
                              <a:spcPct val="150000"/>
                            </a:lnSpc>
                            <a:spcAft>
                              <a:spcPts val="0"/>
                            </a:spcAft>
                          </a:pPr>
                          <a:r>
                            <a:rPr lang="es-EC" sz="1800" dirty="0">
                              <a:effectLst/>
                            </a:rPr>
                            <a:t>Tipo </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ρ</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ρ'</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ρ bal</a:t>
                          </a:r>
                          <a:endParaRPr lang="es-EC" sz="1800">
                            <a:effectLst/>
                            <a:latin typeface="Times New Roman"/>
                            <a:ea typeface="Calibri"/>
                            <a:cs typeface="Times New Roman"/>
                          </a:endParaRPr>
                        </a:p>
                      </a:txBody>
                      <a:tcPr marL="68580" marR="68580" marT="0" marB="0"/>
                    </a:tc>
                    <a:tc>
                      <a:txBody>
                        <a:bodyPr/>
                        <a:lstStyle/>
                        <a:p>
                          <a:endParaRPr lang="es-EC"/>
                        </a:p>
                      </a:txBody>
                      <a:tcPr marL="68580" marR="68580" marT="0" marB="0">
                        <a:blipFill rotWithShape="1">
                          <a:blip r:embed="rId2"/>
                          <a:stretch>
                            <a:fillRect l="-266460" t="-1935" r="-337888" b="-532258"/>
                          </a:stretch>
                        </a:blipFill>
                      </a:tcPr>
                    </a:tc>
                    <a:tc>
                      <a:txBody>
                        <a:bodyPr/>
                        <a:lstStyle/>
                        <a:p>
                          <a:pPr algn="ctr">
                            <a:lnSpc>
                              <a:spcPct val="150000"/>
                            </a:lnSpc>
                            <a:spcAft>
                              <a:spcPts val="0"/>
                            </a:spcAft>
                          </a:pPr>
                          <a:r>
                            <a:rPr lang="es-EC" sz="1800" dirty="0">
                              <a:effectLst/>
                            </a:rPr>
                            <a:t>V</a:t>
                          </a:r>
                          <a:endParaRPr lang="es-EC" sz="1800" dirty="0">
                            <a:effectLst/>
                            <a:latin typeface="Times New Roman"/>
                            <a:ea typeface="Calibri"/>
                            <a:cs typeface="Times New Roman"/>
                          </a:endParaRPr>
                        </a:p>
                      </a:txBody>
                      <a:tcPr marL="68580" marR="68580" marT="0" marB="0"/>
                    </a:tc>
                    <a:tc>
                      <a:txBody>
                        <a:bodyPr/>
                        <a:lstStyle/>
                        <a:p>
                          <a:endParaRPr lang="es-EC"/>
                        </a:p>
                      </a:txBody>
                      <a:tcPr marL="68580" marR="68580" marT="0" marB="0">
                        <a:blipFill rotWithShape="1">
                          <a:blip r:embed="rId2"/>
                          <a:stretch>
                            <a:fillRect l="-242553" t="-1935" r="-2128" b="-532258"/>
                          </a:stretch>
                        </a:blipFill>
                      </a:tcPr>
                    </a:tc>
                  </a:tr>
                  <a:tr h="411480">
                    <a:tc>
                      <a:txBody>
                        <a:bodyPr/>
                        <a:lstStyle/>
                        <a:p>
                          <a:pPr algn="ctr">
                            <a:lnSpc>
                              <a:spcPct val="150000"/>
                            </a:lnSpc>
                            <a:spcAft>
                              <a:spcPts val="0"/>
                            </a:spcAft>
                          </a:pPr>
                          <a:r>
                            <a:rPr lang="es-EC" sz="1800">
                              <a:effectLst/>
                            </a:rPr>
                            <a:t>1A</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0.003</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0.0217</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0.1503</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19.41</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0.2335</a:t>
                          </a:r>
                          <a:endParaRPr lang="es-EC" sz="1800">
                            <a:effectLst/>
                            <a:latin typeface="Times New Roman"/>
                            <a:ea typeface="Calibri"/>
                            <a:cs typeface="Times New Roman"/>
                          </a:endParaRPr>
                        </a:p>
                      </a:txBody>
                      <a:tcPr marL="68580" marR="68580" marT="0" marB="0"/>
                    </a:tc>
                  </a:tr>
                  <a:tr h="411480">
                    <a:tc>
                      <a:txBody>
                        <a:bodyPr/>
                        <a:lstStyle/>
                        <a:p>
                          <a:pPr algn="ctr">
                            <a:lnSpc>
                              <a:spcPct val="150000"/>
                            </a:lnSpc>
                            <a:spcAft>
                              <a:spcPts val="0"/>
                            </a:spcAft>
                          </a:pPr>
                          <a:r>
                            <a:rPr lang="es-EC" sz="1800">
                              <a:effectLst/>
                            </a:rPr>
                            <a:t>2A</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0.003</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0.0217</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0.1503</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24.48</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0.2945</a:t>
                          </a:r>
                          <a:endParaRPr lang="es-EC" sz="1800">
                            <a:effectLst/>
                            <a:latin typeface="Times New Roman"/>
                            <a:ea typeface="Calibri"/>
                            <a:cs typeface="Times New Roman"/>
                          </a:endParaRPr>
                        </a:p>
                      </a:txBody>
                      <a:tcPr marL="68580" marR="68580" marT="0" marB="0"/>
                    </a:tc>
                  </a:tr>
                  <a:tr h="411480">
                    <a:tc>
                      <a:txBody>
                        <a:bodyPr/>
                        <a:lstStyle/>
                        <a:p>
                          <a:pPr algn="ctr">
                            <a:lnSpc>
                              <a:spcPct val="150000"/>
                            </a:lnSpc>
                            <a:spcAft>
                              <a:spcPts val="0"/>
                            </a:spcAft>
                          </a:pPr>
                          <a:r>
                            <a:rPr lang="es-EC" sz="1800">
                              <a:effectLst/>
                            </a:rPr>
                            <a:t>3A</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0.003</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0.0217</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0.1503</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16.61</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0.1998</a:t>
                          </a:r>
                          <a:endParaRPr lang="es-EC" sz="1800">
                            <a:effectLst/>
                            <a:latin typeface="Times New Roman"/>
                            <a:ea typeface="Calibri"/>
                            <a:cs typeface="Times New Roman"/>
                          </a:endParaRPr>
                        </a:p>
                      </a:txBody>
                      <a:tcPr marL="68580" marR="68580" marT="0" marB="0"/>
                    </a:tc>
                  </a:tr>
                  <a:tr h="411480">
                    <a:tc>
                      <a:txBody>
                        <a:bodyPr/>
                        <a:lstStyle/>
                        <a:p>
                          <a:pPr algn="ctr">
                            <a:lnSpc>
                              <a:spcPct val="150000"/>
                            </a:lnSpc>
                            <a:spcAft>
                              <a:spcPts val="0"/>
                            </a:spcAft>
                          </a:pPr>
                          <a:r>
                            <a:rPr lang="es-EC" sz="1800">
                              <a:effectLst/>
                            </a:rPr>
                            <a:t>1B</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0.003</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0.0217</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0.1503</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20.95</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0.2520</a:t>
                          </a:r>
                          <a:endParaRPr lang="es-EC" sz="1800">
                            <a:effectLst/>
                            <a:latin typeface="Times New Roman"/>
                            <a:ea typeface="Calibri"/>
                            <a:cs typeface="Times New Roman"/>
                          </a:endParaRPr>
                        </a:p>
                      </a:txBody>
                      <a:tcPr marL="68580" marR="68580" marT="0" marB="0"/>
                    </a:tc>
                  </a:tr>
                  <a:tr h="411480">
                    <a:tc>
                      <a:txBody>
                        <a:bodyPr/>
                        <a:lstStyle/>
                        <a:p>
                          <a:pPr algn="ctr">
                            <a:lnSpc>
                              <a:spcPct val="150000"/>
                            </a:lnSpc>
                            <a:spcAft>
                              <a:spcPts val="0"/>
                            </a:spcAft>
                          </a:pPr>
                          <a:r>
                            <a:rPr lang="es-EC" sz="1800">
                              <a:effectLst/>
                            </a:rPr>
                            <a:t>2B</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0.003</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0.0217</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0.1503</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26.12</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0.3142</a:t>
                          </a:r>
                          <a:endParaRPr lang="es-EC" sz="1800">
                            <a:effectLst/>
                            <a:latin typeface="Times New Roman"/>
                            <a:ea typeface="Calibri"/>
                            <a:cs typeface="Times New Roman"/>
                          </a:endParaRPr>
                        </a:p>
                      </a:txBody>
                      <a:tcPr marL="68580" marR="68580" marT="0" marB="0"/>
                    </a:tc>
                  </a:tr>
                  <a:tr h="411480">
                    <a:tc>
                      <a:txBody>
                        <a:bodyPr/>
                        <a:lstStyle/>
                        <a:p>
                          <a:pPr algn="ctr">
                            <a:lnSpc>
                              <a:spcPct val="150000"/>
                            </a:lnSpc>
                            <a:spcAft>
                              <a:spcPts val="0"/>
                            </a:spcAft>
                          </a:pPr>
                          <a:r>
                            <a:rPr lang="es-EC" sz="1800">
                              <a:effectLst/>
                            </a:rPr>
                            <a:t>3B</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0.003</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0.0217</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0.1503</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12.26</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0.1475</a:t>
                          </a:r>
                          <a:endParaRPr lang="es-EC" sz="1800">
                            <a:effectLst/>
                            <a:latin typeface="Times New Roman"/>
                            <a:ea typeface="Calibri"/>
                            <a:cs typeface="Times New Roman"/>
                          </a:endParaRPr>
                        </a:p>
                      </a:txBody>
                      <a:tcPr marL="68580" marR="68580" marT="0" marB="0"/>
                    </a:tc>
                  </a:tr>
                  <a:tr h="411480">
                    <a:tc>
                      <a:txBody>
                        <a:bodyPr/>
                        <a:lstStyle/>
                        <a:p>
                          <a:pPr algn="ctr">
                            <a:lnSpc>
                              <a:spcPct val="150000"/>
                            </a:lnSpc>
                            <a:spcAft>
                              <a:spcPts val="0"/>
                            </a:spcAft>
                          </a:pPr>
                          <a:r>
                            <a:rPr lang="es-EC" sz="1800">
                              <a:effectLst/>
                            </a:rPr>
                            <a:t>1C</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0.003</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0.0217</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0.1449</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16.82</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0.2378</a:t>
                          </a:r>
                          <a:endParaRPr lang="es-EC" sz="1800">
                            <a:effectLst/>
                            <a:latin typeface="Times New Roman"/>
                            <a:ea typeface="Calibri"/>
                            <a:cs typeface="Times New Roman"/>
                          </a:endParaRPr>
                        </a:p>
                      </a:txBody>
                      <a:tcPr marL="68580" marR="68580" marT="0" marB="0"/>
                    </a:tc>
                  </a:tr>
                  <a:tr h="411480">
                    <a:tc>
                      <a:txBody>
                        <a:bodyPr/>
                        <a:lstStyle/>
                        <a:p>
                          <a:pPr algn="ctr">
                            <a:lnSpc>
                              <a:spcPct val="150000"/>
                            </a:lnSpc>
                            <a:spcAft>
                              <a:spcPts val="0"/>
                            </a:spcAft>
                          </a:pPr>
                          <a:r>
                            <a:rPr lang="es-EC" sz="1800" u="sng">
                              <a:effectLst/>
                            </a:rPr>
                            <a:t>2C</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u="sng">
                              <a:effectLst/>
                            </a:rPr>
                            <a:t>0.003</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u="sng">
                              <a:effectLst/>
                            </a:rPr>
                            <a:t>0</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u="sng">
                              <a:effectLst/>
                            </a:rPr>
                            <a:t>0.0217</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u="sng">
                              <a:effectLst/>
                            </a:rPr>
                            <a:t>0.1449</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u="sng">
                              <a:effectLst/>
                            </a:rPr>
                            <a:t>20.86</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u="sng">
                              <a:effectLst/>
                            </a:rPr>
                            <a:t>0.2949</a:t>
                          </a:r>
                          <a:endParaRPr lang="es-EC" sz="1800">
                            <a:effectLst/>
                            <a:latin typeface="Times New Roman"/>
                            <a:ea typeface="Calibri"/>
                            <a:cs typeface="Times New Roman"/>
                          </a:endParaRPr>
                        </a:p>
                      </a:txBody>
                      <a:tcPr marL="68580" marR="68580" marT="0" marB="0"/>
                    </a:tc>
                  </a:tr>
                  <a:tr h="411480">
                    <a:tc>
                      <a:txBody>
                        <a:bodyPr/>
                        <a:lstStyle/>
                        <a:p>
                          <a:pPr algn="ctr">
                            <a:lnSpc>
                              <a:spcPct val="150000"/>
                            </a:lnSpc>
                            <a:spcAft>
                              <a:spcPts val="0"/>
                            </a:spcAft>
                          </a:pPr>
                          <a:r>
                            <a:rPr lang="es-EC" sz="1800">
                              <a:effectLst/>
                            </a:rPr>
                            <a:t>3C</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0.003</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0.0217</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0.1449</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11.70</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0.1654</a:t>
                          </a:r>
                          <a:endParaRPr lang="es-EC" sz="1800">
                            <a:effectLst/>
                            <a:latin typeface="Times New Roman"/>
                            <a:ea typeface="Calibri"/>
                            <a:cs typeface="Times New Roman"/>
                          </a:endParaRPr>
                        </a:p>
                      </a:txBody>
                      <a:tcPr marL="68580" marR="68580" marT="0" marB="0"/>
                    </a:tc>
                  </a:tr>
                  <a:tr h="411480">
                    <a:tc>
                      <a:txBody>
                        <a:bodyPr/>
                        <a:lstStyle/>
                        <a:p>
                          <a:pPr algn="ctr">
                            <a:lnSpc>
                              <a:spcPct val="150000"/>
                            </a:lnSpc>
                            <a:spcAft>
                              <a:spcPts val="0"/>
                            </a:spcAft>
                          </a:pPr>
                          <a:r>
                            <a:rPr lang="es-EC" sz="1800">
                              <a:effectLst/>
                            </a:rPr>
                            <a:t>1D</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0.003</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0.0217</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0.1355</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11.82</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0.1921</a:t>
                          </a:r>
                          <a:endParaRPr lang="es-EC" sz="1800">
                            <a:effectLst/>
                            <a:latin typeface="Times New Roman"/>
                            <a:ea typeface="Calibri"/>
                            <a:cs typeface="Times New Roman"/>
                          </a:endParaRPr>
                        </a:p>
                      </a:txBody>
                      <a:tcPr marL="68580" marR="68580" marT="0" marB="0"/>
                    </a:tc>
                  </a:tr>
                  <a:tr h="411480">
                    <a:tc>
                      <a:txBody>
                        <a:bodyPr/>
                        <a:lstStyle/>
                        <a:p>
                          <a:pPr algn="ctr">
                            <a:lnSpc>
                              <a:spcPct val="150000"/>
                            </a:lnSpc>
                            <a:spcAft>
                              <a:spcPts val="0"/>
                            </a:spcAft>
                          </a:pPr>
                          <a:r>
                            <a:rPr lang="es-EC" sz="1800">
                              <a:effectLst/>
                            </a:rPr>
                            <a:t>2D</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0.003</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0.0217</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0.1355</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21.81</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0.3544</a:t>
                          </a:r>
                          <a:endParaRPr lang="es-EC" sz="1800">
                            <a:effectLst/>
                            <a:latin typeface="Times New Roman"/>
                            <a:ea typeface="Calibri"/>
                            <a:cs typeface="Times New Roman"/>
                          </a:endParaRPr>
                        </a:p>
                      </a:txBody>
                      <a:tcPr marL="68580" marR="68580" marT="0" marB="0"/>
                    </a:tc>
                  </a:tr>
                  <a:tr h="411480">
                    <a:tc>
                      <a:txBody>
                        <a:bodyPr/>
                        <a:lstStyle/>
                        <a:p>
                          <a:pPr algn="ctr">
                            <a:lnSpc>
                              <a:spcPct val="150000"/>
                            </a:lnSpc>
                            <a:spcAft>
                              <a:spcPts val="0"/>
                            </a:spcAft>
                          </a:pPr>
                          <a:r>
                            <a:rPr lang="es-EC" sz="1800" dirty="0">
                              <a:effectLst/>
                            </a:rPr>
                            <a:t>3D</a:t>
                          </a:r>
                          <a:endParaRPr lang="es-EC" sz="18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0.003</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0.0217</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0.1355</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a:effectLst/>
                            </a:rPr>
                            <a:t>10.91</a:t>
                          </a:r>
                          <a:endParaRPr lang="es-EC" sz="18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800" dirty="0">
                              <a:effectLst/>
                            </a:rPr>
                            <a:t>0.1773</a:t>
                          </a:r>
                          <a:endParaRPr lang="es-EC" sz="1800" dirty="0">
                            <a:effectLst/>
                            <a:latin typeface="Times New Roman"/>
                            <a:ea typeface="Calibri"/>
                            <a:cs typeface="Times New Roman"/>
                          </a:endParaRPr>
                        </a:p>
                      </a:txBody>
                      <a:tcPr marL="68580" marR="68580" marT="0" marB="0"/>
                    </a:tc>
                  </a:tr>
                </a:tbl>
              </a:graphicData>
            </a:graphic>
          </p:graphicFrame>
        </mc:Fallback>
      </mc:AlternateContent>
    </p:spTree>
    <p:extLst>
      <p:ext uri="{BB962C8B-B14F-4D97-AF65-F5344CB8AC3E}">
        <p14:creationId xmlns:p14="http://schemas.microsoft.com/office/powerpoint/2010/main" val="33670976"/>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Horizonte">
  <a:themeElements>
    <a:clrScheme name="Hori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te">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te">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Hori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themeOverride>
</file>

<file path=ppt/theme/themeOverride10.xml><?xml version="1.0" encoding="utf-8"?>
<a:themeOverride xmlns:a="http://schemas.openxmlformats.org/drawingml/2006/main">
  <a:clrScheme name="Hori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themeOverride>
</file>

<file path=ppt/theme/themeOverride11.xml><?xml version="1.0" encoding="utf-8"?>
<a:themeOverride xmlns:a="http://schemas.openxmlformats.org/drawingml/2006/main">
  <a:clrScheme name="Hori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themeOverride>
</file>

<file path=ppt/theme/themeOverride12.xml><?xml version="1.0" encoding="utf-8"?>
<a:themeOverride xmlns:a="http://schemas.openxmlformats.org/drawingml/2006/main">
  <a:clrScheme name="Hori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themeOverride>
</file>

<file path=ppt/theme/themeOverride13.xml><?xml version="1.0" encoding="utf-8"?>
<a:themeOverride xmlns:a="http://schemas.openxmlformats.org/drawingml/2006/main">
  <a:clrScheme name="Hori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themeOverride>
</file>

<file path=ppt/theme/themeOverride14.xml><?xml version="1.0" encoding="utf-8"?>
<a:themeOverride xmlns:a="http://schemas.openxmlformats.org/drawingml/2006/main">
  <a:clrScheme name="Hori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themeOverride>
</file>

<file path=ppt/theme/themeOverride15.xml><?xml version="1.0" encoding="utf-8"?>
<a:themeOverride xmlns:a="http://schemas.openxmlformats.org/drawingml/2006/main">
  <a:clrScheme name="Hori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themeOverride>
</file>

<file path=ppt/theme/themeOverride16.xml><?xml version="1.0" encoding="utf-8"?>
<a:themeOverride xmlns:a="http://schemas.openxmlformats.org/drawingml/2006/main">
  <a:clrScheme name="Hori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themeOverride>
</file>

<file path=ppt/theme/themeOverride17.xml><?xml version="1.0" encoding="utf-8"?>
<a:themeOverride xmlns:a="http://schemas.openxmlformats.org/drawingml/2006/main">
  <a:clrScheme name="Hori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themeOverride>
</file>

<file path=ppt/theme/themeOverride18.xml><?xml version="1.0" encoding="utf-8"?>
<a:themeOverride xmlns:a="http://schemas.openxmlformats.org/drawingml/2006/main">
  <a:clrScheme name="Hori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themeOverride>
</file>

<file path=ppt/theme/themeOverride19.xml><?xml version="1.0" encoding="utf-8"?>
<a:themeOverride xmlns:a="http://schemas.openxmlformats.org/drawingml/2006/main">
  <a:clrScheme name="Hori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themeOverride>
</file>

<file path=ppt/theme/themeOverride2.xml><?xml version="1.0" encoding="utf-8"?>
<a:themeOverride xmlns:a="http://schemas.openxmlformats.org/drawingml/2006/main">
  <a:clrScheme name="Hori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themeOverride>
</file>

<file path=ppt/theme/themeOverride20.xml><?xml version="1.0" encoding="utf-8"?>
<a:themeOverride xmlns:a="http://schemas.openxmlformats.org/drawingml/2006/main">
  <a:clrScheme name="Hori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themeOverride>
</file>

<file path=ppt/theme/themeOverride21.xml><?xml version="1.0" encoding="utf-8"?>
<a:themeOverride xmlns:a="http://schemas.openxmlformats.org/drawingml/2006/main">
  <a:clrScheme name="Hori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themeOverride>
</file>

<file path=ppt/theme/themeOverride3.xml><?xml version="1.0" encoding="utf-8"?>
<a:themeOverride xmlns:a="http://schemas.openxmlformats.org/drawingml/2006/main">
  <a:clrScheme name="Hori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themeOverride>
</file>

<file path=ppt/theme/themeOverride4.xml><?xml version="1.0" encoding="utf-8"?>
<a:themeOverride xmlns:a="http://schemas.openxmlformats.org/drawingml/2006/main">
  <a:clrScheme name="Hori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themeOverride>
</file>

<file path=ppt/theme/themeOverride5.xml><?xml version="1.0" encoding="utf-8"?>
<a:themeOverride xmlns:a="http://schemas.openxmlformats.org/drawingml/2006/main">
  <a:clrScheme name="Hori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themeOverride>
</file>

<file path=ppt/theme/themeOverride6.xml><?xml version="1.0" encoding="utf-8"?>
<a:themeOverride xmlns:a="http://schemas.openxmlformats.org/drawingml/2006/main">
  <a:clrScheme name="Hori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themeOverride>
</file>

<file path=ppt/theme/themeOverride7.xml><?xml version="1.0" encoding="utf-8"?>
<a:themeOverride xmlns:a="http://schemas.openxmlformats.org/drawingml/2006/main">
  <a:clrScheme name="Hori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themeOverride>
</file>

<file path=ppt/theme/themeOverride8.xml><?xml version="1.0" encoding="utf-8"?>
<a:themeOverride xmlns:a="http://schemas.openxmlformats.org/drawingml/2006/main">
  <a:clrScheme name="Hori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themeOverride>
</file>

<file path=ppt/theme/themeOverride9.xml><?xml version="1.0" encoding="utf-8"?>
<a:themeOverride xmlns:a="http://schemas.openxmlformats.org/drawingml/2006/main">
  <a:clrScheme name="Hori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themeOverride>
</file>

<file path=docProps/app.xml><?xml version="1.0" encoding="utf-8"?>
<Properties xmlns="http://schemas.openxmlformats.org/officeDocument/2006/extended-properties" xmlns:vt="http://schemas.openxmlformats.org/officeDocument/2006/docPropsVTypes">
  <Template/>
  <TotalTime>2136</TotalTime>
  <Words>5014</Words>
  <Application>Microsoft Office PowerPoint</Application>
  <PresentationFormat>Presentación en pantalla (4:3)</PresentationFormat>
  <Paragraphs>1273</Paragraphs>
  <Slides>119</Slides>
  <Notes>1</Notes>
  <HiddenSlides>0</HiddenSlides>
  <MMClips>1</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119</vt:i4>
      </vt:variant>
    </vt:vector>
  </HeadingPairs>
  <TitlesOfParts>
    <vt:vector size="122" baseType="lpstr">
      <vt:lpstr>Horizonte</vt:lpstr>
      <vt:lpstr>AutoCAD Drawing</vt:lpstr>
      <vt:lpstr>Ecuación</vt:lpstr>
      <vt:lpstr>ESCUELA POLITÉCNICA DEL EJÉRCITO</vt:lpstr>
      <vt:lpstr>OBJETIVO: Comparar resultados de un diseño por desempeño del programa Etabs con códigos internacionales, FEMA. </vt:lpstr>
      <vt:lpstr>Presentación de PowerPoint</vt:lpstr>
      <vt:lpstr>Presentación de PowerPoint</vt:lpstr>
      <vt:lpstr>GENERALIDADES</vt:lpstr>
      <vt:lpstr>QUE ES EL DISEÑO POR DESEMPEÑO</vt:lpstr>
      <vt:lpstr>QUE SON LOS CÓDIGOS FEMA</vt:lpstr>
      <vt:lpstr>NIVELES DE Desempeño</vt:lpstr>
      <vt:lpstr>MÉTODOS DE ANÁLISIS</vt:lpstr>
      <vt:lpstr>ANÁLISIS ESTÁTICO NO LINEAL (PUSHOVER)</vt:lpstr>
      <vt:lpstr>Presentación de PowerPoint</vt:lpstr>
      <vt:lpstr>PASOS PARA EL ANÁLISIS LINEAL Y NO LINEAL</vt:lpstr>
      <vt:lpstr>Presentación de PowerPoint</vt:lpstr>
      <vt:lpstr>ANÁLISIS PARA UN PÓRTICO EN EL PLANO</vt:lpstr>
      <vt:lpstr>ANÁLISIS PARA UN PÓRTICO EN EL PLANO</vt:lpstr>
      <vt:lpstr>ANÁLISIS PARA UN PÓRTICO EN EL PLANO</vt:lpstr>
      <vt:lpstr>ANÁLISIS PARA UN PÓRTICO EN EL PLANO</vt:lpstr>
      <vt:lpstr>ANÁLISIS PARA UN PÓRTICO EN EL PLANO</vt:lpstr>
      <vt:lpstr>Presentación de PowerPoint</vt:lpstr>
      <vt:lpstr>Determinación de cargas </vt:lpstr>
      <vt:lpstr>ANÁLISIS  DE  CARGAS</vt:lpstr>
      <vt:lpstr>ANÁLISIS PARA UN PÓRTICO EN EL PLANO</vt:lpstr>
      <vt:lpstr>ANÁLISIS PARA UN PÓRTICO EN EL PLANO</vt:lpstr>
      <vt:lpstr>Presentación de PowerPoint</vt:lpstr>
      <vt:lpstr>Presentación de PowerPoint</vt:lpstr>
      <vt:lpstr>Dimensiones para Distribución Geométrica en Planta y Elevación</vt:lpstr>
      <vt:lpstr>Casos de carga Estática</vt:lpstr>
      <vt:lpstr>Espectro utilizado en el Análisis Sísmico</vt:lpstr>
      <vt:lpstr>Presentación de PowerPoint</vt:lpstr>
      <vt:lpstr>COMBINACIONES DE CARGA ESTABLECIDAS  ACI-318 Y CEC-2001 </vt:lpstr>
      <vt:lpstr>Definición de Estado de Carga Estática tomando en cuenta la excentricidad. </vt:lpstr>
      <vt:lpstr>Factores considerados para el Cálculo del Corte Basal</vt:lpstr>
      <vt:lpstr>Coeficiente del Cortante Basal</vt:lpstr>
      <vt:lpstr>ANÁLISIS PARA UN PÓRTICO EN EL PLANO</vt:lpstr>
      <vt:lpstr>Factor de corrección del corte basal para el análisis dinámico </vt:lpstr>
      <vt:lpstr>Derivas de piso máximas para el sismo considerado en sentido “X”</vt:lpstr>
      <vt:lpstr>Derivas de piso máximas para el sismo considerado en sentido “Y”</vt:lpstr>
      <vt:lpstr>Valores de derivas máximos, expresados como fracción de la altura de piso</vt:lpstr>
      <vt:lpstr>Secciones Definitivas de la Estructura.</vt:lpstr>
      <vt:lpstr>Derivas de piso máximas permitidas, para el sismo considerado en sentido “X” </vt:lpstr>
      <vt:lpstr>Derivas de piso máximas permitidas, para el sismo considerado en sentido “Y” </vt:lpstr>
      <vt:lpstr>Uniformización de las secciones </vt:lpstr>
      <vt:lpstr>Secciones de tipo  para vigas</vt:lpstr>
      <vt:lpstr>Presentación de PowerPoint</vt:lpstr>
      <vt:lpstr>Secciones de tipo  para  columnas</vt:lpstr>
      <vt:lpstr>Presentación de PowerPoint</vt:lpstr>
      <vt:lpstr>Vigas Tipo en las Plantas 1 y 3 de la Estructura.</vt:lpstr>
      <vt:lpstr>Pórticos  Tipo Ejes 2 y 3.</vt:lpstr>
      <vt:lpstr>Cuantías definitivas</vt:lpstr>
      <vt:lpstr>Ingreso de las Secciones de Armado en Columnas para ser chequeado</vt:lpstr>
      <vt:lpstr>Ingreso de las Secciones de Armado en Vigas para ser chequeado</vt:lpstr>
      <vt:lpstr>Asignación de Articulaciones Plásticas</vt:lpstr>
      <vt:lpstr>Propiedades de la Articulación Plástica en Columnas</vt:lpstr>
      <vt:lpstr>Propiedades de la Articulación Plástica en Vigas.</vt:lpstr>
      <vt:lpstr>Presentación de PowerPoint</vt:lpstr>
      <vt:lpstr>Presentación de PowerPoint</vt:lpstr>
      <vt:lpstr>Definición de estado de carga no lineal para corte basal Estático</vt:lpstr>
      <vt:lpstr>Estado de Carga No lineal por Cortante basal Estático</vt:lpstr>
      <vt:lpstr>ANÁLISIS no lineal PARA UN PÓRTICO EN EL PLANO</vt:lpstr>
      <vt:lpstr>Definición de estado de carga no lineal para análisis modal</vt:lpstr>
      <vt:lpstr>Estado de Carga No lineal por Análisis Modal</vt:lpstr>
      <vt:lpstr>Análisis No lineal Estático (ejecución)</vt:lpstr>
      <vt:lpstr>Curva de Capacidad Caso Pushover Sismo X (ETABS).</vt:lpstr>
      <vt:lpstr>ANÁLISIS no lineal PARA UN PÓRTICO EN EL PLANO</vt:lpstr>
      <vt:lpstr>Presentación de PowerPoint</vt:lpstr>
      <vt:lpstr>Presentación de PowerPoint</vt:lpstr>
      <vt:lpstr>Criterios para obtener el modelo bilineal</vt:lpstr>
      <vt:lpstr>Criterio de la Rigidez Tangente Horizontal.</vt:lpstr>
      <vt:lpstr>Criterio de las Rigideces Tangente.</vt:lpstr>
      <vt:lpstr>Criterio de las Áreas iguales.</vt:lpstr>
      <vt:lpstr>Criterio de Ajuste por Mínimos Cuadrados.</vt:lpstr>
      <vt:lpstr>Curva de Capacidad y Modelo Bilineal </vt:lpstr>
      <vt:lpstr>Resultados Curva Bilineal </vt:lpstr>
      <vt:lpstr>Punto de Desempeño</vt:lpstr>
      <vt:lpstr>MÉTODO DEL ESPECTRO DE CAPACIDAD</vt:lpstr>
      <vt:lpstr>Modelo Bilineal</vt:lpstr>
      <vt:lpstr>MÉTODO DEL COEFICIENTE DE DESPLAZAMIENTO</vt:lpstr>
      <vt:lpstr>Presentación de PowerPoint</vt:lpstr>
      <vt:lpstr>Relación entre el Desplazamiento Espectral y Desplazamiento Inelástico Máximo Probable (C_0) </vt:lpstr>
      <vt:lpstr>Presentación de PowerPoint</vt:lpstr>
      <vt:lpstr>Presentación de PowerPoint</vt:lpstr>
      <vt:lpstr>Representa el incremento de desplazamiento debido a los efectos de segundo orden (C_3)</vt:lpstr>
      <vt:lpstr>Punto de Desempeño</vt:lpstr>
      <vt:lpstr>Grafica Punto de Desempeño, Desplazamiento (m) vs. Fuerza (T)</vt:lpstr>
      <vt:lpstr>REPRESENTACIÓN DEL PUNTO DE DESEMPEÑO, para el análisis en el pórtico plano</vt:lpstr>
      <vt:lpstr>Límites de Deriva máxima de piso propuesto por ATC-40, para los diferentes Niveles de desempeño.</vt:lpstr>
      <vt:lpstr>Límites de Deriva máxima de piso según         VISIÓN-    2000,   para los diferentes Niveles de desempeño</vt:lpstr>
      <vt:lpstr>Intervalo de Valores límites para el Punto de Desempeño</vt:lpstr>
      <vt:lpstr>Resumen de derivas máximas Modelo 3D</vt:lpstr>
      <vt:lpstr>Resumen de derivas máximas PARA EL PÓRTICO PLANO</vt:lpstr>
      <vt:lpstr>Presentación de PowerPoint</vt:lpstr>
      <vt:lpstr>Descripción general  del uso de tablas código fema-273</vt:lpstr>
      <vt:lpstr>Columnas </vt:lpstr>
      <vt:lpstr>Presentación de PowerPoint</vt:lpstr>
      <vt:lpstr>Presentación de PowerPoint</vt:lpstr>
      <vt:lpstr>Presentación de PowerPoint</vt:lpstr>
      <vt:lpstr>vigas</vt:lpstr>
      <vt:lpstr>Presentación de PowerPoint</vt:lpstr>
      <vt:lpstr>Presentación de PowerPoint</vt:lpstr>
      <vt:lpstr>Presentación de PowerPoint</vt:lpstr>
      <vt:lpstr>Junta viga columnas</vt:lpstr>
      <vt:lpstr>Presentación de PowerPoint</vt:lpstr>
      <vt:lpstr>Presentación de PowerPoint</vt:lpstr>
      <vt:lpstr>Losas bidireccionales</vt:lpstr>
      <vt:lpstr>Presentación de PowerPoint</vt:lpstr>
      <vt:lpstr>Medidas de rehabilitación</vt:lpstr>
      <vt:lpstr>Medidas de rehabilitación</vt:lpstr>
      <vt:lpstr>Medidas de rehabilitación</vt:lpstr>
      <vt:lpstr>Presentación de PowerPoint</vt:lpstr>
      <vt:lpstr>Conclusiones</vt:lpstr>
      <vt:lpstr>Conclusiones</vt:lpstr>
      <vt:lpstr>Limitantes de este método de Diseño</vt:lpstr>
      <vt:lpstr>Limitantes de este método de Diseño</vt:lpstr>
      <vt:lpstr>Limitantes de este método de Diseño</vt:lpstr>
      <vt:lpstr>Limitantes de este método de Diseño</vt:lpstr>
      <vt:lpstr>Recomendaciones</vt:lpstr>
      <vt:lpstr>Recomendaciones</vt:lpstr>
      <vt:lpstr>Recomendaciones</vt:lpstr>
      <vt:lpstr>Recomendaciones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POLITÉCNICA DEL EJÉRCITO</dc:title>
  <dc:creator>Luchito</dc:creator>
  <cp:lastModifiedBy>Fernando</cp:lastModifiedBy>
  <cp:revision>149</cp:revision>
  <dcterms:created xsi:type="dcterms:W3CDTF">2011-05-01T13:14:53Z</dcterms:created>
  <dcterms:modified xsi:type="dcterms:W3CDTF">2011-06-28T18:10:43Z</dcterms:modified>
</cp:coreProperties>
</file>