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49"/>
  </p:notesMasterIdLst>
  <p:sldIdLst>
    <p:sldId id="258" r:id="rId2"/>
    <p:sldId id="259" r:id="rId3"/>
    <p:sldId id="261" r:id="rId4"/>
    <p:sldId id="264" r:id="rId5"/>
    <p:sldId id="352" r:id="rId6"/>
    <p:sldId id="265" r:id="rId7"/>
    <p:sldId id="266" r:id="rId8"/>
    <p:sldId id="270" r:id="rId9"/>
    <p:sldId id="271" r:id="rId10"/>
    <p:sldId id="272" r:id="rId11"/>
    <p:sldId id="273" r:id="rId12"/>
    <p:sldId id="274" r:id="rId13"/>
    <p:sldId id="276" r:id="rId14"/>
    <p:sldId id="277" r:id="rId15"/>
    <p:sldId id="278" r:id="rId16"/>
    <p:sldId id="312" r:id="rId17"/>
    <p:sldId id="326" r:id="rId18"/>
    <p:sldId id="328" r:id="rId19"/>
    <p:sldId id="325" r:id="rId20"/>
    <p:sldId id="319" r:id="rId21"/>
    <p:sldId id="316" r:id="rId22"/>
    <p:sldId id="335" r:id="rId23"/>
    <p:sldId id="337" r:id="rId24"/>
    <p:sldId id="339" r:id="rId25"/>
    <p:sldId id="317" r:id="rId26"/>
    <p:sldId id="279" r:id="rId27"/>
    <p:sldId id="355" r:id="rId28"/>
    <p:sldId id="354" r:id="rId29"/>
    <p:sldId id="356" r:id="rId30"/>
    <p:sldId id="358" r:id="rId31"/>
    <p:sldId id="281" r:id="rId32"/>
    <p:sldId id="282" r:id="rId33"/>
    <p:sldId id="346" r:id="rId34"/>
    <p:sldId id="321" r:id="rId35"/>
    <p:sldId id="322" r:id="rId36"/>
    <p:sldId id="323" r:id="rId37"/>
    <p:sldId id="333" r:id="rId38"/>
    <p:sldId id="340" r:id="rId39"/>
    <p:sldId id="303" r:id="rId40"/>
    <p:sldId id="304" r:id="rId41"/>
    <p:sldId id="305" r:id="rId42"/>
    <p:sldId id="342" r:id="rId43"/>
    <p:sldId id="343" r:id="rId44"/>
    <p:sldId id="344" r:id="rId45"/>
    <p:sldId id="348" r:id="rId46"/>
    <p:sldId id="349" r:id="rId47"/>
    <p:sldId id="351" r:id="rId48"/>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34DD2F-974A-488D-A8FE-0AF82870C313}" type="datetimeFigureOut">
              <a:rPr lang="es-AR" smtClean="0"/>
              <a:pPr/>
              <a:t>01/08/2011</a:t>
            </a:fld>
            <a:endParaRPr lang="es-AR"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50E7A1-8E70-4E9B-BD17-ED636A61E663}" type="slidenum">
              <a:rPr lang="es-AR" smtClean="0"/>
              <a:pPr/>
              <a:t>‹Nº›</a:t>
            </a:fld>
            <a:endParaRPr lang="es-AR" dirty="0"/>
          </a:p>
        </p:txBody>
      </p:sp>
    </p:spTree>
    <p:extLst>
      <p:ext uri="{BB962C8B-B14F-4D97-AF65-F5344CB8AC3E}">
        <p14:creationId xmlns:p14="http://schemas.microsoft.com/office/powerpoint/2010/main" val="3927024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1</a:t>
            </a:r>
          </a:p>
          <a:p>
            <a:r>
              <a:rPr lang="es-AR" dirty="0" smtClean="0"/>
              <a:t>“</a:t>
            </a:r>
            <a:endParaRPr lang="es-AR" dirty="0"/>
          </a:p>
        </p:txBody>
      </p:sp>
      <p:sp>
        <p:nvSpPr>
          <p:cNvPr id="4" name="3 Marcador de número de diapositiva"/>
          <p:cNvSpPr>
            <a:spLocks noGrp="1"/>
          </p:cNvSpPr>
          <p:nvPr>
            <p:ph type="sldNum" sz="quarter" idx="10"/>
          </p:nvPr>
        </p:nvSpPr>
        <p:spPr/>
        <p:txBody>
          <a:bodyPr/>
          <a:lstStyle/>
          <a:p>
            <a:fld id="{4350E7A1-8E70-4E9B-BD17-ED636A61E663}" type="slidenum">
              <a:rPr lang="es-AR" smtClean="0"/>
              <a:pPr/>
              <a:t>37</a:t>
            </a:fld>
            <a:endParaRPr lang="es-A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1C881F7D-DB34-4289-A634-92E5E4B4888F}" type="datetimeFigureOut">
              <a:rPr lang="es-AR" smtClean="0"/>
              <a:pPr/>
              <a:t>01/08/2011</a:t>
            </a:fld>
            <a:endParaRPr lang="es-AR" dirty="0"/>
          </a:p>
        </p:txBody>
      </p:sp>
      <p:sp>
        <p:nvSpPr>
          <p:cNvPr id="19" name="18 Marcador de pie de página"/>
          <p:cNvSpPr>
            <a:spLocks noGrp="1"/>
          </p:cNvSpPr>
          <p:nvPr>
            <p:ph type="ftr" sz="quarter" idx="11"/>
          </p:nvPr>
        </p:nvSpPr>
        <p:spPr/>
        <p:txBody>
          <a:bodyPr/>
          <a:lstStyle/>
          <a:p>
            <a:endParaRPr lang="es-AR" dirty="0"/>
          </a:p>
        </p:txBody>
      </p:sp>
      <p:sp>
        <p:nvSpPr>
          <p:cNvPr id="27" name="26 Marcador de número de diapositiva"/>
          <p:cNvSpPr>
            <a:spLocks noGrp="1"/>
          </p:cNvSpPr>
          <p:nvPr>
            <p:ph type="sldNum" sz="quarter" idx="12"/>
          </p:nvPr>
        </p:nvSpPr>
        <p:spPr/>
        <p:txBody>
          <a:bodyPr/>
          <a:lstStyle/>
          <a:p>
            <a:fld id="{2B08678E-6321-4DF0-96D9-6D5DB0E2B3B8}" type="slidenum">
              <a:rPr lang="es-AR" smtClean="0"/>
              <a:pPr/>
              <a:t>‹Nº›</a:t>
            </a:fld>
            <a:endParaRPr lang="es-A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C881F7D-DB34-4289-A634-92E5E4B4888F}" type="datetimeFigureOut">
              <a:rPr lang="es-AR" smtClean="0"/>
              <a:pPr/>
              <a:t>01/08/2011</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2B08678E-6321-4DF0-96D9-6D5DB0E2B3B8}" type="slidenum">
              <a:rPr lang="es-AR" smtClean="0"/>
              <a:pPr/>
              <a:t>‹Nº›</a:t>
            </a:fld>
            <a:endParaRPr lang="es-A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C881F7D-DB34-4289-A634-92E5E4B4888F}" type="datetimeFigureOut">
              <a:rPr lang="es-AR" smtClean="0"/>
              <a:pPr/>
              <a:t>01/08/2011</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2B08678E-6321-4DF0-96D9-6D5DB0E2B3B8}" type="slidenum">
              <a:rPr lang="es-AR" smtClean="0"/>
              <a:pPr/>
              <a:t>‹Nº›</a:t>
            </a:fld>
            <a:endParaRPr lang="es-A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C881F7D-DB34-4289-A634-92E5E4B4888F}" type="datetimeFigureOut">
              <a:rPr lang="es-AR" smtClean="0"/>
              <a:pPr/>
              <a:t>01/08/2011</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2B08678E-6321-4DF0-96D9-6D5DB0E2B3B8}" type="slidenum">
              <a:rPr lang="es-AR" smtClean="0"/>
              <a:pPr/>
              <a:t>‹Nº›</a:t>
            </a:fld>
            <a:endParaRPr lang="es-A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1C881F7D-DB34-4289-A634-92E5E4B4888F}" type="datetimeFigureOut">
              <a:rPr lang="es-AR" smtClean="0"/>
              <a:pPr/>
              <a:t>01/08/2011</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2B08678E-6321-4DF0-96D9-6D5DB0E2B3B8}" type="slidenum">
              <a:rPr lang="es-AR" smtClean="0"/>
              <a:pPr/>
              <a:t>‹Nº›</a:t>
            </a:fld>
            <a:endParaRPr lang="es-A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1C881F7D-DB34-4289-A634-92E5E4B4888F}" type="datetimeFigureOut">
              <a:rPr lang="es-AR" smtClean="0"/>
              <a:pPr/>
              <a:t>01/08/2011</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p:txBody>
          <a:bodyPr/>
          <a:lstStyle/>
          <a:p>
            <a:fld id="{2B08678E-6321-4DF0-96D9-6D5DB0E2B3B8}" type="slidenum">
              <a:rPr lang="es-AR" smtClean="0"/>
              <a:pPr/>
              <a:t>‹Nº›</a:t>
            </a:fld>
            <a:endParaRPr lang="es-A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1C881F7D-DB34-4289-A634-92E5E4B4888F}" type="datetimeFigureOut">
              <a:rPr lang="es-AR" smtClean="0"/>
              <a:pPr/>
              <a:t>01/08/2011</a:t>
            </a:fld>
            <a:endParaRPr lang="es-AR" dirty="0"/>
          </a:p>
        </p:txBody>
      </p:sp>
      <p:sp>
        <p:nvSpPr>
          <p:cNvPr id="8" name="7 Marcador de pie de página"/>
          <p:cNvSpPr>
            <a:spLocks noGrp="1"/>
          </p:cNvSpPr>
          <p:nvPr>
            <p:ph type="ftr" sz="quarter" idx="11"/>
          </p:nvPr>
        </p:nvSpPr>
        <p:spPr/>
        <p:txBody>
          <a:bodyPr/>
          <a:lstStyle/>
          <a:p>
            <a:endParaRPr lang="es-AR" dirty="0"/>
          </a:p>
        </p:txBody>
      </p:sp>
      <p:sp>
        <p:nvSpPr>
          <p:cNvPr id="9" name="8 Marcador de número de diapositiva"/>
          <p:cNvSpPr>
            <a:spLocks noGrp="1"/>
          </p:cNvSpPr>
          <p:nvPr>
            <p:ph type="sldNum" sz="quarter" idx="12"/>
          </p:nvPr>
        </p:nvSpPr>
        <p:spPr/>
        <p:txBody>
          <a:bodyPr/>
          <a:lstStyle/>
          <a:p>
            <a:fld id="{2B08678E-6321-4DF0-96D9-6D5DB0E2B3B8}" type="slidenum">
              <a:rPr lang="es-AR" smtClean="0"/>
              <a:pPr/>
              <a:t>‹Nº›</a:t>
            </a:fld>
            <a:endParaRPr lang="es-A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1C881F7D-DB34-4289-A634-92E5E4B4888F}" type="datetimeFigureOut">
              <a:rPr lang="es-AR" smtClean="0"/>
              <a:pPr/>
              <a:t>01/08/2011</a:t>
            </a:fld>
            <a:endParaRPr lang="es-AR" dirty="0"/>
          </a:p>
        </p:txBody>
      </p:sp>
      <p:sp>
        <p:nvSpPr>
          <p:cNvPr id="4" name="3 Marcador de pie de página"/>
          <p:cNvSpPr>
            <a:spLocks noGrp="1"/>
          </p:cNvSpPr>
          <p:nvPr>
            <p:ph type="ftr" sz="quarter" idx="11"/>
          </p:nvPr>
        </p:nvSpPr>
        <p:spPr/>
        <p:txBody>
          <a:bodyPr/>
          <a:lstStyle/>
          <a:p>
            <a:endParaRPr lang="es-AR" dirty="0"/>
          </a:p>
        </p:txBody>
      </p:sp>
      <p:sp>
        <p:nvSpPr>
          <p:cNvPr id="5" name="4 Marcador de número de diapositiva"/>
          <p:cNvSpPr>
            <a:spLocks noGrp="1"/>
          </p:cNvSpPr>
          <p:nvPr>
            <p:ph type="sldNum" sz="quarter" idx="12"/>
          </p:nvPr>
        </p:nvSpPr>
        <p:spPr/>
        <p:txBody>
          <a:bodyPr/>
          <a:lstStyle/>
          <a:p>
            <a:fld id="{2B08678E-6321-4DF0-96D9-6D5DB0E2B3B8}" type="slidenum">
              <a:rPr lang="es-AR" smtClean="0"/>
              <a:pPr/>
              <a:t>‹Nº›</a:t>
            </a:fld>
            <a:endParaRPr lang="es-A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C881F7D-DB34-4289-A634-92E5E4B4888F}" type="datetimeFigureOut">
              <a:rPr lang="es-AR" smtClean="0"/>
              <a:pPr/>
              <a:t>01/08/2011</a:t>
            </a:fld>
            <a:endParaRPr lang="es-AR" dirty="0"/>
          </a:p>
        </p:txBody>
      </p:sp>
      <p:sp>
        <p:nvSpPr>
          <p:cNvPr id="3" name="2 Marcador de pie de página"/>
          <p:cNvSpPr>
            <a:spLocks noGrp="1"/>
          </p:cNvSpPr>
          <p:nvPr>
            <p:ph type="ftr" sz="quarter" idx="11"/>
          </p:nvPr>
        </p:nvSpPr>
        <p:spPr/>
        <p:txBody>
          <a:bodyPr/>
          <a:lstStyle/>
          <a:p>
            <a:endParaRPr lang="es-AR" dirty="0"/>
          </a:p>
        </p:txBody>
      </p:sp>
      <p:sp>
        <p:nvSpPr>
          <p:cNvPr id="4" name="3 Marcador de número de diapositiva"/>
          <p:cNvSpPr>
            <a:spLocks noGrp="1"/>
          </p:cNvSpPr>
          <p:nvPr>
            <p:ph type="sldNum" sz="quarter" idx="12"/>
          </p:nvPr>
        </p:nvSpPr>
        <p:spPr/>
        <p:txBody>
          <a:bodyPr/>
          <a:lstStyle/>
          <a:p>
            <a:fld id="{2B08678E-6321-4DF0-96D9-6D5DB0E2B3B8}" type="slidenum">
              <a:rPr lang="es-AR" smtClean="0"/>
              <a:pPr/>
              <a:t>‹Nº›</a:t>
            </a:fld>
            <a:endParaRPr lang="es-A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1C881F7D-DB34-4289-A634-92E5E4B4888F}" type="datetimeFigureOut">
              <a:rPr lang="es-AR" smtClean="0"/>
              <a:pPr/>
              <a:t>01/08/2011</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p:txBody>
          <a:bodyPr/>
          <a:lstStyle/>
          <a:p>
            <a:fld id="{2B08678E-6321-4DF0-96D9-6D5DB0E2B3B8}" type="slidenum">
              <a:rPr lang="es-AR" smtClean="0"/>
              <a:pPr/>
              <a:t>‹Nº›</a:t>
            </a:fld>
            <a:endParaRPr lang="es-A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1C881F7D-DB34-4289-A634-92E5E4B4888F}" type="datetimeFigureOut">
              <a:rPr lang="es-AR" smtClean="0"/>
              <a:pPr/>
              <a:t>01/08/2011</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a:xfrm>
            <a:off x="8077200" y="6356350"/>
            <a:ext cx="609600" cy="365125"/>
          </a:xfrm>
        </p:spPr>
        <p:txBody>
          <a:bodyPr/>
          <a:lstStyle/>
          <a:p>
            <a:fld id="{2B08678E-6321-4DF0-96D9-6D5DB0E2B3B8}" type="slidenum">
              <a:rPr lang="es-AR" smtClean="0"/>
              <a:pPr/>
              <a:t>‹Nº›</a:t>
            </a:fld>
            <a:endParaRPr lang="es-AR" dirty="0"/>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88000" t="84000" r="2000" b="2000"/>
          </a:stretch>
        </a:blipFill>
        <a:effectLst/>
      </p:bgPr>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C881F7D-DB34-4289-A634-92E5E4B4888F}" type="datetimeFigureOut">
              <a:rPr lang="es-AR" smtClean="0"/>
              <a:pPr/>
              <a:t>01/08/2011</a:t>
            </a:fld>
            <a:endParaRPr lang="es-AR" dirty="0"/>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AR" dirty="0"/>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B08678E-6321-4DF0-96D9-6D5DB0E2B3B8}" type="slidenum">
              <a:rPr lang="es-AR" smtClean="0"/>
              <a:pPr/>
              <a:t>‹Nº›</a:t>
            </a:fld>
            <a:endParaRPr lang="es-AR" dirty="0"/>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57224" y="1214422"/>
            <a:ext cx="7500990" cy="5109091"/>
          </a:xfrm>
          <a:prstGeom prst="rect">
            <a:avLst/>
          </a:prstGeom>
          <a:noFill/>
        </p:spPr>
        <p:txBody>
          <a:bodyPr wrap="square" rtlCol="0">
            <a:spAutoFit/>
          </a:bodyPr>
          <a:lstStyle/>
          <a:p>
            <a:pPr algn="ctr"/>
            <a:r>
              <a:rPr lang="es-AR" sz="2800" dirty="0" smtClean="0"/>
              <a:t>ESCUELA POLITÉCNICA DEL EJÉRCITO</a:t>
            </a:r>
          </a:p>
          <a:p>
            <a:pPr algn="ctr"/>
            <a:endParaRPr lang="es-AR" dirty="0" smtClean="0"/>
          </a:p>
          <a:p>
            <a:pPr algn="ctr"/>
            <a:endParaRPr lang="es-AR" dirty="0" smtClean="0"/>
          </a:p>
          <a:p>
            <a:pPr algn="ctr"/>
            <a:r>
              <a:rPr lang="es-AR" sz="2400" dirty="0" smtClean="0"/>
              <a:t>CARRERA DE INGENIERÍA CIVIL</a:t>
            </a:r>
          </a:p>
          <a:p>
            <a:pPr algn="ctr"/>
            <a:endParaRPr lang="es-AR" dirty="0" smtClean="0"/>
          </a:p>
          <a:p>
            <a:pPr algn="ctr"/>
            <a:endParaRPr lang="es-AR" dirty="0" smtClean="0"/>
          </a:p>
          <a:p>
            <a:pPr algn="ctr"/>
            <a:endParaRPr lang="es-AR" dirty="0" smtClean="0"/>
          </a:p>
          <a:p>
            <a:pPr algn="ctr"/>
            <a:endParaRPr lang="es-AR" dirty="0" smtClean="0"/>
          </a:p>
          <a:p>
            <a:pPr algn="ctr"/>
            <a:endParaRPr lang="es-AR" dirty="0" smtClean="0"/>
          </a:p>
          <a:p>
            <a:pPr algn="ctr"/>
            <a:r>
              <a:rPr lang="es-AR" sz="2000" dirty="0" smtClean="0">
                <a:effectLst>
                  <a:outerShdw blurRad="38100" dist="38100" dir="2700000" algn="tl">
                    <a:srgbClr val="000000">
                      <a:alpha val="43137"/>
                    </a:srgbClr>
                  </a:outerShdw>
                </a:effectLst>
              </a:rPr>
              <a:t>“</a:t>
            </a:r>
            <a:r>
              <a:rPr lang="es-EC" sz="2000" b="1" dirty="0"/>
              <a:t>CALCULO Y DISEÑO ESTRUCTURAL DE UN COLISEO PARA EL COLEGIO JUAN DE SALINAS</a:t>
            </a:r>
            <a:r>
              <a:rPr lang="es-AR" sz="2000" dirty="0" smtClean="0">
                <a:effectLst>
                  <a:outerShdw blurRad="38100" dist="38100" dir="2700000" algn="tl">
                    <a:srgbClr val="000000">
                      <a:alpha val="43137"/>
                    </a:srgbClr>
                  </a:outerShdw>
                </a:effectLst>
              </a:rPr>
              <a:t>”</a:t>
            </a:r>
          </a:p>
          <a:p>
            <a:pPr algn="ctr"/>
            <a:endParaRPr lang="es-AR" dirty="0" smtClean="0"/>
          </a:p>
          <a:p>
            <a:pPr algn="ctr"/>
            <a:endParaRPr lang="es-AR" dirty="0" smtClean="0"/>
          </a:p>
          <a:p>
            <a:pPr algn="ctr"/>
            <a:r>
              <a:rPr lang="es-AR" dirty="0" smtClean="0"/>
              <a:t>RODRIGO DANIEL ARÉVALO LUNA</a:t>
            </a:r>
          </a:p>
          <a:p>
            <a:pPr algn="ctr"/>
            <a:endParaRPr lang="es-AR" dirty="0" smtClean="0"/>
          </a:p>
          <a:p>
            <a:pPr algn="ctr"/>
            <a:r>
              <a:rPr lang="es-AR" dirty="0" smtClean="0"/>
              <a:t>HÉCTOR ANÍBAL O</a:t>
            </a:r>
            <a:r>
              <a:rPr lang="es-EC" dirty="0" smtClean="0"/>
              <a:t>ÑA CUJI</a:t>
            </a:r>
            <a:endParaRPr lang="es-AR" dirty="0" smtClean="0"/>
          </a:p>
          <a:p>
            <a:pPr algn="ctr"/>
            <a:endParaRPr lang="es-AR" dirty="0"/>
          </a:p>
        </p:txBody>
      </p:sp>
      <p:pic>
        <p:nvPicPr>
          <p:cNvPr id="3" name="2 Imagen" descr="civil.emf"/>
          <p:cNvPicPr>
            <a:picLocks noChangeAspect="1"/>
          </p:cNvPicPr>
          <p:nvPr/>
        </p:nvPicPr>
        <p:blipFill>
          <a:blip r:embed="rId2" cstate="print"/>
          <a:stretch>
            <a:fillRect/>
          </a:stretch>
        </p:blipFill>
        <p:spPr>
          <a:xfrm>
            <a:off x="4051991" y="2697637"/>
            <a:ext cx="1162951" cy="115999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pt\1909200904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892" r="23028" b="8403"/>
          <a:stretch/>
        </p:blipFill>
        <p:spPr bwMode="auto">
          <a:xfrm>
            <a:off x="238915" y="1628800"/>
            <a:ext cx="4123845" cy="393035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spt\1909200904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1401"/>
          <a:stretch/>
        </p:blipFill>
        <p:spPr bwMode="auto">
          <a:xfrm>
            <a:off x="4397423" y="1634119"/>
            <a:ext cx="4113407" cy="39250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403648" y="5805264"/>
            <a:ext cx="785818" cy="261610"/>
          </a:xfrm>
          <a:prstGeom prst="rect">
            <a:avLst/>
          </a:prstGeom>
          <a:solidFill>
            <a:schemeClr val="bg1"/>
          </a:solidFill>
        </p:spPr>
        <p:txBody>
          <a:bodyPr wrap="square" rtlCol="0">
            <a:spAutoFit/>
          </a:bodyPr>
          <a:lstStyle/>
          <a:p>
            <a:r>
              <a:rPr lang="es-ES" sz="1100" dirty="0" smtClean="0">
                <a:latin typeface="Times New Roman" pitchFamily="18" charset="0"/>
                <a:cs typeface="Times New Roman" pitchFamily="18" charset="0"/>
              </a:rPr>
              <a:t>Nf=2,40m</a:t>
            </a:r>
          </a:p>
        </p:txBody>
      </p:sp>
      <p:pic>
        <p:nvPicPr>
          <p:cNvPr id="655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32656"/>
            <a:ext cx="7920880" cy="618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42976" y="1038509"/>
            <a:ext cx="7000924" cy="830997"/>
          </a:xfrm>
          <a:prstGeom prst="rect">
            <a:avLst/>
          </a:prstGeom>
          <a:noFill/>
        </p:spPr>
        <p:txBody>
          <a:bodyPr wrap="square" rtlCol="0">
            <a:spAutoFit/>
          </a:bodyPr>
          <a:lstStyle/>
          <a:p>
            <a:pPr algn="ctr"/>
            <a:r>
              <a:rPr lang="es-AR" sz="2400" b="1" dirty="0" smtClean="0">
                <a:solidFill>
                  <a:srgbClr val="0070C0"/>
                </a:solidFill>
              </a:rPr>
              <a:t>RECOMENDACIONES DEL ESTUDIO DE SUELOS</a:t>
            </a:r>
            <a:endParaRPr lang="es-AR" sz="2400" b="1" dirty="0">
              <a:solidFill>
                <a:srgbClr val="0070C0"/>
              </a:solidFill>
            </a:endParaRPr>
          </a:p>
        </p:txBody>
      </p:sp>
      <p:sp>
        <p:nvSpPr>
          <p:cNvPr id="5" name="4 CuadroTexto"/>
          <p:cNvSpPr txBox="1"/>
          <p:nvPr/>
        </p:nvSpPr>
        <p:spPr>
          <a:xfrm>
            <a:off x="857224" y="2446091"/>
            <a:ext cx="7429552" cy="1323439"/>
          </a:xfrm>
          <a:prstGeom prst="rect">
            <a:avLst/>
          </a:prstGeom>
          <a:noFill/>
        </p:spPr>
        <p:txBody>
          <a:bodyPr wrap="square" rtlCol="0">
            <a:spAutoFit/>
          </a:bodyPr>
          <a:lstStyle/>
          <a:p>
            <a:pPr algn="just"/>
            <a:r>
              <a:rPr lang="es-AR" sz="2000" dirty="0" smtClean="0">
                <a:latin typeface="Verdana" pitchFamily="34" charset="0"/>
              </a:rPr>
              <a:t>Una vez realizado el estudio de suelos en sitio, los análisis realizados al mismo recomiendan que el nivel optimo de cimentación es de 3.0m donde se obtiene una resistencia del suelo de 33.0 T/m2 </a:t>
            </a:r>
            <a:endParaRPr lang="es-AR" sz="2000" dirty="0">
              <a:latin typeface="Verdan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87274" y="487098"/>
            <a:ext cx="7000924" cy="461665"/>
          </a:xfrm>
          <a:prstGeom prst="rect">
            <a:avLst/>
          </a:prstGeom>
          <a:noFill/>
        </p:spPr>
        <p:txBody>
          <a:bodyPr wrap="square" rtlCol="0">
            <a:spAutoFit/>
          </a:bodyPr>
          <a:lstStyle/>
          <a:p>
            <a:pPr algn="ctr"/>
            <a:r>
              <a:rPr lang="es-AR" sz="2400" b="1" dirty="0" smtClean="0">
                <a:solidFill>
                  <a:srgbClr val="0070C0"/>
                </a:solidFill>
              </a:rPr>
              <a:t>SELECCIÓN DE MATERIALES</a:t>
            </a:r>
            <a:endParaRPr lang="es-AR" sz="2400" b="1" dirty="0">
              <a:solidFill>
                <a:srgbClr val="0070C0"/>
              </a:solidFill>
            </a:endParaRPr>
          </a:p>
        </p:txBody>
      </p:sp>
      <p:sp>
        <p:nvSpPr>
          <p:cNvPr id="5" name="4 CuadroTexto"/>
          <p:cNvSpPr txBox="1"/>
          <p:nvPr/>
        </p:nvSpPr>
        <p:spPr>
          <a:xfrm>
            <a:off x="4277544" y="1154088"/>
            <a:ext cx="4410150" cy="2862322"/>
          </a:xfrm>
          <a:prstGeom prst="rect">
            <a:avLst/>
          </a:prstGeom>
          <a:noFill/>
        </p:spPr>
        <p:txBody>
          <a:bodyPr wrap="square" rtlCol="0">
            <a:spAutoFit/>
          </a:bodyPr>
          <a:lstStyle/>
          <a:p>
            <a:pPr algn="just"/>
            <a:r>
              <a:rPr lang="es-AR" sz="2000" dirty="0" smtClean="0">
                <a:latin typeface="Verdana" pitchFamily="34" charset="0"/>
              </a:rPr>
              <a:t>El </a:t>
            </a:r>
            <a:r>
              <a:rPr lang="es-AR" sz="2000" dirty="0" smtClean="0">
                <a:latin typeface="Verdana" pitchFamily="34" charset="0"/>
              </a:rPr>
              <a:t>hormigón es una piedra artificial formada al mezclar cuatro componentes básicos que son: cemento, arena, grava y agua. </a:t>
            </a:r>
          </a:p>
          <a:p>
            <a:pPr algn="just"/>
            <a:r>
              <a:rPr lang="es-AR" sz="2000" dirty="0" smtClean="0">
                <a:latin typeface="Verdana" pitchFamily="34" charset="0"/>
              </a:rPr>
              <a:t>Para el proyecto en estudio se utilizó un hormigón de resistencia a la compresión 280 kg/cm2</a:t>
            </a:r>
            <a:r>
              <a:rPr lang="es-AR" sz="2000" dirty="0" smtClean="0">
                <a:latin typeface="Verdana" pitchFamily="34" charset="0"/>
              </a:rPr>
              <a:t>.</a:t>
            </a:r>
            <a:endParaRPr lang="es-AR" sz="2000" dirty="0" smtClean="0">
              <a:latin typeface="Verdana" pitchFamily="34" charset="0"/>
            </a:endParaRPr>
          </a:p>
        </p:txBody>
      </p:sp>
      <p:pic>
        <p:nvPicPr>
          <p:cNvPr id="2050" name="Picture 2" descr="http://www.zzona.com/blogeva/wp-content/uploads/2009/02/coliseo3d.jpg"/>
          <p:cNvPicPr>
            <a:picLocks noChangeAspect="1" noChangeArrowheads="1"/>
          </p:cNvPicPr>
          <p:nvPr/>
        </p:nvPicPr>
        <p:blipFill rotWithShape="1">
          <a:blip r:embed="rId2">
            <a:extLst>
              <a:ext uri="{28A0092B-C50C-407E-A947-70E740481C1C}">
                <a14:useLocalDpi xmlns:a14="http://schemas.microsoft.com/office/drawing/2010/main" val="0"/>
              </a:ext>
            </a:extLst>
          </a:blip>
          <a:srcRect t="23731" b="2731"/>
          <a:stretch/>
        </p:blipFill>
        <p:spPr bwMode="auto">
          <a:xfrm>
            <a:off x="467544" y="1325109"/>
            <a:ext cx="3810000" cy="252028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683568" y="4293096"/>
            <a:ext cx="3096344" cy="1754326"/>
          </a:xfrm>
          <a:prstGeom prst="rect">
            <a:avLst/>
          </a:prstGeom>
        </p:spPr>
        <p:txBody>
          <a:bodyPr wrap="square">
            <a:spAutoFit/>
          </a:bodyPr>
          <a:lstStyle/>
          <a:p>
            <a:pPr algn="just"/>
            <a:r>
              <a:rPr lang="es-AR" dirty="0">
                <a:latin typeface="Verdana" pitchFamily="34" charset="0"/>
              </a:rPr>
              <a:t>Los perfiles utilizados para la estructura de cubierta son realizados con acero A-36 los que tienen una resistencia de 2440kg/cm2</a:t>
            </a:r>
            <a:endParaRPr lang="es-EC" dirty="0"/>
          </a:p>
        </p:txBody>
      </p:sp>
      <p:pic>
        <p:nvPicPr>
          <p:cNvPr id="2052" name="Picture 4" descr="http://img.alibaba.com/photo/441098387/Round_Structural_Steel_Tubes.jpg"/>
          <p:cNvPicPr>
            <a:picLocks noChangeAspect="1" noChangeArrowheads="1"/>
          </p:cNvPicPr>
          <p:nvPr/>
        </p:nvPicPr>
        <p:blipFill rotWithShape="1">
          <a:blip r:embed="rId3">
            <a:extLst>
              <a:ext uri="{28A0092B-C50C-407E-A947-70E740481C1C}">
                <a14:useLocalDpi xmlns:a14="http://schemas.microsoft.com/office/drawing/2010/main" val="0"/>
              </a:ext>
            </a:extLst>
          </a:blip>
          <a:srcRect t="4133" b="12913"/>
          <a:stretch/>
        </p:blipFill>
        <p:spPr bwMode="auto">
          <a:xfrm>
            <a:off x="4687736" y="4016410"/>
            <a:ext cx="3143250" cy="22202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42976" y="857232"/>
            <a:ext cx="7000924" cy="461665"/>
          </a:xfrm>
          <a:prstGeom prst="rect">
            <a:avLst/>
          </a:prstGeom>
          <a:noFill/>
        </p:spPr>
        <p:txBody>
          <a:bodyPr wrap="square" rtlCol="0">
            <a:spAutoFit/>
          </a:bodyPr>
          <a:lstStyle/>
          <a:p>
            <a:pPr algn="ctr"/>
            <a:r>
              <a:rPr lang="es-AR" sz="2400" b="1" dirty="0" smtClean="0">
                <a:solidFill>
                  <a:srgbClr val="0070C0"/>
                </a:solidFill>
              </a:rPr>
              <a:t>ACERO DE REFUERZO </a:t>
            </a:r>
            <a:endParaRPr lang="es-AR" sz="2400" b="1" dirty="0">
              <a:solidFill>
                <a:srgbClr val="0070C0"/>
              </a:solidFill>
            </a:endParaRPr>
          </a:p>
        </p:txBody>
      </p:sp>
      <p:sp>
        <p:nvSpPr>
          <p:cNvPr id="5" name="4 CuadroTexto"/>
          <p:cNvSpPr txBox="1"/>
          <p:nvPr/>
        </p:nvSpPr>
        <p:spPr>
          <a:xfrm>
            <a:off x="4139952" y="1628800"/>
            <a:ext cx="4597334" cy="4401205"/>
          </a:xfrm>
          <a:prstGeom prst="rect">
            <a:avLst/>
          </a:prstGeom>
          <a:noFill/>
        </p:spPr>
        <p:txBody>
          <a:bodyPr wrap="square" rtlCol="0">
            <a:spAutoFit/>
          </a:bodyPr>
          <a:lstStyle/>
          <a:p>
            <a:pPr algn="just"/>
            <a:r>
              <a:rPr lang="es-AR" sz="2000" dirty="0" smtClean="0">
                <a:latin typeface="Verdana" pitchFamily="34" charset="0"/>
              </a:rPr>
              <a:t>El acero es una aleación basada en hierro, que contiene carbono y pequeñas cantidades de otros elementos metálicos. El acero utilizado en estructuras es un material apto para resistir solicitaciones traccionantes, lo que lo convierte en el componente ideal para combinarse técnicamente con el hormigón simple y elaborar el hormigón armado. El limite de fluencia del acero a utilizar en el proyecto es de 4200 kg/cm2</a:t>
            </a:r>
            <a:r>
              <a:rPr lang="es-AR" sz="2000" dirty="0" smtClean="0">
                <a:latin typeface="Verdana" pitchFamily="34" charset="0"/>
              </a:rPr>
              <a:t>.</a:t>
            </a:r>
            <a:endParaRPr lang="es-AR" sz="2000" dirty="0" smtClean="0">
              <a:latin typeface="Verdana" pitchFamily="34" charset="0"/>
            </a:endParaRPr>
          </a:p>
        </p:txBody>
      </p:sp>
      <p:pic>
        <p:nvPicPr>
          <p:cNvPr id="3074" name="Picture 2" descr="http://www.armacero.cl/assets/productos/barras_refuerzo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628800"/>
            <a:ext cx="1809750" cy="13716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t1.gstatic.com/images?q=tbn:ANd9GcSDkmY6BeTf9eie24GPGo3R7_W5c8imRD2jV_CtnX4DsOCr9OQz&am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749" y="2860756"/>
            <a:ext cx="2219548" cy="29632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42976" y="714356"/>
            <a:ext cx="7000924" cy="461665"/>
          </a:xfrm>
          <a:prstGeom prst="rect">
            <a:avLst/>
          </a:prstGeom>
          <a:noFill/>
        </p:spPr>
        <p:txBody>
          <a:bodyPr wrap="square" rtlCol="0">
            <a:spAutoFit/>
          </a:bodyPr>
          <a:lstStyle/>
          <a:p>
            <a:pPr algn="ctr"/>
            <a:r>
              <a:rPr lang="es-AR" sz="2400" b="1" dirty="0" smtClean="0">
                <a:solidFill>
                  <a:srgbClr val="0070C0"/>
                </a:solidFill>
              </a:rPr>
              <a:t>CONSIDERACIONES DE DISEÑO</a:t>
            </a:r>
            <a:endParaRPr lang="es-AR" sz="2400" b="1" dirty="0">
              <a:solidFill>
                <a:srgbClr val="0070C0"/>
              </a:solidFill>
            </a:endParaRPr>
          </a:p>
        </p:txBody>
      </p:sp>
      <p:sp>
        <p:nvSpPr>
          <p:cNvPr id="5" name="4 CuadroTexto"/>
          <p:cNvSpPr txBox="1"/>
          <p:nvPr/>
        </p:nvSpPr>
        <p:spPr>
          <a:xfrm>
            <a:off x="5286380" y="2357430"/>
            <a:ext cx="2928958" cy="3170099"/>
          </a:xfrm>
          <a:prstGeom prst="rect">
            <a:avLst/>
          </a:prstGeom>
          <a:noFill/>
        </p:spPr>
        <p:txBody>
          <a:bodyPr wrap="square" rtlCol="0">
            <a:spAutoFit/>
          </a:bodyPr>
          <a:lstStyle/>
          <a:p>
            <a:pPr algn="just"/>
            <a:r>
              <a:rPr lang="es-AR" sz="2000" dirty="0" smtClean="0">
                <a:latin typeface="Verdana" pitchFamily="34" charset="0"/>
              </a:rPr>
              <a:t>Debido a que la edificación  tiene una gran magnitud se decidió ubicar juntas de construcción; logrando de esta manera dividir a la estructura en 4 sectores, como se muestra en la figura.</a:t>
            </a:r>
            <a:endParaRPr lang="es-AR" sz="2000" dirty="0">
              <a:latin typeface="Verdana" pitchFamily="34" charset="0"/>
            </a:endParaRPr>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1154932" y="1163073"/>
            <a:ext cx="3357586" cy="2570855"/>
          </a:xfrm>
          <a:prstGeom prst="rect">
            <a:avLst/>
          </a:prstGeom>
          <a:noFill/>
          <a:ln>
            <a:noFill/>
          </a:ln>
        </p:spPr>
      </p:pic>
      <p:pic>
        <p:nvPicPr>
          <p:cNvPr id="706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933" y="3645024"/>
            <a:ext cx="3357586" cy="2631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8229600" cy="492664"/>
          </a:xfrm>
        </p:spPr>
        <p:txBody>
          <a:bodyPr>
            <a:normAutofit/>
          </a:bodyPr>
          <a:lstStyle/>
          <a:p>
            <a:pPr algn="ctr"/>
            <a:r>
              <a:rPr lang="es-EC" sz="2400" dirty="0" smtClean="0">
                <a:latin typeface="Arial" pitchFamily="34" charset="0"/>
                <a:cs typeface="Arial" pitchFamily="34" charset="0"/>
              </a:rPr>
              <a:t>DETERMINACIÓN DE CARGAS DE DISEÑO</a:t>
            </a:r>
            <a:endParaRPr lang="es-EC" sz="2400" dirty="0">
              <a:latin typeface="Arial" pitchFamily="34" charset="0"/>
              <a:cs typeface="Arial"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2651931677"/>
              </p:ext>
            </p:extLst>
          </p:nvPr>
        </p:nvGraphicFramePr>
        <p:xfrm>
          <a:off x="539552" y="1052736"/>
          <a:ext cx="8208913" cy="3024336"/>
        </p:xfrm>
        <a:graphic>
          <a:graphicData uri="http://schemas.openxmlformats.org/drawingml/2006/table">
            <a:tbl>
              <a:tblPr firstRow="1" bandRow="1">
                <a:tableStyleId>{7DF18680-E054-41AD-8BC1-D1AEF772440D}</a:tableStyleId>
              </a:tblPr>
              <a:tblGrid>
                <a:gridCol w="2272110"/>
                <a:gridCol w="1165241"/>
                <a:gridCol w="1986395"/>
                <a:gridCol w="2785167"/>
              </a:tblGrid>
              <a:tr h="516351">
                <a:tc gridSpan="4">
                  <a:txBody>
                    <a:bodyPr/>
                    <a:lstStyle/>
                    <a:p>
                      <a:pPr algn="ctr" fontAlgn="ctr"/>
                      <a:r>
                        <a:rPr lang="es-ES_tradnl" sz="1200" u="none" strike="noStrike" dirty="0" smtClean="0">
                          <a:effectLst/>
                          <a:latin typeface="Arial" pitchFamily="34" charset="0"/>
                          <a:cs typeface="Arial" pitchFamily="34" charset="0"/>
                        </a:rPr>
                        <a:t>ESTRUCTURA DE</a:t>
                      </a:r>
                      <a:r>
                        <a:rPr lang="es-ES_tradnl" sz="1200" u="none" strike="noStrike" baseline="0" dirty="0" smtClean="0">
                          <a:effectLst/>
                          <a:latin typeface="Arial" pitchFamily="34" charset="0"/>
                          <a:cs typeface="Arial" pitchFamily="34" charset="0"/>
                        </a:rPr>
                        <a:t> ACERO</a:t>
                      </a:r>
                      <a:endParaRPr lang="es-ES_tradnl" sz="1200" b="0" i="0" u="none" strike="noStrike" dirty="0">
                        <a:solidFill>
                          <a:srgbClr val="000000"/>
                        </a:solidFill>
                        <a:effectLst/>
                        <a:latin typeface="Arial" pitchFamily="34" charset="0"/>
                        <a:cs typeface="Arial" pitchFamily="34" charset="0"/>
                      </a:endParaRPr>
                    </a:p>
                  </a:txBody>
                  <a:tcPr marL="9525" marR="9525" marT="9525" marB="0" anchor="ctr"/>
                </a:tc>
                <a:tc hMerge="1">
                  <a:txBody>
                    <a:bodyPr/>
                    <a:lstStyle/>
                    <a:p>
                      <a:pPr algn="ctr" fontAlgn="ctr"/>
                      <a:endParaRPr lang="es-ES_tradnl" sz="1200" b="0" i="0" u="none" strike="noStrike" dirty="0">
                        <a:solidFill>
                          <a:srgbClr val="000000"/>
                        </a:solidFill>
                        <a:effectLst/>
                        <a:latin typeface="Arial" pitchFamily="34" charset="0"/>
                        <a:cs typeface="Arial" pitchFamily="34" charset="0"/>
                      </a:endParaRPr>
                    </a:p>
                  </a:txBody>
                  <a:tcPr marL="9525" marR="9525" marT="9525" marB="0" anchor="ctr"/>
                </a:tc>
                <a:tc hMerge="1">
                  <a:txBody>
                    <a:bodyPr/>
                    <a:lstStyle/>
                    <a:p>
                      <a:pPr algn="ctr" fontAlgn="ctr"/>
                      <a:endParaRPr lang="es-ES_tradnl" sz="1200" b="0" i="0" u="none" strike="noStrike" dirty="0">
                        <a:solidFill>
                          <a:srgbClr val="000000"/>
                        </a:solidFill>
                        <a:effectLst/>
                        <a:latin typeface="Arial" pitchFamily="34" charset="0"/>
                        <a:cs typeface="Arial" pitchFamily="34" charset="0"/>
                      </a:endParaRPr>
                    </a:p>
                  </a:txBody>
                  <a:tcPr marL="9525" marR="9525" marT="9525" marB="0" anchor="ctr"/>
                </a:tc>
                <a:tc hMerge="1">
                  <a:txBody>
                    <a:bodyPr/>
                    <a:lstStyle/>
                    <a:p>
                      <a:pPr algn="ctr" fontAlgn="ctr"/>
                      <a:endParaRPr lang="es-ES_tradnl" sz="1200" b="0" i="0" u="none" strike="noStrike" dirty="0">
                        <a:solidFill>
                          <a:srgbClr val="000000"/>
                        </a:solidFill>
                        <a:effectLst/>
                        <a:latin typeface="Arial" pitchFamily="34" charset="0"/>
                        <a:cs typeface="Arial" pitchFamily="34" charset="0"/>
                      </a:endParaRPr>
                    </a:p>
                  </a:txBody>
                  <a:tcPr marL="9525" marR="9525" marT="9525" marB="0" anchor="ctr"/>
                </a:tc>
              </a:tr>
              <a:tr h="516351">
                <a:tc>
                  <a:txBody>
                    <a:bodyPr/>
                    <a:lstStyle/>
                    <a:p>
                      <a:pPr algn="ctr" fontAlgn="ctr"/>
                      <a:r>
                        <a:rPr lang="es-ES_tradnl" sz="1200" u="none" strike="noStrike" dirty="0">
                          <a:effectLst/>
                          <a:latin typeface="Arial" pitchFamily="34" charset="0"/>
                          <a:cs typeface="Arial" pitchFamily="34" charset="0"/>
                        </a:rPr>
                        <a:t>TIPO</a:t>
                      </a:r>
                      <a:endParaRPr lang="es-ES_tradnl" sz="1200" b="0" i="0" u="none" strike="noStrike" dirty="0">
                        <a:solidFill>
                          <a:srgbClr val="000000"/>
                        </a:solidFill>
                        <a:effectLst/>
                        <a:latin typeface="Arial" pitchFamily="34" charset="0"/>
                        <a:cs typeface="Arial" pitchFamily="34" charset="0"/>
                      </a:endParaRPr>
                    </a:p>
                  </a:txBody>
                  <a:tcPr marL="9525" marR="9525" marT="9525" marB="0" anchor="ctr">
                    <a:solidFill>
                      <a:schemeClr val="accent6">
                        <a:lumMod val="60000"/>
                        <a:lumOff val="40000"/>
                      </a:schemeClr>
                    </a:solidFill>
                  </a:tcPr>
                </a:tc>
                <a:tc>
                  <a:txBody>
                    <a:bodyPr/>
                    <a:lstStyle/>
                    <a:p>
                      <a:pPr algn="ctr" fontAlgn="ctr"/>
                      <a:r>
                        <a:rPr lang="es-ES_tradnl" sz="1200" u="none" strike="noStrike" dirty="0">
                          <a:effectLst/>
                          <a:latin typeface="Arial" pitchFamily="34" charset="0"/>
                          <a:cs typeface="Arial" pitchFamily="34" charset="0"/>
                        </a:rPr>
                        <a:t>VALOR</a:t>
                      </a:r>
                      <a:endParaRPr lang="es-ES_tradnl" sz="1200" b="0" i="0" u="none" strike="noStrike" dirty="0">
                        <a:solidFill>
                          <a:srgbClr val="000000"/>
                        </a:solidFill>
                        <a:effectLst/>
                        <a:latin typeface="Arial" pitchFamily="34" charset="0"/>
                        <a:cs typeface="Arial" pitchFamily="34" charset="0"/>
                      </a:endParaRPr>
                    </a:p>
                  </a:txBody>
                  <a:tcPr marL="9525" marR="9525" marT="9525" marB="0" anchor="ctr">
                    <a:solidFill>
                      <a:schemeClr val="accent6">
                        <a:lumMod val="60000"/>
                        <a:lumOff val="40000"/>
                      </a:schemeClr>
                    </a:solidFill>
                  </a:tcPr>
                </a:tc>
                <a:tc>
                  <a:txBody>
                    <a:bodyPr/>
                    <a:lstStyle/>
                    <a:p>
                      <a:pPr algn="ctr" fontAlgn="ctr"/>
                      <a:r>
                        <a:rPr lang="es-ES_tradnl" sz="1200" u="none" strike="noStrike" dirty="0">
                          <a:effectLst/>
                          <a:latin typeface="Arial" pitchFamily="34" charset="0"/>
                          <a:cs typeface="Arial" pitchFamily="34" charset="0"/>
                        </a:rPr>
                        <a:t>OBSERVACIONES</a:t>
                      </a:r>
                      <a:endParaRPr lang="es-ES_tradnl" sz="1200" b="0" i="0" u="none" strike="noStrike" dirty="0">
                        <a:solidFill>
                          <a:srgbClr val="000000"/>
                        </a:solidFill>
                        <a:effectLst/>
                        <a:latin typeface="Arial" pitchFamily="34" charset="0"/>
                        <a:cs typeface="Arial" pitchFamily="34" charset="0"/>
                      </a:endParaRPr>
                    </a:p>
                  </a:txBody>
                  <a:tcPr marL="9525" marR="9525" marT="9525" marB="0" anchor="ctr">
                    <a:solidFill>
                      <a:schemeClr val="accent6">
                        <a:lumMod val="60000"/>
                        <a:lumOff val="40000"/>
                      </a:schemeClr>
                    </a:solidFill>
                  </a:tcPr>
                </a:tc>
                <a:tc>
                  <a:txBody>
                    <a:bodyPr/>
                    <a:lstStyle/>
                    <a:p>
                      <a:pPr algn="ctr" fontAlgn="ctr"/>
                      <a:r>
                        <a:rPr lang="es-ES_tradnl" sz="1200" u="none" strike="noStrike" dirty="0">
                          <a:effectLst/>
                          <a:latin typeface="Arial" pitchFamily="34" charset="0"/>
                          <a:cs typeface="Arial" pitchFamily="34" charset="0"/>
                        </a:rPr>
                        <a:t>INCLUYE</a:t>
                      </a:r>
                      <a:endParaRPr lang="es-ES_tradnl" sz="1200" b="0" i="0" u="none" strike="noStrike" dirty="0">
                        <a:solidFill>
                          <a:srgbClr val="000000"/>
                        </a:solidFill>
                        <a:effectLst/>
                        <a:latin typeface="Arial" pitchFamily="34" charset="0"/>
                        <a:cs typeface="Arial" pitchFamily="34" charset="0"/>
                      </a:endParaRPr>
                    </a:p>
                  </a:txBody>
                  <a:tcPr marL="9525" marR="9525" marT="9525" marB="0" anchor="ctr">
                    <a:solidFill>
                      <a:schemeClr val="accent6">
                        <a:lumMod val="60000"/>
                        <a:lumOff val="40000"/>
                      </a:schemeClr>
                    </a:solidFill>
                  </a:tcPr>
                </a:tc>
              </a:tr>
              <a:tr h="491761">
                <a:tc>
                  <a:txBody>
                    <a:bodyPr/>
                    <a:lstStyle/>
                    <a:p>
                      <a:pPr algn="ctr" fontAlgn="ctr"/>
                      <a:r>
                        <a:rPr lang="es-ES_tradnl" sz="1200" u="none" strike="noStrike" dirty="0">
                          <a:effectLst/>
                          <a:latin typeface="Arial" pitchFamily="34" charset="0"/>
                          <a:cs typeface="Arial" pitchFamily="34" charset="0"/>
                        </a:rPr>
                        <a:t>VIVA</a:t>
                      </a:r>
                      <a:endParaRPr lang="es-ES_tradnl" sz="12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S_tradnl" sz="1200" u="none" strike="noStrike">
                          <a:effectLst/>
                          <a:latin typeface="Arial" pitchFamily="34" charset="0"/>
                          <a:cs typeface="Arial" pitchFamily="34" charset="0"/>
                        </a:rPr>
                        <a:t>60 Kg/m</a:t>
                      </a:r>
                      <a:r>
                        <a:rPr lang="es-ES_tradnl" sz="1200" u="none" strike="noStrike" baseline="30000">
                          <a:effectLst/>
                          <a:latin typeface="Arial" pitchFamily="34" charset="0"/>
                          <a:cs typeface="Arial" pitchFamily="34" charset="0"/>
                        </a:rPr>
                        <a:t>2</a:t>
                      </a:r>
                      <a:endParaRPr lang="es-ES_tradnl" sz="12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S_tradnl" sz="1200" u="none" strike="noStrike" dirty="0" err="1">
                          <a:effectLst/>
                          <a:latin typeface="Arial" pitchFamily="34" charset="0"/>
                          <a:cs typeface="Arial" pitchFamily="34" charset="0"/>
                        </a:rPr>
                        <a:t>CEC</a:t>
                      </a:r>
                      <a:r>
                        <a:rPr lang="es-ES_tradnl" sz="1200" u="none" strike="noStrike" dirty="0">
                          <a:effectLst/>
                          <a:latin typeface="Arial" pitchFamily="34" charset="0"/>
                          <a:cs typeface="Arial" pitchFamily="34" charset="0"/>
                        </a:rPr>
                        <a:t> 2001</a:t>
                      </a:r>
                      <a:endParaRPr lang="es-ES_tradnl" sz="12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S_tradnl" sz="1200" u="none" strike="noStrike" dirty="0" smtClean="0">
                          <a:effectLst/>
                          <a:latin typeface="Arial" pitchFamily="34" charset="0"/>
                          <a:cs typeface="Arial" pitchFamily="34" charset="0"/>
                        </a:rPr>
                        <a:t>Ocasionales </a:t>
                      </a:r>
                      <a:r>
                        <a:rPr lang="es-ES_tradnl" sz="1200" u="none" strike="noStrike" dirty="0">
                          <a:effectLst/>
                          <a:latin typeface="Arial" pitchFamily="34" charset="0"/>
                          <a:cs typeface="Arial" pitchFamily="34" charset="0"/>
                        </a:rPr>
                        <a:t>o por Emergencia</a:t>
                      </a:r>
                      <a:endParaRPr lang="es-ES_tradnl" sz="1200" b="0" i="0" u="none" strike="noStrike" dirty="0">
                        <a:solidFill>
                          <a:srgbClr val="000000"/>
                        </a:solidFill>
                        <a:effectLst/>
                        <a:latin typeface="Arial" pitchFamily="34" charset="0"/>
                        <a:cs typeface="Arial" pitchFamily="34" charset="0"/>
                      </a:endParaRPr>
                    </a:p>
                  </a:txBody>
                  <a:tcPr marL="9525" marR="9525" marT="9525" marB="0" anchor="ctr"/>
                </a:tc>
              </a:tr>
              <a:tr h="491761">
                <a:tc>
                  <a:txBody>
                    <a:bodyPr/>
                    <a:lstStyle/>
                    <a:p>
                      <a:pPr algn="ctr" fontAlgn="ctr"/>
                      <a:r>
                        <a:rPr lang="es-ES_tradnl" sz="1200" u="none" strike="noStrike">
                          <a:effectLst/>
                          <a:latin typeface="Arial" pitchFamily="34" charset="0"/>
                          <a:cs typeface="Arial" pitchFamily="34" charset="0"/>
                        </a:rPr>
                        <a:t>MUERTA</a:t>
                      </a:r>
                      <a:endParaRPr lang="es-ES_tradnl" sz="12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S_tradnl" sz="1200" u="none" strike="noStrike">
                          <a:effectLst/>
                          <a:latin typeface="Arial" pitchFamily="34" charset="0"/>
                          <a:cs typeface="Arial" pitchFamily="34" charset="0"/>
                        </a:rPr>
                        <a:t>20 Kg/m</a:t>
                      </a:r>
                      <a:r>
                        <a:rPr lang="es-ES_tradnl" sz="1200" u="none" strike="noStrike" baseline="30000">
                          <a:effectLst/>
                          <a:latin typeface="Arial" pitchFamily="34" charset="0"/>
                          <a:cs typeface="Arial" pitchFamily="34" charset="0"/>
                        </a:rPr>
                        <a:t>2</a:t>
                      </a:r>
                      <a:endParaRPr lang="es-ES_tradnl" sz="12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S_tradnl" sz="1200" u="none" strike="noStrike" dirty="0" err="1">
                          <a:effectLst/>
                          <a:latin typeface="Arial" pitchFamily="34" charset="0"/>
                          <a:cs typeface="Arial" pitchFamily="34" charset="0"/>
                        </a:rPr>
                        <a:t>CEC</a:t>
                      </a:r>
                      <a:r>
                        <a:rPr lang="es-ES_tradnl" sz="1200" u="none" strike="noStrike" dirty="0">
                          <a:effectLst/>
                          <a:latin typeface="Arial" pitchFamily="34" charset="0"/>
                          <a:cs typeface="Arial" pitchFamily="34" charset="0"/>
                        </a:rPr>
                        <a:t> 2001</a:t>
                      </a:r>
                      <a:endParaRPr lang="es-ES_tradnl" sz="12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S_tradnl" sz="1200" u="none" strike="noStrike" dirty="0" smtClean="0">
                          <a:effectLst/>
                          <a:latin typeface="Arial" pitchFamily="34" charset="0"/>
                          <a:cs typeface="Arial" pitchFamily="34" charset="0"/>
                        </a:rPr>
                        <a:t>Cargas </a:t>
                      </a:r>
                      <a:r>
                        <a:rPr lang="es-ES_tradnl" sz="1200" u="none" strike="noStrike" dirty="0">
                          <a:effectLst/>
                          <a:latin typeface="Arial" pitchFamily="34" charset="0"/>
                          <a:cs typeface="Arial" pitchFamily="34" charset="0"/>
                        </a:rPr>
                        <a:t>permanentes</a:t>
                      </a:r>
                      <a:endParaRPr lang="es-ES_tradnl" sz="1200" b="0" i="0" u="none" strike="noStrike" dirty="0">
                        <a:solidFill>
                          <a:srgbClr val="000000"/>
                        </a:solidFill>
                        <a:effectLst/>
                        <a:latin typeface="Arial" pitchFamily="34" charset="0"/>
                        <a:cs typeface="Arial" pitchFamily="34" charset="0"/>
                      </a:endParaRPr>
                    </a:p>
                  </a:txBody>
                  <a:tcPr marL="9525" marR="9525" marT="9525" marB="0" anchor="ctr"/>
                </a:tc>
              </a:tr>
              <a:tr h="491761">
                <a:tc>
                  <a:txBody>
                    <a:bodyPr/>
                    <a:lstStyle/>
                    <a:p>
                      <a:pPr algn="ctr" fontAlgn="ctr"/>
                      <a:r>
                        <a:rPr lang="es-ES_tradnl" sz="1200" u="none" strike="noStrike" dirty="0">
                          <a:effectLst/>
                          <a:latin typeface="Arial" pitchFamily="34" charset="0"/>
                          <a:cs typeface="Arial" pitchFamily="34" charset="0"/>
                        </a:rPr>
                        <a:t>VIENTO</a:t>
                      </a:r>
                      <a:endParaRPr lang="es-ES_tradnl" sz="12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S_tradnl" sz="1200" u="none" strike="noStrike">
                          <a:effectLst/>
                          <a:latin typeface="Arial" pitchFamily="34" charset="0"/>
                          <a:cs typeface="Arial" pitchFamily="34" charset="0"/>
                        </a:rPr>
                        <a:t>100 Km/h</a:t>
                      </a:r>
                      <a:endParaRPr lang="es-ES_tradnl" sz="12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S_tradnl" sz="1200" u="none" strike="noStrike" dirty="0">
                          <a:effectLst/>
                          <a:latin typeface="Arial" pitchFamily="34" charset="0"/>
                          <a:cs typeface="Arial" pitchFamily="34" charset="0"/>
                        </a:rPr>
                        <a:t>Experiencia de Campo</a:t>
                      </a:r>
                      <a:endParaRPr lang="es-ES_tradnl" sz="12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S_tradnl" sz="1200" u="none" strike="noStrike" dirty="0">
                          <a:effectLst/>
                          <a:latin typeface="Arial" pitchFamily="34" charset="0"/>
                          <a:cs typeface="Arial" pitchFamily="34" charset="0"/>
                        </a:rPr>
                        <a:t>Factores climáticos</a:t>
                      </a:r>
                      <a:endParaRPr lang="es-ES_tradnl" sz="1200" b="0" i="0" u="none" strike="noStrike" dirty="0">
                        <a:solidFill>
                          <a:srgbClr val="000000"/>
                        </a:solidFill>
                        <a:effectLst/>
                        <a:latin typeface="Arial" pitchFamily="34" charset="0"/>
                        <a:cs typeface="Arial" pitchFamily="34" charset="0"/>
                      </a:endParaRPr>
                    </a:p>
                  </a:txBody>
                  <a:tcPr marL="9525" marR="9525" marT="9525" marB="0" anchor="ctr"/>
                </a:tc>
              </a:tr>
              <a:tr h="516351">
                <a:tc>
                  <a:txBody>
                    <a:bodyPr/>
                    <a:lstStyle/>
                    <a:p>
                      <a:pPr algn="ctr" fontAlgn="ctr"/>
                      <a:r>
                        <a:rPr lang="es-ES_tradnl" sz="1200" u="none" strike="noStrike">
                          <a:effectLst/>
                          <a:latin typeface="Arial" pitchFamily="34" charset="0"/>
                          <a:cs typeface="Arial" pitchFamily="34" charset="0"/>
                        </a:rPr>
                        <a:t>MARCADOR ELECTRÓNICO</a:t>
                      </a:r>
                      <a:endParaRPr lang="es-ES_tradnl" sz="12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S_tradnl" sz="1200" u="none" strike="noStrike" dirty="0">
                          <a:effectLst/>
                          <a:latin typeface="Arial" pitchFamily="34" charset="0"/>
                          <a:cs typeface="Arial" pitchFamily="34" charset="0"/>
                        </a:rPr>
                        <a:t>100 Kg</a:t>
                      </a:r>
                      <a:endParaRPr lang="es-ES_tradnl" sz="12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S_tradnl" sz="1200" u="none" strike="noStrike" dirty="0">
                          <a:effectLst/>
                          <a:latin typeface="Arial" pitchFamily="34" charset="0"/>
                          <a:cs typeface="Arial" pitchFamily="34" charset="0"/>
                        </a:rPr>
                        <a:t>Especificaciones Fabricante</a:t>
                      </a:r>
                      <a:endParaRPr lang="es-ES_tradnl" sz="12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200" u="none" strike="noStrike" dirty="0">
                          <a:effectLst/>
                          <a:latin typeface="Arial" pitchFamily="34" charset="0"/>
                          <a:cs typeface="Arial" pitchFamily="34" charset="0"/>
                        </a:rPr>
                        <a:t> </a:t>
                      </a:r>
                      <a:endParaRPr lang="es-EC" sz="1200" b="0" i="0" u="none" strike="noStrike" dirty="0">
                        <a:solidFill>
                          <a:srgbClr val="000000"/>
                        </a:solidFill>
                        <a:effectLst/>
                        <a:latin typeface="Arial" pitchFamily="34" charset="0"/>
                        <a:cs typeface="Arial" pitchFamily="34" charset="0"/>
                      </a:endParaRPr>
                    </a:p>
                  </a:txBody>
                  <a:tcPr marL="9525" marR="9525" marT="9525" marB="0" anchor="ct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751893535"/>
              </p:ext>
            </p:extLst>
          </p:nvPr>
        </p:nvGraphicFramePr>
        <p:xfrm>
          <a:off x="539552" y="4077072"/>
          <a:ext cx="8208913" cy="2016224"/>
        </p:xfrm>
        <a:graphic>
          <a:graphicData uri="http://schemas.openxmlformats.org/drawingml/2006/table">
            <a:tbl>
              <a:tblPr firstRow="1" bandRow="1">
                <a:tableStyleId>{7DF18680-E054-41AD-8BC1-D1AEF772440D}</a:tableStyleId>
              </a:tblPr>
              <a:tblGrid>
                <a:gridCol w="2272110"/>
                <a:gridCol w="1165241"/>
                <a:gridCol w="1986395"/>
                <a:gridCol w="2785167"/>
              </a:tblGrid>
              <a:tr h="516351">
                <a:tc gridSpan="4">
                  <a:txBody>
                    <a:bodyPr/>
                    <a:lstStyle/>
                    <a:p>
                      <a:pPr algn="ctr" fontAlgn="ctr"/>
                      <a:r>
                        <a:rPr lang="es-ES_tradnl" sz="1200" u="none" strike="noStrike" dirty="0" smtClean="0">
                          <a:effectLst/>
                          <a:latin typeface="Arial" pitchFamily="34" charset="0"/>
                          <a:cs typeface="Arial" pitchFamily="34" charset="0"/>
                        </a:rPr>
                        <a:t>ESTRUCTURA DE</a:t>
                      </a:r>
                      <a:r>
                        <a:rPr lang="es-ES_tradnl" sz="1200" u="none" strike="noStrike" baseline="0" dirty="0" smtClean="0">
                          <a:effectLst/>
                          <a:latin typeface="Arial" pitchFamily="34" charset="0"/>
                          <a:cs typeface="Arial" pitchFamily="34" charset="0"/>
                        </a:rPr>
                        <a:t> HORMIGÓN </a:t>
                      </a:r>
                      <a:endParaRPr lang="es-ES_tradnl" sz="1200" b="0" i="0" u="none" strike="noStrike" dirty="0">
                        <a:solidFill>
                          <a:srgbClr val="000000"/>
                        </a:solidFill>
                        <a:effectLst/>
                        <a:latin typeface="Arial" pitchFamily="34" charset="0"/>
                        <a:cs typeface="Arial" pitchFamily="34" charset="0"/>
                      </a:endParaRPr>
                    </a:p>
                  </a:txBody>
                  <a:tcPr marL="9525" marR="9525" marT="9525" marB="0" anchor="ctr"/>
                </a:tc>
                <a:tc hMerge="1">
                  <a:txBody>
                    <a:bodyPr/>
                    <a:lstStyle/>
                    <a:p>
                      <a:pPr algn="ctr" fontAlgn="ctr"/>
                      <a:endParaRPr lang="es-ES_tradnl" sz="1200" b="0" i="0" u="none" strike="noStrike" dirty="0">
                        <a:solidFill>
                          <a:srgbClr val="000000"/>
                        </a:solidFill>
                        <a:effectLst/>
                        <a:latin typeface="Arial" pitchFamily="34" charset="0"/>
                        <a:cs typeface="Arial" pitchFamily="34" charset="0"/>
                      </a:endParaRPr>
                    </a:p>
                  </a:txBody>
                  <a:tcPr marL="9525" marR="9525" marT="9525" marB="0" anchor="ctr"/>
                </a:tc>
                <a:tc hMerge="1">
                  <a:txBody>
                    <a:bodyPr/>
                    <a:lstStyle/>
                    <a:p>
                      <a:pPr algn="ctr" fontAlgn="ctr"/>
                      <a:endParaRPr lang="es-ES_tradnl" sz="1200" b="0" i="0" u="none" strike="noStrike" dirty="0">
                        <a:solidFill>
                          <a:srgbClr val="000000"/>
                        </a:solidFill>
                        <a:effectLst/>
                        <a:latin typeface="Arial" pitchFamily="34" charset="0"/>
                        <a:cs typeface="Arial" pitchFamily="34" charset="0"/>
                      </a:endParaRPr>
                    </a:p>
                  </a:txBody>
                  <a:tcPr marL="9525" marR="9525" marT="9525" marB="0" anchor="ctr"/>
                </a:tc>
                <a:tc hMerge="1">
                  <a:txBody>
                    <a:bodyPr/>
                    <a:lstStyle/>
                    <a:p>
                      <a:pPr algn="ctr" fontAlgn="ctr"/>
                      <a:endParaRPr lang="es-ES_tradnl" sz="1200" b="0" i="0" u="none" strike="noStrike" dirty="0">
                        <a:solidFill>
                          <a:srgbClr val="000000"/>
                        </a:solidFill>
                        <a:effectLst/>
                        <a:latin typeface="Arial" pitchFamily="34" charset="0"/>
                        <a:cs typeface="Arial" pitchFamily="34" charset="0"/>
                      </a:endParaRPr>
                    </a:p>
                  </a:txBody>
                  <a:tcPr marL="9525" marR="9525" marT="9525" marB="0" anchor="ctr"/>
                </a:tc>
              </a:tr>
              <a:tr h="516351">
                <a:tc>
                  <a:txBody>
                    <a:bodyPr/>
                    <a:lstStyle/>
                    <a:p>
                      <a:pPr algn="ctr" fontAlgn="ctr"/>
                      <a:r>
                        <a:rPr lang="es-ES_tradnl" sz="1200" u="none" strike="noStrike" dirty="0">
                          <a:effectLst/>
                          <a:latin typeface="Arial" pitchFamily="34" charset="0"/>
                          <a:cs typeface="Arial" pitchFamily="34" charset="0"/>
                        </a:rPr>
                        <a:t>TIPO</a:t>
                      </a:r>
                      <a:endParaRPr lang="es-ES_tradnl" sz="1200" b="0" i="0" u="none" strike="noStrike" dirty="0">
                        <a:solidFill>
                          <a:srgbClr val="000000"/>
                        </a:solidFill>
                        <a:effectLst/>
                        <a:latin typeface="Arial" pitchFamily="34" charset="0"/>
                        <a:cs typeface="Arial" pitchFamily="34" charset="0"/>
                      </a:endParaRPr>
                    </a:p>
                  </a:txBody>
                  <a:tcPr marL="9525" marR="9525" marT="9525" marB="0" anchor="ctr">
                    <a:solidFill>
                      <a:schemeClr val="accent6">
                        <a:lumMod val="60000"/>
                        <a:lumOff val="40000"/>
                      </a:schemeClr>
                    </a:solidFill>
                  </a:tcPr>
                </a:tc>
                <a:tc>
                  <a:txBody>
                    <a:bodyPr/>
                    <a:lstStyle/>
                    <a:p>
                      <a:pPr algn="ctr" fontAlgn="ctr"/>
                      <a:r>
                        <a:rPr lang="es-ES_tradnl" sz="1200" u="none" strike="noStrike" dirty="0">
                          <a:effectLst/>
                          <a:latin typeface="Arial" pitchFamily="34" charset="0"/>
                          <a:cs typeface="Arial" pitchFamily="34" charset="0"/>
                        </a:rPr>
                        <a:t>VALOR</a:t>
                      </a:r>
                      <a:endParaRPr lang="es-ES_tradnl" sz="1200" b="0" i="0" u="none" strike="noStrike" dirty="0">
                        <a:solidFill>
                          <a:srgbClr val="000000"/>
                        </a:solidFill>
                        <a:effectLst/>
                        <a:latin typeface="Arial" pitchFamily="34" charset="0"/>
                        <a:cs typeface="Arial" pitchFamily="34" charset="0"/>
                      </a:endParaRPr>
                    </a:p>
                  </a:txBody>
                  <a:tcPr marL="9525" marR="9525" marT="9525" marB="0" anchor="ctr">
                    <a:solidFill>
                      <a:schemeClr val="accent6">
                        <a:lumMod val="60000"/>
                        <a:lumOff val="40000"/>
                      </a:schemeClr>
                    </a:solidFill>
                  </a:tcPr>
                </a:tc>
                <a:tc>
                  <a:txBody>
                    <a:bodyPr/>
                    <a:lstStyle/>
                    <a:p>
                      <a:pPr algn="ctr" fontAlgn="ctr"/>
                      <a:r>
                        <a:rPr lang="es-ES_tradnl" sz="1200" u="none" strike="noStrike" dirty="0">
                          <a:effectLst/>
                          <a:latin typeface="Arial" pitchFamily="34" charset="0"/>
                          <a:cs typeface="Arial" pitchFamily="34" charset="0"/>
                        </a:rPr>
                        <a:t>OBSERVACIONES</a:t>
                      </a:r>
                      <a:endParaRPr lang="es-ES_tradnl" sz="1200" b="0" i="0" u="none" strike="noStrike" dirty="0">
                        <a:solidFill>
                          <a:srgbClr val="000000"/>
                        </a:solidFill>
                        <a:effectLst/>
                        <a:latin typeface="Arial" pitchFamily="34" charset="0"/>
                        <a:cs typeface="Arial" pitchFamily="34" charset="0"/>
                      </a:endParaRPr>
                    </a:p>
                  </a:txBody>
                  <a:tcPr marL="9525" marR="9525" marT="9525" marB="0" anchor="ctr">
                    <a:solidFill>
                      <a:schemeClr val="accent6">
                        <a:lumMod val="60000"/>
                        <a:lumOff val="40000"/>
                      </a:schemeClr>
                    </a:solidFill>
                  </a:tcPr>
                </a:tc>
                <a:tc>
                  <a:txBody>
                    <a:bodyPr/>
                    <a:lstStyle/>
                    <a:p>
                      <a:pPr algn="ctr" fontAlgn="ctr"/>
                      <a:r>
                        <a:rPr lang="es-ES_tradnl" sz="1200" u="none" strike="noStrike" dirty="0">
                          <a:effectLst/>
                          <a:latin typeface="Arial" pitchFamily="34" charset="0"/>
                          <a:cs typeface="Arial" pitchFamily="34" charset="0"/>
                        </a:rPr>
                        <a:t>INCLUYE</a:t>
                      </a:r>
                      <a:endParaRPr lang="es-ES_tradnl" sz="1200" b="0" i="0" u="none" strike="noStrike" dirty="0">
                        <a:solidFill>
                          <a:srgbClr val="000000"/>
                        </a:solidFill>
                        <a:effectLst/>
                        <a:latin typeface="Arial" pitchFamily="34" charset="0"/>
                        <a:cs typeface="Arial" pitchFamily="34" charset="0"/>
                      </a:endParaRPr>
                    </a:p>
                  </a:txBody>
                  <a:tcPr marL="9525" marR="9525" marT="9525" marB="0" anchor="ctr">
                    <a:solidFill>
                      <a:schemeClr val="accent6">
                        <a:lumMod val="60000"/>
                        <a:lumOff val="40000"/>
                      </a:schemeClr>
                    </a:solidFill>
                  </a:tcPr>
                </a:tc>
              </a:tr>
              <a:tr h="491761">
                <a:tc>
                  <a:txBody>
                    <a:bodyPr/>
                    <a:lstStyle/>
                    <a:p>
                      <a:pPr algn="ctr" fontAlgn="ctr"/>
                      <a:r>
                        <a:rPr lang="es-ES_tradnl" sz="1200" u="none" strike="noStrike" dirty="0">
                          <a:effectLst/>
                          <a:latin typeface="Arial" pitchFamily="34" charset="0"/>
                          <a:cs typeface="Arial" pitchFamily="34" charset="0"/>
                        </a:rPr>
                        <a:t>VIVA</a:t>
                      </a:r>
                      <a:endParaRPr lang="es-ES_tradnl" sz="12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S_tradnl" sz="1200" u="none" strike="noStrike" dirty="0" smtClean="0">
                          <a:effectLst/>
                          <a:latin typeface="Arial" pitchFamily="34" charset="0"/>
                          <a:cs typeface="Arial" pitchFamily="34" charset="0"/>
                        </a:rPr>
                        <a:t>500 </a:t>
                      </a:r>
                      <a:r>
                        <a:rPr lang="es-ES_tradnl" sz="1200" u="none" strike="noStrike" dirty="0">
                          <a:effectLst/>
                          <a:latin typeface="Arial" pitchFamily="34" charset="0"/>
                          <a:cs typeface="Arial" pitchFamily="34" charset="0"/>
                        </a:rPr>
                        <a:t>Kg/m</a:t>
                      </a:r>
                      <a:r>
                        <a:rPr lang="es-ES_tradnl" sz="1200" u="none" strike="noStrike" baseline="30000" dirty="0">
                          <a:effectLst/>
                          <a:latin typeface="Arial" pitchFamily="34" charset="0"/>
                          <a:cs typeface="Arial" pitchFamily="34" charset="0"/>
                        </a:rPr>
                        <a:t>2</a:t>
                      </a:r>
                      <a:endParaRPr lang="es-ES_tradnl" sz="12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S_tradnl" sz="1200" u="none" strike="noStrike" dirty="0" err="1">
                          <a:effectLst/>
                          <a:latin typeface="Arial" pitchFamily="34" charset="0"/>
                          <a:cs typeface="Arial" pitchFamily="34" charset="0"/>
                        </a:rPr>
                        <a:t>CEC</a:t>
                      </a:r>
                      <a:r>
                        <a:rPr lang="es-ES_tradnl" sz="1200" u="none" strike="noStrike" dirty="0">
                          <a:effectLst/>
                          <a:latin typeface="Arial" pitchFamily="34" charset="0"/>
                          <a:cs typeface="Arial" pitchFamily="34" charset="0"/>
                        </a:rPr>
                        <a:t> 2001</a:t>
                      </a:r>
                      <a:endParaRPr lang="es-ES_tradnl" sz="12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S_tradnl" sz="1200" u="none" strike="noStrike" dirty="0" smtClean="0">
                          <a:effectLst/>
                          <a:latin typeface="Arial" pitchFamily="34" charset="0"/>
                          <a:cs typeface="Arial" pitchFamily="34" charset="0"/>
                        </a:rPr>
                        <a:t>Ocasionales o por Emergencia</a:t>
                      </a:r>
                      <a:endParaRPr lang="es-ES_tradnl" sz="1200" b="0" i="0" u="none" strike="noStrike" dirty="0">
                        <a:solidFill>
                          <a:srgbClr val="000000"/>
                        </a:solidFill>
                        <a:effectLst/>
                        <a:latin typeface="Arial" pitchFamily="34" charset="0"/>
                        <a:cs typeface="Arial" pitchFamily="34" charset="0"/>
                      </a:endParaRPr>
                    </a:p>
                  </a:txBody>
                  <a:tcPr marL="9525" marR="9525" marT="9525" marB="0" anchor="ctr"/>
                </a:tc>
              </a:tr>
              <a:tr h="491761">
                <a:tc>
                  <a:txBody>
                    <a:bodyPr/>
                    <a:lstStyle/>
                    <a:p>
                      <a:pPr algn="ctr" fontAlgn="ctr"/>
                      <a:r>
                        <a:rPr lang="es-ES_tradnl" sz="1200" u="none" strike="noStrike">
                          <a:effectLst/>
                          <a:latin typeface="Arial" pitchFamily="34" charset="0"/>
                          <a:cs typeface="Arial" pitchFamily="34" charset="0"/>
                        </a:rPr>
                        <a:t>MUERTA</a:t>
                      </a:r>
                      <a:endParaRPr lang="es-ES_tradnl" sz="12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S_tradnl" sz="1200" u="none" strike="noStrike" dirty="0" smtClean="0">
                          <a:effectLst/>
                          <a:latin typeface="Arial" pitchFamily="34" charset="0"/>
                          <a:cs typeface="Arial" pitchFamily="34" charset="0"/>
                        </a:rPr>
                        <a:t>100 </a:t>
                      </a:r>
                      <a:r>
                        <a:rPr lang="es-ES_tradnl" sz="1200" u="none" strike="noStrike" dirty="0">
                          <a:effectLst/>
                          <a:latin typeface="Arial" pitchFamily="34" charset="0"/>
                          <a:cs typeface="Arial" pitchFamily="34" charset="0"/>
                        </a:rPr>
                        <a:t>Kg/m</a:t>
                      </a:r>
                      <a:r>
                        <a:rPr lang="es-ES_tradnl" sz="1200" u="none" strike="noStrike" baseline="30000" dirty="0">
                          <a:effectLst/>
                          <a:latin typeface="Arial" pitchFamily="34" charset="0"/>
                          <a:cs typeface="Arial" pitchFamily="34" charset="0"/>
                        </a:rPr>
                        <a:t>2</a:t>
                      </a:r>
                      <a:endParaRPr lang="es-ES_tradnl" sz="12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S_tradnl" sz="1200" u="none" strike="noStrike" dirty="0" err="1">
                          <a:effectLst/>
                          <a:latin typeface="Arial" pitchFamily="34" charset="0"/>
                          <a:cs typeface="Arial" pitchFamily="34" charset="0"/>
                        </a:rPr>
                        <a:t>CEC</a:t>
                      </a:r>
                      <a:r>
                        <a:rPr lang="es-ES_tradnl" sz="1200" u="none" strike="noStrike" dirty="0">
                          <a:effectLst/>
                          <a:latin typeface="Arial" pitchFamily="34" charset="0"/>
                          <a:cs typeface="Arial" pitchFamily="34" charset="0"/>
                        </a:rPr>
                        <a:t> 2001</a:t>
                      </a:r>
                      <a:endParaRPr lang="es-ES_tradnl" sz="12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S_tradnl" sz="1200" u="none" strike="noStrike" dirty="0" smtClean="0">
                          <a:effectLst/>
                          <a:latin typeface="Arial" pitchFamily="34" charset="0"/>
                          <a:cs typeface="Arial" pitchFamily="34" charset="0"/>
                        </a:rPr>
                        <a:t>Cargas </a:t>
                      </a:r>
                      <a:r>
                        <a:rPr lang="es-ES_tradnl" sz="1200" u="none" strike="noStrike" dirty="0">
                          <a:effectLst/>
                          <a:latin typeface="Arial" pitchFamily="34" charset="0"/>
                          <a:cs typeface="Arial" pitchFamily="34" charset="0"/>
                        </a:rPr>
                        <a:t>permanentes</a:t>
                      </a:r>
                      <a:endParaRPr lang="es-ES_tradnl" sz="1200" b="0" i="0" u="none" strike="noStrike" dirty="0">
                        <a:solidFill>
                          <a:srgbClr val="000000"/>
                        </a:solidFill>
                        <a:effectLst/>
                        <a:latin typeface="Arial" pitchFamily="34" charset="0"/>
                        <a:cs typeface="Arial" pitchFamily="34" charset="0"/>
                      </a:endParaRPr>
                    </a:p>
                  </a:txBody>
                  <a:tcPr marL="9525" marR="9525" marT="9525" marB="0" anchor="ctr"/>
                </a:tc>
              </a:tr>
            </a:tbl>
          </a:graphicData>
        </a:graphic>
      </p:graphicFrame>
    </p:spTree>
    <p:extLst>
      <p:ext uri="{BB962C8B-B14F-4D97-AF65-F5344CB8AC3E}">
        <p14:creationId xmlns:p14="http://schemas.microsoft.com/office/powerpoint/2010/main" val="427547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42976" y="642918"/>
            <a:ext cx="7000924" cy="461665"/>
          </a:xfrm>
          <a:prstGeom prst="rect">
            <a:avLst/>
          </a:prstGeom>
          <a:noFill/>
        </p:spPr>
        <p:txBody>
          <a:bodyPr wrap="square" rtlCol="0">
            <a:spAutoFit/>
          </a:bodyPr>
          <a:lstStyle/>
          <a:p>
            <a:pPr algn="ctr"/>
            <a:r>
              <a:rPr lang="es-AR" sz="2400" b="1" dirty="0" smtClean="0">
                <a:solidFill>
                  <a:srgbClr val="0070C0"/>
                </a:solidFill>
              </a:rPr>
              <a:t>DISEÑO SISMORESISTENTE</a:t>
            </a:r>
            <a:endParaRPr lang="es-AR" sz="2400" b="1" dirty="0">
              <a:solidFill>
                <a:srgbClr val="0070C0"/>
              </a:solidFill>
            </a:endParaRPr>
          </a:p>
        </p:txBody>
      </p:sp>
      <p:sp>
        <p:nvSpPr>
          <p:cNvPr id="7" name="6 CuadroTexto"/>
          <p:cNvSpPr txBox="1"/>
          <p:nvPr/>
        </p:nvSpPr>
        <p:spPr>
          <a:xfrm>
            <a:off x="714348" y="1314378"/>
            <a:ext cx="7858180" cy="400110"/>
          </a:xfrm>
          <a:prstGeom prst="rect">
            <a:avLst/>
          </a:prstGeom>
          <a:noFill/>
        </p:spPr>
        <p:txBody>
          <a:bodyPr wrap="square" rtlCol="0">
            <a:spAutoFit/>
          </a:bodyPr>
          <a:lstStyle/>
          <a:p>
            <a:pPr algn="just"/>
            <a:r>
              <a:rPr lang="es-AR" sz="2000" dirty="0" smtClean="0">
                <a:latin typeface="Verdana" pitchFamily="34" charset="0"/>
              </a:rPr>
              <a:t>FACTOR DE ZONA SISMICA “Z”</a:t>
            </a:r>
            <a:endParaRPr lang="es-AR" sz="2000" dirty="0">
              <a:latin typeface="Verdana" pitchFamily="34" charset="0"/>
            </a:endParaRP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38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60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pic>
        <p:nvPicPr>
          <p:cNvPr id="10" name="9 Imagen"/>
          <p:cNvPicPr/>
          <p:nvPr/>
        </p:nvPicPr>
        <p:blipFill>
          <a:blip r:embed="rId2" cstate="print"/>
          <a:srcRect/>
          <a:stretch>
            <a:fillRect/>
          </a:stretch>
        </p:blipFill>
        <p:spPr bwMode="auto">
          <a:xfrm>
            <a:off x="2285984" y="2000240"/>
            <a:ext cx="4714907" cy="4071966"/>
          </a:xfrm>
          <a:prstGeom prst="rect">
            <a:avLst/>
          </a:prstGeom>
          <a:noFill/>
          <a:ln w="6350" cmpd="sng">
            <a:solidFill>
              <a:srgbClr val="000000"/>
            </a:solidFill>
            <a:miter lim="800000"/>
            <a:headEnd/>
            <a:tailEnd/>
          </a:ln>
          <a:effectLst/>
        </p:spPr>
      </p:pic>
      <p:sp>
        <p:nvSpPr>
          <p:cNvPr id="11" name="10 CuadroTexto"/>
          <p:cNvSpPr txBox="1"/>
          <p:nvPr/>
        </p:nvSpPr>
        <p:spPr>
          <a:xfrm>
            <a:off x="3000364" y="6345816"/>
            <a:ext cx="3214710" cy="369332"/>
          </a:xfrm>
          <a:prstGeom prst="rect">
            <a:avLst/>
          </a:prstGeom>
          <a:noFill/>
        </p:spPr>
        <p:txBody>
          <a:bodyPr wrap="square" rtlCol="0">
            <a:spAutoFit/>
          </a:bodyPr>
          <a:lstStyle/>
          <a:p>
            <a:pPr algn="ctr"/>
            <a:r>
              <a:rPr lang="es-AR" dirty="0" smtClean="0">
                <a:latin typeface="Verdana" pitchFamily="34" charset="0"/>
              </a:rPr>
              <a:t>Sangolquí Z=0.4 g</a:t>
            </a:r>
            <a:endParaRPr lang="es-AR" dirty="0">
              <a:latin typeface="Verdana" pitchFamily="34" charset="0"/>
            </a:endParaRPr>
          </a:p>
        </p:txBody>
      </p:sp>
    </p:spTree>
    <p:extLst>
      <p:ext uri="{BB962C8B-B14F-4D97-AF65-F5344CB8AC3E}">
        <p14:creationId xmlns:p14="http://schemas.microsoft.com/office/powerpoint/2010/main" val="1466380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500034" y="857232"/>
            <a:ext cx="7858180" cy="400110"/>
          </a:xfrm>
          <a:prstGeom prst="rect">
            <a:avLst/>
          </a:prstGeom>
          <a:noFill/>
        </p:spPr>
        <p:txBody>
          <a:bodyPr wrap="square" rtlCol="0">
            <a:spAutoFit/>
          </a:bodyPr>
          <a:lstStyle/>
          <a:p>
            <a:pPr algn="just"/>
            <a:r>
              <a:rPr lang="es-AR" sz="2000" dirty="0" smtClean="0">
                <a:latin typeface="Verdana" pitchFamily="34" charset="0"/>
              </a:rPr>
              <a:t>GEOLOGIA LOCAL Y PERFILES DE SUELO</a:t>
            </a:r>
            <a:endParaRPr lang="es-AR" sz="2000" dirty="0">
              <a:latin typeface="Verdana" pitchFamily="34" charset="0"/>
            </a:endParaRP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38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60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graphicFrame>
        <p:nvGraphicFramePr>
          <p:cNvPr id="12" name="11 Tabla"/>
          <p:cNvGraphicFramePr>
            <a:graphicFrameLocks noGrp="1"/>
          </p:cNvGraphicFramePr>
          <p:nvPr/>
        </p:nvGraphicFramePr>
        <p:xfrm>
          <a:off x="1928794" y="1357299"/>
          <a:ext cx="4929222" cy="1000130"/>
        </p:xfrm>
        <a:graphic>
          <a:graphicData uri="http://schemas.openxmlformats.org/drawingml/2006/table">
            <a:tbl>
              <a:tblPr/>
              <a:tblGrid>
                <a:gridCol w="991878"/>
                <a:gridCol w="2587070"/>
                <a:gridCol w="632043"/>
                <a:gridCol w="718231"/>
              </a:tblGrid>
              <a:tr h="206450">
                <a:tc>
                  <a:txBody>
                    <a:bodyPr/>
                    <a:lstStyle/>
                    <a:p>
                      <a:pPr algn="ctr">
                        <a:lnSpc>
                          <a:spcPct val="115000"/>
                        </a:lnSpc>
                        <a:spcAft>
                          <a:spcPts val="0"/>
                        </a:spcAft>
                      </a:pPr>
                      <a:r>
                        <a:rPr lang="es-AR" sz="1000" b="1" dirty="0">
                          <a:solidFill>
                            <a:srgbClr val="000000"/>
                          </a:solidFill>
                          <a:latin typeface="Arial"/>
                          <a:ea typeface="Times New Roman"/>
                        </a:rPr>
                        <a:t>Perfil tipo</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es-AR" sz="1000" b="1" dirty="0">
                          <a:solidFill>
                            <a:srgbClr val="000000"/>
                          </a:solidFill>
                          <a:latin typeface="Arial"/>
                          <a:ea typeface="Times New Roman"/>
                        </a:rPr>
                        <a:t>Descripción</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es-AR" sz="1000" b="1" dirty="0">
                          <a:solidFill>
                            <a:srgbClr val="000000"/>
                          </a:solidFill>
                          <a:latin typeface="Arial"/>
                          <a:ea typeface="Times New Roman"/>
                        </a:rPr>
                        <a:t>S</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es-AR" sz="1000" b="1" dirty="0">
                          <a:solidFill>
                            <a:srgbClr val="000000"/>
                          </a:solidFill>
                          <a:latin typeface="Arial"/>
                          <a:ea typeface="Times New Roman"/>
                        </a:rPr>
                        <a:t>Cm</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198420">
                <a:tc>
                  <a:txBody>
                    <a:bodyPr/>
                    <a:lstStyle/>
                    <a:p>
                      <a:pPr algn="ctr">
                        <a:lnSpc>
                          <a:spcPct val="115000"/>
                        </a:lnSpc>
                        <a:spcAft>
                          <a:spcPts val="0"/>
                        </a:spcAft>
                      </a:pPr>
                      <a:r>
                        <a:rPr lang="es-AR" sz="1000" dirty="0">
                          <a:solidFill>
                            <a:srgbClr val="000000"/>
                          </a:solidFill>
                          <a:latin typeface="Arial"/>
                          <a:ea typeface="Times New Roman"/>
                        </a:rPr>
                        <a:t>S1</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AR" sz="1000" dirty="0">
                          <a:solidFill>
                            <a:srgbClr val="000000"/>
                          </a:solidFill>
                          <a:latin typeface="Arial"/>
                          <a:ea typeface="Times New Roman"/>
                        </a:rPr>
                        <a:t>Roca o suelo firme</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AR" sz="1000" dirty="0">
                          <a:solidFill>
                            <a:srgbClr val="000000"/>
                          </a:solidFill>
                          <a:latin typeface="Arial"/>
                          <a:ea typeface="Times New Roman"/>
                        </a:rPr>
                        <a:t>1.0</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AR" sz="1000" dirty="0">
                          <a:solidFill>
                            <a:srgbClr val="000000"/>
                          </a:solidFill>
                          <a:latin typeface="Arial"/>
                          <a:ea typeface="Times New Roman"/>
                        </a:rPr>
                        <a:t>2.5</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420">
                <a:tc>
                  <a:txBody>
                    <a:bodyPr/>
                    <a:lstStyle/>
                    <a:p>
                      <a:pPr algn="ctr">
                        <a:lnSpc>
                          <a:spcPct val="115000"/>
                        </a:lnSpc>
                        <a:spcAft>
                          <a:spcPts val="0"/>
                        </a:spcAft>
                      </a:pPr>
                      <a:r>
                        <a:rPr lang="es-AR" sz="1000" dirty="0">
                          <a:solidFill>
                            <a:srgbClr val="000000"/>
                          </a:solidFill>
                          <a:latin typeface="Arial"/>
                          <a:ea typeface="Times New Roman"/>
                        </a:rPr>
                        <a:t>S2</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AR" sz="1000" dirty="0">
                          <a:solidFill>
                            <a:srgbClr val="000000"/>
                          </a:solidFill>
                          <a:latin typeface="Arial"/>
                          <a:ea typeface="Times New Roman"/>
                        </a:rPr>
                        <a:t>Suelos intermedios</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AR" sz="1000" dirty="0">
                          <a:solidFill>
                            <a:srgbClr val="000000"/>
                          </a:solidFill>
                          <a:latin typeface="Arial"/>
                          <a:ea typeface="Times New Roman"/>
                        </a:rPr>
                        <a:t>1.2</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AR" sz="1000" dirty="0">
                          <a:solidFill>
                            <a:srgbClr val="000000"/>
                          </a:solidFill>
                          <a:latin typeface="Arial"/>
                          <a:ea typeface="Times New Roman"/>
                        </a:rPr>
                        <a:t>3.0</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98420">
                <a:tc>
                  <a:txBody>
                    <a:bodyPr/>
                    <a:lstStyle/>
                    <a:p>
                      <a:pPr algn="ctr">
                        <a:lnSpc>
                          <a:spcPct val="115000"/>
                        </a:lnSpc>
                        <a:spcAft>
                          <a:spcPts val="0"/>
                        </a:spcAft>
                      </a:pPr>
                      <a:r>
                        <a:rPr lang="es-AR" sz="1000" dirty="0">
                          <a:solidFill>
                            <a:srgbClr val="000000"/>
                          </a:solidFill>
                          <a:latin typeface="Arial"/>
                          <a:ea typeface="Times New Roman"/>
                        </a:rPr>
                        <a:t>S3</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AR" sz="1000" dirty="0">
                          <a:solidFill>
                            <a:srgbClr val="000000"/>
                          </a:solidFill>
                          <a:latin typeface="Arial"/>
                          <a:ea typeface="Times New Roman"/>
                        </a:rPr>
                        <a:t>Suelos blandos y estrato profundo</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AR" sz="1000" dirty="0">
                          <a:solidFill>
                            <a:srgbClr val="000000"/>
                          </a:solidFill>
                          <a:latin typeface="Arial"/>
                          <a:ea typeface="Times New Roman"/>
                        </a:rPr>
                        <a:t>1.5</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AR" sz="1000" dirty="0">
                          <a:solidFill>
                            <a:srgbClr val="000000"/>
                          </a:solidFill>
                          <a:latin typeface="Arial"/>
                          <a:ea typeface="Times New Roman"/>
                        </a:rPr>
                        <a:t>2.8</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420">
                <a:tc>
                  <a:txBody>
                    <a:bodyPr/>
                    <a:lstStyle/>
                    <a:p>
                      <a:pPr algn="ctr">
                        <a:lnSpc>
                          <a:spcPct val="115000"/>
                        </a:lnSpc>
                        <a:spcAft>
                          <a:spcPts val="0"/>
                        </a:spcAft>
                      </a:pPr>
                      <a:r>
                        <a:rPr lang="es-AR" sz="1000" dirty="0">
                          <a:solidFill>
                            <a:srgbClr val="000000"/>
                          </a:solidFill>
                          <a:latin typeface="Arial"/>
                          <a:ea typeface="Times New Roman"/>
                        </a:rPr>
                        <a:t>S4</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AR" sz="1000" dirty="0">
                          <a:solidFill>
                            <a:srgbClr val="000000"/>
                          </a:solidFill>
                          <a:latin typeface="Arial"/>
                          <a:ea typeface="Times New Roman"/>
                        </a:rPr>
                        <a:t>Condiciones especiales de suelo</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AR" sz="1000" dirty="0">
                          <a:solidFill>
                            <a:srgbClr val="000000"/>
                          </a:solidFill>
                          <a:latin typeface="Arial"/>
                          <a:ea typeface="Times New Roman"/>
                        </a:rPr>
                        <a:t>2.0*</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AR" sz="1000" dirty="0">
                          <a:solidFill>
                            <a:srgbClr val="000000"/>
                          </a:solidFill>
                          <a:latin typeface="Arial"/>
                          <a:ea typeface="Times New Roman"/>
                        </a:rPr>
                        <a:t>2.5</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12 CuadroTexto"/>
          <p:cNvSpPr txBox="1"/>
          <p:nvPr/>
        </p:nvSpPr>
        <p:spPr>
          <a:xfrm>
            <a:off x="500034" y="2714620"/>
            <a:ext cx="7858180" cy="400110"/>
          </a:xfrm>
          <a:prstGeom prst="rect">
            <a:avLst/>
          </a:prstGeom>
          <a:noFill/>
        </p:spPr>
        <p:txBody>
          <a:bodyPr wrap="square" rtlCol="0">
            <a:spAutoFit/>
          </a:bodyPr>
          <a:lstStyle/>
          <a:p>
            <a:pPr algn="just"/>
            <a:r>
              <a:rPr lang="es-AR" sz="2000" dirty="0" smtClean="0">
                <a:latin typeface="Verdana" pitchFamily="34" charset="0"/>
              </a:rPr>
              <a:t>TIPO DE USO, DESTINO E IMPORTANCIA</a:t>
            </a:r>
            <a:endParaRPr lang="es-AR" sz="2000" dirty="0">
              <a:latin typeface="Verdana" pitchFamily="34" charset="0"/>
            </a:endParaRPr>
          </a:p>
        </p:txBody>
      </p:sp>
      <p:graphicFrame>
        <p:nvGraphicFramePr>
          <p:cNvPr id="14" name="13 Tabla"/>
          <p:cNvGraphicFramePr>
            <a:graphicFrameLocks noGrp="1"/>
          </p:cNvGraphicFramePr>
          <p:nvPr/>
        </p:nvGraphicFramePr>
        <p:xfrm>
          <a:off x="1857356" y="3214686"/>
          <a:ext cx="5072098" cy="3401939"/>
        </p:xfrm>
        <a:graphic>
          <a:graphicData uri="http://schemas.openxmlformats.org/drawingml/2006/table">
            <a:tbl>
              <a:tblPr/>
              <a:tblGrid>
                <a:gridCol w="965449"/>
                <a:gridCol w="3524471"/>
                <a:gridCol w="582178"/>
              </a:tblGrid>
              <a:tr h="194015">
                <a:tc>
                  <a:txBody>
                    <a:bodyPr/>
                    <a:lstStyle/>
                    <a:p>
                      <a:pPr algn="ctr">
                        <a:lnSpc>
                          <a:spcPct val="115000"/>
                        </a:lnSpc>
                        <a:spcAft>
                          <a:spcPts val="0"/>
                        </a:spcAft>
                      </a:pPr>
                      <a:r>
                        <a:rPr lang="es-AR" sz="1000" b="1" dirty="0">
                          <a:solidFill>
                            <a:srgbClr val="000000"/>
                          </a:solidFill>
                          <a:latin typeface="Arial"/>
                          <a:ea typeface="Times New Roman"/>
                        </a:rPr>
                        <a:t>Categoría</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es-AR" sz="1000" b="1" dirty="0">
                          <a:solidFill>
                            <a:srgbClr val="000000"/>
                          </a:solidFill>
                          <a:latin typeface="Arial"/>
                          <a:ea typeface="Times New Roman"/>
                        </a:rPr>
                        <a:t>Tipo de uso, destino e importancia</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es-AR" sz="1000" b="1" dirty="0">
                          <a:solidFill>
                            <a:srgbClr val="000000"/>
                          </a:solidFill>
                          <a:latin typeface="Arial"/>
                          <a:ea typeface="Times New Roman"/>
                        </a:rPr>
                        <a:t>Factor </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177847">
                <a:tc>
                  <a:txBody>
                    <a:bodyPr/>
                    <a:lstStyle/>
                    <a:p>
                      <a:pPr>
                        <a:lnSpc>
                          <a:spcPct val="115000"/>
                        </a:lnSpc>
                        <a:spcAft>
                          <a:spcPts val="0"/>
                        </a:spcAft>
                      </a:pPr>
                      <a:r>
                        <a:rPr lang="es-AR" sz="1000" dirty="0">
                          <a:solidFill>
                            <a:srgbClr val="000000"/>
                          </a:solidFill>
                          <a:latin typeface="Arial"/>
                          <a:ea typeface="Times New Roman"/>
                        </a:rPr>
                        <a:t> </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AR" sz="1000" dirty="0">
                          <a:solidFill>
                            <a:srgbClr val="000000"/>
                          </a:solidFill>
                          <a:latin typeface="Arial"/>
                          <a:ea typeface="Times New Roman"/>
                        </a:rPr>
                        <a:t>Hospitales, Clínicas, Centros de salud o de emergencia</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11">
                  <a:txBody>
                    <a:bodyPr/>
                    <a:lstStyle/>
                    <a:p>
                      <a:pPr algn="ctr">
                        <a:lnSpc>
                          <a:spcPct val="115000"/>
                        </a:lnSpc>
                        <a:spcAft>
                          <a:spcPts val="0"/>
                        </a:spcAft>
                      </a:pPr>
                      <a:r>
                        <a:rPr lang="es-AR" sz="1000" dirty="0">
                          <a:solidFill>
                            <a:srgbClr val="000000"/>
                          </a:solidFill>
                          <a:latin typeface="Arial"/>
                          <a:ea typeface="Times New Roman"/>
                        </a:rPr>
                        <a:t>1.5</a:t>
                      </a:r>
                      <a:endParaRPr lang="es-AR" sz="10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47">
                <a:tc>
                  <a:txBody>
                    <a:bodyPr/>
                    <a:lstStyle/>
                    <a:p>
                      <a:pPr>
                        <a:lnSpc>
                          <a:spcPct val="115000"/>
                        </a:lnSpc>
                        <a:spcAft>
                          <a:spcPts val="0"/>
                        </a:spcAft>
                      </a:pPr>
                      <a:r>
                        <a:rPr lang="es-AR" sz="1000" dirty="0">
                          <a:solidFill>
                            <a:srgbClr val="000000"/>
                          </a:solidFill>
                          <a:latin typeface="Arial"/>
                          <a:ea typeface="Times New Roman"/>
                        </a:rPr>
                        <a:t> </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AR" sz="1000" dirty="0">
                          <a:solidFill>
                            <a:srgbClr val="000000"/>
                          </a:solidFill>
                          <a:latin typeface="Arial"/>
                          <a:ea typeface="Times New Roman"/>
                        </a:rPr>
                        <a:t>sanitaria. Instalaciones militares, de policía, bomberos,</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s-AR"/>
                    </a:p>
                  </a:txBody>
                  <a:tcPr/>
                </a:tc>
              </a:tr>
              <a:tr h="177847">
                <a:tc>
                  <a:txBody>
                    <a:bodyPr/>
                    <a:lstStyle/>
                    <a:p>
                      <a:pPr>
                        <a:lnSpc>
                          <a:spcPct val="115000"/>
                        </a:lnSpc>
                        <a:spcAft>
                          <a:spcPts val="0"/>
                        </a:spcAft>
                      </a:pPr>
                      <a:r>
                        <a:rPr lang="es-AR" sz="1000" dirty="0">
                          <a:solidFill>
                            <a:srgbClr val="000000"/>
                          </a:solidFill>
                          <a:latin typeface="Arial"/>
                          <a:ea typeface="Times New Roman"/>
                        </a:rPr>
                        <a:t> </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AR" sz="1000" dirty="0">
                          <a:solidFill>
                            <a:srgbClr val="000000"/>
                          </a:solidFill>
                          <a:latin typeface="Arial"/>
                          <a:ea typeface="Times New Roman"/>
                        </a:rPr>
                        <a:t>defensa civil. Garajes o estacionamientos para vehículos y</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s-AR"/>
                    </a:p>
                  </a:txBody>
                  <a:tcPr/>
                </a:tc>
              </a:tr>
              <a:tr h="177847">
                <a:tc>
                  <a:txBody>
                    <a:bodyPr/>
                    <a:lstStyle/>
                    <a:p>
                      <a:pPr>
                        <a:lnSpc>
                          <a:spcPct val="115000"/>
                        </a:lnSpc>
                        <a:spcAft>
                          <a:spcPts val="0"/>
                        </a:spcAft>
                      </a:pPr>
                      <a:r>
                        <a:rPr lang="es-AR" sz="1000" dirty="0">
                          <a:solidFill>
                            <a:srgbClr val="000000"/>
                          </a:solidFill>
                          <a:latin typeface="Arial"/>
                          <a:ea typeface="Times New Roman"/>
                        </a:rPr>
                        <a:t> </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AR" sz="1000" dirty="0">
                          <a:solidFill>
                            <a:srgbClr val="000000"/>
                          </a:solidFill>
                          <a:latin typeface="Arial"/>
                          <a:ea typeface="Times New Roman"/>
                        </a:rPr>
                        <a:t>aviones que atienden emergencias. Torres de control</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s-AR"/>
                    </a:p>
                  </a:txBody>
                  <a:tcPr/>
                </a:tc>
              </a:tr>
              <a:tr h="177847">
                <a:tc>
                  <a:txBody>
                    <a:bodyPr/>
                    <a:lstStyle/>
                    <a:p>
                      <a:pPr algn="ctr">
                        <a:lnSpc>
                          <a:spcPct val="115000"/>
                        </a:lnSpc>
                        <a:spcAft>
                          <a:spcPts val="0"/>
                        </a:spcAft>
                      </a:pPr>
                      <a:r>
                        <a:rPr lang="es-AR" sz="1000" dirty="0">
                          <a:solidFill>
                            <a:srgbClr val="000000"/>
                          </a:solidFill>
                          <a:latin typeface="Arial"/>
                          <a:ea typeface="Times New Roman"/>
                        </a:rPr>
                        <a:t>Edificaciones</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AR" sz="1000" dirty="0">
                          <a:solidFill>
                            <a:srgbClr val="000000"/>
                          </a:solidFill>
                          <a:latin typeface="Arial"/>
                          <a:ea typeface="Times New Roman"/>
                        </a:rPr>
                        <a:t>aéreo. Estructuras de centros de telecomunicaciones u</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s-AR"/>
                    </a:p>
                  </a:txBody>
                  <a:tcPr/>
                </a:tc>
              </a:tr>
              <a:tr h="177847">
                <a:tc>
                  <a:txBody>
                    <a:bodyPr/>
                    <a:lstStyle/>
                    <a:p>
                      <a:pPr algn="ctr">
                        <a:lnSpc>
                          <a:spcPct val="115000"/>
                        </a:lnSpc>
                        <a:spcAft>
                          <a:spcPts val="0"/>
                        </a:spcAft>
                      </a:pPr>
                      <a:r>
                        <a:rPr lang="es-AR" sz="1000" dirty="0">
                          <a:solidFill>
                            <a:srgbClr val="000000"/>
                          </a:solidFill>
                          <a:latin typeface="Arial"/>
                          <a:ea typeface="Times New Roman"/>
                        </a:rPr>
                        <a:t>esenciales y/o</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AR" sz="1000" dirty="0">
                          <a:solidFill>
                            <a:srgbClr val="000000"/>
                          </a:solidFill>
                          <a:latin typeface="Arial"/>
                          <a:ea typeface="Times New Roman"/>
                        </a:rPr>
                        <a:t>otros centros de atención de emergencias. Estructuras que</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s-AR"/>
                    </a:p>
                  </a:txBody>
                  <a:tcPr/>
                </a:tc>
              </a:tr>
              <a:tr h="177847">
                <a:tc>
                  <a:txBody>
                    <a:bodyPr/>
                    <a:lstStyle/>
                    <a:p>
                      <a:pPr algn="ctr">
                        <a:lnSpc>
                          <a:spcPct val="115000"/>
                        </a:lnSpc>
                        <a:spcAft>
                          <a:spcPts val="0"/>
                        </a:spcAft>
                      </a:pPr>
                      <a:r>
                        <a:rPr lang="es-AR" sz="1000" dirty="0">
                          <a:solidFill>
                            <a:srgbClr val="000000"/>
                          </a:solidFill>
                          <a:latin typeface="Arial"/>
                          <a:ea typeface="Times New Roman"/>
                        </a:rPr>
                        <a:t>peligrosas</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AR" sz="1000" dirty="0">
                          <a:solidFill>
                            <a:srgbClr val="000000"/>
                          </a:solidFill>
                          <a:latin typeface="Arial"/>
                          <a:ea typeface="Times New Roman"/>
                        </a:rPr>
                        <a:t>albergan equipos de generación y distribución eléctrica.</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s-AR"/>
                    </a:p>
                  </a:txBody>
                  <a:tcPr/>
                </a:tc>
              </a:tr>
              <a:tr h="177847">
                <a:tc>
                  <a:txBody>
                    <a:bodyPr/>
                    <a:lstStyle/>
                    <a:p>
                      <a:pPr algn="ctr">
                        <a:lnSpc>
                          <a:spcPct val="115000"/>
                        </a:lnSpc>
                        <a:spcAft>
                          <a:spcPts val="0"/>
                        </a:spcAft>
                      </a:pPr>
                      <a:r>
                        <a:rPr lang="es-AR" sz="1000" dirty="0">
                          <a:solidFill>
                            <a:srgbClr val="000000"/>
                          </a:solidFill>
                          <a:latin typeface="Arial"/>
                          <a:ea typeface="Times New Roman"/>
                        </a:rPr>
                        <a:t> </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AR" sz="1000" dirty="0">
                          <a:solidFill>
                            <a:srgbClr val="000000"/>
                          </a:solidFill>
                          <a:latin typeface="Arial"/>
                          <a:ea typeface="Times New Roman"/>
                        </a:rPr>
                        <a:t>Tanques u otras estructuras utilizadas para deposito de</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s-AR"/>
                    </a:p>
                  </a:txBody>
                  <a:tcPr/>
                </a:tc>
              </a:tr>
              <a:tr h="177847">
                <a:tc>
                  <a:txBody>
                    <a:bodyPr/>
                    <a:lstStyle/>
                    <a:p>
                      <a:pPr algn="ctr">
                        <a:lnSpc>
                          <a:spcPct val="115000"/>
                        </a:lnSpc>
                        <a:spcAft>
                          <a:spcPts val="0"/>
                        </a:spcAft>
                      </a:pPr>
                      <a:r>
                        <a:rPr lang="es-AR" sz="1000" dirty="0">
                          <a:solidFill>
                            <a:srgbClr val="000000"/>
                          </a:solidFill>
                          <a:latin typeface="Arial"/>
                          <a:ea typeface="Times New Roman"/>
                        </a:rPr>
                        <a:t> </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AR" sz="1000" dirty="0">
                          <a:solidFill>
                            <a:srgbClr val="000000"/>
                          </a:solidFill>
                          <a:latin typeface="Arial"/>
                          <a:ea typeface="Times New Roman"/>
                        </a:rPr>
                        <a:t>agua u otras substancias anti-incendio. Estructuras que</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s-AR"/>
                    </a:p>
                  </a:txBody>
                  <a:tcPr/>
                </a:tc>
              </a:tr>
              <a:tr h="177847">
                <a:tc>
                  <a:txBody>
                    <a:bodyPr/>
                    <a:lstStyle/>
                    <a:p>
                      <a:pPr algn="ctr">
                        <a:lnSpc>
                          <a:spcPct val="115000"/>
                        </a:lnSpc>
                        <a:spcAft>
                          <a:spcPts val="0"/>
                        </a:spcAft>
                      </a:pPr>
                      <a:r>
                        <a:rPr lang="es-AR" sz="1000" dirty="0">
                          <a:solidFill>
                            <a:srgbClr val="000000"/>
                          </a:solidFill>
                          <a:latin typeface="Arial"/>
                          <a:ea typeface="Times New Roman"/>
                        </a:rPr>
                        <a:t> </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AR" sz="1000" dirty="0">
                          <a:solidFill>
                            <a:srgbClr val="000000"/>
                          </a:solidFill>
                          <a:latin typeface="Arial"/>
                          <a:ea typeface="Times New Roman"/>
                        </a:rPr>
                        <a:t>albergan depósitos tóxicos, explosivos, químicos u otras</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s-AR"/>
                    </a:p>
                  </a:txBody>
                  <a:tcPr/>
                </a:tc>
              </a:tr>
              <a:tr h="177847">
                <a:tc>
                  <a:txBody>
                    <a:bodyPr/>
                    <a:lstStyle/>
                    <a:p>
                      <a:pPr algn="ctr">
                        <a:lnSpc>
                          <a:spcPct val="115000"/>
                        </a:lnSpc>
                        <a:spcAft>
                          <a:spcPts val="0"/>
                        </a:spcAft>
                      </a:pPr>
                      <a:r>
                        <a:rPr lang="es-AR" sz="1000" dirty="0">
                          <a:solidFill>
                            <a:srgbClr val="000000"/>
                          </a:solidFill>
                          <a:latin typeface="Arial"/>
                          <a:ea typeface="Times New Roman"/>
                        </a:rPr>
                        <a:t> </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AR" sz="1000" dirty="0">
                          <a:solidFill>
                            <a:srgbClr val="000000"/>
                          </a:solidFill>
                          <a:latin typeface="Arial"/>
                          <a:ea typeface="Times New Roman"/>
                        </a:rPr>
                        <a:t>substancias peligrosas.</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s-AR"/>
                    </a:p>
                  </a:txBody>
                  <a:tcPr/>
                </a:tc>
              </a:tr>
              <a:tr h="177847">
                <a:tc>
                  <a:txBody>
                    <a:bodyPr/>
                    <a:lstStyle/>
                    <a:p>
                      <a:pPr>
                        <a:lnSpc>
                          <a:spcPct val="115000"/>
                        </a:lnSpc>
                        <a:spcAft>
                          <a:spcPts val="0"/>
                        </a:spcAft>
                      </a:pPr>
                      <a:r>
                        <a:rPr lang="es-AR" sz="1000" dirty="0">
                          <a:solidFill>
                            <a:srgbClr val="000000"/>
                          </a:solidFill>
                          <a:latin typeface="Arial"/>
                          <a:ea typeface="Times New Roman"/>
                        </a:rPr>
                        <a:t> </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a:lnSpc>
                          <a:spcPct val="115000"/>
                        </a:lnSpc>
                        <a:spcAft>
                          <a:spcPts val="0"/>
                        </a:spcAft>
                      </a:pPr>
                      <a:r>
                        <a:rPr lang="es-AR" sz="1000" dirty="0">
                          <a:solidFill>
                            <a:srgbClr val="000000"/>
                          </a:solidFill>
                          <a:latin typeface="Arial"/>
                          <a:ea typeface="Times New Roman"/>
                        </a:rPr>
                        <a:t>Museos, iglesias, escuelas y centros de educación o</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rowSpan="5">
                  <a:txBody>
                    <a:bodyPr/>
                    <a:lstStyle/>
                    <a:p>
                      <a:pPr algn="ctr">
                        <a:lnSpc>
                          <a:spcPct val="115000"/>
                        </a:lnSpc>
                        <a:spcAft>
                          <a:spcPts val="0"/>
                        </a:spcAft>
                      </a:pPr>
                      <a:r>
                        <a:rPr lang="es-AR" sz="1000" dirty="0">
                          <a:solidFill>
                            <a:srgbClr val="000000"/>
                          </a:solidFill>
                          <a:latin typeface="Arial"/>
                          <a:ea typeface="Times New Roman"/>
                        </a:rPr>
                        <a:t>1.3</a:t>
                      </a:r>
                      <a:endParaRPr lang="es-AR" sz="10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77847">
                <a:tc>
                  <a:txBody>
                    <a:bodyPr/>
                    <a:lstStyle/>
                    <a:p>
                      <a:pPr algn="ctr">
                        <a:lnSpc>
                          <a:spcPct val="115000"/>
                        </a:lnSpc>
                        <a:spcAft>
                          <a:spcPts val="0"/>
                        </a:spcAft>
                      </a:pPr>
                      <a:r>
                        <a:rPr lang="es-AR" sz="1000" dirty="0">
                          <a:solidFill>
                            <a:srgbClr val="000000"/>
                          </a:solidFill>
                          <a:latin typeface="Arial"/>
                          <a:ea typeface="Times New Roman"/>
                        </a:rPr>
                        <a:t>Estructuras de</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a:lnSpc>
                          <a:spcPct val="115000"/>
                        </a:lnSpc>
                        <a:spcAft>
                          <a:spcPts val="0"/>
                        </a:spcAft>
                      </a:pPr>
                      <a:r>
                        <a:rPr lang="es-AR" sz="1000" dirty="0">
                          <a:solidFill>
                            <a:srgbClr val="000000"/>
                          </a:solidFill>
                          <a:latin typeface="Arial"/>
                          <a:ea typeface="Times New Roman"/>
                        </a:rPr>
                        <a:t>deportivos que albergan  más de trescientas personas.</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vMerge="1">
                  <a:txBody>
                    <a:bodyPr/>
                    <a:lstStyle/>
                    <a:p>
                      <a:endParaRPr lang="es-AR"/>
                    </a:p>
                  </a:txBody>
                  <a:tcPr/>
                </a:tc>
              </a:tr>
              <a:tr h="177847">
                <a:tc>
                  <a:txBody>
                    <a:bodyPr/>
                    <a:lstStyle/>
                    <a:p>
                      <a:pPr algn="ctr">
                        <a:lnSpc>
                          <a:spcPct val="115000"/>
                        </a:lnSpc>
                        <a:spcAft>
                          <a:spcPts val="0"/>
                        </a:spcAft>
                      </a:pPr>
                      <a:r>
                        <a:rPr lang="es-AR" sz="1000" dirty="0">
                          <a:solidFill>
                            <a:srgbClr val="000000"/>
                          </a:solidFill>
                          <a:latin typeface="Arial"/>
                          <a:ea typeface="Times New Roman"/>
                        </a:rPr>
                        <a:t>ocupación</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a:lnSpc>
                          <a:spcPct val="115000"/>
                        </a:lnSpc>
                        <a:spcAft>
                          <a:spcPts val="0"/>
                        </a:spcAft>
                      </a:pPr>
                      <a:r>
                        <a:rPr lang="es-AR" sz="1000" dirty="0">
                          <a:solidFill>
                            <a:srgbClr val="000000"/>
                          </a:solidFill>
                          <a:latin typeface="Arial"/>
                          <a:ea typeface="Times New Roman"/>
                        </a:rPr>
                        <a:t>Todas las estructuras que albergan más de cinco mil</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vMerge="1">
                  <a:txBody>
                    <a:bodyPr/>
                    <a:lstStyle/>
                    <a:p>
                      <a:endParaRPr lang="es-AR"/>
                    </a:p>
                  </a:txBody>
                  <a:tcPr/>
                </a:tc>
              </a:tr>
              <a:tr h="177847">
                <a:tc>
                  <a:txBody>
                    <a:bodyPr/>
                    <a:lstStyle/>
                    <a:p>
                      <a:pPr algn="ctr">
                        <a:lnSpc>
                          <a:spcPct val="115000"/>
                        </a:lnSpc>
                        <a:spcAft>
                          <a:spcPts val="0"/>
                        </a:spcAft>
                      </a:pPr>
                      <a:r>
                        <a:rPr lang="es-AR" sz="1000" dirty="0">
                          <a:solidFill>
                            <a:srgbClr val="000000"/>
                          </a:solidFill>
                          <a:latin typeface="Arial"/>
                          <a:ea typeface="Times New Roman"/>
                        </a:rPr>
                        <a:t>especial</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a:lnSpc>
                          <a:spcPct val="115000"/>
                        </a:lnSpc>
                        <a:spcAft>
                          <a:spcPts val="0"/>
                        </a:spcAft>
                      </a:pPr>
                      <a:r>
                        <a:rPr lang="es-AR" sz="1000" dirty="0">
                          <a:solidFill>
                            <a:srgbClr val="000000"/>
                          </a:solidFill>
                          <a:latin typeface="Arial"/>
                          <a:ea typeface="Times New Roman"/>
                        </a:rPr>
                        <a:t>personas. Edificios públicos que requieren operar</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vMerge="1">
                  <a:txBody>
                    <a:bodyPr/>
                    <a:lstStyle/>
                    <a:p>
                      <a:endParaRPr lang="es-AR"/>
                    </a:p>
                  </a:txBody>
                  <a:tcPr/>
                </a:tc>
              </a:tr>
              <a:tr h="177847">
                <a:tc>
                  <a:txBody>
                    <a:bodyPr/>
                    <a:lstStyle/>
                    <a:p>
                      <a:pPr algn="ctr">
                        <a:lnSpc>
                          <a:spcPct val="115000"/>
                        </a:lnSpc>
                        <a:spcAft>
                          <a:spcPts val="0"/>
                        </a:spcAft>
                      </a:pPr>
                      <a:r>
                        <a:rPr lang="es-AR" sz="1000" dirty="0">
                          <a:solidFill>
                            <a:srgbClr val="000000"/>
                          </a:solidFill>
                          <a:latin typeface="Arial"/>
                          <a:ea typeface="Times New Roman"/>
                        </a:rPr>
                        <a:t> </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AR" sz="1000" dirty="0">
                          <a:solidFill>
                            <a:srgbClr val="000000"/>
                          </a:solidFill>
                          <a:latin typeface="Arial"/>
                          <a:ea typeface="Times New Roman"/>
                        </a:rPr>
                        <a:t>continuamente.</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es-AR"/>
                    </a:p>
                  </a:txBody>
                  <a:tcPr/>
                </a:tc>
              </a:tr>
              <a:tr h="177847">
                <a:tc>
                  <a:txBody>
                    <a:bodyPr/>
                    <a:lstStyle/>
                    <a:p>
                      <a:pPr algn="ctr">
                        <a:lnSpc>
                          <a:spcPct val="115000"/>
                        </a:lnSpc>
                        <a:spcAft>
                          <a:spcPts val="0"/>
                        </a:spcAft>
                      </a:pPr>
                      <a:r>
                        <a:rPr lang="es-AR" sz="1000" dirty="0">
                          <a:solidFill>
                            <a:srgbClr val="000000"/>
                          </a:solidFill>
                          <a:latin typeface="Arial"/>
                          <a:ea typeface="Times New Roman"/>
                        </a:rPr>
                        <a:t>Otras </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AR" sz="1000" dirty="0">
                          <a:solidFill>
                            <a:srgbClr val="000000"/>
                          </a:solidFill>
                          <a:latin typeface="Arial"/>
                          <a:ea typeface="Times New Roman"/>
                        </a:rPr>
                        <a:t>Todas las estructuras de edificaciones y otras que no</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a:lnSpc>
                          <a:spcPct val="115000"/>
                        </a:lnSpc>
                        <a:spcAft>
                          <a:spcPts val="0"/>
                        </a:spcAft>
                      </a:pPr>
                      <a:r>
                        <a:rPr lang="es-AR" sz="1000" dirty="0">
                          <a:solidFill>
                            <a:srgbClr val="000000"/>
                          </a:solidFill>
                          <a:latin typeface="Arial"/>
                          <a:ea typeface="Times New Roman"/>
                        </a:rPr>
                        <a:t>1.0</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525">
                <a:tc>
                  <a:txBody>
                    <a:bodyPr/>
                    <a:lstStyle/>
                    <a:p>
                      <a:pPr algn="ctr">
                        <a:lnSpc>
                          <a:spcPct val="115000"/>
                        </a:lnSpc>
                        <a:spcAft>
                          <a:spcPts val="0"/>
                        </a:spcAft>
                      </a:pPr>
                      <a:r>
                        <a:rPr lang="es-AR" sz="1000" dirty="0">
                          <a:solidFill>
                            <a:srgbClr val="000000"/>
                          </a:solidFill>
                          <a:latin typeface="Arial"/>
                          <a:ea typeface="Times New Roman"/>
                        </a:rPr>
                        <a:t>Estructuras </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AR" sz="1000" dirty="0">
                          <a:solidFill>
                            <a:srgbClr val="000000"/>
                          </a:solidFill>
                          <a:latin typeface="Arial"/>
                          <a:ea typeface="Times New Roman"/>
                        </a:rPr>
                        <a:t>clasifican dentro de las categorías anteriores.</a:t>
                      </a:r>
                      <a:endParaRPr lang="es-AR" sz="1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s-AR"/>
                    </a:p>
                  </a:txBody>
                  <a:tcPr/>
                </a:tc>
              </a:tr>
            </a:tbl>
          </a:graphicData>
        </a:graphic>
      </p:graphicFrame>
    </p:spTree>
    <p:extLst>
      <p:ext uri="{BB962C8B-B14F-4D97-AF65-F5344CB8AC3E}">
        <p14:creationId xmlns:p14="http://schemas.microsoft.com/office/powerpoint/2010/main" val="543726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420656"/>
          </a:xfrm>
        </p:spPr>
        <p:txBody>
          <a:bodyPr>
            <a:normAutofit/>
          </a:bodyPr>
          <a:lstStyle/>
          <a:p>
            <a:pPr algn="ctr"/>
            <a:r>
              <a:rPr lang="es-EC" sz="2400" dirty="0" smtClean="0">
                <a:latin typeface="Arial" pitchFamily="34" charset="0"/>
                <a:cs typeface="Arial" pitchFamily="34" charset="0"/>
              </a:rPr>
              <a:t>CARGA SÍSMICA</a:t>
            </a:r>
            <a:endParaRPr lang="es-EC" sz="2400" dirty="0">
              <a:latin typeface="Arial" pitchFamily="34" charset="0"/>
              <a:cs typeface="Arial" pitchFamily="34" charset="0"/>
            </a:endParaRPr>
          </a:p>
        </p:txBody>
      </p:sp>
      <p:sp>
        <p:nvSpPr>
          <p:cNvPr id="3" name="2 Marcador de contenido"/>
          <p:cNvSpPr>
            <a:spLocks noGrp="1"/>
          </p:cNvSpPr>
          <p:nvPr>
            <p:ph idx="1"/>
          </p:nvPr>
        </p:nvSpPr>
        <p:spPr>
          <a:xfrm>
            <a:off x="457200" y="1340768"/>
            <a:ext cx="8229600" cy="4983832"/>
          </a:xfrm>
        </p:spPr>
        <p:txBody>
          <a:bodyPr>
            <a:normAutofit/>
          </a:bodyPr>
          <a:lstStyle/>
          <a:p>
            <a:pPr marL="0" indent="0" hangingPunct="0">
              <a:buNone/>
            </a:pPr>
            <a:r>
              <a:rPr lang="es-ES_tradnl" sz="1800" dirty="0"/>
              <a:t>Las cargas sísmicas son evaluadas de acuerdo a las recomendaciones del Código Ecuatoriano de la Construcción, </a:t>
            </a:r>
            <a:r>
              <a:rPr lang="es-ES_tradnl" sz="1800" dirty="0" err="1"/>
              <a:t>CEC</a:t>
            </a:r>
            <a:r>
              <a:rPr lang="es-ES_tradnl" sz="1800" dirty="0"/>
              <a:t>.</a:t>
            </a:r>
            <a:endParaRPr lang="es-EC" sz="1800" dirty="0"/>
          </a:p>
          <a:p>
            <a:pPr marL="0" indent="0" hangingPunct="0">
              <a:buNone/>
            </a:pPr>
            <a:r>
              <a:rPr lang="es-ES_tradnl" sz="1800" dirty="0"/>
              <a:t>Para este caso específico se obtienen </a:t>
            </a:r>
            <a:r>
              <a:rPr lang="es-ES_tradnl" sz="1800" dirty="0" smtClean="0"/>
              <a:t>los siguientes </a:t>
            </a:r>
            <a:r>
              <a:rPr lang="es-ES_tradnl" sz="1800" dirty="0"/>
              <a:t>valores:</a:t>
            </a:r>
            <a:endParaRPr lang="es-EC" sz="1800" dirty="0"/>
          </a:p>
          <a:p>
            <a:pPr marL="0" indent="0" hangingPunct="0">
              <a:buNone/>
            </a:pPr>
            <a:r>
              <a:rPr lang="es-ES_tradnl" sz="1800" dirty="0"/>
              <a:t>Los valores  de </a:t>
            </a:r>
            <a:r>
              <a:rPr lang="es-ES_tradnl" sz="1800" i="1" dirty="0"/>
              <a:t>Z, R </a:t>
            </a:r>
            <a:r>
              <a:rPr lang="es-ES_tradnl" sz="1800" dirty="0"/>
              <a:t>e </a:t>
            </a:r>
            <a:r>
              <a:rPr lang="es-ES_tradnl" sz="1800" i="1" dirty="0"/>
              <a:t>I</a:t>
            </a:r>
            <a:r>
              <a:rPr lang="es-ES_tradnl" sz="1800" dirty="0"/>
              <a:t>, son tomados de las tablas propuestas en el </a:t>
            </a:r>
            <a:r>
              <a:rPr lang="es-ES_tradnl" sz="1800" dirty="0" err="1"/>
              <a:t>CEC</a:t>
            </a:r>
            <a:r>
              <a:rPr lang="es-ES_tradnl" sz="1800" dirty="0"/>
              <a:t> 2001, en la parte 1 de Requisitos Generales de Diseño.</a:t>
            </a:r>
            <a:endParaRPr lang="es-EC" sz="1800" dirty="0"/>
          </a:p>
          <a:p>
            <a:pPr marL="0" indent="0" hangingPunct="0">
              <a:buNone/>
            </a:pPr>
            <a:r>
              <a:rPr lang="es-ES_tradnl" sz="1800" b="1" dirty="0"/>
              <a:t>				</a:t>
            </a:r>
            <a:endParaRPr lang="es-ES_tradnl" sz="1800" b="1" dirty="0" smtClean="0"/>
          </a:p>
          <a:p>
            <a:pPr marL="0" indent="0" hangingPunct="0">
              <a:buNone/>
            </a:pPr>
            <a:endParaRPr lang="es-EC" sz="1800" dirty="0" smtClean="0"/>
          </a:p>
          <a:p>
            <a:pPr marL="0" indent="0" hangingPunct="0">
              <a:buNone/>
            </a:pPr>
            <a:endParaRPr lang="es-EC" sz="1800" dirty="0"/>
          </a:p>
          <a:p>
            <a:pPr marL="0" indent="0" hangingPunct="0">
              <a:buNone/>
            </a:pPr>
            <a:r>
              <a:rPr lang="es-ES_tradnl" sz="1800" dirty="0"/>
              <a:t>Dónde:</a:t>
            </a:r>
            <a:endParaRPr lang="es-EC" sz="1800" dirty="0"/>
          </a:p>
          <a:p>
            <a:pPr marL="0" indent="0" hangingPunct="0">
              <a:buNone/>
            </a:pPr>
            <a:r>
              <a:rPr lang="es-ES_tradnl" sz="1200" b="1" dirty="0"/>
              <a:t>Z: </a:t>
            </a:r>
            <a:r>
              <a:rPr lang="es-ES_tradnl" sz="1200" dirty="0"/>
              <a:t>factor de zona sísmica = 0.4</a:t>
            </a:r>
            <a:endParaRPr lang="es-EC" sz="1200" dirty="0"/>
          </a:p>
          <a:p>
            <a:pPr marL="0" indent="0" hangingPunct="0">
              <a:buNone/>
            </a:pPr>
            <a:r>
              <a:rPr lang="es-ES_tradnl" sz="1200" b="1" dirty="0"/>
              <a:t>I: </a:t>
            </a:r>
            <a:r>
              <a:rPr lang="es-ES_tradnl" sz="1200" dirty="0"/>
              <a:t>tipo de uso, destino e importancia de la estructura= 1.3</a:t>
            </a:r>
            <a:endParaRPr lang="es-EC" sz="1200" dirty="0"/>
          </a:p>
          <a:p>
            <a:pPr marL="0" indent="0" hangingPunct="0">
              <a:buNone/>
            </a:pPr>
            <a:r>
              <a:rPr lang="es-ES_tradnl" sz="1200" b="1" dirty="0"/>
              <a:t>C: </a:t>
            </a:r>
            <a:r>
              <a:rPr lang="es-ES_tradnl" sz="1200" dirty="0"/>
              <a:t>representa la forma del espectro de respuesta elástico = 1.47</a:t>
            </a:r>
            <a:endParaRPr lang="es-EC" sz="1200" dirty="0"/>
          </a:p>
          <a:p>
            <a:pPr marL="0" indent="0" hangingPunct="0">
              <a:buNone/>
            </a:pPr>
            <a:r>
              <a:rPr lang="es-ES_tradnl" sz="1200" b="1" dirty="0"/>
              <a:t>R: </a:t>
            </a:r>
            <a:r>
              <a:rPr lang="es-ES_tradnl" sz="1200" dirty="0"/>
              <a:t>factor de reducción de respuesta estructural= 7</a:t>
            </a:r>
            <a:endParaRPr lang="es-EC" sz="1200" dirty="0"/>
          </a:p>
          <a:p>
            <a:pPr marL="0" indent="0" hangingPunct="0">
              <a:buNone/>
            </a:pPr>
            <a:r>
              <a:rPr lang="es-ES_tradnl" sz="1200" b="1" dirty="0" err="1"/>
              <a:t>Φ</a:t>
            </a:r>
            <a:r>
              <a:rPr lang="es-ES_tradnl" sz="1200" b="1" baseline="-25000" dirty="0" err="1"/>
              <a:t>p</a:t>
            </a:r>
            <a:r>
              <a:rPr lang="es-ES_tradnl" sz="1200" b="1" dirty="0"/>
              <a:t>: c</a:t>
            </a:r>
            <a:r>
              <a:rPr lang="es-ES_tradnl" sz="1200" dirty="0"/>
              <a:t>oeficiente de configuración en planta = 0.9</a:t>
            </a:r>
            <a:endParaRPr lang="es-EC" sz="1200" dirty="0"/>
          </a:p>
          <a:p>
            <a:pPr marL="0" indent="0" hangingPunct="0">
              <a:buNone/>
            </a:pPr>
            <a:r>
              <a:rPr lang="es-ES_tradnl" sz="1200" b="1" dirty="0" err="1"/>
              <a:t>Φ</a:t>
            </a:r>
            <a:r>
              <a:rPr lang="es-ES_tradnl" sz="1200" b="1" baseline="-25000" dirty="0" err="1"/>
              <a:t>e</a:t>
            </a:r>
            <a:r>
              <a:rPr lang="es-ES_tradnl" sz="1200" b="1" dirty="0"/>
              <a:t>: </a:t>
            </a:r>
            <a:r>
              <a:rPr lang="es-ES_tradnl" sz="1200" dirty="0"/>
              <a:t>coeficiente de configuración en elevación = 0.9</a:t>
            </a:r>
            <a:endParaRPr lang="es-EC" sz="1200" dirty="0"/>
          </a:p>
          <a:p>
            <a:pPr marL="0" indent="0" hangingPunct="0">
              <a:buNone/>
            </a:pPr>
            <a:endParaRPr lang="es-ES_tradnl" sz="1800" dirty="0" smtClean="0"/>
          </a:p>
          <a:p>
            <a:pPr marL="0" indent="0" hangingPunct="0">
              <a:buNone/>
            </a:pPr>
            <a:r>
              <a:rPr lang="es-ES_tradnl" sz="1800" dirty="0"/>
              <a:t>	</a:t>
            </a:r>
            <a:r>
              <a:rPr lang="es-ES_tradnl" sz="1800" dirty="0" smtClean="0"/>
              <a:t>			V </a:t>
            </a:r>
            <a:r>
              <a:rPr lang="es-ES_tradnl" sz="1800" dirty="0"/>
              <a:t>= 0.135W</a:t>
            </a:r>
            <a:endParaRPr lang="es-EC" sz="1800" dirty="0"/>
          </a:p>
          <a:p>
            <a:pPr marL="0" indent="0">
              <a:buNone/>
            </a:pPr>
            <a:endParaRPr lang="es-EC" dirty="0"/>
          </a:p>
        </p:txBody>
      </p:sp>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7" y="3187700"/>
            <a:ext cx="141922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758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928926" y="752757"/>
            <a:ext cx="3286148" cy="461665"/>
          </a:xfrm>
          <a:prstGeom prst="rect">
            <a:avLst/>
          </a:prstGeom>
          <a:noFill/>
        </p:spPr>
        <p:txBody>
          <a:bodyPr wrap="square" rtlCol="0">
            <a:spAutoFit/>
          </a:bodyPr>
          <a:lstStyle/>
          <a:p>
            <a:pPr algn="ctr"/>
            <a:r>
              <a:rPr lang="es-AR" sz="2400" b="1" dirty="0" smtClean="0">
                <a:solidFill>
                  <a:srgbClr val="0070C0"/>
                </a:solidFill>
              </a:rPr>
              <a:t>INTRODUCCIÓN</a:t>
            </a:r>
            <a:endParaRPr lang="es-AR" sz="2400" b="1" dirty="0">
              <a:solidFill>
                <a:srgbClr val="0070C0"/>
              </a:solidFill>
            </a:endParaRPr>
          </a:p>
        </p:txBody>
      </p:sp>
      <p:sp>
        <p:nvSpPr>
          <p:cNvPr id="5" name="4 CuadroTexto"/>
          <p:cNvSpPr txBox="1"/>
          <p:nvPr/>
        </p:nvSpPr>
        <p:spPr>
          <a:xfrm>
            <a:off x="714348" y="1571612"/>
            <a:ext cx="7858180" cy="4708981"/>
          </a:xfrm>
          <a:prstGeom prst="rect">
            <a:avLst/>
          </a:prstGeom>
          <a:noFill/>
        </p:spPr>
        <p:txBody>
          <a:bodyPr wrap="square" rtlCol="0">
            <a:spAutoFit/>
          </a:bodyPr>
          <a:lstStyle/>
          <a:p>
            <a:pPr algn="just"/>
            <a:r>
              <a:rPr lang="es-AR" sz="2000" dirty="0" smtClean="0">
                <a:latin typeface="Verdana" pitchFamily="34" charset="0"/>
              </a:rPr>
              <a:t>La ciudad de Sangolquí es una ciudad con una tasa de  crecimiento demográfica muy elevada la cual llega al 3.2%, dedicada principalmente a la venta de productos agrícolas y de manufactura.</a:t>
            </a:r>
          </a:p>
          <a:p>
            <a:pPr algn="just"/>
            <a:endParaRPr lang="es-AR" sz="2000" dirty="0" smtClean="0">
              <a:latin typeface="Verdana" pitchFamily="34" charset="0"/>
            </a:endParaRPr>
          </a:p>
          <a:p>
            <a:pPr algn="just"/>
            <a:r>
              <a:rPr lang="es-AR" sz="2000" dirty="0" smtClean="0">
                <a:latin typeface="Verdana" pitchFamily="34" charset="0"/>
              </a:rPr>
              <a:t>Este crecimiento representa un aumento en las actividades culturales y deportivas del cantón, por lo que se ha visto necesaria la creación de espacios dedicados a estos fines específicamente.</a:t>
            </a:r>
          </a:p>
          <a:p>
            <a:pPr algn="just"/>
            <a:endParaRPr lang="es-AR" sz="2000" dirty="0" smtClean="0">
              <a:latin typeface="Verdana" pitchFamily="34" charset="0"/>
            </a:endParaRPr>
          </a:p>
          <a:p>
            <a:pPr algn="just"/>
            <a:r>
              <a:rPr lang="es-AR" sz="2000" dirty="0" smtClean="0">
                <a:latin typeface="Verdana" pitchFamily="34" charset="0"/>
              </a:rPr>
              <a:t>Tras un convenio de cooperación institucional celebrado entre la ESPE y el Municipio del Cantón, se solicito la realización de los estudios para el diseño estructural de un coliseo cerrado con capacidad para 3000 ubicado en el colegio Juan de Salinas.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420656"/>
          </a:xfrm>
        </p:spPr>
        <p:txBody>
          <a:bodyPr>
            <a:normAutofit/>
          </a:bodyPr>
          <a:lstStyle/>
          <a:p>
            <a:pPr algn="ctr"/>
            <a:r>
              <a:rPr lang="es-EC" sz="2400" dirty="0" smtClean="0">
                <a:latin typeface="Arial" pitchFamily="34" charset="0"/>
                <a:cs typeface="Arial" pitchFamily="34" charset="0"/>
              </a:rPr>
              <a:t>FUERZA DE VIENTO</a:t>
            </a:r>
            <a:endParaRPr lang="es-EC" sz="2400" dirty="0">
              <a:latin typeface="Arial" pitchFamily="34" charset="0"/>
              <a:cs typeface="Arial" pitchFamily="34" charset="0"/>
            </a:endParaRPr>
          </a:p>
        </p:txBody>
      </p:sp>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037" y="2492896"/>
            <a:ext cx="2016224" cy="1419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457200" y="1340768"/>
            <a:ext cx="8229600" cy="4983832"/>
          </a:xfrm>
        </p:spPr>
        <p:txBody>
          <a:bodyPr>
            <a:normAutofit/>
          </a:bodyPr>
          <a:lstStyle/>
          <a:p>
            <a:pPr marL="0" indent="0" hangingPunct="0">
              <a:buNone/>
            </a:pPr>
            <a:r>
              <a:rPr lang="es-ES_tradnl" sz="1600" b="1" dirty="0"/>
              <a:t>V=100 km/h</a:t>
            </a:r>
            <a:endParaRPr lang="es-EC" sz="1600" dirty="0"/>
          </a:p>
          <a:p>
            <a:pPr marL="0" indent="0" hangingPunct="0">
              <a:buNone/>
            </a:pPr>
            <a:r>
              <a:rPr lang="es-ES_tradnl" sz="1600" b="1" dirty="0"/>
              <a:t> </a:t>
            </a:r>
            <a:r>
              <a:rPr lang="es-ES_tradnl" sz="1600" b="1" dirty="0" smtClean="0">
                <a:sym typeface="Symbol"/>
              </a:rPr>
              <a:t></a:t>
            </a:r>
            <a:r>
              <a:rPr lang="es-ES_tradnl" sz="1600" b="1" dirty="0" smtClean="0"/>
              <a:t> </a:t>
            </a:r>
            <a:r>
              <a:rPr lang="es-ES_tradnl" sz="1600" b="1" dirty="0"/>
              <a:t>= 29°</a:t>
            </a:r>
            <a:endParaRPr lang="es-EC" sz="1600" dirty="0"/>
          </a:p>
          <a:p>
            <a:pPr marL="0" indent="0" hangingPunct="0">
              <a:buNone/>
            </a:pPr>
            <a:r>
              <a:rPr lang="es-ES_tradnl" sz="1600" b="1" dirty="0"/>
              <a:t> </a:t>
            </a:r>
            <a:r>
              <a:rPr lang="es-ES_tradnl" sz="1600" b="1" dirty="0" smtClean="0"/>
              <a:t>Anchos </a:t>
            </a:r>
            <a:r>
              <a:rPr lang="es-ES_tradnl" sz="1600" b="1" dirty="0"/>
              <a:t>Cooperantes</a:t>
            </a:r>
            <a:endParaRPr lang="es-EC" sz="1600" dirty="0"/>
          </a:p>
          <a:p>
            <a:pPr marL="0" indent="0" hangingPunct="0">
              <a:buNone/>
            </a:pPr>
            <a:r>
              <a:rPr lang="es-ES_tradnl" sz="1600" b="1" dirty="0"/>
              <a:t>A= 5.133m</a:t>
            </a:r>
            <a:endParaRPr lang="es-EC" sz="1600" dirty="0"/>
          </a:p>
          <a:p>
            <a:pPr marL="0" indent="0" hangingPunct="0">
              <a:buNone/>
            </a:pPr>
            <a:r>
              <a:rPr lang="es-ES_tradnl" sz="1600" b="1" dirty="0"/>
              <a:t>B= 1.76m</a:t>
            </a:r>
            <a:endParaRPr lang="es-EC" sz="1600" dirty="0"/>
          </a:p>
          <a:p>
            <a:pPr marL="0" indent="0">
              <a:buNone/>
            </a:pPr>
            <a:endParaRPr lang="es-EC" dirty="0" smtClean="0"/>
          </a:p>
          <a:p>
            <a:pPr marL="0" indent="0">
              <a:buNone/>
            </a:pPr>
            <a:endParaRPr lang="es-EC" dirty="0"/>
          </a:p>
          <a:p>
            <a:pPr marL="0" indent="0">
              <a:buNone/>
            </a:pPr>
            <a:endParaRPr lang="es-EC" dirty="0" smtClean="0"/>
          </a:p>
          <a:p>
            <a:pPr marL="0" indent="0">
              <a:buNone/>
            </a:pPr>
            <a:endParaRPr lang="es-EC" dirty="0"/>
          </a:p>
          <a:p>
            <a:pPr marL="0" indent="0" hangingPunct="0">
              <a:buNone/>
            </a:pPr>
            <a:r>
              <a:rPr lang="en-US" sz="1200" b="1" dirty="0" err="1"/>
              <a:t>Wx</a:t>
            </a:r>
            <a:r>
              <a:rPr lang="en-US" sz="1200" b="1" baseline="-25000" dirty="0" err="1"/>
              <a:t>barlo</a:t>
            </a:r>
            <a:r>
              <a:rPr lang="en-US" sz="1200" baseline="-25000" dirty="0"/>
              <a:t>.</a:t>
            </a:r>
            <a:r>
              <a:rPr lang="en-US" sz="1200" dirty="0"/>
              <a:t>= Po [1,2.Sen (</a:t>
            </a:r>
            <a:r>
              <a:rPr lang="es-ES_tradnl" sz="1200" dirty="0">
                <a:sym typeface="Symbol"/>
              </a:rPr>
              <a:t></a:t>
            </a:r>
            <a:r>
              <a:rPr lang="en-US" sz="1200" dirty="0"/>
              <a:t>)- 0,4]  </a:t>
            </a:r>
            <a:endParaRPr lang="en-US" sz="1200" dirty="0" smtClean="0"/>
          </a:p>
          <a:p>
            <a:pPr marL="0" indent="0" hangingPunct="0">
              <a:buNone/>
            </a:pPr>
            <a:r>
              <a:rPr lang="en-US" sz="1200" dirty="0" smtClean="0"/>
              <a:t>             = </a:t>
            </a:r>
            <a:r>
              <a:rPr lang="en-US" sz="1200" dirty="0"/>
              <a:t>48.22 [1,2.Sen (29)- 0,4]</a:t>
            </a:r>
            <a:r>
              <a:rPr lang="en-US" sz="1200" b="1" dirty="0"/>
              <a:t> = 8.766 [Kg/m2]</a:t>
            </a:r>
            <a:endParaRPr lang="es-EC" sz="1200" dirty="0"/>
          </a:p>
          <a:p>
            <a:pPr marL="0" indent="0" hangingPunct="0">
              <a:buNone/>
            </a:pPr>
            <a:r>
              <a:rPr lang="en-US" sz="1200" b="1" dirty="0" err="1"/>
              <a:t>Wx</a:t>
            </a:r>
            <a:r>
              <a:rPr lang="en-US" sz="1200" b="1" baseline="-25000" dirty="0" err="1"/>
              <a:t>barlo</a:t>
            </a:r>
            <a:r>
              <a:rPr lang="en-US" sz="1200" b="1" baseline="-25000" dirty="0"/>
              <a:t>.</a:t>
            </a:r>
            <a:r>
              <a:rPr lang="en-US" sz="1200" dirty="0"/>
              <a:t>=8.76xAxB = 8.76x5.133x1.76 ]</a:t>
            </a:r>
            <a:r>
              <a:rPr lang="en-US" sz="1200" b="1" dirty="0"/>
              <a:t> = 79.19 Kg</a:t>
            </a:r>
            <a:endParaRPr lang="es-EC" sz="1200" dirty="0"/>
          </a:p>
          <a:p>
            <a:pPr marL="0" indent="0" hangingPunct="0">
              <a:buNone/>
            </a:pPr>
            <a:r>
              <a:rPr lang="en-US" sz="1200" b="1" dirty="0" err="1"/>
              <a:t>Wx</a:t>
            </a:r>
            <a:r>
              <a:rPr lang="en-US" sz="1200" b="1" baseline="-25000" dirty="0" err="1"/>
              <a:t>sotav</a:t>
            </a:r>
            <a:r>
              <a:rPr lang="en-US" sz="1200" baseline="-25000" dirty="0"/>
              <a:t>.</a:t>
            </a:r>
            <a:r>
              <a:rPr lang="en-US" sz="1200" dirty="0"/>
              <a:t>= Po [1,2.Sen (-</a:t>
            </a:r>
            <a:r>
              <a:rPr lang="es-ES_tradnl" sz="1200" dirty="0">
                <a:sym typeface="Symbol"/>
              </a:rPr>
              <a:t></a:t>
            </a:r>
            <a:r>
              <a:rPr lang="en-US" sz="1200" dirty="0"/>
              <a:t>) - 0,4] </a:t>
            </a:r>
            <a:endParaRPr lang="en-US" sz="1200" dirty="0" smtClean="0"/>
          </a:p>
          <a:p>
            <a:pPr marL="0" indent="0" hangingPunct="0">
              <a:buNone/>
            </a:pPr>
            <a:r>
              <a:rPr lang="en-US" sz="1200" dirty="0"/>
              <a:t> </a:t>
            </a:r>
            <a:r>
              <a:rPr lang="en-US" sz="1200" dirty="0" smtClean="0"/>
              <a:t>             = </a:t>
            </a:r>
            <a:r>
              <a:rPr lang="en-US" sz="1200" dirty="0"/>
              <a:t>48.22 [1,2.Sen (-29) - 0,4]</a:t>
            </a:r>
            <a:r>
              <a:rPr lang="en-US" sz="1200" b="1" dirty="0"/>
              <a:t>  = - 47.346 kg</a:t>
            </a:r>
            <a:endParaRPr lang="es-EC" sz="1200" dirty="0"/>
          </a:p>
          <a:p>
            <a:pPr marL="0" indent="0" hangingPunct="0">
              <a:buNone/>
            </a:pPr>
            <a:r>
              <a:rPr lang="en-US" sz="1200" b="1" dirty="0" err="1"/>
              <a:t>Wx</a:t>
            </a:r>
            <a:r>
              <a:rPr lang="en-US" sz="1200" b="1" baseline="-25000" dirty="0" err="1"/>
              <a:t>barlo</a:t>
            </a:r>
            <a:r>
              <a:rPr lang="en-US" sz="1200" baseline="-25000" dirty="0"/>
              <a:t>.</a:t>
            </a:r>
            <a:r>
              <a:rPr lang="en-US" sz="1200" dirty="0"/>
              <a:t>= -47.346xAxB =-47.346x5.133x1.76 ]</a:t>
            </a:r>
            <a:r>
              <a:rPr lang="en-US" sz="1200" b="1" dirty="0"/>
              <a:t> = -427.73 Kg</a:t>
            </a:r>
            <a:endParaRPr lang="es-EC" sz="1200" dirty="0"/>
          </a:p>
          <a:p>
            <a:pPr marL="0" indent="0">
              <a:buNone/>
            </a:pPr>
            <a:endParaRPr lang="es-EC" dirty="0"/>
          </a:p>
        </p:txBody>
      </p:sp>
      <p:pic>
        <p:nvPicPr>
          <p:cNvPr id="686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917" y="3959721"/>
            <a:ext cx="213360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4070" y="1317347"/>
            <a:ext cx="3624313" cy="4527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4071" y="5796997"/>
            <a:ext cx="3624313" cy="509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81369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492664"/>
          </a:xfrm>
        </p:spPr>
        <p:txBody>
          <a:bodyPr>
            <a:normAutofit/>
          </a:bodyPr>
          <a:lstStyle/>
          <a:p>
            <a:pPr algn="ctr"/>
            <a:r>
              <a:rPr lang="es-EC" sz="2400" dirty="0" smtClean="0">
                <a:latin typeface="Arial" pitchFamily="34" charset="0"/>
                <a:cs typeface="Arial" pitchFamily="34" charset="0"/>
              </a:rPr>
              <a:t>COMBINACIONES DE CARGAS</a:t>
            </a:r>
            <a:endParaRPr lang="es-EC" sz="2400" dirty="0">
              <a:latin typeface="Arial" pitchFamily="34" charset="0"/>
              <a:cs typeface="Arial" pitchFamily="34" charset="0"/>
            </a:endParaRPr>
          </a:p>
        </p:txBody>
      </p:sp>
      <p:sp>
        <p:nvSpPr>
          <p:cNvPr id="3" name="2 Marcador de contenido"/>
          <p:cNvSpPr>
            <a:spLocks noGrp="1"/>
          </p:cNvSpPr>
          <p:nvPr>
            <p:ph idx="1"/>
          </p:nvPr>
        </p:nvSpPr>
        <p:spPr>
          <a:xfrm>
            <a:off x="457200" y="1340768"/>
            <a:ext cx="8229600" cy="2852936"/>
          </a:xfrm>
        </p:spPr>
        <p:txBody>
          <a:bodyPr>
            <a:normAutofit fontScale="25000" lnSpcReduction="20000"/>
          </a:bodyPr>
          <a:lstStyle/>
          <a:p>
            <a:pPr marL="0" indent="0" hangingPunct="0">
              <a:buNone/>
            </a:pPr>
            <a:r>
              <a:rPr lang="es-ES_tradnl" sz="6400" dirty="0">
                <a:latin typeface="Arial" pitchFamily="34" charset="0"/>
                <a:cs typeface="Arial" pitchFamily="34" charset="0"/>
              </a:rPr>
              <a:t>En razón que el cálculo y diseño se realizó cumpliendo con lo reglamentado en el </a:t>
            </a:r>
            <a:r>
              <a:rPr lang="es-ES_tradnl" sz="6400" dirty="0" err="1">
                <a:latin typeface="Arial" pitchFamily="34" charset="0"/>
                <a:cs typeface="Arial" pitchFamily="34" charset="0"/>
              </a:rPr>
              <a:t>ACI</a:t>
            </a:r>
            <a:r>
              <a:rPr lang="es-ES_tradnl" sz="6400" dirty="0">
                <a:latin typeface="Arial" pitchFamily="34" charset="0"/>
                <a:cs typeface="Arial" pitchFamily="34" charset="0"/>
              </a:rPr>
              <a:t> y Código Ecuatoriano de la Construcción para la estructura en hormigón armado, y en </a:t>
            </a:r>
            <a:r>
              <a:rPr lang="es-ES_tradnl" sz="6400" dirty="0" smtClean="0">
                <a:latin typeface="Arial" pitchFamily="34" charset="0"/>
                <a:cs typeface="Arial" pitchFamily="34" charset="0"/>
              </a:rPr>
              <a:t>el </a:t>
            </a:r>
            <a:r>
              <a:rPr lang="es-ES_tradnl" sz="6400" dirty="0" err="1" smtClean="0">
                <a:latin typeface="Arial" pitchFamily="34" charset="0"/>
                <a:cs typeface="Arial" pitchFamily="34" charset="0"/>
              </a:rPr>
              <a:t>AISC</a:t>
            </a:r>
            <a:r>
              <a:rPr lang="es-ES_tradnl" sz="6400" dirty="0" smtClean="0">
                <a:latin typeface="Arial" pitchFamily="34" charset="0"/>
                <a:cs typeface="Arial" pitchFamily="34" charset="0"/>
              </a:rPr>
              <a:t> </a:t>
            </a:r>
            <a:r>
              <a:rPr lang="es-ES_tradnl" sz="6400" dirty="0" err="1" smtClean="0">
                <a:latin typeface="Arial" pitchFamily="34" charset="0"/>
                <a:cs typeface="Arial" pitchFamily="34" charset="0"/>
              </a:rPr>
              <a:t>metodo</a:t>
            </a:r>
            <a:r>
              <a:rPr lang="es-ES_tradnl" sz="6400" dirty="0" smtClean="0">
                <a:latin typeface="Arial" pitchFamily="34" charset="0"/>
                <a:cs typeface="Arial" pitchFamily="34" charset="0"/>
              </a:rPr>
              <a:t> ASD-01, </a:t>
            </a:r>
            <a:r>
              <a:rPr lang="es-ES_tradnl" sz="6400" dirty="0">
                <a:latin typeface="Arial" pitchFamily="34" charset="0"/>
                <a:cs typeface="Arial" pitchFamily="34" charset="0"/>
              </a:rPr>
              <a:t>para las estructuras metálicas, se han definido  los siguientes estados diferentes de carga</a:t>
            </a:r>
            <a:r>
              <a:rPr lang="es-ES_tradnl" sz="6400" dirty="0" smtClean="0">
                <a:latin typeface="Arial" pitchFamily="34" charset="0"/>
                <a:cs typeface="Arial" pitchFamily="34" charset="0"/>
              </a:rPr>
              <a:t>:</a:t>
            </a:r>
          </a:p>
          <a:p>
            <a:pPr marL="0" indent="0" hangingPunct="0">
              <a:buNone/>
            </a:pPr>
            <a:endParaRPr lang="es-EC" sz="6400" dirty="0">
              <a:latin typeface="Arial" pitchFamily="34" charset="0"/>
              <a:cs typeface="Arial" pitchFamily="34" charset="0"/>
            </a:endParaRPr>
          </a:p>
          <a:p>
            <a:pPr marL="0" indent="0" hangingPunct="0">
              <a:buNone/>
            </a:pPr>
            <a:r>
              <a:rPr lang="es-ES_tradnl" sz="6400" dirty="0">
                <a:latin typeface="Arial" pitchFamily="34" charset="0"/>
                <a:cs typeface="Arial" pitchFamily="34" charset="0"/>
              </a:rPr>
              <a:t>	</a:t>
            </a:r>
            <a:r>
              <a:rPr lang="es-ES_tradnl" sz="6400" dirty="0" smtClean="0">
                <a:latin typeface="Arial" pitchFamily="34" charset="0"/>
                <a:cs typeface="Arial" pitchFamily="34" charset="0"/>
              </a:rPr>
              <a:t>D:  Carga </a:t>
            </a:r>
            <a:r>
              <a:rPr lang="es-ES_tradnl" sz="6400" dirty="0">
                <a:latin typeface="Arial" pitchFamily="34" charset="0"/>
                <a:cs typeface="Arial" pitchFamily="34" charset="0"/>
              </a:rPr>
              <a:t>muerta</a:t>
            </a:r>
            <a:endParaRPr lang="es-EC" sz="6400" dirty="0">
              <a:latin typeface="Arial" pitchFamily="34" charset="0"/>
              <a:cs typeface="Arial" pitchFamily="34" charset="0"/>
            </a:endParaRPr>
          </a:p>
          <a:p>
            <a:pPr marL="0" indent="0" hangingPunct="0">
              <a:buNone/>
            </a:pPr>
            <a:r>
              <a:rPr lang="es-ES_tradnl" sz="6400" dirty="0">
                <a:latin typeface="Arial" pitchFamily="34" charset="0"/>
                <a:cs typeface="Arial" pitchFamily="34" charset="0"/>
              </a:rPr>
              <a:t>	</a:t>
            </a:r>
            <a:r>
              <a:rPr lang="es-ES_tradnl" sz="6400" dirty="0" smtClean="0">
                <a:latin typeface="Arial" pitchFamily="34" charset="0"/>
                <a:cs typeface="Arial" pitchFamily="34" charset="0"/>
              </a:rPr>
              <a:t>L:  Carga </a:t>
            </a:r>
            <a:r>
              <a:rPr lang="es-ES_tradnl" sz="6400" dirty="0">
                <a:latin typeface="Arial" pitchFamily="34" charset="0"/>
                <a:cs typeface="Arial" pitchFamily="34" charset="0"/>
              </a:rPr>
              <a:t>viva</a:t>
            </a:r>
            <a:endParaRPr lang="es-EC" sz="6400" dirty="0">
              <a:latin typeface="Arial" pitchFamily="34" charset="0"/>
              <a:cs typeface="Arial" pitchFamily="34" charset="0"/>
            </a:endParaRPr>
          </a:p>
          <a:p>
            <a:pPr marL="0" indent="0" hangingPunct="0">
              <a:buNone/>
            </a:pPr>
            <a:r>
              <a:rPr lang="es-ES_tradnl" sz="6400" dirty="0">
                <a:latin typeface="Arial" pitchFamily="34" charset="0"/>
                <a:cs typeface="Arial" pitchFamily="34" charset="0"/>
              </a:rPr>
              <a:t>	</a:t>
            </a:r>
            <a:r>
              <a:rPr lang="es-ES_tradnl" sz="6400" dirty="0" smtClean="0">
                <a:latin typeface="Arial" pitchFamily="34" charset="0"/>
                <a:cs typeface="Arial" pitchFamily="34" charset="0"/>
              </a:rPr>
              <a:t>E:  Sismo</a:t>
            </a:r>
            <a:endParaRPr lang="es-EC" sz="6400" dirty="0">
              <a:latin typeface="Arial" pitchFamily="34" charset="0"/>
              <a:cs typeface="Arial" pitchFamily="34" charset="0"/>
            </a:endParaRPr>
          </a:p>
          <a:p>
            <a:pPr marL="0" indent="0" hangingPunct="0">
              <a:buNone/>
            </a:pPr>
            <a:r>
              <a:rPr lang="es-ES_tradnl" sz="6400" dirty="0">
                <a:latin typeface="Arial" pitchFamily="34" charset="0"/>
                <a:cs typeface="Arial" pitchFamily="34" charset="0"/>
              </a:rPr>
              <a:t>	</a:t>
            </a:r>
            <a:r>
              <a:rPr lang="es-ES_tradnl" sz="6400" dirty="0" smtClean="0">
                <a:latin typeface="Arial" pitchFamily="34" charset="0"/>
                <a:cs typeface="Arial" pitchFamily="34" charset="0"/>
              </a:rPr>
              <a:t>W: Viento</a:t>
            </a:r>
          </a:p>
          <a:p>
            <a:pPr marL="0" indent="0" hangingPunct="0">
              <a:buNone/>
            </a:pPr>
            <a:endParaRPr lang="es-EC" sz="6400" dirty="0">
              <a:latin typeface="Arial" pitchFamily="34" charset="0"/>
              <a:cs typeface="Arial" pitchFamily="34" charset="0"/>
            </a:endParaRPr>
          </a:p>
          <a:p>
            <a:pPr marL="0" indent="0" hangingPunct="0">
              <a:buNone/>
            </a:pPr>
            <a:r>
              <a:rPr lang="es-ES_tradnl" sz="6400" dirty="0">
                <a:latin typeface="Arial" pitchFamily="34" charset="0"/>
                <a:cs typeface="Arial" pitchFamily="34" charset="0"/>
              </a:rPr>
              <a:t> </a:t>
            </a:r>
            <a:r>
              <a:rPr lang="es-ES_tradnl" sz="6400" dirty="0" smtClean="0">
                <a:latin typeface="Arial" pitchFamily="34" charset="0"/>
                <a:cs typeface="Arial" pitchFamily="34" charset="0"/>
              </a:rPr>
              <a:t>Para </a:t>
            </a:r>
            <a:r>
              <a:rPr lang="es-ES_tradnl" sz="6400" dirty="0">
                <a:latin typeface="Arial" pitchFamily="34" charset="0"/>
                <a:cs typeface="Arial" pitchFamily="34" charset="0"/>
              </a:rPr>
              <a:t>determinar la condición más crítica de diseño en cada uno de los elementos, se utilizaron las siguientes combinaciones de carga</a:t>
            </a:r>
            <a:r>
              <a:rPr lang="es-ES_tradnl" sz="7200" dirty="0">
                <a:latin typeface="Arial" pitchFamily="34" charset="0"/>
                <a:cs typeface="Arial" pitchFamily="34" charset="0"/>
              </a:rPr>
              <a:t>:</a:t>
            </a:r>
            <a:endParaRPr lang="es-EC" sz="7200" dirty="0">
              <a:latin typeface="Arial" pitchFamily="34" charset="0"/>
              <a:cs typeface="Arial" pitchFamily="34" charset="0"/>
            </a:endParaRPr>
          </a:p>
          <a:p>
            <a:pPr marL="0" indent="0" hangingPunct="0">
              <a:buNone/>
            </a:pPr>
            <a:r>
              <a:rPr lang="es-ES_tradnl" sz="2800" dirty="0">
                <a:latin typeface="Arial" pitchFamily="34" charset="0"/>
                <a:cs typeface="Arial" pitchFamily="34" charset="0"/>
              </a:rPr>
              <a:t>	</a:t>
            </a:r>
            <a:endParaRPr lang="es-EC" sz="2800" dirty="0">
              <a:latin typeface="Arial" pitchFamily="34" charset="0"/>
              <a:cs typeface="Arial" pitchFamily="34" charset="0"/>
            </a:endParaRPr>
          </a:p>
          <a:p>
            <a:pPr marL="0" indent="0" hangingPunct="0">
              <a:buNone/>
            </a:pPr>
            <a:r>
              <a:rPr lang="es-ES_tradnl" sz="2800" dirty="0">
                <a:latin typeface="Arial" pitchFamily="34" charset="0"/>
                <a:cs typeface="Arial" pitchFamily="34" charset="0"/>
              </a:rPr>
              <a:t>	</a:t>
            </a:r>
            <a:endParaRPr lang="es-EC" sz="2800" dirty="0">
              <a:latin typeface="Arial" pitchFamily="34" charset="0"/>
              <a:cs typeface="Arial" pitchFamily="34" charset="0"/>
            </a:endParaRPr>
          </a:p>
          <a:p>
            <a:pPr marL="0" indent="0" hangingPunct="0">
              <a:buNone/>
            </a:pPr>
            <a:r>
              <a:rPr lang="es-ES_tradnl" sz="2800" dirty="0">
                <a:latin typeface="Arial" pitchFamily="34" charset="0"/>
                <a:cs typeface="Arial" pitchFamily="34" charset="0"/>
              </a:rPr>
              <a:t> </a:t>
            </a:r>
            <a:endParaRPr lang="es-EC" sz="2800" dirty="0">
              <a:latin typeface="Arial" pitchFamily="34" charset="0"/>
              <a:cs typeface="Arial" pitchFamily="34" charset="0"/>
            </a:endParaRPr>
          </a:p>
          <a:p>
            <a:pPr marL="0" indent="0" hangingPunct="0">
              <a:buNone/>
            </a:pPr>
            <a:r>
              <a:rPr lang="es-ES_tradnl" sz="2800" dirty="0">
                <a:latin typeface="Arial" pitchFamily="34" charset="0"/>
                <a:cs typeface="Arial" pitchFamily="34" charset="0"/>
              </a:rPr>
              <a:t>	</a:t>
            </a:r>
            <a:endParaRPr lang="es-EC" dirty="0"/>
          </a:p>
        </p:txBody>
      </p:sp>
      <p:sp>
        <p:nvSpPr>
          <p:cNvPr id="4" name="2 Marcador de contenido"/>
          <p:cNvSpPr txBox="1">
            <a:spLocks/>
          </p:cNvSpPr>
          <p:nvPr/>
        </p:nvSpPr>
        <p:spPr>
          <a:xfrm>
            <a:off x="609600" y="4193704"/>
            <a:ext cx="8229600" cy="1755576"/>
          </a:xfrm>
          <a:prstGeom prst="rect">
            <a:avLst/>
          </a:prstGeom>
        </p:spPr>
        <p:txBody>
          <a:bodyPr vert="horz" numCol="2">
            <a:normAutofit fontScale="250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hangingPunct="0">
              <a:buNone/>
            </a:pPr>
            <a:r>
              <a:rPr lang="es-ES_tradnl" sz="6400" b="1" dirty="0">
                <a:latin typeface="Arial" pitchFamily="34" charset="0"/>
                <a:cs typeface="Arial" pitchFamily="34" charset="0"/>
              </a:rPr>
              <a:t>ESTRUCTURA EN HORMIGÓN </a:t>
            </a:r>
            <a:r>
              <a:rPr lang="es-ES_tradnl" sz="6400" b="1" dirty="0" smtClean="0">
                <a:latin typeface="Arial" pitchFamily="34" charset="0"/>
                <a:cs typeface="Arial" pitchFamily="34" charset="0"/>
              </a:rPr>
              <a:t>ARMADO</a:t>
            </a:r>
            <a:endParaRPr lang="es-EC" sz="6400" dirty="0">
              <a:latin typeface="Arial" pitchFamily="34" charset="0"/>
              <a:cs typeface="Arial" pitchFamily="34" charset="0"/>
            </a:endParaRPr>
          </a:p>
          <a:p>
            <a:pPr marL="0" indent="0" hangingPunct="0">
              <a:buNone/>
            </a:pPr>
            <a:r>
              <a:rPr lang="es-ES_tradnl" sz="6400" dirty="0">
                <a:latin typeface="Arial" pitchFamily="34" charset="0"/>
                <a:cs typeface="Arial" pitchFamily="34" charset="0"/>
              </a:rPr>
              <a:t> 	</a:t>
            </a:r>
            <a:r>
              <a:rPr lang="es-ES_tradnl" sz="6400" dirty="0" smtClean="0">
                <a:latin typeface="Arial" pitchFamily="34" charset="0"/>
                <a:cs typeface="Arial" pitchFamily="34" charset="0"/>
              </a:rPr>
              <a:t>1.- 1.4 </a:t>
            </a:r>
            <a:r>
              <a:rPr lang="es-ES_tradnl" sz="6400" dirty="0">
                <a:latin typeface="Arial" pitchFamily="34" charset="0"/>
                <a:cs typeface="Arial" pitchFamily="34" charset="0"/>
              </a:rPr>
              <a:t>D + 1.7 L</a:t>
            </a:r>
            <a:endParaRPr lang="es-EC" sz="6400" dirty="0">
              <a:latin typeface="Arial" pitchFamily="34" charset="0"/>
              <a:cs typeface="Arial" pitchFamily="34" charset="0"/>
            </a:endParaRPr>
          </a:p>
          <a:p>
            <a:pPr marL="0" indent="0" hangingPunct="0">
              <a:buNone/>
            </a:pPr>
            <a:r>
              <a:rPr lang="es-ES_tradnl" sz="6400" dirty="0">
                <a:latin typeface="Arial" pitchFamily="34" charset="0"/>
                <a:cs typeface="Arial" pitchFamily="34" charset="0"/>
              </a:rPr>
              <a:t>	2</a:t>
            </a:r>
            <a:r>
              <a:rPr lang="es-ES_tradnl" sz="6400" dirty="0" smtClean="0">
                <a:latin typeface="Arial" pitchFamily="34" charset="0"/>
                <a:cs typeface="Arial" pitchFamily="34" charset="0"/>
              </a:rPr>
              <a:t>.- </a:t>
            </a:r>
            <a:r>
              <a:rPr lang="en-US" sz="6400" dirty="0" smtClean="0">
                <a:latin typeface="Arial" pitchFamily="34" charset="0"/>
                <a:cs typeface="Arial" pitchFamily="34" charset="0"/>
              </a:rPr>
              <a:t>0.75(1.4D+1.7L</a:t>
            </a:r>
            <a:r>
              <a:rPr lang="en-US" sz="6400" dirty="0">
                <a:latin typeface="Arial" pitchFamily="34" charset="0"/>
                <a:cs typeface="Arial" pitchFamily="34" charset="0"/>
              </a:rPr>
              <a:t> </a:t>
            </a:r>
            <a:r>
              <a:rPr lang="en-US" sz="6400" dirty="0" smtClean="0">
                <a:latin typeface="Arial" pitchFamily="34" charset="0"/>
                <a:cs typeface="Arial" pitchFamily="34" charset="0"/>
              </a:rPr>
              <a:t>± 1.87E</a:t>
            </a:r>
            <a:r>
              <a:rPr lang="en-US" sz="6400" dirty="0" smtClean="0">
                <a:latin typeface="Arial" pitchFamily="34" charset="0"/>
                <a:cs typeface="Arial" pitchFamily="34" charset="0"/>
              </a:rPr>
              <a:t>)</a:t>
            </a:r>
            <a:endParaRPr lang="es-EC" sz="6400" dirty="0">
              <a:latin typeface="Arial" pitchFamily="34" charset="0"/>
              <a:cs typeface="Arial" pitchFamily="34" charset="0"/>
            </a:endParaRPr>
          </a:p>
          <a:p>
            <a:pPr marL="0" indent="0" hangingPunct="0">
              <a:buNone/>
            </a:pPr>
            <a:r>
              <a:rPr lang="es-ES_tradnl" sz="6400" dirty="0">
                <a:latin typeface="Arial" pitchFamily="34" charset="0"/>
                <a:cs typeface="Arial" pitchFamily="34" charset="0"/>
              </a:rPr>
              <a:t>	3</a:t>
            </a:r>
            <a:r>
              <a:rPr lang="es-ES_tradnl" sz="6400" dirty="0" smtClean="0">
                <a:latin typeface="Arial" pitchFamily="34" charset="0"/>
                <a:cs typeface="Arial" pitchFamily="34" charset="0"/>
              </a:rPr>
              <a:t>.- </a:t>
            </a:r>
            <a:r>
              <a:rPr lang="en-US" sz="6400" dirty="0" smtClean="0">
                <a:latin typeface="Arial" pitchFamily="34" charset="0"/>
                <a:cs typeface="Arial" pitchFamily="34" charset="0"/>
              </a:rPr>
              <a:t>0.9D+1.43E</a:t>
            </a:r>
          </a:p>
          <a:p>
            <a:pPr marL="0" indent="0" hangingPunct="0">
              <a:buNone/>
            </a:pPr>
            <a:r>
              <a:rPr lang="en-US" sz="6400" dirty="0">
                <a:latin typeface="Arial" pitchFamily="34" charset="0"/>
                <a:cs typeface="Arial" pitchFamily="34" charset="0"/>
              </a:rPr>
              <a:t>	</a:t>
            </a:r>
            <a:r>
              <a:rPr lang="en-US" sz="6400" dirty="0" smtClean="0">
                <a:latin typeface="Arial" pitchFamily="34" charset="0"/>
                <a:cs typeface="Arial" pitchFamily="34" charset="0"/>
              </a:rPr>
              <a:t>4</a:t>
            </a:r>
            <a:r>
              <a:rPr lang="es-ES_tradnl" sz="6400" dirty="0" smtClean="0">
                <a:latin typeface="Arial" pitchFamily="34" charset="0"/>
                <a:cs typeface="Arial" pitchFamily="34" charset="0"/>
              </a:rPr>
              <a:t>.- </a:t>
            </a:r>
            <a:r>
              <a:rPr lang="en-US" sz="6400" dirty="0">
                <a:latin typeface="Arial" pitchFamily="34" charset="0"/>
                <a:cs typeface="Arial" pitchFamily="34" charset="0"/>
              </a:rPr>
              <a:t>0.75(1.4D+1.7L ± </a:t>
            </a:r>
            <a:r>
              <a:rPr lang="en-US" sz="6400" dirty="0" smtClean="0">
                <a:latin typeface="Arial" pitchFamily="34" charset="0"/>
                <a:cs typeface="Arial" pitchFamily="34" charset="0"/>
              </a:rPr>
              <a:t> 1.7W</a:t>
            </a:r>
            <a:r>
              <a:rPr lang="en-US" sz="6400" dirty="0" smtClean="0">
                <a:latin typeface="Arial" pitchFamily="34" charset="0"/>
                <a:cs typeface="Arial" pitchFamily="34" charset="0"/>
              </a:rPr>
              <a:t>)</a:t>
            </a:r>
          </a:p>
          <a:p>
            <a:pPr marL="0" indent="0" hangingPunct="0">
              <a:buNone/>
            </a:pPr>
            <a:r>
              <a:rPr lang="en-US" sz="6400" dirty="0">
                <a:latin typeface="Arial" pitchFamily="34" charset="0"/>
                <a:cs typeface="Arial" pitchFamily="34" charset="0"/>
              </a:rPr>
              <a:t>	</a:t>
            </a:r>
            <a:r>
              <a:rPr lang="en-US" sz="6400" dirty="0" smtClean="0">
                <a:latin typeface="Arial" pitchFamily="34" charset="0"/>
                <a:cs typeface="Arial" pitchFamily="34" charset="0"/>
              </a:rPr>
              <a:t>5.- </a:t>
            </a:r>
            <a:r>
              <a:rPr lang="en-US" sz="6400" dirty="0">
                <a:latin typeface="Arial" pitchFamily="34" charset="0"/>
                <a:cs typeface="Arial" pitchFamily="34" charset="0"/>
              </a:rPr>
              <a:t>0.9D ± </a:t>
            </a:r>
            <a:r>
              <a:rPr lang="en-US" sz="6400" dirty="0" smtClean="0">
                <a:latin typeface="Arial" pitchFamily="34" charset="0"/>
                <a:cs typeface="Arial" pitchFamily="34" charset="0"/>
              </a:rPr>
              <a:t> 1.3W</a:t>
            </a:r>
            <a:endParaRPr lang="es-EC" sz="6400" dirty="0">
              <a:latin typeface="Arial" pitchFamily="34" charset="0"/>
              <a:cs typeface="Arial" pitchFamily="34" charset="0"/>
            </a:endParaRPr>
          </a:p>
          <a:p>
            <a:pPr hangingPunct="0"/>
            <a:endParaRPr lang="es-ES_tradnl" sz="1600" b="1" dirty="0" smtClean="0"/>
          </a:p>
          <a:p>
            <a:pPr hangingPunct="0"/>
            <a:endParaRPr lang="es-ES_tradnl" sz="1600" b="1" dirty="0"/>
          </a:p>
          <a:p>
            <a:pPr hangingPunct="0"/>
            <a:endParaRPr lang="es-ES_tradnl" sz="1600" b="1" dirty="0" smtClean="0"/>
          </a:p>
          <a:p>
            <a:pPr hangingPunct="0"/>
            <a:endParaRPr lang="es-ES_tradnl" sz="1600" b="1" dirty="0"/>
          </a:p>
          <a:p>
            <a:pPr hangingPunct="0"/>
            <a:endParaRPr lang="es-ES_tradnl" sz="1600" b="1" dirty="0" smtClean="0"/>
          </a:p>
          <a:p>
            <a:pPr hangingPunct="0"/>
            <a:endParaRPr lang="es-ES_tradnl" sz="1600" b="1" dirty="0"/>
          </a:p>
          <a:p>
            <a:pPr hangingPunct="0"/>
            <a:endParaRPr lang="es-ES_tradnl" sz="1600" b="1" dirty="0" smtClean="0"/>
          </a:p>
          <a:p>
            <a:pPr hangingPunct="0"/>
            <a:endParaRPr lang="es-ES_tradnl" sz="6400" b="1" dirty="0" smtClean="0">
              <a:latin typeface="Arial" pitchFamily="34" charset="0"/>
              <a:cs typeface="Arial" pitchFamily="34" charset="0"/>
            </a:endParaRPr>
          </a:p>
          <a:p>
            <a:pPr marL="0" indent="0" algn="ctr" hangingPunct="0">
              <a:buNone/>
            </a:pPr>
            <a:r>
              <a:rPr lang="es-ES_tradnl" sz="6400" b="1" dirty="0" smtClean="0">
                <a:latin typeface="Arial" pitchFamily="34" charset="0"/>
                <a:cs typeface="Arial" pitchFamily="34" charset="0"/>
              </a:rPr>
              <a:t>ESTRUCTURAS </a:t>
            </a:r>
            <a:r>
              <a:rPr lang="es-ES_tradnl" sz="6400" b="1" dirty="0">
                <a:latin typeface="Arial" pitchFamily="34" charset="0"/>
                <a:cs typeface="Arial" pitchFamily="34" charset="0"/>
              </a:rPr>
              <a:t>METÁLICAS:</a:t>
            </a:r>
            <a:endParaRPr lang="es-EC" sz="6400" dirty="0">
              <a:latin typeface="Arial" pitchFamily="34" charset="0"/>
              <a:cs typeface="Arial" pitchFamily="34" charset="0"/>
            </a:endParaRPr>
          </a:p>
          <a:p>
            <a:pPr marL="0" indent="0" hangingPunct="0">
              <a:buNone/>
            </a:pPr>
            <a:r>
              <a:rPr lang="es-ES_tradnl" sz="6400" dirty="0">
                <a:latin typeface="Arial" pitchFamily="34" charset="0"/>
                <a:cs typeface="Arial" pitchFamily="34" charset="0"/>
              </a:rPr>
              <a:t>	1</a:t>
            </a:r>
            <a:r>
              <a:rPr lang="es-ES_tradnl" sz="6400" dirty="0" smtClean="0">
                <a:latin typeface="Arial" pitchFamily="34" charset="0"/>
                <a:cs typeface="Arial" pitchFamily="34" charset="0"/>
              </a:rPr>
              <a:t>.- D </a:t>
            </a:r>
            <a:r>
              <a:rPr lang="es-ES_tradnl" sz="6400" dirty="0">
                <a:latin typeface="Arial" pitchFamily="34" charset="0"/>
                <a:cs typeface="Arial" pitchFamily="34" charset="0"/>
              </a:rPr>
              <a:t>+ L</a:t>
            </a:r>
            <a:endParaRPr lang="es-EC" sz="6400" dirty="0">
              <a:latin typeface="Arial" pitchFamily="34" charset="0"/>
              <a:cs typeface="Arial" pitchFamily="34" charset="0"/>
            </a:endParaRPr>
          </a:p>
          <a:p>
            <a:pPr marL="0" indent="0" hangingPunct="0">
              <a:buNone/>
            </a:pPr>
            <a:r>
              <a:rPr lang="es-ES_tradnl" sz="6400" dirty="0">
                <a:latin typeface="Arial" pitchFamily="34" charset="0"/>
                <a:cs typeface="Arial" pitchFamily="34" charset="0"/>
              </a:rPr>
              <a:t>	2</a:t>
            </a:r>
            <a:r>
              <a:rPr lang="es-ES_tradnl" sz="6400" dirty="0" smtClean="0">
                <a:latin typeface="Arial" pitchFamily="34" charset="0"/>
                <a:cs typeface="Arial" pitchFamily="34" charset="0"/>
              </a:rPr>
              <a:t>.- 0.75 </a:t>
            </a:r>
            <a:r>
              <a:rPr lang="es-ES_tradnl" sz="6400" dirty="0">
                <a:latin typeface="Arial" pitchFamily="34" charset="0"/>
                <a:cs typeface="Arial" pitchFamily="34" charset="0"/>
              </a:rPr>
              <a:t>( D + L </a:t>
            </a:r>
            <a:r>
              <a:rPr lang="en-US" sz="6400" dirty="0">
                <a:latin typeface="Arial" pitchFamily="34" charset="0"/>
                <a:cs typeface="Arial" pitchFamily="34" charset="0"/>
              </a:rPr>
              <a:t>±</a:t>
            </a:r>
            <a:r>
              <a:rPr lang="es-ES_tradnl" sz="6400" dirty="0" smtClean="0">
                <a:latin typeface="Arial" pitchFamily="34" charset="0"/>
                <a:cs typeface="Arial" pitchFamily="34" charset="0"/>
              </a:rPr>
              <a:t> </a:t>
            </a:r>
            <a:r>
              <a:rPr lang="es-ES_tradnl" sz="6400" dirty="0">
                <a:latin typeface="Arial" pitchFamily="34" charset="0"/>
                <a:cs typeface="Arial" pitchFamily="34" charset="0"/>
              </a:rPr>
              <a:t>E )</a:t>
            </a:r>
            <a:endParaRPr lang="es-EC" sz="6400" dirty="0">
              <a:latin typeface="Arial" pitchFamily="34" charset="0"/>
              <a:cs typeface="Arial" pitchFamily="34" charset="0"/>
            </a:endParaRPr>
          </a:p>
          <a:p>
            <a:pPr marL="0" indent="0" hangingPunct="0">
              <a:buNone/>
            </a:pPr>
            <a:r>
              <a:rPr lang="es-ES_tradnl" sz="6400" dirty="0">
                <a:latin typeface="Arial" pitchFamily="34" charset="0"/>
                <a:cs typeface="Arial" pitchFamily="34" charset="0"/>
              </a:rPr>
              <a:t>	3.- </a:t>
            </a:r>
            <a:r>
              <a:rPr lang="es-ES_tradnl" sz="6400" dirty="0" smtClean="0">
                <a:latin typeface="Arial" pitchFamily="34" charset="0"/>
                <a:cs typeface="Arial" pitchFamily="34" charset="0"/>
              </a:rPr>
              <a:t> 0.75 </a:t>
            </a:r>
            <a:r>
              <a:rPr lang="es-ES_tradnl" sz="6400" dirty="0">
                <a:latin typeface="Arial" pitchFamily="34" charset="0"/>
                <a:cs typeface="Arial" pitchFamily="34" charset="0"/>
              </a:rPr>
              <a:t>( D </a:t>
            </a:r>
            <a:r>
              <a:rPr lang="en-US" sz="6400" dirty="0">
                <a:latin typeface="Arial" pitchFamily="34" charset="0"/>
                <a:cs typeface="Arial" pitchFamily="34" charset="0"/>
              </a:rPr>
              <a:t>±</a:t>
            </a:r>
            <a:r>
              <a:rPr lang="es-ES_tradnl" sz="6400" dirty="0" smtClean="0">
                <a:latin typeface="Arial" pitchFamily="34" charset="0"/>
                <a:cs typeface="Arial" pitchFamily="34" charset="0"/>
              </a:rPr>
              <a:t> </a:t>
            </a:r>
            <a:r>
              <a:rPr lang="es-ES_tradnl" sz="6400" dirty="0">
                <a:latin typeface="Arial" pitchFamily="34" charset="0"/>
                <a:cs typeface="Arial" pitchFamily="34" charset="0"/>
              </a:rPr>
              <a:t>E )</a:t>
            </a:r>
            <a:endParaRPr lang="es-EC" sz="6400" dirty="0">
              <a:latin typeface="Arial" pitchFamily="34" charset="0"/>
              <a:cs typeface="Arial" pitchFamily="34" charset="0"/>
            </a:endParaRPr>
          </a:p>
          <a:p>
            <a:pPr marL="0" indent="0" hangingPunct="0">
              <a:buNone/>
            </a:pPr>
            <a:r>
              <a:rPr lang="es-ES_tradnl" sz="6400" dirty="0">
                <a:latin typeface="Arial" pitchFamily="34" charset="0"/>
                <a:cs typeface="Arial" pitchFamily="34" charset="0"/>
              </a:rPr>
              <a:t>	4</a:t>
            </a:r>
            <a:r>
              <a:rPr lang="es-ES_tradnl" sz="6400" dirty="0" smtClean="0">
                <a:latin typeface="Arial" pitchFamily="34" charset="0"/>
                <a:cs typeface="Arial" pitchFamily="34" charset="0"/>
              </a:rPr>
              <a:t>.- 0.75 </a:t>
            </a:r>
            <a:r>
              <a:rPr lang="es-ES_tradnl" sz="6400" dirty="0">
                <a:latin typeface="Arial" pitchFamily="34" charset="0"/>
                <a:cs typeface="Arial" pitchFamily="34" charset="0"/>
              </a:rPr>
              <a:t>( D + L </a:t>
            </a:r>
            <a:r>
              <a:rPr lang="en-US" sz="6400" dirty="0">
                <a:latin typeface="Arial" pitchFamily="34" charset="0"/>
                <a:cs typeface="Arial" pitchFamily="34" charset="0"/>
              </a:rPr>
              <a:t>±</a:t>
            </a:r>
            <a:r>
              <a:rPr lang="es-ES_tradnl" sz="6400" dirty="0" smtClean="0">
                <a:latin typeface="Arial" pitchFamily="34" charset="0"/>
                <a:cs typeface="Arial" pitchFamily="34" charset="0"/>
              </a:rPr>
              <a:t> </a:t>
            </a:r>
            <a:r>
              <a:rPr lang="es-ES_tradnl" sz="6400" dirty="0">
                <a:latin typeface="Arial" pitchFamily="34" charset="0"/>
                <a:cs typeface="Arial" pitchFamily="34" charset="0"/>
              </a:rPr>
              <a:t>W )</a:t>
            </a:r>
            <a:endParaRPr lang="es-EC" sz="6400" dirty="0">
              <a:latin typeface="Arial" pitchFamily="34" charset="0"/>
              <a:cs typeface="Arial" pitchFamily="34" charset="0"/>
            </a:endParaRPr>
          </a:p>
          <a:p>
            <a:pPr marL="0" indent="0" hangingPunct="0">
              <a:buNone/>
            </a:pPr>
            <a:r>
              <a:rPr lang="es-ES_tradnl" sz="6400" dirty="0">
                <a:latin typeface="Arial" pitchFamily="34" charset="0"/>
                <a:cs typeface="Arial" pitchFamily="34" charset="0"/>
              </a:rPr>
              <a:t>	5</a:t>
            </a:r>
            <a:r>
              <a:rPr lang="es-ES_tradnl" sz="6400" dirty="0" smtClean="0">
                <a:latin typeface="Arial" pitchFamily="34" charset="0"/>
                <a:cs typeface="Arial" pitchFamily="34" charset="0"/>
              </a:rPr>
              <a:t>.- 0.75 </a:t>
            </a:r>
            <a:r>
              <a:rPr lang="es-ES_tradnl" sz="6400" dirty="0">
                <a:latin typeface="Arial" pitchFamily="34" charset="0"/>
                <a:cs typeface="Arial" pitchFamily="34" charset="0"/>
              </a:rPr>
              <a:t>( D </a:t>
            </a:r>
            <a:r>
              <a:rPr lang="en-US" sz="6400" dirty="0">
                <a:latin typeface="Arial" pitchFamily="34" charset="0"/>
                <a:cs typeface="Arial" pitchFamily="34" charset="0"/>
              </a:rPr>
              <a:t>±</a:t>
            </a:r>
            <a:r>
              <a:rPr lang="es-ES_tradnl" sz="6400" dirty="0" smtClean="0">
                <a:latin typeface="Arial" pitchFamily="34" charset="0"/>
                <a:cs typeface="Arial" pitchFamily="34" charset="0"/>
              </a:rPr>
              <a:t> </a:t>
            </a:r>
            <a:r>
              <a:rPr lang="es-ES_tradnl" sz="6400" dirty="0">
                <a:latin typeface="Arial" pitchFamily="34" charset="0"/>
                <a:cs typeface="Arial" pitchFamily="34" charset="0"/>
              </a:rPr>
              <a:t>W )</a:t>
            </a:r>
            <a:endParaRPr lang="es-EC" sz="6400" dirty="0">
              <a:latin typeface="Arial" pitchFamily="34" charset="0"/>
              <a:cs typeface="Arial" pitchFamily="34" charset="0"/>
            </a:endParaRPr>
          </a:p>
          <a:p>
            <a:pPr marL="0" indent="0" hangingPunct="0">
              <a:buFont typeface="Wingdings 2"/>
              <a:buNone/>
            </a:pPr>
            <a:r>
              <a:rPr lang="es-ES_tradnl" sz="2800" dirty="0" smtClean="0">
                <a:latin typeface="Arial" pitchFamily="34" charset="0"/>
                <a:cs typeface="Arial" pitchFamily="34" charset="0"/>
              </a:rPr>
              <a:t>	</a:t>
            </a:r>
            <a:endParaRPr lang="es-EC" sz="2800" dirty="0" smtClean="0">
              <a:latin typeface="Arial" pitchFamily="34" charset="0"/>
              <a:cs typeface="Arial" pitchFamily="34" charset="0"/>
            </a:endParaRPr>
          </a:p>
          <a:p>
            <a:pPr marL="0" indent="0" hangingPunct="0">
              <a:buFont typeface="Wingdings 2"/>
              <a:buNone/>
            </a:pPr>
            <a:r>
              <a:rPr lang="es-ES_tradnl" sz="2800" dirty="0" smtClean="0">
                <a:latin typeface="Arial" pitchFamily="34" charset="0"/>
                <a:cs typeface="Arial" pitchFamily="34" charset="0"/>
              </a:rPr>
              <a:t>	</a:t>
            </a:r>
            <a:endParaRPr lang="es-EC" sz="2800" dirty="0" smtClean="0">
              <a:latin typeface="Arial" pitchFamily="34" charset="0"/>
              <a:cs typeface="Arial" pitchFamily="34" charset="0"/>
            </a:endParaRPr>
          </a:p>
          <a:p>
            <a:pPr marL="0" indent="0" hangingPunct="0">
              <a:buFont typeface="Wingdings 2"/>
              <a:buNone/>
            </a:pPr>
            <a:r>
              <a:rPr lang="es-ES_tradnl" sz="2800" dirty="0" smtClean="0">
                <a:latin typeface="Arial" pitchFamily="34" charset="0"/>
                <a:cs typeface="Arial" pitchFamily="34" charset="0"/>
              </a:rPr>
              <a:t> </a:t>
            </a:r>
            <a:endParaRPr lang="es-EC" sz="2800" dirty="0" smtClean="0">
              <a:latin typeface="Arial" pitchFamily="34" charset="0"/>
              <a:cs typeface="Arial" pitchFamily="34" charset="0"/>
            </a:endParaRPr>
          </a:p>
          <a:p>
            <a:pPr marL="0" indent="0" hangingPunct="0">
              <a:buFont typeface="Wingdings 2"/>
              <a:buNone/>
            </a:pPr>
            <a:r>
              <a:rPr lang="es-ES_tradnl" sz="2800" dirty="0" smtClean="0">
                <a:latin typeface="Arial" pitchFamily="34" charset="0"/>
                <a:cs typeface="Arial" pitchFamily="34" charset="0"/>
              </a:rPr>
              <a:t>	</a:t>
            </a:r>
            <a:endParaRPr lang="es-EC" dirty="0"/>
          </a:p>
        </p:txBody>
      </p:sp>
      <p:cxnSp>
        <p:nvCxnSpPr>
          <p:cNvPr id="6" name="5 Conector recto"/>
          <p:cNvCxnSpPr/>
          <p:nvPr/>
        </p:nvCxnSpPr>
        <p:spPr>
          <a:xfrm flipV="1">
            <a:off x="4932040" y="4193704"/>
            <a:ext cx="0" cy="175557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72032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38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60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14" name="13 CuadroTexto"/>
          <p:cNvSpPr txBox="1"/>
          <p:nvPr/>
        </p:nvSpPr>
        <p:spPr>
          <a:xfrm>
            <a:off x="1142976" y="609881"/>
            <a:ext cx="7000924" cy="461665"/>
          </a:xfrm>
          <a:prstGeom prst="rect">
            <a:avLst/>
          </a:prstGeom>
          <a:noFill/>
        </p:spPr>
        <p:txBody>
          <a:bodyPr wrap="square" rtlCol="0">
            <a:spAutoFit/>
          </a:bodyPr>
          <a:lstStyle/>
          <a:p>
            <a:pPr algn="ctr"/>
            <a:r>
              <a:rPr lang="es-AR" sz="2400" b="1" dirty="0" smtClean="0">
                <a:solidFill>
                  <a:srgbClr val="0070C0"/>
                </a:solidFill>
              </a:rPr>
              <a:t>DISEÑO ESTRUCTURAL</a:t>
            </a:r>
            <a:endParaRPr lang="es-AR" sz="2400" b="1" dirty="0">
              <a:solidFill>
                <a:srgbClr val="0070C0"/>
              </a:solidFill>
            </a:endParaRPr>
          </a:p>
        </p:txBody>
      </p:sp>
      <p:sp>
        <p:nvSpPr>
          <p:cNvPr id="28" name="27 CuadroTexto"/>
          <p:cNvSpPr txBox="1"/>
          <p:nvPr/>
        </p:nvSpPr>
        <p:spPr>
          <a:xfrm>
            <a:off x="571472" y="4293096"/>
            <a:ext cx="8001056" cy="1200329"/>
          </a:xfrm>
          <a:prstGeom prst="rect">
            <a:avLst/>
          </a:prstGeom>
          <a:noFill/>
        </p:spPr>
        <p:txBody>
          <a:bodyPr wrap="square" rtlCol="0">
            <a:spAutoFit/>
          </a:bodyPr>
          <a:lstStyle/>
          <a:p>
            <a:pPr algn="just"/>
            <a:r>
              <a:rPr lang="es-AR" dirty="0" smtClean="0">
                <a:latin typeface="Verdana" pitchFamily="34" charset="0"/>
              </a:rPr>
              <a:t>Para </a:t>
            </a:r>
            <a:r>
              <a:rPr lang="es-AR" dirty="0" smtClean="0">
                <a:latin typeface="Verdana" pitchFamily="34" charset="0"/>
              </a:rPr>
              <a:t>el presente proyecto nos basamos en el Diseño por Capacidad Resistente, en el cual las solicitaciones que actúan sobre la estructura se mayoran mediante factores apropiados, y se comparan con la capacidad resistente de la estructura.</a:t>
            </a:r>
            <a:endParaRPr lang="es-AR" dirty="0">
              <a:latin typeface="Verdana" pitchFamily="34" charset="0"/>
            </a:endParaRPr>
          </a:p>
        </p:txBody>
      </p:sp>
      <p:pic>
        <p:nvPicPr>
          <p:cNvPr id="4098" name="Picture 2" descr="http://images.arq.com.mx/noticias/articulos/med-11823-1258647243-12816-6-aquatics-roof7big.jpg"/>
          <p:cNvPicPr>
            <a:picLocks noChangeAspect="1" noChangeArrowheads="1"/>
          </p:cNvPicPr>
          <p:nvPr/>
        </p:nvPicPr>
        <p:blipFill rotWithShape="1">
          <a:blip r:embed="rId2">
            <a:extLst>
              <a:ext uri="{28A0092B-C50C-407E-A947-70E740481C1C}">
                <a14:useLocalDpi xmlns:a14="http://schemas.microsoft.com/office/drawing/2010/main" val="0"/>
              </a:ext>
            </a:extLst>
          </a:blip>
          <a:srcRect b="31581"/>
          <a:stretch/>
        </p:blipFill>
        <p:spPr bwMode="auto">
          <a:xfrm>
            <a:off x="783183" y="1268760"/>
            <a:ext cx="7577634"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774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500034" y="714356"/>
            <a:ext cx="7858180" cy="400110"/>
          </a:xfrm>
          <a:prstGeom prst="rect">
            <a:avLst/>
          </a:prstGeom>
          <a:noFill/>
        </p:spPr>
        <p:txBody>
          <a:bodyPr wrap="square" rtlCol="0">
            <a:spAutoFit/>
          </a:bodyPr>
          <a:lstStyle/>
          <a:p>
            <a:pPr algn="just"/>
            <a:r>
              <a:rPr lang="es-AR" sz="2000" dirty="0" smtClean="0">
                <a:latin typeface="Verdana" pitchFamily="34" charset="0"/>
              </a:rPr>
              <a:t>MODOS DE VIBRACION</a:t>
            </a:r>
            <a:endParaRPr lang="es-AR" sz="2000" dirty="0">
              <a:latin typeface="Verdana" pitchFamily="34" charset="0"/>
            </a:endParaRP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38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60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10" name="9 CuadroTexto"/>
          <p:cNvSpPr txBox="1"/>
          <p:nvPr/>
        </p:nvSpPr>
        <p:spPr>
          <a:xfrm>
            <a:off x="571472" y="1071546"/>
            <a:ext cx="8215370" cy="1477328"/>
          </a:xfrm>
          <a:prstGeom prst="rect">
            <a:avLst/>
          </a:prstGeom>
          <a:noFill/>
        </p:spPr>
        <p:txBody>
          <a:bodyPr wrap="square" rtlCol="0">
            <a:spAutoFit/>
          </a:bodyPr>
          <a:lstStyle/>
          <a:p>
            <a:pPr algn="just"/>
            <a:r>
              <a:rPr lang="es-ES" dirty="0" smtClean="0">
                <a:latin typeface="Verdana" pitchFamily="34" charset="0"/>
              </a:rPr>
              <a:t>Se debe considerar que la cantidad de modos de vibración sea tal que la participación de la masa total de la estructura sea mayor o igual al 90% de ella. Además, para que la estructura tenga un buen desempeño los dos primeros modos deben ser traslacionales y el tercero rotacional.</a:t>
            </a:r>
          </a:p>
        </p:txBody>
      </p:sp>
      <p:sp>
        <p:nvSpPr>
          <p:cNvPr id="11" name="10 CuadroTexto"/>
          <p:cNvSpPr txBox="1"/>
          <p:nvPr/>
        </p:nvSpPr>
        <p:spPr>
          <a:xfrm>
            <a:off x="500034" y="2671700"/>
            <a:ext cx="7858180" cy="400110"/>
          </a:xfrm>
          <a:prstGeom prst="rect">
            <a:avLst/>
          </a:prstGeom>
          <a:noFill/>
        </p:spPr>
        <p:txBody>
          <a:bodyPr wrap="square" rtlCol="0">
            <a:spAutoFit/>
          </a:bodyPr>
          <a:lstStyle/>
          <a:p>
            <a:pPr algn="just"/>
            <a:r>
              <a:rPr lang="es-AR" sz="2000" dirty="0" smtClean="0">
                <a:latin typeface="Verdana" pitchFamily="34" charset="0"/>
              </a:rPr>
              <a:t>EFECTOS P-</a:t>
            </a:r>
            <a:r>
              <a:rPr lang="el-GR" sz="2000" dirty="0" smtClean="0">
                <a:latin typeface="Verdana" pitchFamily="34" charset="0"/>
              </a:rPr>
              <a:t>Δ</a:t>
            </a:r>
            <a:endParaRPr lang="es-AR" sz="2000" dirty="0">
              <a:latin typeface="Verdana" pitchFamily="34" charset="0"/>
            </a:endParaRPr>
          </a:p>
        </p:txBody>
      </p:sp>
      <p:sp>
        <p:nvSpPr>
          <p:cNvPr id="12" name="11 CuadroTexto"/>
          <p:cNvSpPr txBox="1"/>
          <p:nvPr/>
        </p:nvSpPr>
        <p:spPr>
          <a:xfrm>
            <a:off x="571472" y="3014489"/>
            <a:ext cx="8215370" cy="1200329"/>
          </a:xfrm>
          <a:prstGeom prst="rect">
            <a:avLst/>
          </a:prstGeom>
          <a:noFill/>
        </p:spPr>
        <p:txBody>
          <a:bodyPr wrap="square" rtlCol="0">
            <a:spAutoFit/>
          </a:bodyPr>
          <a:lstStyle/>
          <a:p>
            <a:pPr algn="just"/>
            <a:r>
              <a:rPr lang="es-ES" dirty="0" smtClean="0">
                <a:latin typeface="Verdana" pitchFamily="34" charset="0"/>
              </a:rPr>
              <a:t>Para ingresar los efectos P-</a:t>
            </a:r>
            <a:r>
              <a:rPr lang="el-GR" dirty="0" smtClean="0">
                <a:latin typeface="Verdana" pitchFamily="34" charset="0"/>
              </a:rPr>
              <a:t>Δ</a:t>
            </a:r>
            <a:r>
              <a:rPr lang="es-ES" dirty="0" smtClean="0">
                <a:latin typeface="Verdana" pitchFamily="34" charset="0"/>
              </a:rPr>
              <a:t> en el programa se realizo modelos iterativos basados en la siguiente combinación de carga:     </a:t>
            </a:r>
          </a:p>
          <a:p>
            <a:pPr algn="just"/>
            <a:r>
              <a:rPr lang="es-ES" dirty="0" smtClean="0">
                <a:latin typeface="Verdana" pitchFamily="34" charset="0"/>
              </a:rPr>
              <a:t>                    </a:t>
            </a:r>
          </a:p>
          <a:p>
            <a:pPr algn="ctr"/>
            <a:r>
              <a:rPr lang="es-ES" dirty="0" smtClean="0">
                <a:latin typeface="Verdana" pitchFamily="34" charset="0"/>
              </a:rPr>
              <a:t>P = D+0.25L</a:t>
            </a:r>
            <a:endParaRPr lang="es-AR" dirty="0">
              <a:latin typeface="Verdana" pitchFamily="34" charset="0"/>
            </a:endParaRPr>
          </a:p>
        </p:txBody>
      </p:sp>
      <p:sp>
        <p:nvSpPr>
          <p:cNvPr id="13" name="12 CuadroTexto"/>
          <p:cNvSpPr txBox="1"/>
          <p:nvPr/>
        </p:nvSpPr>
        <p:spPr>
          <a:xfrm>
            <a:off x="500034" y="4071942"/>
            <a:ext cx="7858180" cy="400110"/>
          </a:xfrm>
          <a:prstGeom prst="rect">
            <a:avLst/>
          </a:prstGeom>
          <a:noFill/>
        </p:spPr>
        <p:txBody>
          <a:bodyPr wrap="square" rtlCol="0">
            <a:spAutoFit/>
          </a:bodyPr>
          <a:lstStyle/>
          <a:p>
            <a:pPr algn="just"/>
            <a:r>
              <a:rPr lang="es-AR" sz="2000" dirty="0" smtClean="0">
                <a:latin typeface="Verdana" pitchFamily="34" charset="0"/>
              </a:rPr>
              <a:t>DERIVA DE PISO</a:t>
            </a:r>
            <a:endParaRPr lang="es-AR" sz="2000" dirty="0">
              <a:latin typeface="Verdana" pitchFamily="34" charset="0"/>
            </a:endParaRPr>
          </a:p>
        </p:txBody>
      </p:sp>
      <p:sp>
        <p:nvSpPr>
          <p:cNvPr id="16" name="15 CuadroTexto"/>
          <p:cNvSpPr txBox="1"/>
          <p:nvPr/>
        </p:nvSpPr>
        <p:spPr>
          <a:xfrm>
            <a:off x="571472" y="4452002"/>
            <a:ext cx="8215370" cy="1477328"/>
          </a:xfrm>
          <a:prstGeom prst="rect">
            <a:avLst/>
          </a:prstGeom>
          <a:noFill/>
        </p:spPr>
        <p:txBody>
          <a:bodyPr wrap="square" rtlCol="0">
            <a:spAutoFit/>
          </a:bodyPr>
          <a:lstStyle/>
          <a:p>
            <a:pPr algn="just"/>
            <a:r>
              <a:rPr lang="es-AR" dirty="0" smtClean="0">
                <a:latin typeface="Verdana" pitchFamily="34" charset="0"/>
              </a:rPr>
              <a:t>Se utilizó el valor de la respuesta máxima inelástica causada por el sismo de diseño y calculada mediante un análisis dinámico.  Los valores de la deriva de piso, expresados como fracción de la altura de piso no pueden superar a los valores que se indican en la siguiente tabla:</a:t>
            </a:r>
            <a:endParaRPr lang="es-AR" dirty="0">
              <a:latin typeface="Verdana" pitchFamily="34" charset="0"/>
            </a:endParaRPr>
          </a:p>
        </p:txBody>
      </p:sp>
      <p:graphicFrame>
        <p:nvGraphicFramePr>
          <p:cNvPr id="17" name="16 Tabla"/>
          <p:cNvGraphicFramePr>
            <a:graphicFrameLocks noGrp="1"/>
          </p:cNvGraphicFramePr>
          <p:nvPr/>
        </p:nvGraphicFramePr>
        <p:xfrm>
          <a:off x="2143108" y="6012774"/>
          <a:ext cx="4419600" cy="630936"/>
        </p:xfrm>
        <a:graphic>
          <a:graphicData uri="http://schemas.openxmlformats.org/drawingml/2006/table">
            <a:tbl>
              <a:tblPr/>
              <a:tblGrid>
                <a:gridCol w="3479800"/>
                <a:gridCol w="939800"/>
              </a:tblGrid>
              <a:tr h="238125">
                <a:tc>
                  <a:txBody>
                    <a:bodyPr/>
                    <a:lstStyle/>
                    <a:p>
                      <a:pPr algn="ctr">
                        <a:lnSpc>
                          <a:spcPct val="115000"/>
                        </a:lnSpc>
                        <a:spcAft>
                          <a:spcPts val="0"/>
                        </a:spcAft>
                      </a:pPr>
                      <a:r>
                        <a:rPr lang="es-AR" sz="1200" b="1" dirty="0">
                          <a:solidFill>
                            <a:srgbClr val="000000"/>
                          </a:solidFill>
                          <a:latin typeface="Arial"/>
                          <a:ea typeface="Times New Roman"/>
                        </a:rPr>
                        <a:t>Estructuras de</a:t>
                      </a:r>
                      <a:endParaRPr lang="es-AR"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es-AR" sz="1100" b="1" dirty="0">
                          <a:solidFill>
                            <a:srgbClr val="000000"/>
                          </a:solidFill>
                          <a:latin typeface="GreekC"/>
                          <a:ea typeface="Times New Roman"/>
                        </a:rPr>
                        <a:t>D</a:t>
                      </a:r>
                      <a:r>
                        <a:rPr lang="es-AR" sz="1100" b="1" dirty="0">
                          <a:solidFill>
                            <a:srgbClr val="000000"/>
                          </a:solidFill>
                          <a:latin typeface="Calibri"/>
                          <a:ea typeface="Times New Roman"/>
                          <a:cs typeface="Arial"/>
                        </a:rPr>
                        <a:t>M máxima</a:t>
                      </a:r>
                      <a:endParaRPr lang="es-AR"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190500">
                <a:tc>
                  <a:txBody>
                    <a:bodyPr/>
                    <a:lstStyle/>
                    <a:p>
                      <a:pPr>
                        <a:lnSpc>
                          <a:spcPct val="115000"/>
                        </a:lnSpc>
                        <a:spcAft>
                          <a:spcPts val="0"/>
                        </a:spcAft>
                      </a:pPr>
                      <a:r>
                        <a:rPr lang="es-AR" sz="1100" dirty="0">
                          <a:solidFill>
                            <a:srgbClr val="000000"/>
                          </a:solidFill>
                          <a:latin typeface="Arial"/>
                          <a:ea typeface="Times New Roman"/>
                        </a:rPr>
                        <a:t>Hormigón armado, estructuras metálicas y de madera</a:t>
                      </a:r>
                      <a:endParaRPr lang="es-AR"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AR" sz="1100" dirty="0">
                          <a:solidFill>
                            <a:srgbClr val="000000"/>
                          </a:solidFill>
                          <a:latin typeface="Arial"/>
                          <a:ea typeface="Times New Roman"/>
                        </a:rPr>
                        <a:t>0.020</a:t>
                      </a:r>
                      <a:endParaRPr lang="es-AR"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00025">
                <a:tc>
                  <a:txBody>
                    <a:bodyPr/>
                    <a:lstStyle/>
                    <a:p>
                      <a:pPr>
                        <a:lnSpc>
                          <a:spcPct val="115000"/>
                        </a:lnSpc>
                        <a:spcAft>
                          <a:spcPts val="0"/>
                        </a:spcAft>
                      </a:pPr>
                      <a:r>
                        <a:rPr lang="es-AR" sz="1100" dirty="0">
                          <a:solidFill>
                            <a:srgbClr val="000000"/>
                          </a:solidFill>
                          <a:latin typeface="Arial"/>
                          <a:ea typeface="Times New Roman"/>
                        </a:rPr>
                        <a:t>De mampostería</a:t>
                      </a:r>
                      <a:endParaRPr lang="es-AR"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AR" sz="1100" dirty="0">
                          <a:solidFill>
                            <a:srgbClr val="000000"/>
                          </a:solidFill>
                          <a:latin typeface="Arial"/>
                          <a:ea typeface="Times New Roman"/>
                        </a:rPr>
                        <a:t>0.010</a:t>
                      </a:r>
                      <a:endParaRPr lang="es-AR"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763069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38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60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14" name="13 CuadroTexto"/>
          <p:cNvSpPr txBox="1"/>
          <p:nvPr/>
        </p:nvSpPr>
        <p:spPr>
          <a:xfrm>
            <a:off x="1142976" y="752757"/>
            <a:ext cx="7000924" cy="461665"/>
          </a:xfrm>
          <a:prstGeom prst="rect">
            <a:avLst/>
          </a:prstGeom>
          <a:noFill/>
        </p:spPr>
        <p:txBody>
          <a:bodyPr wrap="square" rtlCol="0">
            <a:spAutoFit/>
          </a:bodyPr>
          <a:lstStyle/>
          <a:p>
            <a:pPr algn="ctr"/>
            <a:r>
              <a:rPr lang="es-AR" sz="2400" b="1" dirty="0" smtClean="0">
                <a:solidFill>
                  <a:srgbClr val="0070C0"/>
                </a:solidFill>
              </a:rPr>
              <a:t>CODIGOS DE DISEÑO UTILIZADOS</a:t>
            </a:r>
            <a:endParaRPr lang="es-AR" sz="2400" b="1" dirty="0">
              <a:solidFill>
                <a:srgbClr val="0070C0"/>
              </a:solidFill>
            </a:endParaRPr>
          </a:p>
        </p:txBody>
      </p:sp>
      <p:pic>
        <p:nvPicPr>
          <p:cNvPr id="9" name="8 Imagen"/>
          <p:cNvPicPr/>
          <p:nvPr/>
        </p:nvPicPr>
        <p:blipFill>
          <a:blip r:embed="rId2" cstate="print"/>
          <a:srcRect/>
          <a:stretch>
            <a:fillRect/>
          </a:stretch>
        </p:blipFill>
        <p:spPr bwMode="auto">
          <a:xfrm>
            <a:off x="1357290" y="2947991"/>
            <a:ext cx="6572296" cy="2909901"/>
          </a:xfrm>
          <a:prstGeom prst="rect">
            <a:avLst/>
          </a:prstGeom>
          <a:noFill/>
          <a:ln w="9525">
            <a:noFill/>
            <a:miter lim="800000"/>
            <a:headEnd/>
            <a:tailEnd/>
          </a:ln>
        </p:spPr>
      </p:pic>
      <p:sp>
        <p:nvSpPr>
          <p:cNvPr id="10" name="9 CuadroTexto"/>
          <p:cNvSpPr txBox="1"/>
          <p:nvPr/>
        </p:nvSpPr>
        <p:spPr>
          <a:xfrm>
            <a:off x="571472" y="1371415"/>
            <a:ext cx="8001056" cy="1200329"/>
          </a:xfrm>
          <a:prstGeom prst="rect">
            <a:avLst/>
          </a:prstGeom>
          <a:noFill/>
        </p:spPr>
        <p:txBody>
          <a:bodyPr wrap="square" rtlCol="0">
            <a:spAutoFit/>
          </a:bodyPr>
          <a:lstStyle/>
          <a:p>
            <a:pPr algn="just"/>
            <a:r>
              <a:rPr lang="es-AR" dirty="0" smtClean="0">
                <a:latin typeface="Verdana" pitchFamily="34" charset="0"/>
              </a:rPr>
              <a:t>El diseño estructural del proyecto esta basado principalmente en el CEC 2000 y en el ACI 318S-05. A continuación se muestra una tabla con los factores de reducción de capacidad utilizados en el proyecto para distintos tipos de solicitaciones.</a:t>
            </a:r>
            <a:endParaRPr lang="es-AR" dirty="0">
              <a:latin typeface="Verdana" pitchFamily="34" charset="0"/>
            </a:endParaRPr>
          </a:p>
        </p:txBody>
      </p:sp>
    </p:spTree>
    <p:extLst>
      <p:ext uri="{BB962C8B-B14F-4D97-AF65-F5344CB8AC3E}">
        <p14:creationId xmlns:p14="http://schemas.microsoft.com/office/powerpoint/2010/main" val="17396282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420656"/>
          </a:xfrm>
        </p:spPr>
        <p:txBody>
          <a:bodyPr>
            <a:noAutofit/>
          </a:bodyPr>
          <a:lstStyle/>
          <a:p>
            <a:pPr algn="ctr"/>
            <a:r>
              <a:rPr lang="es-EC" sz="2400" dirty="0" smtClean="0">
                <a:latin typeface="Arial" pitchFamily="34" charset="0"/>
                <a:cs typeface="Arial" pitchFamily="34" charset="0"/>
              </a:rPr>
              <a:t>DIMENSIONAMIENTO DE ELEMENTOS</a:t>
            </a:r>
            <a:endParaRPr lang="es-EC" sz="2400" dirty="0">
              <a:latin typeface="Arial" pitchFamily="34" charset="0"/>
              <a:cs typeface="Arial" pitchFamily="34" charset="0"/>
            </a:endParaRPr>
          </a:p>
        </p:txBody>
      </p:sp>
      <p:sp>
        <p:nvSpPr>
          <p:cNvPr id="3" name="2 Marcador de contenido"/>
          <p:cNvSpPr>
            <a:spLocks noGrp="1"/>
          </p:cNvSpPr>
          <p:nvPr>
            <p:ph idx="1"/>
          </p:nvPr>
        </p:nvSpPr>
        <p:spPr>
          <a:xfrm>
            <a:off x="457200" y="1412776"/>
            <a:ext cx="8229600" cy="2520280"/>
          </a:xfrm>
        </p:spPr>
        <p:txBody>
          <a:bodyPr>
            <a:normAutofit/>
          </a:bodyPr>
          <a:lstStyle/>
          <a:p>
            <a:pPr marL="0" indent="0">
              <a:buNone/>
            </a:pPr>
            <a:r>
              <a:rPr lang="es-EC" sz="1800" dirty="0" smtClean="0">
                <a:solidFill>
                  <a:schemeClr val="accent5">
                    <a:lumMod val="50000"/>
                  </a:schemeClr>
                </a:solidFill>
                <a:latin typeface="Arial" pitchFamily="34" charset="0"/>
                <a:cs typeface="Arial" pitchFamily="34" charset="0"/>
              </a:rPr>
              <a:t>ESTRUCTURA DE ACERO</a:t>
            </a:r>
          </a:p>
          <a:p>
            <a:pPr marL="0" indent="0">
              <a:buNone/>
            </a:pPr>
            <a:endParaRPr lang="es-EC" sz="1800" dirty="0" smtClean="0">
              <a:solidFill>
                <a:schemeClr val="accent5">
                  <a:lumMod val="50000"/>
                </a:schemeClr>
              </a:solidFill>
              <a:latin typeface="Arial" pitchFamily="34" charset="0"/>
              <a:cs typeface="Arial" pitchFamily="34" charset="0"/>
            </a:endParaRPr>
          </a:p>
          <a:p>
            <a:pPr marL="0" indent="0" algn="just">
              <a:buNone/>
            </a:pPr>
            <a:r>
              <a:rPr lang="es-EC" sz="1800" dirty="0">
                <a:latin typeface="Arial" pitchFamily="34" charset="0"/>
                <a:cs typeface="Arial" pitchFamily="34" charset="0"/>
              </a:rPr>
              <a:t>	</a:t>
            </a:r>
            <a:r>
              <a:rPr lang="es-EC" sz="1800" dirty="0" smtClean="0">
                <a:latin typeface="Arial" pitchFamily="34" charset="0"/>
                <a:cs typeface="Arial" pitchFamily="34" charset="0"/>
              </a:rPr>
              <a:t>Una ves definida la geometría optima de las cerchas y aplicadas todos las cargas actuantes en la misma, se procedió a seleccionar los perfiles mas adecuados para las cerchas de tal manera que se mantenga un diámetro externo similar, tanto para cordones superiores como para cordones inferiores, variando en estos el espesor que será directamente dependiente de los esfuerzos de cada uno de los sectores de la cercha.</a:t>
            </a:r>
            <a:endParaRPr lang="es-EC" sz="1800" dirty="0">
              <a:latin typeface="Arial" pitchFamily="34" charset="0"/>
              <a:cs typeface="Arial" pitchFamily="34" charset="0"/>
            </a:endParaRPr>
          </a:p>
        </p:txBody>
      </p:sp>
      <p:pic>
        <p:nvPicPr>
          <p:cNvPr id="6963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487" t="23052" b="25827"/>
          <a:stretch/>
        </p:blipFill>
        <p:spPr bwMode="auto">
          <a:xfrm>
            <a:off x="1691680" y="4164088"/>
            <a:ext cx="6048672" cy="1899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92528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48656" y="732442"/>
            <a:ext cx="7000924" cy="461665"/>
          </a:xfrm>
          <a:prstGeom prst="rect">
            <a:avLst/>
          </a:prstGeom>
          <a:noFill/>
        </p:spPr>
        <p:txBody>
          <a:bodyPr wrap="square" rtlCol="0">
            <a:spAutoFit/>
          </a:bodyPr>
          <a:lstStyle/>
          <a:p>
            <a:pPr algn="ctr"/>
            <a:r>
              <a:rPr lang="es-AR" sz="2400" b="1" dirty="0" smtClean="0">
                <a:solidFill>
                  <a:srgbClr val="0070C0"/>
                </a:solidFill>
              </a:rPr>
              <a:t>ELEMENTOS DE LA ESTRUCTURA DE ACERO</a:t>
            </a:r>
            <a:endParaRPr lang="es-AR" sz="2400" b="1" dirty="0">
              <a:solidFill>
                <a:srgbClr val="0070C0"/>
              </a:solidFill>
            </a:endParaRPr>
          </a:p>
        </p:txBody>
      </p:sp>
      <p:sp>
        <p:nvSpPr>
          <p:cNvPr id="7" name="6 CuadroTexto"/>
          <p:cNvSpPr txBox="1"/>
          <p:nvPr/>
        </p:nvSpPr>
        <p:spPr>
          <a:xfrm>
            <a:off x="720028" y="1197240"/>
            <a:ext cx="7858180" cy="400110"/>
          </a:xfrm>
          <a:prstGeom prst="rect">
            <a:avLst/>
          </a:prstGeom>
          <a:noFill/>
        </p:spPr>
        <p:txBody>
          <a:bodyPr wrap="square" rtlCol="0">
            <a:spAutoFit/>
          </a:bodyPr>
          <a:lstStyle/>
          <a:p>
            <a:pPr algn="just"/>
            <a:r>
              <a:rPr lang="es-AR" sz="2000" dirty="0" smtClean="0">
                <a:solidFill>
                  <a:schemeClr val="accent6">
                    <a:lumMod val="50000"/>
                  </a:schemeClr>
                </a:solidFill>
                <a:latin typeface="Verdana" pitchFamily="34" charset="0"/>
              </a:rPr>
              <a:t>Cordones y Tejido</a:t>
            </a:r>
            <a:endParaRPr lang="es-AR" sz="2000" dirty="0">
              <a:solidFill>
                <a:schemeClr val="accent6">
                  <a:lumMod val="50000"/>
                </a:schemeClr>
              </a:solidFill>
              <a:latin typeface="Verdana" pitchFamily="34" charset="0"/>
            </a:endParaRP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8" name="7 CuadroTexto"/>
          <p:cNvSpPr txBox="1"/>
          <p:nvPr/>
        </p:nvSpPr>
        <p:spPr>
          <a:xfrm>
            <a:off x="971600" y="1616755"/>
            <a:ext cx="7320684" cy="1631216"/>
          </a:xfrm>
          <a:prstGeom prst="rect">
            <a:avLst/>
          </a:prstGeom>
          <a:noFill/>
        </p:spPr>
        <p:txBody>
          <a:bodyPr wrap="square" rtlCol="0">
            <a:spAutoFit/>
          </a:bodyPr>
          <a:lstStyle/>
          <a:p>
            <a:pPr algn="just"/>
            <a:r>
              <a:rPr lang="es-AR" sz="2000" dirty="0" smtClean="0">
                <a:latin typeface="Arial" pitchFamily="34" charset="0"/>
                <a:cs typeface="Arial" pitchFamily="34" charset="0"/>
              </a:rPr>
              <a:t>Para el diseño de los elementos que conforman las cerchas metálicas se tomo en consideración la normativa del </a:t>
            </a:r>
            <a:r>
              <a:rPr lang="es-AR" sz="2000" dirty="0" err="1" smtClean="0">
                <a:latin typeface="Arial" pitchFamily="34" charset="0"/>
                <a:cs typeface="Arial" pitchFamily="34" charset="0"/>
              </a:rPr>
              <a:t>AISC</a:t>
            </a:r>
            <a:r>
              <a:rPr lang="es-AR" sz="2000" dirty="0" smtClean="0">
                <a:latin typeface="Arial" pitchFamily="34" charset="0"/>
                <a:cs typeface="Arial" pitchFamily="34" charset="0"/>
              </a:rPr>
              <a:t> en lo referente a combinaciones de cargas, para de esta manera obtener los esfuerzos que actuaran en cada uno de los elementos.</a:t>
            </a:r>
            <a:endParaRPr lang="es-AR" sz="2000" dirty="0">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5125" name="Imagen 1"/>
          <p:cNvPicPr>
            <a:picLocks noChangeAspect="1" noChangeArrowheads="1"/>
          </p:cNvPicPr>
          <p:nvPr/>
        </p:nvPicPr>
        <p:blipFill>
          <a:blip r:embed="rId2">
            <a:extLst>
              <a:ext uri="{28A0092B-C50C-407E-A947-70E740481C1C}">
                <a14:useLocalDpi xmlns:a14="http://schemas.microsoft.com/office/drawing/2010/main" val="0"/>
              </a:ext>
            </a:extLst>
          </a:blip>
          <a:srcRect l="17410" t="51723" r="57889" b="27040"/>
          <a:stretch>
            <a:fillRect/>
          </a:stretch>
        </p:blipFill>
        <p:spPr bwMode="auto">
          <a:xfrm>
            <a:off x="2411760" y="4077071"/>
            <a:ext cx="2607096" cy="1252917"/>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971600" y="3247971"/>
            <a:ext cx="7177980" cy="646331"/>
          </a:xfrm>
          <a:prstGeom prst="rect">
            <a:avLst/>
          </a:prstGeom>
        </p:spPr>
        <p:txBody>
          <a:bodyPr wrap="square">
            <a:spAutoFit/>
          </a:bodyPr>
          <a:lstStyle/>
          <a:p>
            <a:r>
              <a:rPr lang="es-EC" dirty="0">
                <a:latin typeface="Arial" pitchFamily="34" charset="0"/>
                <a:cs typeface="Arial" pitchFamily="34" charset="0"/>
              </a:rPr>
              <a:t>Los elementos sometidos a flexo compresión con un eje de simetría deben cumplir con las siguientes condiciones. </a:t>
            </a:r>
          </a:p>
        </p:txBody>
      </p:sp>
      <p:sp>
        <p:nvSpPr>
          <p:cNvPr id="12" name="11 Rectángulo"/>
          <p:cNvSpPr/>
          <p:nvPr/>
        </p:nvSpPr>
        <p:spPr>
          <a:xfrm>
            <a:off x="5652120" y="4334197"/>
            <a:ext cx="1697901" cy="369332"/>
          </a:xfrm>
          <a:prstGeom prst="rect">
            <a:avLst/>
          </a:prstGeom>
        </p:spPr>
        <p:txBody>
          <a:bodyPr wrap="none">
            <a:spAutoFit/>
          </a:bodyPr>
          <a:lstStyle/>
          <a:p>
            <a:r>
              <a:rPr lang="es-EC" b="1" dirty="0">
                <a:latin typeface="Arial" pitchFamily="34" charset="0"/>
                <a:cs typeface="Arial" pitchFamily="34" charset="0"/>
              </a:rPr>
              <a:t>CONDICIÓN</a:t>
            </a:r>
            <a:r>
              <a:rPr lang="es-EC" dirty="0">
                <a:latin typeface="Arial" pitchFamily="34" charset="0"/>
                <a:cs typeface="Arial" pitchFamily="34" charset="0"/>
              </a:rPr>
              <a:t> </a:t>
            </a:r>
            <a:r>
              <a:rPr lang="es-EC" dirty="0" smtClean="0">
                <a:latin typeface="Arial" pitchFamily="34" charset="0"/>
                <a:cs typeface="Arial" pitchFamily="34" charset="0"/>
              </a:rPr>
              <a:t>1</a:t>
            </a:r>
            <a:endParaRPr lang="es-EC" dirty="0">
              <a:latin typeface="Arial" pitchFamily="34" charset="0"/>
              <a:cs typeface="Arial" pitchFamily="34" charset="0"/>
            </a:endParaRPr>
          </a:p>
        </p:txBody>
      </p:sp>
      <p:sp>
        <p:nvSpPr>
          <p:cNvPr id="17" name="16 Rectángulo"/>
          <p:cNvSpPr/>
          <p:nvPr/>
        </p:nvSpPr>
        <p:spPr>
          <a:xfrm>
            <a:off x="5652120" y="4976853"/>
            <a:ext cx="1697901" cy="369332"/>
          </a:xfrm>
          <a:prstGeom prst="rect">
            <a:avLst/>
          </a:prstGeom>
        </p:spPr>
        <p:txBody>
          <a:bodyPr wrap="none">
            <a:spAutoFit/>
          </a:bodyPr>
          <a:lstStyle/>
          <a:p>
            <a:r>
              <a:rPr lang="es-EC" b="1" dirty="0">
                <a:latin typeface="Arial" pitchFamily="34" charset="0"/>
                <a:cs typeface="Arial" pitchFamily="34" charset="0"/>
              </a:rPr>
              <a:t>CONDICIÓN</a:t>
            </a:r>
            <a:r>
              <a:rPr lang="es-EC" dirty="0">
                <a:latin typeface="Arial" pitchFamily="34" charset="0"/>
                <a:cs typeface="Arial" pitchFamily="34" charset="0"/>
              </a:rPr>
              <a:t> </a:t>
            </a:r>
            <a:r>
              <a:rPr lang="es-EC" dirty="0" smtClean="0">
                <a:latin typeface="Arial" pitchFamily="34" charset="0"/>
                <a:cs typeface="Arial" pitchFamily="34" charset="0"/>
              </a:rPr>
              <a:t>1</a:t>
            </a:r>
            <a:endParaRPr lang="es-EC"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92696"/>
            <a:ext cx="853244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Dónde: </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F</a:t>
            </a:r>
            <a:r>
              <a:rPr kumimoji="0" lang="es-EC" b="1" i="0" u="none" strike="noStrike" cap="none" normalizeH="0" baseline="-30000" dirty="0" smtClean="0">
                <a:ln>
                  <a:noFill/>
                </a:ln>
                <a:solidFill>
                  <a:schemeClr val="tx1"/>
                </a:solidFill>
                <a:effectLst/>
                <a:latin typeface="Arial" pitchFamily="34" charset="0"/>
                <a:ea typeface="Times New Roman" pitchFamily="18" charset="0"/>
                <a:cs typeface="Times New Roman" pitchFamily="18" charset="0"/>
              </a:rPr>
              <a:t>ADM</a:t>
            </a:r>
            <a:r>
              <a:rPr kumimoji="0" lang="es-EC"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r>
              <a:rPr kumimoji="0" lang="es-EC"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esfuerzo de comprensión admisible bajo cargas concéntricas incluyendo efectos de pandeo por flexión y torsión. </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216024" y="2492896"/>
            <a:ext cx="8100392" cy="36933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rx</a:t>
            </a:r>
            <a:r>
              <a:rPr kumimoji="0" lang="es-EC"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s-EC"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radio de giro respecto al eje x.</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a:t>
            </a:r>
            <a:r>
              <a:rPr kumimoji="0" lang="es-EC"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módulo de elasticidad del acero.</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kL</a:t>
            </a:r>
            <a:r>
              <a:rPr kumimoji="0" lang="es-EC"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a:t>
            </a:r>
            <a:r>
              <a:rPr kumimoji="0" lang="es-EC"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relación de esbeltez del elemento.</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Fa:</a:t>
            </a:r>
            <a:r>
              <a:rPr kumimoji="0" lang="es-EC"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esfuerzo axial de diseño.</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Cmx</a:t>
            </a:r>
            <a:r>
              <a:rPr kumimoji="0" lang="es-EC"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s-EC"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coeficientes de interacción de momentos extremos de barra, para miembros en pórticos que pueden sufrir traslación = 0.85.</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Fbx</a:t>
            </a:r>
            <a:r>
              <a:rPr kumimoji="0" lang="es-EC"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s-EC"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esfuerzo máximo admisible por flexión pura alrededor del eje x.</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fbx</a:t>
            </a:r>
            <a:r>
              <a:rPr kumimoji="0" lang="es-EC"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s-EC"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esfuerzo de diseño por flexión alrededor del eje x.</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Fao</a:t>
            </a:r>
            <a:r>
              <a:rPr kumimoji="0" lang="es-EC"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s-EC"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esfuerzo admisible por caiga axial concéntrica cuando la longitud de pandeo es 0.</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Fb1x:</a:t>
            </a:r>
            <a:r>
              <a:rPr kumimoji="0" lang="es-EC"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esfuerzo admisible por flexión cuando se excluye el efecto de pandeo lateral.</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Fb</a:t>
            </a:r>
            <a:r>
              <a:rPr kumimoji="0" lang="es-EC"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s-EC"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esfuerzo máximo admisible si existe solamente flexión sin caigas axiales.</a:t>
            </a:r>
            <a:endParaRPr kumimoji="0" lang="es-EC"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5" name="Imagen 1"/>
          <p:cNvPicPr>
            <a:picLocks noChangeAspect="1" noChangeArrowheads="1"/>
          </p:cNvPicPr>
          <p:nvPr/>
        </p:nvPicPr>
        <p:blipFill>
          <a:blip r:embed="rId2">
            <a:extLst>
              <a:ext uri="{28A0092B-C50C-407E-A947-70E740481C1C}">
                <a14:useLocalDpi xmlns:a14="http://schemas.microsoft.com/office/drawing/2010/main" val="0"/>
              </a:ext>
            </a:extLst>
          </a:blip>
          <a:srcRect l="13049" t="36511" r="69075" b="52200"/>
          <a:stretch>
            <a:fillRect/>
          </a:stretch>
        </p:blipFill>
        <p:spPr bwMode="auto">
          <a:xfrm>
            <a:off x="3330116" y="1628800"/>
            <a:ext cx="1872208" cy="952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76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29468" y="3712002"/>
            <a:ext cx="7858180" cy="400110"/>
          </a:xfrm>
          <a:prstGeom prst="rect">
            <a:avLst/>
          </a:prstGeom>
          <a:noFill/>
        </p:spPr>
        <p:txBody>
          <a:bodyPr wrap="square" rtlCol="0">
            <a:spAutoFit/>
          </a:bodyPr>
          <a:lstStyle/>
          <a:p>
            <a:pPr algn="just"/>
            <a:r>
              <a:rPr lang="es-AR" sz="2000" dirty="0" smtClean="0">
                <a:solidFill>
                  <a:schemeClr val="accent6">
                    <a:lumMod val="50000"/>
                  </a:schemeClr>
                </a:solidFill>
                <a:latin typeface="Verdana" pitchFamily="34" charset="0"/>
              </a:rPr>
              <a:t>Correas</a:t>
            </a:r>
            <a:endParaRPr lang="es-AR" sz="2000" dirty="0">
              <a:solidFill>
                <a:schemeClr val="accent6">
                  <a:lumMod val="50000"/>
                </a:schemeClr>
              </a:solidFill>
              <a:latin typeface="Verdana" pitchFamily="34" charset="0"/>
            </a:endParaRPr>
          </a:p>
        </p:txBody>
      </p:sp>
      <p:sp>
        <p:nvSpPr>
          <p:cNvPr id="5" name="4 CuadroTexto"/>
          <p:cNvSpPr txBox="1"/>
          <p:nvPr/>
        </p:nvSpPr>
        <p:spPr>
          <a:xfrm>
            <a:off x="1389784" y="4131517"/>
            <a:ext cx="7011940" cy="1631216"/>
          </a:xfrm>
          <a:prstGeom prst="rect">
            <a:avLst/>
          </a:prstGeom>
          <a:noFill/>
        </p:spPr>
        <p:txBody>
          <a:bodyPr wrap="square" rtlCol="0">
            <a:spAutoFit/>
          </a:bodyPr>
          <a:lstStyle/>
          <a:p>
            <a:pPr algn="just"/>
            <a:r>
              <a:rPr lang="es-AR" sz="2000" dirty="0" smtClean="0">
                <a:latin typeface="Verdana" pitchFamily="34" charset="0"/>
              </a:rPr>
              <a:t>Para el diseño de correas se partió del principio de viga continua, aplicando las cargas directamente actuantes, para obtener sus respectivos momentos y esfuerzos, y así determinar las sección optima para estas.</a:t>
            </a:r>
            <a:endParaRPr lang="es-AR" sz="2000" dirty="0">
              <a:latin typeface="Verdana"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68760"/>
            <a:ext cx="8314684" cy="2133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71069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611560" y="692696"/>
            <a:ext cx="4632325" cy="2673985"/>
          </a:xfrm>
          <a:prstGeom prst="rect">
            <a:avLst/>
          </a:prstGeom>
          <a:noFill/>
          <a:ln>
            <a:noFill/>
          </a:ln>
        </p:spPr>
      </p:pic>
      <p:pic>
        <p:nvPicPr>
          <p:cNvPr id="5" name="4 Imagen"/>
          <p:cNvPicPr/>
          <p:nvPr/>
        </p:nvPicPr>
        <p:blipFill rotWithShape="1">
          <a:blip r:embed="rId3">
            <a:extLst>
              <a:ext uri="{28A0092B-C50C-407E-A947-70E740481C1C}">
                <a14:useLocalDpi xmlns:a14="http://schemas.microsoft.com/office/drawing/2010/main" val="0"/>
              </a:ext>
            </a:extLst>
          </a:blip>
          <a:srcRect b="53075"/>
          <a:stretch/>
        </p:blipFill>
        <p:spPr bwMode="auto">
          <a:xfrm>
            <a:off x="635821" y="3370971"/>
            <a:ext cx="3864610" cy="2238375"/>
          </a:xfrm>
          <a:prstGeom prst="rect">
            <a:avLst/>
          </a:prstGeom>
          <a:noFill/>
          <a:ln>
            <a:noFill/>
          </a:ln>
          <a:extLst>
            <a:ext uri="{53640926-AAD7-44D8-BBD7-CCE9431645EC}">
              <a14:shadowObscured xmlns:a14="http://schemas.microsoft.com/office/drawing/2010/main"/>
            </a:ext>
          </a:extLst>
        </p:spPr>
      </p:pic>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501" t="38068" r="27965" b="29332"/>
          <a:stretch/>
        </p:blipFill>
        <p:spPr bwMode="auto">
          <a:xfrm>
            <a:off x="4788024" y="3645025"/>
            <a:ext cx="3695881" cy="1441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6 Imagen"/>
          <p:cNvPicPr/>
          <p:nvPr/>
        </p:nvPicPr>
        <p:blipFill rotWithShape="1">
          <a:blip r:embed="rId3">
            <a:extLst>
              <a:ext uri="{28A0092B-C50C-407E-A947-70E740481C1C}">
                <a14:useLocalDpi xmlns:a14="http://schemas.microsoft.com/office/drawing/2010/main" val="0"/>
              </a:ext>
            </a:extLst>
          </a:blip>
          <a:srcRect t="46925" b="6149"/>
          <a:stretch/>
        </p:blipFill>
        <p:spPr bwMode="auto">
          <a:xfrm>
            <a:off x="4619295" y="1115311"/>
            <a:ext cx="3864610" cy="2238375"/>
          </a:xfrm>
          <a:prstGeom prst="rect">
            <a:avLst/>
          </a:prstGeom>
          <a:noFill/>
          <a:ln>
            <a:noFill/>
          </a:ln>
          <a:extLst>
            <a:ext uri="{53640926-AAD7-44D8-BBD7-CCE9431645EC}">
              <a14:shadowObscured xmlns:a14="http://schemas.microsoft.com/office/drawing/2010/main"/>
            </a:ext>
          </a:extLst>
        </p:spPr>
      </p:pic>
      <p:cxnSp>
        <p:nvCxnSpPr>
          <p:cNvPr id="8" name="7 Conector recto"/>
          <p:cNvCxnSpPr/>
          <p:nvPr/>
        </p:nvCxnSpPr>
        <p:spPr>
          <a:xfrm>
            <a:off x="4716016" y="692696"/>
            <a:ext cx="0" cy="56166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536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00298" y="714356"/>
            <a:ext cx="4143404" cy="461665"/>
          </a:xfrm>
          <a:prstGeom prst="rect">
            <a:avLst/>
          </a:prstGeom>
          <a:noFill/>
        </p:spPr>
        <p:txBody>
          <a:bodyPr wrap="square" rtlCol="0">
            <a:spAutoFit/>
          </a:bodyPr>
          <a:lstStyle/>
          <a:p>
            <a:pPr algn="ctr"/>
            <a:r>
              <a:rPr lang="es-AR" sz="2400" b="1" dirty="0" smtClean="0">
                <a:solidFill>
                  <a:srgbClr val="0070C0"/>
                </a:solidFill>
              </a:rPr>
              <a:t>ÁREA DE INFLUENCIA</a:t>
            </a:r>
            <a:endParaRPr lang="es-AR" sz="2400" b="1" dirty="0">
              <a:solidFill>
                <a:srgbClr val="0070C0"/>
              </a:solidFill>
            </a:endParaRPr>
          </a:p>
        </p:txBody>
      </p:sp>
      <p:pic>
        <p:nvPicPr>
          <p:cNvPr id="7" name="6 Imagen"/>
          <p:cNvPicPr/>
          <p:nvPr/>
        </p:nvPicPr>
        <p:blipFill>
          <a:blip r:embed="rId2" cstate="print"/>
          <a:srcRect/>
          <a:stretch>
            <a:fillRect/>
          </a:stretch>
        </p:blipFill>
        <p:spPr bwMode="auto">
          <a:xfrm>
            <a:off x="4138607" y="1500174"/>
            <a:ext cx="5005393" cy="4214842"/>
          </a:xfrm>
          <a:prstGeom prst="rect">
            <a:avLst/>
          </a:prstGeom>
          <a:noFill/>
          <a:ln w="9525">
            <a:noFill/>
            <a:miter lim="800000"/>
            <a:headEnd/>
            <a:tailEnd/>
          </a:ln>
        </p:spPr>
      </p:pic>
      <p:sp>
        <p:nvSpPr>
          <p:cNvPr id="5" name="4 CuadroTexto"/>
          <p:cNvSpPr txBox="1"/>
          <p:nvPr/>
        </p:nvSpPr>
        <p:spPr>
          <a:xfrm>
            <a:off x="357158" y="1742439"/>
            <a:ext cx="4357718" cy="3785652"/>
          </a:xfrm>
          <a:prstGeom prst="rect">
            <a:avLst/>
          </a:prstGeom>
          <a:noFill/>
        </p:spPr>
        <p:txBody>
          <a:bodyPr wrap="square" rtlCol="0">
            <a:spAutoFit/>
          </a:bodyPr>
          <a:lstStyle/>
          <a:p>
            <a:r>
              <a:rPr lang="es-AR" sz="2000" dirty="0" smtClean="0">
                <a:latin typeface="Verdana" pitchFamily="34" charset="0"/>
              </a:rPr>
              <a:t>Cantón Rumiñahui:</a:t>
            </a:r>
          </a:p>
          <a:p>
            <a:endParaRPr lang="es-AR" sz="2000" dirty="0" smtClean="0">
              <a:latin typeface="Verdana" pitchFamily="34" charset="0"/>
            </a:endParaRPr>
          </a:p>
          <a:p>
            <a:pPr>
              <a:buFont typeface="Arial" pitchFamily="34" charset="0"/>
              <a:buChar char="•"/>
            </a:pPr>
            <a:r>
              <a:rPr lang="es-AR" dirty="0" smtClean="0">
                <a:latin typeface="Verdana" pitchFamily="34" charset="0"/>
              </a:rPr>
              <a:t>  Cabecera Cantonal: Sangolquí</a:t>
            </a:r>
          </a:p>
          <a:p>
            <a:pPr>
              <a:buFont typeface="Arial" pitchFamily="34" charset="0"/>
              <a:buChar char="•"/>
            </a:pPr>
            <a:r>
              <a:rPr lang="es-AR" dirty="0" smtClean="0">
                <a:latin typeface="Verdana" pitchFamily="34" charset="0"/>
              </a:rPr>
              <a:t>  Superficie: 134.15 Km2</a:t>
            </a:r>
          </a:p>
          <a:p>
            <a:pPr>
              <a:buFont typeface="Arial" pitchFamily="34" charset="0"/>
              <a:buChar char="•"/>
            </a:pPr>
            <a:r>
              <a:rPr lang="es-AR" dirty="0" smtClean="0">
                <a:latin typeface="Verdana" pitchFamily="34" charset="0"/>
              </a:rPr>
              <a:t>  Temp. Promedio: 16 ºC</a:t>
            </a:r>
          </a:p>
          <a:p>
            <a:pPr>
              <a:buFont typeface="Arial" pitchFamily="34" charset="0"/>
              <a:buChar char="•"/>
            </a:pPr>
            <a:r>
              <a:rPr lang="es-AR" dirty="0" smtClean="0">
                <a:latin typeface="Verdana" pitchFamily="34" charset="0"/>
              </a:rPr>
              <a:t>  Población: 65882 hab.</a:t>
            </a:r>
          </a:p>
          <a:p>
            <a:pPr>
              <a:buFont typeface="Arial" pitchFamily="34" charset="0"/>
              <a:buChar char="•"/>
            </a:pPr>
            <a:endParaRPr lang="es-AR" dirty="0" smtClean="0">
              <a:latin typeface="Verdana" pitchFamily="34" charset="0"/>
            </a:endParaRPr>
          </a:p>
          <a:p>
            <a:r>
              <a:rPr lang="es-AR" sz="2000" dirty="0" smtClean="0">
                <a:latin typeface="Verdana" pitchFamily="34" charset="0"/>
              </a:rPr>
              <a:t>Ciudad Sangolquí:</a:t>
            </a:r>
          </a:p>
          <a:p>
            <a:endParaRPr lang="es-AR" dirty="0" smtClean="0">
              <a:latin typeface="Verdana" pitchFamily="34" charset="0"/>
            </a:endParaRPr>
          </a:p>
          <a:p>
            <a:pPr>
              <a:buFont typeface="Arial" pitchFamily="34" charset="0"/>
              <a:buChar char="•"/>
            </a:pPr>
            <a:r>
              <a:rPr lang="es-AR" dirty="0" smtClean="0">
                <a:latin typeface="Verdana" pitchFamily="34" charset="0"/>
              </a:rPr>
              <a:t>  Superficie: 57.04 Km2</a:t>
            </a:r>
          </a:p>
          <a:p>
            <a:pPr>
              <a:buFont typeface="Arial" pitchFamily="34" charset="0"/>
              <a:buChar char="•"/>
            </a:pPr>
            <a:r>
              <a:rPr lang="es-AR" dirty="0" smtClean="0">
                <a:latin typeface="Verdana" pitchFamily="34" charset="0"/>
              </a:rPr>
              <a:t>  Altitud: 2519.01 msnm</a:t>
            </a:r>
          </a:p>
          <a:p>
            <a:pPr>
              <a:buFont typeface="Arial" pitchFamily="34" charset="0"/>
              <a:buChar char="•"/>
            </a:pPr>
            <a:r>
              <a:rPr lang="es-AR" dirty="0" smtClean="0">
                <a:latin typeface="Verdana" pitchFamily="34" charset="0"/>
              </a:rPr>
              <a:t>  Población: 56794 hab</a:t>
            </a:r>
          </a:p>
          <a:p>
            <a:pPr>
              <a:buFont typeface="Arial" pitchFamily="34" charset="0"/>
              <a:buChar char="•"/>
            </a:pPr>
            <a:endParaRPr lang="es-AR" sz="2000" dirty="0">
              <a:latin typeface="Verdana"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277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277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277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12" name="11 CuadroTexto"/>
          <p:cNvSpPr txBox="1"/>
          <p:nvPr/>
        </p:nvSpPr>
        <p:spPr>
          <a:xfrm>
            <a:off x="720028" y="797130"/>
            <a:ext cx="7858180" cy="400110"/>
          </a:xfrm>
          <a:prstGeom prst="rect">
            <a:avLst/>
          </a:prstGeom>
          <a:noFill/>
        </p:spPr>
        <p:txBody>
          <a:bodyPr wrap="square" rtlCol="0">
            <a:spAutoFit/>
          </a:bodyPr>
          <a:lstStyle/>
          <a:p>
            <a:pPr algn="just"/>
            <a:r>
              <a:rPr lang="es-AR" sz="2000" dirty="0" smtClean="0">
                <a:solidFill>
                  <a:schemeClr val="accent6">
                    <a:lumMod val="50000"/>
                  </a:schemeClr>
                </a:solidFill>
                <a:latin typeface="Verdana" pitchFamily="34" charset="0"/>
              </a:rPr>
              <a:t>Cubierta </a:t>
            </a:r>
            <a:endParaRPr lang="es-AR" sz="2000" dirty="0">
              <a:solidFill>
                <a:schemeClr val="accent6">
                  <a:lumMod val="50000"/>
                </a:schemeClr>
              </a:solidFill>
              <a:latin typeface="Verdana" pitchFamily="34" charset="0"/>
            </a:endParaRPr>
          </a:p>
        </p:txBody>
      </p:sp>
      <p:sp>
        <p:nvSpPr>
          <p:cNvPr id="13" name="12 CuadroTexto"/>
          <p:cNvSpPr txBox="1"/>
          <p:nvPr/>
        </p:nvSpPr>
        <p:spPr>
          <a:xfrm>
            <a:off x="1280344" y="1216645"/>
            <a:ext cx="7011940" cy="1938992"/>
          </a:xfrm>
          <a:prstGeom prst="rect">
            <a:avLst/>
          </a:prstGeom>
          <a:noFill/>
        </p:spPr>
        <p:txBody>
          <a:bodyPr wrap="square" rtlCol="0">
            <a:spAutoFit/>
          </a:bodyPr>
          <a:lstStyle/>
          <a:p>
            <a:pPr algn="just"/>
            <a:r>
              <a:rPr lang="es-AR" sz="2000" dirty="0" smtClean="0">
                <a:latin typeface="Verdana" pitchFamily="34" charset="0"/>
              </a:rPr>
              <a:t>La cubierta fue seleccionada en base a los requerimientos y necesidades de la edificación:</a:t>
            </a:r>
          </a:p>
          <a:p>
            <a:pPr algn="just"/>
            <a:r>
              <a:rPr lang="es-AR" sz="2000" dirty="0">
                <a:latin typeface="Verdana" pitchFamily="34" charset="0"/>
              </a:rPr>
              <a:t>	</a:t>
            </a:r>
            <a:r>
              <a:rPr lang="es-AR" sz="2000" dirty="0" smtClean="0">
                <a:latin typeface="Verdana" pitchFamily="34" charset="0"/>
              </a:rPr>
              <a:t>Protección contra agentes climáticos.</a:t>
            </a:r>
          </a:p>
          <a:p>
            <a:pPr algn="just"/>
            <a:r>
              <a:rPr lang="es-AR" sz="2000" dirty="0">
                <a:latin typeface="Verdana" pitchFamily="34" charset="0"/>
              </a:rPr>
              <a:t>	</a:t>
            </a:r>
            <a:r>
              <a:rPr lang="es-AR" sz="2000" dirty="0" smtClean="0">
                <a:latin typeface="Verdana" pitchFamily="34" charset="0"/>
              </a:rPr>
              <a:t>Aislamiento acústico</a:t>
            </a:r>
          </a:p>
          <a:p>
            <a:pPr algn="just"/>
            <a:r>
              <a:rPr lang="es-AR" sz="2000" dirty="0">
                <a:latin typeface="Verdana" pitchFamily="34" charset="0"/>
              </a:rPr>
              <a:t>	</a:t>
            </a:r>
            <a:r>
              <a:rPr lang="es-AR" sz="2000" dirty="0" smtClean="0">
                <a:latin typeface="Verdana" pitchFamily="34" charset="0"/>
              </a:rPr>
              <a:t>Aislamiento térmico</a:t>
            </a:r>
            <a:endParaRPr lang="es-AR" sz="2000" dirty="0">
              <a:latin typeface="Verdana" pitchFamily="34" charset="0"/>
            </a:endParaRPr>
          </a:p>
          <a:p>
            <a:pPr algn="just"/>
            <a:r>
              <a:rPr lang="es-AR" sz="2000" dirty="0" smtClean="0">
                <a:latin typeface="Verdana" pitchFamily="34" charset="0"/>
              </a:rPr>
              <a:t>	</a:t>
            </a:r>
          </a:p>
        </p:txBody>
      </p:sp>
      <p:pic>
        <p:nvPicPr>
          <p:cNvPr id="3277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0768" y="2996952"/>
            <a:ext cx="407670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05008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38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11" name="10 CuadroTexto"/>
          <p:cNvSpPr txBox="1"/>
          <p:nvPr/>
        </p:nvSpPr>
        <p:spPr>
          <a:xfrm>
            <a:off x="543544" y="1052736"/>
            <a:ext cx="7858180" cy="400110"/>
          </a:xfrm>
          <a:prstGeom prst="rect">
            <a:avLst/>
          </a:prstGeom>
          <a:noFill/>
        </p:spPr>
        <p:txBody>
          <a:bodyPr wrap="square" rtlCol="0">
            <a:spAutoFit/>
          </a:bodyPr>
          <a:lstStyle/>
          <a:p>
            <a:pPr algn="just"/>
            <a:r>
              <a:rPr lang="es-AR" sz="2000" dirty="0" smtClean="0">
                <a:solidFill>
                  <a:schemeClr val="accent6">
                    <a:lumMod val="50000"/>
                  </a:schemeClr>
                </a:solidFill>
                <a:latin typeface="Verdana" pitchFamily="34" charset="0"/>
              </a:rPr>
              <a:t>Placa base y Pernos de anclaje</a:t>
            </a:r>
            <a:endParaRPr lang="es-AR" sz="2000" dirty="0">
              <a:solidFill>
                <a:schemeClr val="accent6">
                  <a:lumMod val="50000"/>
                </a:schemeClr>
              </a:solidFill>
              <a:latin typeface="Verdana" pitchFamily="34" charset="0"/>
            </a:endParaRPr>
          </a:p>
        </p:txBody>
      </p:sp>
      <p:pic>
        <p:nvPicPr>
          <p:cNvPr id="2"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4026" t="31562" r="60029" b="39400"/>
          <a:stretch/>
        </p:blipFill>
        <p:spPr bwMode="auto">
          <a:xfrm>
            <a:off x="2369592" y="4221088"/>
            <a:ext cx="3816424" cy="225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CuadroTexto"/>
          <p:cNvSpPr txBox="1"/>
          <p:nvPr/>
        </p:nvSpPr>
        <p:spPr>
          <a:xfrm>
            <a:off x="1103860" y="1472251"/>
            <a:ext cx="7011940" cy="3170099"/>
          </a:xfrm>
          <a:prstGeom prst="rect">
            <a:avLst/>
          </a:prstGeom>
          <a:noFill/>
        </p:spPr>
        <p:txBody>
          <a:bodyPr wrap="square" rtlCol="0">
            <a:spAutoFit/>
          </a:bodyPr>
          <a:lstStyle/>
          <a:p>
            <a:pPr algn="just"/>
            <a:r>
              <a:rPr lang="es-AR" sz="2000" dirty="0" smtClean="0">
                <a:latin typeface="Verdana" pitchFamily="34" charset="0"/>
              </a:rPr>
              <a:t>Se utilizo una hoja de Excel la cual analiza los efectos de las fuerzas actuantes en la Placa, y establece las dimensiones optimas para la misma en función las características del material seleccionado, posteriormente se ingresan manualmente las medidas de la placa en base a nuestros requerimientos, de esta manera la hoja de calculo determina el espesor necesario para soportar dichas solicitaciones.</a:t>
            </a:r>
          </a:p>
          <a:p>
            <a:pPr algn="just"/>
            <a:endParaRPr lang="es-AR" sz="2000" dirty="0">
              <a:latin typeface="Verdana"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9552" y="1052736"/>
            <a:ext cx="7848872" cy="2554545"/>
          </a:xfrm>
          <a:prstGeom prst="rect">
            <a:avLst/>
          </a:prstGeom>
          <a:noFill/>
        </p:spPr>
        <p:txBody>
          <a:bodyPr wrap="square" rtlCol="0">
            <a:spAutoFit/>
          </a:bodyPr>
          <a:lstStyle/>
          <a:p>
            <a:pPr algn="just"/>
            <a:r>
              <a:rPr lang="es-AR" sz="2000" dirty="0" smtClean="0">
                <a:latin typeface="Verdana" pitchFamily="34" charset="0"/>
              </a:rPr>
              <a:t>De igual manera los pernos de anclaje fueron seleccionados en base a los esfuerzos actuantes en los apoyos de las cerchas metálicas.</a:t>
            </a:r>
          </a:p>
          <a:p>
            <a:pPr algn="just"/>
            <a:endParaRPr lang="es-AR" sz="2000" dirty="0" smtClean="0">
              <a:latin typeface="Verdana" pitchFamily="34" charset="0"/>
            </a:endParaRPr>
          </a:p>
          <a:p>
            <a:pPr algn="just"/>
            <a:r>
              <a:rPr lang="es-AR" sz="2000" dirty="0" smtClean="0">
                <a:latin typeface="Verdana" pitchFamily="34" charset="0"/>
              </a:rPr>
              <a:t>Realizando para la efectividad de estos, los chequeos de resistencia a Corte, Tracción, Desprendimiento Lateral del Concreto, Arrancamiento.  </a:t>
            </a:r>
          </a:p>
          <a:p>
            <a:pPr algn="just"/>
            <a:endParaRPr lang="es-AR" sz="2000" dirty="0">
              <a:latin typeface="Verdana" pitchFamily="34" charset="0"/>
            </a:endParaRPr>
          </a:p>
        </p:txBody>
      </p:sp>
      <p:pic>
        <p:nvPicPr>
          <p:cNvPr id="71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5" y="3607281"/>
            <a:ext cx="5909765" cy="2586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836712"/>
            <a:ext cx="8229600" cy="420656"/>
          </a:xfrm>
        </p:spPr>
        <p:txBody>
          <a:bodyPr>
            <a:normAutofit/>
          </a:bodyPr>
          <a:lstStyle/>
          <a:p>
            <a:r>
              <a:rPr lang="es-EC" sz="2400" dirty="0" smtClean="0"/>
              <a:t>CHEQUEO</a:t>
            </a:r>
            <a:endParaRPr lang="es-EC" sz="2400" dirty="0"/>
          </a:p>
        </p:txBody>
      </p:sp>
      <p:sp>
        <p:nvSpPr>
          <p:cNvPr id="3" name="2 Marcador de contenido"/>
          <p:cNvSpPr>
            <a:spLocks noGrp="1"/>
          </p:cNvSpPr>
          <p:nvPr>
            <p:ph idx="1"/>
          </p:nvPr>
        </p:nvSpPr>
        <p:spPr>
          <a:xfrm>
            <a:off x="457200" y="1412776"/>
            <a:ext cx="8229600" cy="4911824"/>
          </a:xfrm>
        </p:spPr>
        <p:txBody>
          <a:bodyPr/>
          <a:lstStyle/>
          <a:p>
            <a:r>
              <a:rPr lang="es-EC" dirty="0" smtClean="0"/>
              <a:t>Deformación en Cerchas</a:t>
            </a:r>
          </a:p>
          <a:p>
            <a:pPr lvl="1"/>
            <a:r>
              <a:rPr lang="es-ES_tradnl" sz="2000" dirty="0" smtClean="0"/>
              <a:t>Para </a:t>
            </a:r>
            <a:r>
              <a:rPr lang="es-ES_tradnl" sz="2000" dirty="0"/>
              <a:t>el caso de las cerchas, se verificó que la deformación máxima producida, bajo la acción de la carga vertical total, no exceda del valor L/360, donde L es la longitud apoyada </a:t>
            </a:r>
            <a:r>
              <a:rPr lang="es-ES_tradnl" sz="2000" dirty="0" smtClean="0"/>
              <a:t>de las cerchas</a:t>
            </a:r>
            <a:endParaRPr lang="es-EC" sz="2000" dirty="0" smtClean="0"/>
          </a:p>
          <a:p>
            <a:pPr marL="393192" lvl="1" indent="0">
              <a:buNone/>
            </a:pPr>
            <a:endParaRPr lang="es-ES_tradnl" dirty="0" smtClean="0"/>
          </a:p>
        </p:txBody>
      </p:sp>
      <p:graphicFrame>
        <p:nvGraphicFramePr>
          <p:cNvPr id="4" name="3 Tabla"/>
          <p:cNvGraphicFramePr>
            <a:graphicFrameLocks noGrp="1"/>
          </p:cNvGraphicFramePr>
          <p:nvPr>
            <p:extLst>
              <p:ext uri="{D42A27DB-BD31-4B8C-83A1-F6EECF244321}">
                <p14:modId xmlns:p14="http://schemas.microsoft.com/office/powerpoint/2010/main" val="46419818"/>
              </p:ext>
            </p:extLst>
          </p:nvPr>
        </p:nvGraphicFramePr>
        <p:xfrm>
          <a:off x="1763688" y="3140968"/>
          <a:ext cx="4968553" cy="2808311"/>
        </p:xfrm>
        <a:graphic>
          <a:graphicData uri="http://schemas.openxmlformats.org/drawingml/2006/table">
            <a:tbl>
              <a:tblPr/>
              <a:tblGrid>
                <a:gridCol w="1426379"/>
                <a:gridCol w="2115795"/>
                <a:gridCol w="1426379"/>
              </a:tblGrid>
              <a:tr h="458784">
                <a:tc>
                  <a:txBody>
                    <a:bodyPr/>
                    <a:lstStyle/>
                    <a:p>
                      <a:pPr algn="ctr" fontAlgn="ctr"/>
                      <a:r>
                        <a:rPr lang="es-EC" sz="900" b="1" i="0" u="none" strike="noStrike" dirty="0">
                          <a:solidFill>
                            <a:srgbClr val="000000"/>
                          </a:solidFill>
                          <a:effectLst/>
                          <a:latin typeface="Arial"/>
                          <a:cs typeface="Arial"/>
                        </a:rPr>
                        <a:t>CERCHA</a:t>
                      </a:r>
                      <a:endParaRPr lang="es-EC" sz="900" b="1" i="0" u="none" strike="noStrike" dirty="0">
                        <a:solidFill>
                          <a:srgbClr val="000000"/>
                        </a:solidFill>
                        <a:effectLst/>
                        <a:latin typeface="Arial"/>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c>
                  <a:txBody>
                    <a:bodyPr/>
                    <a:lstStyle/>
                    <a:p>
                      <a:pPr algn="ctr" fontAlgn="ctr"/>
                      <a:r>
                        <a:rPr lang="es-EC" sz="900" b="1" i="0" u="none" strike="noStrike">
                          <a:solidFill>
                            <a:srgbClr val="000000"/>
                          </a:solidFill>
                          <a:effectLst/>
                          <a:latin typeface="Arial"/>
                          <a:cs typeface="Arial"/>
                        </a:rPr>
                        <a:t>DEFLEXIÓN  PERMISIBLE (cm)</a:t>
                      </a:r>
                      <a:endParaRPr lang="es-EC" sz="900" b="1" i="0" u="none" strike="noStrike">
                        <a:solidFill>
                          <a:srgbClr val="000000"/>
                        </a:solidFill>
                        <a:effectLst/>
                        <a:latin typeface="Arial"/>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c>
                  <a:txBody>
                    <a:bodyPr/>
                    <a:lstStyle/>
                    <a:p>
                      <a:pPr algn="ctr" fontAlgn="ctr"/>
                      <a:r>
                        <a:rPr lang="es-EC" sz="900" b="1" i="0" u="none" strike="noStrike">
                          <a:solidFill>
                            <a:srgbClr val="000000"/>
                          </a:solidFill>
                          <a:effectLst/>
                          <a:latin typeface="Arial"/>
                          <a:cs typeface="Arial"/>
                        </a:rPr>
                        <a:t>DEFLEXIÓN REAL (cm)</a:t>
                      </a:r>
                      <a:endParaRPr lang="es-EC" sz="900" b="1" i="0" u="none" strike="noStrike">
                        <a:solidFill>
                          <a:srgbClr val="000000"/>
                        </a:solidFill>
                        <a:effectLst/>
                        <a:latin typeface="Arial"/>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r>
              <a:tr h="305856">
                <a:tc>
                  <a:txBody>
                    <a:bodyPr/>
                    <a:lstStyle/>
                    <a:p>
                      <a:pPr algn="ctr" fontAlgn="ctr"/>
                      <a:r>
                        <a:rPr lang="es-EC" sz="900" b="1" i="0" u="none" strike="noStrike">
                          <a:solidFill>
                            <a:srgbClr val="000000"/>
                          </a:solidFill>
                          <a:effectLst/>
                          <a:latin typeface="Arial"/>
                          <a:cs typeface="Arial"/>
                        </a:rPr>
                        <a:t>7</a:t>
                      </a:r>
                      <a:endParaRPr lang="es-EC" sz="900" b="1" i="0" u="none" strike="noStrike">
                        <a:solidFill>
                          <a:srgbClr val="000000"/>
                        </a:solidFill>
                        <a:effectLst/>
                        <a:latin typeface="Arial"/>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905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fontAlgn="ctr"/>
                      <a:r>
                        <a:rPr lang="es-EC" sz="900" b="0" i="0" u="none" strike="noStrike">
                          <a:solidFill>
                            <a:srgbClr val="000000"/>
                          </a:solidFill>
                          <a:effectLst/>
                          <a:latin typeface="Arial"/>
                          <a:cs typeface="Arial"/>
                        </a:rPr>
                        <a:t>13.19</a:t>
                      </a:r>
                      <a:endParaRPr lang="es-EC" sz="900" b="0" i="0" u="none" strike="noStrike">
                        <a:solidFill>
                          <a:srgbClr val="000000"/>
                        </a:solidFill>
                        <a:effectLst/>
                        <a:latin typeface="Arial"/>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905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fontAlgn="ctr"/>
                      <a:r>
                        <a:rPr lang="es-EC" sz="900" b="0" i="0" u="none" strike="noStrike">
                          <a:solidFill>
                            <a:srgbClr val="000000"/>
                          </a:solidFill>
                          <a:effectLst/>
                          <a:latin typeface="Arial"/>
                          <a:cs typeface="Arial"/>
                        </a:rPr>
                        <a:t>5.88</a:t>
                      </a:r>
                      <a:endParaRPr lang="es-EC" sz="900" b="0" i="0" u="none" strike="noStrike">
                        <a:solidFill>
                          <a:srgbClr val="000000"/>
                        </a:solidFill>
                        <a:effectLst/>
                        <a:latin typeface="Arial"/>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905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91953">
                <a:tc>
                  <a:txBody>
                    <a:bodyPr/>
                    <a:lstStyle/>
                    <a:p>
                      <a:pPr algn="ctr" fontAlgn="ctr"/>
                      <a:r>
                        <a:rPr lang="es-EC" sz="900" b="1" i="0" u="none" strike="noStrike">
                          <a:solidFill>
                            <a:srgbClr val="000000"/>
                          </a:solidFill>
                          <a:effectLst/>
                          <a:latin typeface="Arial"/>
                          <a:cs typeface="Arial"/>
                        </a:rPr>
                        <a:t>6</a:t>
                      </a:r>
                      <a:endParaRPr lang="es-EC" sz="900" b="1" i="0" u="none" strike="noStrike">
                        <a:solidFill>
                          <a:srgbClr val="000000"/>
                        </a:solidFill>
                        <a:effectLst/>
                        <a:latin typeface="Arial"/>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a:cs typeface="Arial"/>
                        </a:rPr>
                        <a:t>13.01</a:t>
                      </a:r>
                      <a:endParaRPr lang="es-EC" sz="900" b="0" i="0" u="none" strike="noStrike">
                        <a:solidFill>
                          <a:srgbClr val="000000"/>
                        </a:solidFill>
                        <a:effectLst/>
                        <a:latin typeface="Arial"/>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a:cs typeface="Arial"/>
                        </a:rPr>
                        <a:t>5.65</a:t>
                      </a:r>
                      <a:endParaRPr lang="es-EC" sz="900" b="0" i="0" u="none" strike="noStrike">
                        <a:solidFill>
                          <a:srgbClr val="000000"/>
                        </a:solidFill>
                        <a:effectLst/>
                        <a:latin typeface="Arial"/>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91953">
                <a:tc>
                  <a:txBody>
                    <a:bodyPr/>
                    <a:lstStyle/>
                    <a:p>
                      <a:pPr algn="ctr" fontAlgn="ctr"/>
                      <a:r>
                        <a:rPr lang="es-EC" sz="900" b="1" i="0" u="none" strike="noStrike">
                          <a:solidFill>
                            <a:srgbClr val="000000"/>
                          </a:solidFill>
                          <a:effectLst/>
                          <a:latin typeface="Arial"/>
                          <a:cs typeface="Arial"/>
                        </a:rPr>
                        <a:t>5</a:t>
                      </a:r>
                      <a:endParaRPr lang="es-EC" sz="900" b="1" i="0" u="none" strike="noStrike">
                        <a:solidFill>
                          <a:srgbClr val="000000"/>
                        </a:solidFill>
                        <a:effectLst/>
                        <a:latin typeface="Arial"/>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fontAlgn="ctr"/>
                      <a:r>
                        <a:rPr lang="es-EC" sz="900" b="0" i="0" u="none" strike="noStrike">
                          <a:solidFill>
                            <a:srgbClr val="000000"/>
                          </a:solidFill>
                          <a:effectLst/>
                          <a:latin typeface="Arial"/>
                          <a:cs typeface="Arial"/>
                        </a:rPr>
                        <a:t>12.44</a:t>
                      </a:r>
                      <a:endParaRPr lang="es-EC" sz="900" b="0" i="0" u="none" strike="noStrike">
                        <a:solidFill>
                          <a:srgbClr val="000000"/>
                        </a:solidFill>
                        <a:effectLst/>
                        <a:latin typeface="Arial"/>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fontAlgn="ctr"/>
                      <a:r>
                        <a:rPr lang="es-EC" sz="900" b="0" i="0" u="none" strike="noStrike">
                          <a:solidFill>
                            <a:srgbClr val="000000"/>
                          </a:solidFill>
                          <a:effectLst/>
                          <a:latin typeface="Arial"/>
                          <a:cs typeface="Arial"/>
                        </a:rPr>
                        <a:t>5.40</a:t>
                      </a:r>
                      <a:endParaRPr lang="es-EC" sz="900" b="0" i="0" u="none" strike="noStrike">
                        <a:solidFill>
                          <a:srgbClr val="000000"/>
                        </a:solidFill>
                        <a:effectLst/>
                        <a:latin typeface="Arial"/>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91953">
                <a:tc>
                  <a:txBody>
                    <a:bodyPr/>
                    <a:lstStyle/>
                    <a:p>
                      <a:pPr algn="ctr" fontAlgn="ctr"/>
                      <a:r>
                        <a:rPr lang="es-EC" sz="900" b="1" i="0" u="none" strike="noStrike">
                          <a:solidFill>
                            <a:srgbClr val="000000"/>
                          </a:solidFill>
                          <a:effectLst/>
                          <a:latin typeface="Arial"/>
                          <a:cs typeface="Arial"/>
                        </a:rPr>
                        <a:t>4’</a:t>
                      </a:r>
                      <a:endParaRPr lang="es-EC" sz="900" b="1" i="0" u="none" strike="noStrike">
                        <a:solidFill>
                          <a:srgbClr val="000000"/>
                        </a:solidFill>
                        <a:effectLst/>
                        <a:latin typeface="Arial"/>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a:cs typeface="Arial"/>
                        </a:rPr>
                        <a:t>11.43</a:t>
                      </a:r>
                      <a:endParaRPr lang="es-EC" sz="900" b="0" i="0" u="none" strike="noStrike">
                        <a:solidFill>
                          <a:srgbClr val="000000"/>
                        </a:solidFill>
                        <a:effectLst/>
                        <a:latin typeface="Arial"/>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a:cs typeface="Arial"/>
                        </a:rPr>
                        <a:t>5.48</a:t>
                      </a:r>
                      <a:endParaRPr lang="es-EC" sz="900" b="0" i="0" u="none" strike="noStrike">
                        <a:solidFill>
                          <a:srgbClr val="000000"/>
                        </a:solidFill>
                        <a:effectLst/>
                        <a:latin typeface="Arial"/>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91953">
                <a:tc>
                  <a:txBody>
                    <a:bodyPr/>
                    <a:lstStyle/>
                    <a:p>
                      <a:pPr algn="ctr" fontAlgn="ctr"/>
                      <a:r>
                        <a:rPr lang="es-EC" sz="900" b="1" i="0" u="none" strike="noStrike">
                          <a:solidFill>
                            <a:srgbClr val="000000"/>
                          </a:solidFill>
                          <a:effectLst/>
                          <a:latin typeface="Arial"/>
                          <a:cs typeface="Arial"/>
                        </a:rPr>
                        <a:t>4</a:t>
                      </a:r>
                      <a:endParaRPr lang="es-EC" sz="900" b="1" i="0" u="none" strike="noStrike">
                        <a:solidFill>
                          <a:srgbClr val="000000"/>
                        </a:solidFill>
                        <a:effectLst/>
                        <a:latin typeface="Arial"/>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fontAlgn="ctr"/>
                      <a:r>
                        <a:rPr lang="es-EC" sz="900" b="0" i="0" u="none" strike="noStrike">
                          <a:solidFill>
                            <a:srgbClr val="000000"/>
                          </a:solidFill>
                          <a:effectLst/>
                          <a:latin typeface="Arial"/>
                          <a:cs typeface="Arial"/>
                        </a:rPr>
                        <a:t>11.18</a:t>
                      </a:r>
                      <a:endParaRPr lang="es-EC" sz="900" b="0" i="0" u="none" strike="noStrike">
                        <a:solidFill>
                          <a:srgbClr val="000000"/>
                        </a:solidFill>
                        <a:effectLst/>
                        <a:latin typeface="Arial"/>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fontAlgn="ctr"/>
                      <a:r>
                        <a:rPr lang="es-EC" sz="900" b="0" i="0" u="none" strike="noStrike">
                          <a:solidFill>
                            <a:srgbClr val="000000"/>
                          </a:solidFill>
                          <a:effectLst/>
                          <a:latin typeface="Arial"/>
                          <a:cs typeface="Arial"/>
                        </a:rPr>
                        <a:t>5.21</a:t>
                      </a:r>
                      <a:endParaRPr lang="es-EC" sz="900" b="0" i="0" u="none" strike="noStrike">
                        <a:solidFill>
                          <a:srgbClr val="000000"/>
                        </a:solidFill>
                        <a:effectLst/>
                        <a:latin typeface="Arial"/>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91953">
                <a:tc>
                  <a:txBody>
                    <a:bodyPr/>
                    <a:lstStyle/>
                    <a:p>
                      <a:pPr algn="ctr" fontAlgn="ctr"/>
                      <a:r>
                        <a:rPr lang="es-EC" sz="900" b="1" i="0" u="none" strike="noStrike">
                          <a:solidFill>
                            <a:srgbClr val="000000"/>
                          </a:solidFill>
                          <a:effectLst/>
                          <a:latin typeface="Arial"/>
                          <a:cs typeface="Arial"/>
                        </a:rPr>
                        <a:t>3</a:t>
                      </a:r>
                      <a:endParaRPr lang="es-EC" sz="900" b="1" i="0" u="none" strike="noStrike">
                        <a:solidFill>
                          <a:srgbClr val="000000"/>
                        </a:solidFill>
                        <a:effectLst/>
                        <a:latin typeface="Arial"/>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a:cs typeface="Arial"/>
                        </a:rPr>
                        <a:t>9.83</a:t>
                      </a:r>
                      <a:endParaRPr lang="es-EC" sz="900" b="0" i="0" u="none" strike="noStrike">
                        <a:solidFill>
                          <a:srgbClr val="000000"/>
                        </a:solidFill>
                        <a:effectLst/>
                        <a:latin typeface="Arial"/>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a:cs typeface="Arial"/>
                        </a:rPr>
                        <a:t>4.97</a:t>
                      </a:r>
                      <a:endParaRPr lang="es-EC" sz="900" b="0" i="0" u="none" strike="noStrike">
                        <a:solidFill>
                          <a:srgbClr val="000000"/>
                        </a:solidFill>
                        <a:effectLst/>
                        <a:latin typeface="Arial"/>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91953">
                <a:tc>
                  <a:txBody>
                    <a:bodyPr/>
                    <a:lstStyle/>
                    <a:p>
                      <a:pPr algn="ctr" fontAlgn="ctr"/>
                      <a:r>
                        <a:rPr lang="es-EC" sz="900" b="1" i="0" u="none" strike="noStrike">
                          <a:solidFill>
                            <a:srgbClr val="000000"/>
                          </a:solidFill>
                          <a:effectLst/>
                          <a:latin typeface="Arial"/>
                          <a:cs typeface="Arial"/>
                        </a:rPr>
                        <a:t>2</a:t>
                      </a:r>
                      <a:endParaRPr lang="es-EC" sz="900" b="1" i="0" u="none" strike="noStrike">
                        <a:solidFill>
                          <a:srgbClr val="000000"/>
                        </a:solidFill>
                        <a:effectLst/>
                        <a:latin typeface="Arial"/>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fontAlgn="ctr"/>
                      <a:r>
                        <a:rPr lang="es-EC" sz="900" b="0" i="0" u="none" strike="noStrike">
                          <a:solidFill>
                            <a:srgbClr val="000000"/>
                          </a:solidFill>
                          <a:effectLst/>
                          <a:latin typeface="Arial"/>
                          <a:cs typeface="Arial"/>
                        </a:rPr>
                        <a:t>7.01</a:t>
                      </a:r>
                      <a:endParaRPr lang="es-EC" sz="900" b="0" i="0" u="none" strike="noStrike">
                        <a:solidFill>
                          <a:srgbClr val="000000"/>
                        </a:solidFill>
                        <a:effectLst/>
                        <a:latin typeface="Arial"/>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fontAlgn="ctr"/>
                      <a:r>
                        <a:rPr lang="es-EC" sz="900" b="0" i="0" u="none" strike="noStrike">
                          <a:solidFill>
                            <a:srgbClr val="000000"/>
                          </a:solidFill>
                          <a:effectLst/>
                          <a:latin typeface="Arial"/>
                          <a:cs typeface="Arial"/>
                        </a:rPr>
                        <a:t>4.02</a:t>
                      </a:r>
                      <a:endParaRPr lang="es-EC" sz="900" b="0" i="0" u="none" strike="noStrike">
                        <a:solidFill>
                          <a:srgbClr val="000000"/>
                        </a:solidFill>
                        <a:effectLst/>
                        <a:latin typeface="Arial"/>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91953">
                <a:tc>
                  <a:txBody>
                    <a:bodyPr/>
                    <a:lstStyle/>
                    <a:p>
                      <a:pPr algn="ctr" fontAlgn="ctr"/>
                      <a:r>
                        <a:rPr lang="es-EC" sz="900" b="1" i="0" u="none" strike="noStrike" dirty="0">
                          <a:solidFill>
                            <a:srgbClr val="000000"/>
                          </a:solidFill>
                          <a:effectLst/>
                          <a:latin typeface="Arial"/>
                          <a:cs typeface="Arial"/>
                        </a:rPr>
                        <a:t>1</a:t>
                      </a:r>
                      <a:endParaRPr lang="es-EC" sz="900" b="1" i="0" u="none" strike="noStrike" dirty="0">
                        <a:solidFill>
                          <a:srgbClr val="000000"/>
                        </a:solidFill>
                        <a:effectLst/>
                        <a:latin typeface="Arial"/>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a:cs typeface="Arial"/>
                        </a:rPr>
                        <a:t>3.9</a:t>
                      </a:r>
                      <a:endParaRPr lang="es-EC" sz="900" b="0" i="0" u="none" strike="noStrike">
                        <a:solidFill>
                          <a:srgbClr val="000000"/>
                        </a:solidFill>
                        <a:effectLst/>
                        <a:latin typeface="Arial"/>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fontAlgn="ctr"/>
                      <a:r>
                        <a:rPr lang="es-EC" sz="900" b="0" i="0" u="none" strike="noStrike" dirty="0">
                          <a:solidFill>
                            <a:srgbClr val="000000"/>
                          </a:solidFill>
                          <a:effectLst/>
                          <a:latin typeface="Arial"/>
                          <a:cs typeface="Arial"/>
                        </a:rPr>
                        <a:t>1.43</a:t>
                      </a:r>
                      <a:endParaRPr lang="es-EC" sz="900" b="0" i="0" u="none" strike="noStrike" dirty="0">
                        <a:solidFill>
                          <a:srgbClr val="000000"/>
                        </a:solidFill>
                        <a:effectLst/>
                        <a:latin typeface="Arial"/>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422718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052736"/>
            <a:ext cx="8229600" cy="2520280"/>
          </a:xfrm>
        </p:spPr>
        <p:txBody>
          <a:bodyPr>
            <a:normAutofit/>
          </a:bodyPr>
          <a:lstStyle/>
          <a:p>
            <a:pPr marL="0" indent="0">
              <a:buNone/>
            </a:pPr>
            <a:r>
              <a:rPr lang="es-EC" sz="1800" dirty="0" smtClean="0">
                <a:solidFill>
                  <a:schemeClr val="accent5">
                    <a:lumMod val="50000"/>
                  </a:schemeClr>
                </a:solidFill>
                <a:latin typeface="Arial" pitchFamily="34" charset="0"/>
                <a:cs typeface="Arial" pitchFamily="34" charset="0"/>
              </a:rPr>
              <a:t>ESTRUCTURA DE HORMIGÓN </a:t>
            </a:r>
          </a:p>
          <a:p>
            <a:pPr marL="0" indent="0">
              <a:buNone/>
            </a:pPr>
            <a:endParaRPr lang="es-EC" sz="1800" dirty="0" smtClean="0">
              <a:solidFill>
                <a:schemeClr val="accent5">
                  <a:lumMod val="50000"/>
                </a:schemeClr>
              </a:solidFill>
              <a:latin typeface="Arial" pitchFamily="34" charset="0"/>
              <a:cs typeface="Arial" pitchFamily="34" charset="0"/>
            </a:endParaRPr>
          </a:p>
          <a:p>
            <a:pPr marL="0" indent="0" algn="just">
              <a:buNone/>
            </a:pPr>
            <a:r>
              <a:rPr lang="es-EC" sz="1800" dirty="0">
                <a:latin typeface="Arial" pitchFamily="34" charset="0"/>
                <a:cs typeface="Arial" pitchFamily="34" charset="0"/>
              </a:rPr>
              <a:t>	</a:t>
            </a:r>
            <a:r>
              <a:rPr lang="es-EC" sz="1800" dirty="0" smtClean="0">
                <a:latin typeface="Arial" pitchFamily="34" charset="0"/>
                <a:cs typeface="Arial" pitchFamily="34" charset="0"/>
              </a:rPr>
              <a:t>En base a todas las acciones trasmitidas por la estructura de acero como de igual manera a las cargas directamente actuantes en la estructura de hormigón, y ayudados del programa SAP 2000 se procedió a ingresar cada una de las solicitaciones y parámetros de diseño en base a la normativa del CÓDIGO ECUATORIANO DE CONSTRUCCIÓN (</a:t>
            </a:r>
            <a:r>
              <a:rPr lang="es-EC" sz="1800" dirty="0" err="1" smtClean="0">
                <a:latin typeface="Arial" pitchFamily="34" charset="0"/>
                <a:cs typeface="Arial" pitchFamily="34" charset="0"/>
              </a:rPr>
              <a:t>CEC</a:t>
            </a:r>
            <a:r>
              <a:rPr lang="es-EC" sz="1800" dirty="0" smtClean="0">
                <a:latin typeface="Arial" pitchFamily="34" charset="0"/>
                <a:cs typeface="Arial" pitchFamily="34" charset="0"/>
              </a:rPr>
              <a:t> 2001), para de esta manera obtener un predimensionamiento de elementos.</a:t>
            </a:r>
            <a:endParaRPr lang="es-EC" sz="1800" dirty="0">
              <a:latin typeface="Arial" pitchFamily="34" charset="0"/>
              <a:cs typeface="Arial" pitchFamily="34" charset="0"/>
            </a:endParaRPr>
          </a:p>
        </p:txBody>
      </p:sp>
      <p:pic>
        <p:nvPicPr>
          <p:cNvPr id="72706" name="Imagen 1"/>
          <p:cNvPicPr>
            <a:picLocks noChangeAspect="1" noChangeArrowheads="1"/>
          </p:cNvPicPr>
          <p:nvPr/>
        </p:nvPicPr>
        <p:blipFill>
          <a:blip r:embed="rId2" cstate="print">
            <a:extLst>
              <a:ext uri="{28A0092B-C50C-407E-A947-70E740481C1C}">
                <a14:useLocalDpi xmlns:a14="http://schemas.microsoft.com/office/drawing/2010/main" val="0"/>
              </a:ext>
            </a:extLst>
          </a:blip>
          <a:srcRect l="11998" t="19464" r="5797" b="14401"/>
          <a:stretch>
            <a:fillRect/>
          </a:stretch>
        </p:blipFill>
        <p:spPr bwMode="auto">
          <a:xfrm>
            <a:off x="3275856" y="3861048"/>
            <a:ext cx="3158356" cy="190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52520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29468" y="732442"/>
            <a:ext cx="7748740" cy="461665"/>
          </a:xfrm>
          <a:prstGeom prst="rect">
            <a:avLst/>
          </a:prstGeom>
          <a:noFill/>
        </p:spPr>
        <p:txBody>
          <a:bodyPr wrap="square" rtlCol="0">
            <a:spAutoFit/>
          </a:bodyPr>
          <a:lstStyle/>
          <a:p>
            <a:pPr algn="ctr"/>
            <a:r>
              <a:rPr lang="es-AR" sz="2400" b="1" dirty="0" smtClean="0">
                <a:solidFill>
                  <a:srgbClr val="0070C0"/>
                </a:solidFill>
              </a:rPr>
              <a:t>ELEMENTOS DE LA ESTRUCTURA DE HORMIGÓN</a:t>
            </a:r>
            <a:endParaRPr lang="es-AR" sz="2400" b="1" dirty="0">
              <a:solidFill>
                <a:srgbClr val="0070C0"/>
              </a:solidFill>
            </a:endParaRPr>
          </a:p>
        </p:txBody>
      </p:sp>
      <p:sp>
        <p:nvSpPr>
          <p:cNvPr id="5" name="4 CuadroTexto"/>
          <p:cNvSpPr txBox="1"/>
          <p:nvPr/>
        </p:nvSpPr>
        <p:spPr>
          <a:xfrm>
            <a:off x="251520" y="1189632"/>
            <a:ext cx="7858180" cy="400110"/>
          </a:xfrm>
          <a:prstGeom prst="rect">
            <a:avLst/>
          </a:prstGeom>
          <a:noFill/>
        </p:spPr>
        <p:txBody>
          <a:bodyPr wrap="square" rtlCol="0">
            <a:spAutoFit/>
          </a:bodyPr>
          <a:lstStyle/>
          <a:p>
            <a:pPr algn="just"/>
            <a:r>
              <a:rPr lang="es-AR" sz="2000" dirty="0" smtClean="0">
                <a:solidFill>
                  <a:schemeClr val="accent6">
                    <a:lumMod val="50000"/>
                  </a:schemeClr>
                </a:solidFill>
                <a:latin typeface="Verdana" pitchFamily="34" charset="0"/>
              </a:rPr>
              <a:t>Cimentación</a:t>
            </a:r>
            <a:endParaRPr lang="es-AR" sz="2000" dirty="0">
              <a:solidFill>
                <a:schemeClr val="accent6">
                  <a:lumMod val="50000"/>
                </a:schemeClr>
              </a:solidFill>
              <a:latin typeface="Verdana" pitchFamily="34" charset="0"/>
            </a:endParaRPr>
          </a:p>
        </p:txBody>
      </p:sp>
      <p:sp>
        <p:nvSpPr>
          <p:cNvPr id="6" name="5 CuadroTexto"/>
          <p:cNvSpPr txBox="1"/>
          <p:nvPr/>
        </p:nvSpPr>
        <p:spPr>
          <a:xfrm>
            <a:off x="830358" y="1844824"/>
            <a:ext cx="7775915" cy="3970318"/>
          </a:xfrm>
          <a:prstGeom prst="rect">
            <a:avLst/>
          </a:prstGeom>
          <a:noFill/>
        </p:spPr>
        <p:txBody>
          <a:bodyPr wrap="square" rtlCol="0">
            <a:spAutoFit/>
          </a:bodyPr>
          <a:lstStyle/>
          <a:p>
            <a:pPr algn="just"/>
            <a:r>
              <a:rPr lang="es-AR" dirty="0">
                <a:latin typeface="Verdana" pitchFamily="34" charset="0"/>
              </a:rPr>
              <a:t>Para el diseño de la cimentación, los esfuerzos en el suelo no deben sobrepasar los esfuerzos admisibles bajo condiciones de carga sin factores de </a:t>
            </a:r>
            <a:r>
              <a:rPr lang="es-AR" dirty="0" err="1">
                <a:latin typeface="Verdana" pitchFamily="34" charset="0"/>
              </a:rPr>
              <a:t>mayoración</a:t>
            </a:r>
            <a:r>
              <a:rPr lang="es-AR" dirty="0">
                <a:latin typeface="Verdana" pitchFamily="34" charset="0"/>
              </a:rPr>
              <a:t>. Cuando las combinaciones de carga incluyen el efecto del sismo los esfuerzos admisibles pueden incrementarse en un 33.3 %. </a:t>
            </a:r>
          </a:p>
          <a:p>
            <a:pPr algn="just"/>
            <a:endParaRPr lang="es-AR" dirty="0">
              <a:latin typeface="Verdana" pitchFamily="34" charset="0"/>
            </a:endParaRPr>
          </a:p>
          <a:p>
            <a:pPr algn="just"/>
            <a:r>
              <a:rPr lang="es-AR" dirty="0">
                <a:latin typeface="Verdana" pitchFamily="34" charset="0"/>
              </a:rPr>
              <a:t>La cimentación además debe resistir fuerzas cortantes en cada dirección a una distancia “d” desde la cara de la columna; y fuerzas cortantes de </a:t>
            </a:r>
            <a:r>
              <a:rPr lang="es-AR" dirty="0" err="1">
                <a:latin typeface="Verdana" pitchFamily="34" charset="0"/>
              </a:rPr>
              <a:t>punzonamiento</a:t>
            </a:r>
            <a:r>
              <a:rPr lang="es-AR" dirty="0">
                <a:latin typeface="Verdana" pitchFamily="34" charset="0"/>
              </a:rPr>
              <a:t> tomando como sección critica a aquella que se ubica a una distancia “d/2” alrededor de las columnas.  </a:t>
            </a:r>
          </a:p>
          <a:p>
            <a:pPr algn="just"/>
            <a:endParaRPr lang="es-AR" dirty="0">
              <a:latin typeface="Verdana" pitchFamily="34" charset="0"/>
            </a:endParaRPr>
          </a:p>
          <a:p>
            <a:pPr algn="just"/>
            <a:r>
              <a:rPr lang="es-AR" dirty="0">
                <a:latin typeface="Verdana" pitchFamily="34" charset="0"/>
              </a:rPr>
              <a:t>Para este proyecto se diseñaron </a:t>
            </a:r>
            <a:r>
              <a:rPr lang="es-AR" dirty="0" smtClean="0">
                <a:latin typeface="Verdana" pitchFamily="34" charset="0"/>
              </a:rPr>
              <a:t>2 </a:t>
            </a:r>
            <a:r>
              <a:rPr lang="es-AR" dirty="0">
                <a:latin typeface="Verdana" pitchFamily="34" charset="0"/>
              </a:rPr>
              <a:t>tipos de cimentación:</a:t>
            </a:r>
          </a:p>
          <a:p>
            <a:pPr algn="just"/>
            <a:r>
              <a:rPr lang="es-AR" dirty="0">
                <a:latin typeface="Verdana" pitchFamily="34" charset="0"/>
              </a:rPr>
              <a:t>Plintos Aislados, Plintos </a:t>
            </a:r>
            <a:r>
              <a:rPr lang="es-AR" dirty="0" smtClean="0">
                <a:latin typeface="Verdana" pitchFamily="34" charset="0"/>
              </a:rPr>
              <a:t>combinados.</a:t>
            </a:r>
            <a:endParaRPr lang="es-AR" dirty="0">
              <a:latin typeface="Verdana" pitchFamily="34" charset="0"/>
            </a:endParaRPr>
          </a:p>
        </p:txBody>
      </p:sp>
    </p:spTree>
    <p:extLst>
      <p:ext uri="{BB962C8B-B14F-4D97-AF65-F5344CB8AC3E}">
        <p14:creationId xmlns:p14="http://schemas.microsoft.com/office/powerpoint/2010/main" val="20758288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14348" y="1124744"/>
            <a:ext cx="8001056" cy="2308324"/>
          </a:xfrm>
          <a:prstGeom prst="rect">
            <a:avLst/>
          </a:prstGeom>
          <a:noFill/>
        </p:spPr>
        <p:txBody>
          <a:bodyPr wrap="square" rtlCol="0">
            <a:spAutoFit/>
          </a:bodyPr>
          <a:lstStyle/>
          <a:p>
            <a:pPr algn="just"/>
            <a:r>
              <a:rPr lang="es-AR" b="1" dirty="0">
                <a:solidFill>
                  <a:schemeClr val="accent6">
                    <a:lumMod val="75000"/>
                  </a:schemeClr>
                </a:solidFill>
              </a:rPr>
              <a:t>PLINTOS AISLADOS Y COMBINADOS</a:t>
            </a:r>
          </a:p>
          <a:p>
            <a:pPr algn="just"/>
            <a:endParaRPr lang="es-AR" dirty="0" smtClean="0">
              <a:latin typeface="Verdana" pitchFamily="34" charset="0"/>
            </a:endParaRPr>
          </a:p>
          <a:p>
            <a:pPr algn="just"/>
            <a:r>
              <a:rPr lang="es-AR" dirty="0" smtClean="0">
                <a:latin typeface="Verdana" pitchFamily="34" charset="0"/>
              </a:rPr>
              <a:t>Para el diseño se utilizo una hoja de Excel en el cual se ingresaron varios datos importantes como el valor de f´c, el esfuerzo admisible del suelo, las reacciones de los elementos verticales con el suelo, entre otros. Con estos datos el programa calcula el área requerida y la altura de la zapata, y la armadura requerida en cada sentido.</a:t>
            </a:r>
            <a:endParaRPr lang="es-AR" dirty="0">
              <a:latin typeface="Verdana" pitchFamily="34" charset="0"/>
            </a:endParaRPr>
          </a:p>
        </p:txBody>
      </p:sp>
      <p:pic>
        <p:nvPicPr>
          <p:cNvPr id="5" name="4 Imagen"/>
          <p:cNvPicPr/>
          <p:nvPr/>
        </p:nvPicPr>
        <p:blipFill>
          <a:blip r:embed="rId2" cstate="print"/>
          <a:srcRect l="24576" t="14481" r="31352" b="46275"/>
          <a:stretch>
            <a:fillRect/>
          </a:stretch>
        </p:blipFill>
        <p:spPr bwMode="auto">
          <a:xfrm>
            <a:off x="2285984" y="3861048"/>
            <a:ext cx="4071966" cy="2500330"/>
          </a:xfrm>
          <a:prstGeom prst="rect">
            <a:avLst/>
          </a:prstGeom>
          <a:noFill/>
          <a:ln w="9525">
            <a:noFill/>
            <a:miter lim="800000"/>
            <a:headEnd/>
            <a:tailEnd/>
          </a:ln>
        </p:spPr>
      </p:pic>
    </p:spTree>
    <p:extLst>
      <p:ext uri="{BB962C8B-B14F-4D97-AF65-F5344CB8AC3E}">
        <p14:creationId xmlns:p14="http://schemas.microsoft.com/office/powerpoint/2010/main" val="31812448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38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60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11" name="10 CuadroTexto"/>
          <p:cNvSpPr txBox="1"/>
          <p:nvPr/>
        </p:nvSpPr>
        <p:spPr>
          <a:xfrm>
            <a:off x="500034" y="807095"/>
            <a:ext cx="7000924" cy="461665"/>
          </a:xfrm>
          <a:prstGeom prst="rect">
            <a:avLst/>
          </a:prstGeom>
          <a:noFill/>
        </p:spPr>
        <p:txBody>
          <a:bodyPr wrap="square" rtlCol="0">
            <a:spAutoFit/>
          </a:bodyPr>
          <a:lstStyle/>
          <a:p>
            <a:pPr algn="just"/>
            <a:r>
              <a:rPr lang="es-AR" sz="2400" b="1" dirty="0" smtClean="0">
                <a:solidFill>
                  <a:schemeClr val="accent6">
                    <a:lumMod val="75000"/>
                  </a:schemeClr>
                </a:solidFill>
                <a:latin typeface="Arial" pitchFamily="34" charset="0"/>
                <a:cs typeface="Arial" pitchFamily="34" charset="0"/>
              </a:rPr>
              <a:t>CADENAS</a:t>
            </a:r>
            <a:endParaRPr lang="es-AR" sz="2400" b="1" dirty="0">
              <a:solidFill>
                <a:schemeClr val="accent6">
                  <a:lumMod val="75000"/>
                </a:schemeClr>
              </a:solidFill>
              <a:latin typeface="Arial" pitchFamily="34" charset="0"/>
              <a:cs typeface="Arial" pitchFamily="34" charset="0"/>
            </a:endParaRPr>
          </a:p>
        </p:txBody>
      </p:sp>
      <p:sp>
        <p:nvSpPr>
          <p:cNvPr id="9" name="8 Rectángulo"/>
          <p:cNvSpPr/>
          <p:nvPr/>
        </p:nvSpPr>
        <p:spPr>
          <a:xfrm>
            <a:off x="755576" y="1262902"/>
            <a:ext cx="8072494" cy="1200329"/>
          </a:xfrm>
          <a:prstGeom prst="rect">
            <a:avLst/>
          </a:prstGeom>
        </p:spPr>
        <p:txBody>
          <a:bodyPr wrap="square">
            <a:spAutoFit/>
          </a:bodyPr>
          <a:lstStyle/>
          <a:p>
            <a:pPr algn="just"/>
            <a:r>
              <a:rPr lang="es-ES" dirty="0" smtClean="0">
                <a:latin typeface="Verdana" pitchFamily="34" charset="0"/>
              </a:rPr>
              <a:t>Una investigación realizada por el Ing. Ernesto Pro, demuestra que las estructuras que se diseñan con cadenas de amarre presentan una redistribución de los momentos entre el pie de la columna, cadenas de amarre y la columneta que se une al plinto.</a:t>
            </a:r>
            <a:endParaRPr lang="es-AR" dirty="0">
              <a:latin typeface="Verdana" pitchFamily="34" charset="0"/>
            </a:endParaRPr>
          </a:p>
        </p:txBody>
      </p:sp>
      <p:sp>
        <p:nvSpPr>
          <p:cNvPr id="75777" name="Rectangle 1"/>
          <p:cNvSpPr>
            <a:spLocks noChangeArrowheads="1"/>
          </p:cNvSpPr>
          <p:nvPr/>
        </p:nvSpPr>
        <p:spPr bwMode="auto">
          <a:xfrm>
            <a:off x="756645" y="2549037"/>
            <a:ext cx="799181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Para diseñar la cadena de amarre hemos de imponernos una sección para la cadena, que para el presente </a:t>
            </a:r>
            <a:r>
              <a:rPr lang="es-ES" dirty="0" smtClean="0">
                <a:latin typeface="Verdana" pitchFamily="34" charset="0"/>
                <a:ea typeface="Times New Roman" pitchFamily="18" charset="0"/>
                <a:cs typeface="Arial" pitchFamily="34" charset="0"/>
              </a:rPr>
              <a:t>es</a:t>
            </a:r>
            <a:r>
              <a:rPr kumimoji="0" lang="es-ES"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de 30 x 50 cm</a:t>
            </a:r>
            <a:r>
              <a:rPr lang="es-ES" dirty="0" smtClean="0">
                <a:latin typeface="Verdana" pitchFamily="34" charset="0"/>
                <a:ea typeface="Times New Roman" pitchFamily="18" charset="0"/>
                <a:cs typeface="Arial" pitchFamily="34" charset="0"/>
              </a:rPr>
              <a:t>, como se muestra a continuación.</a:t>
            </a:r>
            <a:endParaRPr kumimoji="0" lang="es-ES" b="0" i="0" u="none" strike="noStrike" cap="none" normalizeH="0" baseline="0" dirty="0" smtClean="0">
              <a:ln>
                <a:noFill/>
              </a:ln>
              <a:solidFill>
                <a:schemeClr val="tx1"/>
              </a:solidFill>
              <a:effectLst/>
              <a:latin typeface="Verdana" pitchFamily="34" charset="0"/>
            </a:endParaRPr>
          </a:p>
        </p:txBody>
      </p:sp>
      <p:pic>
        <p:nvPicPr>
          <p:cNvPr id="645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029" t="17282" r="11696" b="20072"/>
          <a:stretch/>
        </p:blipFill>
        <p:spPr bwMode="auto">
          <a:xfrm>
            <a:off x="1547663" y="3775015"/>
            <a:ext cx="5544617" cy="2432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0135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38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60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11" name="10 CuadroTexto"/>
          <p:cNvSpPr txBox="1"/>
          <p:nvPr/>
        </p:nvSpPr>
        <p:spPr>
          <a:xfrm>
            <a:off x="1214414" y="500042"/>
            <a:ext cx="7000924" cy="461665"/>
          </a:xfrm>
          <a:prstGeom prst="rect">
            <a:avLst/>
          </a:prstGeom>
          <a:noFill/>
        </p:spPr>
        <p:txBody>
          <a:bodyPr wrap="square" rtlCol="0">
            <a:spAutoFit/>
          </a:bodyPr>
          <a:lstStyle/>
          <a:p>
            <a:pPr algn="ctr"/>
            <a:r>
              <a:rPr lang="es-AR" sz="2400" b="1" dirty="0" smtClean="0">
                <a:solidFill>
                  <a:srgbClr val="0070C0"/>
                </a:solidFill>
              </a:rPr>
              <a:t>DISEÑO DE COLUMNAS</a:t>
            </a:r>
            <a:endParaRPr lang="es-AR" sz="2400" b="1" dirty="0">
              <a:solidFill>
                <a:srgbClr val="0070C0"/>
              </a:solidFill>
            </a:endParaRPr>
          </a:p>
        </p:txBody>
      </p:sp>
      <p:sp>
        <p:nvSpPr>
          <p:cNvPr id="12" name="11 CuadroTexto"/>
          <p:cNvSpPr txBox="1"/>
          <p:nvPr/>
        </p:nvSpPr>
        <p:spPr>
          <a:xfrm>
            <a:off x="500034" y="977800"/>
            <a:ext cx="8286808" cy="1477328"/>
          </a:xfrm>
          <a:prstGeom prst="rect">
            <a:avLst/>
          </a:prstGeom>
          <a:noFill/>
        </p:spPr>
        <p:txBody>
          <a:bodyPr wrap="square" rtlCol="0">
            <a:spAutoFit/>
          </a:bodyPr>
          <a:lstStyle/>
          <a:p>
            <a:pPr algn="just"/>
            <a:r>
              <a:rPr lang="es-AR" dirty="0" smtClean="0">
                <a:latin typeface="Verdana" pitchFamily="34" charset="0"/>
              </a:rPr>
              <a:t>El diseño de columnas se obtuvo a través del programa SAP 2000, el cual genera un volumen de interacción donde cualquier combinación de carga axial y momento flector nominal que se encuentre dentro de este volumen indicara que la sección es capaz de resistir las solicitaciones propuestas.  </a:t>
            </a:r>
          </a:p>
        </p:txBody>
      </p:sp>
      <p:pic>
        <p:nvPicPr>
          <p:cNvPr id="6553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477" t="13116" r="9537" b="13353"/>
          <a:stretch/>
        </p:blipFill>
        <p:spPr bwMode="auto">
          <a:xfrm>
            <a:off x="468102" y="3429000"/>
            <a:ext cx="3919580" cy="217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7958" t="17898" r="40310" b="18276"/>
          <a:stretch/>
        </p:blipFill>
        <p:spPr bwMode="auto">
          <a:xfrm>
            <a:off x="4932040" y="2765969"/>
            <a:ext cx="3097484" cy="3502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8237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38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60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11" name="10 CuadroTexto"/>
          <p:cNvSpPr txBox="1"/>
          <p:nvPr/>
        </p:nvSpPr>
        <p:spPr>
          <a:xfrm>
            <a:off x="1214414" y="500042"/>
            <a:ext cx="7000924" cy="461665"/>
          </a:xfrm>
          <a:prstGeom prst="rect">
            <a:avLst/>
          </a:prstGeom>
          <a:noFill/>
        </p:spPr>
        <p:txBody>
          <a:bodyPr wrap="square" rtlCol="0">
            <a:spAutoFit/>
          </a:bodyPr>
          <a:lstStyle/>
          <a:p>
            <a:pPr algn="ctr"/>
            <a:r>
              <a:rPr lang="es-AR" sz="2400" b="1" dirty="0" smtClean="0">
                <a:solidFill>
                  <a:srgbClr val="0070C0"/>
                </a:solidFill>
              </a:rPr>
              <a:t>DISEÑO DE VIGAS</a:t>
            </a:r>
            <a:endParaRPr lang="es-AR" sz="2400" b="1" dirty="0">
              <a:solidFill>
                <a:srgbClr val="0070C0"/>
              </a:solidFill>
            </a:endParaRPr>
          </a:p>
        </p:txBody>
      </p:sp>
      <p:sp>
        <p:nvSpPr>
          <p:cNvPr id="12" name="11 CuadroTexto"/>
          <p:cNvSpPr txBox="1"/>
          <p:nvPr/>
        </p:nvSpPr>
        <p:spPr>
          <a:xfrm>
            <a:off x="500034" y="977800"/>
            <a:ext cx="8286808" cy="1754326"/>
          </a:xfrm>
          <a:prstGeom prst="rect">
            <a:avLst/>
          </a:prstGeom>
          <a:noFill/>
        </p:spPr>
        <p:txBody>
          <a:bodyPr wrap="square" rtlCol="0">
            <a:spAutoFit/>
          </a:bodyPr>
          <a:lstStyle/>
          <a:p>
            <a:pPr algn="just"/>
            <a:r>
              <a:rPr lang="es-AR" dirty="0" smtClean="0">
                <a:latin typeface="Verdana" pitchFamily="34" charset="0"/>
              </a:rPr>
              <a:t>La armadura longitudinal de las vigas es obtenida directamente del programa SAP 2000 la cual se calcula para resistir los momentos últimos de flexión con la mayor combinación de carga posible, la armadura transversal se la calcula realizando un análisis por capacidad ya que en zonas sísmicas se debe asegurar que la rotula plástica se forme en la viga.</a:t>
            </a:r>
          </a:p>
        </p:txBody>
      </p:sp>
      <p:pic>
        <p:nvPicPr>
          <p:cNvPr id="66563" name="Imagen 1"/>
          <p:cNvPicPr>
            <a:picLocks noChangeAspect="1" noChangeArrowheads="1"/>
          </p:cNvPicPr>
          <p:nvPr/>
        </p:nvPicPr>
        <p:blipFill rotWithShape="1">
          <a:blip r:embed="rId2">
            <a:extLst>
              <a:ext uri="{28A0092B-C50C-407E-A947-70E740481C1C}">
                <a14:useLocalDpi xmlns:a14="http://schemas.microsoft.com/office/drawing/2010/main" val="0"/>
              </a:ext>
            </a:extLst>
          </a:blip>
          <a:srcRect l="11916" t="17099" r="15044" b="27176"/>
          <a:stretch/>
        </p:blipFill>
        <p:spPr bwMode="auto">
          <a:xfrm>
            <a:off x="3707904" y="2761114"/>
            <a:ext cx="4896544" cy="198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945" t="16666" r="28941" b="32576"/>
          <a:stretch/>
        </p:blipFill>
        <p:spPr bwMode="auto">
          <a:xfrm>
            <a:off x="683568" y="3501008"/>
            <a:ext cx="3176412" cy="2317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4"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550" t="19643" r="46901" b="22024"/>
          <a:stretch/>
        </p:blipFill>
        <p:spPr bwMode="auto">
          <a:xfrm>
            <a:off x="5555903" y="4747466"/>
            <a:ext cx="1200545" cy="1483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214546" y="571480"/>
            <a:ext cx="4929222" cy="461665"/>
          </a:xfrm>
          <a:prstGeom prst="rect">
            <a:avLst/>
          </a:prstGeom>
          <a:noFill/>
        </p:spPr>
        <p:txBody>
          <a:bodyPr wrap="square" rtlCol="0">
            <a:spAutoFit/>
          </a:bodyPr>
          <a:lstStyle/>
          <a:p>
            <a:pPr algn="ctr"/>
            <a:r>
              <a:rPr lang="es-AR" sz="2400" b="1" dirty="0" smtClean="0">
                <a:solidFill>
                  <a:srgbClr val="0070C0"/>
                </a:solidFill>
              </a:rPr>
              <a:t>LOCALIZACIÓN DEL PROYECTO</a:t>
            </a:r>
            <a:endParaRPr lang="es-AR" sz="2400" b="1" dirty="0">
              <a:solidFill>
                <a:srgbClr val="0070C0"/>
              </a:solidFill>
            </a:endParaRPr>
          </a:p>
        </p:txBody>
      </p:sp>
      <p:pic>
        <p:nvPicPr>
          <p:cNvPr id="645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887" t="16699" r="31397" b="18243"/>
          <a:stretch/>
        </p:blipFill>
        <p:spPr bwMode="auto">
          <a:xfrm>
            <a:off x="1331640" y="1191338"/>
            <a:ext cx="6408712" cy="529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38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60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11" name="10 CuadroTexto"/>
          <p:cNvSpPr txBox="1"/>
          <p:nvPr/>
        </p:nvSpPr>
        <p:spPr>
          <a:xfrm>
            <a:off x="1214414" y="500042"/>
            <a:ext cx="7000924" cy="461665"/>
          </a:xfrm>
          <a:prstGeom prst="rect">
            <a:avLst/>
          </a:prstGeom>
          <a:noFill/>
        </p:spPr>
        <p:txBody>
          <a:bodyPr wrap="square" rtlCol="0">
            <a:spAutoFit/>
          </a:bodyPr>
          <a:lstStyle/>
          <a:p>
            <a:pPr algn="ctr"/>
            <a:r>
              <a:rPr lang="es-AR" sz="2400" b="1" dirty="0" smtClean="0">
                <a:solidFill>
                  <a:srgbClr val="0070C0"/>
                </a:solidFill>
              </a:rPr>
              <a:t>DISEÑO DE NUDOS</a:t>
            </a:r>
            <a:endParaRPr lang="es-AR" sz="2400" b="1" dirty="0">
              <a:solidFill>
                <a:srgbClr val="0070C0"/>
              </a:solidFill>
            </a:endParaRPr>
          </a:p>
        </p:txBody>
      </p:sp>
      <p:sp>
        <p:nvSpPr>
          <p:cNvPr id="12" name="11 CuadroTexto"/>
          <p:cNvSpPr txBox="1"/>
          <p:nvPr/>
        </p:nvSpPr>
        <p:spPr>
          <a:xfrm>
            <a:off x="500034" y="977800"/>
            <a:ext cx="8286808" cy="1754326"/>
          </a:xfrm>
          <a:prstGeom prst="rect">
            <a:avLst/>
          </a:prstGeom>
          <a:noFill/>
        </p:spPr>
        <p:txBody>
          <a:bodyPr wrap="square" rtlCol="0">
            <a:spAutoFit/>
          </a:bodyPr>
          <a:lstStyle/>
          <a:p>
            <a:pPr algn="just"/>
            <a:r>
              <a:rPr lang="es-AR" dirty="0" smtClean="0">
                <a:latin typeface="Verdana" pitchFamily="34" charset="0"/>
              </a:rPr>
              <a:t>El criterio llamado columna fuerte-viga débil es un requisito a cumplir en cualquier proyecto sismoresistente con la finalidad de que no se produzcan mecanismos indeseables que puedan conducir al colapso prematuro de la estructura. Es obligatorio en el diseño de nudos realizar el control del cortante horizontal, de deterioro de adherencia, de armadura de confinamiento y de longitud de anclaje. </a:t>
            </a:r>
          </a:p>
        </p:txBody>
      </p:sp>
      <p:pic>
        <p:nvPicPr>
          <p:cNvPr id="15" name="14 Imagen"/>
          <p:cNvPicPr/>
          <p:nvPr/>
        </p:nvPicPr>
        <p:blipFill>
          <a:blip r:embed="rId2" cstate="print"/>
          <a:srcRect/>
          <a:stretch>
            <a:fillRect/>
          </a:stretch>
        </p:blipFill>
        <p:spPr bwMode="auto">
          <a:xfrm>
            <a:off x="5072066" y="3357562"/>
            <a:ext cx="2981325" cy="2114753"/>
          </a:xfrm>
          <a:prstGeom prst="rect">
            <a:avLst/>
          </a:prstGeom>
          <a:noFill/>
          <a:ln w="9525">
            <a:noFill/>
            <a:miter lim="800000"/>
            <a:headEnd/>
            <a:tailEnd/>
          </a:ln>
        </p:spPr>
      </p:pic>
      <p:pic>
        <p:nvPicPr>
          <p:cNvPr id="675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336" y="3266620"/>
            <a:ext cx="3862313" cy="220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38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60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11" name="10 CuadroTexto"/>
          <p:cNvSpPr txBox="1"/>
          <p:nvPr/>
        </p:nvSpPr>
        <p:spPr>
          <a:xfrm>
            <a:off x="1214414" y="500042"/>
            <a:ext cx="7000924" cy="461665"/>
          </a:xfrm>
          <a:prstGeom prst="rect">
            <a:avLst/>
          </a:prstGeom>
          <a:noFill/>
        </p:spPr>
        <p:txBody>
          <a:bodyPr wrap="square" rtlCol="0">
            <a:spAutoFit/>
          </a:bodyPr>
          <a:lstStyle/>
          <a:p>
            <a:pPr algn="ctr"/>
            <a:r>
              <a:rPr lang="es-AR" sz="2400" b="1" dirty="0" smtClean="0">
                <a:solidFill>
                  <a:srgbClr val="0070C0"/>
                </a:solidFill>
              </a:rPr>
              <a:t>DISEÑO DE GRADERÍO</a:t>
            </a:r>
            <a:endParaRPr lang="es-AR" sz="2400" b="1" dirty="0">
              <a:solidFill>
                <a:srgbClr val="0070C0"/>
              </a:solidFill>
            </a:endParaRPr>
          </a:p>
        </p:txBody>
      </p:sp>
      <p:sp>
        <p:nvSpPr>
          <p:cNvPr id="12" name="11 CuadroTexto"/>
          <p:cNvSpPr txBox="1"/>
          <p:nvPr/>
        </p:nvSpPr>
        <p:spPr>
          <a:xfrm>
            <a:off x="500034" y="977800"/>
            <a:ext cx="8286808" cy="2031325"/>
          </a:xfrm>
          <a:prstGeom prst="rect">
            <a:avLst/>
          </a:prstGeom>
          <a:noFill/>
        </p:spPr>
        <p:txBody>
          <a:bodyPr wrap="square" rtlCol="0">
            <a:spAutoFit/>
          </a:bodyPr>
          <a:lstStyle/>
          <a:p>
            <a:pPr algn="just"/>
            <a:r>
              <a:rPr lang="es-AR" dirty="0" smtClean="0">
                <a:latin typeface="Verdana" pitchFamily="34" charset="0"/>
              </a:rPr>
              <a:t>Las cargas que actúan sobre </a:t>
            </a:r>
            <a:r>
              <a:rPr lang="es-AR" dirty="0">
                <a:latin typeface="Verdana" pitchFamily="34" charset="0"/>
              </a:rPr>
              <a:t>e</a:t>
            </a:r>
            <a:r>
              <a:rPr lang="es-AR" dirty="0" smtClean="0">
                <a:latin typeface="Verdana" pitchFamily="34" charset="0"/>
              </a:rPr>
              <a:t>l graderío (losas orto poligonales) son losas aplicadas tanto horizontal como verticalmente. Tanto la armadura longitudinal como transversal es calculada en base coeficientes de repartición de cargas de acuerdo a la relación entre las luces del vano y las condiciones de continuidad, existiendo en los vértices un incremento de armadura debido a la concentración de esfuerzos</a:t>
            </a:r>
          </a:p>
        </p:txBody>
      </p:sp>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34" y="3212976"/>
            <a:ext cx="5341125" cy="2503934"/>
          </a:xfrm>
          <a:prstGeom prst="rect">
            <a:avLst/>
          </a:prstGeom>
          <a:noFill/>
          <a:extLst>
            <a:ext uri="{909E8E84-426E-40DD-AFC4-6F175D3DCCD1}">
              <a14:hiddenFill xmlns:a14="http://schemas.microsoft.com/office/drawing/2010/main">
                <a:solidFill>
                  <a:srgbClr val="FFFFFF"/>
                </a:solidFill>
              </a14:hiddenFill>
            </a:ext>
          </a:extLst>
        </p:spPr>
      </p:pic>
      <p:pic>
        <p:nvPicPr>
          <p:cNvPr id="68611" name="Imagen 1"/>
          <p:cNvPicPr>
            <a:picLocks noChangeAspect="1" noChangeArrowheads="1"/>
          </p:cNvPicPr>
          <p:nvPr/>
        </p:nvPicPr>
        <p:blipFill>
          <a:blip r:embed="rId3" cstate="print">
            <a:extLst>
              <a:ext uri="{28A0092B-C50C-407E-A947-70E740481C1C}">
                <a14:useLocalDpi xmlns:a14="http://schemas.microsoft.com/office/drawing/2010/main" val="0"/>
              </a:ext>
            </a:extLst>
          </a:blip>
          <a:srcRect l="18390" t="18712" r="21574" b="18712"/>
          <a:stretch>
            <a:fillRect/>
          </a:stretch>
        </p:blipFill>
        <p:spPr bwMode="auto">
          <a:xfrm>
            <a:off x="6084168" y="3341482"/>
            <a:ext cx="2520280" cy="148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836712"/>
            <a:ext cx="8229600" cy="2448272"/>
          </a:xfrm>
        </p:spPr>
        <p:txBody>
          <a:bodyPr/>
          <a:lstStyle/>
          <a:p>
            <a:r>
              <a:rPr lang="es-EC" dirty="0" smtClean="0"/>
              <a:t>Modos de Vibración </a:t>
            </a:r>
            <a:endParaRPr lang="es-EC" dirty="0"/>
          </a:p>
          <a:p>
            <a:pPr marL="0" indent="0" algn="just">
              <a:buNone/>
            </a:pPr>
            <a:r>
              <a:rPr lang="es-EC" sz="2000" smtClean="0">
                <a:latin typeface="Arial" pitchFamily="34" charset="0"/>
                <a:cs typeface="Arial" pitchFamily="34" charset="0"/>
              </a:rPr>
              <a:t>Es </a:t>
            </a:r>
            <a:r>
              <a:rPr lang="es-EC" sz="2000" dirty="0">
                <a:latin typeface="Arial" pitchFamily="34" charset="0"/>
                <a:cs typeface="Arial" pitchFamily="34" charset="0"/>
              </a:rPr>
              <a:t>requerimiento que se utilicen en el análisis todos los modos de vibración que contribuyan significativamente a la respuesta total de la estructura, puede satisfacerse al utilizar todos los modos que involucren la participación de una masa modal acumulada de al menos el 90% de la masa total de la estructura, en cada una de las direcciones horizontales principales consideradas.</a:t>
            </a:r>
            <a:endParaRPr lang="es-EC" sz="2000" b="1" dirty="0">
              <a:latin typeface="Arial" pitchFamily="34" charset="0"/>
              <a:cs typeface="Arial" pitchFamily="34" charset="0"/>
            </a:endParaRPr>
          </a:p>
          <a:p>
            <a:pPr marL="0" indent="0">
              <a:buNone/>
            </a:pP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2524965933"/>
              </p:ext>
            </p:extLst>
          </p:nvPr>
        </p:nvGraphicFramePr>
        <p:xfrm>
          <a:off x="2411760" y="3212976"/>
          <a:ext cx="3961730" cy="1275812"/>
        </p:xfrm>
        <a:graphic>
          <a:graphicData uri="http://schemas.openxmlformats.org/drawingml/2006/table">
            <a:tbl>
              <a:tblPr firstRow="1" firstCol="1" bandRow="1"/>
              <a:tblGrid>
                <a:gridCol w="837723"/>
                <a:gridCol w="924985"/>
                <a:gridCol w="1099511"/>
                <a:gridCol w="1099511"/>
              </a:tblGrid>
              <a:tr h="193304">
                <a:tc>
                  <a:txBody>
                    <a:bodyPr/>
                    <a:lstStyle/>
                    <a:p>
                      <a:endParaRPr lang="es-EC" sz="1000" dirty="0">
                        <a:effectLst/>
                        <a:latin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s-EC" sz="800" b="1">
                          <a:solidFill>
                            <a:srgbClr val="000000"/>
                          </a:solidFill>
                          <a:effectLst/>
                          <a:latin typeface="Arial"/>
                          <a:ea typeface="Times New Roman"/>
                          <a:cs typeface="Times New Roman"/>
                        </a:rPr>
                        <a:t>RX</a:t>
                      </a:r>
                      <a:endParaRPr lang="es-EC" sz="1200">
                        <a:effectLst/>
                        <a:latin typeface="Courier New"/>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hangingPunct="0">
                        <a:spcAft>
                          <a:spcPts val="0"/>
                        </a:spcAft>
                      </a:pPr>
                      <a:r>
                        <a:rPr lang="es-EC" sz="800" b="1">
                          <a:solidFill>
                            <a:srgbClr val="000000"/>
                          </a:solidFill>
                          <a:effectLst/>
                          <a:latin typeface="Arial"/>
                          <a:ea typeface="Times New Roman"/>
                          <a:cs typeface="Times New Roman"/>
                        </a:rPr>
                        <a:t>RY</a:t>
                      </a:r>
                      <a:endParaRPr lang="es-EC" sz="1200">
                        <a:effectLst/>
                        <a:latin typeface="Courier New"/>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hangingPunct="0">
                        <a:spcAft>
                          <a:spcPts val="0"/>
                        </a:spcAft>
                      </a:pPr>
                      <a:r>
                        <a:rPr lang="es-EC" sz="800" b="1">
                          <a:solidFill>
                            <a:srgbClr val="000000"/>
                          </a:solidFill>
                          <a:effectLst/>
                          <a:latin typeface="Arial"/>
                          <a:ea typeface="Times New Roman"/>
                          <a:cs typeface="Times New Roman"/>
                        </a:rPr>
                        <a:t>RZ</a:t>
                      </a:r>
                      <a:endParaRPr lang="es-EC" sz="1200">
                        <a:effectLst/>
                        <a:latin typeface="Courier New"/>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54644">
                <a:tc>
                  <a:txBody>
                    <a:bodyPr/>
                    <a:lstStyle/>
                    <a:p>
                      <a:pPr algn="ctr" hangingPunct="0">
                        <a:spcAft>
                          <a:spcPts val="0"/>
                        </a:spcAft>
                      </a:pPr>
                      <a:r>
                        <a:rPr lang="es-EC" sz="800">
                          <a:solidFill>
                            <a:srgbClr val="000000"/>
                          </a:solidFill>
                          <a:effectLst/>
                          <a:latin typeface="Arial"/>
                          <a:ea typeface="Times New Roman"/>
                          <a:cs typeface="Times New Roman"/>
                        </a:rPr>
                        <a:t>Suma (R)</a:t>
                      </a:r>
                      <a:endParaRPr lang="es-EC" sz="1200">
                        <a:effectLst/>
                        <a:latin typeface="Courier New"/>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hangingPunct="0">
                        <a:spcAft>
                          <a:spcPts val="0"/>
                        </a:spcAft>
                      </a:pPr>
                      <a:r>
                        <a:rPr lang="es-EC" sz="800">
                          <a:solidFill>
                            <a:srgbClr val="000000"/>
                          </a:solidFill>
                          <a:effectLst/>
                          <a:latin typeface="Arial"/>
                          <a:ea typeface="Times New Roman"/>
                          <a:cs typeface="Times New Roman"/>
                        </a:rPr>
                        <a:t>0.1432318</a:t>
                      </a:r>
                      <a:endParaRPr lang="es-EC" sz="1200">
                        <a:effectLst/>
                        <a:latin typeface="Courier New"/>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hangingPunct="0">
                        <a:spcAft>
                          <a:spcPts val="0"/>
                        </a:spcAft>
                      </a:pPr>
                      <a:r>
                        <a:rPr lang="es-EC" sz="800">
                          <a:solidFill>
                            <a:srgbClr val="000000"/>
                          </a:solidFill>
                          <a:effectLst/>
                          <a:latin typeface="Arial"/>
                          <a:ea typeface="Times New Roman"/>
                          <a:cs typeface="Times New Roman"/>
                        </a:rPr>
                        <a:t>0.180622956</a:t>
                      </a:r>
                      <a:endParaRPr lang="es-EC" sz="1200">
                        <a:effectLst/>
                        <a:latin typeface="Courier New"/>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hangingPunct="0">
                        <a:spcAft>
                          <a:spcPts val="0"/>
                        </a:spcAft>
                      </a:pPr>
                      <a:r>
                        <a:rPr lang="es-EC" sz="800">
                          <a:solidFill>
                            <a:srgbClr val="000000"/>
                          </a:solidFill>
                          <a:effectLst/>
                          <a:latin typeface="Arial"/>
                          <a:ea typeface="Times New Roman"/>
                          <a:cs typeface="Times New Roman"/>
                        </a:rPr>
                        <a:t>0.536734625</a:t>
                      </a:r>
                      <a:endParaRPr lang="es-EC" sz="1200">
                        <a:effectLst/>
                        <a:latin typeface="Courier New"/>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r>
              <a:tr h="154644">
                <a:tc>
                  <a:txBody>
                    <a:bodyPr/>
                    <a:lstStyle/>
                    <a:p>
                      <a:pPr algn="ctr" hangingPunct="0">
                        <a:spcAft>
                          <a:spcPts val="0"/>
                        </a:spcAft>
                      </a:pPr>
                      <a:r>
                        <a:rPr lang="es-EC" sz="800">
                          <a:solidFill>
                            <a:srgbClr val="000000"/>
                          </a:solidFill>
                          <a:effectLst/>
                          <a:latin typeface="Arial"/>
                          <a:ea typeface="Times New Roman"/>
                          <a:cs typeface="Times New Roman"/>
                        </a:rPr>
                        <a:t>1</a:t>
                      </a:r>
                      <a:endParaRPr lang="es-EC" sz="1200">
                        <a:effectLst/>
                        <a:latin typeface="Courier New"/>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hangingPunct="0">
                        <a:spcAft>
                          <a:spcPts val="0"/>
                        </a:spcAft>
                      </a:pPr>
                      <a:r>
                        <a:rPr lang="es-EC" sz="800">
                          <a:solidFill>
                            <a:srgbClr val="000000"/>
                          </a:solidFill>
                          <a:effectLst/>
                          <a:latin typeface="Arial"/>
                          <a:ea typeface="Times New Roman"/>
                          <a:cs typeface="Times New Roman"/>
                        </a:rPr>
                        <a:t>3.082E-07</a:t>
                      </a:r>
                      <a:endParaRPr lang="es-EC" sz="1200">
                        <a:effectLst/>
                        <a:latin typeface="Courier New"/>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s-EC" sz="800">
                          <a:solidFill>
                            <a:srgbClr val="000000"/>
                          </a:solidFill>
                          <a:effectLst/>
                          <a:latin typeface="Arial"/>
                          <a:ea typeface="Times New Roman"/>
                          <a:cs typeface="Times New Roman"/>
                        </a:rPr>
                        <a:t>29.13195597</a:t>
                      </a:r>
                      <a:endParaRPr lang="es-EC" sz="1200">
                        <a:effectLst/>
                        <a:latin typeface="Courier New"/>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s-EC" sz="800">
                          <a:solidFill>
                            <a:srgbClr val="000000"/>
                          </a:solidFill>
                          <a:effectLst/>
                          <a:latin typeface="Arial"/>
                          <a:ea typeface="Times New Roman"/>
                          <a:cs typeface="Times New Roman"/>
                        </a:rPr>
                        <a:t>1.78897E-05</a:t>
                      </a:r>
                      <a:endParaRPr lang="es-EC" sz="1200">
                        <a:effectLst/>
                        <a:latin typeface="Courier New"/>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644">
                <a:tc>
                  <a:txBody>
                    <a:bodyPr/>
                    <a:lstStyle/>
                    <a:p>
                      <a:pPr algn="ctr" hangingPunct="0">
                        <a:spcAft>
                          <a:spcPts val="0"/>
                        </a:spcAft>
                      </a:pPr>
                      <a:r>
                        <a:rPr lang="es-EC" sz="800">
                          <a:solidFill>
                            <a:srgbClr val="000000"/>
                          </a:solidFill>
                          <a:effectLst/>
                          <a:latin typeface="Arial"/>
                          <a:ea typeface="Times New Roman"/>
                          <a:cs typeface="Times New Roman"/>
                        </a:rPr>
                        <a:t>2</a:t>
                      </a:r>
                      <a:endParaRPr lang="es-EC" sz="1200">
                        <a:effectLst/>
                        <a:latin typeface="Courier New"/>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hangingPunct="0">
                        <a:spcAft>
                          <a:spcPts val="0"/>
                        </a:spcAft>
                      </a:pPr>
                      <a:r>
                        <a:rPr lang="es-EC" sz="800">
                          <a:solidFill>
                            <a:srgbClr val="000000"/>
                          </a:solidFill>
                          <a:effectLst/>
                          <a:latin typeface="Arial"/>
                          <a:ea typeface="Times New Roman"/>
                          <a:cs typeface="Times New Roman"/>
                        </a:rPr>
                        <a:t>96.776688</a:t>
                      </a:r>
                      <a:endParaRPr lang="es-EC" sz="1200">
                        <a:effectLst/>
                        <a:latin typeface="Courier New"/>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s-EC" sz="800">
                          <a:solidFill>
                            <a:srgbClr val="000000"/>
                          </a:solidFill>
                          <a:effectLst/>
                          <a:latin typeface="Arial"/>
                          <a:ea typeface="Times New Roman"/>
                          <a:cs typeface="Times New Roman"/>
                        </a:rPr>
                        <a:t>5.15549E-08</a:t>
                      </a:r>
                      <a:endParaRPr lang="es-EC" sz="1200">
                        <a:effectLst/>
                        <a:latin typeface="Courier New"/>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s-EC" sz="800">
                          <a:solidFill>
                            <a:srgbClr val="000000"/>
                          </a:solidFill>
                          <a:effectLst/>
                          <a:latin typeface="Arial"/>
                          <a:ea typeface="Times New Roman"/>
                          <a:cs typeface="Times New Roman"/>
                        </a:rPr>
                        <a:t>3.47844E-08</a:t>
                      </a:r>
                      <a:endParaRPr lang="es-EC" sz="1200">
                        <a:effectLst/>
                        <a:latin typeface="Courier New"/>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644">
                <a:tc>
                  <a:txBody>
                    <a:bodyPr/>
                    <a:lstStyle/>
                    <a:p>
                      <a:pPr algn="ctr" hangingPunct="0">
                        <a:spcAft>
                          <a:spcPts val="0"/>
                        </a:spcAft>
                      </a:pPr>
                      <a:r>
                        <a:rPr lang="es-EC" sz="800">
                          <a:solidFill>
                            <a:srgbClr val="000000"/>
                          </a:solidFill>
                          <a:effectLst/>
                          <a:latin typeface="Arial"/>
                          <a:ea typeface="Times New Roman"/>
                          <a:cs typeface="Times New Roman"/>
                        </a:rPr>
                        <a:t>3</a:t>
                      </a:r>
                      <a:endParaRPr lang="es-EC" sz="1200">
                        <a:effectLst/>
                        <a:latin typeface="Courier New"/>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hangingPunct="0">
                        <a:spcAft>
                          <a:spcPts val="0"/>
                        </a:spcAft>
                      </a:pPr>
                      <a:r>
                        <a:rPr lang="es-EC" sz="800">
                          <a:solidFill>
                            <a:srgbClr val="000000"/>
                          </a:solidFill>
                          <a:effectLst/>
                          <a:latin typeface="Arial"/>
                          <a:ea typeface="Times New Roman"/>
                          <a:cs typeface="Times New Roman"/>
                        </a:rPr>
                        <a:t>2.737E-08</a:t>
                      </a:r>
                      <a:endParaRPr lang="es-EC" sz="1200">
                        <a:effectLst/>
                        <a:latin typeface="Courier New"/>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s-EC" sz="800" dirty="0">
                          <a:solidFill>
                            <a:srgbClr val="000000"/>
                          </a:solidFill>
                          <a:effectLst/>
                          <a:latin typeface="Arial"/>
                          <a:ea typeface="Times New Roman"/>
                          <a:cs typeface="Times New Roman"/>
                        </a:rPr>
                        <a:t>3.93139E-06</a:t>
                      </a:r>
                      <a:endParaRPr lang="es-EC" sz="1200" dirty="0">
                        <a:effectLst/>
                        <a:latin typeface="Courier New"/>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s-EC" sz="800">
                          <a:solidFill>
                            <a:srgbClr val="000000"/>
                          </a:solidFill>
                          <a:effectLst/>
                          <a:latin typeface="Arial"/>
                          <a:ea typeface="Times New Roman"/>
                          <a:cs typeface="Times New Roman"/>
                        </a:rPr>
                        <a:t>80.11333349</a:t>
                      </a:r>
                      <a:endParaRPr lang="es-EC" sz="1200">
                        <a:effectLst/>
                        <a:latin typeface="Courier New"/>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644">
                <a:tc>
                  <a:txBody>
                    <a:bodyPr/>
                    <a:lstStyle/>
                    <a:p>
                      <a:pPr algn="ctr" hangingPunct="0">
                        <a:spcAft>
                          <a:spcPts val="0"/>
                        </a:spcAft>
                      </a:pPr>
                      <a:r>
                        <a:rPr lang="es-EC" sz="800">
                          <a:solidFill>
                            <a:srgbClr val="000000"/>
                          </a:solidFill>
                          <a:effectLst/>
                          <a:latin typeface="Arial"/>
                          <a:ea typeface="Times New Roman"/>
                          <a:cs typeface="Times New Roman"/>
                        </a:rPr>
                        <a:t>4</a:t>
                      </a:r>
                      <a:endParaRPr lang="es-EC" sz="1200">
                        <a:effectLst/>
                        <a:latin typeface="Courier New"/>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hangingPunct="0">
                        <a:spcAft>
                          <a:spcPts val="0"/>
                        </a:spcAft>
                      </a:pPr>
                      <a:r>
                        <a:rPr lang="es-EC" sz="800">
                          <a:solidFill>
                            <a:srgbClr val="000000"/>
                          </a:solidFill>
                          <a:effectLst/>
                          <a:latin typeface="Arial"/>
                          <a:ea typeface="Times New Roman"/>
                          <a:cs typeface="Times New Roman"/>
                        </a:rPr>
                        <a:t>0.000529</a:t>
                      </a:r>
                      <a:endParaRPr lang="es-EC" sz="1200">
                        <a:effectLst/>
                        <a:latin typeface="Courier New"/>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s-EC" sz="800">
                          <a:solidFill>
                            <a:srgbClr val="000000"/>
                          </a:solidFill>
                          <a:effectLst/>
                          <a:latin typeface="Arial"/>
                          <a:ea typeface="Times New Roman"/>
                          <a:cs typeface="Times New Roman"/>
                        </a:rPr>
                        <a:t>9.63886E-09</a:t>
                      </a:r>
                      <a:endParaRPr lang="es-EC" sz="1200">
                        <a:effectLst/>
                        <a:latin typeface="Courier New"/>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s-EC" sz="800">
                          <a:solidFill>
                            <a:srgbClr val="000000"/>
                          </a:solidFill>
                          <a:effectLst/>
                          <a:latin typeface="Arial"/>
                          <a:ea typeface="Times New Roman"/>
                          <a:cs typeface="Times New Roman"/>
                        </a:rPr>
                        <a:t>2.25251E-07</a:t>
                      </a:r>
                      <a:endParaRPr lang="es-EC" sz="1200">
                        <a:effectLst/>
                        <a:latin typeface="Courier New"/>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644">
                <a:tc>
                  <a:txBody>
                    <a:bodyPr/>
                    <a:lstStyle/>
                    <a:p>
                      <a:pPr algn="ctr" hangingPunct="0">
                        <a:spcAft>
                          <a:spcPts val="0"/>
                        </a:spcAft>
                      </a:pPr>
                      <a:r>
                        <a:rPr lang="es-EC" sz="800">
                          <a:solidFill>
                            <a:srgbClr val="000000"/>
                          </a:solidFill>
                          <a:effectLst/>
                          <a:latin typeface="Arial"/>
                          <a:ea typeface="Times New Roman"/>
                          <a:cs typeface="Times New Roman"/>
                        </a:rPr>
                        <a:t>5</a:t>
                      </a:r>
                      <a:endParaRPr lang="es-EC" sz="1200">
                        <a:effectLst/>
                        <a:latin typeface="Courier New"/>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hangingPunct="0">
                        <a:spcAft>
                          <a:spcPts val="0"/>
                        </a:spcAft>
                      </a:pPr>
                      <a:r>
                        <a:rPr lang="es-EC" sz="800">
                          <a:solidFill>
                            <a:srgbClr val="000000"/>
                          </a:solidFill>
                          <a:effectLst/>
                          <a:latin typeface="Arial"/>
                          <a:ea typeface="Times New Roman"/>
                          <a:cs typeface="Times New Roman"/>
                        </a:rPr>
                        <a:t>1.5548222</a:t>
                      </a:r>
                      <a:endParaRPr lang="es-EC" sz="1200">
                        <a:effectLst/>
                        <a:latin typeface="Courier New"/>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s-EC" sz="800">
                          <a:solidFill>
                            <a:srgbClr val="000000"/>
                          </a:solidFill>
                          <a:effectLst/>
                          <a:latin typeface="Arial"/>
                          <a:ea typeface="Times New Roman"/>
                          <a:cs typeface="Times New Roman"/>
                        </a:rPr>
                        <a:t>6.17308E-06</a:t>
                      </a:r>
                      <a:endParaRPr lang="es-EC" sz="1200">
                        <a:effectLst/>
                        <a:latin typeface="Courier New"/>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s-EC" sz="800">
                          <a:solidFill>
                            <a:srgbClr val="000000"/>
                          </a:solidFill>
                          <a:effectLst/>
                          <a:latin typeface="Arial"/>
                          <a:ea typeface="Times New Roman"/>
                          <a:cs typeface="Times New Roman"/>
                        </a:rPr>
                        <a:t>8.49768E-08</a:t>
                      </a:r>
                      <a:endParaRPr lang="es-EC" sz="1200">
                        <a:effectLst/>
                        <a:latin typeface="Courier New"/>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644">
                <a:tc>
                  <a:txBody>
                    <a:bodyPr/>
                    <a:lstStyle/>
                    <a:p>
                      <a:pPr algn="ctr" hangingPunct="0">
                        <a:spcAft>
                          <a:spcPts val="0"/>
                        </a:spcAft>
                      </a:pPr>
                      <a:r>
                        <a:rPr lang="es-EC" sz="800">
                          <a:solidFill>
                            <a:srgbClr val="000000"/>
                          </a:solidFill>
                          <a:effectLst/>
                          <a:latin typeface="Arial"/>
                          <a:ea typeface="Times New Roman"/>
                          <a:cs typeface="Times New Roman"/>
                        </a:rPr>
                        <a:t>6</a:t>
                      </a:r>
                      <a:endParaRPr lang="es-EC" sz="1200">
                        <a:effectLst/>
                        <a:latin typeface="Courier New"/>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hangingPunct="0">
                        <a:spcAft>
                          <a:spcPts val="0"/>
                        </a:spcAft>
                      </a:pPr>
                      <a:r>
                        <a:rPr lang="es-EC" sz="800">
                          <a:solidFill>
                            <a:srgbClr val="000000"/>
                          </a:solidFill>
                          <a:effectLst/>
                          <a:latin typeface="Arial"/>
                          <a:ea typeface="Times New Roman"/>
                          <a:cs typeface="Times New Roman"/>
                        </a:rPr>
                        <a:t>8.057E-08</a:t>
                      </a:r>
                      <a:endParaRPr lang="es-EC" sz="1200">
                        <a:effectLst/>
                        <a:latin typeface="Courier New"/>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s-EC" sz="800">
                          <a:solidFill>
                            <a:srgbClr val="000000"/>
                          </a:solidFill>
                          <a:effectLst/>
                          <a:latin typeface="Arial"/>
                          <a:ea typeface="Times New Roman"/>
                          <a:cs typeface="Times New Roman"/>
                        </a:rPr>
                        <a:t>67.17252486</a:t>
                      </a:r>
                      <a:endParaRPr lang="es-EC" sz="1200">
                        <a:effectLst/>
                        <a:latin typeface="Courier New"/>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s-EC" sz="800" dirty="0">
                          <a:solidFill>
                            <a:srgbClr val="000000"/>
                          </a:solidFill>
                          <a:effectLst/>
                          <a:latin typeface="Arial"/>
                          <a:ea typeface="Times New Roman"/>
                          <a:cs typeface="Times New Roman"/>
                        </a:rPr>
                        <a:t>0.000468388</a:t>
                      </a:r>
                      <a:endParaRPr lang="es-EC" sz="1200" dirty="0">
                        <a:effectLst/>
                        <a:latin typeface="Courier New"/>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2 Marcador de contenido"/>
          <p:cNvSpPr txBox="1">
            <a:spLocks/>
          </p:cNvSpPr>
          <p:nvPr/>
        </p:nvSpPr>
        <p:spPr>
          <a:xfrm>
            <a:off x="467544" y="4581128"/>
            <a:ext cx="8229600" cy="1728192"/>
          </a:xfrm>
          <a:prstGeom prst="rect">
            <a:avLst/>
          </a:prstGeom>
        </p:spPr>
        <p:txBody>
          <a:bodyPr vert="horz">
            <a:normAutofit fontScale="700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buNone/>
            </a:pPr>
            <a:r>
              <a:rPr lang="es-EC" sz="2900" dirty="0">
                <a:latin typeface="Arial" pitchFamily="34" charset="0"/>
                <a:cs typeface="Arial" pitchFamily="34" charset="0"/>
              </a:rPr>
              <a:t>El primer modo de vibración está analizado en sentido </a:t>
            </a:r>
            <a:r>
              <a:rPr lang="es-EC" sz="2900" b="1" dirty="0">
                <a:latin typeface="Arial" pitchFamily="34" charset="0"/>
                <a:cs typeface="Arial" pitchFamily="34" charset="0"/>
              </a:rPr>
              <a:t>Y, </a:t>
            </a:r>
            <a:r>
              <a:rPr lang="es-EC" sz="2900" dirty="0">
                <a:latin typeface="Arial" pitchFamily="34" charset="0"/>
                <a:cs typeface="Arial" pitchFamily="34" charset="0"/>
              </a:rPr>
              <a:t>debido a que este llega al 29.13% se le adiciona el 6to modo para de esta manera cumplir llegando al 96.3%. </a:t>
            </a:r>
            <a:endParaRPr lang="es-EC" sz="2900" b="1" dirty="0">
              <a:latin typeface="Arial" pitchFamily="34" charset="0"/>
              <a:cs typeface="Arial" pitchFamily="34" charset="0"/>
            </a:endParaRPr>
          </a:p>
          <a:p>
            <a:pPr marL="0" indent="0" algn="just">
              <a:buNone/>
            </a:pPr>
            <a:r>
              <a:rPr lang="es-EC" sz="2900" dirty="0">
                <a:latin typeface="Arial" pitchFamily="34" charset="0"/>
                <a:cs typeface="Arial" pitchFamily="34" charset="0"/>
              </a:rPr>
              <a:t>El segundo modo esta analizado en sentido </a:t>
            </a:r>
            <a:r>
              <a:rPr lang="es-EC" sz="2900" b="1" dirty="0">
                <a:latin typeface="Arial" pitchFamily="34" charset="0"/>
                <a:cs typeface="Arial" pitchFamily="34" charset="0"/>
              </a:rPr>
              <a:t>X </a:t>
            </a:r>
            <a:r>
              <a:rPr lang="es-EC" sz="2900" dirty="0">
                <a:latin typeface="Arial" pitchFamily="34" charset="0"/>
                <a:cs typeface="Arial" pitchFamily="34" charset="0"/>
              </a:rPr>
              <a:t>llegando al 96.77%, ambos modos están considerados en traslación, cumpliendo los requerimientos del </a:t>
            </a:r>
            <a:r>
              <a:rPr lang="es-EC" sz="2900" dirty="0" err="1">
                <a:latin typeface="Arial" pitchFamily="34" charset="0"/>
                <a:cs typeface="Arial" pitchFamily="34" charset="0"/>
              </a:rPr>
              <a:t>CEC</a:t>
            </a:r>
            <a:r>
              <a:rPr lang="es-EC" sz="2900" dirty="0">
                <a:latin typeface="Arial" pitchFamily="34" charset="0"/>
                <a:cs typeface="Arial" pitchFamily="34" charset="0"/>
              </a:rPr>
              <a:t> 2001.</a:t>
            </a:r>
            <a:endParaRPr lang="es-EC" sz="2900" b="1" dirty="0">
              <a:latin typeface="Arial" pitchFamily="34" charset="0"/>
              <a:cs typeface="Arial" pitchFamily="34" charset="0"/>
            </a:endParaRPr>
          </a:p>
          <a:p>
            <a:pPr marL="0" indent="0">
              <a:buFont typeface="Wingdings 2"/>
              <a:buNone/>
            </a:pPr>
            <a:endParaRPr lang="es-EC" dirty="0"/>
          </a:p>
        </p:txBody>
      </p:sp>
      <p:sp>
        <p:nvSpPr>
          <p:cNvPr id="6" name="1 Título"/>
          <p:cNvSpPr>
            <a:spLocks noGrp="1"/>
          </p:cNvSpPr>
          <p:nvPr>
            <p:ph type="title"/>
          </p:nvPr>
        </p:nvSpPr>
        <p:spPr>
          <a:xfrm>
            <a:off x="1331640" y="548680"/>
            <a:ext cx="8229600" cy="420656"/>
          </a:xfrm>
        </p:spPr>
        <p:txBody>
          <a:bodyPr>
            <a:normAutofit/>
          </a:bodyPr>
          <a:lstStyle/>
          <a:p>
            <a:r>
              <a:rPr lang="es-EC" sz="2400" dirty="0" smtClean="0"/>
              <a:t>CHEQUEOS</a:t>
            </a:r>
            <a:endParaRPr lang="es-EC" sz="2400" dirty="0"/>
          </a:p>
        </p:txBody>
      </p:sp>
    </p:spTree>
    <p:extLst>
      <p:ext uri="{BB962C8B-B14F-4D97-AF65-F5344CB8AC3E}">
        <p14:creationId xmlns:p14="http://schemas.microsoft.com/office/powerpoint/2010/main" val="33030417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67544" y="836712"/>
            <a:ext cx="8229600" cy="3312368"/>
          </a:xfrm>
        </p:spPr>
        <p:txBody>
          <a:bodyPr>
            <a:normAutofit/>
          </a:bodyPr>
          <a:lstStyle/>
          <a:p>
            <a:r>
              <a:rPr lang="es-EC" sz="2400" dirty="0" smtClean="0">
                <a:latin typeface="Arial" pitchFamily="34" charset="0"/>
                <a:cs typeface="Arial" pitchFamily="34" charset="0"/>
              </a:rPr>
              <a:t>Derivas de Piso </a:t>
            </a:r>
            <a:endParaRPr lang="es-EC" sz="2400" dirty="0">
              <a:latin typeface="Arial" pitchFamily="34" charset="0"/>
              <a:cs typeface="Arial" pitchFamily="34" charset="0"/>
            </a:endParaRPr>
          </a:p>
          <a:p>
            <a:pPr marL="0" indent="0" algn="just">
              <a:buNone/>
            </a:pPr>
            <a:r>
              <a:rPr lang="es-ES_tradnl" sz="2000" dirty="0" smtClean="0">
                <a:latin typeface="Arial" pitchFamily="34" charset="0"/>
                <a:cs typeface="Arial" pitchFamily="34" charset="0"/>
              </a:rPr>
              <a:t>El análisis de la deriva máxima de piso se la ha realizado en base al espectro propuesto por el </a:t>
            </a:r>
            <a:r>
              <a:rPr lang="es-ES_tradnl" sz="2000" dirty="0" err="1" smtClean="0">
                <a:latin typeface="Arial" pitchFamily="34" charset="0"/>
                <a:cs typeface="Arial" pitchFamily="34" charset="0"/>
              </a:rPr>
              <a:t>CEC</a:t>
            </a:r>
            <a:r>
              <a:rPr lang="es-ES_tradnl" sz="2000" dirty="0" smtClean="0">
                <a:latin typeface="Arial" pitchFamily="34" charset="0"/>
                <a:cs typeface="Arial" pitchFamily="34" charset="0"/>
              </a:rPr>
              <a:t> ítem 6.8.2.2, </a:t>
            </a:r>
            <a:r>
              <a:rPr lang="es-EC" sz="2000" dirty="0" smtClean="0">
                <a:latin typeface="Arial" pitchFamily="34" charset="0"/>
                <a:cs typeface="Arial" pitchFamily="34" charset="0"/>
              </a:rPr>
              <a:t>Para la revisión de las derivas de piso se utilizara el valor  de la respuesta máxima inelástica en desplazamiento ∆</a:t>
            </a:r>
            <a:r>
              <a:rPr lang="es-EC" sz="2000" baseline="-25000" dirty="0" smtClean="0">
                <a:latin typeface="Arial" pitchFamily="34" charset="0"/>
                <a:cs typeface="Arial" pitchFamily="34" charset="0"/>
              </a:rPr>
              <a:t>M </a:t>
            </a:r>
            <a:r>
              <a:rPr lang="es-EC" sz="2000" dirty="0" smtClean="0">
                <a:latin typeface="Arial" pitchFamily="34" charset="0"/>
                <a:cs typeface="Arial" pitchFamily="34" charset="0"/>
              </a:rPr>
              <a:t>de la estructura, causada por el sismo de diseño. El cálculo de las derivas de piso debe incluir las deflexiones debidas a efectos transversales y torsionales, y los efectos P-∆. Adicionalmente en el caso de pórticos con estructuras metálicas, debe considerarse la contribución de las deformaciones de las zonas de conexiones a la deriva total de piso.</a:t>
            </a:r>
            <a:endParaRPr lang="es-EC" sz="2000" dirty="0">
              <a:latin typeface="Arial" pitchFamily="34" charset="0"/>
              <a:cs typeface="Arial" pitchFamily="34" charset="0"/>
            </a:endParaRPr>
          </a:p>
        </p:txBody>
      </p:sp>
      <p:pic>
        <p:nvPicPr>
          <p:cNvPr id="6" name="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1168" y="4077072"/>
            <a:ext cx="4104456" cy="2088232"/>
          </a:xfrm>
          <a:prstGeom prst="rect">
            <a:avLst/>
          </a:prstGeom>
          <a:noFill/>
          <a:ln>
            <a:noFill/>
          </a:ln>
        </p:spPr>
      </p:pic>
    </p:spTree>
    <p:extLst>
      <p:ext uri="{BB962C8B-B14F-4D97-AF65-F5344CB8AC3E}">
        <p14:creationId xmlns:p14="http://schemas.microsoft.com/office/powerpoint/2010/main" val="36097948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1268760"/>
            <a:ext cx="7920880" cy="1292662"/>
          </a:xfrm>
          <a:prstGeom prst="rect">
            <a:avLst/>
          </a:prstGeom>
        </p:spPr>
        <p:txBody>
          <a:bodyPr wrap="square">
            <a:spAutoFit/>
          </a:bodyPr>
          <a:lstStyle/>
          <a:p>
            <a:pPr algn="just"/>
            <a:r>
              <a:rPr lang="es-EC" sz="2000" dirty="0" smtClean="0">
                <a:latin typeface="Arial" pitchFamily="34" charset="0"/>
                <a:cs typeface="Arial" pitchFamily="34" charset="0"/>
              </a:rPr>
              <a:t>De los resultados obtenidos las </a:t>
            </a:r>
            <a:r>
              <a:rPr lang="es-EC" sz="2000" dirty="0">
                <a:latin typeface="Arial" pitchFamily="34" charset="0"/>
                <a:cs typeface="Arial" pitchFamily="34" charset="0"/>
              </a:rPr>
              <a:t>derivas en el caso </a:t>
            </a:r>
            <a:r>
              <a:rPr lang="es-EC" sz="2000" b="1" dirty="0">
                <a:latin typeface="Arial" pitchFamily="34" charset="0"/>
                <a:cs typeface="Arial" pitchFamily="34" charset="0"/>
              </a:rPr>
              <a:t>X</a:t>
            </a:r>
            <a:r>
              <a:rPr lang="es-EC" sz="2000" dirty="0">
                <a:latin typeface="Arial" pitchFamily="34" charset="0"/>
                <a:cs typeface="Arial" pitchFamily="34" charset="0"/>
              </a:rPr>
              <a:t> cumplen satisfactoriamente, en todos los </a:t>
            </a:r>
            <a:r>
              <a:rPr lang="es-EC" sz="2000" dirty="0" smtClean="0">
                <a:latin typeface="Arial" pitchFamily="34" charset="0"/>
                <a:cs typeface="Arial" pitchFamily="34" charset="0"/>
              </a:rPr>
              <a:t>análisis. </a:t>
            </a:r>
            <a:r>
              <a:rPr lang="es-EC" sz="2000" dirty="0">
                <a:latin typeface="Arial" pitchFamily="34" charset="0"/>
                <a:cs typeface="Arial" pitchFamily="34" charset="0"/>
              </a:rPr>
              <a:t>Siendo la máxima la que se presenta en el primer tramo de la columna 4, con 1.245%.</a:t>
            </a:r>
            <a:endParaRPr lang="es-EC" sz="2000" b="1" dirty="0">
              <a:latin typeface="Arial" pitchFamily="34" charset="0"/>
              <a:cs typeface="Arial" pitchFamily="34" charset="0"/>
            </a:endParaRPr>
          </a:p>
          <a:p>
            <a:endParaRPr lang="es-EC" b="1" dirty="0"/>
          </a:p>
        </p:txBody>
      </p:sp>
      <p:sp>
        <p:nvSpPr>
          <p:cNvPr id="5" name="4 Rectángulo"/>
          <p:cNvSpPr/>
          <p:nvPr/>
        </p:nvSpPr>
        <p:spPr>
          <a:xfrm>
            <a:off x="683568" y="2828836"/>
            <a:ext cx="7920880" cy="1015663"/>
          </a:xfrm>
          <a:prstGeom prst="rect">
            <a:avLst/>
          </a:prstGeom>
        </p:spPr>
        <p:txBody>
          <a:bodyPr wrap="square">
            <a:spAutoFit/>
          </a:bodyPr>
          <a:lstStyle/>
          <a:p>
            <a:r>
              <a:rPr lang="es-EC" sz="2000" dirty="0">
                <a:latin typeface="Arial" pitchFamily="34" charset="0"/>
                <a:cs typeface="Arial" pitchFamily="34" charset="0"/>
              </a:rPr>
              <a:t>De igual manera en sentido Y cumple todas las derivas, siendo para este caso el primer tramo de la columna número 5 la más desfavorable, con 1.186%.</a:t>
            </a:r>
            <a:endParaRPr lang="es-EC" sz="2000" b="1" dirty="0">
              <a:latin typeface="Arial" pitchFamily="34" charset="0"/>
              <a:cs typeface="Arial" pitchFamily="34" charset="0"/>
            </a:endParaRPr>
          </a:p>
        </p:txBody>
      </p:sp>
    </p:spTree>
    <p:extLst>
      <p:ext uri="{BB962C8B-B14F-4D97-AF65-F5344CB8AC3E}">
        <p14:creationId xmlns:p14="http://schemas.microsoft.com/office/powerpoint/2010/main" val="28429952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38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60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11" name="10 CuadroTexto"/>
          <p:cNvSpPr txBox="1"/>
          <p:nvPr/>
        </p:nvSpPr>
        <p:spPr>
          <a:xfrm>
            <a:off x="1214414" y="357166"/>
            <a:ext cx="7000924" cy="461665"/>
          </a:xfrm>
          <a:prstGeom prst="rect">
            <a:avLst/>
          </a:prstGeom>
          <a:noFill/>
        </p:spPr>
        <p:txBody>
          <a:bodyPr wrap="square" rtlCol="0">
            <a:spAutoFit/>
          </a:bodyPr>
          <a:lstStyle/>
          <a:p>
            <a:pPr algn="ctr"/>
            <a:r>
              <a:rPr lang="es-AR" sz="2400" b="1" dirty="0" smtClean="0">
                <a:solidFill>
                  <a:srgbClr val="0070C0"/>
                </a:solidFill>
              </a:rPr>
              <a:t>CONCLUSIONES</a:t>
            </a:r>
            <a:endParaRPr lang="es-AR" sz="2400" b="1" dirty="0">
              <a:solidFill>
                <a:srgbClr val="0070C0"/>
              </a:solidFill>
            </a:endParaRPr>
          </a:p>
        </p:txBody>
      </p:sp>
      <p:sp>
        <p:nvSpPr>
          <p:cNvPr id="63489" name="Rectangle 1"/>
          <p:cNvSpPr>
            <a:spLocks noChangeArrowheads="1"/>
          </p:cNvSpPr>
          <p:nvPr/>
        </p:nvSpPr>
        <p:spPr bwMode="auto">
          <a:xfrm>
            <a:off x="179182" y="1353712"/>
            <a:ext cx="8643998"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5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El crecimiento poblacional urbano de la Ciudad de Sangolquí en los últimos años exigen el diseño de nuevas estructuras que admitan el desarrollo </a:t>
            </a:r>
            <a:r>
              <a:rPr lang="es-ES" sz="1500" dirty="0" smtClean="0">
                <a:latin typeface="Verdana" pitchFamily="34" charset="0"/>
                <a:ea typeface="Times New Roman" pitchFamily="18" charset="0"/>
                <a:cs typeface="Arial" pitchFamily="34" charset="0"/>
              </a:rPr>
              <a:t>social, cultural, </a:t>
            </a:r>
            <a:r>
              <a:rPr kumimoji="0" lang="es-ES" sz="15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económico y productivo del sector.</a:t>
            </a:r>
          </a:p>
          <a:p>
            <a:pPr marL="0" marR="0" lvl="0" indent="0" algn="just" defTabSz="914400" rtl="0" eaLnBrk="0" fontAlgn="base" latinLnBrk="0" hangingPunct="0">
              <a:lnSpc>
                <a:spcPct val="100000"/>
              </a:lnSpc>
              <a:spcBef>
                <a:spcPct val="0"/>
              </a:spcBef>
              <a:spcAft>
                <a:spcPct val="0"/>
              </a:spcAft>
              <a:buClrTx/>
              <a:buSzTx/>
              <a:tabLst/>
            </a:pPr>
            <a:endParaRPr kumimoji="0" lang="es-AR" sz="1500" b="0" i="0" u="none" strike="noStrike" cap="none" normalizeH="0" baseline="0" dirty="0" smtClean="0">
              <a:ln>
                <a:noFill/>
              </a:ln>
              <a:solidFill>
                <a:schemeClr val="tx1"/>
              </a:solidFill>
              <a:effectLst/>
              <a:latin typeface="Verdana"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5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En toda estructura, es imprescindible la realización de un estudio de suelos para adoptar la mejor solución en la cimentación de todo tipo de edificio, tanto en el aspecto técnico</a:t>
            </a:r>
            <a:r>
              <a:rPr kumimoji="0" lang="es-ES" sz="1500" b="0" i="0" u="none" strike="noStrike" cap="none" normalizeH="0" dirty="0" smtClean="0">
                <a:ln>
                  <a:noFill/>
                </a:ln>
                <a:solidFill>
                  <a:schemeClr val="tx1"/>
                </a:solidFill>
                <a:effectLst/>
                <a:latin typeface="Verdana" pitchFamily="34" charset="0"/>
                <a:ea typeface="Times New Roman" pitchFamily="18" charset="0"/>
                <a:cs typeface="Arial" pitchFamily="34" charset="0"/>
              </a:rPr>
              <a:t> </a:t>
            </a:r>
            <a:r>
              <a:rPr kumimoji="0" lang="es-ES" sz="15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como en el aspecto económico. </a:t>
            </a:r>
          </a:p>
          <a:p>
            <a:pPr marL="0" marR="0" lvl="0" indent="0" algn="just" defTabSz="914400" rtl="0" eaLnBrk="0" fontAlgn="base" latinLnBrk="0" hangingPunct="0">
              <a:lnSpc>
                <a:spcPct val="100000"/>
              </a:lnSpc>
              <a:spcBef>
                <a:spcPct val="0"/>
              </a:spcBef>
              <a:spcAft>
                <a:spcPct val="0"/>
              </a:spcAft>
              <a:buClrTx/>
              <a:buSzTx/>
              <a:tabLst/>
            </a:pPr>
            <a:endParaRPr kumimoji="0" lang="es-AR" sz="1500" b="0" i="0" u="none" strike="noStrike" cap="none" normalizeH="0" baseline="0" dirty="0" smtClean="0">
              <a:ln>
                <a:noFill/>
              </a:ln>
              <a:solidFill>
                <a:schemeClr val="tx1"/>
              </a:solidFill>
              <a:effectLst/>
              <a:latin typeface="Verdana"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5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La estructura fue </a:t>
            </a:r>
            <a:r>
              <a:rPr lang="es-ES" sz="1500" dirty="0" smtClean="0">
                <a:latin typeface="Verdana" pitchFamily="34" charset="0"/>
                <a:ea typeface="Times New Roman" pitchFamily="18" charset="0"/>
                <a:cs typeface="Arial" pitchFamily="34" charset="0"/>
              </a:rPr>
              <a:t>considera</a:t>
            </a:r>
            <a:r>
              <a:rPr kumimoji="0" lang="es-ES" sz="15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da como diseño mixto es decir,</a:t>
            </a:r>
            <a:r>
              <a:rPr kumimoji="0" lang="es-ES" sz="1500" b="0" i="0" u="none" strike="noStrike" cap="none" normalizeH="0" dirty="0" smtClean="0">
                <a:ln>
                  <a:noFill/>
                </a:ln>
                <a:solidFill>
                  <a:schemeClr val="tx1"/>
                </a:solidFill>
                <a:effectLst/>
                <a:latin typeface="Verdana" pitchFamily="34" charset="0"/>
                <a:ea typeface="Times New Roman" pitchFamily="18" charset="0"/>
                <a:cs typeface="Arial" pitchFamily="34" charset="0"/>
              </a:rPr>
              <a:t> </a:t>
            </a:r>
            <a:r>
              <a:rPr kumimoji="0" lang="es-ES" sz="15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Hormigón Armado y </a:t>
            </a:r>
            <a:r>
              <a:rPr kumimoji="0" lang="es-ES" sz="1500" b="0" i="0" u="none" strike="noStrike" cap="none" normalizeH="0" dirty="0" smtClean="0">
                <a:ln>
                  <a:noFill/>
                </a:ln>
                <a:solidFill>
                  <a:schemeClr val="tx1"/>
                </a:solidFill>
                <a:effectLst/>
                <a:latin typeface="Verdana" pitchFamily="34" charset="0"/>
                <a:ea typeface="Times New Roman" pitchFamily="18" charset="0"/>
                <a:cs typeface="Arial" pitchFamily="34" charset="0"/>
              </a:rPr>
              <a:t>Acero Estructural y</a:t>
            </a:r>
            <a:r>
              <a:rPr kumimoji="0" lang="es-ES" sz="15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a que la combinación de estos materiales brinda la posibilidad de </a:t>
            </a:r>
            <a:r>
              <a:rPr lang="es-ES" sz="1500" dirty="0" smtClean="0">
                <a:latin typeface="Verdana" pitchFamily="34" charset="0"/>
                <a:ea typeface="Times New Roman" pitchFamily="18" charset="0"/>
                <a:cs typeface="Arial" pitchFamily="34" charset="0"/>
              </a:rPr>
              <a:t>realizar modelos y edificaciones mas </a:t>
            </a:r>
            <a:r>
              <a:rPr kumimoji="0" lang="es-ES" sz="15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modernas.</a:t>
            </a:r>
          </a:p>
          <a:p>
            <a:pPr marL="0" marR="0" lvl="0" indent="0" algn="just" defTabSz="914400" rtl="0" eaLnBrk="0" fontAlgn="base" latinLnBrk="0" hangingPunct="0">
              <a:lnSpc>
                <a:spcPct val="100000"/>
              </a:lnSpc>
              <a:spcBef>
                <a:spcPct val="0"/>
              </a:spcBef>
              <a:spcAft>
                <a:spcPct val="0"/>
              </a:spcAft>
              <a:buClrTx/>
              <a:buSzTx/>
              <a:tabLst/>
            </a:pPr>
            <a:endParaRPr kumimoji="0" lang="es-AR" sz="1500" b="0" i="0" u="none" strike="noStrike" cap="none" normalizeH="0" baseline="0" dirty="0" smtClean="0">
              <a:ln>
                <a:noFill/>
              </a:ln>
              <a:solidFill>
                <a:schemeClr val="tx1"/>
              </a:solidFill>
              <a:effectLst/>
              <a:latin typeface="Verdana"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5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Como era de esperarse, las dimensiones de los elementos estructurales del proyecto obtenidas a partir de un análisis de pre dimensionamiento, no siempre son las dimensiones requeridas en el análisis estructural, ya que intervienen otros factores y requerimientos a cumplir que modifican dichas dimensiones; sin embargo nos sirven como punto de partida para realizar un correcto análisis de la estructura.</a:t>
            </a:r>
          </a:p>
          <a:p>
            <a:pPr marL="0" marR="0" lvl="0" indent="0" algn="just" defTabSz="914400" rtl="0" eaLnBrk="0" fontAlgn="base" latinLnBrk="0" hangingPunct="0">
              <a:lnSpc>
                <a:spcPct val="100000"/>
              </a:lnSpc>
              <a:spcBef>
                <a:spcPct val="0"/>
              </a:spcBef>
              <a:spcAft>
                <a:spcPct val="0"/>
              </a:spcAft>
              <a:buClrTx/>
              <a:buSzTx/>
              <a:tabLst/>
            </a:pPr>
            <a:endParaRPr kumimoji="0" lang="es-AR" sz="1500" b="0" i="0" u="none" strike="noStrike" cap="none" normalizeH="0" baseline="0" dirty="0" smtClean="0">
              <a:ln>
                <a:noFill/>
              </a:ln>
              <a:solidFill>
                <a:schemeClr val="tx1"/>
              </a:solidFill>
              <a:effectLst/>
              <a:latin typeface="Verdana" pitchFamily="34"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es-AR" sz="1500" b="0" i="0" u="none" strike="noStrike" cap="none" normalizeH="0" baseline="0" dirty="0" smtClean="0">
              <a:ln>
                <a:noFill/>
              </a:ln>
              <a:solidFill>
                <a:schemeClr val="tx1"/>
              </a:solidFill>
              <a:effectLst/>
              <a:latin typeface="Verdana" pitchFamily="34"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es-AR" sz="1500" b="0" i="0" u="none" strike="noStrike" cap="none" normalizeH="0" baseline="0" dirty="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2043575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38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60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11" name="10 CuadroTexto"/>
          <p:cNvSpPr txBox="1"/>
          <p:nvPr/>
        </p:nvSpPr>
        <p:spPr>
          <a:xfrm>
            <a:off x="1214414" y="500042"/>
            <a:ext cx="7000924" cy="461665"/>
          </a:xfrm>
          <a:prstGeom prst="rect">
            <a:avLst/>
          </a:prstGeom>
          <a:noFill/>
        </p:spPr>
        <p:txBody>
          <a:bodyPr wrap="square" rtlCol="0">
            <a:spAutoFit/>
          </a:bodyPr>
          <a:lstStyle/>
          <a:p>
            <a:pPr algn="ctr"/>
            <a:r>
              <a:rPr lang="es-AR" sz="2400" b="1" dirty="0" smtClean="0">
                <a:solidFill>
                  <a:srgbClr val="0070C0"/>
                </a:solidFill>
              </a:rPr>
              <a:t>CONCLUSIONES</a:t>
            </a:r>
            <a:endParaRPr lang="es-AR" sz="2400" b="1" dirty="0">
              <a:solidFill>
                <a:srgbClr val="0070C0"/>
              </a:solidFill>
            </a:endParaRPr>
          </a:p>
        </p:txBody>
      </p:sp>
      <p:sp>
        <p:nvSpPr>
          <p:cNvPr id="63489" name="Rectangle 1"/>
          <p:cNvSpPr>
            <a:spLocks noChangeArrowheads="1"/>
          </p:cNvSpPr>
          <p:nvPr/>
        </p:nvSpPr>
        <p:spPr bwMode="auto">
          <a:xfrm>
            <a:off x="285720" y="1709473"/>
            <a:ext cx="857256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5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Fue necesario realizar un sin número de iteraciones para llegar al modelo más ajustado a la realidad y que cumpla con todos los requerimientos de pre diseño</a:t>
            </a:r>
            <a:r>
              <a:rPr kumimoji="0" lang="es-ES" sz="1500" b="0" i="0" u="none" strike="noStrike" cap="none" normalizeH="0" dirty="0" smtClean="0">
                <a:ln>
                  <a:noFill/>
                </a:ln>
                <a:solidFill>
                  <a:schemeClr val="tx1"/>
                </a:solidFill>
                <a:effectLst/>
                <a:latin typeface="Verdana" pitchFamily="34" charset="0"/>
                <a:ea typeface="Times New Roman" pitchFamily="18" charset="0"/>
                <a:cs typeface="Arial" pitchFamily="34" charset="0"/>
              </a:rPr>
              <a:t> así como con los lineamientos del proyecto arquitectónico.</a:t>
            </a:r>
          </a:p>
          <a:p>
            <a:pPr marL="0" marR="0" lvl="0" indent="0" algn="just" defTabSz="914400" rtl="0" eaLnBrk="0" fontAlgn="base" latinLnBrk="0" hangingPunct="0">
              <a:lnSpc>
                <a:spcPct val="100000"/>
              </a:lnSpc>
              <a:spcBef>
                <a:spcPct val="0"/>
              </a:spcBef>
              <a:spcAft>
                <a:spcPct val="0"/>
              </a:spcAft>
              <a:buClrTx/>
              <a:buSzTx/>
              <a:tabLst/>
            </a:pPr>
            <a:endParaRPr kumimoji="0" lang="es-ES" sz="1500" b="0" i="0" u="none" strike="noStrike" cap="none" normalizeH="0" dirty="0" smtClean="0">
              <a:ln>
                <a:noFill/>
              </a:ln>
              <a:solidFill>
                <a:schemeClr val="tx1"/>
              </a:solidFill>
              <a:effectLst/>
              <a:latin typeface="Verdana"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5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Los diseños debieron comprobarse manualmente ya que, a pesar de que el programa de análisis reduce los tiempos de ejecución de los grandes proyectos de la actualidad, es imperativo realizar un chequeo para ratificar dichos resultados. </a:t>
            </a:r>
          </a:p>
          <a:p>
            <a:pPr marL="0" marR="0" lvl="0" indent="0" algn="just" defTabSz="914400" rtl="0" eaLnBrk="0" fontAlgn="base" latinLnBrk="0" hangingPunct="0">
              <a:lnSpc>
                <a:spcPct val="100000"/>
              </a:lnSpc>
              <a:spcBef>
                <a:spcPct val="0"/>
              </a:spcBef>
              <a:spcAft>
                <a:spcPct val="0"/>
              </a:spcAft>
              <a:buClrTx/>
              <a:buSzTx/>
              <a:tabLst/>
            </a:pPr>
            <a:endParaRPr kumimoji="0" lang="es-AR" sz="1500" b="0" i="0" u="none" strike="noStrike" cap="none" normalizeH="0" baseline="0" dirty="0" smtClean="0">
              <a:ln>
                <a:noFill/>
              </a:ln>
              <a:solidFill>
                <a:schemeClr val="tx1"/>
              </a:solidFill>
              <a:effectLst/>
              <a:latin typeface="Verdana"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5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Debido a que el Ecuador se encuentra en una zona de alto riesgo sísmico, y sobre todo a los últimos acontecimientos ocurridos en la región andina, concluimos que la mayoría de las estructuras construidas en el país no cumplen con los requerimientos recomendados por los códigos de diseño sísmico aplicados local y mundialmente.</a:t>
            </a:r>
          </a:p>
          <a:p>
            <a:pPr marL="0" marR="0" lvl="0" indent="0" algn="just" defTabSz="914400" rtl="0" eaLnBrk="0" fontAlgn="base" latinLnBrk="0" hangingPunct="0">
              <a:lnSpc>
                <a:spcPct val="100000"/>
              </a:lnSpc>
              <a:spcBef>
                <a:spcPct val="0"/>
              </a:spcBef>
              <a:spcAft>
                <a:spcPct val="0"/>
              </a:spcAft>
              <a:buClrTx/>
              <a:buSzTx/>
              <a:tabLst/>
            </a:pPr>
            <a:endParaRPr kumimoji="0" lang="es-AR" sz="1500" b="0" i="0" u="none" strike="noStrike" cap="none" normalizeH="0" baseline="0" dirty="0" smtClean="0">
              <a:ln>
                <a:noFill/>
              </a:ln>
              <a:solidFill>
                <a:schemeClr val="tx1"/>
              </a:solidFill>
              <a:effectLst/>
              <a:latin typeface="Verdana"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5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Los tiempos modernos exigen la actualización del conocimiento profesional para poder estar a la vanguardia de las últimas investigaciones científicas en el área estructural.</a:t>
            </a:r>
            <a:endParaRPr kumimoji="0" lang="es-AR" sz="1500" b="0" i="0" u="none" strike="noStrike" cap="none" normalizeH="0" baseline="0" dirty="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14446343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38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60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11" name="10 CuadroTexto"/>
          <p:cNvSpPr txBox="1"/>
          <p:nvPr/>
        </p:nvSpPr>
        <p:spPr>
          <a:xfrm>
            <a:off x="1142976" y="357166"/>
            <a:ext cx="7000924" cy="461665"/>
          </a:xfrm>
          <a:prstGeom prst="rect">
            <a:avLst/>
          </a:prstGeom>
          <a:noFill/>
        </p:spPr>
        <p:txBody>
          <a:bodyPr wrap="square" rtlCol="0">
            <a:spAutoFit/>
          </a:bodyPr>
          <a:lstStyle/>
          <a:p>
            <a:pPr algn="ctr"/>
            <a:r>
              <a:rPr lang="es-AR" sz="2400" b="1" dirty="0" smtClean="0">
                <a:solidFill>
                  <a:srgbClr val="0070C0"/>
                </a:solidFill>
              </a:rPr>
              <a:t>RECOMENDACIONES</a:t>
            </a:r>
            <a:endParaRPr lang="es-AR" sz="2400" b="1" dirty="0">
              <a:solidFill>
                <a:srgbClr val="0070C0"/>
              </a:solidFill>
            </a:endParaRPr>
          </a:p>
        </p:txBody>
      </p:sp>
      <p:sp>
        <p:nvSpPr>
          <p:cNvPr id="84993" name="Rectangle 1"/>
          <p:cNvSpPr>
            <a:spLocks noChangeArrowheads="1"/>
          </p:cNvSpPr>
          <p:nvPr/>
        </p:nvSpPr>
        <p:spPr bwMode="auto">
          <a:xfrm>
            <a:off x="285720" y="1595895"/>
            <a:ext cx="850112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6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Se recomienda complementar el diseño arquitectónico exterior e interior de la estructura, ya que algunos ambientes interiores necesitan de adecuaciones de orden estético así como de las ordenanzas municipales y</a:t>
            </a:r>
            <a:r>
              <a:rPr kumimoji="0" lang="es-ES" sz="1600" b="0" i="0" u="none" strike="noStrike" cap="none" normalizeH="0" dirty="0" smtClean="0">
                <a:ln>
                  <a:noFill/>
                </a:ln>
                <a:solidFill>
                  <a:schemeClr val="tx1"/>
                </a:solidFill>
                <a:effectLst/>
                <a:latin typeface="Verdana" pitchFamily="34" charset="0"/>
                <a:ea typeface="Times New Roman" pitchFamily="18" charset="0"/>
                <a:cs typeface="Arial" pitchFamily="34" charset="0"/>
              </a:rPr>
              <a:t> de seguridad</a:t>
            </a:r>
            <a:r>
              <a:rPr kumimoji="0" lang="es-ES" sz="16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tabLst/>
            </a:pPr>
            <a:endParaRPr kumimoji="0" lang="es-AR" sz="1600" b="0" i="0" u="none" strike="noStrike" cap="none" normalizeH="0" baseline="0" dirty="0" smtClean="0">
              <a:ln>
                <a:noFill/>
              </a:ln>
              <a:solidFill>
                <a:schemeClr val="tx1"/>
              </a:solidFill>
              <a:effectLst/>
              <a:latin typeface="Verdana"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6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El programa de Análisis SAP 2000, así como otros programas de análisis utilizados en este proyecto, son una herramienta muy práctica y poderosa que son de gran ayuda para el ingeniero moderno. Sin embargo, es necesario tener el conocimiento adecuado para poder ingresar los datos correctos en el software e interpretar los resultados obtenidos.</a:t>
            </a:r>
          </a:p>
          <a:p>
            <a:pPr marL="0" marR="0" lvl="0" indent="0" algn="just" defTabSz="914400" rtl="0" eaLnBrk="0" fontAlgn="base" latinLnBrk="0" hangingPunct="0">
              <a:lnSpc>
                <a:spcPct val="100000"/>
              </a:lnSpc>
              <a:spcBef>
                <a:spcPct val="0"/>
              </a:spcBef>
              <a:spcAft>
                <a:spcPct val="0"/>
              </a:spcAft>
              <a:buClrTx/>
              <a:buSzTx/>
              <a:tabLst/>
            </a:pPr>
            <a:endParaRPr kumimoji="0" lang="es-AR" sz="1600" b="0" i="0" u="none" strike="noStrike" cap="none" normalizeH="0" baseline="0" dirty="0" smtClean="0">
              <a:ln>
                <a:noFill/>
              </a:ln>
              <a:solidFill>
                <a:schemeClr val="tx1"/>
              </a:solidFill>
              <a:effectLst/>
              <a:latin typeface="Verdana"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6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Es de vital importancia que en edificios ubicados en zonas de alto riesgo sísmico, se cumplan con todos los requisitos recomendados por los códigos nacionales e internacionales para el diseño de los elementos estructurales. </a:t>
            </a:r>
          </a:p>
          <a:p>
            <a:pPr marL="0" marR="0" lvl="0" indent="0" algn="just" defTabSz="914400" rtl="0" eaLnBrk="0" fontAlgn="base" latinLnBrk="0" hangingPunct="0">
              <a:lnSpc>
                <a:spcPct val="100000"/>
              </a:lnSpc>
              <a:spcBef>
                <a:spcPct val="0"/>
              </a:spcBef>
              <a:spcAft>
                <a:spcPct val="0"/>
              </a:spcAft>
              <a:buClrTx/>
              <a:buSzTx/>
              <a:buFontTx/>
              <a:buChar char="•"/>
              <a:tabLst/>
            </a:pPr>
            <a:endParaRPr lang="es-ES" sz="1600" dirty="0">
              <a:latin typeface="Verdana"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S" sz="1600" b="0" i="0" u="none" strike="noStrike" cap="none" normalizeH="0" baseline="0" dirty="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4289337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835696" y="571480"/>
            <a:ext cx="5688632" cy="461665"/>
          </a:xfrm>
          <a:prstGeom prst="rect">
            <a:avLst/>
          </a:prstGeom>
          <a:noFill/>
        </p:spPr>
        <p:txBody>
          <a:bodyPr wrap="square" rtlCol="0">
            <a:spAutoFit/>
          </a:bodyPr>
          <a:lstStyle/>
          <a:p>
            <a:pPr algn="ctr"/>
            <a:r>
              <a:rPr lang="es-AR" sz="2400" b="1" dirty="0" smtClean="0">
                <a:solidFill>
                  <a:srgbClr val="0070C0"/>
                </a:solidFill>
              </a:rPr>
              <a:t>DESCRIPCIÓN Y GENERALIDADES</a:t>
            </a:r>
            <a:endParaRPr lang="es-AR" sz="2400" b="1" dirty="0">
              <a:solidFill>
                <a:srgbClr val="0070C0"/>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49" t="22039" r="12245" b="22533"/>
          <a:stretch/>
        </p:blipFill>
        <p:spPr bwMode="auto">
          <a:xfrm>
            <a:off x="1475656" y="1268760"/>
            <a:ext cx="5904656" cy="2238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971600" y="3717032"/>
            <a:ext cx="7416824" cy="1477328"/>
          </a:xfrm>
          <a:prstGeom prst="rect">
            <a:avLst/>
          </a:prstGeom>
        </p:spPr>
        <p:txBody>
          <a:bodyPr wrap="square">
            <a:spAutoFit/>
          </a:bodyPr>
          <a:lstStyle/>
          <a:p>
            <a:pPr algn="just"/>
            <a:r>
              <a:rPr lang="es-ES_tradnl" dirty="0">
                <a:latin typeface="Arial" pitchFamily="34" charset="0"/>
                <a:cs typeface="Arial" pitchFamily="34" charset="0"/>
              </a:rPr>
              <a:t>El proyecto consiste básicamente en una edificación de coliseo deportivo cerrado, la misma que respeta una figura </a:t>
            </a:r>
            <a:r>
              <a:rPr lang="es-ES_tradnl" dirty="0" smtClean="0">
                <a:latin typeface="Arial" pitchFamily="34" charset="0"/>
                <a:cs typeface="Arial" pitchFamily="34" charset="0"/>
              </a:rPr>
              <a:t>ovoidea, </a:t>
            </a:r>
            <a:r>
              <a:rPr lang="es-ES_tradnl" dirty="0">
                <a:latin typeface="Arial" pitchFamily="34" charset="0"/>
                <a:cs typeface="Arial" pitchFamily="34" charset="0"/>
              </a:rPr>
              <a:t>El área total de la edificación de hormigón es de 2298 m2, mientras q el área plana de la estructura de cubierta llega a </a:t>
            </a:r>
            <a:r>
              <a:rPr lang="es-ES_tradnl" dirty="0" smtClean="0">
                <a:latin typeface="Arial" pitchFamily="34" charset="0"/>
                <a:cs typeface="Arial" pitchFamily="34" charset="0"/>
              </a:rPr>
              <a:t>2581 m2</a:t>
            </a:r>
            <a:r>
              <a:rPr lang="es-ES_tradnl" dirty="0">
                <a:latin typeface="Arial" pitchFamily="34" charset="0"/>
                <a:cs typeface="Arial" pitchFamily="34" charset="0"/>
              </a:rPr>
              <a:t>.</a:t>
            </a:r>
            <a:endParaRPr lang="es-EC" dirty="0">
              <a:latin typeface="Arial" pitchFamily="34" charset="0"/>
              <a:cs typeface="Arial" pitchFamily="34" charset="0"/>
            </a:endParaRPr>
          </a:p>
          <a:p>
            <a:pPr algn="just"/>
            <a:endParaRPr lang="es-EC" dirty="0"/>
          </a:p>
        </p:txBody>
      </p:sp>
    </p:spTree>
    <p:extLst>
      <p:ext uri="{BB962C8B-B14F-4D97-AF65-F5344CB8AC3E}">
        <p14:creationId xmlns:p14="http://schemas.microsoft.com/office/powerpoint/2010/main" val="4027712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214546" y="681319"/>
            <a:ext cx="4929222" cy="461665"/>
          </a:xfrm>
          <a:prstGeom prst="rect">
            <a:avLst/>
          </a:prstGeom>
          <a:noFill/>
        </p:spPr>
        <p:txBody>
          <a:bodyPr wrap="square" rtlCol="0">
            <a:spAutoFit/>
          </a:bodyPr>
          <a:lstStyle/>
          <a:p>
            <a:pPr algn="ctr"/>
            <a:r>
              <a:rPr lang="es-AR" sz="2400" b="1" dirty="0" smtClean="0">
                <a:solidFill>
                  <a:srgbClr val="0070C0"/>
                </a:solidFill>
              </a:rPr>
              <a:t>OBJETIVOS DEL ESTUDIO</a:t>
            </a:r>
            <a:endParaRPr lang="es-AR" sz="2400" b="1" dirty="0">
              <a:solidFill>
                <a:srgbClr val="0070C0"/>
              </a:solidFill>
            </a:endParaRPr>
          </a:p>
        </p:txBody>
      </p:sp>
      <p:sp>
        <p:nvSpPr>
          <p:cNvPr id="5" name="4 CuadroTexto"/>
          <p:cNvSpPr txBox="1"/>
          <p:nvPr/>
        </p:nvSpPr>
        <p:spPr>
          <a:xfrm>
            <a:off x="714348" y="1176299"/>
            <a:ext cx="7786742" cy="5016758"/>
          </a:xfrm>
          <a:prstGeom prst="rect">
            <a:avLst/>
          </a:prstGeom>
          <a:noFill/>
        </p:spPr>
        <p:txBody>
          <a:bodyPr wrap="square" rtlCol="0">
            <a:spAutoFit/>
          </a:bodyPr>
          <a:lstStyle/>
          <a:p>
            <a:pPr algn="just">
              <a:buFont typeface="Arial" pitchFamily="34" charset="0"/>
              <a:buChar char="•"/>
            </a:pPr>
            <a:r>
              <a:rPr lang="es-ES" sz="2000" dirty="0" smtClean="0">
                <a:latin typeface="Verdana" pitchFamily="34" charset="0"/>
              </a:rPr>
              <a:t>  Realizar el cálculo y diseño estructural de un coliseo cerrado, para la ciudad de Sangolquí y de esta forma satisfacer las necesidades de contar con sitios específicos para la realización de eventos culturales y deportivos.</a:t>
            </a:r>
          </a:p>
          <a:p>
            <a:pPr algn="just">
              <a:buFont typeface="Arial" pitchFamily="34" charset="0"/>
              <a:buChar char="•"/>
            </a:pPr>
            <a:endParaRPr lang="es-ES" sz="2000" dirty="0" smtClean="0">
              <a:latin typeface="Verdana" pitchFamily="34" charset="0"/>
            </a:endParaRPr>
          </a:p>
          <a:p>
            <a:pPr algn="just">
              <a:buFont typeface="Arial" pitchFamily="34" charset="0"/>
              <a:buChar char="•"/>
            </a:pPr>
            <a:r>
              <a:rPr lang="es-ES" sz="2000" dirty="0" smtClean="0">
                <a:latin typeface="Verdana" pitchFamily="34" charset="0"/>
              </a:rPr>
              <a:t>  Proporcionar a la ciudad el diseño de una estructura segura, la cual de sede para la celebración de actividades diversas (culturales y deportivas).</a:t>
            </a:r>
            <a:endParaRPr lang="es-AR" sz="2000" dirty="0" smtClean="0">
              <a:latin typeface="Verdana" pitchFamily="34" charset="0"/>
            </a:endParaRPr>
          </a:p>
          <a:p>
            <a:pPr algn="just"/>
            <a:endParaRPr lang="es-AR" sz="2000" dirty="0" smtClean="0">
              <a:latin typeface="Verdana" pitchFamily="34" charset="0"/>
            </a:endParaRPr>
          </a:p>
          <a:p>
            <a:pPr algn="just">
              <a:buFont typeface="Arial" pitchFamily="34" charset="0"/>
              <a:buChar char="•"/>
            </a:pPr>
            <a:r>
              <a:rPr lang="es-ES" sz="2000" dirty="0" smtClean="0">
                <a:latin typeface="Verdana" pitchFamily="34" charset="0"/>
              </a:rPr>
              <a:t>  Que el proyecto de tesis sirva como guía para el análisis, cálculo y diseño de edificaciones similares a la aquí expuesta.</a:t>
            </a:r>
            <a:endParaRPr lang="es-AR" sz="2000" dirty="0" smtClean="0">
              <a:latin typeface="Verdana" pitchFamily="34" charset="0"/>
            </a:endParaRPr>
          </a:p>
          <a:p>
            <a:pPr algn="just"/>
            <a:endParaRPr lang="es-AR" sz="2000" dirty="0" smtClean="0">
              <a:latin typeface="Verdana" pitchFamily="34" charset="0"/>
            </a:endParaRPr>
          </a:p>
          <a:p>
            <a:pPr algn="just">
              <a:buFont typeface="Arial" pitchFamily="34" charset="0"/>
              <a:buChar char="•"/>
            </a:pPr>
            <a:r>
              <a:rPr lang="es-ES" sz="2000" dirty="0" smtClean="0">
                <a:latin typeface="Verdana" pitchFamily="34" charset="0"/>
              </a:rPr>
              <a:t>  Validar los resultados obtenidos con metodologías adecuadas.</a:t>
            </a:r>
            <a:endParaRPr lang="es-AR" sz="2000" dirty="0" smtClean="0">
              <a:latin typeface="Verdana" pitchFamily="34" charset="0"/>
            </a:endParaRPr>
          </a:p>
          <a:p>
            <a:pPr algn="just"/>
            <a:endParaRPr lang="es-AR" sz="2000" dirty="0">
              <a:latin typeface="Verdan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71538" y="1109947"/>
            <a:ext cx="7000924" cy="461665"/>
          </a:xfrm>
          <a:prstGeom prst="rect">
            <a:avLst/>
          </a:prstGeom>
          <a:noFill/>
        </p:spPr>
        <p:txBody>
          <a:bodyPr wrap="square" rtlCol="0">
            <a:spAutoFit/>
          </a:bodyPr>
          <a:lstStyle/>
          <a:p>
            <a:pPr algn="ctr"/>
            <a:r>
              <a:rPr lang="es-AR" sz="2400" b="1" dirty="0" smtClean="0">
                <a:solidFill>
                  <a:srgbClr val="0070C0"/>
                </a:solidFill>
              </a:rPr>
              <a:t>DISEÑO ARQUITECTÓNICO</a:t>
            </a:r>
            <a:endParaRPr lang="es-AR" sz="2400" b="1" dirty="0">
              <a:solidFill>
                <a:srgbClr val="0070C0"/>
              </a:solidFill>
            </a:endParaRPr>
          </a:p>
        </p:txBody>
      </p:sp>
      <p:sp>
        <p:nvSpPr>
          <p:cNvPr id="5" name="4 CuadroTexto"/>
          <p:cNvSpPr txBox="1"/>
          <p:nvPr/>
        </p:nvSpPr>
        <p:spPr>
          <a:xfrm>
            <a:off x="714348" y="2352628"/>
            <a:ext cx="7786742" cy="2862322"/>
          </a:xfrm>
          <a:prstGeom prst="rect">
            <a:avLst/>
          </a:prstGeom>
          <a:noFill/>
        </p:spPr>
        <p:txBody>
          <a:bodyPr wrap="square" rtlCol="0">
            <a:spAutoFit/>
          </a:bodyPr>
          <a:lstStyle/>
          <a:p>
            <a:pPr algn="just"/>
            <a:r>
              <a:rPr lang="es-AR" sz="2000" dirty="0" smtClean="0">
                <a:latin typeface="Verdana" pitchFamily="34" charset="0"/>
              </a:rPr>
              <a:t>Para desarrollar el proyecto es de suma importancia tener bien definido el diseño arquitectónico de la edificación, para lo cual nos basamos en la Ordenanza de Gestión Urbana y Territorial del Cantón Rumiñahui.</a:t>
            </a:r>
          </a:p>
          <a:p>
            <a:pPr algn="just"/>
            <a:endParaRPr lang="es-AR" sz="2000" dirty="0" smtClean="0">
              <a:latin typeface="Verdana" pitchFamily="34" charset="0"/>
            </a:endParaRPr>
          </a:p>
          <a:p>
            <a:pPr algn="just"/>
            <a:r>
              <a:rPr lang="es-AR" sz="2000" dirty="0" smtClean="0">
                <a:latin typeface="Verdana" pitchFamily="34" charset="0"/>
              </a:rPr>
              <a:t>En esta parte del estudio se debe revisar que los planos arquitectónicos proporcionados por el Municipio cumplan con las Normas de Arquitectura y Urbanismo que el Municipio exige. </a:t>
            </a:r>
            <a:endParaRPr lang="es-AR" sz="2000" dirty="0">
              <a:latin typeface="Verdan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42976" y="752757"/>
            <a:ext cx="7000924" cy="461665"/>
          </a:xfrm>
          <a:prstGeom prst="rect">
            <a:avLst/>
          </a:prstGeom>
          <a:noFill/>
        </p:spPr>
        <p:txBody>
          <a:bodyPr wrap="square" rtlCol="0">
            <a:spAutoFit/>
          </a:bodyPr>
          <a:lstStyle/>
          <a:p>
            <a:pPr algn="ctr"/>
            <a:r>
              <a:rPr lang="es-AR" sz="2400" b="1" dirty="0" smtClean="0">
                <a:solidFill>
                  <a:srgbClr val="0070C0"/>
                </a:solidFill>
              </a:rPr>
              <a:t>GEOTECNIA</a:t>
            </a:r>
            <a:endParaRPr lang="es-AR" sz="2400" b="1" dirty="0">
              <a:solidFill>
                <a:srgbClr val="0070C0"/>
              </a:solidFill>
            </a:endParaRPr>
          </a:p>
        </p:txBody>
      </p:sp>
      <p:sp>
        <p:nvSpPr>
          <p:cNvPr id="5" name="4 CuadroTexto"/>
          <p:cNvSpPr txBox="1"/>
          <p:nvPr/>
        </p:nvSpPr>
        <p:spPr>
          <a:xfrm>
            <a:off x="714348" y="1714488"/>
            <a:ext cx="7786742" cy="4093428"/>
          </a:xfrm>
          <a:prstGeom prst="rect">
            <a:avLst/>
          </a:prstGeom>
          <a:noFill/>
        </p:spPr>
        <p:txBody>
          <a:bodyPr wrap="square" rtlCol="0">
            <a:spAutoFit/>
          </a:bodyPr>
          <a:lstStyle/>
          <a:p>
            <a:pPr algn="just"/>
            <a:r>
              <a:rPr lang="es-AR" sz="2000" dirty="0" smtClean="0">
                <a:latin typeface="Verdana" pitchFamily="34" charset="0"/>
              </a:rPr>
              <a:t>La importancia del estudio de suelos depende del tipo de proyecto que se va a realizar y de la magnitud de este.</a:t>
            </a:r>
          </a:p>
          <a:p>
            <a:pPr algn="just"/>
            <a:endParaRPr lang="es-AR" sz="2000" dirty="0" smtClean="0">
              <a:latin typeface="Verdana" pitchFamily="34" charset="0"/>
            </a:endParaRPr>
          </a:p>
          <a:p>
            <a:pPr algn="just"/>
            <a:r>
              <a:rPr lang="es-AR" sz="2000" dirty="0" smtClean="0">
                <a:latin typeface="Verdana" pitchFamily="34" charset="0"/>
              </a:rPr>
              <a:t>Con los resultados que arroje el estudio de suelos se puede tomar decisiones como el tipo de cimentación a utilizar y hasta que profundidad se debe de cimentar. </a:t>
            </a:r>
          </a:p>
          <a:p>
            <a:pPr algn="just"/>
            <a:endParaRPr lang="es-AR" sz="2000" dirty="0" smtClean="0">
              <a:latin typeface="Verdana" pitchFamily="34" charset="0"/>
            </a:endParaRPr>
          </a:p>
          <a:p>
            <a:pPr algn="just"/>
            <a:r>
              <a:rPr lang="es-AR" sz="2000" dirty="0" smtClean="0">
                <a:latin typeface="Verdana" pitchFamily="34" charset="0"/>
              </a:rPr>
              <a:t>Debido a la importancia de nuestro proyecto, el objetivo principal fue conocer cual es la capacidad admisible del suelo donde se va a cimentar el edificio, y de esta manera elegir las dimensiones adecuadas de la cimentación. Para ello se realizó un ensayo de Penetración Estándar (SPT), cuyos resultados se muestran mas adelante.</a:t>
            </a:r>
            <a:endParaRPr lang="es-AR" sz="2000" dirty="0">
              <a:latin typeface="Verdan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42976" y="752757"/>
            <a:ext cx="7000924" cy="830997"/>
          </a:xfrm>
          <a:prstGeom prst="rect">
            <a:avLst/>
          </a:prstGeom>
          <a:noFill/>
        </p:spPr>
        <p:txBody>
          <a:bodyPr wrap="square" rtlCol="0">
            <a:spAutoFit/>
          </a:bodyPr>
          <a:lstStyle/>
          <a:p>
            <a:pPr algn="ctr"/>
            <a:r>
              <a:rPr lang="es-AR" sz="2400" b="1" dirty="0" smtClean="0">
                <a:solidFill>
                  <a:srgbClr val="0070C0"/>
                </a:solidFill>
              </a:rPr>
              <a:t>ENSAYO DE PENETRACION ESTANDAR (SPT)</a:t>
            </a:r>
          </a:p>
          <a:p>
            <a:pPr algn="ctr"/>
            <a:endParaRPr lang="es-AR" sz="2400" b="1" dirty="0">
              <a:solidFill>
                <a:srgbClr val="0070C0"/>
              </a:solidFill>
            </a:endParaRPr>
          </a:p>
        </p:txBody>
      </p:sp>
      <p:sp>
        <p:nvSpPr>
          <p:cNvPr id="5" name="4 CuadroTexto"/>
          <p:cNvSpPr txBox="1"/>
          <p:nvPr/>
        </p:nvSpPr>
        <p:spPr>
          <a:xfrm>
            <a:off x="714348" y="1714488"/>
            <a:ext cx="7786742" cy="3785652"/>
          </a:xfrm>
          <a:prstGeom prst="rect">
            <a:avLst/>
          </a:prstGeom>
          <a:noFill/>
        </p:spPr>
        <p:txBody>
          <a:bodyPr wrap="square" rtlCol="0">
            <a:spAutoFit/>
          </a:bodyPr>
          <a:lstStyle/>
          <a:p>
            <a:pPr algn="just"/>
            <a:r>
              <a:rPr lang="es-AR" sz="2000" dirty="0" smtClean="0">
                <a:latin typeface="Verdana" pitchFamily="34" charset="0"/>
              </a:rPr>
              <a:t>Es un estudio dinámico que consiste en introducir un cilindro hueco por medio de golpes en el estrato del suelo para lo cual nos ayudamos de un martillo de 140 lb, el cual cae libremente sobre dicho cilindro. Se pretende contar el numero de golpes necesarios para introducirlo en el suelo y de esta manera obtener una muestra inalterada de diferentes estratos del suelo.</a:t>
            </a:r>
          </a:p>
          <a:p>
            <a:pPr algn="just"/>
            <a:endParaRPr lang="es-AR" sz="2000" dirty="0" smtClean="0">
              <a:latin typeface="Verdana" pitchFamily="34" charset="0"/>
            </a:endParaRPr>
          </a:p>
          <a:p>
            <a:pPr algn="just"/>
            <a:r>
              <a:rPr lang="es-AR" sz="2000" dirty="0" smtClean="0">
                <a:latin typeface="Verdana" pitchFamily="34" charset="0"/>
              </a:rPr>
              <a:t>Se realizaron cuatro perforaciones que variaron de 6 a 8 metros de profundidad con la cual se obtuvieron muestras para analizarlas en el laboratorio, y obtener la capacidad portante del suelo y su nivel freático.</a:t>
            </a:r>
            <a:endParaRPr lang="es-AR" sz="2000" dirty="0">
              <a:latin typeface="Verdana"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noFill/>
      </a:spPr>
      <a:bodyPr wrap="square" rtlCol="0">
        <a:spAutoFit/>
      </a:bodyPr>
      <a:lstStyle>
        <a:defPPr>
          <a:defRPr sz="2000" dirty="0" smtClean="0">
            <a:latin typeface="Verdana" pitchFamily="34" charset="0"/>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3136</TotalTime>
  <Words>3305</Words>
  <Application>Microsoft Office PowerPoint</Application>
  <PresentationFormat>Presentación en pantalla (4:3)</PresentationFormat>
  <Paragraphs>415</Paragraphs>
  <Slides>47</Slides>
  <Notes>1</Notes>
  <HiddenSlides>0</HiddenSlides>
  <MMClips>0</MMClips>
  <ScaleCrop>false</ScaleCrop>
  <HeadingPairs>
    <vt:vector size="4" baseType="variant">
      <vt:variant>
        <vt:lpstr>Tema</vt:lpstr>
      </vt:variant>
      <vt:variant>
        <vt:i4>1</vt:i4>
      </vt:variant>
      <vt:variant>
        <vt:lpstr>Títulos de diapositiva</vt:lpstr>
      </vt:variant>
      <vt:variant>
        <vt:i4>47</vt:i4>
      </vt:variant>
    </vt:vector>
  </HeadingPairs>
  <TitlesOfParts>
    <vt:vector size="48" baseType="lpstr">
      <vt:lpstr>Flujo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DETERMINACIÓN DE CARGAS DE DISEÑO</vt:lpstr>
      <vt:lpstr>Presentación de PowerPoint</vt:lpstr>
      <vt:lpstr>Presentación de PowerPoint</vt:lpstr>
      <vt:lpstr>CARGA SÍSMICA</vt:lpstr>
      <vt:lpstr>FUERZA DE VIENTO</vt:lpstr>
      <vt:lpstr>COMBINACIONES DE CARGAS</vt:lpstr>
      <vt:lpstr>Presentación de PowerPoint</vt:lpstr>
      <vt:lpstr>Presentación de PowerPoint</vt:lpstr>
      <vt:lpstr>Presentación de PowerPoint</vt:lpstr>
      <vt:lpstr>DIMENSIONAMIENTO DE ELEMENTOS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CHEQUEO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CHEQUEOS</vt:lpstr>
      <vt:lpstr>Presentación de PowerPoint</vt:lpstr>
      <vt:lpstr>Presentación de PowerPoint</vt:lpstr>
      <vt:lpstr>Presentación de PowerPoint</vt:lpstr>
      <vt:lpstr>Presentación de PowerPoint</vt:lpstr>
      <vt:lpstr>Presentación de PowerPoint</vt:lpstr>
    </vt:vector>
  </TitlesOfParts>
  <Company>Windows XP Colossus Edition 2 Reloaded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Colossus User</dc:creator>
  <cp:lastModifiedBy>Christian Arévalo</cp:lastModifiedBy>
  <cp:revision>161</cp:revision>
  <dcterms:created xsi:type="dcterms:W3CDTF">2010-05-18T17:02:21Z</dcterms:created>
  <dcterms:modified xsi:type="dcterms:W3CDTF">2011-08-01T16:49:24Z</dcterms:modified>
</cp:coreProperties>
</file>