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7" r:id="rId8"/>
    <p:sldId id="288" r:id="rId9"/>
    <p:sldId id="261" r:id="rId10"/>
    <p:sldId id="268" r:id="rId11"/>
    <p:sldId id="262" r:id="rId12"/>
    <p:sldId id="263" r:id="rId13"/>
    <p:sldId id="271" r:id="rId14"/>
    <p:sldId id="289" r:id="rId15"/>
    <p:sldId id="290"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3" r:id="rId32"/>
    <p:sldId id="269" r:id="rId33"/>
    <p:sldId id="270" r:id="rId34"/>
    <p:sldId id="292" r:id="rId35"/>
    <p:sldId id="264" r:id="rId36"/>
    <p:sldId id="291" r:id="rId37"/>
    <p:sldId id="26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8" name="7 Marcador de número de diapositiva"/>
          <p:cNvSpPr>
            <a:spLocks noGrp="1"/>
          </p:cNvSpPr>
          <p:nvPr>
            <p:ph type="sldNum" sz="quarter" idx="11"/>
          </p:nvPr>
        </p:nvSpPr>
        <p:spPr/>
        <p:txBody>
          <a:bodyPr/>
          <a:lstStyle/>
          <a:p>
            <a:fld id="{6DCD266B-6428-4968-96C2-CEB821B566E3}"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9246CA6-AD6B-400A-9D37-5965CC62FDAA}" type="datetimeFigureOut">
              <a:rPr lang="es-ES" smtClean="0"/>
              <a:pPr/>
              <a:t>29/08/2011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6DCD266B-6428-4968-96C2-CEB821B566E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69246CA6-AD6B-400A-9D37-5965CC62FDAA}" type="datetimeFigureOut">
              <a:rPr lang="es-ES" smtClean="0"/>
              <a:pPr/>
              <a:t>29/08/2011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CD266B-6428-4968-96C2-CEB821B566E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9246CA6-AD6B-400A-9D37-5965CC62FDAA}" type="datetimeFigureOut">
              <a:rPr lang="es-ES" smtClean="0"/>
              <a:pPr/>
              <a:t>29/08/2011</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CD266B-6428-4968-96C2-CEB821B566E3}"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63688" y="908720"/>
            <a:ext cx="6480048" cy="2301240"/>
          </a:xfrm>
        </p:spPr>
        <p:txBody>
          <a:bodyPr/>
          <a:lstStyle/>
          <a:p>
            <a:r>
              <a:rPr lang="es-ES" dirty="0" smtClean="0"/>
              <a:t>DESARROLLO  DE GUÍAS DE LABORATORIO PARA TELEFONÍA IP</a:t>
            </a:r>
            <a:endParaRPr lang="es-ES" dirty="0"/>
          </a:p>
        </p:txBody>
      </p:sp>
      <p:sp>
        <p:nvSpPr>
          <p:cNvPr id="3" name="2 Subtítulo"/>
          <p:cNvSpPr>
            <a:spLocks noGrp="1"/>
          </p:cNvSpPr>
          <p:nvPr>
            <p:ph type="subTitle" idx="1"/>
          </p:nvPr>
        </p:nvSpPr>
        <p:spPr>
          <a:xfrm>
            <a:off x="1979712" y="3501008"/>
            <a:ext cx="6480048" cy="1752600"/>
          </a:xfrm>
        </p:spPr>
        <p:txBody>
          <a:bodyPr/>
          <a:lstStyle/>
          <a:p>
            <a:r>
              <a:rPr lang="es-ES" dirty="0" smtClean="0"/>
              <a:t>David Humberto Cárdenas Villacrés</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t>ESCENARIO DE USO DE ASTERISK</a:t>
            </a:r>
            <a:endParaRPr lang="es-ES" dirty="0"/>
          </a:p>
        </p:txBody>
      </p:sp>
      <p:pic>
        <p:nvPicPr>
          <p:cNvPr id="1028" name="Picture 4" descr="http://t1.gstatic.com/images?q=tbn:ANd9GcTQOp0aYUuXEfx3DH22f1KM_anhA4vyAguD95z3LvqSwvdEk285"/>
          <p:cNvPicPr>
            <a:picLocks noChangeAspect="1" noChangeArrowheads="1"/>
          </p:cNvPicPr>
          <p:nvPr/>
        </p:nvPicPr>
        <p:blipFill>
          <a:blip r:embed="rId2" cstate="print"/>
          <a:srcRect/>
          <a:stretch>
            <a:fillRect/>
          </a:stretch>
        </p:blipFill>
        <p:spPr bwMode="auto">
          <a:xfrm>
            <a:off x="6084168" y="1412776"/>
            <a:ext cx="2286000" cy="1714501"/>
          </a:xfrm>
          <a:prstGeom prst="rect">
            <a:avLst/>
          </a:prstGeom>
          <a:noFill/>
        </p:spPr>
      </p:pic>
      <p:sp>
        <p:nvSpPr>
          <p:cNvPr id="1030" name="AutoShape 6" descr="data:image/jpg;base64,/9j/4AAQSkZJRgABAQAAAQABAAD/2wBDAAkGBwgHBgkIBwgKCgkLDRYPDQwMDRsUFRAWIB0iIiAdHx8kKDQsJCYxJx8fLT0tMTU3Ojo6Iys/RD84QzQ5Ojf/2wBDAQoKCg0MDRoPDxo3JR8lNzc3Nzc3Nzc3Nzc3Nzc3Nzc3Nzc3Nzc3Nzc3Nzc3Nzc3Nzc3Nzc3Nzc3Nzc3Nzc3Nzf/wAARCACQALUDASIAAhEBAxEB/8QAGwABAAEFAQAAAAAAAAAAAAAAAAUBAwQGBwL/xABAEAABAwMCBAIHBwEECwAAAAABAAIDBAURITEGEkFhE1EiQlJxgZGhBxQVIzJicrGyweHwMzRTVIKSk8LR0vH/xAAaAQEAAwEBAQAAAAAAAAAAAAAAAQIDBAUG/8QAKhEAAgIBAwMEAgIDAQAAAAAAAAECEQMEITESQVETFCJhBTKBsUJScdH/2gAMAwEAAhEDEQA/AOzoiLAsERQt3uM762Oz2pwFdK3nlmxkUsXtkdXHZo6nU6BWjFydIrKVIkm1LJZ5IYjzGPSRw2Yd+XucakdOu4WQrFFSxUVMynp2lsbRjU5LidSSepJySTuSr6h12JX2ERFBIREQBERAEREAREQBERAEREAREQFUVuWeGHHjTRx5253AZRRaFM9oit1E8VNBJPO9scUbS973bNaNST8FNXsQRnE17ZZLf4rWePVzPEVJTjeWQ6Ae7z/xVeG7S610TjUyCa4VLvFrJ/8AaSHoP2jYDyC1nhQS8V8Qz8S1rHNo6YmG3Qv9Xzd7/wC8/tW+LfKvTXprnv8A+GWN9b6+3YIiLA2CIiAIiIAiIgCIiAIiIAiIgCIqPe1jC97g1rRkknACAqoq43ZzKg0Nsi+91+MuZnDIR5yOG3u3KxnVtXfSY7S91NQZw+vI9KTtED/bPwUpbrfS22nEFJHyMzkncvPVzjuSfMqt3wXpR55I2Dhumm5pr0Bcat/6pJR6LezG5w0f5KKdRTSI65eSi0H7RrhPcKyi4Utrvz617XVDh6rM6A9tC49mjzW8VtVFRUk1XUO5YYWOkefIAZK599mlPLeb1dOKK5vpyPMUIPq51OPc3lb8SuvTJRTyv/H+zlztyrGu/wDRuscUFjtdNRUTMRxMEbAeoG5PvOvvKgOIOKq2zXG1SPihNsqXmGdxaeZj875ztg5x1w4eSmrwT48benLn6rTvtEjEnCE5O8VTE5p8s8zT/VfP6TXzyfmfQnvF7fz5/wCnZmxKGk648rc2nhq9VFfU1tBcWRtrKV5BMYw1wzj+uPgQtg5T5H5LQuHJnO4ygkO9Xb4pH+8xMP8ActWh4dv3EsFwvcFw3nmxD4knO/lOzQNOwHZe3psKydSlKqdWNfJYpRcI/sk68bbnZsHv8AmD5H5LjxtF/wCJbqykNdJSz0Vup/FZUSPaQS3UEDqTklR9XTXWkoayxTVbpZ4rrBGwtldgl8cg0O+D6K6lok6XWrPPeqau47HcMHyTB8j8lzSju0tfw9wY/wAV/isujKeY8xBdygjXzyMFYnGVfWDjOW4U8rxTWd9K2VocQHFzsnQadSCqLRtur8l3qEl1UdXwfI/JMO9k/Jcd4w4Zu7eJGyNrWCO7VzmU3LK7DcnI5hjTTyViThqtdevwervcNJJS0bHukfM7kflx0GSNcEK8dHBpP1Ofoq9TJOuj65O04PUH5Ki5vwrQS2ji+2UTri2tYLdO/wAWJ5LHZlPfpsukLlzYvTaSdm+OfWrqgiIsjQIiirld/CqPuFuh+93Bwz4QOGxD2pHeqO256KG65JSb4Mq5XGltlOJquTAJ5WMYOZ8jvZaNyVGMt9Ve3tmvbDDSNPNHbw7fyMpG5/bsO6yrbaPAnNbcJjV3BwwZXDDYx7MbfVH1PVSiir3Za1Hgo1oa0NAAAGAANlVEVihUIgRAaL9rt0NHw7HRRk89bLyux1Y3U/M8oWycK2ttn4foaEDD44gZO7zq76laD9qMrJOLrJTzHEUbWOfnbDpcH6NK6mdz9V2Zk46eEV3tnLj+WacvGxFXlh8SN/Qtx8lpH2jzFnDUdKzWWrq2tY0bu5QSfqWj4reY62ju8s1PSu8dkBxJPGcsa/2QepwcnG2md1ZqeGbfVXSiuFQJny0TSIWGT0A7OeYjGpzr8BpovB0/494vyvu5/rz/ADR25cvXpvSj3IDhmHn4zlDMFlFTMgJ7ta1n9Q75KI4U4xtdi4fq6SplcK6OonfHF4biHknLRkDA103W/wBntFLaIpGUgeXSP53vkdzOcfeomq4D4aq6qaoloneLK8vfyzvA5icnQHTUr2dNLGlJZe7vYrr5yyTi8XEVW5qli4woqTiOuul6Jp3V9DTOAiY5wBA2HX5qPdcYLrxDNcKTmMEt+oSwuaQSA142+C6BceC+Hrg6J1VRawQthbySubhg0AODr7yvdHwhYqSCGGmpS1kdU2pZ+a4kyNBDTnOuBnRda1GFfJJ3wcHo5X8W1Rz1w/C+M2WRwIibfYauHyDHg5x/zN+Siam73KrgvrKe3OnpLpUOlkqPBe4tDTkYcNNMdV164cN2i4XOK51dOTVxABsniOb+nbQHB3WVbrbQWy3C2UUbYqVocPD5ydHHXfXXKLWQST6bexHtpu1dI0qrrfxGl4BqycufVxhx/cGgH6gqL4xp7HUcdVbOIauemgFHCY3QtLi5+Nj6J6LoFPw1aaenoIIqXEdBKZqYGRx5HnUnfX4qxd+ELFea41lwpXSVDmhpcJnN0Gg0BVYaiEZXulvx9uy88E5RrazQ6C72Dh/iG1VNHU1Etrjt0sTZHRnnLzK4nIwOudcLpdjvFJfKAVtA57oS9zMvZynI30UO7gLhp8bI3ULi2IEN/PfoCc+15lTVotVFZaIUduhMNO1xcGlxdqTrqVnqMmLJFON39l8MMkH8qozVR7msaXOOGgZJOgAWNcrhTW2n8esk5G55WtAy57ujWjcnsotlDWXxwkvDXU9DnMdAHav8jKRv/Eaea4m/B1qNq3wH11ZfHOhsznU9EDiS4kfq7RA7/wAjoOmVKW63Uttg8Glj5QTzOcTlz3dXOO5PdZLAGta1rQ1rRhrWjAAVUSDl2XAREUlQiIgKhECIDk32yW+dtzorg2Nzqd8HgudjRrg4kA+WQ76LF4ZsfE/E8bI7jcLhBaAA1xmkcDI32WtO/vOnv2XYvPGidcrtjrnHEoKPHc5HpU8jnfPYxrdQ01uooqOiiEUEQwxg6f4nz7rJRFxN27Z1LbgLntfY+KI6mc2lxpWvkle6SKrDfHcS4h7gepywdgw53XQkWmPK8faymSHWc0o7JxbUVNdTXCWV7ZaXw3l0wIILZA0Z9YgkHfTXz1tR8P8AG0bWR+LIfBkLonMrGNDThwyB35h8OYY1XUEC395K/wBUZe2j5ZzY8PcXzQ17amV0rnwtihfJVNJI5wTr0GgJzvg+a9XbhvieeOjqKd0Yrfu7GVMxlYHvc2Rzhl3XADfiB5ZHR022Ue7ld0ifbxqrZzd9n46ewD77UNcAfSFc3BPTT/6rZsvG7p3Tmefncx7W4rWAsJdkD3YA0BGuNRuumDRUcQ1pLiAANzoAp93L/VEe3XlnNWWTjdplkZUzRvkIe/Faw87sNB2A3w7HkOUdNJ6z3G6W+3ttlbm4Xx0j3BglDgxhOjpHD9Lddt9sBZ8lwq7090Fld4NKDyyXFzcg+YiHrHpzbDupO2W2mtdOYaRmOY8z3udzPkd1c47krHLqJZY9NJG2PBHE7bt+DEt1nMVR9/uUwq7iRgSFuGRA+rG31R33KlkRYpUXbb3YREUgIiIAiIgKhECICiIiAIiIAiIgCIiAIijLld2007aKjhNXcHjLYGHHIPae71W/XyUPYlJvgyrhX01upjUVcoYzPKNMlzvZaNyewUSKKsvpEl2Y6moN2UHN6UnkZSP7I+KybfZ3NqRcLpK2ruBHoux+XAPZjb0HfcqWUc8lrUdkeY2NjY1jGhrWjAaBgAL0iKxQIitvniY/kfI1rvIlRYLiINQD5qhIa0udoBuSpIKorcU0UxPhSNdjfB2VxGq5HIRW5KiGI4kla0noSvYIIyDnqhJ6CIEQFEREAREQBERAEJAGScAdSsa4V9LbqZ1RWSiOMaa7uPQAbk9gokUlZfjz3JklJbvVogcPmHnKRsP2j4qG+yLKN7vgrJcam8PdT2NwjpweWW4kZaPMRj1j+7Yd1JW2201sgMVMwguPNJI85fI7zc7clZUbGRsayNjWMaMNa0YAHZekryHLalwERFJUIiIB1UFNDM2ZzXsccknOM5WNXXa5VN3kt1r8OMsJHM8Al2Nzk6D5L1934q61UHzb/wCqnPollgo5JV35Moarpl8Yt/wT1Gx0dNG2T9YGoPTso3iyjrK6x1EFvdyzEaa4z2/u+KxHvv1DR1dRWzwua2L0MAEh2QM6Ad1i2fihwcIrpgsd+mYNAx/IDf3hdGPDNfKDToznng/jLayI+zyxXe33KWasY+GDkxyOeDzOzvjOAuiLw6QOgMsZD28pc1wOQdFqFrruILoJDS1Mf5eObma0b5207KZdWok5ulRWPTp4qCtmPxZaLpU3TxYWPlidjkwf0rbLJBPTWyGKqdzStHpFa1cq+/22SNlVVsBkBLeVrTt8O6koIOJhNGZamAxhw5weXbrs1Uem6fl1Lf7OmWvllhHF0/r9GxBECLnLFERFICIh01PRAFGXS7tpJhR0sRq7g8ZZTxu/SPaefVb3PwWLNcqq7SuprC4MhaeWW4OGWN8xGPXd32HdSNstlNbISynDnPkPNLNIeZ8rvNzupVbvgvSj+xiW+0O+8NuF2lbVVwHoYH5cAPSNvT+R1Kl0RSlXBVtvkIiKSAiIgCFEQGm09RFR8YVUlU8RM53jmftqNFsf41bP9+p/+oF6uNuoqtrpKmlbK9jdCDyuOOmQor8It3NhtrlONiJyB9V1Snjy05XZyRx5cdqNUXb7dKCe0VUUNXC+RzByta8EnULF4et1NceHhFUsziV/K4btOmoKufhFu5sC2TE9MSn/AM+/34UjRltFTiGkoZGRjJDQ7qe5/wA+WVLmow6YXZKxylPqnVEA43Hht7o3/n0EmQ09NR09k9tir3Auja3/AIP+5Ts1R4jHRS0T5I3gAggEHIyR786KxRRw24PZS0EjA85cebJx569N/qjzdWNprdkLA45FJPZENxv/AKzRfxd/ULblFVkNPXiKSroJHPjcA1riRodem+w+akoZDLE15YWFwyWnospzvHGPg1hBrJKXkuBECLE2KIijLpd2UcjaWmidV18gzHTR7/ycfVb3Ki6JSt0ZdfXU1upnVFZKIom+sep6ADqeyiBTVnEHpXFslJbPVpObEk485CNh+0fFX6C0SOqG3C7ytqa0f6MNBEVP2YPP9x1KmNlHPJa1Hjk8xRshjbHCxrI2DDWNGA0eQC9IisUCIiAIiIAiIgCIiAo5oe0tOxGCsP8ADIMPDS9oc0tIBGxAHl2CzURMgxDb4SRq/Q53Hbt2C8NtVM1vK3xAMYxzf4dh8lnIptijDZbYGZLS8ZBG+dD8EFtgDQ0F+AQQM7YGB092nZZiJbFGCLVShzHAPy0g/q3wsqnhbBE2JhPK0YGVcRLBUIiKCT//2Q=="/>
          <p:cNvSpPr>
            <a:spLocks noChangeAspect="1" noChangeArrowheads="1"/>
          </p:cNvSpPr>
          <p:nvPr/>
        </p:nvSpPr>
        <p:spPr bwMode="auto">
          <a:xfrm>
            <a:off x="134938" y="-608013"/>
            <a:ext cx="1552575" cy="12382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g;base64,/9j/4AAQSkZJRgABAQAAAQABAAD/2wBDAAkGBwgHBgkIBwgKCgkLDRYPDQwMDRsUFRAWIB0iIiAdHx8kKDQsJCYxJx8fLT0tMTU3Ojo6Iys/RD84QzQ5Ojf/2wBDAQoKCg0MDRoPDxo3JR8lNzc3Nzc3Nzc3Nzc3Nzc3Nzc3Nzc3Nzc3Nzc3Nzc3Nzc3Nzc3Nzc3Nzc3Nzc3Nzc3Nzf/wAARCACQALUDASIAAhEBAxEB/8QAGwABAAEFAQAAAAAAAAAAAAAAAAUBAwQGBwL/xABAEAABAwMCBAIHBwEECwAAAAABAAIDBAURITEGEkFhE1EiQlJxgZGhBxQVIzJicrGyweHwMzRTVIKSk8LR0vH/xAAaAQEAAwEBAQAAAAAAAAAAAAAAAQIDBAUG/8QAKhEAAgIBAwMEAgIDAQAAAAAAAAECEQMEITESQVETFCJhBTKBsUJScdH/2gAMAwEAAhEDEQA/AOzoiLAsERQt3uM762Oz2pwFdK3nlmxkUsXtkdXHZo6nU6BWjFydIrKVIkm1LJZ5IYjzGPSRw2Yd+XucakdOu4WQrFFSxUVMynp2lsbRjU5LidSSepJySTuSr6h12JX2ERFBIREQBERAEREAREQBERAEREAREQFUVuWeGHHjTRx5253AZRRaFM9oit1E8VNBJPO9scUbS973bNaNST8FNXsQRnE17ZZLf4rWePVzPEVJTjeWQ6Ae7z/xVeG7S610TjUyCa4VLvFrJ/8AaSHoP2jYDyC1nhQS8V8Qz8S1rHNo6YmG3Qv9Xzd7/wC8/tW+LfKvTXprnv8A+GWN9b6+3YIiLA2CIiAIiIAiIgCIiAIiIAiIgCIqPe1jC97g1rRkknACAqoq43ZzKg0Nsi+91+MuZnDIR5yOG3u3KxnVtXfSY7S91NQZw+vI9KTtED/bPwUpbrfS22nEFJHyMzkncvPVzjuSfMqt3wXpR55I2Dhumm5pr0Bcat/6pJR6LezG5w0f5KKdRTSI65eSi0H7RrhPcKyi4Utrvz617XVDh6rM6A9tC49mjzW8VtVFRUk1XUO5YYWOkefIAZK599mlPLeb1dOKK5vpyPMUIPq51OPc3lb8SuvTJRTyv/H+zlztyrGu/wDRuscUFjtdNRUTMRxMEbAeoG5PvOvvKgOIOKq2zXG1SPihNsqXmGdxaeZj875ztg5x1w4eSmrwT48benLn6rTvtEjEnCE5O8VTE5p8s8zT/VfP6TXzyfmfQnvF7fz5/wCnZmxKGk648rc2nhq9VFfU1tBcWRtrKV5BMYw1wzj+uPgQtg5T5H5LQuHJnO4ygkO9Xb4pH+8xMP8ActWh4dv3EsFwvcFw3nmxD4knO/lOzQNOwHZe3psKydSlKqdWNfJYpRcI/sk68bbnZsHv8AmD5H5LjxtF/wCJbqykNdJSz0Vup/FZUSPaQS3UEDqTklR9XTXWkoayxTVbpZ4rrBGwtldgl8cg0O+D6K6lok6XWrPPeqau47HcMHyTB8j8lzSju0tfw9wY/wAV/isujKeY8xBdygjXzyMFYnGVfWDjOW4U8rxTWd9K2VocQHFzsnQadSCqLRtur8l3qEl1UdXwfI/JMO9k/Jcd4w4Zu7eJGyNrWCO7VzmU3LK7DcnI5hjTTyViThqtdevwervcNJJS0bHukfM7kflx0GSNcEK8dHBpP1Ofoq9TJOuj65O04PUH5Ki5vwrQS2ji+2UTri2tYLdO/wAWJ5LHZlPfpsukLlzYvTaSdm+OfWrqgiIsjQIiirld/CqPuFuh+93Bwz4QOGxD2pHeqO256KG65JSb4Mq5XGltlOJquTAJ5WMYOZ8jvZaNyVGMt9Ve3tmvbDDSNPNHbw7fyMpG5/bsO6yrbaPAnNbcJjV3BwwZXDDYx7MbfVH1PVSiir3Za1Hgo1oa0NAAAGAANlVEVihUIgRAaL9rt0NHw7HRRk89bLyux1Y3U/M8oWycK2ttn4foaEDD44gZO7zq76laD9qMrJOLrJTzHEUbWOfnbDpcH6NK6mdz9V2Zk46eEV3tnLj+WacvGxFXlh8SN/Qtx8lpH2jzFnDUdKzWWrq2tY0bu5QSfqWj4reY62ju8s1PSu8dkBxJPGcsa/2QepwcnG2md1ZqeGbfVXSiuFQJny0TSIWGT0A7OeYjGpzr8BpovB0/494vyvu5/rz/ADR25cvXpvSj3IDhmHn4zlDMFlFTMgJ7ta1n9Q75KI4U4xtdi4fq6SplcK6OonfHF4biHknLRkDA103W/wBntFLaIpGUgeXSP53vkdzOcfeomq4D4aq6qaoloneLK8vfyzvA5icnQHTUr2dNLGlJZe7vYrr5yyTi8XEVW5qli4woqTiOuul6Jp3V9DTOAiY5wBA2HX5qPdcYLrxDNcKTmMEt+oSwuaQSA142+C6BceC+Hrg6J1VRawQthbySubhg0AODr7yvdHwhYqSCGGmpS1kdU2pZ+a4kyNBDTnOuBnRda1GFfJJ3wcHo5X8W1Rz1w/C+M2WRwIibfYauHyDHg5x/zN+Siam73KrgvrKe3OnpLpUOlkqPBe4tDTkYcNNMdV164cN2i4XOK51dOTVxABsniOb+nbQHB3WVbrbQWy3C2UUbYqVocPD5ydHHXfXXKLWQST6bexHtpu1dI0qrrfxGl4BqycufVxhx/cGgH6gqL4xp7HUcdVbOIauemgFHCY3QtLi5+Nj6J6LoFPw1aaenoIIqXEdBKZqYGRx5HnUnfX4qxd+ELFea41lwpXSVDmhpcJnN0Gg0BVYaiEZXulvx9uy88E5RrazQ6C72Dh/iG1VNHU1Etrjt0sTZHRnnLzK4nIwOudcLpdjvFJfKAVtA57oS9zMvZynI30UO7gLhp8bI3ULi2IEN/PfoCc+15lTVotVFZaIUduhMNO1xcGlxdqTrqVnqMmLJFON39l8MMkH8qozVR7msaXOOGgZJOgAWNcrhTW2n8esk5G55WtAy57ujWjcnsotlDWXxwkvDXU9DnMdAHav8jKRv/Eaea4m/B1qNq3wH11ZfHOhsznU9EDiS4kfq7RA7/wAjoOmVKW63Uttg8Glj5QTzOcTlz3dXOO5PdZLAGta1rQ1rRhrWjAAVUSDl2XAREUlQiIgKhECIDk32yW+dtzorg2Nzqd8HgudjRrg4kA+WQ76LF4ZsfE/E8bI7jcLhBaAA1xmkcDI32WtO/vOnv2XYvPGidcrtjrnHEoKPHc5HpU8jnfPYxrdQ01uooqOiiEUEQwxg6f4nz7rJRFxN27Z1LbgLntfY+KI6mc2lxpWvkle6SKrDfHcS4h7gepywdgw53XQkWmPK8faymSHWc0o7JxbUVNdTXCWV7ZaXw3l0wIILZA0Z9YgkHfTXz1tR8P8AG0bWR+LIfBkLonMrGNDThwyB35h8OYY1XUEC395K/wBUZe2j5ZzY8PcXzQ17amV0rnwtihfJVNJI5wTr0GgJzvg+a9XbhvieeOjqKd0Yrfu7GVMxlYHvc2Rzhl3XADfiB5ZHR022Ue7ld0ifbxqrZzd9n46ewD77UNcAfSFc3BPTT/6rZsvG7p3Tmefncx7W4rWAsJdkD3YA0BGuNRuumDRUcQ1pLiAANzoAp93L/VEe3XlnNWWTjdplkZUzRvkIe/Faw87sNB2A3w7HkOUdNJ6z3G6W+3ttlbm4Xx0j3BglDgxhOjpHD9Lddt9sBZ8lwq7090Fld4NKDyyXFzcg+YiHrHpzbDupO2W2mtdOYaRmOY8z3udzPkd1c47krHLqJZY9NJG2PBHE7bt+DEt1nMVR9/uUwq7iRgSFuGRA+rG31R33KlkRYpUXbb3YREUgIiIAiIgKhECICiIiAIiIAiIgCIiAIijLld2007aKjhNXcHjLYGHHIPae71W/XyUPYlJvgyrhX01upjUVcoYzPKNMlzvZaNyewUSKKsvpEl2Y6moN2UHN6UnkZSP7I+KybfZ3NqRcLpK2ruBHoux+XAPZjb0HfcqWUc8lrUdkeY2NjY1jGhrWjAaBgAL0iKxQIitvniY/kfI1rvIlRYLiINQD5qhIa0udoBuSpIKorcU0UxPhSNdjfB2VxGq5HIRW5KiGI4kla0noSvYIIyDnqhJ6CIEQFEREAREQBERAEJAGScAdSsa4V9LbqZ1RWSiOMaa7uPQAbk9gokUlZfjz3JklJbvVogcPmHnKRsP2j4qG+yLKN7vgrJcam8PdT2NwjpweWW4kZaPMRj1j+7Yd1JW2201sgMVMwguPNJI85fI7zc7clZUbGRsayNjWMaMNa0YAHZekryHLalwERFJUIiIB1UFNDM2ZzXsccknOM5WNXXa5VN3kt1r8OMsJHM8Al2Nzk6D5L1934q61UHzb/wCqnPollgo5JV35Moarpl8Yt/wT1Gx0dNG2T9YGoPTso3iyjrK6x1EFvdyzEaa4z2/u+KxHvv1DR1dRWzwua2L0MAEh2QM6Ad1i2fihwcIrpgsd+mYNAx/IDf3hdGPDNfKDToznng/jLayI+zyxXe33KWasY+GDkxyOeDzOzvjOAuiLw6QOgMsZD28pc1wOQdFqFrruILoJDS1Mf5eObma0b5207KZdWok5ulRWPTp4qCtmPxZaLpU3TxYWPlidjkwf0rbLJBPTWyGKqdzStHpFa1cq+/22SNlVVsBkBLeVrTt8O6koIOJhNGZamAxhw5weXbrs1Uem6fl1Lf7OmWvllhHF0/r9GxBECLnLFERFICIh01PRAFGXS7tpJhR0sRq7g8ZZTxu/SPaefVb3PwWLNcqq7SuprC4MhaeWW4OGWN8xGPXd32HdSNstlNbISynDnPkPNLNIeZ8rvNzupVbvgvSj+xiW+0O+8NuF2lbVVwHoYH5cAPSNvT+R1Kl0RSlXBVtvkIiKSAiIgCFEQGm09RFR8YVUlU8RM53jmftqNFsf41bP9+p/+oF6uNuoqtrpKmlbK9jdCDyuOOmQor8It3NhtrlONiJyB9V1Snjy05XZyRx5cdqNUXb7dKCe0VUUNXC+RzByta8EnULF4et1NceHhFUsziV/K4btOmoKufhFu5sC2TE9MSn/AM+/34UjRltFTiGkoZGRjJDQ7qe5/wA+WVLmow6YXZKxylPqnVEA43Hht7o3/n0EmQ09NR09k9tir3Auja3/AIP+5Ts1R4jHRS0T5I3gAggEHIyR786KxRRw24PZS0EjA85cebJx569N/qjzdWNprdkLA45FJPZENxv/AKzRfxd/ULblFVkNPXiKSroJHPjcA1riRodem+w+akoZDLE15YWFwyWnospzvHGPg1hBrJKXkuBECLE2KIijLpd2UcjaWmidV18gzHTR7/ycfVb3Ki6JSt0ZdfXU1upnVFZKIom+sep6ADqeyiBTVnEHpXFslJbPVpObEk485CNh+0fFX6C0SOqG3C7ytqa0f6MNBEVP2YPP9x1KmNlHPJa1Hjk8xRshjbHCxrI2DDWNGA0eQC9IisUCIiAIiIAiIgCIiAo5oe0tOxGCsP8ADIMPDS9oc0tIBGxAHl2CzURMgxDb4SRq/Q53Hbt2C8NtVM1vK3xAMYxzf4dh8lnIptijDZbYGZLS8ZBG+dD8EFtgDQ0F+AQQM7YGB092nZZiJbFGCLVShzHAPy0g/q3wsqnhbBE2JhPK0YGVcRLBUIiKCT//2Q=="/>
          <p:cNvSpPr>
            <a:spLocks noChangeAspect="1" noChangeArrowheads="1"/>
          </p:cNvSpPr>
          <p:nvPr/>
        </p:nvSpPr>
        <p:spPr bwMode="auto">
          <a:xfrm>
            <a:off x="134938" y="-608013"/>
            <a:ext cx="1552575" cy="12382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4" name="Picture 10" descr="http://t0.gstatic.com/images?q=tbn:ANd9GcQCH5Mfv7ayE216e4KPXxgqI26mWCK-qgsI3aM7VFq770TMYQ_t"/>
          <p:cNvPicPr>
            <a:picLocks noChangeAspect="1" noChangeArrowheads="1"/>
          </p:cNvPicPr>
          <p:nvPr/>
        </p:nvPicPr>
        <p:blipFill>
          <a:blip r:embed="rId3" cstate="print"/>
          <a:srcRect/>
          <a:stretch>
            <a:fillRect/>
          </a:stretch>
        </p:blipFill>
        <p:spPr bwMode="auto">
          <a:xfrm>
            <a:off x="648072" y="5085184"/>
            <a:ext cx="1255748" cy="936104"/>
          </a:xfrm>
          <a:prstGeom prst="rect">
            <a:avLst/>
          </a:prstGeom>
          <a:noFill/>
        </p:spPr>
      </p:pic>
      <p:sp>
        <p:nvSpPr>
          <p:cNvPr id="1036" name="AutoShape 12" descr="data:image/jpg;base64,/9j/4AAQSkZJRgABAQAAAQABAAD/2wBDAAkGBwgHBgkIBwgKCgkLDRYPDQwMDRsUFRAWIB0iIiAdHx8kKDQsJCYxJx8fLT0tMTU3Ojo6Iys/RD84QzQ5Ojf/2wBDAQoKCg0MDRoPDxo3JR8lNzc3Nzc3Nzc3Nzc3Nzc3Nzc3Nzc3Nzc3Nzc3Nzc3Nzc3Nzc3Nzc3Nzc3Nzc3Nzc3Nzf/wAARCAB5ANcDASIAAhEBAxEB/8QAGwAAAgIDAQAAAAAAAAAAAAAAAAYFBwECBAP/xABFEAABAwMBBAYFCAkCBwEAAAABAAIDBAURIQYSMUETUWFxgZEUIjKhsSMzNUJic8HRBxUWUlNysuHwdPElNDZDVYKSk//EABoBAQADAQEBAAAAAAAAAAAAAAABBAUDBgL/xAAvEQACAgIBAwEFBwUAAAAAAAAAAQIDBBExBRIhURMUIjJBFSNxgZGx0TNCYaHw/9oADAMBAAIRAxEAPwC8UIQgBCEIAQULBOOKAFy1tdTUUZfUyhg5Dme4LhvN5FK4UtK3pqx/ssHLv/JclFs+6ol9KvEhmldr0edB2H8gqll8nJwpW36/RFiFMUu+x6X+2eUu0NZWSFlqo3ED67m7x92g8VoLdtDVjM9Z0Q6ukx7mhT9VNTWqi3yzchYQN2NvDPYuBm01vc8NAly4gD1FVsrgpayLfPpvSO8Jya3TX49eTg/Zq4cTcznvf+aw61X6jG9TVhkA+qJCSfB35prWMZXb7Pp/tbT/ABZz99t+un+SFOn2jrKaQwXOHDh9bcwR3jn4KeoLlDVncyGybu8ADkPHW08x7xzW9xt1PcIDHO3Uey4cWnsSNKKi11bqd7i2SJ2/G4cj1jsI4qvZbfhtd77o+v8AJ3rrqyk+xdsvT+CxRwWVw2ivbX0LJxgO4PHU7mu1akJqcVJcMz5RcJOL5RlCEL7PkEIQgBCEIAQhCAEIQgBCEIAQhCAEIWEAOIGpIS3cL09xxR5e6Rxjp2t13yNC/uzoPNb7W3LoIG0cTiHzD1yD7Lf7rTZej6Um4StwPYgafqtGn+eKzbr3Zd7Ct/iy7VSoVe2nx9Ed9ntbaCMyzESVUmskh+AXlT7RUUta+nc7o2h2GSOPqu/Jdt2hqJ6CWKkc1krhgEnGir+qpZqWUxVEbo3dvPu61yy754ajGqPj6nXGphlOUrJeR12pw6yTEYIy058QkqjGauD71vxXq24VIopKNzy6B2MNdru4OdOpc8MhilZKMbzHBw8DlZOXkxvtjYlrWv3NLGxpU1Sg/wDOv0LJq6qCkhMtRI1jRzJ+C4bVe4LlNLFGCws1bvHVw60k1lbUV0pkqJC93IZ0b2Acl32Cgr5auKppW7jGO1kfwI5jt8Fox6nZbco1x+Eoy6fCupysl8Q+cksbZ0oMMFUB7Ltx/aDqPf8AFMw4KG2ux+pn5/fbjzWjnRUseafoUcSTjfFr1IjYyoLayanJ9WRu/j7Q/snEJE2Tz+uY8fuPz5J7Cr9Jk5Y+n9Gzv1GKV/j0MoQhaZQBCEIAQhCAEIQgBCEIAQhCAEIQgArRxK3XjVuLaaYjiI3EeShvS2SltlfXSodX3OaUHO+/dZnkOA+Cf6OBtPTRQsxusaGjwVc0ZAq4CeHSN+KswLF6T8crLHy2anUl2KEFwkHeoa+19tihdBVtbM/+E3Uj8l23eKeahlZSyOjlI9Ut0J7PFV3h7n7pBLycY5krt1LMlSuyMd7OWDjRtbk5a0Dy0uduM3W59UZzgdWea1UpJZKmntslbU/JhoG7GdSckDXqXBTx9LURRlxAe8DI5ZK89OqyMkpLTZuQthKLcXtI6LTNRwVIfX07pWfVI+r245p9o6mnqoQ+lkY9nAbvLw5JGutnqbaS6Ru9DykaNPHqWbBFUzXONtNI+PGr3NOm6Ov4LSwsizGs9jKHP6lDLpryIe1jLj9CweSWttagCmgps6vfvnuH+6Yy4NYS5wAAySVXt3rDcrk+Roc5pO5E3s4Dz/FaPVLlCnsXMvBR6fV329z4XkldjKcuqaipI9VrdwHtOp+HvTcOK4bJQigt0cJ1f7Tz1uKkFYwqXTQovk4ZVvtbXJcAhCFbK4IQhACEIQAhCEAIQhACEIQAhCEALzlAfG5n7wIXosEDqUNb8Aq+aJ0Mr4njDmOLT3gqwbLWiuoI5c+uBuvHU4f5lLm1ttdDU+mRtzFL7f2Xf3UbZ7nLbKjfZ60btJGdY/Ahebx7Hg5LhP5X/wAjdur98oU4cosQjK44LbSQVMtTHC0TSHJfz7cdSzQXCnr4hJTyB3W3g5veF1r0K7LEpLyYj7objwQ+1Wlkm7S0e8JKozirgPHErdOvUKyZ4Yp4+jnjZIw/VcMhc4tdvBBFFTgjh8mFn5eBO+1WJ60XcbMjTW4Nb2dRaHAgjIPEHmuakt9LRPlfTRCMyEF2Oz4Be1RPFTxl88rI2jm44XDBe7dUyGOOpZvcg7Lc92eKuzlUpJSa2VIxscW4p6ITaa9NlDqKkeS3OJXtPHsH4rOylpL3ivqG+qPmWnn9r8lzXy3xUFyinczeo5XguaNMdY/HzTlDuGNvR43MDdxwxyWbRTK7JlO7mPC/Y0LbY1Y8YVcS5Z6BZWAsrZMsEIQgBCEIAQhCAEIQgBCEIAQhCAEIWr3hjS5xAa0ZJPIIDZCr+bba4dM8wx0wi3juBzHZ3eWfWTVs1dXXe3dNKGNmY4skazQZ5Y8EBJTwsnjdHK0OY4YcDzCTLvs7PSuMlG0zQ54DV7fzCdlghVcnEryI6lyWMfJnQ9xKwY+SF+8xzo3tPEHBCk6faO5RYHStkA/iMz8MJyqrbR1ZJqKdjz1kYPmFHybL215yGyt7pPzWUum5VT+6n4NH3/HtX3sPJC/tXXfw6fP8pH4rwn2juUoOJWxj7DMe8piZsvbWnVsru+Q/gueumsNhnjjnp8SPbvNIjLzjOOK6rEzp+JWaObyMOPyw2LkNJcLo/fDZZif+486eZUqdkqgwg+kRdLzbg48/7JktldT3KlFRS73RlxaN5u6dOxdYGF1h0mlf1G5M5T6ja/k8IRZ7VeIIHQGN8kOc7rHbw7wOI8gp7ZWpkdSmkqGPbLDwDgRlp4eXBThAPFC7U4Kps74yf5nK3LdsOyUUbBCAhXyoCEIQAhCEAIQhACEJFue19xpbhUwRR0pZFI5rd5jicA419ZAPSFrE4uja48SAVsgBCEIAUBtpXeh2V8bD8pUHom9x9r3aeKnjwVdbcV/pV46Fjsspm7n/ALHU/gPBAR1vtUldQV9S32aaMOHac5I/+QfcpTYWu9HujqV7sMqW4A+0Mke7KZtk6AUthjbI0F1QDI8H7XAeWEg1cUtouz42aSU02WHuOQfEYUgtoI0XjQ1LKyjhqYvYlYHDxSpt3dZ4HR0FO8sa+PpJHNOrhkgD3FQBhqb3a6V5bNXQNcOLQ7JHksU99tVS8MiroS48AXbufNJFj2XqLrTCpM8cMRJDfVLicadg45RfNlqi10pqWztnhbjfIbulueeNchTpAsWWaKFhfNIxjG8XOcAB4pA27qIam4U7qeaOVohwTG4OA9Y9S87FU1F0o5rE+YYkbvQOk13CCCR3YC4L5Z5LPPHDNMyUyM3wWtI545oBt2LraSCyNZPUwRv6V53XyBp49RTO17HtDmODmuGQQcghVvZ9mZ7tRNq4amJjS4t3XtJOh6wpbaS7y2qiprTSS4nZCxssrNCABjA6iVAGWsu9uon7lTVwxv8A3S7JHgFikvNtrH7lPWQvedA3OCfApGsuy9XdIhUvlbTwv1a5zS5z+0Dq7Vm9bKVVspzUxytqIGavIaQ5vbjXI7lOgWQvCetpaZ4ZUVMMTiMgSSBpx4pU2Mv8s0ottbIXnHyDydTgatPXoo/b/wCmIeH/AC45faKgD76TB0HT9NH0OM9Jvjdx38Fx097tlVUCnp6yN8pzhozrgZPwVeMmrrvFSWujY57IWfNjgTkkuPZqp6xbM3C3XKCsnMHRta7eDH5Iy0gcu0KdAbG3Khe8MZW0znE4DRK0knzXTkKo7MP+LUP38f8AUEy7d3WdtQ23QPcyPcD5d04Ls5wO7RRoDPU3210zyyauhDhxaHbxHkimvlrqZAyGuhc48Gl2CfNJVk2UmudG2qfUNgieTuDd3iQDjrGNV5X3ZmptMHTiZs8GQ1xDd0tz1hSCyshVLffpi4ffv+JTRsLeZZpHW6okL91m/E5xyQBxb70r336YuH37/iVALXg+Zj/lHwWlXUw08RMs8UJdkNMjgBnHaRlc1bcae2W8T1LsANAa0cXnHAKvKmev2luoDGF7naRxA+rG3/OJ5+5AO1tulVU1scLzSPjLcudFICR6oOMbxOjsjyQvew2SntFNusw+dw+UlI1PYOoIQHbcqtlDQz1UnCJhdjrPIeaqeN7J60SVjyGSSb0rmjJwTk/Epy/SBXdHSwUTHetK7pH/AMo4e/4KD2c2d/XMc8jp3QsjcGtIbneOMny0UoDWNrbKGgCWQADAHRO0SltZW0NwuEdTQvc4uZiQFhbqOB17D7lOfsHH/wCQk/8AyH5rmuGxQpaKaohrHyviYXhhjA3scuKA7tgK/paGWie71oHbzP5T/fPmFrtvZp6zoq6kY6R0bNyRg47ucggc+JS1sxX+gXmnlJxG89HJ1brtM+eD4J2uu01HbKx1LUR1BkaAcsaCDnxUASrPf6+0gxQFjoc5MUo0B59oU/TbcQyDdrKFwHMxuDvccfFT0MNsvlGyrfSRSNkGhkYN4a9airrsdQyQyPoS+CVrchu9vNPZg8EBM2uut9xYZKJ0Ti32gG4c3vCUv0haXKmx/AP9RURs1UyU97o3REjpJWsdj6zXHBz5qW/SDrcqX7g/1FSCd2F+gGdkr/ike9zGovFY9xJzM4eAOB7gnjYUj9QN5/LP+KSb/Aaa9Vsbm4xK5wzzBOR8UAzRbbUkUTY2W+ZrWtDQA9ugWZNtqWVjo32+ZzXAgjfbqDyU1RW2y1dJFUxW6kLJGhw+Rb+S9JLPZ42Oe+3UbWtGSTC3QKAVnQTGnuFPNHvDo5mkA8cZ/wB1O/pA+mYv9OP6nKUo7jsxU1UMNNbW9LI8NYfRgNeRUX+kD6Yi/wBOP6ipBN7A0jI7S+pxmSeQ5PYNAPimSQAMd3FQuxX/AE7T/wAz/wCoqbk+bd3FQCpbL9L0P38fxCatuLNPPMy4UsbpMM3JWtGSADkHHVqUq2b6Xovv4/iE/XHamhttbJSVEdQXx4yWtBByAevtUsCZaNoq+0sMMRZJCDno5G53T2EcEwU229PIN2uonNGNTG4PHkcKcbSWu9UsVVJSRSNlbvAvYA7z45UPedkKIUss9CXQPY0u3C4uYca411CgE9bKygr4+moHRvxocNw5veOKrS+/TNeOud/xK6dk6mSC+0ojccSno3NzxafyOq5r99M1/wB+/wCKkGLtc6i6ziSoOGNG7HGODB/nNOGwUlG6gkjijDKprvljnVw5Hu5Y610HZikdYjRQtAlc0PExHrF4GhPZyx1JJt1ZUWa6CXdLZInlskZOMjm0/wCcQEBbKF4UdTFWU0dTTu3opGhzShQCtdo5p7hd55xDMY2u3GfJn2W6e/U+KfNmaH0Cy08ThiRzd+T+Z2v9vBSqwOJQGVhwyMHXs61lCAqi72yaiuVTTshldGx53C1hPqnUe4qfr7bPtBZ6S4QsPpsUfRzRuGC/H48/FPCw7h4ICrKK63SxOdCx7oQTl0UzNM9x4L2qdprtcY3UwlaA8YLYGYLuzTJT/cfmm9y0tntu7lIFrZPZuoZWMr6+MxNj1jjdo4nrI5fFdW3NqqKtsFXSxulMTXNe1oycHUHHn5ps5rB4jvUAqy33S621roKN8rGuOSwx517AQmi82KW82yjro8eniBm+Her0mgJHYePmmv66zzQFW0lzutic6Frnwgk5hmZluevX8FtV327Xlvo2+XsecGOnZ7XfjJKsS4/MtWlq+bcpBB7JbOSUMnp1e0CfGI4+O5niT2qM28ikku8RZG9w6Boy1pI4lPjfq9y3UAhNjWuZs/A17S1wc/IIx9YqZk+bd3FZ5rKAqezwTNu1EXQytAnYdWHrCbNsNn5a94raJodM1u7JHzcBwI7U2LV3A9yAq2hvNzsm9DG8xMznopmaA9x4L1q9orvdY3Uwkyx4w5lPHq7s0yU/3X5pqzbuf8qkC5sls5UU9QK+vZ0bmg9FEeIJHE9XPRLd9gmdd64thlOZnkYYddSrTHtDuW6gHnCPkWD7IHuShtxZi8i40se87RszWjJPU78E5rT64QCNsbdJqCV9HWMlbTyZcxzmOwx3PwPx70J8QgP/2Q=="/>
          <p:cNvSpPr>
            <a:spLocks noChangeAspect="1" noChangeArrowheads="1"/>
          </p:cNvSpPr>
          <p:nvPr/>
        </p:nvSpPr>
        <p:spPr bwMode="auto">
          <a:xfrm>
            <a:off x="134938" y="-7747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8" name="AutoShape 14" descr="data:image/jpg;base64,/9j/4AAQSkZJRgABAQAAAQABAAD/2wBDAAkGBwgHBgkIBwgKCgkLDRYPDQwMDRsUFRAWIB0iIiAdHx8kKDQsJCYxJx8fLT0tMTU3Ojo6Iys/RD84QzQ5Ojf/2wBDAQoKCg0MDRoPDxo3JR8lNzc3Nzc3Nzc3Nzc3Nzc3Nzc3Nzc3Nzc3Nzc3Nzc3Nzc3Nzc3Nzc3Nzc3Nzc3Nzc3Nzf/wAARCAB5ANcDASIAAhEBAxEB/8QAGwAAAgIDAQAAAAAAAAAAAAAAAAYFBwECBAP/xABFEAABAwMBBAYFCAkCBwEAAAABAAIDBAURIQYSMUETUWFxgZEUIjKhsSMzNUJic8HRBxUWUlNysuHwdPElNDZDVYKSk//EABoBAQADAQEBAAAAAAAAAAAAAAABBAUDBgL/xAAvEQACAgIBAwEFBwUAAAAAAAAAAQIDBBExBRIhURMUIjJBFSNxgZGx0TNCYaHw/9oADAMBAAIRAxEAPwC8UIQgBCEIAQULBOOKAFy1tdTUUZfUyhg5Dme4LhvN5FK4UtK3pqx/ssHLv/JclFs+6ol9KvEhmldr0edB2H8gqll8nJwpW36/RFiFMUu+x6X+2eUu0NZWSFlqo3ED67m7x92g8VoLdtDVjM9Z0Q6ukx7mhT9VNTWqi3yzchYQN2NvDPYuBm01vc8NAly4gD1FVsrgpayLfPpvSO8Jya3TX49eTg/Zq4cTcznvf+aw61X6jG9TVhkA+qJCSfB35prWMZXb7Pp/tbT/ABZz99t+un+SFOn2jrKaQwXOHDh9bcwR3jn4KeoLlDVncyGybu8ADkPHW08x7xzW9xt1PcIDHO3Uey4cWnsSNKKi11bqd7i2SJ2/G4cj1jsI4qvZbfhtd77o+v8AJ3rrqyk+xdsvT+CxRwWVw2ivbX0LJxgO4PHU7mu1akJqcVJcMz5RcJOL5RlCEL7PkEIQgBCEIAQhCAEIQgBCEIAQhCAEIWEAOIGpIS3cL09xxR5e6Rxjp2t13yNC/uzoPNb7W3LoIG0cTiHzD1yD7Lf7rTZej6Um4StwPYgafqtGn+eKzbr3Zd7Ct/iy7VSoVe2nx9Ed9ntbaCMyzESVUmskh+AXlT7RUUta+nc7o2h2GSOPqu/Jdt2hqJ6CWKkc1krhgEnGir+qpZqWUxVEbo3dvPu61yy754ajGqPj6nXGphlOUrJeR12pw6yTEYIy058QkqjGauD71vxXq24VIopKNzy6B2MNdru4OdOpc8MhilZKMbzHBw8DlZOXkxvtjYlrWv3NLGxpU1Sg/wDOv0LJq6qCkhMtRI1jRzJ+C4bVe4LlNLFGCws1bvHVw60k1lbUV0pkqJC93IZ0b2Acl32Cgr5auKppW7jGO1kfwI5jt8Fox6nZbco1x+Eoy6fCupysl8Q+cksbZ0oMMFUB7Ltx/aDqPf8AFMw4KG2ux+pn5/fbjzWjnRUseafoUcSTjfFr1IjYyoLayanJ9WRu/j7Q/snEJE2Tz+uY8fuPz5J7Cr9Jk5Y+n9Gzv1GKV/j0MoQhaZQBCEIAQhCAEIQgBCEIAQhCAEIQgArRxK3XjVuLaaYjiI3EeShvS2SltlfXSodX3OaUHO+/dZnkOA+Cf6OBtPTRQsxusaGjwVc0ZAq4CeHSN+KswLF6T8crLHy2anUl2KEFwkHeoa+19tihdBVtbM/+E3Uj8l23eKeahlZSyOjlI9Ut0J7PFV3h7n7pBLycY5krt1LMlSuyMd7OWDjRtbk5a0Dy0uduM3W59UZzgdWea1UpJZKmntslbU/JhoG7GdSckDXqXBTx9LURRlxAe8DI5ZK89OqyMkpLTZuQthKLcXtI6LTNRwVIfX07pWfVI+r245p9o6mnqoQ+lkY9nAbvLw5JGutnqbaS6Ru9DykaNPHqWbBFUzXONtNI+PGr3NOm6Ov4LSwsizGs9jKHP6lDLpryIe1jLj9CweSWttagCmgps6vfvnuH+6Yy4NYS5wAAySVXt3rDcrk+Roc5pO5E3s4Dz/FaPVLlCnsXMvBR6fV329z4XkldjKcuqaipI9VrdwHtOp+HvTcOK4bJQigt0cJ1f7Tz1uKkFYwqXTQovk4ZVvtbXJcAhCFbK4IQhACEIQAhCEAIQhACEIQAhCEALzlAfG5n7wIXosEDqUNb8Aq+aJ0Mr4njDmOLT3gqwbLWiuoI5c+uBuvHU4f5lLm1ttdDU+mRtzFL7f2Xf3UbZ7nLbKjfZ60btJGdY/Ahebx7Hg5LhP5X/wAjdur98oU4cosQjK44LbSQVMtTHC0TSHJfz7cdSzQXCnr4hJTyB3W3g5veF1r0K7LEpLyYj7objwQ+1Wlkm7S0e8JKozirgPHErdOvUKyZ4Yp4+jnjZIw/VcMhc4tdvBBFFTgjh8mFn5eBO+1WJ60XcbMjTW4Nb2dRaHAgjIPEHmuakt9LRPlfTRCMyEF2Oz4Be1RPFTxl88rI2jm44XDBe7dUyGOOpZvcg7Lc92eKuzlUpJSa2VIxscW4p6ITaa9NlDqKkeS3OJXtPHsH4rOylpL3ivqG+qPmWnn9r8lzXy3xUFyinczeo5XguaNMdY/HzTlDuGNvR43MDdxwxyWbRTK7JlO7mPC/Y0LbY1Y8YVcS5Z6BZWAsrZMsEIQgBCEIAQhCAEIQgBCEIAQhCAEIWr3hjS5xAa0ZJPIIDZCr+bba4dM8wx0wi3juBzHZ3eWfWTVs1dXXe3dNKGNmY4skazQZ5Y8EBJTwsnjdHK0OY4YcDzCTLvs7PSuMlG0zQ54DV7fzCdlghVcnEryI6lyWMfJnQ9xKwY+SF+8xzo3tPEHBCk6faO5RYHStkA/iMz8MJyqrbR1ZJqKdjz1kYPmFHybL215yGyt7pPzWUum5VT+6n4NH3/HtX3sPJC/tXXfw6fP8pH4rwn2juUoOJWxj7DMe8piZsvbWnVsru+Q/gueumsNhnjjnp8SPbvNIjLzjOOK6rEzp+JWaObyMOPyw2LkNJcLo/fDZZif+486eZUqdkqgwg+kRdLzbg48/7JktldT3KlFRS73RlxaN5u6dOxdYGF1h0mlf1G5M5T6ja/k8IRZ7VeIIHQGN8kOc7rHbw7wOI8gp7ZWpkdSmkqGPbLDwDgRlp4eXBThAPFC7U4Kps74yf5nK3LdsOyUUbBCAhXyoCEIQAhCEAIQhACEJFue19xpbhUwRR0pZFI5rd5jicA419ZAPSFrE4uja48SAVsgBCEIAUBtpXeh2V8bD8pUHom9x9r3aeKnjwVdbcV/pV46Fjsspm7n/ALHU/gPBAR1vtUldQV9S32aaMOHac5I/+QfcpTYWu9HujqV7sMqW4A+0Mke7KZtk6AUthjbI0F1QDI8H7XAeWEg1cUtouz42aSU02WHuOQfEYUgtoI0XjQ1LKyjhqYvYlYHDxSpt3dZ4HR0FO8sa+PpJHNOrhkgD3FQBhqb3a6V5bNXQNcOLQ7JHksU99tVS8MiroS48AXbufNJFj2XqLrTCpM8cMRJDfVLicadg45RfNlqi10pqWztnhbjfIbulueeNchTpAsWWaKFhfNIxjG8XOcAB4pA27qIam4U7qeaOVohwTG4OA9Y9S87FU1F0o5rE+YYkbvQOk13CCCR3YC4L5Z5LPPHDNMyUyM3wWtI545oBt2LraSCyNZPUwRv6V53XyBp49RTO17HtDmODmuGQQcghVvZ9mZ7tRNq4amJjS4t3XtJOh6wpbaS7y2qiprTSS4nZCxssrNCABjA6iVAGWsu9uon7lTVwxv8A3S7JHgFikvNtrH7lPWQvedA3OCfApGsuy9XdIhUvlbTwv1a5zS5z+0Dq7Vm9bKVVspzUxytqIGavIaQ5vbjXI7lOgWQvCetpaZ4ZUVMMTiMgSSBpx4pU2Mv8s0ottbIXnHyDydTgatPXoo/b/wCmIeH/AC45faKgD76TB0HT9NH0OM9Jvjdx38Fx097tlVUCnp6yN8pzhozrgZPwVeMmrrvFSWujY57IWfNjgTkkuPZqp6xbM3C3XKCsnMHRta7eDH5Iy0gcu0KdAbG3Khe8MZW0znE4DRK0knzXTkKo7MP+LUP38f8AUEy7d3WdtQ23QPcyPcD5d04Ls5wO7RRoDPU3210zyyauhDhxaHbxHkimvlrqZAyGuhc48Gl2CfNJVk2UmudG2qfUNgieTuDd3iQDjrGNV5X3ZmptMHTiZs8GQ1xDd0tz1hSCyshVLffpi4ffv+JTRsLeZZpHW6okL91m/E5xyQBxb70r336YuH37/iVALXg+Zj/lHwWlXUw08RMs8UJdkNMjgBnHaRlc1bcae2W8T1LsANAa0cXnHAKvKmev2luoDGF7naRxA+rG3/OJ5+5AO1tulVU1scLzSPjLcudFICR6oOMbxOjsjyQvew2SntFNusw+dw+UlI1PYOoIQHbcqtlDQz1UnCJhdjrPIeaqeN7J60SVjyGSSb0rmjJwTk/Epy/SBXdHSwUTHetK7pH/AMo4e/4KD2c2d/XMc8jp3QsjcGtIbneOMny0UoDWNrbKGgCWQADAHRO0SltZW0NwuEdTQvc4uZiQFhbqOB17D7lOfsHH/wCQk/8AyH5rmuGxQpaKaohrHyviYXhhjA3scuKA7tgK/paGWie71oHbzP5T/fPmFrtvZp6zoq6kY6R0bNyRg47ucggc+JS1sxX+gXmnlJxG89HJ1brtM+eD4J2uu01HbKx1LUR1BkaAcsaCDnxUASrPf6+0gxQFjoc5MUo0B59oU/TbcQyDdrKFwHMxuDvccfFT0MNsvlGyrfSRSNkGhkYN4a9airrsdQyQyPoS+CVrchu9vNPZg8EBM2uut9xYZKJ0Ti32gG4c3vCUv0haXKmx/AP9RURs1UyU97o3REjpJWsdj6zXHBz5qW/SDrcqX7g/1FSCd2F+gGdkr/ike9zGovFY9xJzM4eAOB7gnjYUj9QN5/LP+KSb/Aaa9Vsbm4xK5wzzBOR8UAzRbbUkUTY2W+ZrWtDQA9ugWZNtqWVjo32+ZzXAgjfbqDyU1RW2y1dJFUxW6kLJGhw+Rb+S9JLPZ42Oe+3UbWtGSTC3QKAVnQTGnuFPNHvDo5mkA8cZ/wB1O/pA+mYv9OP6nKUo7jsxU1UMNNbW9LI8NYfRgNeRUX+kD6Yi/wBOP6ipBN7A0jI7S+pxmSeQ5PYNAPimSQAMd3FQuxX/AE7T/wAz/wCoqbk+bd3FQCpbL9L0P38fxCatuLNPPMy4UsbpMM3JWtGSADkHHVqUq2b6Xovv4/iE/XHamhttbJSVEdQXx4yWtBByAevtUsCZaNoq+0sMMRZJCDno5G53T2EcEwU229PIN2uonNGNTG4PHkcKcbSWu9UsVVJSRSNlbvAvYA7z45UPedkKIUss9CXQPY0u3C4uYca411CgE9bKygr4+moHRvxocNw5veOKrS+/TNeOud/xK6dk6mSC+0ojccSno3NzxafyOq5r99M1/wB+/wCKkGLtc6i6ziSoOGNG7HGODB/nNOGwUlG6gkjijDKprvljnVw5Hu5Y610HZikdYjRQtAlc0PExHrF4GhPZyx1JJt1ZUWa6CXdLZInlskZOMjm0/wCcQEBbKF4UdTFWU0dTTu3opGhzShQCtdo5p7hd55xDMY2u3GfJn2W6e/U+KfNmaH0Cy08ThiRzd+T+Z2v9vBSqwOJQGVhwyMHXs61lCAqi72yaiuVTTshldGx53C1hPqnUe4qfr7bPtBZ6S4QsPpsUfRzRuGC/H48/FPCw7h4ICrKK63SxOdCx7oQTl0UzNM9x4L2qdprtcY3UwlaA8YLYGYLuzTJT/cfmm9y0tntu7lIFrZPZuoZWMr6+MxNj1jjdo4nrI5fFdW3NqqKtsFXSxulMTXNe1oycHUHHn5ps5rB4jvUAqy33S621roKN8rGuOSwx517AQmi82KW82yjro8eniBm+Her0mgJHYePmmv66zzQFW0lzutic6Frnwgk5hmZluevX8FtV327Xlvo2+XsecGOnZ7XfjJKsS4/MtWlq+bcpBB7JbOSUMnp1e0CfGI4+O5niT2qM28ikku8RZG9w6Boy1pI4lPjfq9y3UAhNjWuZs/A17S1wc/IIx9YqZk+bd3FZ5rKAqezwTNu1EXQytAnYdWHrCbNsNn5a94raJodM1u7JHzcBwI7U2LV3A9yAq2hvNzsm9DG8xMznopmaA9x4L1q9orvdY3Uwkyx4w5lPHq7s0yU/3X5pqzbuf8qkC5sls5UU9QK+vZ0bmg9FEeIJHE9XPRLd9gmdd64thlOZnkYYddSrTHtDuW6gHnCPkWD7IHuShtxZi8i40se87RszWjJPU78E5rT64QCNsbdJqCV9HWMlbTyZcxzmOwx3PwPx70J8QgP/2Q=="/>
          <p:cNvSpPr>
            <a:spLocks noChangeAspect="1" noChangeArrowheads="1"/>
          </p:cNvSpPr>
          <p:nvPr/>
        </p:nvSpPr>
        <p:spPr bwMode="auto">
          <a:xfrm>
            <a:off x="134938" y="-7747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40" name="AutoShape 16" descr="data:image/jpg;base64,/9j/4AAQSkZJRgABAQAAAQABAAD/2wBDAAkGBwgHBgkIBwgKCgkLDRYPDQwMDRsUFRAWIB0iIiAdHx8kKDQsJCYxJx8fLT0tMTU3Ojo6Iys/RD84QzQ5Ojf/2wBDAQoKCg0MDRoPDxo3JR8lNzc3Nzc3Nzc3Nzc3Nzc3Nzc3Nzc3Nzc3Nzc3Nzc3Nzc3Nzc3Nzc3Nzc3Nzc3Nzc3Nzf/wAARCAB5ANcDASIAAhEBAxEB/8QAGwAAAgIDAQAAAAAAAAAAAAAAAAYFBwECBAP/xABFEAABAwMBBAYFCAkCBwEAAAABAAIDBAURIQYSMUETUWFxgZEUIjKhsSMzNUJic8HRBxUWUlNysuHwdPElNDZDVYKSk//EABoBAQADAQEBAAAAAAAAAAAAAAABBAUDBgL/xAAvEQACAgIBAwEFBwUAAAAAAAAAAQIDBBExBRIhURMUIjJBFSNxgZGx0TNCYaHw/9oADAMBAAIRAxEAPwC8UIQgBCEIAQULBOOKAFy1tdTUUZfUyhg5Dme4LhvN5FK4UtK3pqx/ssHLv/JclFs+6ol9KvEhmldr0edB2H8gqll8nJwpW36/RFiFMUu+x6X+2eUu0NZWSFlqo3ED67m7x92g8VoLdtDVjM9Z0Q6ukx7mhT9VNTWqi3yzchYQN2NvDPYuBm01vc8NAly4gD1FVsrgpayLfPpvSO8Jya3TX49eTg/Zq4cTcznvf+aw61X6jG9TVhkA+qJCSfB35prWMZXb7Pp/tbT/ABZz99t+un+SFOn2jrKaQwXOHDh9bcwR3jn4KeoLlDVncyGybu8ADkPHW08x7xzW9xt1PcIDHO3Uey4cWnsSNKKi11bqd7i2SJ2/G4cj1jsI4qvZbfhtd77o+v8AJ3rrqyk+xdsvT+CxRwWVw2ivbX0LJxgO4PHU7mu1akJqcVJcMz5RcJOL5RlCEL7PkEIQgBCEIAQhCAEIQgBCEIAQhCAEIWEAOIGpIS3cL09xxR5e6Rxjp2t13yNC/uzoPNb7W3LoIG0cTiHzD1yD7Lf7rTZej6Um4StwPYgafqtGn+eKzbr3Zd7Ct/iy7VSoVe2nx9Ed9ntbaCMyzESVUmskh+AXlT7RUUta+nc7o2h2GSOPqu/Jdt2hqJ6CWKkc1krhgEnGir+qpZqWUxVEbo3dvPu61yy754ajGqPj6nXGphlOUrJeR12pw6yTEYIy058QkqjGauD71vxXq24VIopKNzy6B2MNdru4OdOpc8MhilZKMbzHBw8DlZOXkxvtjYlrWv3NLGxpU1Sg/wDOv0LJq6qCkhMtRI1jRzJ+C4bVe4LlNLFGCws1bvHVw60k1lbUV0pkqJC93IZ0b2Acl32Cgr5auKppW7jGO1kfwI5jt8Fox6nZbco1x+Eoy6fCupysl8Q+cksbZ0oMMFUB7Ltx/aDqPf8AFMw4KG2ux+pn5/fbjzWjnRUseafoUcSTjfFr1IjYyoLayanJ9WRu/j7Q/snEJE2Tz+uY8fuPz5J7Cr9Jk5Y+n9Gzv1GKV/j0MoQhaZQBCEIAQhCAEIQgBCEIAQhCAEIQgArRxK3XjVuLaaYjiI3EeShvS2SltlfXSodX3OaUHO+/dZnkOA+Cf6OBtPTRQsxusaGjwVc0ZAq4CeHSN+KswLF6T8crLHy2anUl2KEFwkHeoa+19tihdBVtbM/+E3Uj8l23eKeahlZSyOjlI9Ut0J7PFV3h7n7pBLycY5krt1LMlSuyMd7OWDjRtbk5a0Dy0uduM3W59UZzgdWea1UpJZKmntslbU/JhoG7GdSckDXqXBTx9LURRlxAe8DI5ZK89OqyMkpLTZuQthKLcXtI6LTNRwVIfX07pWfVI+r245p9o6mnqoQ+lkY9nAbvLw5JGutnqbaS6Ru9DykaNPHqWbBFUzXONtNI+PGr3NOm6Ov4LSwsizGs9jKHP6lDLpryIe1jLj9CweSWttagCmgps6vfvnuH+6Yy4NYS5wAAySVXt3rDcrk+Roc5pO5E3s4Dz/FaPVLlCnsXMvBR6fV329z4XkldjKcuqaipI9VrdwHtOp+HvTcOK4bJQigt0cJ1f7Tz1uKkFYwqXTQovk4ZVvtbXJcAhCFbK4IQhACEIQAhCEAIQhACEIQAhCEALzlAfG5n7wIXosEDqUNb8Aq+aJ0Mr4njDmOLT3gqwbLWiuoI5c+uBuvHU4f5lLm1ttdDU+mRtzFL7f2Xf3UbZ7nLbKjfZ60btJGdY/Ahebx7Hg5LhP5X/wAjdur98oU4cosQjK44LbSQVMtTHC0TSHJfz7cdSzQXCnr4hJTyB3W3g5veF1r0K7LEpLyYj7objwQ+1Wlkm7S0e8JKozirgPHErdOvUKyZ4Yp4+jnjZIw/VcMhc4tdvBBFFTgjh8mFn5eBO+1WJ60XcbMjTW4Nb2dRaHAgjIPEHmuakt9LRPlfTRCMyEF2Oz4Be1RPFTxl88rI2jm44XDBe7dUyGOOpZvcg7Lc92eKuzlUpJSa2VIxscW4p6ITaa9NlDqKkeS3OJXtPHsH4rOylpL3ivqG+qPmWnn9r8lzXy3xUFyinczeo5XguaNMdY/HzTlDuGNvR43MDdxwxyWbRTK7JlO7mPC/Y0LbY1Y8YVcS5Z6BZWAsrZMsEIQgBCEIAQhCAEIQgBCEIAQhCAEIWr3hjS5xAa0ZJPIIDZCr+bba4dM8wx0wi3juBzHZ3eWfWTVs1dXXe3dNKGNmY4skazQZ5Y8EBJTwsnjdHK0OY4YcDzCTLvs7PSuMlG0zQ54DV7fzCdlghVcnEryI6lyWMfJnQ9xKwY+SF+8xzo3tPEHBCk6faO5RYHStkA/iMz8MJyqrbR1ZJqKdjz1kYPmFHybL215yGyt7pPzWUum5VT+6n4NH3/HtX3sPJC/tXXfw6fP8pH4rwn2juUoOJWxj7DMe8piZsvbWnVsru+Q/gueumsNhnjjnp8SPbvNIjLzjOOK6rEzp+JWaObyMOPyw2LkNJcLo/fDZZif+486eZUqdkqgwg+kRdLzbg48/7JktldT3KlFRS73RlxaN5u6dOxdYGF1h0mlf1G5M5T6ja/k8IRZ7VeIIHQGN8kOc7rHbw7wOI8gp7ZWpkdSmkqGPbLDwDgRlp4eXBThAPFC7U4Kps74yf5nK3LdsOyUUbBCAhXyoCEIQAhCEAIQhACEJFue19xpbhUwRR0pZFI5rd5jicA419ZAPSFrE4uja48SAVsgBCEIAUBtpXeh2V8bD8pUHom9x9r3aeKnjwVdbcV/pV46Fjsspm7n/ALHU/gPBAR1vtUldQV9S32aaMOHac5I/+QfcpTYWu9HujqV7sMqW4A+0Mke7KZtk6AUthjbI0F1QDI8H7XAeWEg1cUtouz42aSU02WHuOQfEYUgtoI0XjQ1LKyjhqYvYlYHDxSpt3dZ4HR0FO8sa+PpJHNOrhkgD3FQBhqb3a6V5bNXQNcOLQ7JHksU99tVS8MiroS48AXbufNJFj2XqLrTCpM8cMRJDfVLicadg45RfNlqi10pqWztnhbjfIbulueeNchTpAsWWaKFhfNIxjG8XOcAB4pA27qIam4U7qeaOVohwTG4OA9Y9S87FU1F0o5rE+YYkbvQOk13CCCR3YC4L5Z5LPPHDNMyUyM3wWtI545oBt2LraSCyNZPUwRv6V53XyBp49RTO17HtDmODmuGQQcghVvZ9mZ7tRNq4amJjS4t3XtJOh6wpbaS7y2qiprTSS4nZCxssrNCABjA6iVAGWsu9uon7lTVwxv8A3S7JHgFikvNtrH7lPWQvedA3OCfApGsuy9XdIhUvlbTwv1a5zS5z+0Dq7Vm9bKVVspzUxytqIGavIaQ5vbjXI7lOgWQvCetpaZ4ZUVMMTiMgSSBpx4pU2Mv8s0ottbIXnHyDydTgatPXoo/b/wCmIeH/AC45faKgD76TB0HT9NH0OM9Jvjdx38Fx097tlVUCnp6yN8pzhozrgZPwVeMmrrvFSWujY57IWfNjgTkkuPZqp6xbM3C3XKCsnMHRta7eDH5Iy0gcu0KdAbG3Khe8MZW0znE4DRK0knzXTkKo7MP+LUP38f8AUEy7d3WdtQ23QPcyPcD5d04Ls5wO7RRoDPU3210zyyauhDhxaHbxHkimvlrqZAyGuhc48Gl2CfNJVk2UmudG2qfUNgieTuDd3iQDjrGNV5X3ZmptMHTiZs8GQ1xDd0tz1hSCyshVLffpi4ffv+JTRsLeZZpHW6okL91m/E5xyQBxb70r336YuH37/iVALXg+Zj/lHwWlXUw08RMs8UJdkNMjgBnHaRlc1bcae2W8T1LsANAa0cXnHAKvKmev2luoDGF7naRxA+rG3/OJ5+5AO1tulVU1scLzSPjLcudFICR6oOMbxOjsjyQvew2SntFNusw+dw+UlI1PYOoIQHbcqtlDQz1UnCJhdjrPIeaqeN7J60SVjyGSSb0rmjJwTk/Epy/SBXdHSwUTHetK7pH/AMo4e/4KD2c2d/XMc8jp3QsjcGtIbneOMny0UoDWNrbKGgCWQADAHRO0SltZW0NwuEdTQvc4uZiQFhbqOB17D7lOfsHH/wCQk/8AyH5rmuGxQpaKaohrHyviYXhhjA3scuKA7tgK/paGWie71oHbzP5T/fPmFrtvZp6zoq6kY6R0bNyRg47ucggc+JS1sxX+gXmnlJxG89HJ1brtM+eD4J2uu01HbKx1LUR1BkaAcsaCDnxUASrPf6+0gxQFjoc5MUo0B59oU/TbcQyDdrKFwHMxuDvccfFT0MNsvlGyrfSRSNkGhkYN4a9airrsdQyQyPoS+CVrchu9vNPZg8EBM2uut9xYZKJ0Ti32gG4c3vCUv0haXKmx/AP9RURs1UyU97o3REjpJWsdj6zXHBz5qW/SDrcqX7g/1FSCd2F+gGdkr/ike9zGovFY9xJzM4eAOB7gnjYUj9QN5/LP+KSb/Aaa9Vsbm4xK5wzzBOR8UAzRbbUkUTY2W+ZrWtDQA9ugWZNtqWVjo32+ZzXAgjfbqDyU1RW2y1dJFUxW6kLJGhw+Rb+S9JLPZ42Oe+3UbWtGSTC3QKAVnQTGnuFPNHvDo5mkA8cZ/wB1O/pA+mYv9OP6nKUo7jsxU1UMNNbW9LI8NYfRgNeRUX+kD6Yi/wBOP6ipBN7A0jI7S+pxmSeQ5PYNAPimSQAMd3FQuxX/AE7T/wAz/wCoqbk+bd3FQCpbL9L0P38fxCatuLNPPMy4UsbpMM3JWtGSADkHHVqUq2b6Xovv4/iE/XHamhttbJSVEdQXx4yWtBByAevtUsCZaNoq+0sMMRZJCDno5G53T2EcEwU229PIN2uonNGNTG4PHkcKcbSWu9UsVVJSRSNlbvAvYA7z45UPedkKIUss9CXQPY0u3C4uYca411CgE9bKygr4+moHRvxocNw5veOKrS+/TNeOud/xK6dk6mSC+0ojccSno3NzxafyOq5r99M1/wB+/wCKkGLtc6i6ziSoOGNG7HGODB/nNOGwUlG6gkjijDKprvljnVw5Hu5Y610HZikdYjRQtAlc0PExHrF4GhPZyx1JJt1ZUWa6CXdLZInlskZOMjm0/wCcQEBbKF4UdTFWU0dTTu3opGhzShQCtdo5p7hd55xDMY2u3GfJn2W6e/U+KfNmaH0Cy08ThiRzd+T+Z2v9vBSqwOJQGVhwyMHXs61lCAqi72yaiuVTTshldGx53C1hPqnUe4qfr7bPtBZ6S4QsPpsUfRzRuGC/H48/FPCw7h4ICrKK63SxOdCx7oQTl0UzNM9x4L2qdprtcY3UwlaA8YLYGYLuzTJT/cfmm9y0tntu7lIFrZPZuoZWMr6+MxNj1jjdo4nrI5fFdW3NqqKtsFXSxulMTXNe1oycHUHHn5ps5rB4jvUAqy33S621roKN8rGuOSwx517AQmi82KW82yjro8eniBm+Her0mgJHYePmmv66zzQFW0lzutic6Frnwgk5hmZluevX8FtV327Xlvo2+XsecGOnZ7XfjJKsS4/MtWlq+bcpBB7JbOSUMnp1e0CfGI4+O5niT2qM28ikku8RZG9w6Boy1pI4lPjfq9y3UAhNjWuZs/A17S1wc/IIx9YqZk+bd3FZ5rKAqezwTNu1EXQytAnYdWHrCbNsNn5a94raJodM1u7JHzcBwI7U2LV3A9yAq2hvNzsm9DG8xMznopmaA9x4L1q9orvdY3Uwkyx4w5lPHq7s0yU/3X5pqzbuf8qkC5sls5UU9QK+vZ0bmg9FEeIJHE9XPRLd9gmdd64thlOZnkYYddSrTHtDuW6gHnCPkWD7IHuShtxZi8i40se87RszWjJPU78E5rT64QCNsbdJqCV9HWMlbTyZcxzmOwx3PwPx70J8QgP/2Q=="/>
          <p:cNvSpPr>
            <a:spLocks noChangeAspect="1" noChangeArrowheads="1"/>
          </p:cNvSpPr>
          <p:nvPr/>
        </p:nvSpPr>
        <p:spPr bwMode="auto">
          <a:xfrm>
            <a:off x="134938" y="-493713"/>
            <a:ext cx="1790700" cy="10096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42" name="Picture 18" descr="http://soluinfovoip.net76.net/images/asterisk_logo.png"/>
          <p:cNvPicPr>
            <a:picLocks noChangeAspect="1" noChangeArrowheads="1"/>
          </p:cNvPicPr>
          <p:nvPr/>
        </p:nvPicPr>
        <p:blipFill>
          <a:blip r:embed="rId4" cstate="print"/>
          <a:srcRect/>
          <a:stretch>
            <a:fillRect/>
          </a:stretch>
        </p:blipFill>
        <p:spPr bwMode="auto">
          <a:xfrm>
            <a:off x="3491880" y="2996952"/>
            <a:ext cx="2042592" cy="1147256"/>
          </a:xfrm>
          <a:prstGeom prst="rect">
            <a:avLst/>
          </a:prstGeom>
          <a:noFill/>
        </p:spPr>
      </p:pic>
      <p:pic>
        <p:nvPicPr>
          <p:cNvPr id="1044" name="Picture 20" descr="http://t0.gstatic.com/images?q=tbn:ANd9GcRUMz6pz64ABmFIoQJ93qo2jnorXlbE3v8X01TWqiOD7CurWbXA"/>
          <p:cNvPicPr>
            <a:picLocks noChangeAspect="1" noChangeArrowheads="1"/>
          </p:cNvPicPr>
          <p:nvPr/>
        </p:nvPicPr>
        <p:blipFill>
          <a:blip r:embed="rId5" cstate="print"/>
          <a:srcRect/>
          <a:stretch>
            <a:fillRect/>
          </a:stretch>
        </p:blipFill>
        <p:spPr bwMode="auto">
          <a:xfrm>
            <a:off x="2411760" y="5013176"/>
            <a:ext cx="1038225" cy="1076325"/>
          </a:xfrm>
          <a:prstGeom prst="rect">
            <a:avLst/>
          </a:prstGeom>
          <a:noFill/>
        </p:spPr>
      </p:pic>
      <p:pic>
        <p:nvPicPr>
          <p:cNvPr id="1046" name="Picture 22" descr="http://t2.gstatic.com/images?q=tbn:ANd9GcRmu5E-zQqEqdOr1Usn6X3xR540dop1-MyXN4ykJRVhlJTPKgq_1w"/>
          <p:cNvPicPr>
            <a:picLocks noChangeAspect="1" noChangeArrowheads="1"/>
          </p:cNvPicPr>
          <p:nvPr/>
        </p:nvPicPr>
        <p:blipFill>
          <a:blip r:embed="rId6" cstate="print"/>
          <a:srcRect/>
          <a:stretch>
            <a:fillRect/>
          </a:stretch>
        </p:blipFill>
        <p:spPr bwMode="auto">
          <a:xfrm>
            <a:off x="648073" y="1700808"/>
            <a:ext cx="1007026" cy="792088"/>
          </a:xfrm>
          <a:prstGeom prst="rect">
            <a:avLst/>
          </a:prstGeom>
          <a:noFill/>
        </p:spPr>
      </p:pic>
      <p:pic>
        <p:nvPicPr>
          <p:cNvPr id="18" name="Picture 22" descr="http://t2.gstatic.com/images?q=tbn:ANd9GcRmu5E-zQqEqdOr1Usn6X3xR540dop1-MyXN4ykJRVhlJTPKgq_1w"/>
          <p:cNvPicPr>
            <a:picLocks noChangeAspect="1" noChangeArrowheads="1"/>
          </p:cNvPicPr>
          <p:nvPr/>
        </p:nvPicPr>
        <p:blipFill>
          <a:blip r:embed="rId6" cstate="print"/>
          <a:srcRect/>
          <a:stretch>
            <a:fillRect/>
          </a:stretch>
        </p:blipFill>
        <p:spPr bwMode="auto">
          <a:xfrm>
            <a:off x="1043608" y="2420888"/>
            <a:ext cx="1007026" cy="792088"/>
          </a:xfrm>
          <a:prstGeom prst="rect">
            <a:avLst/>
          </a:prstGeom>
          <a:noFill/>
        </p:spPr>
      </p:pic>
      <p:pic>
        <p:nvPicPr>
          <p:cNvPr id="19" name="Picture 22" descr="http://t2.gstatic.com/images?q=tbn:ANd9GcRmu5E-zQqEqdOr1Usn6X3xR540dop1-MyXN4ykJRVhlJTPKgq_1w"/>
          <p:cNvPicPr>
            <a:picLocks noChangeAspect="1" noChangeArrowheads="1"/>
          </p:cNvPicPr>
          <p:nvPr/>
        </p:nvPicPr>
        <p:blipFill>
          <a:blip r:embed="rId6" cstate="print"/>
          <a:srcRect/>
          <a:stretch>
            <a:fillRect/>
          </a:stretch>
        </p:blipFill>
        <p:spPr bwMode="auto">
          <a:xfrm>
            <a:off x="1475656" y="1700808"/>
            <a:ext cx="1007026" cy="792088"/>
          </a:xfrm>
          <a:prstGeom prst="rect">
            <a:avLst/>
          </a:prstGeom>
          <a:noFill/>
        </p:spPr>
      </p:pic>
      <p:cxnSp>
        <p:nvCxnSpPr>
          <p:cNvPr id="21" name="20 Conector angular"/>
          <p:cNvCxnSpPr>
            <a:stCxn id="1042" idx="1"/>
            <a:endCxn id="19" idx="3"/>
          </p:cNvCxnSpPr>
          <p:nvPr/>
        </p:nvCxnSpPr>
        <p:spPr>
          <a:xfrm rot="10800000">
            <a:off x="2482682" y="2096852"/>
            <a:ext cx="1009198" cy="1473728"/>
          </a:xfrm>
          <a:prstGeom prst="bentConnector3">
            <a:avLst>
              <a:gd name="adj1" fmla="val 50000"/>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1042" idx="3"/>
            <a:endCxn id="1028" idx="1"/>
          </p:cNvCxnSpPr>
          <p:nvPr/>
        </p:nvCxnSpPr>
        <p:spPr>
          <a:xfrm flipV="1">
            <a:off x="5534472" y="2270027"/>
            <a:ext cx="549696" cy="1300553"/>
          </a:xfrm>
          <a:prstGeom prst="bentConnector3">
            <a:avLst>
              <a:gd name="adj1" fmla="val 50000"/>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1042" idx="2"/>
            <a:endCxn id="1044" idx="3"/>
          </p:cNvCxnSpPr>
          <p:nvPr/>
        </p:nvCxnSpPr>
        <p:spPr>
          <a:xfrm rot="5400000">
            <a:off x="3278016" y="4316178"/>
            <a:ext cx="1407131" cy="1063191"/>
          </a:xfrm>
          <a:prstGeom prst="bentConnector2">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27 Conector angular"/>
          <p:cNvCxnSpPr>
            <a:endCxn id="1034" idx="3"/>
          </p:cNvCxnSpPr>
          <p:nvPr/>
        </p:nvCxnSpPr>
        <p:spPr>
          <a:xfrm rot="10800000">
            <a:off x="1903820" y="5553236"/>
            <a:ext cx="579948" cy="72008"/>
          </a:xfrm>
          <a:prstGeom prst="bentConnector3">
            <a:avLst>
              <a:gd name="adj1" fmla="val 50000"/>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648072" y="3356992"/>
            <a:ext cx="1475656" cy="369332"/>
          </a:xfrm>
          <a:prstGeom prst="rect">
            <a:avLst/>
          </a:prstGeom>
          <a:noFill/>
        </p:spPr>
        <p:txBody>
          <a:bodyPr wrap="square" rtlCol="0">
            <a:spAutoFit/>
          </a:bodyPr>
          <a:lstStyle/>
          <a:p>
            <a:r>
              <a:rPr lang="es-ES" dirty="0" smtClean="0"/>
              <a:t>Teléfonos IP</a:t>
            </a:r>
            <a:endParaRPr lang="es-ES" dirty="0"/>
          </a:p>
        </p:txBody>
      </p:sp>
      <p:sp>
        <p:nvSpPr>
          <p:cNvPr id="34" name="33 CuadroTexto"/>
          <p:cNvSpPr txBox="1"/>
          <p:nvPr/>
        </p:nvSpPr>
        <p:spPr>
          <a:xfrm>
            <a:off x="6372200" y="3356992"/>
            <a:ext cx="1475656" cy="646331"/>
          </a:xfrm>
          <a:prstGeom prst="rect">
            <a:avLst/>
          </a:prstGeom>
          <a:noFill/>
        </p:spPr>
        <p:txBody>
          <a:bodyPr wrap="square" rtlCol="0">
            <a:spAutoFit/>
          </a:bodyPr>
          <a:lstStyle/>
          <a:p>
            <a:r>
              <a:rPr lang="es-ES" dirty="0" smtClean="0"/>
              <a:t>Teléfonos Analógicos</a:t>
            </a:r>
            <a:endParaRPr lang="es-ES" dirty="0"/>
          </a:p>
        </p:txBody>
      </p:sp>
      <p:sp>
        <p:nvSpPr>
          <p:cNvPr id="35" name="34 CuadroTexto"/>
          <p:cNvSpPr txBox="1"/>
          <p:nvPr/>
        </p:nvSpPr>
        <p:spPr>
          <a:xfrm>
            <a:off x="648072" y="6165304"/>
            <a:ext cx="1475656" cy="369332"/>
          </a:xfrm>
          <a:prstGeom prst="rect">
            <a:avLst/>
          </a:prstGeom>
          <a:noFill/>
        </p:spPr>
        <p:txBody>
          <a:bodyPr wrap="square" rtlCol="0">
            <a:spAutoFit/>
          </a:bodyPr>
          <a:lstStyle/>
          <a:p>
            <a:r>
              <a:rPr lang="es-ES" dirty="0" smtClean="0"/>
              <a:t>PSTN</a:t>
            </a:r>
            <a:endParaRPr lang="es-ES" dirty="0"/>
          </a:p>
        </p:txBody>
      </p:sp>
      <p:sp>
        <p:nvSpPr>
          <p:cNvPr id="36" name="35 CuadroTexto"/>
          <p:cNvSpPr txBox="1"/>
          <p:nvPr/>
        </p:nvSpPr>
        <p:spPr>
          <a:xfrm>
            <a:off x="2411760" y="6165304"/>
            <a:ext cx="1475656" cy="369332"/>
          </a:xfrm>
          <a:prstGeom prst="rect">
            <a:avLst/>
          </a:prstGeom>
          <a:noFill/>
        </p:spPr>
        <p:txBody>
          <a:bodyPr wrap="square" rtlCol="0">
            <a:spAutoFit/>
          </a:bodyPr>
          <a:lstStyle/>
          <a:p>
            <a:r>
              <a:rPr lang="es-ES" dirty="0" smtClean="0"/>
              <a:t>PBX</a:t>
            </a:r>
            <a:endParaRPr lang="es-ES" dirty="0"/>
          </a:p>
        </p:txBody>
      </p:sp>
      <p:sp>
        <p:nvSpPr>
          <p:cNvPr id="37" name="36 CuadroTexto"/>
          <p:cNvSpPr txBox="1"/>
          <p:nvPr/>
        </p:nvSpPr>
        <p:spPr>
          <a:xfrm>
            <a:off x="6084168" y="4653136"/>
            <a:ext cx="2376264" cy="1754326"/>
          </a:xfrm>
          <a:prstGeom prst="rect">
            <a:avLst/>
          </a:prstGeom>
          <a:noFill/>
        </p:spPr>
        <p:txBody>
          <a:bodyPr wrap="square" rtlCol="0">
            <a:spAutoFit/>
          </a:bodyPr>
          <a:lstStyle/>
          <a:p>
            <a:r>
              <a:rPr lang="es-ES" dirty="0" smtClean="0"/>
              <a:t>VARIOS SERVICIOS</a:t>
            </a:r>
          </a:p>
          <a:p>
            <a:r>
              <a:rPr lang="es-ES" dirty="0" smtClean="0"/>
              <a:t>- VOZ MAIL</a:t>
            </a:r>
          </a:p>
          <a:p>
            <a:r>
              <a:rPr lang="es-ES" dirty="0" smtClean="0"/>
              <a:t>- CONFERENCIA</a:t>
            </a:r>
          </a:p>
          <a:p>
            <a:pPr>
              <a:buFontTx/>
              <a:buChar char="-"/>
            </a:pPr>
            <a:r>
              <a:rPr lang="es-ES" dirty="0" smtClean="0"/>
              <a:t>MUSICA EN ESPERA</a:t>
            </a:r>
          </a:p>
          <a:p>
            <a:pPr>
              <a:buFontTx/>
              <a:buChar char="-"/>
            </a:pPr>
            <a:r>
              <a:rPr lang="es-ES" dirty="0"/>
              <a:t> </a:t>
            </a:r>
            <a:r>
              <a:rPr lang="es-ES" dirty="0" smtClean="0"/>
              <a:t>IVR</a:t>
            </a:r>
            <a:endParaRPr lang="es-ES" dirty="0"/>
          </a:p>
        </p:txBody>
      </p:sp>
      <p:cxnSp>
        <p:nvCxnSpPr>
          <p:cNvPr id="39" name="38 Conector angular"/>
          <p:cNvCxnSpPr>
            <a:endCxn id="37" idx="1"/>
          </p:cNvCxnSpPr>
          <p:nvPr/>
        </p:nvCxnSpPr>
        <p:spPr>
          <a:xfrm>
            <a:off x="4573086" y="4254656"/>
            <a:ext cx="1511082" cy="1275643"/>
          </a:xfrm>
          <a:prstGeom prst="bentConnector3">
            <a:avLst>
              <a:gd name="adj1" fmla="val 50000"/>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Que es Elastix?</a:t>
            </a:r>
            <a:endParaRPr lang="es-ES" dirty="0"/>
          </a:p>
        </p:txBody>
      </p:sp>
      <p:sp>
        <p:nvSpPr>
          <p:cNvPr id="3" name="2 Marcador de contenido"/>
          <p:cNvSpPr>
            <a:spLocks noGrp="1"/>
          </p:cNvSpPr>
          <p:nvPr>
            <p:ph idx="1"/>
          </p:nvPr>
        </p:nvSpPr>
        <p:spPr/>
        <p:txBody>
          <a:bodyPr>
            <a:normAutofit/>
          </a:bodyPr>
          <a:lstStyle/>
          <a:p>
            <a:r>
              <a:rPr lang="es-ES" sz="2800" dirty="0" smtClean="0"/>
              <a:t>Elastix fue creado y actualmente es mantenido por la compañía ecuatoriana </a:t>
            </a:r>
            <a:r>
              <a:rPr lang="es-ES" sz="2800" dirty="0" err="1" smtClean="0"/>
              <a:t>PaloSanto</a:t>
            </a:r>
            <a:r>
              <a:rPr lang="es-ES" sz="2800" dirty="0" smtClean="0"/>
              <a:t> </a:t>
            </a:r>
            <a:r>
              <a:rPr lang="es-ES" sz="2800" dirty="0" err="1" smtClean="0"/>
              <a:t>Solutions</a:t>
            </a:r>
            <a:r>
              <a:rPr lang="es-ES" sz="2800" dirty="0" smtClean="0"/>
              <a:t> .</a:t>
            </a:r>
          </a:p>
          <a:p>
            <a:pPr>
              <a:buNone/>
            </a:pPr>
            <a:endParaRPr lang="es-ES" sz="2800" dirty="0" smtClean="0"/>
          </a:p>
          <a:p>
            <a:r>
              <a:rPr lang="es-ES" sz="2800" dirty="0" smtClean="0"/>
              <a:t>Además es una distribución con interfaz Web, software hijo de Asterisk, de esta manera su usabilidad es muy sencilla y práctica , además  es una distribución de “Software Libre”</a:t>
            </a:r>
            <a:endParaRPr lang="es-E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Guías de Laboratorio</a:t>
            </a:r>
            <a:endParaRPr lang="es-ES" dirty="0"/>
          </a:p>
        </p:txBody>
      </p:sp>
      <p:sp>
        <p:nvSpPr>
          <p:cNvPr id="3" name="2 Marcador de contenido"/>
          <p:cNvSpPr>
            <a:spLocks noGrp="1"/>
          </p:cNvSpPr>
          <p:nvPr>
            <p:ph idx="1"/>
          </p:nvPr>
        </p:nvSpPr>
        <p:spPr/>
        <p:txBody>
          <a:bodyPr/>
          <a:lstStyle/>
          <a:p>
            <a:endParaRPr lang="es-ES" dirty="0" smtClean="0"/>
          </a:p>
          <a:p>
            <a:endParaRPr lang="es-ES" sz="2800" dirty="0" smtClean="0"/>
          </a:p>
          <a:p>
            <a:r>
              <a:rPr lang="es-ES" sz="2800" dirty="0" smtClean="0"/>
              <a:t>Para la realización de los laboratorios es necesario contar con un conjunto de computadores conectados entre sí formando una pequeña red TCP/IP.</a:t>
            </a:r>
            <a:endParaRPr lang="es-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348880"/>
            <a:ext cx="7848872" cy="3849291"/>
          </a:xfrm>
        </p:spPr>
        <p:txBody>
          <a:bodyPr>
            <a:noAutofit/>
          </a:bodyPr>
          <a:lstStyle/>
          <a:p>
            <a:pPr lvl="0"/>
            <a:r>
              <a:rPr lang="es-EC" sz="3200" dirty="0" smtClean="0"/>
              <a:t>Cisco Packet Tracer</a:t>
            </a:r>
            <a:endParaRPr lang="es-ES" sz="3200" dirty="0" smtClean="0"/>
          </a:p>
          <a:p>
            <a:pPr lvl="1"/>
            <a:r>
              <a:rPr lang="es-EC" sz="2800" dirty="0" smtClean="0"/>
              <a:t>Configuración de </a:t>
            </a:r>
            <a:r>
              <a:rPr lang="es-EC" sz="2800" dirty="0" err="1" smtClean="0"/>
              <a:t>Call</a:t>
            </a:r>
            <a:r>
              <a:rPr lang="es-EC" sz="2800" dirty="0" smtClean="0"/>
              <a:t> Manager Express en una sola Lan.</a:t>
            </a:r>
            <a:endParaRPr lang="es-ES" sz="2800" dirty="0" smtClean="0"/>
          </a:p>
          <a:p>
            <a:pPr lvl="1"/>
            <a:r>
              <a:rPr lang="es-EC" sz="2800" dirty="0" smtClean="0"/>
              <a:t>Configuración de </a:t>
            </a:r>
            <a:r>
              <a:rPr lang="es-EC" sz="2800" dirty="0" err="1" smtClean="0"/>
              <a:t>Call</a:t>
            </a:r>
            <a:r>
              <a:rPr lang="es-EC" sz="2800" dirty="0" smtClean="0"/>
              <a:t> Manager Express en distintas </a:t>
            </a:r>
            <a:r>
              <a:rPr lang="es-EC" sz="2800" dirty="0" err="1" smtClean="0"/>
              <a:t>Lan</a:t>
            </a:r>
            <a:r>
              <a:rPr lang="es-EC" sz="2800" dirty="0" smtClean="0"/>
              <a:t>.</a:t>
            </a:r>
            <a:endParaRPr lang="es-ES" sz="2800" dirty="0" smtClean="0"/>
          </a:p>
        </p:txBody>
      </p:sp>
      <p:sp>
        <p:nvSpPr>
          <p:cNvPr id="4" name="3 CuadroTexto"/>
          <p:cNvSpPr txBox="1"/>
          <p:nvPr/>
        </p:nvSpPr>
        <p:spPr>
          <a:xfrm>
            <a:off x="611560" y="260648"/>
            <a:ext cx="8352928" cy="1785104"/>
          </a:xfrm>
          <a:prstGeom prst="rect">
            <a:avLst/>
          </a:prstGeom>
          <a:noFill/>
        </p:spPr>
        <p:txBody>
          <a:bodyPr wrap="square" rtlCol="0">
            <a:spAutoFit/>
          </a:bodyPr>
          <a:lstStyle/>
          <a:p>
            <a:pPr algn="just"/>
            <a:r>
              <a:rPr lang="es-EC" sz="4600" dirty="0" smtClean="0"/>
              <a:t>Las prácticas están distribuidas de la siguiente manera:</a:t>
            </a:r>
            <a:endParaRPr lang="es-ES" sz="4600" dirty="0" smtClean="0"/>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8280920" cy="4525963"/>
          </a:xfrm>
        </p:spPr>
        <p:txBody>
          <a:bodyPr>
            <a:noAutofit/>
          </a:bodyPr>
          <a:lstStyle/>
          <a:p>
            <a:pPr>
              <a:buNone/>
            </a:pPr>
            <a:endParaRPr lang="es-ES" sz="2800" dirty="0" smtClean="0"/>
          </a:p>
          <a:p>
            <a:pPr lvl="0"/>
            <a:r>
              <a:rPr lang="es-EC" sz="3200" dirty="0" err="1" smtClean="0"/>
              <a:t>Asterisk</a:t>
            </a:r>
            <a:endParaRPr lang="es-ES" sz="3200" dirty="0" smtClean="0"/>
          </a:p>
          <a:p>
            <a:pPr lvl="1" algn="just"/>
            <a:r>
              <a:rPr lang="es-EC" sz="2800" dirty="0" smtClean="0"/>
              <a:t>Configuración una central.</a:t>
            </a:r>
            <a:endParaRPr lang="es-ES" sz="2800" dirty="0" smtClean="0"/>
          </a:p>
          <a:p>
            <a:pPr lvl="1" algn="just"/>
            <a:r>
              <a:rPr lang="es-EC" sz="2800" dirty="0" smtClean="0"/>
              <a:t>Configuración de buzón de voz, IVR, </a:t>
            </a:r>
            <a:r>
              <a:rPr lang="es-EC" sz="2800" dirty="0" err="1" smtClean="0"/>
              <a:t>webmail</a:t>
            </a:r>
            <a:r>
              <a:rPr lang="es-EC" sz="2800" dirty="0" smtClean="0"/>
              <a:t>.</a:t>
            </a:r>
            <a:endParaRPr lang="es-ES" sz="2800" dirty="0" smtClean="0"/>
          </a:p>
          <a:p>
            <a:pPr lvl="1" algn="just"/>
            <a:r>
              <a:rPr lang="es-EC" sz="2800" dirty="0" smtClean="0"/>
              <a:t>Configuración central 3COM 3CR10551A.</a:t>
            </a:r>
            <a:endParaRPr lang="es-ES" sz="2800" dirty="0" smtClean="0"/>
          </a:p>
          <a:p>
            <a:pPr lvl="1" algn="just"/>
            <a:r>
              <a:rPr lang="es-EC" sz="2800" dirty="0" smtClean="0"/>
              <a:t>Configuraciones varias centrales.</a:t>
            </a:r>
            <a:endParaRPr lang="es-ES" sz="2800" dirty="0" smtClean="0"/>
          </a:p>
          <a:p>
            <a:pPr lvl="1" algn="just"/>
            <a:r>
              <a:rPr lang="es-EC" sz="2800" dirty="0" smtClean="0"/>
              <a:t>Configuraciones varias centrales y análisis </a:t>
            </a:r>
            <a:r>
              <a:rPr lang="es-EC" sz="2800" dirty="0" err="1" smtClean="0"/>
              <a:t>Wireshark</a:t>
            </a:r>
            <a:r>
              <a:rPr lang="es-EC" sz="28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539552" y="908720"/>
            <a:ext cx="7467600" cy="4525963"/>
          </a:xfrm>
          <a:prstGeom prst="rect">
            <a:avLst/>
          </a:prstGeom>
        </p:spPr>
        <p:txBody>
          <a:bodyPr vert="horz">
            <a:normAutofit/>
          </a:bodyPr>
          <a:lstStyle/>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endParaRPr kumimoji="0" lang="es-E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C" sz="3200" b="0" i="0" u="none" strike="noStrike" kern="1200" cap="none" spc="0" normalizeH="0" baseline="0" noProof="0" dirty="0" err="1" smtClean="0">
                <a:ln>
                  <a:noFill/>
                </a:ln>
                <a:solidFill>
                  <a:schemeClr val="tx1"/>
                </a:solidFill>
                <a:effectLst/>
                <a:uLnTx/>
                <a:uFillTx/>
                <a:latin typeface="+mn-lt"/>
                <a:ea typeface="+mn-ea"/>
                <a:cs typeface="+mn-cs"/>
              </a:rPr>
              <a:t>Elastix</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722376" marR="0" lvl="1" indent="-274320" algn="just"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Configuración del servidor de comunicaciones </a:t>
            </a:r>
            <a:r>
              <a:rPr kumimoji="0" lang="es-EC" sz="2800" b="0" i="0" u="none" strike="noStrike" kern="1200" cap="none" spc="0" normalizeH="0" baseline="0" noProof="0" dirty="0" err="1" smtClean="0">
                <a:ln>
                  <a:noFill/>
                </a:ln>
                <a:solidFill>
                  <a:schemeClr val="tx1"/>
                </a:solidFill>
                <a:effectLst/>
                <a:uLnTx/>
                <a:uFillTx/>
                <a:latin typeface="+mn-lt"/>
                <a:ea typeface="+mn-ea"/>
                <a:cs typeface="+mn-cs"/>
              </a:rPr>
              <a:t>Elastix</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 llamada entre teléfono IP y </a:t>
            </a:r>
            <a:r>
              <a:rPr kumimoji="0" lang="es-EC" sz="2800" b="0" i="0" u="none" strike="noStrike" kern="1200" cap="none" spc="0" normalizeH="0" baseline="0" noProof="0" dirty="0" err="1" smtClean="0">
                <a:ln>
                  <a:noFill/>
                </a:ln>
                <a:solidFill>
                  <a:schemeClr val="tx1"/>
                </a:solidFill>
                <a:effectLst/>
                <a:uLnTx/>
                <a:uFillTx/>
                <a:latin typeface="+mn-lt"/>
                <a:ea typeface="+mn-ea"/>
                <a:cs typeface="+mn-cs"/>
              </a:rPr>
              <a:t>softphone</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722376" marR="0" lvl="1" indent="-274320" algn="just"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Configuración del servidor de comunicaciones </a:t>
            </a:r>
            <a:r>
              <a:rPr kumimoji="0" lang="es-EC" sz="2800" b="0" i="0" u="none" strike="noStrike" kern="1200" cap="none" spc="0" normalizeH="0" baseline="0" noProof="0" dirty="0" err="1" smtClean="0">
                <a:ln>
                  <a:noFill/>
                </a:ln>
                <a:solidFill>
                  <a:schemeClr val="tx1"/>
                </a:solidFill>
                <a:effectLst/>
                <a:uLnTx/>
                <a:uFillTx/>
                <a:latin typeface="+mn-lt"/>
                <a:ea typeface="+mn-ea"/>
                <a:cs typeface="+mn-cs"/>
              </a:rPr>
              <a:t>Elastix</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 y análisis </a:t>
            </a:r>
            <a:r>
              <a:rPr kumimoji="0" lang="es-EC" sz="2800" b="0" i="0" u="none" strike="noStrike" kern="1200" cap="none" spc="0" normalizeH="0" baseline="0" noProof="0" dirty="0" err="1" smtClean="0">
                <a:ln>
                  <a:noFill/>
                </a:ln>
                <a:solidFill>
                  <a:schemeClr val="tx1"/>
                </a:solidFill>
                <a:effectLst/>
                <a:uLnTx/>
                <a:uFillTx/>
                <a:latin typeface="+mn-lt"/>
                <a:ea typeface="+mn-ea"/>
                <a:cs typeface="+mn-cs"/>
              </a:rPr>
              <a:t>Wireshark</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995120" cy="994122"/>
          </a:xfrm>
        </p:spPr>
        <p:txBody>
          <a:bodyPr>
            <a:normAutofit/>
          </a:bodyPr>
          <a:lstStyle/>
          <a:p>
            <a:pPr lvl="0"/>
            <a:r>
              <a:rPr lang="es-EC" dirty="0" smtClean="0"/>
              <a:t>Cisco Packet Tracer</a:t>
            </a:r>
            <a:endParaRPr lang="es-ES" dirty="0"/>
          </a:p>
        </p:txBody>
      </p:sp>
      <p:sp>
        <p:nvSpPr>
          <p:cNvPr id="3" name="2 Marcador de contenido"/>
          <p:cNvSpPr>
            <a:spLocks noGrp="1"/>
          </p:cNvSpPr>
          <p:nvPr>
            <p:ph idx="1"/>
          </p:nvPr>
        </p:nvSpPr>
        <p:spPr/>
        <p:txBody>
          <a:bodyPr/>
          <a:lstStyle/>
          <a:p>
            <a:pPr lvl="1" algn="just">
              <a:buNone/>
            </a:pPr>
            <a:r>
              <a:rPr lang="es-EC" sz="3200" dirty="0" smtClean="0"/>
              <a:t>Objetivo. Realizar la simulación de una central en una red.  </a:t>
            </a:r>
          </a:p>
          <a:p>
            <a:pPr lvl="1" algn="just"/>
            <a:r>
              <a:rPr lang="es-EC" sz="3200" dirty="0" smtClean="0"/>
              <a:t>Configuración de </a:t>
            </a:r>
            <a:r>
              <a:rPr lang="es-EC" sz="3200" dirty="0" err="1" smtClean="0"/>
              <a:t>Call</a:t>
            </a:r>
            <a:r>
              <a:rPr lang="es-EC" sz="3200" dirty="0" smtClean="0"/>
              <a:t> Manager Express en una sola Lan</a:t>
            </a:r>
            <a:r>
              <a:rPr lang="es-EC" sz="2800" dirty="0" smtClean="0"/>
              <a:t>.</a:t>
            </a:r>
            <a:endParaRPr lang="es-ES" sz="2800" dirty="0" smtClean="0"/>
          </a:p>
          <a:p>
            <a:pPr>
              <a:buNone/>
            </a:pPr>
            <a:endParaRPr lang="es-ES" dirty="0"/>
          </a:p>
        </p:txBody>
      </p:sp>
      <p:pic>
        <p:nvPicPr>
          <p:cNvPr id="4" name="0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195736" y="4005064"/>
            <a:ext cx="3905250" cy="26281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9"/>
            <a:ext cx="7416824" cy="1008112"/>
          </a:xfrm>
        </p:spPr>
        <p:txBody>
          <a:bodyPr>
            <a:normAutofit fontScale="92500" lnSpcReduction="10000"/>
          </a:bodyPr>
          <a:lstStyle/>
          <a:p>
            <a:pPr marL="420624" lvl="1" indent="-384048">
              <a:buSzPct val="80000"/>
              <a:buFont typeface="Wingdings 2"/>
              <a:buChar char=""/>
            </a:pPr>
            <a:r>
              <a:rPr lang="es-EC" sz="3500" dirty="0" smtClean="0"/>
              <a:t>Configuración de </a:t>
            </a:r>
            <a:r>
              <a:rPr lang="es-EC" sz="3500" dirty="0" err="1" smtClean="0"/>
              <a:t>Call</a:t>
            </a:r>
            <a:r>
              <a:rPr lang="es-EC" sz="3500" dirty="0" smtClean="0"/>
              <a:t> Manager Express en distintas Lan.</a:t>
            </a:r>
            <a:endParaRPr lang="es-ES" sz="3500" dirty="0" smtClean="0"/>
          </a:p>
          <a:p>
            <a:endParaRPr lang="es-ES" dirty="0"/>
          </a:p>
        </p:txBody>
      </p:sp>
      <p:pic>
        <p:nvPicPr>
          <p:cNvPr id="4" name="3 Imagen"/>
          <p:cNvPicPr/>
          <p:nvPr/>
        </p:nvPicPr>
        <p:blipFill>
          <a:blip r:embed="rId2" cstate="print"/>
          <a:srcRect/>
          <a:stretch>
            <a:fillRect/>
          </a:stretch>
        </p:blipFill>
        <p:spPr bwMode="auto">
          <a:xfrm>
            <a:off x="1331640" y="2492896"/>
            <a:ext cx="598041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CONSIDERACIONES</a:t>
            </a:r>
            <a:endParaRPr lang="es-ES" dirty="0"/>
          </a:p>
        </p:txBody>
      </p:sp>
      <p:sp>
        <p:nvSpPr>
          <p:cNvPr id="3" name="2 Marcador de contenido"/>
          <p:cNvSpPr>
            <a:spLocks noGrp="1"/>
          </p:cNvSpPr>
          <p:nvPr>
            <p:ph idx="1"/>
          </p:nvPr>
        </p:nvSpPr>
        <p:spPr>
          <a:xfrm>
            <a:off x="467544" y="2060848"/>
            <a:ext cx="7427168" cy="1828800"/>
          </a:xfrm>
        </p:spPr>
        <p:txBody>
          <a:bodyPr>
            <a:normAutofit/>
          </a:bodyPr>
          <a:lstStyle/>
          <a:p>
            <a:r>
              <a:rPr lang="es-EC" sz="2800" dirty="0" smtClean="0"/>
              <a:t>Configurar los equipos a utilizar.</a:t>
            </a:r>
          </a:p>
          <a:p>
            <a:r>
              <a:rPr lang="es-EC" sz="2800" dirty="0" smtClean="0"/>
              <a:t>Revisar comunicación.</a:t>
            </a:r>
          </a:p>
          <a:p>
            <a:r>
              <a:rPr lang="es-EC" sz="2800" dirty="0" smtClean="0"/>
              <a:t>Tener en cuenta direcciones IP.</a:t>
            </a:r>
            <a:endParaRPr lang="es-E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sz="4800" dirty="0" smtClean="0"/>
              <a:t>Asterisk</a:t>
            </a:r>
            <a:r>
              <a:rPr lang="es-ES" sz="4800" dirty="0" smtClean="0"/>
              <a:t/>
            </a:r>
            <a:br>
              <a:rPr lang="es-ES" sz="4800" dirty="0" smtClean="0"/>
            </a:br>
            <a:endParaRPr lang="es-ES" dirty="0"/>
          </a:p>
        </p:txBody>
      </p:sp>
      <p:sp>
        <p:nvSpPr>
          <p:cNvPr id="3" name="2 Marcador de contenido"/>
          <p:cNvSpPr>
            <a:spLocks noGrp="1"/>
          </p:cNvSpPr>
          <p:nvPr>
            <p:ph idx="1"/>
          </p:nvPr>
        </p:nvSpPr>
        <p:spPr/>
        <p:txBody>
          <a:bodyPr>
            <a:normAutofit/>
          </a:bodyPr>
          <a:lstStyle/>
          <a:p>
            <a:pPr lvl="1">
              <a:buNone/>
            </a:pPr>
            <a:r>
              <a:rPr lang="es-EC" sz="2800" dirty="0" smtClean="0"/>
              <a:t>Objetivo. Instalar y configurar una central con software asterisk con sus servicios básicos.</a:t>
            </a:r>
          </a:p>
          <a:p>
            <a:pPr lvl="1"/>
            <a:r>
              <a:rPr lang="es-EC" sz="2800" dirty="0" smtClean="0"/>
              <a:t>Configuración una central.</a:t>
            </a:r>
            <a:endParaRPr lang="es-ES" sz="2800" dirty="0" smtClean="0"/>
          </a:p>
          <a:p>
            <a:endParaRPr lang="es-ES" dirty="0"/>
          </a:p>
        </p:txBody>
      </p:sp>
      <p:pic>
        <p:nvPicPr>
          <p:cNvPr id="1028" name="Picture 4"/>
          <p:cNvPicPr>
            <a:picLocks noChangeAspect="1" noChangeArrowheads="1"/>
          </p:cNvPicPr>
          <p:nvPr/>
        </p:nvPicPr>
        <p:blipFill>
          <a:blip r:embed="rId2" cstate="print"/>
          <a:srcRect/>
          <a:stretch>
            <a:fillRect/>
          </a:stretch>
        </p:blipFill>
        <p:spPr bwMode="auto">
          <a:xfrm>
            <a:off x="971600" y="3645024"/>
            <a:ext cx="3286125" cy="2171700"/>
          </a:xfrm>
          <a:prstGeom prst="rect">
            <a:avLst/>
          </a:prstGeom>
          <a:noFill/>
          <a:ln w="9525">
            <a:noFill/>
            <a:miter lim="800000"/>
            <a:headEnd/>
            <a:tailEnd/>
          </a:ln>
        </p:spPr>
      </p:pic>
      <p:sp>
        <p:nvSpPr>
          <p:cNvPr id="7" name="6 CuadroTexto"/>
          <p:cNvSpPr txBox="1"/>
          <p:nvPr/>
        </p:nvSpPr>
        <p:spPr>
          <a:xfrm>
            <a:off x="5292080" y="3441680"/>
            <a:ext cx="3384376" cy="3416320"/>
          </a:xfrm>
          <a:prstGeom prst="rect">
            <a:avLst/>
          </a:prstGeom>
          <a:noFill/>
        </p:spPr>
        <p:txBody>
          <a:bodyPr wrap="square" rtlCol="0">
            <a:spAutoFit/>
          </a:bodyPr>
          <a:lstStyle/>
          <a:p>
            <a:pPr algn="just"/>
            <a:r>
              <a:rPr lang="es-ES" sz="2400" dirty="0" smtClean="0"/>
              <a:t>La configuración se realizó en los ficheros sip.conf que se describe las características de cada extensión, extensions.conf en la que se declara cada extensión</a:t>
            </a:r>
            <a:endParaRPr lang="es-E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Objetivos</a:t>
            </a:r>
          </a:p>
          <a:p>
            <a:r>
              <a:rPr lang="es-ES" dirty="0" smtClean="0"/>
              <a:t>Introducción</a:t>
            </a:r>
          </a:p>
          <a:p>
            <a:r>
              <a:rPr lang="es-ES" dirty="0" smtClean="0"/>
              <a:t>Que es VoIP?</a:t>
            </a:r>
          </a:p>
          <a:p>
            <a:r>
              <a:rPr lang="es-ES" dirty="0" smtClean="0"/>
              <a:t>Que es PBX?</a:t>
            </a:r>
          </a:p>
          <a:p>
            <a:r>
              <a:rPr lang="es-ES" dirty="0" smtClean="0"/>
              <a:t>Que es </a:t>
            </a:r>
            <a:r>
              <a:rPr lang="es-ES" dirty="0" smtClean="0"/>
              <a:t>IP PBX</a:t>
            </a:r>
            <a:r>
              <a:rPr lang="es-ES" dirty="0" smtClean="0"/>
              <a:t>?</a:t>
            </a:r>
          </a:p>
          <a:p>
            <a:r>
              <a:rPr lang="es-ES" dirty="0" smtClean="0"/>
              <a:t>Que </a:t>
            </a:r>
            <a:r>
              <a:rPr lang="es-ES" dirty="0" smtClean="0"/>
              <a:t>es Asterisk?</a:t>
            </a:r>
          </a:p>
          <a:p>
            <a:r>
              <a:rPr lang="es-ES" dirty="0" smtClean="0"/>
              <a:t>Que es Elastix?</a:t>
            </a:r>
          </a:p>
          <a:p>
            <a:r>
              <a:rPr lang="es-ES" dirty="0" smtClean="0"/>
              <a:t>Guías de Laboratorio</a:t>
            </a:r>
          </a:p>
          <a:p>
            <a:r>
              <a:rPr lang="es-ES" dirty="0" smtClean="0"/>
              <a:t>Conclusiones y Recomendaciones</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7467600" cy="4525963"/>
          </a:xfrm>
        </p:spPr>
        <p:txBody>
          <a:bodyPr/>
          <a:lstStyle/>
          <a:p>
            <a:pPr lvl="1"/>
            <a:r>
              <a:rPr lang="es-EC" sz="3200" dirty="0" smtClean="0"/>
              <a:t>Configuración de buzón de voz, IVR, </a:t>
            </a:r>
            <a:r>
              <a:rPr lang="es-EC" sz="3200" dirty="0" err="1" smtClean="0"/>
              <a:t>webmail</a:t>
            </a:r>
            <a:r>
              <a:rPr lang="es-EC" sz="3200" dirty="0" smtClean="0"/>
              <a:t>.</a:t>
            </a:r>
            <a:endParaRPr lang="es-ES" sz="3200" dirty="0" smtClean="0"/>
          </a:p>
          <a:p>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323528" y="2780928"/>
            <a:ext cx="3595663" cy="2376264"/>
          </a:xfrm>
          <a:prstGeom prst="rect">
            <a:avLst/>
          </a:prstGeom>
          <a:noFill/>
          <a:ln w="9525">
            <a:noFill/>
            <a:miter lim="800000"/>
            <a:headEnd/>
            <a:tailEnd/>
          </a:ln>
        </p:spPr>
      </p:pic>
      <p:sp>
        <p:nvSpPr>
          <p:cNvPr id="5" name="4 CuadroTexto"/>
          <p:cNvSpPr txBox="1"/>
          <p:nvPr/>
        </p:nvSpPr>
        <p:spPr>
          <a:xfrm>
            <a:off x="4139952" y="2060848"/>
            <a:ext cx="4752528" cy="4524315"/>
          </a:xfrm>
          <a:prstGeom prst="rect">
            <a:avLst/>
          </a:prstGeom>
          <a:noFill/>
        </p:spPr>
        <p:txBody>
          <a:bodyPr wrap="square" rtlCol="0">
            <a:spAutoFit/>
          </a:bodyPr>
          <a:lstStyle/>
          <a:p>
            <a:pPr algn="just"/>
            <a:r>
              <a:rPr lang="es-ES" sz="2400" dirty="0" smtClean="0"/>
              <a:t>La configuración se realizó en los ficheros sip.conf que se describe las características de cada extensión, extensions.conf en la que se declara cada extensión y en este caso donde se crea la opción de extensiones virtuales, IVR (respuesta de voz interactiva), </a:t>
            </a:r>
            <a:r>
              <a:rPr lang="es-ES" sz="2400" dirty="0" err="1" smtClean="0"/>
              <a:t>voicemail.conf</a:t>
            </a:r>
            <a:r>
              <a:rPr lang="es-ES" sz="2400" dirty="0" smtClean="0"/>
              <a:t> donde se enlaza cada extensión con una dirección de mail para el envió de mensajes.</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
            <a:ext cx="7416824" cy="1124744"/>
          </a:xfrm>
        </p:spPr>
        <p:txBody>
          <a:bodyPr/>
          <a:lstStyle/>
          <a:p>
            <a:pPr lvl="1"/>
            <a:r>
              <a:rPr lang="es-EC" sz="3200" dirty="0" smtClean="0"/>
              <a:t>Configuración central 3COM 3CR10551A.</a:t>
            </a:r>
            <a:endParaRPr lang="es-ES" sz="3200" dirty="0" smtClean="0"/>
          </a:p>
          <a:p>
            <a:endParaRPr lang="es-ES" dirty="0"/>
          </a:p>
        </p:txBody>
      </p:sp>
      <p:pic>
        <p:nvPicPr>
          <p:cNvPr id="4" name="3 Imagen"/>
          <p:cNvPicPr/>
          <p:nvPr/>
        </p:nvPicPr>
        <p:blipFill>
          <a:blip r:embed="rId2" cstate="print"/>
          <a:srcRect/>
          <a:stretch>
            <a:fillRect/>
          </a:stretch>
        </p:blipFill>
        <p:spPr bwMode="auto">
          <a:xfrm>
            <a:off x="899592" y="1628800"/>
            <a:ext cx="2905502" cy="4029453"/>
          </a:xfrm>
          <a:prstGeom prst="rect">
            <a:avLst/>
          </a:prstGeom>
          <a:noFill/>
          <a:ln w="9525">
            <a:noFill/>
            <a:miter lim="800000"/>
            <a:headEnd/>
            <a:tailEnd/>
          </a:ln>
        </p:spPr>
      </p:pic>
      <p:sp>
        <p:nvSpPr>
          <p:cNvPr id="5" name="4 CuadroTexto"/>
          <p:cNvSpPr txBox="1"/>
          <p:nvPr/>
        </p:nvSpPr>
        <p:spPr>
          <a:xfrm>
            <a:off x="4067944" y="1988840"/>
            <a:ext cx="4860032" cy="2308324"/>
          </a:xfrm>
          <a:prstGeom prst="rect">
            <a:avLst/>
          </a:prstGeom>
          <a:noFill/>
        </p:spPr>
        <p:txBody>
          <a:bodyPr wrap="square" rtlCol="0">
            <a:spAutoFit/>
          </a:bodyPr>
          <a:lstStyle/>
          <a:p>
            <a:pPr algn="just"/>
            <a:r>
              <a:rPr lang="es-EC" sz="2400" dirty="0" smtClean="0"/>
              <a:t>En ésta central se tiene  4 puertos </a:t>
            </a:r>
            <a:r>
              <a:rPr lang="es-EC" sz="2400" i="1" dirty="0" smtClean="0"/>
              <a:t>LAN</a:t>
            </a:r>
            <a:r>
              <a:rPr lang="es-EC" sz="2400" dirty="0" smtClean="0"/>
              <a:t>, 8 puertos analógicos que 4 son </a:t>
            </a:r>
            <a:r>
              <a:rPr lang="es-EC" sz="2400" i="1" dirty="0" smtClean="0"/>
              <a:t>FXS</a:t>
            </a:r>
            <a:r>
              <a:rPr lang="es-EC" sz="2400" dirty="0" smtClean="0"/>
              <a:t>, 4 </a:t>
            </a:r>
            <a:r>
              <a:rPr lang="es-EC" sz="2400" i="1" dirty="0" smtClean="0"/>
              <a:t>FXO</a:t>
            </a:r>
            <a:r>
              <a:rPr lang="es-EC" sz="2400" dirty="0" smtClean="0"/>
              <a:t>. </a:t>
            </a:r>
            <a:r>
              <a:rPr lang="es-EC" sz="2400" i="1" dirty="0" smtClean="0"/>
              <a:t>FXS</a:t>
            </a:r>
            <a:r>
              <a:rPr lang="es-EC" sz="2400" dirty="0" smtClean="0"/>
              <a:t> y </a:t>
            </a:r>
            <a:r>
              <a:rPr lang="es-EC" sz="2400" i="1" dirty="0" smtClean="0"/>
              <a:t>FXO</a:t>
            </a:r>
            <a:r>
              <a:rPr lang="es-EC" sz="2400" dirty="0" smtClean="0"/>
              <a:t> son los nombres de los puertos usados por las líneas telefónicas analógicas</a:t>
            </a:r>
            <a:endParaRPr lang="es-ES" sz="2400" dirty="0"/>
          </a:p>
        </p:txBody>
      </p:sp>
      <p:sp>
        <p:nvSpPr>
          <p:cNvPr id="6" name="5 CuadroTexto"/>
          <p:cNvSpPr txBox="1"/>
          <p:nvPr/>
        </p:nvSpPr>
        <p:spPr>
          <a:xfrm>
            <a:off x="4211960" y="4365104"/>
            <a:ext cx="4752528" cy="1938992"/>
          </a:xfrm>
          <a:prstGeom prst="rect">
            <a:avLst/>
          </a:prstGeom>
          <a:noFill/>
        </p:spPr>
        <p:txBody>
          <a:bodyPr wrap="square" rtlCol="0">
            <a:spAutoFit/>
          </a:bodyPr>
          <a:lstStyle/>
          <a:p>
            <a:pPr algn="just"/>
            <a:r>
              <a:rPr lang="es-ES" sz="2400" dirty="0" smtClean="0"/>
              <a:t>Al ser una central con el sistema asterisk embebido se tiene todos los servicios a disposición con una interfaz web para su configuración.</a:t>
            </a:r>
            <a:endParaRPr lang="es-E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836712"/>
            <a:ext cx="7488832" cy="864096"/>
          </a:xfrm>
        </p:spPr>
        <p:txBody>
          <a:bodyPr/>
          <a:lstStyle/>
          <a:p>
            <a:pPr lvl="1"/>
            <a:r>
              <a:rPr lang="es-EC" sz="3200" dirty="0" smtClean="0"/>
              <a:t>Configuraciones</a:t>
            </a:r>
            <a:r>
              <a:rPr lang="es-EC" sz="2800" dirty="0" smtClean="0"/>
              <a:t> varias centrales.</a:t>
            </a:r>
            <a:endParaRPr lang="es-ES" sz="2800" dirty="0" smtClean="0"/>
          </a:p>
          <a:p>
            <a:endParaRPr lang="es-ES" dirty="0"/>
          </a:p>
        </p:txBody>
      </p:sp>
      <p:pic>
        <p:nvPicPr>
          <p:cNvPr id="4" name="3 Imagen"/>
          <p:cNvPicPr/>
          <p:nvPr/>
        </p:nvPicPr>
        <p:blipFill>
          <a:blip r:embed="rId2" cstate="print"/>
          <a:srcRect/>
          <a:stretch>
            <a:fillRect/>
          </a:stretch>
        </p:blipFill>
        <p:spPr bwMode="auto">
          <a:xfrm>
            <a:off x="395536" y="2780928"/>
            <a:ext cx="4608512" cy="1872208"/>
          </a:xfrm>
          <a:prstGeom prst="rect">
            <a:avLst/>
          </a:prstGeom>
          <a:noFill/>
          <a:ln w="9525">
            <a:noFill/>
            <a:miter lim="800000"/>
            <a:headEnd/>
            <a:tailEnd/>
          </a:ln>
        </p:spPr>
      </p:pic>
      <p:sp>
        <p:nvSpPr>
          <p:cNvPr id="6" name="5 CuadroTexto"/>
          <p:cNvSpPr txBox="1"/>
          <p:nvPr/>
        </p:nvSpPr>
        <p:spPr>
          <a:xfrm>
            <a:off x="5436096" y="2204864"/>
            <a:ext cx="3528392" cy="3046988"/>
          </a:xfrm>
          <a:prstGeom prst="rect">
            <a:avLst/>
          </a:prstGeom>
          <a:noFill/>
        </p:spPr>
        <p:txBody>
          <a:bodyPr wrap="square" rtlCol="0">
            <a:spAutoFit/>
          </a:bodyPr>
          <a:lstStyle/>
          <a:p>
            <a:pPr algn="just"/>
            <a:r>
              <a:rPr lang="es-ES" sz="2400" dirty="0" smtClean="0"/>
              <a:t>Además de configurar los ficheros sip.conf, extensions.conf, se tomara en cuenta el fichero </a:t>
            </a:r>
            <a:r>
              <a:rPr lang="es-ES" sz="2400" dirty="0" err="1" smtClean="0"/>
              <a:t>iax.conf</a:t>
            </a:r>
            <a:r>
              <a:rPr lang="es-ES" sz="2400" dirty="0" smtClean="0"/>
              <a:t> en el que se declara cada central para poder comunicarse entre ellas.  </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7488832" cy="1368152"/>
          </a:xfrm>
        </p:spPr>
        <p:txBody>
          <a:bodyPr/>
          <a:lstStyle/>
          <a:p>
            <a:pPr marL="420624" lvl="1" indent="-384048">
              <a:buSzPct val="80000"/>
              <a:buFont typeface="Wingdings 2"/>
              <a:buChar char=""/>
            </a:pPr>
            <a:r>
              <a:rPr lang="es-EC" sz="3200" dirty="0" smtClean="0"/>
              <a:t>Configuraciones varias centrales y análisis Wireshark.</a:t>
            </a:r>
          </a:p>
          <a:p>
            <a:endParaRPr lang="es-ES" dirty="0"/>
          </a:p>
        </p:txBody>
      </p:sp>
      <p:pic>
        <p:nvPicPr>
          <p:cNvPr id="4" name="3 Imagen"/>
          <p:cNvPicPr/>
          <p:nvPr/>
        </p:nvPicPr>
        <p:blipFill>
          <a:blip r:embed="rId2" cstate="print"/>
          <a:srcRect/>
          <a:stretch>
            <a:fillRect/>
          </a:stretch>
        </p:blipFill>
        <p:spPr bwMode="auto">
          <a:xfrm>
            <a:off x="683568" y="1844824"/>
            <a:ext cx="3168352" cy="1944216"/>
          </a:xfrm>
          <a:prstGeom prst="rect">
            <a:avLst/>
          </a:prstGeom>
          <a:noFill/>
          <a:ln w="9525">
            <a:noFill/>
            <a:miter lim="800000"/>
            <a:headEnd/>
            <a:tailEnd/>
          </a:ln>
        </p:spPr>
      </p:pic>
      <p:sp>
        <p:nvSpPr>
          <p:cNvPr id="5" name="4 CuadroTexto"/>
          <p:cNvSpPr txBox="1"/>
          <p:nvPr/>
        </p:nvSpPr>
        <p:spPr>
          <a:xfrm>
            <a:off x="4427984" y="1340768"/>
            <a:ext cx="4284984" cy="2954655"/>
          </a:xfrm>
          <a:prstGeom prst="rect">
            <a:avLst/>
          </a:prstGeom>
          <a:noFill/>
        </p:spPr>
        <p:txBody>
          <a:bodyPr wrap="square" rtlCol="0">
            <a:spAutoFit/>
          </a:bodyPr>
          <a:lstStyle/>
          <a:p>
            <a:pPr algn="just"/>
            <a:r>
              <a:rPr lang="es-EC" sz="2400" dirty="0" smtClean="0"/>
              <a:t>Wireshark es el analizador de cualquier protocolo de red. Mediante este analizador se obtiene la grafica de </a:t>
            </a:r>
            <a:r>
              <a:rPr lang="es-EC" sz="2400" dirty="0" err="1" smtClean="0"/>
              <a:t>QoS</a:t>
            </a:r>
            <a:r>
              <a:rPr lang="es-EC" sz="2400" dirty="0" smtClean="0"/>
              <a:t> que en la cual se indica si la comunicación es satisfactoria o desfavorable. </a:t>
            </a:r>
          </a:p>
          <a:p>
            <a:endParaRPr lang="es-ES" dirty="0"/>
          </a:p>
        </p:txBody>
      </p:sp>
      <p:pic>
        <p:nvPicPr>
          <p:cNvPr id="6" name="5 Imagen"/>
          <p:cNvPicPr/>
          <p:nvPr/>
        </p:nvPicPr>
        <p:blipFill>
          <a:blip r:embed="rId3" cstate="print"/>
          <a:srcRect b="38710"/>
          <a:stretch>
            <a:fillRect/>
          </a:stretch>
        </p:blipFill>
        <p:spPr bwMode="auto">
          <a:xfrm>
            <a:off x="683568" y="3933056"/>
            <a:ext cx="7776864" cy="1368152"/>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683568" y="5373216"/>
            <a:ext cx="7776864" cy="134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smtClean="0"/>
              <a:t>CONSIDERACIONES</a:t>
            </a:r>
            <a:endParaRPr lang="es-ES" dirty="0"/>
          </a:p>
        </p:txBody>
      </p:sp>
      <p:sp>
        <p:nvSpPr>
          <p:cNvPr id="3" name="2 Marcador de contenido"/>
          <p:cNvSpPr>
            <a:spLocks noGrp="1"/>
          </p:cNvSpPr>
          <p:nvPr>
            <p:ph idx="1"/>
          </p:nvPr>
        </p:nvSpPr>
        <p:spPr/>
        <p:txBody>
          <a:bodyPr/>
          <a:lstStyle/>
          <a:p>
            <a:r>
              <a:rPr lang="es-ES" dirty="0" smtClean="0"/>
              <a:t>Tener en cuenta si los equipos están con direcciones IP y que estos se comuniquen entre si.</a:t>
            </a:r>
          </a:p>
          <a:p>
            <a:r>
              <a:rPr lang="es-ES" dirty="0" smtClean="0"/>
              <a:t>Revisar las conexiones de alimentación para evitar daños en los equipos.</a:t>
            </a:r>
          </a:p>
          <a:p>
            <a:r>
              <a:rPr lang="es-ES" dirty="0" smtClean="0"/>
              <a:t>Conocer los parámetros de configuración para los ficheros a utilizar en asterisk</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sz="5100" dirty="0" smtClean="0"/>
              <a:t>Elastix</a:t>
            </a:r>
            <a:r>
              <a:rPr lang="es-ES" sz="4800" dirty="0" smtClean="0"/>
              <a:t/>
            </a:r>
            <a:br>
              <a:rPr lang="es-ES" sz="4800" dirty="0" smtClean="0"/>
            </a:br>
            <a:endParaRPr lang="es-ES" dirty="0"/>
          </a:p>
        </p:txBody>
      </p:sp>
      <p:sp>
        <p:nvSpPr>
          <p:cNvPr id="3" name="2 Marcador de contenido"/>
          <p:cNvSpPr>
            <a:spLocks noGrp="1"/>
          </p:cNvSpPr>
          <p:nvPr>
            <p:ph idx="1"/>
          </p:nvPr>
        </p:nvSpPr>
        <p:spPr>
          <a:xfrm>
            <a:off x="395536" y="1124744"/>
            <a:ext cx="8291264" cy="4525963"/>
          </a:xfrm>
        </p:spPr>
        <p:txBody>
          <a:bodyPr/>
          <a:lstStyle/>
          <a:p>
            <a:pPr lvl="1" algn="just">
              <a:buNone/>
            </a:pPr>
            <a:r>
              <a:rPr lang="es-EC" sz="2800" dirty="0" smtClean="0"/>
              <a:t>Objetivo. Instalar y configurar una central con software elastix con sus servicios básicos.</a:t>
            </a:r>
          </a:p>
          <a:p>
            <a:pPr lvl="1" algn="just">
              <a:buNone/>
            </a:pPr>
            <a:endParaRPr lang="es-EC" sz="1000" dirty="0" smtClean="0"/>
          </a:p>
          <a:p>
            <a:pPr lvl="1" algn="just"/>
            <a:r>
              <a:rPr lang="es-EC" sz="2800" dirty="0" smtClean="0"/>
              <a:t>Configuración del servidor de comunicaciones Elastix llamada entre teléfono IP y softphone.</a:t>
            </a:r>
            <a:endParaRPr lang="es-ES" sz="2800" dirty="0" smtClean="0"/>
          </a:p>
          <a:p>
            <a:endParaRPr lang="es-ES" dirty="0"/>
          </a:p>
        </p:txBody>
      </p:sp>
      <p:pic>
        <p:nvPicPr>
          <p:cNvPr id="4" name="3 Imagen"/>
          <p:cNvPicPr/>
          <p:nvPr/>
        </p:nvPicPr>
        <p:blipFill>
          <a:blip r:embed="rId2" cstate="print"/>
          <a:srcRect l="8450" t="17797" r="62504" b="54802"/>
          <a:stretch>
            <a:fillRect/>
          </a:stretch>
        </p:blipFill>
        <p:spPr bwMode="auto">
          <a:xfrm>
            <a:off x="971600" y="3501008"/>
            <a:ext cx="4146426" cy="2564592"/>
          </a:xfrm>
          <a:prstGeom prst="rect">
            <a:avLst/>
          </a:prstGeom>
          <a:noFill/>
          <a:ln w="9525">
            <a:noFill/>
            <a:miter lim="800000"/>
            <a:headEnd/>
            <a:tailEnd/>
          </a:ln>
        </p:spPr>
      </p:pic>
      <p:sp>
        <p:nvSpPr>
          <p:cNvPr id="6" name="5 CuadroTexto"/>
          <p:cNvSpPr txBox="1"/>
          <p:nvPr/>
        </p:nvSpPr>
        <p:spPr>
          <a:xfrm>
            <a:off x="5436096" y="3573016"/>
            <a:ext cx="3528392" cy="3046988"/>
          </a:xfrm>
          <a:prstGeom prst="rect">
            <a:avLst/>
          </a:prstGeom>
          <a:noFill/>
        </p:spPr>
        <p:txBody>
          <a:bodyPr wrap="square" rtlCol="0">
            <a:spAutoFit/>
          </a:bodyPr>
          <a:lstStyle/>
          <a:p>
            <a:pPr algn="just"/>
            <a:r>
              <a:rPr lang="es-ES" sz="2400" dirty="0" smtClean="0"/>
              <a:t>La configuración para el sistema Elastix se realiza mediante un buscador de internet ya que su interfaz de configuración es grafica para todos sus servicios.</a:t>
            </a:r>
            <a:endParaRPr lang="es-E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8686800" cy="1584176"/>
          </a:xfrm>
        </p:spPr>
        <p:txBody>
          <a:bodyPr>
            <a:normAutofit/>
          </a:bodyPr>
          <a:lstStyle/>
          <a:p>
            <a:pPr marL="420624" lvl="1" indent="-384048" algn="just">
              <a:buSzPct val="80000"/>
              <a:buFont typeface="Wingdings 2"/>
              <a:buChar char=""/>
            </a:pPr>
            <a:r>
              <a:rPr lang="es-EC" sz="3200" dirty="0" smtClean="0"/>
              <a:t>Configuración del servidor de comunicaciones Elastix y análisis Wireshark</a:t>
            </a:r>
            <a:endParaRPr lang="es-ES" sz="3200" dirty="0" smtClean="0"/>
          </a:p>
          <a:p>
            <a:endParaRPr lang="es-ES" dirty="0"/>
          </a:p>
        </p:txBody>
      </p:sp>
      <p:pic>
        <p:nvPicPr>
          <p:cNvPr id="4" name="3 Imagen"/>
          <p:cNvPicPr/>
          <p:nvPr/>
        </p:nvPicPr>
        <p:blipFill>
          <a:blip r:embed="rId2" cstate="print"/>
          <a:srcRect l="8624" t="17797" r="64974" b="44068"/>
          <a:stretch>
            <a:fillRect/>
          </a:stretch>
        </p:blipFill>
        <p:spPr bwMode="auto">
          <a:xfrm>
            <a:off x="2699792" y="2348880"/>
            <a:ext cx="3686175" cy="3317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611560" y="1124744"/>
            <a:ext cx="7467600" cy="4696670"/>
          </a:xfrm>
          <a:prstGeom prst="rect">
            <a:avLst/>
          </a:prstGeom>
          <a:noFill/>
        </p:spPr>
        <p:txBody>
          <a:bodyPr wrap="square" rtlCol="0">
            <a:spAutoFit/>
          </a:bodyPr>
          <a:lstStyle/>
          <a:p>
            <a:pPr algn="just"/>
            <a:r>
              <a:rPr lang="es-ES" sz="2800" dirty="0" smtClean="0"/>
              <a:t>Entre los servicios que tiene Elastix se configuro los siguientes:</a:t>
            </a:r>
          </a:p>
          <a:p>
            <a:pPr algn="just">
              <a:buFont typeface="Arial" pitchFamily="34" charset="0"/>
              <a:buChar char="•"/>
            </a:pPr>
            <a:r>
              <a:rPr lang="es-ES" sz="2800" dirty="0" smtClean="0"/>
              <a:t>Grabaciones del sistema, donde se guardara un mensaje de voz que después se utilizara dependiendo de las necesidades del administrador </a:t>
            </a:r>
          </a:p>
          <a:p>
            <a:pPr algn="just">
              <a:buFont typeface="Arial" pitchFamily="34" charset="0"/>
              <a:buChar char="•"/>
            </a:pPr>
            <a:r>
              <a:rPr lang="es-ES" sz="2800" dirty="0" smtClean="0"/>
              <a:t>IVR Respuesta de voz interactiva que es donde se configura un menú con ciertas opciones para el usuario.</a:t>
            </a:r>
          </a:p>
          <a:p>
            <a:pPr>
              <a:buFont typeface="Arial" pitchFamily="34" charset="0"/>
              <a:buChar char="•"/>
            </a:pP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7467600" cy="4525963"/>
          </a:xfrm>
        </p:spPr>
        <p:txBody>
          <a:bodyPr>
            <a:normAutofit/>
          </a:bodyPr>
          <a:lstStyle/>
          <a:p>
            <a:pPr algn="just">
              <a:buFont typeface="Arial" pitchFamily="34" charset="0"/>
              <a:buChar char="•"/>
            </a:pPr>
            <a:r>
              <a:rPr lang="es-ES" sz="2800" dirty="0" smtClean="0"/>
              <a:t>Buzón de voz en donde se guardara un mensaje si el usuario de esa extensión no se encuentra.</a:t>
            </a:r>
          </a:p>
          <a:p>
            <a:pPr algn="just">
              <a:buFont typeface="Arial" pitchFamily="34" charset="0"/>
              <a:buChar char="•"/>
            </a:pPr>
            <a:r>
              <a:rPr lang="es-ES" sz="2800" dirty="0" err="1" smtClean="0"/>
              <a:t>Webmail</a:t>
            </a:r>
            <a:r>
              <a:rPr lang="es-ES" sz="2800" dirty="0" smtClean="0"/>
              <a:t> para que el usuario de la extensión reciba sus mensajes de voz directo a una cuenta de mail.</a:t>
            </a:r>
          </a:p>
          <a:p>
            <a:pPr algn="just">
              <a:buFont typeface="Arial" pitchFamily="34" charset="0"/>
              <a:buChar char="•"/>
            </a:pPr>
            <a:r>
              <a:rPr lang="es-ES" sz="2800" dirty="0" smtClean="0"/>
              <a:t>Conferencia que varias usuarios se encuentren comunicados en una sola llamada.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Font typeface="Arial" pitchFamily="34" charset="0"/>
              <a:buChar char="•"/>
            </a:pPr>
            <a:r>
              <a:rPr lang="es-ES" sz="2800" dirty="0" smtClean="0"/>
              <a:t>Colas que si un usuario se  encuentre ocupado la llamada esperara a ser contestada.</a:t>
            </a:r>
          </a:p>
          <a:p>
            <a:pPr>
              <a:buFont typeface="Arial" pitchFamily="34" charset="0"/>
              <a:buChar char="•"/>
            </a:pPr>
            <a:r>
              <a:rPr lang="es-ES" sz="2800" dirty="0" smtClean="0"/>
              <a:t>Sígueme es una característica que tiene elastix en la que si un usuario no se encuentra en su extensión esta se llamara automáticamente hacia otra extensión.</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a:xfrm>
            <a:off x="457200" y="1600200"/>
            <a:ext cx="8363272" cy="5257800"/>
          </a:xfrm>
        </p:spPr>
        <p:txBody>
          <a:bodyPr>
            <a:normAutofit fontScale="92500" lnSpcReduction="20000"/>
          </a:bodyPr>
          <a:lstStyle/>
          <a:p>
            <a:pPr algn="just"/>
            <a:r>
              <a:rPr lang="es-ES" sz="3200" dirty="0" smtClean="0"/>
              <a:t>Desarrollar guías de laboratorio para la implementación de un sistema de comunicación basado en voz sobre IP con la plataforma Asterisk.</a:t>
            </a:r>
          </a:p>
          <a:p>
            <a:pPr algn="just">
              <a:buNone/>
            </a:pPr>
            <a:endParaRPr lang="es-ES" sz="3200" dirty="0" smtClean="0"/>
          </a:p>
          <a:p>
            <a:pPr lvl="0" algn="just"/>
            <a:r>
              <a:rPr lang="es-ES" sz="3200" dirty="0" smtClean="0"/>
              <a:t>Determinar qué tipo de servicios se pueden implementar sobre conexiones de voz sobre IP.</a:t>
            </a:r>
          </a:p>
          <a:p>
            <a:pPr algn="just">
              <a:buNone/>
            </a:pPr>
            <a:endParaRPr lang="es-ES" sz="3200" dirty="0" smtClean="0"/>
          </a:p>
          <a:p>
            <a:pPr lvl="0" algn="just"/>
            <a:r>
              <a:rPr lang="es-ES" sz="3200" dirty="0" smtClean="0"/>
              <a:t>Especificar los requerimientos de los equipos que hacen posible la comunicación de voz sobre IP.</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363272" cy="2160240"/>
          </a:xfrm>
        </p:spPr>
        <p:txBody>
          <a:bodyPr>
            <a:noAutofit/>
          </a:bodyPr>
          <a:lstStyle/>
          <a:p>
            <a:pPr algn="just"/>
            <a:r>
              <a:rPr lang="es-ES" sz="3200" dirty="0" smtClean="0"/>
              <a:t>En el análisis con el programa Wireshark. Se selecciona las llamadas que se realizaron para conectarse a la conferencia, entre los usuarios.</a:t>
            </a:r>
          </a:p>
          <a:p>
            <a:pPr>
              <a:buNone/>
            </a:pPr>
            <a:endParaRPr lang="es-ES" sz="2000" dirty="0" smtClean="0"/>
          </a:p>
        </p:txBody>
      </p:sp>
      <p:pic>
        <p:nvPicPr>
          <p:cNvPr id="4" name="3 Imagen"/>
          <p:cNvPicPr/>
          <p:nvPr/>
        </p:nvPicPr>
        <p:blipFill>
          <a:blip r:embed="rId2" cstate="print"/>
          <a:srcRect r="50679"/>
          <a:stretch>
            <a:fillRect/>
          </a:stretch>
        </p:blipFill>
        <p:spPr bwMode="auto">
          <a:xfrm>
            <a:off x="755576" y="2348880"/>
            <a:ext cx="3960440" cy="4509120"/>
          </a:xfrm>
          <a:prstGeom prst="rect">
            <a:avLst/>
          </a:prstGeom>
          <a:noFill/>
          <a:ln w="9525">
            <a:noFill/>
            <a:miter lim="800000"/>
            <a:headEnd/>
            <a:tailEnd/>
          </a:ln>
        </p:spPr>
      </p:pic>
      <p:sp>
        <p:nvSpPr>
          <p:cNvPr id="5" name="4 CuadroTexto"/>
          <p:cNvSpPr txBox="1"/>
          <p:nvPr/>
        </p:nvSpPr>
        <p:spPr>
          <a:xfrm>
            <a:off x="5148064" y="2636912"/>
            <a:ext cx="3744416" cy="2677656"/>
          </a:xfrm>
          <a:prstGeom prst="rect">
            <a:avLst/>
          </a:prstGeom>
          <a:noFill/>
        </p:spPr>
        <p:txBody>
          <a:bodyPr wrap="square" rtlCol="0">
            <a:spAutoFit/>
          </a:bodyPr>
          <a:lstStyle/>
          <a:p>
            <a:pPr algn="just"/>
            <a:r>
              <a:rPr lang="es-ES" sz="2400" dirty="0" smtClean="0"/>
              <a:t>En esta figura se puede ver como se conecta y trabaja el protocolo </a:t>
            </a:r>
            <a:r>
              <a:rPr lang="es-ES" sz="2400" dirty="0" err="1" smtClean="0"/>
              <a:t>sip</a:t>
            </a:r>
            <a:r>
              <a:rPr lang="es-ES" sz="2400" dirty="0" smtClean="0"/>
              <a:t> y el movimiento de permisos para lograr realizar una llamada sin ningún inconveniente</a:t>
            </a:r>
            <a:endParaRPr lang="es-E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CONSIDERACIONES</a:t>
            </a:r>
            <a:endParaRPr lang="es-ES" dirty="0"/>
          </a:p>
        </p:txBody>
      </p:sp>
      <p:sp>
        <p:nvSpPr>
          <p:cNvPr id="3" name="2 Marcador de contenido"/>
          <p:cNvSpPr>
            <a:spLocks noGrp="1"/>
          </p:cNvSpPr>
          <p:nvPr>
            <p:ph idx="1"/>
          </p:nvPr>
        </p:nvSpPr>
        <p:spPr/>
        <p:txBody>
          <a:bodyPr>
            <a:normAutofit/>
          </a:bodyPr>
          <a:lstStyle/>
          <a:p>
            <a:pPr algn="just"/>
            <a:r>
              <a:rPr lang="es-ES" sz="2800" dirty="0" smtClean="0"/>
              <a:t>Decidir si el software Elastix se va utilizar en una maquina virtual o maquina física. En lo que es máquina virtual tener en cuenta la configuración de red.</a:t>
            </a:r>
          </a:p>
          <a:p>
            <a:pPr algn="just"/>
            <a:r>
              <a:rPr lang="es-ES" sz="2800" dirty="0" smtClean="0"/>
              <a:t>Revisar si los equipos a utilizar se encuentra en la misma red.</a:t>
            </a:r>
          </a:p>
          <a:p>
            <a:pPr algn="just"/>
            <a:r>
              <a:rPr lang="es-ES" sz="2800" dirty="0" smtClean="0"/>
              <a:t>No olvidar las contraseñas de instalación de elastix.</a:t>
            </a:r>
          </a:p>
          <a:p>
            <a:endParaRPr lang="es-E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Equipamiento de hardware</a:t>
            </a:r>
            <a:endParaRPr lang="es-ES" dirty="0"/>
          </a:p>
        </p:txBody>
      </p:sp>
      <p:pic>
        <p:nvPicPr>
          <p:cNvPr id="4" name="3 Imagen"/>
          <p:cNvPicPr/>
          <p:nvPr/>
        </p:nvPicPr>
        <p:blipFill>
          <a:blip r:embed="rId2" cstate="print"/>
          <a:srcRect/>
          <a:stretch>
            <a:fillRect/>
          </a:stretch>
        </p:blipFill>
        <p:spPr bwMode="auto">
          <a:xfrm>
            <a:off x="899592" y="1916832"/>
            <a:ext cx="720080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80920" cy="5256584"/>
          </a:xfrm>
        </p:spPr>
        <p:txBody>
          <a:bodyPr>
            <a:noAutofit/>
          </a:bodyPr>
          <a:lstStyle/>
          <a:p>
            <a:pPr algn="just">
              <a:buNone/>
            </a:pPr>
            <a:r>
              <a:rPr lang="es-ES" sz="2800" dirty="0" smtClean="0"/>
              <a:t>Tanto para los computadores para el usuario como para el servidor no  exigen grandes requerimientos, pero se recomienda la siguiente configuración mínima:</a:t>
            </a:r>
          </a:p>
          <a:p>
            <a:pPr algn="just">
              <a:buNone/>
            </a:pPr>
            <a:r>
              <a:rPr lang="es-ES" sz="2800" dirty="0" smtClean="0"/>
              <a:t> </a:t>
            </a:r>
          </a:p>
          <a:p>
            <a:pPr algn="just"/>
            <a:r>
              <a:rPr lang="es-ES" sz="2800" dirty="0" smtClean="0"/>
              <a:t>Procesador Intel Pentium de 1.2 </a:t>
            </a:r>
            <a:r>
              <a:rPr lang="es-ES" sz="2800" dirty="0" err="1" smtClean="0"/>
              <a:t>Ghz</a:t>
            </a:r>
            <a:r>
              <a:rPr lang="es-ES" sz="2800" dirty="0" smtClean="0"/>
              <a:t>, para equipo usuario.</a:t>
            </a:r>
          </a:p>
          <a:p>
            <a:pPr algn="just"/>
            <a:r>
              <a:rPr lang="es-ES" sz="2800" dirty="0" smtClean="0"/>
              <a:t>Procesador Intel Pentium de 1.6 </a:t>
            </a:r>
            <a:r>
              <a:rPr lang="es-ES" sz="2800" dirty="0" err="1" smtClean="0"/>
              <a:t>Ghz</a:t>
            </a:r>
            <a:r>
              <a:rPr lang="es-ES" sz="2800" dirty="0" smtClean="0"/>
              <a:t>, para equipo servidor.</a:t>
            </a:r>
          </a:p>
          <a:p>
            <a:pPr algn="just"/>
            <a:r>
              <a:rPr lang="es-ES" sz="2800" dirty="0" smtClean="0"/>
              <a:t>256 MB memoria RAM para equipos usuario.</a:t>
            </a:r>
          </a:p>
          <a:p>
            <a:pPr algn="just"/>
            <a:r>
              <a:rPr lang="es-ES" sz="2800" dirty="0" smtClean="0"/>
              <a:t>512 MB memoria RAM para equipo servidor</a:t>
            </a:r>
          </a:p>
          <a:p>
            <a:pPr algn="just"/>
            <a:r>
              <a:rPr lang="es-ES" sz="2800" dirty="0" smtClean="0"/>
              <a:t>4 GB disco duro.</a:t>
            </a:r>
          </a:p>
          <a:p>
            <a:pPr algn="just"/>
            <a:r>
              <a:rPr lang="es-ES" sz="2800" dirty="0" smtClean="0"/>
              <a:t>1 Tarjetas de red 10BaseT por cada equipo.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25000" lnSpcReduction="20000"/>
          </a:bodyPr>
          <a:lstStyle/>
          <a:p>
            <a:pPr lvl="0"/>
            <a:r>
              <a:rPr lang="es-EC" sz="11200" dirty="0" smtClean="0"/>
              <a:t>Sistema Operativo Linux versión Ubuntu 10.04 para el administrador de </a:t>
            </a:r>
            <a:r>
              <a:rPr lang="es-EC" sz="11200" dirty="0" err="1" smtClean="0"/>
              <a:t>asterisk</a:t>
            </a:r>
            <a:r>
              <a:rPr lang="es-EC" sz="11200" dirty="0" smtClean="0"/>
              <a:t>.</a:t>
            </a:r>
            <a:endParaRPr lang="es-ES" sz="11200" dirty="0" smtClean="0"/>
          </a:p>
          <a:p>
            <a:pPr lvl="0"/>
            <a:r>
              <a:rPr lang="es-EC" sz="11200" dirty="0" smtClean="0"/>
              <a:t>Sistema operativo Windows para el usuario en el que va a estar instalado el </a:t>
            </a:r>
            <a:r>
              <a:rPr lang="es-EC" sz="11200" dirty="0" err="1" smtClean="0"/>
              <a:t>softphone</a:t>
            </a:r>
            <a:r>
              <a:rPr lang="es-EC" sz="11200" dirty="0" smtClean="0"/>
              <a:t> escogido. </a:t>
            </a:r>
            <a:endParaRPr lang="es-ES" sz="11200" dirty="0" smtClean="0"/>
          </a:p>
          <a:p>
            <a:pPr lvl="0"/>
            <a:r>
              <a:rPr lang="es-EC" sz="11200" dirty="0" err="1" smtClean="0"/>
              <a:t>Asterisk</a:t>
            </a:r>
            <a:r>
              <a:rPr lang="es-EC" sz="11200" dirty="0" smtClean="0"/>
              <a:t> versión 1.6.2.7 sistema que será utilizado para crear una PBX con sus servicios.</a:t>
            </a:r>
            <a:endParaRPr lang="es-ES" sz="11200" dirty="0" smtClean="0"/>
          </a:p>
          <a:p>
            <a:pPr lvl="0"/>
            <a:r>
              <a:rPr lang="es-EC" sz="11200" dirty="0" err="1" smtClean="0"/>
              <a:t>Elastix</a:t>
            </a:r>
            <a:r>
              <a:rPr lang="es-EC" sz="11200" dirty="0" smtClean="0"/>
              <a:t> versión 2.0.1 software que estará instalo en </a:t>
            </a:r>
            <a:r>
              <a:rPr lang="es-EC" sz="11200" dirty="0" err="1" smtClean="0"/>
              <a:t>linux</a:t>
            </a:r>
            <a:r>
              <a:rPr lang="es-EC" sz="11200" dirty="0" smtClean="0"/>
              <a:t> para su administración.  </a:t>
            </a:r>
            <a:endParaRPr lang="es-ES" sz="11200" dirty="0" smtClean="0"/>
          </a:p>
          <a:p>
            <a:pPr lvl="1"/>
            <a:r>
              <a:rPr lang="es-EC" sz="11200" dirty="0" err="1" smtClean="0"/>
              <a:t>Softphone</a:t>
            </a:r>
            <a:r>
              <a:rPr lang="es-EC" sz="11200" dirty="0" smtClean="0"/>
              <a:t> </a:t>
            </a:r>
            <a:r>
              <a:rPr lang="es-EC" sz="11200" dirty="0" err="1" smtClean="0"/>
              <a:t>Zoiper</a:t>
            </a:r>
            <a:r>
              <a:rPr lang="es-EC" sz="11200" dirty="0" smtClean="0"/>
              <a:t> para sistema Ubuntu versión 2.1.5</a:t>
            </a:r>
            <a:endParaRPr lang="es-ES" sz="11200" dirty="0" smtClean="0"/>
          </a:p>
          <a:p>
            <a:pPr lvl="1"/>
            <a:r>
              <a:rPr lang="es-EC" sz="11200" dirty="0" err="1" smtClean="0"/>
              <a:t>Softphone</a:t>
            </a:r>
            <a:r>
              <a:rPr lang="es-EC" sz="11200" dirty="0" smtClean="0"/>
              <a:t> X-lite para sistema </a:t>
            </a:r>
            <a:r>
              <a:rPr lang="es-EC" sz="11200" dirty="0" err="1" smtClean="0"/>
              <a:t>windows</a:t>
            </a:r>
            <a:r>
              <a:rPr lang="es-EC" sz="11200" dirty="0" smtClean="0"/>
              <a:t> versión 3.0</a:t>
            </a:r>
            <a:endParaRPr lang="es-ES" sz="11200" dirty="0" smtClean="0"/>
          </a:p>
          <a:p>
            <a:endParaRPr lang="es-ES" dirty="0"/>
          </a:p>
        </p:txBody>
      </p:sp>
      <p:sp>
        <p:nvSpPr>
          <p:cNvPr id="4" name="1 Título"/>
          <p:cNvSpPr>
            <a:spLocks noGrp="1"/>
          </p:cNvSpPr>
          <p:nvPr>
            <p:ph type="title"/>
          </p:nvPr>
        </p:nvSpPr>
        <p:spPr/>
        <p:txBody>
          <a:bodyPr/>
          <a:lstStyle/>
          <a:p>
            <a:r>
              <a:rPr lang="es-ES" dirty="0" smtClean="0"/>
              <a:t>Equipamiento de software</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7467600" cy="1143000"/>
          </a:xfrm>
        </p:spPr>
        <p:txBody>
          <a:bodyPr/>
          <a:lstStyle/>
          <a:p>
            <a:r>
              <a:rPr lang="es-ES" dirty="0" smtClean="0"/>
              <a:t>CONCLUSIONES</a:t>
            </a:r>
            <a:endParaRPr lang="es-ES" dirty="0"/>
          </a:p>
        </p:txBody>
      </p:sp>
      <p:sp>
        <p:nvSpPr>
          <p:cNvPr id="3" name="2 Marcador de contenido"/>
          <p:cNvSpPr>
            <a:spLocks noGrp="1"/>
          </p:cNvSpPr>
          <p:nvPr>
            <p:ph idx="1"/>
          </p:nvPr>
        </p:nvSpPr>
        <p:spPr>
          <a:xfrm>
            <a:off x="395536" y="1124744"/>
            <a:ext cx="8075240" cy="4785395"/>
          </a:xfrm>
        </p:spPr>
        <p:txBody>
          <a:bodyPr>
            <a:noAutofit/>
          </a:bodyPr>
          <a:lstStyle/>
          <a:p>
            <a:pPr lvl="0" algn="just"/>
            <a:r>
              <a:rPr lang="es-ES" sz="2800" dirty="0" smtClean="0"/>
              <a:t>Para el uso de </a:t>
            </a:r>
            <a:r>
              <a:rPr lang="es-ES" sz="2800" dirty="0" err="1" smtClean="0"/>
              <a:t>Asterisk</a:t>
            </a:r>
            <a:r>
              <a:rPr lang="es-ES" sz="2800" dirty="0" smtClean="0"/>
              <a:t> en su forma natural o </a:t>
            </a:r>
            <a:r>
              <a:rPr lang="es-ES" sz="2800" dirty="0" err="1" smtClean="0"/>
              <a:t>Elastix</a:t>
            </a:r>
            <a:r>
              <a:rPr lang="es-ES" sz="2800" dirty="0" smtClean="0"/>
              <a:t> (</a:t>
            </a:r>
            <a:r>
              <a:rPr lang="es-ES" sz="2800" dirty="0" err="1" smtClean="0"/>
              <a:t>Asterisk</a:t>
            </a:r>
            <a:r>
              <a:rPr lang="es-ES" sz="2800" dirty="0" smtClean="0"/>
              <a:t> interfaz gráfica), no se necesita computadores con mucha capacidad de procesamiento, requerimientos básicos, ya que este software es liviano y muy robusto.</a:t>
            </a:r>
          </a:p>
          <a:p>
            <a:pPr lvl="0" algn="just">
              <a:buNone/>
            </a:pPr>
            <a:endParaRPr lang="es-ES" sz="2800" dirty="0" smtClean="0"/>
          </a:p>
          <a:p>
            <a:pPr lvl="0" algn="just"/>
            <a:r>
              <a:rPr lang="es-ES" sz="2800" dirty="0" smtClean="0"/>
              <a:t>La metodología que se llevo en las guías fue el plantear sistemáticamente la implementación de los servicios de </a:t>
            </a:r>
            <a:r>
              <a:rPr lang="es-ES" sz="2800" dirty="0" err="1" smtClean="0"/>
              <a:t>Voip</a:t>
            </a:r>
            <a:r>
              <a:rPr lang="es-ES" sz="2800" dirty="0" smtClean="0"/>
              <a:t> a un bajo costo, además de permitir a los alumnos conocer y comprender en forma práctica, sobre estos servicios.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95536" y="1124744"/>
            <a:ext cx="8075240" cy="4785395"/>
          </a:xfrm>
        </p:spPr>
        <p:txBody>
          <a:bodyPr>
            <a:noAutofit/>
          </a:bodyPr>
          <a:lstStyle/>
          <a:p>
            <a:pPr lvl="0" algn="just">
              <a:buNone/>
            </a:pPr>
            <a:endParaRPr lang="es-ES" dirty="0" smtClean="0"/>
          </a:p>
          <a:p>
            <a:pPr lvl="0" algn="just"/>
            <a:r>
              <a:rPr lang="es-ES" sz="2800" dirty="0" smtClean="0"/>
              <a:t> Mediante el uso de </a:t>
            </a:r>
            <a:r>
              <a:rPr lang="es-ES" sz="2800" dirty="0" err="1" smtClean="0"/>
              <a:t>sniffer</a:t>
            </a:r>
            <a:r>
              <a:rPr lang="es-ES" sz="2800" dirty="0" smtClean="0"/>
              <a:t> se pudo determinar los parámetros de calidad de servicio, y que según el avance de las guías el grado de dificultad ira subiendo para poder llegar a administrar una PBX sin ningún problema.</a:t>
            </a:r>
            <a:endParaRPr lang="es-E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a:xfrm>
            <a:off x="457200" y="1600200"/>
            <a:ext cx="8291264" cy="4925144"/>
          </a:xfrm>
        </p:spPr>
        <p:txBody>
          <a:bodyPr>
            <a:normAutofit fontScale="77500" lnSpcReduction="20000"/>
          </a:bodyPr>
          <a:lstStyle/>
          <a:p>
            <a:pPr lvl="0" algn="just"/>
            <a:r>
              <a:rPr lang="es-ES" sz="3300" dirty="0" smtClean="0"/>
              <a:t>Es importante destacar el valor del docente del laboratorio, en donde se permite un alto grado de entendimiento de las actividades e interacción de los alumnos y que de esta manera se pueda responder de manera rápida y contundente a las dudas de los alumnos.</a:t>
            </a:r>
          </a:p>
          <a:p>
            <a:pPr algn="just">
              <a:buNone/>
            </a:pPr>
            <a:r>
              <a:rPr lang="es-ES" sz="3300" dirty="0" smtClean="0"/>
              <a:t> </a:t>
            </a:r>
          </a:p>
          <a:p>
            <a:pPr lvl="0" algn="just"/>
            <a:r>
              <a:rPr lang="es-ES" sz="3300" dirty="0" smtClean="0"/>
              <a:t>Antes de configurar una central mediante el uso de Asterisk o Elastix se debe realizar un estudio previo de la red y la capacidad de los computadores a utilizar, en especial el que se destinara a ser utilizado como servidor, ya que se utilizara  los recursos del computador para poder entregar el servicio.</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lstStyle/>
          <a:p>
            <a:pPr algn="just"/>
            <a:r>
              <a:rPr lang="es-ES" dirty="0" smtClean="0"/>
              <a:t>La convergencia de las redes telefónicas y la evolución de  redes de datos es una de las tendencias tecnológicas más importantes de esta década, ya que se debe al uso de redes </a:t>
            </a:r>
            <a:r>
              <a:rPr lang="es-ES" i="1" dirty="0" smtClean="0"/>
              <a:t>IP</a:t>
            </a:r>
            <a:r>
              <a:rPr lang="es-ES" dirty="0" smtClean="0"/>
              <a:t> y del costo de telefonía en lo que se refiere a llamadas telefónicas.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Que es VoIP?</a:t>
            </a:r>
            <a:endParaRPr lang="es-ES" dirty="0"/>
          </a:p>
        </p:txBody>
      </p:sp>
      <p:sp>
        <p:nvSpPr>
          <p:cNvPr id="3" name="2 Marcador de contenido"/>
          <p:cNvSpPr>
            <a:spLocks noGrp="1"/>
          </p:cNvSpPr>
          <p:nvPr>
            <p:ph idx="1"/>
          </p:nvPr>
        </p:nvSpPr>
        <p:spPr/>
        <p:txBody>
          <a:bodyPr>
            <a:normAutofit/>
          </a:bodyPr>
          <a:lstStyle/>
          <a:p>
            <a:pPr algn="just"/>
            <a:r>
              <a:rPr lang="es-ES" dirty="0" smtClean="0"/>
              <a:t>La telefonía IP también llamada Voz sobre IP se puede definir como la transmisión de paquetes de voz utilizando redes de datos, la comunicación se realiza por medio del protocolo IP, permitiendo establecer llamadas de voz, obteniendo de esta manera una reducción de costos considerables en telefonía.</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dirty="0" smtClean="0"/>
              <a:t>Esquema de elementos de una red VoIP</a:t>
            </a:r>
            <a:endParaRPr lang="es-ES" dirty="0"/>
          </a:p>
        </p:txBody>
      </p:sp>
      <p:pic>
        <p:nvPicPr>
          <p:cNvPr id="1026" name="Picture 2"/>
          <p:cNvPicPr>
            <a:picLocks noChangeAspect="1" noChangeArrowheads="1"/>
          </p:cNvPicPr>
          <p:nvPr/>
        </p:nvPicPr>
        <p:blipFill>
          <a:blip r:embed="rId2" cstate="print"/>
          <a:srcRect l="1267" t="1431" r="1267" b="1431"/>
          <a:stretch>
            <a:fillRect/>
          </a:stretch>
        </p:blipFill>
        <p:spPr bwMode="auto">
          <a:xfrm>
            <a:off x="827584" y="1988840"/>
            <a:ext cx="7272808" cy="4289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Que es PBX?</a:t>
            </a:r>
            <a:endParaRPr lang="es-ES" dirty="0"/>
          </a:p>
        </p:txBody>
      </p:sp>
      <p:sp>
        <p:nvSpPr>
          <p:cNvPr id="3" name="2 Marcador de contenido"/>
          <p:cNvSpPr>
            <a:spLocks noGrp="1"/>
          </p:cNvSpPr>
          <p:nvPr>
            <p:ph idx="1"/>
          </p:nvPr>
        </p:nvSpPr>
        <p:spPr>
          <a:xfrm>
            <a:off x="899592" y="1196752"/>
            <a:ext cx="7467600" cy="4525963"/>
          </a:xfrm>
        </p:spPr>
        <p:txBody>
          <a:bodyPr/>
          <a:lstStyle/>
          <a:p>
            <a:endParaRPr lang="es-ES" dirty="0" smtClean="0"/>
          </a:p>
          <a:p>
            <a:endParaRPr lang="es-ES" dirty="0" smtClean="0"/>
          </a:p>
          <a:p>
            <a:r>
              <a:rPr lang="es-ES" sz="2800" dirty="0" smtClean="0"/>
              <a:t>Es cualquier central telefónica conectada directamente a la red pública de telefonía por medio de líneas troncales para gestionar además de las llamadas internas, las entrantes y salientes con autonomía sobre cualquier otra central telefónica</a:t>
            </a:r>
            <a:endParaRPr lang="es-E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Que es IP PBX?</a:t>
            </a:r>
            <a:endParaRPr lang="es-ES" dirty="0"/>
          </a:p>
        </p:txBody>
      </p:sp>
      <p:sp>
        <p:nvSpPr>
          <p:cNvPr id="3" name="2 Marcador de contenido"/>
          <p:cNvSpPr>
            <a:spLocks noGrp="1"/>
          </p:cNvSpPr>
          <p:nvPr>
            <p:ph idx="1"/>
          </p:nvPr>
        </p:nvSpPr>
        <p:spPr/>
        <p:txBody>
          <a:bodyPr/>
          <a:lstStyle/>
          <a:p>
            <a:r>
              <a:rPr lang="es-ES" dirty="0" smtClean="0"/>
              <a:t>Una central IP es un equipo telefónico diseñado para ofrecer servicios de comunicación a través de las redes de datos.</a:t>
            </a:r>
          </a:p>
          <a:p>
            <a:r>
              <a:rPr lang="es-ES" dirty="0" smtClean="0"/>
              <a:t>Tomando en cuenta que hay varias centrales que solo permiten trabajar con equipos de la misma marca por lo que su costo de implementación y mantenimiento es alto.</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Que es Asterisk?</a:t>
            </a:r>
            <a:endParaRPr lang="es-ES" dirty="0"/>
          </a:p>
        </p:txBody>
      </p:sp>
      <p:sp>
        <p:nvSpPr>
          <p:cNvPr id="3" name="2 Marcador de contenido"/>
          <p:cNvSpPr>
            <a:spLocks noGrp="1"/>
          </p:cNvSpPr>
          <p:nvPr>
            <p:ph idx="1"/>
          </p:nvPr>
        </p:nvSpPr>
        <p:spPr/>
        <p:txBody>
          <a:bodyPr>
            <a:normAutofit/>
          </a:bodyPr>
          <a:lstStyle/>
          <a:p>
            <a:r>
              <a:rPr lang="es-ES" sz="2800" dirty="0" smtClean="0"/>
              <a:t>Asterisk es una </a:t>
            </a:r>
            <a:r>
              <a:rPr lang="es-ES" sz="2800" i="1" dirty="0" smtClean="0"/>
              <a:t>PBX</a:t>
            </a:r>
            <a:r>
              <a:rPr lang="es-ES" sz="2800" dirty="0" smtClean="0"/>
              <a:t>  para telefonía </a:t>
            </a:r>
            <a:r>
              <a:rPr lang="es-ES" sz="2800" i="1" dirty="0" smtClean="0"/>
              <a:t>IP</a:t>
            </a:r>
            <a:r>
              <a:rPr lang="es-ES" sz="2800" dirty="0" smtClean="0"/>
              <a:t> y telefonía tradicional.</a:t>
            </a:r>
          </a:p>
          <a:p>
            <a:pPr>
              <a:buNone/>
            </a:pPr>
            <a:endParaRPr lang="es-ES" sz="2800" dirty="0" smtClean="0"/>
          </a:p>
          <a:p>
            <a:r>
              <a:rPr lang="es-ES" sz="2800" dirty="0" smtClean="0"/>
              <a:t>Desde el punto de vista de un ambiente telefónico de paquetes, </a:t>
            </a:r>
            <a:r>
              <a:rPr lang="es-ES" sz="2800" dirty="0" err="1" smtClean="0"/>
              <a:t>asterisk</a:t>
            </a:r>
            <a:r>
              <a:rPr lang="es-ES" sz="2800" dirty="0" smtClean="0"/>
              <a:t> se comporta como un gatekeeper brindando características de soporte y administración de llamadas </a:t>
            </a:r>
            <a:r>
              <a:rPr lang="es-ES" sz="2800" i="1" dirty="0" smtClean="0"/>
              <a:t>IP</a:t>
            </a:r>
            <a:endParaRPr lang="es-E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348</TotalTime>
  <Words>1460</Words>
  <Application>Microsoft Office PowerPoint</Application>
  <PresentationFormat>Presentación en pantalla (4:3)</PresentationFormat>
  <Paragraphs>138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Técnico</vt:lpstr>
      <vt:lpstr>DESARROLLO  DE GUÍAS DE LABORATORIO PARA TELEFONÍA IP</vt:lpstr>
      <vt:lpstr>AGENDA</vt:lpstr>
      <vt:lpstr>OBJETIVOS</vt:lpstr>
      <vt:lpstr>INTRODUCCIÓN</vt:lpstr>
      <vt:lpstr>Que es VoIP?</vt:lpstr>
      <vt:lpstr>Esquema de elementos de una red VoIP</vt:lpstr>
      <vt:lpstr>Que es PBX?</vt:lpstr>
      <vt:lpstr>Que es IP PBX?</vt:lpstr>
      <vt:lpstr>Que es Asterisk?</vt:lpstr>
      <vt:lpstr>ESCENARIO DE USO DE ASTERISK</vt:lpstr>
      <vt:lpstr>Que es Elastix?</vt:lpstr>
      <vt:lpstr>Guías de Laboratorio</vt:lpstr>
      <vt:lpstr>Diapositiva 13</vt:lpstr>
      <vt:lpstr>Diapositiva 14</vt:lpstr>
      <vt:lpstr>Diapositiva 15</vt:lpstr>
      <vt:lpstr>Cisco Packet Tracer</vt:lpstr>
      <vt:lpstr>Diapositiva 17</vt:lpstr>
      <vt:lpstr>CONSIDERACIONES</vt:lpstr>
      <vt:lpstr>Asterisk </vt:lpstr>
      <vt:lpstr>Diapositiva 20</vt:lpstr>
      <vt:lpstr>Diapositiva 21</vt:lpstr>
      <vt:lpstr>Diapositiva 22</vt:lpstr>
      <vt:lpstr>Diapositiva 23</vt:lpstr>
      <vt:lpstr>CONSIDERACIONES</vt:lpstr>
      <vt:lpstr>Elastix </vt:lpstr>
      <vt:lpstr>Diapositiva 26</vt:lpstr>
      <vt:lpstr>Diapositiva 27</vt:lpstr>
      <vt:lpstr>Diapositiva 28</vt:lpstr>
      <vt:lpstr>Diapositiva 29</vt:lpstr>
      <vt:lpstr>Diapositiva 30</vt:lpstr>
      <vt:lpstr>CONSIDERACIONES</vt:lpstr>
      <vt:lpstr>Equipamiento de hardware</vt:lpstr>
      <vt:lpstr>Diapositiva 33</vt:lpstr>
      <vt:lpstr>Equipamiento de software</vt:lpstr>
      <vt:lpstr>CONCLUSIONES</vt:lpstr>
      <vt:lpstr>Diapositiva 36</vt:lpstr>
      <vt:lpstr>RECOMENDACIONES</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GUÍAS DE LABORATORIO PARA TELEFONÍA IP</dc:title>
  <dc:creator>PC</dc:creator>
  <cp:lastModifiedBy>CIRAD</cp:lastModifiedBy>
  <cp:revision>35</cp:revision>
  <dcterms:created xsi:type="dcterms:W3CDTF">2011-08-17T21:53:36Z</dcterms:created>
  <dcterms:modified xsi:type="dcterms:W3CDTF">2011-08-29T17:09:26Z</dcterms:modified>
</cp:coreProperties>
</file>