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7" r:id="rId2"/>
    <p:sldId id="309" r:id="rId3"/>
    <p:sldId id="258" r:id="rId4"/>
    <p:sldId id="260" r:id="rId5"/>
    <p:sldId id="261" r:id="rId6"/>
    <p:sldId id="262" r:id="rId7"/>
    <p:sldId id="263" r:id="rId8"/>
    <p:sldId id="264" r:id="rId9"/>
    <p:sldId id="308" r:id="rId10"/>
    <p:sldId id="269" r:id="rId11"/>
    <p:sldId id="265" r:id="rId12"/>
    <p:sldId id="267" r:id="rId13"/>
    <p:sldId id="268" r:id="rId14"/>
    <p:sldId id="333" r:id="rId15"/>
    <p:sldId id="270" r:id="rId16"/>
    <p:sldId id="271" r:id="rId17"/>
    <p:sldId id="310"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311" r:id="rId36"/>
    <p:sldId id="289" r:id="rId37"/>
    <p:sldId id="290" r:id="rId38"/>
    <p:sldId id="291" r:id="rId39"/>
    <p:sldId id="292" r:id="rId40"/>
    <p:sldId id="293" r:id="rId41"/>
    <p:sldId id="294" r:id="rId42"/>
    <p:sldId id="295" r:id="rId43"/>
    <p:sldId id="296" r:id="rId44"/>
    <p:sldId id="312" r:id="rId45"/>
    <p:sldId id="297" r:id="rId46"/>
    <p:sldId id="298" r:id="rId47"/>
    <p:sldId id="299" r:id="rId48"/>
    <p:sldId id="300" r:id="rId49"/>
    <p:sldId id="301" r:id="rId50"/>
    <p:sldId id="302" r:id="rId51"/>
    <p:sldId id="303" r:id="rId52"/>
    <p:sldId id="304" r:id="rId53"/>
    <p:sldId id="305" r:id="rId54"/>
    <p:sldId id="313" r:id="rId55"/>
    <p:sldId id="307" r:id="rId56"/>
    <p:sldId id="314" r:id="rId57"/>
    <p:sldId id="315" r:id="rId58"/>
    <p:sldId id="316" r:id="rId59"/>
    <p:sldId id="317" r:id="rId60"/>
    <p:sldId id="318" r:id="rId61"/>
    <p:sldId id="326" r:id="rId62"/>
    <p:sldId id="319" r:id="rId63"/>
    <p:sldId id="320" r:id="rId64"/>
    <p:sldId id="321" r:id="rId65"/>
    <p:sldId id="322" r:id="rId66"/>
    <p:sldId id="323" r:id="rId67"/>
    <p:sldId id="324" r:id="rId68"/>
    <p:sldId id="325" r:id="rId69"/>
    <p:sldId id="327" r:id="rId70"/>
    <p:sldId id="328" r:id="rId71"/>
    <p:sldId id="329" r:id="rId72"/>
    <p:sldId id="330" r:id="rId73"/>
    <p:sldId id="331" r:id="rId7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86" y="-1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09DB7D4-0BB4-4733-A297-C5480D4C35EE}" type="datetimeFigureOut">
              <a:rPr lang="es-ES"/>
              <a:pPr>
                <a:defRPr/>
              </a:pPr>
              <a:t>27/09/2011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0738439-7E32-44DD-A051-C58A6D652D69}"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continuación la exposición del proyecto de grado previo a la obtención de nuestro título</a:t>
            </a:r>
          </a:p>
        </p:txBody>
      </p:sp>
      <p:sp>
        <p:nvSpPr>
          <p:cNvPr id="1536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E13DA5-4486-4F54-8A74-6E354FB9229B}" type="slidenum">
              <a:rPr lang="es-EC" smtClean="0"/>
              <a:pPr fontAlgn="base">
                <a:spcBef>
                  <a:spcPct val="0"/>
                </a:spcBef>
                <a:spcAft>
                  <a:spcPct val="0"/>
                </a:spcAft>
                <a:defRPr/>
              </a:pPr>
              <a:t>1</a:t>
            </a:fld>
            <a:endParaRPr lang="es-EC"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10</a:t>
            </a:fld>
            <a:endParaRPr lang="es-EC"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11</a:t>
            </a:fld>
            <a:endParaRPr lang="es-EC"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12</a:t>
            </a:fld>
            <a:endParaRPr lang="es-EC"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13</a:t>
            </a:fld>
            <a:endParaRPr lang="es-EC"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14</a:t>
            </a:fld>
            <a:endParaRPr lang="es-EC"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15</a:t>
            </a:fld>
            <a:endParaRPr lang="es-EC"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16</a:t>
            </a:fld>
            <a:endParaRPr lang="es-EC"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17</a:t>
            </a:fld>
            <a:endParaRPr lang="es-EC"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18</a:t>
            </a:fld>
            <a:endParaRPr lang="es-EC"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19</a:t>
            </a:fld>
            <a:endParaRPr lang="es-EC"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2</a:t>
            </a:fld>
            <a:endParaRPr lang="es-EC" sz="120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20</a:t>
            </a:fld>
            <a:endParaRPr lang="es-EC" sz="12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21</a:t>
            </a:fld>
            <a:endParaRPr lang="es-EC" sz="12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22</a:t>
            </a:fld>
            <a:endParaRPr lang="es-EC" sz="12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23</a:t>
            </a:fld>
            <a:endParaRPr lang="es-EC" sz="12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24</a:t>
            </a:fld>
            <a:endParaRPr lang="es-EC" sz="120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25</a:t>
            </a:fld>
            <a:endParaRPr lang="es-EC" sz="120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26</a:t>
            </a:fld>
            <a:endParaRPr lang="es-EC" sz="120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27</a:t>
            </a:fld>
            <a:endParaRPr lang="es-EC" sz="120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28</a:t>
            </a:fld>
            <a:endParaRPr lang="es-EC" sz="120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29</a:t>
            </a:fld>
            <a:endParaRPr lang="es-EC"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1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D110F-0DF3-4270-806B-64A15C4F415A}" type="slidenum">
              <a:rPr lang="es-EC" smtClean="0"/>
              <a:pPr fontAlgn="base">
                <a:spcBef>
                  <a:spcPct val="0"/>
                </a:spcBef>
                <a:spcAft>
                  <a:spcPct val="0"/>
                </a:spcAft>
                <a:defRPr/>
              </a:pPr>
              <a:t>3</a:t>
            </a:fld>
            <a:endParaRPr lang="es-EC"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30</a:t>
            </a:fld>
            <a:endParaRPr lang="es-EC" sz="120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31</a:t>
            </a:fld>
            <a:endParaRPr lang="es-EC" sz="120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32</a:t>
            </a:fld>
            <a:endParaRPr lang="es-EC" sz="120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33</a:t>
            </a:fld>
            <a:endParaRPr lang="es-EC" sz="120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34</a:t>
            </a:fld>
            <a:endParaRPr lang="es-EC" sz="120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35</a:t>
            </a:fld>
            <a:endParaRPr lang="es-EC" sz="120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36</a:t>
            </a:fld>
            <a:endParaRPr lang="es-EC" sz="120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37</a:t>
            </a:fld>
            <a:endParaRPr lang="es-EC" sz="120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38</a:t>
            </a:fld>
            <a:endParaRPr lang="es-EC" sz="120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39</a:t>
            </a:fld>
            <a:endParaRPr lang="es-EC"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2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D77D1F2-2829-407B-A003-32845D920CBD}" type="slidenum">
              <a:rPr lang="es-EC" sz="1200">
                <a:latin typeface="Calibri" pitchFamily="34" charset="0"/>
              </a:rPr>
              <a:pPr algn="r"/>
              <a:t>4</a:t>
            </a:fld>
            <a:endParaRPr lang="es-EC" sz="120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40</a:t>
            </a:fld>
            <a:endParaRPr lang="es-EC" sz="120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41</a:t>
            </a:fld>
            <a:endParaRPr lang="es-EC" sz="1200">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42</a:t>
            </a:fld>
            <a:endParaRPr lang="es-EC" sz="1200">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43</a:t>
            </a:fld>
            <a:endParaRPr lang="es-EC" sz="1200">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44</a:t>
            </a:fld>
            <a:endParaRPr lang="es-EC" sz="1200">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45</a:t>
            </a:fld>
            <a:endParaRPr lang="es-EC" sz="1200">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46</a:t>
            </a:fld>
            <a:endParaRPr lang="es-EC" sz="1200">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47</a:t>
            </a:fld>
            <a:endParaRPr lang="es-EC" sz="1200">
              <a:latin typeface="Calibri"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48</a:t>
            </a:fld>
            <a:endParaRPr lang="es-EC" sz="1200">
              <a:latin typeface="Calibri"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49</a:t>
            </a:fld>
            <a:endParaRPr lang="es-EC"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5</a:t>
            </a:fld>
            <a:endParaRPr lang="es-EC" sz="1200">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50</a:t>
            </a:fld>
            <a:endParaRPr lang="es-EC" sz="1200">
              <a:latin typeface="Calibri"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51</a:t>
            </a:fld>
            <a:endParaRPr lang="es-EC" sz="1200">
              <a:latin typeface="Calibri"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52</a:t>
            </a:fld>
            <a:endParaRPr lang="es-EC" sz="1200">
              <a:latin typeface="Calibri"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53</a:t>
            </a:fld>
            <a:endParaRPr lang="es-EC" sz="1200">
              <a:latin typeface="Calibri"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54</a:t>
            </a:fld>
            <a:endParaRPr lang="es-EC" sz="1200">
              <a:latin typeface="Calibri"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55</a:t>
            </a:fld>
            <a:endParaRPr lang="es-EC" sz="1200">
              <a:latin typeface="Calibri"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56</a:t>
            </a:fld>
            <a:endParaRPr lang="es-EC" sz="1200">
              <a:latin typeface="Calibri"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57</a:t>
            </a:fld>
            <a:endParaRPr lang="es-EC" sz="1200">
              <a:latin typeface="Calibri"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58</a:t>
            </a:fld>
            <a:endParaRPr lang="es-EC" sz="1200">
              <a:latin typeface="Calibri"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59</a:t>
            </a:fld>
            <a:endParaRPr lang="es-EC"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6</a:t>
            </a:fld>
            <a:endParaRPr lang="es-EC" sz="1200">
              <a:latin typeface="Calibri"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60</a:t>
            </a:fld>
            <a:endParaRPr lang="es-EC" sz="1200">
              <a:latin typeface="Calibri"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61</a:t>
            </a:fld>
            <a:endParaRPr lang="es-EC" sz="1200">
              <a:latin typeface="Calibri"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62</a:t>
            </a:fld>
            <a:endParaRPr lang="es-EC" sz="1200">
              <a:latin typeface="Calibri"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63</a:t>
            </a:fld>
            <a:endParaRPr lang="es-EC" sz="1200">
              <a:latin typeface="Calibri"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64</a:t>
            </a:fld>
            <a:endParaRPr lang="es-EC" sz="1200">
              <a:latin typeface="Calibri"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65</a:t>
            </a:fld>
            <a:endParaRPr lang="es-EC" sz="1200">
              <a:latin typeface="Calibri"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66</a:t>
            </a:fld>
            <a:endParaRPr lang="es-EC" sz="1200">
              <a:latin typeface="Calibri"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67</a:t>
            </a:fld>
            <a:endParaRPr lang="es-EC" sz="1200">
              <a:latin typeface="Calibri"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68</a:t>
            </a:fld>
            <a:endParaRPr lang="es-EC" sz="1200">
              <a:latin typeface="Calibri"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69</a:t>
            </a:fld>
            <a:endParaRPr lang="es-EC"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7</a:t>
            </a:fld>
            <a:endParaRPr lang="es-EC" sz="1200">
              <a:latin typeface="Calibri"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70</a:t>
            </a:fld>
            <a:endParaRPr lang="es-EC" sz="1200">
              <a:latin typeface="Calibri"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71</a:t>
            </a:fld>
            <a:endParaRPr lang="es-EC" sz="1200">
              <a:latin typeface="Calibri"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72</a:t>
            </a:fld>
            <a:endParaRPr lang="es-EC" sz="1200">
              <a:latin typeface="Calibri"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73</a:t>
            </a:fld>
            <a:endParaRPr lang="es-EC"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8</a:t>
            </a:fld>
            <a:endParaRPr lang="es-EC"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9</a:t>
            </a:fld>
            <a:endParaRPr lang="es-EC"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85695C7-8FC8-41E0-8680-0B021E7D11B6}" type="datetimeFigureOut">
              <a:rPr lang="es-ES"/>
              <a:pPr>
                <a:defRPr/>
              </a:pPr>
              <a:t>27/09/2011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6BEE68-181F-4CFB-8A21-92ECA9D4892B}"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A1DDC9-19E2-4ADC-B91C-52367DD64E54}" type="datetimeFigureOut">
              <a:rPr lang="es-ES"/>
              <a:pPr>
                <a:defRPr/>
              </a:pPr>
              <a:t>27/09/2011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8069D2-CEBB-4B09-85D8-2B2055E73458}"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4E4CB8-F237-4EE5-8768-ED3BF36BC6DD}" type="datetimeFigureOut">
              <a:rPr lang="es-ES"/>
              <a:pPr>
                <a:defRPr/>
              </a:pPr>
              <a:t>27/09/2011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A16AC2-B824-4B31-A575-7A3322198938}"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F8CE4E-1B82-4113-B2C1-A7CE3FE0DDE5}" type="datetimeFigureOut">
              <a:rPr lang="es-ES"/>
              <a:pPr>
                <a:defRPr/>
              </a:pPr>
              <a:t>27/09/2011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8D2AB1-C8DC-438D-ADC8-B55FC59C4F9A}"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4BDCFE6-CFCF-4FDC-A84D-F69336ABB039}" type="datetimeFigureOut">
              <a:rPr lang="es-ES"/>
              <a:pPr>
                <a:defRPr/>
              </a:pPr>
              <a:t>27/09/2011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0D5E32-1666-4B7D-88B1-7A7A82A93D4B}"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B9FD346-58BB-4832-8EAF-133F67C6E105}" type="datetimeFigureOut">
              <a:rPr lang="es-ES"/>
              <a:pPr>
                <a:defRPr/>
              </a:pPr>
              <a:t>27/09/2011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EEF9C0-2A3C-42F1-BD21-4187A6A8946A}"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B38D23E-7194-4267-93B6-2DC97A0C58CB}" type="datetimeFigureOut">
              <a:rPr lang="es-ES"/>
              <a:pPr>
                <a:defRPr/>
              </a:pPr>
              <a:t>27/09/2011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A692D58-DB17-477C-83B4-4FF8808B45C2}"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AC1BA27-225A-4520-BD02-B8A8579BC69F}" type="datetimeFigureOut">
              <a:rPr lang="es-ES"/>
              <a:pPr>
                <a:defRPr/>
              </a:pPr>
              <a:t>27/09/2011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36725D2-384E-4F92-8F98-3EA73D24D97A}"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1FFA55-B558-43C2-8EC2-C0244A02AA28}" type="datetimeFigureOut">
              <a:rPr lang="es-ES"/>
              <a:pPr>
                <a:defRPr/>
              </a:pPr>
              <a:t>27/09/2011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595736-C503-424E-A67C-94E925D6C930}"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DB6F2D-CCC8-4B11-8A42-0D5799BDEEE4}" type="datetimeFigureOut">
              <a:rPr lang="es-ES"/>
              <a:pPr>
                <a:defRPr/>
              </a:pPr>
              <a:t>27/09/2011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7C7677-5D1A-4814-A1D2-071D8C1A5668}"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D68445-5566-4C1F-960F-B6A18BE35DB3}" type="datetimeFigureOut">
              <a:rPr lang="es-ES"/>
              <a:pPr>
                <a:defRPr/>
              </a:pPr>
              <a:t>27/09/2011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51A863-44C9-4649-B3E4-6DFFF81AF157}"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3ADCA5B-AC00-4E49-AE69-F2EC61E1E6C0}" type="datetimeFigureOut">
              <a:rPr lang="es-ES"/>
              <a:pPr>
                <a:defRPr/>
              </a:pPr>
              <a:t>27/09/2011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9EEBC34-548B-4366-9E01-B67D1A01B05E}"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027">
                                            <p:txEl>
                                              <p:pRg st="0" end="0"/>
                                            </p:txEl>
                                          </p:spTgt>
                                        </p:tgtEl>
                                        <p:attrNameLst>
                                          <p:attrName>style.visibility</p:attrName>
                                        </p:attrNameLst>
                                      </p:cBhvr>
                                      <p:to>
                                        <p:strVal val="visible"/>
                                      </p:to>
                                    </p:set>
                                    <p:anim calcmode="lin" valueType="num">
                                      <p:cBhvr>
                                        <p:cTn id="15"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0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027">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027">
                                            <p:txEl>
                                              <p:pRg st="1" end="1"/>
                                            </p:txEl>
                                          </p:spTgt>
                                        </p:tgtEl>
                                        <p:attrNameLst>
                                          <p:attrName>style.visibility</p:attrName>
                                        </p:attrNameLst>
                                      </p:cBhvr>
                                      <p:to>
                                        <p:strVal val="visible"/>
                                      </p:to>
                                    </p:set>
                                    <p:anim calcmode="lin" valueType="num">
                                      <p:cBhvr>
                                        <p:cTn id="21"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027">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027">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027">
                                            <p:txEl>
                                              <p:pRg st="2" end="2"/>
                                            </p:txEl>
                                          </p:spTgt>
                                        </p:tgtEl>
                                        <p:attrNameLst>
                                          <p:attrName>style.visibility</p:attrName>
                                        </p:attrNameLst>
                                      </p:cBhvr>
                                      <p:to>
                                        <p:strVal val="visible"/>
                                      </p:to>
                                    </p:set>
                                    <p:anim calcmode="lin" valueType="num">
                                      <p:cBhvr>
                                        <p:cTn id="27"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027">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027">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027">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027">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027">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027">
                                            <p:txEl>
                                              <p:pRg st="4" end="4"/>
                                            </p:txEl>
                                          </p:spTgt>
                                        </p:tgtEl>
                                        <p:attrNameLst>
                                          <p:attrName>style.visibility</p:attrName>
                                        </p:attrNameLst>
                                      </p:cBhvr>
                                      <p:to>
                                        <p:strVal val="visible"/>
                                      </p:to>
                                    </p:set>
                                    <p:anim calcmode="lin" valueType="num">
                                      <p:cBhvr>
                                        <p:cTn id="3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02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027">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trazado%20del%20ciclo%20termodin&#225;mico.jp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Banco%20de%20Pruebas.jp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Montaje%20de%20Tuberias.jpg"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Esquema%20del%20banco%20de%20pruebas.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PRUEBAS%20DE%20FUNCIONAMIENTO%20%20%20ETAPA%201.xlsx"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PRUEBAS%20DE%20FUNCIONAMIENTO%20%20%20ETAPA%202.xlsx"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MATOCARATULA.jpg"/>
          <p:cNvPicPr>
            <a:picLocks noChangeAspect="1"/>
          </p:cNvPicPr>
          <p:nvPr/>
        </p:nvPicPr>
        <p:blipFill>
          <a:blip r:embed="rId3"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51" name="1 Título"/>
          <p:cNvSpPr>
            <a:spLocks noGrp="1"/>
          </p:cNvSpPr>
          <p:nvPr>
            <p:ph type="title"/>
          </p:nvPr>
        </p:nvSpPr>
        <p:spPr>
          <a:xfrm>
            <a:off x="500063" y="933450"/>
            <a:ext cx="8643937" cy="4857750"/>
          </a:xfrm>
        </p:spPr>
        <p:txBody>
          <a:bodyPr/>
          <a:lstStyle/>
          <a:p>
            <a:pPr eaLnBrk="1" hangingPunct="1"/>
            <a:r>
              <a:rPr lang="es-ES" sz="2000" b="1" dirty="0" smtClean="0"/>
              <a:t>“DISEÑO Y CONSTRUCCIÓN DE UN BANCO DE PRUEBAS PARA UN SISTEMA DE REFRIGERACIÓN POR COMPRESIÓN DE VAPOR DE 1HP DE CAPACIDAD QUE USA REFRIGERANTE R404A, CON VARIACIÓN DEL MEDIO DE TRANSFERENCIA DE CALOR EN EL EVAPORADOR Y DEL CONTROL DE FLUJO DE REFRIGERANTE PARA EL LABORATORIO DE CONVERSIÓN DE ENERGÍA DEL D.E.C.E.M.”</a:t>
            </a:r>
            <a:br>
              <a:rPr lang="es-ES" sz="2000" b="1" dirty="0" smtClean="0"/>
            </a:br>
            <a:r>
              <a:rPr lang="es-ES" sz="2000" b="1" dirty="0" smtClean="0"/>
              <a:t/>
            </a:r>
            <a:br>
              <a:rPr lang="es-ES" sz="2000" b="1" dirty="0" smtClean="0"/>
            </a:br>
            <a:r>
              <a:rPr lang="es-ES" sz="2000" b="1" dirty="0" smtClean="0"/>
              <a:t/>
            </a:r>
            <a:br>
              <a:rPr lang="es-ES" sz="2000" b="1" dirty="0" smtClean="0"/>
            </a:br>
            <a:r>
              <a:rPr lang="es-ES" sz="2000" b="1" dirty="0" smtClean="0"/>
              <a:t>AUTORES: SR. MARTINEZ ALMEIDA JUAN ANIBAL </a:t>
            </a:r>
            <a:br>
              <a:rPr lang="es-ES" sz="2000" b="1" dirty="0" smtClean="0"/>
            </a:br>
            <a:r>
              <a:rPr lang="es-ES" sz="2000" b="1" dirty="0" smtClean="0"/>
              <a:t>            SR. ZAMBRANO IBARRA CESAR ENRIQUE</a:t>
            </a:r>
            <a:br>
              <a:rPr lang="es-ES" sz="2000" b="1" dirty="0" smtClean="0"/>
            </a:br>
            <a:r>
              <a:rPr lang="es-ES" sz="2000" b="1" dirty="0" smtClean="0"/>
              <a:t/>
            </a:r>
            <a:br>
              <a:rPr lang="es-ES" sz="2000" b="1" dirty="0" smtClean="0"/>
            </a:br>
            <a:r>
              <a:rPr lang="es-ES" sz="2000" b="1" dirty="0" smtClean="0"/>
              <a:t>DIRECTOR: ING. ANGELO VILLAVICENCIO.</a:t>
            </a:r>
            <a:br>
              <a:rPr lang="es-ES" sz="2000" b="1" dirty="0" smtClean="0"/>
            </a:br>
            <a:r>
              <a:rPr lang="es-ES" sz="2000" b="1" dirty="0" smtClean="0"/>
              <a:t>CODIRECTOR: ING. ERNESTO SORIA.</a:t>
            </a:r>
            <a:br>
              <a:rPr lang="es-ES" sz="2000" b="1" dirty="0" smtClean="0"/>
            </a:br>
            <a:r>
              <a:rPr lang="es-ES" sz="2000" b="1" dirty="0" smtClean="0"/>
              <a:t/>
            </a:r>
            <a:br>
              <a:rPr lang="es-ES" sz="2000" b="1" dirty="0" smtClean="0"/>
            </a:br>
            <a:r>
              <a:rPr lang="es-ES" sz="2000" b="1" dirty="0" smtClean="0"/>
              <a:t>2011</a:t>
            </a:r>
            <a:endParaRPr lang="es-EC" sz="20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905000"/>
            <a:ext cx="8229600" cy="4038600"/>
          </a:xfrm>
        </p:spPr>
        <p:txBody>
          <a:bodyPr/>
          <a:lstStyle/>
          <a:p>
            <a:pPr algn="just" eaLnBrk="1" hangingPunct="1"/>
            <a:r>
              <a:rPr lang="es-EC" dirty="0" smtClean="0"/>
              <a:t>Compresor </a:t>
            </a:r>
          </a:p>
          <a:p>
            <a:pPr algn="just" eaLnBrk="1" hangingPunct="1"/>
            <a:r>
              <a:rPr lang="es-EC" dirty="0" smtClean="0"/>
              <a:t>Condensador </a:t>
            </a:r>
          </a:p>
          <a:p>
            <a:pPr algn="just" eaLnBrk="1" hangingPunct="1"/>
            <a:r>
              <a:rPr lang="es-EC" dirty="0" smtClean="0"/>
              <a:t>Evaporador </a:t>
            </a:r>
          </a:p>
          <a:p>
            <a:pPr algn="just" eaLnBrk="1" hangingPunct="1"/>
            <a:r>
              <a:rPr lang="es-EC" dirty="0" smtClean="0"/>
              <a:t>Dispositivo de expansión</a:t>
            </a:r>
          </a:p>
          <a:p>
            <a:pPr algn="just" eaLnBrk="1" hangingPunct="1"/>
            <a:r>
              <a:rPr lang="es-EC" dirty="0" smtClean="0"/>
              <a:t>Elementos anexos</a:t>
            </a:r>
          </a:p>
        </p:txBody>
      </p:sp>
      <p:sp>
        <p:nvSpPr>
          <p:cNvPr id="4" name="14 CuadroTexto"/>
          <p:cNvSpPr txBox="1">
            <a:spLocks noChangeArrowheads="1"/>
          </p:cNvSpPr>
          <p:nvPr/>
        </p:nvSpPr>
        <p:spPr bwMode="auto">
          <a:xfrm>
            <a:off x="1447800" y="914400"/>
            <a:ext cx="6324600" cy="954107"/>
          </a:xfrm>
          <a:prstGeom prst="rect">
            <a:avLst/>
          </a:prstGeom>
          <a:noFill/>
          <a:ln w="9525">
            <a:noFill/>
            <a:miter lim="800000"/>
            <a:headEnd/>
            <a:tailEnd/>
          </a:ln>
        </p:spPr>
        <p:txBody>
          <a:bodyPr wrap="square">
            <a:spAutoFit/>
          </a:bodyPr>
          <a:lstStyle/>
          <a:p>
            <a:pPr algn="ctr"/>
            <a:r>
              <a:rPr lang="en-US" sz="2800" b="1" dirty="0" smtClean="0"/>
              <a:t>COMPONENTES DEL SISTEMA DE REFRIGERACION</a:t>
            </a:r>
            <a:endParaRPr lang="es-E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dissolve">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dissolve">
                                      <p:cBhvr>
                                        <p:cTn id="27"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lgn="just" eaLnBrk="1" hangingPunct="1">
              <a:buNone/>
            </a:pPr>
            <a:r>
              <a:rPr lang="es-EC" dirty="0" smtClean="0"/>
              <a:t>	Constituye el método de refrigeración más utilizado, el cual consiste en la circulación continua de refrigerante a través del Evaporador, Compresor, Condensador y Válvula de Expansión en un sistema cerrado. </a:t>
            </a:r>
            <a:endParaRPr lang="en-US" dirty="0" smtClean="0"/>
          </a:p>
          <a:p>
            <a:pPr algn="just" eaLnBrk="1" hangingPunct="1">
              <a:buFont typeface="Arial" charset="0"/>
              <a:buNone/>
            </a:pPr>
            <a:endParaRPr lang="es-EC" dirty="0" smtClean="0"/>
          </a:p>
        </p:txBody>
      </p:sp>
      <p:sp>
        <p:nvSpPr>
          <p:cNvPr id="4" name="14 CuadroTexto"/>
          <p:cNvSpPr txBox="1">
            <a:spLocks noChangeArrowheads="1"/>
          </p:cNvSpPr>
          <p:nvPr/>
        </p:nvSpPr>
        <p:spPr bwMode="auto">
          <a:xfrm>
            <a:off x="1066800" y="838200"/>
            <a:ext cx="6934200" cy="523220"/>
          </a:xfrm>
          <a:prstGeom prst="rect">
            <a:avLst/>
          </a:prstGeom>
          <a:noFill/>
          <a:ln w="9525">
            <a:noFill/>
            <a:miter lim="800000"/>
            <a:headEnd/>
            <a:tailEnd/>
          </a:ln>
        </p:spPr>
        <p:txBody>
          <a:bodyPr wrap="square">
            <a:spAutoFit/>
          </a:bodyPr>
          <a:lstStyle/>
          <a:p>
            <a:pPr algn="ctr"/>
            <a:r>
              <a:rPr lang="en-US" sz="2800" b="1" dirty="0" smtClean="0"/>
              <a:t>Refrigeración por Compresion de Vapor</a:t>
            </a:r>
            <a:endParaRPr lang="es-ES" sz="2800" b="1" dirty="0"/>
          </a:p>
        </p:txBody>
      </p:sp>
      <p:pic>
        <p:nvPicPr>
          <p:cNvPr id="5" name="Imagen 1"/>
          <p:cNvPicPr/>
          <p:nvPr/>
        </p:nvPicPr>
        <p:blipFill>
          <a:blip r:embed="rId4" cstate="print"/>
          <a:srcRect/>
          <a:stretch>
            <a:fillRect/>
          </a:stretch>
        </p:blipFill>
        <p:spPr bwMode="auto">
          <a:xfrm>
            <a:off x="2819400" y="4038600"/>
            <a:ext cx="3733800"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lvl="0"/>
            <a:r>
              <a:rPr lang="es-ES" dirty="0" smtClean="0"/>
              <a:t>Refrigeración domestica.</a:t>
            </a:r>
            <a:endParaRPr lang="en-US" dirty="0" smtClean="0"/>
          </a:p>
          <a:p>
            <a:pPr lvl="0"/>
            <a:r>
              <a:rPr lang="es-ES" dirty="0" smtClean="0"/>
              <a:t>Refrigeración comercial.</a:t>
            </a:r>
            <a:endParaRPr lang="en-US" dirty="0" smtClean="0"/>
          </a:p>
          <a:p>
            <a:pPr lvl="0"/>
            <a:r>
              <a:rPr lang="es-ES" dirty="0" smtClean="0"/>
              <a:t>Refrigeración industrial.</a:t>
            </a:r>
            <a:endParaRPr lang="en-US" dirty="0" smtClean="0"/>
          </a:p>
          <a:p>
            <a:pPr lvl="0"/>
            <a:r>
              <a:rPr lang="es-ES" dirty="0" smtClean="0"/>
              <a:t>Refrigeración marina y de transportación.</a:t>
            </a:r>
            <a:endParaRPr lang="en-US" dirty="0" smtClean="0"/>
          </a:p>
          <a:p>
            <a:pPr lvl="0"/>
            <a:r>
              <a:rPr lang="es-ES" dirty="0" smtClean="0"/>
              <a:t>Acondicionamiento de aire para el confort humano</a:t>
            </a:r>
            <a:endParaRPr lang="en-US" dirty="0" smtClean="0"/>
          </a:p>
          <a:p>
            <a:pPr lvl="0"/>
            <a:r>
              <a:rPr lang="es-ES" dirty="0" smtClean="0"/>
              <a:t>Acondicionamiento de aire industrial.</a:t>
            </a:r>
            <a:endParaRPr lang="en-US" dirty="0" smtClean="0"/>
          </a:p>
          <a:p>
            <a:pPr algn="just" eaLnBrk="1" hangingPunct="1">
              <a:buFont typeface="Arial" charset="0"/>
              <a:buNone/>
            </a:pPr>
            <a:endParaRPr lang="es-EC" dirty="0" smtClean="0"/>
          </a:p>
        </p:txBody>
      </p:sp>
      <p:sp>
        <p:nvSpPr>
          <p:cNvPr id="4" name="14 CuadroTexto"/>
          <p:cNvSpPr txBox="1">
            <a:spLocks noChangeArrowheads="1"/>
          </p:cNvSpPr>
          <p:nvPr/>
        </p:nvSpPr>
        <p:spPr bwMode="auto">
          <a:xfrm>
            <a:off x="1752600" y="914400"/>
            <a:ext cx="6096000" cy="523220"/>
          </a:xfrm>
          <a:prstGeom prst="rect">
            <a:avLst/>
          </a:prstGeom>
          <a:noFill/>
          <a:ln w="9525">
            <a:noFill/>
            <a:miter lim="800000"/>
            <a:headEnd/>
            <a:tailEnd/>
          </a:ln>
        </p:spPr>
        <p:txBody>
          <a:bodyPr wrap="square">
            <a:spAutoFit/>
          </a:bodyPr>
          <a:lstStyle/>
          <a:p>
            <a:pPr algn="ctr"/>
            <a:r>
              <a:rPr lang="en-US" sz="2800" b="1" dirty="0" smtClean="0"/>
              <a:t>Aplicaciones de la Refrigeración</a:t>
            </a:r>
            <a:endParaRPr lang="es-E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dissolve">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dissolve">
                                      <p:cBhvr>
                                        <p:cTn id="27" dur="500"/>
                                        <p:tgtEl>
                                          <p:spTgt spid="245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dissolve">
                                      <p:cBhvr>
                                        <p:cTn id="32"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76200" y="1570037"/>
            <a:ext cx="4953000" cy="4525963"/>
          </a:xfrm>
        </p:spPr>
        <p:txBody>
          <a:bodyPr/>
          <a:lstStyle/>
          <a:p>
            <a:pPr algn="just" eaLnBrk="1" hangingPunct="1">
              <a:buNone/>
            </a:pPr>
            <a:r>
              <a:rPr lang="es-ES" dirty="0" smtClean="0"/>
              <a:t>	El intercambio de calor se genera cuando el fluido refrigerante se encuentra en procesos de cambio de fase, dicho proceso se analizara en función del grafico presión vs entalpia, mostrado a continuación. </a:t>
            </a:r>
            <a:endParaRPr lang="es-EC" dirty="0" smtClean="0"/>
          </a:p>
        </p:txBody>
      </p:sp>
      <p:sp>
        <p:nvSpPr>
          <p:cNvPr id="4" name="14 CuadroTexto"/>
          <p:cNvSpPr txBox="1">
            <a:spLocks noChangeArrowheads="1"/>
          </p:cNvSpPr>
          <p:nvPr/>
        </p:nvSpPr>
        <p:spPr bwMode="auto">
          <a:xfrm>
            <a:off x="1828800" y="914400"/>
            <a:ext cx="5638800" cy="523220"/>
          </a:xfrm>
          <a:prstGeom prst="rect">
            <a:avLst/>
          </a:prstGeom>
          <a:noFill/>
          <a:ln w="9525">
            <a:noFill/>
            <a:miter lim="800000"/>
            <a:headEnd/>
            <a:tailEnd/>
          </a:ln>
        </p:spPr>
        <p:txBody>
          <a:bodyPr wrap="square">
            <a:spAutoFit/>
          </a:bodyPr>
          <a:lstStyle/>
          <a:p>
            <a:pPr algn="ctr"/>
            <a:r>
              <a:rPr lang="en-US" sz="2800" b="1" dirty="0" smtClean="0"/>
              <a:t>PROCESO DE REFRIGERACION</a:t>
            </a:r>
            <a:endParaRPr lang="es-ES" sz="2800" b="1" dirty="0"/>
          </a:p>
        </p:txBody>
      </p:sp>
      <p:pic>
        <p:nvPicPr>
          <p:cNvPr id="5" name="4 Imagen"/>
          <p:cNvPicPr/>
          <p:nvPr/>
        </p:nvPicPr>
        <p:blipFill>
          <a:blip r:embed="rId4" cstate="print"/>
          <a:srcRect/>
          <a:stretch>
            <a:fillRect/>
          </a:stretch>
        </p:blipFill>
        <p:spPr bwMode="auto">
          <a:xfrm>
            <a:off x="5257800" y="1752600"/>
            <a:ext cx="3312547" cy="2494087"/>
          </a:xfrm>
          <a:prstGeom prst="rect">
            <a:avLst/>
          </a:prstGeom>
          <a:noFill/>
          <a:ln w="9525">
            <a:noFill/>
            <a:miter lim="800000"/>
            <a:headEnd/>
            <a:tailEnd/>
          </a:ln>
        </p:spPr>
      </p:pic>
      <p:sp>
        <p:nvSpPr>
          <p:cNvPr id="86017" name="Rectangle 1"/>
          <p:cNvSpPr>
            <a:spLocks noChangeArrowheads="1"/>
          </p:cNvSpPr>
          <p:nvPr/>
        </p:nvSpPr>
        <p:spPr bwMode="auto">
          <a:xfrm>
            <a:off x="6096000" y="4267200"/>
            <a:ext cx="2209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Fig.. Ciclo de refrigeración (diagrama P – h)</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76200" y="1570037"/>
            <a:ext cx="990600" cy="563563"/>
          </a:xfrm>
        </p:spPr>
        <p:txBody>
          <a:bodyPr/>
          <a:lstStyle/>
          <a:p>
            <a:pPr algn="just" eaLnBrk="1" hangingPunct="1">
              <a:buNone/>
            </a:pPr>
            <a:r>
              <a:rPr lang="es-ES" dirty="0" smtClean="0"/>
              <a:t>	</a:t>
            </a:r>
            <a:r>
              <a:rPr lang="es-ES" dirty="0" smtClean="0"/>
              <a:t> </a:t>
            </a:r>
            <a:endParaRPr lang="es-EC" dirty="0" smtClean="0"/>
          </a:p>
        </p:txBody>
      </p:sp>
      <p:sp>
        <p:nvSpPr>
          <p:cNvPr id="4" name="14 CuadroTexto"/>
          <p:cNvSpPr txBox="1">
            <a:spLocks noChangeArrowheads="1"/>
          </p:cNvSpPr>
          <p:nvPr/>
        </p:nvSpPr>
        <p:spPr bwMode="auto">
          <a:xfrm>
            <a:off x="1828800" y="914400"/>
            <a:ext cx="5638800" cy="523220"/>
          </a:xfrm>
          <a:prstGeom prst="rect">
            <a:avLst/>
          </a:prstGeom>
          <a:noFill/>
          <a:ln w="9525">
            <a:noFill/>
            <a:miter lim="800000"/>
            <a:headEnd/>
            <a:tailEnd/>
          </a:ln>
        </p:spPr>
        <p:txBody>
          <a:bodyPr wrap="square">
            <a:spAutoFit/>
          </a:bodyPr>
          <a:lstStyle/>
          <a:p>
            <a:pPr algn="ctr"/>
            <a:r>
              <a:rPr lang="en-US" sz="2800" b="1" dirty="0" smtClean="0"/>
              <a:t>PROCESO DE REFRIGERACION</a:t>
            </a:r>
            <a:endParaRPr lang="es-ES" sz="2800" b="1" dirty="0"/>
          </a:p>
        </p:txBody>
      </p:sp>
      <p:pic>
        <p:nvPicPr>
          <p:cNvPr id="5" name="4 Imagen"/>
          <p:cNvPicPr/>
          <p:nvPr/>
        </p:nvPicPr>
        <p:blipFill>
          <a:blip r:embed="rId4" cstate="print"/>
          <a:srcRect/>
          <a:stretch>
            <a:fillRect/>
          </a:stretch>
        </p:blipFill>
        <p:spPr bwMode="auto">
          <a:xfrm>
            <a:off x="1066800" y="1600200"/>
            <a:ext cx="6858000" cy="3733800"/>
          </a:xfrm>
          <a:prstGeom prst="rect">
            <a:avLst/>
          </a:prstGeom>
          <a:noFill/>
          <a:ln w="9525">
            <a:noFill/>
            <a:miter lim="800000"/>
            <a:headEnd/>
            <a:tailEnd/>
          </a:ln>
        </p:spPr>
      </p:pic>
      <p:sp>
        <p:nvSpPr>
          <p:cNvPr id="86017" name="Rectangle 1"/>
          <p:cNvSpPr>
            <a:spLocks noChangeArrowheads="1"/>
          </p:cNvSpPr>
          <p:nvPr/>
        </p:nvSpPr>
        <p:spPr bwMode="auto">
          <a:xfrm>
            <a:off x="3429000" y="5486400"/>
            <a:ext cx="2209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Fig.. Ciclo de refrigeración (diagrama P – h)</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lgn="just" eaLnBrk="1" hangingPunct="1">
              <a:buNone/>
            </a:pPr>
            <a:r>
              <a:rPr lang="es-EC" dirty="0" smtClean="0"/>
              <a:t>	Dentro del ciclo de refrigeración por compresión de vapor, el refrigerante es considerado como un fluido de trabajo el cual se vaporiza y condensa absorbiendo y cediendo calor, respectivamente. Dependiendo del rango de presiones y temperaturas a que haga estos cambios, va a tener una aplicación útil comercialmente.</a:t>
            </a:r>
          </a:p>
          <a:p>
            <a:pPr algn="just" eaLnBrk="1" hangingPunct="1">
              <a:buFont typeface="Arial" charset="0"/>
              <a:buNone/>
            </a:pPr>
            <a:endParaRPr lang="es-EC" dirty="0" smtClean="0"/>
          </a:p>
        </p:txBody>
      </p:sp>
      <p:sp>
        <p:nvSpPr>
          <p:cNvPr id="4" name="14 CuadroTexto"/>
          <p:cNvSpPr txBox="1">
            <a:spLocks noChangeArrowheads="1"/>
          </p:cNvSpPr>
          <p:nvPr/>
        </p:nvSpPr>
        <p:spPr bwMode="auto">
          <a:xfrm>
            <a:off x="1828800" y="914400"/>
            <a:ext cx="5181600" cy="523220"/>
          </a:xfrm>
          <a:prstGeom prst="rect">
            <a:avLst/>
          </a:prstGeom>
          <a:noFill/>
          <a:ln w="9525">
            <a:noFill/>
            <a:miter lim="800000"/>
            <a:headEnd/>
            <a:tailEnd/>
          </a:ln>
        </p:spPr>
        <p:txBody>
          <a:bodyPr wrap="square">
            <a:spAutoFit/>
          </a:bodyPr>
          <a:lstStyle/>
          <a:p>
            <a:pPr algn="ctr"/>
            <a:r>
              <a:rPr lang="en-US" sz="2800" b="1" dirty="0" smtClean="0"/>
              <a:t>REFRIGERANTE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buNone/>
            </a:pPr>
            <a:r>
              <a:rPr lang="es-EC" dirty="0" smtClean="0"/>
              <a:t>	</a:t>
            </a:r>
          </a:p>
          <a:p>
            <a:pPr>
              <a:buNone/>
            </a:pPr>
            <a:endParaRPr lang="es-EC" dirty="0"/>
          </a:p>
        </p:txBody>
      </p:sp>
      <p:sp>
        <p:nvSpPr>
          <p:cNvPr id="4" name="14 CuadroTexto"/>
          <p:cNvSpPr txBox="1">
            <a:spLocks noChangeArrowheads="1"/>
          </p:cNvSpPr>
          <p:nvPr/>
        </p:nvSpPr>
        <p:spPr bwMode="auto">
          <a:xfrm>
            <a:off x="838200" y="914400"/>
            <a:ext cx="7543800" cy="954107"/>
          </a:xfrm>
          <a:prstGeom prst="rect">
            <a:avLst/>
          </a:prstGeom>
          <a:noFill/>
          <a:ln w="9525">
            <a:noFill/>
            <a:miter lim="800000"/>
            <a:headEnd/>
            <a:tailEnd/>
          </a:ln>
        </p:spPr>
        <p:txBody>
          <a:bodyPr wrap="square">
            <a:spAutoFit/>
          </a:bodyPr>
          <a:lstStyle/>
          <a:p>
            <a:pPr algn="ctr"/>
            <a:r>
              <a:rPr lang="en-US" sz="2800" b="1" dirty="0" smtClean="0"/>
              <a:t>CODIGO DE COLORES PARA LOS REFRIGERANTES</a:t>
            </a:r>
            <a:endParaRPr lang="es-ES" sz="2800" b="1" dirty="0"/>
          </a:p>
        </p:txBody>
      </p:sp>
      <p:pic>
        <p:nvPicPr>
          <p:cNvPr id="5" name="4 Imagen"/>
          <p:cNvPicPr/>
          <p:nvPr/>
        </p:nvPicPr>
        <p:blipFill>
          <a:blip r:embed="rId4" cstate="print"/>
          <a:srcRect r="25659" b="14908"/>
          <a:stretch>
            <a:fillRect/>
          </a:stretch>
        </p:blipFill>
        <p:spPr bwMode="auto">
          <a:xfrm>
            <a:off x="2743200" y="1929740"/>
            <a:ext cx="3352800" cy="41662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1066800" y="2553831"/>
            <a:ext cx="6934200" cy="2246769"/>
          </a:xfrm>
          <a:prstGeom prst="rect">
            <a:avLst/>
          </a:prstGeom>
          <a:noFill/>
          <a:ln w="9525">
            <a:noFill/>
            <a:miter lim="800000"/>
            <a:headEnd/>
            <a:tailEnd/>
          </a:ln>
        </p:spPr>
        <p:txBody>
          <a:bodyPr wrap="square">
            <a:spAutoFit/>
          </a:bodyPr>
          <a:lstStyle/>
          <a:p>
            <a:pPr algn="ctr"/>
            <a:r>
              <a:rPr lang="en-US" sz="2800" b="1" dirty="0" smtClean="0"/>
              <a:t>CAPITULO III</a:t>
            </a:r>
          </a:p>
          <a:p>
            <a:pPr algn="ctr"/>
            <a:endParaRPr lang="en-US" sz="2800" b="1" dirty="0" smtClean="0"/>
          </a:p>
          <a:p>
            <a:pPr algn="ctr"/>
            <a:r>
              <a:rPr lang="en-US" sz="2800" b="1" dirty="0" smtClean="0"/>
              <a:t>DISEÑO TÉRMICO</a:t>
            </a:r>
          </a:p>
          <a:p>
            <a:pPr algn="ctr"/>
            <a:endParaRPr lang="en-US" sz="2800" b="1" dirty="0" smtClean="0"/>
          </a:p>
          <a:p>
            <a:pPr algn="ctr"/>
            <a:endParaRPr lang="es-ES" sz="2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lgn="just" eaLnBrk="1" hangingPunct="1">
              <a:buNone/>
            </a:pPr>
            <a:r>
              <a:rPr lang="es-ES" dirty="0" smtClean="0"/>
              <a:t>	</a:t>
            </a:r>
          </a:p>
          <a:p>
            <a:pPr algn="just" eaLnBrk="1" hangingPunct="1">
              <a:buNone/>
            </a:pPr>
            <a:r>
              <a:rPr lang="es-ES" dirty="0" smtClean="0"/>
              <a:t>	El presente proyecto se baso en el  diseño y construcción de un banco de pruebas, el cual representa un sistema de refrigeración por compresión de vapor múltiple, el mismo que cuenta con las siguientes características:</a:t>
            </a:r>
          </a:p>
          <a:p>
            <a:pPr algn="just" eaLnBrk="1" hangingPunct="1">
              <a:buNone/>
            </a:pPr>
            <a:endParaRPr lang="es-ES" dirty="0" smtClean="0"/>
          </a:p>
          <a:p>
            <a:pPr algn="just" eaLnBrk="1" hangingPunct="1">
              <a:buNone/>
            </a:pPr>
            <a:endParaRPr lang="es-ES" dirty="0" smtClean="0"/>
          </a:p>
          <a:p>
            <a:pPr algn="just" eaLnBrk="1" hangingPunct="1">
              <a:buNone/>
            </a:pPr>
            <a:endParaRPr lang="es-ES" dirty="0" smtClean="0"/>
          </a:p>
          <a:p>
            <a:pPr algn="just" eaLnBrk="1" hangingPunct="1">
              <a:buNone/>
            </a:pPr>
            <a:endParaRPr lang="es-ES" dirty="0" smtClean="0"/>
          </a:p>
          <a:p>
            <a:pPr algn="just" eaLnBrk="1" hangingPunct="1">
              <a:buNone/>
            </a:pPr>
            <a:endParaRPr lang="es-ES" dirty="0" smtClean="0"/>
          </a:p>
          <a:p>
            <a:pPr algn="just" eaLnBrk="1" hangingPunct="1">
              <a:buNone/>
            </a:pPr>
            <a:endParaRPr lang="es-EC" dirty="0" smtClean="0"/>
          </a:p>
          <a:p>
            <a:pPr algn="just" eaLnBrk="1" hangingPunct="1">
              <a:buFont typeface="Arial" charset="0"/>
              <a:buNone/>
            </a:pPr>
            <a:endParaRPr lang="es-EC" dirty="0" smtClean="0"/>
          </a:p>
        </p:txBody>
      </p:sp>
      <p:sp>
        <p:nvSpPr>
          <p:cNvPr id="4" name="14 CuadroTexto"/>
          <p:cNvSpPr txBox="1">
            <a:spLocks noChangeArrowheads="1"/>
          </p:cNvSpPr>
          <p:nvPr/>
        </p:nvSpPr>
        <p:spPr bwMode="auto">
          <a:xfrm>
            <a:off x="1524000" y="914400"/>
            <a:ext cx="6248400" cy="523220"/>
          </a:xfrm>
          <a:prstGeom prst="rect">
            <a:avLst/>
          </a:prstGeom>
          <a:noFill/>
          <a:ln w="9525">
            <a:noFill/>
            <a:miter lim="800000"/>
            <a:headEnd/>
            <a:tailEnd/>
          </a:ln>
        </p:spPr>
        <p:txBody>
          <a:bodyPr wrap="square">
            <a:spAutoFit/>
          </a:bodyPr>
          <a:lstStyle/>
          <a:p>
            <a:pPr algn="ctr"/>
            <a:r>
              <a:rPr lang="en-US" sz="2800" b="1" dirty="0" smtClean="0"/>
              <a:t>REQUERIMENTOS DEL PROYECTO</a:t>
            </a:r>
            <a:endParaRPr lang="es-E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lgn="just" eaLnBrk="1" hangingPunct="1"/>
            <a:r>
              <a:rPr lang="es-ES" dirty="0" smtClean="0"/>
              <a:t>Dispone de dos niveles de refrigeración a diferentes temperaturas (Unidad de Enfriamiento y Unidad de  Congelamiento).</a:t>
            </a:r>
          </a:p>
          <a:p>
            <a:pPr algn="just" eaLnBrk="1" hangingPunct="1"/>
            <a:endParaRPr lang="es-ES" dirty="0" smtClean="0"/>
          </a:p>
          <a:p>
            <a:pPr algn="just" eaLnBrk="1" hangingPunct="1"/>
            <a:r>
              <a:rPr lang="es-ES" dirty="0" smtClean="0"/>
              <a:t>Cada uno de los niveles de refrigeración cuanta con fuentes de transferencia de calor diferentes, agua y aire respectivamente.</a:t>
            </a:r>
          </a:p>
          <a:p>
            <a:pPr algn="just" eaLnBrk="1" hangingPunct="1">
              <a:buNone/>
            </a:pPr>
            <a:endParaRPr lang="es-ES" dirty="0" smtClean="0"/>
          </a:p>
          <a:p>
            <a:pPr algn="just" eaLnBrk="1" hangingPunct="1">
              <a:buFont typeface="Arial" charset="0"/>
              <a:buNone/>
            </a:pPr>
            <a:endParaRPr lang="es-EC" dirty="0" smtClean="0"/>
          </a:p>
        </p:txBody>
      </p:sp>
      <p:sp>
        <p:nvSpPr>
          <p:cNvPr id="4" name="14 CuadroTexto"/>
          <p:cNvSpPr txBox="1">
            <a:spLocks noChangeArrowheads="1"/>
          </p:cNvSpPr>
          <p:nvPr/>
        </p:nvSpPr>
        <p:spPr bwMode="auto">
          <a:xfrm>
            <a:off x="1524000" y="914401"/>
            <a:ext cx="6324600" cy="523220"/>
          </a:xfrm>
          <a:prstGeom prst="rect">
            <a:avLst/>
          </a:prstGeom>
          <a:noFill/>
          <a:ln w="9525">
            <a:noFill/>
            <a:miter lim="800000"/>
            <a:headEnd/>
            <a:tailEnd/>
          </a:ln>
        </p:spPr>
        <p:txBody>
          <a:bodyPr wrap="square">
            <a:spAutoFit/>
          </a:bodyPr>
          <a:lstStyle/>
          <a:p>
            <a:pPr algn="ctr"/>
            <a:r>
              <a:rPr lang="en-US" sz="2800" b="1" dirty="0" smtClean="0"/>
              <a:t>REQUERIMENTOS DEL PROYECTO</a:t>
            </a:r>
            <a:endParaRPr lang="es-ES" sz="28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dissolve">
                                      <p:cBhvr>
                                        <p:cTn id="12"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1066800" y="2553831"/>
            <a:ext cx="6934200" cy="2246769"/>
          </a:xfrm>
          <a:prstGeom prst="rect">
            <a:avLst/>
          </a:prstGeom>
          <a:noFill/>
          <a:ln w="9525">
            <a:noFill/>
            <a:miter lim="800000"/>
            <a:headEnd/>
            <a:tailEnd/>
          </a:ln>
        </p:spPr>
        <p:txBody>
          <a:bodyPr wrap="square">
            <a:spAutoFit/>
          </a:bodyPr>
          <a:lstStyle/>
          <a:p>
            <a:pPr algn="ctr"/>
            <a:r>
              <a:rPr lang="en-US" sz="2800" b="1" dirty="0" smtClean="0"/>
              <a:t>CAPITULO I</a:t>
            </a:r>
          </a:p>
          <a:p>
            <a:pPr algn="ctr"/>
            <a:endParaRPr lang="en-US" sz="2800" b="1" dirty="0" smtClean="0"/>
          </a:p>
          <a:p>
            <a:pPr algn="ctr"/>
            <a:r>
              <a:rPr lang="en-US" sz="2800" b="1" dirty="0" smtClean="0"/>
              <a:t>GENERALIDADES</a:t>
            </a:r>
          </a:p>
          <a:p>
            <a:pPr algn="ctr"/>
            <a:endParaRPr lang="en-US" sz="2800" b="1" dirty="0" smtClean="0"/>
          </a:p>
          <a:p>
            <a:pPr algn="ctr"/>
            <a:endParaRPr lang="es-ES"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44450"/>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lgn="just" eaLnBrk="1" hangingPunct="1"/>
            <a:r>
              <a:rPr lang="es-ES" dirty="0" smtClean="0"/>
              <a:t>Tanto la unidad enfriamiento como la unidad de congelamiento cuenta con dos dispositivos de expansión diferentes, VET y tubos capilares. </a:t>
            </a:r>
            <a:endParaRPr lang="es-EC" dirty="0" smtClean="0"/>
          </a:p>
          <a:p>
            <a:pPr algn="just" eaLnBrk="1" hangingPunct="1"/>
            <a:r>
              <a:rPr lang="es-EC" dirty="0" smtClean="0"/>
              <a:t>El banco de pruebas cuenta con dispositivos de medición y control los cuales nos permiten realizar un análisis integral de los procesos que componen el ciclo de refrigeración.</a:t>
            </a:r>
          </a:p>
        </p:txBody>
      </p:sp>
      <p:sp>
        <p:nvSpPr>
          <p:cNvPr id="4" name="14 CuadroTexto"/>
          <p:cNvSpPr txBox="1">
            <a:spLocks noChangeArrowheads="1"/>
          </p:cNvSpPr>
          <p:nvPr/>
        </p:nvSpPr>
        <p:spPr bwMode="auto">
          <a:xfrm>
            <a:off x="1447800" y="914400"/>
            <a:ext cx="6400800" cy="523220"/>
          </a:xfrm>
          <a:prstGeom prst="rect">
            <a:avLst/>
          </a:prstGeom>
          <a:noFill/>
          <a:ln w="9525">
            <a:noFill/>
            <a:miter lim="800000"/>
            <a:headEnd/>
            <a:tailEnd/>
          </a:ln>
        </p:spPr>
        <p:txBody>
          <a:bodyPr wrap="square">
            <a:spAutoFit/>
          </a:bodyPr>
          <a:lstStyle/>
          <a:p>
            <a:pPr algn="ctr"/>
            <a:r>
              <a:rPr lang="en-US" sz="2800" b="1" dirty="0" smtClean="0"/>
              <a:t>REQUERIMENTOS DEL PROYECTO</a:t>
            </a:r>
            <a:endParaRPr lang="es-ES" sz="28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2057401"/>
            <a:ext cx="8229600" cy="4114799"/>
          </a:xfrm>
        </p:spPr>
        <p:txBody>
          <a:bodyPr/>
          <a:lstStyle/>
          <a:p>
            <a:pPr algn="just" eaLnBrk="1" hangingPunct="1">
              <a:buFont typeface="Arial" charset="0"/>
              <a:buNone/>
            </a:pPr>
            <a:r>
              <a:rPr lang="es-EC" b="1" dirty="0" smtClean="0"/>
              <a:t>Marca: </a:t>
            </a:r>
            <a:r>
              <a:rPr lang="es-EC" dirty="0" smtClean="0"/>
              <a:t>L’UNITE HERMETIQUE</a:t>
            </a:r>
          </a:p>
          <a:p>
            <a:pPr algn="just" eaLnBrk="1" hangingPunct="1">
              <a:buFont typeface="Arial" charset="0"/>
              <a:buNone/>
            </a:pPr>
            <a:r>
              <a:rPr lang="es-EC" b="1" dirty="0" smtClean="0"/>
              <a:t>Modelo: </a:t>
            </a:r>
            <a:r>
              <a:rPr lang="es-EC" dirty="0" smtClean="0"/>
              <a:t>CAJ2446Z BR 1HP</a:t>
            </a:r>
          </a:p>
          <a:p>
            <a:pPr algn="just" eaLnBrk="1" hangingPunct="1">
              <a:buFont typeface="Arial" charset="0"/>
              <a:buNone/>
            </a:pPr>
            <a:r>
              <a:rPr lang="es-EC" b="1" dirty="0" smtClean="0"/>
              <a:t>Desplazamiento: </a:t>
            </a:r>
            <a:r>
              <a:rPr lang="es-EC" dirty="0" smtClean="0"/>
              <a:t>26.2 cm³</a:t>
            </a:r>
          </a:p>
        </p:txBody>
      </p:sp>
      <p:sp>
        <p:nvSpPr>
          <p:cNvPr id="4" name="14 CuadroTexto"/>
          <p:cNvSpPr txBox="1">
            <a:spLocks noChangeArrowheads="1"/>
          </p:cNvSpPr>
          <p:nvPr/>
        </p:nvSpPr>
        <p:spPr bwMode="auto">
          <a:xfrm>
            <a:off x="1524000" y="914400"/>
            <a:ext cx="6248400" cy="954107"/>
          </a:xfrm>
          <a:prstGeom prst="rect">
            <a:avLst/>
          </a:prstGeom>
          <a:noFill/>
          <a:ln w="9525">
            <a:noFill/>
            <a:miter lim="800000"/>
            <a:headEnd/>
            <a:tailEnd/>
          </a:ln>
        </p:spPr>
        <p:txBody>
          <a:bodyPr wrap="square">
            <a:spAutoFit/>
          </a:bodyPr>
          <a:lstStyle/>
          <a:p>
            <a:pPr algn="ctr"/>
            <a:r>
              <a:rPr lang="en-US" sz="2800" b="1" dirty="0" smtClean="0"/>
              <a:t>CARACTERISTICAS DE LA UNIDAD CONDENSADORA</a:t>
            </a:r>
            <a:endParaRPr lang="es-ES" sz="2800" b="1" dirty="0"/>
          </a:p>
        </p:txBody>
      </p:sp>
      <p:pic>
        <p:nvPicPr>
          <p:cNvPr id="5" name="4 Imagen"/>
          <p:cNvPicPr/>
          <p:nvPr/>
        </p:nvPicPr>
        <p:blipFill>
          <a:blip r:embed="rId4" cstate="print"/>
          <a:srcRect/>
          <a:stretch>
            <a:fillRect/>
          </a:stretch>
        </p:blipFill>
        <p:spPr bwMode="auto">
          <a:xfrm>
            <a:off x="1447800" y="3830782"/>
            <a:ext cx="4953000" cy="22652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828801"/>
            <a:ext cx="8229600" cy="4114799"/>
          </a:xfrm>
        </p:spPr>
        <p:txBody>
          <a:bodyPr/>
          <a:lstStyle/>
          <a:p>
            <a:pPr algn="just" eaLnBrk="1" hangingPunct="1">
              <a:buFont typeface="Arial" charset="0"/>
              <a:buNone/>
            </a:pPr>
            <a:r>
              <a:rPr lang="es-EC" dirty="0" smtClean="0"/>
              <a:t>Unidad de Congelamiento:</a:t>
            </a:r>
          </a:p>
          <a:p>
            <a:pPr lvl="1" algn="just" eaLnBrk="1" hangingPunct="1">
              <a:buFont typeface="Arial" pitchFamily="34" charset="0"/>
              <a:buChar char="•"/>
            </a:pPr>
            <a:r>
              <a:rPr lang="es-EC" dirty="0" smtClean="0"/>
              <a:t>Volumen de Agua: 3 lts</a:t>
            </a:r>
          </a:p>
          <a:p>
            <a:pPr lvl="1" algn="just" eaLnBrk="1" hangingPunct="1">
              <a:buFont typeface="Arial" pitchFamily="34" charset="0"/>
              <a:buChar char="•"/>
            </a:pPr>
            <a:r>
              <a:rPr lang="es-EC" dirty="0" smtClean="0"/>
              <a:t>Temperatura de conservación: -10 °C</a:t>
            </a:r>
          </a:p>
          <a:p>
            <a:pPr algn="just" eaLnBrk="1" hangingPunct="1">
              <a:buFont typeface="Arial" charset="0"/>
              <a:buNone/>
            </a:pPr>
            <a:endParaRPr lang="es-EC" dirty="0" smtClean="0"/>
          </a:p>
          <a:p>
            <a:pPr algn="just" eaLnBrk="1" hangingPunct="1">
              <a:buFont typeface="Arial" charset="0"/>
              <a:buNone/>
            </a:pPr>
            <a:r>
              <a:rPr lang="es-EC" dirty="0" smtClean="0"/>
              <a:t>Unidad de Enfriamiento:</a:t>
            </a:r>
          </a:p>
          <a:p>
            <a:pPr lvl="1" algn="just" eaLnBrk="1" hangingPunct="1">
              <a:buFont typeface="Arial" pitchFamily="34" charset="0"/>
              <a:buChar char="•"/>
            </a:pPr>
            <a:r>
              <a:rPr lang="es-EC" dirty="0" smtClean="0"/>
              <a:t>Volumen de Agua: 15 lts</a:t>
            </a:r>
          </a:p>
          <a:p>
            <a:pPr lvl="1" algn="just" eaLnBrk="1" hangingPunct="1">
              <a:buFont typeface="Arial" pitchFamily="34" charset="0"/>
              <a:buChar char="•"/>
            </a:pPr>
            <a:r>
              <a:rPr lang="es-EC" dirty="0" smtClean="0"/>
              <a:t>Temperatura de conservación 0°C</a:t>
            </a:r>
          </a:p>
        </p:txBody>
      </p:sp>
      <p:sp>
        <p:nvSpPr>
          <p:cNvPr id="4" name="14 CuadroTexto"/>
          <p:cNvSpPr txBox="1">
            <a:spLocks noChangeArrowheads="1"/>
          </p:cNvSpPr>
          <p:nvPr/>
        </p:nvSpPr>
        <p:spPr bwMode="auto">
          <a:xfrm>
            <a:off x="1371600" y="685800"/>
            <a:ext cx="6324600" cy="954107"/>
          </a:xfrm>
          <a:prstGeom prst="rect">
            <a:avLst/>
          </a:prstGeom>
          <a:noFill/>
          <a:ln w="9525">
            <a:noFill/>
            <a:miter lim="800000"/>
            <a:headEnd/>
            <a:tailEnd/>
          </a:ln>
        </p:spPr>
        <p:txBody>
          <a:bodyPr wrap="square">
            <a:spAutoFit/>
          </a:bodyPr>
          <a:lstStyle/>
          <a:p>
            <a:pPr algn="ctr"/>
            <a:r>
              <a:rPr lang="en-US" sz="2800" b="1" dirty="0" smtClean="0"/>
              <a:t>Requerimientos de las Unidades de Refrigeración</a:t>
            </a:r>
            <a:endParaRPr lang="es-E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579">
                                            <p:txEl>
                                              <p:pRg st="1" end="1"/>
                                            </p:txEl>
                                          </p:spTgt>
                                        </p:tgtEl>
                                        <p:attrNameLst>
                                          <p:attrName>style.visibility</p:attrName>
                                        </p:attrNameLst>
                                      </p:cBhvr>
                                      <p:to>
                                        <p:strVal val="visible"/>
                                      </p:to>
                                    </p:set>
                                    <p:animEffect transition="in" filter="dissolve">
                                      <p:cBhvr>
                                        <p:cTn id="10" dur="500"/>
                                        <p:tgtEl>
                                          <p:spTgt spid="2457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animEffect transition="in" filter="dissolve">
                                      <p:cBhvr>
                                        <p:cTn id="13" dur="500"/>
                                        <p:tgtEl>
                                          <p:spTgt spid="2457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579">
                                            <p:txEl>
                                              <p:pRg st="4" end="4"/>
                                            </p:txEl>
                                          </p:spTgt>
                                        </p:tgtEl>
                                        <p:attrNameLst>
                                          <p:attrName>style.visibility</p:attrName>
                                        </p:attrNameLst>
                                      </p:cBhvr>
                                      <p:to>
                                        <p:strVal val="visible"/>
                                      </p:to>
                                    </p:set>
                                    <p:animEffect transition="in" filter="dissolve">
                                      <p:cBhvr>
                                        <p:cTn id="18" dur="500"/>
                                        <p:tgtEl>
                                          <p:spTgt spid="24579">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4579">
                                            <p:txEl>
                                              <p:pRg st="5" end="5"/>
                                            </p:txEl>
                                          </p:spTgt>
                                        </p:tgtEl>
                                        <p:attrNameLst>
                                          <p:attrName>style.visibility</p:attrName>
                                        </p:attrNameLst>
                                      </p:cBhvr>
                                      <p:to>
                                        <p:strVal val="visible"/>
                                      </p:to>
                                    </p:set>
                                    <p:animEffect transition="in" filter="dissolve">
                                      <p:cBhvr>
                                        <p:cTn id="21" dur="500"/>
                                        <p:tgtEl>
                                          <p:spTgt spid="24579">
                                            <p:txEl>
                                              <p:pRg st="5" end="5"/>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4579">
                                            <p:txEl>
                                              <p:pRg st="6" end="6"/>
                                            </p:txEl>
                                          </p:spTgt>
                                        </p:tgtEl>
                                        <p:attrNameLst>
                                          <p:attrName>style.visibility</p:attrName>
                                        </p:attrNameLst>
                                      </p:cBhvr>
                                      <p:to>
                                        <p:strVal val="visible"/>
                                      </p:to>
                                    </p:set>
                                    <p:animEffect transition="in" filter="dissolve">
                                      <p:cBhvr>
                                        <p:cTn id="24" dur="5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lvl="0"/>
            <a:r>
              <a:rPr lang="es-ES" dirty="0" smtClean="0"/>
              <a:t>Carga térmica por la estructura.</a:t>
            </a:r>
          </a:p>
          <a:p>
            <a:pPr lvl="0"/>
            <a:endParaRPr lang="es-EC" dirty="0" smtClean="0"/>
          </a:p>
          <a:p>
            <a:pPr lvl="0"/>
            <a:r>
              <a:rPr lang="es-ES" dirty="0" smtClean="0"/>
              <a:t>Carga térmica por el producto a refrigerar.</a:t>
            </a:r>
          </a:p>
          <a:p>
            <a:pPr lvl="0">
              <a:buNone/>
            </a:pPr>
            <a:endParaRPr lang="es-EC" dirty="0" smtClean="0"/>
          </a:p>
          <a:p>
            <a:pPr lvl="0"/>
            <a:r>
              <a:rPr lang="es-ES" dirty="0" smtClean="0"/>
              <a:t>Carga térmica por infiltraciones de aire.</a:t>
            </a:r>
          </a:p>
          <a:p>
            <a:pPr lvl="0">
              <a:buNone/>
            </a:pPr>
            <a:endParaRPr lang="es-EC" dirty="0" smtClean="0"/>
          </a:p>
          <a:p>
            <a:pPr lvl="0"/>
            <a:r>
              <a:rPr lang="es-ES" dirty="0" smtClean="0"/>
              <a:t>Carga térmica por equipos.</a:t>
            </a:r>
            <a:endParaRPr lang="es-EC" dirty="0" smtClean="0"/>
          </a:p>
          <a:p>
            <a:pPr algn="just" eaLnBrk="1" hangingPunct="1">
              <a:buFont typeface="Arial" charset="0"/>
              <a:buNone/>
            </a:pPr>
            <a:endParaRPr lang="es-EC" dirty="0" smtClean="0"/>
          </a:p>
        </p:txBody>
      </p:sp>
      <p:sp>
        <p:nvSpPr>
          <p:cNvPr id="4" name="14 CuadroTexto"/>
          <p:cNvSpPr txBox="1">
            <a:spLocks noChangeArrowheads="1"/>
          </p:cNvSpPr>
          <p:nvPr/>
        </p:nvSpPr>
        <p:spPr bwMode="auto">
          <a:xfrm>
            <a:off x="1981200" y="914400"/>
            <a:ext cx="5181600" cy="523220"/>
          </a:xfrm>
          <a:prstGeom prst="rect">
            <a:avLst/>
          </a:prstGeom>
          <a:noFill/>
          <a:ln w="9525">
            <a:noFill/>
            <a:miter lim="800000"/>
            <a:headEnd/>
            <a:tailEnd/>
          </a:ln>
        </p:spPr>
        <p:txBody>
          <a:bodyPr wrap="square">
            <a:spAutoFit/>
          </a:bodyPr>
          <a:lstStyle/>
          <a:p>
            <a:pPr algn="ctr"/>
            <a:r>
              <a:rPr lang="en-US" sz="2800" b="1" dirty="0" smtClean="0"/>
              <a:t>CARGAS TERMICAS</a:t>
            </a:r>
            <a:endParaRPr lang="es-E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dissolve">
                                      <p:cBhvr>
                                        <p:cTn id="12" dur="500"/>
                                        <p:tgtEl>
                                          <p:spTgt spid="245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4" end="4"/>
                                            </p:txEl>
                                          </p:spTgt>
                                        </p:tgtEl>
                                        <p:attrNameLst>
                                          <p:attrName>style.visibility</p:attrName>
                                        </p:attrNameLst>
                                      </p:cBhvr>
                                      <p:to>
                                        <p:strVal val="visible"/>
                                      </p:to>
                                    </p:set>
                                    <p:animEffect transition="in" filter="dissolve">
                                      <p:cBhvr>
                                        <p:cTn id="17" dur="500"/>
                                        <p:tgtEl>
                                          <p:spTgt spid="245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6" end="6"/>
                                            </p:txEl>
                                          </p:spTgt>
                                        </p:tgtEl>
                                        <p:attrNameLst>
                                          <p:attrName>style.visibility</p:attrName>
                                        </p:attrNameLst>
                                      </p:cBhvr>
                                      <p:to>
                                        <p:strVal val="visible"/>
                                      </p:to>
                                    </p:set>
                                    <p:animEffect transition="in" filter="dissolve">
                                      <p:cBhvr>
                                        <p:cTn id="22" dur="5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lgn="just" eaLnBrk="1" hangingPunct="1">
              <a:buFont typeface="Arial" charset="0"/>
              <a:buNone/>
            </a:pPr>
            <a:r>
              <a:rPr lang="es-EC" b="1" dirty="0" smtClean="0"/>
              <a:t>Unidad de Congelamiento</a:t>
            </a:r>
          </a:p>
          <a:p>
            <a:pPr algn="just" eaLnBrk="1" hangingPunct="1"/>
            <a:r>
              <a:rPr lang="es-EC" dirty="0" smtClean="0"/>
              <a:t>Carga Térmica por estructura:</a:t>
            </a:r>
          </a:p>
          <a:p>
            <a:pPr algn="just" eaLnBrk="1" hangingPunct="1">
              <a:buNone/>
            </a:pPr>
            <a:r>
              <a:rPr lang="es-EC" dirty="0" smtClean="0"/>
              <a:t>		La carga térmica por estructura se la puede 	obtener mediante la siguiente ecuación:</a:t>
            </a:r>
          </a:p>
          <a:p>
            <a:pPr algn="just" eaLnBrk="1" hangingPunct="1">
              <a:buNone/>
            </a:pPr>
            <a:endParaRPr lang="es-EC" dirty="0" smtClean="0"/>
          </a:p>
          <a:p>
            <a:pPr algn="just" eaLnBrk="1" hangingPunct="1">
              <a:buFont typeface="Arial" charset="0"/>
              <a:buNone/>
            </a:pPr>
            <a:r>
              <a:rPr lang="es-EC" dirty="0" smtClean="0"/>
              <a:t>		Donde el valor de U esta dado por;</a:t>
            </a:r>
          </a:p>
          <a:p>
            <a:pPr algn="just" eaLnBrk="1" hangingPunct="1">
              <a:buFont typeface="Arial" charset="0"/>
              <a:buNone/>
            </a:pPr>
            <a:endParaRPr lang="es-EC" dirty="0" smtClean="0"/>
          </a:p>
        </p:txBody>
      </p:sp>
      <p:sp>
        <p:nvSpPr>
          <p:cNvPr id="4" name="14 CuadroTexto"/>
          <p:cNvSpPr txBox="1">
            <a:spLocks noChangeArrowheads="1"/>
          </p:cNvSpPr>
          <p:nvPr/>
        </p:nvSpPr>
        <p:spPr bwMode="auto">
          <a:xfrm>
            <a:off x="2209800" y="914400"/>
            <a:ext cx="5181600" cy="523220"/>
          </a:xfrm>
          <a:prstGeom prst="rect">
            <a:avLst/>
          </a:prstGeom>
          <a:noFill/>
          <a:ln w="9525">
            <a:noFill/>
            <a:miter lim="800000"/>
            <a:headEnd/>
            <a:tailEnd/>
          </a:ln>
        </p:spPr>
        <p:txBody>
          <a:bodyPr wrap="square">
            <a:spAutoFit/>
          </a:bodyPr>
          <a:lstStyle/>
          <a:p>
            <a:pPr algn="ctr"/>
            <a:r>
              <a:rPr lang="en-US" sz="2800" b="1" dirty="0" smtClean="0"/>
              <a:t>CARGAS DE ENFRIAMIENTO</a:t>
            </a:r>
            <a:endParaRPr lang="es-ES" sz="2800" b="1" dirty="0"/>
          </a:p>
        </p:txBody>
      </p:sp>
      <p:sp>
        <p:nvSpPr>
          <p:cNvPr id="614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61441"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95599" y="3962400"/>
            <a:ext cx="1524001" cy="398319"/>
          </a:xfrm>
          <a:prstGeom prst="rect">
            <a:avLst/>
          </a:prstGeom>
          <a:noFill/>
        </p:spPr>
      </p:pic>
      <p:sp>
        <p:nvSpPr>
          <p:cNvPr id="614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61443"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819400" y="5166360"/>
            <a:ext cx="1676400" cy="10058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4" end="4"/>
                                            </p:txEl>
                                          </p:spTgt>
                                        </p:tgtEl>
                                        <p:attrNameLst>
                                          <p:attrName>style.visibility</p:attrName>
                                        </p:attrNameLst>
                                      </p:cBhvr>
                                      <p:to>
                                        <p:strVal val="visible"/>
                                      </p:to>
                                    </p:set>
                                    <p:animEffect transition="in" filter="dissolve">
                                      <p:cBhvr>
                                        <p:cTn id="22"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4800600" cy="4525963"/>
          </a:xfrm>
        </p:spPr>
        <p:txBody>
          <a:bodyPr/>
          <a:lstStyle/>
          <a:p>
            <a:pPr algn="just" eaLnBrk="1" hangingPunct="1">
              <a:buNone/>
            </a:pPr>
            <a:r>
              <a:rPr lang="es-EC" b="1" dirty="0" smtClean="0"/>
              <a:t>Unidad de Congelamiento</a:t>
            </a:r>
          </a:p>
          <a:p>
            <a:pPr algn="just" eaLnBrk="1" hangingPunct="1">
              <a:buNone/>
            </a:pPr>
            <a:r>
              <a:rPr lang="es-EC" dirty="0" smtClean="0"/>
              <a:t>Carga por estructura:</a:t>
            </a:r>
          </a:p>
          <a:p>
            <a:pPr algn="just" eaLnBrk="1" hangingPunct="1">
              <a:buFont typeface="Arial" charset="0"/>
              <a:buNone/>
            </a:pPr>
            <a:r>
              <a:rPr lang="es-EC" dirty="0" smtClean="0"/>
              <a:t>	Con lo cual el valor de la carga por estructura en la unidad de congelamiento será:</a:t>
            </a:r>
          </a:p>
          <a:p>
            <a:pPr algn="just" eaLnBrk="1" hangingPunct="1">
              <a:buFont typeface="Arial" charset="0"/>
              <a:buNone/>
            </a:pPr>
            <a:endParaRPr lang="es-EC" b="1" dirty="0" smtClean="0"/>
          </a:p>
          <a:p>
            <a:pPr algn="just" eaLnBrk="1" hangingPunct="1">
              <a:buFont typeface="Arial" charset="0"/>
              <a:buNone/>
            </a:pPr>
            <a:r>
              <a:rPr lang="es-EC" b="1" dirty="0" smtClean="0"/>
              <a:t>		Q1= 37.85</a:t>
            </a:r>
            <a:r>
              <a:rPr lang="es-EC" dirty="0" smtClean="0"/>
              <a:t>  W</a:t>
            </a:r>
            <a:r>
              <a:rPr lang="es-EC" b="1" dirty="0" smtClean="0"/>
              <a:t> </a:t>
            </a:r>
            <a:endParaRPr lang="es-EC" dirty="0" smtClean="0"/>
          </a:p>
          <a:p>
            <a:pPr algn="just" eaLnBrk="1" hangingPunct="1">
              <a:buFont typeface="Arial" charset="0"/>
              <a:buNone/>
            </a:pPr>
            <a:endParaRPr lang="es-EC" dirty="0" smtClean="0"/>
          </a:p>
        </p:txBody>
      </p:sp>
      <p:sp>
        <p:nvSpPr>
          <p:cNvPr id="4" name="14 CuadroTexto"/>
          <p:cNvSpPr txBox="1">
            <a:spLocks noChangeArrowheads="1"/>
          </p:cNvSpPr>
          <p:nvPr/>
        </p:nvSpPr>
        <p:spPr bwMode="auto">
          <a:xfrm>
            <a:off x="2209800" y="914400"/>
            <a:ext cx="5181600" cy="523220"/>
          </a:xfrm>
          <a:prstGeom prst="rect">
            <a:avLst/>
          </a:prstGeom>
          <a:noFill/>
          <a:ln w="9525">
            <a:noFill/>
            <a:miter lim="800000"/>
            <a:headEnd/>
            <a:tailEnd/>
          </a:ln>
        </p:spPr>
        <p:txBody>
          <a:bodyPr wrap="square">
            <a:spAutoFit/>
          </a:bodyPr>
          <a:lstStyle/>
          <a:p>
            <a:pPr algn="ctr"/>
            <a:r>
              <a:rPr lang="en-US" sz="2800" b="1" dirty="0" smtClean="0"/>
              <a:t>CARGAS DE ENFRIAMIENTO</a:t>
            </a:r>
            <a:endParaRPr lang="es-ES" sz="2800" b="1" dirty="0"/>
          </a:p>
        </p:txBody>
      </p:sp>
      <p:pic>
        <p:nvPicPr>
          <p:cNvPr id="6" name="5 Imagen"/>
          <p:cNvPicPr/>
          <p:nvPr/>
        </p:nvPicPr>
        <p:blipFill>
          <a:blip r:embed="rId4" cstate="print"/>
          <a:srcRect/>
          <a:stretch>
            <a:fillRect/>
          </a:stretch>
        </p:blipFill>
        <p:spPr bwMode="auto">
          <a:xfrm>
            <a:off x="5562600" y="2286000"/>
            <a:ext cx="3124200" cy="3124200"/>
          </a:xfrm>
          <a:prstGeom prst="rect">
            <a:avLst/>
          </a:prstGeom>
          <a:noFill/>
          <a:ln w="9525">
            <a:noFill/>
            <a:miter lim="800000"/>
            <a:headEnd/>
            <a:tailEnd/>
          </a:ln>
        </p:spPr>
      </p:pic>
      <p:sp>
        <p:nvSpPr>
          <p:cNvPr id="59393" name="Rectangle 1"/>
          <p:cNvSpPr>
            <a:spLocks noChangeArrowheads="1"/>
          </p:cNvSpPr>
          <p:nvPr/>
        </p:nvSpPr>
        <p:spPr bwMode="auto">
          <a:xfrm>
            <a:off x="5867400" y="5486400"/>
            <a:ext cx="244810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Fig. Unidad de Congelamiento</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4" end="4"/>
                                            </p:txEl>
                                          </p:spTgt>
                                        </p:tgtEl>
                                        <p:attrNameLst>
                                          <p:attrName>style.visibility</p:attrName>
                                        </p:attrNameLst>
                                      </p:cBhvr>
                                      <p:to>
                                        <p:strVal val="visible"/>
                                      </p:to>
                                    </p:set>
                                    <p:animEffect transition="in" filter="dissolve">
                                      <p:cBhvr>
                                        <p:cTn id="22"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lgn="just" eaLnBrk="1" hangingPunct="1">
              <a:buNone/>
            </a:pPr>
            <a:r>
              <a:rPr lang="es-EC" b="1" dirty="0" smtClean="0"/>
              <a:t>Unidad de Congelamiento</a:t>
            </a:r>
          </a:p>
          <a:p>
            <a:pPr algn="just" eaLnBrk="1" hangingPunct="1"/>
            <a:r>
              <a:rPr lang="es-EC" dirty="0" smtClean="0"/>
              <a:t>Carga Térmica por Producto:</a:t>
            </a:r>
          </a:p>
          <a:p>
            <a:pPr algn="just" eaLnBrk="1" hangingPunct="1">
              <a:buNone/>
            </a:pPr>
            <a:r>
              <a:rPr lang="es-EC" dirty="0" smtClean="0"/>
              <a:t>	El calculo de la carga térmica por producto se dividirá en tres etapas:</a:t>
            </a:r>
          </a:p>
          <a:p>
            <a:pPr algn="just" eaLnBrk="1" hangingPunct="1">
              <a:buNone/>
            </a:pPr>
            <a:endParaRPr lang="es-EC" dirty="0" smtClean="0"/>
          </a:p>
          <a:p>
            <a:pPr algn="just" eaLnBrk="1" hangingPunct="1">
              <a:buNone/>
            </a:pPr>
            <a:r>
              <a:rPr lang="es-EC" dirty="0" smtClean="0"/>
              <a:t>	1.- Calculo del calor sensible</a:t>
            </a:r>
          </a:p>
          <a:p>
            <a:pPr algn="just" eaLnBrk="1" hangingPunct="1">
              <a:buNone/>
            </a:pPr>
            <a:r>
              <a:rPr lang="es-EC" dirty="0" smtClean="0"/>
              <a:t>		</a:t>
            </a:r>
            <a:r>
              <a:rPr lang="es-EC" b="1" dirty="0" smtClean="0"/>
              <a:t>T</a:t>
            </a:r>
            <a:r>
              <a:rPr lang="es-EC" dirty="0" smtClean="0"/>
              <a:t> inicial               </a:t>
            </a:r>
            <a:r>
              <a:rPr lang="es-EC" b="1" dirty="0" smtClean="0"/>
              <a:t>T2 </a:t>
            </a:r>
            <a:r>
              <a:rPr lang="es-EC" dirty="0" smtClean="0"/>
              <a:t>= 0 °C (Estado Líquido)</a:t>
            </a:r>
          </a:p>
          <a:p>
            <a:pPr algn="just" eaLnBrk="1" hangingPunct="1">
              <a:buFont typeface="Arial" charset="0"/>
              <a:buNone/>
            </a:pPr>
            <a:endParaRPr lang="es-EC" dirty="0" smtClean="0"/>
          </a:p>
        </p:txBody>
      </p:sp>
      <p:sp>
        <p:nvSpPr>
          <p:cNvPr id="4" name="14 CuadroTexto"/>
          <p:cNvSpPr txBox="1">
            <a:spLocks noChangeArrowheads="1"/>
          </p:cNvSpPr>
          <p:nvPr/>
        </p:nvSpPr>
        <p:spPr bwMode="auto">
          <a:xfrm>
            <a:off x="2209800" y="914400"/>
            <a:ext cx="5181600" cy="523220"/>
          </a:xfrm>
          <a:prstGeom prst="rect">
            <a:avLst/>
          </a:prstGeom>
          <a:noFill/>
          <a:ln w="9525">
            <a:noFill/>
            <a:miter lim="800000"/>
            <a:headEnd/>
            <a:tailEnd/>
          </a:ln>
        </p:spPr>
        <p:txBody>
          <a:bodyPr wrap="square">
            <a:spAutoFit/>
          </a:bodyPr>
          <a:lstStyle/>
          <a:p>
            <a:pPr algn="ctr"/>
            <a:r>
              <a:rPr lang="en-US" sz="2800" b="1" dirty="0" smtClean="0"/>
              <a:t>CARGAS DE ENFRIAMIENTO</a:t>
            </a:r>
            <a:endParaRPr lang="es-ES" sz="2800" b="1" dirty="0" smtClean="0"/>
          </a:p>
        </p:txBody>
      </p:sp>
      <p:cxnSp>
        <p:nvCxnSpPr>
          <p:cNvPr id="11" name="10 Conector recto de flecha"/>
          <p:cNvCxnSpPr/>
          <p:nvPr/>
        </p:nvCxnSpPr>
        <p:spPr>
          <a:xfrm>
            <a:off x="2819400" y="5332412"/>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4" end="4"/>
                                            </p:txEl>
                                          </p:spTgt>
                                        </p:tgtEl>
                                        <p:attrNameLst>
                                          <p:attrName>style.visibility</p:attrName>
                                        </p:attrNameLst>
                                      </p:cBhvr>
                                      <p:to>
                                        <p:strVal val="visible"/>
                                      </p:to>
                                    </p:set>
                                    <p:animEffect transition="in" filter="dissolve">
                                      <p:cBhvr>
                                        <p:cTn id="22" dur="500"/>
                                        <p:tgtEl>
                                          <p:spTgt spid="2457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animEffect transition="in" filter="dissolve">
                                      <p:cBhvr>
                                        <p:cTn id="27"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lgn="just" eaLnBrk="1" hangingPunct="1">
              <a:buNone/>
            </a:pPr>
            <a:r>
              <a:rPr lang="es-EC" b="1" dirty="0" smtClean="0"/>
              <a:t>Unidad de Congelamiento</a:t>
            </a:r>
          </a:p>
          <a:p>
            <a:pPr algn="just" eaLnBrk="1" hangingPunct="1"/>
            <a:r>
              <a:rPr lang="es-EC" dirty="0" smtClean="0"/>
              <a:t>Carga Térmica por Producto:</a:t>
            </a:r>
          </a:p>
          <a:p>
            <a:pPr algn="just" eaLnBrk="1" hangingPunct="1">
              <a:buNone/>
            </a:pPr>
            <a:r>
              <a:rPr lang="es-EC" dirty="0" smtClean="0"/>
              <a:t>	2.- Calculo del calor latente.</a:t>
            </a:r>
          </a:p>
          <a:p>
            <a:pPr algn="just" eaLnBrk="1" hangingPunct="1">
              <a:buNone/>
            </a:pPr>
            <a:r>
              <a:rPr lang="es-EC" dirty="0" smtClean="0"/>
              <a:t>	</a:t>
            </a:r>
            <a:r>
              <a:rPr lang="es-EC" b="1" dirty="0" smtClean="0"/>
              <a:t>T1</a:t>
            </a:r>
            <a:r>
              <a:rPr lang="es-EC" dirty="0" smtClean="0"/>
              <a:t> = 0°C (E. Líquido)            </a:t>
            </a:r>
            <a:r>
              <a:rPr lang="es-EC" b="1" dirty="0" smtClean="0"/>
              <a:t>T2</a:t>
            </a:r>
            <a:r>
              <a:rPr lang="es-EC" dirty="0" smtClean="0"/>
              <a:t> = 0 °C (E. Sólido)</a:t>
            </a:r>
          </a:p>
          <a:p>
            <a:pPr algn="just" eaLnBrk="1" hangingPunct="1">
              <a:buNone/>
            </a:pPr>
            <a:endParaRPr lang="es-EC" dirty="0" smtClean="0"/>
          </a:p>
          <a:p>
            <a:pPr algn="just" eaLnBrk="1" hangingPunct="1">
              <a:buNone/>
            </a:pPr>
            <a:r>
              <a:rPr lang="es-EC" dirty="0" smtClean="0"/>
              <a:t>	3.- Calculo del calor sensible (E. Solido).</a:t>
            </a:r>
          </a:p>
          <a:p>
            <a:pPr algn="just" eaLnBrk="1" hangingPunct="1">
              <a:buNone/>
            </a:pPr>
            <a:r>
              <a:rPr lang="es-EC" b="1" dirty="0" smtClean="0"/>
              <a:t>	T1</a:t>
            </a:r>
            <a:r>
              <a:rPr lang="es-EC" dirty="0" smtClean="0"/>
              <a:t> = 0°C                                 </a:t>
            </a:r>
            <a:r>
              <a:rPr lang="es-EC" b="1" dirty="0" smtClean="0"/>
              <a:t>T2</a:t>
            </a:r>
            <a:r>
              <a:rPr lang="es-EC" dirty="0" smtClean="0"/>
              <a:t> = -10 °C </a:t>
            </a:r>
          </a:p>
        </p:txBody>
      </p:sp>
      <p:sp>
        <p:nvSpPr>
          <p:cNvPr id="4" name="14 CuadroTexto"/>
          <p:cNvSpPr txBox="1">
            <a:spLocks noChangeArrowheads="1"/>
          </p:cNvSpPr>
          <p:nvPr/>
        </p:nvSpPr>
        <p:spPr bwMode="auto">
          <a:xfrm>
            <a:off x="2209800" y="914400"/>
            <a:ext cx="5181600" cy="523220"/>
          </a:xfrm>
          <a:prstGeom prst="rect">
            <a:avLst/>
          </a:prstGeom>
          <a:noFill/>
          <a:ln w="9525">
            <a:noFill/>
            <a:miter lim="800000"/>
            <a:headEnd/>
            <a:tailEnd/>
          </a:ln>
        </p:spPr>
        <p:txBody>
          <a:bodyPr wrap="square">
            <a:spAutoFit/>
          </a:bodyPr>
          <a:lstStyle/>
          <a:p>
            <a:pPr algn="ctr"/>
            <a:r>
              <a:rPr lang="en-US" sz="2800" b="1" dirty="0" smtClean="0"/>
              <a:t>CARGAS DE ENFRIAMIENTO</a:t>
            </a:r>
            <a:endParaRPr lang="es-ES" sz="2800" b="1" dirty="0" smtClean="0"/>
          </a:p>
        </p:txBody>
      </p:sp>
      <p:cxnSp>
        <p:nvCxnSpPr>
          <p:cNvPr id="6" name="5 Conector recto de flecha"/>
          <p:cNvCxnSpPr/>
          <p:nvPr/>
        </p:nvCxnSpPr>
        <p:spPr>
          <a:xfrm>
            <a:off x="4191000" y="36576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2514600" y="5410200"/>
            <a:ext cx="2514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dissolve">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animEffect transition="in" filter="dissolve">
                                      <p:cBhvr>
                                        <p:cTn id="27" dur="500"/>
                                        <p:tgtEl>
                                          <p:spTgt spid="2457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579">
                                            <p:txEl>
                                              <p:pRg st="6" end="6"/>
                                            </p:txEl>
                                          </p:spTgt>
                                        </p:tgtEl>
                                        <p:attrNameLst>
                                          <p:attrName>style.visibility</p:attrName>
                                        </p:attrNameLst>
                                      </p:cBhvr>
                                      <p:to>
                                        <p:strVal val="visible"/>
                                      </p:to>
                                    </p:set>
                                    <p:animEffect transition="in" filter="dissolve">
                                      <p:cBhvr>
                                        <p:cTn id="32" dur="5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lgn="just" eaLnBrk="1" hangingPunct="1">
              <a:buNone/>
            </a:pPr>
            <a:r>
              <a:rPr lang="es-EC" b="1" dirty="0" smtClean="0"/>
              <a:t>Unidad de Congelamiento</a:t>
            </a:r>
            <a:endParaRPr lang="es-EC" dirty="0" smtClean="0"/>
          </a:p>
          <a:p>
            <a:pPr algn="just" eaLnBrk="1" hangingPunct="1">
              <a:buNone/>
            </a:pPr>
            <a:r>
              <a:rPr lang="es-EC" dirty="0" smtClean="0"/>
              <a:t>Carga por producto:</a:t>
            </a:r>
          </a:p>
          <a:p>
            <a:pPr algn="just" eaLnBrk="1" hangingPunct="1">
              <a:buNone/>
            </a:pPr>
            <a:r>
              <a:rPr lang="es-EC" dirty="0" smtClean="0"/>
              <a:t>	El valor de la carga térmica por producto lo determinamos mediante las siguientes expresiones:</a:t>
            </a:r>
          </a:p>
          <a:p>
            <a:pPr algn="just" eaLnBrk="1" hangingPunct="1">
              <a:buNone/>
            </a:pPr>
            <a:r>
              <a:rPr lang="es-EC" dirty="0" smtClean="0"/>
              <a:t>	Calor Sensible:</a:t>
            </a:r>
          </a:p>
          <a:p>
            <a:pPr algn="just" eaLnBrk="1" hangingPunct="1">
              <a:buNone/>
            </a:pPr>
            <a:r>
              <a:rPr lang="es-EC" dirty="0" smtClean="0"/>
              <a:t>	Calor Latente:</a:t>
            </a:r>
          </a:p>
          <a:p>
            <a:pPr algn="just" eaLnBrk="1" hangingPunct="1">
              <a:buNone/>
            </a:pPr>
            <a:endParaRPr lang="es-EC" dirty="0" smtClean="0"/>
          </a:p>
          <a:p>
            <a:pPr algn="just" eaLnBrk="1" hangingPunct="1">
              <a:buNone/>
            </a:pPr>
            <a:r>
              <a:rPr lang="es-EC" dirty="0" smtClean="0"/>
              <a:t>	</a:t>
            </a:r>
          </a:p>
        </p:txBody>
      </p:sp>
      <p:sp>
        <p:nvSpPr>
          <p:cNvPr id="4" name="14 CuadroTexto"/>
          <p:cNvSpPr txBox="1">
            <a:spLocks noChangeArrowheads="1"/>
          </p:cNvSpPr>
          <p:nvPr/>
        </p:nvSpPr>
        <p:spPr bwMode="auto">
          <a:xfrm>
            <a:off x="2209800" y="914400"/>
            <a:ext cx="5181600" cy="523220"/>
          </a:xfrm>
          <a:prstGeom prst="rect">
            <a:avLst/>
          </a:prstGeom>
          <a:noFill/>
          <a:ln w="9525">
            <a:noFill/>
            <a:miter lim="800000"/>
            <a:headEnd/>
            <a:tailEnd/>
          </a:ln>
        </p:spPr>
        <p:txBody>
          <a:bodyPr wrap="square">
            <a:spAutoFit/>
          </a:bodyPr>
          <a:lstStyle/>
          <a:p>
            <a:pPr algn="ctr"/>
            <a:r>
              <a:rPr lang="en-US" sz="2800" b="1" dirty="0" smtClean="0"/>
              <a:t>CARGAS DE ENFRIAMIENTO</a:t>
            </a:r>
            <a:endParaRPr lang="es-ES" sz="2800" b="1" dirty="0"/>
          </a:p>
        </p:txBody>
      </p:sp>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324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81400" y="4343401"/>
            <a:ext cx="1974272" cy="457200"/>
          </a:xfrm>
          <a:prstGeom prst="rect">
            <a:avLst/>
          </a:prstGeom>
          <a:noFill/>
        </p:spPr>
      </p:pic>
      <p:sp>
        <p:nvSpPr>
          <p:cNvPr id="53251" name="Rectangle 3"/>
          <p:cNvSpPr>
            <a:spLocks noChangeArrowheads="1"/>
          </p:cNvSpPr>
          <p:nvPr/>
        </p:nvSpPr>
        <p:spPr bwMode="auto">
          <a:xfrm>
            <a:off x="0" y="209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s-EC" sz="1100" b="0" i="0" u="none" strike="noStrike" cap="none" normalizeH="0" baseline="0" smtClean="0">
                <a:ln>
                  <a:noFill/>
                </a:ln>
                <a:solidFill>
                  <a:schemeClr val="tx1"/>
                </a:solidFill>
                <a:effectLst/>
                <a:latin typeface="Arial" pitchFamily="34" charset="0"/>
                <a:cs typeface="Arial" pitchFamily="34" charset="0"/>
              </a:rPr>
              <a:t>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3252"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505200" y="5048250"/>
            <a:ext cx="1792432" cy="438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dissolve">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dissolve">
                                      <p:cBhvr>
                                        <p:cTn id="27" dur="500"/>
                                        <p:tgtEl>
                                          <p:spTgt spid="245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579">
                                            <p:txEl>
                                              <p:pRg st="6" end="6"/>
                                            </p:txEl>
                                          </p:spTgt>
                                        </p:tgtEl>
                                        <p:attrNameLst>
                                          <p:attrName>style.visibility</p:attrName>
                                        </p:attrNameLst>
                                      </p:cBhvr>
                                      <p:to>
                                        <p:strVal val="visible"/>
                                      </p:to>
                                    </p:set>
                                    <p:animEffect transition="in" filter="dissolve">
                                      <p:cBhvr>
                                        <p:cTn id="32" dur="5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lgn="just" eaLnBrk="1" hangingPunct="1">
              <a:buNone/>
            </a:pPr>
            <a:r>
              <a:rPr lang="es-EC" b="1" dirty="0" smtClean="0"/>
              <a:t>Unidad de Congelamiento</a:t>
            </a:r>
          </a:p>
          <a:p>
            <a:pPr algn="just" eaLnBrk="1" hangingPunct="1">
              <a:buNone/>
            </a:pPr>
            <a:r>
              <a:rPr lang="es-EC" dirty="0" smtClean="0"/>
              <a:t>Carga térmica por producto:</a:t>
            </a:r>
          </a:p>
          <a:p>
            <a:pPr algn="just" eaLnBrk="1" hangingPunct="1">
              <a:buNone/>
            </a:pPr>
            <a:r>
              <a:rPr lang="es-EC" dirty="0" smtClean="0"/>
              <a:t>	Con lo cual el valor de la carga térmica por producto en la unidad de congelamiento será:</a:t>
            </a:r>
          </a:p>
          <a:p>
            <a:pPr algn="just" eaLnBrk="1" hangingPunct="1">
              <a:buNone/>
            </a:pPr>
            <a:endParaRPr lang="es-EC" b="1" dirty="0" smtClean="0"/>
          </a:p>
          <a:p>
            <a:pPr algn="just" eaLnBrk="1" hangingPunct="1">
              <a:buNone/>
            </a:pPr>
            <a:r>
              <a:rPr lang="es-EC" b="1" dirty="0" smtClean="0"/>
              <a:t>		Q2=  </a:t>
            </a:r>
            <a:r>
              <a:rPr lang="es-EC" dirty="0" smtClean="0"/>
              <a:t>  418.82 W</a:t>
            </a:r>
            <a:r>
              <a:rPr lang="es-EC" b="1" dirty="0" smtClean="0"/>
              <a:t> </a:t>
            </a:r>
            <a:endParaRPr lang="es-EC" dirty="0" smtClean="0"/>
          </a:p>
          <a:p>
            <a:pPr algn="just" eaLnBrk="1" hangingPunct="1">
              <a:buFont typeface="Arial" charset="0"/>
              <a:buNone/>
            </a:pPr>
            <a:endParaRPr lang="es-EC" dirty="0" smtClean="0"/>
          </a:p>
        </p:txBody>
      </p:sp>
      <p:sp>
        <p:nvSpPr>
          <p:cNvPr id="4" name="14 CuadroTexto"/>
          <p:cNvSpPr txBox="1">
            <a:spLocks noChangeArrowheads="1"/>
          </p:cNvSpPr>
          <p:nvPr/>
        </p:nvSpPr>
        <p:spPr bwMode="auto">
          <a:xfrm>
            <a:off x="2209800" y="914400"/>
            <a:ext cx="5181600" cy="523220"/>
          </a:xfrm>
          <a:prstGeom prst="rect">
            <a:avLst/>
          </a:prstGeom>
          <a:noFill/>
          <a:ln w="9525">
            <a:noFill/>
            <a:miter lim="800000"/>
            <a:headEnd/>
            <a:tailEnd/>
          </a:ln>
        </p:spPr>
        <p:txBody>
          <a:bodyPr wrap="square">
            <a:spAutoFit/>
          </a:bodyPr>
          <a:lstStyle/>
          <a:p>
            <a:pPr algn="ctr"/>
            <a:r>
              <a:rPr lang="en-US" sz="2800" b="1" dirty="0" smtClean="0"/>
              <a:t>CARGAS DE ENFRIAMIENTO</a:t>
            </a:r>
            <a:endParaRPr lang="es-ES" sz="28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4" end="4"/>
                                            </p:txEl>
                                          </p:spTgt>
                                        </p:tgtEl>
                                        <p:attrNameLst>
                                          <p:attrName>style.visibility</p:attrName>
                                        </p:attrNameLst>
                                      </p:cBhvr>
                                      <p:to>
                                        <p:strVal val="visible"/>
                                      </p:to>
                                    </p:set>
                                    <p:animEffect transition="in" filter="dissolve">
                                      <p:cBhvr>
                                        <p:cTn id="22"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075" name="Rectangle 11"/>
          <p:cNvSpPr>
            <a:spLocks noGrp="1"/>
          </p:cNvSpPr>
          <p:nvPr>
            <p:ph type="body" idx="4294967295"/>
          </p:nvPr>
        </p:nvSpPr>
        <p:spPr>
          <a:xfrm>
            <a:off x="609600" y="1447800"/>
            <a:ext cx="8229600" cy="4678363"/>
          </a:xfrm>
        </p:spPr>
        <p:txBody>
          <a:bodyPr/>
          <a:lstStyle/>
          <a:p>
            <a:pPr eaLnBrk="1" hangingPunct="1">
              <a:buFont typeface="Arial" charset="0"/>
              <a:buNone/>
            </a:pPr>
            <a:endParaRPr lang="es-ES" dirty="0" smtClean="0"/>
          </a:p>
          <a:p>
            <a:pPr eaLnBrk="1" hangingPunct="1"/>
            <a:r>
              <a:rPr lang="es-ES" dirty="0" smtClean="0"/>
              <a:t>Bancos de Pruebas</a:t>
            </a:r>
          </a:p>
          <a:p>
            <a:pPr eaLnBrk="1" hangingPunct="1"/>
            <a:endParaRPr lang="es-ES" dirty="0" smtClean="0"/>
          </a:p>
          <a:p>
            <a:pPr eaLnBrk="1" hangingPunct="1"/>
            <a:r>
              <a:rPr lang="es-ES" dirty="0" smtClean="0"/>
              <a:t>Identificación de fallas</a:t>
            </a:r>
          </a:p>
          <a:p>
            <a:pPr eaLnBrk="1" hangingPunct="1"/>
            <a:endParaRPr lang="es-ES" dirty="0" smtClean="0"/>
          </a:p>
          <a:p>
            <a:pPr eaLnBrk="1" hangingPunct="1"/>
            <a:r>
              <a:rPr lang="es-ES" dirty="0" smtClean="0"/>
              <a:t>Proyecto</a:t>
            </a:r>
          </a:p>
        </p:txBody>
      </p:sp>
      <p:sp>
        <p:nvSpPr>
          <p:cNvPr id="4" name="14 CuadroTexto"/>
          <p:cNvSpPr txBox="1">
            <a:spLocks noChangeArrowheads="1"/>
          </p:cNvSpPr>
          <p:nvPr/>
        </p:nvSpPr>
        <p:spPr bwMode="auto">
          <a:xfrm>
            <a:off x="2209800" y="914400"/>
            <a:ext cx="4495800" cy="523875"/>
          </a:xfrm>
          <a:prstGeom prst="rect">
            <a:avLst/>
          </a:prstGeom>
          <a:noFill/>
          <a:ln w="9525">
            <a:noFill/>
            <a:miter lim="800000"/>
            <a:headEnd/>
            <a:tailEnd/>
          </a:ln>
        </p:spPr>
        <p:txBody>
          <a:bodyPr>
            <a:spAutoFit/>
          </a:bodyPr>
          <a:lstStyle/>
          <a:p>
            <a:pPr algn="ctr"/>
            <a:r>
              <a:rPr lang="en-US" sz="2800" b="1" dirty="0" smtClean="0"/>
              <a:t>INTRODUCCION</a:t>
            </a:r>
            <a:endParaRPr lang="es-ES" sz="2800" b="1" dirty="0"/>
          </a:p>
        </p:txBody>
      </p:sp>
      <p:pic>
        <p:nvPicPr>
          <p:cNvPr id="5" name="1 Imagen" descr="DSC01479.jpg"/>
          <p:cNvPicPr/>
          <p:nvPr/>
        </p:nvPicPr>
        <p:blipFill>
          <a:blip r:embed="rId4" cstate="print"/>
          <a:srcRect/>
          <a:stretch>
            <a:fillRect/>
          </a:stretch>
        </p:blipFill>
        <p:spPr bwMode="auto">
          <a:xfrm>
            <a:off x="5105400" y="3505200"/>
            <a:ext cx="3352800" cy="228600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lgn="just" eaLnBrk="1" hangingPunct="1">
              <a:buFont typeface="Arial" charset="0"/>
              <a:buNone/>
            </a:pPr>
            <a:r>
              <a:rPr lang="es-EC" b="1" dirty="0" smtClean="0"/>
              <a:t>Carga Térmica total (Unidad de Congelamiento)</a:t>
            </a:r>
          </a:p>
        </p:txBody>
      </p:sp>
      <p:sp>
        <p:nvSpPr>
          <p:cNvPr id="4" name="14 CuadroTexto"/>
          <p:cNvSpPr txBox="1">
            <a:spLocks noChangeArrowheads="1"/>
          </p:cNvSpPr>
          <p:nvPr/>
        </p:nvSpPr>
        <p:spPr bwMode="auto">
          <a:xfrm>
            <a:off x="2209800" y="914400"/>
            <a:ext cx="5181600" cy="523220"/>
          </a:xfrm>
          <a:prstGeom prst="rect">
            <a:avLst/>
          </a:prstGeom>
          <a:noFill/>
          <a:ln w="9525">
            <a:noFill/>
            <a:miter lim="800000"/>
            <a:headEnd/>
            <a:tailEnd/>
          </a:ln>
        </p:spPr>
        <p:txBody>
          <a:bodyPr wrap="square">
            <a:spAutoFit/>
          </a:bodyPr>
          <a:lstStyle/>
          <a:p>
            <a:pPr algn="ctr"/>
            <a:r>
              <a:rPr lang="en-US" sz="2800" b="1" dirty="0" smtClean="0"/>
              <a:t>CARGAS DE ENFRIAMIENTO</a:t>
            </a:r>
            <a:endParaRPr lang="es-ES" sz="2800" b="1" dirty="0" smtClean="0"/>
          </a:p>
        </p:txBody>
      </p:sp>
      <p:graphicFrame>
        <p:nvGraphicFramePr>
          <p:cNvPr id="5" name="4 Tabla"/>
          <p:cNvGraphicFramePr>
            <a:graphicFrameLocks noGrp="1"/>
          </p:cNvGraphicFramePr>
          <p:nvPr/>
        </p:nvGraphicFramePr>
        <p:xfrm>
          <a:off x="647700" y="2826173"/>
          <a:ext cx="4381500" cy="2059094"/>
        </p:xfrm>
        <a:graphic>
          <a:graphicData uri="http://schemas.openxmlformats.org/drawingml/2006/table">
            <a:tbl>
              <a:tblPr/>
              <a:tblGrid>
                <a:gridCol w="2806782"/>
                <a:gridCol w="641309"/>
                <a:gridCol w="650671"/>
                <a:gridCol w="282738"/>
              </a:tblGrid>
              <a:tr h="480907">
                <a:tc gridSpan="4">
                  <a:txBody>
                    <a:bodyPr/>
                    <a:lstStyle/>
                    <a:p>
                      <a:pPr>
                        <a:lnSpc>
                          <a:spcPct val="150000"/>
                        </a:lnSpc>
                        <a:spcAft>
                          <a:spcPts val="0"/>
                        </a:spcAft>
                      </a:pPr>
                      <a:r>
                        <a:rPr lang="es-ES" sz="1200" b="1" dirty="0">
                          <a:solidFill>
                            <a:srgbClr val="000000"/>
                          </a:solidFill>
                          <a:latin typeface="Arial"/>
                          <a:ea typeface="Times New Roman"/>
                          <a:cs typeface="Times New Roman"/>
                        </a:rPr>
                        <a:t>Carga Total de la Unidad de Congelamiento</a:t>
                      </a:r>
                      <a:endParaRPr lang="es-EC" sz="11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240453">
                <a:tc>
                  <a:txBody>
                    <a:bodyPr/>
                    <a:lstStyle/>
                    <a:p>
                      <a:pPr>
                        <a:lnSpc>
                          <a:spcPct val="150000"/>
                        </a:lnSpc>
                        <a:spcAft>
                          <a:spcPts val="0"/>
                        </a:spcAft>
                      </a:pPr>
                      <a:r>
                        <a:rPr lang="es-ES" sz="1200">
                          <a:solidFill>
                            <a:srgbClr val="000000"/>
                          </a:solidFill>
                          <a:latin typeface="Arial"/>
                          <a:ea typeface="Times New Roman"/>
                          <a:cs typeface="Times New Roman"/>
                        </a:rPr>
                        <a:t>Carga por Estructura</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solidFill>
                            <a:srgbClr val="000000"/>
                          </a:solidFill>
                          <a:latin typeface="Arial"/>
                          <a:ea typeface="Times New Roman"/>
                          <a:cs typeface="Times New Roman"/>
                        </a:rPr>
                        <a:t>Q1 =</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200" dirty="0" smtClean="0">
                          <a:solidFill>
                            <a:srgbClr val="000000"/>
                          </a:solidFill>
                          <a:latin typeface="Arial"/>
                          <a:ea typeface="Times New Roman"/>
                          <a:cs typeface="Times New Roman"/>
                        </a:rPr>
                        <a:t>37.85</a:t>
                      </a:r>
                      <a:endParaRPr lang="es-EC" sz="11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solidFill>
                            <a:srgbClr val="000000"/>
                          </a:solidFill>
                          <a:latin typeface="Arial"/>
                          <a:ea typeface="Times New Roman"/>
                          <a:cs typeface="Times New Roman"/>
                        </a:rPr>
                        <a:t>W</a:t>
                      </a:r>
                      <a:endParaRPr lang="es-EC" sz="110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853">
                <a:tc>
                  <a:txBody>
                    <a:bodyPr/>
                    <a:lstStyle/>
                    <a:p>
                      <a:pPr>
                        <a:lnSpc>
                          <a:spcPct val="150000"/>
                        </a:lnSpc>
                        <a:spcAft>
                          <a:spcPts val="0"/>
                        </a:spcAft>
                      </a:pPr>
                      <a:r>
                        <a:rPr lang="es-ES" sz="1200">
                          <a:solidFill>
                            <a:srgbClr val="000000"/>
                          </a:solidFill>
                          <a:latin typeface="Arial"/>
                          <a:ea typeface="Times New Roman"/>
                          <a:cs typeface="Times New Roman"/>
                        </a:rPr>
                        <a:t>Carga por Producto</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solidFill>
                            <a:srgbClr val="000000"/>
                          </a:solidFill>
                          <a:latin typeface="Arial"/>
                          <a:ea typeface="Times New Roman"/>
                          <a:cs typeface="Times New Roman"/>
                        </a:rPr>
                        <a:t>Q2 =</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200" dirty="0" smtClean="0">
                          <a:latin typeface="Arial" pitchFamily="34" charset="0"/>
                          <a:ea typeface="Times New Roman"/>
                          <a:cs typeface="Arial" pitchFamily="34" charset="0"/>
                        </a:rPr>
                        <a:t>418.20</a:t>
                      </a:r>
                      <a:endParaRPr lang="es-EC" sz="1200" dirty="0">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solidFill>
                            <a:srgbClr val="000000"/>
                          </a:solidFill>
                          <a:latin typeface="Arial"/>
                          <a:ea typeface="Times New Roman"/>
                          <a:cs typeface="Times New Roman"/>
                        </a:rPr>
                        <a:t>W</a:t>
                      </a:r>
                      <a:endParaRPr lang="es-EC" sz="110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53">
                <a:tc>
                  <a:txBody>
                    <a:bodyPr/>
                    <a:lstStyle/>
                    <a:p>
                      <a:pPr>
                        <a:lnSpc>
                          <a:spcPct val="150000"/>
                        </a:lnSpc>
                        <a:spcAft>
                          <a:spcPts val="0"/>
                        </a:spcAft>
                      </a:pPr>
                      <a:r>
                        <a:rPr lang="es-ES" sz="1200">
                          <a:solidFill>
                            <a:srgbClr val="000000"/>
                          </a:solidFill>
                          <a:latin typeface="Arial"/>
                          <a:ea typeface="Times New Roman"/>
                          <a:cs typeface="Times New Roman"/>
                        </a:rPr>
                        <a:t>Carga por Equipo</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a:solidFill>
                            <a:srgbClr val="000000"/>
                          </a:solidFill>
                          <a:latin typeface="Arial"/>
                          <a:ea typeface="Times New Roman"/>
                          <a:cs typeface="Times New Roman"/>
                        </a:rPr>
                        <a:t>Q3 =</a:t>
                      </a:r>
                      <a:endParaRPr lang="es-EC"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200" dirty="0">
                          <a:solidFill>
                            <a:srgbClr val="000000"/>
                          </a:solidFill>
                          <a:latin typeface="Arial"/>
                          <a:ea typeface="Times New Roman"/>
                          <a:cs typeface="Times New Roman"/>
                        </a:rPr>
                        <a:t>0</a:t>
                      </a:r>
                      <a:endParaRPr lang="es-EC" sz="11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solidFill>
                            <a:srgbClr val="000000"/>
                          </a:solidFill>
                          <a:latin typeface="Arial"/>
                          <a:ea typeface="Times New Roman"/>
                          <a:cs typeface="Times New Roman"/>
                        </a:rPr>
                        <a:t>W</a:t>
                      </a:r>
                      <a:endParaRPr lang="es-EC" sz="110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53">
                <a:tc>
                  <a:txBody>
                    <a:bodyPr/>
                    <a:lstStyle/>
                    <a:p>
                      <a:pPr>
                        <a:lnSpc>
                          <a:spcPct val="150000"/>
                        </a:lnSpc>
                        <a:spcAft>
                          <a:spcPts val="0"/>
                        </a:spcAft>
                      </a:pPr>
                      <a:r>
                        <a:rPr lang="es-ES" sz="1200">
                          <a:solidFill>
                            <a:srgbClr val="000000"/>
                          </a:solidFill>
                          <a:latin typeface="Arial"/>
                          <a:ea typeface="Times New Roman"/>
                          <a:cs typeface="Times New Roman"/>
                        </a:rPr>
                        <a:t>Carga por Cambio de Aire</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solidFill>
                            <a:srgbClr val="000000"/>
                          </a:solidFill>
                          <a:latin typeface="Arial"/>
                          <a:ea typeface="Times New Roman"/>
                          <a:cs typeface="Times New Roman"/>
                        </a:rPr>
                        <a:t>Q4 =</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200">
                          <a:solidFill>
                            <a:srgbClr val="000000"/>
                          </a:solidFill>
                          <a:latin typeface="Arial"/>
                          <a:ea typeface="Times New Roman"/>
                          <a:cs typeface="Times New Roman"/>
                        </a:rPr>
                        <a:t>0</a:t>
                      </a:r>
                      <a:endParaRPr lang="es-EC"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solidFill>
                            <a:srgbClr val="000000"/>
                          </a:solidFill>
                          <a:latin typeface="Arial"/>
                          <a:ea typeface="Times New Roman"/>
                          <a:cs typeface="Times New Roman"/>
                        </a:rPr>
                        <a:t>W</a:t>
                      </a:r>
                      <a:endParaRPr lang="es-EC" sz="110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907">
                <a:tc>
                  <a:txBody>
                    <a:bodyPr/>
                    <a:lstStyle/>
                    <a:p>
                      <a:pPr algn="ctr">
                        <a:lnSpc>
                          <a:spcPct val="150000"/>
                        </a:lnSpc>
                        <a:spcAft>
                          <a:spcPts val="0"/>
                        </a:spcAft>
                      </a:pPr>
                      <a:r>
                        <a:rPr lang="es-ES" sz="1200" b="1">
                          <a:solidFill>
                            <a:srgbClr val="000000"/>
                          </a:solidFill>
                          <a:latin typeface="Arial"/>
                          <a:ea typeface="Times New Roman"/>
                          <a:cs typeface="Times New Roman"/>
                        </a:rPr>
                        <a:t>Carga Total</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solidFill>
                            <a:srgbClr val="000000"/>
                          </a:solidFill>
                          <a:latin typeface="Arial"/>
                          <a:ea typeface="Times New Roman"/>
                          <a:cs typeface="Times New Roman"/>
                        </a:rPr>
                        <a:t>Qt1 =</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smtClean="0">
                          <a:solidFill>
                            <a:srgbClr val="000000"/>
                          </a:solidFill>
                          <a:latin typeface="Arial"/>
                          <a:ea typeface="Times New Roman"/>
                          <a:cs typeface="Times New Roman"/>
                        </a:rPr>
                        <a:t>456.05</a:t>
                      </a:r>
                      <a:endParaRPr lang="es-EC" sz="1100" dirty="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a:solidFill>
                            <a:srgbClr val="000000"/>
                          </a:solidFill>
                          <a:latin typeface="Arial"/>
                          <a:ea typeface="Times New Roman"/>
                          <a:cs typeface="Times New Roman"/>
                        </a:rPr>
                        <a:t>W</a:t>
                      </a:r>
                      <a:endParaRPr lang="es-EC" sz="1100" dirty="0">
                        <a:latin typeface="Calibri"/>
                        <a:ea typeface="Times New Roman"/>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5 Imagen"/>
          <p:cNvPicPr/>
          <p:nvPr/>
        </p:nvPicPr>
        <p:blipFill>
          <a:blip r:embed="rId4" cstate="print"/>
          <a:srcRect/>
          <a:stretch>
            <a:fillRect/>
          </a:stretch>
        </p:blipFill>
        <p:spPr bwMode="auto">
          <a:xfrm>
            <a:off x="5562600" y="2286000"/>
            <a:ext cx="3124200" cy="3124200"/>
          </a:xfrm>
          <a:prstGeom prst="rect">
            <a:avLst/>
          </a:prstGeom>
          <a:noFill/>
          <a:ln w="9525">
            <a:noFill/>
            <a:miter lim="800000"/>
            <a:headEnd/>
            <a:tailEnd/>
          </a:ln>
        </p:spPr>
      </p:pic>
      <p:sp>
        <p:nvSpPr>
          <p:cNvPr id="8" name="Rectangle 1"/>
          <p:cNvSpPr>
            <a:spLocks noChangeArrowheads="1"/>
          </p:cNvSpPr>
          <p:nvPr/>
        </p:nvSpPr>
        <p:spPr bwMode="auto">
          <a:xfrm>
            <a:off x="5867400" y="5486400"/>
            <a:ext cx="244810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Fig. Unidad de Congelamiento</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lgn="just" eaLnBrk="1" hangingPunct="1">
              <a:buNone/>
            </a:pPr>
            <a:r>
              <a:rPr lang="es-EC" b="1" dirty="0" smtClean="0"/>
              <a:t>Unidad de Enfriamiento</a:t>
            </a:r>
            <a:endParaRPr lang="es-EC" dirty="0" smtClean="0"/>
          </a:p>
          <a:p>
            <a:pPr algn="just" eaLnBrk="1" hangingPunct="1">
              <a:buFont typeface="Arial" charset="0"/>
              <a:buNone/>
            </a:pPr>
            <a:r>
              <a:rPr lang="es-EC" dirty="0" smtClean="0"/>
              <a:t>	Para determinar el valor de las cargas térmicas de la unidad de enfriamiento utilizamos las mismas ecuaciones usadas para el calculo de cargas en la unidad de congelamiento.</a:t>
            </a:r>
          </a:p>
          <a:p>
            <a:pPr algn="just" eaLnBrk="1" hangingPunct="1">
              <a:buFont typeface="Arial" charset="0"/>
              <a:buNone/>
            </a:pPr>
            <a:r>
              <a:rPr lang="es-EC" dirty="0" smtClean="0"/>
              <a:t>	</a:t>
            </a:r>
          </a:p>
          <a:p>
            <a:pPr algn="just" eaLnBrk="1" hangingPunct="1">
              <a:buFont typeface="Arial" charset="0"/>
              <a:buNone/>
            </a:pPr>
            <a:r>
              <a:rPr lang="es-EC" dirty="0" smtClean="0"/>
              <a:t>	Con lo cual;</a:t>
            </a:r>
          </a:p>
        </p:txBody>
      </p:sp>
      <p:sp>
        <p:nvSpPr>
          <p:cNvPr id="4" name="14 CuadroTexto"/>
          <p:cNvSpPr txBox="1">
            <a:spLocks noChangeArrowheads="1"/>
          </p:cNvSpPr>
          <p:nvPr/>
        </p:nvSpPr>
        <p:spPr bwMode="auto">
          <a:xfrm>
            <a:off x="2209800" y="914400"/>
            <a:ext cx="5181600" cy="523220"/>
          </a:xfrm>
          <a:prstGeom prst="rect">
            <a:avLst/>
          </a:prstGeom>
          <a:noFill/>
          <a:ln w="9525">
            <a:noFill/>
            <a:miter lim="800000"/>
            <a:headEnd/>
            <a:tailEnd/>
          </a:ln>
        </p:spPr>
        <p:txBody>
          <a:bodyPr wrap="square">
            <a:spAutoFit/>
          </a:bodyPr>
          <a:lstStyle/>
          <a:p>
            <a:pPr algn="ctr"/>
            <a:r>
              <a:rPr lang="en-US" sz="2800" b="1" dirty="0" smtClean="0"/>
              <a:t>CARGAS DE ENFRIAMIENTO</a:t>
            </a:r>
            <a:endParaRPr lang="es-E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dissolve">
                                      <p:cBhvr>
                                        <p:cTn id="22"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228600" y="1570037"/>
            <a:ext cx="5105400" cy="4525963"/>
          </a:xfrm>
        </p:spPr>
        <p:txBody>
          <a:bodyPr/>
          <a:lstStyle/>
          <a:p>
            <a:pPr algn="just" eaLnBrk="1" hangingPunct="1">
              <a:buNone/>
            </a:pPr>
            <a:r>
              <a:rPr lang="es-EC" b="1" dirty="0" smtClean="0"/>
              <a:t>Unidad de Enfriamiento</a:t>
            </a:r>
            <a:endParaRPr lang="es-EC" dirty="0" smtClean="0"/>
          </a:p>
          <a:p>
            <a:pPr algn="just" eaLnBrk="1" hangingPunct="1">
              <a:buFont typeface="Arial" charset="0"/>
              <a:buNone/>
            </a:pPr>
            <a:r>
              <a:rPr lang="es-EC" dirty="0" smtClean="0"/>
              <a:t>Carga térmica por Estructura:</a:t>
            </a:r>
          </a:p>
          <a:p>
            <a:pPr algn="ctr" eaLnBrk="1" hangingPunct="1">
              <a:buNone/>
            </a:pPr>
            <a:r>
              <a:rPr lang="es-EC" b="1" dirty="0" smtClean="0"/>
              <a:t>Q5</a:t>
            </a:r>
            <a:r>
              <a:rPr lang="es-EC" dirty="0" smtClean="0"/>
              <a:t>= 10.27 W</a:t>
            </a:r>
          </a:p>
          <a:p>
            <a:pPr algn="just" eaLnBrk="1" hangingPunct="1">
              <a:buFont typeface="Arial" charset="0"/>
              <a:buNone/>
            </a:pPr>
            <a:endParaRPr lang="es-EC" dirty="0" smtClean="0"/>
          </a:p>
          <a:p>
            <a:pPr algn="just" eaLnBrk="1" hangingPunct="1">
              <a:buFont typeface="Arial" charset="0"/>
              <a:buNone/>
            </a:pPr>
            <a:r>
              <a:rPr lang="es-EC" dirty="0" smtClean="0"/>
              <a:t>Carga térmica por producto:</a:t>
            </a:r>
          </a:p>
          <a:p>
            <a:pPr algn="just" eaLnBrk="1" hangingPunct="1">
              <a:buNone/>
            </a:pPr>
            <a:r>
              <a:rPr lang="es-EC" b="1" dirty="0" smtClean="0"/>
              <a:t>		      Q6 </a:t>
            </a:r>
            <a:r>
              <a:rPr lang="es-EC" dirty="0" smtClean="0"/>
              <a:t>= 521.6  W </a:t>
            </a:r>
          </a:p>
          <a:p>
            <a:pPr algn="just" eaLnBrk="1" hangingPunct="1">
              <a:buFont typeface="Arial" charset="0"/>
              <a:buNone/>
            </a:pPr>
            <a:endParaRPr lang="es-EC" dirty="0" smtClean="0"/>
          </a:p>
          <a:p>
            <a:pPr algn="just" eaLnBrk="1" hangingPunct="1">
              <a:buFont typeface="Arial" charset="0"/>
              <a:buNone/>
            </a:pPr>
            <a:endParaRPr lang="es-EC" dirty="0" smtClean="0"/>
          </a:p>
        </p:txBody>
      </p:sp>
      <p:sp>
        <p:nvSpPr>
          <p:cNvPr id="4" name="14 CuadroTexto"/>
          <p:cNvSpPr txBox="1">
            <a:spLocks noChangeArrowheads="1"/>
          </p:cNvSpPr>
          <p:nvPr/>
        </p:nvSpPr>
        <p:spPr bwMode="auto">
          <a:xfrm>
            <a:off x="2209800" y="914400"/>
            <a:ext cx="5181600" cy="523220"/>
          </a:xfrm>
          <a:prstGeom prst="rect">
            <a:avLst/>
          </a:prstGeom>
          <a:noFill/>
          <a:ln w="9525">
            <a:noFill/>
            <a:miter lim="800000"/>
            <a:headEnd/>
            <a:tailEnd/>
          </a:ln>
        </p:spPr>
        <p:txBody>
          <a:bodyPr wrap="square">
            <a:spAutoFit/>
          </a:bodyPr>
          <a:lstStyle/>
          <a:p>
            <a:pPr algn="ctr"/>
            <a:r>
              <a:rPr lang="en-US" sz="2800" b="1" dirty="0" smtClean="0"/>
              <a:t>CARGAS DE ENFRIAMIENTO</a:t>
            </a:r>
            <a:endParaRPr lang="es-ES" sz="2800" b="1" dirty="0"/>
          </a:p>
        </p:txBody>
      </p:sp>
      <p:pic>
        <p:nvPicPr>
          <p:cNvPr id="5" name="4 Imagen"/>
          <p:cNvPicPr/>
          <p:nvPr/>
        </p:nvPicPr>
        <p:blipFill>
          <a:blip r:embed="rId4" cstate="print"/>
          <a:srcRect/>
          <a:stretch>
            <a:fillRect/>
          </a:stretch>
        </p:blipFill>
        <p:spPr bwMode="auto">
          <a:xfrm>
            <a:off x="5613494" y="1692323"/>
            <a:ext cx="3301906" cy="3336877"/>
          </a:xfrm>
          <a:prstGeom prst="rect">
            <a:avLst/>
          </a:prstGeom>
          <a:noFill/>
          <a:ln w="9525">
            <a:noFill/>
            <a:miter lim="800000"/>
            <a:headEnd/>
            <a:tailEnd/>
          </a:ln>
        </p:spPr>
      </p:pic>
      <p:sp>
        <p:nvSpPr>
          <p:cNvPr id="45057" name="Rectangle 1"/>
          <p:cNvSpPr>
            <a:spLocks noChangeArrowheads="1"/>
          </p:cNvSpPr>
          <p:nvPr/>
        </p:nvSpPr>
        <p:spPr bwMode="auto">
          <a:xfrm>
            <a:off x="5867400" y="5105400"/>
            <a:ext cx="27432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Fig.. Unidad de Enfriamiento</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4" end="4"/>
                                            </p:txEl>
                                          </p:spTgt>
                                        </p:tgtEl>
                                        <p:attrNameLst>
                                          <p:attrName>style.visibility</p:attrName>
                                        </p:attrNameLst>
                                      </p:cBhvr>
                                      <p:to>
                                        <p:strVal val="visible"/>
                                      </p:to>
                                    </p:set>
                                    <p:animEffect transition="in" filter="dissolve">
                                      <p:cBhvr>
                                        <p:cTn id="22" dur="500"/>
                                        <p:tgtEl>
                                          <p:spTgt spid="2457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animEffect transition="in" filter="dissolve">
                                      <p:cBhvr>
                                        <p:cTn id="27"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lgn="just" eaLnBrk="1" hangingPunct="1">
              <a:buNone/>
            </a:pPr>
            <a:r>
              <a:rPr lang="es-EC" b="1" dirty="0" smtClean="0"/>
              <a:t>Carga Térmica total (Unidad de Congelamiento)</a:t>
            </a:r>
          </a:p>
          <a:p>
            <a:pPr algn="just" eaLnBrk="1" hangingPunct="1">
              <a:buFont typeface="Arial" charset="0"/>
              <a:buNone/>
            </a:pPr>
            <a:endParaRPr lang="es-EC" dirty="0" smtClean="0"/>
          </a:p>
        </p:txBody>
      </p:sp>
      <p:sp>
        <p:nvSpPr>
          <p:cNvPr id="4" name="14 CuadroTexto"/>
          <p:cNvSpPr txBox="1">
            <a:spLocks noChangeArrowheads="1"/>
          </p:cNvSpPr>
          <p:nvPr/>
        </p:nvSpPr>
        <p:spPr bwMode="auto">
          <a:xfrm>
            <a:off x="2209800" y="914400"/>
            <a:ext cx="5181600" cy="523220"/>
          </a:xfrm>
          <a:prstGeom prst="rect">
            <a:avLst/>
          </a:prstGeom>
          <a:noFill/>
          <a:ln w="9525">
            <a:noFill/>
            <a:miter lim="800000"/>
            <a:headEnd/>
            <a:tailEnd/>
          </a:ln>
        </p:spPr>
        <p:txBody>
          <a:bodyPr wrap="square">
            <a:spAutoFit/>
          </a:bodyPr>
          <a:lstStyle/>
          <a:p>
            <a:pPr algn="ctr"/>
            <a:r>
              <a:rPr lang="en-US" sz="2800" b="1" dirty="0" smtClean="0"/>
              <a:t>CARGAS DE ENFRIAMIENTO</a:t>
            </a:r>
            <a:endParaRPr lang="es-ES" sz="2800" b="1" dirty="0" smtClean="0"/>
          </a:p>
        </p:txBody>
      </p:sp>
      <p:graphicFrame>
        <p:nvGraphicFramePr>
          <p:cNvPr id="5" name="4 Tabla"/>
          <p:cNvGraphicFramePr>
            <a:graphicFrameLocks noGrp="1"/>
          </p:cNvGraphicFramePr>
          <p:nvPr/>
        </p:nvGraphicFramePr>
        <p:xfrm>
          <a:off x="609600" y="2834640"/>
          <a:ext cx="3619501" cy="1889760"/>
        </p:xfrm>
        <a:graphic>
          <a:graphicData uri="http://schemas.openxmlformats.org/drawingml/2006/table">
            <a:tbl>
              <a:tblPr/>
              <a:tblGrid>
                <a:gridCol w="2148498"/>
                <a:gridCol w="600930"/>
                <a:gridCol w="610211"/>
                <a:gridCol w="259862"/>
              </a:tblGrid>
              <a:tr h="629920">
                <a:tc gridSpan="4">
                  <a:txBody>
                    <a:bodyPr/>
                    <a:lstStyle/>
                    <a:p>
                      <a:pPr>
                        <a:lnSpc>
                          <a:spcPct val="150000"/>
                        </a:lnSpc>
                        <a:spcAft>
                          <a:spcPts val="0"/>
                        </a:spcAft>
                      </a:pPr>
                      <a:r>
                        <a:rPr lang="es-ES" sz="1200" b="1" dirty="0">
                          <a:solidFill>
                            <a:srgbClr val="000000"/>
                          </a:solidFill>
                          <a:latin typeface="Arial"/>
                          <a:ea typeface="Times New Roman"/>
                          <a:cs typeface="Times New Roman"/>
                        </a:rPr>
                        <a:t>Carga Total de la Unidad de Enfriamiento</a:t>
                      </a:r>
                      <a:endParaRPr lang="es-EC" sz="11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314960">
                <a:tc>
                  <a:txBody>
                    <a:bodyPr/>
                    <a:lstStyle/>
                    <a:p>
                      <a:pPr>
                        <a:lnSpc>
                          <a:spcPct val="150000"/>
                        </a:lnSpc>
                        <a:spcAft>
                          <a:spcPts val="0"/>
                        </a:spcAft>
                      </a:pPr>
                      <a:r>
                        <a:rPr lang="es-ES" sz="1200">
                          <a:solidFill>
                            <a:srgbClr val="000000"/>
                          </a:solidFill>
                          <a:latin typeface="Arial"/>
                          <a:ea typeface="Times New Roman"/>
                          <a:cs typeface="Times New Roman"/>
                        </a:rPr>
                        <a:t>Carga por Estructura</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solidFill>
                            <a:srgbClr val="000000"/>
                          </a:solidFill>
                          <a:latin typeface="Arial"/>
                          <a:ea typeface="Times New Roman"/>
                          <a:cs typeface="Times New Roman"/>
                        </a:rPr>
                        <a:t>Q5 =</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200" dirty="0" smtClean="0">
                          <a:solidFill>
                            <a:srgbClr val="000000"/>
                          </a:solidFill>
                          <a:latin typeface="Arial"/>
                          <a:ea typeface="Times New Roman"/>
                          <a:cs typeface="Times New Roman"/>
                        </a:rPr>
                        <a:t>10.27</a:t>
                      </a:r>
                      <a:endParaRPr lang="es-EC" sz="11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solidFill>
                            <a:srgbClr val="000000"/>
                          </a:solidFill>
                          <a:latin typeface="Arial"/>
                          <a:ea typeface="Times New Roman"/>
                          <a:cs typeface="Times New Roman"/>
                        </a:rPr>
                        <a:t>W</a:t>
                      </a:r>
                      <a:endParaRPr lang="es-EC" sz="110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960">
                <a:tc>
                  <a:txBody>
                    <a:bodyPr/>
                    <a:lstStyle/>
                    <a:p>
                      <a:pPr>
                        <a:lnSpc>
                          <a:spcPct val="150000"/>
                        </a:lnSpc>
                        <a:spcAft>
                          <a:spcPts val="0"/>
                        </a:spcAft>
                      </a:pPr>
                      <a:r>
                        <a:rPr lang="es-ES" sz="1200">
                          <a:solidFill>
                            <a:srgbClr val="000000"/>
                          </a:solidFill>
                          <a:latin typeface="Arial"/>
                          <a:ea typeface="Times New Roman"/>
                          <a:cs typeface="Times New Roman"/>
                        </a:rPr>
                        <a:t>Carga por Producto</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solidFill>
                            <a:srgbClr val="000000"/>
                          </a:solidFill>
                          <a:latin typeface="Arial"/>
                          <a:ea typeface="Times New Roman"/>
                          <a:cs typeface="Times New Roman"/>
                        </a:rPr>
                        <a:t>Q6 =</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200">
                          <a:solidFill>
                            <a:srgbClr val="000000"/>
                          </a:solidFill>
                          <a:latin typeface="Arial"/>
                          <a:ea typeface="Times New Roman"/>
                          <a:cs typeface="Times New Roman"/>
                        </a:rPr>
                        <a:t>521,6</a:t>
                      </a:r>
                      <a:endParaRPr lang="es-EC"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solidFill>
                            <a:srgbClr val="000000"/>
                          </a:solidFill>
                          <a:latin typeface="Arial"/>
                          <a:ea typeface="Times New Roman"/>
                          <a:cs typeface="Times New Roman"/>
                        </a:rPr>
                        <a:t>W</a:t>
                      </a:r>
                      <a:endParaRPr lang="es-EC" sz="110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920">
                <a:tc>
                  <a:txBody>
                    <a:bodyPr/>
                    <a:lstStyle/>
                    <a:p>
                      <a:pPr algn="ctr">
                        <a:lnSpc>
                          <a:spcPct val="150000"/>
                        </a:lnSpc>
                        <a:spcAft>
                          <a:spcPts val="0"/>
                        </a:spcAft>
                      </a:pPr>
                      <a:r>
                        <a:rPr lang="es-ES" sz="1200" b="1">
                          <a:solidFill>
                            <a:srgbClr val="000000"/>
                          </a:solidFill>
                          <a:latin typeface="Arial"/>
                          <a:ea typeface="Times New Roman"/>
                          <a:cs typeface="Times New Roman"/>
                        </a:rPr>
                        <a:t>Carga Total</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solidFill>
                            <a:srgbClr val="000000"/>
                          </a:solidFill>
                          <a:latin typeface="Arial"/>
                          <a:ea typeface="Times New Roman"/>
                          <a:cs typeface="Times New Roman"/>
                        </a:rPr>
                        <a:t>Qt2 =</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smtClean="0">
                          <a:solidFill>
                            <a:srgbClr val="000000"/>
                          </a:solidFill>
                          <a:latin typeface="Arial"/>
                          <a:ea typeface="Times New Roman"/>
                          <a:cs typeface="Times New Roman"/>
                        </a:rPr>
                        <a:t>531,95</a:t>
                      </a:r>
                      <a:endParaRPr lang="es-EC" sz="1100" dirty="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a:solidFill>
                            <a:srgbClr val="000000"/>
                          </a:solidFill>
                          <a:latin typeface="Arial"/>
                          <a:ea typeface="Times New Roman"/>
                          <a:cs typeface="Times New Roman"/>
                        </a:rPr>
                        <a:t>W</a:t>
                      </a:r>
                      <a:endParaRPr lang="es-EC" sz="1100" dirty="0">
                        <a:latin typeface="Calibri"/>
                        <a:ea typeface="Times New Roman"/>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5 Imagen"/>
          <p:cNvPicPr/>
          <p:nvPr/>
        </p:nvPicPr>
        <p:blipFill>
          <a:blip r:embed="rId4" cstate="print"/>
          <a:srcRect/>
          <a:stretch>
            <a:fillRect/>
          </a:stretch>
        </p:blipFill>
        <p:spPr bwMode="auto">
          <a:xfrm>
            <a:off x="5461094" y="2225723"/>
            <a:ext cx="3301906" cy="3336877"/>
          </a:xfrm>
          <a:prstGeom prst="rect">
            <a:avLst/>
          </a:prstGeom>
          <a:noFill/>
          <a:ln w="9525">
            <a:noFill/>
            <a:miter lim="800000"/>
            <a:headEnd/>
            <a:tailEnd/>
          </a:ln>
        </p:spPr>
      </p:pic>
      <p:sp>
        <p:nvSpPr>
          <p:cNvPr id="7" name="Rectangle 1"/>
          <p:cNvSpPr>
            <a:spLocks noChangeArrowheads="1"/>
          </p:cNvSpPr>
          <p:nvPr/>
        </p:nvSpPr>
        <p:spPr bwMode="auto">
          <a:xfrm>
            <a:off x="5867400" y="5562600"/>
            <a:ext cx="27432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Fig.. Unidad de Enfriamiento</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1219200" y="914400"/>
            <a:ext cx="6934200" cy="523220"/>
          </a:xfrm>
          <a:prstGeom prst="rect">
            <a:avLst/>
          </a:prstGeom>
          <a:noFill/>
          <a:ln w="9525">
            <a:noFill/>
            <a:miter lim="800000"/>
            <a:headEnd/>
            <a:tailEnd/>
          </a:ln>
        </p:spPr>
        <p:txBody>
          <a:bodyPr wrap="square">
            <a:spAutoFit/>
          </a:bodyPr>
          <a:lstStyle/>
          <a:p>
            <a:pPr algn="ctr"/>
            <a:r>
              <a:rPr lang="en-US" sz="2800" b="1" dirty="0" smtClean="0"/>
              <a:t>CARGA TOTAL DE ENFRIAMIENTO</a:t>
            </a:r>
            <a:endParaRPr lang="es-ES" sz="2800" b="1" dirty="0"/>
          </a:p>
        </p:txBody>
      </p:sp>
      <p:graphicFrame>
        <p:nvGraphicFramePr>
          <p:cNvPr id="6" name="5 Tabla"/>
          <p:cNvGraphicFramePr>
            <a:graphicFrameLocks noGrp="1"/>
          </p:cNvGraphicFramePr>
          <p:nvPr/>
        </p:nvGraphicFramePr>
        <p:xfrm>
          <a:off x="2362200" y="2362200"/>
          <a:ext cx="4419600" cy="1839686"/>
        </p:xfrm>
        <a:graphic>
          <a:graphicData uri="http://schemas.openxmlformats.org/drawingml/2006/table">
            <a:tbl>
              <a:tblPr/>
              <a:tblGrid>
                <a:gridCol w="3040622"/>
                <a:gridCol w="561430"/>
                <a:gridCol w="570019"/>
                <a:gridCol w="247529"/>
              </a:tblGrid>
              <a:tr h="348343">
                <a:tc gridSpan="4">
                  <a:txBody>
                    <a:bodyPr/>
                    <a:lstStyle/>
                    <a:p>
                      <a:pPr algn="ctr">
                        <a:lnSpc>
                          <a:spcPct val="150000"/>
                        </a:lnSpc>
                        <a:spcAft>
                          <a:spcPts val="0"/>
                        </a:spcAft>
                      </a:pPr>
                      <a:r>
                        <a:rPr lang="es-ES" sz="1200" b="1" dirty="0">
                          <a:solidFill>
                            <a:srgbClr val="000000"/>
                          </a:solidFill>
                          <a:latin typeface="Arial"/>
                          <a:ea typeface="Times New Roman"/>
                          <a:cs typeface="Times New Roman"/>
                        </a:rPr>
                        <a:t>Carga Total </a:t>
                      </a:r>
                      <a:endParaRPr lang="es-EC" sz="11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413657">
                <a:tc>
                  <a:txBody>
                    <a:bodyPr/>
                    <a:lstStyle/>
                    <a:p>
                      <a:pPr>
                        <a:lnSpc>
                          <a:spcPct val="150000"/>
                        </a:lnSpc>
                        <a:spcAft>
                          <a:spcPts val="0"/>
                        </a:spcAft>
                      </a:pPr>
                      <a:r>
                        <a:rPr lang="es-ES" sz="1200">
                          <a:solidFill>
                            <a:srgbClr val="000000"/>
                          </a:solidFill>
                          <a:latin typeface="Arial"/>
                          <a:ea typeface="Times New Roman"/>
                          <a:cs typeface="Times New Roman"/>
                        </a:rPr>
                        <a:t>Carga unidad de congelamiento</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solidFill>
                            <a:srgbClr val="000000"/>
                          </a:solidFill>
                          <a:latin typeface="Arial"/>
                          <a:ea typeface="Times New Roman"/>
                          <a:cs typeface="Times New Roman"/>
                        </a:rPr>
                        <a:t>Qt1 =</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200" dirty="0" smtClean="0">
                          <a:latin typeface="Arial" pitchFamily="34" charset="0"/>
                          <a:ea typeface="Times New Roman"/>
                          <a:cs typeface="Arial" pitchFamily="34" charset="0"/>
                        </a:rPr>
                        <a:t>456.05</a:t>
                      </a:r>
                      <a:endParaRPr lang="es-EC" sz="1200" dirty="0">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a:solidFill>
                            <a:srgbClr val="000000"/>
                          </a:solidFill>
                          <a:latin typeface="Arial"/>
                          <a:ea typeface="Times New Roman"/>
                          <a:cs typeface="Times New Roman"/>
                        </a:rPr>
                        <a:t>W</a:t>
                      </a:r>
                      <a:endParaRPr lang="es-EC" sz="1100" dirty="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nSpc>
                          <a:spcPct val="150000"/>
                        </a:lnSpc>
                        <a:spcAft>
                          <a:spcPts val="0"/>
                        </a:spcAft>
                      </a:pPr>
                      <a:r>
                        <a:rPr lang="es-ES" sz="1200">
                          <a:solidFill>
                            <a:srgbClr val="000000"/>
                          </a:solidFill>
                          <a:latin typeface="Arial"/>
                          <a:ea typeface="Times New Roman"/>
                          <a:cs typeface="Times New Roman"/>
                        </a:rPr>
                        <a:t>Carga unidad de enfriamiento</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solidFill>
                            <a:srgbClr val="000000"/>
                          </a:solidFill>
                          <a:latin typeface="Arial"/>
                          <a:ea typeface="Times New Roman"/>
                          <a:cs typeface="Times New Roman"/>
                        </a:rPr>
                        <a:t>Qt2 =</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200" dirty="0" smtClean="0">
                          <a:latin typeface="Arial" pitchFamily="34" charset="0"/>
                          <a:ea typeface="Times New Roman"/>
                          <a:cs typeface="Arial" pitchFamily="34" charset="0"/>
                        </a:rPr>
                        <a:t>531.95</a:t>
                      </a:r>
                      <a:endParaRPr lang="es-EC" sz="1200" dirty="0">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solidFill>
                            <a:srgbClr val="000000"/>
                          </a:solidFill>
                          <a:latin typeface="Arial"/>
                          <a:ea typeface="Times New Roman"/>
                          <a:cs typeface="Times New Roman"/>
                        </a:rPr>
                        <a:t>W</a:t>
                      </a:r>
                      <a:endParaRPr lang="es-EC" sz="110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686">
                <a:tc>
                  <a:txBody>
                    <a:bodyPr/>
                    <a:lstStyle/>
                    <a:p>
                      <a:pPr algn="ctr">
                        <a:lnSpc>
                          <a:spcPct val="150000"/>
                        </a:lnSpc>
                        <a:spcAft>
                          <a:spcPts val="0"/>
                        </a:spcAft>
                      </a:pPr>
                      <a:r>
                        <a:rPr lang="es-ES" sz="1200" b="1">
                          <a:solidFill>
                            <a:srgbClr val="000000"/>
                          </a:solidFill>
                          <a:latin typeface="Arial"/>
                          <a:ea typeface="Times New Roman"/>
                          <a:cs typeface="Times New Roman"/>
                        </a:rPr>
                        <a:t>Carga Total</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solidFill>
                            <a:srgbClr val="000000"/>
                          </a:solidFill>
                          <a:latin typeface="Arial"/>
                          <a:ea typeface="Times New Roman"/>
                          <a:cs typeface="Times New Roman"/>
                        </a:rPr>
                        <a:t>Qt =</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200" dirty="0" smtClean="0">
                          <a:latin typeface="Arial" pitchFamily="34" charset="0"/>
                          <a:ea typeface="Times New Roman"/>
                          <a:cs typeface="Arial" pitchFamily="34" charset="0"/>
                        </a:rPr>
                        <a:t>988</a:t>
                      </a:r>
                      <a:endParaRPr lang="es-EC" sz="1200" dirty="0">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a:solidFill>
                            <a:srgbClr val="000000"/>
                          </a:solidFill>
                          <a:latin typeface="Arial"/>
                          <a:ea typeface="Times New Roman"/>
                          <a:cs typeface="Times New Roman"/>
                        </a:rPr>
                        <a:t>W</a:t>
                      </a:r>
                      <a:endParaRPr lang="es-EC" sz="1100" dirty="0">
                        <a:latin typeface="Calibri"/>
                        <a:ea typeface="Times New Roman"/>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1066800" y="2553831"/>
            <a:ext cx="6934200" cy="2246769"/>
          </a:xfrm>
          <a:prstGeom prst="rect">
            <a:avLst/>
          </a:prstGeom>
          <a:noFill/>
          <a:ln w="9525">
            <a:noFill/>
            <a:miter lim="800000"/>
            <a:headEnd/>
            <a:tailEnd/>
          </a:ln>
        </p:spPr>
        <p:txBody>
          <a:bodyPr wrap="square">
            <a:spAutoFit/>
          </a:bodyPr>
          <a:lstStyle/>
          <a:p>
            <a:pPr algn="ctr"/>
            <a:r>
              <a:rPr lang="en-US" sz="2800" b="1" dirty="0" smtClean="0"/>
              <a:t>CAPITULO IV</a:t>
            </a:r>
          </a:p>
          <a:p>
            <a:pPr algn="ctr"/>
            <a:endParaRPr lang="en-US" sz="2800" b="1" dirty="0" smtClean="0"/>
          </a:p>
          <a:p>
            <a:pPr algn="ctr"/>
            <a:r>
              <a:rPr lang="en-US" sz="2800" b="1" dirty="0" smtClean="0"/>
              <a:t>CICLO TERMODINÁMICO</a:t>
            </a:r>
          </a:p>
          <a:p>
            <a:pPr algn="ctr"/>
            <a:endParaRPr lang="en-US" sz="2800" b="1" dirty="0" smtClean="0"/>
          </a:p>
          <a:p>
            <a:pPr algn="ctr"/>
            <a:endParaRPr lang="es-ES" sz="28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5638800" cy="4525963"/>
          </a:xfrm>
        </p:spPr>
        <p:txBody>
          <a:bodyPr/>
          <a:lstStyle/>
          <a:p>
            <a:pPr algn="just" eaLnBrk="1" hangingPunct="1">
              <a:buNone/>
            </a:pPr>
            <a:r>
              <a:rPr lang="es-EC" dirty="0" smtClean="0"/>
              <a:t>	El refrigerante R404A es una mezcla ternaria compuesta por los refrigerantes R-125, R-143A, R-134A; sus características termodinámicas lo constituyen como el sustituto ideal del R-502 para el sector de la refrigeración.</a:t>
            </a:r>
          </a:p>
          <a:p>
            <a:pPr algn="just" eaLnBrk="1" hangingPunct="1">
              <a:buFont typeface="Arial" charset="0"/>
              <a:buNone/>
            </a:pPr>
            <a:endParaRPr lang="es-EC" dirty="0" smtClean="0"/>
          </a:p>
        </p:txBody>
      </p:sp>
      <p:sp>
        <p:nvSpPr>
          <p:cNvPr id="4" name="14 CuadroTexto"/>
          <p:cNvSpPr txBox="1">
            <a:spLocks noChangeArrowheads="1"/>
          </p:cNvSpPr>
          <p:nvPr/>
        </p:nvSpPr>
        <p:spPr bwMode="auto">
          <a:xfrm>
            <a:off x="2209800" y="914400"/>
            <a:ext cx="5181600" cy="523220"/>
          </a:xfrm>
          <a:prstGeom prst="rect">
            <a:avLst/>
          </a:prstGeom>
          <a:noFill/>
          <a:ln w="9525">
            <a:noFill/>
            <a:miter lim="800000"/>
            <a:headEnd/>
            <a:tailEnd/>
          </a:ln>
        </p:spPr>
        <p:txBody>
          <a:bodyPr wrap="square">
            <a:spAutoFit/>
          </a:bodyPr>
          <a:lstStyle/>
          <a:p>
            <a:pPr algn="ctr"/>
            <a:r>
              <a:rPr lang="en-US" sz="2800" b="1" dirty="0" smtClean="0"/>
              <a:t>REFRIGERANTE  R404A</a:t>
            </a:r>
            <a:endParaRPr lang="es-ES" sz="2800" b="1" dirty="0"/>
          </a:p>
        </p:txBody>
      </p:sp>
      <p:pic>
        <p:nvPicPr>
          <p:cNvPr id="38913" name="Picture 1"/>
          <p:cNvPicPr>
            <a:picLocks noChangeAspect="1" noChangeArrowheads="1"/>
          </p:cNvPicPr>
          <p:nvPr/>
        </p:nvPicPr>
        <p:blipFill>
          <a:blip r:embed="rId4" cstate="print"/>
          <a:srcRect/>
          <a:stretch>
            <a:fillRect/>
          </a:stretch>
        </p:blipFill>
        <p:spPr bwMode="auto">
          <a:xfrm>
            <a:off x="6553200" y="1839587"/>
            <a:ext cx="2124075" cy="34182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2209800" y="914400"/>
            <a:ext cx="5181600" cy="523220"/>
          </a:xfrm>
          <a:prstGeom prst="rect">
            <a:avLst/>
          </a:prstGeom>
          <a:noFill/>
          <a:ln w="9525">
            <a:noFill/>
            <a:miter lim="800000"/>
            <a:headEnd/>
            <a:tailEnd/>
          </a:ln>
        </p:spPr>
        <p:txBody>
          <a:bodyPr wrap="square">
            <a:spAutoFit/>
          </a:bodyPr>
          <a:lstStyle/>
          <a:p>
            <a:pPr algn="ctr"/>
            <a:r>
              <a:rPr lang="en-US" sz="2800" b="1" dirty="0" smtClean="0"/>
              <a:t>REFRIGERANTE  R404A</a:t>
            </a:r>
            <a:endParaRPr lang="es-ES" sz="2800" b="1" dirty="0"/>
          </a:p>
        </p:txBody>
      </p:sp>
      <p:pic>
        <p:nvPicPr>
          <p:cNvPr id="5" name="4 Imagen"/>
          <p:cNvPicPr/>
          <p:nvPr/>
        </p:nvPicPr>
        <p:blipFill>
          <a:blip r:embed="rId4" cstate="print"/>
          <a:srcRect t="9726" b="3399"/>
          <a:stretch>
            <a:fillRect/>
          </a:stretch>
        </p:blipFill>
        <p:spPr bwMode="auto">
          <a:xfrm>
            <a:off x="1676400" y="1524000"/>
            <a:ext cx="5867400" cy="3810000"/>
          </a:xfrm>
          <a:prstGeom prst="rect">
            <a:avLst/>
          </a:prstGeom>
          <a:noFill/>
          <a:ln w="9525">
            <a:noFill/>
            <a:miter lim="800000"/>
            <a:headEnd/>
            <a:tailEnd/>
          </a:ln>
        </p:spPr>
      </p:pic>
      <p:sp>
        <p:nvSpPr>
          <p:cNvPr id="36865" name="Rectangle 1"/>
          <p:cNvSpPr>
            <a:spLocks noChangeArrowheads="1"/>
          </p:cNvSpPr>
          <p:nvPr/>
        </p:nvSpPr>
        <p:spPr bwMode="auto">
          <a:xfrm>
            <a:off x="2743200" y="5334000"/>
            <a:ext cx="30480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Fig.  Rango de Aplicaciones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838200" y="914400"/>
            <a:ext cx="7696200" cy="523220"/>
          </a:xfrm>
          <a:prstGeom prst="rect">
            <a:avLst/>
          </a:prstGeom>
          <a:noFill/>
          <a:ln w="9525">
            <a:noFill/>
            <a:miter lim="800000"/>
            <a:headEnd/>
            <a:tailEnd/>
          </a:ln>
        </p:spPr>
        <p:txBody>
          <a:bodyPr wrap="square">
            <a:spAutoFit/>
          </a:bodyPr>
          <a:lstStyle/>
          <a:p>
            <a:pPr algn="ctr"/>
            <a:r>
              <a:rPr lang="en-US" sz="2800" b="1" dirty="0" smtClean="0"/>
              <a:t>Diagrama P-h para el refrigerante R404A</a:t>
            </a:r>
            <a:endParaRPr lang="es-ES" sz="2800" b="1" dirty="0"/>
          </a:p>
        </p:txBody>
      </p:sp>
      <p:pic>
        <p:nvPicPr>
          <p:cNvPr id="1026" name="Picture 2" descr="F:\a. PROYECTO DE TESIS DE GRADO\Presentación Tesis\Diagrama p-h.bmp"/>
          <p:cNvPicPr>
            <a:picLocks noChangeAspect="1" noChangeArrowheads="1"/>
          </p:cNvPicPr>
          <p:nvPr/>
        </p:nvPicPr>
        <p:blipFill>
          <a:blip r:embed="rId4" cstate="print"/>
          <a:srcRect/>
          <a:stretch>
            <a:fillRect/>
          </a:stretch>
        </p:blipFill>
        <p:spPr bwMode="auto">
          <a:xfrm>
            <a:off x="1371600" y="1570993"/>
            <a:ext cx="6367461" cy="4220207"/>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lgn="just" eaLnBrk="1" hangingPunct="1">
              <a:buFont typeface="Arial" charset="0"/>
              <a:buNone/>
            </a:pPr>
            <a:r>
              <a:rPr lang="es-EC" dirty="0" smtClean="0"/>
              <a:t>	Para trazar el ciclo termodinámico que gobierna nuestro sistema de refrigeración es necesario determinar las condiciones de funcionamiento a las cuales estará operando el mismo.</a:t>
            </a:r>
          </a:p>
          <a:p>
            <a:pPr algn="just" eaLnBrk="1" hangingPunct="1">
              <a:buFont typeface="Arial" charset="0"/>
              <a:buNone/>
            </a:pPr>
            <a:r>
              <a:rPr lang="es-EC" dirty="0" smtClean="0"/>
              <a:t>	</a:t>
            </a:r>
            <a:r>
              <a:rPr lang="es-EC" b="1" dirty="0" smtClean="0"/>
              <a:t>T</a:t>
            </a:r>
            <a:r>
              <a:rPr lang="es-EC" dirty="0" smtClean="0"/>
              <a:t> Conservación U.C.	 =  -10 °C</a:t>
            </a:r>
          </a:p>
          <a:p>
            <a:pPr algn="just" eaLnBrk="1" hangingPunct="1">
              <a:buFont typeface="Arial" charset="0"/>
              <a:buNone/>
            </a:pPr>
            <a:r>
              <a:rPr lang="es-EC" dirty="0" smtClean="0"/>
              <a:t>	</a:t>
            </a:r>
            <a:r>
              <a:rPr lang="es-EC" b="1" dirty="0" smtClean="0"/>
              <a:t>T</a:t>
            </a:r>
            <a:r>
              <a:rPr lang="es-EC" dirty="0" smtClean="0"/>
              <a:t> Conservación U.E.  =  0 °C</a:t>
            </a:r>
          </a:p>
          <a:p>
            <a:pPr algn="just" eaLnBrk="1" hangingPunct="1">
              <a:buFont typeface="Arial" charset="0"/>
              <a:buNone/>
            </a:pPr>
            <a:r>
              <a:rPr lang="es-EC" dirty="0" smtClean="0"/>
              <a:t>	</a:t>
            </a:r>
            <a:r>
              <a:rPr lang="es-EC" b="1" dirty="0" smtClean="0"/>
              <a:t>T</a:t>
            </a:r>
            <a:r>
              <a:rPr lang="es-EC" dirty="0" smtClean="0"/>
              <a:t> Ambiente  =  25°C</a:t>
            </a:r>
          </a:p>
        </p:txBody>
      </p:sp>
      <p:sp>
        <p:nvSpPr>
          <p:cNvPr id="4" name="14 CuadroTexto"/>
          <p:cNvSpPr txBox="1">
            <a:spLocks noChangeArrowheads="1"/>
          </p:cNvSpPr>
          <p:nvPr/>
        </p:nvSpPr>
        <p:spPr bwMode="auto">
          <a:xfrm>
            <a:off x="533400" y="914400"/>
            <a:ext cx="8077200" cy="523220"/>
          </a:xfrm>
          <a:prstGeom prst="rect">
            <a:avLst/>
          </a:prstGeom>
          <a:noFill/>
          <a:ln w="9525">
            <a:noFill/>
            <a:miter lim="800000"/>
            <a:headEnd/>
            <a:tailEnd/>
          </a:ln>
        </p:spPr>
        <p:txBody>
          <a:bodyPr wrap="square">
            <a:spAutoFit/>
          </a:bodyPr>
          <a:lstStyle/>
          <a:p>
            <a:pPr algn="ctr"/>
            <a:r>
              <a:rPr lang="en-US" sz="2800" b="1" dirty="0" smtClean="0"/>
              <a:t>TRAZADO DEL CICLO TERMODINÁMICO</a:t>
            </a:r>
            <a:endParaRPr lang="es-E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dissolve">
                                      <p:cBhvr>
                                        <p:cTn id="22"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cstate="print"/>
          <a:srcRect/>
          <a:stretch>
            <a:fillRect/>
          </a:stretch>
        </p:blipFill>
        <p:spPr bwMode="auto">
          <a:xfrm>
            <a:off x="0" y="-44450"/>
            <a:ext cx="9144000" cy="6902450"/>
          </a:xfrm>
          <a:prstGeom prst="rect">
            <a:avLst/>
          </a:prstGeom>
          <a:noFill/>
          <a:ln w="9525">
            <a:noFill/>
            <a:miter lim="800000"/>
            <a:headEnd/>
            <a:tailEnd/>
          </a:ln>
        </p:spPr>
      </p:pic>
      <p:sp>
        <p:nvSpPr>
          <p:cNvPr id="4099" name="Rectangle 3"/>
          <p:cNvSpPr>
            <a:spLocks noGrp="1"/>
          </p:cNvSpPr>
          <p:nvPr>
            <p:ph type="body" idx="1"/>
          </p:nvPr>
        </p:nvSpPr>
        <p:spPr>
          <a:xfrm>
            <a:off x="457200" y="1524000"/>
            <a:ext cx="8229600" cy="4602163"/>
          </a:xfrm>
        </p:spPr>
        <p:txBody>
          <a:bodyPr/>
          <a:lstStyle/>
          <a:p>
            <a:pPr algn="just" eaLnBrk="1" hangingPunct="1">
              <a:lnSpc>
                <a:spcPct val="90000"/>
              </a:lnSpc>
            </a:pPr>
            <a:r>
              <a:rPr lang="es-ES" sz="2400" dirty="0" smtClean="0"/>
              <a:t>Contribución del departamento de Ciencias de la Energía y Mecánica al prestigio de la Escuela Politécnica del Ejercito.</a:t>
            </a:r>
          </a:p>
          <a:p>
            <a:pPr algn="just" eaLnBrk="1" hangingPunct="1">
              <a:lnSpc>
                <a:spcPct val="90000"/>
              </a:lnSpc>
            </a:pPr>
            <a:endParaRPr lang="es-ES" sz="2400" dirty="0" smtClean="0"/>
          </a:p>
          <a:p>
            <a:pPr algn="just" eaLnBrk="1" hangingPunct="1">
              <a:lnSpc>
                <a:spcPct val="90000"/>
              </a:lnSpc>
            </a:pPr>
            <a:r>
              <a:rPr lang="es-ES" sz="2400" dirty="0" smtClean="0"/>
              <a:t>Campos de aplicación de la Ingeniería Mecánica y oportunidades de crecimiento</a:t>
            </a:r>
          </a:p>
          <a:p>
            <a:pPr algn="just" eaLnBrk="1" hangingPunct="1">
              <a:lnSpc>
                <a:spcPct val="90000"/>
              </a:lnSpc>
            </a:pPr>
            <a:endParaRPr lang="es-ES" sz="2400" dirty="0" smtClean="0"/>
          </a:p>
          <a:p>
            <a:pPr algn="just" eaLnBrk="1" hangingPunct="1">
              <a:lnSpc>
                <a:spcPct val="90000"/>
              </a:lnSpc>
            </a:pPr>
            <a:r>
              <a:rPr lang="es-ES" sz="2400" dirty="0" smtClean="0"/>
              <a:t>Competencia e innovación frente a la demanda que existe en la industria.</a:t>
            </a:r>
          </a:p>
          <a:p>
            <a:pPr eaLnBrk="1" hangingPunct="1">
              <a:lnSpc>
                <a:spcPct val="90000"/>
              </a:lnSpc>
              <a:buFont typeface="Arial" charset="0"/>
              <a:buNone/>
            </a:pPr>
            <a:endParaRPr lang="es-ES" sz="2400" dirty="0" smtClean="0"/>
          </a:p>
          <a:p>
            <a:pPr eaLnBrk="1" hangingPunct="1">
              <a:lnSpc>
                <a:spcPct val="90000"/>
              </a:lnSpc>
              <a:buFont typeface="Arial" charset="0"/>
              <a:buNone/>
            </a:pPr>
            <a:endParaRPr lang="es-ES" sz="2400" dirty="0" smtClean="0"/>
          </a:p>
          <a:p>
            <a:pPr eaLnBrk="1" hangingPunct="1">
              <a:lnSpc>
                <a:spcPct val="90000"/>
              </a:lnSpc>
              <a:buFont typeface="Arial" charset="0"/>
              <a:buNone/>
            </a:pPr>
            <a:endParaRPr lang="es-ES" sz="2400" dirty="0" smtClean="0"/>
          </a:p>
        </p:txBody>
      </p:sp>
      <p:sp>
        <p:nvSpPr>
          <p:cNvPr id="4" name="14 CuadroTexto"/>
          <p:cNvSpPr txBox="1">
            <a:spLocks noChangeArrowheads="1"/>
          </p:cNvSpPr>
          <p:nvPr/>
        </p:nvSpPr>
        <p:spPr bwMode="auto">
          <a:xfrm>
            <a:off x="2209800" y="914400"/>
            <a:ext cx="4495800" cy="523875"/>
          </a:xfrm>
          <a:prstGeom prst="rect">
            <a:avLst/>
          </a:prstGeom>
          <a:noFill/>
          <a:ln w="9525">
            <a:noFill/>
            <a:miter lim="800000"/>
            <a:headEnd/>
            <a:tailEnd/>
          </a:ln>
        </p:spPr>
        <p:txBody>
          <a:bodyPr>
            <a:spAutoFit/>
          </a:bodyPr>
          <a:lstStyle/>
          <a:p>
            <a:pPr algn="ctr"/>
            <a:r>
              <a:rPr lang="en-US" sz="2800" b="1" dirty="0" smtClean="0"/>
              <a:t>ANTECEDENTES</a:t>
            </a:r>
            <a:endParaRPr lang="es-ES" sz="2800" b="1"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2057400"/>
            <a:ext cx="8229600" cy="4068763"/>
          </a:xfrm>
        </p:spPr>
        <p:txBody>
          <a:bodyPr/>
          <a:lstStyle/>
          <a:p>
            <a:pPr algn="just" eaLnBrk="1" hangingPunct="1">
              <a:buFont typeface="Arial" charset="0"/>
              <a:buNone/>
            </a:pPr>
            <a:r>
              <a:rPr lang="es-EC" b="1" dirty="0" smtClean="0"/>
              <a:t>Temperatura y Presión de Condensación:</a:t>
            </a:r>
          </a:p>
          <a:p>
            <a:pPr algn="just" eaLnBrk="1" hangingPunct="1">
              <a:buFont typeface="Arial" charset="0"/>
              <a:buNone/>
            </a:pPr>
            <a:endParaRPr lang="es-EC" dirty="0" smtClean="0"/>
          </a:p>
        </p:txBody>
      </p:sp>
      <p:sp>
        <p:nvSpPr>
          <p:cNvPr id="4" name="14 CuadroTexto"/>
          <p:cNvSpPr txBox="1">
            <a:spLocks noChangeArrowheads="1"/>
          </p:cNvSpPr>
          <p:nvPr/>
        </p:nvSpPr>
        <p:spPr bwMode="auto">
          <a:xfrm>
            <a:off x="1143000" y="914400"/>
            <a:ext cx="6934200" cy="954107"/>
          </a:xfrm>
          <a:prstGeom prst="rect">
            <a:avLst/>
          </a:prstGeom>
          <a:noFill/>
          <a:ln w="9525">
            <a:noFill/>
            <a:miter lim="800000"/>
            <a:headEnd/>
            <a:tailEnd/>
          </a:ln>
        </p:spPr>
        <p:txBody>
          <a:bodyPr wrap="square">
            <a:spAutoFit/>
          </a:bodyPr>
          <a:lstStyle/>
          <a:p>
            <a:pPr algn="ctr"/>
            <a:r>
              <a:rPr lang="en-US" sz="2800" b="1" dirty="0" smtClean="0"/>
              <a:t>CONDICIONES DE OPERACIÓN DEL SISTEMA DE REFRIGERACIÓN</a:t>
            </a:r>
            <a:endParaRPr lang="es-ES" sz="2800" b="1" dirty="0"/>
          </a:p>
        </p:txBody>
      </p:sp>
      <p:pic>
        <p:nvPicPr>
          <p:cNvPr id="31754" name="Picture 10"/>
          <p:cNvPicPr>
            <a:picLocks noChangeAspect="1" noChangeArrowheads="1"/>
          </p:cNvPicPr>
          <p:nvPr/>
        </p:nvPicPr>
        <p:blipFill>
          <a:blip r:embed="rId4" cstate="print"/>
          <a:srcRect/>
          <a:stretch>
            <a:fillRect/>
          </a:stretch>
        </p:blipFill>
        <p:spPr bwMode="auto">
          <a:xfrm>
            <a:off x="647790" y="2724150"/>
            <a:ext cx="6362610" cy="2990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981200"/>
            <a:ext cx="8229600" cy="4144963"/>
          </a:xfrm>
        </p:spPr>
        <p:txBody>
          <a:bodyPr/>
          <a:lstStyle/>
          <a:p>
            <a:pPr algn="just" eaLnBrk="1" hangingPunct="1">
              <a:buNone/>
            </a:pPr>
            <a:r>
              <a:rPr lang="es-EC" b="1" dirty="0" smtClean="0"/>
              <a:t>Temperatura y Presión de Evaporación</a:t>
            </a:r>
          </a:p>
          <a:p>
            <a:pPr algn="just" eaLnBrk="1" hangingPunct="1">
              <a:buNone/>
            </a:pPr>
            <a:r>
              <a:rPr lang="es-EC" b="1" dirty="0" smtClean="0"/>
              <a:t>Unidad de Congelamiento:</a:t>
            </a:r>
          </a:p>
        </p:txBody>
      </p:sp>
      <p:sp>
        <p:nvSpPr>
          <p:cNvPr id="4" name="14 CuadroTexto"/>
          <p:cNvSpPr txBox="1">
            <a:spLocks noChangeArrowheads="1"/>
          </p:cNvSpPr>
          <p:nvPr/>
        </p:nvSpPr>
        <p:spPr bwMode="auto">
          <a:xfrm>
            <a:off x="1371600" y="914400"/>
            <a:ext cx="6629400" cy="954107"/>
          </a:xfrm>
          <a:prstGeom prst="rect">
            <a:avLst/>
          </a:prstGeom>
          <a:noFill/>
          <a:ln w="9525">
            <a:noFill/>
            <a:miter lim="800000"/>
            <a:headEnd/>
            <a:tailEnd/>
          </a:ln>
        </p:spPr>
        <p:txBody>
          <a:bodyPr wrap="square">
            <a:spAutoFit/>
          </a:bodyPr>
          <a:lstStyle/>
          <a:p>
            <a:pPr algn="ctr"/>
            <a:r>
              <a:rPr lang="en-US" sz="2800" b="1" dirty="0" smtClean="0"/>
              <a:t>CONDICIONES DE OPERACIÓN DEL SISTEMA DE REFRIGERACIÓN</a:t>
            </a:r>
            <a:endParaRPr lang="es-ES" sz="2800" b="1" dirty="0"/>
          </a:p>
        </p:txBody>
      </p:sp>
      <p:pic>
        <p:nvPicPr>
          <p:cNvPr id="29697" name="Picture 1"/>
          <p:cNvPicPr>
            <a:picLocks noChangeAspect="1" noChangeArrowheads="1"/>
          </p:cNvPicPr>
          <p:nvPr/>
        </p:nvPicPr>
        <p:blipFill>
          <a:blip r:embed="rId4" cstate="print"/>
          <a:srcRect/>
          <a:stretch>
            <a:fillRect/>
          </a:stretch>
        </p:blipFill>
        <p:spPr bwMode="auto">
          <a:xfrm>
            <a:off x="1676400" y="3162300"/>
            <a:ext cx="6440805" cy="2628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905000"/>
            <a:ext cx="8229600" cy="4221163"/>
          </a:xfrm>
        </p:spPr>
        <p:txBody>
          <a:bodyPr/>
          <a:lstStyle/>
          <a:p>
            <a:pPr algn="just" eaLnBrk="1" hangingPunct="1">
              <a:buNone/>
            </a:pPr>
            <a:r>
              <a:rPr lang="es-EC" b="1" dirty="0" smtClean="0"/>
              <a:t>Temperatura y Presión de Evaporación</a:t>
            </a:r>
          </a:p>
          <a:p>
            <a:pPr algn="just" eaLnBrk="1" hangingPunct="1">
              <a:buNone/>
            </a:pPr>
            <a:r>
              <a:rPr lang="es-EC" b="1" dirty="0" smtClean="0"/>
              <a:t>Unidad de Enfriamiento:</a:t>
            </a:r>
          </a:p>
          <a:p>
            <a:pPr algn="just" eaLnBrk="1" hangingPunct="1">
              <a:buFont typeface="Arial" charset="0"/>
              <a:buNone/>
            </a:pPr>
            <a:endParaRPr lang="es-EC" dirty="0" smtClean="0"/>
          </a:p>
        </p:txBody>
      </p:sp>
      <p:sp>
        <p:nvSpPr>
          <p:cNvPr id="4" name="14 CuadroTexto"/>
          <p:cNvSpPr txBox="1">
            <a:spLocks noChangeArrowheads="1"/>
          </p:cNvSpPr>
          <p:nvPr/>
        </p:nvSpPr>
        <p:spPr bwMode="auto">
          <a:xfrm>
            <a:off x="1600200" y="914400"/>
            <a:ext cx="6324600" cy="954107"/>
          </a:xfrm>
          <a:prstGeom prst="rect">
            <a:avLst/>
          </a:prstGeom>
          <a:noFill/>
          <a:ln w="9525">
            <a:noFill/>
            <a:miter lim="800000"/>
            <a:headEnd/>
            <a:tailEnd/>
          </a:ln>
        </p:spPr>
        <p:txBody>
          <a:bodyPr wrap="square">
            <a:spAutoFit/>
          </a:bodyPr>
          <a:lstStyle/>
          <a:p>
            <a:pPr algn="ctr"/>
            <a:r>
              <a:rPr lang="en-US" sz="2800" b="1" dirty="0" smtClean="0"/>
              <a:t>CONDICIONES DE OPERACIÓN DEL SISTEMA DE REFRIGERACIÓN</a:t>
            </a:r>
            <a:endParaRPr lang="es-ES" sz="2800" b="1" dirty="0"/>
          </a:p>
        </p:txBody>
      </p:sp>
      <p:pic>
        <p:nvPicPr>
          <p:cNvPr id="27649" name="Picture 1"/>
          <p:cNvPicPr>
            <a:picLocks noChangeAspect="1" noChangeArrowheads="1"/>
          </p:cNvPicPr>
          <p:nvPr/>
        </p:nvPicPr>
        <p:blipFill>
          <a:blip r:embed="rId4" cstate="print"/>
          <a:srcRect/>
          <a:stretch>
            <a:fillRect/>
          </a:stretch>
        </p:blipFill>
        <p:spPr bwMode="auto">
          <a:xfrm>
            <a:off x="1458476" y="3095625"/>
            <a:ext cx="6390124" cy="2619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lgn="just" eaLnBrk="1" hangingPunct="1">
              <a:buFont typeface="Arial" charset="0"/>
              <a:buNone/>
            </a:pPr>
            <a:r>
              <a:rPr lang="es-EC" dirty="0" smtClean="0"/>
              <a:t>	Una vez determinadas las condiciones de funcionamiento del ciclo de refrigeración se procederá con el trazado del ciclo termodinámico.</a:t>
            </a:r>
          </a:p>
        </p:txBody>
      </p:sp>
      <p:sp>
        <p:nvSpPr>
          <p:cNvPr id="4" name="14 CuadroTexto"/>
          <p:cNvSpPr txBox="1">
            <a:spLocks noChangeArrowheads="1"/>
          </p:cNvSpPr>
          <p:nvPr/>
        </p:nvSpPr>
        <p:spPr bwMode="auto">
          <a:xfrm>
            <a:off x="838200" y="914400"/>
            <a:ext cx="7467600" cy="523220"/>
          </a:xfrm>
          <a:prstGeom prst="rect">
            <a:avLst/>
          </a:prstGeom>
          <a:noFill/>
          <a:ln w="9525">
            <a:noFill/>
            <a:miter lim="800000"/>
            <a:headEnd/>
            <a:tailEnd/>
          </a:ln>
        </p:spPr>
        <p:txBody>
          <a:bodyPr wrap="square">
            <a:spAutoFit/>
          </a:bodyPr>
          <a:lstStyle/>
          <a:p>
            <a:pPr algn="ctr"/>
            <a:r>
              <a:rPr lang="en-US" sz="2800" b="1" dirty="0" smtClean="0"/>
              <a:t>TRAZADO DEL CICLO TERMODINAMICO</a:t>
            </a:r>
            <a:endParaRPr lang="es-ES" sz="2800" b="1" dirty="0"/>
          </a:p>
        </p:txBody>
      </p:sp>
      <p:pic>
        <p:nvPicPr>
          <p:cNvPr id="5" name="4 Imagen">
            <a:hlinkClick r:id="rId4" action="ppaction://hlinkfile"/>
          </p:cNvPr>
          <p:cNvPicPr/>
          <p:nvPr/>
        </p:nvPicPr>
        <p:blipFill>
          <a:blip r:embed="rId5" cstate="print"/>
          <a:srcRect/>
          <a:stretch>
            <a:fillRect/>
          </a:stretch>
        </p:blipFill>
        <p:spPr bwMode="auto">
          <a:xfrm rot="5400000">
            <a:off x="2989521" y="3675321"/>
            <a:ext cx="3469758" cy="2438400"/>
          </a:xfrm>
          <a:prstGeom prst="rect">
            <a:avLst/>
          </a:prstGeom>
          <a:noFill/>
          <a:ln w="9525">
            <a:noFill/>
            <a:miter lim="800000"/>
            <a:headEnd/>
            <a:tailEnd/>
          </a:ln>
          <a:scene3d>
            <a:camera prst="orthographicFront">
              <a:rot lat="0" lon="0" rev="540000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1066800" y="2553831"/>
            <a:ext cx="6934200" cy="2246769"/>
          </a:xfrm>
          <a:prstGeom prst="rect">
            <a:avLst/>
          </a:prstGeom>
          <a:noFill/>
          <a:ln w="9525">
            <a:noFill/>
            <a:miter lim="800000"/>
            <a:headEnd/>
            <a:tailEnd/>
          </a:ln>
        </p:spPr>
        <p:txBody>
          <a:bodyPr wrap="square">
            <a:spAutoFit/>
          </a:bodyPr>
          <a:lstStyle/>
          <a:p>
            <a:pPr algn="ctr"/>
            <a:r>
              <a:rPr lang="en-US" sz="2800" b="1" dirty="0" smtClean="0"/>
              <a:t>CAPITULO V</a:t>
            </a:r>
          </a:p>
          <a:p>
            <a:pPr algn="ctr"/>
            <a:endParaRPr lang="en-US" sz="2800" b="1" dirty="0" smtClean="0"/>
          </a:p>
          <a:p>
            <a:pPr algn="ctr"/>
            <a:r>
              <a:rPr lang="en-US" sz="2800" b="1" dirty="0" smtClean="0"/>
              <a:t>DISEÑO MECÁNICO</a:t>
            </a:r>
          </a:p>
          <a:p>
            <a:pPr algn="ctr"/>
            <a:endParaRPr lang="en-US" sz="2800" b="1" dirty="0" smtClean="0"/>
          </a:p>
          <a:p>
            <a:pPr algn="ctr"/>
            <a:endParaRPr lang="es-ES" sz="28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1981200" y="914400"/>
            <a:ext cx="5181600" cy="954107"/>
          </a:xfrm>
          <a:prstGeom prst="rect">
            <a:avLst/>
          </a:prstGeom>
          <a:noFill/>
          <a:ln w="9525">
            <a:noFill/>
            <a:miter lim="800000"/>
            <a:headEnd/>
            <a:tailEnd/>
          </a:ln>
        </p:spPr>
        <p:txBody>
          <a:bodyPr wrap="square">
            <a:spAutoFit/>
          </a:bodyPr>
          <a:lstStyle/>
          <a:p>
            <a:pPr algn="ctr"/>
            <a:r>
              <a:rPr lang="en-US" sz="2800" b="1" dirty="0" smtClean="0"/>
              <a:t>ESQUEMA DEL SISTEMA DE REFRIGERACIÓN</a:t>
            </a:r>
            <a:endParaRPr lang="es-ES" sz="2800" b="1" dirty="0"/>
          </a:p>
        </p:txBody>
      </p:sp>
      <p:pic>
        <p:nvPicPr>
          <p:cNvPr id="5" name="4 Imagen">
            <a:hlinkClick r:id="rId4" action="ppaction://hlinkfile"/>
          </p:cNvPr>
          <p:cNvPicPr/>
          <p:nvPr/>
        </p:nvPicPr>
        <p:blipFill>
          <a:blip r:embed="rId5" cstate="print"/>
          <a:srcRect/>
          <a:stretch>
            <a:fillRect/>
          </a:stretch>
        </p:blipFill>
        <p:spPr bwMode="auto">
          <a:xfrm>
            <a:off x="2895600" y="1905000"/>
            <a:ext cx="366934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905000"/>
            <a:ext cx="8229600" cy="4221163"/>
          </a:xfrm>
        </p:spPr>
        <p:txBody>
          <a:bodyPr/>
          <a:lstStyle/>
          <a:p>
            <a:pPr algn="just" eaLnBrk="1" hangingPunct="1">
              <a:buNone/>
            </a:pPr>
            <a:r>
              <a:rPr lang="es-EC" dirty="0" smtClean="0"/>
              <a:t>	Dentro del campo de la refrigeración existen diversos proveedores de equipos y componentes, los cuales ponen sus productos  a nuestra disposición a través de los catálogos que distribuye cada empresa.</a:t>
            </a:r>
          </a:p>
          <a:p>
            <a:pPr algn="just" eaLnBrk="1" hangingPunct="1">
              <a:buNone/>
            </a:pPr>
            <a:r>
              <a:rPr lang="es-EC" dirty="0" smtClean="0"/>
              <a:t>	Para una adecuada selección debemos basarnos en los parámetros de funcionamiento del sistema.</a:t>
            </a:r>
          </a:p>
          <a:p>
            <a:pPr algn="just" eaLnBrk="1" hangingPunct="1">
              <a:buFont typeface="Arial" charset="0"/>
              <a:buNone/>
            </a:pPr>
            <a:endParaRPr lang="es-EC" dirty="0" smtClean="0"/>
          </a:p>
        </p:txBody>
      </p:sp>
      <p:sp>
        <p:nvSpPr>
          <p:cNvPr id="4" name="14 CuadroTexto"/>
          <p:cNvSpPr txBox="1">
            <a:spLocks noChangeArrowheads="1"/>
          </p:cNvSpPr>
          <p:nvPr/>
        </p:nvSpPr>
        <p:spPr bwMode="auto">
          <a:xfrm>
            <a:off x="1447800" y="914400"/>
            <a:ext cx="6096000" cy="954107"/>
          </a:xfrm>
          <a:prstGeom prst="rect">
            <a:avLst/>
          </a:prstGeom>
          <a:noFill/>
          <a:ln w="9525">
            <a:noFill/>
            <a:miter lim="800000"/>
            <a:headEnd/>
            <a:tailEnd/>
          </a:ln>
        </p:spPr>
        <p:txBody>
          <a:bodyPr wrap="square">
            <a:spAutoFit/>
          </a:bodyPr>
          <a:lstStyle/>
          <a:p>
            <a:pPr algn="ctr"/>
            <a:r>
              <a:rPr lang="en-US" sz="2800" b="1" dirty="0" smtClean="0"/>
              <a:t>SELECCION DE EQUIPOS Y COMPONENTES</a:t>
            </a:r>
            <a:endParaRPr lang="es-E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685800" y="914400"/>
            <a:ext cx="7848600" cy="523220"/>
          </a:xfrm>
          <a:prstGeom prst="rect">
            <a:avLst/>
          </a:prstGeom>
          <a:noFill/>
          <a:ln w="9525">
            <a:noFill/>
            <a:miter lim="800000"/>
            <a:headEnd/>
            <a:tailEnd/>
          </a:ln>
        </p:spPr>
        <p:txBody>
          <a:bodyPr wrap="square">
            <a:spAutoFit/>
          </a:bodyPr>
          <a:lstStyle/>
          <a:p>
            <a:pPr algn="ctr"/>
            <a:r>
              <a:rPr lang="en-US" sz="2800" b="1" dirty="0" smtClean="0"/>
              <a:t>PARÁMETROS DE FUNCIONAMIENTO</a:t>
            </a:r>
            <a:endParaRPr lang="es-ES" sz="2800" b="1" dirty="0"/>
          </a:p>
        </p:txBody>
      </p:sp>
      <p:pic>
        <p:nvPicPr>
          <p:cNvPr id="19457" name="Picture 1"/>
          <p:cNvPicPr>
            <a:picLocks noChangeAspect="1" noChangeArrowheads="1"/>
          </p:cNvPicPr>
          <p:nvPr/>
        </p:nvPicPr>
        <p:blipFill>
          <a:blip r:embed="rId4" cstate="print"/>
          <a:srcRect/>
          <a:stretch>
            <a:fillRect/>
          </a:stretch>
        </p:blipFill>
        <p:spPr bwMode="auto">
          <a:xfrm>
            <a:off x="152400" y="3048000"/>
            <a:ext cx="8863932" cy="2838450"/>
          </a:xfrm>
          <a:prstGeom prst="rect">
            <a:avLst/>
          </a:prstGeom>
          <a:noFill/>
          <a:ln w="9525">
            <a:noFill/>
            <a:miter lim="800000"/>
            <a:headEnd/>
            <a:tailEnd/>
          </a:ln>
        </p:spPr>
      </p:pic>
      <p:sp>
        <p:nvSpPr>
          <p:cNvPr id="6" name="14 CuadroTexto"/>
          <p:cNvSpPr txBox="1">
            <a:spLocks noChangeArrowheads="1"/>
          </p:cNvSpPr>
          <p:nvPr/>
        </p:nvSpPr>
        <p:spPr bwMode="auto">
          <a:xfrm>
            <a:off x="381000" y="1524000"/>
            <a:ext cx="7848600" cy="1077218"/>
          </a:xfrm>
          <a:prstGeom prst="rect">
            <a:avLst/>
          </a:prstGeom>
          <a:noFill/>
          <a:ln w="9525">
            <a:noFill/>
            <a:miter lim="800000"/>
            <a:headEnd/>
            <a:tailEnd/>
          </a:ln>
        </p:spPr>
        <p:txBody>
          <a:bodyPr wrap="square">
            <a:spAutoFit/>
          </a:bodyPr>
          <a:lstStyle/>
          <a:p>
            <a:pPr algn="just"/>
            <a:r>
              <a:rPr lang="en-US" sz="3200" dirty="0" smtClean="0">
                <a:latin typeface="+mn-lt"/>
              </a:rPr>
              <a:t>Con los parámetros de funcionamiento, se procede a la selección de los equipos.</a:t>
            </a:r>
            <a:endParaRPr lang="es-ES" sz="3200" dirty="0">
              <a:latin typeface="+mn-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2133600" y="914400"/>
            <a:ext cx="5181600" cy="954107"/>
          </a:xfrm>
          <a:prstGeom prst="rect">
            <a:avLst/>
          </a:prstGeom>
          <a:noFill/>
          <a:ln w="9525">
            <a:noFill/>
            <a:miter lim="800000"/>
            <a:headEnd/>
            <a:tailEnd/>
          </a:ln>
        </p:spPr>
        <p:txBody>
          <a:bodyPr wrap="square">
            <a:spAutoFit/>
          </a:bodyPr>
          <a:lstStyle/>
          <a:p>
            <a:pPr algn="ctr"/>
            <a:r>
              <a:rPr lang="en-US" sz="2800" b="1" dirty="0" smtClean="0"/>
              <a:t>EVAPORADOR UNIDAD DE CONGELAMIENTO</a:t>
            </a:r>
            <a:endParaRPr lang="es-ES" sz="2800" b="1" dirty="0"/>
          </a:p>
        </p:txBody>
      </p:sp>
      <p:graphicFrame>
        <p:nvGraphicFramePr>
          <p:cNvPr id="5" name="4 Tabla"/>
          <p:cNvGraphicFramePr>
            <a:graphicFrameLocks noGrp="1"/>
          </p:cNvGraphicFramePr>
          <p:nvPr/>
        </p:nvGraphicFramePr>
        <p:xfrm>
          <a:off x="1752600" y="1981200"/>
          <a:ext cx="5867400" cy="3581400"/>
        </p:xfrm>
        <a:graphic>
          <a:graphicData uri="http://schemas.openxmlformats.org/drawingml/2006/table">
            <a:tbl>
              <a:tblPr/>
              <a:tblGrid>
                <a:gridCol w="2317198"/>
                <a:gridCol w="3550202"/>
              </a:tblGrid>
              <a:tr h="596900">
                <a:tc>
                  <a:txBody>
                    <a:bodyPr/>
                    <a:lstStyle/>
                    <a:p>
                      <a:pPr algn="just">
                        <a:lnSpc>
                          <a:spcPct val="150000"/>
                        </a:lnSpc>
                        <a:spcAft>
                          <a:spcPts val="0"/>
                        </a:spcAft>
                      </a:pPr>
                      <a:r>
                        <a:rPr lang="es-ES" sz="1200">
                          <a:latin typeface="Arial"/>
                          <a:ea typeface="Times New Roman"/>
                          <a:cs typeface="Times New Roman"/>
                        </a:rPr>
                        <a:t>Marca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THERMO-COIL</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6900">
                <a:tc>
                  <a:txBody>
                    <a:bodyPr/>
                    <a:lstStyle/>
                    <a:p>
                      <a:pPr algn="just">
                        <a:lnSpc>
                          <a:spcPct val="150000"/>
                        </a:lnSpc>
                        <a:spcAft>
                          <a:spcPts val="0"/>
                        </a:spcAft>
                      </a:pPr>
                      <a:r>
                        <a:rPr lang="es-ES" sz="1200">
                          <a:latin typeface="Arial"/>
                          <a:ea typeface="Times New Roman"/>
                          <a:cs typeface="Times New Roman"/>
                        </a:rPr>
                        <a:t>Modelo</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CT-00092</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6900">
                <a:tc>
                  <a:txBody>
                    <a:bodyPr/>
                    <a:lstStyle/>
                    <a:p>
                      <a:pPr algn="just">
                        <a:lnSpc>
                          <a:spcPct val="150000"/>
                        </a:lnSpc>
                        <a:spcAft>
                          <a:spcPts val="0"/>
                        </a:spcAft>
                      </a:pPr>
                      <a:r>
                        <a:rPr lang="es-ES" sz="1200">
                          <a:latin typeface="Arial"/>
                          <a:ea typeface="Times New Roman"/>
                          <a:cs typeface="Times New Roman"/>
                        </a:rPr>
                        <a:t>Refrigerante</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R404A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6900">
                <a:tc>
                  <a:txBody>
                    <a:bodyPr/>
                    <a:lstStyle/>
                    <a:p>
                      <a:pPr algn="just">
                        <a:lnSpc>
                          <a:spcPct val="150000"/>
                        </a:lnSpc>
                        <a:spcAft>
                          <a:spcPts val="0"/>
                        </a:spcAft>
                      </a:pPr>
                      <a:r>
                        <a:rPr lang="es-ES" sz="1200">
                          <a:latin typeface="Arial"/>
                          <a:ea typeface="Times New Roman"/>
                          <a:cs typeface="Times New Roman"/>
                        </a:rPr>
                        <a:t>Capacidad</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500 W (@ -20ºC)</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6900">
                <a:tc>
                  <a:txBody>
                    <a:bodyPr/>
                    <a:lstStyle/>
                    <a:p>
                      <a:pPr algn="just">
                        <a:lnSpc>
                          <a:spcPct val="150000"/>
                        </a:lnSpc>
                        <a:spcAft>
                          <a:spcPts val="0"/>
                        </a:spcAft>
                      </a:pPr>
                      <a:r>
                        <a:rPr lang="es-ES" sz="1200">
                          <a:latin typeface="Arial"/>
                          <a:ea typeface="Times New Roman"/>
                          <a:cs typeface="Times New Roman"/>
                        </a:rPr>
                        <a:t>Nro de unidades</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1</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6900">
                <a:tc>
                  <a:txBody>
                    <a:bodyPr/>
                    <a:lstStyle/>
                    <a:p>
                      <a:pPr algn="just">
                        <a:lnSpc>
                          <a:spcPct val="150000"/>
                        </a:lnSpc>
                        <a:spcAft>
                          <a:spcPts val="0"/>
                        </a:spcAft>
                      </a:pPr>
                      <a:r>
                        <a:rPr lang="es-ES" sz="1200">
                          <a:latin typeface="Arial"/>
                          <a:ea typeface="Times New Roman"/>
                          <a:cs typeface="Times New Roman"/>
                        </a:rPr>
                        <a:t>Defrost</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Arial"/>
                          <a:ea typeface="Times New Roman"/>
                          <a:cs typeface="Times New Roman"/>
                        </a:rPr>
                        <a:t>Resistencia eléctrica</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2057400" y="914400"/>
            <a:ext cx="5181600" cy="954107"/>
          </a:xfrm>
          <a:prstGeom prst="rect">
            <a:avLst/>
          </a:prstGeom>
          <a:noFill/>
          <a:ln w="9525">
            <a:noFill/>
            <a:miter lim="800000"/>
            <a:headEnd/>
            <a:tailEnd/>
          </a:ln>
        </p:spPr>
        <p:txBody>
          <a:bodyPr wrap="square">
            <a:spAutoFit/>
          </a:bodyPr>
          <a:lstStyle/>
          <a:p>
            <a:pPr algn="ctr"/>
            <a:r>
              <a:rPr lang="en-US" sz="2800" b="1" dirty="0" smtClean="0"/>
              <a:t>EVAPORADOR DE LA UNIDAD DE ENFRIAMIENTO</a:t>
            </a:r>
            <a:endParaRPr lang="es-ES" sz="2800" b="1" dirty="0"/>
          </a:p>
        </p:txBody>
      </p:sp>
      <p:graphicFrame>
        <p:nvGraphicFramePr>
          <p:cNvPr id="5" name="4 Tabla"/>
          <p:cNvGraphicFramePr>
            <a:graphicFrameLocks noGrp="1"/>
          </p:cNvGraphicFramePr>
          <p:nvPr/>
        </p:nvGraphicFramePr>
        <p:xfrm>
          <a:off x="1676400" y="2209800"/>
          <a:ext cx="6248400" cy="3200400"/>
        </p:xfrm>
        <a:graphic>
          <a:graphicData uri="http://schemas.openxmlformats.org/drawingml/2006/table">
            <a:tbl>
              <a:tblPr/>
              <a:tblGrid>
                <a:gridCol w="2467631"/>
                <a:gridCol w="3780769"/>
              </a:tblGrid>
              <a:tr h="533400">
                <a:tc>
                  <a:txBody>
                    <a:bodyPr/>
                    <a:lstStyle/>
                    <a:p>
                      <a:pPr algn="just">
                        <a:lnSpc>
                          <a:spcPct val="150000"/>
                        </a:lnSpc>
                        <a:spcAft>
                          <a:spcPts val="0"/>
                        </a:spcAft>
                      </a:pPr>
                      <a:r>
                        <a:rPr lang="es-ES" sz="1200">
                          <a:latin typeface="Arial"/>
                          <a:ea typeface="Times New Roman"/>
                          <a:cs typeface="Times New Roman"/>
                        </a:rPr>
                        <a:t>Capacidad</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600 W (@ -5 ºC)</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algn="just">
                        <a:lnSpc>
                          <a:spcPct val="150000"/>
                        </a:lnSpc>
                        <a:spcAft>
                          <a:spcPts val="0"/>
                        </a:spcAft>
                      </a:pPr>
                      <a:r>
                        <a:rPr lang="es-ES" sz="1200">
                          <a:latin typeface="Arial"/>
                          <a:ea typeface="Times New Roman"/>
                          <a:cs typeface="Times New Roman"/>
                        </a:rPr>
                        <a:t>Material del evaporador</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Cobre</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algn="just">
                        <a:lnSpc>
                          <a:spcPct val="150000"/>
                        </a:lnSpc>
                        <a:spcAft>
                          <a:spcPts val="0"/>
                        </a:spcAft>
                      </a:pPr>
                      <a:r>
                        <a:rPr lang="es-ES" sz="1200">
                          <a:latin typeface="Arial"/>
                          <a:ea typeface="Times New Roman"/>
                          <a:cs typeface="Times New Roman"/>
                        </a:rPr>
                        <a:t>Refrigerante</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R404A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algn="just">
                        <a:lnSpc>
                          <a:spcPct val="150000"/>
                        </a:lnSpc>
                        <a:spcAft>
                          <a:spcPts val="0"/>
                        </a:spcAft>
                      </a:pPr>
                      <a:r>
                        <a:rPr lang="es-ES" sz="1200">
                          <a:latin typeface="Arial"/>
                          <a:ea typeface="Times New Roman"/>
                          <a:cs typeface="Times New Roman"/>
                        </a:rPr>
                        <a:t>Diámetro del cañería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½ pulg.</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algn="just">
                        <a:lnSpc>
                          <a:spcPct val="150000"/>
                        </a:lnSpc>
                        <a:spcAft>
                          <a:spcPts val="0"/>
                        </a:spcAft>
                      </a:pPr>
                      <a:r>
                        <a:rPr lang="es-ES" sz="1200">
                          <a:latin typeface="Arial"/>
                          <a:ea typeface="Times New Roman"/>
                          <a:cs typeface="Times New Roman"/>
                        </a:rPr>
                        <a:t>Longitud</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4.9 m</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algn="just">
                        <a:lnSpc>
                          <a:spcPct val="150000"/>
                        </a:lnSpc>
                        <a:spcAft>
                          <a:spcPts val="0"/>
                        </a:spcAft>
                      </a:pPr>
                      <a:r>
                        <a:rPr lang="es-ES" sz="1200">
                          <a:latin typeface="Arial"/>
                          <a:ea typeface="Times New Roman"/>
                          <a:cs typeface="Times New Roman"/>
                        </a:rPr>
                        <a:t>Numero de espiras</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Arial"/>
                          <a:ea typeface="Times New Roman"/>
                          <a:cs typeface="Times New Roman"/>
                        </a:rPr>
                        <a:t>10</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lgn="just" eaLnBrk="1" hangingPunct="1">
              <a:buFont typeface="Arial" charset="0"/>
              <a:buNone/>
            </a:pPr>
            <a:r>
              <a:rPr lang="es-EC" dirty="0" smtClean="0"/>
              <a:t>	El departamento de Ciencias de la Energía y Mecánica siempre a buscado desarrollar el aprendizaje e investigación de los estudiantes en el área de refrigeración, por ello nace la necesidad de contar con un equipo didáctico nuevo el cual nos permita generar un análisis integral sobre un el funcionamiento de un sistema de compresión múltiple.</a:t>
            </a:r>
          </a:p>
        </p:txBody>
      </p:sp>
      <p:sp>
        <p:nvSpPr>
          <p:cNvPr id="4" name="14 CuadroTexto"/>
          <p:cNvSpPr txBox="1">
            <a:spLocks noChangeArrowheads="1"/>
          </p:cNvSpPr>
          <p:nvPr/>
        </p:nvSpPr>
        <p:spPr bwMode="auto">
          <a:xfrm>
            <a:off x="2209800" y="914400"/>
            <a:ext cx="5181600" cy="523220"/>
          </a:xfrm>
          <a:prstGeom prst="rect">
            <a:avLst/>
          </a:prstGeom>
          <a:noFill/>
          <a:ln w="9525">
            <a:noFill/>
            <a:miter lim="800000"/>
            <a:headEnd/>
            <a:tailEnd/>
          </a:ln>
        </p:spPr>
        <p:txBody>
          <a:bodyPr wrap="square">
            <a:spAutoFit/>
          </a:bodyPr>
          <a:lstStyle/>
          <a:p>
            <a:pPr algn="ctr"/>
            <a:r>
              <a:rPr lang="en-US" sz="2800" b="1" dirty="0" smtClean="0"/>
              <a:t>DEFINICION DEL PROBLEMA</a:t>
            </a:r>
            <a:endParaRPr lang="es-E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44450"/>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1752600" y="914400"/>
            <a:ext cx="5181600" cy="523220"/>
          </a:xfrm>
          <a:prstGeom prst="rect">
            <a:avLst/>
          </a:prstGeom>
          <a:noFill/>
          <a:ln w="9525">
            <a:noFill/>
            <a:miter lim="800000"/>
            <a:headEnd/>
            <a:tailEnd/>
          </a:ln>
        </p:spPr>
        <p:txBody>
          <a:bodyPr wrap="square">
            <a:spAutoFit/>
          </a:bodyPr>
          <a:lstStyle/>
          <a:p>
            <a:pPr algn="ctr"/>
            <a:r>
              <a:rPr lang="en-US" sz="2800" b="1" dirty="0" smtClean="0"/>
              <a:t>Dispositivos de expansión</a:t>
            </a:r>
            <a:endParaRPr lang="es-ES" sz="2800" b="1" dirty="0"/>
          </a:p>
        </p:txBody>
      </p:sp>
      <p:graphicFrame>
        <p:nvGraphicFramePr>
          <p:cNvPr id="5" name="4 Tabla"/>
          <p:cNvGraphicFramePr>
            <a:graphicFrameLocks noGrp="1"/>
          </p:cNvGraphicFramePr>
          <p:nvPr/>
        </p:nvGraphicFramePr>
        <p:xfrm>
          <a:off x="1143000" y="2514600"/>
          <a:ext cx="4495800" cy="1447800"/>
        </p:xfrm>
        <a:graphic>
          <a:graphicData uri="http://schemas.openxmlformats.org/drawingml/2006/table">
            <a:tbl>
              <a:tblPr/>
              <a:tblGrid>
                <a:gridCol w="2280478"/>
                <a:gridCol w="2215322"/>
              </a:tblGrid>
              <a:tr h="289560">
                <a:tc>
                  <a:txBody>
                    <a:bodyPr/>
                    <a:lstStyle/>
                    <a:p>
                      <a:pPr algn="just">
                        <a:lnSpc>
                          <a:spcPct val="150000"/>
                        </a:lnSpc>
                        <a:spcAft>
                          <a:spcPts val="0"/>
                        </a:spcAft>
                      </a:pPr>
                      <a:r>
                        <a:rPr lang="es-ES" sz="1200">
                          <a:latin typeface="Arial"/>
                          <a:ea typeface="Times New Roman"/>
                          <a:cs typeface="Times New Roman"/>
                        </a:rPr>
                        <a:t>Marca: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ALCO</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560">
                <a:tc>
                  <a:txBody>
                    <a:bodyPr/>
                    <a:lstStyle/>
                    <a:p>
                      <a:pPr algn="just">
                        <a:lnSpc>
                          <a:spcPct val="150000"/>
                        </a:lnSpc>
                        <a:spcAft>
                          <a:spcPts val="0"/>
                        </a:spcAft>
                      </a:pPr>
                      <a:r>
                        <a:rPr lang="es-ES" sz="1200">
                          <a:latin typeface="Arial"/>
                          <a:ea typeface="Times New Roman"/>
                          <a:cs typeface="Times New Roman"/>
                        </a:rPr>
                        <a:t>Modelo:</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TIE SW</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560">
                <a:tc>
                  <a:txBody>
                    <a:bodyPr/>
                    <a:lstStyle/>
                    <a:p>
                      <a:pPr algn="just">
                        <a:lnSpc>
                          <a:spcPct val="150000"/>
                        </a:lnSpc>
                        <a:spcAft>
                          <a:spcPts val="0"/>
                        </a:spcAft>
                      </a:pPr>
                      <a:r>
                        <a:rPr lang="es-ES" sz="1200">
                          <a:latin typeface="Arial"/>
                          <a:ea typeface="Times New Roman"/>
                          <a:cs typeface="Times New Roman"/>
                        </a:rPr>
                        <a:t>Tipo:</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Termostática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560">
                <a:tc>
                  <a:txBody>
                    <a:bodyPr/>
                    <a:lstStyle/>
                    <a:p>
                      <a:pPr algn="just">
                        <a:lnSpc>
                          <a:spcPct val="150000"/>
                        </a:lnSpc>
                        <a:spcAft>
                          <a:spcPts val="0"/>
                        </a:spcAft>
                      </a:pPr>
                      <a:r>
                        <a:rPr lang="es-ES" sz="1200">
                          <a:latin typeface="Arial"/>
                          <a:ea typeface="Times New Roman"/>
                          <a:cs typeface="Times New Roman"/>
                        </a:rPr>
                        <a:t>Capacidad:</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 0.5 TR</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560">
                <a:tc>
                  <a:txBody>
                    <a:bodyPr/>
                    <a:lstStyle/>
                    <a:p>
                      <a:pPr algn="just">
                        <a:lnSpc>
                          <a:spcPct val="150000"/>
                        </a:lnSpc>
                        <a:spcAft>
                          <a:spcPts val="0"/>
                        </a:spcAft>
                      </a:pPr>
                      <a:r>
                        <a:rPr lang="es-ES" sz="1200" dirty="0">
                          <a:latin typeface="Arial"/>
                          <a:ea typeface="Times New Roman"/>
                          <a:cs typeface="Times New Roman"/>
                        </a:rPr>
                        <a:t>Nro. de unidades:</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Arial"/>
                          <a:ea typeface="Times New Roman"/>
                          <a:cs typeface="Times New Roman"/>
                        </a:rPr>
                        <a:t>2</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14 CuadroTexto"/>
          <p:cNvSpPr txBox="1">
            <a:spLocks noChangeArrowheads="1"/>
          </p:cNvSpPr>
          <p:nvPr/>
        </p:nvSpPr>
        <p:spPr bwMode="auto">
          <a:xfrm>
            <a:off x="609600" y="1828800"/>
            <a:ext cx="6629400" cy="523220"/>
          </a:xfrm>
          <a:prstGeom prst="rect">
            <a:avLst/>
          </a:prstGeom>
          <a:noFill/>
          <a:ln w="9525">
            <a:noFill/>
            <a:miter lim="800000"/>
            <a:headEnd/>
            <a:tailEnd/>
          </a:ln>
        </p:spPr>
        <p:txBody>
          <a:bodyPr wrap="square">
            <a:spAutoFit/>
          </a:bodyPr>
          <a:lstStyle/>
          <a:p>
            <a:r>
              <a:rPr lang="en-US" sz="2800" dirty="0" smtClean="0"/>
              <a:t>Válvula de Expansión Termostática</a:t>
            </a:r>
            <a:endParaRPr lang="es-ES" sz="2800" dirty="0"/>
          </a:p>
        </p:txBody>
      </p:sp>
      <p:sp>
        <p:nvSpPr>
          <p:cNvPr id="9" name="14 CuadroTexto"/>
          <p:cNvSpPr txBox="1">
            <a:spLocks noChangeArrowheads="1"/>
          </p:cNvSpPr>
          <p:nvPr/>
        </p:nvSpPr>
        <p:spPr bwMode="auto">
          <a:xfrm>
            <a:off x="609600" y="4038600"/>
            <a:ext cx="5181600" cy="523220"/>
          </a:xfrm>
          <a:prstGeom prst="rect">
            <a:avLst/>
          </a:prstGeom>
          <a:noFill/>
          <a:ln w="9525">
            <a:noFill/>
            <a:miter lim="800000"/>
            <a:headEnd/>
            <a:tailEnd/>
          </a:ln>
        </p:spPr>
        <p:txBody>
          <a:bodyPr wrap="square">
            <a:spAutoFit/>
          </a:bodyPr>
          <a:lstStyle/>
          <a:p>
            <a:r>
              <a:rPr lang="en-US" sz="2800" dirty="0" smtClean="0"/>
              <a:t>Tubo Capilar</a:t>
            </a:r>
            <a:endParaRPr lang="es-ES" sz="2800" dirty="0"/>
          </a:p>
        </p:txBody>
      </p:sp>
      <p:graphicFrame>
        <p:nvGraphicFramePr>
          <p:cNvPr id="10" name="9 Tabla"/>
          <p:cNvGraphicFramePr>
            <a:graphicFrameLocks noGrp="1"/>
          </p:cNvGraphicFramePr>
          <p:nvPr/>
        </p:nvGraphicFramePr>
        <p:xfrm>
          <a:off x="1143000" y="4648200"/>
          <a:ext cx="4572000" cy="1219200"/>
        </p:xfrm>
        <a:graphic>
          <a:graphicData uri="http://schemas.openxmlformats.org/drawingml/2006/table">
            <a:tbl>
              <a:tblPr/>
              <a:tblGrid>
                <a:gridCol w="2319130"/>
                <a:gridCol w="2252870"/>
              </a:tblGrid>
              <a:tr h="406400">
                <a:tc>
                  <a:txBody>
                    <a:bodyPr/>
                    <a:lstStyle/>
                    <a:p>
                      <a:pPr algn="just">
                        <a:lnSpc>
                          <a:spcPct val="150000"/>
                        </a:lnSpc>
                        <a:spcAft>
                          <a:spcPts val="0"/>
                        </a:spcAft>
                      </a:pPr>
                      <a:r>
                        <a:rPr lang="es-ES" sz="1200" dirty="0">
                          <a:latin typeface="Arial"/>
                          <a:ea typeface="Times New Roman"/>
                          <a:cs typeface="Times New Roman"/>
                        </a:rPr>
                        <a:t>Longitud:</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2.1 m</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00">
                <a:tc>
                  <a:txBody>
                    <a:bodyPr/>
                    <a:lstStyle/>
                    <a:p>
                      <a:pPr algn="just">
                        <a:lnSpc>
                          <a:spcPct val="150000"/>
                        </a:lnSpc>
                        <a:spcAft>
                          <a:spcPts val="0"/>
                        </a:spcAft>
                      </a:pPr>
                      <a:r>
                        <a:rPr lang="es-ES" sz="1200">
                          <a:latin typeface="Arial"/>
                          <a:ea typeface="Times New Roman"/>
                          <a:cs typeface="Times New Roman"/>
                        </a:rPr>
                        <a:t>Diámetro interno:</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Arial"/>
                          <a:ea typeface="Times New Roman"/>
                          <a:cs typeface="Times New Roman"/>
                        </a:rPr>
                        <a:t>1 mm</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00">
                <a:tc>
                  <a:txBody>
                    <a:bodyPr/>
                    <a:lstStyle/>
                    <a:p>
                      <a:pPr algn="just">
                        <a:lnSpc>
                          <a:spcPct val="150000"/>
                        </a:lnSpc>
                        <a:spcAft>
                          <a:spcPts val="0"/>
                        </a:spcAft>
                      </a:pPr>
                      <a:r>
                        <a:rPr lang="es-ES" sz="1200" dirty="0">
                          <a:latin typeface="Arial"/>
                          <a:ea typeface="Times New Roman"/>
                          <a:cs typeface="Times New Roman"/>
                        </a:rPr>
                        <a:t>Nro. de unidades:</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Arial"/>
                          <a:ea typeface="Times New Roman"/>
                          <a:cs typeface="Times New Roman"/>
                        </a:rPr>
                        <a:t>2</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2209800" y="914400"/>
            <a:ext cx="5181600" cy="523220"/>
          </a:xfrm>
          <a:prstGeom prst="rect">
            <a:avLst/>
          </a:prstGeom>
          <a:noFill/>
          <a:ln w="9525">
            <a:noFill/>
            <a:miter lim="800000"/>
            <a:headEnd/>
            <a:tailEnd/>
          </a:ln>
        </p:spPr>
        <p:txBody>
          <a:bodyPr wrap="square">
            <a:spAutoFit/>
          </a:bodyPr>
          <a:lstStyle/>
          <a:p>
            <a:pPr algn="ctr"/>
            <a:r>
              <a:rPr lang="en-US" sz="2800" b="1" dirty="0" smtClean="0"/>
              <a:t>UNIDAD CONDENSADORA</a:t>
            </a:r>
            <a:endParaRPr lang="es-ES" sz="2800" b="1" dirty="0"/>
          </a:p>
        </p:txBody>
      </p:sp>
      <p:graphicFrame>
        <p:nvGraphicFramePr>
          <p:cNvPr id="6" name="5 Tabla"/>
          <p:cNvGraphicFramePr>
            <a:graphicFrameLocks noGrp="1"/>
          </p:cNvGraphicFramePr>
          <p:nvPr/>
        </p:nvGraphicFramePr>
        <p:xfrm>
          <a:off x="1905000" y="1981198"/>
          <a:ext cx="5638800" cy="2808516"/>
        </p:xfrm>
        <a:graphic>
          <a:graphicData uri="http://schemas.openxmlformats.org/drawingml/2006/table">
            <a:tbl>
              <a:tblPr/>
              <a:tblGrid>
                <a:gridCol w="2451652"/>
                <a:gridCol w="3187148"/>
              </a:tblGrid>
              <a:tr h="468086">
                <a:tc>
                  <a:txBody>
                    <a:bodyPr/>
                    <a:lstStyle/>
                    <a:p>
                      <a:pPr algn="just">
                        <a:lnSpc>
                          <a:spcPct val="150000"/>
                        </a:lnSpc>
                        <a:spcAft>
                          <a:spcPts val="0"/>
                        </a:spcAft>
                      </a:pPr>
                      <a:r>
                        <a:rPr lang="es-ES" sz="1200" dirty="0">
                          <a:latin typeface="Arial"/>
                          <a:ea typeface="Times New Roman"/>
                          <a:cs typeface="Times New Roman"/>
                        </a:rPr>
                        <a:t>Marca</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L´ UNITE HERMETIQUE</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086">
                <a:tc>
                  <a:txBody>
                    <a:bodyPr/>
                    <a:lstStyle/>
                    <a:p>
                      <a:pPr algn="just">
                        <a:lnSpc>
                          <a:spcPct val="150000"/>
                        </a:lnSpc>
                        <a:spcAft>
                          <a:spcPts val="0"/>
                        </a:spcAft>
                      </a:pPr>
                      <a:r>
                        <a:rPr lang="es-ES" sz="1200">
                          <a:latin typeface="Arial"/>
                          <a:ea typeface="Times New Roman"/>
                          <a:cs typeface="Times New Roman"/>
                        </a:rPr>
                        <a:t>Modelo</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CAJT2446ZBR</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086">
                <a:tc>
                  <a:txBody>
                    <a:bodyPr/>
                    <a:lstStyle/>
                    <a:p>
                      <a:pPr algn="just">
                        <a:lnSpc>
                          <a:spcPct val="150000"/>
                        </a:lnSpc>
                        <a:spcAft>
                          <a:spcPts val="0"/>
                        </a:spcAft>
                      </a:pPr>
                      <a:r>
                        <a:rPr lang="es-ES" sz="1200">
                          <a:latin typeface="Arial"/>
                          <a:ea typeface="Times New Roman"/>
                          <a:cs typeface="Times New Roman"/>
                        </a:rPr>
                        <a:t>Refrigerante</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R404A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086">
                <a:tc>
                  <a:txBody>
                    <a:bodyPr/>
                    <a:lstStyle/>
                    <a:p>
                      <a:pPr algn="just">
                        <a:lnSpc>
                          <a:spcPct val="150000"/>
                        </a:lnSpc>
                        <a:spcAft>
                          <a:spcPts val="0"/>
                        </a:spcAft>
                      </a:pPr>
                      <a:r>
                        <a:rPr lang="es-ES" sz="1200">
                          <a:latin typeface="Arial"/>
                          <a:ea typeface="Times New Roman"/>
                          <a:cs typeface="Times New Roman"/>
                        </a:rPr>
                        <a:t>Potencia del compresor</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1 HP</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086">
                <a:tc>
                  <a:txBody>
                    <a:bodyPr/>
                    <a:lstStyle/>
                    <a:p>
                      <a:pPr algn="just">
                        <a:lnSpc>
                          <a:spcPct val="150000"/>
                        </a:lnSpc>
                        <a:spcAft>
                          <a:spcPts val="0"/>
                        </a:spcAft>
                      </a:pPr>
                      <a:r>
                        <a:rPr lang="es-ES" sz="1200" dirty="0">
                          <a:latin typeface="Arial"/>
                          <a:ea typeface="Times New Roman"/>
                          <a:cs typeface="Times New Roman"/>
                        </a:rPr>
                        <a:t>T</a:t>
                      </a:r>
                      <a:r>
                        <a:rPr lang="es-ES" sz="1200" baseline="-25000" dirty="0">
                          <a:latin typeface="Arial"/>
                          <a:ea typeface="Times New Roman"/>
                          <a:cs typeface="Times New Roman"/>
                        </a:rPr>
                        <a:t>SUCCIÓN</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Arial"/>
                          <a:ea typeface="Times New Roman"/>
                          <a:cs typeface="Times New Roman"/>
                        </a:rPr>
                        <a:t>-20ºC</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086">
                <a:tc>
                  <a:txBody>
                    <a:bodyPr/>
                    <a:lstStyle/>
                    <a:p>
                      <a:pPr algn="just">
                        <a:lnSpc>
                          <a:spcPct val="150000"/>
                        </a:lnSpc>
                        <a:spcAft>
                          <a:spcPts val="0"/>
                        </a:spcAft>
                      </a:pPr>
                      <a:r>
                        <a:rPr lang="es-ES" sz="1200">
                          <a:latin typeface="Arial"/>
                          <a:ea typeface="Times New Roman"/>
                          <a:cs typeface="Times New Roman"/>
                        </a:rPr>
                        <a:t>T</a:t>
                      </a:r>
                      <a:r>
                        <a:rPr lang="es-ES" sz="1200" baseline="-25000">
                          <a:latin typeface="Arial"/>
                          <a:ea typeface="Times New Roman"/>
                          <a:cs typeface="Times New Roman"/>
                        </a:rPr>
                        <a:t>CONDENSACIÓN</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Arial"/>
                          <a:ea typeface="Times New Roman"/>
                          <a:cs typeface="Times New Roman"/>
                        </a:rPr>
                        <a:t>35ºC</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2209800" y="914400"/>
            <a:ext cx="5181600" cy="523220"/>
          </a:xfrm>
          <a:prstGeom prst="rect">
            <a:avLst/>
          </a:prstGeom>
          <a:noFill/>
          <a:ln w="9525">
            <a:noFill/>
            <a:miter lim="800000"/>
            <a:headEnd/>
            <a:tailEnd/>
          </a:ln>
        </p:spPr>
        <p:txBody>
          <a:bodyPr wrap="square">
            <a:spAutoFit/>
          </a:bodyPr>
          <a:lstStyle/>
          <a:p>
            <a:pPr algn="ctr"/>
            <a:r>
              <a:rPr lang="en-US" sz="2800" b="1" dirty="0" smtClean="0"/>
              <a:t>DISPOSITIVOS DE CONTROL</a:t>
            </a:r>
            <a:endParaRPr lang="es-ES" sz="2800" b="1" dirty="0"/>
          </a:p>
        </p:txBody>
      </p:sp>
      <p:graphicFrame>
        <p:nvGraphicFramePr>
          <p:cNvPr id="8" name="7 Tabla"/>
          <p:cNvGraphicFramePr>
            <a:graphicFrameLocks noGrp="1"/>
          </p:cNvGraphicFramePr>
          <p:nvPr/>
        </p:nvGraphicFramePr>
        <p:xfrm>
          <a:off x="533400" y="2148840"/>
          <a:ext cx="3505200" cy="822960"/>
        </p:xfrm>
        <a:graphic>
          <a:graphicData uri="http://schemas.openxmlformats.org/drawingml/2006/table">
            <a:tbl>
              <a:tblPr/>
              <a:tblGrid>
                <a:gridCol w="2235200"/>
                <a:gridCol w="1270000"/>
              </a:tblGrid>
              <a:tr h="0">
                <a:tc>
                  <a:txBody>
                    <a:bodyPr/>
                    <a:lstStyle/>
                    <a:p>
                      <a:pPr algn="just">
                        <a:lnSpc>
                          <a:spcPct val="150000"/>
                        </a:lnSpc>
                        <a:spcAft>
                          <a:spcPts val="0"/>
                        </a:spcAft>
                      </a:pPr>
                      <a:r>
                        <a:rPr lang="es-ES" sz="1200">
                          <a:latin typeface="Arial"/>
                          <a:ea typeface="Times New Roman"/>
                          <a:cs typeface="Times New Roman"/>
                        </a:rPr>
                        <a:t>Marca: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Full Gauge</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S" sz="1200">
                          <a:latin typeface="Arial"/>
                          <a:ea typeface="Times New Roman"/>
                          <a:cs typeface="Times New Roman"/>
                        </a:rPr>
                        <a:t>Modelo:</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TC-900 Ri</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S" sz="1200">
                          <a:latin typeface="Arial"/>
                          <a:ea typeface="Times New Roman"/>
                          <a:cs typeface="Times New Roman"/>
                        </a:rPr>
                        <a:t>Rango de temperaturas:</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Arial"/>
                          <a:ea typeface="Times New Roman"/>
                          <a:cs typeface="Times New Roman"/>
                        </a:rPr>
                        <a:t>-50ºC / 75ºC</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218" name="Rectangle 2"/>
          <p:cNvSpPr>
            <a:spLocks noChangeArrowheads="1"/>
          </p:cNvSpPr>
          <p:nvPr/>
        </p:nvSpPr>
        <p:spPr bwMode="auto">
          <a:xfrm>
            <a:off x="457200" y="1600200"/>
            <a:ext cx="34290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Termostato unidad de congelaci</a:t>
            </a:r>
            <a:r>
              <a:rPr kumimoji="0" lang="es-ES" sz="12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(Ti = -10</a:t>
            </a:r>
            <a:r>
              <a:rPr kumimoji="0" lang="es-ES" sz="1200" b="0" i="0" u="none" strike="noStrike" cap="none" normalizeH="0" baseline="0" dirty="0" smtClean="0">
                <a:ln>
                  <a:noFill/>
                </a:ln>
                <a:solidFill>
                  <a:schemeClr val="tx1"/>
                </a:solidFill>
                <a:effectLst/>
                <a:latin typeface="Calibri"/>
                <a:ea typeface="Times New Roman" pitchFamily="18" charset="0"/>
                <a:cs typeface="Arial" pitchFamily="34" charset="0"/>
              </a:rPr>
              <a:t>º</a:t>
            </a: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9 Tabla"/>
          <p:cNvGraphicFramePr>
            <a:graphicFrameLocks noGrp="1"/>
          </p:cNvGraphicFramePr>
          <p:nvPr/>
        </p:nvGraphicFramePr>
        <p:xfrm>
          <a:off x="533400" y="4892040"/>
          <a:ext cx="3581400" cy="822960"/>
        </p:xfrm>
        <a:graphic>
          <a:graphicData uri="http://schemas.openxmlformats.org/drawingml/2006/table">
            <a:tbl>
              <a:tblPr/>
              <a:tblGrid>
                <a:gridCol w="2283791"/>
                <a:gridCol w="1297609"/>
              </a:tblGrid>
              <a:tr h="0">
                <a:tc>
                  <a:txBody>
                    <a:bodyPr/>
                    <a:lstStyle/>
                    <a:p>
                      <a:pPr algn="just">
                        <a:lnSpc>
                          <a:spcPct val="150000"/>
                        </a:lnSpc>
                        <a:spcAft>
                          <a:spcPts val="0"/>
                        </a:spcAft>
                      </a:pPr>
                      <a:r>
                        <a:rPr lang="es-ES" sz="1200" dirty="0">
                          <a:latin typeface="Arial"/>
                          <a:ea typeface="Times New Roman"/>
                          <a:cs typeface="Times New Roman"/>
                        </a:rPr>
                        <a:t>Marca:</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9580" indent="-449580" algn="just">
                        <a:lnSpc>
                          <a:spcPct val="150000"/>
                        </a:lnSpc>
                        <a:spcAft>
                          <a:spcPts val="0"/>
                        </a:spcAft>
                      </a:pPr>
                      <a:r>
                        <a:rPr lang="es-ES" sz="1200">
                          <a:latin typeface="Arial"/>
                          <a:ea typeface="Times New Roman"/>
                          <a:cs typeface="Times New Roman"/>
                        </a:rPr>
                        <a:t>Full Gauge</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S" sz="1200">
                          <a:latin typeface="Arial"/>
                          <a:ea typeface="Times New Roman"/>
                          <a:cs typeface="Times New Roman"/>
                        </a:rPr>
                        <a:t>Modelo:</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Arial"/>
                          <a:ea typeface="Times New Roman"/>
                          <a:cs typeface="Times New Roman"/>
                        </a:rPr>
                        <a:t>MT-512 </a:t>
                      </a:r>
                      <a:r>
                        <a:rPr lang="es-ES" sz="1200" dirty="0" err="1">
                          <a:latin typeface="Arial"/>
                          <a:ea typeface="Times New Roman"/>
                          <a:cs typeface="Times New Roman"/>
                        </a:rPr>
                        <a:t>Ri</a:t>
                      </a:r>
                      <a:r>
                        <a:rPr lang="es-ES" sz="1200" dirty="0">
                          <a:latin typeface="Arial"/>
                          <a:ea typeface="Times New Roman"/>
                          <a:cs typeface="Times New Roman"/>
                        </a:rPr>
                        <a:t> plus</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S" sz="1200" dirty="0">
                          <a:latin typeface="Arial"/>
                          <a:ea typeface="Times New Roman"/>
                          <a:cs typeface="Times New Roman"/>
                        </a:rPr>
                        <a:t>Rango de temperaturas:</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Arial"/>
                          <a:ea typeface="Times New Roman"/>
                          <a:cs typeface="Times New Roman"/>
                        </a:rPr>
                        <a:t>-50ºC / 75ºC</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219" name="Rectangle 3"/>
          <p:cNvSpPr>
            <a:spLocks noChangeArrowheads="1"/>
          </p:cNvSpPr>
          <p:nvPr/>
        </p:nvSpPr>
        <p:spPr bwMode="auto">
          <a:xfrm>
            <a:off x="533400" y="4386441"/>
            <a:ext cx="3352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Termostato unidad de enfriamiento. (Ti = 0</a:t>
            </a:r>
            <a:r>
              <a:rPr kumimoji="0" lang="es-ES" sz="1200" b="0" i="0" u="none" strike="noStrike" cap="none" normalizeH="0" baseline="0" dirty="0" smtClean="0">
                <a:ln>
                  <a:noFill/>
                </a:ln>
                <a:solidFill>
                  <a:schemeClr val="tx1"/>
                </a:solidFill>
                <a:effectLst/>
                <a:latin typeface="Calibri"/>
                <a:ea typeface="Times New Roman" pitchFamily="18" charset="0"/>
                <a:cs typeface="Arial" pitchFamily="34" charset="0"/>
              </a:rPr>
              <a:t>º</a:t>
            </a: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2" name="11 Tabla"/>
          <p:cNvGraphicFramePr>
            <a:graphicFrameLocks noGrp="1"/>
          </p:cNvGraphicFramePr>
          <p:nvPr/>
        </p:nvGraphicFramePr>
        <p:xfrm>
          <a:off x="4490720" y="3154680"/>
          <a:ext cx="4272280" cy="1645920"/>
        </p:xfrm>
        <a:graphic>
          <a:graphicData uri="http://schemas.openxmlformats.org/drawingml/2006/table">
            <a:tbl>
              <a:tblPr/>
              <a:tblGrid>
                <a:gridCol w="2662272"/>
                <a:gridCol w="1610008"/>
              </a:tblGrid>
              <a:tr h="280670">
                <a:tc>
                  <a:txBody>
                    <a:bodyPr/>
                    <a:lstStyle/>
                    <a:p>
                      <a:pPr algn="just">
                        <a:lnSpc>
                          <a:spcPct val="150000"/>
                        </a:lnSpc>
                        <a:spcAft>
                          <a:spcPts val="0"/>
                        </a:spcAft>
                      </a:pPr>
                      <a:r>
                        <a:rPr lang="es-ES" sz="1200">
                          <a:latin typeface="Arial"/>
                          <a:ea typeface="Times New Roman"/>
                          <a:cs typeface="Times New Roman"/>
                        </a:rPr>
                        <a:t>Marca: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L´UNITE HERMETIQUE</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555">
                <a:tc>
                  <a:txBody>
                    <a:bodyPr/>
                    <a:lstStyle/>
                    <a:p>
                      <a:pPr algn="just">
                        <a:lnSpc>
                          <a:spcPct val="150000"/>
                        </a:lnSpc>
                        <a:spcAft>
                          <a:spcPts val="0"/>
                        </a:spcAft>
                      </a:pPr>
                      <a:r>
                        <a:rPr lang="es-ES" sz="1200">
                          <a:latin typeface="Arial"/>
                          <a:ea typeface="Times New Roman"/>
                          <a:cs typeface="Times New Roman"/>
                        </a:rPr>
                        <a:t>Tipo:</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Combinado</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90">
                <a:tc>
                  <a:txBody>
                    <a:bodyPr/>
                    <a:lstStyle/>
                    <a:p>
                      <a:pPr algn="just">
                        <a:lnSpc>
                          <a:spcPct val="150000"/>
                        </a:lnSpc>
                        <a:spcAft>
                          <a:spcPts val="0"/>
                        </a:spcAft>
                      </a:pPr>
                      <a:r>
                        <a:rPr lang="es-ES" sz="1200">
                          <a:latin typeface="Arial"/>
                          <a:ea typeface="Times New Roman"/>
                          <a:cs typeface="Times New Roman"/>
                        </a:rPr>
                        <a:t>Rango de presiones alta: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100 – 465 psi</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90">
                <a:tc>
                  <a:txBody>
                    <a:bodyPr/>
                    <a:lstStyle/>
                    <a:p>
                      <a:pPr algn="just">
                        <a:lnSpc>
                          <a:spcPct val="150000"/>
                        </a:lnSpc>
                        <a:spcAft>
                          <a:spcPts val="0"/>
                        </a:spcAft>
                      </a:pPr>
                      <a:r>
                        <a:rPr lang="es-ES" sz="1200">
                          <a:latin typeface="Arial"/>
                          <a:ea typeface="Times New Roman"/>
                          <a:cs typeface="Times New Roman"/>
                        </a:rPr>
                        <a:t>Rango de presiones baja: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0 – 108  psi</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90">
                <a:tc>
                  <a:txBody>
                    <a:bodyPr/>
                    <a:lstStyle/>
                    <a:p>
                      <a:pPr algn="just">
                        <a:lnSpc>
                          <a:spcPct val="150000"/>
                        </a:lnSpc>
                        <a:spcAft>
                          <a:spcPts val="0"/>
                        </a:spcAft>
                      </a:pPr>
                      <a:r>
                        <a:rPr lang="es-ES" sz="1200">
                          <a:latin typeface="Arial"/>
                          <a:ea typeface="Times New Roman"/>
                          <a:cs typeface="Times New Roman"/>
                        </a:rPr>
                        <a:t>Diferencial máximo de presión:</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Arial"/>
                          <a:ea typeface="Times New Roman"/>
                          <a:cs typeface="Times New Roman"/>
                        </a:rPr>
                        <a:t>55 psi</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220" name="Rectangle 4"/>
          <p:cNvSpPr>
            <a:spLocks noChangeArrowheads="1"/>
          </p:cNvSpPr>
          <p:nvPr/>
        </p:nvSpPr>
        <p:spPr bwMode="auto">
          <a:xfrm>
            <a:off x="4800600" y="2743200"/>
            <a:ext cx="34290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Presostato Combinado. (Descarga a 30 PSI)</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2209800" y="914400"/>
            <a:ext cx="5181600" cy="523220"/>
          </a:xfrm>
          <a:prstGeom prst="rect">
            <a:avLst/>
          </a:prstGeom>
          <a:noFill/>
          <a:ln w="9525">
            <a:noFill/>
            <a:miter lim="800000"/>
            <a:headEnd/>
            <a:tailEnd/>
          </a:ln>
        </p:spPr>
        <p:txBody>
          <a:bodyPr wrap="square">
            <a:spAutoFit/>
          </a:bodyPr>
          <a:lstStyle/>
          <a:p>
            <a:pPr algn="ctr"/>
            <a:r>
              <a:rPr lang="en-US" sz="2800" b="1" dirty="0" smtClean="0"/>
              <a:t>DISPOSITIVOS DE CONTROL</a:t>
            </a:r>
            <a:endParaRPr lang="es-ES" sz="2800" b="1" dirty="0"/>
          </a:p>
        </p:txBody>
      </p:sp>
      <p:graphicFrame>
        <p:nvGraphicFramePr>
          <p:cNvPr id="5" name="4 Tabla"/>
          <p:cNvGraphicFramePr>
            <a:graphicFrameLocks noGrp="1"/>
          </p:cNvGraphicFramePr>
          <p:nvPr/>
        </p:nvGraphicFramePr>
        <p:xfrm>
          <a:off x="5257800" y="2133600"/>
          <a:ext cx="3181350" cy="1097280"/>
        </p:xfrm>
        <a:graphic>
          <a:graphicData uri="http://schemas.openxmlformats.org/drawingml/2006/table">
            <a:tbl>
              <a:tblPr/>
              <a:tblGrid>
                <a:gridCol w="1613728"/>
                <a:gridCol w="1567622"/>
              </a:tblGrid>
              <a:tr h="182880">
                <a:tc>
                  <a:txBody>
                    <a:bodyPr/>
                    <a:lstStyle/>
                    <a:p>
                      <a:pPr algn="just">
                        <a:lnSpc>
                          <a:spcPct val="150000"/>
                        </a:lnSpc>
                        <a:spcAft>
                          <a:spcPts val="0"/>
                        </a:spcAft>
                      </a:pPr>
                      <a:r>
                        <a:rPr lang="es-ES" sz="1200">
                          <a:latin typeface="Arial"/>
                          <a:ea typeface="Times New Roman"/>
                          <a:cs typeface="Times New Roman"/>
                        </a:rPr>
                        <a:t>Marca: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QUALITY</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S" sz="1200">
                          <a:latin typeface="Arial"/>
                          <a:ea typeface="Times New Roman"/>
                          <a:cs typeface="Times New Roman"/>
                        </a:rPr>
                        <a:t>Modelo:</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QSV-38</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S" sz="1200">
                          <a:latin typeface="Arial"/>
                          <a:ea typeface="Times New Roman"/>
                          <a:cs typeface="Times New Roman"/>
                        </a:rPr>
                        <a:t>Diámetro de tubería: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3/8’’</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S" sz="1200">
                          <a:latin typeface="Arial"/>
                          <a:ea typeface="Times New Roman"/>
                          <a:cs typeface="Times New Roman"/>
                        </a:rPr>
                        <a:t>Nro. de unidades:</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Arial"/>
                          <a:ea typeface="Times New Roman"/>
                          <a:cs typeface="Times New Roman"/>
                        </a:rPr>
                        <a:t>2</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169" name="Rectangle 1"/>
          <p:cNvSpPr>
            <a:spLocks noChangeArrowheads="1"/>
          </p:cNvSpPr>
          <p:nvPr/>
        </p:nvSpPr>
        <p:spPr bwMode="auto">
          <a:xfrm>
            <a:off x="5638800" y="1676400"/>
            <a:ext cx="28194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a:t>
            </a:r>
            <a:r>
              <a:rPr kumimoji="0" lang="es-ES" sz="1200" b="0"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lvula solenoide para evaporadores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Tabla"/>
          <p:cNvGraphicFramePr>
            <a:graphicFrameLocks noGrp="1"/>
          </p:cNvGraphicFramePr>
          <p:nvPr/>
        </p:nvGraphicFramePr>
        <p:xfrm>
          <a:off x="685800" y="2133600"/>
          <a:ext cx="3181350" cy="1097280"/>
        </p:xfrm>
        <a:graphic>
          <a:graphicData uri="http://schemas.openxmlformats.org/drawingml/2006/table">
            <a:tbl>
              <a:tblPr/>
              <a:tblGrid>
                <a:gridCol w="1613728"/>
                <a:gridCol w="1567622"/>
              </a:tblGrid>
              <a:tr h="0">
                <a:tc>
                  <a:txBody>
                    <a:bodyPr/>
                    <a:lstStyle/>
                    <a:p>
                      <a:pPr algn="just">
                        <a:lnSpc>
                          <a:spcPct val="150000"/>
                        </a:lnSpc>
                        <a:spcAft>
                          <a:spcPts val="0"/>
                        </a:spcAft>
                      </a:pPr>
                      <a:r>
                        <a:rPr lang="es-ES" sz="1200">
                          <a:latin typeface="Arial"/>
                          <a:ea typeface="Times New Roman"/>
                          <a:cs typeface="Times New Roman"/>
                        </a:rPr>
                        <a:t>Marca: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YELLOW JACKET</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S" sz="1200">
                          <a:latin typeface="Arial"/>
                          <a:ea typeface="Times New Roman"/>
                          <a:cs typeface="Times New Roman"/>
                        </a:rPr>
                        <a:t>Rango:</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200">
                          <a:latin typeface="Arial"/>
                          <a:ea typeface="Times New Roman"/>
                          <a:cs typeface="Times New Roman"/>
                        </a:rPr>
                        <a:t>0 a 500 psig</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S" sz="1200">
                          <a:latin typeface="Arial"/>
                          <a:ea typeface="Times New Roman"/>
                          <a:cs typeface="Times New Roman"/>
                        </a:rPr>
                        <a:t>Diámetro de tubería: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3/8’’</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S" sz="1200">
                          <a:latin typeface="Arial"/>
                          <a:ea typeface="Times New Roman"/>
                          <a:cs typeface="Times New Roman"/>
                        </a:rPr>
                        <a:t>Nro. de unidades:</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Arial"/>
                          <a:ea typeface="Times New Roman"/>
                          <a:cs typeface="Times New Roman"/>
                        </a:rPr>
                        <a:t>1</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170" name="Rectangle 2"/>
          <p:cNvSpPr>
            <a:spLocks noChangeArrowheads="1"/>
          </p:cNvSpPr>
          <p:nvPr/>
        </p:nvSpPr>
        <p:spPr bwMode="auto">
          <a:xfrm>
            <a:off x="609600" y="1752600"/>
            <a:ext cx="21336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317500" algn="l"/>
              </a:tabLst>
            </a:pP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Man</a:t>
            </a:r>
            <a:r>
              <a:rPr kumimoji="0" lang="es-ES" sz="12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metro de alta presi</a:t>
            </a:r>
            <a:r>
              <a:rPr kumimoji="0" lang="es-ES" sz="12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 name="8 Tabla"/>
          <p:cNvGraphicFramePr>
            <a:graphicFrameLocks noGrp="1"/>
          </p:cNvGraphicFramePr>
          <p:nvPr/>
        </p:nvGraphicFramePr>
        <p:xfrm>
          <a:off x="685800" y="4267200"/>
          <a:ext cx="3181350" cy="1097280"/>
        </p:xfrm>
        <a:graphic>
          <a:graphicData uri="http://schemas.openxmlformats.org/drawingml/2006/table">
            <a:tbl>
              <a:tblPr/>
              <a:tblGrid>
                <a:gridCol w="1613728"/>
                <a:gridCol w="1567622"/>
              </a:tblGrid>
              <a:tr h="0">
                <a:tc>
                  <a:txBody>
                    <a:bodyPr/>
                    <a:lstStyle/>
                    <a:p>
                      <a:pPr algn="just">
                        <a:lnSpc>
                          <a:spcPct val="150000"/>
                        </a:lnSpc>
                        <a:spcAft>
                          <a:spcPts val="0"/>
                        </a:spcAft>
                      </a:pPr>
                      <a:r>
                        <a:rPr lang="es-ES" sz="1200">
                          <a:latin typeface="Arial"/>
                          <a:ea typeface="Times New Roman"/>
                          <a:cs typeface="Times New Roman"/>
                        </a:rPr>
                        <a:t>Marca: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YELLOW JACKET</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S" sz="1200">
                          <a:latin typeface="Arial"/>
                          <a:ea typeface="Times New Roman"/>
                          <a:cs typeface="Times New Roman"/>
                        </a:rPr>
                        <a:t>Rango:</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200">
                          <a:latin typeface="Arial"/>
                          <a:ea typeface="Times New Roman"/>
                          <a:cs typeface="Times New Roman"/>
                        </a:rPr>
                        <a:t>0 a 50 psig</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S" sz="1200">
                          <a:latin typeface="Arial"/>
                          <a:ea typeface="Times New Roman"/>
                          <a:cs typeface="Times New Roman"/>
                        </a:rPr>
                        <a:t>Diámetro de tubería: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3/8’’</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S" sz="1200">
                          <a:latin typeface="Arial"/>
                          <a:ea typeface="Times New Roman"/>
                          <a:cs typeface="Times New Roman"/>
                        </a:rPr>
                        <a:t>Nro. de unidades:</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Arial"/>
                          <a:ea typeface="Times New Roman"/>
                          <a:cs typeface="Times New Roman"/>
                        </a:rPr>
                        <a:t>2</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171" name="Rectangle 3"/>
          <p:cNvSpPr>
            <a:spLocks noChangeArrowheads="1"/>
          </p:cNvSpPr>
          <p:nvPr/>
        </p:nvSpPr>
        <p:spPr bwMode="auto">
          <a:xfrm>
            <a:off x="609600" y="3733800"/>
            <a:ext cx="2209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317500" algn="l"/>
              </a:tabLst>
            </a:pP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Man</a:t>
            </a:r>
            <a:r>
              <a:rPr kumimoji="0" lang="es-ES" sz="12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metro de baja presi</a:t>
            </a:r>
            <a:r>
              <a:rPr kumimoji="0" lang="es-ES" sz="12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 name="10 Tabla"/>
          <p:cNvGraphicFramePr>
            <a:graphicFrameLocks noGrp="1"/>
          </p:cNvGraphicFramePr>
          <p:nvPr/>
        </p:nvGraphicFramePr>
        <p:xfrm>
          <a:off x="5181600" y="4312920"/>
          <a:ext cx="3352800" cy="1097280"/>
        </p:xfrm>
        <a:graphic>
          <a:graphicData uri="http://schemas.openxmlformats.org/drawingml/2006/table">
            <a:tbl>
              <a:tblPr/>
              <a:tblGrid>
                <a:gridCol w="1700696"/>
                <a:gridCol w="1652104"/>
              </a:tblGrid>
              <a:tr h="0">
                <a:tc>
                  <a:txBody>
                    <a:bodyPr/>
                    <a:lstStyle/>
                    <a:p>
                      <a:pPr algn="just">
                        <a:lnSpc>
                          <a:spcPct val="150000"/>
                        </a:lnSpc>
                        <a:spcAft>
                          <a:spcPts val="0"/>
                        </a:spcAft>
                      </a:pPr>
                      <a:r>
                        <a:rPr lang="es-ES" sz="1200">
                          <a:latin typeface="Arial"/>
                          <a:ea typeface="Times New Roman"/>
                          <a:cs typeface="Times New Roman"/>
                        </a:rPr>
                        <a:t>Marca: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Full Gauge</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S" sz="1200">
                          <a:latin typeface="Arial"/>
                          <a:ea typeface="Times New Roman"/>
                          <a:cs typeface="Times New Roman"/>
                        </a:rPr>
                        <a:t>Modelo:</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200">
                          <a:latin typeface="Arial"/>
                          <a:ea typeface="Times New Roman"/>
                          <a:cs typeface="Times New Roman"/>
                        </a:rPr>
                        <a:t>Penta III</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S" sz="1200">
                          <a:latin typeface="Arial"/>
                          <a:ea typeface="Times New Roman"/>
                          <a:cs typeface="Times New Roman"/>
                        </a:rPr>
                        <a:t>Rango:</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200">
                          <a:latin typeface="Arial"/>
                          <a:ea typeface="Times New Roman"/>
                          <a:cs typeface="Times New Roman"/>
                        </a:rPr>
                        <a:t>-50  / 105 °C</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S" sz="1200">
                          <a:latin typeface="Arial"/>
                          <a:ea typeface="Times New Roman"/>
                          <a:cs typeface="Times New Roman"/>
                        </a:rPr>
                        <a:t>Nro. de unidades:</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Arial"/>
                          <a:ea typeface="Times New Roman"/>
                          <a:cs typeface="Times New Roman"/>
                        </a:rPr>
                        <a:t>1</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172" name="Rectangle 4"/>
          <p:cNvSpPr>
            <a:spLocks noChangeArrowheads="1"/>
          </p:cNvSpPr>
          <p:nvPr/>
        </p:nvSpPr>
        <p:spPr bwMode="auto">
          <a:xfrm>
            <a:off x="5715000" y="3810000"/>
            <a:ext cx="12954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317500" algn="l"/>
              </a:tabLst>
            </a:pP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Term</a:t>
            </a:r>
            <a:r>
              <a:rPr kumimoji="0" lang="es-ES" sz="12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metro</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1066800" y="2553831"/>
            <a:ext cx="6934200" cy="2246769"/>
          </a:xfrm>
          <a:prstGeom prst="rect">
            <a:avLst/>
          </a:prstGeom>
          <a:noFill/>
          <a:ln w="9525">
            <a:noFill/>
            <a:miter lim="800000"/>
            <a:headEnd/>
            <a:tailEnd/>
          </a:ln>
        </p:spPr>
        <p:txBody>
          <a:bodyPr wrap="square">
            <a:spAutoFit/>
          </a:bodyPr>
          <a:lstStyle/>
          <a:p>
            <a:pPr algn="ctr"/>
            <a:r>
              <a:rPr lang="en-US" sz="2800" b="1" dirty="0" smtClean="0"/>
              <a:t>CAPITULO VI</a:t>
            </a:r>
          </a:p>
          <a:p>
            <a:pPr algn="ctr"/>
            <a:endParaRPr lang="en-US" sz="2800" b="1" dirty="0" smtClean="0"/>
          </a:p>
          <a:p>
            <a:pPr algn="ctr"/>
            <a:r>
              <a:rPr lang="en-US" sz="2800" b="1" dirty="0" smtClean="0"/>
              <a:t>CONSTRUCCIÓN Y MONTAJE</a:t>
            </a:r>
          </a:p>
          <a:p>
            <a:pPr algn="ctr"/>
            <a:endParaRPr lang="en-US" sz="2800" b="1" dirty="0" smtClean="0"/>
          </a:p>
          <a:p>
            <a:pPr algn="ctr"/>
            <a:endParaRPr lang="es-ES" sz="2800"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4572000" cy="4525963"/>
          </a:xfrm>
        </p:spPr>
        <p:txBody>
          <a:bodyPr/>
          <a:lstStyle/>
          <a:p>
            <a:pPr algn="just" eaLnBrk="1" hangingPunct="1">
              <a:buFont typeface="Arial" charset="0"/>
              <a:buNone/>
            </a:pPr>
            <a:r>
              <a:rPr lang="es-EC" b="1" dirty="0" smtClean="0"/>
              <a:t>	Montaje de la Unidad Condensadora</a:t>
            </a:r>
          </a:p>
          <a:p>
            <a:pPr algn="just" eaLnBrk="1" hangingPunct="1">
              <a:buNone/>
            </a:pPr>
            <a:r>
              <a:rPr lang="es-EC" dirty="0" smtClean="0"/>
              <a:t>	En el montaje de la unidad de condensación se debe verificar que el aire pueda circular libremente a través del condensador.</a:t>
            </a:r>
            <a:endParaRPr lang="es-EC" b="1" dirty="0" smtClean="0"/>
          </a:p>
        </p:txBody>
      </p:sp>
      <p:sp>
        <p:nvSpPr>
          <p:cNvPr id="4" name="14 CuadroTexto"/>
          <p:cNvSpPr txBox="1">
            <a:spLocks noChangeArrowheads="1"/>
          </p:cNvSpPr>
          <p:nvPr/>
        </p:nvSpPr>
        <p:spPr bwMode="auto">
          <a:xfrm>
            <a:off x="533400" y="914400"/>
            <a:ext cx="8077200" cy="523220"/>
          </a:xfrm>
          <a:prstGeom prst="rect">
            <a:avLst/>
          </a:prstGeom>
          <a:noFill/>
          <a:ln w="9525">
            <a:noFill/>
            <a:miter lim="800000"/>
            <a:headEnd/>
            <a:tailEnd/>
          </a:ln>
        </p:spPr>
        <p:txBody>
          <a:bodyPr wrap="square">
            <a:spAutoFit/>
          </a:bodyPr>
          <a:lstStyle/>
          <a:p>
            <a:pPr algn="ctr"/>
            <a:r>
              <a:rPr lang="en-US" sz="2800" b="1" dirty="0" smtClean="0"/>
              <a:t>INSTALACION DE EQUIPOS Y ACCESORIOS</a:t>
            </a:r>
            <a:endParaRPr lang="es-ES" sz="2800" b="1" dirty="0"/>
          </a:p>
        </p:txBody>
      </p:sp>
      <p:pic>
        <p:nvPicPr>
          <p:cNvPr id="5" name="4 Imagen" descr="C:\Users\User\Pictures\Construcción-TESIS\IMG0089A.jpg"/>
          <p:cNvPicPr/>
          <p:nvPr/>
        </p:nvPicPr>
        <p:blipFill>
          <a:blip r:embed="rId4" cstate="print"/>
          <a:srcRect/>
          <a:stretch>
            <a:fillRect/>
          </a:stretch>
        </p:blipFill>
        <p:spPr bwMode="auto">
          <a:xfrm>
            <a:off x="5334000" y="2057400"/>
            <a:ext cx="3119533" cy="2339162"/>
          </a:xfrm>
          <a:prstGeom prst="rect">
            <a:avLst/>
          </a:prstGeom>
          <a:noFill/>
          <a:ln w="9525">
            <a:noFill/>
            <a:miter lim="800000"/>
            <a:headEnd/>
            <a:tailEnd/>
          </a:ln>
        </p:spPr>
      </p:pic>
      <p:sp>
        <p:nvSpPr>
          <p:cNvPr id="3073" name="Rectangle 1"/>
          <p:cNvSpPr>
            <a:spLocks noChangeArrowheads="1"/>
          </p:cNvSpPr>
          <p:nvPr/>
        </p:nvSpPr>
        <p:spPr bwMode="auto">
          <a:xfrm>
            <a:off x="5334000" y="4572000"/>
            <a:ext cx="3124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Fig.  Montaje de la Unidad Condensadora</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0" y="1524000"/>
            <a:ext cx="5181600" cy="4525963"/>
          </a:xfrm>
        </p:spPr>
        <p:txBody>
          <a:bodyPr/>
          <a:lstStyle/>
          <a:p>
            <a:pPr algn="just" eaLnBrk="1" hangingPunct="1">
              <a:buFont typeface="Arial" charset="0"/>
              <a:buNone/>
            </a:pPr>
            <a:r>
              <a:rPr lang="es-EC" b="1" dirty="0" smtClean="0"/>
              <a:t>	Evaporador de la Unidad de Congelamiento</a:t>
            </a:r>
          </a:p>
          <a:p>
            <a:pPr algn="just" eaLnBrk="1" hangingPunct="1">
              <a:buNone/>
            </a:pPr>
            <a:r>
              <a:rPr lang="es-EC" dirty="0" smtClean="0"/>
              <a:t>	Será colocado del tal forma que la dispersión de aire cubra completamente la cámara,  y se lo ubicara al fondo de la misma para evitar inconvenientes al abrir la puerta del modulo.</a:t>
            </a:r>
            <a:endParaRPr lang="es-EC" b="1" dirty="0" smtClean="0"/>
          </a:p>
        </p:txBody>
      </p:sp>
      <p:sp>
        <p:nvSpPr>
          <p:cNvPr id="4" name="14 CuadroTexto"/>
          <p:cNvSpPr txBox="1">
            <a:spLocks noChangeArrowheads="1"/>
          </p:cNvSpPr>
          <p:nvPr/>
        </p:nvSpPr>
        <p:spPr bwMode="auto">
          <a:xfrm>
            <a:off x="533400" y="914400"/>
            <a:ext cx="8077200" cy="523220"/>
          </a:xfrm>
          <a:prstGeom prst="rect">
            <a:avLst/>
          </a:prstGeom>
          <a:noFill/>
          <a:ln w="9525">
            <a:noFill/>
            <a:miter lim="800000"/>
            <a:headEnd/>
            <a:tailEnd/>
          </a:ln>
        </p:spPr>
        <p:txBody>
          <a:bodyPr wrap="square">
            <a:spAutoFit/>
          </a:bodyPr>
          <a:lstStyle/>
          <a:p>
            <a:pPr algn="ctr"/>
            <a:r>
              <a:rPr lang="en-US" sz="2800" b="1" dirty="0" smtClean="0"/>
              <a:t>INSTALACION DE EQUIPOS Y ACCESORIOS</a:t>
            </a:r>
            <a:endParaRPr lang="es-ES" sz="2800" b="1" dirty="0"/>
          </a:p>
        </p:txBody>
      </p:sp>
      <p:sp>
        <p:nvSpPr>
          <p:cNvPr id="3073" name="Rectangle 1"/>
          <p:cNvSpPr>
            <a:spLocks noChangeArrowheads="1"/>
          </p:cNvSpPr>
          <p:nvPr/>
        </p:nvSpPr>
        <p:spPr bwMode="auto">
          <a:xfrm>
            <a:off x="5334000" y="4664333"/>
            <a:ext cx="31242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Fig. </a:t>
            </a:r>
            <a:r>
              <a:rPr lang="es-EC" sz="1200" b="1" dirty="0" smtClean="0"/>
              <a:t>Unidad de Congelamiento</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6 Imagen"/>
          <p:cNvPicPr/>
          <p:nvPr/>
        </p:nvPicPr>
        <p:blipFill>
          <a:blip r:embed="rId4" cstate="print"/>
          <a:srcRect/>
          <a:stretch>
            <a:fillRect/>
          </a:stretch>
        </p:blipFill>
        <p:spPr bwMode="auto">
          <a:xfrm>
            <a:off x="5486400" y="1968878"/>
            <a:ext cx="2936801" cy="245072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76200" y="1600200"/>
            <a:ext cx="5334000" cy="4525963"/>
          </a:xfrm>
        </p:spPr>
        <p:txBody>
          <a:bodyPr/>
          <a:lstStyle/>
          <a:p>
            <a:pPr algn="just" eaLnBrk="1" hangingPunct="1">
              <a:buNone/>
            </a:pPr>
            <a:r>
              <a:rPr lang="es-EC" b="1" dirty="0" smtClean="0"/>
              <a:t>	Evaporador de la Unidad de Enfriamiento.</a:t>
            </a:r>
          </a:p>
          <a:p>
            <a:pPr algn="just" eaLnBrk="1" hangingPunct="1">
              <a:buNone/>
            </a:pPr>
            <a:r>
              <a:rPr lang="es-EC" dirty="0" smtClean="0"/>
              <a:t>	El Evaporador de la unidad de enfriamiento será colocado de tal forma que el agua contenida en el modulo cubra completamente al serpentín.</a:t>
            </a:r>
          </a:p>
          <a:p>
            <a:pPr algn="just" eaLnBrk="1" hangingPunct="1">
              <a:buNone/>
            </a:pPr>
            <a:endParaRPr lang="es-EC" b="1" dirty="0" smtClean="0"/>
          </a:p>
        </p:txBody>
      </p:sp>
      <p:sp>
        <p:nvSpPr>
          <p:cNvPr id="4" name="14 CuadroTexto"/>
          <p:cNvSpPr txBox="1">
            <a:spLocks noChangeArrowheads="1"/>
          </p:cNvSpPr>
          <p:nvPr/>
        </p:nvSpPr>
        <p:spPr bwMode="auto">
          <a:xfrm>
            <a:off x="533400" y="914400"/>
            <a:ext cx="8077200" cy="523220"/>
          </a:xfrm>
          <a:prstGeom prst="rect">
            <a:avLst/>
          </a:prstGeom>
          <a:noFill/>
          <a:ln w="9525">
            <a:noFill/>
            <a:miter lim="800000"/>
            <a:headEnd/>
            <a:tailEnd/>
          </a:ln>
        </p:spPr>
        <p:txBody>
          <a:bodyPr wrap="square">
            <a:spAutoFit/>
          </a:bodyPr>
          <a:lstStyle/>
          <a:p>
            <a:pPr algn="ctr"/>
            <a:r>
              <a:rPr lang="en-US" sz="2800" b="1" dirty="0" smtClean="0"/>
              <a:t>INSTALACION DE EQUIPOS Y ACCESORIOS</a:t>
            </a:r>
            <a:endParaRPr lang="es-ES" sz="2800" b="1" dirty="0"/>
          </a:p>
        </p:txBody>
      </p:sp>
      <p:sp>
        <p:nvSpPr>
          <p:cNvPr id="3073" name="Rectangle 1"/>
          <p:cNvSpPr>
            <a:spLocks noChangeArrowheads="1"/>
          </p:cNvSpPr>
          <p:nvPr/>
        </p:nvSpPr>
        <p:spPr bwMode="auto">
          <a:xfrm>
            <a:off x="5638800" y="4664333"/>
            <a:ext cx="31242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Fig. </a:t>
            </a:r>
            <a:r>
              <a:rPr lang="es-EC" sz="1200" b="1" dirty="0" smtClean="0"/>
              <a:t>Unidad de Enfriamiento</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6 Imagen"/>
          <p:cNvPicPr/>
          <p:nvPr/>
        </p:nvPicPr>
        <p:blipFill>
          <a:blip r:embed="rId4" cstate="print"/>
          <a:srcRect/>
          <a:stretch>
            <a:fillRect/>
          </a:stretch>
        </p:blipFill>
        <p:spPr bwMode="auto">
          <a:xfrm>
            <a:off x="5867400" y="1828800"/>
            <a:ext cx="2766680" cy="260470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76200" y="1600200"/>
            <a:ext cx="5791200" cy="4525963"/>
          </a:xfrm>
        </p:spPr>
        <p:txBody>
          <a:bodyPr/>
          <a:lstStyle/>
          <a:p>
            <a:pPr algn="just" eaLnBrk="1" hangingPunct="1">
              <a:buFont typeface="Arial" charset="0"/>
              <a:buNone/>
            </a:pPr>
            <a:r>
              <a:rPr lang="es-EC" b="1" dirty="0" smtClean="0"/>
              <a:t>	Montaje de tuberías y Accesorios.</a:t>
            </a:r>
          </a:p>
          <a:p>
            <a:pPr algn="just" eaLnBrk="1" hangingPunct="1">
              <a:buNone/>
            </a:pPr>
            <a:r>
              <a:rPr lang="es-EC" dirty="0" smtClean="0"/>
              <a:t>	Para acoplar las tuberías se utilizo de preferencia uniones roscables las cuales nos facilitaran, las operaciones de mantenimiento que se requieran posteriormente.</a:t>
            </a:r>
            <a:endParaRPr lang="es-EC" b="1" dirty="0" smtClean="0"/>
          </a:p>
        </p:txBody>
      </p:sp>
      <p:sp>
        <p:nvSpPr>
          <p:cNvPr id="4" name="14 CuadroTexto"/>
          <p:cNvSpPr txBox="1">
            <a:spLocks noChangeArrowheads="1"/>
          </p:cNvSpPr>
          <p:nvPr/>
        </p:nvSpPr>
        <p:spPr bwMode="auto">
          <a:xfrm>
            <a:off x="533400" y="914400"/>
            <a:ext cx="8077200" cy="523220"/>
          </a:xfrm>
          <a:prstGeom prst="rect">
            <a:avLst/>
          </a:prstGeom>
          <a:noFill/>
          <a:ln w="9525">
            <a:noFill/>
            <a:miter lim="800000"/>
            <a:headEnd/>
            <a:tailEnd/>
          </a:ln>
        </p:spPr>
        <p:txBody>
          <a:bodyPr wrap="square">
            <a:spAutoFit/>
          </a:bodyPr>
          <a:lstStyle/>
          <a:p>
            <a:pPr algn="ctr"/>
            <a:r>
              <a:rPr lang="en-US" sz="2800" b="1" dirty="0" smtClean="0"/>
              <a:t>INSTALACION DE EQUIPOS Y ACCESORIOS</a:t>
            </a:r>
            <a:endParaRPr lang="es-ES" sz="2800" b="1" dirty="0"/>
          </a:p>
        </p:txBody>
      </p:sp>
      <p:pic>
        <p:nvPicPr>
          <p:cNvPr id="7" name="6 Imagen" descr="F:\Construcción-TESIS\IMG0109A.jpg">
            <a:hlinkClick r:id="rId4" action="ppaction://hlinkfile"/>
          </p:cNvPr>
          <p:cNvPicPr/>
          <p:nvPr/>
        </p:nvPicPr>
        <p:blipFill>
          <a:blip r:embed="rId5" cstate="print"/>
          <a:srcRect/>
          <a:stretch>
            <a:fillRect/>
          </a:stretch>
        </p:blipFill>
        <p:spPr bwMode="auto">
          <a:xfrm>
            <a:off x="5943600" y="2057400"/>
            <a:ext cx="2895600" cy="2057399"/>
          </a:xfrm>
          <a:prstGeom prst="rect">
            <a:avLst/>
          </a:prstGeom>
          <a:noFill/>
          <a:ln w="9525">
            <a:noFill/>
            <a:miter lim="800000"/>
            <a:headEnd/>
            <a:tailEnd/>
          </a:ln>
        </p:spPr>
      </p:pic>
      <p:sp>
        <p:nvSpPr>
          <p:cNvPr id="9" name="Rectangle 1"/>
          <p:cNvSpPr>
            <a:spLocks noChangeArrowheads="1"/>
          </p:cNvSpPr>
          <p:nvPr/>
        </p:nvSpPr>
        <p:spPr bwMode="auto">
          <a:xfrm>
            <a:off x="6019800" y="4188768"/>
            <a:ext cx="2667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Fig. Montaje de Tuberías y Accesorios </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0" y="1600200"/>
            <a:ext cx="5029200" cy="4525963"/>
          </a:xfrm>
        </p:spPr>
        <p:txBody>
          <a:bodyPr/>
          <a:lstStyle/>
          <a:p>
            <a:pPr algn="just" eaLnBrk="1" hangingPunct="1">
              <a:buNone/>
            </a:pPr>
            <a:r>
              <a:rPr lang="es-EC" dirty="0" smtClean="0"/>
              <a:t>	El esquema de la Fig. muestra los  puntos en los cuales van ubicados los instrumentos de medida, los cuales  posteriormente nos servirán para analizar el funcionamiento del ciclo.</a:t>
            </a:r>
          </a:p>
        </p:txBody>
      </p:sp>
      <p:sp>
        <p:nvSpPr>
          <p:cNvPr id="4" name="14 CuadroTexto"/>
          <p:cNvSpPr txBox="1">
            <a:spLocks noChangeArrowheads="1"/>
          </p:cNvSpPr>
          <p:nvPr/>
        </p:nvSpPr>
        <p:spPr bwMode="auto">
          <a:xfrm>
            <a:off x="533400" y="914400"/>
            <a:ext cx="8077200" cy="523220"/>
          </a:xfrm>
          <a:prstGeom prst="rect">
            <a:avLst/>
          </a:prstGeom>
          <a:noFill/>
          <a:ln w="9525">
            <a:noFill/>
            <a:miter lim="800000"/>
            <a:headEnd/>
            <a:tailEnd/>
          </a:ln>
        </p:spPr>
        <p:txBody>
          <a:bodyPr wrap="square">
            <a:spAutoFit/>
          </a:bodyPr>
          <a:lstStyle/>
          <a:p>
            <a:pPr algn="ctr"/>
            <a:r>
              <a:rPr lang="en-US" sz="2800" b="1" dirty="0" smtClean="0"/>
              <a:t>Montaje de los instrumentos de Medida</a:t>
            </a:r>
            <a:endParaRPr lang="es-ES" sz="2800" b="1" dirty="0"/>
          </a:p>
        </p:txBody>
      </p:sp>
      <p:sp>
        <p:nvSpPr>
          <p:cNvPr id="3073" name="Rectangle 1"/>
          <p:cNvSpPr>
            <a:spLocks noChangeArrowheads="1"/>
          </p:cNvSpPr>
          <p:nvPr/>
        </p:nvSpPr>
        <p:spPr bwMode="auto">
          <a:xfrm>
            <a:off x="5334000" y="4572000"/>
            <a:ext cx="3124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Fig.  Montaje de los instrumentos de medida</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6 Imagen">
            <a:hlinkClick r:id="rId4" action="ppaction://hlinkfile"/>
          </p:cNvPr>
          <p:cNvPicPr/>
          <p:nvPr/>
        </p:nvPicPr>
        <p:blipFill>
          <a:blip r:embed="rId5" cstate="print"/>
          <a:srcRect/>
          <a:stretch>
            <a:fillRect/>
          </a:stretch>
        </p:blipFill>
        <p:spPr bwMode="auto">
          <a:xfrm>
            <a:off x="5334000" y="1828800"/>
            <a:ext cx="3200400"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lgn="just" eaLnBrk="1" hangingPunct="1">
              <a:buNone/>
            </a:pPr>
            <a:r>
              <a:rPr lang="es-EC" dirty="0" smtClean="0"/>
              <a:t>	Realizar el diseño y construcción de un banco de pruebas para un sistema de refrigeración por compresión múltiple de 1HP de capacidad que usa refrigerante R404A, para la realización de prácticas en el laboratorio de Conversión de Energía del D.E.C.E.M.</a:t>
            </a:r>
          </a:p>
        </p:txBody>
      </p:sp>
      <p:sp>
        <p:nvSpPr>
          <p:cNvPr id="4" name="14 CuadroTexto"/>
          <p:cNvSpPr txBox="1">
            <a:spLocks noChangeArrowheads="1"/>
          </p:cNvSpPr>
          <p:nvPr/>
        </p:nvSpPr>
        <p:spPr bwMode="auto">
          <a:xfrm>
            <a:off x="2209800" y="914400"/>
            <a:ext cx="5181600" cy="523220"/>
          </a:xfrm>
          <a:prstGeom prst="rect">
            <a:avLst/>
          </a:prstGeom>
          <a:noFill/>
          <a:ln w="9525">
            <a:noFill/>
            <a:miter lim="800000"/>
            <a:headEnd/>
            <a:tailEnd/>
          </a:ln>
        </p:spPr>
        <p:txBody>
          <a:bodyPr wrap="square">
            <a:spAutoFit/>
          </a:bodyPr>
          <a:lstStyle/>
          <a:p>
            <a:pPr algn="ctr"/>
            <a:r>
              <a:rPr lang="en-US" sz="2800" b="1" dirty="0" smtClean="0"/>
              <a:t>OBJETIVO</a:t>
            </a:r>
            <a:endParaRPr lang="es-E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2133600"/>
            <a:ext cx="7924800" cy="3992563"/>
          </a:xfrm>
        </p:spPr>
        <p:txBody>
          <a:bodyPr/>
          <a:lstStyle/>
          <a:p>
            <a:pPr algn="just" eaLnBrk="1" hangingPunct="1"/>
            <a:r>
              <a:rPr lang="es-EC" b="1" dirty="0" smtClean="0"/>
              <a:t>PROCESO DE DETECCION DE FUGAS</a:t>
            </a:r>
          </a:p>
          <a:p>
            <a:pPr algn="just" eaLnBrk="1" hangingPunct="1"/>
            <a:endParaRPr lang="es-EC" b="1" dirty="0" smtClean="0"/>
          </a:p>
          <a:p>
            <a:pPr algn="just" eaLnBrk="1" hangingPunct="1">
              <a:buNone/>
            </a:pPr>
            <a:endParaRPr lang="es-EC" b="1" dirty="0" smtClean="0"/>
          </a:p>
          <a:p>
            <a:pPr algn="just" eaLnBrk="1" hangingPunct="1"/>
            <a:r>
              <a:rPr lang="es-EC" b="1" dirty="0" smtClean="0"/>
              <a:t>CARGA DE REFRIGERANTE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3" end="3"/>
                                            </p:txEl>
                                          </p:spTgt>
                                        </p:tgtEl>
                                        <p:attrNameLst>
                                          <p:attrName>style.visibility</p:attrName>
                                        </p:attrNameLst>
                                      </p:cBhvr>
                                      <p:to>
                                        <p:strVal val="visible"/>
                                      </p:to>
                                    </p:set>
                                    <p:animEffect transition="in" filter="dissolve">
                                      <p:cBhvr>
                                        <p:cTn id="12"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1066800" y="2553831"/>
            <a:ext cx="6934200" cy="2677656"/>
          </a:xfrm>
          <a:prstGeom prst="rect">
            <a:avLst/>
          </a:prstGeom>
          <a:noFill/>
          <a:ln w="9525">
            <a:noFill/>
            <a:miter lim="800000"/>
            <a:headEnd/>
            <a:tailEnd/>
          </a:ln>
        </p:spPr>
        <p:txBody>
          <a:bodyPr wrap="square">
            <a:spAutoFit/>
          </a:bodyPr>
          <a:lstStyle/>
          <a:p>
            <a:pPr algn="ctr"/>
            <a:r>
              <a:rPr lang="en-US" sz="2800" b="1" dirty="0" smtClean="0"/>
              <a:t>CAPITULO VII</a:t>
            </a:r>
          </a:p>
          <a:p>
            <a:pPr algn="ctr"/>
            <a:endParaRPr lang="en-US" sz="2800" b="1" dirty="0" smtClean="0"/>
          </a:p>
          <a:p>
            <a:pPr algn="ctr"/>
            <a:r>
              <a:rPr lang="en-US" sz="2800" b="1" dirty="0" smtClean="0"/>
              <a:t>PRUEBAS DE FUNCIONAMIENTO, GUIAS DE PRÁCTICA</a:t>
            </a:r>
          </a:p>
          <a:p>
            <a:pPr algn="ctr"/>
            <a:endParaRPr lang="en-US" sz="2800" b="1" dirty="0" smtClean="0"/>
          </a:p>
          <a:p>
            <a:pPr algn="ctr"/>
            <a:endParaRPr lang="es-ES" sz="2800" b="1"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7924800" cy="4525963"/>
          </a:xfrm>
        </p:spPr>
        <p:txBody>
          <a:bodyPr/>
          <a:lstStyle/>
          <a:p>
            <a:pPr algn="just">
              <a:buNone/>
            </a:pPr>
            <a:r>
              <a:rPr lang="es-EC" dirty="0" smtClean="0"/>
              <a:t>	Con el sistema cargado y luego de verificar que no existen fugas de refrigerante siguen las pruebas de funcionamiento de cada uno de los equipos y accesorios que conforman el banco de pruebas, a fin de comprobar que estén funcionando correctamente y dentro de los parámetros establecidos, para o cual se seguirán los siguientes pasos.</a:t>
            </a:r>
            <a:endParaRPr lang="es-EC" dirty="0"/>
          </a:p>
        </p:txBody>
      </p:sp>
      <p:sp>
        <p:nvSpPr>
          <p:cNvPr id="4" name="14 CuadroTexto"/>
          <p:cNvSpPr txBox="1">
            <a:spLocks noChangeArrowheads="1"/>
          </p:cNvSpPr>
          <p:nvPr/>
        </p:nvSpPr>
        <p:spPr bwMode="auto">
          <a:xfrm>
            <a:off x="533400" y="914400"/>
            <a:ext cx="8077200" cy="523220"/>
          </a:xfrm>
          <a:prstGeom prst="rect">
            <a:avLst/>
          </a:prstGeom>
          <a:noFill/>
          <a:ln w="9525">
            <a:noFill/>
            <a:miter lim="800000"/>
            <a:headEnd/>
            <a:tailEnd/>
          </a:ln>
        </p:spPr>
        <p:txBody>
          <a:bodyPr wrap="square">
            <a:spAutoFit/>
          </a:bodyPr>
          <a:lstStyle/>
          <a:p>
            <a:pPr algn="ctr"/>
            <a:r>
              <a:rPr lang="en-US" sz="2800" b="1" dirty="0" smtClean="0"/>
              <a:t>PRUEBAS DE FUNCIONAMIENTO</a:t>
            </a:r>
            <a:endParaRPr lang="es-ES" sz="2800"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001000" cy="4525963"/>
          </a:xfrm>
        </p:spPr>
        <p:txBody>
          <a:bodyPr/>
          <a:lstStyle/>
          <a:p>
            <a:pPr marL="514350" indent="-514350" algn="just" eaLnBrk="1" hangingPunct="1">
              <a:buFont typeface="+mj-lt"/>
              <a:buAutoNum type="arabicPeriod"/>
            </a:pPr>
            <a:r>
              <a:rPr lang="es-EC" dirty="0" smtClean="0"/>
              <a:t>Comprobar que las presiones de trabajo del Sistema sean correctas.</a:t>
            </a:r>
          </a:p>
          <a:p>
            <a:pPr marL="514350" indent="-514350" algn="just" eaLnBrk="1" hangingPunct="1">
              <a:buFont typeface="+mj-lt"/>
              <a:buAutoNum type="arabicPeriod"/>
            </a:pPr>
            <a:r>
              <a:rPr lang="es-EC" dirty="0" smtClean="0"/>
              <a:t>Verificar que los ventiladores tanto de la U. de congelamiento como de unidad condensadora estén funcionando correctamente.</a:t>
            </a:r>
          </a:p>
          <a:p>
            <a:pPr marL="514350" indent="-514350" algn="just" eaLnBrk="1" hangingPunct="1">
              <a:buFont typeface="+mj-lt"/>
              <a:buAutoNum type="arabicPeriod"/>
            </a:pPr>
            <a:r>
              <a:rPr lang="es-EC" dirty="0" smtClean="0"/>
              <a:t>Comprobar temperaturas de trabajo en las unidades de enfriamiento y congelamiento.</a:t>
            </a:r>
          </a:p>
        </p:txBody>
      </p:sp>
      <p:sp>
        <p:nvSpPr>
          <p:cNvPr id="4" name="14 CuadroTexto"/>
          <p:cNvSpPr txBox="1">
            <a:spLocks noChangeArrowheads="1"/>
          </p:cNvSpPr>
          <p:nvPr/>
        </p:nvSpPr>
        <p:spPr bwMode="auto">
          <a:xfrm>
            <a:off x="533400" y="914400"/>
            <a:ext cx="8077200" cy="523220"/>
          </a:xfrm>
          <a:prstGeom prst="rect">
            <a:avLst/>
          </a:prstGeom>
          <a:noFill/>
          <a:ln w="9525">
            <a:noFill/>
            <a:miter lim="800000"/>
            <a:headEnd/>
            <a:tailEnd/>
          </a:ln>
        </p:spPr>
        <p:txBody>
          <a:bodyPr wrap="square">
            <a:spAutoFit/>
          </a:bodyPr>
          <a:lstStyle/>
          <a:p>
            <a:pPr algn="ctr"/>
            <a:r>
              <a:rPr lang="en-US" sz="2800" b="1" dirty="0" smtClean="0"/>
              <a:t>PRUEBAS DE FUNCIONAMIENTO</a:t>
            </a:r>
            <a:endParaRPr lang="es-E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001000" cy="4525963"/>
          </a:xfrm>
        </p:spPr>
        <p:txBody>
          <a:bodyPr/>
          <a:lstStyle/>
          <a:p>
            <a:pPr algn="just" eaLnBrk="1" hangingPunct="1">
              <a:buNone/>
            </a:pPr>
            <a:r>
              <a:rPr lang="es-EC" b="1" dirty="0" smtClean="0"/>
              <a:t>	</a:t>
            </a:r>
            <a:r>
              <a:rPr lang="es-EC" dirty="0" smtClean="0"/>
              <a:t>Concluidas las pruebas de funcionamiento de los equipos y accesorios del banco de pruebas, procedemos a efectuar la primera toma de datos; la cual nos ayudara a realizar la calibración de los accesorios.</a:t>
            </a:r>
          </a:p>
          <a:p>
            <a:pPr algn="just" eaLnBrk="1" hangingPunct="1">
              <a:buNone/>
            </a:pPr>
            <a:r>
              <a:rPr lang="es-EC" dirty="0" smtClean="0"/>
              <a:t>	Para ello se realizaran cambios los cuales nos permitirán variar las condiciones de funcionamiento.</a:t>
            </a:r>
          </a:p>
          <a:p>
            <a:pPr algn="just" eaLnBrk="1" hangingPunct="1">
              <a:buNone/>
            </a:pPr>
            <a:endParaRPr lang="es-EC" dirty="0" smtClean="0"/>
          </a:p>
          <a:p>
            <a:pPr algn="just" eaLnBrk="1" hangingPunct="1">
              <a:buFont typeface="Arial" charset="0"/>
              <a:buNone/>
            </a:pPr>
            <a:endParaRPr lang="es-EC" b="1" dirty="0" smtClean="0"/>
          </a:p>
        </p:txBody>
      </p:sp>
      <p:sp>
        <p:nvSpPr>
          <p:cNvPr id="4" name="14 CuadroTexto"/>
          <p:cNvSpPr txBox="1">
            <a:spLocks noChangeArrowheads="1"/>
          </p:cNvSpPr>
          <p:nvPr/>
        </p:nvSpPr>
        <p:spPr bwMode="auto">
          <a:xfrm>
            <a:off x="533400" y="914400"/>
            <a:ext cx="8077200" cy="523220"/>
          </a:xfrm>
          <a:prstGeom prst="rect">
            <a:avLst/>
          </a:prstGeom>
          <a:noFill/>
          <a:ln w="9525">
            <a:noFill/>
            <a:miter lim="800000"/>
            <a:headEnd/>
            <a:tailEnd/>
          </a:ln>
        </p:spPr>
        <p:txBody>
          <a:bodyPr wrap="square">
            <a:spAutoFit/>
          </a:bodyPr>
          <a:lstStyle/>
          <a:p>
            <a:pPr algn="ctr"/>
            <a:r>
              <a:rPr lang="en-US" sz="2800" b="1" dirty="0" smtClean="0"/>
              <a:t>TOMA DE DATOS</a:t>
            </a:r>
            <a:endParaRPr lang="es-E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001000" cy="4525963"/>
          </a:xfrm>
        </p:spPr>
        <p:txBody>
          <a:bodyPr/>
          <a:lstStyle/>
          <a:p>
            <a:pPr algn="just" eaLnBrk="1" hangingPunct="1"/>
            <a:r>
              <a:rPr lang="es-EC" dirty="0" smtClean="0"/>
              <a:t>Las tomas de datos se realizaran para dos etapas la primera usando las válvulas de expansión termostática y la etapa 2 usando los tubos capilares.</a:t>
            </a:r>
          </a:p>
          <a:p>
            <a:pPr algn="just" eaLnBrk="1" hangingPunct="1"/>
            <a:endParaRPr lang="es-EC" b="1" dirty="0" smtClean="0"/>
          </a:p>
          <a:p>
            <a:pPr algn="just" eaLnBrk="1" hangingPunct="1"/>
            <a:r>
              <a:rPr lang="es-EC" dirty="0" smtClean="0"/>
              <a:t>Para lograr estas condiciones se deberán cerrar y abrir alguna válvulas de paso. </a:t>
            </a:r>
          </a:p>
        </p:txBody>
      </p:sp>
      <p:sp>
        <p:nvSpPr>
          <p:cNvPr id="4" name="14 CuadroTexto"/>
          <p:cNvSpPr txBox="1">
            <a:spLocks noChangeArrowheads="1"/>
          </p:cNvSpPr>
          <p:nvPr/>
        </p:nvSpPr>
        <p:spPr bwMode="auto">
          <a:xfrm>
            <a:off x="533400" y="914400"/>
            <a:ext cx="8077200" cy="523220"/>
          </a:xfrm>
          <a:prstGeom prst="rect">
            <a:avLst/>
          </a:prstGeom>
          <a:noFill/>
          <a:ln w="9525">
            <a:noFill/>
            <a:miter lim="800000"/>
            <a:headEnd/>
            <a:tailEnd/>
          </a:ln>
        </p:spPr>
        <p:txBody>
          <a:bodyPr wrap="square">
            <a:spAutoFit/>
          </a:bodyPr>
          <a:lstStyle/>
          <a:p>
            <a:pPr algn="ctr"/>
            <a:r>
              <a:rPr lang="en-US" sz="2800" b="1" dirty="0" smtClean="0"/>
              <a:t>TOMA DE DATOS</a:t>
            </a:r>
            <a:endParaRPr lang="es-E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dissolve">
                                      <p:cBhvr>
                                        <p:cTn id="12"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533400" y="914400"/>
            <a:ext cx="8077200" cy="954107"/>
          </a:xfrm>
          <a:prstGeom prst="rect">
            <a:avLst/>
          </a:prstGeom>
          <a:noFill/>
          <a:ln w="9525">
            <a:noFill/>
            <a:miter lim="800000"/>
            <a:headEnd/>
            <a:tailEnd/>
          </a:ln>
        </p:spPr>
        <p:txBody>
          <a:bodyPr wrap="square">
            <a:spAutoFit/>
          </a:bodyPr>
          <a:lstStyle/>
          <a:p>
            <a:pPr algn="ctr"/>
            <a:r>
              <a:rPr lang="en-US" sz="2800" b="1" dirty="0" smtClean="0"/>
              <a:t>TOMA DE DATOS  </a:t>
            </a:r>
          </a:p>
          <a:p>
            <a:pPr algn="ctr"/>
            <a:r>
              <a:rPr lang="en-US" sz="2800" b="1" dirty="0" smtClean="0"/>
              <a:t>ETAPA 1</a:t>
            </a:r>
            <a:endParaRPr lang="es-ES" sz="2800" b="1" dirty="0"/>
          </a:p>
        </p:txBody>
      </p:sp>
      <p:pic>
        <p:nvPicPr>
          <p:cNvPr id="8" name="7 Imagen">
            <a:hlinkClick r:id="rId4" action="ppaction://hlinkfile"/>
          </p:cNvPr>
          <p:cNvPicPr/>
          <p:nvPr/>
        </p:nvPicPr>
        <p:blipFill>
          <a:blip r:embed="rId5" cstate="print"/>
          <a:srcRect/>
          <a:stretch>
            <a:fillRect/>
          </a:stretch>
        </p:blipFill>
        <p:spPr bwMode="auto">
          <a:xfrm>
            <a:off x="1854274" y="1839432"/>
            <a:ext cx="5918126" cy="3951768"/>
          </a:xfrm>
          <a:prstGeom prst="rect">
            <a:avLst/>
          </a:prstGeom>
          <a:noFill/>
          <a:ln w="9525">
            <a:noFill/>
            <a:miter lim="800000"/>
            <a:headEnd/>
            <a:tailEnd/>
          </a:ln>
        </p:spPr>
      </p:pic>
      <p:sp>
        <p:nvSpPr>
          <p:cNvPr id="134145" name="Rectangle 1"/>
          <p:cNvSpPr>
            <a:spLocks noChangeArrowheads="1"/>
          </p:cNvSpPr>
          <p:nvPr/>
        </p:nvSpPr>
        <p:spPr bwMode="auto">
          <a:xfrm>
            <a:off x="2819400" y="5791200"/>
            <a:ext cx="3429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Fig. Circuito de Refrigeraci</a:t>
            </a:r>
            <a:r>
              <a:rPr kumimoji="0" lang="es-EC" sz="11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C"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con las VET</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533400" y="914400"/>
            <a:ext cx="8077200" cy="954107"/>
          </a:xfrm>
          <a:prstGeom prst="rect">
            <a:avLst/>
          </a:prstGeom>
          <a:noFill/>
          <a:ln w="9525">
            <a:noFill/>
            <a:miter lim="800000"/>
            <a:headEnd/>
            <a:tailEnd/>
          </a:ln>
        </p:spPr>
        <p:txBody>
          <a:bodyPr wrap="square">
            <a:spAutoFit/>
          </a:bodyPr>
          <a:lstStyle/>
          <a:p>
            <a:pPr algn="ctr"/>
            <a:r>
              <a:rPr lang="en-US" sz="2800" b="1" dirty="0" smtClean="0"/>
              <a:t>TOMA DE DATOS  </a:t>
            </a:r>
          </a:p>
          <a:p>
            <a:pPr algn="ctr"/>
            <a:r>
              <a:rPr lang="en-US" sz="2800" b="1" dirty="0" smtClean="0"/>
              <a:t>ETAPA  2</a:t>
            </a:r>
            <a:endParaRPr lang="es-ES" sz="2800" b="1" dirty="0"/>
          </a:p>
        </p:txBody>
      </p:sp>
      <p:pic>
        <p:nvPicPr>
          <p:cNvPr id="8" name="7 Imagen">
            <a:hlinkClick r:id="rId4" action="ppaction://hlinkfile"/>
          </p:cNvPr>
          <p:cNvPicPr/>
          <p:nvPr/>
        </p:nvPicPr>
        <p:blipFill>
          <a:blip r:embed="rId5" cstate="print"/>
          <a:srcRect/>
          <a:stretch>
            <a:fillRect/>
          </a:stretch>
        </p:blipFill>
        <p:spPr bwMode="auto">
          <a:xfrm>
            <a:off x="1752600" y="1873102"/>
            <a:ext cx="5820662" cy="3841898"/>
          </a:xfrm>
          <a:prstGeom prst="rect">
            <a:avLst/>
          </a:prstGeom>
          <a:noFill/>
          <a:ln w="9525">
            <a:noFill/>
            <a:miter lim="800000"/>
            <a:headEnd/>
            <a:tailEnd/>
          </a:ln>
        </p:spPr>
      </p:pic>
      <p:sp>
        <p:nvSpPr>
          <p:cNvPr id="132097" name="Rectangle 1"/>
          <p:cNvSpPr>
            <a:spLocks noChangeArrowheads="1"/>
          </p:cNvSpPr>
          <p:nvPr/>
        </p:nvSpPr>
        <p:spPr bwMode="auto">
          <a:xfrm>
            <a:off x="1905000" y="5715000"/>
            <a:ext cx="46482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Fig.  Circuito de Refrigeraci</a:t>
            </a:r>
            <a:r>
              <a:rPr kumimoji="0" lang="es-EC" sz="12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con elementos capilares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077200" cy="4525963"/>
          </a:xfrm>
        </p:spPr>
        <p:txBody>
          <a:bodyPr/>
          <a:lstStyle/>
          <a:p>
            <a:pPr algn="just" eaLnBrk="1" hangingPunct="1">
              <a:buFont typeface="Arial" charset="0"/>
              <a:buNone/>
            </a:pPr>
            <a:r>
              <a:rPr lang="es-EC" b="1" dirty="0" smtClean="0"/>
              <a:t>	Válvula de expansión termostática</a:t>
            </a:r>
          </a:p>
          <a:p>
            <a:pPr algn="just">
              <a:buNone/>
            </a:pPr>
            <a:r>
              <a:rPr lang="es-EC" dirty="0" smtClean="0"/>
              <a:t> 	La válvula de expansión se suministra con un ajuste de fábrica idóneo para la mayoría de los casos, sin embargo en nuestro caso es necesario un ajuste adicional del recalentamiento en cada válvula de expansión; para ello  utilizamos el vástago de regulación de la válvula de expansión.</a:t>
            </a:r>
            <a:endParaRPr lang="es-EC" b="1" dirty="0" smtClean="0"/>
          </a:p>
        </p:txBody>
      </p:sp>
      <p:sp>
        <p:nvSpPr>
          <p:cNvPr id="4" name="14 CuadroTexto"/>
          <p:cNvSpPr txBox="1">
            <a:spLocks noChangeArrowheads="1"/>
          </p:cNvSpPr>
          <p:nvPr/>
        </p:nvSpPr>
        <p:spPr bwMode="auto">
          <a:xfrm>
            <a:off x="533400" y="914400"/>
            <a:ext cx="8077200" cy="523220"/>
          </a:xfrm>
          <a:prstGeom prst="rect">
            <a:avLst/>
          </a:prstGeom>
          <a:noFill/>
          <a:ln w="9525">
            <a:noFill/>
            <a:miter lim="800000"/>
            <a:headEnd/>
            <a:tailEnd/>
          </a:ln>
        </p:spPr>
        <p:txBody>
          <a:bodyPr wrap="square">
            <a:spAutoFit/>
          </a:bodyPr>
          <a:lstStyle/>
          <a:p>
            <a:pPr algn="ctr"/>
            <a:r>
              <a:rPr lang="en-US" sz="2800" b="1" dirty="0" smtClean="0"/>
              <a:t>CALIBRACIÓN DE INSTRUMENTOS</a:t>
            </a:r>
            <a:endParaRPr lang="es-E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7848600" cy="4525963"/>
          </a:xfrm>
        </p:spPr>
        <p:txBody>
          <a:bodyPr/>
          <a:lstStyle/>
          <a:p>
            <a:pPr algn="just" eaLnBrk="1" hangingPunct="1">
              <a:buNone/>
            </a:pPr>
            <a:r>
              <a:rPr lang="es-EC" b="1" dirty="0" smtClean="0"/>
              <a:t>	Válvula reguladora de presión:</a:t>
            </a:r>
            <a:endParaRPr lang="es-EC" dirty="0" smtClean="0"/>
          </a:p>
          <a:p>
            <a:pPr algn="just" eaLnBrk="1" hangingPunct="1">
              <a:buNone/>
            </a:pPr>
            <a:r>
              <a:rPr lang="es-EC" b="1" dirty="0" smtClean="0"/>
              <a:t>	</a:t>
            </a:r>
            <a:r>
              <a:rPr lang="es-EC" dirty="0" smtClean="0"/>
              <a:t>Debido a que en nuestro banco de pruebas contamos con dos niveles de enfriamiento cuyas presiones de evaporación son diferentes requerimos un elemento regulador para la unidad de enfriamiento el cual nos permita garantizar que la presión de succión sea constante, este elemento será regulado a 75 psig.</a:t>
            </a:r>
          </a:p>
          <a:p>
            <a:pPr algn="just" eaLnBrk="1" hangingPunct="1">
              <a:buNone/>
            </a:pPr>
            <a:endParaRPr lang="es-EC" b="1" dirty="0" smtClean="0"/>
          </a:p>
        </p:txBody>
      </p:sp>
      <p:sp>
        <p:nvSpPr>
          <p:cNvPr id="4" name="14 CuadroTexto"/>
          <p:cNvSpPr txBox="1">
            <a:spLocks noChangeArrowheads="1"/>
          </p:cNvSpPr>
          <p:nvPr/>
        </p:nvSpPr>
        <p:spPr bwMode="auto">
          <a:xfrm>
            <a:off x="533400" y="914400"/>
            <a:ext cx="8077200" cy="523220"/>
          </a:xfrm>
          <a:prstGeom prst="rect">
            <a:avLst/>
          </a:prstGeom>
          <a:noFill/>
          <a:ln w="9525">
            <a:noFill/>
            <a:miter lim="800000"/>
            <a:headEnd/>
            <a:tailEnd/>
          </a:ln>
        </p:spPr>
        <p:txBody>
          <a:bodyPr wrap="square">
            <a:spAutoFit/>
          </a:bodyPr>
          <a:lstStyle/>
          <a:p>
            <a:pPr algn="ctr"/>
            <a:r>
              <a:rPr lang="en-US" sz="2800" b="1" dirty="0" smtClean="0"/>
              <a:t>CALIBRACIÓN DE INSTRUMENTOS</a:t>
            </a:r>
            <a:endParaRPr lang="es-E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lgn="just" eaLnBrk="1" hangingPunct="1"/>
            <a:r>
              <a:rPr lang="es-EC" dirty="0" smtClean="0"/>
              <a:t>Contribuir en el desarrollo tecnológico del Laboratorio de Conversión de Energía del DECEM.</a:t>
            </a:r>
          </a:p>
          <a:p>
            <a:pPr algn="just" eaLnBrk="1" hangingPunct="1"/>
            <a:r>
              <a:rPr lang="es-EC" dirty="0" smtClean="0"/>
              <a:t>Contribuir al desarrollo y aprendizaje de los futuros estudiantes de la Carrera de Ingeniería Mecánica</a:t>
            </a:r>
          </a:p>
          <a:p>
            <a:pPr algn="just" eaLnBrk="1" hangingPunct="1"/>
            <a:r>
              <a:rPr lang="es-EC" dirty="0" smtClean="0"/>
              <a:t>Costo de construirlo frente al valor por adquirir un banco de pruebas de estas características</a:t>
            </a:r>
          </a:p>
        </p:txBody>
      </p:sp>
      <p:sp>
        <p:nvSpPr>
          <p:cNvPr id="4" name="14 CuadroTexto"/>
          <p:cNvSpPr txBox="1">
            <a:spLocks noChangeArrowheads="1"/>
          </p:cNvSpPr>
          <p:nvPr/>
        </p:nvSpPr>
        <p:spPr bwMode="auto">
          <a:xfrm>
            <a:off x="1676400" y="914400"/>
            <a:ext cx="5943600" cy="523220"/>
          </a:xfrm>
          <a:prstGeom prst="rect">
            <a:avLst/>
          </a:prstGeom>
          <a:noFill/>
          <a:ln w="9525">
            <a:noFill/>
            <a:miter lim="800000"/>
            <a:headEnd/>
            <a:tailEnd/>
          </a:ln>
        </p:spPr>
        <p:txBody>
          <a:bodyPr wrap="square">
            <a:spAutoFit/>
          </a:bodyPr>
          <a:lstStyle/>
          <a:p>
            <a:pPr algn="ctr"/>
            <a:r>
              <a:rPr lang="en-US" sz="2800" b="1" dirty="0" smtClean="0"/>
              <a:t>JUSTIFICACION E IMPORTANCIA</a:t>
            </a:r>
            <a:endParaRPr lang="es-E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7924800" cy="4525963"/>
          </a:xfrm>
        </p:spPr>
        <p:txBody>
          <a:bodyPr/>
          <a:lstStyle/>
          <a:p>
            <a:pPr>
              <a:buNone/>
            </a:pPr>
            <a:r>
              <a:rPr lang="es-EC" b="1" dirty="0" smtClean="0"/>
              <a:t>	Termostatos:</a:t>
            </a:r>
            <a:endParaRPr lang="es-EC" dirty="0" smtClean="0"/>
          </a:p>
          <a:p>
            <a:pPr>
              <a:buNone/>
            </a:pPr>
            <a:r>
              <a:rPr lang="es-EC" dirty="0" smtClean="0"/>
              <a:t>	Este elemento nos permitirá establecer las temperaturas requeridas dentro las unidades:</a:t>
            </a:r>
          </a:p>
          <a:p>
            <a:pPr>
              <a:buNone/>
            </a:pPr>
            <a:endParaRPr lang="es-EC" dirty="0" smtClean="0"/>
          </a:p>
          <a:p>
            <a:r>
              <a:rPr lang="es-EC" dirty="0" smtClean="0"/>
              <a:t>Unidad de enfriamiento:		T = 0°C</a:t>
            </a:r>
          </a:p>
          <a:p>
            <a:r>
              <a:rPr lang="es-EC" dirty="0" smtClean="0"/>
              <a:t>Unidad de congelamiento:	T = -10°C</a:t>
            </a:r>
          </a:p>
          <a:p>
            <a:pPr algn="just" eaLnBrk="1" hangingPunct="1">
              <a:buNone/>
            </a:pPr>
            <a:endParaRPr lang="es-EC" b="1" dirty="0" smtClean="0"/>
          </a:p>
        </p:txBody>
      </p:sp>
      <p:sp>
        <p:nvSpPr>
          <p:cNvPr id="4" name="14 CuadroTexto"/>
          <p:cNvSpPr txBox="1">
            <a:spLocks noChangeArrowheads="1"/>
          </p:cNvSpPr>
          <p:nvPr/>
        </p:nvSpPr>
        <p:spPr bwMode="auto">
          <a:xfrm>
            <a:off x="533400" y="914400"/>
            <a:ext cx="8077200" cy="523220"/>
          </a:xfrm>
          <a:prstGeom prst="rect">
            <a:avLst/>
          </a:prstGeom>
          <a:noFill/>
          <a:ln w="9525">
            <a:noFill/>
            <a:miter lim="800000"/>
            <a:headEnd/>
            <a:tailEnd/>
          </a:ln>
        </p:spPr>
        <p:txBody>
          <a:bodyPr wrap="square">
            <a:spAutoFit/>
          </a:bodyPr>
          <a:lstStyle/>
          <a:p>
            <a:pPr algn="ctr"/>
            <a:r>
              <a:rPr lang="en-US" sz="2800" b="1" dirty="0" smtClean="0"/>
              <a:t>CALIBRACIÓN DE INSTRUMENTOS</a:t>
            </a:r>
            <a:endParaRPr lang="es-E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3" end="3"/>
                                            </p:txEl>
                                          </p:spTgt>
                                        </p:tgtEl>
                                        <p:attrNameLst>
                                          <p:attrName>style.visibility</p:attrName>
                                        </p:attrNameLst>
                                      </p:cBhvr>
                                      <p:to>
                                        <p:strVal val="visible"/>
                                      </p:to>
                                    </p:set>
                                    <p:animEffect transition="in" filter="dissolve">
                                      <p:cBhvr>
                                        <p:cTn id="17" dur="500"/>
                                        <p:tgtEl>
                                          <p:spTgt spid="245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4" end="4"/>
                                            </p:txEl>
                                          </p:spTgt>
                                        </p:tgtEl>
                                        <p:attrNameLst>
                                          <p:attrName>style.visibility</p:attrName>
                                        </p:attrNameLst>
                                      </p:cBhvr>
                                      <p:to>
                                        <p:strVal val="visible"/>
                                      </p:to>
                                    </p:set>
                                    <p:animEffect transition="in" filter="dissolve">
                                      <p:cBhvr>
                                        <p:cTn id="22"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buNone/>
            </a:pPr>
            <a:r>
              <a:rPr lang="es-EC" dirty="0" smtClean="0"/>
              <a:t>	</a:t>
            </a:r>
            <a:r>
              <a:rPr lang="es-EC" b="1" dirty="0" smtClean="0"/>
              <a:t>Presostatos:</a:t>
            </a:r>
            <a:endParaRPr lang="es-EC" dirty="0" smtClean="0"/>
          </a:p>
          <a:p>
            <a:pPr algn="just">
              <a:buNone/>
            </a:pPr>
            <a:r>
              <a:rPr lang="es-EC" dirty="0" smtClean="0"/>
              <a:t>	Con la finalidad de proteger los componentes del sistema de refrigeración es necesario establecer presiones críticas tanto en la línea de baja como en la de alta, las cuales serán controladas por medio de los Presostatos.</a:t>
            </a:r>
          </a:p>
          <a:p>
            <a:r>
              <a:rPr lang="es-EC" dirty="0" smtClean="0"/>
              <a:t>Línea de baja:		10 psig</a:t>
            </a:r>
          </a:p>
          <a:p>
            <a:r>
              <a:rPr lang="es-EC" dirty="0" smtClean="0"/>
              <a:t>Línea de alta:		250 psig</a:t>
            </a:r>
          </a:p>
          <a:p>
            <a:pPr algn="just" eaLnBrk="1" hangingPunct="1">
              <a:buNone/>
            </a:pPr>
            <a:endParaRPr lang="es-EC" b="1" dirty="0" smtClean="0"/>
          </a:p>
        </p:txBody>
      </p:sp>
      <p:sp>
        <p:nvSpPr>
          <p:cNvPr id="4" name="14 CuadroTexto"/>
          <p:cNvSpPr txBox="1">
            <a:spLocks noChangeArrowheads="1"/>
          </p:cNvSpPr>
          <p:nvPr/>
        </p:nvSpPr>
        <p:spPr bwMode="auto">
          <a:xfrm>
            <a:off x="533400" y="914400"/>
            <a:ext cx="8077200" cy="523220"/>
          </a:xfrm>
          <a:prstGeom prst="rect">
            <a:avLst/>
          </a:prstGeom>
          <a:noFill/>
          <a:ln w="9525">
            <a:noFill/>
            <a:miter lim="800000"/>
            <a:headEnd/>
            <a:tailEnd/>
          </a:ln>
        </p:spPr>
        <p:txBody>
          <a:bodyPr wrap="square">
            <a:spAutoFit/>
          </a:bodyPr>
          <a:lstStyle/>
          <a:p>
            <a:pPr algn="ctr"/>
            <a:r>
              <a:rPr lang="en-US" sz="2800" b="1" dirty="0" smtClean="0"/>
              <a:t>CALIBRACIÓN DE INSTRUMENTOS</a:t>
            </a:r>
            <a:endParaRPr lang="es-E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dissolve">
                                      <p:cBhvr>
                                        <p:cTn id="22"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24579" name="Rectangle 3"/>
          <p:cNvSpPr>
            <a:spLocks noGrp="1"/>
          </p:cNvSpPr>
          <p:nvPr>
            <p:ph type="body" idx="1"/>
          </p:nvPr>
        </p:nvSpPr>
        <p:spPr>
          <a:xfrm>
            <a:off x="533400" y="2209800"/>
            <a:ext cx="8001000" cy="3763963"/>
          </a:xfrm>
        </p:spPr>
        <p:txBody>
          <a:bodyPr/>
          <a:lstStyle/>
          <a:p>
            <a:pPr algn="just" eaLnBrk="1" hangingPunct="1">
              <a:buFont typeface="Arial" charset="0"/>
              <a:buNone/>
            </a:pPr>
            <a:r>
              <a:rPr lang="es-EC" dirty="0" smtClean="0"/>
              <a:t>	Luego que se ha concluido con la calibración de los instrumentos el banco de pruebas se encuentra listo para realizar la primera practica de laboratorio.</a:t>
            </a:r>
          </a:p>
          <a:p>
            <a:pPr algn="just" eaLnBrk="1" hangingPunct="1">
              <a:buNone/>
            </a:pPr>
            <a:r>
              <a:rPr lang="es-EC" dirty="0" smtClean="0"/>
              <a:t>	</a:t>
            </a:r>
            <a:endParaRPr lang="es-EC" b="1" dirty="0" smtClean="0"/>
          </a:p>
        </p:txBody>
      </p:sp>
      <p:sp>
        <p:nvSpPr>
          <p:cNvPr id="4" name="14 CuadroTexto"/>
          <p:cNvSpPr txBox="1">
            <a:spLocks noChangeArrowheads="1"/>
          </p:cNvSpPr>
          <p:nvPr/>
        </p:nvSpPr>
        <p:spPr bwMode="auto">
          <a:xfrm>
            <a:off x="533400" y="914400"/>
            <a:ext cx="8077200" cy="954107"/>
          </a:xfrm>
          <a:prstGeom prst="rect">
            <a:avLst/>
          </a:prstGeom>
          <a:noFill/>
          <a:ln w="9525">
            <a:noFill/>
            <a:miter lim="800000"/>
            <a:headEnd/>
            <a:tailEnd/>
          </a:ln>
        </p:spPr>
        <p:txBody>
          <a:bodyPr wrap="square">
            <a:spAutoFit/>
          </a:bodyPr>
          <a:lstStyle/>
          <a:p>
            <a:pPr algn="ctr"/>
            <a:r>
              <a:rPr lang="en-US" sz="2800" b="1" dirty="0" smtClean="0"/>
              <a:t>REALIZACION DE UNA PRACTICA DE LABORATORIO</a:t>
            </a:r>
            <a:endParaRPr lang="es-ES" sz="2800" b="1" dirty="0"/>
          </a:p>
        </p:txBody>
      </p:sp>
      <p:sp>
        <p:nvSpPr>
          <p:cNvPr id="7" name="6 Rectángulo redondeado"/>
          <p:cNvSpPr/>
          <p:nvPr/>
        </p:nvSpPr>
        <p:spPr>
          <a:xfrm>
            <a:off x="5638800" y="4572000"/>
            <a:ext cx="2514600" cy="762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t>PRACTICA</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533400" y="2819400"/>
            <a:ext cx="8077200" cy="523220"/>
          </a:xfrm>
          <a:prstGeom prst="rect">
            <a:avLst/>
          </a:prstGeom>
          <a:noFill/>
          <a:ln w="9525">
            <a:noFill/>
            <a:miter lim="800000"/>
            <a:headEnd/>
            <a:tailEnd/>
          </a:ln>
        </p:spPr>
        <p:txBody>
          <a:bodyPr wrap="square">
            <a:spAutoFit/>
          </a:bodyPr>
          <a:lstStyle/>
          <a:p>
            <a:pPr algn="ctr"/>
            <a:r>
              <a:rPr lang="en-US" sz="2800" b="1" dirty="0" smtClean="0"/>
              <a:t>GRACIAS !!</a:t>
            </a:r>
            <a:endParaRPr lang="es-ES" sz="28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2209800" y="914400"/>
            <a:ext cx="5181600" cy="523220"/>
          </a:xfrm>
          <a:prstGeom prst="rect">
            <a:avLst/>
          </a:prstGeom>
          <a:noFill/>
          <a:ln w="9525">
            <a:noFill/>
            <a:miter lim="800000"/>
            <a:headEnd/>
            <a:tailEnd/>
          </a:ln>
        </p:spPr>
        <p:txBody>
          <a:bodyPr wrap="square">
            <a:spAutoFit/>
          </a:bodyPr>
          <a:lstStyle/>
          <a:p>
            <a:pPr algn="ctr"/>
            <a:r>
              <a:rPr lang="en-US" sz="2800" b="1" dirty="0" smtClean="0"/>
              <a:t>Bancos de Pruebas </a:t>
            </a:r>
            <a:endParaRPr lang="es-ES" sz="2800" b="1" dirty="0"/>
          </a:p>
        </p:txBody>
      </p:sp>
      <p:pic>
        <p:nvPicPr>
          <p:cNvPr id="5" name="1 Imagen" descr="DSC01479.jpg"/>
          <p:cNvPicPr/>
          <p:nvPr/>
        </p:nvPicPr>
        <p:blipFill>
          <a:blip r:embed="rId4" cstate="print"/>
          <a:srcRect/>
          <a:stretch>
            <a:fillRect/>
          </a:stretch>
        </p:blipFill>
        <p:spPr bwMode="auto">
          <a:xfrm>
            <a:off x="609601" y="1447800"/>
            <a:ext cx="3657599" cy="2514600"/>
          </a:xfrm>
          <a:prstGeom prst="rect">
            <a:avLst/>
          </a:prstGeom>
          <a:noFill/>
          <a:ln w="9525">
            <a:noFill/>
            <a:miter lim="800000"/>
            <a:headEnd/>
            <a:tailEnd/>
          </a:ln>
        </p:spPr>
      </p:pic>
      <p:pic>
        <p:nvPicPr>
          <p:cNvPr id="6" name="Imagen 1"/>
          <p:cNvPicPr/>
          <p:nvPr/>
        </p:nvPicPr>
        <p:blipFill>
          <a:blip r:embed="rId5" cstate="print"/>
          <a:srcRect/>
          <a:stretch>
            <a:fillRect/>
          </a:stretch>
        </p:blipFill>
        <p:spPr bwMode="auto">
          <a:xfrm>
            <a:off x="4495800" y="3200400"/>
            <a:ext cx="40386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1066800" y="2553831"/>
            <a:ext cx="6934200" cy="2246769"/>
          </a:xfrm>
          <a:prstGeom prst="rect">
            <a:avLst/>
          </a:prstGeom>
          <a:noFill/>
          <a:ln w="9525">
            <a:noFill/>
            <a:miter lim="800000"/>
            <a:headEnd/>
            <a:tailEnd/>
          </a:ln>
        </p:spPr>
        <p:txBody>
          <a:bodyPr wrap="square">
            <a:spAutoFit/>
          </a:bodyPr>
          <a:lstStyle/>
          <a:p>
            <a:pPr algn="ctr"/>
            <a:r>
              <a:rPr lang="en-US" sz="2800" b="1" dirty="0" smtClean="0"/>
              <a:t>CAPITULO II</a:t>
            </a:r>
          </a:p>
          <a:p>
            <a:pPr algn="ctr"/>
            <a:endParaRPr lang="en-US" sz="2800" b="1" dirty="0" smtClean="0"/>
          </a:p>
          <a:p>
            <a:pPr algn="ctr"/>
            <a:r>
              <a:rPr lang="en-US" sz="2800" b="1" dirty="0" smtClean="0"/>
              <a:t>MARCO TEORICO</a:t>
            </a:r>
          </a:p>
          <a:p>
            <a:pPr algn="ctr"/>
            <a:endParaRPr lang="en-US" sz="2800" b="1" dirty="0" smtClean="0"/>
          </a:p>
          <a:p>
            <a:pPr algn="ctr"/>
            <a:endParaRPr lang="es-ES" sz="2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1749</TotalTime>
  <Words>1766</Words>
  <Application>Microsoft Office PowerPoint</Application>
  <PresentationFormat>Presentación en pantalla (4:3)</PresentationFormat>
  <Paragraphs>572</Paragraphs>
  <Slides>73</Slides>
  <Notes>73</Notes>
  <HiddenSlides>0</HiddenSlides>
  <MMClips>0</MMClips>
  <ScaleCrop>false</ScaleCrop>
  <HeadingPairs>
    <vt:vector size="4" baseType="variant">
      <vt:variant>
        <vt:lpstr>Tema</vt:lpstr>
      </vt:variant>
      <vt:variant>
        <vt:i4>1</vt:i4>
      </vt:variant>
      <vt:variant>
        <vt:lpstr>Títulos de diapositiva</vt:lpstr>
      </vt:variant>
      <vt:variant>
        <vt:i4>73</vt:i4>
      </vt:variant>
    </vt:vector>
  </HeadingPairs>
  <TitlesOfParts>
    <vt:vector size="74" baseType="lpstr">
      <vt:lpstr>Office Theme</vt:lpstr>
      <vt:lpstr>“DISEÑO Y CONSTRUCCIÓN DE UN BANCO DE PRUEBAS PARA UN SISTEMA DE REFRIGERACIÓN POR COMPRESIÓN DE VAPOR DE 1HP DE CAPACIDAD QUE USA REFRIGERANTE R404A, CON VARIACIÓN DEL MEDIO DE TRANSFERENCIA DE CALOR EN EL EVAPORADOR Y DEL CONTROL DE FLUJO DE REFRIGERANTE PARA EL LABORATORIO DE CONVERSIÓN DE ENERGÍA DEL D.E.C.E.M.”   AUTORES: SR. MARTINEZ ALMEIDA JUAN ANIBAL              SR. ZAMBRANO IBARRA CESAR ENRIQUE  DIRECTOR: ING. ANGELO VILLAVICENCIO. CODIRECTOR: ING. ERNESTO SORIA.  2011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y Construcción de una Compactadora Hidráulica de chatarra CON CAPACIDAD DE 70 TONELADAS, de MOVIMIENTO ANGULAR, para la empresa “Recicladora Mejía”  Carlos Alberto rivera rosas Oscar David Mejía Zambrano   Director: Ing. Fernando Montenegro Codirector: Ing. Carlos SuntaxI………….</dc:title>
  <dc:creator>Charly</dc:creator>
  <cp:lastModifiedBy>User</cp:lastModifiedBy>
  <cp:revision>28</cp:revision>
  <dcterms:created xsi:type="dcterms:W3CDTF">2009-11-10T19:49:23Z</dcterms:created>
  <dcterms:modified xsi:type="dcterms:W3CDTF">2011-09-28T04:20:52Z</dcterms:modified>
</cp:coreProperties>
</file>