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448" r:id="rId1"/>
  </p:sldMasterIdLst>
  <p:sldIdLst>
    <p:sldId id="256" r:id="rId2"/>
    <p:sldId id="257" r:id="rId3"/>
    <p:sldId id="258" r:id="rId4"/>
    <p:sldId id="259" r:id="rId5"/>
    <p:sldId id="308" r:id="rId6"/>
    <p:sldId id="309" r:id="rId7"/>
    <p:sldId id="310" r:id="rId8"/>
    <p:sldId id="311" r:id="rId9"/>
    <p:sldId id="312" r:id="rId10"/>
    <p:sldId id="332" r:id="rId11"/>
    <p:sldId id="333" r:id="rId12"/>
    <p:sldId id="334" r:id="rId13"/>
    <p:sldId id="335" r:id="rId14"/>
    <p:sldId id="336" r:id="rId15"/>
    <p:sldId id="337" r:id="rId16"/>
    <p:sldId id="379" r:id="rId17"/>
    <p:sldId id="380" r:id="rId18"/>
    <p:sldId id="381" r:id="rId19"/>
    <p:sldId id="383" r:id="rId20"/>
    <p:sldId id="384" r:id="rId21"/>
    <p:sldId id="330" r:id="rId2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56" autoAdjust="0"/>
    <p:restoredTop sz="94718" autoAdjust="0"/>
  </p:normalViewPr>
  <p:slideViewPr>
    <p:cSldViewPr>
      <p:cViewPr varScale="1">
        <p:scale>
          <a:sx n="73" d="100"/>
          <a:sy n="73" d="100"/>
        </p:scale>
        <p:origin x="-7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4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C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C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A5F62C-D061-458E-8F9A-78DF02968C62}" type="datetimeFigureOut">
              <a:rPr lang="es-EC" smtClean="0"/>
              <a:pPr/>
              <a:t>18/09/2011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C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803BF07-50A4-49E3-9344-D6576EB14CD1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49" r:id="rId1"/>
    <p:sldLayoutId id="2147485450" r:id="rId2"/>
    <p:sldLayoutId id="2147485451" r:id="rId3"/>
    <p:sldLayoutId id="2147485452" r:id="rId4"/>
    <p:sldLayoutId id="2147485453" r:id="rId5"/>
    <p:sldLayoutId id="2147485454" r:id="rId6"/>
    <p:sldLayoutId id="2147485455" r:id="rId7"/>
    <p:sldLayoutId id="2147485456" r:id="rId8"/>
    <p:sldLayoutId id="2147485457" r:id="rId9"/>
    <p:sldLayoutId id="2147485458" r:id="rId10"/>
    <p:sldLayoutId id="21474854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00298" y="5291166"/>
            <a:ext cx="6400800" cy="923916"/>
          </a:xfrm>
        </p:spPr>
        <p:txBody>
          <a:bodyPr>
            <a:normAutofit/>
          </a:bodyPr>
          <a:lstStyle/>
          <a:p>
            <a:r>
              <a:rPr lang="en-US" dirty="0" smtClean="0"/>
              <a:t>Christian Eduardo Gómez Herrera</a:t>
            </a:r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57252" y="2500306"/>
            <a:ext cx="7772400" cy="260034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ANÁLISIS, DISEÑO Y CONSTRUCCIÓN DEL SISTEMA DE COMERCIO ELECTRÓNICO PARA LA EMPRESA DOLARIN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b="1" dirty="0" smtClean="0"/>
              <a:t>Aplicación web</a:t>
            </a:r>
            <a:endParaRPr lang="es-ES" b="1" dirty="0" smtClean="0"/>
          </a:p>
          <a:p>
            <a:pPr algn="just">
              <a:buNone/>
            </a:pPr>
            <a:endParaRPr lang="es-EC" dirty="0" smtClean="0"/>
          </a:p>
          <a:p>
            <a:pPr algn="just"/>
            <a:endParaRPr lang="es-EC" dirty="0" smtClean="0"/>
          </a:p>
        </p:txBody>
      </p:sp>
      <p:pic>
        <p:nvPicPr>
          <p:cNvPr id="931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571613"/>
            <a:ext cx="8580371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482918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b="1" dirty="0" smtClean="0"/>
              <a:t>Tipos de Aplicación Web</a:t>
            </a:r>
            <a:endParaRPr lang="es-ES" b="1" dirty="0" smtClean="0"/>
          </a:p>
          <a:p>
            <a:pPr algn="just">
              <a:buNone/>
            </a:pPr>
            <a:endParaRPr lang="es-EC" dirty="0" smtClean="0"/>
          </a:p>
          <a:p>
            <a:pPr algn="just"/>
            <a:r>
              <a:rPr lang="es-ES" dirty="0" smtClean="0"/>
              <a:t>Tecnología utilizada.</a:t>
            </a:r>
          </a:p>
          <a:p>
            <a:pPr lvl="1" algn="just"/>
            <a:r>
              <a:rPr lang="es-ES" dirty="0" err="1" smtClean="0"/>
              <a:t>php</a:t>
            </a:r>
            <a:endParaRPr lang="es-ES" dirty="0" smtClean="0"/>
          </a:p>
          <a:p>
            <a:pPr lvl="1" algn="just"/>
            <a:r>
              <a:rPr lang="es-ES" dirty="0" err="1" smtClean="0"/>
              <a:t>jsp</a:t>
            </a:r>
            <a:endParaRPr lang="es-ES" dirty="0" smtClean="0"/>
          </a:p>
          <a:p>
            <a:pPr lvl="1" algn="just"/>
            <a:r>
              <a:rPr lang="es-ES" dirty="0" err="1" smtClean="0"/>
              <a:t>asp</a:t>
            </a:r>
            <a:endParaRPr lang="es-ES" dirty="0" smtClean="0"/>
          </a:p>
          <a:p>
            <a:pPr lvl="1" algn="just"/>
            <a:r>
              <a:rPr lang="es-ES" dirty="0" smtClean="0"/>
              <a:t>asp.net</a:t>
            </a:r>
          </a:p>
          <a:p>
            <a:pPr algn="just"/>
            <a:r>
              <a:rPr lang="es-ES" dirty="0" smtClean="0"/>
              <a:t>Público al cual va dirigida</a:t>
            </a:r>
            <a:r>
              <a:rPr lang="es-ES_tradnl" dirty="0" smtClean="0"/>
              <a:t>.</a:t>
            </a:r>
          </a:p>
          <a:p>
            <a:pPr lvl="1" algn="just"/>
            <a:r>
              <a:rPr lang="es-ES_tradnl" dirty="0" smtClean="0"/>
              <a:t>Publicitarias.</a:t>
            </a:r>
          </a:p>
          <a:p>
            <a:pPr lvl="1" algn="just"/>
            <a:r>
              <a:rPr lang="es-ES_tradnl" dirty="0" smtClean="0"/>
              <a:t>Informativas.</a:t>
            </a:r>
          </a:p>
          <a:p>
            <a:pPr lvl="1" algn="just"/>
            <a:r>
              <a:rPr lang="es-ES_tradnl" dirty="0" smtClean="0"/>
              <a:t>Para comunidad/redes sociales.</a:t>
            </a:r>
          </a:p>
          <a:p>
            <a:pPr lvl="1" algn="just"/>
            <a:r>
              <a:rPr lang="es-ES_tradnl" dirty="0" smtClean="0"/>
              <a:t>Tiendas o </a:t>
            </a:r>
            <a:r>
              <a:rPr lang="es-ES_tradnl" dirty="0" err="1" smtClean="0"/>
              <a:t>cat</a:t>
            </a:r>
            <a:r>
              <a:rPr lang="es-ES" dirty="0" smtClean="0"/>
              <a:t>álogos.</a:t>
            </a:r>
          </a:p>
          <a:p>
            <a:pPr algn="just"/>
            <a:r>
              <a:rPr lang="es-ES" dirty="0" smtClean="0"/>
              <a:t>Estáticas o dinámicas.</a:t>
            </a:r>
            <a:endParaRPr lang="es-EC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b="1" dirty="0" smtClean="0"/>
              <a:t>Comercio Electrónico</a:t>
            </a:r>
            <a:endParaRPr lang="es-ES" b="1" dirty="0" smtClean="0"/>
          </a:p>
          <a:p>
            <a:pPr algn="just">
              <a:buNone/>
            </a:pPr>
            <a:endParaRPr lang="es-EC" dirty="0" smtClean="0"/>
          </a:p>
          <a:p>
            <a:pPr algn="just">
              <a:buNone/>
            </a:pPr>
            <a:endParaRPr lang="es-EC" dirty="0"/>
          </a:p>
          <a:p>
            <a:pPr algn="just"/>
            <a:r>
              <a:rPr lang="es-ES" dirty="0" smtClean="0"/>
              <a:t>Es el uso de la tecnología para mejorar la forma de llevar a cabo las actividades empresariales, es decir la compra y venta de productos y servicios a través de medios electrónicos, tales como el Internet y otras redes de ordenadores.</a:t>
            </a:r>
            <a:endParaRPr lang="es-EC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b="1" dirty="0" smtClean="0"/>
              <a:t>Tipos de comercio electrónico</a:t>
            </a:r>
            <a:endParaRPr lang="es-ES" b="1" dirty="0" smtClean="0"/>
          </a:p>
          <a:p>
            <a:pPr algn="just">
              <a:buNone/>
            </a:pPr>
            <a:endParaRPr lang="es-EC" dirty="0"/>
          </a:p>
          <a:p>
            <a:pPr algn="just"/>
            <a:r>
              <a:rPr lang="es-ES" dirty="0" smtClean="0"/>
              <a:t>Ámbito en el que trabaja.</a:t>
            </a:r>
          </a:p>
          <a:p>
            <a:pPr lvl="1" algn="just"/>
            <a:r>
              <a:rPr lang="es-ES" dirty="0" smtClean="0"/>
              <a:t>Compañía – compañía.</a:t>
            </a:r>
          </a:p>
          <a:p>
            <a:pPr lvl="1" algn="just"/>
            <a:r>
              <a:rPr lang="es-EC" dirty="0" smtClean="0"/>
              <a:t>Compañía – cliente</a:t>
            </a:r>
          </a:p>
          <a:p>
            <a:pPr algn="just"/>
            <a:r>
              <a:rPr lang="es-EC" dirty="0" smtClean="0"/>
              <a:t>Su utilización</a:t>
            </a:r>
          </a:p>
          <a:p>
            <a:pPr lvl="1" algn="just"/>
            <a:r>
              <a:rPr lang="es-EC" dirty="0" smtClean="0"/>
              <a:t>Transferencia de fondos electrónica.</a:t>
            </a:r>
          </a:p>
          <a:p>
            <a:pPr lvl="1" algn="just"/>
            <a:r>
              <a:rPr lang="es-EC" dirty="0" smtClean="0"/>
              <a:t>Procesamiento de transacciones en línea (OLTP).</a:t>
            </a:r>
          </a:p>
          <a:p>
            <a:pPr lvl="1" algn="just"/>
            <a:r>
              <a:rPr lang="es-EC" dirty="0" smtClean="0"/>
              <a:t>Administración de cadenas de suministro.</a:t>
            </a:r>
          </a:p>
          <a:p>
            <a:pPr lvl="1" algn="just"/>
            <a:r>
              <a:rPr lang="es-EC" dirty="0" smtClean="0"/>
              <a:t>Marketing en internet.</a:t>
            </a:r>
          </a:p>
          <a:p>
            <a:pPr lvl="1" algn="just"/>
            <a:r>
              <a:rPr lang="es-EC" dirty="0" smtClean="0"/>
              <a:t>Intercambio electrónico de datos (EDI).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sz="2400" b="1" dirty="0" smtClean="0"/>
              <a:t>Requisitos para el desarrollo </a:t>
            </a:r>
            <a:r>
              <a:rPr lang="es-ES" sz="2400" b="1" dirty="0" smtClean="0"/>
              <a:t>de una aplicación Web.</a:t>
            </a:r>
          </a:p>
          <a:p>
            <a:pPr algn="just">
              <a:buNone/>
            </a:pPr>
            <a:endParaRPr lang="es-EC" dirty="0"/>
          </a:p>
          <a:p>
            <a:pPr algn="just"/>
            <a:r>
              <a:rPr lang="es-ES" dirty="0" smtClean="0"/>
              <a:t>Interfaz de usuario web.</a:t>
            </a:r>
          </a:p>
          <a:p>
            <a:pPr algn="just"/>
            <a:r>
              <a:rPr lang="es-ES" dirty="0" smtClean="0"/>
              <a:t>Servidor de aplicaciones.</a:t>
            </a:r>
          </a:p>
          <a:p>
            <a:pPr algn="just"/>
            <a:r>
              <a:rPr lang="es-ES" dirty="0" smtClean="0"/>
              <a:t>Gestor de base de datos.</a:t>
            </a:r>
            <a:endParaRPr lang="es-EC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8229600" cy="628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b="1" dirty="0" smtClean="0"/>
              <a:t>Ventajas y Desventajas del comercio electrónico</a:t>
            </a:r>
            <a:endParaRPr lang="es-ES" b="1" dirty="0" smtClean="0"/>
          </a:p>
          <a:p>
            <a:pPr algn="just">
              <a:buNone/>
            </a:pPr>
            <a:endParaRPr lang="es-EC" dirty="0"/>
          </a:p>
          <a:p>
            <a:pPr algn="just"/>
            <a:r>
              <a:rPr lang="es-EC" dirty="0" smtClean="0"/>
              <a:t>Ventajas para las empresas</a:t>
            </a:r>
          </a:p>
          <a:p>
            <a:pPr algn="just"/>
            <a:r>
              <a:rPr lang="es-EC" dirty="0" smtClean="0"/>
              <a:t>Ventajas para los clientes</a:t>
            </a:r>
          </a:p>
          <a:p>
            <a:pPr algn="just"/>
            <a:r>
              <a:rPr lang="es-EC" dirty="0" smtClean="0"/>
              <a:t>Desventajas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b="1" dirty="0" smtClean="0"/>
              <a:t>Ventajas para las empresas</a:t>
            </a:r>
          </a:p>
          <a:p>
            <a:pPr algn="just">
              <a:buNone/>
            </a:pPr>
            <a:endParaRPr lang="es-EC" sz="1200" dirty="0"/>
          </a:p>
          <a:p>
            <a:pPr algn="just"/>
            <a:r>
              <a:rPr lang="es-ES" dirty="0" smtClean="0"/>
              <a:t>Reducción de costo al hacer estudio de mercado.</a:t>
            </a:r>
          </a:p>
          <a:p>
            <a:pPr algn="just"/>
            <a:r>
              <a:rPr lang="es-ES" dirty="0" smtClean="0"/>
              <a:t>Desaparecen los límites geográficos y de tiempo.</a:t>
            </a:r>
          </a:p>
          <a:p>
            <a:pPr algn="just"/>
            <a:r>
              <a:rPr lang="es-ES" dirty="0" smtClean="0"/>
              <a:t>Disponibilidad 24/7 todo el año</a:t>
            </a:r>
            <a:r>
              <a:rPr lang="es-EC" dirty="0" smtClean="0"/>
              <a:t>.</a:t>
            </a:r>
          </a:p>
          <a:p>
            <a:pPr algn="just"/>
            <a:r>
              <a:rPr lang="es-EC" dirty="0" smtClean="0"/>
              <a:t>Reducción considerable de infraestructura.</a:t>
            </a:r>
          </a:p>
          <a:p>
            <a:pPr algn="just"/>
            <a:r>
              <a:rPr lang="es-EC" dirty="0" smtClean="0"/>
              <a:t>Agilizar las operaciones del negocio.</a:t>
            </a:r>
          </a:p>
          <a:p>
            <a:pPr algn="just"/>
            <a:r>
              <a:rPr lang="es-EC" dirty="0" smtClean="0"/>
              <a:t>Nuevos medios para encontrar  servir a clientes.</a:t>
            </a:r>
          </a:p>
          <a:p>
            <a:pPr algn="just"/>
            <a:r>
              <a:rPr lang="es-EC" dirty="0" smtClean="0"/>
              <a:t>Reducir el tamaño del personal.</a:t>
            </a:r>
          </a:p>
          <a:p>
            <a:pPr algn="just"/>
            <a:r>
              <a:rPr lang="es-EC" dirty="0" smtClean="0"/>
              <a:t>Menos inversión en presupuestos publicitarios.</a:t>
            </a:r>
          </a:p>
          <a:p>
            <a:pPr algn="just"/>
            <a:r>
              <a:rPr lang="es-EC" dirty="0" smtClean="0"/>
              <a:t>Globalización y acceso a mercados potenciales de millones de clientes.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b="1" dirty="0" smtClean="0"/>
              <a:t>Ventajas para los clientes</a:t>
            </a:r>
            <a:endParaRPr lang="es-ES" b="1" dirty="0" smtClean="0"/>
          </a:p>
          <a:p>
            <a:pPr algn="just">
              <a:buNone/>
            </a:pPr>
            <a:endParaRPr lang="es-EC" sz="1200" dirty="0"/>
          </a:p>
          <a:p>
            <a:pPr algn="just"/>
            <a:r>
              <a:rPr lang="es-ES" dirty="0" smtClean="0"/>
              <a:t>Da poder al consumidor de elegir en un mercado global acorde a sus necesidades.</a:t>
            </a:r>
          </a:p>
          <a:p>
            <a:pPr algn="just"/>
            <a:r>
              <a:rPr lang="es-ES" dirty="0" smtClean="0"/>
              <a:t>Brinda información pre-venta del producto.</a:t>
            </a:r>
          </a:p>
          <a:p>
            <a:pPr algn="just"/>
            <a:r>
              <a:rPr lang="es-ES" dirty="0" smtClean="0"/>
              <a:t>Inmediatez al realizar los pedidos.</a:t>
            </a:r>
          </a:p>
          <a:p>
            <a:pPr algn="just"/>
            <a:r>
              <a:rPr lang="es-ES" dirty="0" smtClean="0"/>
              <a:t>Servicio pre y post venta en línea.</a:t>
            </a:r>
          </a:p>
          <a:p>
            <a:pPr algn="just"/>
            <a:r>
              <a:rPr lang="es-ES" dirty="0" smtClean="0"/>
              <a:t>Reducción de cadena distribución = mejor precio.</a:t>
            </a:r>
          </a:p>
          <a:p>
            <a:pPr algn="just"/>
            <a:r>
              <a:rPr lang="es-ES" dirty="0" smtClean="0"/>
              <a:t>Información inmediata sobre cualquier producto.</a:t>
            </a:r>
          </a:p>
          <a:p>
            <a:pPr algn="just"/>
            <a:r>
              <a:rPr lang="es-ES" dirty="0" smtClean="0"/>
              <a:t>Acceso a información adicional de la empresa, como visión, visión, promociones y anuncios.</a:t>
            </a:r>
            <a:endParaRPr lang="es-EC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b="1" dirty="0" smtClean="0"/>
              <a:t>Desventajas</a:t>
            </a:r>
            <a:endParaRPr lang="es-ES" b="1" dirty="0" smtClean="0"/>
          </a:p>
          <a:p>
            <a:pPr algn="just">
              <a:buNone/>
            </a:pPr>
            <a:endParaRPr lang="es-EC" sz="1200" dirty="0"/>
          </a:p>
          <a:p>
            <a:pPr algn="just"/>
            <a:r>
              <a:rPr lang="es-ES" dirty="0" smtClean="0"/>
              <a:t>Desconocimiento de la empresa.</a:t>
            </a:r>
          </a:p>
          <a:p>
            <a:pPr algn="just"/>
            <a:r>
              <a:rPr lang="es-ES" dirty="0" smtClean="0"/>
              <a:t>Poder regresar.</a:t>
            </a:r>
          </a:p>
          <a:p>
            <a:pPr algn="just"/>
            <a:r>
              <a:rPr lang="es-ES" dirty="0" smtClean="0"/>
              <a:t>Forma de pago.</a:t>
            </a:r>
          </a:p>
          <a:p>
            <a:pPr algn="just"/>
            <a:r>
              <a:rPr lang="es-ES" dirty="0" smtClean="0"/>
              <a:t>Intangibilidad.</a:t>
            </a:r>
          </a:p>
          <a:p>
            <a:pPr algn="just"/>
            <a:r>
              <a:rPr lang="es-ES" dirty="0" smtClean="0"/>
              <a:t>Idioma.</a:t>
            </a:r>
          </a:p>
          <a:p>
            <a:pPr algn="just"/>
            <a:r>
              <a:rPr lang="es-EC" dirty="0" smtClean="0"/>
              <a:t>Privacidad y seguridad.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59472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Norma IEEE 830</a:t>
            </a:r>
          </a:p>
          <a:p>
            <a:pPr lvl="1" algn="just"/>
            <a:r>
              <a:rPr lang="es-ES" dirty="0" smtClean="0"/>
              <a:t>Detallar especificaciones de requerimientos.</a:t>
            </a:r>
          </a:p>
          <a:p>
            <a:pPr lvl="1" algn="just"/>
            <a:r>
              <a:rPr lang="es-ES" dirty="0" smtClean="0"/>
              <a:t>Perfiles</a:t>
            </a:r>
          </a:p>
          <a:p>
            <a:pPr lvl="2" algn="just"/>
            <a:r>
              <a:rPr lang="es-ES" dirty="0" smtClean="0"/>
              <a:t>Administrador</a:t>
            </a:r>
          </a:p>
          <a:p>
            <a:pPr lvl="2" algn="just"/>
            <a:r>
              <a:rPr lang="es-ES" dirty="0" smtClean="0"/>
              <a:t>Cliente</a:t>
            </a:r>
          </a:p>
          <a:p>
            <a:pPr lvl="1" algn="just"/>
            <a:r>
              <a:rPr lang="es-ES" dirty="0" smtClean="0"/>
              <a:t>Validación de datos y el orden lógico de los procesos.</a:t>
            </a:r>
          </a:p>
          <a:p>
            <a:pPr lvl="0" algn="just"/>
            <a:r>
              <a:rPr lang="es-ES" dirty="0" smtClean="0"/>
              <a:t>Metodología UWE</a:t>
            </a:r>
          </a:p>
          <a:p>
            <a:pPr lvl="1" algn="just"/>
            <a:r>
              <a:rPr lang="es-ES" dirty="0" smtClean="0"/>
              <a:t>Desarrollo sistemático </a:t>
            </a:r>
          </a:p>
          <a:p>
            <a:pPr lvl="1" algn="just"/>
            <a:r>
              <a:rPr lang="es-ES" dirty="0" smtClean="0"/>
              <a:t>Cinco modelos principales</a:t>
            </a:r>
          </a:p>
          <a:p>
            <a:pPr lvl="1" algn="just"/>
            <a:r>
              <a:rPr lang="es-ES" dirty="0" smtClean="0"/>
              <a:t>Permitieron comprender la funcionalidad y navegabilidad.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_tradnl" dirty="0"/>
              <a:t>El presente proyecto de grado se enfoca en el desarrollo de </a:t>
            </a:r>
            <a:r>
              <a:rPr lang="es-ES_tradnl" dirty="0" smtClean="0"/>
              <a:t>un portal web de comercio electrónico.</a:t>
            </a:r>
            <a:endParaRPr lang="es-EC" dirty="0"/>
          </a:p>
          <a:p>
            <a:pPr algn="just">
              <a:buNone/>
            </a:pPr>
            <a:r>
              <a:rPr lang="es-ES_tradnl" dirty="0"/>
              <a:t> </a:t>
            </a:r>
            <a:endParaRPr lang="es-EC" dirty="0"/>
          </a:p>
          <a:p>
            <a:pPr algn="just"/>
            <a:r>
              <a:rPr lang="es-ES_tradnl" dirty="0" smtClean="0"/>
              <a:t>El </a:t>
            </a:r>
            <a:r>
              <a:rPr lang="es-ES_tradnl" dirty="0"/>
              <a:t>Sistema </a:t>
            </a:r>
            <a:r>
              <a:rPr lang="es-ES_tradnl" dirty="0" smtClean="0"/>
              <a:t>de comercio electrónico para la empresa Dolarín </a:t>
            </a:r>
            <a:r>
              <a:rPr lang="es-ES_tradnl" dirty="0"/>
              <a:t>abarca los módulos de: Administración de Usuarios, Administración de </a:t>
            </a:r>
            <a:r>
              <a:rPr lang="es-ES_tradnl" dirty="0" smtClean="0"/>
              <a:t>Categorías, </a:t>
            </a:r>
            <a:r>
              <a:rPr lang="es-ES_tradnl" dirty="0"/>
              <a:t>Administración de </a:t>
            </a:r>
            <a:r>
              <a:rPr lang="es-ES_tradnl" dirty="0" smtClean="0"/>
              <a:t>Productos, </a:t>
            </a:r>
            <a:r>
              <a:rPr lang="es-ES_tradnl" dirty="0"/>
              <a:t>Administración de </a:t>
            </a:r>
            <a:r>
              <a:rPr lang="es-ES_tradnl" dirty="0" smtClean="0"/>
              <a:t>Pedidos e Interfaz para clientes.</a:t>
            </a:r>
            <a:endParaRPr lang="es-EC" dirty="0"/>
          </a:p>
          <a:p>
            <a:pPr algn="just">
              <a:buNone/>
            </a:pPr>
            <a:r>
              <a:rPr lang="es-MX" dirty="0"/>
              <a:t> </a:t>
            </a:r>
            <a:endParaRPr lang="es-EC" dirty="0"/>
          </a:p>
          <a:p>
            <a:pPr algn="just"/>
            <a:r>
              <a:rPr lang="es-MX" dirty="0" smtClean="0"/>
              <a:t>Etapas</a:t>
            </a:r>
            <a:r>
              <a:rPr lang="es-MX" dirty="0"/>
              <a:t>: Levantamiento de requerimientos </a:t>
            </a:r>
            <a:r>
              <a:rPr lang="es-MX" dirty="0" smtClean="0"/>
              <a:t>(IEEE 830-1998). </a:t>
            </a:r>
            <a:r>
              <a:rPr lang="es-MX" dirty="0"/>
              <a:t>El </a:t>
            </a:r>
            <a:r>
              <a:rPr lang="es-MX" dirty="0" smtClean="0"/>
              <a:t>Diseño. </a:t>
            </a:r>
            <a:r>
              <a:rPr lang="es-MX" dirty="0"/>
              <a:t>El </a:t>
            </a:r>
            <a:r>
              <a:rPr lang="es-MX" dirty="0" smtClean="0"/>
              <a:t>Desarrollo. </a:t>
            </a:r>
            <a:r>
              <a:rPr lang="es-MX" dirty="0"/>
              <a:t>La </a:t>
            </a:r>
            <a:r>
              <a:rPr lang="es-MX" dirty="0" smtClean="0"/>
              <a:t>Documentación. </a:t>
            </a:r>
            <a:r>
              <a:rPr lang="es-MX" dirty="0"/>
              <a:t>Las </a:t>
            </a:r>
            <a:r>
              <a:rPr lang="es-MX" dirty="0" smtClean="0"/>
              <a:t>Pruebas.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s-ES" dirty="0" smtClean="0"/>
              <a:t>Se diseño e implementó el sistema de comercio electrónico del portal Web de DOLARIN.</a:t>
            </a:r>
          </a:p>
          <a:p>
            <a:pPr algn="just"/>
            <a:r>
              <a:rPr lang="es-ES" dirty="0" smtClean="0"/>
              <a:t>Metodología UWE</a:t>
            </a:r>
          </a:p>
          <a:p>
            <a:pPr lvl="1" algn="just"/>
            <a:r>
              <a:rPr lang="es-ES" dirty="0" smtClean="0"/>
              <a:t>Abarcar todas las necesidades del sistema</a:t>
            </a:r>
          </a:p>
          <a:p>
            <a:pPr lvl="1" algn="just"/>
            <a:r>
              <a:rPr lang="es-ES" dirty="0" smtClean="0"/>
              <a:t>Haciendo enfoque en perfiles de usuario: </a:t>
            </a:r>
          </a:p>
          <a:p>
            <a:pPr lvl="2" algn="just"/>
            <a:r>
              <a:rPr lang="es-ES" dirty="0" smtClean="0"/>
              <a:t>Administrador</a:t>
            </a:r>
          </a:p>
          <a:p>
            <a:pPr lvl="2" algn="just"/>
            <a:r>
              <a:rPr lang="es-ES" dirty="0" smtClean="0"/>
              <a:t>Cliente</a:t>
            </a:r>
          </a:p>
          <a:p>
            <a:pPr lvl="1" algn="just"/>
            <a:r>
              <a:rPr lang="es-ES" dirty="0" smtClean="0"/>
              <a:t>Interfaz de usuario amigable.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Recomendaciones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 smtClean="0"/>
              <a:t>Pago en línea.</a:t>
            </a:r>
          </a:p>
          <a:p>
            <a:pPr algn="just"/>
            <a:r>
              <a:rPr lang="es-ES" dirty="0" smtClean="0"/>
              <a:t>Módulo de reportes para el perfil de administrador.</a:t>
            </a:r>
          </a:p>
          <a:p>
            <a:pPr lvl="1" algn="just"/>
            <a:r>
              <a:rPr lang="es-ES" dirty="0" smtClean="0"/>
              <a:t>Semanal, mensual o anual.</a:t>
            </a:r>
          </a:p>
          <a:p>
            <a:pPr lvl="1" algn="just"/>
            <a:r>
              <a:rPr lang="es-ES" dirty="0" smtClean="0"/>
              <a:t>Ingresos.</a:t>
            </a:r>
          </a:p>
          <a:p>
            <a:pPr lvl="1" algn="just"/>
            <a:r>
              <a:rPr lang="es-ES" dirty="0" smtClean="0"/>
              <a:t>Productos más vendidos.</a:t>
            </a:r>
          </a:p>
          <a:p>
            <a:pPr lvl="1" algn="just"/>
            <a:r>
              <a:rPr lang="es-ES" dirty="0" smtClean="0"/>
              <a:t>Clientes que más compran.</a:t>
            </a:r>
          </a:p>
          <a:p>
            <a:pPr algn="just"/>
            <a:r>
              <a:rPr lang="es-ES" dirty="0" smtClean="0"/>
              <a:t>Descripción de los productos es limitada.</a:t>
            </a:r>
          </a:p>
          <a:p>
            <a:pPr lvl="1" algn="just"/>
            <a:r>
              <a:rPr lang="es-ES" dirty="0" smtClean="0"/>
              <a:t>Rediseñar la base de datos.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8229600" cy="4143404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Antecedentes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Planteamiento</a:t>
            </a:r>
            <a:r>
              <a:rPr lang="en-US" dirty="0" smtClean="0"/>
              <a:t> del </a:t>
            </a:r>
            <a:r>
              <a:rPr lang="en-US" dirty="0" err="1" smtClean="0"/>
              <a:t>Problema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Justificación</a:t>
            </a:r>
            <a:r>
              <a:rPr lang="en-US" dirty="0" smtClean="0"/>
              <a:t>.</a:t>
            </a:r>
          </a:p>
          <a:p>
            <a:pPr algn="just"/>
            <a:r>
              <a:rPr lang="es-ES" dirty="0" smtClean="0"/>
              <a:t>Objetivos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Alcance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s-EC" dirty="0"/>
          </a:p>
          <a:p>
            <a:pPr algn="just">
              <a:buNone/>
            </a:pP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b="1" dirty="0" smtClean="0"/>
              <a:t>Antecedentes</a:t>
            </a:r>
            <a:endParaRPr lang="es-EC" b="1" dirty="0"/>
          </a:p>
          <a:p>
            <a:pPr algn="just">
              <a:buNone/>
            </a:pPr>
            <a:endParaRPr lang="es-EC" dirty="0"/>
          </a:p>
          <a:p>
            <a:pPr algn="just"/>
            <a:r>
              <a:rPr lang="es-ES" dirty="0" smtClean="0"/>
              <a:t>En los últimos años, el uso del internet se ha incrementado de manera impresionante.</a:t>
            </a:r>
          </a:p>
          <a:p>
            <a:pPr algn="just"/>
            <a:r>
              <a:rPr lang="es-ES" dirty="0" smtClean="0"/>
              <a:t>Adicionalmente, un gran número de empresas han optado por ofrecer a sus clientes y empleados diversos servicios web</a:t>
            </a:r>
            <a:r>
              <a:rPr lang="es-EC" dirty="0" smtClean="0"/>
              <a:t>.</a:t>
            </a:r>
          </a:p>
          <a:p>
            <a:pPr algn="just"/>
            <a:r>
              <a:rPr lang="es-ES" dirty="0" smtClean="0"/>
              <a:t>DOLARIN desea formar parte del grupo.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b="1" dirty="0" smtClean="0"/>
              <a:t>Planteamiento del Problema</a:t>
            </a:r>
            <a:endParaRPr lang="es-EC" b="1" dirty="0"/>
          </a:p>
          <a:p>
            <a:pPr algn="just">
              <a:buNone/>
            </a:pPr>
            <a:endParaRPr lang="es-EC" dirty="0"/>
          </a:p>
          <a:p>
            <a:pPr algn="just"/>
            <a:r>
              <a:rPr lang="es-ES" dirty="0" smtClean="0"/>
              <a:t>Servicio de compra en línea y entrega a domicilio</a:t>
            </a:r>
          </a:p>
          <a:p>
            <a:pPr lvl="1" algn="just"/>
            <a:r>
              <a:rPr lang="es-EC" dirty="0" smtClean="0"/>
              <a:t>Registro de clientes.</a:t>
            </a:r>
          </a:p>
          <a:p>
            <a:pPr lvl="1" algn="just"/>
            <a:r>
              <a:rPr lang="es-EC" dirty="0" smtClean="0"/>
              <a:t>Carrito de compras.</a:t>
            </a:r>
          </a:p>
          <a:p>
            <a:pPr lvl="1" algn="just"/>
            <a:r>
              <a:rPr lang="es-EC" dirty="0" smtClean="0"/>
              <a:t>Entrega a domicilio.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b="1" dirty="0" smtClean="0"/>
              <a:t>Justificación</a:t>
            </a:r>
            <a:endParaRPr lang="es-ES" b="1" dirty="0" smtClean="0"/>
          </a:p>
          <a:p>
            <a:pPr algn="just">
              <a:buNone/>
            </a:pPr>
            <a:endParaRPr lang="es-EC" dirty="0"/>
          </a:p>
          <a:p>
            <a:pPr algn="just"/>
            <a:r>
              <a:rPr lang="es-ES" dirty="0" smtClean="0"/>
              <a:t>Aumentar el alcance del mercado para mejorar las ventas.</a:t>
            </a:r>
          </a:p>
          <a:p>
            <a:pPr algn="just"/>
            <a:r>
              <a:rPr lang="es-ES" dirty="0" smtClean="0"/>
              <a:t>Uso de servicios en línea para clientes.</a:t>
            </a:r>
          </a:p>
          <a:p>
            <a:pPr algn="just"/>
            <a:r>
              <a:rPr lang="es-ES" dirty="0" smtClean="0"/>
              <a:t>Competitividad para sobresalir en el medio.</a:t>
            </a:r>
          </a:p>
          <a:p>
            <a:pPr algn="just"/>
            <a:r>
              <a:rPr lang="es-ES" dirty="0" smtClean="0"/>
              <a:t>Automatización de procesos.</a:t>
            </a:r>
          </a:p>
          <a:p>
            <a:pPr algn="just"/>
            <a:r>
              <a:rPr lang="es-ES" dirty="0" smtClean="0"/>
              <a:t>Una imagen más modernizada.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b="1" dirty="0" smtClean="0"/>
              <a:t>Objetivos</a:t>
            </a:r>
            <a:endParaRPr lang="es-ES" b="1" dirty="0" smtClean="0"/>
          </a:p>
          <a:p>
            <a:pPr algn="just">
              <a:buNone/>
            </a:pPr>
            <a:endParaRPr lang="es-EC" dirty="0"/>
          </a:p>
          <a:p>
            <a:pPr algn="just"/>
            <a:r>
              <a:rPr lang="es-ES" dirty="0" smtClean="0"/>
              <a:t>Objetivo General</a:t>
            </a:r>
          </a:p>
          <a:p>
            <a:pPr lvl="1" algn="just"/>
            <a:r>
              <a:rPr lang="es-ES" dirty="0" smtClean="0"/>
              <a:t>Desarrollar el sistema de comercio electrónico para la empresa Dolarín en un portal Web utilizando la metodología  UWE</a:t>
            </a:r>
          </a:p>
          <a:p>
            <a:pPr algn="just"/>
            <a:r>
              <a:rPr lang="es-EC" dirty="0" smtClean="0"/>
              <a:t>Objetivos Específicos</a:t>
            </a:r>
          </a:p>
          <a:p>
            <a:pPr lvl="1" algn="just"/>
            <a:r>
              <a:rPr lang="es-ES" dirty="0" smtClean="0"/>
              <a:t>Analizar y especificar los requerimientos de la empresa mediante la norma IEEE 830-1998.</a:t>
            </a:r>
          </a:p>
          <a:p>
            <a:pPr lvl="1" algn="just"/>
            <a:r>
              <a:rPr lang="es-ES" dirty="0" smtClean="0"/>
              <a:t>Aplicar la metodología UWE para el desarrollo del portal Web de la empresa DOLARIN.</a:t>
            </a:r>
          </a:p>
          <a:p>
            <a:pPr lvl="1" algn="just"/>
            <a:r>
              <a:rPr lang="es-ES" dirty="0" smtClean="0"/>
              <a:t>Diseñar e implementar el sistema de comercio electrónico del portal Web de DOLARIN.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229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b="1" dirty="0" smtClean="0"/>
              <a:t>Alcance</a:t>
            </a:r>
            <a:endParaRPr lang="es-ES" b="1" dirty="0" smtClean="0"/>
          </a:p>
          <a:p>
            <a:pPr algn="just">
              <a:buNone/>
            </a:pPr>
            <a:endParaRPr lang="es-EC" dirty="0"/>
          </a:p>
          <a:p>
            <a:pPr algn="just"/>
            <a:r>
              <a:rPr lang="es-ES" dirty="0" smtClean="0"/>
              <a:t>Portal web.</a:t>
            </a:r>
          </a:p>
          <a:p>
            <a:pPr lvl="1" algn="just"/>
            <a:r>
              <a:rPr lang="es-ES" dirty="0" smtClean="0"/>
              <a:t>Informativo.</a:t>
            </a:r>
          </a:p>
          <a:p>
            <a:pPr lvl="1" algn="just"/>
            <a:r>
              <a:rPr lang="es-EC" dirty="0" smtClean="0"/>
              <a:t>Gestión Comercio Electrónico.</a:t>
            </a:r>
          </a:p>
          <a:p>
            <a:pPr algn="just"/>
            <a:r>
              <a:rPr lang="es-EC" dirty="0" smtClean="0"/>
              <a:t>Proyecto orientado al área técnica.</a:t>
            </a:r>
          </a:p>
          <a:p>
            <a:pPr lvl="1" algn="just"/>
            <a:r>
              <a:rPr lang="es-EC" dirty="0" smtClean="0"/>
              <a:t>Actualización datos del cliente.</a:t>
            </a:r>
          </a:p>
          <a:p>
            <a:pPr lvl="1" algn="just"/>
            <a:r>
              <a:rPr lang="es-EC" dirty="0" smtClean="0"/>
              <a:t>Actualización de inventario.</a:t>
            </a:r>
          </a:p>
          <a:p>
            <a:pPr lvl="1" algn="just"/>
            <a:r>
              <a:rPr lang="es-EC" dirty="0" smtClean="0"/>
              <a:t>Acceso interactivo a productos.</a:t>
            </a:r>
          </a:p>
          <a:p>
            <a:pPr lvl="1" algn="just"/>
            <a:r>
              <a:rPr lang="es-EC" dirty="0" smtClean="0"/>
              <a:t>Pedidos en línea.</a:t>
            </a:r>
          </a:p>
          <a:p>
            <a:pPr lvl="1" algn="just"/>
            <a:r>
              <a:rPr lang="es-EC" dirty="0" smtClean="0"/>
              <a:t>Servicio de entrega y cobro a domicilio.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Comercio</a:t>
            </a:r>
            <a:r>
              <a:rPr lang="en-US" dirty="0" smtClean="0"/>
              <a:t> </a:t>
            </a:r>
            <a:r>
              <a:rPr lang="es-ES" dirty="0" smtClean="0"/>
              <a:t>Electrónico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 smtClean="0"/>
              <a:t>Aplicación web.</a:t>
            </a:r>
          </a:p>
          <a:p>
            <a:pPr algn="just"/>
            <a:r>
              <a:rPr lang="es-ES" dirty="0" smtClean="0"/>
              <a:t>Tipos de Aplicación Web.</a:t>
            </a:r>
          </a:p>
          <a:p>
            <a:pPr algn="just"/>
            <a:r>
              <a:rPr lang="es-ES" dirty="0" smtClean="0"/>
              <a:t>Comercio electrónico.</a:t>
            </a:r>
          </a:p>
          <a:p>
            <a:pPr algn="just"/>
            <a:r>
              <a:rPr lang="es-ES" dirty="0" smtClean="0"/>
              <a:t>Tipos de comercio electrónico.</a:t>
            </a:r>
          </a:p>
          <a:p>
            <a:pPr algn="just"/>
            <a:r>
              <a:rPr lang="es-ES" dirty="0" smtClean="0"/>
              <a:t>Requisitos para el desarrollo de una aplicación Web.</a:t>
            </a:r>
          </a:p>
          <a:p>
            <a:pPr algn="just"/>
            <a:r>
              <a:rPr lang="es-ES" dirty="0" smtClean="0"/>
              <a:t>Ventajas y desventajas del comercio electrónico.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1300</TotalTime>
  <Words>744</Words>
  <Application>Microsoft Office PowerPoint</Application>
  <PresentationFormat>Presentación en pantalla (4:3)</PresentationFormat>
  <Paragraphs>154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Civil</vt:lpstr>
      <vt:lpstr>ANÁLISIS, DISEÑO Y CONSTRUCCIÓN DEL SISTEMA DE COMERCIO ELECTRÓNICO PARA LA EMPRESA DOLARIN</vt:lpstr>
      <vt:lpstr>Resumen</vt:lpstr>
      <vt:lpstr>Introducción</vt:lpstr>
      <vt:lpstr>Diapositiva 4</vt:lpstr>
      <vt:lpstr>Diapositiva 5</vt:lpstr>
      <vt:lpstr>Diapositiva 6</vt:lpstr>
      <vt:lpstr>Diapositiva 7</vt:lpstr>
      <vt:lpstr>Diapositiva 8</vt:lpstr>
      <vt:lpstr>Comercio Electrónico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Conclusiones</vt:lpstr>
      <vt:lpstr>Conclusiones</vt:lpstr>
      <vt:lpstr>Recomendaciones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 DE RECURSOS DE SALAS DE VIDEOCONFERENCIA Y CABINAS DE TUTORÍAS VIRTUALES PARA LA ESCUELA POLITÉCNICA DEL EJÉRCITO</dc:title>
  <dc:creator>Christian Gómez</dc:creator>
  <cp:lastModifiedBy>Checho</cp:lastModifiedBy>
  <cp:revision>176</cp:revision>
  <dcterms:created xsi:type="dcterms:W3CDTF">2008-12-01T16:34:00Z</dcterms:created>
  <dcterms:modified xsi:type="dcterms:W3CDTF">2011-09-18T17:44:49Z</dcterms:modified>
</cp:coreProperties>
</file>