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792" r:id="rId1"/>
  </p:sldMasterIdLst>
  <p:sldIdLst>
    <p:sldId id="256" r:id="rId2"/>
    <p:sldId id="257" r:id="rId3"/>
    <p:sldId id="258" r:id="rId4"/>
    <p:sldId id="259" r:id="rId5"/>
    <p:sldId id="260" r:id="rId6"/>
    <p:sldId id="262" r:id="rId7"/>
    <p:sldId id="263" r:id="rId8"/>
    <p:sldId id="264" r:id="rId9"/>
    <p:sldId id="265" r:id="rId10"/>
    <p:sldId id="266" r:id="rId11"/>
    <p:sldId id="268" r:id="rId12"/>
    <p:sldId id="272" r:id="rId13"/>
    <p:sldId id="273" r:id="rId14"/>
    <p:sldId id="274" r:id="rId15"/>
    <p:sldId id="275" r:id="rId16"/>
    <p:sldId id="276" r:id="rId17"/>
    <p:sldId id="277" r:id="rId18"/>
    <p:sldId id="278" r:id="rId19"/>
    <p:sldId id="279" r:id="rId20"/>
    <p:sldId id="295" r:id="rId21"/>
    <p:sldId id="280" r:id="rId22"/>
    <p:sldId id="296" r:id="rId23"/>
    <p:sldId id="297" r:id="rId24"/>
    <p:sldId id="299" r:id="rId25"/>
    <p:sldId id="300" r:id="rId26"/>
    <p:sldId id="281" r:id="rId27"/>
    <p:sldId id="282"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378" r:id="rId43"/>
    <p:sldId id="285" r:id="rId44"/>
    <p:sldId id="315" r:id="rId45"/>
    <p:sldId id="316" r:id="rId46"/>
    <p:sldId id="317" r:id="rId47"/>
    <p:sldId id="318" r:id="rId48"/>
    <p:sldId id="319" r:id="rId49"/>
    <p:sldId id="320" r:id="rId50"/>
    <p:sldId id="321" r:id="rId51"/>
    <p:sldId id="322" r:id="rId52"/>
    <p:sldId id="323" r:id="rId53"/>
    <p:sldId id="324" r:id="rId54"/>
    <p:sldId id="327" r:id="rId55"/>
    <p:sldId id="328" r:id="rId56"/>
    <p:sldId id="329" r:id="rId57"/>
    <p:sldId id="330" r:id="rId58"/>
    <p:sldId id="332" r:id="rId59"/>
    <p:sldId id="287" r:id="rId60"/>
    <p:sldId id="379" r:id="rId61"/>
    <p:sldId id="334" r:id="rId62"/>
    <p:sldId id="335" r:id="rId63"/>
    <p:sldId id="336" r:id="rId64"/>
    <p:sldId id="337" r:id="rId65"/>
    <p:sldId id="339" r:id="rId66"/>
    <p:sldId id="289" r:id="rId67"/>
    <p:sldId id="340" r:id="rId68"/>
    <p:sldId id="341" r:id="rId69"/>
    <p:sldId id="342" r:id="rId70"/>
    <p:sldId id="343" r:id="rId71"/>
    <p:sldId id="345" r:id="rId72"/>
    <p:sldId id="347" r:id="rId73"/>
    <p:sldId id="349" r:id="rId74"/>
    <p:sldId id="350" r:id="rId75"/>
    <p:sldId id="351" r:id="rId76"/>
    <p:sldId id="352" r:id="rId77"/>
    <p:sldId id="354" r:id="rId78"/>
    <p:sldId id="355" r:id="rId79"/>
    <p:sldId id="380" r:id="rId80"/>
    <p:sldId id="356" r:id="rId81"/>
    <p:sldId id="381" r:id="rId82"/>
    <p:sldId id="358" r:id="rId83"/>
    <p:sldId id="359" r:id="rId84"/>
    <p:sldId id="382" r:id="rId85"/>
    <p:sldId id="360" r:id="rId86"/>
    <p:sldId id="361" r:id="rId87"/>
    <p:sldId id="383" r:id="rId88"/>
    <p:sldId id="363" r:id="rId89"/>
    <p:sldId id="364" r:id="rId90"/>
    <p:sldId id="384" r:id="rId91"/>
    <p:sldId id="385" r:id="rId92"/>
    <p:sldId id="386" r:id="rId93"/>
    <p:sldId id="365" r:id="rId94"/>
    <p:sldId id="366" r:id="rId95"/>
    <p:sldId id="388" r:id="rId96"/>
    <p:sldId id="367" r:id="rId97"/>
    <p:sldId id="368" r:id="rId98"/>
    <p:sldId id="369" r:id="rId99"/>
    <p:sldId id="371" r:id="rId100"/>
    <p:sldId id="387" r:id="rId101"/>
    <p:sldId id="372" r:id="rId102"/>
    <p:sldId id="373" r:id="rId103"/>
    <p:sldId id="293" r:id="rId104"/>
    <p:sldId id="374" r:id="rId105"/>
    <p:sldId id="376" r:id="rId106"/>
    <p:sldId id="377" r:id="rId107"/>
    <p:sldId id="389" r:id="rId10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autoAdjust="0"/>
    <p:restoredTop sz="94692" autoAdjust="0"/>
  </p:normalViewPr>
  <p:slideViewPr>
    <p:cSldViewPr>
      <p:cViewPr varScale="1">
        <p:scale>
          <a:sx n="84" d="100"/>
          <a:sy n="84" d="100"/>
        </p:scale>
        <p:origin x="-1392"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fld id="{E578E00C-724B-4AD9-8D72-3283597B11D9}" type="datetimeFigureOut">
              <a:rPr lang="es-EC" smtClean="0"/>
              <a:t>16/10/2011</a:t>
            </a:fld>
            <a:endParaRPr lang="es-EC"/>
          </a:p>
        </p:txBody>
      </p:sp>
      <p:sp>
        <p:nvSpPr>
          <p:cNvPr id="17" name="16 Marcador de pie de página"/>
          <p:cNvSpPr>
            <a:spLocks noGrp="1"/>
          </p:cNvSpPr>
          <p:nvPr>
            <p:ph type="ftr" sz="quarter" idx="11"/>
          </p:nvPr>
        </p:nvSpPr>
        <p:spPr/>
        <p:txBody>
          <a:bodyPr/>
          <a:lstStyle>
            <a:extLst/>
          </a:lstStyle>
          <a:p>
            <a:endParaRPr lang="es-EC"/>
          </a:p>
        </p:txBody>
      </p:sp>
      <p:sp>
        <p:nvSpPr>
          <p:cNvPr id="29" name="28 Marcador de número de diapositiva"/>
          <p:cNvSpPr>
            <a:spLocks noGrp="1"/>
          </p:cNvSpPr>
          <p:nvPr>
            <p:ph type="sldNum" sz="quarter" idx="12"/>
          </p:nvPr>
        </p:nvSpPr>
        <p:spPr/>
        <p:txBody>
          <a:bodyPr/>
          <a:lstStyle>
            <a:extLst/>
          </a:lstStyle>
          <a:p>
            <a:fld id="{4A48A7BD-3C08-4056-AE73-0E7A1DABDBCF}" type="slidenum">
              <a:rPr lang="es-EC" smtClean="0"/>
              <a:t>‹Nº›</a:t>
            </a:fld>
            <a:endParaRPr lang="es-EC"/>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578E00C-724B-4AD9-8D72-3283597B11D9}" type="datetimeFigureOut">
              <a:rPr lang="es-EC" smtClean="0"/>
              <a:t>16/10/2011</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4A48A7BD-3C08-4056-AE73-0E7A1DABDBCF}" type="slidenum">
              <a:rPr lang="es-EC" smtClean="0"/>
              <a:t>‹Nº›</a:t>
            </a:fld>
            <a:endParaRPr lang="es-EC"/>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578E00C-724B-4AD9-8D72-3283597B11D9}" type="datetimeFigureOut">
              <a:rPr lang="es-EC" smtClean="0"/>
              <a:t>16/10/2011</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4A48A7BD-3C08-4056-AE73-0E7A1DABDBCF}" type="slidenum">
              <a:rPr lang="es-EC" smtClean="0"/>
              <a:t>‹Nº›</a:t>
            </a:fld>
            <a:endParaRPr lang="es-EC"/>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578E00C-724B-4AD9-8D72-3283597B11D9}" type="datetimeFigureOut">
              <a:rPr lang="es-EC" smtClean="0"/>
              <a:t>16/10/2011</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4A48A7BD-3C08-4056-AE73-0E7A1DABDBCF}" type="slidenum">
              <a:rPr lang="es-EC" smtClean="0"/>
              <a:t>‹Nº›</a:t>
            </a:fld>
            <a:endParaRPr lang="es-EC"/>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E578E00C-724B-4AD9-8D72-3283597B11D9}" type="datetimeFigureOut">
              <a:rPr lang="es-EC" smtClean="0"/>
              <a:t>16/10/2011</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4A48A7BD-3C08-4056-AE73-0E7A1DABDBCF}" type="slidenum">
              <a:rPr lang="es-EC" smtClean="0"/>
              <a:t>‹Nº›</a:t>
            </a:fld>
            <a:endParaRPr lang="es-EC"/>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E578E00C-724B-4AD9-8D72-3283597B11D9}" type="datetimeFigureOut">
              <a:rPr lang="es-EC" smtClean="0"/>
              <a:t>16/10/2011</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4A48A7BD-3C08-4056-AE73-0E7A1DABDBCF}" type="slidenum">
              <a:rPr lang="es-EC" smtClean="0"/>
              <a:t>‹Nº›</a:t>
            </a:fld>
            <a:endParaRPr lang="es-EC"/>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E578E00C-724B-4AD9-8D72-3283597B11D9}" type="datetimeFigureOut">
              <a:rPr lang="es-EC" smtClean="0"/>
              <a:t>16/10/2011</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4A48A7BD-3C08-4056-AE73-0E7A1DABDBCF}" type="slidenum">
              <a:rPr lang="es-EC" smtClean="0"/>
              <a:t>‹Nº›</a:t>
            </a:fld>
            <a:endParaRPr lang="es-EC"/>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E578E00C-724B-4AD9-8D72-3283597B11D9}" type="datetimeFigureOut">
              <a:rPr lang="es-EC" smtClean="0"/>
              <a:t>16/10/2011</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4A48A7BD-3C08-4056-AE73-0E7A1DABDBCF}" type="slidenum">
              <a:rPr lang="es-EC" smtClean="0"/>
              <a:t>‹Nº›</a:t>
            </a:fld>
            <a:endParaRPr lang="es-EC"/>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E578E00C-724B-4AD9-8D72-3283597B11D9}" type="datetimeFigureOut">
              <a:rPr lang="es-EC" smtClean="0"/>
              <a:t>16/10/2011</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4A48A7BD-3C08-4056-AE73-0E7A1DABDBCF}" type="slidenum">
              <a:rPr lang="es-EC" smtClean="0"/>
              <a:t>‹Nº›</a:t>
            </a:fld>
            <a:endParaRPr lang="es-EC"/>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E578E00C-724B-4AD9-8D72-3283597B11D9}" type="datetimeFigureOut">
              <a:rPr lang="es-EC" smtClean="0"/>
              <a:t>16/10/2011</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4A48A7BD-3C08-4056-AE73-0E7A1DABDBCF}" type="slidenum">
              <a:rPr lang="es-EC" smtClean="0"/>
              <a:t>‹Nº›</a:t>
            </a:fld>
            <a:endParaRPr lang="es-EC"/>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fld id="{E578E00C-724B-4AD9-8D72-3283597B11D9}" type="datetimeFigureOut">
              <a:rPr lang="es-EC" smtClean="0"/>
              <a:t>16/10/2011</a:t>
            </a:fld>
            <a:endParaRPr lang="es-EC"/>
          </a:p>
        </p:txBody>
      </p:sp>
      <p:sp>
        <p:nvSpPr>
          <p:cNvPr id="6" name="5 Marcador de pie de página"/>
          <p:cNvSpPr>
            <a:spLocks noGrp="1"/>
          </p:cNvSpPr>
          <p:nvPr>
            <p:ph type="ftr" sz="quarter" idx="11"/>
          </p:nvPr>
        </p:nvSpPr>
        <p:spPr>
          <a:xfrm>
            <a:off x="914400" y="55499"/>
            <a:ext cx="5562600" cy="365125"/>
          </a:xfrm>
        </p:spPr>
        <p:txBody>
          <a:bodyPr/>
          <a:lstStyle>
            <a:extLst/>
          </a:lstStyle>
          <a:p>
            <a:endParaRPr lang="es-EC"/>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fld id="{4A48A7BD-3C08-4056-AE73-0E7A1DABDBCF}" type="slidenum">
              <a:rPr lang="es-EC" smtClean="0"/>
              <a:t>‹Nº›</a:t>
            </a:fld>
            <a:endParaRPr lang="es-EC"/>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E578E00C-724B-4AD9-8D72-3283597B11D9}" type="datetimeFigureOut">
              <a:rPr lang="es-EC" smtClean="0"/>
              <a:t>16/10/2011</a:t>
            </a:fld>
            <a:endParaRPr lang="es-EC"/>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s-EC"/>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4A48A7BD-3C08-4056-AE73-0E7A1DABDBCF}" type="slidenum">
              <a:rPr lang="es-EC" smtClean="0"/>
              <a:t>‹Nº›</a:t>
            </a:fld>
            <a:endParaRPr lang="es-EC"/>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es.wikipedia.org/wiki/Archivo:Theodolit_Schema" TargetMode="External"/><Relationship Id="rId2" Type="http://schemas.openxmlformats.org/officeDocument/2006/relationships/hyperlink" Target="http://es.wikipedia.org/wiki/Instrumento_de_medici%C3%B3n"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bing.com/images/search?q=nivel+tubular+&amp;view=detail&amp;id=C238FB4A312036CA39163334EC1010C988FA6594&amp;first=31&amp;FORM=ID"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hyperlink" Target="http://es.wikipedia.org/wiki/Tecnolog%C3%ADa" TargetMode="External"/><Relationship Id="rId7" Type="http://schemas.openxmlformats.org/officeDocument/2006/relationships/hyperlink" Target="http://es.wikipedia.org/wiki/Teodolito" TargetMode="External"/><Relationship Id="rId2" Type="http://schemas.openxmlformats.org/officeDocument/2006/relationships/hyperlink" Target="http://es.wikipedia.org/wiki/Topograf%C3%ADa" TargetMode="External"/><Relationship Id="rId1" Type="http://schemas.openxmlformats.org/officeDocument/2006/relationships/slideLayout" Target="../slideLayouts/slideLayout2.xml"/><Relationship Id="rId6" Type="http://schemas.openxmlformats.org/officeDocument/2006/relationships/hyperlink" Target="http://es.wikipedia.org/wiki/Microprocesador" TargetMode="External"/><Relationship Id="rId5" Type="http://schemas.openxmlformats.org/officeDocument/2006/relationships/hyperlink" Target="http://es.wikipedia.org/wiki/Distanci%C3%B3metro" TargetMode="External"/><Relationship Id="rId4" Type="http://schemas.openxmlformats.org/officeDocument/2006/relationships/hyperlink" Target="http://es.wikipedia.org/wiki/Electr%C3%B3nica" TargetMode="External"/><Relationship Id="rId9" Type="http://schemas.openxmlformats.org/officeDocument/2006/relationships/image" Target="../media/image29.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9.png"/><Relationship Id="rId5" Type="http://schemas.openxmlformats.org/officeDocument/2006/relationships/oleObject" Target="../embeddings/oleObject2.bin"/><Relationship Id="rId4" Type="http://schemas.openxmlformats.org/officeDocument/2006/relationships/image" Target="../media/image38.png"/></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1.w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87114" y="2492896"/>
            <a:ext cx="7776864" cy="2308324"/>
          </a:xfrm>
          <a:prstGeom prst="rect">
            <a:avLst/>
          </a:prstGeom>
        </p:spPr>
        <p:txBody>
          <a:bodyPr wrap="square">
            <a:spAutoFit/>
          </a:bodyPr>
          <a:lstStyle/>
          <a:p>
            <a:pPr algn="just"/>
            <a:r>
              <a:rPr lang="es-ES" sz="2400" b="1" dirty="0" smtClean="0"/>
              <a:t>"ELABORACION DE LA DOCUMENTACION NECESARIA ESTABLECIDA EN LA NORMA ISO 17025 PARA EL LABORATORIO DE TOPOGRAFIA DEL DEPARTAMENTO DE CIENCIAS DE LA TIERRA Y CONSTRUCCION EN ENSAYOS DE CALIBRACION PARA ESTACIONES TOTALES Y TEODOLITOS"</a:t>
            </a:r>
            <a:endParaRPr lang="es-EC" sz="2400" dirty="0"/>
          </a:p>
        </p:txBody>
      </p:sp>
      <p:sp>
        <p:nvSpPr>
          <p:cNvPr id="5" name="4 Rectángulo"/>
          <p:cNvSpPr/>
          <p:nvPr/>
        </p:nvSpPr>
        <p:spPr>
          <a:xfrm>
            <a:off x="1259632" y="692696"/>
            <a:ext cx="7776864" cy="954107"/>
          </a:xfrm>
          <a:prstGeom prst="rect">
            <a:avLst/>
          </a:prstGeom>
        </p:spPr>
        <p:txBody>
          <a:bodyPr wrap="square">
            <a:spAutoFit/>
          </a:bodyPr>
          <a:lstStyle/>
          <a:p>
            <a:pPr algn="just"/>
            <a:r>
              <a:rPr lang="es-ES" sz="2800" b="1" dirty="0" smtClean="0"/>
              <a:t>ESCUELA POLITECNICA DEL EJÉRCITO</a:t>
            </a:r>
          </a:p>
          <a:p>
            <a:pPr algn="just"/>
            <a:endParaRPr lang="es-EC" sz="2800" dirty="0"/>
          </a:p>
        </p:txBody>
      </p:sp>
      <p:sp>
        <p:nvSpPr>
          <p:cNvPr id="6" name="5 Rectángulo"/>
          <p:cNvSpPr/>
          <p:nvPr/>
        </p:nvSpPr>
        <p:spPr>
          <a:xfrm>
            <a:off x="1115616" y="5680412"/>
            <a:ext cx="7776864" cy="523220"/>
          </a:xfrm>
          <a:prstGeom prst="rect">
            <a:avLst/>
          </a:prstGeom>
        </p:spPr>
        <p:txBody>
          <a:bodyPr wrap="square">
            <a:spAutoFit/>
          </a:bodyPr>
          <a:lstStyle/>
          <a:p>
            <a:pPr algn="just"/>
            <a:r>
              <a:rPr lang="es-ES" sz="2800" b="1" dirty="0" smtClean="0"/>
              <a:t>REALIZADO POR: Alejandro Cárdenas</a:t>
            </a:r>
          </a:p>
        </p:txBody>
      </p:sp>
    </p:spTree>
    <p:extLst>
      <p:ext uri="{BB962C8B-B14F-4D97-AF65-F5344CB8AC3E}">
        <p14:creationId xmlns:p14="http://schemas.microsoft.com/office/powerpoint/2010/main" val="305037663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395288" y="26035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80000"/>
              </a:lnSpc>
              <a:spcBef>
                <a:spcPct val="0"/>
              </a:spcBef>
              <a:buFontTx/>
              <a:buNone/>
            </a:pPr>
            <a:r>
              <a:rPr lang="es-ES" sz="2000" b="1" dirty="0" smtClean="0"/>
              <a:t>VERIFICACIÓN.</a:t>
            </a:r>
            <a:r>
              <a:rPr lang="es-ES" sz="2000" dirty="0"/>
              <a:t> </a:t>
            </a:r>
            <a:r>
              <a:rPr lang="es-MX" sz="2000" dirty="0" smtClean="0"/>
              <a:t>evidencia de que un elemento satisface los requisitos especificados </a:t>
            </a:r>
            <a:r>
              <a:rPr lang="es-ES" sz="2000" dirty="0" smtClean="0"/>
              <a:t>.</a:t>
            </a:r>
          </a:p>
          <a:p>
            <a:pPr algn="just">
              <a:lnSpc>
                <a:spcPct val="80000"/>
              </a:lnSpc>
              <a:spcBef>
                <a:spcPct val="0"/>
              </a:spcBef>
              <a:buFontTx/>
              <a:buNone/>
            </a:pPr>
            <a:endParaRPr lang="es-ES" sz="2000" dirty="0" smtClean="0"/>
          </a:p>
        </p:txBody>
      </p:sp>
      <p:pic>
        <p:nvPicPr>
          <p:cNvPr id="6" name="Picture 4" descr="CBCE238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75" y="895971"/>
            <a:ext cx="6047953" cy="5831854"/>
          </a:xfrm>
          <a:prstGeom prst="rect">
            <a:avLst/>
          </a:prstGeom>
          <a:solidFill>
            <a:srgbClr val="006600"/>
          </a:solidFill>
          <a:ln w="9525">
            <a:solidFill>
              <a:srgbClr val="006600"/>
            </a:solidFill>
            <a:miter lim="800000"/>
            <a:headEnd/>
            <a:tailEnd/>
          </a:ln>
        </p:spPr>
      </p:pic>
    </p:spTree>
    <p:extLst>
      <p:ext uri="{BB962C8B-B14F-4D97-AF65-F5344CB8AC3E}">
        <p14:creationId xmlns:p14="http://schemas.microsoft.com/office/powerpoint/2010/main" val="302609472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1700808"/>
            <a:ext cx="8208912" cy="2585323"/>
          </a:xfrm>
          <a:prstGeom prst="rect">
            <a:avLst/>
          </a:prstGeom>
        </p:spPr>
        <p:txBody>
          <a:bodyPr wrap="square">
            <a:spAutoFit/>
          </a:bodyPr>
          <a:lstStyle/>
          <a:p>
            <a:pPr lvl="0" algn="just" eaLnBrk="0" fontAlgn="base" hangingPunct="0">
              <a:spcBef>
                <a:spcPct val="0"/>
              </a:spcBef>
              <a:spcAft>
                <a:spcPct val="0"/>
              </a:spcAft>
              <a:buFontTx/>
              <a:buChar char="•"/>
            </a:pPr>
            <a:r>
              <a:rPr kumimoji="0" lang="es-ES_tradnl" altLang="zh-CN" b="0" i="0" u="none" strike="noStrike" cap="none" normalizeH="0" baseline="0" dirty="0" smtClean="0">
                <a:ln>
                  <a:noFill/>
                </a:ln>
                <a:solidFill>
                  <a:schemeClr val="tx1"/>
                </a:solidFill>
                <a:effectLst/>
                <a:latin typeface="Garamond" pitchFamily="18" charset="0"/>
                <a:ea typeface="Calibri" pitchFamily="34" charset="0"/>
                <a:cs typeface="Arial" pitchFamily="34" charset="0"/>
              </a:rPr>
              <a:t>Verificación de la idoneidad de los parámetros y programas usados.</a:t>
            </a:r>
          </a:p>
          <a:p>
            <a:pPr lvl="0" algn="just" eaLnBrk="0" fontAlgn="base" hangingPunct="0">
              <a:spcBef>
                <a:spcPct val="0"/>
              </a:spcBef>
              <a:spcAft>
                <a:spcPct val="0"/>
              </a:spcAft>
              <a:buFontTx/>
              <a:buChar char="•"/>
            </a:pPr>
            <a:endParaRPr kumimoji="0" lang="es-EC" altLang="zh-CN" b="0" i="0" u="none" strike="noStrike" cap="none" normalizeH="0" baseline="0" dirty="0" smtClean="0">
              <a:ln>
                <a:noFill/>
              </a:ln>
              <a:solidFill>
                <a:schemeClr val="tx1"/>
              </a:solidFill>
              <a:effectLst/>
              <a:latin typeface="Garamond" pitchFamily="18" charset="0"/>
              <a:cs typeface="Arial" pitchFamily="34" charset="0"/>
            </a:endParaRPr>
          </a:p>
          <a:p>
            <a:pPr lvl="0" algn="just" eaLnBrk="0" fontAlgn="base" hangingPunct="0">
              <a:spcBef>
                <a:spcPct val="0"/>
              </a:spcBef>
              <a:spcAft>
                <a:spcPct val="0"/>
              </a:spcAft>
              <a:buFontTx/>
              <a:buChar char="•"/>
            </a:pPr>
            <a:r>
              <a:rPr kumimoji="0" lang="es-ES_tradnl" altLang="zh-CN" b="0" i="0" u="none" strike="noStrike" cap="none" normalizeH="0" baseline="0" dirty="0" smtClean="0">
                <a:ln>
                  <a:noFill/>
                </a:ln>
                <a:solidFill>
                  <a:schemeClr val="tx1"/>
                </a:solidFill>
                <a:effectLst/>
                <a:latin typeface="Garamond" pitchFamily="18" charset="0"/>
                <a:ea typeface="Calibri" pitchFamily="34" charset="0"/>
                <a:cs typeface="Arial" pitchFamily="34" charset="0"/>
              </a:rPr>
              <a:t>Realización, cuando se estime necesario o se realicen cambios, de pruebas del sistema con referencias preestablecidas.</a:t>
            </a:r>
          </a:p>
          <a:p>
            <a:pPr lvl="0" algn="just" eaLnBrk="0" fontAlgn="base" hangingPunct="0">
              <a:spcBef>
                <a:spcPct val="0"/>
              </a:spcBef>
              <a:spcAft>
                <a:spcPct val="0"/>
              </a:spcAft>
              <a:buFontTx/>
              <a:buChar char="•"/>
            </a:pPr>
            <a:endParaRPr kumimoji="0" lang="es-EC" altLang="zh-CN" b="0" i="0" u="none" strike="noStrike" cap="none" normalizeH="0" baseline="0" dirty="0" smtClean="0">
              <a:ln>
                <a:noFill/>
              </a:ln>
              <a:solidFill>
                <a:schemeClr val="tx1"/>
              </a:solidFill>
              <a:effectLst/>
              <a:latin typeface="Garamond" pitchFamily="18" charset="0"/>
              <a:cs typeface="Arial" pitchFamily="34" charset="0"/>
            </a:endParaRPr>
          </a:p>
          <a:p>
            <a:pPr lvl="0" algn="just" eaLnBrk="0" fontAlgn="base" hangingPunct="0">
              <a:spcBef>
                <a:spcPct val="0"/>
              </a:spcBef>
              <a:spcAft>
                <a:spcPct val="0"/>
              </a:spcAft>
              <a:buFontTx/>
              <a:buChar char="•"/>
            </a:pPr>
            <a:r>
              <a:rPr kumimoji="0" lang="es-ES_tradnl" altLang="zh-CN" b="0" i="0" u="none" strike="noStrike" cap="none" normalizeH="0" baseline="0" dirty="0" smtClean="0">
                <a:ln>
                  <a:noFill/>
                </a:ln>
                <a:solidFill>
                  <a:schemeClr val="tx1"/>
                </a:solidFill>
                <a:effectLst/>
                <a:latin typeface="Garamond" pitchFamily="18" charset="0"/>
                <a:ea typeface="Calibri" pitchFamily="34" charset="0"/>
                <a:cs typeface="Arial" pitchFamily="34" charset="0"/>
              </a:rPr>
              <a:t>Gestión informática de los registros informáticos </a:t>
            </a:r>
          </a:p>
          <a:p>
            <a:pPr lvl="0" algn="just" eaLnBrk="0" fontAlgn="base" hangingPunct="0">
              <a:spcBef>
                <a:spcPct val="0"/>
              </a:spcBef>
              <a:spcAft>
                <a:spcPct val="0"/>
              </a:spcAft>
              <a:buFontTx/>
              <a:buChar char="•"/>
            </a:pPr>
            <a:endParaRPr kumimoji="0" lang="es-EC" altLang="zh-CN" b="0" i="0" u="none" strike="noStrike" cap="none" normalizeH="0" baseline="0" dirty="0" smtClean="0">
              <a:ln>
                <a:noFill/>
              </a:ln>
              <a:solidFill>
                <a:schemeClr val="tx1"/>
              </a:solidFill>
              <a:effectLst/>
              <a:latin typeface="Garamond" pitchFamily="18" charset="0"/>
              <a:cs typeface="Arial" pitchFamily="34" charset="0"/>
            </a:endParaRPr>
          </a:p>
          <a:p>
            <a:pPr lvl="0" algn="just" eaLnBrk="0" fontAlgn="base" hangingPunct="0">
              <a:spcBef>
                <a:spcPct val="0"/>
              </a:spcBef>
              <a:spcAft>
                <a:spcPct val="0"/>
              </a:spcAft>
            </a:pPr>
            <a:r>
              <a:rPr kumimoji="0" lang="es-ES" altLang="zh-CN"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En todos los casos, se documentarán estas actuaciones en un informe que describa las verificaciones realizadas, su resultado y el análisis y conclusiones correspondientes.</a:t>
            </a:r>
            <a:endParaRPr kumimoji="0" lang="es-EC" altLang="zh-CN" b="0" i="0" u="none" strike="noStrike" cap="none" normalizeH="0" baseline="0" dirty="0" smtClean="0">
              <a:ln>
                <a:noFill/>
              </a:ln>
              <a:solidFill>
                <a:schemeClr val="tx1"/>
              </a:solidFill>
              <a:effectLst/>
              <a:latin typeface="Garamond" pitchFamily="18" charset="0"/>
              <a:cs typeface="Arial" pitchFamily="34" charset="0"/>
            </a:endParaRPr>
          </a:p>
        </p:txBody>
      </p:sp>
    </p:spTree>
    <p:extLst>
      <p:ext uri="{BB962C8B-B14F-4D97-AF65-F5344CB8AC3E}">
        <p14:creationId xmlns:p14="http://schemas.microsoft.com/office/powerpoint/2010/main" val="427551192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81452" y="260648"/>
            <a:ext cx="8424936" cy="5324535"/>
          </a:xfrm>
          <a:prstGeom prst="rect">
            <a:avLst/>
          </a:prstGeom>
        </p:spPr>
        <p:txBody>
          <a:bodyPr wrap="square">
            <a:spAutoFit/>
          </a:bodyPr>
          <a:lstStyle/>
          <a:p>
            <a:r>
              <a:rPr lang="es-ES" sz="2000" b="1" dirty="0">
                <a:latin typeface="Garamond" pitchFamily="18" charset="0"/>
              </a:rPr>
              <a:t>Calibración y verificación</a:t>
            </a:r>
            <a:endParaRPr lang="es-EC" sz="2000" dirty="0">
              <a:latin typeface="Garamond" pitchFamily="18" charset="0"/>
            </a:endParaRPr>
          </a:p>
          <a:p>
            <a:r>
              <a:rPr lang="es-ES" sz="2000" b="1" dirty="0">
                <a:latin typeface="Garamond" pitchFamily="18" charset="0"/>
              </a:rPr>
              <a:t> </a:t>
            </a:r>
            <a:r>
              <a:rPr lang="es-ES" sz="2000" dirty="0">
                <a:latin typeface="Garamond" pitchFamily="18" charset="0"/>
              </a:rPr>
              <a:t> </a:t>
            </a:r>
            <a:endParaRPr lang="es-EC" sz="2000" dirty="0">
              <a:latin typeface="Garamond" pitchFamily="18" charset="0"/>
            </a:endParaRPr>
          </a:p>
          <a:p>
            <a:pPr algn="just"/>
            <a:r>
              <a:rPr lang="es-ES" sz="2000" dirty="0">
                <a:latin typeface="Garamond" pitchFamily="18" charset="0"/>
              </a:rPr>
              <a:t>Todos los aparatos se </a:t>
            </a:r>
            <a:r>
              <a:rPr lang="es-ES" sz="2000" dirty="0" smtClean="0">
                <a:latin typeface="Garamond" pitchFamily="18" charset="0"/>
              </a:rPr>
              <a:t>verificarán </a:t>
            </a:r>
            <a:r>
              <a:rPr lang="es-ES" sz="2000" dirty="0">
                <a:latin typeface="Garamond" pitchFamily="18" charset="0"/>
              </a:rPr>
              <a:t>sistemáticamente cada tres meses y se calibrarán anualmente. En algún caso excepcional y a recomendación del fabricante o entidad autorizada de calibración se podrá variar la periodicidad expuesta.</a:t>
            </a:r>
            <a:endParaRPr lang="es-EC" sz="2000" dirty="0">
              <a:latin typeface="Garamond" pitchFamily="18" charset="0"/>
            </a:endParaRPr>
          </a:p>
          <a:p>
            <a:pPr algn="just"/>
            <a:r>
              <a:rPr lang="es-ES" sz="2000" dirty="0">
                <a:latin typeface="Garamond" pitchFamily="18" charset="0"/>
              </a:rPr>
              <a:t>  </a:t>
            </a:r>
            <a:endParaRPr lang="es-EC" sz="2000" dirty="0">
              <a:latin typeface="Garamond" pitchFamily="18" charset="0"/>
            </a:endParaRPr>
          </a:p>
          <a:p>
            <a:pPr algn="just"/>
            <a:r>
              <a:rPr lang="es-ES" sz="2000" dirty="0">
                <a:latin typeface="Garamond" pitchFamily="18" charset="0"/>
              </a:rPr>
              <a:t>No obstante se realizarán calibraciones no programadas cuando se tengan dudas de los resultados e medida realizados, cuando las reparaciones del equipo requieran una calibración posterior, o por las condiciones de uso del equipo.</a:t>
            </a:r>
            <a:endParaRPr lang="es-EC" sz="2000" dirty="0">
              <a:latin typeface="Garamond" pitchFamily="18" charset="0"/>
            </a:endParaRPr>
          </a:p>
          <a:p>
            <a:pPr algn="just"/>
            <a:r>
              <a:rPr lang="es-ES" sz="2000" dirty="0">
                <a:latin typeface="Garamond" pitchFamily="18" charset="0"/>
              </a:rPr>
              <a:t>  </a:t>
            </a:r>
            <a:endParaRPr lang="es-EC" sz="2000" dirty="0">
              <a:latin typeface="Garamond" pitchFamily="18" charset="0"/>
            </a:endParaRPr>
          </a:p>
          <a:p>
            <a:pPr algn="just"/>
            <a:r>
              <a:rPr lang="es-ES" sz="2000" dirty="0" smtClean="0">
                <a:latin typeface="Garamond" pitchFamily="18" charset="0"/>
              </a:rPr>
              <a:t>Con </a:t>
            </a:r>
            <a:r>
              <a:rPr lang="es-ES" sz="2000" dirty="0">
                <a:latin typeface="Garamond" pitchFamily="18" charset="0"/>
              </a:rPr>
              <a:t>estos procesos, podemos asegurar la trazabilidad al máximo nivel Nacional. Entendiendo por trazabilidad la propiedad que tiene el resultado de una medida (calibración) que permite relacionarla con una referencia determinada, que a su vez podrá garantizar su trazabilidad a un Patrón superior. Esto conforma una cadena de comparaciones piramidales que confluyen en el valor cúspide y verdadero.</a:t>
            </a:r>
            <a:endParaRPr lang="es-EC" sz="2000" dirty="0">
              <a:latin typeface="Garamond" pitchFamily="18" charset="0"/>
            </a:endParaRPr>
          </a:p>
          <a:p>
            <a:pPr algn="just"/>
            <a:r>
              <a:rPr lang="es-ES" sz="2000" dirty="0">
                <a:latin typeface="Garamond" pitchFamily="18" charset="0"/>
              </a:rPr>
              <a:t> </a:t>
            </a:r>
            <a:endParaRPr lang="es-EC" sz="2000" dirty="0">
              <a:latin typeface="Garamond" pitchFamily="18" charset="0"/>
            </a:endParaRPr>
          </a:p>
          <a:p>
            <a:pPr algn="just"/>
            <a:endParaRPr lang="es-EC" sz="2000" dirty="0">
              <a:latin typeface="Garamond" pitchFamily="18" charset="0"/>
            </a:endParaRPr>
          </a:p>
        </p:txBody>
      </p:sp>
    </p:spTree>
    <p:extLst>
      <p:ext uri="{BB962C8B-B14F-4D97-AF65-F5344CB8AC3E}">
        <p14:creationId xmlns:p14="http://schemas.microsoft.com/office/powerpoint/2010/main" val="620470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528" y="116632"/>
            <a:ext cx="8638778" cy="6509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914400" algn="l"/>
              </a:tabLst>
            </a:pPr>
            <a:r>
              <a:rPr kumimoji="0" lang="es-ES" altLang="zh-CN" sz="2000" b="1" i="0" u="none" strike="noStrike" cap="none" normalizeH="0" baseline="0" dirty="0" smtClean="0">
                <a:ln>
                  <a:noFill/>
                </a:ln>
                <a:effectLst/>
                <a:latin typeface="Garamond" pitchFamily="18" charset="0"/>
                <a:ea typeface="Times New Roman" pitchFamily="18" charset="0"/>
                <a:cs typeface="Arial" pitchFamily="34" charset="0"/>
              </a:rPr>
              <a:t>R</a:t>
            </a:r>
            <a:r>
              <a:rPr kumimoji="0" lang="es-ES" altLang="zh-CN" sz="2000" b="1" i="0" u="none" strike="noStrike" cap="none" normalizeH="0" baseline="0" dirty="0" smtClean="0" bmk="">
                <a:ln>
                  <a:noFill/>
                </a:ln>
                <a:effectLst/>
                <a:latin typeface="Garamond" pitchFamily="18" charset="0"/>
                <a:ea typeface="Times New Roman" pitchFamily="18" charset="0"/>
                <a:cs typeface="Arial" pitchFamily="34" charset="0"/>
              </a:rPr>
              <a:t>EVISION EQUIPOS Y CALIBRACION DE NIVELES LASER Y OPTICOS:</a:t>
            </a:r>
          </a:p>
          <a:p>
            <a:pPr marL="0" marR="0" lvl="0" indent="0" algn="l" defTabSz="914400" rtl="0" eaLnBrk="1" fontAlgn="base" latinLnBrk="0" hangingPunct="1">
              <a:lnSpc>
                <a:spcPct val="100000"/>
              </a:lnSpc>
              <a:spcBef>
                <a:spcPct val="0"/>
              </a:spcBef>
              <a:spcAft>
                <a:spcPct val="0"/>
              </a:spcAft>
              <a:buClrTx/>
              <a:buSzTx/>
              <a:buFontTx/>
              <a:buChar char="•"/>
              <a:tabLst>
                <a:tab pos="914400" algn="l"/>
              </a:tabLst>
            </a:pPr>
            <a:endParaRPr kumimoji="0" lang="es-ES" altLang="zh-CN" sz="2000" b="1" i="0" u="none" strike="noStrike" cap="none" normalizeH="0" baseline="0" dirty="0" smtClean="0" bmk="">
              <a:ln>
                <a:noFill/>
              </a:ln>
              <a:solidFill>
                <a:srgbClr val="000000"/>
              </a:solidFill>
              <a:effectLst/>
              <a:latin typeface="Garamond" pitchFamily="18" charset="0"/>
              <a:ea typeface="Times New Roman" pitchFamily="18"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tab pos="914400" algn="l"/>
              </a:tabLst>
            </a:pPr>
            <a:r>
              <a:rPr kumimoji="0" lang="es-ES" altLang="zh-CN" sz="2000" b="0" i="0" u="none" strike="noStrike" cap="none" normalizeH="0" baseline="0" dirty="0" smtClean="0" bmk="">
                <a:ln>
                  <a:noFill/>
                </a:ln>
                <a:solidFill>
                  <a:schemeClr val="tx1"/>
                </a:solidFill>
                <a:effectLst/>
                <a:latin typeface="Garamond" pitchFamily="18" charset="0"/>
                <a:ea typeface="Times New Roman" pitchFamily="18" charset="0"/>
                <a:cs typeface="Arial" pitchFamily="34" charset="0"/>
              </a:rPr>
              <a:t>Comprobación y calibración de los ajustes ópticos y electrónicos. </a:t>
            </a: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tab pos="914400" algn="l"/>
              </a:tabLst>
            </a:pPr>
            <a:r>
              <a:rPr kumimoji="0" lang="es-ES" altLang="zh-CN" sz="2000" b="0" i="0" u="none" strike="noStrike" cap="none" normalizeH="0" baseline="0" dirty="0" smtClean="0" bmk="">
                <a:ln>
                  <a:noFill/>
                </a:ln>
                <a:solidFill>
                  <a:schemeClr val="tx1"/>
                </a:solidFill>
                <a:effectLst/>
                <a:latin typeface="Garamond" pitchFamily="18" charset="0"/>
                <a:ea typeface="Times New Roman" pitchFamily="18" charset="0"/>
                <a:cs typeface="Arial" pitchFamily="34" charset="0"/>
              </a:rPr>
              <a:t>Comprobación del correcto funcionamiento. </a:t>
            </a: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tab pos="914400" algn="l"/>
              </a:tabLst>
            </a:pPr>
            <a:r>
              <a:rPr kumimoji="0" lang="es-ES" altLang="zh-CN" sz="2000" b="0" i="0" u="none" strike="noStrike" cap="none" normalizeH="0" baseline="0" dirty="0" smtClean="0" bmk="">
                <a:ln>
                  <a:noFill/>
                </a:ln>
                <a:solidFill>
                  <a:schemeClr val="tx1"/>
                </a:solidFill>
                <a:effectLst/>
                <a:latin typeface="Garamond" pitchFamily="18" charset="0"/>
                <a:ea typeface="Times New Roman" pitchFamily="18" charset="0"/>
                <a:cs typeface="Arial" pitchFamily="34" charset="0"/>
              </a:rPr>
              <a:t>Ajuste de ejes. </a:t>
            </a: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tab pos="914400" algn="l"/>
              </a:tabLst>
            </a:pPr>
            <a:r>
              <a:rPr kumimoji="0" lang="es-ES" altLang="zh-CN" sz="2000" b="0" i="0" u="none" strike="noStrike" cap="none" normalizeH="0" baseline="0" dirty="0" smtClean="0" bmk="">
                <a:ln>
                  <a:noFill/>
                </a:ln>
                <a:solidFill>
                  <a:schemeClr val="tx1"/>
                </a:solidFill>
                <a:effectLst/>
                <a:latin typeface="Garamond" pitchFamily="18" charset="0"/>
                <a:ea typeface="Times New Roman" pitchFamily="18" charset="0"/>
                <a:cs typeface="Arial" pitchFamily="34" charset="0"/>
              </a:rPr>
              <a:t>Limpieza general del equipo.</a:t>
            </a:r>
            <a:endParaRPr kumimoji="0" lang="es-ES" altLang="zh-CN" sz="2000" b="1" i="0" u="none" strike="noStrike" cap="none" normalizeH="0" baseline="0" dirty="0" smtClean="0" bmk="">
              <a:ln>
                <a:noFill/>
              </a:ln>
              <a:solidFill>
                <a:srgbClr val="000000"/>
              </a:solidFill>
              <a:effectLst/>
              <a:latin typeface="Garamond"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s-ES" altLang="zh-CN" sz="2000" b="1" i="0" u="none" strike="noStrike" cap="none" normalizeH="0" baseline="0" dirty="0" smtClean="0" bmk="">
                <a:ln>
                  <a:noFill/>
                </a:ln>
                <a:solidFill>
                  <a:srgbClr val="000000"/>
                </a:solidFill>
                <a:effectLst/>
                <a:latin typeface="Garamond" pitchFamily="18" charset="0"/>
                <a:ea typeface="Times New Roman" pitchFamily="18" charset="0"/>
                <a:cs typeface="Arial" pitchFamily="34" charset="0"/>
              </a:rPr>
              <a:t>REVISION EQUIPOS Y CALIBRACION DE TEODOLITOS:</a:t>
            </a: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endParaRPr kumimoji="0" lang="es-ES" altLang="zh-CN" sz="2000" b="1" i="0" u="none" strike="noStrike" cap="none" normalizeH="0" baseline="0" dirty="0" smtClean="0" bmk="">
              <a:ln>
                <a:noFill/>
              </a:ln>
              <a:solidFill>
                <a:srgbClr val="000000"/>
              </a:solidFill>
              <a:effectLst/>
              <a:latin typeface="Garamond" pitchFamily="18" charset="0"/>
              <a:ea typeface="Times New Roman" pitchFamily="18"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tab pos="914400" algn="l"/>
              </a:tabLst>
            </a:pPr>
            <a:r>
              <a:rPr kumimoji="0" lang="es-ES" altLang="zh-CN" sz="2000" b="0" i="0" u="none" strike="noStrike" cap="none" normalizeH="0" baseline="0" dirty="0" smtClean="0" bmk="">
                <a:ln>
                  <a:noFill/>
                </a:ln>
                <a:solidFill>
                  <a:schemeClr val="tx1"/>
                </a:solidFill>
                <a:effectLst/>
                <a:latin typeface="Garamond" pitchFamily="18" charset="0"/>
                <a:ea typeface="Times New Roman" pitchFamily="18" charset="0"/>
                <a:cs typeface="Arial" pitchFamily="34" charset="0"/>
              </a:rPr>
              <a:t>Comprobación del correcto funcionamiento. </a:t>
            </a: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tab pos="914400" algn="l"/>
              </a:tabLst>
            </a:pPr>
            <a:r>
              <a:rPr kumimoji="0" lang="es-ES" altLang="zh-CN" sz="2000" b="0" i="0" u="none" strike="noStrike" cap="none" normalizeH="0" baseline="0" dirty="0" smtClean="0" bmk="">
                <a:ln>
                  <a:noFill/>
                </a:ln>
                <a:solidFill>
                  <a:schemeClr val="tx1"/>
                </a:solidFill>
                <a:effectLst/>
                <a:latin typeface="Garamond" pitchFamily="18" charset="0"/>
                <a:ea typeface="Times New Roman" pitchFamily="18" charset="0"/>
                <a:cs typeface="Arial" pitchFamily="34" charset="0"/>
              </a:rPr>
              <a:t>Limpieza, ajuste y engrase del equipo. </a:t>
            </a: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tab pos="914400" algn="l"/>
              </a:tabLst>
            </a:pPr>
            <a:r>
              <a:rPr kumimoji="0" lang="es-ES" altLang="zh-CN" sz="2000" b="0" i="0" u="none" strike="noStrike" cap="none" normalizeH="0" baseline="0" dirty="0" smtClean="0" bmk="">
                <a:ln>
                  <a:noFill/>
                </a:ln>
                <a:solidFill>
                  <a:schemeClr val="tx1"/>
                </a:solidFill>
                <a:effectLst/>
                <a:latin typeface="Garamond" pitchFamily="18" charset="0"/>
                <a:ea typeface="Times New Roman" pitchFamily="18" charset="0"/>
                <a:cs typeface="Arial" pitchFamily="34" charset="0"/>
              </a:rPr>
              <a:t>Ajuste y calibración de los ejes horizontal y vertical del equipo. </a:t>
            </a: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tab pos="914400" algn="l"/>
              </a:tabLst>
            </a:pPr>
            <a:r>
              <a:rPr kumimoji="0" lang="es-ES" altLang="zh-CN" sz="2000" b="0" i="0" u="none" strike="noStrike" cap="none" normalizeH="0" baseline="0" dirty="0" smtClean="0" bmk="">
                <a:ln>
                  <a:noFill/>
                </a:ln>
                <a:solidFill>
                  <a:schemeClr val="tx1"/>
                </a:solidFill>
                <a:effectLst/>
                <a:latin typeface="Garamond" pitchFamily="18" charset="0"/>
                <a:ea typeface="Times New Roman" pitchFamily="18" charset="0"/>
                <a:cs typeface="Arial" pitchFamily="34" charset="0"/>
              </a:rPr>
              <a:t>Comprobación de los ajustes </a:t>
            </a: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tab pos="914400" algn="l"/>
              </a:tabLst>
            </a:pPr>
            <a:r>
              <a:rPr kumimoji="0" lang="es-ES" altLang="zh-CN" sz="2000" b="0" i="0" u="none" strike="noStrike" cap="none" normalizeH="0" baseline="0" dirty="0" smtClean="0" bmk="">
                <a:ln>
                  <a:noFill/>
                </a:ln>
                <a:effectLst/>
                <a:latin typeface="Garamond" pitchFamily="18" charset="0"/>
                <a:ea typeface="Times New Roman" pitchFamily="18" charset="0"/>
                <a:cs typeface="Arial" pitchFamily="34" charset="0"/>
              </a:rPr>
              <a:t>Limpieza general del equipo. </a:t>
            </a: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tab pos="914400" algn="l"/>
              </a:tabLst>
            </a:pPr>
            <a:endParaRPr kumimoji="0" lang="es-ES" altLang="zh-CN" sz="2000" b="1" i="0" u="none" strike="noStrike" cap="none" normalizeH="0" baseline="0" dirty="0" smtClean="0" bmk="">
              <a:ln>
                <a:noFill/>
              </a:ln>
              <a:effectLst/>
              <a:latin typeface="Garamond"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s-ES" altLang="zh-CN" sz="2000" b="1" i="0" u="none" strike="noStrike" cap="none" normalizeH="0" baseline="0" dirty="0" smtClean="0" bmk="">
                <a:ln>
                  <a:noFill/>
                </a:ln>
                <a:effectLst/>
                <a:latin typeface="Garamond" pitchFamily="18" charset="0"/>
                <a:ea typeface="Times New Roman" pitchFamily="18" charset="0"/>
                <a:cs typeface="Arial" pitchFamily="34" charset="0"/>
              </a:rPr>
              <a:t>REVISION EQUIPOS Y CALIBRACION ESTACION TOTAL:</a:t>
            </a:r>
            <a:endParaRPr kumimoji="0" lang="es-ES" altLang="zh-CN" sz="2000" b="1" i="0" u="none" strike="noStrike" cap="none" normalizeH="0" baseline="0" dirty="0" smtClean="0">
              <a:ln>
                <a:noFill/>
              </a:ln>
              <a:effectLst/>
              <a:latin typeface="Garamond" pitchFamily="18" charset="0"/>
              <a:ea typeface="Times New Roman" pitchFamily="18"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tab pos="914400" algn="l"/>
              </a:tabLst>
            </a:pPr>
            <a:r>
              <a:rPr kumimoji="0" lang="es-ES" altLang="zh-CN" sz="2000" b="0" i="0"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Comprobación del correcto funcionamiento. </a:t>
            </a: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tab pos="914400" algn="l"/>
              </a:tabLst>
            </a:pPr>
            <a:r>
              <a:rPr kumimoji="0" lang="es-ES" altLang="zh-CN" sz="2000" b="0" i="0"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Limpieza, ajuste y engrase del equipo. </a:t>
            </a: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tab pos="914400" algn="l"/>
              </a:tabLst>
            </a:pPr>
            <a:r>
              <a:rPr kumimoji="0" lang="es-ES" altLang="zh-CN" sz="2000" b="0" i="0"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Ajuste y calibración de los ejes horizontal y vertical del equipo.</a:t>
            </a: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tab pos="914400" algn="l"/>
              </a:tabLst>
            </a:pPr>
            <a:r>
              <a:rPr kumimoji="0" lang="es-ES" altLang="zh-CN" sz="2000" b="0" i="0"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Comprobación de los ajustes. </a:t>
            </a: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tab pos="914400" algn="l"/>
              </a:tabLst>
            </a:pPr>
            <a:r>
              <a:rPr kumimoji="0" lang="es-ES" altLang="zh-CN" sz="2000" b="0" i="0" u="none" strike="noStrike" cap="none" normalizeH="0" baseline="0" dirty="0" smtClean="0">
                <a:ln>
                  <a:noFill/>
                </a:ln>
                <a:solidFill>
                  <a:schemeClr val="tx1"/>
                </a:solidFill>
                <a:effectLst/>
                <a:latin typeface="Garamond" pitchFamily="18" charset="0"/>
                <a:ea typeface="Times New Roman" pitchFamily="18" charset="0"/>
                <a:cs typeface="Arial" pitchFamily="34" charset="0"/>
              </a:rPr>
              <a:t>Limpieza general del equipo.</a:t>
            </a:r>
            <a:endParaRPr kumimoji="0" lang="es-ES" altLang="zh-CN" sz="2000" b="0" i="0" u="none" strike="noStrike" cap="none" normalizeH="0" baseline="0" dirty="0" smtClean="0">
              <a:ln>
                <a:noFill/>
              </a:ln>
              <a:solidFill>
                <a:schemeClr val="tx1"/>
              </a:solidFill>
              <a:effectLst/>
              <a:latin typeface="Garamond" pitchFamily="18" charset="0"/>
              <a:cs typeface="Arial" pitchFamily="34" charset="0"/>
            </a:endParaRPr>
          </a:p>
        </p:txBody>
      </p:sp>
    </p:spTree>
    <p:extLst>
      <p:ext uri="{BB962C8B-B14F-4D97-AF65-F5344CB8AC3E}">
        <p14:creationId xmlns:p14="http://schemas.microsoft.com/office/powerpoint/2010/main" val="429205375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2828836"/>
            <a:ext cx="4572000" cy="646331"/>
          </a:xfrm>
          <a:prstGeom prst="rect">
            <a:avLst/>
          </a:prstGeom>
        </p:spPr>
        <p:txBody>
          <a:bodyPr>
            <a:spAutoFit/>
          </a:bodyPr>
          <a:lstStyle/>
          <a:p>
            <a:pPr lvl="0"/>
            <a:r>
              <a:rPr lang="es-ES_tradnl" b="1" dirty="0" smtClean="0"/>
              <a:t>IMPLEMENTACIÓN </a:t>
            </a:r>
            <a:r>
              <a:rPr lang="es-ES_tradnl" b="1" dirty="0"/>
              <a:t>DE LA NORMA ISO 17025</a:t>
            </a:r>
            <a:endParaRPr lang="es-EC" b="1" dirty="0"/>
          </a:p>
        </p:txBody>
      </p:sp>
    </p:spTree>
    <p:extLst>
      <p:ext uri="{BB962C8B-B14F-4D97-AF65-F5344CB8AC3E}">
        <p14:creationId xmlns:p14="http://schemas.microsoft.com/office/powerpoint/2010/main" val="12851775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260648"/>
            <a:ext cx="8568952" cy="5324535"/>
          </a:xfrm>
          <a:prstGeom prst="rect">
            <a:avLst/>
          </a:prstGeom>
        </p:spPr>
        <p:txBody>
          <a:bodyPr wrap="square">
            <a:spAutoFit/>
          </a:bodyPr>
          <a:lstStyle/>
          <a:p>
            <a:r>
              <a:rPr lang="es-ES" sz="2000" b="1" dirty="0">
                <a:latin typeface="Garamond" pitchFamily="18" charset="0"/>
              </a:rPr>
              <a:t>Requisitos Técnicos</a:t>
            </a:r>
            <a:endParaRPr lang="es-EC" sz="2000" dirty="0">
              <a:latin typeface="Garamond" pitchFamily="18" charset="0"/>
            </a:endParaRPr>
          </a:p>
          <a:p>
            <a:r>
              <a:rPr lang="es-ES" sz="2000" b="1" dirty="0">
                <a:latin typeface="Garamond" pitchFamily="18" charset="0"/>
              </a:rPr>
              <a:t>  </a:t>
            </a:r>
            <a:endParaRPr lang="es-EC" sz="2000" dirty="0">
              <a:latin typeface="Garamond" pitchFamily="18" charset="0"/>
            </a:endParaRPr>
          </a:p>
          <a:p>
            <a:pPr algn="just"/>
            <a:r>
              <a:rPr lang="es-ES" sz="2000" dirty="0">
                <a:latin typeface="Garamond" pitchFamily="18" charset="0"/>
              </a:rPr>
              <a:t> Muchos factores determinan la exactitud y confiabilidad de los </a:t>
            </a:r>
            <a:r>
              <a:rPr lang="es-ES" sz="2000" dirty="0" smtClean="0">
                <a:latin typeface="Garamond" pitchFamily="18" charset="0"/>
              </a:rPr>
              <a:t>calibraciones </a:t>
            </a:r>
            <a:r>
              <a:rPr lang="es-ES" sz="2000" dirty="0">
                <a:latin typeface="Garamond" pitchFamily="18" charset="0"/>
              </a:rPr>
              <a:t>realizadas por un Centro de Calibración, el grado en el cual los factores contribuyen a la incertidumbre total de las mediciones difiere considerablemente entre el tipo de ensayo y de calibración, por lo cual el Centro de Calibración  debe tomar en cuenta estos factores en el desarrollo de sus métodos de procedimientos, dichos factores se describen a continuación. </a:t>
            </a:r>
            <a:endParaRPr lang="es-EC" sz="2000" dirty="0">
              <a:latin typeface="Garamond" pitchFamily="18" charset="0"/>
            </a:endParaRPr>
          </a:p>
          <a:p>
            <a:r>
              <a:rPr lang="es-ES" sz="2000" dirty="0">
                <a:latin typeface="Garamond" pitchFamily="18" charset="0"/>
              </a:rPr>
              <a:t>  </a:t>
            </a:r>
            <a:endParaRPr lang="es-ES" sz="2000" dirty="0" smtClean="0">
              <a:latin typeface="Garamond" pitchFamily="18" charset="0"/>
            </a:endParaRPr>
          </a:p>
          <a:p>
            <a:r>
              <a:rPr lang="es-ES" sz="2000" b="1" dirty="0" smtClean="0">
                <a:latin typeface="Garamond" pitchFamily="18" charset="0"/>
              </a:rPr>
              <a:t>Métodos </a:t>
            </a:r>
            <a:r>
              <a:rPr lang="es-ES" sz="2000" b="1" dirty="0">
                <a:latin typeface="Garamond" pitchFamily="18" charset="0"/>
              </a:rPr>
              <a:t>de ensayo y calibración y validación de métodos</a:t>
            </a:r>
            <a:endParaRPr lang="es-EC" sz="2000" dirty="0">
              <a:latin typeface="Garamond" pitchFamily="18" charset="0"/>
            </a:endParaRPr>
          </a:p>
          <a:p>
            <a:r>
              <a:rPr lang="es-ES" sz="2000" b="1" dirty="0" smtClean="0">
                <a:latin typeface="Garamond" pitchFamily="18" charset="0"/>
              </a:rPr>
              <a:t>Equipos</a:t>
            </a:r>
            <a:endParaRPr lang="es-EC" sz="2000" dirty="0">
              <a:latin typeface="Garamond" pitchFamily="18" charset="0"/>
            </a:endParaRPr>
          </a:p>
          <a:p>
            <a:r>
              <a:rPr lang="es-ES_tradnl" sz="2000" b="1" dirty="0" smtClean="0">
                <a:latin typeface="Garamond" pitchFamily="18" charset="0"/>
              </a:rPr>
              <a:t>Trazabilidad </a:t>
            </a:r>
            <a:r>
              <a:rPr lang="es-ES_tradnl" sz="2000" b="1" dirty="0">
                <a:latin typeface="Garamond" pitchFamily="18" charset="0"/>
              </a:rPr>
              <a:t>de las </a:t>
            </a:r>
            <a:r>
              <a:rPr lang="es-ES_tradnl" sz="2000" b="1" dirty="0" smtClean="0">
                <a:latin typeface="Garamond" pitchFamily="18" charset="0"/>
              </a:rPr>
              <a:t>medidas</a:t>
            </a:r>
            <a:endParaRPr lang="es-EC" sz="2000" dirty="0">
              <a:latin typeface="Garamond" pitchFamily="18" charset="0"/>
            </a:endParaRPr>
          </a:p>
          <a:p>
            <a:r>
              <a:rPr lang="es-ES_tradnl" sz="2000" b="1" dirty="0" smtClean="0">
                <a:latin typeface="Garamond" pitchFamily="18" charset="0"/>
              </a:rPr>
              <a:t>Muestreos</a:t>
            </a:r>
            <a:endParaRPr lang="es-EC" sz="2000" dirty="0">
              <a:latin typeface="Garamond" pitchFamily="18" charset="0"/>
            </a:endParaRPr>
          </a:p>
          <a:p>
            <a:r>
              <a:rPr lang="es-ES_tradnl" sz="2000" b="1" dirty="0" smtClean="0">
                <a:latin typeface="Garamond" pitchFamily="18" charset="0"/>
              </a:rPr>
              <a:t>Manipulación </a:t>
            </a:r>
            <a:r>
              <a:rPr lang="es-ES_tradnl" sz="2000" b="1" dirty="0">
                <a:latin typeface="Garamond" pitchFamily="18" charset="0"/>
              </a:rPr>
              <a:t>de las muestras de ensayos y calibraciones</a:t>
            </a:r>
            <a:endParaRPr lang="es-EC" sz="2000" dirty="0">
              <a:latin typeface="Garamond" pitchFamily="18" charset="0"/>
            </a:endParaRPr>
          </a:p>
          <a:p>
            <a:pPr lvl="0"/>
            <a:r>
              <a:rPr lang="es-ES_tradnl" sz="2000" b="1" dirty="0" smtClean="0">
                <a:latin typeface="Garamond" pitchFamily="18" charset="0"/>
              </a:rPr>
              <a:t>Aseguramiento </a:t>
            </a:r>
            <a:r>
              <a:rPr lang="es-ES_tradnl" sz="2000" b="1" dirty="0">
                <a:latin typeface="Garamond" pitchFamily="18" charset="0"/>
              </a:rPr>
              <a:t>de la calidad de los resultados de los ensayos y calibraciones.</a:t>
            </a:r>
            <a:endParaRPr lang="es-EC" sz="2000" dirty="0">
              <a:latin typeface="Garamond" pitchFamily="18" charset="0"/>
            </a:endParaRPr>
          </a:p>
          <a:p>
            <a:r>
              <a:rPr lang="es-ES" sz="2000" dirty="0">
                <a:latin typeface="Garamond" pitchFamily="18" charset="0"/>
              </a:rPr>
              <a:t> </a:t>
            </a:r>
            <a:r>
              <a:rPr lang="es-ES_tradnl" sz="2000" b="1" dirty="0" smtClean="0">
                <a:latin typeface="Garamond" pitchFamily="18" charset="0"/>
              </a:rPr>
              <a:t>Informes </a:t>
            </a:r>
            <a:r>
              <a:rPr lang="es-ES_tradnl" sz="2000" b="1" dirty="0">
                <a:latin typeface="Garamond" pitchFamily="18" charset="0"/>
              </a:rPr>
              <a:t>de los resultados</a:t>
            </a:r>
            <a:endParaRPr lang="es-EC" sz="2000" dirty="0">
              <a:latin typeface="Garamond" pitchFamily="18" charset="0"/>
            </a:endParaRPr>
          </a:p>
          <a:p>
            <a:r>
              <a:rPr lang="es-ES_tradnl" sz="2000" dirty="0">
                <a:latin typeface="Garamond" pitchFamily="18" charset="0"/>
              </a:rPr>
              <a:t> </a:t>
            </a:r>
            <a:r>
              <a:rPr lang="es-ES_tradnl" sz="2000" b="1" dirty="0" smtClean="0">
                <a:latin typeface="Garamond" pitchFamily="18" charset="0"/>
              </a:rPr>
              <a:t>Personal</a:t>
            </a:r>
            <a:endParaRPr lang="es-EC" sz="2000" dirty="0">
              <a:latin typeface="Garamond" pitchFamily="18" charset="0"/>
            </a:endParaRPr>
          </a:p>
        </p:txBody>
      </p:sp>
    </p:spTree>
    <p:extLst>
      <p:ext uri="{BB962C8B-B14F-4D97-AF65-F5344CB8AC3E}">
        <p14:creationId xmlns:p14="http://schemas.microsoft.com/office/powerpoint/2010/main" val="131438971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188640"/>
            <a:ext cx="8568952" cy="5970865"/>
          </a:xfrm>
          <a:prstGeom prst="rect">
            <a:avLst/>
          </a:prstGeom>
        </p:spPr>
        <p:txBody>
          <a:bodyPr wrap="square">
            <a:spAutoFit/>
          </a:bodyPr>
          <a:lstStyle/>
          <a:p>
            <a:r>
              <a:rPr lang="es-ES_tradnl" sz="2000" b="1" dirty="0">
                <a:latin typeface="Garamond" pitchFamily="18" charset="0"/>
              </a:rPr>
              <a:t>CONCLUSIONES</a:t>
            </a:r>
            <a:endParaRPr lang="es-EC" sz="2000" b="1" dirty="0">
              <a:latin typeface="Garamond" pitchFamily="18" charset="0"/>
            </a:endParaRPr>
          </a:p>
          <a:p>
            <a:r>
              <a:rPr lang="es-EC" sz="2000" b="1" dirty="0">
                <a:latin typeface="Garamond" pitchFamily="18" charset="0"/>
              </a:rPr>
              <a:t>  </a:t>
            </a:r>
            <a:endParaRPr lang="es-EC" sz="2000" dirty="0">
              <a:latin typeface="Garamond" pitchFamily="18" charset="0"/>
            </a:endParaRPr>
          </a:p>
          <a:p>
            <a:pPr lvl="0"/>
            <a:r>
              <a:rPr lang="es-EC" dirty="0" smtClean="0">
                <a:latin typeface="Garamond" pitchFamily="18" charset="0"/>
              </a:rPr>
              <a:t>1.La </a:t>
            </a:r>
            <a:r>
              <a:rPr lang="es-EC" dirty="0">
                <a:latin typeface="Garamond" pitchFamily="18" charset="0"/>
              </a:rPr>
              <a:t>implementación del laboratorio es factible debido a que la Escuela Politécnica Del Ejército ya cuenta con la acreditación de una norma ISO.</a:t>
            </a:r>
          </a:p>
          <a:p>
            <a:endParaRPr lang="es-EC" dirty="0" smtClean="0">
              <a:latin typeface="Garamond" pitchFamily="18" charset="0"/>
            </a:endParaRPr>
          </a:p>
          <a:p>
            <a:r>
              <a:rPr lang="es-EC" dirty="0" smtClean="0">
                <a:latin typeface="Garamond" pitchFamily="18" charset="0"/>
              </a:rPr>
              <a:t>2</a:t>
            </a:r>
            <a:r>
              <a:rPr lang="es-EC" dirty="0">
                <a:latin typeface="Garamond" pitchFamily="18" charset="0"/>
              </a:rPr>
              <a:t>. Se obtendrá una organización adecuada de la documentación de acuerdo con lo establecido en normas nacionales e internacionales. </a:t>
            </a:r>
          </a:p>
          <a:p>
            <a:endParaRPr lang="es-EC" dirty="0" smtClean="0">
              <a:latin typeface="Garamond" pitchFamily="18" charset="0"/>
            </a:endParaRPr>
          </a:p>
          <a:p>
            <a:r>
              <a:rPr lang="es-EC" dirty="0" smtClean="0">
                <a:latin typeface="Garamond" pitchFamily="18" charset="0"/>
              </a:rPr>
              <a:t>3</a:t>
            </a:r>
            <a:r>
              <a:rPr lang="es-EC" dirty="0">
                <a:latin typeface="Garamond" pitchFamily="18" charset="0"/>
              </a:rPr>
              <a:t>. Con la aplicación de este sistema, se mantendrá un mejoramiento continuo de la calidad en los resultados generados, y sentará las bases que propicien el reconocimiento nacional e internacional sobre la competencia técnica, imparcialidad e integridad de nuestros resultados. </a:t>
            </a:r>
          </a:p>
          <a:p>
            <a:endParaRPr lang="es-EC" dirty="0" smtClean="0">
              <a:latin typeface="Garamond" pitchFamily="18" charset="0"/>
            </a:endParaRPr>
          </a:p>
          <a:p>
            <a:r>
              <a:rPr lang="es-EC" dirty="0" smtClean="0">
                <a:latin typeface="Garamond" pitchFamily="18" charset="0"/>
              </a:rPr>
              <a:t>4</a:t>
            </a:r>
            <a:r>
              <a:rPr lang="es-EC" dirty="0">
                <a:latin typeface="Garamond" pitchFamily="18" charset="0"/>
              </a:rPr>
              <a:t>. La Escuela Politécnica Del Ejército se verá beneficiada de la implementación de este laboratorio ya que será el único centro de calibración de equipos que cuento con un sistema de mejoramiento continuo y una norma ISO.</a:t>
            </a:r>
          </a:p>
          <a:p>
            <a:endParaRPr lang="es-EC" dirty="0" smtClean="0">
              <a:latin typeface="Garamond" pitchFamily="18" charset="0"/>
            </a:endParaRPr>
          </a:p>
          <a:p>
            <a:r>
              <a:rPr lang="es-EC" dirty="0" smtClean="0">
                <a:latin typeface="Garamond" pitchFamily="18" charset="0"/>
              </a:rPr>
              <a:t>5</a:t>
            </a:r>
            <a:r>
              <a:rPr lang="es-EC" dirty="0">
                <a:latin typeface="Garamond" pitchFamily="18" charset="0"/>
              </a:rPr>
              <a:t>. Las casas comerciales dejarán de ser juez y parte, en la calidad y precisión de sus productos, debido a que tendrán una fiscalización.</a:t>
            </a:r>
          </a:p>
          <a:p>
            <a:endParaRPr lang="es-EC" dirty="0" smtClean="0">
              <a:latin typeface="Garamond" pitchFamily="18" charset="0"/>
            </a:endParaRPr>
          </a:p>
          <a:p>
            <a:r>
              <a:rPr lang="es-EC" dirty="0" smtClean="0">
                <a:latin typeface="Garamond" pitchFamily="18" charset="0"/>
              </a:rPr>
              <a:t>6</a:t>
            </a:r>
            <a:r>
              <a:rPr lang="es-EC" dirty="0">
                <a:latin typeface="Garamond" pitchFamily="18" charset="0"/>
              </a:rPr>
              <a:t>. El estado podría apoyarse en este laboratorio para poder exigir en sus procesos de contratación, equipos certificados</a:t>
            </a:r>
            <a:r>
              <a:rPr lang="es-EC" dirty="0" smtClean="0">
                <a:latin typeface="Garamond" pitchFamily="18" charset="0"/>
              </a:rPr>
              <a:t>.</a:t>
            </a:r>
            <a:endParaRPr lang="es-EC" dirty="0">
              <a:latin typeface="Garamond" pitchFamily="18" charset="0"/>
            </a:endParaRPr>
          </a:p>
        </p:txBody>
      </p:sp>
    </p:spTree>
    <p:extLst>
      <p:ext uri="{BB962C8B-B14F-4D97-AF65-F5344CB8AC3E}">
        <p14:creationId xmlns:p14="http://schemas.microsoft.com/office/powerpoint/2010/main" val="166668737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332656"/>
            <a:ext cx="7992888" cy="4401205"/>
          </a:xfrm>
          <a:prstGeom prst="rect">
            <a:avLst/>
          </a:prstGeom>
        </p:spPr>
        <p:txBody>
          <a:bodyPr wrap="square">
            <a:spAutoFit/>
          </a:bodyPr>
          <a:lstStyle/>
          <a:p>
            <a:r>
              <a:rPr lang="es-ES_tradnl" sz="2000" b="1" dirty="0">
                <a:latin typeface="Garamond" pitchFamily="18" charset="0"/>
              </a:rPr>
              <a:t>RECOMENDACIONES</a:t>
            </a:r>
            <a:endParaRPr lang="es-EC" sz="2000" b="1" dirty="0">
              <a:latin typeface="Garamond" pitchFamily="18" charset="0"/>
            </a:endParaRPr>
          </a:p>
          <a:p>
            <a:r>
              <a:rPr lang="es-ES_tradnl" sz="2000" dirty="0">
                <a:latin typeface="Garamond" pitchFamily="18" charset="0"/>
              </a:rPr>
              <a:t>  </a:t>
            </a:r>
            <a:endParaRPr lang="es-EC" sz="2000" dirty="0">
              <a:latin typeface="Garamond" pitchFamily="18" charset="0"/>
            </a:endParaRPr>
          </a:p>
          <a:p>
            <a:pPr marL="457200" indent="-457200">
              <a:buAutoNum type="arabicPeriod"/>
            </a:pPr>
            <a:r>
              <a:rPr lang="es-EC" sz="2000" dirty="0" smtClean="0">
                <a:latin typeface="Garamond" pitchFamily="18" charset="0"/>
              </a:rPr>
              <a:t>Continuar </a:t>
            </a:r>
            <a:r>
              <a:rPr lang="es-EC" sz="2000" dirty="0">
                <a:latin typeface="Garamond" pitchFamily="18" charset="0"/>
              </a:rPr>
              <a:t>trabajando en la confección de la documentación necesaria para lograr el grado de acreditación y la implementación. </a:t>
            </a:r>
            <a:endParaRPr lang="es-EC" sz="2000" dirty="0" smtClean="0">
              <a:latin typeface="Garamond" pitchFamily="18" charset="0"/>
            </a:endParaRPr>
          </a:p>
          <a:p>
            <a:pPr marL="457200" indent="-457200">
              <a:buAutoNum type="arabicPeriod"/>
            </a:pPr>
            <a:endParaRPr lang="es-EC" sz="2000" dirty="0">
              <a:latin typeface="Garamond" pitchFamily="18" charset="0"/>
            </a:endParaRPr>
          </a:p>
          <a:p>
            <a:r>
              <a:rPr lang="es-EC" sz="2000" dirty="0">
                <a:latin typeface="Garamond" pitchFamily="18" charset="0"/>
              </a:rPr>
              <a:t>2. Aplicar el proceso de mejora continua de la calidad en todas las esferas de la actividad de los laboratorios. </a:t>
            </a:r>
            <a:endParaRPr lang="es-EC" sz="2000" dirty="0" smtClean="0">
              <a:latin typeface="Garamond" pitchFamily="18" charset="0"/>
            </a:endParaRPr>
          </a:p>
          <a:p>
            <a:endParaRPr lang="es-EC" sz="2000" dirty="0">
              <a:latin typeface="Garamond" pitchFamily="18" charset="0"/>
            </a:endParaRPr>
          </a:p>
          <a:p>
            <a:r>
              <a:rPr lang="es-EC" sz="2000" dirty="0">
                <a:latin typeface="Garamond" pitchFamily="18" charset="0"/>
              </a:rPr>
              <a:t>3. Dar seguimiento al uso, transporte y almacenaje de los equipos, para que la calibración sea confiable</a:t>
            </a:r>
            <a:r>
              <a:rPr lang="es-EC" sz="2000" dirty="0" smtClean="0">
                <a:latin typeface="Garamond" pitchFamily="18" charset="0"/>
              </a:rPr>
              <a:t>.</a:t>
            </a:r>
          </a:p>
          <a:p>
            <a:endParaRPr lang="es-EC" sz="2000" dirty="0">
              <a:latin typeface="Garamond" pitchFamily="18" charset="0"/>
            </a:endParaRPr>
          </a:p>
          <a:p>
            <a:r>
              <a:rPr lang="es-EC" sz="2000" dirty="0">
                <a:latin typeface="Garamond" pitchFamily="18" charset="0"/>
              </a:rPr>
              <a:t>4. Implementar además una certificación de los operadores de equipos para su correcto uso.</a:t>
            </a:r>
          </a:p>
          <a:p>
            <a:r>
              <a:rPr lang="es-ES_tradnl" sz="2000" dirty="0">
                <a:latin typeface="Garamond" pitchFamily="18" charset="0"/>
              </a:rPr>
              <a:t> </a:t>
            </a:r>
            <a:endParaRPr lang="es-EC" sz="2000" dirty="0">
              <a:latin typeface="Garamond" pitchFamily="18" charset="0"/>
            </a:endParaRPr>
          </a:p>
        </p:txBody>
      </p:sp>
    </p:spTree>
    <p:extLst>
      <p:ext uri="{BB962C8B-B14F-4D97-AF65-F5344CB8AC3E}">
        <p14:creationId xmlns:p14="http://schemas.microsoft.com/office/powerpoint/2010/main" val="205673415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2996952"/>
            <a:ext cx="7772400" cy="914400"/>
          </a:xfrm>
        </p:spPr>
        <p:txBody>
          <a:bodyPr/>
          <a:lstStyle/>
          <a:p>
            <a:r>
              <a:rPr lang="es-EC" dirty="0" smtClean="0"/>
              <a:t>GRACIAS POR SU ATENCION</a:t>
            </a:r>
            <a:endParaRPr lang="es-EC" dirty="0"/>
          </a:p>
        </p:txBody>
      </p:sp>
    </p:spTree>
    <p:extLst>
      <p:ext uri="{BB962C8B-B14F-4D97-AF65-F5344CB8AC3E}">
        <p14:creationId xmlns:p14="http://schemas.microsoft.com/office/powerpoint/2010/main" val="316631044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395536" y="836612"/>
            <a:ext cx="8515350" cy="147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76" tIns="44687" rIns="89376" bIns="44687">
            <a:spAutoFit/>
          </a:bodyPr>
          <a:lstStyle/>
          <a:p>
            <a:pPr algn="just" defTabSz="893763" eaLnBrk="0" hangingPunct="0">
              <a:spcBef>
                <a:spcPct val="50000"/>
              </a:spcBef>
            </a:pPr>
            <a:r>
              <a:rPr lang="es-ES" sz="2000" b="1" dirty="0">
                <a:latin typeface="Garamond" pitchFamily="18" charset="0"/>
                <a:cs typeface="Times New Roman" pitchFamily="18" charset="0"/>
              </a:rPr>
              <a:t>TRAZABILIDAD:</a:t>
            </a:r>
            <a:endParaRPr lang="es-ES" sz="2000" dirty="0">
              <a:latin typeface="Garamond" pitchFamily="18" charset="0"/>
              <a:cs typeface="Times New Roman" pitchFamily="18" charset="0"/>
            </a:endParaRPr>
          </a:p>
          <a:p>
            <a:pPr algn="just" defTabSz="893763" eaLnBrk="0" hangingPunct="0">
              <a:spcBef>
                <a:spcPct val="50000"/>
              </a:spcBef>
            </a:pPr>
            <a:r>
              <a:rPr lang="es-MX" sz="2000" dirty="0">
                <a:latin typeface="Garamond" pitchFamily="18" charset="0"/>
              </a:rPr>
              <a:t>propiedad de un </a:t>
            </a:r>
            <a:r>
              <a:rPr lang="es-MX" sz="2000" b="1" dirty="0">
                <a:latin typeface="Garamond" pitchFamily="18" charset="0"/>
              </a:rPr>
              <a:t>resultado de medida </a:t>
            </a:r>
            <a:r>
              <a:rPr lang="es-MX" sz="2000" dirty="0">
                <a:latin typeface="Garamond" pitchFamily="18" charset="0"/>
              </a:rPr>
              <a:t>por la cual el resultado puede relacionarse con</a:t>
            </a:r>
            <a:r>
              <a:rPr lang="es-MX" sz="2000" b="1" dirty="0">
                <a:latin typeface="Garamond" pitchFamily="18" charset="0"/>
              </a:rPr>
              <a:t> </a:t>
            </a:r>
            <a:r>
              <a:rPr lang="es-MX" sz="2000" dirty="0">
                <a:latin typeface="Garamond" pitchFamily="18" charset="0"/>
              </a:rPr>
              <a:t>una referencia mediante una cadena ininterrumpida y documentada de </a:t>
            </a:r>
            <a:r>
              <a:rPr lang="es-MX" sz="2000" b="1" dirty="0" smtClean="0">
                <a:latin typeface="Garamond" pitchFamily="18" charset="0"/>
              </a:rPr>
              <a:t>calibraciones.</a:t>
            </a:r>
            <a:endParaRPr lang="en-US" sz="2000" b="1" dirty="0">
              <a:latin typeface="Garamond" pitchFamily="18" charset="0"/>
            </a:endParaRPr>
          </a:p>
        </p:txBody>
      </p:sp>
      <p:sp>
        <p:nvSpPr>
          <p:cNvPr id="5" name="Rectangle 4"/>
          <p:cNvSpPr>
            <a:spLocks noChangeArrowheads="1"/>
          </p:cNvSpPr>
          <p:nvPr/>
        </p:nvSpPr>
        <p:spPr bwMode="auto">
          <a:xfrm>
            <a:off x="395536" y="2780928"/>
            <a:ext cx="8567738" cy="209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76" tIns="44687" rIns="89376" bIns="44687">
            <a:spAutoFit/>
          </a:bodyPr>
          <a:lstStyle/>
          <a:p>
            <a:pPr algn="just" defTabSz="893763">
              <a:spcBef>
                <a:spcPct val="50000"/>
              </a:spcBef>
            </a:pPr>
            <a:r>
              <a:rPr lang="es-ES" sz="2000" b="1" dirty="0">
                <a:latin typeface="Garamond" pitchFamily="18" charset="0"/>
                <a:cs typeface="Times New Roman" pitchFamily="18" charset="0"/>
              </a:rPr>
              <a:t>VALIDACIÓN:</a:t>
            </a:r>
            <a:endParaRPr lang="es-ES" sz="2000" dirty="0">
              <a:latin typeface="Garamond" pitchFamily="18" charset="0"/>
              <a:cs typeface="Times New Roman" pitchFamily="18" charset="0"/>
            </a:endParaRPr>
          </a:p>
          <a:p>
            <a:pPr defTabSz="893763"/>
            <a:r>
              <a:rPr lang="es-MX" sz="2000" b="1" dirty="0">
                <a:latin typeface="Garamond" pitchFamily="18" charset="0"/>
              </a:rPr>
              <a:t>verificación </a:t>
            </a:r>
            <a:r>
              <a:rPr lang="es-MX" sz="2000" dirty="0">
                <a:latin typeface="Garamond" pitchFamily="18" charset="0"/>
              </a:rPr>
              <a:t>de que los requisitos especificados son adecuados para un uso previsto</a:t>
            </a:r>
          </a:p>
          <a:p>
            <a:pPr defTabSz="893763"/>
            <a:endParaRPr lang="es-MX" sz="2000" dirty="0">
              <a:latin typeface="Garamond" pitchFamily="18" charset="0"/>
            </a:endParaRPr>
          </a:p>
          <a:p>
            <a:pPr algn="just" defTabSz="893763" eaLnBrk="0" hangingPunct="0">
              <a:spcBef>
                <a:spcPct val="50000"/>
              </a:spcBef>
            </a:pPr>
            <a:r>
              <a:rPr lang="es-ES" sz="2000" b="1" dirty="0" smtClean="0">
                <a:latin typeface="Garamond" pitchFamily="18" charset="0"/>
                <a:cs typeface="Times New Roman" pitchFamily="18" charset="0"/>
              </a:rPr>
              <a:t>CORRECCIÓN</a:t>
            </a:r>
            <a:r>
              <a:rPr lang="es-ES" sz="2000" b="1" dirty="0">
                <a:latin typeface="Garamond" pitchFamily="18" charset="0"/>
                <a:cs typeface="Times New Roman" pitchFamily="18" charset="0"/>
              </a:rPr>
              <a:t>:</a:t>
            </a:r>
            <a:endParaRPr lang="es-ES" sz="2000" dirty="0">
              <a:latin typeface="Garamond" pitchFamily="18" charset="0"/>
              <a:cs typeface="Times New Roman" pitchFamily="18" charset="0"/>
            </a:endParaRPr>
          </a:p>
          <a:p>
            <a:pPr defTabSz="893763"/>
            <a:r>
              <a:rPr lang="es-MX" sz="2000" dirty="0">
                <a:latin typeface="Garamond" pitchFamily="18" charset="0"/>
              </a:rPr>
              <a:t>compensación de un efecto sistemático estimado</a:t>
            </a:r>
          </a:p>
          <a:p>
            <a:pPr defTabSz="893763"/>
            <a:endParaRPr lang="es-MX" sz="2000" dirty="0">
              <a:latin typeface="Garamond" pitchFamily="18" charset="0"/>
            </a:endParaRPr>
          </a:p>
        </p:txBody>
      </p:sp>
      <p:sp>
        <p:nvSpPr>
          <p:cNvPr id="6" name="Rectangle 4"/>
          <p:cNvSpPr>
            <a:spLocks noChangeArrowheads="1"/>
          </p:cNvSpPr>
          <p:nvPr/>
        </p:nvSpPr>
        <p:spPr bwMode="auto">
          <a:xfrm>
            <a:off x="479674" y="4983572"/>
            <a:ext cx="8431212" cy="1321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76" tIns="44687" rIns="89376" bIns="44687">
            <a:spAutoFit/>
          </a:bodyPr>
          <a:lstStyle/>
          <a:p>
            <a:pPr algn="just" defTabSz="893763" eaLnBrk="0" hangingPunct="0"/>
            <a:r>
              <a:rPr lang="es-ES" sz="2000" b="1" dirty="0">
                <a:latin typeface="Garamond" pitchFamily="18" charset="0"/>
                <a:cs typeface="Times New Roman" pitchFamily="18" charset="0"/>
              </a:rPr>
              <a:t>AJUSTE DE UN ISTRUMENTO DE MEDIDA:</a:t>
            </a:r>
          </a:p>
          <a:p>
            <a:pPr algn="just" defTabSz="893763"/>
            <a:r>
              <a:rPr lang="es-ES" sz="2000" dirty="0">
                <a:latin typeface="Garamond" pitchFamily="18" charset="0"/>
                <a:cs typeface="Times New Roman" pitchFamily="18" charset="0"/>
              </a:rPr>
              <a:t>conjunto de operaciones realizadas sobre un sistema de medida para que proporcione indicaciones prescritas, correspondientes a valores dados de la magnitud a </a:t>
            </a:r>
            <a:r>
              <a:rPr lang="es-ES" sz="2000" dirty="0" smtClean="0">
                <a:latin typeface="Garamond" pitchFamily="18" charset="0"/>
                <a:cs typeface="Times New Roman" pitchFamily="18" charset="0"/>
              </a:rPr>
              <a:t>medir.</a:t>
            </a:r>
            <a:endParaRPr lang="es-ES" sz="2000" dirty="0">
              <a:latin typeface="Garamond" pitchFamily="18" charset="0"/>
              <a:cs typeface="Times New Roman" pitchFamily="18" charset="0"/>
            </a:endParaRPr>
          </a:p>
        </p:txBody>
      </p:sp>
    </p:spTree>
    <p:extLst>
      <p:ext uri="{BB962C8B-B14F-4D97-AF65-F5344CB8AC3E}">
        <p14:creationId xmlns:p14="http://schemas.microsoft.com/office/powerpoint/2010/main" val="348550615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548680"/>
            <a:ext cx="7128792" cy="4093428"/>
          </a:xfrm>
          <a:prstGeom prst="rect">
            <a:avLst/>
          </a:prstGeom>
        </p:spPr>
        <p:txBody>
          <a:bodyPr wrap="square">
            <a:spAutoFit/>
          </a:bodyPr>
          <a:lstStyle/>
          <a:p>
            <a:r>
              <a:rPr lang="es-ES" sz="2000" b="1" dirty="0">
                <a:latin typeface="Garamond" pitchFamily="18" charset="0"/>
              </a:rPr>
              <a:t>Los problemas identificados en este estudio son</a:t>
            </a:r>
            <a:r>
              <a:rPr lang="es-ES" sz="2000" b="1" dirty="0" smtClean="0">
                <a:latin typeface="Garamond" pitchFamily="18" charset="0"/>
              </a:rPr>
              <a:t>:</a:t>
            </a:r>
          </a:p>
          <a:p>
            <a:endParaRPr lang="es-EC" sz="2000" dirty="0">
              <a:latin typeface="Garamond" pitchFamily="18" charset="0"/>
            </a:endParaRPr>
          </a:p>
          <a:p>
            <a:pPr lvl="0"/>
            <a:r>
              <a:rPr lang="es-ES_tradnl" sz="2000" dirty="0">
                <a:latin typeface="Garamond" pitchFamily="18" charset="0"/>
              </a:rPr>
              <a:t>Mediciones con cierto grado de error o incertidumbre</a:t>
            </a:r>
            <a:r>
              <a:rPr lang="es-ES_tradnl" sz="2000" dirty="0" smtClean="0">
                <a:latin typeface="Garamond" pitchFamily="18" charset="0"/>
              </a:rPr>
              <a:t>.</a:t>
            </a:r>
          </a:p>
          <a:p>
            <a:pPr lvl="0"/>
            <a:endParaRPr lang="es-EC" sz="2000" dirty="0">
              <a:latin typeface="Garamond" pitchFamily="18" charset="0"/>
            </a:endParaRPr>
          </a:p>
          <a:p>
            <a:pPr lvl="0"/>
            <a:r>
              <a:rPr lang="es-ES_tradnl" sz="2000" dirty="0">
                <a:latin typeface="Garamond" pitchFamily="18" charset="0"/>
              </a:rPr>
              <a:t>Falta de emisiones de documentos certificados en los equipos de medición topográfica</a:t>
            </a:r>
            <a:r>
              <a:rPr lang="es-ES_tradnl" sz="2000" dirty="0" smtClean="0">
                <a:latin typeface="Garamond" pitchFamily="18" charset="0"/>
              </a:rPr>
              <a:t>.</a:t>
            </a:r>
          </a:p>
          <a:p>
            <a:pPr lvl="0"/>
            <a:endParaRPr lang="es-EC" sz="2000" dirty="0">
              <a:latin typeface="Garamond" pitchFamily="18" charset="0"/>
            </a:endParaRPr>
          </a:p>
          <a:p>
            <a:pPr lvl="0"/>
            <a:r>
              <a:rPr lang="es-ES_tradnl" sz="2000" dirty="0">
                <a:latin typeface="Garamond" pitchFamily="18" charset="0"/>
              </a:rPr>
              <a:t>Falta de equipos calibrados que son necesarios para el trabajo</a:t>
            </a:r>
            <a:r>
              <a:rPr lang="es-ES_tradnl" sz="2000" dirty="0" smtClean="0">
                <a:latin typeface="Garamond" pitchFamily="18" charset="0"/>
              </a:rPr>
              <a:t>.</a:t>
            </a:r>
          </a:p>
          <a:p>
            <a:pPr lvl="0"/>
            <a:endParaRPr lang="es-EC" sz="2000" dirty="0">
              <a:latin typeface="Garamond" pitchFamily="18" charset="0"/>
            </a:endParaRPr>
          </a:p>
          <a:p>
            <a:pPr lvl="0"/>
            <a:r>
              <a:rPr lang="es-ES_tradnl" sz="2000" dirty="0">
                <a:latin typeface="Garamond" pitchFamily="18" charset="0"/>
              </a:rPr>
              <a:t>Equipos sin aseguramiento de calidad para su funcionamiento</a:t>
            </a:r>
            <a:r>
              <a:rPr lang="es-ES_tradnl" sz="2000" dirty="0" smtClean="0">
                <a:latin typeface="Garamond" pitchFamily="18" charset="0"/>
              </a:rPr>
              <a:t>.</a:t>
            </a:r>
          </a:p>
          <a:p>
            <a:pPr lvl="0"/>
            <a:endParaRPr lang="es-EC" sz="2000" dirty="0">
              <a:latin typeface="Garamond" pitchFamily="18" charset="0"/>
            </a:endParaRPr>
          </a:p>
          <a:p>
            <a:pPr lvl="0"/>
            <a:r>
              <a:rPr lang="es-ES_tradnl" sz="2000" dirty="0">
                <a:latin typeface="Garamond" pitchFamily="18" charset="0"/>
              </a:rPr>
              <a:t>Falta de un inventario de equipos certificados, calificados para la </a:t>
            </a:r>
            <a:r>
              <a:rPr lang="es-ES_tradnl" sz="2000" dirty="0" smtClean="0">
                <a:latin typeface="Garamond" pitchFamily="18" charset="0"/>
              </a:rPr>
              <a:t>contratación </a:t>
            </a:r>
            <a:r>
              <a:rPr lang="es-ES_tradnl" sz="2000" dirty="0">
                <a:latin typeface="Garamond" pitchFamily="18" charset="0"/>
              </a:rPr>
              <a:t>pública.</a:t>
            </a:r>
            <a:endParaRPr lang="es-EC" sz="2000" dirty="0">
              <a:latin typeface="Garamond" pitchFamily="18" charset="0"/>
            </a:endParaRPr>
          </a:p>
        </p:txBody>
      </p:sp>
    </p:spTree>
    <p:extLst>
      <p:ext uri="{BB962C8B-B14F-4D97-AF65-F5344CB8AC3E}">
        <p14:creationId xmlns:p14="http://schemas.microsoft.com/office/powerpoint/2010/main" val="299286426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188640"/>
            <a:ext cx="7920880" cy="923330"/>
          </a:xfrm>
          <a:prstGeom prst="rect">
            <a:avLst/>
          </a:prstGeom>
        </p:spPr>
        <p:txBody>
          <a:bodyPr wrap="square">
            <a:spAutoFit/>
          </a:bodyPr>
          <a:lstStyle/>
          <a:p>
            <a:pPr lvl="1" fontAlgn="base"/>
            <a:r>
              <a:rPr lang="es-ES" b="1" dirty="0"/>
              <a:t>Justificación e importancia del proyecto.</a:t>
            </a:r>
            <a:endParaRPr lang="es-EC" b="1" dirty="0"/>
          </a:p>
          <a:p>
            <a:r>
              <a:rPr lang="es-ES" dirty="0"/>
              <a:t> </a:t>
            </a:r>
            <a:endParaRPr lang="es-EC" dirty="0"/>
          </a:p>
          <a:p>
            <a:r>
              <a:rPr lang="es-ES" dirty="0"/>
              <a:t> </a:t>
            </a:r>
            <a:endParaRPr lang="es-EC" dirty="0"/>
          </a:p>
        </p:txBody>
      </p:sp>
      <p:pic>
        <p:nvPicPr>
          <p:cNvPr id="1026" name="Picture 2" descr="D:\FOTOS\YO\200901150954_1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0041" y="1082127"/>
            <a:ext cx="3939902" cy="5253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40982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75123" y="1196752"/>
            <a:ext cx="8136904" cy="4247317"/>
          </a:xfrm>
          <a:prstGeom prst="rect">
            <a:avLst/>
          </a:prstGeom>
        </p:spPr>
        <p:txBody>
          <a:bodyPr wrap="square">
            <a:spAutoFit/>
          </a:bodyPr>
          <a:lstStyle/>
          <a:p>
            <a:pPr lvl="2" fontAlgn="base"/>
            <a:r>
              <a:rPr lang="en-US" b="1" dirty="0"/>
              <a:t>General</a:t>
            </a:r>
            <a:endParaRPr lang="es-EC" b="1" dirty="0"/>
          </a:p>
          <a:p>
            <a:r>
              <a:rPr lang="es-ES" dirty="0"/>
              <a:t> </a:t>
            </a:r>
            <a:endParaRPr lang="es-EC" dirty="0"/>
          </a:p>
          <a:p>
            <a:r>
              <a:rPr lang="es-ES" dirty="0"/>
              <a:t>“Diseñar la norma ISO 17025 para el Centro de Calibración de topografía del Departamento de Ciencias de la Tierra y de la Construcción en ensayos de calibración para estaciones totales y teodolitos.</a:t>
            </a:r>
            <a:endParaRPr lang="es-EC" dirty="0"/>
          </a:p>
          <a:p>
            <a:r>
              <a:rPr lang="es-ES" dirty="0"/>
              <a:t> </a:t>
            </a:r>
            <a:endParaRPr lang="es-EC" dirty="0"/>
          </a:p>
          <a:p>
            <a:r>
              <a:rPr lang="es-ES" dirty="0"/>
              <a:t> </a:t>
            </a:r>
            <a:endParaRPr lang="es-EC" dirty="0"/>
          </a:p>
          <a:p>
            <a:pPr lvl="2" fontAlgn="base"/>
            <a:r>
              <a:rPr lang="es-ES_tradnl" b="1" dirty="0"/>
              <a:t>Específicos</a:t>
            </a:r>
            <a:endParaRPr lang="es-EC" b="1" dirty="0"/>
          </a:p>
          <a:p>
            <a:r>
              <a:rPr lang="en-US" dirty="0"/>
              <a:t> </a:t>
            </a:r>
            <a:endParaRPr lang="es-EC" dirty="0"/>
          </a:p>
          <a:p>
            <a:r>
              <a:rPr lang="en-US" dirty="0"/>
              <a:t> </a:t>
            </a:r>
            <a:r>
              <a:rPr lang="es-ES_tradnl" dirty="0" smtClean="0"/>
              <a:t>Estudiar </a:t>
            </a:r>
            <a:r>
              <a:rPr lang="es-ES_tradnl" dirty="0"/>
              <a:t>la   norma   ISO   17025 requisitos   generales   para   la competencia de los laboratorios de ensayo y calibración</a:t>
            </a:r>
            <a:r>
              <a:rPr lang="es-ES_tradnl" dirty="0" smtClean="0"/>
              <a:t>.</a:t>
            </a:r>
          </a:p>
          <a:p>
            <a:pPr lvl="0"/>
            <a:endParaRPr lang="es-EC" dirty="0"/>
          </a:p>
          <a:p>
            <a:pPr lvl="0"/>
            <a:r>
              <a:rPr lang="es-ES_tradnl" dirty="0"/>
              <a:t>Diseñar estructuralmente el centro de calibración de equipos de topografía.</a:t>
            </a:r>
            <a:endParaRPr lang="es-EC" dirty="0"/>
          </a:p>
          <a:p>
            <a:pPr lvl="0"/>
            <a:r>
              <a:rPr lang="es-ES_tradnl" dirty="0"/>
              <a:t>Implantar la norma ISO 17025 para el laboratorio de calibración de equipos topográficos </a:t>
            </a:r>
            <a:endParaRPr lang="es-EC" dirty="0"/>
          </a:p>
        </p:txBody>
      </p:sp>
      <p:sp>
        <p:nvSpPr>
          <p:cNvPr id="5" name="4 Rectángulo"/>
          <p:cNvSpPr/>
          <p:nvPr/>
        </p:nvSpPr>
        <p:spPr>
          <a:xfrm>
            <a:off x="2771800" y="223371"/>
            <a:ext cx="7920880" cy="923330"/>
          </a:xfrm>
          <a:prstGeom prst="rect">
            <a:avLst/>
          </a:prstGeom>
        </p:spPr>
        <p:txBody>
          <a:bodyPr wrap="square">
            <a:spAutoFit/>
          </a:bodyPr>
          <a:lstStyle/>
          <a:p>
            <a:pPr lvl="1" fontAlgn="base"/>
            <a:r>
              <a:rPr lang="es-EC" b="1" dirty="0" smtClean="0"/>
              <a:t>OBJETIVOS</a:t>
            </a:r>
            <a:endParaRPr lang="es-EC" b="1" dirty="0"/>
          </a:p>
          <a:p>
            <a:r>
              <a:rPr lang="es-ES" dirty="0"/>
              <a:t> </a:t>
            </a:r>
            <a:endParaRPr lang="es-EC" dirty="0"/>
          </a:p>
          <a:p>
            <a:r>
              <a:rPr lang="es-ES" dirty="0"/>
              <a:t> </a:t>
            </a:r>
            <a:endParaRPr lang="es-EC" dirty="0"/>
          </a:p>
        </p:txBody>
      </p:sp>
    </p:spTree>
    <p:extLst>
      <p:ext uri="{BB962C8B-B14F-4D97-AF65-F5344CB8AC3E}">
        <p14:creationId xmlns:p14="http://schemas.microsoft.com/office/powerpoint/2010/main" val="84447073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27584" y="1700808"/>
            <a:ext cx="7632848" cy="1477328"/>
          </a:xfrm>
          <a:prstGeom prst="rect">
            <a:avLst/>
          </a:prstGeom>
        </p:spPr>
        <p:txBody>
          <a:bodyPr wrap="square">
            <a:spAutoFit/>
          </a:bodyPr>
          <a:lstStyle/>
          <a:p>
            <a:r>
              <a:rPr lang="es-ES" dirty="0"/>
              <a:t> </a:t>
            </a:r>
            <a:endParaRPr lang="es-EC" dirty="0"/>
          </a:p>
          <a:p>
            <a:r>
              <a:rPr lang="es-ES" dirty="0"/>
              <a:t> </a:t>
            </a:r>
            <a:endParaRPr lang="es-EC" dirty="0"/>
          </a:p>
          <a:p>
            <a:pPr lvl="0" algn="just"/>
            <a:r>
              <a:rPr lang="es-ES" b="1" dirty="0"/>
              <a:t>NORMAS PARA CALIBRACIÓN DE EQUIPOS TOPOGRÁFICOS Y DESCRIPCIÓN DE LA NORMA ISO 17025 REQUISITOS GENERALES PARA LA COMPETENCIA DE LOS LABORATORIOS DE ENSAYO Y CALIBRACIÓN.</a:t>
            </a:r>
            <a:endParaRPr lang="es-EC" b="1" dirty="0"/>
          </a:p>
        </p:txBody>
      </p:sp>
    </p:spTree>
    <p:extLst>
      <p:ext uri="{BB962C8B-B14F-4D97-AF65-F5344CB8AC3E}">
        <p14:creationId xmlns:p14="http://schemas.microsoft.com/office/powerpoint/2010/main" val="243490095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26482" y="620688"/>
            <a:ext cx="7992888" cy="4708981"/>
          </a:xfrm>
          <a:prstGeom prst="rect">
            <a:avLst/>
          </a:prstGeom>
        </p:spPr>
        <p:txBody>
          <a:bodyPr wrap="square">
            <a:spAutoFit/>
          </a:bodyPr>
          <a:lstStyle/>
          <a:p>
            <a:pPr algn="just"/>
            <a:r>
              <a:rPr lang="es-ES" sz="2000" dirty="0">
                <a:latin typeface="Garamond" pitchFamily="18" charset="0"/>
              </a:rPr>
              <a:t>La norma ISO/DIS 17025  se creó como consecuencia </a:t>
            </a:r>
            <a:r>
              <a:rPr lang="es-ES" sz="2000" dirty="0" smtClean="0">
                <a:latin typeface="Garamond" pitchFamily="18" charset="0"/>
              </a:rPr>
              <a:t>de </a:t>
            </a:r>
            <a:r>
              <a:rPr lang="es-ES" sz="2000" dirty="0">
                <a:latin typeface="Garamond" pitchFamily="18" charset="0"/>
              </a:rPr>
              <a:t>experiencia que se obtuvo de la guía </a:t>
            </a:r>
            <a:r>
              <a:rPr lang="es-ES" sz="2000" u="sng" dirty="0">
                <a:latin typeface="Garamond" pitchFamily="18" charset="0"/>
              </a:rPr>
              <a:t>25:1990</a:t>
            </a:r>
            <a:r>
              <a:rPr lang="es-ES" sz="2000" dirty="0">
                <a:latin typeface="Garamond" pitchFamily="18" charset="0"/>
              </a:rPr>
              <a:t> de ISO/IEC y la </a:t>
            </a:r>
            <a:r>
              <a:rPr lang="es-ES" sz="2000" u="sng" dirty="0">
                <a:latin typeface="Garamond" pitchFamily="18" charset="0"/>
              </a:rPr>
              <a:t>EN 45001:1989 </a:t>
            </a:r>
            <a:r>
              <a:rPr lang="es-ES" sz="2000" dirty="0">
                <a:latin typeface="Garamond" pitchFamily="18" charset="0"/>
              </a:rPr>
              <a:t>y de la necesidad de actualizar el documento, de esta forma la norma 17025 pasó a sustituir   a estos documentos, muchos países ya han adoptado la norma 17025 como base para establecer sistemas de calidad en laboratorios y para reconocer su capacidad y competencia.</a:t>
            </a:r>
            <a:endParaRPr lang="es-EC" sz="2000" dirty="0">
              <a:latin typeface="Garamond" pitchFamily="18" charset="0"/>
            </a:endParaRPr>
          </a:p>
          <a:p>
            <a:pPr algn="just"/>
            <a:r>
              <a:rPr lang="es-ES" sz="2000" dirty="0">
                <a:latin typeface="Garamond" pitchFamily="18" charset="0"/>
              </a:rPr>
              <a:t>  </a:t>
            </a:r>
            <a:endParaRPr lang="es-EC" sz="2000" dirty="0">
              <a:latin typeface="Garamond" pitchFamily="18" charset="0"/>
            </a:endParaRPr>
          </a:p>
          <a:p>
            <a:pPr algn="just"/>
            <a:r>
              <a:rPr lang="es-ES" sz="2000" dirty="0">
                <a:latin typeface="Garamond" pitchFamily="18" charset="0"/>
              </a:rPr>
              <a:t>La norma </a:t>
            </a:r>
            <a:r>
              <a:rPr lang="es-ES" sz="2000" dirty="0" smtClean="0">
                <a:latin typeface="Garamond" pitchFamily="18" charset="0"/>
              </a:rPr>
              <a:t>ISO </a:t>
            </a:r>
            <a:r>
              <a:rPr lang="es-ES" sz="2000" dirty="0">
                <a:latin typeface="Garamond" pitchFamily="18" charset="0"/>
              </a:rPr>
              <a:t>17025 contiene todos los </a:t>
            </a:r>
            <a:r>
              <a:rPr lang="es-ES" sz="2000" u="sng" dirty="0">
                <a:latin typeface="Garamond" pitchFamily="18" charset="0"/>
              </a:rPr>
              <a:t>requisitos que deben cumplir los laboratorios de calibración y ensayo</a:t>
            </a:r>
            <a:r>
              <a:rPr lang="es-ES" sz="2000" dirty="0">
                <a:latin typeface="Garamond" pitchFamily="18" charset="0"/>
              </a:rPr>
              <a:t>, para demostrar que son técnicamente competentes, operacionalmente capacitados, como su calidad en trabajo para poder generar resultados técnicamente validos</a:t>
            </a:r>
            <a:r>
              <a:rPr lang="es-ES" sz="2000" dirty="0" smtClean="0">
                <a:latin typeface="Garamond" pitchFamily="18" charset="0"/>
              </a:rPr>
              <a:t>.</a:t>
            </a:r>
          </a:p>
          <a:p>
            <a:pPr algn="just"/>
            <a:endParaRPr lang="es-EC" sz="2000" dirty="0">
              <a:latin typeface="Garamond" pitchFamily="18" charset="0"/>
            </a:endParaRPr>
          </a:p>
          <a:p>
            <a:pPr algn="just"/>
            <a:r>
              <a:rPr lang="es-ES" sz="2000" dirty="0">
                <a:latin typeface="Garamond" pitchFamily="18" charset="0"/>
              </a:rPr>
              <a:t>Esta norma internacional es </a:t>
            </a:r>
            <a:r>
              <a:rPr lang="es-ES" sz="2000" u="sng" dirty="0">
                <a:latin typeface="Garamond" pitchFamily="18" charset="0"/>
              </a:rPr>
              <a:t>aplicable a todos los laboratorios</a:t>
            </a:r>
            <a:r>
              <a:rPr lang="es-ES" sz="2000" dirty="0">
                <a:latin typeface="Garamond" pitchFamily="18" charset="0"/>
              </a:rPr>
              <a:t>, independientemente de la cantidad de empleados o de la extensión del alcance de las actividades de ensayo o de calibración</a:t>
            </a:r>
            <a:r>
              <a:rPr lang="es-ES" sz="2000" dirty="0" smtClean="0">
                <a:latin typeface="Garamond" pitchFamily="18" charset="0"/>
              </a:rPr>
              <a:t>.</a:t>
            </a:r>
            <a:endParaRPr lang="es-EC" sz="2000" dirty="0">
              <a:latin typeface="Garamond" pitchFamily="18" charset="0"/>
            </a:endParaRPr>
          </a:p>
        </p:txBody>
      </p:sp>
    </p:spTree>
    <p:extLst>
      <p:ext uri="{BB962C8B-B14F-4D97-AF65-F5344CB8AC3E}">
        <p14:creationId xmlns:p14="http://schemas.microsoft.com/office/powerpoint/2010/main" val="154673320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317304"/>
            <a:ext cx="8352928" cy="5632311"/>
          </a:xfrm>
          <a:prstGeom prst="rect">
            <a:avLst/>
          </a:prstGeom>
        </p:spPr>
        <p:txBody>
          <a:bodyPr wrap="square">
            <a:spAutoFit/>
          </a:bodyPr>
          <a:lstStyle/>
          <a:p>
            <a:r>
              <a:rPr lang="es-ES" sz="2000" b="1" dirty="0">
                <a:latin typeface="Garamond" pitchFamily="18" charset="0"/>
              </a:rPr>
              <a:t>Los principales objetivos de la 17025 son:</a:t>
            </a:r>
            <a:endParaRPr lang="es-EC" sz="2000" b="1" dirty="0">
              <a:latin typeface="Garamond" pitchFamily="18" charset="0"/>
            </a:endParaRPr>
          </a:p>
          <a:p>
            <a:r>
              <a:rPr lang="es-ES" sz="2000" dirty="0">
                <a:latin typeface="Garamond" pitchFamily="18" charset="0"/>
              </a:rPr>
              <a:t> </a:t>
            </a:r>
            <a:endParaRPr lang="es-EC" sz="2000" dirty="0">
              <a:latin typeface="Garamond" pitchFamily="18" charset="0"/>
            </a:endParaRPr>
          </a:p>
          <a:p>
            <a:r>
              <a:rPr lang="es-ES" sz="2000" dirty="0">
                <a:latin typeface="Garamond" pitchFamily="18" charset="0"/>
              </a:rPr>
              <a:t> </a:t>
            </a:r>
            <a:endParaRPr lang="es-EC" sz="2000" dirty="0">
              <a:latin typeface="Garamond" pitchFamily="18" charset="0"/>
            </a:endParaRPr>
          </a:p>
          <a:p>
            <a:pPr lvl="0"/>
            <a:r>
              <a:rPr lang="es-ES_tradnl" sz="2000" dirty="0">
                <a:latin typeface="Garamond" pitchFamily="18" charset="0"/>
              </a:rPr>
              <a:t>Establecer un </a:t>
            </a:r>
            <a:r>
              <a:rPr lang="es-ES_tradnl" sz="2000" u="sng" dirty="0">
                <a:latin typeface="Garamond" pitchFamily="18" charset="0"/>
              </a:rPr>
              <a:t>patrón internacional único </a:t>
            </a:r>
            <a:r>
              <a:rPr lang="es-ES_tradnl" sz="2000" dirty="0">
                <a:latin typeface="Garamond" pitchFamily="18" charset="0"/>
              </a:rPr>
              <a:t>para testificar la competencia de los laboratorios para realizar </a:t>
            </a:r>
            <a:r>
              <a:rPr lang="es-ES_tradnl" sz="2000" dirty="0" smtClean="0">
                <a:latin typeface="Garamond" pitchFamily="18" charset="0"/>
              </a:rPr>
              <a:t>calibraciones</a:t>
            </a:r>
            <a:r>
              <a:rPr lang="es-ES_tradnl" sz="2000" dirty="0">
                <a:latin typeface="Garamond" pitchFamily="18" charset="0"/>
              </a:rPr>
              <a:t>, incluyendo muestreo.  </a:t>
            </a:r>
            <a:endParaRPr lang="es-EC" sz="2000" dirty="0">
              <a:latin typeface="Garamond" pitchFamily="18" charset="0"/>
            </a:endParaRPr>
          </a:p>
          <a:p>
            <a:r>
              <a:rPr lang="es-ES_tradnl" sz="2000" dirty="0">
                <a:latin typeface="Garamond" pitchFamily="18" charset="0"/>
              </a:rPr>
              <a:t> </a:t>
            </a:r>
            <a:endParaRPr lang="es-ES_tradnl" sz="2000" dirty="0" smtClean="0">
              <a:latin typeface="Garamond" pitchFamily="18" charset="0"/>
            </a:endParaRPr>
          </a:p>
          <a:p>
            <a:endParaRPr lang="es-EC" sz="2000" dirty="0">
              <a:latin typeface="Garamond" pitchFamily="18" charset="0"/>
            </a:endParaRPr>
          </a:p>
          <a:p>
            <a:pPr lvl="0"/>
            <a:r>
              <a:rPr lang="es-ES_tradnl" sz="2000" dirty="0">
                <a:latin typeface="Garamond" pitchFamily="18" charset="0"/>
              </a:rPr>
              <a:t>Facilitar la </a:t>
            </a:r>
            <a:r>
              <a:rPr lang="es-ES_tradnl" sz="2000" u="sng" dirty="0">
                <a:latin typeface="Garamond" pitchFamily="18" charset="0"/>
              </a:rPr>
              <a:t>interpretación y la aplicación de los requisitos,</a:t>
            </a:r>
            <a:r>
              <a:rPr lang="es-ES_tradnl" sz="2000" dirty="0">
                <a:latin typeface="Garamond" pitchFamily="18" charset="0"/>
              </a:rPr>
              <a:t> evitando, al máximo posible, opiniones divergentes y conflictivas.  </a:t>
            </a:r>
            <a:endParaRPr lang="es-EC" sz="2000" dirty="0">
              <a:latin typeface="Garamond" pitchFamily="18" charset="0"/>
            </a:endParaRPr>
          </a:p>
          <a:p>
            <a:endParaRPr lang="es-ES_tradnl" sz="2000" dirty="0" smtClean="0">
              <a:latin typeface="Garamond" pitchFamily="18" charset="0"/>
            </a:endParaRPr>
          </a:p>
          <a:p>
            <a:r>
              <a:rPr lang="es-ES_tradnl" sz="2000" dirty="0">
                <a:latin typeface="Garamond" pitchFamily="18" charset="0"/>
              </a:rPr>
              <a:t> </a:t>
            </a:r>
            <a:endParaRPr lang="es-EC" sz="2000" dirty="0">
              <a:latin typeface="Garamond" pitchFamily="18" charset="0"/>
            </a:endParaRPr>
          </a:p>
          <a:p>
            <a:pPr lvl="0"/>
            <a:r>
              <a:rPr lang="es-ES_tradnl" sz="2000" dirty="0">
                <a:latin typeface="Garamond" pitchFamily="18" charset="0"/>
              </a:rPr>
              <a:t>Extender el alcance en relación a la ISO Guía 25, </a:t>
            </a:r>
            <a:r>
              <a:rPr lang="es-ES_tradnl" sz="2000" u="sng" dirty="0">
                <a:latin typeface="Garamond" pitchFamily="18" charset="0"/>
              </a:rPr>
              <a:t>abarcando también muestreo y desarrollo de nuevos métodos.</a:t>
            </a:r>
            <a:endParaRPr lang="es-EC" sz="2000" u="sng" dirty="0">
              <a:latin typeface="Garamond" pitchFamily="18" charset="0"/>
            </a:endParaRPr>
          </a:p>
          <a:p>
            <a:endParaRPr lang="es-ES_tradnl" sz="2000" dirty="0" smtClean="0">
              <a:latin typeface="Garamond" pitchFamily="18" charset="0"/>
            </a:endParaRPr>
          </a:p>
          <a:p>
            <a:r>
              <a:rPr lang="es-ES_tradnl" sz="2000" dirty="0">
                <a:latin typeface="Garamond" pitchFamily="18" charset="0"/>
              </a:rPr>
              <a:t> </a:t>
            </a:r>
            <a:endParaRPr lang="es-EC" sz="2000" dirty="0">
              <a:latin typeface="Garamond" pitchFamily="18" charset="0"/>
            </a:endParaRPr>
          </a:p>
          <a:p>
            <a:r>
              <a:rPr lang="es-ES_tradnl" sz="2000" dirty="0">
                <a:latin typeface="Garamond" pitchFamily="18" charset="0"/>
              </a:rPr>
              <a:t> </a:t>
            </a:r>
            <a:endParaRPr lang="es-EC" sz="2000" dirty="0">
              <a:latin typeface="Garamond" pitchFamily="18" charset="0"/>
            </a:endParaRPr>
          </a:p>
          <a:p>
            <a:pPr lvl="0"/>
            <a:r>
              <a:rPr lang="es-ES_tradnl" sz="2000" dirty="0">
                <a:latin typeface="Garamond" pitchFamily="18" charset="0"/>
              </a:rPr>
              <a:t>Establecer una relación más estrecha, clara y sin ambigüedad con la ISO 9001 y 9002 (la 17025 es de 1999, por lo tanto, anterior a la publicación de la 9001:2000).</a:t>
            </a:r>
            <a:endParaRPr lang="es-EC" sz="2000" dirty="0">
              <a:latin typeface="Garamond" pitchFamily="18" charset="0"/>
            </a:endParaRPr>
          </a:p>
        </p:txBody>
      </p:sp>
    </p:spTree>
    <p:extLst>
      <p:ext uri="{BB962C8B-B14F-4D97-AF65-F5344CB8AC3E}">
        <p14:creationId xmlns:p14="http://schemas.microsoft.com/office/powerpoint/2010/main" val="375638759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8" y="474345"/>
            <a:ext cx="8208912" cy="4401205"/>
          </a:xfrm>
          <a:prstGeom prst="rect">
            <a:avLst/>
          </a:prstGeom>
        </p:spPr>
        <p:txBody>
          <a:bodyPr wrap="square">
            <a:spAutoFit/>
          </a:bodyPr>
          <a:lstStyle/>
          <a:p>
            <a:pPr lvl="1" fontAlgn="base"/>
            <a:r>
              <a:rPr lang="es-ES" sz="2000" b="1" dirty="0">
                <a:latin typeface="Garamond" pitchFamily="18" charset="0"/>
              </a:rPr>
              <a:t>Introducción </a:t>
            </a:r>
            <a:endParaRPr lang="es-EC" sz="2000" b="1" dirty="0">
              <a:latin typeface="Garamond" pitchFamily="18" charset="0"/>
            </a:endParaRPr>
          </a:p>
          <a:p>
            <a:r>
              <a:rPr lang="es-ES" sz="2000" dirty="0">
                <a:latin typeface="Garamond" pitchFamily="18" charset="0"/>
              </a:rPr>
              <a:t> </a:t>
            </a:r>
            <a:endParaRPr lang="es-EC" sz="2000" dirty="0">
              <a:latin typeface="Garamond" pitchFamily="18" charset="0"/>
            </a:endParaRPr>
          </a:p>
          <a:p>
            <a:r>
              <a:rPr lang="es-ES" sz="2000" dirty="0">
                <a:latin typeface="Garamond" pitchFamily="18" charset="0"/>
              </a:rPr>
              <a:t> </a:t>
            </a:r>
            <a:endParaRPr lang="es-EC" sz="2000" dirty="0">
              <a:latin typeface="Garamond" pitchFamily="18" charset="0"/>
            </a:endParaRPr>
          </a:p>
          <a:p>
            <a:r>
              <a:rPr lang="es-ES_tradnl" sz="2000" dirty="0" smtClean="0">
                <a:latin typeface="Garamond" pitchFamily="18" charset="0"/>
              </a:rPr>
              <a:t>Las </a:t>
            </a:r>
            <a:r>
              <a:rPr lang="es-ES_tradnl" sz="2000" dirty="0">
                <a:latin typeface="Garamond" pitchFamily="18" charset="0"/>
              </a:rPr>
              <a:t>razones principales por las cuales un centro de calibración se acredita son</a:t>
            </a:r>
            <a:r>
              <a:rPr lang="es-ES_tradnl" sz="2000" dirty="0" smtClean="0">
                <a:latin typeface="Garamond" pitchFamily="18" charset="0"/>
              </a:rPr>
              <a:t>:</a:t>
            </a:r>
          </a:p>
          <a:p>
            <a:endParaRPr lang="es-EC" sz="2000" dirty="0">
              <a:latin typeface="Garamond" pitchFamily="18" charset="0"/>
            </a:endParaRPr>
          </a:p>
          <a:p>
            <a:pPr lvl="0"/>
            <a:r>
              <a:rPr lang="es-ES" sz="2000" b="1" dirty="0">
                <a:latin typeface="Garamond" pitchFamily="18" charset="0"/>
              </a:rPr>
              <a:t>Identificar la competencia específica de los laboratorios.</a:t>
            </a:r>
            <a:endParaRPr lang="es-EC" sz="2000" b="1" dirty="0">
              <a:latin typeface="Garamond" pitchFamily="18" charset="0"/>
            </a:endParaRPr>
          </a:p>
          <a:p>
            <a:pPr lvl="0"/>
            <a:endParaRPr lang="es-ES" sz="2000" b="1" dirty="0" smtClean="0">
              <a:latin typeface="Garamond" pitchFamily="18" charset="0"/>
            </a:endParaRPr>
          </a:p>
          <a:p>
            <a:pPr lvl="0"/>
            <a:r>
              <a:rPr lang="es-ES" sz="2000" b="1" dirty="0" smtClean="0">
                <a:latin typeface="Garamond" pitchFamily="18" charset="0"/>
              </a:rPr>
              <a:t>Establecer </a:t>
            </a:r>
            <a:r>
              <a:rPr lang="es-ES" sz="2000" b="1" dirty="0">
                <a:latin typeface="Garamond" pitchFamily="18" charset="0"/>
              </a:rPr>
              <a:t>estándares mínimos de competencia.</a:t>
            </a:r>
            <a:endParaRPr lang="es-EC" sz="2000" b="1" dirty="0">
              <a:latin typeface="Garamond" pitchFamily="18" charset="0"/>
            </a:endParaRPr>
          </a:p>
          <a:p>
            <a:pPr lvl="0"/>
            <a:endParaRPr lang="es-ES" sz="2000" b="1" dirty="0" smtClean="0">
              <a:latin typeface="Garamond" pitchFamily="18" charset="0"/>
            </a:endParaRPr>
          </a:p>
          <a:p>
            <a:pPr lvl="0"/>
            <a:r>
              <a:rPr lang="es-ES" sz="2000" b="1" dirty="0" smtClean="0">
                <a:latin typeface="Garamond" pitchFamily="18" charset="0"/>
              </a:rPr>
              <a:t>Mejora </a:t>
            </a:r>
            <a:r>
              <a:rPr lang="es-ES" sz="2000" b="1" dirty="0">
                <a:latin typeface="Garamond" pitchFamily="18" charset="0"/>
              </a:rPr>
              <a:t>el cumplimiento de Normas.</a:t>
            </a:r>
            <a:endParaRPr lang="es-EC" sz="2000" b="1" dirty="0">
              <a:latin typeface="Garamond" pitchFamily="18" charset="0"/>
            </a:endParaRPr>
          </a:p>
          <a:p>
            <a:pPr lvl="0"/>
            <a:endParaRPr lang="es-ES" sz="2000" b="1" dirty="0" smtClean="0">
              <a:latin typeface="Garamond" pitchFamily="18" charset="0"/>
            </a:endParaRPr>
          </a:p>
          <a:p>
            <a:pPr lvl="0"/>
            <a:r>
              <a:rPr lang="es-ES" sz="2000" b="1" dirty="0" smtClean="0">
                <a:latin typeface="Garamond" pitchFamily="18" charset="0"/>
              </a:rPr>
              <a:t>Conocer </a:t>
            </a:r>
            <a:r>
              <a:rPr lang="es-ES" sz="2000" b="1" dirty="0">
                <a:latin typeface="Garamond" pitchFamily="18" charset="0"/>
              </a:rPr>
              <a:t>los requerimientos regulatorios.</a:t>
            </a:r>
            <a:endParaRPr lang="es-EC" sz="2000" b="1" dirty="0">
              <a:latin typeface="Garamond" pitchFamily="18" charset="0"/>
            </a:endParaRPr>
          </a:p>
          <a:p>
            <a:pPr lvl="0"/>
            <a:endParaRPr lang="es-ES" sz="2000" b="1" dirty="0" smtClean="0">
              <a:latin typeface="Garamond" pitchFamily="18" charset="0"/>
            </a:endParaRPr>
          </a:p>
          <a:p>
            <a:pPr lvl="0"/>
            <a:r>
              <a:rPr lang="es-ES" sz="2000" b="1" dirty="0" smtClean="0">
                <a:latin typeface="Garamond" pitchFamily="18" charset="0"/>
              </a:rPr>
              <a:t>Asegurar </a:t>
            </a:r>
            <a:r>
              <a:rPr lang="es-ES" sz="2000" b="1" dirty="0">
                <a:latin typeface="Garamond" pitchFamily="18" charset="0"/>
              </a:rPr>
              <a:t>la aceptación de los datos del laboratorio.</a:t>
            </a:r>
            <a:endParaRPr lang="es-EC" sz="2000" b="1" dirty="0">
              <a:latin typeface="Garamond" pitchFamily="18" charset="0"/>
            </a:endParaRPr>
          </a:p>
        </p:txBody>
      </p:sp>
    </p:spTree>
    <p:extLst>
      <p:ext uri="{BB962C8B-B14F-4D97-AF65-F5344CB8AC3E}">
        <p14:creationId xmlns:p14="http://schemas.microsoft.com/office/powerpoint/2010/main" val="196252418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332656"/>
            <a:ext cx="8352928" cy="5324535"/>
          </a:xfrm>
          <a:prstGeom prst="rect">
            <a:avLst/>
          </a:prstGeom>
        </p:spPr>
        <p:txBody>
          <a:bodyPr wrap="square">
            <a:spAutoFit/>
          </a:bodyPr>
          <a:lstStyle/>
          <a:p>
            <a:r>
              <a:rPr lang="es-EC" sz="2000" b="1" dirty="0" smtClean="0">
                <a:latin typeface="Garamond" pitchFamily="18" charset="0"/>
              </a:rPr>
              <a:t>ASPECTOS PARA ENTENDER LA NORMA ISO 17025</a:t>
            </a:r>
            <a:endParaRPr lang="es-EC" sz="2000" b="1" dirty="0">
              <a:latin typeface="Garamond" pitchFamily="18" charset="0"/>
            </a:endParaRPr>
          </a:p>
          <a:p>
            <a:pPr lvl="0"/>
            <a:endParaRPr lang="es-ES_tradnl" sz="2000" dirty="0" smtClean="0">
              <a:latin typeface="Garamond" pitchFamily="18" charset="0"/>
            </a:endParaRPr>
          </a:p>
          <a:p>
            <a:pPr lvl="0"/>
            <a:r>
              <a:rPr lang="es-ES_tradnl" sz="2000" dirty="0" smtClean="0">
                <a:latin typeface="Garamond" pitchFamily="18" charset="0"/>
              </a:rPr>
              <a:t>Desarrollo </a:t>
            </a:r>
            <a:endParaRPr lang="es-EC" sz="2000" dirty="0">
              <a:latin typeface="Garamond" pitchFamily="18" charset="0"/>
            </a:endParaRPr>
          </a:p>
          <a:p>
            <a:pPr lvl="0"/>
            <a:r>
              <a:rPr lang="es-ES_tradnl" sz="2000" dirty="0">
                <a:latin typeface="Garamond" pitchFamily="18" charset="0"/>
              </a:rPr>
              <a:t>Diagnostico</a:t>
            </a:r>
            <a:endParaRPr lang="es-EC" sz="2000" dirty="0">
              <a:latin typeface="Garamond" pitchFamily="18" charset="0"/>
            </a:endParaRPr>
          </a:p>
          <a:p>
            <a:pPr lvl="0"/>
            <a:r>
              <a:rPr lang="es-ES_tradnl" sz="2000" dirty="0">
                <a:latin typeface="Garamond" pitchFamily="18" charset="0"/>
              </a:rPr>
              <a:t>Capacitación</a:t>
            </a:r>
            <a:endParaRPr lang="es-EC" sz="2000" dirty="0">
              <a:latin typeface="Garamond" pitchFamily="18" charset="0"/>
            </a:endParaRPr>
          </a:p>
          <a:p>
            <a:pPr lvl="0"/>
            <a:r>
              <a:rPr lang="es-ES_tradnl" sz="2000" dirty="0">
                <a:latin typeface="Garamond" pitchFamily="18" charset="0"/>
              </a:rPr>
              <a:t>Confección de documentos</a:t>
            </a:r>
            <a:endParaRPr lang="es-EC" sz="2000" dirty="0">
              <a:latin typeface="Garamond" pitchFamily="18" charset="0"/>
            </a:endParaRPr>
          </a:p>
          <a:p>
            <a:r>
              <a:rPr lang="es-ES_tradnl" sz="2000" dirty="0">
                <a:latin typeface="Garamond" pitchFamily="18" charset="0"/>
              </a:rPr>
              <a:t> </a:t>
            </a:r>
            <a:endParaRPr lang="es-EC" sz="2000" dirty="0">
              <a:latin typeface="Garamond" pitchFamily="18" charset="0"/>
            </a:endParaRPr>
          </a:p>
          <a:p>
            <a:r>
              <a:rPr lang="es-ES_tradnl" sz="2000" u="sng" dirty="0">
                <a:latin typeface="Garamond" pitchFamily="18" charset="0"/>
              </a:rPr>
              <a:t> </a:t>
            </a:r>
            <a:r>
              <a:rPr lang="es-ES_tradnl" sz="2000" u="sng" dirty="0" smtClean="0">
                <a:latin typeface="Garamond" pitchFamily="18" charset="0"/>
              </a:rPr>
              <a:t>Desarrollo </a:t>
            </a:r>
            <a:endParaRPr lang="es-EC" sz="2000" u="sng" dirty="0">
              <a:latin typeface="Garamond" pitchFamily="18" charset="0"/>
            </a:endParaRPr>
          </a:p>
          <a:p>
            <a:r>
              <a:rPr lang="es-ES_tradnl" sz="2000" dirty="0">
                <a:latin typeface="Garamond" pitchFamily="18" charset="0"/>
              </a:rPr>
              <a:t> </a:t>
            </a:r>
            <a:endParaRPr lang="es-EC" sz="2000" dirty="0">
              <a:latin typeface="Garamond" pitchFamily="18" charset="0"/>
            </a:endParaRPr>
          </a:p>
          <a:p>
            <a:r>
              <a:rPr lang="es-ES_tradnl" sz="2000" dirty="0" smtClean="0">
                <a:latin typeface="Garamond" pitchFamily="18" charset="0"/>
              </a:rPr>
              <a:t>O</a:t>
            </a:r>
            <a:r>
              <a:rPr lang="es-ES" sz="2000" dirty="0" err="1" smtClean="0">
                <a:latin typeface="Garamond" pitchFamily="18" charset="0"/>
              </a:rPr>
              <a:t>rganización</a:t>
            </a:r>
            <a:r>
              <a:rPr lang="es-ES" sz="2000" dirty="0" smtClean="0">
                <a:latin typeface="Garamond" pitchFamily="18" charset="0"/>
              </a:rPr>
              <a:t> </a:t>
            </a:r>
            <a:r>
              <a:rPr lang="es-ES" sz="2000" dirty="0">
                <a:latin typeface="Garamond" pitchFamily="18" charset="0"/>
              </a:rPr>
              <a:t>y gestión, la subcontratación de </a:t>
            </a:r>
            <a:r>
              <a:rPr lang="es-ES" sz="2000" dirty="0" smtClean="0">
                <a:latin typeface="Garamond" pitchFamily="18" charset="0"/>
              </a:rPr>
              <a:t>calibración</a:t>
            </a:r>
            <a:r>
              <a:rPr lang="es-ES" sz="2000" dirty="0">
                <a:latin typeface="Garamond" pitchFamily="18" charset="0"/>
              </a:rPr>
              <a:t>, el sistema de calidad, el servicio al cliente,   que se deben de llevar por medio de esta norma. </a:t>
            </a:r>
            <a:endParaRPr lang="es-EC" sz="2000" dirty="0">
              <a:latin typeface="Garamond" pitchFamily="18" charset="0"/>
            </a:endParaRPr>
          </a:p>
          <a:p>
            <a:r>
              <a:rPr lang="es-ES_tradnl" sz="2000" dirty="0">
                <a:latin typeface="Garamond" pitchFamily="18" charset="0"/>
              </a:rPr>
              <a:t>  </a:t>
            </a:r>
            <a:endParaRPr lang="es-EC" sz="2000" dirty="0">
              <a:latin typeface="Garamond" pitchFamily="18" charset="0"/>
            </a:endParaRPr>
          </a:p>
          <a:p>
            <a:pPr lvl="0"/>
            <a:r>
              <a:rPr lang="es-ES_tradnl" sz="2000" u="sng" dirty="0">
                <a:latin typeface="Garamond" pitchFamily="18" charset="0"/>
              </a:rPr>
              <a:t>Diagnóstico</a:t>
            </a:r>
            <a:endParaRPr lang="es-EC" sz="2000" u="sng" dirty="0">
              <a:latin typeface="Garamond" pitchFamily="18" charset="0"/>
            </a:endParaRPr>
          </a:p>
          <a:p>
            <a:r>
              <a:rPr lang="es-ES_tradnl" sz="2000" dirty="0">
                <a:latin typeface="Garamond" pitchFamily="18" charset="0"/>
              </a:rPr>
              <a:t> </a:t>
            </a:r>
            <a:endParaRPr lang="es-EC" sz="2000" dirty="0">
              <a:latin typeface="Garamond" pitchFamily="18" charset="0"/>
            </a:endParaRPr>
          </a:p>
          <a:p>
            <a:r>
              <a:rPr lang="es-ES_tradnl" sz="2000" dirty="0" smtClean="0">
                <a:latin typeface="Garamond" pitchFamily="18" charset="0"/>
              </a:rPr>
              <a:t>Nivel </a:t>
            </a:r>
            <a:r>
              <a:rPr lang="es-ES_tradnl" sz="2000" dirty="0">
                <a:latin typeface="Garamond" pitchFamily="18" charset="0"/>
              </a:rPr>
              <a:t>en el que se encuentra los laboratorios  por medio de control de trabajo de ensayos no conforme, quejas, la revisión de pedidos ofertas, acuerdos y  auditorías internas</a:t>
            </a:r>
            <a:r>
              <a:rPr lang="es-ES_tradnl" sz="2000" dirty="0" smtClean="0">
                <a:latin typeface="Garamond" pitchFamily="18" charset="0"/>
              </a:rPr>
              <a:t>.</a:t>
            </a:r>
            <a:endParaRPr lang="es-EC" sz="2000" dirty="0">
              <a:latin typeface="Garamond" pitchFamily="18" charset="0"/>
            </a:endParaRPr>
          </a:p>
        </p:txBody>
      </p:sp>
    </p:spTree>
    <p:extLst>
      <p:ext uri="{BB962C8B-B14F-4D97-AF65-F5344CB8AC3E}">
        <p14:creationId xmlns:p14="http://schemas.microsoft.com/office/powerpoint/2010/main" val="233382128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10199" y="720349"/>
            <a:ext cx="2402709" cy="461665"/>
          </a:xfrm>
          <a:prstGeom prst="rect">
            <a:avLst/>
          </a:prstGeom>
        </p:spPr>
        <p:txBody>
          <a:bodyPr wrap="none">
            <a:spAutoFit/>
          </a:bodyPr>
          <a:lstStyle/>
          <a:p>
            <a:pPr lvl="1" fontAlgn="base"/>
            <a:r>
              <a:rPr lang="es-ES" sz="2400" b="1" dirty="0"/>
              <a:t>Antecedentes</a:t>
            </a:r>
            <a:endParaRPr lang="es-EC" sz="2400" b="1" dirty="0"/>
          </a:p>
        </p:txBody>
      </p:sp>
      <p:sp>
        <p:nvSpPr>
          <p:cNvPr id="5" name="4 Rectángulo"/>
          <p:cNvSpPr/>
          <p:nvPr/>
        </p:nvSpPr>
        <p:spPr>
          <a:xfrm>
            <a:off x="746208" y="1340768"/>
            <a:ext cx="8455969" cy="523220"/>
          </a:xfrm>
          <a:prstGeom prst="rect">
            <a:avLst/>
          </a:prstGeom>
        </p:spPr>
        <p:txBody>
          <a:bodyPr wrap="none">
            <a:spAutoFit/>
          </a:bodyPr>
          <a:lstStyle/>
          <a:p>
            <a:r>
              <a:rPr lang="es-ES" sz="2800" b="1" dirty="0" smtClean="0"/>
              <a:t>NORMA ISO 17025                                       METROLOGIA</a:t>
            </a:r>
            <a:endParaRPr lang="es-EC" sz="2800" dirty="0"/>
          </a:p>
        </p:txBody>
      </p:sp>
      <p:cxnSp>
        <p:nvCxnSpPr>
          <p:cNvPr id="7" name="6 Conector recto de flecha"/>
          <p:cNvCxnSpPr/>
          <p:nvPr/>
        </p:nvCxnSpPr>
        <p:spPr>
          <a:xfrm>
            <a:off x="3707904" y="1602378"/>
            <a:ext cx="27363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5"/>
          <p:cNvSpPr>
            <a:spLocks noChangeArrowheads="1"/>
          </p:cNvSpPr>
          <p:nvPr/>
        </p:nvSpPr>
        <p:spPr bwMode="auto">
          <a:xfrm>
            <a:off x="3636723" y="3501008"/>
            <a:ext cx="22234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sz="2800" b="1" dirty="0"/>
              <a:t>METROLOGÍA</a:t>
            </a:r>
          </a:p>
        </p:txBody>
      </p:sp>
      <p:sp>
        <p:nvSpPr>
          <p:cNvPr id="9" name="8 Rectángulo"/>
          <p:cNvSpPr/>
          <p:nvPr/>
        </p:nvSpPr>
        <p:spPr>
          <a:xfrm>
            <a:off x="1115616" y="4221088"/>
            <a:ext cx="6912768" cy="1015663"/>
          </a:xfrm>
          <a:prstGeom prst="rect">
            <a:avLst/>
          </a:prstGeom>
        </p:spPr>
        <p:txBody>
          <a:bodyPr wrap="square">
            <a:spAutoFit/>
          </a:bodyPr>
          <a:lstStyle/>
          <a:p>
            <a:pPr algn="just"/>
            <a:r>
              <a:rPr lang="es-ES" sz="2000" b="1" dirty="0" smtClean="0">
                <a:latin typeface="Garamond" pitchFamily="18" charset="0"/>
              </a:rPr>
              <a:t>Ciencia de las mediciones, de los métodos y medios que garantizan la uniformidad y las formas de alcanzar la exactitud requerida en las mediciones.</a:t>
            </a:r>
            <a:endParaRPr lang="es-EC" sz="2000" dirty="0"/>
          </a:p>
        </p:txBody>
      </p:sp>
      <p:sp>
        <p:nvSpPr>
          <p:cNvPr id="10" name="9 Rectángulo"/>
          <p:cNvSpPr/>
          <p:nvPr/>
        </p:nvSpPr>
        <p:spPr>
          <a:xfrm>
            <a:off x="688031" y="2872629"/>
            <a:ext cx="2417841" cy="523220"/>
          </a:xfrm>
          <a:prstGeom prst="rect">
            <a:avLst/>
          </a:prstGeom>
        </p:spPr>
        <p:txBody>
          <a:bodyPr wrap="none">
            <a:spAutoFit/>
          </a:bodyPr>
          <a:lstStyle/>
          <a:p>
            <a:r>
              <a:rPr lang="es-ES" sz="2800" b="1" dirty="0" smtClean="0"/>
              <a:t>ACREDITACION</a:t>
            </a:r>
            <a:endParaRPr lang="es-EC" sz="2800" dirty="0"/>
          </a:p>
        </p:txBody>
      </p:sp>
      <p:cxnSp>
        <p:nvCxnSpPr>
          <p:cNvPr id="12" name="11 Conector recto de flecha"/>
          <p:cNvCxnSpPr>
            <a:endCxn id="10" idx="0"/>
          </p:cNvCxnSpPr>
          <p:nvPr/>
        </p:nvCxnSpPr>
        <p:spPr>
          <a:xfrm>
            <a:off x="1896952" y="1863988"/>
            <a:ext cx="0" cy="10086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14 Rectángulo"/>
          <p:cNvSpPr/>
          <p:nvPr/>
        </p:nvSpPr>
        <p:spPr>
          <a:xfrm>
            <a:off x="3370645" y="188640"/>
            <a:ext cx="2077235" cy="461665"/>
          </a:xfrm>
          <a:prstGeom prst="rect">
            <a:avLst/>
          </a:prstGeom>
        </p:spPr>
        <p:txBody>
          <a:bodyPr wrap="none">
            <a:spAutoFit/>
          </a:bodyPr>
          <a:lstStyle/>
          <a:p>
            <a:pPr lvl="1" fontAlgn="base"/>
            <a:r>
              <a:rPr lang="es-ES" sz="2400" b="1" dirty="0" smtClean="0"/>
              <a:t>CAPITULO I</a:t>
            </a:r>
            <a:endParaRPr lang="es-EC" sz="2400" b="1" dirty="0"/>
          </a:p>
        </p:txBody>
      </p:sp>
    </p:spTree>
    <p:extLst>
      <p:ext uri="{BB962C8B-B14F-4D97-AF65-F5344CB8AC3E}">
        <p14:creationId xmlns:p14="http://schemas.microsoft.com/office/powerpoint/2010/main" val="379394648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889844"/>
            <a:ext cx="7776864" cy="3785652"/>
          </a:xfrm>
          <a:prstGeom prst="rect">
            <a:avLst/>
          </a:prstGeom>
        </p:spPr>
        <p:txBody>
          <a:bodyPr wrap="square">
            <a:spAutoFit/>
          </a:bodyPr>
          <a:lstStyle/>
          <a:p>
            <a:pPr lvl="0" algn="just"/>
            <a:r>
              <a:rPr lang="es-ES_tradnl" sz="2000" u="sng" dirty="0" smtClean="0">
                <a:latin typeface="Garamond" pitchFamily="18" charset="0"/>
              </a:rPr>
              <a:t>Capacitación</a:t>
            </a:r>
            <a:r>
              <a:rPr lang="es-ES_tradnl" sz="2000" dirty="0" smtClean="0">
                <a:latin typeface="Garamond" pitchFamily="18" charset="0"/>
              </a:rPr>
              <a:t> </a:t>
            </a:r>
            <a:endParaRPr lang="es-EC" sz="2000" dirty="0" smtClean="0">
              <a:latin typeface="Garamond" pitchFamily="18" charset="0"/>
            </a:endParaRPr>
          </a:p>
          <a:p>
            <a:pPr algn="just"/>
            <a:r>
              <a:rPr lang="es-ES_tradnl" sz="2000" dirty="0" smtClean="0">
                <a:latin typeface="Garamond" pitchFamily="18" charset="0"/>
              </a:rPr>
              <a:t> </a:t>
            </a:r>
            <a:endParaRPr lang="es-EC" sz="2000" dirty="0" smtClean="0">
              <a:latin typeface="Garamond" pitchFamily="18" charset="0"/>
            </a:endParaRPr>
          </a:p>
          <a:p>
            <a:pPr algn="just"/>
            <a:r>
              <a:rPr lang="es-ES_tradnl" sz="2000" dirty="0" smtClean="0">
                <a:latin typeface="Garamond" pitchFamily="18" charset="0"/>
              </a:rPr>
              <a:t> </a:t>
            </a:r>
            <a:r>
              <a:rPr lang="es-ES" sz="2000" dirty="0" smtClean="0">
                <a:latin typeface="Garamond" pitchFamily="18" charset="0"/>
              </a:rPr>
              <a:t>Acciones correctivas y preventivas, mejoras continuas, las mismas que ayudarán a mantener el estándar de calidad que se pretende obtener por medio de la norma.</a:t>
            </a:r>
            <a:endParaRPr lang="es-EC" sz="2000" dirty="0" smtClean="0">
              <a:latin typeface="Garamond" pitchFamily="18" charset="0"/>
            </a:endParaRPr>
          </a:p>
          <a:p>
            <a:pPr algn="just"/>
            <a:r>
              <a:rPr lang="es-ES" sz="2000" dirty="0" smtClean="0">
                <a:latin typeface="Garamond" pitchFamily="18" charset="0"/>
              </a:rPr>
              <a:t> </a:t>
            </a:r>
            <a:endParaRPr lang="es-EC" sz="2000" dirty="0" smtClean="0">
              <a:latin typeface="Garamond" pitchFamily="18" charset="0"/>
            </a:endParaRPr>
          </a:p>
          <a:p>
            <a:pPr algn="just"/>
            <a:r>
              <a:rPr lang="es-ES" sz="2000" dirty="0" smtClean="0">
                <a:latin typeface="Garamond" pitchFamily="18" charset="0"/>
              </a:rPr>
              <a:t> </a:t>
            </a:r>
            <a:endParaRPr lang="es-EC" sz="2000" dirty="0" smtClean="0">
              <a:latin typeface="Garamond" pitchFamily="18" charset="0"/>
            </a:endParaRPr>
          </a:p>
          <a:p>
            <a:pPr lvl="0" algn="just"/>
            <a:r>
              <a:rPr lang="es-ES_tradnl" sz="2000" u="sng" dirty="0" smtClean="0">
                <a:latin typeface="Garamond" pitchFamily="18" charset="0"/>
              </a:rPr>
              <a:t>Confección de documentos  </a:t>
            </a:r>
            <a:endParaRPr lang="es-EC" sz="2000" u="sng" dirty="0" smtClean="0">
              <a:latin typeface="Garamond" pitchFamily="18" charset="0"/>
            </a:endParaRPr>
          </a:p>
          <a:p>
            <a:pPr algn="just"/>
            <a:r>
              <a:rPr lang="es-ES_tradnl" sz="2000" dirty="0" smtClean="0">
                <a:latin typeface="Garamond" pitchFamily="18" charset="0"/>
              </a:rPr>
              <a:t> </a:t>
            </a:r>
            <a:endParaRPr lang="es-EC" sz="2000" dirty="0" smtClean="0">
              <a:latin typeface="Garamond" pitchFamily="18" charset="0"/>
            </a:endParaRPr>
          </a:p>
          <a:p>
            <a:pPr algn="just"/>
            <a:r>
              <a:rPr lang="es-ES_tradnl" sz="2000" dirty="0" smtClean="0">
                <a:latin typeface="Garamond" pitchFamily="18" charset="0"/>
              </a:rPr>
              <a:t> </a:t>
            </a:r>
            <a:endParaRPr lang="es-EC" sz="2000" dirty="0" smtClean="0">
              <a:latin typeface="Garamond" pitchFamily="18" charset="0"/>
            </a:endParaRPr>
          </a:p>
          <a:p>
            <a:pPr algn="just"/>
            <a:r>
              <a:rPr lang="es-ES" sz="2000" dirty="0" smtClean="0">
                <a:latin typeface="Garamond" pitchFamily="18" charset="0"/>
              </a:rPr>
              <a:t>El llevar una normativa en cuanto a la confección de documentos ayuda a controlar los mismos y tener respaldos en los cuales poder basarse. </a:t>
            </a:r>
            <a:endParaRPr lang="es-EC" sz="2000" dirty="0">
              <a:latin typeface="Garamond" pitchFamily="18" charset="0"/>
            </a:endParaRPr>
          </a:p>
        </p:txBody>
      </p:sp>
    </p:spTree>
    <p:extLst>
      <p:ext uri="{BB962C8B-B14F-4D97-AF65-F5344CB8AC3E}">
        <p14:creationId xmlns:p14="http://schemas.microsoft.com/office/powerpoint/2010/main" val="415632219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662103" y="1340768"/>
            <a:ext cx="8136904" cy="4093428"/>
          </a:xfrm>
          <a:prstGeom prst="rect">
            <a:avLst/>
          </a:prstGeom>
        </p:spPr>
        <p:txBody>
          <a:bodyPr wrap="square">
            <a:spAutoFit/>
          </a:bodyPr>
          <a:lstStyle/>
          <a:p>
            <a:r>
              <a:rPr lang="es-ES_tradnl" sz="2000" dirty="0">
                <a:latin typeface="Garamond" pitchFamily="18" charset="0"/>
              </a:rPr>
              <a:t> </a:t>
            </a:r>
            <a:endParaRPr lang="es-EC" sz="2000" dirty="0">
              <a:latin typeface="Garamond" pitchFamily="18" charset="0"/>
            </a:endParaRPr>
          </a:p>
          <a:p>
            <a:r>
              <a:rPr lang="es-ES_tradnl" sz="2000" dirty="0">
                <a:latin typeface="Garamond" pitchFamily="18" charset="0"/>
              </a:rPr>
              <a:t> </a:t>
            </a:r>
            <a:endParaRPr lang="es-EC" sz="2000" dirty="0">
              <a:latin typeface="Garamond" pitchFamily="18" charset="0"/>
            </a:endParaRPr>
          </a:p>
          <a:p>
            <a:pPr lvl="2" fontAlgn="base"/>
            <a:r>
              <a:rPr lang="es-ES" sz="2000" b="1" dirty="0">
                <a:latin typeface="Garamond" pitchFamily="18" charset="0"/>
              </a:rPr>
              <a:t>Organización y gestión </a:t>
            </a:r>
            <a:endParaRPr lang="es-EC" sz="2000" b="1" dirty="0">
              <a:latin typeface="Garamond" pitchFamily="18" charset="0"/>
            </a:endParaRPr>
          </a:p>
          <a:p>
            <a:r>
              <a:rPr lang="es-ES_tradnl" sz="2000" dirty="0">
                <a:latin typeface="Garamond" pitchFamily="18" charset="0"/>
              </a:rPr>
              <a:t> </a:t>
            </a:r>
            <a:endParaRPr lang="es-EC" sz="2000" dirty="0">
              <a:latin typeface="Garamond" pitchFamily="18" charset="0"/>
            </a:endParaRPr>
          </a:p>
          <a:p>
            <a:r>
              <a:rPr lang="es-ES_tradnl" sz="2000" dirty="0">
                <a:latin typeface="Garamond" pitchFamily="18" charset="0"/>
              </a:rPr>
              <a:t> </a:t>
            </a:r>
            <a:r>
              <a:rPr lang="es-ES" sz="2000" dirty="0" smtClean="0">
                <a:latin typeface="Garamond" pitchFamily="18" charset="0"/>
              </a:rPr>
              <a:t>Realizar </a:t>
            </a:r>
            <a:r>
              <a:rPr lang="es-ES" sz="2000" dirty="0">
                <a:latin typeface="Garamond" pitchFamily="18" charset="0"/>
              </a:rPr>
              <a:t>sus </a:t>
            </a:r>
            <a:r>
              <a:rPr lang="es-ES" sz="2000" u="sng" dirty="0" smtClean="0">
                <a:latin typeface="Garamond" pitchFamily="18" charset="0"/>
              </a:rPr>
              <a:t>actividades de </a:t>
            </a:r>
            <a:r>
              <a:rPr lang="es-ES" sz="2000" u="sng" dirty="0">
                <a:latin typeface="Garamond" pitchFamily="18" charset="0"/>
              </a:rPr>
              <a:t>calibración de modo que cumplan los requisitos de esta </a:t>
            </a:r>
            <a:r>
              <a:rPr lang="es-ES" sz="2000" u="sng" dirty="0" smtClean="0">
                <a:latin typeface="Garamond" pitchFamily="18" charset="0"/>
              </a:rPr>
              <a:t>norma </a:t>
            </a:r>
            <a:r>
              <a:rPr lang="es-ES" sz="2000" dirty="0">
                <a:latin typeface="Garamond" pitchFamily="18" charset="0"/>
              </a:rPr>
              <a:t>y se satisfaga las necesidades de los clientes, autoridades reglamentarias u organizaciones que otorgan reconocimiento.</a:t>
            </a:r>
            <a:endParaRPr lang="es-EC" sz="2000" dirty="0">
              <a:latin typeface="Garamond" pitchFamily="18" charset="0"/>
            </a:endParaRPr>
          </a:p>
          <a:p>
            <a:pPr algn="just"/>
            <a:r>
              <a:rPr lang="es-ES" sz="2000" dirty="0">
                <a:latin typeface="Garamond" pitchFamily="18" charset="0"/>
              </a:rPr>
              <a:t> </a:t>
            </a:r>
            <a:endParaRPr lang="es-EC" sz="2000" dirty="0">
              <a:latin typeface="Garamond" pitchFamily="18" charset="0"/>
            </a:endParaRPr>
          </a:p>
          <a:p>
            <a:pPr algn="just"/>
            <a:r>
              <a:rPr lang="es-ES" sz="2000" dirty="0">
                <a:latin typeface="Garamond" pitchFamily="18" charset="0"/>
              </a:rPr>
              <a:t> </a:t>
            </a:r>
            <a:endParaRPr lang="es-EC" sz="2000" dirty="0">
              <a:latin typeface="Garamond" pitchFamily="18" charset="0"/>
            </a:endParaRPr>
          </a:p>
          <a:p>
            <a:pPr algn="just"/>
            <a:r>
              <a:rPr lang="es-ES" sz="2000" dirty="0">
                <a:latin typeface="Garamond" pitchFamily="18" charset="0"/>
              </a:rPr>
              <a:t>Si el centro de calibración forma parte de una organización que realiza actividades que no sean </a:t>
            </a:r>
            <a:r>
              <a:rPr lang="es-ES" sz="2000" dirty="0" smtClean="0">
                <a:latin typeface="Garamond" pitchFamily="18" charset="0"/>
              </a:rPr>
              <a:t>calibraciones, </a:t>
            </a:r>
            <a:r>
              <a:rPr lang="es-ES" sz="2000" dirty="0">
                <a:latin typeface="Garamond" pitchFamily="18" charset="0"/>
              </a:rPr>
              <a:t>se definirán las responsabilidades del </a:t>
            </a:r>
            <a:r>
              <a:rPr lang="es-ES" sz="2000" dirty="0" smtClean="0">
                <a:latin typeface="Garamond" pitchFamily="18" charset="0"/>
              </a:rPr>
              <a:t>personal, </a:t>
            </a:r>
            <a:r>
              <a:rPr lang="es-ES" sz="2000" dirty="0">
                <a:latin typeface="Garamond" pitchFamily="18" charset="0"/>
              </a:rPr>
              <a:t>con el fin de identificar </a:t>
            </a:r>
            <a:r>
              <a:rPr lang="es-ES" sz="2000" b="1" dirty="0">
                <a:latin typeface="Garamond" pitchFamily="18" charset="0"/>
              </a:rPr>
              <a:t>conflictos potenciales de intereses</a:t>
            </a:r>
            <a:r>
              <a:rPr lang="es-ES" sz="2000" dirty="0">
                <a:latin typeface="Garamond" pitchFamily="18" charset="0"/>
              </a:rPr>
              <a:t>.</a:t>
            </a:r>
            <a:endParaRPr lang="es-EC" sz="2000" dirty="0">
              <a:latin typeface="Garamond" pitchFamily="18" charset="0"/>
            </a:endParaRPr>
          </a:p>
          <a:p>
            <a:endParaRPr lang="es-EC" sz="2000" dirty="0">
              <a:latin typeface="Garamond" pitchFamily="18" charset="0"/>
            </a:endParaRPr>
          </a:p>
        </p:txBody>
      </p:sp>
    </p:spTree>
    <p:extLst>
      <p:ext uri="{BB962C8B-B14F-4D97-AF65-F5344CB8AC3E}">
        <p14:creationId xmlns:p14="http://schemas.microsoft.com/office/powerpoint/2010/main" val="294246578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71600" y="404664"/>
            <a:ext cx="7560840" cy="6555641"/>
          </a:xfrm>
          <a:prstGeom prst="rect">
            <a:avLst/>
          </a:prstGeom>
        </p:spPr>
        <p:txBody>
          <a:bodyPr wrap="square">
            <a:spAutoFit/>
          </a:bodyPr>
          <a:lstStyle/>
          <a:p>
            <a:r>
              <a:rPr lang="es-ES" sz="2000" b="1" dirty="0" smtClean="0">
                <a:latin typeface="Garamond" pitchFamily="18" charset="0"/>
              </a:rPr>
              <a:t>El Centro de Calibración:</a:t>
            </a:r>
            <a:endParaRPr lang="es-EC" sz="2000" b="1" dirty="0" smtClean="0">
              <a:latin typeface="Garamond" pitchFamily="18" charset="0"/>
            </a:endParaRPr>
          </a:p>
          <a:p>
            <a:r>
              <a:rPr lang="es-ES" sz="2000" dirty="0" smtClean="0">
                <a:latin typeface="Garamond" pitchFamily="18" charset="0"/>
              </a:rPr>
              <a:t> </a:t>
            </a:r>
            <a:endParaRPr lang="es-EC" sz="2000" dirty="0" smtClean="0">
              <a:latin typeface="Garamond" pitchFamily="18" charset="0"/>
            </a:endParaRPr>
          </a:p>
          <a:p>
            <a:r>
              <a:rPr lang="es-ES" sz="2000" dirty="0" smtClean="0">
                <a:latin typeface="Garamond" pitchFamily="18" charset="0"/>
              </a:rPr>
              <a:t> </a:t>
            </a:r>
            <a:endParaRPr lang="es-EC" sz="2000" dirty="0" smtClean="0">
              <a:latin typeface="Garamond" pitchFamily="18" charset="0"/>
            </a:endParaRPr>
          </a:p>
          <a:p>
            <a:pPr lvl="0" algn="just"/>
            <a:r>
              <a:rPr lang="es-ES" sz="2000" dirty="0" smtClean="0">
                <a:latin typeface="Garamond" pitchFamily="18" charset="0"/>
              </a:rPr>
              <a:t>C</a:t>
            </a:r>
            <a:r>
              <a:rPr lang="es-ES_tradnl" sz="2000" dirty="0" err="1" smtClean="0">
                <a:latin typeface="Garamond" pitchFamily="18" charset="0"/>
              </a:rPr>
              <a:t>ontará</a:t>
            </a:r>
            <a:r>
              <a:rPr lang="es-ES_tradnl" sz="2000" dirty="0" smtClean="0">
                <a:latin typeface="Garamond" pitchFamily="18" charset="0"/>
              </a:rPr>
              <a:t> con personal gerencial y técnico con la autoridad y los recursos necesarios para realizar sus deberes e identificar la ocurrencia de desviaciones en el sistema de la calidad o en los procedimientos de calibración, y emprender acciones para prevenir o minimizar dichas desviaciones.</a:t>
            </a:r>
            <a:endParaRPr lang="es-EC" sz="2000" dirty="0" smtClean="0">
              <a:latin typeface="Garamond" pitchFamily="18" charset="0"/>
            </a:endParaRPr>
          </a:p>
          <a:p>
            <a:pPr algn="just"/>
            <a:r>
              <a:rPr lang="es-ES" sz="2000" dirty="0" smtClean="0">
                <a:latin typeface="Garamond" pitchFamily="18" charset="0"/>
              </a:rPr>
              <a:t>  </a:t>
            </a:r>
            <a:endParaRPr lang="es-EC" sz="2000" dirty="0" smtClean="0">
              <a:latin typeface="Garamond" pitchFamily="18" charset="0"/>
            </a:endParaRPr>
          </a:p>
          <a:p>
            <a:pPr lvl="0" algn="just"/>
            <a:r>
              <a:rPr lang="es-ES" sz="2000" dirty="0" smtClean="0">
                <a:latin typeface="Garamond" pitchFamily="18" charset="0"/>
              </a:rPr>
              <a:t>T</a:t>
            </a:r>
            <a:r>
              <a:rPr lang="es-ES_tradnl" sz="2000" dirty="0" err="1" smtClean="0">
                <a:latin typeface="Garamond" pitchFamily="18" charset="0"/>
              </a:rPr>
              <a:t>omará</a:t>
            </a:r>
            <a:r>
              <a:rPr lang="es-ES_tradnl" sz="2000" dirty="0" smtClean="0">
                <a:latin typeface="Garamond" pitchFamily="18" charset="0"/>
              </a:rPr>
              <a:t> medidas para asegurar que su gerencia y personal estén</a:t>
            </a:r>
            <a:r>
              <a:rPr lang="es-ES_tradnl" sz="2000" u="sng" dirty="0" smtClean="0">
                <a:latin typeface="Garamond" pitchFamily="18" charset="0"/>
              </a:rPr>
              <a:t> exentos de cualquier tipo de presiones comerciales, financieras o  de otro tipo</a:t>
            </a:r>
            <a:r>
              <a:rPr lang="es-ES_tradnl" sz="2000" dirty="0" smtClean="0">
                <a:latin typeface="Garamond" pitchFamily="18" charset="0"/>
              </a:rPr>
              <a:t>;</a:t>
            </a:r>
            <a:endParaRPr lang="es-EC" sz="2000" dirty="0" smtClean="0">
              <a:latin typeface="Garamond" pitchFamily="18" charset="0"/>
            </a:endParaRPr>
          </a:p>
          <a:p>
            <a:pPr algn="just"/>
            <a:r>
              <a:rPr lang="es-ES" sz="2000" dirty="0" smtClean="0">
                <a:latin typeface="Garamond" pitchFamily="18" charset="0"/>
              </a:rPr>
              <a:t> </a:t>
            </a:r>
            <a:endParaRPr lang="es-EC" sz="2000" dirty="0" smtClean="0">
              <a:latin typeface="Garamond" pitchFamily="18" charset="0"/>
            </a:endParaRPr>
          </a:p>
          <a:p>
            <a:pPr algn="just"/>
            <a:r>
              <a:rPr lang="es-ES" sz="2000" dirty="0" smtClean="0">
                <a:latin typeface="Garamond" pitchFamily="18" charset="0"/>
              </a:rPr>
              <a:t> </a:t>
            </a:r>
            <a:endParaRPr lang="es-EC" sz="2000" dirty="0" smtClean="0">
              <a:latin typeface="Garamond" pitchFamily="18" charset="0"/>
            </a:endParaRPr>
          </a:p>
          <a:p>
            <a:pPr lvl="0" algn="just"/>
            <a:r>
              <a:rPr lang="es-ES" sz="2000" dirty="0" smtClean="0">
                <a:latin typeface="Garamond" pitchFamily="18" charset="0"/>
              </a:rPr>
              <a:t>C</a:t>
            </a:r>
            <a:r>
              <a:rPr lang="es-ES_tradnl" sz="2000" dirty="0" err="1" smtClean="0">
                <a:latin typeface="Garamond" pitchFamily="18" charset="0"/>
              </a:rPr>
              <a:t>ontará</a:t>
            </a:r>
            <a:r>
              <a:rPr lang="es-ES_tradnl" sz="2000" dirty="0" smtClean="0">
                <a:latin typeface="Garamond" pitchFamily="18" charset="0"/>
              </a:rPr>
              <a:t> con políticas y procedimientos para asegurar </a:t>
            </a:r>
            <a:r>
              <a:rPr lang="es-ES_tradnl" sz="2000" b="1" dirty="0" smtClean="0">
                <a:latin typeface="Garamond" pitchFamily="18" charset="0"/>
              </a:rPr>
              <a:t>la protección de la </a:t>
            </a:r>
            <a:r>
              <a:rPr lang="es-ES_tradnl" sz="2000" b="1" u="sng" dirty="0" smtClean="0">
                <a:latin typeface="Garamond" pitchFamily="18" charset="0"/>
              </a:rPr>
              <a:t>información confidencial</a:t>
            </a:r>
            <a:r>
              <a:rPr lang="es-ES_tradnl" sz="2000" u="sng" dirty="0" smtClean="0">
                <a:latin typeface="Garamond" pitchFamily="18" charset="0"/>
              </a:rPr>
              <a:t> </a:t>
            </a:r>
            <a:r>
              <a:rPr lang="es-ES_tradnl" sz="2000" dirty="0" smtClean="0">
                <a:latin typeface="Garamond" pitchFamily="18" charset="0"/>
              </a:rPr>
              <a:t>y los derechos de propiedad de sus clientes;</a:t>
            </a:r>
          </a:p>
          <a:p>
            <a:pPr lvl="0" algn="just"/>
            <a:endParaRPr lang="es-ES_tradnl" sz="2000" dirty="0">
              <a:latin typeface="Garamond" pitchFamily="18" charset="0"/>
            </a:endParaRPr>
          </a:p>
          <a:p>
            <a:pPr lvl="0" algn="just"/>
            <a:r>
              <a:rPr lang="es-ES" sz="2000" dirty="0" smtClean="0">
                <a:latin typeface="Garamond" pitchFamily="18" charset="0"/>
              </a:rPr>
              <a:t>C</a:t>
            </a:r>
            <a:r>
              <a:rPr lang="es-ES_tradnl" sz="2000" dirty="0" err="1" smtClean="0">
                <a:latin typeface="Garamond" pitchFamily="18" charset="0"/>
              </a:rPr>
              <a:t>ontará</a:t>
            </a:r>
            <a:r>
              <a:rPr lang="es-ES_tradnl" sz="2000" dirty="0" smtClean="0">
                <a:latin typeface="Garamond" pitchFamily="18" charset="0"/>
              </a:rPr>
              <a:t> con políticas y procedimientos para evitar la participa­ción en toda actividad que pueda perjudicar la </a:t>
            </a:r>
            <a:r>
              <a:rPr lang="es-ES_tradnl" sz="2000" b="1" u="sng" dirty="0" smtClean="0">
                <a:latin typeface="Garamond" pitchFamily="18" charset="0"/>
              </a:rPr>
              <a:t>confianza</a:t>
            </a:r>
            <a:r>
              <a:rPr lang="es-ES_tradnl" sz="2000" dirty="0" smtClean="0">
                <a:latin typeface="Garamond" pitchFamily="18" charset="0"/>
              </a:rPr>
              <a:t> existente en su competencia;</a:t>
            </a:r>
            <a:endParaRPr lang="es-EC" sz="2000" dirty="0" smtClean="0">
              <a:latin typeface="Garamond" pitchFamily="18" charset="0"/>
            </a:endParaRPr>
          </a:p>
          <a:p>
            <a:pPr algn="just"/>
            <a:r>
              <a:rPr lang="es-ES" sz="2000" dirty="0" smtClean="0">
                <a:latin typeface="Garamond" pitchFamily="18" charset="0"/>
              </a:rPr>
              <a:t> </a:t>
            </a:r>
            <a:endParaRPr lang="es-EC" sz="2000" dirty="0" smtClean="0">
              <a:latin typeface="Garamond" pitchFamily="18" charset="0"/>
            </a:endParaRPr>
          </a:p>
          <a:p>
            <a:pPr algn="just"/>
            <a:r>
              <a:rPr lang="es-ES" sz="2000" dirty="0" smtClean="0">
                <a:latin typeface="Garamond" pitchFamily="18" charset="0"/>
              </a:rPr>
              <a:t> </a:t>
            </a:r>
            <a:endParaRPr lang="es-EC" sz="2000" dirty="0" smtClean="0">
              <a:latin typeface="Garamond" pitchFamily="18" charset="0"/>
            </a:endParaRPr>
          </a:p>
          <a:p>
            <a:pPr algn="just"/>
            <a:r>
              <a:rPr lang="es-ES" sz="2000" dirty="0" smtClean="0">
                <a:latin typeface="Garamond" pitchFamily="18" charset="0"/>
              </a:rPr>
              <a:t> </a:t>
            </a:r>
            <a:r>
              <a:rPr lang="es-ES" dirty="0" smtClean="0"/>
              <a:t> </a:t>
            </a:r>
            <a:endParaRPr lang="es-EC" dirty="0" smtClean="0"/>
          </a:p>
        </p:txBody>
      </p:sp>
    </p:spTree>
    <p:extLst>
      <p:ext uri="{BB962C8B-B14F-4D97-AF65-F5344CB8AC3E}">
        <p14:creationId xmlns:p14="http://schemas.microsoft.com/office/powerpoint/2010/main" val="373635365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332656"/>
            <a:ext cx="8208912" cy="5632311"/>
          </a:xfrm>
          <a:prstGeom prst="rect">
            <a:avLst/>
          </a:prstGeom>
        </p:spPr>
        <p:txBody>
          <a:bodyPr wrap="square">
            <a:spAutoFit/>
          </a:bodyPr>
          <a:lstStyle/>
          <a:p>
            <a:pPr lvl="0" algn="just"/>
            <a:r>
              <a:rPr lang="es-ES" sz="2000" dirty="0" smtClean="0">
                <a:latin typeface="Garamond" pitchFamily="18" charset="0"/>
              </a:rPr>
              <a:t>D</a:t>
            </a:r>
            <a:r>
              <a:rPr lang="es-ES_tradnl" sz="2000" dirty="0" err="1" smtClean="0">
                <a:latin typeface="Garamond" pitchFamily="18" charset="0"/>
              </a:rPr>
              <a:t>efinirá</a:t>
            </a:r>
            <a:r>
              <a:rPr lang="es-ES_tradnl" sz="2000" dirty="0" smtClean="0">
                <a:latin typeface="Garamond" pitchFamily="18" charset="0"/>
              </a:rPr>
              <a:t>, con la ayuda de gráficos ilustrativos, </a:t>
            </a:r>
            <a:r>
              <a:rPr lang="es-ES_tradnl" sz="2000" u="sng" dirty="0" smtClean="0">
                <a:latin typeface="Garamond" pitchFamily="18" charset="0"/>
              </a:rPr>
              <a:t>la estructu­ra organizativa y administrativa del laboratorio</a:t>
            </a:r>
            <a:r>
              <a:rPr lang="es-ES_tradnl" sz="2000" dirty="0" smtClean="0">
                <a:latin typeface="Garamond" pitchFamily="18" charset="0"/>
              </a:rPr>
              <a:t>;</a:t>
            </a:r>
            <a:endParaRPr lang="es-EC" sz="2000" dirty="0" smtClean="0">
              <a:latin typeface="Garamond" pitchFamily="18" charset="0"/>
            </a:endParaRPr>
          </a:p>
          <a:p>
            <a:pPr algn="just"/>
            <a:r>
              <a:rPr lang="es-ES" sz="2000" dirty="0" smtClean="0">
                <a:latin typeface="Garamond" pitchFamily="18" charset="0"/>
              </a:rPr>
              <a:t> </a:t>
            </a:r>
            <a:endParaRPr lang="es-EC" sz="2000" dirty="0" smtClean="0">
              <a:latin typeface="Garamond" pitchFamily="18" charset="0"/>
            </a:endParaRPr>
          </a:p>
          <a:p>
            <a:pPr algn="just"/>
            <a:r>
              <a:rPr lang="es-ES" sz="2000" dirty="0" smtClean="0">
                <a:latin typeface="Garamond" pitchFamily="18" charset="0"/>
              </a:rPr>
              <a:t> </a:t>
            </a:r>
            <a:endParaRPr lang="es-EC" sz="2000" dirty="0" smtClean="0">
              <a:latin typeface="Garamond" pitchFamily="18" charset="0"/>
            </a:endParaRPr>
          </a:p>
          <a:p>
            <a:pPr lvl="0" algn="just"/>
            <a:r>
              <a:rPr lang="es-ES" sz="2000" dirty="0" smtClean="0">
                <a:latin typeface="Garamond" pitchFamily="18" charset="0"/>
              </a:rPr>
              <a:t>E</a:t>
            </a:r>
            <a:r>
              <a:rPr lang="es-ES_tradnl" sz="2000" dirty="0" err="1" smtClean="0">
                <a:latin typeface="Garamond" pitchFamily="18" charset="0"/>
              </a:rPr>
              <a:t>specificará</a:t>
            </a:r>
            <a:r>
              <a:rPr lang="es-ES_tradnl" sz="2000" dirty="0" smtClean="0">
                <a:latin typeface="Garamond" pitchFamily="18" charset="0"/>
              </a:rPr>
              <a:t> la </a:t>
            </a:r>
            <a:r>
              <a:rPr lang="es-ES_tradnl" sz="2000" u="sng" dirty="0" smtClean="0">
                <a:latin typeface="Garamond" pitchFamily="18" charset="0"/>
              </a:rPr>
              <a:t>responsabilidad</a:t>
            </a:r>
            <a:r>
              <a:rPr lang="es-ES_tradnl" sz="2000" dirty="0" smtClean="0">
                <a:latin typeface="Garamond" pitchFamily="18" charset="0"/>
              </a:rPr>
              <a:t>, autoridad e interrelaciones de todo el personal;</a:t>
            </a:r>
            <a:endParaRPr lang="es-EC" sz="2000" dirty="0" smtClean="0">
              <a:latin typeface="Garamond" pitchFamily="18" charset="0"/>
            </a:endParaRPr>
          </a:p>
          <a:p>
            <a:pPr algn="just"/>
            <a:r>
              <a:rPr lang="es-ES" sz="2000" dirty="0" smtClean="0">
                <a:latin typeface="Garamond" pitchFamily="18" charset="0"/>
              </a:rPr>
              <a:t> </a:t>
            </a:r>
            <a:endParaRPr lang="es-EC" sz="2000" dirty="0" smtClean="0">
              <a:latin typeface="Garamond" pitchFamily="18" charset="0"/>
            </a:endParaRPr>
          </a:p>
          <a:p>
            <a:pPr algn="just"/>
            <a:r>
              <a:rPr lang="es-ES" sz="2000" dirty="0" smtClean="0">
                <a:latin typeface="Garamond" pitchFamily="18" charset="0"/>
              </a:rPr>
              <a:t> </a:t>
            </a:r>
            <a:endParaRPr lang="es-EC" sz="2000" dirty="0" smtClean="0">
              <a:latin typeface="Garamond" pitchFamily="18" charset="0"/>
            </a:endParaRPr>
          </a:p>
          <a:p>
            <a:pPr lvl="0" algn="just"/>
            <a:r>
              <a:rPr lang="es-ES" sz="2000" dirty="0" smtClean="0">
                <a:latin typeface="Garamond" pitchFamily="18" charset="0"/>
              </a:rPr>
              <a:t>P</a:t>
            </a:r>
            <a:r>
              <a:rPr lang="es-ES_tradnl" sz="2000" dirty="0" err="1" smtClean="0">
                <a:latin typeface="Garamond" pitchFamily="18" charset="0"/>
              </a:rPr>
              <a:t>roveerá</a:t>
            </a:r>
            <a:r>
              <a:rPr lang="es-ES_tradnl" sz="2000" dirty="0" smtClean="0">
                <a:latin typeface="Garamond" pitchFamily="18" charset="0"/>
              </a:rPr>
              <a:t> la </a:t>
            </a:r>
            <a:r>
              <a:rPr lang="es-ES_tradnl" sz="2000" u="sng" dirty="0" smtClean="0">
                <a:latin typeface="Garamond" pitchFamily="18" charset="0"/>
              </a:rPr>
              <a:t>supervisión</a:t>
            </a:r>
            <a:r>
              <a:rPr lang="es-ES_tradnl" sz="2000" dirty="0" smtClean="0">
                <a:latin typeface="Garamond" pitchFamily="18" charset="0"/>
              </a:rPr>
              <a:t> adecuada del personal de calibración.</a:t>
            </a:r>
            <a:r>
              <a:rPr lang="es-ES" sz="2000" dirty="0" smtClean="0">
                <a:latin typeface="Garamond" pitchFamily="18" charset="0"/>
              </a:rPr>
              <a:t> </a:t>
            </a:r>
          </a:p>
          <a:p>
            <a:pPr lvl="0" algn="just"/>
            <a:endParaRPr lang="es-ES" sz="2000" dirty="0" smtClean="0">
              <a:latin typeface="Garamond" pitchFamily="18" charset="0"/>
            </a:endParaRPr>
          </a:p>
          <a:p>
            <a:pPr lvl="0" algn="just"/>
            <a:endParaRPr lang="es-ES" sz="2000" dirty="0">
              <a:latin typeface="Garamond" pitchFamily="18" charset="0"/>
            </a:endParaRPr>
          </a:p>
          <a:p>
            <a:pPr lvl="0"/>
            <a:r>
              <a:rPr lang="es-ES" sz="2000" dirty="0" smtClean="0">
                <a:latin typeface="Garamond" pitchFamily="18" charset="0"/>
              </a:rPr>
              <a:t>C</a:t>
            </a:r>
            <a:r>
              <a:rPr lang="es-ES_tradnl" sz="2000" dirty="0" err="1" smtClean="0">
                <a:latin typeface="Garamond" pitchFamily="18" charset="0"/>
              </a:rPr>
              <a:t>ontará</a:t>
            </a:r>
            <a:r>
              <a:rPr lang="es-ES_tradnl" sz="2000" dirty="0" smtClean="0">
                <a:latin typeface="Garamond" pitchFamily="18" charset="0"/>
              </a:rPr>
              <a:t> con una gerencia técnica con </a:t>
            </a:r>
            <a:r>
              <a:rPr lang="es-ES_tradnl" sz="2000" b="1" u="sng" dirty="0" smtClean="0">
                <a:latin typeface="Garamond" pitchFamily="18" charset="0"/>
              </a:rPr>
              <a:t>responsabilidad</a:t>
            </a:r>
            <a:r>
              <a:rPr lang="es-ES_tradnl" sz="2000" b="1" dirty="0" smtClean="0">
                <a:latin typeface="Garamond" pitchFamily="18" charset="0"/>
              </a:rPr>
              <a:t>;</a:t>
            </a:r>
            <a:endParaRPr lang="es-EC" sz="2000" b="1" dirty="0" smtClean="0">
              <a:latin typeface="Garamond" pitchFamily="18" charset="0"/>
            </a:endParaRPr>
          </a:p>
          <a:p>
            <a:r>
              <a:rPr lang="es-ES" sz="2000" dirty="0" smtClean="0">
                <a:latin typeface="Garamond" pitchFamily="18" charset="0"/>
              </a:rPr>
              <a:t> </a:t>
            </a:r>
            <a:endParaRPr lang="es-EC" sz="2000" dirty="0" smtClean="0">
              <a:latin typeface="Garamond" pitchFamily="18" charset="0"/>
            </a:endParaRPr>
          </a:p>
          <a:p>
            <a:r>
              <a:rPr lang="es-ES" sz="2000" dirty="0" smtClean="0">
                <a:latin typeface="Garamond" pitchFamily="18" charset="0"/>
              </a:rPr>
              <a:t> </a:t>
            </a:r>
            <a:endParaRPr lang="es-EC" sz="2000" dirty="0" smtClean="0">
              <a:latin typeface="Garamond" pitchFamily="18" charset="0"/>
            </a:endParaRPr>
          </a:p>
          <a:p>
            <a:pPr lvl="0"/>
            <a:r>
              <a:rPr lang="es-ES" sz="2000" dirty="0" smtClean="0">
                <a:latin typeface="Garamond" pitchFamily="18" charset="0"/>
              </a:rPr>
              <a:t>D</a:t>
            </a:r>
            <a:r>
              <a:rPr lang="es-ES_tradnl" sz="2000" dirty="0" err="1" smtClean="0">
                <a:latin typeface="Garamond" pitchFamily="18" charset="0"/>
              </a:rPr>
              <a:t>esignará</a:t>
            </a:r>
            <a:r>
              <a:rPr lang="es-ES_tradnl" sz="2000" dirty="0" smtClean="0">
                <a:latin typeface="Garamond" pitchFamily="18" charset="0"/>
              </a:rPr>
              <a:t> a un miembro del personal como gerente de la calidad;</a:t>
            </a:r>
            <a:endParaRPr lang="es-EC" sz="2000" dirty="0" smtClean="0">
              <a:latin typeface="Garamond" pitchFamily="18" charset="0"/>
            </a:endParaRPr>
          </a:p>
          <a:p>
            <a:r>
              <a:rPr lang="es-ES" sz="2000" dirty="0" smtClean="0">
                <a:latin typeface="Garamond" pitchFamily="18" charset="0"/>
              </a:rPr>
              <a:t> </a:t>
            </a:r>
            <a:endParaRPr lang="es-EC" sz="2000" dirty="0" smtClean="0">
              <a:latin typeface="Garamond" pitchFamily="18" charset="0"/>
            </a:endParaRPr>
          </a:p>
          <a:p>
            <a:r>
              <a:rPr lang="es-ES" sz="2000" dirty="0" smtClean="0">
                <a:latin typeface="Garamond" pitchFamily="18" charset="0"/>
              </a:rPr>
              <a:t> </a:t>
            </a:r>
            <a:endParaRPr lang="es-EC" sz="2000" dirty="0" smtClean="0">
              <a:latin typeface="Garamond" pitchFamily="18" charset="0"/>
            </a:endParaRPr>
          </a:p>
          <a:p>
            <a:pPr lvl="0"/>
            <a:r>
              <a:rPr lang="es-ES_tradnl" sz="2000" dirty="0" smtClean="0">
                <a:latin typeface="Garamond" pitchFamily="18" charset="0"/>
              </a:rPr>
              <a:t>Designará responsables para cargos </a:t>
            </a:r>
            <a:r>
              <a:rPr lang="es-ES_tradnl" sz="2000" b="1" u="sng" dirty="0" smtClean="0">
                <a:latin typeface="Garamond" pitchFamily="18" charset="0"/>
              </a:rPr>
              <a:t>geren­ciales claves</a:t>
            </a:r>
            <a:r>
              <a:rPr lang="es-ES_tradnl" sz="2000" dirty="0" smtClean="0">
                <a:latin typeface="Garamond" pitchFamily="18" charset="0"/>
              </a:rPr>
              <a:t>, tales como el de </a:t>
            </a:r>
            <a:r>
              <a:rPr lang="es-ES_tradnl" sz="2000" u="sng" dirty="0" smtClean="0">
                <a:latin typeface="Garamond" pitchFamily="18" charset="0"/>
              </a:rPr>
              <a:t>gerente de la calidad.</a:t>
            </a:r>
            <a:endParaRPr lang="es-EC" sz="2000" u="sng" dirty="0" smtClean="0">
              <a:latin typeface="Garamond" pitchFamily="18" charset="0"/>
            </a:endParaRPr>
          </a:p>
        </p:txBody>
      </p:sp>
    </p:spTree>
    <p:extLst>
      <p:ext uri="{BB962C8B-B14F-4D97-AF65-F5344CB8AC3E}">
        <p14:creationId xmlns:p14="http://schemas.microsoft.com/office/powerpoint/2010/main" val="197160197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340768"/>
            <a:ext cx="8280920" cy="3724096"/>
          </a:xfrm>
          <a:prstGeom prst="rect">
            <a:avLst/>
          </a:prstGeom>
        </p:spPr>
        <p:txBody>
          <a:bodyPr wrap="square">
            <a:spAutoFit/>
          </a:bodyPr>
          <a:lstStyle/>
          <a:p>
            <a:pPr lvl="2" fontAlgn="base"/>
            <a:r>
              <a:rPr lang="es-ES_tradnl" sz="2000" b="1" dirty="0" smtClean="0">
                <a:latin typeface="Garamond" pitchFamily="18" charset="0"/>
              </a:rPr>
              <a:t>Sistema de gestión</a:t>
            </a:r>
            <a:endParaRPr lang="es-EC" sz="2000" b="1" dirty="0" smtClean="0">
              <a:latin typeface="Garamond" pitchFamily="18" charset="0"/>
            </a:endParaRPr>
          </a:p>
          <a:p>
            <a:r>
              <a:rPr lang="es-ES_tradnl" sz="2000" dirty="0" smtClean="0">
                <a:latin typeface="Garamond" pitchFamily="18" charset="0"/>
              </a:rPr>
              <a:t> </a:t>
            </a:r>
            <a:endParaRPr lang="es-EC" sz="2000" dirty="0" smtClean="0">
              <a:latin typeface="Garamond" pitchFamily="18" charset="0"/>
            </a:endParaRPr>
          </a:p>
          <a:p>
            <a:r>
              <a:rPr lang="es-ES_tradnl" sz="2000" dirty="0" smtClean="0">
                <a:latin typeface="Garamond" pitchFamily="18" charset="0"/>
              </a:rPr>
              <a:t> </a:t>
            </a:r>
            <a:endParaRPr lang="es-EC" sz="2000" dirty="0" smtClean="0">
              <a:latin typeface="Garamond" pitchFamily="18" charset="0"/>
            </a:endParaRPr>
          </a:p>
          <a:p>
            <a:r>
              <a:rPr lang="es-ES_tradnl" sz="2000" dirty="0" smtClean="0">
                <a:latin typeface="Garamond" pitchFamily="18" charset="0"/>
              </a:rPr>
              <a:t>Establecer, implementar y mantener un </a:t>
            </a:r>
            <a:r>
              <a:rPr lang="es-ES_tradnl" sz="2000" u="sng" dirty="0" smtClean="0">
                <a:latin typeface="Garamond" pitchFamily="18" charset="0"/>
              </a:rPr>
              <a:t>sistema de gestión apropiado</a:t>
            </a:r>
            <a:r>
              <a:rPr lang="es-ES_tradnl" sz="2000" dirty="0" smtClean="0">
                <a:latin typeface="Garamond" pitchFamily="18" charset="0"/>
              </a:rPr>
              <a:t> al alcance de sus actividades. </a:t>
            </a:r>
            <a:endParaRPr lang="es-EC" sz="2000" dirty="0" smtClean="0">
              <a:latin typeface="Garamond" pitchFamily="18" charset="0"/>
            </a:endParaRPr>
          </a:p>
          <a:p>
            <a:r>
              <a:rPr lang="es-ES_tradnl" sz="2000" dirty="0" smtClean="0">
                <a:latin typeface="Garamond" pitchFamily="18" charset="0"/>
              </a:rPr>
              <a:t> </a:t>
            </a:r>
          </a:p>
          <a:p>
            <a:endParaRPr lang="es-EC" sz="2000" dirty="0" smtClean="0">
              <a:latin typeface="Garamond" pitchFamily="18" charset="0"/>
            </a:endParaRPr>
          </a:p>
          <a:p>
            <a:r>
              <a:rPr lang="es-ES_tradnl" sz="2000" dirty="0" smtClean="0">
                <a:latin typeface="Garamond" pitchFamily="18" charset="0"/>
              </a:rPr>
              <a:t>Las políticas del sistema de gestión del Centro concernientes a la calidad, incluida una </a:t>
            </a:r>
            <a:r>
              <a:rPr lang="es-ES_tradnl" sz="2000" u="sng" dirty="0" smtClean="0">
                <a:latin typeface="Garamond" pitchFamily="18" charset="0"/>
              </a:rPr>
              <a:t>declaración de la política de la calidad</a:t>
            </a:r>
            <a:r>
              <a:rPr lang="es-ES_tradnl" sz="2000" dirty="0" smtClean="0">
                <a:latin typeface="Garamond" pitchFamily="18" charset="0"/>
              </a:rPr>
              <a:t>.</a:t>
            </a:r>
            <a:endParaRPr lang="es-EC" sz="2000" dirty="0" smtClean="0">
              <a:latin typeface="Garamond" pitchFamily="18" charset="0"/>
            </a:endParaRPr>
          </a:p>
          <a:p>
            <a:r>
              <a:rPr lang="es-ES_tradnl" sz="2000" dirty="0" smtClean="0">
                <a:latin typeface="Garamond" pitchFamily="18" charset="0"/>
              </a:rPr>
              <a:t> </a:t>
            </a:r>
            <a:endParaRPr lang="es-EC" sz="2000" dirty="0" smtClean="0">
              <a:latin typeface="Garamond" pitchFamily="18" charset="0"/>
            </a:endParaRPr>
          </a:p>
          <a:p>
            <a:r>
              <a:rPr lang="es-ES_tradnl" dirty="0" smtClean="0"/>
              <a:t> </a:t>
            </a:r>
            <a:endParaRPr lang="es-EC" dirty="0" smtClean="0"/>
          </a:p>
          <a:p>
            <a:r>
              <a:rPr lang="es-ES_tradnl" dirty="0" smtClean="0"/>
              <a:t> </a:t>
            </a:r>
            <a:endParaRPr lang="es-EC" dirty="0" smtClean="0"/>
          </a:p>
        </p:txBody>
      </p:sp>
    </p:spTree>
    <p:extLst>
      <p:ext uri="{BB962C8B-B14F-4D97-AF65-F5344CB8AC3E}">
        <p14:creationId xmlns:p14="http://schemas.microsoft.com/office/powerpoint/2010/main" val="86923682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75204" y="404664"/>
            <a:ext cx="8136904" cy="5632311"/>
          </a:xfrm>
          <a:prstGeom prst="rect">
            <a:avLst/>
          </a:prstGeom>
        </p:spPr>
        <p:txBody>
          <a:bodyPr wrap="square">
            <a:spAutoFit/>
          </a:bodyPr>
          <a:lstStyle/>
          <a:p>
            <a:pPr lvl="2" fontAlgn="base"/>
            <a:r>
              <a:rPr lang="es-ES_tradnl" sz="2000" b="1" dirty="0" smtClean="0">
                <a:latin typeface="Garamond" pitchFamily="18" charset="0"/>
              </a:rPr>
              <a:t>Revisión de la solicitud, la oferta o el contrato.</a:t>
            </a:r>
            <a:endParaRPr lang="es-EC" sz="2000" b="1" dirty="0" smtClean="0">
              <a:latin typeface="Garamond" pitchFamily="18" charset="0"/>
            </a:endParaRPr>
          </a:p>
          <a:p>
            <a:r>
              <a:rPr lang="es-ES_tradnl" sz="2000" b="1" dirty="0" smtClean="0">
                <a:latin typeface="Garamond" pitchFamily="18" charset="0"/>
              </a:rPr>
              <a:t> </a:t>
            </a:r>
            <a:endParaRPr lang="es-EC" sz="2000" dirty="0" smtClean="0">
              <a:latin typeface="Garamond" pitchFamily="18" charset="0"/>
            </a:endParaRPr>
          </a:p>
          <a:p>
            <a:r>
              <a:rPr lang="es-ES_tradnl" sz="2000" b="1" dirty="0" smtClean="0">
                <a:latin typeface="Garamond" pitchFamily="18" charset="0"/>
              </a:rPr>
              <a:t> </a:t>
            </a:r>
            <a:r>
              <a:rPr lang="es-ES_tradnl" sz="2000" dirty="0" smtClean="0">
                <a:latin typeface="Garamond" pitchFamily="18" charset="0"/>
              </a:rPr>
              <a:t>Establecerá y mantendrá procedimientos para la revisión de solicitudes, ofertas o contratos. </a:t>
            </a:r>
          </a:p>
          <a:p>
            <a:endParaRPr lang="es-ES_tradnl" sz="2000" dirty="0">
              <a:latin typeface="Garamond" pitchFamily="18" charset="0"/>
            </a:endParaRPr>
          </a:p>
          <a:p>
            <a:r>
              <a:rPr lang="es-ES_tradnl" sz="2000" dirty="0" smtClean="0">
                <a:latin typeface="Garamond" pitchFamily="18" charset="0"/>
              </a:rPr>
              <a:t>Garantizará que:</a:t>
            </a:r>
            <a:endParaRPr lang="es-EC" sz="2000" dirty="0" smtClean="0">
              <a:latin typeface="Garamond" pitchFamily="18" charset="0"/>
            </a:endParaRPr>
          </a:p>
          <a:p>
            <a:r>
              <a:rPr lang="es-ES_tradnl" sz="2000" dirty="0" smtClean="0">
                <a:latin typeface="Garamond" pitchFamily="18" charset="0"/>
              </a:rPr>
              <a:t> </a:t>
            </a:r>
            <a:endParaRPr lang="es-EC" sz="2000" dirty="0" smtClean="0">
              <a:latin typeface="Garamond" pitchFamily="18" charset="0"/>
            </a:endParaRPr>
          </a:p>
          <a:p>
            <a:r>
              <a:rPr lang="es-ES_tradnl" sz="2000" dirty="0" smtClean="0">
                <a:latin typeface="Garamond" pitchFamily="18" charset="0"/>
              </a:rPr>
              <a:t> </a:t>
            </a:r>
            <a:endParaRPr lang="es-EC" sz="2000" dirty="0" smtClean="0">
              <a:latin typeface="Garamond" pitchFamily="18" charset="0"/>
            </a:endParaRPr>
          </a:p>
          <a:p>
            <a:pPr lvl="0"/>
            <a:r>
              <a:rPr lang="es-ES_tradnl" sz="2000" dirty="0" smtClean="0">
                <a:latin typeface="Garamond" pitchFamily="18" charset="0"/>
              </a:rPr>
              <a:t>Los requisitos, estén </a:t>
            </a:r>
            <a:r>
              <a:rPr lang="es-ES_tradnl" sz="2000" u="sng" dirty="0" smtClean="0">
                <a:latin typeface="Garamond" pitchFamily="18" charset="0"/>
              </a:rPr>
              <a:t>adecuada­mente definidos, documentados y comprendidos</a:t>
            </a:r>
            <a:r>
              <a:rPr lang="es-ES_tradnl" sz="2000" dirty="0" smtClean="0">
                <a:latin typeface="Garamond" pitchFamily="18" charset="0"/>
              </a:rPr>
              <a:t>.</a:t>
            </a:r>
          </a:p>
          <a:p>
            <a:pPr lvl="0"/>
            <a:endParaRPr lang="es-EC" sz="2000" dirty="0" smtClean="0">
              <a:latin typeface="Garamond" pitchFamily="18" charset="0"/>
            </a:endParaRPr>
          </a:p>
          <a:p>
            <a:pPr lvl="0"/>
            <a:r>
              <a:rPr lang="es-ES_tradnl" sz="2000" dirty="0">
                <a:latin typeface="Garamond" pitchFamily="18" charset="0"/>
              </a:rPr>
              <a:t>T</a:t>
            </a:r>
            <a:r>
              <a:rPr lang="es-ES_tradnl" sz="2000" dirty="0" smtClean="0">
                <a:latin typeface="Garamond" pitchFamily="18" charset="0"/>
              </a:rPr>
              <a:t>iene la capacidad y los recursos para cumplir los requisitos.</a:t>
            </a:r>
          </a:p>
          <a:p>
            <a:pPr lvl="0"/>
            <a:endParaRPr lang="es-EC" sz="2000" dirty="0" smtClean="0">
              <a:latin typeface="Garamond" pitchFamily="18" charset="0"/>
            </a:endParaRPr>
          </a:p>
          <a:p>
            <a:pPr lvl="0"/>
            <a:r>
              <a:rPr lang="es-ES_tradnl" sz="2000" dirty="0" smtClean="0">
                <a:latin typeface="Garamond" pitchFamily="18" charset="0"/>
              </a:rPr>
              <a:t>Se escogió el método de calibración adecuado para cumplir los requisitos del cliente.</a:t>
            </a:r>
            <a:endParaRPr lang="es-EC" sz="2000" dirty="0" smtClean="0">
              <a:latin typeface="Garamond" pitchFamily="18" charset="0"/>
            </a:endParaRPr>
          </a:p>
          <a:p>
            <a:r>
              <a:rPr lang="es-ES_tradnl" sz="2000" dirty="0" smtClean="0">
                <a:latin typeface="Garamond" pitchFamily="18" charset="0"/>
              </a:rPr>
              <a:t> </a:t>
            </a:r>
            <a:endParaRPr lang="es-EC" sz="2000" dirty="0" smtClean="0">
              <a:latin typeface="Garamond" pitchFamily="18" charset="0"/>
            </a:endParaRPr>
          </a:p>
          <a:p>
            <a:r>
              <a:rPr lang="es-ES_tradnl" sz="2000" dirty="0" smtClean="0">
                <a:latin typeface="Garamond" pitchFamily="18" charset="0"/>
              </a:rPr>
              <a:t> </a:t>
            </a:r>
            <a:endParaRPr lang="es-EC" sz="2000" dirty="0" smtClean="0">
              <a:latin typeface="Garamond" pitchFamily="18" charset="0"/>
            </a:endParaRPr>
          </a:p>
          <a:p>
            <a:r>
              <a:rPr lang="es-ES_tradnl" sz="2000" dirty="0" smtClean="0">
                <a:latin typeface="Garamond" pitchFamily="18" charset="0"/>
              </a:rPr>
              <a:t>Antes de comenzar el trabajo se resolverá toda diferencia entre la solicitud u oferta y el contrato. </a:t>
            </a:r>
            <a:endParaRPr lang="es-EC" sz="2000" dirty="0" smtClean="0">
              <a:latin typeface="Garamond" pitchFamily="18" charset="0"/>
            </a:endParaRPr>
          </a:p>
        </p:txBody>
      </p:sp>
    </p:spTree>
    <p:extLst>
      <p:ext uri="{BB962C8B-B14F-4D97-AF65-F5344CB8AC3E}">
        <p14:creationId xmlns:p14="http://schemas.microsoft.com/office/powerpoint/2010/main" val="297218048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620688"/>
            <a:ext cx="8496944" cy="5324535"/>
          </a:xfrm>
          <a:prstGeom prst="rect">
            <a:avLst/>
          </a:prstGeom>
        </p:spPr>
        <p:txBody>
          <a:bodyPr wrap="square">
            <a:spAutoFit/>
          </a:bodyPr>
          <a:lstStyle/>
          <a:p>
            <a:pPr lvl="2" fontAlgn="base"/>
            <a:r>
              <a:rPr lang="es-ES_tradnl" sz="2000" b="1" dirty="0">
                <a:latin typeface="Garamond" pitchFamily="18" charset="0"/>
              </a:rPr>
              <a:t>Compra de servicios y suministros</a:t>
            </a:r>
            <a:endParaRPr lang="es-EC" sz="2000" b="1" dirty="0">
              <a:latin typeface="Garamond" pitchFamily="18" charset="0"/>
            </a:endParaRPr>
          </a:p>
          <a:p>
            <a:r>
              <a:rPr lang="es-ES_tradnl" sz="2000" b="1" dirty="0">
                <a:latin typeface="Garamond" pitchFamily="18" charset="0"/>
              </a:rPr>
              <a:t>  </a:t>
            </a:r>
            <a:endParaRPr lang="es-EC" sz="2000" dirty="0">
              <a:latin typeface="Garamond" pitchFamily="18" charset="0"/>
            </a:endParaRPr>
          </a:p>
          <a:p>
            <a:pPr algn="just"/>
            <a:r>
              <a:rPr lang="es-ES_tradnl" sz="2000" dirty="0" smtClean="0">
                <a:latin typeface="Garamond" pitchFamily="18" charset="0"/>
              </a:rPr>
              <a:t>Políticas </a:t>
            </a:r>
            <a:r>
              <a:rPr lang="es-ES_tradnl" sz="2000" dirty="0">
                <a:latin typeface="Garamond" pitchFamily="18" charset="0"/>
              </a:rPr>
              <a:t>y procedimientos para la selección y compra de aquellos servicios y suministros que influyan en la calidad de las </a:t>
            </a:r>
            <a:r>
              <a:rPr lang="es-ES_tradnl" sz="2000" dirty="0" smtClean="0">
                <a:latin typeface="Garamond" pitchFamily="18" charset="0"/>
              </a:rPr>
              <a:t>calibraciones. </a:t>
            </a:r>
          </a:p>
          <a:p>
            <a:pPr algn="just"/>
            <a:endParaRPr lang="es-ES_tradnl" sz="2000" dirty="0" smtClean="0">
              <a:latin typeface="Garamond" pitchFamily="18" charset="0"/>
            </a:endParaRPr>
          </a:p>
          <a:p>
            <a:pPr algn="just"/>
            <a:endParaRPr lang="es-ES_tradnl" sz="2000" dirty="0" smtClean="0">
              <a:latin typeface="Garamond" pitchFamily="18" charset="0"/>
            </a:endParaRPr>
          </a:p>
          <a:p>
            <a:pPr algn="just"/>
            <a:r>
              <a:rPr lang="es-ES_tradnl" sz="2000" dirty="0">
                <a:latin typeface="Garamond" pitchFamily="18" charset="0"/>
              </a:rPr>
              <a:t>P</a:t>
            </a:r>
            <a:r>
              <a:rPr lang="es-ES_tradnl" sz="2000" dirty="0" smtClean="0">
                <a:latin typeface="Garamond" pitchFamily="18" charset="0"/>
              </a:rPr>
              <a:t>rocedimientos </a:t>
            </a:r>
            <a:r>
              <a:rPr lang="es-ES_tradnl" sz="2000" dirty="0">
                <a:latin typeface="Garamond" pitchFamily="18" charset="0"/>
              </a:rPr>
              <a:t>para la compra, la recepción y el almacenamiento de insumos para las </a:t>
            </a:r>
            <a:r>
              <a:rPr lang="es-ES_tradnl" sz="2000" dirty="0" smtClean="0">
                <a:latin typeface="Garamond" pitchFamily="18" charset="0"/>
              </a:rPr>
              <a:t>calibraciones.</a:t>
            </a:r>
            <a:endParaRPr lang="es-EC" sz="2000" dirty="0">
              <a:latin typeface="Garamond" pitchFamily="18" charset="0"/>
            </a:endParaRPr>
          </a:p>
          <a:p>
            <a:pPr algn="just"/>
            <a:r>
              <a:rPr lang="es-ES_tradnl" sz="2000" dirty="0">
                <a:latin typeface="Garamond" pitchFamily="18" charset="0"/>
              </a:rPr>
              <a:t> </a:t>
            </a:r>
            <a:endParaRPr lang="es-ES_tradnl" sz="2000" dirty="0" smtClean="0">
              <a:latin typeface="Garamond" pitchFamily="18" charset="0"/>
            </a:endParaRPr>
          </a:p>
          <a:p>
            <a:pPr algn="just"/>
            <a:endParaRPr lang="es-EC" sz="2000" dirty="0">
              <a:latin typeface="Garamond" pitchFamily="18" charset="0"/>
            </a:endParaRPr>
          </a:p>
          <a:p>
            <a:pPr algn="just"/>
            <a:r>
              <a:rPr lang="es-ES_tradnl" sz="2000" dirty="0" smtClean="0">
                <a:latin typeface="Garamond" pitchFamily="18" charset="0"/>
              </a:rPr>
              <a:t>Utilizará </a:t>
            </a:r>
            <a:r>
              <a:rPr lang="es-ES_tradnl" sz="2000" dirty="0">
                <a:latin typeface="Garamond" pitchFamily="18" charset="0"/>
              </a:rPr>
              <a:t>sólo aquellos servicios y sumi­nistros que tengan la adecuada calidad para preservar la confian­za en los </a:t>
            </a:r>
            <a:r>
              <a:rPr lang="es-ES_tradnl" sz="2000" dirty="0" smtClean="0">
                <a:latin typeface="Garamond" pitchFamily="18" charset="0"/>
              </a:rPr>
              <a:t>resultados. </a:t>
            </a:r>
          </a:p>
          <a:p>
            <a:pPr algn="just"/>
            <a:r>
              <a:rPr lang="es-ES_tradnl" sz="2000" dirty="0">
                <a:latin typeface="Garamond" pitchFamily="18" charset="0"/>
              </a:rPr>
              <a:t> </a:t>
            </a:r>
            <a:endParaRPr lang="es-ES_tradnl" sz="2000" dirty="0" smtClean="0">
              <a:latin typeface="Garamond" pitchFamily="18" charset="0"/>
            </a:endParaRPr>
          </a:p>
          <a:p>
            <a:pPr algn="just"/>
            <a:endParaRPr lang="es-EC" sz="2000" dirty="0">
              <a:latin typeface="Garamond" pitchFamily="18" charset="0"/>
            </a:endParaRPr>
          </a:p>
          <a:p>
            <a:pPr algn="just"/>
            <a:r>
              <a:rPr lang="es-ES_tradnl" sz="2000" dirty="0">
                <a:latin typeface="Garamond" pitchFamily="18" charset="0"/>
              </a:rPr>
              <a:t> </a:t>
            </a:r>
            <a:r>
              <a:rPr lang="es-ES_tradnl" sz="2000" dirty="0" smtClean="0">
                <a:latin typeface="Garamond" pitchFamily="18" charset="0"/>
              </a:rPr>
              <a:t>Los </a:t>
            </a:r>
            <a:r>
              <a:rPr lang="es-ES_tradnl" sz="2000" dirty="0">
                <a:latin typeface="Garamond" pitchFamily="18" charset="0"/>
              </a:rPr>
              <a:t>documentos de compra de </a:t>
            </a:r>
            <a:r>
              <a:rPr lang="es-ES_tradnl" sz="2000" dirty="0" smtClean="0">
                <a:latin typeface="Garamond" pitchFamily="18" charset="0"/>
              </a:rPr>
              <a:t>artículos </a:t>
            </a:r>
            <a:r>
              <a:rPr lang="es-ES_tradnl" sz="2000" dirty="0">
                <a:latin typeface="Garamond" pitchFamily="18" charset="0"/>
              </a:rPr>
              <a:t>que influyen en la calidad </a:t>
            </a:r>
            <a:r>
              <a:rPr lang="es-ES_tradnl" sz="2000" dirty="0" smtClean="0">
                <a:latin typeface="Garamond" pitchFamily="18" charset="0"/>
              </a:rPr>
              <a:t>de </a:t>
            </a:r>
            <a:r>
              <a:rPr lang="es-ES_tradnl" sz="2000" dirty="0">
                <a:latin typeface="Garamond" pitchFamily="18" charset="0"/>
              </a:rPr>
              <a:t>calibración contendrán datos descriptivos del producto </a:t>
            </a:r>
            <a:r>
              <a:rPr lang="es-ES_tradnl" sz="2000" dirty="0" smtClean="0">
                <a:latin typeface="Garamond" pitchFamily="18" charset="0"/>
              </a:rPr>
              <a:t>solicitado.</a:t>
            </a:r>
          </a:p>
          <a:p>
            <a:pPr algn="just"/>
            <a:endParaRPr lang="es-ES_tradnl" sz="2000" dirty="0">
              <a:latin typeface="Garamond" pitchFamily="18" charset="0"/>
            </a:endParaRPr>
          </a:p>
        </p:txBody>
      </p:sp>
    </p:spTree>
    <p:extLst>
      <p:ext uri="{BB962C8B-B14F-4D97-AF65-F5344CB8AC3E}">
        <p14:creationId xmlns:p14="http://schemas.microsoft.com/office/powerpoint/2010/main" val="131040672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4860" y="404664"/>
            <a:ext cx="8640960" cy="5293757"/>
          </a:xfrm>
          <a:prstGeom prst="rect">
            <a:avLst/>
          </a:prstGeom>
        </p:spPr>
        <p:txBody>
          <a:bodyPr wrap="square">
            <a:spAutoFit/>
          </a:bodyPr>
          <a:lstStyle/>
          <a:p>
            <a:r>
              <a:rPr lang="es-ES_tradnl" dirty="0"/>
              <a:t> </a:t>
            </a:r>
            <a:endParaRPr lang="es-EC" dirty="0"/>
          </a:p>
          <a:p>
            <a:pPr lvl="2" algn="just" fontAlgn="base"/>
            <a:r>
              <a:rPr lang="es-ES_tradnl" sz="2000" b="1" dirty="0">
                <a:latin typeface="Garamond" pitchFamily="18" charset="0"/>
              </a:rPr>
              <a:t>Servicio al cliente</a:t>
            </a:r>
            <a:endParaRPr lang="es-EC" sz="2000" b="1" dirty="0">
              <a:latin typeface="Garamond" pitchFamily="18" charset="0"/>
            </a:endParaRPr>
          </a:p>
          <a:p>
            <a:pPr algn="just"/>
            <a:r>
              <a:rPr lang="es-ES_tradnl" sz="2000" b="1" dirty="0">
                <a:latin typeface="Garamond" pitchFamily="18" charset="0"/>
              </a:rPr>
              <a:t> </a:t>
            </a:r>
            <a:endParaRPr lang="es-EC" sz="2000" dirty="0">
              <a:latin typeface="Garamond" pitchFamily="18" charset="0"/>
            </a:endParaRPr>
          </a:p>
          <a:p>
            <a:pPr algn="just"/>
            <a:r>
              <a:rPr lang="es-ES_tradnl" sz="2000" b="1" dirty="0">
                <a:latin typeface="Garamond" pitchFamily="18" charset="0"/>
              </a:rPr>
              <a:t> </a:t>
            </a:r>
            <a:endParaRPr lang="es-EC" sz="2000" dirty="0">
              <a:latin typeface="Garamond" pitchFamily="18" charset="0"/>
            </a:endParaRPr>
          </a:p>
          <a:p>
            <a:pPr algn="just"/>
            <a:r>
              <a:rPr lang="es-ES_tradnl" sz="2000" dirty="0">
                <a:latin typeface="Garamond" pitchFamily="18" charset="0"/>
              </a:rPr>
              <a:t>El centro </a:t>
            </a:r>
            <a:r>
              <a:rPr lang="es-ES_tradnl" sz="2000" dirty="0" smtClean="0">
                <a:latin typeface="Garamond" pitchFamily="18" charset="0"/>
              </a:rPr>
              <a:t>brindará </a:t>
            </a:r>
            <a:r>
              <a:rPr lang="es-ES_tradnl" sz="2000" dirty="0">
                <a:latin typeface="Garamond" pitchFamily="18" charset="0"/>
              </a:rPr>
              <a:t>a sus clientes </a:t>
            </a:r>
            <a:r>
              <a:rPr lang="es-ES_tradnl" sz="2000" dirty="0" smtClean="0">
                <a:latin typeface="Garamond" pitchFamily="18" charset="0"/>
              </a:rPr>
              <a:t>la </a:t>
            </a:r>
            <a:r>
              <a:rPr lang="es-ES_tradnl" sz="2000" b="1" u="sng" dirty="0">
                <a:latin typeface="Garamond" pitchFamily="18" charset="0"/>
              </a:rPr>
              <a:t>colaboración</a:t>
            </a:r>
            <a:r>
              <a:rPr lang="es-ES_tradnl" sz="2000" b="1" dirty="0">
                <a:latin typeface="Garamond" pitchFamily="18" charset="0"/>
              </a:rPr>
              <a:t> </a:t>
            </a:r>
            <a:r>
              <a:rPr lang="es-ES_tradnl" sz="2000" dirty="0">
                <a:latin typeface="Garamond" pitchFamily="18" charset="0"/>
              </a:rPr>
              <a:t>requerida para aclarar la solicitud del cliente y monitorear el desempeño del </a:t>
            </a:r>
            <a:r>
              <a:rPr lang="es-ES_tradnl" sz="2000" dirty="0" smtClean="0">
                <a:latin typeface="Garamond" pitchFamily="18" charset="0"/>
              </a:rPr>
              <a:t>centro.</a:t>
            </a:r>
            <a:endParaRPr lang="es-EC" sz="2000" dirty="0">
              <a:latin typeface="Garamond" pitchFamily="18" charset="0"/>
            </a:endParaRPr>
          </a:p>
          <a:p>
            <a:pPr algn="just"/>
            <a:r>
              <a:rPr lang="es-ES_tradnl" sz="2000" dirty="0">
                <a:latin typeface="Garamond" pitchFamily="18" charset="0"/>
              </a:rPr>
              <a:t> </a:t>
            </a:r>
            <a:endParaRPr lang="es-EC" sz="2000" dirty="0">
              <a:latin typeface="Garamond" pitchFamily="18" charset="0"/>
            </a:endParaRPr>
          </a:p>
          <a:p>
            <a:pPr algn="just"/>
            <a:r>
              <a:rPr lang="es-ES_tradnl" sz="2000" dirty="0">
                <a:latin typeface="Garamond" pitchFamily="18" charset="0"/>
              </a:rPr>
              <a:t> </a:t>
            </a:r>
            <a:endParaRPr lang="es-EC" sz="2000" dirty="0">
              <a:latin typeface="Garamond" pitchFamily="18" charset="0"/>
            </a:endParaRPr>
          </a:p>
          <a:p>
            <a:pPr algn="just"/>
            <a:r>
              <a:rPr lang="es-ES_tradnl" sz="2000" dirty="0">
                <a:latin typeface="Garamond" pitchFamily="18" charset="0"/>
              </a:rPr>
              <a:t>Dicha colaboración puede incluir:</a:t>
            </a:r>
            <a:endParaRPr lang="es-EC" sz="2000" dirty="0">
              <a:latin typeface="Garamond" pitchFamily="18" charset="0"/>
            </a:endParaRPr>
          </a:p>
          <a:p>
            <a:pPr algn="just"/>
            <a:r>
              <a:rPr lang="es-ES_tradnl" sz="2000" dirty="0">
                <a:latin typeface="Garamond" pitchFamily="18" charset="0"/>
              </a:rPr>
              <a:t> </a:t>
            </a:r>
            <a:endParaRPr lang="es-EC" sz="2000" dirty="0">
              <a:latin typeface="Garamond" pitchFamily="18" charset="0"/>
            </a:endParaRPr>
          </a:p>
          <a:p>
            <a:pPr algn="just"/>
            <a:r>
              <a:rPr lang="es-ES_tradnl" sz="2000" dirty="0">
                <a:latin typeface="Garamond" pitchFamily="18" charset="0"/>
              </a:rPr>
              <a:t> </a:t>
            </a:r>
            <a:r>
              <a:rPr lang="es-ES_tradnl" sz="2000" dirty="0" smtClean="0">
                <a:latin typeface="Garamond" pitchFamily="18" charset="0"/>
              </a:rPr>
              <a:t>Facilitar </a:t>
            </a:r>
            <a:r>
              <a:rPr lang="es-ES_tradnl" sz="2000" dirty="0">
                <a:latin typeface="Garamond" pitchFamily="18" charset="0"/>
              </a:rPr>
              <a:t>al cliente </a:t>
            </a:r>
            <a:r>
              <a:rPr lang="es-ES_tradnl" sz="2000" dirty="0" smtClean="0">
                <a:latin typeface="Garamond" pitchFamily="18" charset="0"/>
              </a:rPr>
              <a:t>vías </a:t>
            </a:r>
            <a:r>
              <a:rPr lang="es-ES_tradnl" sz="2000" dirty="0">
                <a:latin typeface="Garamond" pitchFamily="18" charset="0"/>
              </a:rPr>
              <a:t>razonables de acceso a las áreas pertinentes del centro de calibración para que presencien las cali­braciones </a:t>
            </a:r>
            <a:r>
              <a:rPr lang="es-ES_tradnl" sz="2000" dirty="0" smtClean="0">
                <a:latin typeface="Garamond" pitchFamily="18" charset="0"/>
              </a:rPr>
              <a:t>realizados </a:t>
            </a:r>
            <a:r>
              <a:rPr lang="es-ES_tradnl" sz="2000" dirty="0">
                <a:latin typeface="Garamond" pitchFamily="18" charset="0"/>
              </a:rPr>
              <a:t>para el </a:t>
            </a:r>
            <a:r>
              <a:rPr lang="es-ES_tradnl" sz="2000" dirty="0" smtClean="0">
                <a:latin typeface="Garamond" pitchFamily="18" charset="0"/>
              </a:rPr>
              <a:t>cliente.</a:t>
            </a:r>
          </a:p>
          <a:p>
            <a:pPr algn="just"/>
            <a:r>
              <a:rPr lang="es-ES_tradnl" sz="2000" dirty="0">
                <a:latin typeface="Garamond" pitchFamily="18" charset="0"/>
              </a:rPr>
              <a:t> </a:t>
            </a:r>
            <a:endParaRPr lang="es-EC" sz="2000" dirty="0">
              <a:latin typeface="Garamond" pitchFamily="18" charset="0"/>
            </a:endParaRPr>
          </a:p>
          <a:p>
            <a:pPr algn="just"/>
            <a:r>
              <a:rPr lang="es-ES_tradnl" sz="2000" dirty="0">
                <a:latin typeface="Garamond" pitchFamily="18" charset="0"/>
              </a:rPr>
              <a:t> </a:t>
            </a:r>
            <a:r>
              <a:rPr lang="es-ES_tradnl" sz="2000" dirty="0" smtClean="0">
                <a:latin typeface="Garamond" pitchFamily="18" charset="0"/>
              </a:rPr>
              <a:t>Preparar </a:t>
            </a:r>
            <a:r>
              <a:rPr lang="es-ES_tradnl" sz="2000" dirty="0">
                <a:latin typeface="Garamond" pitchFamily="18" charset="0"/>
              </a:rPr>
              <a:t>y enviar los artículos de calibración </a:t>
            </a:r>
            <a:r>
              <a:rPr lang="es-ES_tradnl" sz="2000" dirty="0" smtClean="0">
                <a:latin typeface="Garamond" pitchFamily="18" charset="0"/>
              </a:rPr>
              <a:t>que </a:t>
            </a:r>
            <a:r>
              <a:rPr lang="es-ES_tradnl" sz="2000" dirty="0">
                <a:latin typeface="Garamond" pitchFamily="18" charset="0"/>
              </a:rPr>
              <a:t>necesita el cliente con vistas a la verificación.</a:t>
            </a:r>
            <a:endParaRPr lang="es-EC" sz="2000" dirty="0">
              <a:latin typeface="Garamond" pitchFamily="18" charset="0"/>
            </a:endParaRPr>
          </a:p>
          <a:p>
            <a:pPr algn="just"/>
            <a:r>
              <a:rPr lang="es-ES" sz="2000" dirty="0">
                <a:latin typeface="Garamond" pitchFamily="18" charset="0"/>
              </a:rPr>
              <a:t> </a:t>
            </a:r>
            <a:endParaRPr lang="es-EC" sz="2000" dirty="0">
              <a:latin typeface="Garamond" pitchFamily="18" charset="0"/>
            </a:endParaRPr>
          </a:p>
          <a:p>
            <a:pPr algn="just"/>
            <a:r>
              <a:rPr lang="es-ES" sz="2000" dirty="0">
                <a:latin typeface="Garamond" pitchFamily="18" charset="0"/>
              </a:rPr>
              <a:t> </a:t>
            </a:r>
            <a:r>
              <a:rPr lang="es-ES_tradnl" sz="2000" dirty="0">
                <a:latin typeface="Garamond" pitchFamily="18" charset="0"/>
              </a:rPr>
              <a:t>  </a:t>
            </a:r>
            <a:endParaRPr lang="es-EC" sz="2000" dirty="0">
              <a:latin typeface="Garamond" pitchFamily="18" charset="0"/>
            </a:endParaRPr>
          </a:p>
        </p:txBody>
      </p:sp>
    </p:spTree>
    <p:extLst>
      <p:ext uri="{BB962C8B-B14F-4D97-AF65-F5344CB8AC3E}">
        <p14:creationId xmlns:p14="http://schemas.microsoft.com/office/powerpoint/2010/main" val="242510290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81626" y="188640"/>
            <a:ext cx="8352928" cy="6555641"/>
          </a:xfrm>
          <a:prstGeom prst="rect">
            <a:avLst/>
          </a:prstGeom>
        </p:spPr>
        <p:txBody>
          <a:bodyPr wrap="square">
            <a:spAutoFit/>
          </a:bodyPr>
          <a:lstStyle/>
          <a:p>
            <a:pPr lvl="1" algn="just" fontAlgn="base"/>
            <a:r>
              <a:rPr lang="es-ES_tradnl" sz="2000" b="1" dirty="0">
                <a:latin typeface="Garamond" pitchFamily="18" charset="0"/>
              </a:rPr>
              <a:t>Diagnostico</a:t>
            </a:r>
            <a:endParaRPr lang="es-EC" sz="2000" b="1" dirty="0">
              <a:latin typeface="Garamond" pitchFamily="18" charset="0"/>
            </a:endParaRPr>
          </a:p>
          <a:p>
            <a:pPr algn="just"/>
            <a:r>
              <a:rPr lang="es-ES_tradnl" sz="2000" dirty="0">
                <a:latin typeface="Garamond" pitchFamily="18" charset="0"/>
              </a:rPr>
              <a:t> </a:t>
            </a:r>
            <a:endParaRPr lang="es-EC" sz="2000" dirty="0">
              <a:latin typeface="Garamond" pitchFamily="18" charset="0"/>
            </a:endParaRPr>
          </a:p>
          <a:p>
            <a:pPr algn="just"/>
            <a:r>
              <a:rPr lang="es-ES_tradnl" sz="2000" dirty="0">
                <a:latin typeface="Garamond" pitchFamily="18" charset="0"/>
              </a:rPr>
              <a:t> </a:t>
            </a:r>
            <a:r>
              <a:rPr lang="es-ES_tradnl" sz="2000" b="1" dirty="0" smtClean="0">
                <a:latin typeface="Garamond" pitchFamily="18" charset="0"/>
              </a:rPr>
              <a:t>Quejas</a:t>
            </a:r>
            <a:endParaRPr lang="es-EC" sz="2000" b="1" dirty="0">
              <a:latin typeface="Garamond" pitchFamily="18" charset="0"/>
            </a:endParaRPr>
          </a:p>
          <a:p>
            <a:pPr algn="just"/>
            <a:r>
              <a:rPr lang="es-ES_tradnl" sz="2000" dirty="0">
                <a:latin typeface="Garamond" pitchFamily="18" charset="0"/>
              </a:rPr>
              <a:t> </a:t>
            </a:r>
            <a:endParaRPr lang="es-EC" sz="2000" dirty="0">
              <a:latin typeface="Garamond" pitchFamily="18" charset="0"/>
            </a:endParaRPr>
          </a:p>
          <a:p>
            <a:pPr algn="just"/>
            <a:r>
              <a:rPr lang="es-ES_tradnl" sz="2000" dirty="0">
                <a:latin typeface="Garamond" pitchFamily="18" charset="0"/>
              </a:rPr>
              <a:t>El centro </a:t>
            </a:r>
            <a:r>
              <a:rPr lang="es-ES_tradnl" sz="2000" dirty="0" smtClean="0">
                <a:latin typeface="Garamond" pitchFamily="18" charset="0"/>
              </a:rPr>
              <a:t>contará </a:t>
            </a:r>
            <a:r>
              <a:rPr lang="es-ES_tradnl" sz="2000" dirty="0">
                <a:latin typeface="Garamond" pitchFamily="18" charset="0"/>
              </a:rPr>
              <a:t>con políticas y procedimientos para atender las quejas recibidas de los clientes o de otras partes.  </a:t>
            </a:r>
            <a:endParaRPr lang="es-EC" sz="2000" dirty="0">
              <a:latin typeface="Garamond" pitchFamily="18" charset="0"/>
            </a:endParaRPr>
          </a:p>
          <a:p>
            <a:pPr algn="just"/>
            <a:r>
              <a:rPr lang="es-ES_tradnl" sz="2000" dirty="0">
                <a:latin typeface="Garamond" pitchFamily="18" charset="0"/>
              </a:rPr>
              <a:t> </a:t>
            </a:r>
            <a:endParaRPr lang="es-EC" sz="2000" dirty="0">
              <a:latin typeface="Garamond" pitchFamily="18" charset="0"/>
            </a:endParaRPr>
          </a:p>
          <a:p>
            <a:pPr algn="just"/>
            <a:r>
              <a:rPr lang="es-ES_tradnl" sz="2000" dirty="0">
                <a:latin typeface="Garamond" pitchFamily="18" charset="0"/>
              </a:rPr>
              <a:t>Control de los trabajos no conformes de </a:t>
            </a:r>
            <a:r>
              <a:rPr lang="es-ES_tradnl" sz="2000" dirty="0" smtClean="0">
                <a:latin typeface="Garamond" pitchFamily="18" charset="0"/>
              </a:rPr>
              <a:t>calibración.</a:t>
            </a:r>
            <a:r>
              <a:rPr lang="es-ES_tradnl" sz="2000" dirty="0">
                <a:latin typeface="Garamond" pitchFamily="18" charset="0"/>
              </a:rPr>
              <a:t> </a:t>
            </a:r>
            <a:endParaRPr lang="es-EC" sz="2000" dirty="0">
              <a:latin typeface="Garamond" pitchFamily="18" charset="0"/>
            </a:endParaRPr>
          </a:p>
          <a:p>
            <a:pPr algn="just"/>
            <a:r>
              <a:rPr lang="es-ES_tradnl" sz="2000" dirty="0">
                <a:latin typeface="Garamond" pitchFamily="18" charset="0"/>
              </a:rPr>
              <a:t> </a:t>
            </a:r>
            <a:endParaRPr lang="es-EC" sz="2000" dirty="0">
              <a:latin typeface="Garamond" pitchFamily="18" charset="0"/>
            </a:endParaRPr>
          </a:p>
          <a:p>
            <a:pPr algn="just"/>
            <a:r>
              <a:rPr lang="es-ES_tradnl" sz="2000" dirty="0">
                <a:latin typeface="Garamond" pitchFamily="18" charset="0"/>
              </a:rPr>
              <a:t>El </a:t>
            </a:r>
            <a:r>
              <a:rPr lang="es-ES_tradnl" sz="2000" dirty="0" smtClean="0">
                <a:latin typeface="Garamond" pitchFamily="18" charset="0"/>
              </a:rPr>
              <a:t>centro </a:t>
            </a:r>
            <a:r>
              <a:rPr lang="es-ES_tradnl" sz="2000" dirty="0">
                <a:latin typeface="Garamond" pitchFamily="18" charset="0"/>
              </a:rPr>
              <a:t>tendrá una política y procedimientos a aplicar cuando se establezca que algún aspecto de sus trabajos de </a:t>
            </a:r>
            <a:r>
              <a:rPr lang="es-ES_tradnl" sz="2000" dirty="0" smtClean="0">
                <a:latin typeface="Garamond" pitchFamily="18" charset="0"/>
              </a:rPr>
              <a:t>calibración </a:t>
            </a:r>
            <a:r>
              <a:rPr lang="es-ES_tradnl" sz="2000" dirty="0">
                <a:latin typeface="Garamond" pitchFamily="18" charset="0"/>
              </a:rPr>
              <a:t>o de sus resultados no está en conformidad con sus propios procedimientos o con los </a:t>
            </a:r>
            <a:r>
              <a:rPr lang="es-ES_tradnl" sz="2000" dirty="0" smtClean="0">
                <a:latin typeface="Garamond" pitchFamily="18" charset="0"/>
              </a:rPr>
              <a:t>requisitos del </a:t>
            </a:r>
            <a:r>
              <a:rPr lang="es-ES_tradnl" sz="2000" dirty="0">
                <a:latin typeface="Garamond" pitchFamily="18" charset="0"/>
              </a:rPr>
              <a:t>cliente.  </a:t>
            </a:r>
            <a:endParaRPr lang="es-EC" sz="2000" dirty="0">
              <a:latin typeface="Garamond" pitchFamily="18" charset="0"/>
            </a:endParaRPr>
          </a:p>
          <a:p>
            <a:pPr algn="just"/>
            <a:r>
              <a:rPr lang="es-ES_tradnl" sz="2000" dirty="0">
                <a:latin typeface="Garamond" pitchFamily="18" charset="0"/>
              </a:rPr>
              <a:t> </a:t>
            </a:r>
            <a:endParaRPr lang="es-EC" sz="2000" dirty="0">
              <a:latin typeface="Garamond" pitchFamily="18" charset="0"/>
            </a:endParaRPr>
          </a:p>
          <a:p>
            <a:pPr lvl="0" algn="just"/>
            <a:r>
              <a:rPr lang="es-ES_tradnl" sz="2000" dirty="0">
                <a:latin typeface="Garamond" pitchFamily="18" charset="0"/>
              </a:rPr>
              <a:t>Designar la responsabilidad y autoridad para la gestión de trabajos no </a:t>
            </a:r>
            <a:r>
              <a:rPr lang="es-ES_tradnl" sz="2000" dirty="0" smtClean="0">
                <a:latin typeface="Garamond" pitchFamily="18" charset="0"/>
              </a:rPr>
              <a:t>conformes. </a:t>
            </a:r>
          </a:p>
          <a:p>
            <a:pPr lvl="0" algn="just"/>
            <a:endParaRPr lang="es-ES_tradnl" sz="2000" dirty="0">
              <a:latin typeface="Garamond" pitchFamily="18" charset="0"/>
            </a:endParaRPr>
          </a:p>
          <a:p>
            <a:pPr lvl="0" algn="just"/>
            <a:r>
              <a:rPr lang="es-ES_tradnl" sz="2000" dirty="0" smtClean="0">
                <a:latin typeface="Garamond" pitchFamily="18" charset="0"/>
              </a:rPr>
              <a:t>Realizar </a:t>
            </a:r>
            <a:r>
              <a:rPr lang="es-ES_tradnl" sz="2000" dirty="0">
                <a:latin typeface="Garamond" pitchFamily="18" charset="0"/>
              </a:rPr>
              <a:t>una evaluación de la implicación del trabajo no conforme</a:t>
            </a:r>
            <a:r>
              <a:rPr lang="es-ES_tradnl" sz="2000" dirty="0" smtClean="0">
                <a:latin typeface="Garamond" pitchFamily="18" charset="0"/>
              </a:rPr>
              <a:t>.</a:t>
            </a:r>
          </a:p>
          <a:p>
            <a:pPr lvl="0" algn="just"/>
            <a:endParaRPr lang="es-EC" sz="2000" dirty="0">
              <a:latin typeface="Garamond" pitchFamily="18" charset="0"/>
            </a:endParaRPr>
          </a:p>
          <a:p>
            <a:pPr lvl="0" algn="just"/>
            <a:r>
              <a:rPr lang="es-ES_tradnl" sz="2000" dirty="0">
                <a:latin typeface="Garamond" pitchFamily="18" charset="0"/>
              </a:rPr>
              <a:t>Adoptar de inmediato acciones </a:t>
            </a:r>
            <a:r>
              <a:rPr lang="es-ES_tradnl" sz="2000" dirty="0" smtClean="0">
                <a:latin typeface="Garamond" pitchFamily="18" charset="0"/>
              </a:rPr>
              <a:t>remediables.</a:t>
            </a:r>
          </a:p>
          <a:p>
            <a:pPr lvl="0" algn="just"/>
            <a:endParaRPr lang="es-EC" sz="2000" dirty="0">
              <a:latin typeface="Garamond" pitchFamily="18" charset="0"/>
            </a:endParaRPr>
          </a:p>
          <a:p>
            <a:pPr lvl="0" algn="just"/>
            <a:r>
              <a:rPr lang="es-ES_tradnl" sz="2000" dirty="0" smtClean="0">
                <a:latin typeface="Garamond" pitchFamily="18" charset="0"/>
              </a:rPr>
              <a:t>Definir </a:t>
            </a:r>
            <a:r>
              <a:rPr lang="es-ES_tradnl" sz="2000" dirty="0">
                <a:latin typeface="Garamond" pitchFamily="18" charset="0"/>
              </a:rPr>
              <a:t>la responsabilidad y autoridad para continuar el trabajo</a:t>
            </a:r>
            <a:r>
              <a:rPr lang="es-ES_tradnl" sz="2000" dirty="0" smtClean="0">
                <a:latin typeface="Garamond" pitchFamily="18" charset="0"/>
              </a:rPr>
              <a:t>.</a:t>
            </a:r>
            <a:r>
              <a:rPr lang="es-ES_tradnl" sz="2000" dirty="0">
                <a:latin typeface="Garamond" pitchFamily="18" charset="0"/>
              </a:rPr>
              <a:t> </a:t>
            </a:r>
            <a:endParaRPr lang="es-EC" sz="2000" dirty="0">
              <a:latin typeface="Garamond" pitchFamily="18" charset="0"/>
            </a:endParaRPr>
          </a:p>
          <a:p>
            <a:pPr algn="just"/>
            <a:endParaRPr lang="es-EC" sz="2000" dirty="0">
              <a:latin typeface="Garamond" pitchFamily="18" charset="0"/>
            </a:endParaRPr>
          </a:p>
        </p:txBody>
      </p:sp>
    </p:spTree>
    <p:extLst>
      <p:ext uri="{BB962C8B-B14F-4D97-AF65-F5344CB8AC3E}">
        <p14:creationId xmlns:p14="http://schemas.microsoft.com/office/powerpoint/2010/main" val="402924979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n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19" y="99242"/>
            <a:ext cx="4968553" cy="657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597696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03648" y="620688"/>
            <a:ext cx="6606480" cy="3877985"/>
          </a:xfrm>
          <a:prstGeom prst="rect">
            <a:avLst/>
          </a:prstGeom>
        </p:spPr>
        <p:txBody>
          <a:bodyPr wrap="square">
            <a:spAutoFit/>
          </a:bodyPr>
          <a:lstStyle/>
          <a:p>
            <a:r>
              <a:rPr lang="es-ES" sz="2200" b="1" dirty="0" smtClean="0"/>
              <a:t>Los principales campos de la metrología atañen a:</a:t>
            </a:r>
          </a:p>
          <a:p>
            <a:r>
              <a:rPr lang="es-ES" sz="2200" b="1" dirty="0" smtClean="0">
                <a:latin typeface="Garamond" pitchFamily="18" charset="0"/>
              </a:rPr>
              <a:t> </a:t>
            </a:r>
          </a:p>
          <a:p>
            <a:pPr lvl="1" algn="just">
              <a:buFontTx/>
              <a:buChar char="•"/>
            </a:pPr>
            <a:r>
              <a:rPr lang="es-ES" sz="2200" dirty="0" smtClean="0">
                <a:latin typeface="Garamond" pitchFamily="18" charset="0"/>
              </a:rPr>
              <a:t>  	</a:t>
            </a:r>
            <a:r>
              <a:rPr lang="es-ES" sz="2000" dirty="0" smtClean="0">
                <a:latin typeface="Garamond" pitchFamily="18" charset="0"/>
              </a:rPr>
              <a:t>Las unidades de medida y sus patrones.</a:t>
            </a:r>
          </a:p>
          <a:p>
            <a:pPr lvl="1" algn="just">
              <a:buFontTx/>
              <a:buChar char="•"/>
            </a:pPr>
            <a:endParaRPr lang="es-ES" sz="2000" dirty="0" smtClean="0">
              <a:latin typeface="Garamond" pitchFamily="18" charset="0"/>
            </a:endParaRPr>
          </a:p>
          <a:p>
            <a:pPr lvl="1" algn="just">
              <a:buFontTx/>
              <a:buChar char="•"/>
            </a:pPr>
            <a:endParaRPr lang="es-ES" sz="2000" dirty="0" smtClean="0">
              <a:latin typeface="Garamond" pitchFamily="18" charset="0"/>
            </a:endParaRPr>
          </a:p>
          <a:p>
            <a:pPr lvl="1" algn="just">
              <a:buFontTx/>
              <a:buChar char="•"/>
            </a:pPr>
            <a:r>
              <a:rPr lang="es-ES" sz="2000" dirty="0" smtClean="0">
                <a:latin typeface="Garamond" pitchFamily="18" charset="0"/>
              </a:rPr>
              <a:t>  	Las mediciones.</a:t>
            </a:r>
          </a:p>
          <a:p>
            <a:pPr lvl="1" algn="just">
              <a:buFontTx/>
              <a:buChar char="•"/>
            </a:pPr>
            <a:endParaRPr lang="es-ES" sz="2000" dirty="0" smtClean="0">
              <a:latin typeface="Garamond" pitchFamily="18" charset="0"/>
            </a:endParaRPr>
          </a:p>
          <a:p>
            <a:pPr lvl="1" algn="just">
              <a:buFontTx/>
              <a:buChar char="•"/>
            </a:pPr>
            <a:endParaRPr lang="es-ES" sz="2000" dirty="0" smtClean="0">
              <a:latin typeface="Garamond" pitchFamily="18" charset="0"/>
            </a:endParaRPr>
          </a:p>
          <a:p>
            <a:pPr lvl="1" algn="just">
              <a:buFontTx/>
              <a:buChar char="•"/>
            </a:pPr>
            <a:r>
              <a:rPr lang="es-ES" sz="2000" dirty="0" smtClean="0">
                <a:latin typeface="Garamond" pitchFamily="18" charset="0"/>
              </a:rPr>
              <a:t>  	Los instrumentos de medición.</a:t>
            </a:r>
          </a:p>
          <a:p>
            <a:pPr lvl="1" algn="just">
              <a:buFontTx/>
              <a:buChar char="•"/>
            </a:pPr>
            <a:endParaRPr lang="es-ES" sz="2000" dirty="0" smtClean="0">
              <a:latin typeface="Garamond" pitchFamily="18" charset="0"/>
            </a:endParaRPr>
          </a:p>
          <a:p>
            <a:pPr lvl="1" algn="just">
              <a:buFontTx/>
              <a:buChar char="•"/>
            </a:pPr>
            <a:endParaRPr lang="es-ES" sz="2000" dirty="0" smtClean="0">
              <a:latin typeface="Garamond" pitchFamily="18" charset="0"/>
            </a:endParaRPr>
          </a:p>
          <a:p>
            <a:pPr lvl="1" algn="just">
              <a:buFontTx/>
              <a:buChar char="•"/>
            </a:pPr>
            <a:r>
              <a:rPr lang="es-ES" sz="2000" dirty="0" smtClean="0">
                <a:latin typeface="Garamond" pitchFamily="18" charset="0"/>
              </a:rPr>
              <a:t>  	Los observadores.</a:t>
            </a:r>
            <a:endParaRPr lang="es-ES" sz="2000" dirty="0">
              <a:latin typeface="Garamond" pitchFamily="18" charset="0"/>
            </a:endParaRPr>
          </a:p>
        </p:txBody>
      </p:sp>
    </p:spTree>
    <p:extLst>
      <p:ext uri="{BB962C8B-B14F-4D97-AF65-F5344CB8AC3E}">
        <p14:creationId xmlns:p14="http://schemas.microsoft.com/office/powerpoint/2010/main" val="385641624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3446" y="188640"/>
            <a:ext cx="8496944" cy="6247864"/>
          </a:xfrm>
          <a:prstGeom prst="rect">
            <a:avLst/>
          </a:prstGeom>
        </p:spPr>
        <p:txBody>
          <a:bodyPr wrap="square">
            <a:spAutoFit/>
          </a:bodyPr>
          <a:lstStyle/>
          <a:p>
            <a:pPr lvl="2" algn="just" fontAlgn="base"/>
            <a:endParaRPr lang="es-ES_tradnl" sz="2000" b="1" dirty="0" smtClean="0">
              <a:latin typeface="Garamond" pitchFamily="18" charset="0"/>
            </a:endParaRPr>
          </a:p>
          <a:p>
            <a:pPr lvl="2" algn="just" fontAlgn="base"/>
            <a:r>
              <a:rPr lang="es-ES_tradnl" sz="2000" b="1" dirty="0" smtClean="0">
                <a:latin typeface="Garamond" pitchFamily="18" charset="0"/>
              </a:rPr>
              <a:t>Control </a:t>
            </a:r>
            <a:r>
              <a:rPr lang="es-ES_tradnl" sz="2000" b="1" dirty="0">
                <a:latin typeface="Garamond" pitchFamily="18" charset="0"/>
              </a:rPr>
              <a:t>de trabajos de ensayos no conformes</a:t>
            </a:r>
            <a:endParaRPr lang="es-EC" sz="2000" b="1" dirty="0">
              <a:latin typeface="Garamond" pitchFamily="18" charset="0"/>
            </a:endParaRPr>
          </a:p>
          <a:p>
            <a:pPr algn="just"/>
            <a:r>
              <a:rPr lang="es-ES_tradnl" sz="2000" dirty="0">
                <a:latin typeface="Garamond" pitchFamily="18" charset="0"/>
              </a:rPr>
              <a:t> </a:t>
            </a:r>
            <a:endParaRPr lang="es-EC" sz="2000" dirty="0">
              <a:latin typeface="Garamond" pitchFamily="18" charset="0"/>
            </a:endParaRPr>
          </a:p>
          <a:p>
            <a:pPr algn="just"/>
            <a:r>
              <a:rPr lang="es-ES_tradnl" sz="2000" dirty="0">
                <a:latin typeface="Garamond" pitchFamily="18" charset="0"/>
              </a:rPr>
              <a:t> </a:t>
            </a:r>
            <a:endParaRPr lang="es-EC" sz="2000" dirty="0">
              <a:latin typeface="Garamond" pitchFamily="18" charset="0"/>
            </a:endParaRPr>
          </a:p>
          <a:p>
            <a:pPr algn="just"/>
            <a:r>
              <a:rPr lang="es-ES_tradnl" sz="2000" dirty="0" smtClean="0">
                <a:latin typeface="Garamond" pitchFamily="18" charset="0"/>
              </a:rPr>
              <a:t>Objetivo </a:t>
            </a:r>
            <a:r>
              <a:rPr lang="es-ES_tradnl" sz="2000" dirty="0">
                <a:latin typeface="Garamond" pitchFamily="18" charset="0"/>
              </a:rPr>
              <a:t>de este proceso es  dar a conocer la sistemática  que rige en el </a:t>
            </a:r>
            <a:r>
              <a:rPr lang="es-ES_tradnl" sz="2000" dirty="0" smtClean="0">
                <a:latin typeface="Garamond" pitchFamily="18" charset="0"/>
              </a:rPr>
              <a:t>Centro </a:t>
            </a:r>
            <a:r>
              <a:rPr lang="es-ES_tradnl" sz="2000" dirty="0">
                <a:latin typeface="Garamond" pitchFamily="18" charset="0"/>
              </a:rPr>
              <a:t>para identificar, gestionar y tomar acciones de los trabajos no acordes de las actividades de ensayo respecto con sus propios procedimientos o con los </a:t>
            </a:r>
            <a:r>
              <a:rPr lang="es-ES_tradnl" sz="2000" dirty="0" smtClean="0">
                <a:latin typeface="Garamond" pitchFamily="18" charset="0"/>
              </a:rPr>
              <a:t>requisitos del </a:t>
            </a:r>
            <a:r>
              <a:rPr lang="es-ES_tradnl" sz="2000" dirty="0">
                <a:latin typeface="Garamond" pitchFamily="18" charset="0"/>
              </a:rPr>
              <a:t>cliente.  </a:t>
            </a:r>
            <a:endParaRPr lang="es-EC" sz="2000" dirty="0">
              <a:latin typeface="Garamond" pitchFamily="18" charset="0"/>
            </a:endParaRPr>
          </a:p>
          <a:p>
            <a:pPr algn="just"/>
            <a:r>
              <a:rPr lang="es-ES_tradnl" sz="2000" dirty="0">
                <a:latin typeface="Garamond" pitchFamily="18" charset="0"/>
              </a:rPr>
              <a:t> </a:t>
            </a:r>
            <a:endParaRPr lang="es-ES_tradnl" sz="2000" dirty="0" smtClean="0">
              <a:latin typeface="Garamond" pitchFamily="18" charset="0"/>
            </a:endParaRPr>
          </a:p>
          <a:p>
            <a:pPr algn="just"/>
            <a:endParaRPr lang="es-EC" sz="2000" dirty="0">
              <a:latin typeface="Garamond" pitchFamily="18" charset="0"/>
            </a:endParaRPr>
          </a:p>
          <a:p>
            <a:pPr algn="just"/>
            <a:r>
              <a:rPr lang="es-ES_tradnl" sz="2000" dirty="0">
                <a:latin typeface="Garamond" pitchFamily="18" charset="0"/>
              </a:rPr>
              <a:t> </a:t>
            </a:r>
            <a:r>
              <a:rPr lang="es-ES_tradnl" sz="2000" b="1" dirty="0" smtClean="0">
                <a:latin typeface="Garamond" pitchFamily="18" charset="0"/>
              </a:rPr>
              <a:t>Causas de detección </a:t>
            </a:r>
            <a:r>
              <a:rPr lang="es-ES_tradnl" sz="2000" b="1" dirty="0">
                <a:latin typeface="Garamond" pitchFamily="18" charset="0"/>
              </a:rPr>
              <a:t>de trabajos no </a:t>
            </a:r>
            <a:r>
              <a:rPr lang="es-ES_tradnl" sz="2000" b="1" dirty="0" smtClean="0">
                <a:latin typeface="Garamond" pitchFamily="18" charset="0"/>
              </a:rPr>
              <a:t>conformes               </a:t>
            </a:r>
            <a:endParaRPr lang="es-EC" sz="2000" b="1" dirty="0">
              <a:latin typeface="Garamond" pitchFamily="18" charset="0"/>
            </a:endParaRPr>
          </a:p>
          <a:p>
            <a:pPr algn="just"/>
            <a:r>
              <a:rPr lang="es-ES_tradnl" sz="2000" dirty="0">
                <a:latin typeface="Garamond" pitchFamily="18" charset="0"/>
              </a:rPr>
              <a:t> </a:t>
            </a:r>
            <a:endParaRPr lang="es-ES_tradnl" sz="2000" dirty="0" smtClean="0">
              <a:latin typeface="Garamond" pitchFamily="18" charset="0"/>
            </a:endParaRPr>
          </a:p>
          <a:p>
            <a:pPr algn="just"/>
            <a:endParaRPr lang="es-EC" sz="2000" dirty="0">
              <a:latin typeface="Garamond" pitchFamily="18" charset="0"/>
            </a:endParaRPr>
          </a:p>
          <a:p>
            <a:pPr algn="just"/>
            <a:r>
              <a:rPr lang="es-ES_tradnl" sz="2000" dirty="0">
                <a:latin typeface="Garamond" pitchFamily="18" charset="0"/>
              </a:rPr>
              <a:t> </a:t>
            </a:r>
            <a:r>
              <a:rPr lang="es-ES_tradnl" sz="2000" dirty="0" smtClean="0">
                <a:latin typeface="Garamond" pitchFamily="18" charset="0"/>
              </a:rPr>
              <a:t>Trabajo rutinario</a:t>
            </a:r>
            <a:r>
              <a:rPr lang="es-ES_tradnl" sz="2000" dirty="0">
                <a:latin typeface="Garamond" pitchFamily="18" charset="0"/>
              </a:rPr>
              <a:t>.</a:t>
            </a:r>
            <a:endParaRPr lang="es-ES_tradnl" sz="2000" dirty="0" smtClean="0">
              <a:latin typeface="Garamond" pitchFamily="18" charset="0"/>
            </a:endParaRPr>
          </a:p>
          <a:p>
            <a:pPr algn="just"/>
            <a:r>
              <a:rPr lang="es-ES_tradnl" sz="2000" dirty="0" smtClean="0">
                <a:latin typeface="Garamond" pitchFamily="18" charset="0"/>
              </a:rPr>
              <a:t>Medio Ambiente.</a:t>
            </a:r>
            <a:endParaRPr lang="es-EC" sz="2000" dirty="0">
              <a:latin typeface="Garamond" pitchFamily="18" charset="0"/>
            </a:endParaRPr>
          </a:p>
          <a:p>
            <a:pPr lvl="0" algn="just"/>
            <a:r>
              <a:rPr lang="es-ES_tradnl" sz="2000" dirty="0">
                <a:latin typeface="Garamond" pitchFamily="18" charset="0"/>
              </a:rPr>
              <a:t>R</a:t>
            </a:r>
            <a:r>
              <a:rPr lang="es-ES_tradnl" sz="2000" dirty="0" smtClean="0">
                <a:latin typeface="Garamond" pitchFamily="18" charset="0"/>
              </a:rPr>
              <a:t>esultado </a:t>
            </a:r>
            <a:r>
              <a:rPr lang="es-ES_tradnl" sz="2000" dirty="0">
                <a:latin typeface="Garamond" pitchFamily="18" charset="0"/>
              </a:rPr>
              <a:t>de una auditoría externa o interna.</a:t>
            </a:r>
            <a:endParaRPr lang="es-EC" sz="2000" dirty="0">
              <a:latin typeface="Garamond" pitchFamily="18" charset="0"/>
            </a:endParaRPr>
          </a:p>
          <a:p>
            <a:pPr lvl="0" algn="just"/>
            <a:r>
              <a:rPr lang="es-ES_tradnl" sz="2000" dirty="0">
                <a:latin typeface="Garamond" pitchFamily="18" charset="0"/>
              </a:rPr>
              <a:t>R</a:t>
            </a:r>
            <a:r>
              <a:rPr lang="es-ES_tradnl" sz="2000" dirty="0" smtClean="0">
                <a:latin typeface="Garamond" pitchFamily="18" charset="0"/>
              </a:rPr>
              <a:t>esultado </a:t>
            </a:r>
            <a:r>
              <a:rPr lang="es-ES_tradnl" sz="2000" dirty="0">
                <a:latin typeface="Garamond" pitchFamily="18" charset="0"/>
              </a:rPr>
              <a:t>de la revisión efectuada por la Dirección.</a:t>
            </a:r>
            <a:endParaRPr lang="es-EC" sz="2000" dirty="0">
              <a:latin typeface="Garamond" pitchFamily="18" charset="0"/>
            </a:endParaRPr>
          </a:p>
          <a:p>
            <a:pPr lvl="0" algn="just"/>
            <a:r>
              <a:rPr lang="es-ES_tradnl" sz="2000" dirty="0">
                <a:latin typeface="Garamond" pitchFamily="18" charset="0"/>
              </a:rPr>
              <a:t>Por observaciones o reclamos de parte de clientes.</a:t>
            </a:r>
            <a:endParaRPr lang="es-EC" sz="2000" dirty="0">
              <a:latin typeface="Garamond" pitchFamily="18" charset="0"/>
            </a:endParaRPr>
          </a:p>
          <a:p>
            <a:pPr lvl="0" algn="just"/>
            <a:r>
              <a:rPr lang="es-ES_tradnl" sz="2000" dirty="0">
                <a:latin typeface="Garamond" pitchFamily="18" charset="0"/>
              </a:rPr>
              <a:t>Por la retroinformación proveniente de clientes internos o externos.</a:t>
            </a:r>
            <a:endParaRPr lang="es-EC" sz="2000" dirty="0">
              <a:latin typeface="Garamond" pitchFamily="18" charset="0"/>
            </a:endParaRPr>
          </a:p>
          <a:p>
            <a:pPr algn="just"/>
            <a:r>
              <a:rPr lang="es-ES_tradnl" sz="2000" dirty="0">
                <a:latin typeface="Garamond" pitchFamily="18" charset="0"/>
              </a:rPr>
              <a:t> </a:t>
            </a:r>
            <a:endParaRPr lang="es-EC" sz="2000" dirty="0">
              <a:latin typeface="Garamond" pitchFamily="18" charset="0"/>
            </a:endParaRPr>
          </a:p>
          <a:p>
            <a:pPr algn="just"/>
            <a:r>
              <a:rPr lang="es-ES_tradnl" sz="2000" dirty="0">
                <a:latin typeface="Garamond" pitchFamily="18" charset="0"/>
              </a:rPr>
              <a:t> </a:t>
            </a:r>
            <a:endParaRPr lang="es-EC" sz="2000" dirty="0">
              <a:latin typeface="Garamond" pitchFamily="18" charset="0"/>
            </a:endParaRPr>
          </a:p>
        </p:txBody>
      </p:sp>
    </p:spTree>
    <p:extLst>
      <p:ext uri="{BB962C8B-B14F-4D97-AF65-F5344CB8AC3E}">
        <p14:creationId xmlns:p14="http://schemas.microsoft.com/office/powerpoint/2010/main" val="3685979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55576" y="474345"/>
            <a:ext cx="7632848" cy="4401205"/>
          </a:xfrm>
          <a:prstGeom prst="rect">
            <a:avLst/>
          </a:prstGeom>
        </p:spPr>
        <p:txBody>
          <a:bodyPr wrap="square">
            <a:spAutoFit/>
          </a:bodyPr>
          <a:lstStyle/>
          <a:p>
            <a:pPr lvl="0"/>
            <a:r>
              <a:rPr lang="es-ES_tradnl" sz="2000" b="1" dirty="0">
                <a:latin typeface="Garamond" pitchFamily="18" charset="0"/>
              </a:rPr>
              <a:t>Documentar la detección del trabajo no conforme </a:t>
            </a:r>
            <a:endParaRPr lang="es-EC" sz="2000" dirty="0">
              <a:latin typeface="Garamond" pitchFamily="18" charset="0"/>
            </a:endParaRPr>
          </a:p>
          <a:p>
            <a:r>
              <a:rPr lang="es-ES" sz="2000" b="1" dirty="0">
                <a:latin typeface="Garamond" pitchFamily="18" charset="0"/>
              </a:rPr>
              <a:t> </a:t>
            </a:r>
            <a:endParaRPr lang="es-EC" sz="2000" dirty="0">
              <a:latin typeface="Garamond" pitchFamily="18" charset="0"/>
            </a:endParaRPr>
          </a:p>
          <a:p>
            <a:r>
              <a:rPr lang="es-ES" sz="2000" b="1" dirty="0">
                <a:latin typeface="Garamond" pitchFamily="18" charset="0"/>
              </a:rPr>
              <a:t> </a:t>
            </a:r>
            <a:endParaRPr lang="es-EC" sz="2000" dirty="0">
              <a:latin typeface="Garamond" pitchFamily="18" charset="0"/>
            </a:endParaRPr>
          </a:p>
          <a:p>
            <a:r>
              <a:rPr lang="es-ES_tradnl" sz="2000" dirty="0">
                <a:latin typeface="Garamond" pitchFamily="18" charset="0"/>
              </a:rPr>
              <a:t> </a:t>
            </a:r>
            <a:endParaRPr lang="es-EC" sz="2000" dirty="0">
              <a:latin typeface="Garamond" pitchFamily="18" charset="0"/>
            </a:endParaRPr>
          </a:p>
          <a:p>
            <a:r>
              <a:rPr lang="es-ES_tradnl" sz="2000" dirty="0">
                <a:latin typeface="Garamond" pitchFamily="18" charset="0"/>
              </a:rPr>
              <a:t> </a:t>
            </a:r>
            <a:endParaRPr lang="es-EC" sz="2000" dirty="0">
              <a:latin typeface="Garamond" pitchFamily="18" charset="0"/>
            </a:endParaRPr>
          </a:p>
          <a:p>
            <a:pPr lvl="0"/>
            <a:r>
              <a:rPr lang="es-ES_tradnl" sz="2000" dirty="0">
                <a:latin typeface="Garamond" pitchFamily="18" charset="0"/>
              </a:rPr>
              <a:t>Fecha de elaboración del Informe</a:t>
            </a:r>
            <a:r>
              <a:rPr lang="es-ES_tradnl" sz="2000" dirty="0" smtClean="0">
                <a:latin typeface="Garamond" pitchFamily="18" charset="0"/>
              </a:rPr>
              <a:t>.</a:t>
            </a:r>
          </a:p>
          <a:p>
            <a:pPr lvl="0"/>
            <a:endParaRPr lang="es-EC" sz="2000" dirty="0">
              <a:latin typeface="Garamond" pitchFamily="18" charset="0"/>
            </a:endParaRPr>
          </a:p>
          <a:p>
            <a:pPr lvl="0"/>
            <a:r>
              <a:rPr lang="es-ES_tradnl" sz="2000" dirty="0">
                <a:latin typeface="Garamond" pitchFamily="18" charset="0"/>
              </a:rPr>
              <a:t>Descripción clara del trabajo no conforme</a:t>
            </a:r>
            <a:r>
              <a:rPr lang="es-ES_tradnl" sz="2000" dirty="0" smtClean="0">
                <a:latin typeface="Garamond" pitchFamily="18" charset="0"/>
              </a:rPr>
              <a:t>.</a:t>
            </a:r>
          </a:p>
          <a:p>
            <a:pPr lvl="0"/>
            <a:endParaRPr lang="es-EC" sz="2000" dirty="0">
              <a:latin typeface="Garamond" pitchFamily="18" charset="0"/>
            </a:endParaRPr>
          </a:p>
          <a:p>
            <a:pPr lvl="0"/>
            <a:r>
              <a:rPr lang="es-ES_tradnl" sz="2000" dirty="0">
                <a:latin typeface="Garamond" pitchFamily="18" charset="0"/>
              </a:rPr>
              <a:t>Detallar cual es la parte afectada del Sistema</a:t>
            </a:r>
            <a:r>
              <a:rPr lang="es-ES_tradnl" sz="2000" dirty="0" smtClean="0">
                <a:latin typeface="Garamond" pitchFamily="18" charset="0"/>
              </a:rPr>
              <a:t>.</a:t>
            </a:r>
          </a:p>
          <a:p>
            <a:pPr lvl="0"/>
            <a:endParaRPr lang="es-EC" sz="2000" dirty="0">
              <a:latin typeface="Garamond" pitchFamily="18" charset="0"/>
            </a:endParaRPr>
          </a:p>
          <a:p>
            <a:pPr lvl="0"/>
            <a:r>
              <a:rPr lang="es-ES_tradnl" sz="2000" dirty="0">
                <a:latin typeface="Garamond" pitchFamily="18" charset="0"/>
              </a:rPr>
              <a:t>Observaciones sobre el problema</a:t>
            </a:r>
            <a:r>
              <a:rPr lang="es-ES_tradnl" sz="2000" dirty="0" smtClean="0">
                <a:latin typeface="Garamond" pitchFamily="18" charset="0"/>
              </a:rPr>
              <a:t>.</a:t>
            </a:r>
          </a:p>
          <a:p>
            <a:pPr lvl="0"/>
            <a:endParaRPr lang="es-EC" sz="2000" dirty="0">
              <a:latin typeface="Garamond" pitchFamily="18" charset="0"/>
            </a:endParaRPr>
          </a:p>
          <a:p>
            <a:pPr lvl="0"/>
            <a:r>
              <a:rPr lang="es-ES_tradnl" sz="2000" dirty="0">
                <a:latin typeface="Garamond" pitchFamily="18" charset="0"/>
              </a:rPr>
              <a:t>Nombre y Firma del responsable de  la detección del trabajo no conforme.</a:t>
            </a:r>
            <a:endParaRPr lang="es-EC" sz="2000" dirty="0">
              <a:latin typeface="Garamond" pitchFamily="18" charset="0"/>
            </a:endParaRPr>
          </a:p>
        </p:txBody>
      </p:sp>
    </p:spTree>
    <p:extLst>
      <p:ext uri="{BB962C8B-B14F-4D97-AF65-F5344CB8AC3E}">
        <p14:creationId xmlns:p14="http://schemas.microsoft.com/office/powerpoint/2010/main" val="362267932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n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974" y="116632"/>
            <a:ext cx="3816424" cy="6415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76048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15616" y="980728"/>
            <a:ext cx="6984776" cy="4401205"/>
          </a:xfrm>
          <a:prstGeom prst="rect">
            <a:avLst/>
          </a:prstGeom>
        </p:spPr>
        <p:txBody>
          <a:bodyPr wrap="square">
            <a:spAutoFit/>
          </a:bodyPr>
          <a:lstStyle/>
          <a:p>
            <a:pPr lvl="2" fontAlgn="base"/>
            <a:r>
              <a:rPr lang="es-ES_tradnl" sz="2000" b="1" dirty="0">
                <a:latin typeface="Garamond" pitchFamily="18" charset="0"/>
              </a:rPr>
              <a:t>Mejora continua</a:t>
            </a:r>
            <a:endParaRPr lang="es-EC" sz="2000" b="1" dirty="0">
              <a:latin typeface="Garamond" pitchFamily="18" charset="0"/>
            </a:endParaRPr>
          </a:p>
          <a:p>
            <a:r>
              <a:rPr lang="es-ES_tradnl" sz="2000" dirty="0">
                <a:latin typeface="Garamond" pitchFamily="18" charset="0"/>
              </a:rPr>
              <a:t> </a:t>
            </a:r>
            <a:endParaRPr lang="es-ES_tradnl" sz="2000" dirty="0" smtClean="0">
              <a:latin typeface="Garamond" pitchFamily="18" charset="0"/>
            </a:endParaRPr>
          </a:p>
          <a:p>
            <a:endParaRPr lang="es-EC" sz="2000" dirty="0">
              <a:latin typeface="Garamond" pitchFamily="18" charset="0"/>
            </a:endParaRPr>
          </a:p>
          <a:p>
            <a:pPr algn="just"/>
            <a:r>
              <a:rPr lang="es-ES_tradnl" sz="2000" dirty="0">
                <a:latin typeface="Garamond" pitchFamily="18" charset="0"/>
              </a:rPr>
              <a:t>O</a:t>
            </a:r>
            <a:r>
              <a:rPr lang="es-ES_tradnl" sz="2000" dirty="0" smtClean="0">
                <a:latin typeface="Garamond" pitchFamily="18" charset="0"/>
              </a:rPr>
              <a:t>bjetivo es </a:t>
            </a:r>
            <a:r>
              <a:rPr lang="es-ES_tradnl" sz="2000" dirty="0">
                <a:latin typeface="Garamond" pitchFamily="18" charset="0"/>
              </a:rPr>
              <a:t>aplicar y dar a conocer las acciones que lleva a cabo el centro </a:t>
            </a:r>
            <a:r>
              <a:rPr lang="es-ES_tradnl" sz="2000" dirty="0" smtClean="0">
                <a:latin typeface="Garamond" pitchFamily="18" charset="0"/>
              </a:rPr>
              <a:t>para </a:t>
            </a:r>
            <a:r>
              <a:rPr lang="es-ES_tradnl" sz="2000" dirty="0">
                <a:latin typeface="Garamond" pitchFamily="18" charset="0"/>
              </a:rPr>
              <a:t>mejorar la eficacia en procesos del sistema de gestión de calidad</a:t>
            </a:r>
            <a:endParaRPr lang="es-EC" sz="2000" dirty="0">
              <a:latin typeface="Garamond" pitchFamily="18" charset="0"/>
            </a:endParaRPr>
          </a:p>
          <a:p>
            <a:pPr algn="just"/>
            <a:r>
              <a:rPr lang="es-ES_tradnl" sz="2000" dirty="0">
                <a:latin typeface="Garamond" pitchFamily="18" charset="0"/>
              </a:rPr>
              <a:t> </a:t>
            </a:r>
            <a:endParaRPr lang="es-EC" sz="2000" dirty="0">
              <a:latin typeface="Garamond" pitchFamily="18" charset="0"/>
            </a:endParaRPr>
          </a:p>
          <a:p>
            <a:pPr algn="just"/>
            <a:r>
              <a:rPr lang="es-ES_tradnl" sz="2000" dirty="0">
                <a:latin typeface="Garamond" pitchFamily="18" charset="0"/>
              </a:rPr>
              <a:t> </a:t>
            </a:r>
            <a:endParaRPr lang="es-ES_tradnl" sz="2000" dirty="0" smtClean="0">
              <a:latin typeface="Garamond" pitchFamily="18" charset="0"/>
            </a:endParaRPr>
          </a:p>
          <a:p>
            <a:pPr algn="just"/>
            <a:endParaRPr lang="es-EC" sz="2000" dirty="0">
              <a:latin typeface="Garamond" pitchFamily="18" charset="0"/>
            </a:endParaRPr>
          </a:p>
          <a:p>
            <a:pPr algn="just"/>
            <a:r>
              <a:rPr lang="es-ES_tradnl" sz="2000" dirty="0">
                <a:latin typeface="Garamond" pitchFamily="18" charset="0"/>
              </a:rPr>
              <a:t>Este proceso se aplica a todo el sistema de calidad del </a:t>
            </a:r>
            <a:r>
              <a:rPr lang="es-ES_tradnl" sz="2000" dirty="0" smtClean="0">
                <a:latin typeface="Garamond" pitchFamily="18" charset="0"/>
              </a:rPr>
              <a:t>centro, </a:t>
            </a:r>
            <a:r>
              <a:rPr lang="es-ES_tradnl" sz="2000" dirty="0">
                <a:latin typeface="Garamond" pitchFamily="18" charset="0"/>
              </a:rPr>
              <a:t>mejorar la </a:t>
            </a:r>
            <a:r>
              <a:rPr lang="es-ES_tradnl" sz="2000" dirty="0" smtClean="0">
                <a:latin typeface="Garamond" pitchFamily="18" charset="0"/>
              </a:rPr>
              <a:t>eficacia, </a:t>
            </a:r>
            <a:r>
              <a:rPr lang="es-ES_tradnl" sz="2000" dirty="0">
                <a:latin typeface="Garamond" pitchFamily="18" charset="0"/>
              </a:rPr>
              <a:t>incrementar la capacidad de la organización de cumplir con los objetivos y políticas de calidad establecidos.</a:t>
            </a:r>
            <a:endParaRPr lang="es-EC" sz="2000" dirty="0">
              <a:latin typeface="Garamond" pitchFamily="18" charset="0"/>
            </a:endParaRPr>
          </a:p>
          <a:p>
            <a:pPr algn="just"/>
            <a:r>
              <a:rPr lang="es-ES_tradnl" sz="2000" dirty="0">
                <a:latin typeface="Garamond" pitchFamily="18" charset="0"/>
              </a:rPr>
              <a:t> </a:t>
            </a:r>
            <a:endParaRPr lang="es-EC" sz="2000" dirty="0">
              <a:latin typeface="Garamond" pitchFamily="18" charset="0"/>
            </a:endParaRPr>
          </a:p>
          <a:p>
            <a:r>
              <a:rPr lang="es-ES_tradnl" sz="2000" dirty="0">
                <a:latin typeface="Garamond" pitchFamily="18" charset="0"/>
              </a:rPr>
              <a:t> </a:t>
            </a:r>
            <a:endParaRPr lang="es-EC" sz="2000" dirty="0">
              <a:latin typeface="Garamond" pitchFamily="18" charset="0"/>
            </a:endParaRPr>
          </a:p>
        </p:txBody>
      </p:sp>
    </p:spTree>
    <p:extLst>
      <p:ext uri="{BB962C8B-B14F-4D97-AF65-F5344CB8AC3E}">
        <p14:creationId xmlns:p14="http://schemas.microsoft.com/office/powerpoint/2010/main" val="407840614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8" y="1124744"/>
            <a:ext cx="7920880" cy="5016758"/>
          </a:xfrm>
          <a:prstGeom prst="rect">
            <a:avLst/>
          </a:prstGeom>
        </p:spPr>
        <p:txBody>
          <a:bodyPr wrap="square">
            <a:spAutoFit/>
          </a:bodyPr>
          <a:lstStyle/>
          <a:p>
            <a:pPr lvl="2" algn="just" fontAlgn="base"/>
            <a:r>
              <a:rPr lang="es-ES_tradnl" sz="2000" b="1" dirty="0">
                <a:latin typeface="Garamond" pitchFamily="18" charset="0"/>
              </a:rPr>
              <a:t>Auditorías internas</a:t>
            </a:r>
            <a:endParaRPr lang="es-EC" sz="2000" b="1" dirty="0">
              <a:latin typeface="Garamond" pitchFamily="18" charset="0"/>
            </a:endParaRPr>
          </a:p>
          <a:p>
            <a:pPr algn="just"/>
            <a:r>
              <a:rPr lang="es-ES_tradnl" sz="2000" dirty="0">
                <a:latin typeface="Garamond" pitchFamily="18" charset="0"/>
              </a:rPr>
              <a:t> </a:t>
            </a:r>
            <a:endParaRPr lang="es-EC" sz="2000" dirty="0">
              <a:latin typeface="Garamond" pitchFamily="18" charset="0"/>
            </a:endParaRPr>
          </a:p>
          <a:p>
            <a:pPr algn="just"/>
            <a:r>
              <a:rPr lang="es-ES_tradnl" sz="2000" dirty="0">
                <a:latin typeface="Garamond" pitchFamily="18" charset="0"/>
              </a:rPr>
              <a:t> </a:t>
            </a:r>
            <a:endParaRPr lang="es-EC" sz="2000" dirty="0">
              <a:latin typeface="Garamond" pitchFamily="18" charset="0"/>
            </a:endParaRPr>
          </a:p>
          <a:p>
            <a:pPr algn="just"/>
            <a:r>
              <a:rPr lang="es-ES_tradnl" sz="2000" dirty="0">
                <a:latin typeface="Garamond" pitchFamily="18" charset="0"/>
              </a:rPr>
              <a:t>El </a:t>
            </a:r>
            <a:r>
              <a:rPr lang="es-ES_tradnl" sz="2000" dirty="0" smtClean="0">
                <a:latin typeface="Garamond" pitchFamily="18" charset="0"/>
              </a:rPr>
              <a:t>centro </a:t>
            </a:r>
            <a:r>
              <a:rPr lang="es-ES_tradnl" sz="2000" dirty="0">
                <a:latin typeface="Garamond" pitchFamily="18" charset="0"/>
              </a:rPr>
              <a:t>organizará auditorías internas periódicas de sus actividades según un programa y un </a:t>
            </a:r>
            <a:r>
              <a:rPr lang="es-ES_tradnl" sz="2000" dirty="0" smtClean="0">
                <a:latin typeface="Garamond" pitchFamily="18" charset="0"/>
              </a:rPr>
              <a:t>procedimiento </a:t>
            </a:r>
            <a:r>
              <a:rPr lang="es-ES_tradnl" sz="2000" dirty="0">
                <a:latin typeface="Garamond" pitchFamily="18" charset="0"/>
              </a:rPr>
              <a:t>para verificar que sus operaciones aún cumplen los requisitos del sistema de la calidad y de esta </a:t>
            </a:r>
            <a:r>
              <a:rPr lang="es-ES_tradnl" sz="2000" dirty="0" smtClean="0">
                <a:latin typeface="Garamond" pitchFamily="18" charset="0"/>
              </a:rPr>
              <a:t>Norma. </a:t>
            </a:r>
          </a:p>
          <a:p>
            <a:pPr algn="just"/>
            <a:endParaRPr lang="es-ES_tradnl" sz="2000" dirty="0">
              <a:latin typeface="Garamond" pitchFamily="18" charset="0"/>
            </a:endParaRPr>
          </a:p>
          <a:p>
            <a:pPr algn="just"/>
            <a:r>
              <a:rPr lang="es-ES_tradnl" sz="2000" dirty="0" smtClean="0">
                <a:latin typeface="Garamond" pitchFamily="18" charset="0"/>
              </a:rPr>
              <a:t>El </a:t>
            </a:r>
            <a:r>
              <a:rPr lang="es-ES_tradnl" sz="2000" dirty="0">
                <a:latin typeface="Garamond" pitchFamily="18" charset="0"/>
              </a:rPr>
              <a:t>programa de auditorías internas cubrirá todos los elementos del sistema de la calidad, incluyendo las actividades de </a:t>
            </a:r>
            <a:r>
              <a:rPr lang="es-ES_tradnl" sz="2000" dirty="0" smtClean="0">
                <a:latin typeface="Garamond" pitchFamily="18" charset="0"/>
              </a:rPr>
              <a:t>calibración. </a:t>
            </a:r>
          </a:p>
          <a:p>
            <a:pPr algn="just"/>
            <a:endParaRPr lang="es-ES_tradnl" sz="2000" dirty="0">
              <a:latin typeface="Garamond" pitchFamily="18" charset="0"/>
            </a:endParaRPr>
          </a:p>
          <a:p>
            <a:pPr algn="just"/>
            <a:r>
              <a:rPr lang="es-ES_tradnl" sz="2000" dirty="0" smtClean="0">
                <a:latin typeface="Garamond" pitchFamily="18" charset="0"/>
              </a:rPr>
              <a:t>El </a:t>
            </a:r>
            <a:r>
              <a:rPr lang="es-ES_tradnl" sz="2000" dirty="0">
                <a:latin typeface="Garamond" pitchFamily="18" charset="0"/>
              </a:rPr>
              <a:t>gerente de calidad es </a:t>
            </a:r>
            <a:r>
              <a:rPr lang="es-ES_tradnl" sz="2000" dirty="0" smtClean="0">
                <a:latin typeface="Garamond" pitchFamily="18" charset="0"/>
              </a:rPr>
              <a:t>responsable. </a:t>
            </a:r>
          </a:p>
          <a:p>
            <a:pPr algn="just"/>
            <a:endParaRPr lang="es-ES_tradnl" sz="2000" dirty="0">
              <a:latin typeface="Garamond" pitchFamily="18" charset="0"/>
            </a:endParaRPr>
          </a:p>
          <a:p>
            <a:pPr algn="just"/>
            <a:r>
              <a:rPr lang="es-ES_tradnl" sz="2000" dirty="0" smtClean="0">
                <a:latin typeface="Garamond" pitchFamily="18" charset="0"/>
              </a:rPr>
              <a:t>Las </a:t>
            </a:r>
            <a:r>
              <a:rPr lang="es-ES_tradnl" sz="2000" dirty="0">
                <a:latin typeface="Garamond" pitchFamily="18" charset="0"/>
              </a:rPr>
              <a:t>auditorías serán realizadas por personal </a:t>
            </a:r>
            <a:r>
              <a:rPr lang="es-ES_tradnl" sz="2000" dirty="0" smtClean="0">
                <a:latin typeface="Garamond" pitchFamily="18" charset="0"/>
              </a:rPr>
              <a:t>calificado.</a:t>
            </a:r>
          </a:p>
          <a:p>
            <a:pPr algn="just"/>
            <a:endParaRPr lang="es-ES_tradnl" sz="2000" dirty="0">
              <a:latin typeface="Garamond" pitchFamily="18" charset="0"/>
            </a:endParaRPr>
          </a:p>
          <a:p>
            <a:pPr algn="just"/>
            <a:r>
              <a:rPr lang="es-ES_tradnl" sz="2000" dirty="0" smtClean="0">
                <a:latin typeface="Garamond" pitchFamily="18" charset="0"/>
              </a:rPr>
              <a:t>El </a:t>
            </a:r>
            <a:r>
              <a:rPr lang="es-ES_tradnl" sz="2000" dirty="0">
                <a:latin typeface="Garamond" pitchFamily="18" charset="0"/>
              </a:rPr>
              <a:t>personal no auditará sus propias </a:t>
            </a:r>
            <a:r>
              <a:rPr lang="es-ES_tradnl" sz="2000" dirty="0" smtClean="0">
                <a:latin typeface="Garamond" pitchFamily="18" charset="0"/>
              </a:rPr>
              <a:t>actividades.</a:t>
            </a:r>
          </a:p>
          <a:p>
            <a:pPr algn="just"/>
            <a:endParaRPr lang="es-EC" sz="2000" dirty="0">
              <a:latin typeface="Garamond" pitchFamily="18" charset="0"/>
            </a:endParaRPr>
          </a:p>
        </p:txBody>
      </p:sp>
    </p:spTree>
    <p:extLst>
      <p:ext uri="{BB962C8B-B14F-4D97-AF65-F5344CB8AC3E}">
        <p14:creationId xmlns:p14="http://schemas.microsoft.com/office/powerpoint/2010/main" val="308098203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3744" y="1196752"/>
            <a:ext cx="8496944" cy="4708981"/>
          </a:xfrm>
          <a:prstGeom prst="rect">
            <a:avLst/>
          </a:prstGeom>
        </p:spPr>
        <p:txBody>
          <a:bodyPr wrap="square">
            <a:spAutoFit/>
          </a:bodyPr>
          <a:lstStyle/>
          <a:p>
            <a:pPr lvl="2" fontAlgn="base"/>
            <a:r>
              <a:rPr lang="es-ES_tradnl" sz="2000" b="1" dirty="0">
                <a:latin typeface="Garamond" pitchFamily="18" charset="0"/>
              </a:rPr>
              <a:t>Revisiones de la dirección</a:t>
            </a:r>
            <a:endParaRPr lang="es-EC" sz="2000" b="1" dirty="0">
              <a:latin typeface="Garamond" pitchFamily="18" charset="0"/>
            </a:endParaRPr>
          </a:p>
          <a:p>
            <a:r>
              <a:rPr lang="es-ES_tradnl" sz="2000" dirty="0">
                <a:latin typeface="Garamond" pitchFamily="18" charset="0"/>
              </a:rPr>
              <a:t> </a:t>
            </a:r>
            <a:endParaRPr lang="es-EC" sz="2000" dirty="0">
              <a:latin typeface="Garamond" pitchFamily="18" charset="0"/>
            </a:endParaRPr>
          </a:p>
          <a:p>
            <a:r>
              <a:rPr lang="es-ES_tradnl" sz="2000" dirty="0">
                <a:latin typeface="Garamond" pitchFamily="18" charset="0"/>
              </a:rPr>
              <a:t> </a:t>
            </a:r>
            <a:endParaRPr lang="es-EC" sz="2000" dirty="0">
              <a:latin typeface="Garamond" pitchFamily="18" charset="0"/>
            </a:endParaRPr>
          </a:p>
          <a:p>
            <a:pPr algn="just"/>
            <a:r>
              <a:rPr lang="es-ES_tradnl" sz="2000" dirty="0">
                <a:latin typeface="Garamond" pitchFamily="18" charset="0"/>
              </a:rPr>
              <a:t>La dirección del </a:t>
            </a:r>
            <a:r>
              <a:rPr lang="es-ES_tradnl" sz="2000" dirty="0" smtClean="0">
                <a:latin typeface="Garamond" pitchFamily="18" charset="0"/>
              </a:rPr>
              <a:t>centro </a:t>
            </a:r>
            <a:r>
              <a:rPr lang="es-ES_tradnl" sz="2000" dirty="0">
                <a:latin typeface="Garamond" pitchFamily="18" charset="0"/>
              </a:rPr>
              <a:t>revisará regularmente, según un cronograma y </a:t>
            </a:r>
            <a:r>
              <a:rPr lang="es-ES_tradnl" sz="2000" dirty="0" smtClean="0">
                <a:latin typeface="Garamond" pitchFamily="18" charset="0"/>
              </a:rPr>
              <a:t>procedimiento, </a:t>
            </a:r>
            <a:r>
              <a:rPr lang="es-ES_tradnl" sz="2000" dirty="0">
                <a:latin typeface="Garamond" pitchFamily="18" charset="0"/>
              </a:rPr>
              <a:t>el sistema de la calidad del </a:t>
            </a:r>
            <a:r>
              <a:rPr lang="es-ES_tradnl" sz="2000" dirty="0" smtClean="0">
                <a:latin typeface="Garamond" pitchFamily="18" charset="0"/>
              </a:rPr>
              <a:t>centro y </a:t>
            </a:r>
            <a:r>
              <a:rPr lang="es-ES_tradnl" sz="2000" dirty="0">
                <a:latin typeface="Garamond" pitchFamily="18" charset="0"/>
              </a:rPr>
              <a:t>sus actividades de </a:t>
            </a:r>
            <a:r>
              <a:rPr lang="es-ES_tradnl" sz="2000" dirty="0" smtClean="0">
                <a:latin typeface="Garamond" pitchFamily="18" charset="0"/>
              </a:rPr>
              <a:t>calibración, </a:t>
            </a:r>
            <a:r>
              <a:rPr lang="es-ES_tradnl" sz="2000" dirty="0">
                <a:latin typeface="Garamond" pitchFamily="18" charset="0"/>
              </a:rPr>
              <a:t>para asegurar su idoneidad y </a:t>
            </a:r>
            <a:r>
              <a:rPr lang="es-ES_tradnl" sz="2000" dirty="0" smtClean="0">
                <a:latin typeface="Garamond" pitchFamily="18" charset="0"/>
              </a:rPr>
              <a:t>eficiencia. </a:t>
            </a:r>
          </a:p>
          <a:p>
            <a:pPr algn="just"/>
            <a:endParaRPr lang="es-ES_tradnl" sz="2000" dirty="0" smtClean="0">
              <a:latin typeface="Garamond" pitchFamily="18" charset="0"/>
            </a:endParaRPr>
          </a:p>
          <a:p>
            <a:pPr algn="just"/>
            <a:endParaRPr lang="es-ES_tradnl" sz="2000" dirty="0">
              <a:latin typeface="Garamond" pitchFamily="18" charset="0"/>
            </a:endParaRPr>
          </a:p>
          <a:p>
            <a:pPr algn="just"/>
            <a:r>
              <a:rPr lang="es-ES_tradnl" sz="2000" dirty="0" smtClean="0">
                <a:latin typeface="Garamond" pitchFamily="18" charset="0"/>
              </a:rPr>
              <a:t>La </a:t>
            </a:r>
            <a:r>
              <a:rPr lang="es-ES_tradnl" sz="2000" dirty="0">
                <a:latin typeface="Garamond" pitchFamily="18" charset="0"/>
              </a:rPr>
              <a:t>revisión considerará los informes del personal gerencial y supervisor y los resultados de las últimas auditorías </a:t>
            </a:r>
            <a:r>
              <a:rPr lang="es-ES_tradnl" sz="2000" dirty="0" smtClean="0">
                <a:latin typeface="Garamond" pitchFamily="18" charset="0"/>
              </a:rPr>
              <a:t>internas.</a:t>
            </a:r>
            <a:endParaRPr lang="es-EC" sz="2000" dirty="0">
              <a:latin typeface="Garamond" pitchFamily="18" charset="0"/>
            </a:endParaRPr>
          </a:p>
          <a:p>
            <a:pPr algn="just"/>
            <a:r>
              <a:rPr lang="es-ES_tradnl" sz="2000" dirty="0">
                <a:latin typeface="Garamond" pitchFamily="18" charset="0"/>
              </a:rPr>
              <a:t> </a:t>
            </a:r>
            <a:endParaRPr lang="es-EC" sz="2000" dirty="0">
              <a:latin typeface="Garamond" pitchFamily="18" charset="0"/>
            </a:endParaRPr>
          </a:p>
          <a:p>
            <a:pPr algn="just"/>
            <a:r>
              <a:rPr lang="es-ES_tradnl" sz="2000" dirty="0">
                <a:latin typeface="Garamond" pitchFamily="18" charset="0"/>
              </a:rPr>
              <a:t> </a:t>
            </a:r>
            <a:endParaRPr lang="es-EC" sz="2000" dirty="0">
              <a:latin typeface="Garamond" pitchFamily="18" charset="0"/>
            </a:endParaRPr>
          </a:p>
          <a:p>
            <a:pPr algn="just"/>
            <a:r>
              <a:rPr lang="es-ES_tradnl" sz="2000" dirty="0">
                <a:latin typeface="Garamond" pitchFamily="18" charset="0"/>
              </a:rPr>
              <a:t> </a:t>
            </a:r>
            <a:r>
              <a:rPr lang="es-ES_tradnl" sz="2000" dirty="0" smtClean="0">
                <a:latin typeface="Garamond" pitchFamily="18" charset="0"/>
              </a:rPr>
              <a:t>El </a:t>
            </a:r>
            <a:r>
              <a:rPr lang="es-ES_tradnl" sz="2000" dirty="0">
                <a:latin typeface="Garamond" pitchFamily="18" charset="0"/>
              </a:rPr>
              <a:t>proceso de revisión de la dirección es esencial para el sistema de gestión dado que es un proceso de evaluación para comprobar el sistema de gestión y su funcionamiento.</a:t>
            </a:r>
            <a:endParaRPr lang="es-EC" sz="2000" dirty="0">
              <a:latin typeface="Garamond" pitchFamily="18" charset="0"/>
            </a:endParaRPr>
          </a:p>
        </p:txBody>
      </p:sp>
    </p:spTree>
    <p:extLst>
      <p:ext uri="{BB962C8B-B14F-4D97-AF65-F5344CB8AC3E}">
        <p14:creationId xmlns:p14="http://schemas.microsoft.com/office/powerpoint/2010/main" val="343950226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1196752"/>
            <a:ext cx="8352928" cy="5016758"/>
          </a:xfrm>
          <a:prstGeom prst="rect">
            <a:avLst/>
          </a:prstGeom>
        </p:spPr>
        <p:txBody>
          <a:bodyPr wrap="square">
            <a:spAutoFit/>
          </a:bodyPr>
          <a:lstStyle/>
          <a:p>
            <a:pPr lvl="2" fontAlgn="base"/>
            <a:r>
              <a:rPr lang="es-ES_tradnl" sz="2000" b="1" dirty="0">
                <a:latin typeface="Garamond" pitchFamily="18" charset="0"/>
              </a:rPr>
              <a:t>Registros</a:t>
            </a:r>
            <a:endParaRPr lang="es-EC" sz="2000" b="1" dirty="0">
              <a:latin typeface="Garamond" pitchFamily="18" charset="0"/>
            </a:endParaRPr>
          </a:p>
          <a:p>
            <a:r>
              <a:rPr lang="es-ES_tradnl" sz="2000" dirty="0">
                <a:latin typeface="Garamond" pitchFamily="18" charset="0"/>
              </a:rPr>
              <a:t> </a:t>
            </a:r>
            <a:endParaRPr lang="es-EC" sz="2000" dirty="0">
              <a:latin typeface="Garamond" pitchFamily="18" charset="0"/>
            </a:endParaRPr>
          </a:p>
          <a:p>
            <a:pPr algn="just"/>
            <a:r>
              <a:rPr lang="es-ES_tradnl" sz="2000" dirty="0">
                <a:latin typeface="Garamond" pitchFamily="18" charset="0"/>
              </a:rPr>
              <a:t> </a:t>
            </a:r>
            <a:r>
              <a:rPr lang="es-ES_tradnl" sz="2000" dirty="0" smtClean="0">
                <a:latin typeface="Garamond" pitchFamily="18" charset="0"/>
              </a:rPr>
              <a:t>El </a:t>
            </a:r>
            <a:r>
              <a:rPr lang="es-ES_tradnl" sz="2000" dirty="0">
                <a:latin typeface="Garamond" pitchFamily="18" charset="0"/>
              </a:rPr>
              <a:t>centro </a:t>
            </a:r>
            <a:r>
              <a:rPr lang="es-ES_tradnl" sz="2000" dirty="0" smtClean="0">
                <a:latin typeface="Garamond" pitchFamily="18" charset="0"/>
              </a:rPr>
              <a:t>establecerá procedimientos </a:t>
            </a:r>
            <a:r>
              <a:rPr lang="es-ES_tradnl" sz="2000" dirty="0">
                <a:latin typeface="Garamond" pitchFamily="18" charset="0"/>
              </a:rPr>
              <a:t>para la identificación, la recopilación, la indización, el acceso, el almacenamiento, el mantenimiento y la disposición de los registros de la calidad y los registros técnicos.  </a:t>
            </a:r>
            <a:endParaRPr lang="es-EC" sz="2000" dirty="0">
              <a:latin typeface="Garamond" pitchFamily="18" charset="0"/>
            </a:endParaRPr>
          </a:p>
          <a:p>
            <a:pPr algn="just"/>
            <a:r>
              <a:rPr lang="es-ES_tradnl" sz="2000" dirty="0">
                <a:latin typeface="Garamond" pitchFamily="18" charset="0"/>
              </a:rPr>
              <a:t> </a:t>
            </a:r>
            <a:endParaRPr lang="es-EC" sz="2000" dirty="0">
              <a:latin typeface="Garamond" pitchFamily="18" charset="0"/>
            </a:endParaRPr>
          </a:p>
          <a:p>
            <a:pPr algn="just"/>
            <a:r>
              <a:rPr lang="es-ES_tradnl" sz="2000" dirty="0">
                <a:latin typeface="Garamond" pitchFamily="18" charset="0"/>
              </a:rPr>
              <a:t>Todos los registros serán legibles y se conservarán y mantendrán de modo tal que se puedan recuperar </a:t>
            </a:r>
            <a:r>
              <a:rPr lang="es-ES_tradnl" sz="2000" dirty="0" smtClean="0">
                <a:latin typeface="Garamond" pitchFamily="18" charset="0"/>
              </a:rPr>
              <a:t>fácilmente.</a:t>
            </a:r>
            <a:endParaRPr lang="es-EC" sz="2000" dirty="0">
              <a:latin typeface="Garamond" pitchFamily="18" charset="0"/>
            </a:endParaRPr>
          </a:p>
          <a:p>
            <a:pPr algn="just"/>
            <a:r>
              <a:rPr lang="es-ES_tradnl" sz="2000" dirty="0">
                <a:latin typeface="Garamond" pitchFamily="18" charset="0"/>
              </a:rPr>
              <a:t>  </a:t>
            </a:r>
            <a:endParaRPr lang="es-EC" sz="2000" dirty="0">
              <a:latin typeface="Garamond" pitchFamily="18" charset="0"/>
            </a:endParaRPr>
          </a:p>
          <a:p>
            <a:pPr lvl="2" algn="just" fontAlgn="base"/>
            <a:r>
              <a:rPr lang="es-ES_tradnl" sz="2000" b="1" dirty="0">
                <a:latin typeface="Garamond" pitchFamily="18" charset="0"/>
              </a:rPr>
              <a:t>Registros técnicos</a:t>
            </a:r>
            <a:endParaRPr lang="es-EC" sz="2000" b="1" dirty="0">
              <a:latin typeface="Garamond" pitchFamily="18" charset="0"/>
            </a:endParaRPr>
          </a:p>
          <a:p>
            <a:pPr algn="just"/>
            <a:r>
              <a:rPr lang="es-ES_tradnl" sz="2000" dirty="0">
                <a:latin typeface="Garamond" pitchFamily="18" charset="0"/>
              </a:rPr>
              <a:t> </a:t>
            </a:r>
            <a:endParaRPr lang="es-ES_tradnl" sz="2000" dirty="0" smtClean="0">
              <a:latin typeface="Garamond" pitchFamily="18" charset="0"/>
            </a:endParaRPr>
          </a:p>
          <a:p>
            <a:pPr algn="just"/>
            <a:endParaRPr lang="es-EC" sz="2000" dirty="0">
              <a:latin typeface="Garamond" pitchFamily="18" charset="0"/>
            </a:endParaRPr>
          </a:p>
          <a:p>
            <a:pPr algn="just"/>
            <a:r>
              <a:rPr lang="es-ES_tradnl" sz="2000" dirty="0">
                <a:latin typeface="Garamond" pitchFamily="18" charset="0"/>
              </a:rPr>
              <a:t> </a:t>
            </a:r>
            <a:r>
              <a:rPr lang="es-ES_tradnl" sz="2000" dirty="0" smtClean="0">
                <a:latin typeface="Garamond" pitchFamily="18" charset="0"/>
              </a:rPr>
              <a:t>Se conservará </a:t>
            </a:r>
            <a:r>
              <a:rPr lang="es-ES_tradnl" sz="2000" dirty="0">
                <a:latin typeface="Garamond" pitchFamily="18" charset="0"/>
              </a:rPr>
              <a:t>las observaciones originales, los datos resultantes y la información suficiente para establecer durante un período definido una cadena de auditorías, registros de calibración, registros del personal y una copia de cada informe de ensayo o certificado de calibración emitido. </a:t>
            </a:r>
            <a:endParaRPr lang="es-EC" dirty="0"/>
          </a:p>
        </p:txBody>
      </p:sp>
    </p:spTree>
    <p:extLst>
      <p:ext uri="{BB962C8B-B14F-4D97-AF65-F5344CB8AC3E}">
        <p14:creationId xmlns:p14="http://schemas.microsoft.com/office/powerpoint/2010/main" val="222469430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71600" y="908720"/>
            <a:ext cx="7560840" cy="5016758"/>
          </a:xfrm>
          <a:prstGeom prst="rect">
            <a:avLst/>
          </a:prstGeom>
        </p:spPr>
        <p:txBody>
          <a:bodyPr wrap="square">
            <a:spAutoFit/>
          </a:bodyPr>
          <a:lstStyle/>
          <a:p>
            <a:pPr lvl="1" fontAlgn="base"/>
            <a:r>
              <a:rPr lang="es-ES_tradnl" sz="2000" b="1" dirty="0">
                <a:latin typeface="Garamond" pitchFamily="18" charset="0"/>
              </a:rPr>
              <a:t>Capacitación </a:t>
            </a:r>
            <a:endParaRPr lang="es-EC" sz="2000" b="1" dirty="0">
              <a:latin typeface="Garamond" pitchFamily="18" charset="0"/>
            </a:endParaRPr>
          </a:p>
          <a:p>
            <a:r>
              <a:rPr lang="es-ES_tradnl" sz="2000" dirty="0">
                <a:latin typeface="Garamond" pitchFamily="18" charset="0"/>
              </a:rPr>
              <a:t> </a:t>
            </a:r>
            <a:endParaRPr lang="es-EC" sz="2000" dirty="0">
              <a:latin typeface="Garamond" pitchFamily="18" charset="0"/>
            </a:endParaRPr>
          </a:p>
          <a:p>
            <a:r>
              <a:rPr lang="es-ES_tradnl" sz="2000" dirty="0">
                <a:latin typeface="Garamond" pitchFamily="18" charset="0"/>
              </a:rPr>
              <a:t> </a:t>
            </a:r>
            <a:endParaRPr lang="es-EC" sz="2000" dirty="0">
              <a:latin typeface="Garamond" pitchFamily="18" charset="0"/>
            </a:endParaRPr>
          </a:p>
          <a:p>
            <a:pPr lvl="2" fontAlgn="base"/>
            <a:r>
              <a:rPr lang="es-ES_tradnl" sz="2000" b="1" dirty="0">
                <a:latin typeface="Garamond" pitchFamily="18" charset="0"/>
              </a:rPr>
              <a:t>Acciones preventivas</a:t>
            </a:r>
            <a:endParaRPr lang="es-EC" sz="2000" b="1" dirty="0">
              <a:latin typeface="Garamond" pitchFamily="18" charset="0"/>
            </a:endParaRPr>
          </a:p>
          <a:p>
            <a:r>
              <a:rPr lang="es-ES_tradnl" sz="2000" b="1" dirty="0">
                <a:latin typeface="Garamond" pitchFamily="18" charset="0"/>
              </a:rPr>
              <a:t> </a:t>
            </a:r>
            <a:endParaRPr lang="es-EC" sz="2000" dirty="0">
              <a:latin typeface="Garamond" pitchFamily="18" charset="0"/>
            </a:endParaRPr>
          </a:p>
          <a:p>
            <a:r>
              <a:rPr lang="es-ES_tradnl" sz="2000" b="1" dirty="0">
                <a:latin typeface="Garamond" pitchFamily="18" charset="0"/>
              </a:rPr>
              <a:t> </a:t>
            </a:r>
            <a:endParaRPr lang="es-EC" sz="2000" dirty="0">
              <a:latin typeface="Garamond" pitchFamily="18" charset="0"/>
            </a:endParaRPr>
          </a:p>
          <a:p>
            <a:pPr algn="just"/>
            <a:r>
              <a:rPr lang="es-ES_tradnl" sz="2000" dirty="0">
                <a:latin typeface="Garamond" pitchFamily="18" charset="0"/>
              </a:rPr>
              <a:t>Se identificarán oportunidades para las mejoras necesarias, así como las fuentes potenciales de no conformidades, ya sea técnicas o del sistema de la calidad. Si se requiere aplicar acciones, se desarro­llarán, aplicarán y monitorearán planes de acción para reducir la probabi­lidad de ocurren­cia de dichas no conformidades y aprovechar las oportunidades de mejora.</a:t>
            </a:r>
            <a:endParaRPr lang="es-EC" sz="2000" dirty="0">
              <a:latin typeface="Garamond" pitchFamily="18" charset="0"/>
            </a:endParaRPr>
          </a:p>
          <a:p>
            <a:pPr algn="just"/>
            <a:r>
              <a:rPr lang="es-ES_tradnl" sz="2000" dirty="0">
                <a:latin typeface="Garamond" pitchFamily="18" charset="0"/>
              </a:rPr>
              <a:t> </a:t>
            </a:r>
            <a:endParaRPr lang="es-EC" sz="2000" dirty="0">
              <a:latin typeface="Garamond" pitchFamily="18" charset="0"/>
            </a:endParaRPr>
          </a:p>
          <a:p>
            <a:pPr algn="just"/>
            <a:r>
              <a:rPr lang="es-ES_tradnl" sz="2000" dirty="0">
                <a:latin typeface="Garamond" pitchFamily="18" charset="0"/>
              </a:rPr>
              <a:t> </a:t>
            </a:r>
            <a:endParaRPr lang="es-EC" sz="2000" dirty="0">
              <a:latin typeface="Garamond" pitchFamily="18" charset="0"/>
            </a:endParaRPr>
          </a:p>
          <a:p>
            <a:pPr algn="just"/>
            <a:r>
              <a:rPr lang="es-ES_tradnl" sz="2000" dirty="0">
                <a:latin typeface="Garamond" pitchFamily="18" charset="0"/>
              </a:rPr>
              <a:t>Entre los procedimientos para las acciones preventivas se incluirán el inicio de tales acciones y la aplicación de controles para garantizar su eficacia.</a:t>
            </a:r>
            <a:endParaRPr lang="es-EC" sz="2000" dirty="0">
              <a:latin typeface="Garamond" pitchFamily="18" charset="0"/>
            </a:endParaRPr>
          </a:p>
        </p:txBody>
      </p:sp>
    </p:spTree>
    <p:extLst>
      <p:ext uri="{BB962C8B-B14F-4D97-AF65-F5344CB8AC3E}">
        <p14:creationId xmlns:p14="http://schemas.microsoft.com/office/powerpoint/2010/main" val="37639925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65860" y="692696"/>
            <a:ext cx="8280920" cy="4708981"/>
          </a:xfrm>
          <a:prstGeom prst="rect">
            <a:avLst/>
          </a:prstGeom>
        </p:spPr>
        <p:txBody>
          <a:bodyPr wrap="square">
            <a:spAutoFit/>
          </a:bodyPr>
          <a:lstStyle/>
          <a:p>
            <a:pPr lvl="2" algn="just" fontAlgn="base"/>
            <a:r>
              <a:rPr lang="es-ES_tradnl" sz="2000" b="1" dirty="0">
                <a:latin typeface="Garamond" pitchFamily="18" charset="0"/>
              </a:rPr>
              <a:t>Acciones correctivas</a:t>
            </a:r>
            <a:endParaRPr lang="es-EC" sz="2000" b="1" dirty="0">
              <a:latin typeface="Garamond" pitchFamily="18" charset="0"/>
            </a:endParaRPr>
          </a:p>
          <a:p>
            <a:pPr algn="just"/>
            <a:r>
              <a:rPr lang="es-ES_tradnl" sz="2000" dirty="0">
                <a:latin typeface="Garamond" pitchFamily="18" charset="0"/>
              </a:rPr>
              <a:t> </a:t>
            </a:r>
            <a:endParaRPr lang="es-EC" sz="2000" dirty="0">
              <a:latin typeface="Garamond" pitchFamily="18" charset="0"/>
            </a:endParaRPr>
          </a:p>
          <a:p>
            <a:pPr algn="just"/>
            <a:r>
              <a:rPr lang="es-ES_tradnl" sz="2000" dirty="0" smtClean="0">
                <a:latin typeface="Garamond" pitchFamily="18" charset="0"/>
              </a:rPr>
              <a:t>El centro definirá </a:t>
            </a:r>
            <a:r>
              <a:rPr lang="es-ES_tradnl" sz="2000" dirty="0">
                <a:latin typeface="Garamond" pitchFamily="18" charset="0"/>
              </a:rPr>
              <a:t>su política y procedimiento y designará a la autoridad pertinente para </a:t>
            </a:r>
            <a:r>
              <a:rPr lang="es-ES_tradnl" sz="2000" b="1" dirty="0">
                <a:latin typeface="Garamond" pitchFamily="18" charset="0"/>
              </a:rPr>
              <a:t>aplicar acciones correctivas </a:t>
            </a:r>
            <a:r>
              <a:rPr lang="es-ES_tradnl" sz="2000" dirty="0">
                <a:latin typeface="Garamond" pitchFamily="18" charset="0"/>
              </a:rPr>
              <a:t>cuando se hayan identificado </a:t>
            </a:r>
            <a:r>
              <a:rPr lang="es-ES_tradnl" sz="2000" b="1" dirty="0">
                <a:latin typeface="Garamond" pitchFamily="18" charset="0"/>
              </a:rPr>
              <a:t>trabajos no conformes o violaciones de las políticas </a:t>
            </a:r>
            <a:r>
              <a:rPr lang="es-ES_tradnl" sz="2000" dirty="0">
                <a:latin typeface="Garamond" pitchFamily="18" charset="0"/>
              </a:rPr>
              <a:t>y los procedimientos del sistema de la calidad o de las operaciones técnicas.</a:t>
            </a:r>
            <a:endParaRPr lang="es-EC" sz="2000" dirty="0">
              <a:latin typeface="Garamond" pitchFamily="18" charset="0"/>
            </a:endParaRPr>
          </a:p>
          <a:p>
            <a:pPr algn="just"/>
            <a:r>
              <a:rPr lang="es-ES_tradnl" sz="2000" dirty="0">
                <a:latin typeface="Garamond" pitchFamily="18" charset="0"/>
              </a:rPr>
              <a:t> </a:t>
            </a:r>
            <a:endParaRPr lang="es-EC" sz="2000" dirty="0">
              <a:latin typeface="Garamond" pitchFamily="18" charset="0"/>
            </a:endParaRPr>
          </a:p>
          <a:p>
            <a:pPr algn="just"/>
            <a:r>
              <a:rPr lang="es-ES_tradnl" sz="2000" dirty="0">
                <a:latin typeface="Garamond" pitchFamily="18" charset="0"/>
              </a:rPr>
              <a:t> </a:t>
            </a:r>
            <a:r>
              <a:rPr lang="es-ES_tradnl" sz="2000" dirty="0" smtClean="0">
                <a:latin typeface="Garamond" pitchFamily="18" charset="0"/>
              </a:rPr>
              <a:t>El </a:t>
            </a:r>
            <a:r>
              <a:rPr lang="es-ES_tradnl" sz="2000" dirty="0">
                <a:latin typeface="Garamond" pitchFamily="18" charset="0"/>
              </a:rPr>
              <a:t>centro de calibración documentará y aplicará todo cambio necesario en los procedimientos operativos como resultado de las investigaciones para poner en práctica acciones correctivas.</a:t>
            </a:r>
            <a:endParaRPr lang="es-EC" sz="2000" dirty="0">
              <a:latin typeface="Garamond" pitchFamily="18" charset="0"/>
            </a:endParaRPr>
          </a:p>
          <a:p>
            <a:pPr algn="just"/>
            <a:r>
              <a:rPr lang="es-ES_tradnl" sz="2000" dirty="0">
                <a:latin typeface="Garamond" pitchFamily="18" charset="0"/>
              </a:rPr>
              <a:t> </a:t>
            </a:r>
            <a:endParaRPr lang="es-EC" sz="2000" dirty="0">
              <a:latin typeface="Garamond" pitchFamily="18" charset="0"/>
            </a:endParaRPr>
          </a:p>
          <a:p>
            <a:pPr algn="just"/>
            <a:r>
              <a:rPr lang="es-ES_tradnl" sz="2000" dirty="0">
                <a:latin typeface="Garamond" pitchFamily="18" charset="0"/>
              </a:rPr>
              <a:t> </a:t>
            </a:r>
            <a:endParaRPr lang="es-EC" sz="2000" dirty="0">
              <a:latin typeface="Garamond" pitchFamily="18" charset="0"/>
            </a:endParaRPr>
          </a:p>
          <a:p>
            <a:pPr algn="just"/>
            <a:r>
              <a:rPr lang="es-ES_tradnl" sz="2000" dirty="0">
                <a:latin typeface="Garamond" pitchFamily="18" charset="0"/>
              </a:rPr>
              <a:t>Las responsabilidades para la Implementación de Acciones Correctivas se las debe detallar de una mejor manera ya que estas acciones correctivas son las que irán </a:t>
            </a:r>
            <a:r>
              <a:rPr lang="es-ES_tradnl" sz="2000" b="1" dirty="0">
                <a:latin typeface="Garamond" pitchFamily="18" charset="0"/>
              </a:rPr>
              <a:t>eliminando falencias</a:t>
            </a:r>
            <a:r>
              <a:rPr lang="es-ES_tradnl" sz="2000" dirty="0">
                <a:latin typeface="Garamond" pitchFamily="18" charset="0"/>
              </a:rPr>
              <a:t>. </a:t>
            </a:r>
            <a:endParaRPr lang="es-EC" sz="2000" dirty="0">
              <a:latin typeface="Garamond" pitchFamily="18" charset="0"/>
            </a:endParaRPr>
          </a:p>
        </p:txBody>
      </p:sp>
    </p:spTree>
    <p:extLst>
      <p:ext uri="{BB962C8B-B14F-4D97-AF65-F5344CB8AC3E}">
        <p14:creationId xmlns:p14="http://schemas.microsoft.com/office/powerpoint/2010/main" val="399199549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agen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1303"/>
            <a:ext cx="5551512" cy="669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45563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p:cNvGrpSpPr>
          <p:nvPr/>
        </p:nvGrpSpPr>
        <p:grpSpPr bwMode="auto">
          <a:xfrm>
            <a:off x="416599" y="850107"/>
            <a:ext cx="8434388" cy="5576888"/>
            <a:chOff x="447" y="618"/>
            <a:chExt cx="5313" cy="3513"/>
          </a:xfrm>
        </p:grpSpPr>
        <p:sp>
          <p:nvSpPr>
            <p:cNvPr id="6" name="Text Box 6"/>
            <p:cNvSpPr txBox="1">
              <a:spLocks noChangeArrowheads="1"/>
            </p:cNvSpPr>
            <p:nvPr/>
          </p:nvSpPr>
          <p:spPr bwMode="auto">
            <a:xfrm>
              <a:off x="1961" y="2603"/>
              <a:ext cx="1197"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1200" b="1">
                  <a:cs typeface="Times New Roman" pitchFamily="18" charset="0"/>
                </a:rPr>
                <a:t>EQUIPOS DE TRANSFERENCIA</a:t>
              </a:r>
              <a:endParaRPr lang="es-ES" sz="1200" b="1"/>
            </a:p>
          </p:txBody>
        </p:sp>
        <p:sp>
          <p:nvSpPr>
            <p:cNvPr id="7" name="Text Box 7"/>
            <p:cNvSpPr txBox="1">
              <a:spLocks noChangeArrowheads="1"/>
            </p:cNvSpPr>
            <p:nvPr/>
          </p:nvSpPr>
          <p:spPr bwMode="auto">
            <a:xfrm>
              <a:off x="3327" y="2483"/>
              <a:ext cx="190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1200" b="1">
                  <a:cs typeface="Times New Roman" pitchFamily="18" charset="0"/>
                </a:rPr>
                <a:t>PATRONES DE TRABAJO</a:t>
              </a:r>
              <a:endParaRPr lang="es-ES" sz="1200" b="1"/>
            </a:p>
            <a:p>
              <a:pPr algn="ctr"/>
              <a:r>
                <a:rPr lang="es-ES" sz="1200" b="1">
                  <a:cs typeface="Times New Roman" pitchFamily="18" charset="0"/>
                </a:rPr>
                <a:t>LABORATORIO O CENTRO</a:t>
              </a:r>
              <a:endParaRPr lang="es-ES" sz="1200" b="1"/>
            </a:p>
            <a:p>
              <a:pPr algn="ctr"/>
              <a:r>
                <a:rPr lang="es-ES" sz="1200" b="1">
                  <a:cs typeface="Times New Roman" pitchFamily="18" charset="0"/>
                </a:rPr>
                <a:t>DE CALIBRACIÓN EN EMPRESA </a:t>
              </a:r>
              <a:endParaRPr lang="es-ES" sz="1200" b="1"/>
            </a:p>
          </p:txBody>
        </p:sp>
        <p:sp>
          <p:nvSpPr>
            <p:cNvPr id="8" name="Text Box 8"/>
            <p:cNvSpPr txBox="1">
              <a:spLocks noChangeArrowheads="1"/>
            </p:cNvSpPr>
            <p:nvPr/>
          </p:nvSpPr>
          <p:spPr bwMode="auto">
            <a:xfrm>
              <a:off x="3327" y="3267"/>
              <a:ext cx="1904" cy="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1200" b="1">
                  <a:cs typeface="Times New Roman" pitchFamily="18" charset="0"/>
                </a:rPr>
                <a:t>INSTRUMENTOS DE MEDICIÓN</a:t>
              </a:r>
              <a:endParaRPr lang="es-ES" sz="1200" b="1"/>
            </a:p>
          </p:txBody>
        </p:sp>
        <p:sp>
          <p:nvSpPr>
            <p:cNvPr id="9" name="Text Box 9"/>
            <p:cNvSpPr txBox="1">
              <a:spLocks noChangeArrowheads="1"/>
            </p:cNvSpPr>
            <p:nvPr/>
          </p:nvSpPr>
          <p:spPr bwMode="auto">
            <a:xfrm>
              <a:off x="3221" y="3842"/>
              <a:ext cx="2116" cy="2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1200" b="1">
                  <a:cs typeface="Times New Roman" pitchFamily="18" charset="0"/>
                </a:rPr>
                <a:t>PRODUCCIÓN EN EMPRESA</a:t>
              </a:r>
              <a:endParaRPr lang="es-ES" sz="1200" b="1"/>
            </a:p>
          </p:txBody>
        </p:sp>
        <p:sp>
          <p:nvSpPr>
            <p:cNvPr id="10" name="Text Box 10"/>
            <p:cNvSpPr txBox="1">
              <a:spLocks noChangeArrowheads="1"/>
            </p:cNvSpPr>
            <p:nvPr/>
          </p:nvSpPr>
          <p:spPr bwMode="auto">
            <a:xfrm>
              <a:off x="1156" y="1389"/>
              <a:ext cx="715"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1200" b="1">
                  <a:cs typeface="Times New Roman" pitchFamily="18" charset="0"/>
                </a:rPr>
                <a:t>PATRONES NACIONALES</a:t>
              </a:r>
              <a:endParaRPr lang="es-ES" sz="1200" b="1"/>
            </a:p>
          </p:txBody>
        </p:sp>
        <p:sp>
          <p:nvSpPr>
            <p:cNvPr id="11" name="Line 11"/>
            <p:cNvSpPr>
              <a:spLocks noChangeShapeType="1"/>
            </p:cNvSpPr>
            <p:nvPr/>
          </p:nvSpPr>
          <p:spPr bwMode="auto">
            <a:xfrm>
              <a:off x="1529" y="948"/>
              <a:ext cx="317"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12" name="Line 12"/>
            <p:cNvSpPr>
              <a:spLocks noChangeShapeType="1"/>
            </p:cNvSpPr>
            <p:nvPr/>
          </p:nvSpPr>
          <p:spPr bwMode="auto">
            <a:xfrm flipH="1">
              <a:off x="1105" y="948"/>
              <a:ext cx="424"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13" name="Line 13"/>
            <p:cNvSpPr>
              <a:spLocks noChangeShapeType="1"/>
            </p:cNvSpPr>
            <p:nvPr/>
          </p:nvSpPr>
          <p:spPr bwMode="auto">
            <a:xfrm>
              <a:off x="1105" y="1620"/>
              <a:ext cx="741"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14" name="Line 14"/>
            <p:cNvSpPr>
              <a:spLocks noChangeShapeType="1"/>
            </p:cNvSpPr>
            <p:nvPr/>
          </p:nvSpPr>
          <p:spPr bwMode="auto">
            <a:xfrm>
              <a:off x="1000" y="1812"/>
              <a:ext cx="952"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15" name="Line 15"/>
            <p:cNvSpPr>
              <a:spLocks noChangeShapeType="1"/>
            </p:cNvSpPr>
            <p:nvPr/>
          </p:nvSpPr>
          <p:spPr bwMode="auto">
            <a:xfrm flipH="1">
              <a:off x="788" y="1812"/>
              <a:ext cx="212" cy="4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16" name="Line 16"/>
            <p:cNvSpPr>
              <a:spLocks noChangeShapeType="1"/>
            </p:cNvSpPr>
            <p:nvPr/>
          </p:nvSpPr>
          <p:spPr bwMode="auto">
            <a:xfrm>
              <a:off x="1952" y="1812"/>
              <a:ext cx="211" cy="4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17" name="Line 17"/>
            <p:cNvSpPr>
              <a:spLocks noChangeShapeType="1"/>
            </p:cNvSpPr>
            <p:nvPr/>
          </p:nvSpPr>
          <p:spPr bwMode="auto">
            <a:xfrm>
              <a:off x="788" y="2291"/>
              <a:ext cx="1375"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18" name="Line 18"/>
            <p:cNvSpPr>
              <a:spLocks noChangeShapeType="1"/>
            </p:cNvSpPr>
            <p:nvPr/>
          </p:nvSpPr>
          <p:spPr bwMode="auto">
            <a:xfrm flipH="1">
              <a:off x="447" y="641"/>
              <a:ext cx="1058" cy="1726"/>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s-EC"/>
            </a:p>
          </p:txBody>
        </p:sp>
        <p:sp>
          <p:nvSpPr>
            <p:cNvPr id="19" name="Line 19"/>
            <p:cNvSpPr>
              <a:spLocks noChangeShapeType="1"/>
            </p:cNvSpPr>
            <p:nvPr/>
          </p:nvSpPr>
          <p:spPr bwMode="auto">
            <a:xfrm>
              <a:off x="1502" y="618"/>
              <a:ext cx="1084" cy="1919"/>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s-EC"/>
            </a:p>
          </p:txBody>
        </p:sp>
        <p:sp>
          <p:nvSpPr>
            <p:cNvPr id="20" name="Line 20"/>
            <p:cNvSpPr>
              <a:spLocks noChangeShapeType="1"/>
            </p:cNvSpPr>
            <p:nvPr/>
          </p:nvSpPr>
          <p:spPr bwMode="auto">
            <a:xfrm>
              <a:off x="471" y="2403"/>
              <a:ext cx="2010" cy="1"/>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s-EC"/>
            </a:p>
          </p:txBody>
        </p:sp>
        <p:sp>
          <p:nvSpPr>
            <p:cNvPr id="21" name="Line 21"/>
            <p:cNvSpPr>
              <a:spLocks noChangeShapeType="1"/>
            </p:cNvSpPr>
            <p:nvPr/>
          </p:nvSpPr>
          <p:spPr bwMode="auto">
            <a:xfrm>
              <a:off x="3539" y="2403"/>
              <a:ext cx="1375"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22" name="Line 22"/>
            <p:cNvSpPr>
              <a:spLocks noChangeShapeType="1"/>
            </p:cNvSpPr>
            <p:nvPr/>
          </p:nvSpPr>
          <p:spPr bwMode="auto">
            <a:xfrm>
              <a:off x="3327" y="2883"/>
              <a:ext cx="190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23" name="Line 23"/>
            <p:cNvSpPr>
              <a:spLocks noChangeShapeType="1"/>
            </p:cNvSpPr>
            <p:nvPr/>
          </p:nvSpPr>
          <p:spPr bwMode="auto">
            <a:xfrm flipV="1">
              <a:off x="3274" y="3171"/>
              <a:ext cx="2063"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24" name="Line 24"/>
            <p:cNvSpPr>
              <a:spLocks noChangeShapeType="1"/>
            </p:cNvSpPr>
            <p:nvPr/>
          </p:nvSpPr>
          <p:spPr bwMode="auto">
            <a:xfrm>
              <a:off x="3045" y="3554"/>
              <a:ext cx="2503" cy="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25" name="Line 25"/>
            <p:cNvSpPr>
              <a:spLocks noChangeShapeType="1"/>
            </p:cNvSpPr>
            <p:nvPr/>
          </p:nvSpPr>
          <p:spPr bwMode="auto">
            <a:xfrm>
              <a:off x="3010" y="3746"/>
              <a:ext cx="2538" cy="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26" name="Line 26"/>
            <p:cNvSpPr>
              <a:spLocks noChangeShapeType="1"/>
            </p:cNvSpPr>
            <p:nvPr/>
          </p:nvSpPr>
          <p:spPr bwMode="auto">
            <a:xfrm>
              <a:off x="2798" y="4130"/>
              <a:ext cx="2962" cy="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27" name="Line 27"/>
            <p:cNvSpPr>
              <a:spLocks noChangeShapeType="1"/>
            </p:cNvSpPr>
            <p:nvPr/>
          </p:nvSpPr>
          <p:spPr bwMode="auto">
            <a:xfrm flipH="1">
              <a:off x="3327" y="2403"/>
              <a:ext cx="212"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28" name="Line 28"/>
            <p:cNvSpPr>
              <a:spLocks noChangeShapeType="1"/>
            </p:cNvSpPr>
            <p:nvPr/>
          </p:nvSpPr>
          <p:spPr bwMode="auto">
            <a:xfrm>
              <a:off x="4914" y="2403"/>
              <a:ext cx="317"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29" name="Line 29"/>
            <p:cNvSpPr>
              <a:spLocks noChangeShapeType="1"/>
            </p:cNvSpPr>
            <p:nvPr/>
          </p:nvSpPr>
          <p:spPr bwMode="auto">
            <a:xfrm flipH="1">
              <a:off x="3071" y="3171"/>
              <a:ext cx="212" cy="38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30" name="Line 30"/>
            <p:cNvSpPr>
              <a:spLocks noChangeShapeType="1"/>
            </p:cNvSpPr>
            <p:nvPr/>
          </p:nvSpPr>
          <p:spPr bwMode="auto">
            <a:xfrm>
              <a:off x="5337" y="3171"/>
              <a:ext cx="211" cy="38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31" name="Line 31"/>
            <p:cNvSpPr>
              <a:spLocks noChangeShapeType="1"/>
            </p:cNvSpPr>
            <p:nvPr/>
          </p:nvSpPr>
          <p:spPr bwMode="auto">
            <a:xfrm flipH="1">
              <a:off x="2798" y="3746"/>
              <a:ext cx="212" cy="384"/>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32" name="Line 32"/>
            <p:cNvSpPr>
              <a:spLocks noChangeShapeType="1"/>
            </p:cNvSpPr>
            <p:nvPr/>
          </p:nvSpPr>
          <p:spPr bwMode="auto">
            <a:xfrm>
              <a:off x="5548" y="3746"/>
              <a:ext cx="212" cy="384"/>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33" name="Line 33"/>
            <p:cNvSpPr>
              <a:spLocks noChangeShapeType="1"/>
            </p:cNvSpPr>
            <p:nvPr/>
          </p:nvSpPr>
          <p:spPr bwMode="auto">
            <a:xfrm>
              <a:off x="4279" y="3554"/>
              <a:ext cx="0"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34" name="Line 34"/>
            <p:cNvSpPr>
              <a:spLocks noChangeShapeType="1"/>
            </p:cNvSpPr>
            <p:nvPr/>
          </p:nvSpPr>
          <p:spPr bwMode="auto">
            <a:xfrm>
              <a:off x="4279" y="2883"/>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35" name="Line 35"/>
            <p:cNvSpPr>
              <a:spLocks noChangeShapeType="1"/>
            </p:cNvSpPr>
            <p:nvPr/>
          </p:nvSpPr>
          <p:spPr bwMode="auto">
            <a:xfrm>
              <a:off x="2798" y="2979"/>
              <a:ext cx="2750" cy="1"/>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s-EC"/>
            </a:p>
          </p:txBody>
        </p:sp>
        <p:sp>
          <p:nvSpPr>
            <p:cNvPr id="36" name="Line 36"/>
            <p:cNvSpPr>
              <a:spLocks noChangeShapeType="1"/>
            </p:cNvSpPr>
            <p:nvPr/>
          </p:nvSpPr>
          <p:spPr bwMode="auto">
            <a:xfrm>
              <a:off x="2692" y="2883"/>
              <a:ext cx="106" cy="96"/>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s-EC"/>
            </a:p>
          </p:txBody>
        </p:sp>
        <p:sp>
          <p:nvSpPr>
            <p:cNvPr id="37" name="Line 37"/>
            <p:cNvSpPr>
              <a:spLocks noChangeShapeType="1"/>
            </p:cNvSpPr>
            <p:nvPr/>
          </p:nvSpPr>
          <p:spPr bwMode="auto">
            <a:xfrm>
              <a:off x="1423" y="2403"/>
              <a:ext cx="0" cy="96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s-EC"/>
            </a:p>
          </p:txBody>
        </p:sp>
        <p:sp>
          <p:nvSpPr>
            <p:cNvPr id="38" name="Line 38"/>
            <p:cNvSpPr>
              <a:spLocks noChangeShapeType="1"/>
            </p:cNvSpPr>
            <p:nvPr/>
          </p:nvSpPr>
          <p:spPr bwMode="auto">
            <a:xfrm>
              <a:off x="1423" y="3347"/>
              <a:ext cx="1798"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39" name="Line 39"/>
            <p:cNvSpPr>
              <a:spLocks noChangeShapeType="1"/>
            </p:cNvSpPr>
            <p:nvPr/>
          </p:nvSpPr>
          <p:spPr bwMode="auto">
            <a:xfrm>
              <a:off x="3115" y="2691"/>
              <a:ext cx="318" cy="1"/>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40" name="Text Box 40"/>
            <p:cNvSpPr txBox="1">
              <a:spLocks noChangeArrowheads="1"/>
            </p:cNvSpPr>
            <p:nvPr/>
          </p:nvSpPr>
          <p:spPr bwMode="auto">
            <a:xfrm>
              <a:off x="1000" y="1924"/>
              <a:ext cx="952"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1200" b="1">
                  <a:cs typeface="Times New Roman" pitchFamily="18" charset="0"/>
                </a:rPr>
                <a:t>PATRONES DE REFERENCIA</a:t>
              </a:r>
              <a:endParaRPr lang="es-ES" sz="1200" b="1"/>
            </a:p>
          </p:txBody>
        </p:sp>
        <p:sp>
          <p:nvSpPr>
            <p:cNvPr id="41" name="WordArt 41"/>
            <p:cNvSpPr>
              <a:spLocks noChangeArrowheads="1" noChangeShapeType="1" noTextEdit="1"/>
            </p:cNvSpPr>
            <p:nvPr/>
          </p:nvSpPr>
          <p:spPr bwMode="auto">
            <a:xfrm rot="18429337">
              <a:off x="423" y="988"/>
              <a:ext cx="709" cy="291"/>
            </a:xfrm>
            <a:prstGeom prst="rect">
              <a:avLst/>
            </a:prstGeom>
            <a:extLst>
              <a:ext uri="{909E8E84-426E-40DD-AFC4-6F175D3DCCD1}">
                <a14:hiddenFill xmlns:a14="http://schemas.microsoft.com/office/drawing/2010/main">
                  <a:solidFill>
                    <a:srgbClr val="FFFFFF"/>
                  </a:solidFill>
                </a14:hiddenFill>
              </a:ext>
            </a:extLst>
          </p:spPr>
          <p:txBody>
            <a:bodyPr wrap="none" fromWordArt="1">
              <a:prstTxWarp prst="textPlain">
                <a:avLst>
                  <a:gd name="adj" fmla="val 50000"/>
                </a:avLst>
              </a:prstTxWarp>
            </a:bodyPr>
            <a:lstStyle/>
            <a:p>
              <a:pPr algn="ctr"/>
              <a:r>
                <a:rPr lang="es-EC" kern="10" dirty="0">
                  <a:ln w="9525">
                    <a:solidFill>
                      <a:schemeClr val="tx1"/>
                    </a:solidFill>
                    <a:round/>
                    <a:headEnd/>
                    <a:tailEnd/>
                  </a:ln>
                  <a:noFill/>
                  <a:latin typeface="Arial Black"/>
                </a:rPr>
                <a:t>INEN</a:t>
              </a:r>
            </a:p>
          </p:txBody>
        </p:sp>
        <p:sp>
          <p:nvSpPr>
            <p:cNvPr id="42" name="Line 42"/>
            <p:cNvSpPr>
              <a:spLocks noChangeShapeType="1"/>
            </p:cNvSpPr>
            <p:nvPr/>
          </p:nvSpPr>
          <p:spPr bwMode="auto">
            <a:xfrm>
              <a:off x="1429" y="2723"/>
              <a:ext cx="532" cy="1"/>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EC"/>
            </a:p>
          </p:txBody>
        </p:sp>
      </p:grpSp>
      <p:sp>
        <p:nvSpPr>
          <p:cNvPr id="43" name="42 Rectángulo"/>
          <p:cNvSpPr/>
          <p:nvPr/>
        </p:nvSpPr>
        <p:spPr>
          <a:xfrm>
            <a:off x="4143638" y="260648"/>
            <a:ext cx="1337289" cy="369332"/>
          </a:xfrm>
          <a:prstGeom prst="rect">
            <a:avLst/>
          </a:prstGeom>
        </p:spPr>
        <p:txBody>
          <a:bodyPr wrap="none">
            <a:spAutoFit/>
          </a:bodyPr>
          <a:lstStyle/>
          <a:p>
            <a:r>
              <a:rPr lang="es-ES" b="1" dirty="0" smtClean="0">
                <a:latin typeface="Garamond" pitchFamily="18" charset="0"/>
              </a:rPr>
              <a:t>ECUADOR</a:t>
            </a:r>
            <a:endParaRPr lang="es-EC" dirty="0"/>
          </a:p>
        </p:txBody>
      </p:sp>
    </p:spTree>
    <p:extLst>
      <p:ext uri="{BB962C8B-B14F-4D97-AF65-F5344CB8AC3E}">
        <p14:creationId xmlns:p14="http://schemas.microsoft.com/office/powerpoint/2010/main" val="299226476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71600" y="332656"/>
            <a:ext cx="7344816" cy="4247317"/>
          </a:xfrm>
          <a:prstGeom prst="rect">
            <a:avLst/>
          </a:prstGeom>
        </p:spPr>
        <p:txBody>
          <a:bodyPr wrap="square">
            <a:spAutoFit/>
          </a:bodyPr>
          <a:lstStyle/>
          <a:p>
            <a:pPr lvl="1" fontAlgn="base"/>
            <a:r>
              <a:rPr lang="es-ES_tradnl" b="1" dirty="0">
                <a:latin typeface="Garamond" pitchFamily="18" charset="0"/>
              </a:rPr>
              <a:t>Confección de documentos </a:t>
            </a:r>
            <a:endParaRPr lang="es-EC" b="1" dirty="0">
              <a:latin typeface="Garamond" pitchFamily="18" charset="0"/>
            </a:endParaRPr>
          </a:p>
          <a:p>
            <a:r>
              <a:rPr lang="es-ES_tradnl" dirty="0">
                <a:latin typeface="Garamond" pitchFamily="18" charset="0"/>
              </a:rPr>
              <a:t> </a:t>
            </a:r>
            <a:endParaRPr lang="es-EC" dirty="0">
              <a:latin typeface="Garamond" pitchFamily="18" charset="0"/>
            </a:endParaRPr>
          </a:p>
          <a:p>
            <a:r>
              <a:rPr lang="es-ES_tradnl" dirty="0">
                <a:latin typeface="Garamond" pitchFamily="18" charset="0"/>
              </a:rPr>
              <a:t> </a:t>
            </a:r>
            <a:endParaRPr lang="es-EC" dirty="0">
              <a:latin typeface="Garamond" pitchFamily="18" charset="0"/>
            </a:endParaRPr>
          </a:p>
          <a:p>
            <a:pPr lvl="2" fontAlgn="base"/>
            <a:r>
              <a:rPr lang="es-ES_tradnl" b="1" dirty="0">
                <a:latin typeface="Garamond" pitchFamily="18" charset="0"/>
              </a:rPr>
              <a:t>Control de los documentos</a:t>
            </a:r>
            <a:endParaRPr lang="es-EC" b="1" dirty="0">
              <a:latin typeface="Garamond" pitchFamily="18" charset="0"/>
            </a:endParaRPr>
          </a:p>
          <a:p>
            <a:r>
              <a:rPr lang="es-ES_tradnl" dirty="0">
                <a:latin typeface="Garamond" pitchFamily="18" charset="0"/>
              </a:rPr>
              <a:t> </a:t>
            </a:r>
            <a:endParaRPr lang="es-EC" dirty="0">
              <a:latin typeface="Garamond" pitchFamily="18" charset="0"/>
            </a:endParaRPr>
          </a:p>
          <a:p>
            <a:r>
              <a:rPr lang="es-ES_tradnl" dirty="0">
                <a:latin typeface="Garamond" pitchFamily="18" charset="0"/>
              </a:rPr>
              <a:t> </a:t>
            </a:r>
            <a:endParaRPr lang="es-EC" dirty="0">
              <a:latin typeface="Garamond" pitchFamily="18" charset="0"/>
            </a:endParaRPr>
          </a:p>
          <a:p>
            <a:pPr algn="just"/>
            <a:r>
              <a:rPr lang="es-ES_tradnl" dirty="0" smtClean="0">
                <a:latin typeface="Garamond" pitchFamily="18" charset="0"/>
              </a:rPr>
              <a:t>El centro establecerá </a:t>
            </a:r>
            <a:r>
              <a:rPr lang="es-ES_tradnl" dirty="0">
                <a:latin typeface="Garamond" pitchFamily="18" charset="0"/>
              </a:rPr>
              <a:t>y mantendrá procedimientos para controlar todos los </a:t>
            </a:r>
            <a:r>
              <a:rPr lang="es-ES_tradnl" dirty="0" smtClean="0">
                <a:latin typeface="Garamond" pitchFamily="18" charset="0"/>
              </a:rPr>
              <a:t>documentos que </a:t>
            </a:r>
            <a:r>
              <a:rPr lang="es-ES_tradnl" dirty="0">
                <a:latin typeface="Garamond" pitchFamily="18" charset="0"/>
              </a:rPr>
              <a:t>formen parte de su documentación de la calidad. Entre éstos se incluyen documentos de origen externo tales como regulaciones, normas, métodos de </a:t>
            </a:r>
            <a:r>
              <a:rPr lang="es-ES_tradnl" dirty="0" smtClean="0">
                <a:latin typeface="Garamond" pitchFamily="18" charset="0"/>
              </a:rPr>
              <a:t>calibración </a:t>
            </a:r>
            <a:r>
              <a:rPr lang="es-ES_tradnl" dirty="0">
                <a:latin typeface="Garamond" pitchFamily="18" charset="0"/>
              </a:rPr>
              <a:t>y otros documentos normativos, así como esquemas, especificaciones, instrucciones y manuales. </a:t>
            </a:r>
            <a:endParaRPr lang="es-EC" dirty="0">
              <a:latin typeface="Garamond" pitchFamily="18" charset="0"/>
            </a:endParaRPr>
          </a:p>
          <a:p>
            <a:pPr algn="just"/>
            <a:r>
              <a:rPr lang="es-ES_tradnl" dirty="0">
                <a:latin typeface="Garamond" pitchFamily="18" charset="0"/>
              </a:rPr>
              <a:t> </a:t>
            </a:r>
            <a:endParaRPr lang="es-EC" dirty="0">
              <a:latin typeface="Garamond" pitchFamily="18" charset="0"/>
            </a:endParaRPr>
          </a:p>
          <a:p>
            <a:pPr algn="just"/>
            <a:r>
              <a:rPr lang="es-ES_tradnl" dirty="0">
                <a:latin typeface="Garamond" pitchFamily="18" charset="0"/>
              </a:rPr>
              <a:t> </a:t>
            </a:r>
            <a:endParaRPr lang="es-EC" dirty="0">
              <a:latin typeface="Garamond" pitchFamily="18" charset="0"/>
            </a:endParaRPr>
          </a:p>
          <a:p>
            <a:pPr algn="just"/>
            <a:r>
              <a:rPr lang="es-ES_tradnl" dirty="0">
                <a:latin typeface="Garamond" pitchFamily="18" charset="0"/>
              </a:rPr>
              <a:t>Los responsable de estos procesos son el jefe de laboratorio, el responsable técnico y el </a:t>
            </a:r>
            <a:r>
              <a:rPr lang="es-ES_tradnl" dirty="0" smtClean="0">
                <a:latin typeface="Garamond" pitchFamily="18" charset="0"/>
              </a:rPr>
              <a:t>analista. </a:t>
            </a:r>
            <a:endParaRPr lang="es-EC" dirty="0">
              <a:latin typeface="Garamond" pitchFamily="18" charset="0"/>
            </a:endParaRPr>
          </a:p>
        </p:txBody>
      </p:sp>
    </p:spTree>
    <p:extLst>
      <p:ext uri="{BB962C8B-B14F-4D97-AF65-F5344CB8AC3E}">
        <p14:creationId xmlns:p14="http://schemas.microsoft.com/office/powerpoint/2010/main" val="73704011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404664"/>
            <a:ext cx="8568952" cy="6247864"/>
          </a:xfrm>
          <a:prstGeom prst="rect">
            <a:avLst/>
          </a:prstGeom>
        </p:spPr>
        <p:txBody>
          <a:bodyPr wrap="square">
            <a:spAutoFit/>
          </a:bodyPr>
          <a:lstStyle/>
          <a:p>
            <a:pPr lvl="2" fontAlgn="base"/>
            <a:r>
              <a:rPr lang="es-ES" sz="2000" b="1" dirty="0">
                <a:latin typeface="Garamond" pitchFamily="18" charset="0"/>
              </a:rPr>
              <a:t>Aprobación y emisión de documentos</a:t>
            </a:r>
            <a:endParaRPr lang="es-EC" sz="2000" b="1" dirty="0">
              <a:latin typeface="Garamond" pitchFamily="18" charset="0"/>
            </a:endParaRPr>
          </a:p>
          <a:p>
            <a:r>
              <a:rPr lang="es-ES_tradnl" sz="2000" dirty="0">
                <a:latin typeface="Garamond" pitchFamily="18" charset="0"/>
              </a:rPr>
              <a:t> </a:t>
            </a:r>
            <a:endParaRPr lang="es-EC" sz="2000" dirty="0">
              <a:latin typeface="Garamond" pitchFamily="18" charset="0"/>
            </a:endParaRPr>
          </a:p>
          <a:p>
            <a:r>
              <a:rPr lang="es-ES_tradnl" sz="2000" dirty="0" smtClean="0">
                <a:latin typeface="Garamond" pitchFamily="18" charset="0"/>
              </a:rPr>
              <a:t>Los  </a:t>
            </a:r>
            <a:r>
              <a:rPr lang="es-ES_tradnl" sz="2000" dirty="0">
                <a:latin typeface="Garamond" pitchFamily="18" charset="0"/>
              </a:rPr>
              <a:t>documentos emitidos </a:t>
            </a:r>
            <a:r>
              <a:rPr lang="es-ES_tradnl" sz="2000" dirty="0" smtClean="0">
                <a:latin typeface="Garamond" pitchFamily="18" charset="0"/>
              </a:rPr>
              <a:t>por </a:t>
            </a:r>
            <a:r>
              <a:rPr lang="es-ES_tradnl" sz="2000" dirty="0">
                <a:latin typeface="Garamond" pitchFamily="18" charset="0"/>
              </a:rPr>
              <a:t>el personal del </a:t>
            </a:r>
            <a:r>
              <a:rPr lang="es-ES_tradnl" sz="2000" dirty="0" smtClean="0">
                <a:latin typeface="Garamond" pitchFamily="18" charset="0"/>
              </a:rPr>
              <a:t>centro </a:t>
            </a:r>
            <a:r>
              <a:rPr lang="es-ES_tradnl" sz="2000" dirty="0">
                <a:latin typeface="Garamond" pitchFamily="18" charset="0"/>
              </a:rPr>
              <a:t>como parte del sistema de la calidad serán revisados y aprobados para uso del personal autorizado antes de su emisión. </a:t>
            </a:r>
            <a:endParaRPr lang="es-ES_tradnl" sz="2000" dirty="0" smtClean="0">
              <a:latin typeface="Garamond" pitchFamily="18" charset="0"/>
            </a:endParaRPr>
          </a:p>
          <a:p>
            <a:endParaRPr lang="es-ES_tradnl" sz="2000" dirty="0" smtClean="0">
              <a:latin typeface="Garamond" pitchFamily="18" charset="0"/>
            </a:endParaRPr>
          </a:p>
          <a:p>
            <a:r>
              <a:rPr lang="es-ES_tradnl" sz="2000" dirty="0" smtClean="0">
                <a:latin typeface="Garamond" pitchFamily="18" charset="0"/>
              </a:rPr>
              <a:t>El(los</a:t>
            </a:r>
            <a:r>
              <a:rPr lang="es-ES_tradnl" sz="2000" dirty="0">
                <a:latin typeface="Garamond" pitchFamily="18" charset="0"/>
              </a:rPr>
              <a:t>) procedimiento(s) adoptado(s) garantizará(n):</a:t>
            </a:r>
            <a:endParaRPr lang="es-EC" sz="2000" dirty="0">
              <a:latin typeface="Garamond" pitchFamily="18" charset="0"/>
            </a:endParaRPr>
          </a:p>
          <a:p>
            <a:r>
              <a:rPr lang="es-ES_tradnl" sz="2000" dirty="0">
                <a:latin typeface="Garamond" pitchFamily="18" charset="0"/>
              </a:rPr>
              <a:t> </a:t>
            </a:r>
            <a:endParaRPr lang="es-EC" sz="2000" dirty="0">
              <a:latin typeface="Garamond" pitchFamily="18" charset="0"/>
            </a:endParaRPr>
          </a:p>
          <a:p>
            <a:pPr lvl="0"/>
            <a:r>
              <a:rPr lang="es-ES_tradnl" sz="2000" dirty="0">
                <a:latin typeface="Garamond" pitchFamily="18" charset="0"/>
              </a:rPr>
              <a:t>La disponibilidad de las ediciones autorizadas de los documentos apropiados </a:t>
            </a:r>
            <a:r>
              <a:rPr lang="es-ES_tradnl" sz="2000" dirty="0" smtClean="0">
                <a:latin typeface="Garamond" pitchFamily="18" charset="0"/>
              </a:rPr>
              <a:t>en </a:t>
            </a:r>
            <a:r>
              <a:rPr lang="es-ES_tradnl" sz="2000" dirty="0">
                <a:latin typeface="Garamond" pitchFamily="18" charset="0"/>
              </a:rPr>
              <a:t>los lugares donde se realicen </a:t>
            </a:r>
            <a:r>
              <a:rPr lang="es-ES_tradnl" sz="2000" dirty="0" smtClean="0">
                <a:latin typeface="Garamond" pitchFamily="18" charset="0"/>
              </a:rPr>
              <a:t>operaciones esenciales </a:t>
            </a:r>
            <a:r>
              <a:rPr lang="es-ES_tradnl" sz="2000" dirty="0">
                <a:latin typeface="Garamond" pitchFamily="18" charset="0"/>
              </a:rPr>
              <a:t>para el funcionamiento eficiente del laboratorio</a:t>
            </a:r>
            <a:r>
              <a:rPr lang="es-ES_tradnl" sz="2000" dirty="0" smtClean="0">
                <a:latin typeface="Garamond" pitchFamily="18" charset="0"/>
              </a:rPr>
              <a:t>;</a:t>
            </a:r>
          </a:p>
          <a:p>
            <a:pPr lvl="0"/>
            <a:endParaRPr lang="es-EC" sz="2000" dirty="0">
              <a:latin typeface="Garamond" pitchFamily="18" charset="0"/>
            </a:endParaRPr>
          </a:p>
          <a:p>
            <a:pPr lvl="0"/>
            <a:r>
              <a:rPr lang="es-ES_tradnl" sz="2000" dirty="0">
                <a:latin typeface="Garamond" pitchFamily="18" charset="0"/>
              </a:rPr>
              <a:t>La revisión y, si es necesario, la modificación periódicas de los </a:t>
            </a:r>
            <a:r>
              <a:rPr lang="es-ES_tradnl" sz="2000" dirty="0" smtClean="0">
                <a:latin typeface="Garamond" pitchFamily="18" charset="0"/>
              </a:rPr>
              <a:t>documentos;</a:t>
            </a:r>
            <a:endParaRPr lang="es-EC" sz="2000" dirty="0">
              <a:latin typeface="Garamond" pitchFamily="18" charset="0"/>
            </a:endParaRPr>
          </a:p>
          <a:p>
            <a:pPr lvl="0"/>
            <a:endParaRPr lang="es-ES_tradnl" sz="2000" dirty="0" smtClean="0">
              <a:latin typeface="Garamond" pitchFamily="18" charset="0"/>
            </a:endParaRPr>
          </a:p>
          <a:p>
            <a:pPr lvl="0"/>
            <a:r>
              <a:rPr lang="es-ES_tradnl" sz="2000" dirty="0" smtClean="0">
                <a:latin typeface="Garamond" pitchFamily="18" charset="0"/>
              </a:rPr>
              <a:t>La </a:t>
            </a:r>
            <a:r>
              <a:rPr lang="es-ES_tradnl" sz="2000" dirty="0">
                <a:latin typeface="Garamond" pitchFamily="18" charset="0"/>
              </a:rPr>
              <a:t>eliminación de los documentos invalidados </a:t>
            </a:r>
            <a:r>
              <a:rPr lang="es-ES_tradnl" sz="2000" dirty="0" smtClean="0">
                <a:latin typeface="Garamond" pitchFamily="18" charset="0"/>
              </a:rPr>
              <a:t>u obsoletos;</a:t>
            </a:r>
            <a:endParaRPr lang="es-EC" sz="2000" dirty="0">
              <a:latin typeface="Garamond" pitchFamily="18" charset="0"/>
            </a:endParaRPr>
          </a:p>
          <a:p>
            <a:pPr lvl="0"/>
            <a:endParaRPr lang="es-ES_tradnl" sz="2000" dirty="0" smtClean="0">
              <a:latin typeface="Garamond" pitchFamily="18" charset="0"/>
            </a:endParaRPr>
          </a:p>
          <a:p>
            <a:pPr lvl="0"/>
            <a:r>
              <a:rPr lang="es-ES_tradnl" sz="2000" dirty="0" smtClean="0">
                <a:latin typeface="Garamond" pitchFamily="18" charset="0"/>
              </a:rPr>
              <a:t>La </a:t>
            </a:r>
            <a:r>
              <a:rPr lang="es-ES_tradnl" sz="2000" dirty="0">
                <a:latin typeface="Garamond" pitchFamily="18" charset="0"/>
              </a:rPr>
              <a:t>retención de documentos obsoletos </a:t>
            </a:r>
            <a:r>
              <a:rPr lang="es-ES_tradnl" sz="2000" dirty="0" smtClean="0">
                <a:latin typeface="Garamond" pitchFamily="18" charset="0"/>
              </a:rPr>
              <a:t>debidamente marcados.</a:t>
            </a:r>
            <a:endParaRPr lang="es-EC" sz="2000" dirty="0">
              <a:latin typeface="Garamond" pitchFamily="18" charset="0"/>
            </a:endParaRPr>
          </a:p>
          <a:p>
            <a:r>
              <a:rPr lang="es-ES_tradnl" sz="2000" dirty="0">
                <a:latin typeface="Garamond" pitchFamily="18" charset="0"/>
              </a:rPr>
              <a:t> </a:t>
            </a:r>
            <a:endParaRPr lang="es-EC" sz="2000" dirty="0">
              <a:latin typeface="Garamond" pitchFamily="18" charset="0"/>
            </a:endParaRPr>
          </a:p>
          <a:p>
            <a:r>
              <a:rPr lang="es-ES_tradnl" sz="2000" dirty="0">
                <a:latin typeface="Garamond" pitchFamily="18" charset="0"/>
              </a:rPr>
              <a:t>Los documentos del sistema de la calidad generados por el centro de calibración llevarán una identificación </a:t>
            </a:r>
            <a:r>
              <a:rPr lang="es-ES_tradnl" sz="2000" dirty="0" smtClean="0">
                <a:latin typeface="Garamond" pitchFamily="18" charset="0"/>
              </a:rPr>
              <a:t>única.</a:t>
            </a:r>
            <a:endParaRPr lang="es-EC" sz="2000" dirty="0">
              <a:latin typeface="Garamond" pitchFamily="18" charset="0"/>
            </a:endParaRPr>
          </a:p>
        </p:txBody>
      </p:sp>
    </p:spTree>
    <p:extLst>
      <p:ext uri="{BB962C8B-B14F-4D97-AF65-F5344CB8AC3E}">
        <p14:creationId xmlns:p14="http://schemas.microsoft.com/office/powerpoint/2010/main" val="350766267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1124744"/>
            <a:ext cx="8496944" cy="4708981"/>
          </a:xfrm>
          <a:prstGeom prst="rect">
            <a:avLst/>
          </a:prstGeom>
        </p:spPr>
        <p:txBody>
          <a:bodyPr wrap="square">
            <a:spAutoFit/>
          </a:bodyPr>
          <a:lstStyle/>
          <a:p>
            <a:pPr lvl="2" fontAlgn="base"/>
            <a:r>
              <a:rPr lang="es-ES_tradnl" sz="2000" b="1" dirty="0" smtClean="0">
                <a:latin typeface="Garamond" pitchFamily="18" charset="0"/>
              </a:rPr>
              <a:t>Cambios en los documentos</a:t>
            </a:r>
            <a:endParaRPr lang="es-EC" sz="2000" b="1" dirty="0" smtClean="0">
              <a:latin typeface="Garamond" pitchFamily="18" charset="0"/>
            </a:endParaRPr>
          </a:p>
          <a:p>
            <a:r>
              <a:rPr lang="es-ES_tradnl" sz="2000" dirty="0" smtClean="0">
                <a:latin typeface="Garamond" pitchFamily="18" charset="0"/>
              </a:rPr>
              <a:t> </a:t>
            </a:r>
            <a:endParaRPr lang="es-EC" sz="2000" dirty="0" smtClean="0">
              <a:latin typeface="Garamond" pitchFamily="18" charset="0"/>
            </a:endParaRPr>
          </a:p>
          <a:p>
            <a:pPr algn="just"/>
            <a:r>
              <a:rPr lang="es-ES_tradnl" sz="2000" dirty="0" smtClean="0">
                <a:latin typeface="Garamond" pitchFamily="18" charset="0"/>
              </a:rPr>
              <a:t> Los cambios en los documentos serán revisados y aprobados por la misma instancia que realizó la revisión original, a menos que se adopte específicamente otra decisión. </a:t>
            </a:r>
            <a:endParaRPr lang="es-EC" sz="2000" dirty="0" smtClean="0">
              <a:latin typeface="Garamond" pitchFamily="18" charset="0"/>
            </a:endParaRPr>
          </a:p>
          <a:p>
            <a:pPr algn="just"/>
            <a:r>
              <a:rPr lang="es-ES_tradnl" sz="2000" dirty="0" smtClean="0">
                <a:latin typeface="Garamond" pitchFamily="18" charset="0"/>
              </a:rPr>
              <a:t> </a:t>
            </a:r>
          </a:p>
          <a:p>
            <a:pPr algn="just"/>
            <a:endParaRPr lang="es-EC" sz="2000" dirty="0" smtClean="0">
              <a:latin typeface="Garamond" pitchFamily="18" charset="0"/>
            </a:endParaRPr>
          </a:p>
          <a:p>
            <a:pPr algn="just"/>
            <a:r>
              <a:rPr lang="es-ES_tradnl" sz="2000" dirty="0" smtClean="0">
                <a:latin typeface="Garamond" pitchFamily="18" charset="0"/>
              </a:rPr>
              <a:t>Si el sistema de control de la documentación del centro de calibración permite la modificación manual de los documentos antes de su posible reedición, se definirán los procedimientos y las personas autorizadas para realizar dichas modificaciones. </a:t>
            </a:r>
            <a:endParaRPr lang="es-EC" sz="2000" dirty="0" smtClean="0">
              <a:latin typeface="Garamond" pitchFamily="18" charset="0"/>
            </a:endParaRPr>
          </a:p>
          <a:p>
            <a:pPr algn="just"/>
            <a:r>
              <a:rPr lang="es-ES_tradnl" sz="2000" dirty="0" smtClean="0">
                <a:latin typeface="Garamond" pitchFamily="18" charset="0"/>
              </a:rPr>
              <a:t> </a:t>
            </a:r>
          </a:p>
          <a:p>
            <a:pPr algn="just"/>
            <a:endParaRPr lang="es-EC" sz="2000" dirty="0" smtClean="0">
              <a:latin typeface="Garamond" pitchFamily="18" charset="0"/>
            </a:endParaRPr>
          </a:p>
          <a:p>
            <a:pPr algn="just"/>
            <a:r>
              <a:rPr lang="es-ES_tradnl" sz="2000" dirty="0" smtClean="0">
                <a:latin typeface="Garamond" pitchFamily="18" charset="0"/>
              </a:rPr>
              <a:t>Se establecerán procedimientos para describir cómo se hacen los cambios a los documentos conservados en sistemas computarizados.</a:t>
            </a:r>
            <a:endParaRPr lang="es-EC" sz="2000" dirty="0" smtClean="0">
              <a:latin typeface="Garamond" pitchFamily="18" charset="0"/>
            </a:endParaRPr>
          </a:p>
          <a:p>
            <a:pPr algn="just"/>
            <a:r>
              <a:rPr lang="es-ES_tradnl" sz="2000" dirty="0" smtClean="0">
                <a:latin typeface="Garamond" pitchFamily="18" charset="0"/>
              </a:rPr>
              <a:t> </a:t>
            </a:r>
            <a:endParaRPr lang="es-EC" sz="2000" dirty="0" smtClean="0">
              <a:latin typeface="Garamond" pitchFamily="18" charset="0"/>
            </a:endParaRPr>
          </a:p>
        </p:txBody>
      </p:sp>
    </p:spTree>
    <p:extLst>
      <p:ext uri="{BB962C8B-B14F-4D97-AF65-F5344CB8AC3E}">
        <p14:creationId xmlns:p14="http://schemas.microsoft.com/office/powerpoint/2010/main" val="249821956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2828836"/>
            <a:ext cx="4572000" cy="369332"/>
          </a:xfrm>
          <a:prstGeom prst="rect">
            <a:avLst/>
          </a:prstGeom>
        </p:spPr>
        <p:txBody>
          <a:bodyPr>
            <a:spAutoFit/>
          </a:bodyPr>
          <a:lstStyle/>
          <a:p>
            <a:r>
              <a:rPr lang="es-ES" b="1" dirty="0" smtClean="0"/>
              <a:t>INSTRUMENTOS</a:t>
            </a:r>
            <a:endParaRPr lang="es-EC" b="1" dirty="0"/>
          </a:p>
        </p:txBody>
      </p:sp>
    </p:spTree>
    <p:extLst>
      <p:ext uri="{BB962C8B-B14F-4D97-AF65-F5344CB8AC3E}">
        <p14:creationId xmlns:p14="http://schemas.microsoft.com/office/powerpoint/2010/main" val="177275735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95536" y="393436"/>
            <a:ext cx="8586534"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zh-CN" sz="2000" b="1" i="0" u="none" strike="noStrike" cap="none" normalizeH="0" baseline="0" dirty="0" smtClean="0">
                <a:ln>
                  <a:noFill/>
                </a:ln>
                <a:solidFill>
                  <a:schemeClr val="tx1"/>
                </a:solidFill>
                <a:effectLst/>
                <a:latin typeface="Garamond" pitchFamily="18" charset="0"/>
                <a:ea typeface="SimSun" pitchFamily="2" charset="-122"/>
                <a:cs typeface="Arial" pitchFamily="34" charset="0"/>
              </a:rPr>
              <a:t>TEODOLITOS</a:t>
            </a: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zh-CN" sz="2000"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El teodolito es un </a:t>
            </a:r>
            <a:r>
              <a:rPr kumimoji="0" lang="es-ES" altLang="zh-CN" sz="2000" b="0" i="0" u="none" strike="noStrike" cap="none" normalizeH="0" baseline="0" dirty="0" smtClean="0">
                <a:ln>
                  <a:noFill/>
                </a:ln>
                <a:solidFill>
                  <a:schemeClr val="tx1"/>
                </a:solidFill>
                <a:effectLst/>
                <a:latin typeface="Garamond" pitchFamily="18" charset="0"/>
                <a:ea typeface="SimSun" pitchFamily="2" charset="-122"/>
                <a:cs typeface="Arial" pitchFamily="34" charset="0"/>
                <a:hlinkClick r:id="rId2" tooltip="Instrumento de medición"/>
              </a:rPr>
              <a:t>instrumento de medición</a:t>
            </a:r>
            <a:r>
              <a:rPr kumimoji="0" lang="es-ES" altLang="zh-CN" sz="2000"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 mecánico-óptico que sirve para medir ángulos verticales, y  horizontales o de altura.</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zh-CN" sz="2000"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 </a:t>
            </a: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zh-CN" sz="2000"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El teodolito electrónico es aquel que ha sustituido su limbo óptico por un sistema electrónico angular.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zh-CN" sz="2000" b="1" i="0" u="none" strike="noStrike" cap="none" normalizeH="0" baseline="0" dirty="0" smtClean="0">
              <a:ln>
                <a:noFill/>
              </a:ln>
              <a:solidFill>
                <a:schemeClr val="tx1"/>
              </a:solidFill>
              <a:effectLst/>
              <a:latin typeface="Garamond" pitchFamily="18" charset="0"/>
              <a:ea typeface="SimSun" pitchFamily="2" charset="-122"/>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zh-CN" sz="2000" b="1" i="0" u="none" strike="noStrike" cap="none" normalizeH="0" baseline="0" dirty="0" smtClean="0">
                <a:ln>
                  <a:noFill/>
                </a:ln>
                <a:solidFill>
                  <a:schemeClr val="tx1"/>
                </a:solidFill>
                <a:effectLst/>
                <a:latin typeface="Garamond" pitchFamily="18" charset="0"/>
                <a:ea typeface="SimSun" pitchFamily="2" charset="-122"/>
                <a:cs typeface="Arial" pitchFamily="34" charset="0"/>
              </a:rPr>
              <a:t>EJES 	PRINCIPALES DE UN TEODOLITO.</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zh-CN" sz="2000"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El teodolito tiene 3 ejes principales y 2 ejes secundarios:</a:t>
            </a: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_tradnl" altLang="zh-CN" sz="2000" b="0" i="0" u="none" strike="noStrike" cap="none" normalizeH="0" baseline="0" dirty="0" smtClean="0">
                <a:ln>
                  <a:noFill/>
                </a:ln>
                <a:solidFill>
                  <a:schemeClr val="tx1"/>
                </a:solidFill>
                <a:effectLst/>
                <a:latin typeface="Garamond" pitchFamily="18" charset="0"/>
                <a:ea typeface="Calibri" pitchFamily="34" charset="0"/>
                <a:cs typeface="Arial" pitchFamily="34" charset="0"/>
              </a:rPr>
              <a:t>Eje Vertical de Rotación Instrumental S - S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_tradnl" altLang="zh-CN" sz="2000" b="0" i="0" u="none" strike="noStrike" cap="none" normalizeH="0" baseline="0" dirty="0" smtClean="0">
                <a:ln>
                  <a:noFill/>
                </a:ln>
                <a:solidFill>
                  <a:schemeClr val="tx1"/>
                </a:solidFill>
                <a:effectLst/>
                <a:latin typeface="Garamond" pitchFamily="18" charset="0"/>
                <a:ea typeface="Calibri" pitchFamily="34" charset="0"/>
                <a:cs typeface="Arial" pitchFamily="34" charset="0"/>
              </a:rPr>
              <a:t>Eje Horizontal de Rotación del Anteojo K - K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_tradnl" altLang="zh-CN" sz="2000" b="0" i="0" u="none" strike="noStrike" cap="none" normalizeH="0" baseline="0" dirty="0" smtClean="0">
                <a:ln>
                  <a:noFill/>
                </a:ln>
                <a:solidFill>
                  <a:schemeClr val="tx1"/>
                </a:solidFill>
                <a:effectLst/>
                <a:latin typeface="Garamond" pitchFamily="18" charset="0"/>
                <a:ea typeface="Calibri" pitchFamily="34" charset="0"/>
                <a:cs typeface="Arial" pitchFamily="34" charset="0"/>
              </a:rPr>
              <a:t>Eje Óptico Z - Z </a:t>
            </a: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zh-CN"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3553" name="Imagen 17" descr="http://upload.wikimedia.org/wikipedia/commons/thumb/b/b6/Theodolit_Schema.PNG/250px-Theodolit_Schema.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0194" y="3180928"/>
            <a:ext cx="2675852" cy="340955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49263"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6221913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49263" y="100702"/>
            <a:ext cx="230249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dirty="0" smtClean="0">
                <a:ln>
                  <a:noFill/>
                </a:ln>
                <a:solidFill>
                  <a:schemeClr val="tx1"/>
                </a:solidFill>
                <a:effectLst/>
                <a:latin typeface="Arial" pitchFamily="34" charset="0"/>
                <a:ea typeface="SimSun" pitchFamily="2" charset="-122"/>
                <a:cs typeface="Arial" pitchFamily="34" charset="0"/>
              </a:rPr>
              <a:t>PARTES DE UN TEODOLITO</a:t>
            </a:r>
            <a:endParaRPr kumimoji="0" lang="es-EC" altLang="zh-CN"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zh-CN"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5601" name="Imagen 6" descr="http://www.cielosur.com/imagenes/i_topografia/teodo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57200"/>
            <a:ext cx="5804770" cy="59961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49263"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5765548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6625" name="Imagen 4"/>
          <p:cNvPicPr>
            <a:picLocks noChangeAspect="1" noChangeArrowheads="1"/>
          </p:cNvPicPr>
          <p:nvPr/>
        </p:nvPicPr>
        <p:blipFill>
          <a:blip r:embed="rId2">
            <a:extLst>
              <a:ext uri="{28A0092B-C50C-407E-A947-70E740481C1C}">
                <a14:useLocalDpi xmlns:a14="http://schemas.microsoft.com/office/drawing/2010/main" val="0"/>
              </a:ext>
            </a:extLst>
          </a:blip>
          <a:srcRect b="12463"/>
          <a:stretch>
            <a:fillRect/>
          </a:stretch>
        </p:blipFill>
        <p:spPr bwMode="auto">
          <a:xfrm>
            <a:off x="0" y="457200"/>
            <a:ext cx="9166762" cy="52040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49263" y="3398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998175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23528" y="332656"/>
            <a:ext cx="835292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zh-CN" sz="2000" b="1" i="0" u="none" strike="noStrike" cap="none" normalizeH="0" baseline="0" dirty="0" smtClean="0">
                <a:ln>
                  <a:noFill/>
                </a:ln>
                <a:solidFill>
                  <a:schemeClr val="tx1"/>
                </a:solidFill>
                <a:effectLst/>
                <a:latin typeface="Garamond" pitchFamily="18" charset="0"/>
                <a:ea typeface="SimSun" pitchFamily="2" charset="-122"/>
                <a:cs typeface="Arial" pitchFamily="34" charset="0"/>
              </a:rPr>
              <a:t>Vernier</a:t>
            </a: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s-ES" altLang="zh-CN" sz="2000" dirty="0" smtClean="0">
                <a:latin typeface="Garamond" pitchFamily="18" charset="0"/>
                <a:ea typeface="SimSun" pitchFamily="2" charset="-122"/>
                <a:cs typeface="Arial" pitchFamily="34" charset="0"/>
              </a:rPr>
              <a:t>E</a:t>
            </a:r>
            <a:r>
              <a:rPr kumimoji="0" lang="es-ES" altLang="zh-CN" sz="2000"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l vernier es un dispositivo, por medio del cual, es posible apreciar fracciones muy pequeñas de una escala graduada; consiste, generalmente, en una escala auxiliar que corre paralela y en contacto con la escala principal graduada lineal o angularmente.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zh-CN" sz="2000"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 </a:t>
            </a: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zh-CN" sz="2000"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Es más fácil para la vista estimas, con exactitud, la coincidencia de los trazos que la apreciación al eje, la distancia entre dos líneas paralelas; en esto se basa la precisión con la que pueden hacerse las medidas empleando el nonio o vernier. </a:t>
            </a: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p:txBody>
      </p:sp>
      <p:pic>
        <p:nvPicPr>
          <p:cNvPr id="27649" name="Imagen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717032"/>
            <a:ext cx="3314700" cy="23542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49263"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15521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64955" y="106760"/>
            <a:ext cx="8871541"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2000" b="1" i="0" u="none" strike="noStrike" cap="none" normalizeH="0" baseline="0" dirty="0" smtClean="0">
                <a:ln>
                  <a:noFill/>
                </a:ln>
                <a:solidFill>
                  <a:schemeClr val="tx1"/>
                </a:solidFill>
                <a:effectLst/>
                <a:latin typeface="Garamond" pitchFamily="18" charset="0"/>
                <a:ea typeface="SimSun" pitchFamily="2" charset="-122"/>
                <a:cs typeface="Arial" pitchFamily="34" charset="0"/>
              </a:rPr>
              <a:t>Nivel Tubular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zh-CN" sz="2000"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La longitud de los tubos varían entre 500 mm y 125 mm, y su sección longitudinal tiene perfil circular. Cuanto mayor es el radio de curvatura de tubo, mayor es la sensibilidad de la burbuja, puesto que el desplazamiento de la burbuja por la inclinación del eje vertical es mas grande. Sin embargo con una curvatura pequeña, el tiempo que se emplea para equilibrar la burbuja es excesivo, la parte superior de tubo esta graduado de manera simétrica desde el centro. </a:t>
            </a: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p:txBody>
      </p:sp>
      <p:pic>
        <p:nvPicPr>
          <p:cNvPr id="28673" name="Imagen 9" descr="http://ts2.mm.bing.net/images/thumbnail.aspx?q=992855600237&amp;id=af88a7a2688b498076af54aaa7205e3f&amp;url=http%3a%2f%2fimg151.imageshack.us%2fimg151%2f5427%2fdsc004262by7.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6869" y="2707252"/>
            <a:ext cx="5151395" cy="38180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49263"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0227689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83568" y="630560"/>
            <a:ext cx="820891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zh-CN" sz="2000" b="1" i="0" u="none" strike="noStrike" cap="none" normalizeH="0" baseline="0" dirty="0" smtClean="0">
                <a:ln>
                  <a:noFill/>
                </a:ln>
                <a:solidFill>
                  <a:schemeClr val="tx1"/>
                </a:solidFill>
                <a:effectLst/>
                <a:latin typeface="Garamond" pitchFamily="18" charset="0"/>
                <a:ea typeface="SimSun" pitchFamily="2" charset="-122"/>
                <a:cs typeface="Arial" pitchFamily="34" charset="0"/>
              </a:rPr>
              <a:t>Telescopio Topográfico</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zh-CN" sz="2000"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El telescopio tipo Kepler  es uno de los que más se utilizan en topografía; en esencia consta de los lentes convexas montadas de manera que sus ejes principales se encuentren sobre la misma línea para formar el eje óptico del instrumento.</a:t>
            </a:r>
            <a:endParaRPr kumimoji="0" lang="es-ES" altLang="zh-CN" sz="2000" b="0" i="0" u="none" strike="noStrike" cap="none" normalizeH="0" baseline="0" dirty="0" smtClean="0">
              <a:ln>
                <a:noFill/>
              </a:ln>
              <a:solidFill>
                <a:schemeClr val="tx1"/>
              </a:solidFill>
              <a:effectLst/>
              <a:latin typeface="Garamond" pitchFamily="18" charset="0"/>
              <a:cs typeface="Arial" pitchFamily="34" charset="0"/>
            </a:endParaRPr>
          </a:p>
        </p:txBody>
      </p:sp>
      <p:pic>
        <p:nvPicPr>
          <p:cNvPr id="29697" name="Imagen 46"/>
          <p:cNvPicPr>
            <a:picLocks noChangeAspect="1" noChangeArrowheads="1"/>
          </p:cNvPicPr>
          <p:nvPr/>
        </p:nvPicPr>
        <p:blipFill>
          <a:blip r:embed="rId2">
            <a:extLst>
              <a:ext uri="{28A0092B-C50C-407E-A947-70E740481C1C}">
                <a14:useLocalDpi xmlns:a14="http://schemas.microsoft.com/office/drawing/2010/main" val="0"/>
              </a:ext>
            </a:extLst>
          </a:blip>
          <a:srcRect b="14635"/>
          <a:stretch>
            <a:fillRect/>
          </a:stretch>
        </p:blipFill>
        <p:spPr bwMode="auto">
          <a:xfrm>
            <a:off x="435022" y="2708920"/>
            <a:ext cx="8530266"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24671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332656"/>
            <a:ext cx="8136904" cy="5878532"/>
          </a:xfrm>
          <a:prstGeom prst="rect">
            <a:avLst/>
          </a:prstGeom>
        </p:spPr>
        <p:txBody>
          <a:bodyPr wrap="square">
            <a:spAutoFit/>
          </a:bodyPr>
          <a:lstStyle/>
          <a:p>
            <a:pPr algn="ctr" defTabSz="893763"/>
            <a:r>
              <a:rPr lang="es-ES" sz="2800" b="1" dirty="0" smtClean="0">
                <a:cs typeface="Times New Roman" pitchFamily="18" charset="0"/>
              </a:rPr>
              <a:t>ASPECTOS CONCEPTUALES DE METROLOGIA</a:t>
            </a:r>
            <a:endParaRPr lang="es-ES" sz="2800" dirty="0" smtClean="0">
              <a:cs typeface="Times New Roman" pitchFamily="18" charset="0"/>
            </a:endParaRPr>
          </a:p>
          <a:p>
            <a:pPr algn="ctr" defTabSz="893763" eaLnBrk="0" hangingPunct="0"/>
            <a:r>
              <a:rPr lang="es-ES" sz="2800" b="1" dirty="0" smtClean="0">
                <a:cs typeface="Times New Roman" pitchFamily="18" charset="0"/>
              </a:rPr>
              <a:t> </a:t>
            </a:r>
            <a:endParaRPr lang="es-ES" sz="2800" dirty="0" smtClean="0">
              <a:cs typeface="Times New Roman" pitchFamily="18" charset="0"/>
            </a:endParaRPr>
          </a:p>
          <a:p>
            <a:pPr algn="just" defTabSz="893763" eaLnBrk="0" hangingPunct="0"/>
            <a:r>
              <a:rPr lang="es-ES" sz="2000" b="1" dirty="0" smtClean="0">
                <a:latin typeface="Garamond" pitchFamily="18" charset="0"/>
                <a:cs typeface="Times New Roman" pitchFamily="18" charset="0"/>
              </a:rPr>
              <a:t>PATRON INTERNACIONAL DE MEDIDA:</a:t>
            </a:r>
            <a:r>
              <a:rPr lang="es-ES" sz="2000" dirty="0" smtClean="0">
                <a:latin typeface="Garamond" pitchFamily="18" charset="0"/>
                <a:cs typeface="Times New Roman" pitchFamily="18" charset="0"/>
              </a:rPr>
              <a:t> A</a:t>
            </a:r>
            <a:r>
              <a:rPr lang="es-MX" sz="2000" dirty="0" smtClean="0">
                <a:latin typeface="Garamond" pitchFamily="18" charset="0"/>
              </a:rPr>
              <a:t>cuerdo internacional con la intención de  ser utilizado mundialmente</a:t>
            </a:r>
            <a:r>
              <a:rPr lang="es-ES" sz="2000" dirty="0">
                <a:latin typeface="Garamond" pitchFamily="18" charset="0"/>
                <a:cs typeface="Times New Roman" pitchFamily="18" charset="0"/>
              </a:rPr>
              <a:t>.</a:t>
            </a:r>
            <a:endParaRPr lang="es-ES" sz="2000" dirty="0" smtClean="0">
              <a:latin typeface="Garamond" pitchFamily="18" charset="0"/>
              <a:cs typeface="Times New Roman" pitchFamily="18" charset="0"/>
            </a:endParaRPr>
          </a:p>
          <a:p>
            <a:pPr algn="just" defTabSz="893763" eaLnBrk="0" hangingPunct="0"/>
            <a:endParaRPr lang="es-ES" sz="2000" dirty="0" smtClean="0">
              <a:latin typeface="Garamond" pitchFamily="18" charset="0"/>
              <a:cs typeface="Times New Roman" pitchFamily="18" charset="0"/>
            </a:endParaRPr>
          </a:p>
          <a:p>
            <a:pPr algn="just" defTabSz="893763" eaLnBrk="0" hangingPunct="0"/>
            <a:endParaRPr lang="es-ES" sz="2000" dirty="0" smtClean="0">
              <a:latin typeface="Garamond" pitchFamily="18" charset="0"/>
              <a:cs typeface="Times New Roman" pitchFamily="18" charset="0"/>
            </a:endParaRPr>
          </a:p>
          <a:p>
            <a:pPr algn="just" defTabSz="893763" eaLnBrk="0" hangingPunct="0"/>
            <a:r>
              <a:rPr lang="es-ES" sz="2000" b="1" dirty="0" smtClean="0">
                <a:latin typeface="Garamond" pitchFamily="18" charset="0"/>
                <a:cs typeface="Times New Roman" pitchFamily="18" charset="0"/>
              </a:rPr>
              <a:t>PATRÓN DE MEDIDA:  </a:t>
            </a:r>
            <a:r>
              <a:rPr lang="es-MX" sz="2000" dirty="0" smtClean="0">
                <a:latin typeface="Garamond" pitchFamily="18" charset="0"/>
              </a:rPr>
              <a:t>realización de la definición de una </a:t>
            </a:r>
            <a:r>
              <a:rPr lang="es-MX" sz="2000" b="1" dirty="0" smtClean="0">
                <a:latin typeface="Garamond" pitchFamily="18" charset="0"/>
              </a:rPr>
              <a:t>magnitud</a:t>
            </a:r>
            <a:r>
              <a:rPr lang="es-MX" sz="2000" dirty="0" smtClean="0">
                <a:latin typeface="Garamond" pitchFamily="18" charset="0"/>
              </a:rPr>
              <a:t> dada, con un </a:t>
            </a:r>
            <a:r>
              <a:rPr lang="es-MX" sz="2000" b="1" dirty="0" smtClean="0">
                <a:latin typeface="Garamond" pitchFamily="18" charset="0"/>
              </a:rPr>
              <a:t>valor </a:t>
            </a:r>
            <a:r>
              <a:rPr lang="es-MX" sz="2000" dirty="0" smtClean="0">
                <a:latin typeface="Garamond" pitchFamily="18" charset="0"/>
              </a:rPr>
              <a:t>determinado y una </a:t>
            </a:r>
            <a:r>
              <a:rPr lang="es-MX" sz="2000" b="1" dirty="0" smtClean="0">
                <a:latin typeface="Garamond" pitchFamily="18" charset="0"/>
              </a:rPr>
              <a:t>incertidumbre de medida </a:t>
            </a:r>
            <a:r>
              <a:rPr lang="es-MX" sz="2000" dirty="0" smtClean="0">
                <a:latin typeface="Garamond" pitchFamily="18" charset="0"/>
              </a:rPr>
              <a:t>asociada, tomada como referencia.</a:t>
            </a:r>
          </a:p>
          <a:p>
            <a:pPr algn="just" defTabSz="893763" eaLnBrk="0" hangingPunct="0"/>
            <a:endParaRPr lang="es-MX" sz="2000" dirty="0" smtClean="0">
              <a:latin typeface="Garamond" pitchFamily="18" charset="0"/>
            </a:endParaRPr>
          </a:p>
          <a:p>
            <a:pPr algn="just" defTabSz="893763" eaLnBrk="0" hangingPunct="0"/>
            <a:endParaRPr lang="es-MX" sz="2000" dirty="0">
              <a:latin typeface="Garamond" pitchFamily="18" charset="0"/>
            </a:endParaRPr>
          </a:p>
          <a:p>
            <a:pPr marL="342900" indent="-342900" algn="just" defTabSz="893763"/>
            <a:r>
              <a:rPr lang="es-ES" sz="2000" b="1" dirty="0" smtClean="0">
                <a:latin typeface="Garamond" pitchFamily="18" charset="0"/>
                <a:cs typeface="Times New Roman" pitchFamily="18" charset="0"/>
              </a:rPr>
              <a:t>EXACTITUD DE MEDIDA:  </a:t>
            </a:r>
            <a:r>
              <a:rPr lang="es-MX" sz="2000" dirty="0" smtClean="0">
                <a:latin typeface="Garamond" pitchFamily="18" charset="0"/>
              </a:rPr>
              <a:t>proximidad entre un </a:t>
            </a:r>
            <a:r>
              <a:rPr lang="es-MX" sz="2000" b="1" dirty="0" smtClean="0">
                <a:latin typeface="Garamond" pitchFamily="18" charset="0"/>
              </a:rPr>
              <a:t>valor medido </a:t>
            </a:r>
            <a:r>
              <a:rPr lang="es-MX" sz="2000" dirty="0" smtClean="0">
                <a:latin typeface="Garamond" pitchFamily="18" charset="0"/>
              </a:rPr>
              <a:t>y un</a:t>
            </a:r>
            <a:r>
              <a:rPr lang="es-MX" sz="2000" b="1" dirty="0" smtClean="0">
                <a:latin typeface="Garamond" pitchFamily="18" charset="0"/>
              </a:rPr>
              <a:t> valor verdadero.</a:t>
            </a:r>
            <a:endParaRPr lang="es-MX" sz="2000" dirty="0" smtClean="0">
              <a:latin typeface="Garamond" pitchFamily="18" charset="0"/>
            </a:endParaRPr>
          </a:p>
          <a:p>
            <a:pPr marL="342900" indent="-342900" algn="just" defTabSz="893763"/>
            <a:endParaRPr lang="es-MX" sz="2000" dirty="0" smtClean="0">
              <a:latin typeface="Garamond" pitchFamily="18" charset="0"/>
            </a:endParaRPr>
          </a:p>
          <a:p>
            <a:pPr marL="342900" indent="-342900" algn="just" defTabSz="893763"/>
            <a:endParaRPr lang="es-MX" sz="2000" dirty="0" smtClean="0">
              <a:latin typeface="Garamond" pitchFamily="18" charset="0"/>
            </a:endParaRPr>
          </a:p>
          <a:p>
            <a:pPr marL="342900" indent="-342900" algn="just" defTabSz="893763"/>
            <a:r>
              <a:rPr lang="es-MX" sz="2000" b="1" dirty="0" smtClean="0">
                <a:latin typeface="Garamond" pitchFamily="18" charset="0"/>
              </a:rPr>
              <a:t>PRECISIÓN DE MEDIDA</a:t>
            </a:r>
            <a:r>
              <a:rPr lang="es-MX" sz="2000" dirty="0" smtClean="0">
                <a:latin typeface="Garamond" pitchFamily="18" charset="0"/>
              </a:rPr>
              <a:t>: proximidad entre los</a:t>
            </a:r>
            <a:r>
              <a:rPr lang="es-MX" sz="2000" b="1" dirty="0" smtClean="0">
                <a:latin typeface="Garamond" pitchFamily="18" charset="0"/>
              </a:rPr>
              <a:t> valores medidos </a:t>
            </a:r>
            <a:r>
              <a:rPr lang="es-MX" sz="2000" dirty="0" smtClean="0">
                <a:latin typeface="Garamond" pitchFamily="18" charset="0"/>
              </a:rPr>
              <a:t>obtenidos en </a:t>
            </a:r>
            <a:r>
              <a:rPr lang="es-MX" sz="2000" b="1" dirty="0" smtClean="0">
                <a:latin typeface="Garamond" pitchFamily="18" charset="0"/>
              </a:rPr>
              <a:t>mediciones </a:t>
            </a:r>
            <a:r>
              <a:rPr lang="es-MX" sz="2000" dirty="0" smtClean="0">
                <a:latin typeface="Garamond" pitchFamily="18" charset="0"/>
              </a:rPr>
              <a:t>repetidas de un mismo objeto.</a:t>
            </a:r>
            <a:endParaRPr lang="es-ES" sz="2000" dirty="0" smtClean="0">
              <a:latin typeface="Garamond" pitchFamily="18" charset="0"/>
            </a:endParaRPr>
          </a:p>
          <a:p>
            <a:pPr algn="just" defTabSz="893763" eaLnBrk="0" hangingPunct="0"/>
            <a:endParaRPr lang="es-ES" sz="2000" dirty="0">
              <a:latin typeface="Garamond" pitchFamily="18" charset="0"/>
            </a:endParaRPr>
          </a:p>
        </p:txBody>
      </p:sp>
    </p:spTree>
    <p:extLst>
      <p:ext uri="{BB962C8B-B14F-4D97-AF65-F5344CB8AC3E}">
        <p14:creationId xmlns:p14="http://schemas.microsoft.com/office/powerpoint/2010/main" val="19757843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548680"/>
            <a:ext cx="8064896" cy="5940088"/>
          </a:xfrm>
          <a:prstGeom prst="rect">
            <a:avLst/>
          </a:prstGeom>
        </p:spPr>
        <p:txBody>
          <a:bodyPr wrap="square">
            <a:spAutoFit/>
          </a:bodyPr>
          <a:lstStyle/>
          <a:p>
            <a:r>
              <a:rPr lang="es-ES" sz="2000" b="1" dirty="0">
                <a:latin typeface="Garamond" pitchFamily="18" charset="0"/>
              </a:rPr>
              <a:t>ERRORES </a:t>
            </a:r>
            <a:endParaRPr lang="es-EC" sz="2000" dirty="0">
              <a:latin typeface="Garamond" pitchFamily="18" charset="0"/>
            </a:endParaRPr>
          </a:p>
          <a:p>
            <a:r>
              <a:rPr lang="es-ES" sz="2000" b="1" dirty="0">
                <a:latin typeface="Garamond" pitchFamily="18" charset="0"/>
              </a:rPr>
              <a:t> </a:t>
            </a:r>
            <a:endParaRPr lang="es-EC" sz="2000" dirty="0">
              <a:latin typeface="Garamond" pitchFamily="18" charset="0"/>
            </a:endParaRPr>
          </a:p>
          <a:p>
            <a:r>
              <a:rPr lang="es-ES" sz="2000" b="1" dirty="0">
                <a:latin typeface="Garamond" pitchFamily="18" charset="0"/>
              </a:rPr>
              <a:t> </a:t>
            </a:r>
            <a:endParaRPr lang="es-EC" sz="2000" dirty="0">
              <a:latin typeface="Garamond" pitchFamily="18" charset="0"/>
            </a:endParaRPr>
          </a:p>
          <a:p>
            <a:r>
              <a:rPr lang="es-ES" sz="2000" b="1" dirty="0" smtClean="0">
                <a:latin typeface="Garamond" pitchFamily="18" charset="0"/>
              </a:rPr>
              <a:t>Error </a:t>
            </a:r>
            <a:r>
              <a:rPr lang="es-ES" sz="2000" b="1" dirty="0">
                <a:latin typeface="Garamond" pitchFamily="18" charset="0"/>
              </a:rPr>
              <a:t>de Puntería (Puntería óptica</a:t>
            </a:r>
            <a:r>
              <a:rPr lang="es-ES" sz="2000" b="1" dirty="0" smtClean="0">
                <a:latin typeface="Garamond" pitchFamily="18" charset="0"/>
              </a:rPr>
              <a:t>)</a:t>
            </a:r>
            <a:endParaRPr lang="es-EC" sz="2000" b="1" dirty="0">
              <a:latin typeface="Garamond" pitchFamily="18" charset="0"/>
            </a:endParaRPr>
          </a:p>
          <a:p>
            <a:endParaRPr lang="es-EC" sz="2000" b="1" dirty="0" smtClean="0">
              <a:latin typeface="Garamond" pitchFamily="18" charset="0"/>
            </a:endParaRPr>
          </a:p>
          <a:p>
            <a:r>
              <a:rPr lang="es-ES" sz="2000" b="1" dirty="0">
                <a:latin typeface="Garamond" pitchFamily="18" charset="0"/>
              </a:rPr>
              <a:t> </a:t>
            </a:r>
            <a:endParaRPr lang="es-EC" sz="2000" dirty="0">
              <a:latin typeface="Garamond" pitchFamily="18" charset="0"/>
            </a:endParaRPr>
          </a:p>
          <a:p>
            <a:r>
              <a:rPr lang="es-ES" sz="2000" b="1" dirty="0" smtClean="0">
                <a:latin typeface="Garamond" pitchFamily="18" charset="0"/>
              </a:rPr>
              <a:t>Determinación </a:t>
            </a:r>
            <a:r>
              <a:rPr lang="es-ES" sz="2000" b="1" dirty="0">
                <a:latin typeface="Garamond" pitchFamily="18" charset="0"/>
              </a:rPr>
              <a:t>empírica del error de puntería </a:t>
            </a:r>
            <a:endParaRPr lang="es-EC" sz="2000" dirty="0">
              <a:latin typeface="Garamond" pitchFamily="18" charset="0"/>
            </a:endParaRPr>
          </a:p>
          <a:p>
            <a:r>
              <a:rPr lang="es-ES" sz="2000" b="1" dirty="0">
                <a:latin typeface="Garamond" pitchFamily="18" charset="0"/>
              </a:rPr>
              <a:t> </a:t>
            </a:r>
            <a:endParaRPr lang="es-EC" sz="2000" dirty="0">
              <a:latin typeface="Garamond" pitchFamily="18" charset="0"/>
            </a:endParaRPr>
          </a:p>
          <a:p>
            <a:r>
              <a:rPr lang="es-ES" sz="2000" b="1" dirty="0">
                <a:latin typeface="Garamond" pitchFamily="18" charset="0"/>
              </a:rPr>
              <a:t> </a:t>
            </a:r>
            <a:endParaRPr lang="es-EC" sz="2000" dirty="0">
              <a:latin typeface="Garamond" pitchFamily="18" charset="0"/>
            </a:endParaRPr>
          </a:p>
          <a:p>
            <a:pPr algn="just"/>
            <a:r>
              <a:rPr lang="es-ES" sz="2000" dirty="0">
                <a:latin typeface="Garamond" pitchFamily="18" charset="0"/>
              </a:rPr>
              <a:t>El error de puntería puede determinar para cualquier instrumento, realizando observaciones directas a la </a:t>
            </a:r>
            <a:r>
              <a:rPr lang="es-ES" sz="2000" dirty="0" smtClean="0">
                <a:latin typeface="Garamond" pitchFamily="18" charset="0"/>
              </a:rPr>
              <a:t>puntería. </a:t>
            </a:r>
            <a:r>
              <a:rPr lang="es-ES" sz="2000" dirty="0">
                <a:latin typeface="Garamond" pitchFamily="18" charset="0"/>
              </a:rPr>
              <a:t>Primero, el operador ubica y nivela el instrumento, luego repite este procedimiento con la puntería. Posteriormente, el operador apunta con los hilos reticulares hacia la señal y anota la dirección leída. Repite este procedimiento por lo menos unas </a:t>
            </a:r>
            <a:r>
              <a:rPr lang="es-ES" sz="2000" b="1" dirty="0">
                <a:latin typeface="Garamond" pitchFamily="18" charset="0"/>
              </a:rPr>
              <a:t>20 veces </a:t>
            </a:r>
            <a:r>
              <a:rPr lang="es-ES" sz="2000" dirty="0">
                <a:latin typeface="Garamond" pitchFamily="18" charset="0"/>
              </a:rPr>
              <a:t>para reunir un número suficiente de lecturas para calcular el error medio de los datos. El resultado es una incertidumbre empírica de la puntería del instrumento. La componente de le error leído debe ser sustraído de la combinación del error de puntería y el error de lectura.</a:t>
            </a:r>
            <a:endParaRPr lang="es-EC" sz="2000" dirty="0">
              <a:latin typeface="Garamond" pitchFamily="18" charset="0"/>
            </a:endParaRPr>
          </a:p>
          <a:p>
            <a:pPr algn="just"/>
            <a:endParaRPr lang="es-EC" sz="2000" dirty="0">
              <a:latin typeface="Garamond" pitchFamily="18" charset="0"/>
            </a:endParaRPr>
          </a:p>
        </p:txBody>
      </p:sp>
    </p:spTree>
    <p:extLst>
      <p:ext uri="{BB962C8B-B14F-4D97-AF65-F5344CB8AC3E}">
        <p14:creationId xmlns:p14="http://schemas.microsoft.com/office/powerpoint/2010/main" val="326034960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332656"/>
            <a:ext cx="8136904" cy="1938992"/>
          </a:xfrm>
          <a:prstGeom prst="rect">
            <a:avLst/>
          </a:prstGeom>
        </p:spPr>
        <p:txBody>
          <a:bodyPr wrap="square">
            <a:spAutoFit/>
          </a:bodyPr>
          <a:lstStyle/>
          <a:p>
            <a:pPr algn="just"/>
            <a:r>
              <a:rPr lang="es-ES" sz="2000" b="1" dirty="0" smtClean="0">
                <a:latin typeface="Garamond" pitchFamily="18" charset="0"/>
              </a:rPr>
              <a:t>Minimización </a:t>
            </a:r>
            <a:r>
              <a:rPr lang="es-ES" sz="2000" b="1" dirty="0">
                <a:latin typeface="Garamond" pitchFamily="18" charset="0"/>
              </a:rPr>
              <a:t>del Error de Puntería</a:t>
            </a:r>
            <a:endParaRPr lang="es-EC" sz="2000" dirty="0">
              <a:latin typeface="Garamond" pitchFamily="18" charset="0"/>
            </a:endParaRPr>
          </a:p>
          <a:p>
            <a:pPr algn="just"/>
            <a:r>
              <a:rPr lang="es-ES" sz="2000" b="1" dirty="0">
                <a:latin typeface="Garamond" pitchFamily="18" charset="0"/>
              </a:rPr>
              <a:t>  </a:t>
            </a:r>
            <a:endParaRPr lang="es-EC" sz="2000" dirty="0">
              <a:latin typeface="Garamond" pitchFamily="18" charset="0"/>
            </a:endParaRPr>
          </a:p>
          <a:p>
            <a:pPr algn="just"/>
            <a:r>
              <a:rPr lang="es-ES" sz="2000" dirty="0">
                <a:latin typeface="Garamond" pitchFamily="18" charset="0"/>
              </a:rPr>
              <a:t>El error de puntería degrada la precisión en la medición de ángulos horizontales y verticales, es decir, a una mayor distancia se obtendrá un mayor error. Esto puede ser minimizado al medir hacia una puntería con la utilización  de un aumento mayor. </a:t>
            </a:r>
            <a:endParaRPr lang="es-EC" sz="2000" dirty="0">
              <a:latin typeface="Garamond" pitchFamily="18" charset="0"/>
            </a:endParaRPr>
          </a:p>
        </p:txBody>
      </p:sp>
      <p:pic>
        <p:nvPicPr>
          <p:cNvPr id="58370" name="Picture 2" descr="D:\FOTOS\201002020927_37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4360" y="2312253"/>
            <a:ext cx="3357840" cy="4477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18206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332656"/>
            <a:ext cx="7920880" cy="1631216"/>
          </a:xfrm>
          <a:prstGeom prst="rect">
            <a:avLst/>
          </a:prstGeom>
        </p:spPr>
        <p:txBody>
          <a:bodyPr wrap="square">
            <a:spAutoFit/>
          </a:bodyPr>
          <a:lstStyle/>
          <a:p>
            <a:pPr algn="just"/>
            <a:r>
              <a:rPr lang="es-ES" sz="2000" b="1" dirty="0">
                <a:latin typeface="Garamond" pitchFamily="18" charset="0"/>
              </a:rPr>
              <a:t>Interrupciones Atmosféricas</a:t>
            </a:r>
            <a:endParaRPr lang="es-EC" sz="2000" dirty="0">
              <a:latin typeface="Garamond" pitchFamily="18" charset="0"/>
            </a:endParaRPr>
          </a:p>
          <a:p>
            <a:pPr algn="just"/>
            <a:r>
              <a:rPr lang="es-ES" sz="2000" b="1" dirty="0">
                <a:latin typeface="Garamond" pitchFamily="18" charset="0"/>
              </a:rPr>
              <a:t> </a:t>
            </a:r>
            <a:endParaRPr lang="es-EC" sz="2000" dirty="0">
              <a:latin typeface="Garamond" pitchFamily="18" charset="0"/>
            </a:endParaRPr>
          </a:p>
          <a:p>
            <a:pPr algn="just"/>
            <a:r>
              <a:rPr lang="es-ES" sz="2000" b="1" dirty="0">
                <a:latin typeface="Garamond" pitchFamily="18" charset="0"/>
              </a:rPr>
              <a:t> </a:t>
            </a:r>
            <a:r>
              <a:rPr lang="es-ES" sz="2000" dirty="0" smtClean="0">
                <a:latin typeface="Garamond" pitchFamily="18" charset="0"/>
              </a:rPr>
              <a:t>La </a:t>
            </a:r>
            <a:r>
              <a:rPr lang="es-ES" sz="2000" dirty="0">
                <a:latin typeface="Garamond" pitchFamily="18" charset="0"/>
              </a:rPr>
              <a:t>turbulencia del aire puede interferir bastante en la precisión al momento de apuntar. Esto ocurre sobre todo en estructuras expuestas directamente a los rayos del sol (ejemplo: represas, muros de concreto). </a:t>
            </a:r>
            <a:endParaRPr lang="es-EC" sz="2000" dirty="0">
              <a:latin typeface="Garamond" pitchFamily="18" charset="0"/>
            </a:endParaRPr>
          </a:p>
        </p:txBody>
      </p:sp>
      <p:pic>
        <p:nvPicPr>
          <p:cNvPr id="59394" name="Picture 2" descr="D:\FOTOS\20110120_0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2141726"/>
            <a:ext cx="5976664" cy="4491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63838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548680"/>
            <a:ext cx="8352928" cy="707886"/>
          </a:xfrm>
          <a:prstGeom prst="rect">
            <a:avLst/>
          </a:prstGeom>
        </p:spPr>
        <p:txBody>
          <a:bodyPr wrap="square">
            <a:spAutoFit/>
          </a:bodyPr>
          <a:lstStyle/>
          <a:p>
            <a:pPr algn="just"/>
            <a:r>
              <a:rPr lang="es-ES" sz="2000" b="1" dirty="0" smtClean="0">
                <a:latin typeface="Garamond" pitchFamily="18" charset="0"/>
              </a:rPr>
              <a:t>Error </a:t>
            </a:r>
            <a:r>
              <a:rPr lang="es-ES" sz="2000" b="1" dirty="0">
                <a:latin typeface="Garamond" pitchFamily="18" charset="0"/>
              </a:rPr>
              <a:t>en la Medida de Angulo Horizontal</a:t>
            </a:r>
            <a:endParaRPr lang="es-EC" sz="2000" dirty="0">
              <a:latin typeface="Garamond" pitchFamily="18" charset="0"/>
            </a:endParaRPr>
          </a:p>
          <a:p>
            <a:pPr algn="just"/>
            <a:r>
              <a:rPr lang="es-ES" sz="2000" b="1" dirty="0">
                <a:latin typeface="Garamond" pitchFamily="18" charset="0"/>
              </a:rPr>
              <a:t>  </a:t>
            </a:r>
            <a:endParaRPr lang="es-EC" sz="2000" dirty="0">
              <a:latin typeface="Garamond" pitchFamily="18" charset="0"/>
            </a:endParaRPr>
          </a:p>
        </p:txBody>
      </p:sp>
      <p:sp>
        <p:nvSpPr>
          <p:cNvPr id="5" name="4 Rectángulo"/>
          <p:cNvSpPr/>
          <p:nvPr/>
        </p:nvSpPr>
        <p:spPr>
          <a:xfrm>
            <a:off x="539552" y="1700808"/>
            <a:ext cx="8208912" cy="707886"/>
          </a:xfrm>
          <a:prstGeom prst="rect">
            <a:avLst/>
          </a:prstGeom>
        </p:spPr>
        <p:txBody>
          <a:bodyPr wrap="square">
            <a:spAutoFit/>
          </a:bodyPr>
          <a:lstStyle/>
          <a:p>
            <a:pPr algn="just"/>
            <a:r>
              <a:rPr lang="es-ES" sz="2000" b="1" dirty="0">
                <a:latin typeface="Garamond" pitchFamily="18" charset="0"/>
              </a:rPr>
              <a:t>Error en la Medida del Angulo Vertical</a:t>
            </a:r>
            <a:endParaRPr lang="es-EC" sz="2000" dirty="0">
              <a:latin typeface="Garamond" pitchFamily="18" charset="0"/>
            </a:endParaRPr>
          </a:p>
          <a:p>
            <a:pPr algn="just"/>
            <a:r>
              <a:rPr lang="es-ES" sz="2000" b="1" dirty="0">
                <a:latin typeface="Garamond" pitchFamily="18" charset="0"/>
              </a:rPr>
              <a:t>  </a:t>
            </a:r>
            <a:endParaRPr lang="es-EC" sz="2000" dirty="0">
              <a:latin typeface="Garamond" pitchFamily="18" charset="0"/>
            </a:endParaRPr>
          </a:p>
        </p:txBody>
      </p:sp>
      <p:sp>
        <p:nvSpPr>
          <p:cNvPr id="6" name="5 Rectángulo"/>
          <p:cNvSpPr/>
          <p:nvPr/>
        </p:nvSpPr>
        <p:spPr>
          <a:xfrm>
            <a:off x="464006" y="3501008"/>
            <a:ext cx="8640960" cy="2862322"/>
          </a:xfrm>
          <a:prstGeom prst="rect">
            <a:avLst/>
          </a:prstGeom>
        </p:spPr>
        <p:txBody>
          <a:bodyPr wrap="square">
            <a:spAutoFit/>
          </a:bodyPr>
          <a:lstStyle/>
          <a:p>
            <a:pPr algn="just"/>
            <a:r>
              <a:rPr lang="es-ES" sz="2000" b="1" dirty="0" smtClean="0">
                <a:latin typeface="Garamond" pitchFamily="18" charset="0"/>
              </a:rPr>
              <a:t>Efecto </a:t>
            </a:r>
            <a:r>
              <a:rPr lang="es-ES" sz="2000" b="1" dirty="0">
                <a:latin typeface="Garamond" pitchFamily="18" charset="0"/>
              </a:rPr>
              <a:t>de la Refracción en Visuales</a:t>
            </a:r>
            <a:endParaRPr lang="es-EC" sz="2000" dirty="0">
              <a:latin typeface="Garamond" pitchFamily="18" charset="0"/>
            </a:endParaRPr>
          </a:p>
          <a:p>
            <a:pPr algn="just"/>
            <a:r>
              <a:rPr lang="es-ES" sz="2000" b="1" dirty="0">
                <a:latin typeface="Garamond" pitchFamily="18" charset="0"/>
              </a:rPr>
              <a:t> </a:t>
            </a:r>
            <a:endParaRPr lang="es-EC" sz="2000" dirty="0">
              <a:latin typeface="Garamond" pitchFamily="18" charset="0"/>
            </a:endParaRPr>
          </a:p>
          <a:p>
            <a:pPr algn="just"/>
            <a:r>
              <a:rPr lang="es-ES" sz="2000" b="1" dirty="0">
                <a:latin typeface="Garamond" pitchFamily="18" charset="0"/>
              </a:rPr>
              <a:t> </a:t>
            </a:r>
            <a:r>
              <a:rPr lang="es-ES" sz="2000" dirty="0" smtClean="0">
                <a:latin typeface="Garamond" pitchFamily="18" charset="0"/>
              </a:rPr>
              <a:t>Todas </a:t>
            </a:r>
            <a:r>
              <a:rPr lang="es-ES" sz="2000" dirty="0">
                <a:latin typeface="Garamond" pitchFamily="18" charset="0"/>
              </a:rPr>
              <a:t>las medidas relacionadas con instrumentos ópticos son afectadas por la refracción atmosférica. Las líneas son refractadas cuando la temperatura del aire no es homogénea, es decir, existe una Gradiente de </a:t>
            </a:r>
            <a:r>
              <a:rPr lang="es-ES" sz="2000" dirty="0" smtClean="0">
                <a:latin typeface="Garamond" pitchFamily="18" charset="0"/>
              </a:rPr>
              <a:t>Temperatura.</a:t>
            </a:r>
          </a:p>
          <a:p>
            <a:pPr algn="just"/>
            <a:endParaRPr lang="es-EC" sz="2000" dirty="0">
              <a:latin typeface="Garamond" pitchFamily="18" charset="0"/>
            </a:endParaRPr>
          </a:p>
          <a:p>
            <a:pPr algn="just"/>
            <a:r>
              <a:rPr lang="es-ES" sz="2000" dirty="0">
                <a:latin typeface="Garamond" pitchFamily="18" charset="0"/>
              </a:rPr>
              <a:t>El efecto de refracción es más pronunciado en nivelaciones y en medidas de ángulos </a:t>
            </a:r>
            <a:r>
              <a:rPr lang="es-ES" sz="2000" dirty="0" smtClean="0">
                <a:latin typeface="Garamond" pitchFamily="18" charset="0"/>
              </a:rPr>
              <a:t>verticales. </a:t>
            </a:r>
            <a:endParaRPr lang="es-EC" sz="2000" dirty="0">
              <a:latin typeface="Garamond" pitchFamily="18" charset="0"/>
            </a:endParaRPr>
          </a:p>
          <a:p>
            <a:pPr algn="just"/>
            <a:r>
              <a:rPr lang="es-ES" sz="2000" dirty="0">
                <a:latin typeface="Garamond" pitchFamily="18" charset="0"/>
              </a:rPr>
              <a:t> </a:t>
            </a:r>
            <a:endParaRPr lang="es-EC" sz="2000" dirty="0">
              <a:latin typeface="Garamond" pitchFamily="18" charset="0"/>
            </a:endParaRPr>
          </a:p>
        </p:txBody>
      </p:sp>
    </p:spTree>
    <p:extLst>
      <p:ext uri="{BB962C8B-B14F-4D97-AF65-F5344CB8AC3E}">
        <p14:creationId xmlns:p14="http://schemas.microsoft.com/office/powerpoint/2010/main" val="134356705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07988" y="260648"/>
            <a:ext cx="8149710" cy="19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2000" b="1" i="0" u="none" strike="noStrike" cap="none" normalizeH="0" baseline="0" dirty="0" smtClean="0">
                <a:ln>
                  <a:noFill/>
                </a:ln>
                <a:solidFill>
                  <a:schemeClr val="tx1"/>
                </a:solidFill>
                <a:effectLst/>
                <a:latin typeface="Garamond" pitchFamily="18" charset="0"/>
                <a:ea typeface="SimSun" pitchFamily="2" charset="-122"/>
                <a:cs typeface="Arial" pitchFamily="34" charset="0"/>
              </a:rPr>
              <a:t>Efecto de Refracción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zh-CN" sz="2000"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Si la gradiente de Temperatura a través de la visual es constante en todos los puntos de la línea, entonces la línea es refractada a lo largo de una curva circular, produciendo un error “e” en el punto de observación. </a:t>
            </a: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zh-CN"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21" name="Imagen 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005423"/>
            <a:ext cx="7215625" cy="4519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82906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23528" y="260648"/>
            <a:ext cx="8424936"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es-ES" altLang="zh-CN" sz="2000" b="1" i="0" u="none" strike="noStrike" cap="none" normalizeH="0" baseline="0" dirty="0" smtClean="0">
                <a:ln>
                  <a:noFill/>
                </a:ln>
                <a:solidFill>
                  <a:schemeClr val="tx1"/>
                </a:solidFill>
                <a:effectLst/>
                <a:latin typeface="Garamond" pitchFamily="18" charset="0"/>
                <a:ea typeface="SimSun" pitchFamily="2" charset="-122"/>
                <a:cs typeface="Arial" pitchFamily="34" charset="0"/>
              </a:rPr>
              <a:t>Efecto de la Medida sobre una Alineación</a:t>
            </a: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s-ES" altLang="zh-CN" sz="2000"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En las mediciones de alineación entre dos puntos fijos, A y B de la figura, el punto A esta obligado apuntar hacia el punto B, si la Gradiente de Temperatura a través de la línea A y B  es constante, entonces la alineación será refractada a lo largo de un camino circular, en donde el error aparecerá en el medio de la línea A y B. Incluso cuando las mediciones para la alineación se realizan en el medio del segmento, la visual sigue el mismo camino circular. </a:t>
            </a: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es-EC" altLang="zh-CN"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1745" name="Imagen 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890080"/>
            <a:ext cx="6696744" cy="3779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59873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548680"/>
            <a:ext cx="7920880" cy="4708981"/>
          </a:xfrm>
          <a:prstGeom prst="rect">
            <a:avLst/>
          </a:prstGeom>
        </p:spPr>
        <p:txBody>
          <a:bodyPr wrap="square">
            <a:spAutoFit/>
          </a:bodyPr>
          <a:lstStyle/>
          <a:p>
            <a:pPr algn="just"/>
            <a:r>
              <a:rPr lang="es-ES" sz="2000" b="1" u="sng" dirty="0">
                <a:latin typeface="Garamond" pitchFamily="18" charset="0"/>
              </a:rPr>
              <a:t>Métodos para Reducir el Efecto de Refracción</a:t>
            </a:r>
            <a:endParaRPr lang="es-EC" sz="2000" u="sng" dirty="0">
              <a:latin typeface="Garamond" pitchFamily="18" charset="0"/>
            </a:endParaRPr>
          </a:p>
          <a:p>
            <a:pPr algn="just"/>
            <a:r>
              <a:rPr lang="es-ES" sz="2000" b="1" dirty="0">
                <a:latin typeface="Garamond" pitchFamily="18" charset="0"/>
              </a:rPr>
              <a:t> </a:t>
            </a:r>
            <a:endParaRPr lang="es-EC" sz="2000" dirty="0">
              <a:latin typeface="Garamond" pitchFamily="18" charset="0"/>
            </a:endParaRPr>
          </a:p>
          <a:p>
            <a:pPr algn="just"/>
            <a:r>
              <a:rPr lang="es-ES" sz="2000" b="1" dirty="0">
                <a:latin typeface="Garamond" pitchFamily="18" charset="0"/>
              </a:rPr>
              <a:t> </a:t>
            </a:r>
            <a:endParaRPr lang="es-EC" sz="2000" dirty="0">
              <a:latin typeface="Garamond" pitchFamily="18" charset="0"/>
            </a:endParaRPr>
          </a:p>
          <a:p>
            <a:pPr algn="just"/>
            <a:r>
              <a:rPr lang="es-ES" sz="2000" dirty="0">
                <a:latin typeface="Garamond" pitchFamily="18" charset="0"/>
              </a:rPr>
              <a:t> </a:t>
            </a:r>
            <a:endParaRPr lang="es-EC" sz="2000" dirty="0">
              <a:latin typeface="Garamond" pitchFamily="18" charset="0"/>
            </a:endParaRPr>
          </a:p>
          <a:p>
            <a:pPr algn="just"/>
            <a:r>
              <a:rPr lang="es-ES" sz="2000" dirty="0">
                <a:latin typeface="Garamond" pitchFamily="18" charset="0"/>
              </a:rPr>
              <a:t> </a:t>
            </a:r>
            <a:endParaRPr lang="es-EC" sz="2000" dirty="0">
              <a:latin typeface="Garamond" pitchFamily="18" charset="0"/>
            </a:endParaRPr>
          </a:p>
          <a:p>
            <a:pPr lvl="0" algn="just"/>
            <a:r>
              <a:rPr lang="es-ES_tradnl" sz="2000" dirty="0">
                <a:latin typeface="Garamond" pitchFamily="18" charset="0"/>
              </a:rPr>
              <a:t>Evitando que las visuales estén cerca de cualquier tipo de </a:t>
            </a:r>
            <a:r>
              <a:rPr lang="es-ES_tradnl" sz="2000" dirty="0" smtClean="0">
                <a:latin typeface="Garamond" pitchFamily="18" charset="0"/>
              </a:rPr>
              <a:t>superficie </a:t>
            </a:r>
            <a:r>
              <a:rPr lang="es-ES_tradnl" sz="2000" dirty="0">
                <a:latin typeface="Garamond" pitchFamily="18" charset="0"/>
              </a:rPr>
              <a:t>que emita una temperatura diferente a la que prevalece en el ambiente. </a:t>
            </a:r>
            <a:endParaRPr lang="es-ES_tradnl" sz="2000" dirty="0" smtClean="0">
              <a:latin typeface="Garamond" pitchFamily="18" charset="0"/>
            </a:endParaRPr>
          </a:p>
          <a:p>
            <a:pPr lvl="0" algn="just"/>
            <a:endParaRPr lang="es-EC" sz="2000" dirty="0" smtClean="0">
              <a:latin typeface="Garamond" pitchFamily="18" charset="0"/>
            </a:endParaRPr>
          </a:p>
          <a:p>
            <a:pPr lvl="0" algn="just"/>
            <a:endParaRPr lang="es-EC" sz="2000" dirty="0">
              <a:latin typeface="Garamond" pitchFamily="18" charset="0"/>
            </a:endParaRPr>
          </a:p>
          <a:p>
            <a:pPr lvl="0" algn="just"/>
            <a:r>
              <a:rPr lang="es-ES_tradnl" sz="2000" dirty="0">
                <a:latin typeface="Garamond" pitchFamily="18" charset="0"/>
              </a:rPr>
              <a:t>Midiendo la Gradiente de Temperatura con muchos sensores de alta precisión </a:t>
            </a:r>
            <a:r>
              <a:rPr lang="es-ES_tradnl" sz="2000" dirty="0" smtClean="0">
                <a:latin typeface="Garamond" pitchFamily="18" charset="0"/>
              </a:rPr>
              <a:t>y </a:t>
            </a:r>
            <a:r>
              <a:rPr lang="es-ES_tradnl" sz="2000" dirty="0">
                <a:latin typeface="Garamond" pitchFamily="18" charset="0"/>
              </a:rPr>
              <a:t>calculando la corrección de </a:t>
            </a:r>
            <a:r>
              <a:rPr lang="es-ES_tradnl" sz="2000" dirty="0" smtClean="0">
                <a:latin typeface="Garamond" pitchFamily="18" charset="0"/>
              </a:rPr>
              <a:t>refracción.</a:t>
            </a:r>
          </a:p>
          <a:p>
            <a:pPr lvl="0" algn="just"/>
            <a:endParaRPr lang="es-EC" sz="2000" dirty="0" smtClean="0">
              <a:latin typeface="Garamond" pitchFamily="18" charset="0"/>
            </a:endParaRPr>
          </a:p>
          <a:p>
            <a:pPr lvl="0" algn="just"/>
            <a:endParaRPr lang="es-EC" sz="2000" dirty="0">
              <a:latin typeface="Garamond" pitchFamily="18" charset="0"/>
            </a:endParaRPr>
          </a:p>
          <a:p>
            <a:pPr lvl="0" algn="just"/>
            <a:r>
              <a:rPr lang="es-ES_tradnl" sz="2000" dirty="0">
                <a:latin typeface="Garamond" pitchFamily="18" charset="0"/>
              </a:rPr>
              <a:t>Utilizando dos fuentes de radiación que emitan una longitud de onda </a:t>
            </a:r>
            <a:r>
              <a:rPr lang="es-ES_tradnl" sz="2000" dirty="0" smtClean="0">
                <a:latin typeface="Garamond" pitchFamily="18" charset="0"/>
              </a:rPr>
              <a:t>diferente. </a:t>
            </a:r>
            <a:endParaRPr lang="es-EC" sz="2000" dirty="0">
              <a:latin typeface="Garamond" pitchFamily="18" charset="0"/>
            </a:endParaRPr>
          </a:p>
        </p:txBody>
      </p:sp>
    </p:spTree>
    <p:extLst>
      <p:ext uri="{BB962C8B-B14F-4D97-AF65-F5344CB8AC3E}">
        <p14:creationId xmlns:p14="http://schemas.microsoft.com/office/powerpoint/2010/main" val="82717267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611560" y="980728"/>
            <a:ext cx="8352928" cy="923330"/>
          </a:xfrm>
          <a:prstGeom prst="rect">
            <a:avLst/>
          </a:prstGeom>
        </p:spPr>
        <p:txBody>
          <a:bodyPr wrap="square">
            <a:spAutoFit/>
          </a:bodyPr>
          <a:lstStyle/>
          <a:p>
            <a:pPr lvl="0"/>
            <a:r>
              <a:rPr lang="es-ES" b="0" i="0" baseline="0" dirty="0" smtClean="0">
                <a:latin typeface="Garamond" pitchFamily="18" charset="0"/>
              </a:rPr>
              <a:t>En la medida de una dirección con un teodolito, la refracción ocurre como un ángulo de deflexión. Con una gradiente de Temperatura uniforme sobre una longitud de visual, el error de refracción en arco seguido de la dirección observada </a:t>
            </a:r>
            <a:r>
              <a:rPr lang="es-ES" b="0" i="0" u="sng" baseline="0" dirty="0" smtClean="0">
                <a:latin typeface="Garamond" pitchFamily="18" charset="0"/>
              </a:rPr>
              <a:t>puede ser aproximada</a:t>
            </a:r>
            <a:r>
              <a:rPr lang="es-ES" b="0" i="0" baseline="0" dirty="0" smtClean="0">
                <a:latin typeface="Garamond" pitchFamily="18" charset="0"/>
              </a:rPr>
              <a:t>.</a:t>
            </a:r>
            <a:endParaRPr lang="es-EC" dirty="0">
              <a:latin typeface="Garamond" pitchFamily="18" charset="0"/>
            </a:endParaRPr>
          </a:p>
        </p:txBody>
      </p:sp>
      <p:sp>
        <p:nvSpPr>
          <p:cNvPr id="8" name="7 Rectángulo"/>
          <p:cNvSpPr/>
          <p:nvPr/>
        </p:nvSpPr>
        <p:spPr>
          <a:xfrm>
            <a:off x="1835696" y="404664"/>
            <a:ext cx="4379917" cy="400110"/>
          </a:xfrm>
          <a:prstGeom prst="rect">
            <a:avLst/>
          </a:prstGeom>
        </p:spPr>
        <p:txBody>
          <a:bodyPr wrap="none">
            <a:spAutoFit/>
          </a:bodyPr>
          <a:lstStyle/>
          <a:p>
            <a:pPr lvl="0"/>
            <a:r>
              <a:rPr lang="es-ES_tradnl" sz="2000" b="1" i="0" baseline="0" dirty="0" smtClean="0">
                <a:latin typeface="Garamond" pitchFamily="18" charset="0"/>
              </a:rPr>
              <a:t>Efectos sobre la Medidas de Dirección</a:t>
            </a:r>
            <a:endParaRPr lang="es-EC" sz="2000" dirty="0">
              <a:latin typeface="Garamond" pitchFamily="18" charset="0"/>
            </a:endParaRPr>
          </a:p>
        </p:txBody>
      </p:sp>
      <p:sp>
        <p:nvSpPr>
          <p:cNvPr id="10" name="Rectangle 6"/>
          <p:cNvSpPr>
            <a:spLocks noChangeArrowheads="1"/>
          </p:cNvSpPr>
          <p:nvPr/>
        </p:nvSpPr>
        <p:spPr bwMode="auto">
          <a:xfrm>
            <a:off x="456684" y="2499866"/>
            <a:ext cx="793174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371600" marR="0" lvl="3" indent="0" algn="just" defTabSz="914400" rtl="0" eaLnBrk="1" fontAlgn="base" latinLnBrk="0" hangingPunct="1">
              <a:lnSpc>
                <a:spcPct val="100000"/>
              </a:lnSpc>
              <a:spcBef>
                <a:spcPct val="0"/>
              </a:spcBef>
              <a:spcAft>
                <a:spcPct val="0"/>
              </a:spcAft>
              <a:buClrTx/>
              <a:buSzTx/>
              <a:tabLst/>
            </a:pPr>
            <a:r>
              <a:rPr kumimoji="0" lang="es-ES_tradnl" sz="2000" b="1" i="0" u="none" strike="noStrike" cap="none" normalizeH="0" baseline="0" dirty="0" smtClean="0">
                <a:ln>
                  <a:noFill/>
                </a:ln>
                <a:solidFill>
                  <a:schemeClr val="tx1"/>
                </a:solidFill>
                <a:effectLst/>
                <a:latin typeface="Garamond" pitchFamily="18" charset="0"/>
                <a:cs typeface="Arial" pitchFamily="34" charset="0"/>
              </a:rPr>
              <a:t>Error en el Centro del Instrumento. </a:t>
            </a:r>
          </a:p>
          <a:p>
            <a:pPr marL="1371600" marR="0" lvl="3" indent="0" algn="just" defTabSz="914400" rtl="0" eaLnBrk="1" fontAlgn="base" latinLnBrk="0" hangingPunct="1">
              <a:lnSpc>
                <a:spcPct val="100000"/>
              </a:lnSpc>
              <a:spcBef>
                <a:spcPct val="0"/>
              </a:spcBef>
              <a:spcAft>
                <a:spcPct val="0"/>
              </a:spcAft>
              <a:buClrTx/>
              <a:buSzTx/>
              <a:tabLst/>
            </a:pPr>
            <a:endParaRPr kumimoji="0" lang="es-EC"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zh-CN" sz="2000"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Incluso cuando se tiene gran cuidado en la ubicación del instrumento, se tiene un límite definitivo en la habilidad  de nivelar un instrumento debido a la sensibilidad con que cuenta la ampolleta de nivelación. Por lo tanto, siempre se tiene una mínima inclinación del eje vertical del instrumento con respecto a la línea de plomada.</a:t>
            </a: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p:txBody>
      </p:sp>
    </p:spTree>
    <p:extLst>
      <p:ext uri="{BB962C8B-B14F-4D97-AF65-F5344CB8AC3E}">
        <p14:creationId xmlns:p14="http://schemas.microsoft.com/office/powerpoint/2010/main" val="413957951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751344"/>
            <a:ext cx="7920880" cy="1631216"/>
          </a:xfrm>
          <a:prstGeom prst="rect">
            <a:avLst/>
          </a:prstGeom>
        </p:spPr>
        <p:txBody>
          <a:bodyPr wrap="square">
            <a:spAutoFit/>
          </a:bodyPr>
          <a:lstStyle/>
          <a:p>
            <a:pPr lvl="3"/>
            <a:r>
              <a:rPr lang="es-ES_tradnl" sz="2000" b="1" dirty="0" smtClean="0">
                <a:effectLst/>
                <a:latin typeface="Garamond" pitchFamily="18" charset="0"/>
              </a:rPr>
              <a:t>Tolerancia Predeterminada </a:t>
            </a:r>
            <a:endParaRPr lang="es-EC" sz="2000" dirty="0" smtClean="0">
              <a:effectLst/>
              <a:latin typeface="Garamond" pitchFamily="18" charset="0"/>
            </a:endParaRPr>
          </a:p>
          <a:p>
            <a:r>
              <a:rPr lang="es-ES_tradnl" sz="2000" b="1" dirty="0" smtClean="0">
                <a:effectLst/>
                <a:latin typeface="Garamond" pitchFamily="18" charset="0"/>
              </a:rPr>
              <a:t> </a:t>
            </a:r>
            <a:endParaRPr lang="es-EC" sz="2000" dirty="0" smtClean="0">
              <a:effectLst/>
              <a:latin typeface="Garamond" pitchFamily="18" charset="0"/>
            </a:endParaRPr>
          </a:p>
          <a:p>
            <a:r>
              <a:rPr lang="es-ES_tradnl" sz="2000" b="1" dirty="0" smtClean="0">
                <a:effectLst/>
                <a:latin typeface="Garamond" pitchFamily="18" charset="0"/>
              </a:rPr>
              <a:t> </a:t>
            </a:r>
            <a:r>
              <a:rPr lang="es-ES" sz="2000" dirty="0" smtClean="0">
                <a:latin typeface="Garamond" pitchFamily="18" charset="0"/>
              </a:rPr>
              <a:t>El </a:t>
            </a:r>
            <a:r>
              <a:rPr lang="es-ES" sz="2000" dirty="0">
                <a:latin typeface="Garamond" pitchFamily="18" charset="0"/>
              </a:rPr>
              <a:t>valor de un ángulo vertical, puede ser predeterminado con la sensibilidad de la ampolleta de nivelación del instrumento, esto decidirá si la corrección es necesaria ser aplicada sobre un blanco dado. </a:t>
            </a:r>
            <a:endParaRPr lang="es-ES" sz="2000" dirty="0" smtClean="0">
              <a:latin typeface="Garamond" pitchFamily="18" charset="0"/>
            </a:endParaRPr>
          </a:p>
        </p:txBody>
      </p:sp>
      <p:sp>
        <p:nvSpPr>
          <p:cNvPr id="5" name="Rectangle 7"/>
          <p:cNvSpPr>
            <a:spLocks noChangeArrowheads="1"/>
          </p:cNvSpPr>
          <p:nvPr/>
        </p:nvSpPr>
        <p:spPr bwMode="auto">
          <a:xfrm>
            <a:off x="509816" y="2555032"/>
            <a:ext cx="7776864"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371600" marR="0" lvl="3" indent="0" algn="l" defTabSz="914400" rtl="0" eaLnBrk="1" fontAlgn="base" latinLnBrk="0" hangingPunct="1">
              <a:lnSpc>
                <a:spcPct val="100000"/>
              </a:lnSpc>
              <a:spcBef>
                <a:spcPct val="0"/>
              </a:spcBef>
              <a:spcAft>
                <a:spcPct val="0"/>
              </a:spcAft>
              <a:buClrTx/>
              <a:buSzTx/>
              <a:tabLst/>
            </a:pPr>
            <a:r>
              <a:rPr kumimoji="0" lang="es-ES_tradnl" sz="2000" b="1" i="0" u="none" strike="noStrike" cap="none" normalizeH="0" baseline="0" dirty="0" smtClean="0">
                <a:ln>
                  <a:noFill/>
                </a:ln>
                <a:solidFill>
                  <a:schemeClr val="tx1"/>
                </a:solidFill>
                <a:effectLst/>
                <a:latin typeface="Garamond" pitchFamily="18" charset="0"/>
                <a:cs typeface="Arial" pitchFamily="34" charset="0"/>
              </a:rPr>
              <a:t>Error en el Centrado Forzoso del Instrumento</a:t>
            </a:r>
          </a:p>
          <a:p>
            <a:pPr marL="1371600" marR="0" lvl="3" indent="0" algn="l" defTabSz="914400" rtl="0" eaLnBrk="1" fontAlgn="base" latinLnBrk="0" hangingPunct="1">
              <a:lnSpc>
                <a:spcPct val="100000"/>
              </a:lnSpc>
              <a:spcBef>
                <a:spcPct val="0"/>
              </a:spcBef>
              <a:spcAft>
                <a:spcPct val="0"/>
              </a:spcAft>
              <a:buClrTx/>
              <a:buSzTx/>
              <a:tabLst/>
            </a:pPr>
            <a:endParaRPr kumimoji="0" lang="es-EC"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zh-CN" sz="2000"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Cualquier centrado forzoso o plomada óptica, son medios estándares durante el ajuste del instrumento y la puntería. Los errores de centrado son causados cuando el eje vertical del instrumento no coincide con la marca de referencia sobre el punto de control </a:t>
            </a:r>
            <a:r>
              <a:rPr kumimoji="0" lang="es-ES" altLang="zh-CN" sz="2000" b="0" i="0" u="none" strike="noStrike" cap="none" normalizeH="0" baseline="0" dirty="0" err="1" smtClean="0">
                <a:ln>
                  <a:noFill/>
                </a:ln>
                <a:solidFill>
                  <a:schemeClr val="tx1"/>
                </a:solidFill>
                <a:effectLst/>
                <a:latin typeface="Garamond" pitchFamily="18" charset="0"/>
                <a:ea typeface="SimSun" pitchFamily="2" charset="-122"/>
                <a:cs typeface="Arial" pitchFamily="34" charset="0"/>
              </a:rPr>
              <a:t>monumentado</a:t>
            </a:r>
            <a:r>
              <a:rPr kumimoji="0" lang="es-ES" altLang="zh-CN" sz="2000"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zh-CN" sz="2000"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La incertidumbre que existe en la medición de un ángulo se debe al error de centrado. </a:t>
            </a: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p:txBody>
      </p:sp>
    </p:spTree>
    <p:extLst>
      <p:ext uri="{BB962C8B-B14F-4D97-AF65-F5344CB8AC3E}">
        <p14:creationId xmlns:p14="http://schemas.microsoft.com/office/powerpoint/2010/main" val="31963326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n 1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925" y="10666413"/>
            <a:ext cx="2965450" cy="2117725"/>
          </a:xfrm>
          <a:prstGeom prst="rect">
            <a:avLst/>
          </a:prstGeom>
          <a:noFill/>
          <a:extLst>
            <a:ext uri="{909E8E84-426E-40DD-AFC4-6F175D3DCCD1}">
              <a14:hiddenFill xmlns:a14="http://schemas.microsoft.com/office/drawing/2010/main">
                <a:solidFill>
                  <a:srgbClr val="FFFFFF"/>
                </a:solidFill>
              </a14:hiddenFill>
            </a:ext>
          </a:extLst>
        </p:spPr>
      </p:pic>
      <p:pic>
        <p:nvPicPr>
          <p:cNvPr id="15366" name="Imagen 1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625" y="9382125"/>
            <a:ext cx="3838575" cy="2390775"/>
          </a:xfrm>
          <a:prstGeom prst="rect">
            <a:avLst/>
          </a:prstGeom>
          <a:noFill/>
          <a:extLst>
            <a:ext uri="{909E8E84-426E-40DD-AFC4-6F175D3DCCD1}">
              <a14:hiddenFill xmlns:a14="http://schemas.microsoft.com/office/drawing/2010/main">
                <a:solidFill>
                  <a:srgbClr val="FFFFFF"/>
                </a:solidFill>
              </a14:hiddenFill>
            </a:ext>
          </a:extLst>
        </p:spPr>
      </p:pic>
      <p:pic>
        <p:nvPicPr>
          <p:cNvPr id="15361" name="Imagen 1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5675" y="10723563"/>
            <a:ext cx="1990725" cy="1368425"/>
          </a:xfrm>
          <a:prstGeom prst="rect">
            <a:avLst/>
          </a:prstGeom>
          <a:noFill/>
          <a:extLst>
            <a:ext uri="{909E8E84-426E-40DD-AFC4-6F175D3DCCD1}">
              <a14:hiddenFill xmlns:a14="http://schemas.microsoft.com/office/drawing/2010/main">
                <a:solidFill>
                  <a:srgbClr val="FFFFFF"/>
                </a:solidFill>
              </a14:hiddenFill>
            </a:ext>
          </a:extLst>
        </p:spPr>
      </p:pic>
      <p:pic>
        <p:nvPicPr>
          <p:cNvPr id="15369" name="Picture 9"/>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6765925"/>
            <a:ext cx="1858963" cy="533400"/>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7756525"/>
            <a:ext cx="1858963" cy="555625"/>
          </a:xfrm>
          <a:prstGeom prst="rect">
            <a:avLst/>
          </a:prstGeom>
          <a:noFill/>
          <a:extLst>
            <a:ext uri="{909E8E84-426E-40DD-AFC4-6F175D3DCCD1}">
              <a14:hiddenFill xmlns:a14="http://schemas.microsoft.com/office/drawing/2010/main">
                <a:solidFill>
                  <a:srgbClr val="FFFFFF"/>
                </a:solidFill>
              </a14:hiddenFill>
            </a:ext>
          </a:extLst>
        </p:spPr>
      </p:pic>
      <p:pic>
        <p:nvPicPr>
          <p:cNvPr id="15367" name="Picture 7"/>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8312150"/>
            <a:ext cx="8223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5365" name="Imagen 15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9226550"/>
            <a:ext cx="792163" cy="17462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Imagen 16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9401175"/>
            <a:ext cx="479425" cy="381000"/>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9782175"/>
            <a:ext cx="1477963" cy="4270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6"/>
          <p:cNvSpPr>
            <a:spLocks noChangeArrowheads="1"/>
          </p:cNvSpPr>
          <p:nvPr/>
        </p:nvSpPr>
        <p:spPr bwMode="auto">
          <a:xfrm>
            <a:off x="381000" y="188640"/>
            <a:ext cx="8666137"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2000" b="1" i="0" u="none" strike="noStrike" cap="none" normalizeH="0" baseline="0" dirty="0" smtClean="0">
                <a:ln>
                  <a:noFill/>
                </a:ln>
                <a:solidFill>
                  <a:schemeClr val="tx1"/>
                </a:solidFill>
                <a:effectLst/>
                <a:latin typeface="Garamond" pitchFamily="18" charset="0"/>
                <a:ea typeface="SimSun" pitchFamily="2" charset="-122"/>
                <a:cs typeface="Arial" pitchFamily="34" charset="0"/>
              </a:rPr>
              <a:t>NIVELES</a:t>
            </a: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zh-CN" sz="2000"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 </a:t>
            </a: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s-ES" altLang="zh-CN" sz="2000" dirty="0">
                <a:latin typeface="Garamond" pitchFamily="18" charset="0"/>
                <a:ea typeface="SimSun" pitchFamily="2" charset="-122"/>
                <a:cs typeface="Arial" pitchFamily="34" charset="0"/>
              </a:rPr>
              <a:t>I</a:t>
            </a:r>
            <a:r>
              <a:rPr kumimoji="0" lang="es-ES" altLang="zh-CN" sz="2000"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nstrumento que tiene como finalidad la medición de desniveles entre distintos puntos que se hallan a distintas alturas y en distintos lugares. </a:t>
            </a: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zh-CN" sz="2000" b="1" i="0" u="none" strike="noStrike" cap="none" normalizeH="0" baseline="0" dirty="0" smtClean="0">
              <a:ln>
                <a:noFill/>
              </a:ln>
              <a:solidFill>
                <a:schemeClr val="tx1"/>
              </a:solidFill>
              <a:effectLst/>
              <a:latin typeface="Garamond" pitchFamily="18" charset="0"/>
              <a:ea typeface="SimSun" pitchFamily="2" charset="-122"/>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zh-CN" sz="2000" b="1" i="0" u="none" strike="noStrike" cap="none" normalizeH="0" baseline="0" dirty="0" smtClean="0">
                <a:ln>
                  <a:noFill/>
                </a:ln>
                <a:solidFill>
                  <a:schemeClr val="tx1"/>
                </a:solidFill>
                <a:effectLst/>
                <a:latin typeface="Garamond" pitchFamily="18" charset="0"/>
                <a:ea typeface="SimSun" pitchFamily="2" charset="-122"/>
                <a:cs typeface="Arial" pitchFamily="34" charset="0"/>
              </a:rPr>
              <a:t>Clasificación de los Niveles Ópticos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_tradnl" altLang="zh-CN" sz="2000" b="0" i="0" u="none" strike="noStrike" cap="none" normalizeH="0" baseline="0" dirty="0" smtClean="0">
                <a:ln>
                  <a:noFill/>
                </a:ln>
                <a:solidFill>
                  <a:schemeClr val="tx1"/>
                </a:solidFill>
                <a:effectLst/>
                <a:latin typeface="Garamond" pitchFamily="18" charset="0"/>
                <a:ea typeface="Calibri" pitchFamily="34" charset="0"/>
                <a:cs typeface="Arial" pitchFamily="34" charset="0"/>
              </a:rPr>
              <a:t>Niveles de plano: en los que, una vez estacionado el instrumento, el eje de colimación, describe un plano horizontal.</a:t>
            </a:r>
          </a:p>
          <a:p>
            <a:pPr marL="0" marR="0" lvl="0" indent="0" algn="l" defTabSz="914400" rtl="0" eaLnBrk="0" fontAlgn="base" latinLnBrk="0" hangingPunct="0">
              <a:lnSpc>
                <a:spcPct val="100000"/>
              </a:lnSpc>
              <a:spcBef>
                <a:spcPct val="0"/>
              </a:spcBef>
              <a:spcAft>
                <a:spcPct val="0"/>
              </a:spcAft>
              <a:buClrTx/>
              <a:buSzTx/>
              <a:tabLst/>
            </a:pPr>
            <a:r>
              <a:rPr kumimoji="0" lang="es-ES_tradnl" altLang="zh-CN" sz="2000" b="0" i="0" u="none" strike="noStrike" cap="none" normalizeH="0" baseline="0" dirty="0" smtClean="0">
                <a:ln>
                  <a:noFill/>
                </a:ln>
                <a:solidFill>
                  <a:schemeClr val="tx1"/>
                </a:solidFill>
                <a:effectLst/>
                <a:latin typeface="Garamond" pitchFamily="18" charset="0"/>
                <a:ea typeface="Calibri" pitchFamily="34" charset="0"/>
                <a:cs typeface="Arial" pitchFamily="34" charset="0"/>
              </a:rPr>
              <a:t> </a:t>
            </a: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_tradnl" altLang="zh-CN" sz="2000" b="0" i="0" u="none" strike="noStrike" cap="none" normalizeH="0" baseline="0" dirty="0" smtClean="0">
                <a:ln>
                  <a:noFill/>
                </a:ln>
                <a:solidFill>
                  <a:schemeClr val="tx1"/>
                </a:solidFill>
                <a:effectLst/>
                <a:latin typeface="Garamond" pitchFamily="18" charset="0"/>
                <a:ea typeface="Calibri" pitchFamily="34" charset="0"/>
                <a:cs typeface="Arial" pitchFamily="34" charset="0"/>
              </a:rPr>
              <a:t>Niveles de línea en los que en cada nivelada (visual) es preciso </a:t>
            </a:r>
            <a:r>
              <a:rPr kumimoji="0" lang="es-ES_tradnl" altLang="zh-CN" sz="2000" b="0" i="0" u="none" strike="noStrike" cap="none" normalizeH="0" baseline="0" dirty="0" err="1" smtClean="0">
                <a:ln>
                  <a:noFill/>
                </a:ln>
                <a:solidFill>
                  <a:schemeClr val="tx1"/>
                </a:solidFill>
                <a:effectLst/>
                <a:latin typeface="Garamond" pitchFamily="18" charset="0"/>
                <a:ea typeface="Calibri" pitchFamily="34" charset="0"/>
                <a:cs typeface="Arial" pitchFamily="34" charset="0"/>
              </a:rPr>
              <a:t>horizontalizar</a:t>
            </a:r>
            <a:r>
              <a:rPr kumimoji="0" lang="es-ES_tradnl" altLang="zh-CN" sz="2000" b="0" i="0" u="none" strike="noStrike" cap="none" normalizeH="0" baseline="0" dirty="0" smtClean="0">
                <a:ln>
                  <a:noFill/>
                </a:ln>
                <a:solidFill>
                  <a:schemeClr val="tx1"/>
                </a:solidFill>
                <a:effectLst/>
                <a:latin typeface="Garamond" pitchFamily="18" charset="0"/>
                <a:ea typeface="Calibri" pitchFamily="34" charset="0"/>
                <a:cs typeface="Arial" pitchFamily="34" charset="0"/>
              </a:rPr>
              <a:t> el aparato para asegurar solamente que sea horizontal.</a:t>
            </a:r>
          </a:p>
          <a:p>
            <a:pPr marL="0" marR="0" lvl="0" indent="0" algn="l" defTabSz="914400" rtl="0" eaLnBrk="0" fontAlgn="base" latinLnBrk="0" hangingPunct="0">
              <a:lnSpc>
                <a:spcPct val="100000"/>
              </a:lnSpc>
              <a:spcBef>
                <a:spcPct val="0"/>
              </a:spcBef>
              <a:spcAft>
                <a:spcPct val="0"/>
              </a:spcAft>
              <a:buClrTx/>
              <a:buSzTx/>
              <a:tabLst/>
            </a:pP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_tradnl" altLang="zh-CN" sz="2000" b="0" i="0" u="none" strike="noStrike" cap="none" normalizeH="0" baseline="0" dirty="0" smtClean="0">
                <a:ln>
                  <a:noFill/>
                </a:ln>
                <a:solidFill>
                  <a:schemeClr val="tx1"/>
                </a:solidFill>
                <a:effectLst/>
                <a:latin typeface="Garamond" pitchFamily="18" charset="0"/>
                <a:ea typeface="Calibri" pitchFamily="34" charset="0"/>
                <a:cs typeface="Arial" pitchFamily="34" charset="0"/>
              </a:rPr>
              <a:t>Niveles automáticos: niveles de línea, de </a:t>
            </a:r>
            <a:r>
              <a:rPr kumimoji="0" lang="es-ES_tradnl" altLang="zh-CN" sz="2000" b="0" i="0" u="none" strike="noStrike" cap="none" normalizeH="0" baseline="0" dirty="0" err="1" smtClean="0">
                <a:ln>
                  <a:noFill/>
                </a:ln>
                <a:solidFill>
                  <a:schemeClr val="tx1"/>
                </a:solidFill>
                <a:effectLst/>
                <a:latin typeface="Garamond" pitchFamily="18" charset="0"/>
                <a:ea typeface="Calibri" pitchFamily="34" charset="0"/>
                <a:cs typeface="Arial" pitchFamily="34" charset="0"/>
              </a:rPr>
              <a:t>horizontalización</a:t>
            </a:r>
            <a:r>
              <a:rPr kumimoji="0" lang="es-ES_tradnl" altLang="zh-CN" sz="2000" b="0" i="0" u="none" strike="noStrike" cap="none" normalizeH="0" baseline="0" dirty="0" smtClean="0">
                <a:ln>
                  <a:noFill/>
                </a:ln>
                <a:solidFill>
                  <a:schemeClr val="tx1"/>
                </a:solidFill>
                <a:effectLst/>
                <a:latin typeface="Garamond" pitchFamily="18" charset="0"/>
                <a:ea typeface="Calibri" pitchFamily="34" charset="0"/>
                <a:cs typeface="Arial" pitchFamily="34" charset="0"/>
              </a:rPr>
              <a:t> automática.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zh-CN" sz="2000" b="1" i="0" u="none" strike="noStrike" cap="none" normalizeH="0" baseline="0" dirty="0" smtClean="0">
              <a:ln>
                <a:noFill/>
              </a:ln>
              <a:solidFill>
                <a:schemeClr val="tx1"/>
              </a:solidFill>
              <a:effectLst/>
              <a:latin typeface="Garamond" pitchFamily="18" charset="0"/>
              <a:ea typeface="SimSun" pitchFamily="2" charset="-122"/>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zh-CN" sz="2000" b="1" i="0" u="none" strike="noStrike" cap="none" normalizeH="0" baseline="0" dirty="0" smtClean="0">
                <a:ln>
                  <a:noFill/>
                </a:ln>
                <a:solidFill>
                  <a:schemeClr val="tx1"/>
                </a:solidFill>
                <a:effectLst/>
                <a:latin typeface="Garamond" pitchFamily="18" charset="0"/>
                <a:ea typeface="SimSun" pitchFamily="2" charset="-122"/>
                <a:cs typeface="Arial" pitchFamily="34" charset="0"/>
              </a:rPr>
              <a:t> Niveles de Precisión</a:t>
            </a: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zh-CN" sz="2000"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Estos niveles, al poseer una alta amplificación, permiten leer de mejor forma la graduación en la mira.</a:t>
            </a:r>
            <a:endParaRPr lang="es-ES" altLang="zh-CN" sz="2000" dirty="0">
              <a:latin typeface="Garamond" pitchFamily="18" charset="0"/>
              <a:ea typeface="SimSun" pitchFamily="2" charset="-122"/>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p:txBody>
      </p:sp>
      <p:sp>
        <p:nvSpPr>
          <p:cNvPr id="10" name="Rectangle 22"/>
          <p:cNvSpPr>
            <a:spLocks noChangeArrowheads="1"/>
          </p:cNvSpPr>
          <p:nvPr/>
        </p:nvSpPr>
        <p:spPr bwMode="auto">
          <a:xfrm>
            <a:off x="152400" y="63087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3"/>
          <p:cNvSpPr>
            <a:spLocks noChangeArrowheads="1"/>
          </p:cNvSpPr>
          <p:nvPr/>
        </p:nvSpPr>
        <p:spPr bwMode="auto">
          <a:xfrm>
            <a:off x="152400" y="72993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4"/>
          <p:cNvSpPr>
            <a:spLocks noChangeArrowheads="1"/>
          </p:cNvSpPr>
          <p:nvPr/>
        </p:nvSpPr>
        <p:spPr bwMode="auto">
          <a:xfrm>
            <a:off x="381000" y="8312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200" b="0" i="0" u="none" strike="noStrike" cap="none" normalizeH="0" baseline="0" smtClean="0">
                <a:ln>
                  <a:noFill/>
                </a:ln>
                <a:solidFill>
                  <a:schemeClr val="tx1"/>
                </a:solidFill>
                <a:effectLst/>
                <a:latin typeface="Arial" pitchFamily="34" charset="0"/>
                <a:ea typeface="SimSun" pitchFamily="2" charset="-122"/>
                <a:cs typeface="Arial" pitchFamily="34" charset="0"/>
              </a:rPr>
              <a:t>Si a es pequeño (en radianes) </a:t>
            </a:r>
            <a:endParaRPr kumimoji="0" lang="es-EC" altLang="zh-CN"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5"/>
          <p:cNvSpPr>
            <a:spLocks noChangeArrowheads="1"/>
          </p:cNvSpPr>
          <p:nvPr/>
        </p:nvSpPr>
        <p:spPr bwMode="auto">
          <a:xfrm>
            <a:off x="152400" y="8769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20663" algn="l" defTabSz="914400" rtl="0" eaLnBrk="1" fontAlgn="base" latinLnBrk="0" hangingPunct="1">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chemeClr val="tx1"/>
                </a:solidFill>
                <a:effectLst/>
                <a:latin typeface="Arial" pitchFamily="34" charset="0"/>
                <a:ea typeface="SimSun" pitchFamily="2" charset="-122"/>
                <a:cs typeface="Arial" pitchFamily="34" charset="0"/>
              </a:rPr>
              <a:t>3.2.2.2. Nivel Automático</a:t>
            </a:r>
            <a:endParaRPr kumimoji="0" lang="es-EC" altLang="zh-CN" sz="600" b="0" i="0" u="none" strike="noStrike" cap="none" normalizeH="0" baseline="0" smtClean="0">
              <a:ln>
                <a:noFill/>
              </a:ln>
              <a:solidFill>
                <a:schemeClr val="tx1"/>
              </a:solidFill>
              <a:effectLst/>
              <a:latin typeface="Arial" pitchFamily="34" charset="0"/>
              <a:cs typeface="Arial" pitchFamily="34" charset="0"/>
            </a:endParaRPr>
          </a:p>
          <a:p>
            <a:pPr marL="0" marR="0" lvl="0" indent="220663" algn="l" defTabSz="914400" rtl="0" eaLnBrk="0" fontAlgn="base" latinLnBrk="0" hangingPunct="0">
              <a:lnSpc>
                <a:spcPct val="100000"/>
              </a:lnSpc>
              <a:spcBef>
                <a:spcPct val="0"/>
              </a:spcBef>
              <a:spcAft>
                <a:spcPct val="0"/>
              </a:spcAft>
              <a:buClrTx/>
              <a:buSzTx/>
              <a:buFontTx/>
              <a:buNone/>
              <a:tabLst/>
            </a:pPr>
            <a:r>
              <a:rPr kumimoji="0" lang="es-ES" altLang="zh-CN" sz="1200" b="0" i="0" u="none" strike="noStrike" cap="none" normalizeH="0" baseline="0" smtClean="0">
                <a:ln>
                  <a:noFill/>
                </a:ln>
                <a:solidFill>
                  <a:schemeClr val="tx1"/>
                </a:solidFill>
                <a:effectLst/>
                <a:latin typeface="Arial" pitchFamily="34" charset="0"/>
                <a:ea typeface="SimSun" pitchFamily="2" charset="-122"/>
                <a:cs typeface="Arial" pitchFamily="34" charset="0"/>
              </a:rPr>
              <a:t>Existen muchos tipos de instrumentos de nivelación sin ampolleta tabular unida. Los telescopios de estos instrumentos deben ser más o menos nivelados; un dispositivo compensador, en general basado en un sistema pendular dentro del telescopio, corrige el desnivel amiento residual. Esos niveles son muy populares por la facilidad de su uso, pero padecen de cierta inestabilidad. </a:t>
            </a:r>
            <a:endParaRPr kumimoji="0" lang="es-EC" altLang="zh-CN" sz="600" b="0" i="0" u="none" strike="noStrike" cap="none" normalizeH="0" baseline="0" smtClean="0">
              <a:ln>
                <a:noFill/>
              </a:ln>
              <a:solidFill>
                <a:schemeClr val="tx1"/>
              </a:solidFill>
              <a:effectLst/>
              <a:latin typeface="Arial" pitchFamily="34" charset="0"/>
              <a:cs typeface="Arial" pitchFamily="34" charset="0"/>
            </a:endParaRPr>
          </a:p>
          <a:p>
            <a:pPr marL="0" marR="0" lvl="0" indent="220663" algn="l" defTabSz="914400" rtl="0" eaLnBrk="0" fontAlgn="base" latinLnBrk="0" hangingPunct="0">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chemeClr val="tx1"/>
                </a:solidFill>
                <a:effectLst/>
                <a:latin typeface="Arial" pitchFamily="34" charset="0"/>
                <a:ea typeface="SimSun" pitchFamily="2" charset="-122"/>
                <a:cs typeface="Arial" pitchFamily="34" charset="0"/>
              </a:rPr>
              <a:t>Operación de un compensador</a:t>
            </a:r>
            <a:endParaRPr kumimoji="0" lang="es-EC" altLang="zh-CN" sz="600" b="0" i="0" u="none" strike="noStrike" cap="none" normalizeH="0" baseline="0" smtClean="0">
              <a:ln>
                <a:noFill/>
              </a:ln>
              <a:solidFill>
                <a:schemeClr val="tx1"/>
              </a:solidFill>
              <a:effectLst/>
              <a:latin typeface="Arial" pitchFamily="34" charset="0"/>
              <a:cs typeface="Arial" pitchFamily="34" charset="0"/>
            </a:endParaRPr>
          </a:p>
          <a:p>
            <a:pPr marL="0" marR="0" lvl="0" indent="220663" algn="l" defTabSz="914400" rtl="0" eaLnBrk="0" fontAlgn="base" latinLnBrk="0" hangingPunct="0">
              <a:lnSpc>
                <a:spcPct val="100000"/>
              </a:lnSpc>
              <a:spcBef>
                <a:spcPct val="0"/>
              </a:spcBef>
              <a:spcAft>
                <a:spcPct val="0"/>
              </a:spcAft>
              <a:buClrTx/>
              <a:buSzTx/>
              <a:buFontTx/>
              <a:buNone/>
              <a:tabLst/>
            </a:pPr>
            <a:r>
              <a:rPr kumimoji="0" lang="es-ES" altLang="zh-CN" sz="1200" b="0" i="0" u="none" strike="noStrike" cap="none" normalizeH="0" baseline="0" smtClean="0">
                <a:ln>
                  <a:noFill/>
                </a:ln>
                <a:solidFill>
                  <a:schemeClr val="tx1"/>
                </a:solidFill>
                <a:effectLst/>
                <a:latin typeface="Arial" pitchFamily="34" charset="0"/>
                <a:ea typeface="SimSun" pitchFamily="2" charset="-122"/>
                <a:cs typeface="Arial" pitchFamily="34" charset="0"/>
              </a:rPr>
              <a:t> En la figura  se describe la operación ideal del instrumento. Cuando el eje vertical está inclinado un pequeño ángulo con respecto a la vertical, si los rayos de luz horizontales que pasan a través del centro optimo del objetivo pueden desviarse para cortar el hilo horizontal de la retícula, como muestra la figura entonces se lograra la lectura compensada de la mira, a pesar de la inclinación. </a:t>
            </a:r>
            <a:endParaRPr kumimoji="0" lang="es-EC" altLang="zh-CN" sz="600" b="0" i="0" u="none" strike="noStrike" cap="none" normalizeH="0" baseline="0" smtClean="0">
              <a:ln>
                <a:noFill/>
              </a:ln>
              <a:solidFill>
                <a:schemeClr val="tx1"/>
              </a:solidFill>
              <a:effectLst/>
              <a:latin typeface="Arial" pitchFamily="34" charset="0"/>
              <a:cs typeface="Arial" pitchFamily="34" charset="0"/>
            </a:endParaRPr>
          </a:p>
          <a:p>
            <a:pPr marL="0" marR="0" lvl="0" indent="220663" algn="l" defTabSz="914400" rtl="0" eaLnBrk="0" fontAlgn="base" latinLnBrk="0" hangingPunct="0">
              <a:lnSpc>
                <a:spcPct val="100000"/>
              </a:lnSpc>
              <a:spcBef>
                <a:spcPct val="0"/>
              </a:spcBef>
              <a:spcAft>
                <a:spcPct val="0"/>
              </a:spcAft>
              <a:buClrTx/>
              <a:buSzTx/>
              <a:buFontTx/>
              <a:buNone/>
              <a:tabLst/>
            </a:pPr>
            <a:endParaRPr kumimoji="0" lang="es-EC"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6"/>
          <p:cNvSpPr>
            <a:spLocks noChangeArrowheads="1"/>
          </p:cNvSpPr>
          <p:nvPr/>
        </p:nvSpPr>
        <p:spPr bwMode="auto">
          <a:xfrm>
            <a:off x="601663" y="9226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smtClean="0">
                <a:ln>
                  <a:noFill/>
                </a:ln>
                <a:solidFill>
                  <a:schemeClr val="tx1"/>
                </a:solidFill>
                <a:effectLst/>
                <a:latin typeface="Arial" pitchFamily="34" charset="0"/>
                <a:ea typeface="SimSun" pitchFamily="2" charset="-122"/>
                <a:cs typeface="Arial" pitchFamily="34" charset="0"/>
              </a:rPr>
              <a:t>Figura. 3. 16. Operación de un compensador</a:t>
            </a:r>
            <a:endParaRPr kumimoji="0" lang="es-EC" altLang="zh-CN" sz="6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zh-CN" sz="1200" b="0" i="0" u="none" strike="noStrike" cap="none" normalizeH="0" baseline="0" smtClean="0">
                <a:ln>
                  <a:noFill/>
                </a:ln>
                <a:solidFill>
                  <a:schemeClr val="tx1"/>
                </a:solidFill>
                <a:effectLst/>
                <a:latin typeface="Arial" pitchFamily="34" charset="0"/>
                <a:ea typeface="SimSun" pitchFamily="2" charset="-122"/>
                <a:cs typeface="Arial" pitchFamily="34" charset="0"/>
              </a:rPr>
              <a:t>De la figura        </a:t>
            </a:r>
            <a:endParaRPr kumimoji="0" lang="es-E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7"/>
          <p:cNvSpPr>
            <a:spLocks noChangeArrowheads="1"/>
          </p:cNvSpPr>
          <p:nvPr/>
        </p:nvSpPr>
        <p:spPr bwMode="auto">
          <a:xfrm>
            <a:off x="381000" y="9401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zh-CN" sz="1200" b="0" i="0" u="none" strike="noStrike" cap="none" normalizeH="0" baseline="0" smtClean="0">
                <a:ln>
                  <a:noFill/>
                </a:ln>
                <a:solidFill>
                  <a:schemeClr val="tx1"/>
                </a:solidFill>
                <a:effectLst/>
                <a:latin typeface="Arial" pitchFamily="34" charset="0"/>
                <a:ea typeface="SimSun" pitchFamily="2" charset="-122"/>
                <a:cs typeface="Arial" pitchFamily="34" charset="0"/>
              </a:rPr>
              <a:t>Por lo tanto:      </a:t>
            </a:r>
            <a:endParaRPr kumimoji="0" lang="es-E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8"/>
          <p:cNvSpPr>
            <a:spLocks noChangeArrowheads="1"/>
          </p:cNvSpPr>
          <p:nvPr/>
        </p:nvSpPr>
        <p:spPr bwMode="auto">
          <a:xfrm>
            <a:off x="381000" y="978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20663" algn="l" defTabSz="914400" rtl="0" eaLnBrk="1" fontAlgn="base" latinLnBrk="0" hangingPunct="1">
              <a:lnSpc>
                <a:spcPct val="100000"/>
              </a:lnSpc>
              <a:spcBef>
                <a:spcPct val="0"/>
              </a:spcBef>
              <a:spcAft>
                <a:spcPct val="0"/>
              </a:spcAft>
              <a:buClrTx/>
              <a:buSzTx/>
              <a:buFontTx/>
              <a:buNone/>
              <a:tabLst/>
            </a:pPr>
            <a:r>
              <a:rPr kumimoji="0" lang="es-ES" altLang="zh-CN" sz="1200" b="0" i="0" u="none" strike="noStrike" cap="none" normalizeH="0" baseline="0" smtClean="0">
                <a:ln>
                  <a:noFill/>
                </a:ln>
                <a:solidFill>
                  <a:schemeClr val="tx1"/>
                </a:solidFill>
                <a:effectLst/>
                <a:latin typeface="Arial" pitchFamily="34" charset="0"/>
                <a:ea typeface="SimSun" pitchFamily="2" charset="-122"/>
                <a:cs typeface="Arial" pitchFamily="34" charset="0"/>
              </a:rPr>
              <a:t>Si el tubo del telescopio se inclina un ángulo a, el prisma del centro compensador toma una nueva posición, en la que la línea vertical que pasa por su centro de gravedad interseca el punto donde se unen los dos hilos que lo sostienen. La geometría del cuadrilátero formado por la base del prisma, los dos hilos de la parte superior del telescopio es tal que la base del prisma se inclina ahora 3 a con recta a la horizontal. Por las leyes de reflexión (los efectos de atrás reflexiones y refracciones son compensatorios).</a:t>
            </a:r>
            <a:endParaRPr kumimoji="0" lang="es-EC" altLang="zh-CN" sz="600" b="0" i="0" u="none" strike="noStrike" cap="none" normalizeH="0" baseline="0" smtClean="0">
              <a:ln>
                <a:noFill/>
              </a:ln>
              <a:solidFill>
                <a:schemeClr val="tx1"/>
              </a:solidFill>
              <a:effectLst/>
              <a:latin typeface="Arial" pitchFamily="34" charset="0"/>
              <a:cs typeface="Arial" pitchFamily="34" charset="0"/>
            </a:endParaRPr>
          </a:p>
          <a:p>
            <a:pPr marL="0" marR="0" lvl="0" indent="220663" algn="l" defTabSz="914400" rtl="0" eaLnBrk="0" fontAlgn="base" latinLnBrk="0" hangingPunct="0">
              <a:lnSpc>
                <a:spcPct val="100000"/>
              </a:lnSpc>
              <a:spcBef>
                <a:spcPct val="0"/>
              </a:spcBef>
              <a:spcAft>
                <a:spcPct val="0"/>
              </a:spcAft>
              <a:buClrTx/>
              <a:buSzTx/>
              <a:buFontTx/>
              <a:buNone/>
              <a:tabLst/>
            </a:pPr>
            <a:endParaRPr kumimoji="0" lang="es-EC"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9"/>
          <p:cNvSpPr>
            <a:spLocks noChangeArrowheads="1"/>
          </p:cNvSpPr>
          <p:nvPr/>
        </p:nvSpPr>
        <p:spPr bwMode="auto">
          <a:xfrm>
            <a:off x="152400" y="10209213"/>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200" b="0" i="0" u="none" strike="noStrike" cap="none" normalizeH="0" baseline="0" smtClean="0">
                <a:ln>
                  <a:noFill/>
                </a:ln>
                <a:solidFill>
                  <a:schemeClr val="tx1"/>
                </a:solidFill>
                <a:effectLst/>
                <a:latin typeface="Arial" pitchFamily="34" charset="0"/>
                <a:ea typeface="SimSun" pitchFamily="2" charset="-122"/>
                <a:cs typeface="Arial" pitchFamily="34" charset="0"/>
              </a:rPr>
              <a:t>Se observa que en la práctica será difícil que el compensador se coloque con exactitud, así que ocurrir desviaciones hacia arriba o había abajo. </a:t>
            </a:r>
            <a:endParaRPr kumimoji="0" lang="es-EC" altLang="zh-CN"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chemeClr val="tx1"/>
                </a:solidFill>
                <a:effectLst/>
                <a:latin typeface="Arial" pitchFamily="34" charset="0"/>
                <a:ea typeface="SimSun" pitchFamily="2" charset="-122"/>
                <a:cs typeface="Arial" pitchFamily="34" charset="0"/>
              </a:rPr>
              <a:t>Efectos Vibratorios en Niveles Automáticos</a:t>
            </a:r>
            <a:endParaRPr kumimoji="0" lang="es-EC" altLang="zh-CN"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zh-CN" sz="1200" b="0" i="0" u="none" strike="noStrike" cap="none" normalizeH="0" baseline="0" smtClean="0">
                <a:ln>
                  <a:noFill/>
                </a:ln>
                <a:solidFill>
                  <a:schemeClr val="tx1"/>
                </a:solidFill>
                <a:effectLst/>
                <a:latin typeface="Arial" pitchFamily="34" charset="0"/>
                <a:ea typeface="SimSun" pitchFamily="2" charset="-122"/>
                <a:cs typeface="Arial" pitchFamily="34" charset="0"/>
              </a:rPr>
              <a:t>A pesar de la acción de los amortiguadores de los dispositivos de compensación en los instrumentos, se presentan vibraciones periódicas inducidas por el viento, transito o fabricas, que afectan la precisión de las lecturas. Las ventajas de la nivelación automática son, en cierto grado, equilibradas por las desventajas de su sensibilidad. </a:t>
            </a:r>
            <a:endParaRPr kumimoji="0" lang="es-EC" altLang="zh-CN"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zh-CN" sz="1200" b="0" i="0" u="none" strike="noStrike" cap="none" normalizeH="0" baseline="0" smtClean="0">
                <a:ln>
                  <a:noFill/>
                </a:ln>
                <a:solidFill>
                  <a:schemeClr val="tx1"/>
                </a:solidFill>
                <a:effectLst/>
                <a:latin typeface="Arial" pitchFamily="34" charset="0"/>
                <a:ea typeface="SimSun" pitchFamily="2" charset="-122"/>
                <a:cs typeface="Arial" pitchFamily="34" charset="0"/>
              </a:rPr>
              <a:t>En estos instrumentos resulta esencial que el trípode se fije con firmeza en el terreno las vibraciones pueden evitarse, o amortiguarse, sujetando de manera ligera el trípode con las manos. Esta práctica no puede tolerarse en nivelación con instrumentos convencionales de burbuja, pero si se permite con niveles automáticos. Con el instrumento firmemente instalado, no se afectar a la altura de la línea de colimación y cualquier inclinación ligera que ocurra se corregirá de manera automática con el compensador. Sin embargo, en lugares expuestos a vibración continua provocada por equipos mecánicos es preferible usar nivel de burbuja. Los sistemas de amortiguación de los niveles automáticos son en extremo eficientes y es ocasional que produzca vibración de resonancia por vibración de alta frecuencia en el compensador que pueda afectar su precisión.</a:t>
            </a:r>
            <a:endParaRPr kumimoji="0" lang="es-EC" altLang="zh-CN"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chemeClr val="tx1"/>
                </a:solidFill>
                <a:effectLst/>
                <a:latin typeface="Arial" pitchFamily="34" charset="0"/>
                <a:ea typeface="SimSun" pitchFamily="2" charset="-122"/>
                <a:cs typeface="Arial" pitchFamily="34" charset="0"/>
              </a:rPr>
              <a:t>3.2.3  ERRORES</a:t>
            </a:r>
            <a:endParaRPr kumimoji="0" lang="es-EC" altLang="zh-CN"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chemeClr val="tx1"/>
                </a:solidFill>
                <a:effectLst/>
                <a:latin typeface="Arial" pitchFamily="34" charset="0"/>
                <a:ea typeface="SimSun" pitchFamily="2" charset="-122"/>
                <a:cs typeface="Arial" pitchFamily="34" charset="0"/>
              </a:rPr>
              <a:t>2.2.3.1 Elemento de un Nivel y causas de Error en este</a:t>
            </a:r>
            <a:endParaRPr kumimoji="0" lang="es-EC" altLang="zh-CN"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zh-CN" sz="1200" b="0" i="0" u="none" strike="noStrike" cap="none" normalizeH="0" baseline="0" smtClean="0">
                <a:ln>
                  <a:noFill/>
                </a:ln>
                <a:solidFill>
                  <a:schemeClr val="tx1"/>
                </a:solidFill>
                <a:effectLst/>
                <a:latin typeface="Arial" pitchFamily="34" charset="0"/>
                <a:ea typeface="SimSun" pitchFamily="2" charset="-122"/>
                <a:cs typeface="Arial" pitchFamily="34" charset="0"/>
              </a:rPr>
              <a:t>Un anteojo, generalmente de gran aumento (A, en la figura 3. 17.  y un nivel (N) montados sobre una plataforma nivelante (P) constituyen esencialmente el conjunto del aparato. </a:t>
            </a:r>
            <a:endParaRPr kumimoji="0" lang="es-EC" altLang="zh-CN"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30"/>
          <p:cNvSpPr>
            <a:spLocks noChangeArrowheads="1"/>
          </p:cNvSpPr>
          <p:nvPr/>
        </p:nvSpPr>
        <p:spPr bwMode="auto">
          <a:xfrm>
            <a:off x="601663" y="10666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1" i="0" u="none" strike="noStrike" cap="none" normalizeH="0" baseline="0" smtClean="0">
                <a:ln>
                  <a:noFill/>
                </a:ln>
                <a:solidFill>
                  <a:schemeClr val="tx1"/>
                </a:solidFill>
                <a:effectLst/>
                <a:latin typeface="Arial" pitchFamily="34" charset="0"/>
                <a:ea typeface="SimSun" pitchFamily="2" charset="-122"/>
                <a:cs typeface="Arial" pitchFamily="34" charset="0"/>
              </a:rPr>
              <a:t>Figura. 3. 17.</a:t>
            </a:r>
            <a:r>
              <a:rPr kumimoji="0" lang="es-ES" altLang="zh-CN" sz="1200" b="1" i="0" u="none" strike="noStrike" cap="none" normalizeH="0" baseline="0" smtClean="0">
                <a:ln>
                  <a:noFill/>
                </a:ln>
                <a:solidFill>
                  <a:schemeClr val="tx1"/>
                </a:solidFill>
                <a:effectLst/>
                <a:latin typeface="Arial" pitchFamily="34" charset="0"/>
                <a:ea typeface="SimSun" pitchFamily="2" charset="-122"/>
                <a:cs typeface="Arial" pitchFamily="34" charset="0"/>
              </a:rPr>
              <a:t> </a:t>
            </a:r>
            <a:r>
              <a:rPr kumimoji="0" lang="es-ES" altLang="zh-CN" sz="1000" b="1" i="0" u="none" strike="noStrike" cap="none" normalizeH="0" baseline="0" smtClean="0">
                <a:ln>
                  <a:noFill/>
                </a:ln>
                <a:solidFill>
                  <a:schemeClr val="tx1"/>
                </a:solidFill>
                <a:effectLst/>
                <a:latin typeface="Arial" pitchFamily="34" charset="0"/>
                <a:ea typeface="SimSun" pitchFamily="2" charset="-122"/>
                <a:cs typeface="Arial" pitchFamily="34" charset="0"/>
              </a:rPr>
              <a:t>Elemento de un Nivel</a:t>
            </a:r>
            <a:endParaRPr kumimoji="0" lang="es-EC" altLang="zh-CN"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zh-CN" sz="1200" b="0" i="0" u="none" strike="noStrike" cap="none" normalizeH="0" baseline="0" smtClean="0">
                <a:ln>
                  <a:noFill/>
                </a:ln>
                <a:solidFill>
                  <a:schemeClr val="tx1"/>
                </a:solidFill>
                <a:effectLst/>
                <a:latin typeface="Arial" pitchFamily="34" charset="0"/>
                <a:ea typeface="SimSun" pitchFamily="2" charset="-122"/>
                <a:cs typeface="Arial" pitchFamily="34" charset="0"/>
              </a:rPr>
              <a:t>Y evidentemente, debe conseguirse que el eje de colimación (eje óptico) HH` del anteojo sea paralelo a DF,  directriz del nivel ( línea de fe), y ambos perpendiculares a EE ^ sea rigurosamente vertical. </a:t>
            </a:r>
            <a:endParaRPr kumimoji="0" lang="es-EC" altLang="zh-CN"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zh-CN" sz="1200" b="0" i="0" u="none" strike="noStrike" cap="none" normalizeH="0" baseline="0" smtClean="0">
                <a:ln>
                  <a:noFill/>
                </a:ln>
                <a:solidFill>
                  <a:schemeClr val="tx1"/>
                </a:solidFill>
                <a:effectLst/>
                <a:latin typeface="Arial" pitchFamily="34" charset="0"/>
                <a:ea typeface="SimSun" pitchFamily="2" charset="-122"/>
                <a:cs typeface="Arial" pitchFamily="34" charset="0"/>
              </a:rPr>
              <a:t> Por otra parte, dada la extrema sensibilidad de algunos aparatos, resulta prácticamente imposible centrar la burbuja en cualquier posición. </a:t>
            </a:r>
            <a:endParaRPr kumimoji="0" lang="es-EC" altLang="zh-CN"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zh-CN" sz="1200" b="0" i="0" u="none" strike="noStrike" cap="none" normalizeH="0" baseline="0" smtClean="0">
                <a:ln>
                  <a:noFill/>
                </a:ln>
                <a:solidFill>
                  <a:schemeClr val="tx1"/>
                </a:solidFill>
                <a:effectLst/>
                <a:latin typeface="Arial" pitchFamily="34" charset="0"/>
                <a:ea typeface="SimSun" pitchFamily="2" charset="-122"/>
                <a:cs typeface="Arial" pitchFamily="34" charset="0"/>
              </a:rPr>
              <a:t>De acuerdo a lo que se vio en la parte de teodolitos, en una visual se cometerán los siguientes errores accidentales: </a:t>
            </a:r>
            <a:endParaRPr kumimoji="0" lang="es-EC" altLang="zh-CN"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_tradnl" altLang="zh-CN" sz="1200" b="0" i="0" u="none" strike="noStrike" cap="none" normalizeH="0" baseline="0" smtClean="0">
                <a:ln>
                  <a:noFill/>
                </a:ln>
                <a:solidFill>
                  <a:schemeClr val="tx1"/>
                </a:solidFill>
                <a:effectLst/>
                <a:latin typeface="Arial" pitchFamily="34" charset="0"/>
                <a:ea typeface="Calibri" pitchFamily="34" charset="0"/>
                <a:cs typeface="Arial" pitchFamily="34" charset="0"/>
              </a:rPr>
              <a:t>De horizontalidad (análogo al de verticalidad del eje de los teodolitos) </a:t>
            </a:r>
            <a:endParaRPr kumimoji="0" lang="es-EC" altLang="zh-CN"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_tradnl" altLang="zh-CN" sz="1200" b="0" i="0" u="none" strike="noStrike" cap="none" normalizeH="0" baseline="0" smtClean="0">
                <a:ln>
                  <a:noFill/>
                </a:ln>
                <a:solidFill>
                  <a:schemeClr val="tx1"/>
                </a:solidFill>
                <a:effectLst/>
                <a:latin typeface="Arial" pitchFamily="34" charset="0"/>
                <a:ea typeface="Calibri" pitchFamily="34" charset="0"/>
                <a:cs typeface="Arial" pitchFamily="34" charset="0"/>
              </a:rPr>
              <a:t>De puntería ( según lo visto anteriormente) </a:t>
            </a:r>
            <a:endParaRPr kumimoji="0" lang="es-EC" altLang="zh-CN"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zh-CN" sz="1200" b="0" i="0" u="none" strike="noStrike" cap="none" normalizeH="0" baseline="0" smtClean="0">
                <a:ln>
                  <a:noFill/>
                </a:ln>
                <a:solidFill>
                  <a:schemeClr val="tx1"/>
                </a:solidFill>
                <a:effectLst/>
                <a:latin typeface="Arial" pitchFamily="34" charset="0"/>
                <a:ea typeface="SimSun" pitchFamily="2" charset="-122"/>
                <a:cs typeface="Arial" pitchFamily="34" charset="0"/>
              </a:rPr>
              <a:t>Se sabe, de la misma forma, que no existe error de dirección, y en cuanto al de lectura, se ha establecido previamente que es preciso que la  puntería sobre la mira no de lugar a ningún error apreciable de lectura adicional sobre ella, aun a costa de acortar las visuales, y como no se debe leer ningún limbo ni graduación en el aparato, no será preciso tener en cuenta error de dicha denominación. </a:t>
            </a:r>
            <a:endParaRPr kumimoji="0" lang="es-EC" altLang="zh-CN"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chemeClr val="tx1"/>
                </a:solidFill>
                <a:effectLst/>
                <a:latin typeface="Arial" pitchFamily="34" charset="0"/>
                <a:ea typeface="SimSun" pitchFamily="2" charset="-122"/>
                <a:cs typeface="Arial" pitchFamily="34" charset="0"/>
              </a:rPr>
              <a:t>3.2.3.2  Miras de Nivelación</a:t>
            </a:r>
            <a:endParaRPr kumimoji="0" lang="es-EC" altLang="zh-CN"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zh-CN" sz="1200" b="0" i="0" u="none" strike="noStrike" cap="none" normalizeH="0" baseline="0" smtClean="0">
                <a:ln>
                  <a:noFill/>
                </a:ln>
                <a:solidFill>
                  <a:schemeClr val="tx1"/>
                </a:solidFill>
                <a:effectLst/>
                <a:latin typeface="Arial" pitchFamily="34" charset="0"/>
                <a:ea typeface="SimSun" pitchFamily="2" charset="-122"/>
                <a:cs typeface="Arial" pitchFamily="34" charset="0"/>
              </a:rPr>
              <a:t> Deben reunir características muy estrictas de precisión, garantizando homogeneidad en su graduación e inalterabilidad a las variaciones de temperatura.  Acostumbran a construirse con una capa de pintura anti reflectante para facilitar la lectura. Generalmente están graduadas en centímetros. En casos muy especiales, se utilizan miras de milímetros para distancias cortas, especialmente en montaje industrial. </a:t>
            </a:r>
            <a:endParaRPr kumimoji="0" lang="es-EC" altLang="zh-CN"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zh-CN" sz="1200" b="1" i="0" u="none" strike="noStrike" cap="none" normalizeH="0" baseline="0" smtClean="0">
                <a:ln>
                  <a:noFill/>
                </a:ln>
                <a:solidFill>
                  <a:schemeClr val="tx1"/>
                </a:solidFill>
                <a:effectLst/>
                <a:latin typeface="Arial" pitchFamily="34" charset="0"/>
                <a:ea typeface="SimSun" pitchFamily="2" charset="-122"/>
                <a:cs typeface="Arial" pitchFamily="34" charset="0"/>
              </a:rPr>
              <a:t>3.2.3.3  Miras de Nivelación de Precisión</a:t>
            </a:r>
            <a:endParaRPr kumimoji="0" lang="es-EC" altLang="zh-CN"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zh-CN" sz="1200" b="0" i="0" u="none" strike="noStrike" cap="none" normalizeH="0" baseline="0" smtClean="0">
                <a:ln>
                  <a:noFill/>
                </a:ln>
                <a:solidFill>
                  <a:schemeClr val="tx1"/>
                </a:solidFill>
                <a:effectLst/>
                <a:latin typeface="Arial" pitchFamily="34" charset="0"/>
                <a:ea typeface="SimSun" pitchFamily="2" charset="-122"/>
                <a:cs typeface="Arial" pitchFamily="34" charset="0"/>
              </a:rPr>
              <a:t>Este tipo de miras se utiliza para trabajos más precisos. En un marco de madera se fija una tira fraudada de invar, la cual se asegura en su parte inferior y en la superior, con un resorte para calibrar su longitud, de modo que las variaciones del marco por cambios de temperatura no afecten la longitud de la tira graduada. La mira siempre se coloca sobre una placa de acero y se puede sujetar con dos tirantes engarzados en la parte superior de su longitud ajustable, para mantenerse en posición vertical. Además, se puede girar sin mover los tirantes para apuntar hacia el nivel. </a:t>
            </a:r>
            <a:endParaRPr kumimoji="0" lang="es-EC" altLang="zh-CN"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zh-CN" sz="1200" b="0" i="0" u="none" strike="noStrike" cap="none" normalizeH="0" baseline="0" smtClean="0">
                <a:ln>
                  <a:noFill/>
                </a:ln>
                <a:solidFill>
                  <a:schemeClr val="tx1"/>
                </a:solidFill>
                <a:effectLst/>
                <a:latin typeface="Arial" pitchFamily="34" charset="0"/>
                <a:ea typeface="SimSun" pitchFamily="2" charset="-122"/>
                <a:cs typeface="Arial" pitchFamily="34" charset="0"/>
              </a:rPr>
              <a:t>La tira invar tiene dos series de graduaciones a intervalos de 10mm pero su desplazamiento relativo y numeración son diferentes para obtener dos lecturas distintas en un solo apuntamiento. </a:t>
            </a:r>
            <a:endParaRPr kumimoji="0" lang="es-EC" altLang="zh-CN"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31"/>
          <p:cNvSpPr>
            <a:spLocks noChangeArrowheads="1"/>
          </p:cNvSpPr>
          <p:nvPr/>
        </p:nvSpPr>
        <p:spPr bwMode="auto">
          <a:xfrm>
            <a:off x="601663" y="10666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200" b="0" i="0" u="none" strike="noStrike" cap="none" normalizeH="0" baseline="0" smtClean="0">
                <a:ln>
                  <a:noFill/>
                </a:ln>
                <a:solidFill>
                  <a:schemeClr val="tx1"/>
                </a:solidFill>
                <a:effectLst/>
                <a:latin typeface="Arial" pitchFamily="34" charset="0"/>
                <a:ea typeface="SimSun" pitchFamily="2" charset="-122"/>
                <a:cs typeface="Arial" pitchFamily="34" charset="0"/>
              </a:rPr>
              <a:t> </a:t>
            </a:r>
            <a:endParaRPr kumimoji="0" lang="es-EC" altLang="zh-CN"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zh-CN" sz="1000" b="1" i="0" u="none" strike="noStrike" cap="none" normalizeH="0" baseline="0" smtClean="0">
                <a:ln>
                  <a:noFill/>
                </a:ln>
                <a:solidFill>
                  <a:schemeClr val="tx1"/>
                </a:solidFill>
                <a:effectLst/>
                <a:latin typeface="Arial" pitchFamily="34" charset="0"/>
                <a:ea typeface="SimSun" pitchFamily="2" charset="-122"/>
                <a:cs typeface="Arial" pitchFamily="34" charset="0"/>
              </a:rPr>
              <a:t>Figura. 3. 18. La tira invar con sus graduaciones</a:t>
            </a:r>
            <a:endParaRPr kumimoji="0" lang="es-ES" altLang="zh-CN"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2775492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23900" y="260648"/>
            <a:ext cx="8229600" cy="1143000"/>
          </a:xfrm>
        </p:spPr>
        <p:txBody>
          <a:bodyPr/>
          <a:lstStyle/>
          <a:p>
            <a:pPr eaLnBrk="1" hangingPunct="1"/>
            <a:r>
              <a:rPr lang="es-EC" smtClean="0"/>
              <a:t>Exactitud y Precisión</a:t>
            </a:r>
            <a:endParaRPr lang="es-ES" smtClean="0"/>
          </a:p>
        </p:txBody>
      </p:sp>
      <p:sp>
        <p:nvSpPr>
          <p:cNvPr id="5" name="Oval 4"/>
          <p:cNvSpPr>
            <a:spLocks noChangeArrowheads="1"/>
          </p:cNvSpPr>
          <p:nvPr/>
        </p:nvSpPr>
        <p:spPr bwMode="auto">
          <a:xfrm>
            <a:off x="2555875" y="1484313"/>
            <a:ext cx="4321175" cy="4032250"/>
          </a:xfrm>
          <a:prstGeom prst="ellipse">
            <a:avLst/>
          </a:prstGeom>
          <a:solidFill>
            <a:schemeClr val="accent1"/>
          </a:solidFill>
          <a:ln w="9525">
            <a:solidFill>
              <a:schemeClr val="tx1"/>
            </a:solidFill>
            <a:round/>
            <a:headEnd/>
            <a:tailEnd/>
          </a:ln>
        </p:spPr>
        <p:txBody>
          <a:bodyPr wrap="none" anchor="ctr"/>
          <a:lstStyle/>
          <a:p>
            <a:endParaRPr lang="es-EC"/>
          </a:p>
        </p:txBody>
      </p:sp>
      <p:sp>
        <p:nvSpPr>
          <p:cNvPr id="6" name="Oval 5"/>
          <p:cNvSpPr>
            <a:spLocks noChangeArrowheads="1"/>
          </p:cNvSpPr>
          <p:nvPr/>
        </p:nvSpPr>
        <p:spPr bwMode="auto">
          <a:xfrm>
            <a:off x="3611563" y="2443163"/>
            <a:ext cx="2097087" cy="2078037"/>
          </a:xfrm>
          <a:prstGeom prst="ellipse">
            <a:avLst/>
          </a:prstGeom>
          <a:solidFill>
            <a:srgbClr val="00FF00"/>
          </a:solidFill>
          <a:ln w="9525">
            <a:solidFill>
              <a:schemeClr val="tx1"/>
            </a:solidFill>
            <a:round/>
            <a:headEnd/>
            <a:tailEnd/>
          </a:ln>
        </p:spPr>
        <p:txBody>
          <a:bodyPr wrap="none" anchor="ctr"/>
          <a:lstStyle/>
          <a:p>
            <a:endParaRPr lang="es-EC"/>
          </a:p>
        </p:txBody>
      </p:sp>
      <p:sp>
        <p:nvSpPr>
          <p:cNvPr id="7" name="Oval 6"/>
          <p:cNvSpPr>
            <a:spLocks noChangeArrowheads="1"/>
          </p:cNvSpPr>
          <p:nvPr/>
        </p:nvSpPr>
        <p:spPr bwMode="auto">
          <a:xfrm>
            <a:off x="4197350" y="3044825"/>
            <a:ext cx="865188" cy="855663"/>
          </a:xfrm>
          <a:prstGeom prst="ellipse">
            <a:avLst/>
          </a:prstGeom>
          <a:solidFill>
            <a:srgbClr val="FFCC00"/>
          </a:solidFill>
          <a:ln w="9525">
            <a:solidFill>
              <a:schemeClr val="tx1"/>
            </a:solidFill>
            <a:round/>
            <a:headEnd/>
            <a:tailEnd/>
          </a:ln>
        </p:spPr>
        <p:txBody>
          <a:bodyPr wrap="none" anchor="ctr"/>
          <a:lstStyle/>
          <a:p>
            <a:endParaRPr lang="es-EC"/>
          </a:p>
        </p:txBody>
      </p:sp>
      <p:sp>
        <p:nvSpPr>
          <p:cNvPr id="8" name="Oval 7"/>
          <p:cNvSpPr>
            <a:spLocks noChangeArrowheads="1"/>
          </p:cNvSpPr>
          <p:nvPr/>
        </p:nvSpPr>
        <p:spPr bwMode="auto">
          <a:xfrm>
            <a:off x="4549775" y="3403600"/>
            <a:ext cx="125413" cy="122238"/>
          </a:xfrm>
          <a:prstGeom prst="ellipse">
            <a:avLst/>
          </a:prstGeom>
          <a:solidFill>
            <a:schemeClr val="accent1"/>
          </a:solidFill>
          <a:ln w="9525">
            <a:solidFill>
              <a:schemeClr val="tx1"/>
            </a:solidFill>
            <a:round/>
            <a:headEnd/>
            <a:tailEnd/>
          </a:ln>
        </p:spPr>
        <p:txBody>
          <a:bodyPr wrap="none" anchor="ctr"/>
          <a:lstStyle/>
          <a:p>
            <a:endParaRPr lang="es-EC"/>
          </a:p>
        </p:txBody>
      </p:sp>
      <p:sp>
        <p:nvSpPr>
          <p:cNvPr id="9" name="Oval 8"/>
          <p:cNvSpPr>
            <a:spLocks noChangeArrowheads="1"/>
          </p:cNvSpPr>
          <p:nvPr/>
        </p:nvSpPr>
        <p:spPr bwMode="auto">
          <a:xfrm>
            <a:off x="5484813" y="2898775"/>
            <a:ext cx="125412" cy="122238"/>
          </a:xfrm>
          <a:prstGeom prst="ellipse">
            <a:avLst/>
          </a:prstGeom>
          <a:solidFill>
            <a:srgbClr val="00FFFF"/>
          </a:solidFill>
          <a:ln w="9525">
            <a:solidFill>
              <a:schemeClr val="tx1"/>
            </a:solidFill>
            <a:round/>
            <a:headEnd/>
            <a:tailEnd/>
          </a:ln>
        </p:spPr>
        <p:txBody>
          <a:bodyPr wrap="none" anchor="ctr"/>
          <a:lstStyle/>
          <a:p>
            <a:endParaRPr lang="es-EC"/>
          </a:p>
        </p:txBody>
      </p:sp>
      <p:sp>
        <p:nvSpPr>
          <p:cNvPr id="10" name="Oval 9"/>
          <p:cNvSpPr>
            <a:spLocks noChangeArrowheads="1"/>
          </p:cNvSpPr>
          <p:nvPr/>
        </p:nvSpPr>
        <p:spPr bwMode="auto">
          <a:xfrm>
            <a:off x="5773738" y="3114675"/>
            <a:ext cx="125412" cy="122238"/>
          </a:xfrm>
          <a:prstGeom prst="ellipse">
            <a:avLst/>
          </a:prstGeom>
          <a:solidFill>
            <a:srgbClr val="00FFFF"/>
          </a:solidFill>
          <a:ln w="9525">
            <a:solidFill>
              <a:schemeClr val="tx1"/>
            </a:solidFill>
            <a:round/>
            <a:headEnd/>
            <a:tailEnd/>
          </a:ln>
        </p:spPr>
        <p:txBody>
          <a:bodyPr wrap="none" anchor="ctr"/>
          <a:lstStyle/>
          <a:p>
            <a:endParaRPr lang="es-EC"/>
          </a:p>
        </p:txBody>
      </p:sp>
      <p:sp>
        <p:nvSpPr>
          <p:cNvPr id="11" name="Oval 10"/>
          <p:cNvSpPr>
            <a:spLocks noChangeArrowheads="1"/>
          </p:cNvSpPr>
          <p:nvPr/>
        </p:nvSpPr>
        <p:spPr bwMode="auto">
          <a:xfrm>
            <a:off x="5557838" y="3116263"/>
            <a:ext cx="125412" cy="122237"/>
          </a:xfrm>
          <a:prstGeom prst="ellipse">
            <a:avLst/>
          </a:prstGeom>
          <a:solidFill>
            <a:srgbClr val="00FFFF"/>
          </a:solidFill>
          <a:ln w="9525">
            <a:solidFill>
              <a:schemeClr val="tx1"/>
            </a:solidFill>
            <a:round/>
            <a:headEnd/>
            <a:tailEnd/>
          </a:ln>
        </p:spPr>
        <p:txBody>
          <a:bodyPr wrap="none" anchor="ctr"/>
          <a:lstStyle/>
          <a:p>
            <a:endParaRPr lang="es-EC"/>
          </a:p>
        </p:txBody>
      </p:sp>
      <p:sp>
        <p:nvSpPr>
          <p:cNvPr id="12" name="Oval 11"/>
          <p:cNvSpPr>
            <a:spLocks noChangeArrowheads="1"/>
          </p:cNvSpPr>
          <p:nvPr/>
        </p:nvSpPr>
        <p:spPr bwMode="auto">
          <a:xfrm>
            <a:off x="5484813" y="3043238"/>
            <a:ext cx="125412" cy="122237"/>
          </a:xfrm>
          <a:prstGeom prst="ellipse">
            <a:avLst/>
          </a:prstGeom>
          <a:solidFill>
            <a:srgbClr val="00FFFF"/>
          </a:solidFill>
          <a:ln w="9525">
            <a:solidFill>
              <a:schemeClr val="tx1"/>
            </a:solidFill>
            <a:round/>
            <a:headEnd/>
            <a:tailEnd/>
          </a:ln>
        </p:spPr>
        <p:txBody>
          <a:bodyPr wrap="none" anchor="ctr"/>
          <a:lstStyle/>
          <a:p>
            <a:endParaRPr lang="es-EC"/>
          </a:p>
        </p:txBody>
      </p:sp>
      <p:sp>
        <p:nvSpPr>
          <p:cNvPr id="13" name="Oval 12"/>
          <p:cNvSpPr>
            <a:spLocks noChangeArrowheads="1"/>
          </p:cNvSpPr>
          <p:nvPr/>
        </p:nvSpPr>
        <p:spPr bwMode="auto">
          <a:xfrm>
            <a:off x="5629275" y="2971800"/>
            <a:ext cx="125413" cy="122238"/>
          </a:xfrm>
          <a:prstGeom prst="ellipse">
            <a:avLst/>
          </a:prstGeom>
          <a:solidFill>
            <a:srgbClr val="00FFFF"/>
          </a:solidFill>
          <a:ln w="9525">
            <a:solidFill>
              <a:schemeClr val="tx1"/>
            </a:solidFill>
            <a:round/>
            <a:headEnd/>
            <a:tailEnd/>
          </a:ln>
        </p:spPr>
        <p:txBody>
          <a:bodyPr wrap="none" anchor="ctr"/>
          <a:lstStyle/>
          <a:p>
            <a:endParaRPr lang="es-EC"/>
          </a:p>
        </p:txBody>
      </p:sp>
      <p:sp>
        <p:nvSpPr>
          <p:cNvPr id="14" name="Oval 13"/>
          <p:cNvSpPr>
            <a:spLocks noChangeArrowheads="1"/>
          </p:cNvSpPr>
          <p:nvPr/>
        </p:nvSpPr>
        <p:spPr bwMode="auto">
          <a:xfrm>
            <a:off x="4765675" y="3619500"/>
            <a:ext cx="125413" cy="122238"/>
          </a:xfrm>
          <a:prstGeom prst="ellipse">
            <a:avLst/>
          </a:prstGeom>
          <a:solidFill>
            <a:srgbClr val="FF0000"/>
          </a:solidFill>
          <a:ln w="9525">
            <a:solidFill>
              <a:schemeClr val="tx1"/>
            </a:solidFill>
            <a:round/>
            <a:headEnd/>
            <a:tailEnd/>
          </a:ln>
        </p:spPr>
        <p:txBody>
          <a:bodyPr wrap="none" anchor="ctr"/>
          <a:lstStyle/>
          <a:p>
            <a:endParaRPr lang="es-EC"/>
          </a:p>
        </p:txBody>
      </p:sp>
      <p:sp>
        <p:nvSpPr>
          <p:cNvPr id="15" name="Oval 14"/>
          <p:cNvSpPr>
            <a:spLocks noChangeArrowheads="1"/>
          </p:cNvSpPr>
          <p:nvPr/>
        </p:nvSpPr>
        <p:spPr bwMode="auto">
          <a:xfrm>
            <a:off x="4694238" y="3476625"/>
            <a:ext cx="125412" cy="122238"/>
          </a:xfrm>
          <a:prstGeom prst="ellipse">
            <a:avLst/>
          </a:prstGeom>
          <a:solidFill>
            <a:srgbClr val="FF0000"/>
          </a:solidFill>
          <a:ln w="9525">
            <a:solidFill>
              <a:schemeClr val="tx1"/>
            </a:solidFill>
            <a:round/>
            <a:headEnd/>
            <a:tailEnd/>
          </a:ln>
        </p:spPr>
        <p:txBody>
          <a:bodyPr wrap="none" anchor="ctr"/>
          <a:lstStyle/>
          <a:p>
            <a:endParaRPr lang="es-EC"/>
          </a:p>
        </p:txBody>
      </p:sp>
      <p:sp>
        <p:nvSpPr>
          <p:cNvPr id="16" name="Oval 15"/>
          <p:cNvSpPr>
            <a:spLocks noChangeArrowheads="1"/>
          </p:cNvSpPr>
          <p:nvPr/>
        </p:nvSpPr>
        <p:spPr bwMode="auto">
          <a:xfrm>
            <a:off x="4622800" y="3619500"/>
            <a:ext cx="125413" cy="122238"/>
          </a:xfrm>
          <a:prstGeom prst="ellipse">
            <a:avLst/>
          </a:prstGeom>
          <a:solidFill>
            <a:srgbClr val="FF0000"/>
          </a:solidFill>
          <a:ln w="9525">
            <a:solidFill>
              <a:schemeClr val="tx1"/>
            </a:solidFill>
            <a:round/>
            <a:headEnd/>
            <a:tailEnd/>
          </a:ln>
        </p:spPr>
        <p:txBody>
          <a:bodyPr wrap="none" anchor="ctr"/>
          <a:lstStyle/>
          <a:p>
            <a:endParaRPr lang="es-EC"/>
          </a:p>
        </p:txBody>
      </p:sp>
      <p:sp>
        <p:nvSpPr>
          <p:cNvPr id="17" name="Oval 16"/>
          <p:cNvSpPr>
            <a:spLocks noChangeArrowheads="1"/>
          </p:cNvSpPr>
          <p:nvPr/>
        </p:nvSpPr>
        <p:spPr bwMode="auto">
          <a:xfrm>
            <a:off x="4838700" y="3548063"/>
            <a:ext cx="125413" cy="122237"/>
          </a:xfrm>
          <a:prstGeom prst="ellipse">
            <a:avLst/>
          </a:prstGeom>
          <a:solidFill>
            <a:srgbClr val="FF0000"/>
          </a:solidFill>
          <a:ln w="9525">
            <a:solidFill>
              <a:schemeClr val="tx1"/>
            </a:solidFill>
            <a:round/>
            <a:headEnd/>
            <a:tailEnd/>
          </a:ln>
        </p:spPr>
        <p:txBody>
          <a:bodyPr wrap="none" anchor="ctr"/>
          <a:lstStyle/>
          <a:p>
            <a:endParaRPr lang="es-EC"/>
          </a:p>
        </p:txBody>
      </p:sp>
      <p:sp>
        <p:nvSpPr>
          <p:cNvPr id="18" name="Oval 17"/>
          <p:cNvSpPr>
            <a:spLocks noChangeArrowheads="1"/>
          </p:cNvSpPr>
          <p:nvPr/>
        </p:nvSpPr>
        <p:spPr bwMode="auto">
          <a:xfrm>
            <a:off x="4692650" y="3548063"/>
            <a:ext cx="125413" cy="122237"/>
          </a:xfrm>
          <a:prstGeom prst="ellipse">
            <a:avLst/>
          </a:prstGeom>
          <a:solidFill>
            <a:srgbClr val="FF0000"/>
          </a:solidFill>
          <a:ln w="9525">
            <a:solidFill>
              <a:schemeClr val="tx1"/>
            </a:solidFill>
            <a:round/>
            <a:headEnd/>
            <a:tailEnd/>
          </a:ln>
        </p:spPr>
        <p:txBody>
          <a:bodyPr wrap="none" anchor="ctr"/>
          <a:lstStyle/>
          <a:p>
            <a:endParaRPr lang="es-EC"/>
          </a:p>
        </p:txBody>
      </p:sp>
      <p:sp>
        <p:nvSpPr>
          <p:cNvPr id="19" name="Oval 18"/>
          <p:cNvSpPr>
            <a:spLocks noChangeArrowheads="1"/>
          </p:cNvSpPr>
          <p:nvPr/>
        </p:nvSpPr>
        <p:spPr bwMode="auto">
          <a:xfrm>
            <a:off x="4138613" y="3019425"/>
            <a:ext cx="125412" cy="122238"/>
          </a:xfrm>
          <a:prstGeom prst="ellipse">
            <a:avLst/>
          </a:prstGeom>
          <a:solidFill>
            <a:srgbClr val="0000FF"/>
          </a:solidFill>
          <a:ln w="9525">
            <a:solidFill>
              <a:schemeClr val="tx1"/>
            </a:solidFill>
            <a:round/>
            <a:headEnd/>
            <a:tailEnd/>
          </a:ln>
        </p:spPr>
        <p:txBody>
          <a:bodyPr wrap="none" anchor="ctr"/>
          <a:lstStyle/>
          <a:p>
            <a:endParaRPr lang="es-EC"/>
          </a:p>
        </p:txBody>
      </p:sp>
      <p:sp>
        <p:nvSpPr>
          <p:cNvPr id="20" name="Oval 19"/>
          <p:cNvSpPr>
            <a:spLocks noChangeArrowheads="1"/>
          </p:cNvSpPr>
          <p:nvPr/>
        </p:nvSpPr>
        <p:spPr bwMode="auto">
          <a:xfrm>
            <a:off x="3419475" y="2300288"/>
            <a:ext cx="125413" cy="122237"/>
          </a:xfrm>
          <a:prstGeom prst="ellipse">
            <a:avLst/>
          </a:prstGeom>
          <a:solidFill>
            <a:srgbClr val="0000FF"/>
          </a:solidFill>
          <a:ln w="9525">
            <a:solidFill>
              <a:schemeClr val="tx1"/>
            </a:solidFill>
            <a:round/>
            <a:headEnd/>
            <a:tailEnd/>
          </a:ln>
        </p:spPr>
        <p:txBody>
          <a:bodyPr wrap="none" anchor="ctr"/>
          <a:lstStyle/>
          <a:p>
            <a:endParaRPr lang="es-EC"/>
          </a:p>
        </p:txBody>
      </p:sp>
      <p:sp>
        <p:nvSpPr>
          <p:cNvPr id="21" name="Oval 20"/>
          <p:cNvSpPr>
            <a:spLocks noChangeArrowheads="1"/>
          </p:cNvSpPr>
          <p:nvPr/>
        </p:nvSpPr>
        <p:spPr bwMode="auto">
          <a:xfrm>
            <a:off x="3635375" y="2516188"/>
            <a:ext cx="125413" cy="122237"/>
          </a:xfrm>
          <a:prstGeom prst="ellipse">
            <a:avLst/>
          </a:prstGeom>
          <a:solidFill>
            <a:srgbClr val="0000FF"/>
          </a:solidFill>
          <a:ln w="9525">
            <a:solidFill>
              <a:schemeClr val="tx1"/>
            </a:solidFill>
            <a:round/>
            <a:headEnd/>
            <a:tailEnd/>
          </a:ln>
        </p:spPr>
        <p:txBody>
          <a:bodyPr wrap="none" anchor="ctr"/>
          <a:lstStyle/>
          <a:p>
            <a:endParaRPr lang="es-EC"/>
          </a:p>
        </p:txBody>
      </p:sp>
      <p:sp>
        <p:nvSpPr>
          <p:cNvPr id="22" name="Oval 21"/>
          <p:cNvSpPr>
            <a:spLocks noChangeArrowheads="1"/>
          </p:cNvSpPr>
          <p:nvPr/>
        </p:nvSpPr>
        <p:spPr bwMode="auto">
          <a:xfrm>
            <a:off x="3851275" y="2732088"/>
            <a:ext cx="125413" cy="122237"/>
          </a:xfrm>
          <a:prstGeom prst="ellipse">
            <a:avLst/>
          </a:prstGeom>
          <a:solidFill>
            <a:srgbClr val="0000FF"/>
          </a:solidFill>
          <a:ln w="9525">
            <a:solidFill>
              <a:schemeClr val="tx1"/>
            </a:solidFill>
            <a:round/>
            <a:headEnd/>
            <a:tailEnd/>
          </a:ln>
        </p:spPr>
        <p:txBody>
          <a:bodyPr wrap="none" anchor="ctr"/>
          <a:lstStyle/>
          <a:p>
            <a:endParaRPr lang="es-EC"/>
          </a:p>
        </p:txBody>
      </p:sp>
    </p:spTree>
    <p:extLst>
      <p:ext uri="{BB962C8B-B14F-4D97-AF65-F5344CB8AC3E}">
        <p14:creationId xmlns:p14="http://schemas.microsoft.com/office/powerpoint/2010/main" val="65443305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260" y="1052736"/>
            <a:ext cx="8668642"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00794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83568" y="270520"/>
            <a:ext cx="7920880" cy="224676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2000" b="1" i="0" u="none" strike="noStrike" cap="none" normalizeH="0" baseline="0" dirty="0" smtClean="0">
                <a:ln>
                  <a:noFill/>
                </a:ln>
                <a:solidFill>
                  <a:schemeClr val="tx1"/>
                </a:solidFill>
                <a:effectLst/>
                <a:latin typeface="Garamond" pitchFamily="18" charset="0"/>
                <a:ea typeface="SimSun" pitchFamily="2" charset="-122"/>
                <a:cs typeface="Arial" pitchFamily="34" charset="0"/>
              </a:rPr>
              <a:t>ERRORES</a:t>
            </a:r>
            <a:endParaRPr kumimoji="0" lang="es-EC" altLang="zh-CN" sz="2000" b="0" i="0" u="none" strike="noStrike" cap="none" normalizeH="0" baseline="0" dirty="0" smtClean="0">
              <a:ln>
                <a:noFill/>
              </a:ln>
              <a:solidFill>
                <a:srgbClr val="FF0000"/>
              </a:solidFill>
              <a:effectLst/>
              <a:latin typeface="Garamon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zh-CN" sz="2000" b="1" i="0" u="none" strike="noStrike" cap="none" normalizeH="0" baseline="0" dirty="0" smtClean="0">
                <a:ln>
                  <a:noFill/>
                </a:ln>
                <a:solidFill>
                  <a:srgbClr val="FF0000"/>
                </a:solidFill>
                <a:effectLst/>
                <a:latin typeface="Garamond" pitchFamily="18" charset="0"/>
                <a:ea typeface="SimSun" pitchFamily="2" charset="-122"/>
                <a:cs typeface="Arial" pitchFamily="34" charset="0"/>
              </a:rPr>
              <a:t>Elemento de un Nivel y causas de Error en este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zh-CN" sz="2000" b="0" i="0" u="none" strike="noStrike" cap="none" normalizeH="0" baseline="0" dirty="0" smtClean="0">
              <a:ln>
                <a:noFill/>
              </a:ln>
              <a:solidFill>
                <a:srgbClr val="FF0000"/>
              </a:solidFill>
              <a:effectLst/>
              <a:latin typeface="Garamond"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zh-CN" sz="2000" b="0" i="0" u="none" strike="noStrike" cap="none" normalizeH="0" baseline="0" dirty="0" smtClean="0">
                <a:ln>
                  <a:noFill/>
                </a:ln>
                <a:solidFill>
                  <a:srgbClr val="FF0000"/>
                </a:solidFill>
                <a:effectLst/>
                <a:latin typeface="Garamond" pitchFamily="18" charset="0"/>
                <a:ea typeface="SimSun" pitchFamily="2" charset="-122"/>
                <a:cs typeface="Arial" pitchFamily="34" charset="0"/>
              </a:rPr>
              <a:t>Un anteojo, generalmente de gran aumento (A, en la figura 3. 17.  y un nivel (N) montados sobre una plataforma </a:t>
            </a:r>
            <a:r>
              <a:rPr kumimoji="0" lang="es-ES" altLang="zh-CN" sz="2000" b="0" i="0" u="none" strike="noStrike" cap="none" normalizeH="0" baseline="0" dirty="0" err="1" smtClean="0">
                <a:ln>
                  <a:noFill/>
                </a:ln>
                <a:solidFill>
                  <a:srgbClr val="FF0000"/>
                </a:solidFill>
                <a:effectLst/>
                <a:latin typeface="Garamond" pitchFamily="18" charset="0"/>
                <a:ea typeface="SimSun" pitchFamily="2" charset="-122"/>
                <a:cs typeface="Arial" pitchFamily="34" charset="0"/>
              </a:rPr>
              <a:t>nivelante</a:t>
            </a:r>
            <a:r>
              <a:rPr kumimoji="0" lang="es-ES" altLang="zh-CN" sz="2000" b="0" i="0" u="none" strike="noStrike" cap="none" normalizeH="0" baseline="0" dirty="0" smtClean="0">
                <a:ln>
                  <a:noFill/>
                </a:ln>
                <a:solidFill>
                  <a:srgbClr val="FF0000"/>
                </a:solidFill>
                <a:effectLst/>
                <a:latin typeface="Garamond" pitchFamily="18" charset="0"/>
                <a:ea typeface="SimSun" pitchFamily="2" charset="-122"/>
                <a:cs typeface="Arial" pitchFamily="34" charset="0"/>
              </a:rPr>
              <a:t> (P) constituyen esencialmente el conjunto del aparato. </a:t>
            </a:r>
            <a:endParaRPr kumimoji="0" lang="es-EC" altLang="zh-CN" sz="2000" b="0" i="0" u="none" strike="noStrike" cap="none" normalizeH="0" baseline="0" dirty="0" smtClean="0">
              <a:ln>
                <a:noFill/>
              </a:ln>
              <a:solidFill>
                <a:srgbClr val="FF0000"/>
              </a:solidFill>
              <a:effectLst/>
              <a:latin typeface="Garamond"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p:txBody>
      </p:sp>
      <p:pic>
        <p:nvPicPr>
          <p:cNvPr id="35841" name="Imagen 1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63" y="2996952"/>
            <a:ext cx="4436643" cy="31683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49263"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35844" name="Picture 4" descr="D:\FOTOS\201001211322_36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2671175"/>
            <a:ext cx="3122249" cy="416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68786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01062" y="836712"/>
            <a:ext cx="8507996" cy="1631216"/>
          </a:xfrm>
          <a:prstGeom prst="rect">
            <a:avLst/>
          </a:prstGeom>
        </p:spPr>
        <p:txBody>
          <a:bodyPr wrap="square">
            <a:spAutoFit/>
          </a:bodyPr>
          <a:lstStyle/>
          <a:p>
            <a:r>
              <a:rPr lang="es-ES" sz="2000" b="1" dirty="0">
                <a:latin typeface="Garamond" pitchFamily="18" charset="0"/>
              </a:rPr>
              <a:t>ESTACIONES TOTALES</a:t>
            </a:r>
            <a:endParaRPr lang="es-EC" sz="2000" dirty="0">
              <a:latin typeface="Garamond" pitchFamily="18" charset="0"/>
            </a:endParaRPr>
          </a:p>
          <a:p>
            <a:r>
              <a:rPr lang="es-ES" sz="2000" b="1" dirty="0">
                <a:latin typeface="Garamond" pitchFamily="18" charset="0"/>
              </a:rPr>
              <a:t>  </a:t>
            </a:r>
            <a:endParaRPr lang="es-EC" sz="2000" dirty="0">
              <a:latin typeface="Garamond" pitchFamily="18" charset="0"/>
            </a:endParaRPr>
          </a:p>
          <a:p>
            <a:r>
              <a:rPr lang="es-ES" sz="2000" dirty="0">
                <a:latin typeface="Garamond" pitchFamily="18" charset="0"/>
              </a:rPr>
              <a:t>Se denomina estación total a un aparato electro-óptico utilizado en </a:t>
            </a:r>
            <a:r>
              <a:rPr lang="es-ES" sz="2000" dirty="0">
                <a:latin typeface="Garamond" pitchFamily="18" charset="0"/>
                <a:hlinkClick r:id="rId2" tooltip="Topografía"/>
              </a:rPr>
              <a:t>topografía</a:t>
            </a:r>
            <a:r>
              <a:rPr lang="es-ES" sz="2000" dirty="0">
                <a:latin typeface="Garamond" pitchFamily="18" charset="0"/>
              </a:rPr>
              <a:t>, cuyo funcionamiento se apoya en la </a:t>
            </a:r>
            <a:r>
              <a:rPr lang="es-ES" sz="2000" dirty="0">
                <a:latin typeface="Garamond" pitchFamily="18" charset="0"/>
                <a:hlinkClick r:id="rId3" tooltip="Tecnología"/>
              </a:rPr>
              <a:t>tecnología</a:t>
            </a:r>
            <a:r>
              <a:rPr lang="es-ES" sz="2000" dirty="0">
                <a:latin typeface="Garamond" pitchFamily="18" charset="0"/>
              </a:rPr>
              <a:t> </a:t>
            </a:r>
            <a:r>
              <a:rPr lang="es-ES" sz="2000" dirty="0">
                <a:latin typeface="Garamond" pitchFamily="18" charset="0"/>
                <a:hlinkClick r:id="rId4" tooltip="Electrónica"/>
              </a:rPr>
              <a:t>electrónica</a:t>
            </a:r>
            <a:r>
              <a:rPr lang="es-ES" sz="2000" dirty="0">
                <a:latin typeface="Garamond" pitchFamily="18" charset="0"/>
              </a:rPr>
              <a:t>. Consiste en la incorporación de un </a:t>
            </a:r>
            <a:r>
              <a:rPr lang="es-ES" sz="2000" dirty="0">
                <a:latin typeface="Garamond" pitchFamily="18" charset="0"/>
                <a:hlinkClick r:id="rId5" tooltip="Distanciómetro"/>
              </a:rPr>
              <a:t>distanció metro</a:t>
            </a:r>
            <a:r>
              <a:rPr lang="es-ES" sz="2000" dirty="0">
                <a:latin typeface="Garamond" pitchFamily="18" charset="0"/>
              </a:rPr>
              <a:t> y un </a:t>
            </a:r>
            <a:r>
              <a:rPr lang="es-ES" sz="2000" dirty="0">
                <a:latin typeface="Garamond" pitchFamily="18" charset="0"/>
                <a:hlinkClick r:id="rId6" tooltip="Microprocesador"/>
              </a:rPr>
              <a:t>microprocesador</a:t>
            </a:r>
            <a:r>
              <a:rPr lang="es-ES" sz="2000" dirty="0">
                <a:latin typeface="Garamond" pitchFamily="18" charset="0"/>
              </a:rPr>
              <a:t> a un </a:t>
            </a:r>
            <a:r>
              <a:rPr lang="es-ES" sz="2000" dirty="0">
                <a:latin typeface="Garamond" pitchFamily="18" charset="0"/>
                <a:hlinkClick r:id="rId7" tooltip="Teodolito"/>
              </a:rPr>
              <a:t>teodolito</a:t>
            </a:r>
            <a:r>
              <a:rPr lang="es-ES" sz="2000" dirty="0">
                <a:latin typeface="Garamond" pitchFamily="18" charset="0"/>
              </a:rPr>
              <a:t> electrónico.</a:t>
            </a:r>
            <a:endParaRPr lang="es-EC" sz="2000" dirty="0">
              <a:latin typeface="Garamond" pitchFamily="18" charset="0"/>
            </a:endParaRPr>
          </a:p>
        </p:txBody>
      </p:sp>
      <p:pic>
        <p:nvPicPr>
          <p:cNvPr id="36866" name="Picture 2" descr="D:\FOTOS\200812171323_087.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7544" y="2924943"/>
            <a:ext cx="4187516" cy="3140637"/>
          </a:xfrm>
          <a:prstGeom prst="rect">
            <a:avLst/>
          </a:prstGeom>
          <a:noFill/>
          <a:extLst>
            <a:ext uri="{909E8E84-426E-40DD-AFC4-6F175D3DCCD1}">
              <a14:hiddenFill xmlns:a14="http://schemas.microsoft.com/office/drawing/2010/main">
                <a:solidFill>
                  <a:srgbClr val="FFFFFF"/>
                </a:solidFill>
              </a14:hiddenFill>
            </a:ext>
          </a:extLst>
        </p:spPr>
      </p:pic>
      <p:pic>
        <p:nvPicPr>
          <p:cNvPr id="36867" name="Picture 3" descr="D:\FOTOS\200812171323_089.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88024" y="2933233"/>
            <a:ext cx="4176464" cy="3132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25329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1052736"/>
            <a:ext cx="7560840" cy="2862322"/>
          </a:xfrm>
          <a:prstGeom prst="rect">
            <a:avLst/>
          </a:prstGeom>
        </p:spPr>
        <p:txBody>
          <a:bodyPr wrap="square">
            <a:spAutoFit/>
          </a:bodyPr>
          <a:lstStyle/>
          <a:p>
            <a:pPr algn="just"/>
            <a:r>
              <a:rPr lang="es-ES" sz="2000" b="1" dirty="0">
                <a:latin typeface="Garamond" pitchFamily="18" charset="0"/>
              </a:rPr>
              <a:t>Una estación total posee básicamente 3 componentes:</a:t>
            </a:r>
            <a:endParaRPr lang="es-EC" sz="2000" b="1" dirty="0">
              <a:latin typeface="Garamond" pitchFamily="18" charset="0"/>
            </a:endParaRPr>
          </a:p>
          <a:p>
            <a:pPr algn="just"/>
            <a:r>
              <a:rPr lang="es-ES" sz="2000" dirty="0">
                <a:latin typeface="Garamond" pitchFamily="18" charset="0"/>
              </a:rPr>
              <a:t> </a:t>
            </a:r>
            <a:endParaRPr lang="es-EC" sz="2000" dirty="0">
              <a:latin typeface="Garamond" pitchFamily="18" charset="0"/>
            </a:endParaRPr>
          </a:p>
          <a:p>
            <a:pPr algn="just"/>
            <a:r>
              <a:rPr lang="es-ES" sz="2000" dirty="0">
                <a:latin typeface="Garamond" pitchFamily="18" charset="0"/>
              </a:rPr>
              <a:t> </a:t>
            </a:r>
            <a:endParaRPr lang="es-EC" sz="2000" dirty="0">
              <a:latin typeface="Garamond" pitchFamily="18" charset="0"/>
            </a:endParaRPr>
          </a:p>
          <a:p>
            <a:pPr lvl="0" algn="just"/>
            <a:r>
              <a:rPr lang="es-ES_tradnl" sz="2000" dirty="0">
                <a:latin typeface="Garamond" pitchFamily="18" charset="0"/>
              </a:rPr>
              <a:t>Mecánico: el limbo, los ejes y tornillos, el nivel, la base </a:t>
            </a:r>
            <a:r>
              <a:rPr lang="es-ES_tradnl" sz="2000" dirty="0" err="1">
                <a:latin typeface="Garamond" pitchFamily="18" charset="0"/>
              </a:rPr>
              <a:t>nivelante</a:t>
            </a:r>
            <a:r>
              <a:rPr lang="es-ES_tradnl" sz="2000" dirty="0" smtClean="0">
                <a:latin typeface="Garamond" pitchFamily="18" charset="0"/>
              </a:rPr>
              <a:t>.</a:t>
            </a:r>
          </a:p>
          <a:p>
            <a:pPr lvl="0" algn="just"/>
            <a:endParaRPr lang="es-EC" sz="2000" dirty="0">
              <a:latin typeface="Garamond" pitchFamily="18" charset="0"/>
            </a:endParaRPr>
          </a:p>
          <a:p>
            <a:pPr lvl="0" algn="just"/>
            <a:r>
              <a:rPr lang="es-ES_tradnl" sz="2000" dirty="0">
                <a:latin typeface="Garamond" pitchFamily="18" charset="0"/>
              </a:rPr>
              <a:t>Óptico: el anteojo y la plomada </a:t>
            </a:r>
            <a:r>
              <a:rPr lang="es-ES_tradnl" sz="2000" dirty="0" smtClean="0">
                <a:latin typeface="Garamond" pitchFamily="18" charset="0"/>
              </a:rPr>
              <a:t>óptica</a:t>
            </a:r>
          </a:p>
          <a:p>
            <a:pPr lvl="0" algn="just"/>
            <a:endParaRPr lang="es-EC" sz="2000" dirty="0">
              <a:latin typeface="Garamond" pitchFamily="18" charset="0"/>
            </a:endParaRPr>
          </a:p>
          <a:p>
            <a:pPr lvl="0" algn="just"/>
            <a:r>
              <a:rPr lang="es-ES_tradnl" sz="2000" dirty="0">
                <a:latin typeface="Garamond" pitchFamily="18" charset="0"/>
              </a:rPr>
              <a:t>Electrónico: el </a:t>
            </a:r>
            <a:r>
              <a:rPr lang="es-ES_tradnl" sz="2000" dirty="0" err="1">
                <a:latin typeface="Garamond" pitchFamily="18" charset="0"/>
              </a:rPr>
              <a:t>distanciómetro</a:t>
            </a:r>
            <a:r>
              <a:rPr lang="es-ES_tradnl" sz="2000" dirty="0">
                <a:latin typeface="Garamond" pitchFamily="18" charset="0"/>
              </a:rPr>
              <a:t>, los lectores de limbos, el software y la memoria</a:t>
            </a:r>
            <a:endParaRPr lang="es-EC" sz="2000" dirty="0">
              <a:latin typeface="Garamond" pitchFamily="18" charset="0"/>
            </a:endParaRPr>
          </a:p>
        </p:txBody>
      </p:sp>
    </p:spTree>
    <p:extLst>
      <p:ext uri="{BB962C8B-B14F-4D97-AF65-F5344CB8AC3E}">
        <p14:creationId xmlns:p14="http://schemas.microsoft.com/office/powerpoint/2010/main" val="416070373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427984" y="2636912"/>
            <a:ext cx="4572000" cy="1938992"/>
          </a:xfrm>
          <a:prstGeom prst="rect">
            <a:avLst/>
          </a:prstGeom>
        </p:spPr>
        <p:txBody>
          <a:bodyPr>
            <a:spAutoFit/>
          </a:bodyPr>
          <a:lstStyle/>
          <a:p>
            <a:pPr algn="just"/>
            <a:r>
              <a:rPr lang="es-ES" sz="2000" dirty="0">
                <a:latin typeface="Garamond" pitchFamily="18" charset="0"/>
              </a:rPr>
              <a:t>Los </a:t>
            </a:r>
            <a:r>
              <a:rPr lang="es-ES" sz="2000" dirty="0" err="1">
                <a:latin typeface="Garamond" pitchFamily="18" charset="0"/>
              </a:rPr>
              <a:t>distanciómetros</a:t>
            </a:r>
            <a:r>
              <a:rPr lang="es-ES" sz="2000" dirty="0">
                <a:latin typeface="Garamond" pitchFamily="18" charset="0"/>
              </a:rPr>
              <a:t> con fuentes portadoras de diodo normal de arseniuro de galio gas, de menor alcance, pero con fines propiamente topográficos, hasta 3 – 4 km, con precisiones del orden de anterior. Todas las estaciones totales utilizan este sistema.</a:t>
            </a:r>
            <a:endParaRPr lang="es-EC" sz="2000" dirty="0">
              <a:latin typeface="Garamond" pitchFamily="18" charset="0"/>
            </a:endParaRPr>
          </a:p>
        </p:txBody>
      </p:sp>
      <p:sp>
        <p:nvSpPr>
          <p:cNvPr id="6" name="5 Rectángulo"/>
          <p:cNvSpPr/>
          <p:nvPr/>
        </p:nvSpPr>
        <p:spPr>
          <a:xfrm>
            <a:off x="1403648" y="424101"/>
            <a:ext cx="7200800" cy="400110"/>
          </a:xfrm>
          <a:prstGeom prst="rect">
            <a:avLst/>
          </a:prstGeom>
        </p:spPr>
        <p:txBody>
          <a:bodyPr wrap="square">
            <a:spAutoFit/>
          </a:bodyPr>
          <a:lstStyle/>
          <a:p>
            <a:r>
              <a:rPr lang="es-ES" sz="2000" b="1" dirty="0">
                <a:latin typeface="Garamond" pitchFamily="18" charset="0"/>
              </a:rPr>
              <a:t>Principios básicos de medición electromagnética de distancia </a:t>
            </a:r>
            <a:endParaRPr lang="es-EC" sz="2000" dirty="0">
              <a:latin typeface="Garamond" pitchFamily="18" charset="0"/>
            </a:endParaRPr>
          </a:p>
        </p:txBody>
      </p:sp>
      <p:pic>
        <p:nvPicPr>
          <p:cNvPr id="37890" name="Picture 2" descr="D:\FOTOS\200903131229_4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134" y="1251760"/>
            <a:ext cx="3924436" cy="5232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38677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17550" y="367325"/>
            <a:ext cx="8640960" cy="3170099"/>
          </a:xfrm>
          <a:prstGeom prst="rect">
            <a:avLst/>
          </a:prstGeom>
        </p:spPr>
        <p:txBody>
          <a:bodyPr wrap="square">
            <a:spAutoFit/>
          </a:bodyPr>
          <a:lstStyle/>
          <a:p>
            <a:r>
              <a:rPr lang="es-ES" sz="2000" b="1" dirty="0">
                <a:latin typeface="Garamond" pitchFamily="18" charset="0"/>
              </a:rPr>
              <a:t>ERRORES</a:t>
            </a:r>
            <a:endParaRPr lang="es-EC" sz="2000" dirty="0">
              <a:latin typeface="Garamond" pitchFamily="18" charset="0"/>
            </a:endParaRPr>
          </a:p>
          <a:p>
            <a:r>
              <a:rPr lang="es-ES" sz="2000" b="1" dirty="0">
                <a:latin typeface="Garamond" pitchFamily="18" charset="0"/>
              </a:rPr>
              <a:t> </a:t>
            </a:r>
            <a:endParaRPr lang="es-EC" sz="2000" dirty="0">
              <a:latin typeface="Garamond" pitchFamily="18" charset="0"/>
            </a:endParaRPr>
          </a:p>
          <a:p>
            <a:r>
              <a:rPr lang="es-ES" sz="2000" b="1" dirty="0">
                <a:latin typeface="Garamond" pitchFamily="18" charset="0"/>
              </a:rPr>
              <a:t> </a:t>
            </a:r>
            <a:endParaRPr lang="es-EC" sz="2000" dirty="0">
              <a:latin typeface="Garamond" pitchFamily="18" charset="0"/>
            </a:endParaRPr>
          </a:p>
          <a:p>
            <a:r>
              <a:rPr lang="es-ES" sz="2000" b="1" dirty="0" smtClean="0">
                <a:latin typeface="Garamond" pitchFamily="18" charset="0"/>
              </a:rPr>
              <a:t>Errores </a:t>
            </a:r>
            <a:r>
              <a:rPr lang="es-ES" sz="2000" b="1" dirty="0">
                <a:latin typeface="Garamond" pitchFamily="18" charset="0"/>
              </a:rPr>
              <a:t>en la medida de distancias electrónicas</a:t>
            </a:r>
            <a:endParaRPr lang="es-EC" sz="2000" dirty="0">
              <a:latin typeface="Garamond" pitchFamily="18" charset="0"/>
            </a:endParaRPr>
          </a:p>
          <a:p>
            <a:r>
              <a:rPr lang="es-ES" sz="2000" b="1" dirty="0">
                <a:latin typeface="Garamond" pitchFamily="18" charset="0"/>
              </a:rPr>
              <a:t> </a:t>
            </a:r>
            <a:endParaRPr lang="es-EC" sz="2000" dirty="0">
              <a:latin typeface="Garamond" pitchFamily="18" charset="0"/>
            </a:endParaRPr>
          </a:p>
          <a:p>
            <a:r>
              <a:rPr lang="es-ES" sz="2000" b="1" dirty="0" smtClean="0">
                <a:latin typeface="Garamond" pitchFamily="18" charset="0"/>
              </a:rPr>
              <a:t>Error </a:t>
            </a:r>
            <a:r>
              <a:rPr lang="es-ES" sz="2000" b="1" dirty="0">
                <a:latin typeface="Garamond" pitchFamily="18" charset="0"/>
              </a:rPr>
              <a:t>entre distancia inclinada y distancia Horizontal</a:t>
            </a:r>
            <a:endParaRPr lang="es-EC" sz="2000" dirty="0">
              <a:latin typeface="Garamond" pitchFamily="18" charset="0"/>
            </a:endParaRPr>
          </a:p>
          <a:p>
            <a:r>
              <a:rPr lang="es-ES" sz="2000" b="1" dirty="0">
                <a:latin typeface="Garamond" pitchFamily="18" charset="0"/>
              </a:rPr>
              <a:t> </a:t>
            </a:r>
            <a:endParaRPr lang="es-EC" sz="2000" dirty="0">
              <a:latin typeface="Garamond" pitchFamily="18" charset="0"/>
            </a:endParaRPr>
          </a:p>
          <a:p>
            <a:r>
              <a:rPr lang="es-ES" sz="2000" b="1" dirty="0" smtClean="0">
                <a:latin typeface="Garamond" pitchFamily="18" charset="0"/>
              </a:rPr>
              <a:t>Error </a:t>
            </a:r>
            <a:r>
              <a:rPr lang="es-ES" sz="2000" b="1" dirty="0">
                <a:latin typeface="Garamond" pitchFamily="18" charset="0"/>
              </a:rPr>
              <a:t>en la alineación de los reflectores </a:t>
            </a:r>
            <a:endParaRPr lang="es-EC" sz="2000" dirty="0">
              <a:latin typeface="Garamond" pitchFamily="18" charset="0"/>
            </a:endParaRPr>
          </a:p>
          <a:p>
            <a:r>
              <a:rPr lang="es-ES" sz="2000" b="1" dirty="0" smtClean="0">
                <a:latin typeface="Garamond" pitchFamily="18" charset="0"/>
              </a:rPr>
              <a:t>Error </a:t>
            </a:r>
            <a:r>
              <a:rPr lang="es-ES" sz="2000" b="1" dirty="0">
                <a:latin typeface="Garamond" pitchFamily="18" charset="0"/>
              </a:rPr>
              <a:t>de Escala</a:t>
            </a:r>
            <a:endParaRPr lang="es-EC" sz="2000" dirty="0">
              <a:latin typeface="Garamond" pitchFamily="18" charset="0"/>
            </a:endParaRPr>
          </a:p>
          <a:p>
            <a:r>
              <a:rPr lang="es-ES" sz="2000" b="1" dirty="0" smtClean="0">
                <a:latin typeface="Garamond" pitchFamily="18" charset="0"/>
              </a:rPr>
              <a:t>Error </a:t>
            </a:r>
            <a:r>
              <a:rPr lang="es-ES" sz="2000" b="1" dirty="0">
                <a:latin typeface="Garamond" pitchFamily="18" charset="0"/>
              </a:rPr>
              <a:t>del punto centro del EDM y el prisma</a:t>
            </a:r>
            <a:endParaRPr lang="es-EC" sz="2000" dirty="0">
              <a:latin typeface="Garamond" pitchFamily="18" charset="0"/>
            </a:endParaRPr>
          </a:p>
        </p:txBody>
      </p:sp>
      <p:pic>
        <p:nvPicPr>
          <p:cNvPr id="60418" name="Picture 2" descr="D:\FOTOS\20110121_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8808" y="3549219"/>
            <a:ext cx="4285864" cy="3221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89080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2828836"/>
            <a:ext cx="4572000" cy="369332"/>
          </a:xfrm>
          <a:prstGeom prst="rect">
            <a:avLst/>
          </a:prstGeom>
        </p:spPr>
        <p:txBody>
          <a:bodyPr>
            <a:spAutoFit/>
          </a:bodyPr>
          <a:lstStyle/>
          <a:p>
            <a:r>
              <a:rPr lang="es-ES" b="1" dirty="0" smtClean="0"/>
              <a:t>PROCEDIMIENTOS </a:t>
            </a:r>
            <a:r>
              <a:rPr lang="es-ES" b="1" dirty="0"/>
              <a:t>DE CALIBRACIÓN</a:t>
            </a:r>
            <a:endParaRPr lang="es-EC" b="1" dirty="0"/>
          </a:p>
        </p:txBody>
      </p:sp>
    </p:spTree>
    <p:extLst>
      <p:ext uri="{BB962C8B-B14F-4D97-AF65-F5344CB8AC3E}">
        <p14:creationId xmlns:p14="http://schemas.microsoft.com/office/powerpoint/2010/main" val="183292157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1443841"/>
            <a:ext cx="8136904" cy="3477875"/>
          </a:xfrm>
          <a:prstGeom prst="rect">
            <a:avLst/>
          </a:prstGeom>
        </p:spPr>
        <p:txBody>
          <a:bodyPr wrap="square">
            <a:spAutoFit/>
          </a:bodyPr>
          <a:lstStyle/>
          <a:p>
            <a:pPr algn="just"/>
            <a:r>
              <a:rPr lang="es-ES" sz="2000" b="1" dirty="0">
                <a:latin typeface="Garamond" pitchFamily="18" charset="0"/>
              </a:rPr>
              <a:t>BASE DE CALIBRACIÓN PARA INSTRUMENTOS TOPOGRÁFICOS Y GEODÉSICOS </a:t>
            </a:r>
            <a:endParaRPr lang="es-EC" sz="2000" dirty="0">
              <a:latin typeface="Garamond" pitchFamily="18" charset="0"/>
            </a:endParaRPr>
          </a:p>
          <a:p>
            <a:pPr algn="just"/>
            <a:r>
              <a:rPr lang="es-ES" sz="2000" dirty="0">
                <a:latin typeface="Garamond" pitchFamily="18" charset="0"/>
              </a:rPr>
              <a:t> </a:t>
            </a:r>
            <a:endParaRPr lang="es-EC" sz="2000" dirty="0">
              <a:latin typeface="Garamond" pitchFamily="18" charset="0"/>
            </a:endParaRPr>
          </a:p>
          <a:p>
            <a:pPr algn="just"/>
            <a:r>
              <a:rPr lang="es-ES" sz="2000" dirty="0">
                <a:latin typeface="Garamond" pitchFamily="18" charset="0"/>
              </a:rPr>
              <a:t>Para este proyecto, se deben tratar diversos puntos a cerca de la utilización de instrumentos Topográficos y Geodésicos</a:t>
            </a:r>
            <a:r>
              <a:rPr lang="es-ES" sz="2000" dirty="0" smtClean="0">
                <a:latin typeface="Garamond" pitchFamily="18" charset="0"/>
              </a:rPr>
              <a:t>.</a:t>
            </a:r>
          </a:p>
          <a:p>
            <a:pPr algn="just"/>
            <a:endParaRPr lang="es-EC" sz="2000" dirty="0">
              <a:latin typeface="Garamond" pitchFamily="18" charset="0"/>
            </a:endParaRPr>
          </a:p>
          <a:p>
            <a:pPr algn="just"/>
            <a:r>
              <a:rPr lang="es-ES" sz="2000" b="1" dirty="0">
                <a:latin typeface="Garamond" pitchFamily="18" charset="0"/>
              </a:rPr>
              <a:t>Los puntos de mayor importancia, son los siguientes:</a:t>
            </a:r>
            <a:endParaRPr lang="es-EC" sz="2000" b="1" dirty="0">
              <a:latin typeface="Garamond" pitchFamily="18" charset="0"/>
            </a:endParaRPr>
          </a:p>
          <a:p>
            <a:pPr lvl="0" algn="just"/>
            <a:r>
              <a:rPr lang="es-ES_tradnl" sz="2000" dirty="0">
                <a:latin typeface="Garamond" pitchFamily="18" charset="0"/>
              </a:rPr>
              <a:t>Procedimientos para construir la base.</a:t>
            </a:r>
            <a:endParaRPr lang="es-EC" sz="2000" dirty="0">
              <a:latin typeface="Garamond" pitchFamily="18" charset="0"/>
            </a:endParaRPr>
          </a:p>
          <a:p>
            <a:pPr lvl="0" algn="just"/>
            <a:r>
              <a:rPr lang="es-ES_tradnl" sz="2000" dirty="0">
                <a:latin typeface="Garamond" pitchFamily="18" charset="0"/>
              </a:rPr>
              <a:t>Procedimientos para realizar las mediciones conforme a la norma ISO  17123.</a:t>
            </a:r>
            <a:endParaRPr lang="es-EC" sz="2000" dirty="0">
              <a:latin typeface="Garamond" pitchFamily="18" charset="0"/>
            </a:endParaRPr>
          </a:p>
          <a:p>
            <a:pPr lvl="0" algn="just"/>
            <a:r>
              <a:rPr lang="es-ES_tradnl" sz="2000" dirty="0">
                <a:latin typeface="Garamond" pitchFamily="18" charset="0"/>
              </a:rPr>
              <a:t>Obtención  de la medida del  patrón</a:t>
            </a:r>
            <a:endParaRPr lang="es-EC" sz="2000" dirty="0">
              <a:latin typeface="Garamond" pitchFamily="18" charset="0"/>
            </a:endParaRPr>
          </a:p>
          <a:p>
            <a:pPr lvl="0" algn="just"/>
            <a:r>
              <a:rPr lang="es-ES_tradnl" sz="2000" dirty="0">
                <a:latin typeface="Garamond" pitchFamily="18" charset="0"/>
              </a:rPr>
              <a:t>Selección del mejor equipo para realizar el proyecto, etc.</a:t>
            </a:r>
            <a:endParaRPr lang="es-EC" sz="2000" dirty="0">
              <a:latin typeface="Garamond" pitchFamily="18" charset="0"/>
            </a:endParaRPr>
          </a:p>
        </p:txBody>
      </p:sp>
    </p:spTree>
    <p:extLst>
      <p:ext uri="{BB962C8B-B14F-4D97-AF65-F5344CB8AC3E}">
        <p14:creationId xmlns:p14="http://schemas.microsoft.com/office/powerpoint/2010/main" val="222088750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44306" y="260648"/>
            <a:ext cx="8480920"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2000" b="1" i="0" u="none" strike="noStrike" cap="none" normalizeH="0" baseline="0" dirty="0" smtClean="0">
                <a:ln>
                  <a:noFill/>
                </a:ln>
                <a:solidFill>
                  <a:schemeClr val="tx1"/>
                </a:solidFill>
                <a:effectLst/>
                <a:latin typeface="Garamond" pitchFamily="18" charset="0"/>
                <a:ea typeface="SimSun" pitchFamily="2" charset="-122"/>
                <a:cs typeface="Arial" pitchFamily="34" charset="0"/>
              </a:rPr>
              <a:t>Selección del Sitio </a:t>
            </a: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zh-CN" sz="2000"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Se debe tomar en cuenta muchas situaciones para la sección del sitio donde será establecida la Base de Calibración, entre ellas está la siguiente:</a:t>
            </a: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zh-CN" sz="2000" b="1" i="0" u="none" strike="noStrike" cap="none" normalizeH="0" baseline="0" dirty="0" smtClean="0">
                <a:ln>
                  <a:noFill/>
                </a:ln>
                <a:solidFill>
                  <a:schemeClr val="tx1"/>
                </a:solidFill>
                <a:effectLst/>
                <a:latin typeface="Garamond" pitchFamily="18" charset="0"/>
                <a:ea typeface="SimSun" pitchFamily="2" charset="-122"/>
                <a:cs typeface="Arial" pitchFamily="34" charset="0"/>
              </a:rPr>
              <a:t>Acceso </a:t>
            </a: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zh-CN" sz="2000" b="1" i="0" u="none" strike="noStrike" cap="none" normalizeH="0" baseline="0" dirty="0" smtClean="0">
                <a:ln>
                  <a:noFill/>
                </a:ln>
                <a:solidFill>
                  <a:schemeClr val="tx1"/>
                </a:solidFill>
                <a:effectLst/>
                <a:latin typeface="Garamond" pitchFamily="18" charset="0"/>
                <a:ea typeface="SimSun" pitchFamily="2" charset="-122"/>
                <a:cs typeface="Arial" pitchFamily="34" charset="0"/>
              </a:rPr>
              <a:t>Terreno </a:t>
            </a: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zh-CN" sz="2000" b="1" i="0" u="none" strike="noStrike" cap="none" normalizeH="0" baseline="0" dirty="0" smtClean="0">
                <a:ln>
                  <a:noFill/>
                </a:ln>
                <a:solidFill>
                  <a:schemeClr val="tx1"/>
                </a:solidFill>
                <a:effectLst/>
                <a:latin typeface="Garamond" pitchFamily="18" charset="0"/>
                <a:ea typeface="SimSun" pitchFamily="2" charset="-122"/>
                <a:cs typeface="Arial" pitchFamily="34" charset="0"/>
              </a:rPr>
              <a:t>Naturaleza de los Obstáculos </a:t>
            </a: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zh-CN" sz="2000" b="1" i="0" u="none" strike="noStrike" cap="none" normalizeH="0" baseline="0" dirty="0" smtClean="0">
                <a:ln>
                  <a:noFill/>
                </a:ln>
                <a:solidFill>
                  <a:schemeClr val="tx1"/>
                </a:solidFill>
                <a:effectLst/>
                <a:latin typeface="Garamond" pitchFamily="18" charset="0"/>
                <a:ea typeface="SimSun" pitchFamily="2" charset="-122"/>
                <a:cs typeface="Arial" pitchFamily="34" charset="0"/>
              </a:rPr>
              <a:t>Localización </a:t>
            </a: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zh-CN" sz="2000" b="1" i="0" u="none" strike="noStrike" cap="none" normalizeH="0" baseline="0" dirty="0" smtClean="0">
                <a:ln>
                  <a:noFill/>
                </a:ln>
                <a:solidFill>
                  <a:schemeClr val="tx1"/>
                </a:solidFill>
                <a:effectLst/>
                <a:latin typeface="Garamond" pitchFamily="18" charset="0"/>
                <a:ea typeface="SimSun" pitchFamily="2" charset="-122"/>
                <a:cs typeface="Arial" pitchFamily="34" charset="0"/>
              </a:rPr>
              <a:t>.   Configuración de la Base de Prueba para Teodolitos </a:t>
            </a: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zh-CN"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8913" name="Imagen 110"/>
          <p:cNvPicPr>
            <a:picLocks noChangeAspect="1" noChangeArrowheads="1"/>
          </p:cNvPicPr>
          <p:nvPr/>
        </p:nvPicPr>
        <p:blipFill>
          <a:blip r:embed="rId2">
            <a:extLst>
              <a:ext uri="{28A0092B-C50C-407E-A947-70E740481C1C}">
                <a14:useLocalDpi xmlns:a14="http://schemas.microsoft.com/office/drawing/2010/main" val="0"/>
              </a:ext>
            </a:extLst>
          </a:blip>
          <a:srcRect l="8537" r="8652" b="12947"/>
          <a:stretch>
            <a:fillRect/>
          </a:stretch>
        </p:blipFill>
        <p:spPr bwMode="auto">
          <a:xfrm>
            <a:off x="3131840" y="3610122"/>
            <a:ext cx="4392488" cy="29449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44306" y="2852936"/>
            <a:ext cx="863994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zh-CN" sz="2000" b="1" i="0" u="none" strike="noStrike" cap="none" normalizeH="0" baseline="0" dirty="0" smtClean="0">
                <a:ln>
                  <a:noFill/>
                </a:ln>
                <a:solidFill>
                  <a:schemeClr val="tx1"/>
                </a:solidFill>
                <a:effectLst/>
                <a:latin typeface="Garamond" pitchFamily="18" charset="0"/>
                <a:ea typeface="SimSun" pitchFamily="2" charset="-122"/>
                <a:cs typeface="Arial" pitchFamily="34" charset="0"/>
              </a:rPr>
              <a:t>. Procedimiento para configurar y construir la Base  de Calibración para teodolitos (Ángulos Horizontales)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zh-CN" sz="2000" b="1" i="0" u="none" strike="noStrike" cap="none" normalizeH="0" baseline="0" dirty="0" smtClean="0">
                <a:ln>
                  <a:noFill/>
                </a:ln>
                <a:solidFill>
                  <a:schemeClr val="tx1"/>
                </a:solidFill>
                <a:effectLst/>
                <a:latin typeface="Garamond" pitchFamily="18" charset="0"/>
                <a:ea typeface="SimSun" pitchFamily="2" charset="-122"/>
                <a:cs typeface="Arial" pitchFamily="34" charset="0"/>
              </a:rPr>
              <a:t>Pilares </a:t>
            </a: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zh-CN" sz="2000" b="1" i="0" u="none" strike="noStrike" cap="none" normalizeH="0" baseline="0" dirty="0" smtClean="0">
                <a:ln>
                  <a:noFill/>
                </a:ln>
                <a:solidFill>
                  <a:schemeClr val="tx1"/>
                </a:solidFill>
                <a:effectLst/>
                <a:latin typeface="Garamond" pitchFamily="18" charset="0"/>
                <a:ea typeface="SimSun" pitchFamily="2" charset="-122"/>
                <a:cs typeface="Arial" pitchFamily="34" charset="0"/>
              </a:rPr>
              <a:t>Estabilidad </a:t>
            </a: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zh-CN" sz="2000" b="1" i="0" u="none" strike="noStrike" cap="none" normalizeH="0" baseline="0" dirty="0" smtClean="0">
                <a:ln>
                  <a:noFill/>
                </a:ln>
                <a:solidFill>
                  <a:schemeClr val="tx1"/>
                </a:solidFill>
                <a:effectLst/>
                <a:latin typeface="Garamond" pitchFamily="18" charset="0"/>
                <a:ea typeface="SimSun" pitchFamily="2" charset="-122"/>
                <a:cs typeface="Arial" pitchFamily="34" charset="0"/>
              </a:rPr>
              <a:t>Operación de Terreno </a:t>
            </a:r>
            <a:endParaRPr kumimoji="0" lang="es-ES" altLang="zh-CN" sz="2000" b="0" i="0" u="none" strike="noStrike" cap="none" normalizeH="0" baseline="0" dirty="0" smtClean="0">
              <a:ln>
                <a:noFill/>
              </a:ln>
              <a:solidFill>
                <a:schemeClr val="tx1"/>
              </a:solidFill>
              <a:effectLst/>
              <a:latin typeface="Garamond" pitchFamily="18" charset="0"/>
              <a:cs typeface="Arial" pitchFamily="34" charset="0"/>
            </a:endParaRPr>
          </a:p>
        </p:txBody>
      </p:sp>
    </p:spTree>
    <p:extLst>
      <p:ext uri="{BB962C8B-B14F-4D97-AF65-F5344CB8AC3E}">
        <p14:creationId xmlns:p14="http://schemas.microsoft.com/office/powerpoint/2010/main" val="405378776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1052736"/>
            <a:ext cx="7992888" cy="2554545"/>
          </a:xfrm>
          <a:prstGeom prst="rect">
            <a:avLst/>
          </a:prstGeom>
        </p:spPr>
        <p:txBody>
          <a:bodyPr wrap="square">
            <a:spAutoFit/>
          </a:bodyPr>
          <a:lstStyle/>
          <a:p>
            <a:r>
              <a:rPr lang="es-ES_tradnl" sz="2000" b="1" dirty="0">
                <a:latin typeface="Garamond" pitchFamily="18" charset="0"/>
              </a:rPr>
              <a:t>Equipo necesario para Establecer la Base Calibración para </a:t>
            </a:r>
            <a:endParaRPr lang="es-ES_tradnl" sz="2000" b="1" dirty="0" smtClean="0">
              <a:latin typeface="Garamond" pitchFamily="18" charset="0"/>
            </a:endParaRPr>
          </a:p>
          <a:p>
            <a:endParaRPr lang="es-ES_tradnl" sz="2000" b="1" dirty="0">
              <a:latin typeface="Garamond" pitchFamily="18" charset="0"/>
            </a:endParaRPr>
          </a:p>
          <a:p>
            <a:r>
              <a:rPr lang="es-ES_tradnl" sz="2000" dirty="0" smtClean="0">
                <a:latin typeface="Garamond" pitchFamily="18" charset="0"/>
              </a:rPr>
              <a:t>1 </a:t>
            </a:r>
            <a:r>
              <a:rPr lang="es-ES_tradnl" sz="2000" dirty="0">
                <a:latin typeface="Garamond" pitchFamily="18" charset="0"/>
              </a:rPr>
              <a:t>Teodolito con distanció metro o Estación Total.</a:t>
            </a:r>
            <a:endParaRPr lang="es-EC" sz="2000" dirty="0">
              <a:latin typeface="Garamond" pitchFamily="18" charset="0"/>
            </a:endParaRPr>
          </a:p>
          <a:p>
            <a:pPr lvl="0"/>
            <a:r>
              <a:rPr lang="es-ES_tradnl" sz="2000" dirty="0">
                <a:latin typeface="Garamond" pitchFamily="18" charset="0"/>
              </a:rPr>
              <a:t>1 plomada óptica nadir.</a:t>
            </a:r>
            <a:endParaRPr lang="es-EC" sz="2000" dirty="0">
              <a:latin typeface="Garamond" pitchFamily="18" charset="0"/>
            </a:endParaRPr>
          </a:p>
          <a:p>
            <a:pPr lvl="0"/>
            <a:r>
              <a:rPr lang="es-ES_tradnl" sz="2000" dirty="0">
                <a:latin typeface="Garamond" pitchFamily="18" charset="0"/>
              </a:rPr>
              <a:t>1 Prisma calibrado y montado sobre soporte.</a:t>
            </a:r>
            <a:endParaRPr lang="es-EC" sz="2000" dirty="0">
              <a:latin typeface="Garamond" pitchFamily="18" charset="0"/>
            </a:endParaRPr>
          </a:p>
          <a:p>
            <a:pPr lvl="0"/>
            <a:r>
              <a:rPr lang="es-ES_tradnl" sz="2000" dirty="0" err="1">
                <a:latin typeface="Garamond" pitchFamily="18" charset="0"/>
              </a:rPr>
              <a:t>Tribrach</a:t>
            </a:r>
            <a:r>
              <a:rPr lang="es-ES_tradnl" sz="2000" dirty="0">
                <a:latin typeface="Garamond" pitchFamily="18" charset="0"/>
              </a:rPr>
              <a:t> y Trípodes para cada estación.</a:t>
            </a:r>
            <a:endParaRPr lang="es-EC" sz="2000" dirty="0">
              <a:latin typeface="Garamond" pitchFamily="18" charset="0"/>
            </a:endParaRPr>
          </a:p>
          <a:p>
            <a:pPr lvl="0"/>
            <a:r>
              <a:rPr lang="es-ES" sz="2000" dirty="0">
                <a:latin typeface="Garamond" pitchFamily="18" charset="0"/>
              </a:rPr>
              <a:t>Radiocomunicaciones </a:t>
            </a:r>
            <a:endParaRPr lang="es-EC" sz="2000" b="1" dirty="0">
              <a:latin typeface="Garamond" pitchFamily="18" charset="0"/>
            </a:endParaRPr>
          </a:p>
          <a:p>
            <a:pPr lvl="0"/>
            <a:r>
              <a:rPr lang="es-ES_tradnl" sz="2000" dirty="0" smtClean="0">
                <a:latin typeface="Garamond" pitchFamily="18" charset="0"/>
              </a:rPr>
              <a:t>2 </a:t>
            </a:r>
            <a:r>
              <a:rPr lang="es-ES_tradnl" sz="2000" dirty="0">
                <a:latin typeface="Garamond" pitchFamily="18" charset="0"/>
              </a:rPr>
              <a:t>Sombrillas </a:t>
            </a:r>
            <a:endParaRPr lang="es-EC" sz="2000" dirty="0">
              <a:latin typeface="Garamond" pitchFamily="18" charset="0"/>
            </a:endParaRPr>
          </a:p>
        </p:txBody>
      </p:sp>
    </p:spTree>
    <p:extLst>
      <p:ext uri="{BB962C8B-B14F-4D97-AF65-F5344CB8AC3E}">
        <p14:creationId xmlns:p14="http://schemas.microsoft.com/office/powerpoint/2010/main" val="309934665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692696"/>
            <a:ext cx="7776864" cy="2831544"/>
          </a:xfrm>
          <a:prstGeom prst="rect">
            <a:avLst/>
          </a:prstGeom>
        </p:spPr>
        <p:txBody>
          <a:bodyPr wrap="square">
            <a:spAutoFit/>
          </a:bodyPr>
          <a:lstStyle/>
          <a:p>
            <a:pPr algn="just" defTabSz="893763"/>
            <a:r>
              <a:rPr lang="es-ES" sz="2000" b="1" dirty="0" smtClean="0">
                <a:latin typeface="Garamond" pitchFamily="18" charset="0"/>
                <a:cs typeface="Times New Roman" pitchFamily="18" charset="0"/>
              </a:rPr>
              <a:t>CALIBRACIÓN: </a:t>
            </a:r>
          </a:p>
          <a:p>
            <a:pPr algn="just" defTabSz="893763"/>
            <a:endParaRPr lang="es-ES" sz="2000" b="1" dirty="0">
              <a:latin typeface="Garamond" pitchFamily="18" charset="0"/>
              <a:cs typeface="Times New Roman" pitchFamily="18" charset="0"/>
            </a:endParaRPr>
          </a:p>
          <a:p>
            <a:pPr algn="just" defTabSz="893763"/>
            <a:r>
              <a:rPr lang="es-MX" sz="2000" dirty="0" smtClean="0">
                <a:latin typeface="Garamond" pitchFamily="18" charset="0"/>
              </a:rPr>
              <a:t>Operación que establece, en una primera etapa, una </a:t>
            </a:r>
            <a:r>
              <a:rPr lang="es-MX" sz="2000" b="1" u="sng" dirty="0" smtClean="0">
                <a:latin typeface="Garamond" pitchFamily="18" charset="0"/>
              </a:rPr>
              <a:t>relación entre los valores y sus incertidumbres </a:t>
            </a:r>
            <a:r>
              <a:rPr lang="es-MX" sz="2000" b="1" dirty="0" smtClean="0">
                <a:latin typeface="Garamond" pitchFamily="18" charset="0"/>
              </a:rPr>
              <a:t>de medida</a:t>
            </a:r>
            <a:r>
              <a:rPr lang="es-MX" sz="2000" dirty="0" smtClean="0">
                <a:latin typeface="Garamond" pitchFamily="18" charset="0"/>
              </a:rPr>
              <a:t> asociadas obtenidas a partir de los </a:t>
            </a:r>
            <a:r>
              <a:rPr lang="es-MX" sz="2000" b="1" dirty="0" smtClean="0">
                <a:latin typeface="Garamond" pitchFamily="18" charset="0"/>
              </a:rPr>
              <a:t>patrones de medida,</a:t>
            </a:r>
            <a:r>
              <a:rPr lang="es-MX" sz="2000" dirty="0" smtClean="0">
                <a:latin typeface="Garamond" pitchFamily="18" charset="0"/>
              </a:rPr>
              <a:t> y las correspondientes </a:t>
            </a:r>
            <a:r>
              <a:rPr lang="es-MX" sz="2000" b="1" dirty="0" smtClean="0">
                <a:latin typeface="Garamond" pitchFamily="18" charset="0"/>
              </a:rPr>
              <a:t>indicaciones </a:t>
            </a:r>
            <a:r>
              <a:rPr lang="es-MX" sz="2000" dirty="0" smtClean="0">
                <a:latin typeface="Garamond" pitchFamily="18" charset="0"/>
              </a:rPr>
              <a:t>con sus incertidumbres asociadas y, en una segunda etapa, utiliza esta información para establecer una relación que permita obtener un </a:t>
            </a:r>
            <a:r>
              <a:rPr lang="es-MX" sz="2000" b="1" dirty="0" smtClean="0">
                <a:latin typeface="Garamond" pitchFamily="18" charset="0"/>
              </a:rPr>
              <a:t>resultado de medida</a:t>
            </a:r>
            <a:r>
              <a:rPr lang="es-MX" sz="2000" dirty="0" smtClean="0">
                <a:latin typeface="Garamond" pitchFamily="18" charset="0"/>
              </a:rPr>
              <a:t> a partir de una indicación.</a:t>
            </a:r>
          </a:p>
          <a:p>
            <a:pPr defTabSz="893763"/>
            <a:endParaRPr lang="es-MX" dirty="0" smtClean="0"/>
          </a:p>
        </p:txBody>
      </p:sp>
    </p:spTree>
    <p:extLst>
      <p:ext uri="{BB962C8B-B14F-4D97-AF65-F5344CB8AC3E}">
        <p14:creationId xmlns:p14="http://schemas.microsoft.com/office/powerpoint/2010/main" val="48695991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8" y="889844"/>
            <a:ext cx="7848872" cy="5632311"/>
          </a:xfrm>
          <a:prstGeom prst="rect">
            <a:avLst/>
          </a:prstGeom>
        </p:spPr>
        <p:txBody>
          <a:bodyPr wrap="square">
            <a:spAutoFit/>
          </a:bodyPr>
          <a:lstStyle/>
          <a:p>
            <a:pPr algn="just"/>
            <a:r>
              <a:rPr lang="es-ES" sz="2000" b="1" dirty="0">
                <a:latin typeface="Garamond" pitchFamily="18" charset="0"/>
              </a:rPr>
              <a:t>Procedimiento para la realización de una Base de Calibración </a:t>
            </a:r>
            <a:endParaRPr lang="es-EC" sz="2000" dirty="0">
              <a:latin typeface="Garamond" pitchFamily="18" charset="0"/>
            </a:endParaRPr>
          </a:p>
          <a:p>
            <a:pPr algn="just"/>
            <a:r>
              <a:rPr lang="es-ES" sz="2000" b="1" dirty="0">
                <a:latin typeface="Garamond" pitchFamily="18" charset="0"/>
              </a:rPr>
              <a:t> </a:t>
            </a:r>
            <a:endParaRPr lang="es-EC" sz="2000" dirty="0">
              <a:latin typeface="Garamond" pitchFamily="18" charset="0"/>
            </a:endParaRPr>
          </a:p>
          <a:p>
            <a:pPr lvl="0" algn="just"/>
            <a:r>
              <a:rPr lang="es-ES_tradnl" sz="2000" dirty="0">
                <a:latin typeface="Garamond" pitchFamily="18" charset="0"/>
              </a:rPr>
              <a:t>Nombre de la estación en la cual se está operando </a:t>
            </a:r>
            <a:endParaRPr lang="es-EC" sz="2000" dirty="0">
              <a:latin typeface="Garamond" pitchFamily="18" charset="0"/>
            </a:endParaRPr>
          </a:p>
          <a:p>
            <a:pPr lvl="0" algn="just"/>
            <a:r>
              <a:rPr lang="es-ES_tradnl" sz="2000" dirty="0">
                <a:latin typeface="Garamond" pitchFamily="18" charset="0"/>
              </a:rPr>
              <a:t>Nombre de la estación en la cual se está observando.</a:t>
            </a:r>
            <a:endParaRPr lang="es-EC" sz="2000" dirty="0">
              <a:latin typeface="Garamond" pitchFamily="18" charset="0"/>
            </a:endParaRPr>
          </a:p>
          <a:p>
            <a:pPr lvl="0" algn="just"/>
            <a:r>
              <a:rPr lang="es-ES_tradnl" sz="2000" dirty="0">
                <a:latin typeface="Garamond" pitchFamily="18" charset="0"/>
              </a:rPr>
              <a:t>Modelo serie y número del instrumento.</a:t>
            </a:r>
            <a:endParaRPr lang="es-EC" sz="2000" dirty="0">
              <a:latin typeface="Garamond" pitchFamily="18" charset="0"/>
            </a:endParaRPr>
          </a:p>
          <a:p>
            <a:pPr lvl="0" algn="just"/>
            <a:r>
              <a:rPr lang="es-ES_tradnl" sz="2000" dirty="0">
                <a:latin typeface="Garamond" pitchFamily="18" charset="0"/>
              </a:rPr>
              <a:t>Modelo serie y número del reflector, miras o punterías.</a:t>
            </a:r>
            <a:endParaRPr lang="es-EC" sz="2000" dirty="0">
              <a:latin typeface="Garamond" pitchFamily="18" charset="0"/>
            </a:endParaRPr>
          </a:p>
          <a:p>
            <a:pPr lvl="0" algn="just"/>
            <a:r>
              <a:rPr lang="es-ES_tradnl" sz="2000" dirty="0">
                <a:latin typeface="Garamond" pitchFamily="18" charset="0"/>
              </a:rPr>
              <a:t>Fecha y hora de observación</a:t>
            </a:r>
            <a:endParaRPr lang="es-EC" sz="2000" dirty="0">
              <a:latin typeface="Garamond" pitchFamily="18" charset="0"/>
            </a:endParaRPr>
          </a:p>
          <a:p>
            <a:pPr lvl="0" algn="just"/>
            <a:r>
              <a:rPr lang="es-ES_tradnl" sz="2000" dirty="0">
                <a:latin typeface="Garamond" pitchFamily="18" charset="0"/>
              </a:rPr>
              <a:t>Constante de instrumento y reflector.</a:t>
            </a:r>
            <a:endParaRPr lang="es-EC" sz="2000" dirty="0">
              <a:latin typeface="Garamond" pitchFamily="18" charset="0"/>
            </a:endParaRPr>
          </a:p>
          <a:p>
            <a:pPr lvl="0" algn="just"/>
            <a:r>
              <a:rPr lang="es-ES_tradnl" sz="2000" dirty="0">
                <a:latin typeface="Garamond" pitchFamily="18" charset="0"/>
              </a:rPr>
              <a:t>Elevación de la estación.</a:t>
            </a:r>
            <a:endParaRPr lang="es-EC" sz="2000" dirty="0">
              <a:latin typeface="Garamond" pitchFamily="18" charset="0"/>
            </a:endParaRPr>
          </a:p>
          <a:p>
            <a:pPr lvl="0" algn="just"/>
            <a:r>
              <a:rPr lang="es-ES_tradnl" sz="2000" dirty="0">
                <a:latin typeface="Garamond" pitchFamily="18" charset="0"/>
              </a:rPr>
              <a:t>Excentricidad del instrumento y del reflector al milímetro </a:t>
            </a:r>
            <a:endParaRPr lang="es-EC" sz="2000" dirty="0">
              <a:latin typeface="Garamond" pitchFamily="18" charset="0"/>
            </a:endParaRPr>
          </a:p>
          <a:p>
            <a:pPr lvl="0" algn="just"/>
            <a:r>
              <a:rPr lang="es-ES_tradnl" sz="2000" dirty="0">
                <a:latin typeface="Garamond" pitchFamily="18" charset="0"/>
              </a:rPr>
              <a:t>Observaciones meteorológicas </a:t>
            </a:r>
            <a:endParaRPr lang="es-EC" sz="2000" dirty="0">
              <a:latin typeface="Garamond" pitchFamily="18" charset="0"/>
            </a:endParaRPr>
          </a:p>
          <a:p>
            <a:pPr lvl="0" algn="just"/>
            <a:r>
              <a:rPr lang="es-ES_tradnl" sz="2000" dirty="0">
                <a:latin typeface="Garamond" pitchFamily="18" charset="0"/>
              </a:rPr>
              <a:t>Temperatura C,</a:t>
            </a:r>
            <a:endParaRPr lang="es-EC" sz="2000" dirty="0">
              <a:latin typeface="Garamond" pitchFamily="18" charset="0"/>
            </a:endParaRPr>
          </a:p>
          <a:p>
            <a:pPr lvl="0" algn="just"/>
            <a:r>
              <a:rPr lang="es-ES_tradnl" sz="2000" dirty="0">
                <a:latin typeface="Garamond" pitchFamily="18" charset="0"/>
              </a:rPr>
              <a:t>Presión mm/Hg</a:t>
            </a:r>
            <a:r>
              <a:rPr lang="es-ES_tradnl" sz="2000" dirty="0" smtClean="0">
                <a:latin typeface="Garamond" pitchFamily="18" charset="0"/>
              </a:rPr>
              <a:t>,</a:t>
            </a:r>
          </a:p>
          <a:p>
            <a:pPr lvl="0" algn="just"/>
            <a:r>
              <a:rPr lang="es-ES_tradnl" sz="2000" dirty="0">
                <a:latin typeface="Garamond" pitchFamily="18" charset="0"/>
              </a:rPr>
              <a:t>Humedad </a:t>
            </a:r>
            <a:endParaRPr lang="es-EC" sz="2000" dirty="0">
              <a:latin typeface="Garamond" pitchFamily="18" charset="0"/>
            </a:endParaRPr>
          </a:p>
          <a:p>
            <a:pPr lvl="0" algn="just"/>
            <a:r>
              <a:rPr lang="es-ES_tradnl" sz="2000" dirty="0">
                <a:latin typeface="Garamond" pitchFamily="18" charset="0"/>
              </a:rPr>
              <a:t>Condiciones del tiempo </a:t>
            </a:r>
            <a:endParaRPr lang="es-EC" sz="2000" dirty="0">
              <a:latin typeface="Garamond" pitchFamily="18" charset="0"/>
            </a:endParaRPr>
          </a:p>
          <a:p>
            <a:pPr lvl="0" algn="just"/>
            <a:r>
              <a:rPr lang="es-ES_tradnl" sz="2000" dirty="0">
                <a:latin typeface="Garamond" pitchFamily="18" charset="0"/>
              </a:rPr>
              <a:t>Observaciones generales sobre problemas inusuales; ejemplo: en caso de existir interferencias para las mediciones con instrumentos EDM, o si existe </a:t>
            </a:r>
            <a:r>
              <a:rPr lang="es-ES_tradnl" sz="2000" dirty="0" smtClean="0">
                <a:latin typeface="Garamond" pitchFamily="18" charset="0"/>
              </a:rPr>
              <a:t>viento </a:t>
            </a:r>
            <a:r>
              <a:rPr lang="es-ES_tradnl" sz="2000" dirty="0">
                <a:latin typeface="Garamond" pitchFamily="18" charset="0"/>
              </a:rPr>
              <a:t>con polvo, nubosidad, etc</a:t>
            </a:r>
            <a:r>
              <a:rPr lang="es-ES_tradnl" sz="2000" dirty="0" smtClean="0">
                <a:latin typeface="Garamond" pitchFamily="18" charset="0"/>
              </a:rPr>
              <a:t>.</a:t>
            </a:r>
            <a:endParaRPr lang="es-EC" sz="2000" dirty="0">
              <a:latin typeface="Garamond" pitchFamily="18" charset="0"/>
            </a:endParaRPr>
          </a:p>
        </p:txBody>
      </p:sp>
    </p:spTree>
    <p:extLst>
      <p:ext uri="{BB962C8B-B14F-4D97-AF65-F5344CB8AC3E}">
        <p14:creationId xmlns:p14="http://schemas.microsoft.com/office/powerpoint/2010/main" val="18952046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692696"/>
            <a:ext cx="7920880" cy="1631216"/>
          </a:xfrm>
          <a:prstGeom prst="rect">
            <a:avLst/>
          </a:prstGeom>
        </p:spPr>
        <p:txBody>
          <a:bodyPr wrap="square">
            <a:spAutoFit/>
          </a:bodyPr>
          <a:lstStyle/>
          <a:p>
            <a:r>
              <a:rPr lang="es-ES" sz="2000" b="1" dirty="0" smtClean="0">
                <a:latin typeface="Garamond" pitchFamily="18" charset="0"/>
              </a:rPr>
              <a:t>Metodológica </a:t>
            </a:r>
            <a:r>
              <a:rPr lang="es-ES" sz="2000" b="1" dirty="0">
                <a:latin typeface="Garamond" pitchFamily="18" charset="0"/>
              </a:rPr>
              <a:t>para la Medición.</a:t>
            </a:r>
            <a:endParaRPr lang="es-EC" sz="2000" dirty="0">
              <a:latin typeface="Garamond" pitchFamily="18" charset="0"/>
            </a:endParaRPr>
          </a:p>
          <a:p>
            <a:r>
              <a:rPr lang="es-ES" sz="2000" b="1" dirty="0">
                <a:latin typeface="Garamond" pitchFamily="18" charset="0"/>
              </a:rPr>
              <a:t> </a:t>
            </a:r>
            <a:endParaRPr lang="es-EC" sz="2000" dirty="0">
              <a:latin typeface="Garamond" pitchFamily="18" charset="0"/>
            </a:endParaRPr>
          </a:p>
          <a:p>
            <a:pPr algn="just"/>
            <a:r>
              <a:rPr lang="es-ES" sz="2000" dirty="0">
                <a:latin typeface="Garamond" pitchFamily="18" charset="0"/>
              </a:rPr>
              <a:t> El procedimiento para realizar las mediciones de Pruebas, es el siguiente, se deberán tomar, m=4, series de mediciones bajo varias pero no extremas condiciones ambientales.</a:t>
            </a:r>
            <a:endParaRPr lang="es-EC" sz="2000" dirty="0">
              <a:latin typeface="Garamond" pitchFamily="18" charset="0"/>
            </a:endParaRPr>
          </a:p>
        </p:txBody>
      </p:sp>
      <p:sp>
        <p:nvSpPr>
          <p:cNvPr id="5" name="Rectangle 2"/>
          <p:cNvSpPr>
            <a:spLocks noChangeArrowheads="1"/>
          </p:cNvSpPr>
          <p:nvPr/>
        </p:nvSpPr>
        <p:spPr bwMode="auto">
          <a:xfrm>
            <a:off x="611560" y="2492896"/>
            <a:ext cx="7632848"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2000" b="1" i="0" u="none" strike="noStrike" cap="none" normalizeH="0" baseline="0" dirty="0" smtClean="0">
                <a:ln>
                  <a:noFill/>
                </a:ln>
                <a:solidFill>
                  <a:schemeClr val="tx1"/>
                </a:solidFill>
                <a:effectLst/>
                <a:latin typeface="Garamond" pitchFamily="18" charset="0"/>
                <a:ea typeface="SimSun" pitchFamily="2" charset="-122"/>
                <a:cs typeface="Arial" pitchFamily="34" charset="0"/>
              </a:rPr>
              <a:t>(Ángulos Verticales)</a:t>
            </a: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zh-CN" sz="2000"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El teodolito deberá ubicarse a una distancia de 50 m aproximadamente de una pared o edificio alto, en el cual, se deben instalar tarjetas de puntería en el rango total de 30 en el ángulo vertical.</a:t>
            </a: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p:txBody>
      </p:sp>
      <p:pic>
        <p:nvPicPr>
          <p:cNvPr id="6" name="Imagen 126"/>
          <p:cNvPicPr>
            <a:picLocks noChangeAspect="1" noChangeArrowheads="1"/>
          </p:cNvPicPr>
          <p:nvPr/>
        </p:nvPicPr>
        <p:blipFill>
          <a:blip r:embed="rId2">
            <a:extLst>
              <a:ext uri="{28A0092B-C50C-407E-A947-70E740481C1C}">
                <a14:useLocalDpi xmlns:a14="http://schemas.microsoft.com/office/drawing/2010/main" val="0"/>
              </a:ext>
            </a:extLst>
          </a:blip>
          <a:srcRect l="3314" t="4489" r="5156" b="14618"/>
          <a:stretch>
            <a:fillRect/>
          </a:stretch>
        </p:blipFill>
        <p:spPr bwMode="auto">
          <a:xfrm>
            <a:off x="2411760" y="4005064"/>
            <a:ext cx="4733925" cy="20478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14107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764704"/>
            <a:ext cx="8208912" cy="1631216"/>
          </a:xfrm>
          <a:prstGeom prst="rect">
            <a:avLst/>
          </a:prstGeom>
        </p:spPr>
        <p:txBody>
          <a:bodyPr wrap="square">
            <a:spAutoFit/>
          </a:bodyPr>
          <a:lstStyle/>
          <a:p>
            <a:pPr algn="just"/>
            <a:r>
              <a:rPr lang="es-ES" sz="2000" b="1" dirty="0">
                <a:latin typeface="Garamond" pitchFamily="18" charset="0"/>
              </a:rPr>
              <a:t>Operaciones de terreno </a:t>
            </a:r>
            <a:endParaRPr lang="es-EC" sz="2000" dirty="0">
              <a:latin typeface="Garamond" pitchFamily="18" charset="0"/>
            </a:endParaRPr>
          </a:p>
          <a:p>
            <a:pPr algn="just"/>
            <a:r>
              <a:rPr lang="es-ES" sz="2000" b="1" dirty="0">
                <a:latin typeface="Garamond" pitchFamily="18" charset="0"/>
              </a:rPr>
              <a:t> </a:t>
            </a:r>
            <a:r>
              <a:rPr lang="es-ES" sz="2000" dirty="0">
                <a:latin typeface="Garamond" pitchFamily="18" charset="0"/>
              </a:rPr>
              <a:t> </a:t>
            </a:r>
            <a:endParaRPr lang="es-EC" sz="2000" dirty="0">
              <a:latin typeface="Garamond" pitchFamily="18" charset="0"/>
            </a:endParaRPr>
          </a:p>
          <a:p>
            <a:pPr algn="just"/>
            <a:r>
              <a:rPr lang="es-ES" sz="2000" dirty="0">
                <a:latin typeface="Garamond" pitchFamily="18" charset="0"/>
              </a:rPr>
              <a:t>Colocar una estaca en un punto del terreno que este aproximadamente 50m de un edificio o pared alta (punto 0). Esta estaca tendrá una marca indicado que se refiere a la estación donde se instalara el instrumento.</a:t>
            </a:r>
            <a:endParaRPr lang="es-EC" sz="2000" dirty="0">
              <a:latin typeface="Garamond" pitchFamily="18" charset="0"/>
            </a:endParaRPr>
          </a:p>
        </p:txBody>
      </p:sp>
      <p:sp>
        <p:nvSpPr>
          <p:cNvPr id="5" name="4 Rectángulo"/>
          <p:cNvSpPr/>
          <p:nvPr/>
        </p:nvSpPr>
        <p:spPr>
          <a:xfrm>
            <a:off x="539552" y="2780928"/>
            <a:ext cx="8208912" cy="2246769"/>
          </a:xfrm>
          <a:prstGeom prst="rect">
            <a:avLst/>
          </a:prstGeom>
        </p:spPr>
        <p:txBody>
          <a:bodyPr wrap="square">
            <a:spAutoFit/>
          </a:bodyPr>
          <a:lstStyle/>
          <a:p>
            <a:pPr algn="just"/>
            <a:r>
              <a:rPr lang="es-ES" sz="2000" b="1" dirty="0">
                <a:latin typeface="Garamond" pitchFamily="18" charset="0"/>
              </a:rPr>
              <a:t>Metodología para la </a:t>
            </a:r>
            <a:r>
              <a:rPr lang="es-ES" sz="2000" b="1" dirty="0" smtClean="0">
                <a:latin typeface="Garamond" pitchFamily="18" charset="0"/>
              </a:rPr>
              <a:t>Medición</a:t>
            </a:r>
          </a:p>
          <a:p>
            <a:pPr algn="just"/>
            <a:endParaRPr lang="es-EC" sz="2000" dirty="0">
              <a:latin typeface="Garamond" pitchFamily="18" charset="0"/>
            </a:endParaRPr>
          </a:p>
          <a:p>
            <a:pPr algn="just"/>
            <a:r>
              <a:rPr lang="es-ES" sz="2000" dirty="0">
                <a:latin typeface="Garamond" pitchFamily="18" charset="0"/>
              </a:rPr>
              <a:t>Antes de comenzar las mediciones, el instrumento debe aclimatarse a la temperatura del ambiente. El tiempo requerido para esta operación es de a lo menos 2 minutos por C; para el procedimiento completo de pruebas, m = 4, serie de mediciones deben ser tomadas bajo varias pero no extremas condiciones ambientales.</a:t>
            </a:r>
            <a:endParaRPr lang="es-EC" sz="2000" dirty="0">
              <a:latin typeface="Garamond" pitchFamily="18" charset="0"/>
            </a:endParaRPr>
          </a:p>
        </p:txBody>
      </p:sp>
    </p:spTree>
    <p:extLst>
      <p:ext uri="{BB962C8B-B14F-4D97-AF65-F5344CB8AC3E}">
        <p14:creationId xmlns:p14="http://schemas.microsoft.com/office/powerpoint/2010/main" val="337896046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39552" y="1052736"/>
            <a:ext cx="8352928" cy="400110"/>
          </a:xfrm>
          <a:prstGeom prst="rect">
            <a:avLst/>
          </a:prstGeom>
        </p:spPr>
        <p:txBody>
          <a:bodyPr wrap="square">
            <a:spAutoFit/>
          </a:bodyPr>
          <a:lstStyle/>
          <a:p>
            <a:pPr algn="just"/>
            <a:r>
              <a:rPr lang="es-ES" sz="2000" b="1" dirty="0" smtClean="0">
                <a:latin typeface="Garamond" pitchFamily="18" charset="0"/>
              </a:rPr>
              <a:t>Procedimiento </a:t>
            </a:r>
            <a:r>
              <a:rPr lang="es-ES" sz="2000" b="1" dirty="0">
                <a:latin typeface="Garamond" pitchFamily="18" charset="0"/>
              </a:rPr>
              <a:t>de Pruebas para Obtener la Medida </a:t>
            </a:r>
            <a:r>
              <a:rPr lang="es-ES" sz="2000" b="1" dirty="0" smtClean="0">
                <a:latin typeface="Garamond" pitchFamily="18" charset="0"/>
              </a:rPr>
              <a:t>Patrón.</a:t>
            </a:r>
            <a:endParaRPr lang="es-EC" sz="2000" dirty="0">
              <a:latin typeface="Garamond" pitchFamily="18" charset="0"/>
            </a:endParaRPr>
          </a:p>
        </p:txBody>
      </p:sp>
      <p:sp>
        <p:nvSpPr>
          <p:cNvPr id="6" name="Rectangle 2"/>
          <p:cNvSpPr>
            <a:spLocks noChangeArrowheads="1"/>
          </p:cNvSpPr>
          <p:nvPr/>
        </p:nvSpPr>
        <p:spPr bwMode="auto">
          <a:xfrm>
            <a:off x="467544" y="4508539"/>
            <a:ext cx="84969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2000" b="1" i="0" u="none" strike="noStrike" cap="none" normalizeH="0" baseline="0" dirty="0" smtClean="0">
                <a:ln>
                  <a:noFill/>
                </a:ln>
                <a:solidFill>
                  <a:schemeClr val="tx1"/>
                </a:solidFill>
                <a:effectLst/>
                <a:latin typeface="Garamond" pitchFamily="18" charset="0"/>
                <a:ea typeface="SimSun" pitchFamily="2" charset="-122"/>
                <a:cs typeface="Arial" pitchFamily="34" charset="0"/>
              </a:rPr>
              <a:t>Configuración de la Base de Prueba para NIVELES.</a:t>
            </a: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p:txBody>
      </p:sp>
    </p:spTree>
    <p:extLst>
      <p:ext uri="{BB962C8B-B14F-4D97-AF65-F5344CB8AC3E}">
        <p14:creationId xmlns:p14="http://schemas.microsoft.com/office/powerpoint/2010/main" val="275776752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Imagen 137"/>
          <p:cNvPicPr>
            <a:picLocks noChangeAspect="1" noChangeArrowheads="1"/>
          </p:cNvPicPr>
          <p:nvPr/>
        </p:nvPicPr>
        <p:blipFill>
          <a:blip r:embed="rId2">
            <a:extLst>
              <a:ext uri="{28A0092B-C50C-407E-A947-70E740481C1C}">
                <a14:useLocalDpi xmlns:a14="http://schemas.microsoft.com/office/drawing/2010/main" val="0"/>
              </a:ext>
            </a:extLst>
          </a:blip>
          <a:srcRect r="2824" b="7912"/>
          <a:stretch>
            <a:fillRect/>
          </a:stretch>
        </p:blipFill>
        <p:spPr bwMode="auto">
          <a:xfrm>
            <a:off x="1403648" y="2920132"/>
            <a:ext cx="5760640" cy="371762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49263"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5 Rectángulo"/>
          <p:cNvSpPr/>
          <p:nvPr/>
        </p:nvSpPr>
        <p:spPr>
          <a:xfrm>
            <a:off x="710816" y="764704"/>
            <a:ext cx="8037648" cy="2031325"/>
          </a:xfrm>
          <a:prstGeom prst="rect">
            <a:avLst/>
          </a:prstGeom>
        </p:spPr>
        <p:txBody>
          <a:bodyPr wrap="square">
            <a:spAutoFit/>
          </a:bodyPr>
          <a:lstStyle/>
          <a:p>
            <a:pPr lvl="0" algn="just" eaLnBrk="0" fontAlgn="base" hangingPunct="0">
              <a:spcBef>
                <a:spcPct val="0"/>
              </a:spcBef>
              <a:spcAft>
                <a:spcPct val="0"/>
              </a:spcAft>
            </a:pPr>
            <a:r>
              <a:rPr kumimoji="0" lang="es-ES" altLang="zh-CN" b="1" i="0" u="none" strike="noStrike" cap="none" normalizeH="0" baseline="0" dirty="0" smtClean="0">
                <a:ln>
                  <a:noFill/>
                </a:ln>
                <a:solidFill>
                  <a:schemeClr val="tx1"/>
                </a:solidFill>
                <a:effectLst/>
                <a:latin typeface="Garamond" pitchFamily="18" charset="0"/>
                <a:ea typeface="SimSun" pitchFamily="2" charset="-122"/>
                <a:cs typeface="Arial" pitchFamily="34" charset="0"/>
              </a:rPr>
              <a:t>Procedimiento para la Configuración y Construcción de la Línea De Prueba.</a:t>
            </a:r>
            <a:endParaRPr kumimoji="0" lang="es-EC" altLang="zh-CN" b="0" i="0" u="none" strike="noStrike" cap="none" normalizeH="0" baseline="0" dirty="0" smtClean="0">
              <a:ln>
                <a:noFill/>
              </a:ln>
              <a:solidFill>
                <a:schemeClr val="tx1"/>
              </a:solidFill>
              <a:effectLst/>
              <a:latin typeface="Garamond" pitchFamily="18" charset="0"/>
              <a:cs typeface="Arial" pitchFamily="34" charset="0"/>
            </a:endParaRPr>
          </a:p>
          <a:p>
            <a:pPr lvl="0" algn="just" eaLnBrk="0" fontAlgn="base" hangingPunct="0">
              <a:spcBef>
                <a:spcPct val="0"/>
              </a:spcBef>
              <a:spcAft>
                <a:spcPct val="0"/>
              </a:spcAft>
            </a:pPr>
            <a:r>
              <a:rPr kumimoji="0" lang="es-ES" altLang="zh-CN"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Para llevar a cabo este proceso, se debe tomar en cuenta ciertos factores:</a:t>
            </a:r>
            <a:endParaRPr kumimoji="0" lang="es-EC" altLang="zh-CN" b="0" i="0" u="none" strike="noStrike" cap="none" normalizeH="0" baseline="0" dirty="0" smtClean="0">
              <a:ln>
                <a:noFill/>
              </a:ln>
              <a:solidFill>
                <a:schemeClr val="tx1"/>
              </a:solidFill>
              <a:effectLst/>
              <a:latin typeface="Garamond" pitchFamily="18" charset="0"/>
              <a:cs typeface="Arial" pitchFamily="34" charset="0"/>
            </a:endParaRPr>
          </a:p>
          <a:p>
            <a:pPr lvl="0" algn="just" eaLnBrk="0" fontAlgn="base" hangingPunct="0">
              <a:spcBef>
                <a:spcPct val="0"/>
              </a:spcBef>
              <a:spcAft>
                <a:spcPct val="0"/>
              </a:spcAft>
            </a:pPr>
            <a:r>
              <a:rPr kumimoji="0" lang="es-ES" altLang="zh-CN"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Se debe contar con tres pilares dos pequeños, en donde irán las miras, y un pilar con centrado forzoso para colocar el nivel. Estos pilares pequeños deben estar separados a una distancia de 60m y estos a una distancia de 30m del nivel, es decir, el nivel debe estar en línea y al medio de los dos puntos.</a:t>
            </a:r>
            <a:endParaRPr kumimoji="0" lang="es-EC" altLang="zh-CN" b="0" i="0" u="none" strike="noStrike" cap="none" normalizeH="0" baseline="0" dirty="0" smtClean="0">
              <a:ln>
                <a:noFill/>
              </a:ln>
              <a:solidFill>
                <a:schemeClr val="tx1"/>
              </a:solidFill>
              <a:effectLst/>
              <a:latin typeface="Garamond" pitchFamily="18" charset="0"/>
              <a:cs typeface="Arial" pitchFamily="34" charset="0"/>
            </a:endParaRPr>
          </a:p>
          <a:p>
            <a:pPr lvl="0" eaLnBrk="0" fontAlgn="base" hangingPunct="0">
              <a:spcBef>
                <a:spcPct val="0"/>
              </a:spcBef>
              <a:spcAft>
                <a:spcPct val="0"/>
              </a:spcAft>
            </a:pPr>
            <a:endParaRPr kumimoji="0" lang="es-EC" altLang="zh-CN" b="0" i="0" u="none" strike="noStrike" cap="none" normalizeH="0" baseline="0" dirty="0" smtClean="0">
              <a:ln>
                <a:noFill/>
              </a:ln>
              <a:solidFill>
                <a:schemeClr val="tx1"/>
              </a:solidFill>
              <a:effectLst/>
              <a:latin typeface="Garamond" pitchFamily="18" charset="0"/>
              <a:cs typeface="Arial" pitchFamily="34" charset="0"/>
            </a:endParaRPr>
          </a:p>
        </p:txBody>
      </p:sp>
    </p:spTree>
    <p:extLst>
      <p:ext uri="{BB962C8B-B14F-4D97-AF65-F5344CB8AC3E}">
        <p14:creationId xmlns:p14="http://schemas.microsoft.com/office/powerpoint/2010/main" val="332780233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98909" y="1268760"/>
            <a:ext cx="7776864" cy="3170099"/>
          </a:xfrm>
          <a:prstGeom prst="rect">
            <a:avLst/>
          </a:prstGeom>
        </p:spPr>
        <p:txBody>
          <a:bodyPr wrap="square">
            <a:spAutoFit/>
          </a:bodyPr>
          <a:lstStyle/>
          <a:p>
            <a:r>
              <a:rPr lang="es-ES" sz="2000" b="1" dirty="0">
                <a:latin typeface="Garamond" pitchFamily="18" charset="0"/>
              </a:rPr>
              <a:t>Operaciones de Terreno </a:t>
            </a:r>
            <a:endParaRPr lang="es-EC" sz="2000" dirty="0">
              <a:latin typeface="Garamond" pitchFamily="18" charset="0"/>
            </a:endParaRPr>
          </a:p>
          <a:p>
            <a:r>
              <a:rPr lang="es-ES" sz="2000" b="1" dirty="0">
                <a:latin typeface="Garamond" pitchFamily="18" charset="0"/>
              </a:rPr>
              <a:t> </a:t>
            </a:r>
            <a:endParaRPr lang="es-ES" sz="2000" b="1" dirty="0" smtClean="0">
              <a:latin typeface="Garamond" pitchFamily="18" charset="0"/>
            </a:endParaRPr>
          </a:p>
          <a:p>
            <a:r>
              <a:rPr lang="es-ES" sz="2000" dirty="0" smtClean="0">
                <a:latin typeface="Garamond" pitchFamily="18" charset="0"/>
              </a:rPr>
              <a:t>Colocar </a:t>
            </a:r>
            <a:r>
              <a:rPr lang="es-ES" sz="2000" dirty="0">
                <a:latin typeface="Garamond" pitchFamily="18" charset="0"/>
              </a:rPr>
              <a:t>una estaca en el lugar donde estará el punto central (punto 0), esta marca deberá indicar el numero de la estación o nombre.</a:t>
            </a:r>
            <a:endParaRPr lang="es-EC" sz="2000" dirty="0">
              <a:latin typeface="Garamond" pitchFamily="18" charset="0"/>
            </a:endParaRPr>
          </a:p>
          <a:p>
            <a:r>
              <a:rPr lang="es-ES" sz="2000" dirty="0">
                <a:latin typeface="Garamond" pitchFamily="18" charset="0"/>
              </a:rPr>
              <a:t> </a:t>
            </a:r>
            <a:endParaRPr lang="es-EC" sz="2000" dirty="0">
              <a:latin typeface="Garamond" pitchFamily="18" charset="0"/>
            </a:endParaRPr>
          </a:p>
          <a:p>
            <a:r>
              <a:rPr lang="es-ES" sz="2000" dirty="0">
                <a:latin typeface="Garamond" pitchFamily="18" charset="0"/>
              </a:rPr>
              <a:t>Una vez definido el punto central se medirá con una cinta métrica una distancia de 30m donde estará ubicado el punto A, este mismo procedimiento debe ser utilizado para materializar el punto B.</a:t>
            </a:r>
            <a:endParaRPr lang="es-EC" sz="2000" dirty="0">
              <a:latin typeface="Garamond" pitchFamily="18" charset="0"/>
            </a:endParaRPr>
          </a:p>
          <a:p>
            <a:r>
              <a:rPr lang="es-ES" sz="2000" dirty="0">
                <a:latin typeface="Garamond" pitchFamily="18" charset="0"/>
              </a:rPr>
              <a:t> </a:t>
            </a:r>
            <a:endParaRPr lang="es-EC" sz="2000" dirty="0">
              <a:latin typeface="Garamond" pitchFamily="18" charset="0"/>
            </a:endParaRPr>
          </a:p>
          <a:p>
            <a:r>
              <a:rPr lang="es-ES" sz="2000" dirty="0">
                <a:latin typeface="Garamond" pitchFamily="18" charset="0"/>
              </a:rPr>
              <a:t>En cada una de las estacas debe ir alguna marca para diferenciarlas.</a:t>
            </a:r>
            <a:endParaRPr lang="es-EC" sz="2000" dirty="0">
              <a:latin typeface="Garamond" pitchFamily="18" charset="0"/>
            </a:endParaRPr>
          </a:p>
        </p:txBody>
      </p:sp>
    </p:spTree>
    <p:extLst>
      <p:ext uri="{BB962C8B-B14F-4D97-AF65-F5344CB8AC3E}">
        <p14:creationId xmlns:p14="http://schemas.microsoft.com/office/powerpoint/2010/main" val="240864236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60100" y="116632"/>
            <a:ext cx="8280920" cy="6555641"/>
          </a:xfrm>
          <a:prstGeom prst="rect">
            <a:avLst/>
          </a:prstGeom>
        </p:spPr>
        <p:txBody>
          <a:bodyPr wrap="square">
            <a:spAutoFit/>
          </a:bodyPr>
          <a:lstStyle/>
          <a:p>
            <a:r>
              <a:rPr lang="es-ES" sz="2000" b="1" dirty="0">
                <a:latin typeface="Garamond" pitchFamily="18" charset="0"/>
              </a:rPr>
              <a:t>Equipo Necesario para Establecer la Base de Prueba </a:t>
            </a:r>
            <a:endParaRPr lang="es-EC" sz="2000" dirty="0">
              <a:latin typeface="Garamond" pitchFamily="18" charset="0"/>
            </a:endParaRPr>
          </a:p>
          <a:p>
            <a:pPr lvl="0"/>
            <a:r>
              <a:rPr lang="es-ES_tradnl" sz="2000" dirty="0">
                <a:latin typeface="Garamond" pitchFamily="18" charset="0"/>
              </a:rPr>
              <a:t>1 Nivel Geodésico.</a:t>
            </a:r>
            <a:endParaRPr lang="es-EC" sz="2000" dirty="0">
              <a:latin typeface="Garamond" pitchFamily="18" charset="0"/>
            </a:endParaRPr>
          </a:p>
          <a:p>
            <a:pPr lvl="0"/>
            <a:r>
              <a:rPr lang="es-ES" sz="2000" dirty="0">
                <a:latin typeface="Garamond" pitchFamily="18" charset="0"/>
              </a:rPr>
              <a:t>Miras invar.</a:t>
            </a:r>
            <a:endParaRPr lang="es-EC" sz="2000" b="1" dirty="0">
              <a:latin typeface="Garamond" pitchFamily="18" charset="0"/>
            </a:endParaRPr>
          </a:p>
          <a:p>
            <a:pPr lvl="0"/>
            <a:r>
              <a:rPr lang="es-ES_tradnl" sz="2000" dirty="0">
                <a:latin typeface="Garamond" pitchFamily="18" charset="0"/>
              </a:rPr>
              <a:t>1 hincha.</a:t>
            </a:r>
            <a:endParaRPr lang="es-EC" sz="2000" dirty="0">
              <a:latin typeface="Garamond" pitchFamily="18" charset="0"/>
            </a:endParaRPr>
          </a:p>
          <a:p>
            <a:pPr lvl="0"/>
            <a:r>
              <a:rPr lang="es-ES_tradnl" sz="2000" dirty="0">
                <a:latin typeface="Garamond" pitchFamily="18" charset="0"/>
              </a:rPr>
              <a:t>1 sombrilla.</a:t>
            </a:r>
            <a:endParaRPr lang="es-EC" sz="2000" dirty="0">
              <a:latin typeface="Garamond" pitchFamily="18" charset="0"/>
            </a:endParaRPr>
          </a:p>
          <a:p>
            <a:r>
              <a:rPr lang="es-ES" sz="2000" dirty="0">
                <a:latin typeface="Garamond" pitchFamily="18" charset="0"/>
              </a:rPr>
              <a:t> </a:t>
            </a:r>
            <a:endParaRPr lang="es-EC" sz="2000" dirty="0">
              <a:latin typeface="Garamond" pitchFamily="18" charset="0"/>
            </a:endParaRPr>
          </a:p>
          <a:p>
            <a:r>
              <a:rPr lang="es-ES" sz="2000" dirty="0">
                <a:latin typeface="Garamond" pitchFamily="18" charset="0"/>
              </a:rPr>
              <a:t> </a:t>
            </a:r>
            <a:r>
              <a:rPr lang="es-ES" sz="2000" b="1" dirty="0" smtClean="0">
                <a:latin typeface="Garamond" pitchFamily="18" charset="0"/>
              </a:rPr>
              <a:t>Metodología </a:t>
            </a:r>
            <a:r>
              <a:rPr lang="es-ES" sz="2000" b="1" dirty="0">
                <a:latin typeface="Garamond" pitchFamily="18" charset="0"/>
              </a:rPr>
              <a:t>para la medición </a:t>
            </a:r>
            <a:endParaRPr lang="es-EC" sz="2000" dirty="0">
              <a:latin typeface="Garamond" pitchFamily="18" charset="0"/>
            </a:endParaRPr>
          </a:p>
          <a:p>
            <a:r>
              <a:rPr lang="es-ES" sz="2000" b="1" dirty="0">
                <a:latin typeface="Garamond" pitchFamily="18" charset="0"/>
              </a:rPr>
              <a:t>  </a:t>
            </a:r>
            <a:endParaRPr lang="es-EC" sz="2000" dirty="0">
              <a:latin typeface="Garamond" pitchFamily="18" charset="0"/>
            </a:endParaRPr>
          </a:p>
          <a:p>
            <a:pPr algn="just"/>
            <a:r>
              <a:rPr lang="es-ES" sz="2000" dirty="0" smtClean="0">
                <a:latin typeface="Garamond" pitchFamily="18" charset="0"/>
              </a:rPr>
              <a:t>Se debe </a:t>
            </a:r>
            <a:r>
              <a:rPr lang="es-ES" sz="2000" dirty="0">
                <a:latin typeface="Garamond" pitchFamily="18" charset="0"/>
              </a:rPr>
              <a:t>dejar un tiempo para que se aclimatase a la temperatura del lugar. Además, el operador debe revisar si el instrumento tiene algún error de colimación, antes de realizar la medición.</a:t>
            </a:r>
            <a:endParaRPr lang="es-EC" sz="2000" dirty="0">
              <a:latin typeface="Garamond" pitchFamily="18" charset="0"/>
            </a:endParaRPr>
          </a:p>
          <a:p>
            <a:pPr algn="just"/>
            <a:r>
              <a:rPr lang="es-ES" sz="2000" dirty="0">
                <a:latin typeface="Garamond" pitchFamily="18" charset="0"/>
              </a:rPr>
              <a:t> </a:t>
            </a:r>
            <a:endParaRPr lang="es-EC" sz="2000" dirty="0">
              <a:latin typeface="Garamond" pitchFamily="18" charset="0"/>
            </a:endParaRPr>
          </a:p>
          <a:p>
            <a:pPr algn="just"/>
            <a:r>
              <a:rPr lang="es-ES" sz="2000" dirty="0">
                <a:latin typeface="Garamond" pitchFamily="18" charset="0"/>
              </a:rPr>
              <a:t>Debe realizarse dos grupos de lecturas, el primer grupo consistirá de veinte pares de lecturas, cada una de ellas una lectura </a:t>
            </a:r>
            <a:r>
              <a:rPr lang="es-ES" sz="2000" dirty="0" smtClean="0">
                <a:latin typeface="Garamond" pitchFamily="18" charset="0"/>
              </a:rPr>
              <a:t>atrás. </a:t>
            </a:r>
            <a:endParaRPr lang="es-EC" sz="2000" dirty="0">
              <a:latin typeface="Garamond" pitchFamily="18" charset="0"/>
            </a:endParaRPr>
          </a:p>
          <a:p>
            <a:pPr algn="just"/>
            <a:r>
              <a:rPr lang="es-ES" sz="2000" dirty="0">
                <a:latin typeface="Garamond" pitchFamily="18" charset="0"/>
              </a:rPr>
              <a:t> </a:t>
            </a:r>
            <a:endParaRPr lang="es-EC" sz="2000" dirty="0">
              <a:latin typeface="Garamond" pitchFamily="18" charset="0"/>
            </a:endParaRPr>
          </a:p>
          <a:p>
            <a:pPr algn="just"/>
            <a:r>
              <a:rPr lang="es-ES" sz="2000" dirty="0">
                <a:latin typeface="Garamond" pitchFamily="18" charset="0"/>
              </a:rPr>
              <a:t>Después de diez mediciones de lecturas atrás y adelante en una dirección, deberán   realizarse otras diez, pero en el sentido inverso</a:t>
            </a:r>
            <a:r>
              <a:rPr lang="es-ES" sz="2000" dirty="0" smtClean="0">
                <a:latin typeface="Garamond" pitchFamily="18" charset="0"/>
              </a:rPr>
              <a:t>.</a:t>
            </a:r>
          </a:p>
          <a:p>
            <a:pPr algn="just"/>
            <a:endParaRPr lang="es-EC" sz="2000" dirty="0">
              <a:latin typeface="Garamond" pitchFamily="18" charset="0"/>
            </a:endParaRPr>
          </a:p>
          <a:p>
            <a:pPr algn="just"/>
            <a:r>
              <a:rPr lang="es-ES" sz="2000" dirty="0">
                <a:latin typeface="Garamond" pitchFamily="18" charset="0"/>
              </a:rPr>
              <a:t>Una vez terminado, los equipos de nivelación de os puntos A y B deben ser intercambiados y se realizara otras veinte veces como se describió para el primer grupo e medidas.</a:t>
            </a:r>
            <a:endParaRPr lang="es-EC" sz="2000" dirty="0">
              <a:latin typeface="Garamond" pitchFamily="18" charset="0"/>
            </a:endParaRPr>
          </a:p>
        </p:txBody>
      </p:sp>
    </p:spTree>
    <p:extLst>
      <p:ext uri="{BB962C8B-B14F-4D97-AF65-F5344CB8AC3E}">
        <p14:creationId xmlns:p14="http://schemas.microsoft.com/office/powerpoint/2010/main" val="242167602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a:xfrm>
            <a:off x="611560" y="404664"/>
            <a:ext cx="8136904" cy="4708981"/>
          </a:xfrm>
          <a:prstGeom prst="rect">
            <a:avLst/>
          </a:prstGeom>
        </p:spPr>
        <p:txBody>
          <a:bodyPr wrap="square">
            <a:spAutoFit/>
          </a:bodyPr>
          <a:lstStyle/>
          <a:p>
            <a:pPr lvl="1"/>
            <a:r>
              <a:rPr lang="es-ES_tradnl" sz="2000" b="1" dirty="0" smtClean="0">
                <a:effectLst/>
                <a:latin typeface="Garamond" pitchFamily="18" charset="0"/>
              </a:rPr>
              <a:t>Configuración de la Línea Base para ESTACIONES TOTALES</a:t>
            </a:r>
            <a:endParaRPr lang="es-EC" sz="2000" dirty="0" smtClean="0">
              <a:effectLst/>
              <a:latin typeface="Garamond" pitchFamily="18" charset="0"/>
            </a:endParaRPr>
          </a:p>
          <a:p>
            <a:r>
              <a:rPr lang="es-ES_tradnl" sz="2000" b="1" dirty="0">
                <a:latin typeface="Garamond" pitchFamily="18" charset="0"/>
              </a:rPr>
              <a:t> </a:t>
            </a:r>
            <a:endParaRPr lang="es-EC" sz="2000" dirty="0">
              <a:latin typeface="Garamond" pitchFamily="18" charset="0"/>
            </a:endParaRPr>
          </a:p>
          <a:p>
            <a:r>
              <a:rPr lang="es-ES_tradnl" sz="2000" b="1" dirty="0">
                <a:latin typeface="Garamond" pitchFamily="18" charset="0"/>
              </a:rPr>
              <a:t> </a:t>
            </a:r>
            <a:endParaRPr lang="es-EC" sz="2000" dirty="0">
              <a:latin typeface="Garamond" pitchFamily="18" charset="0"/>
            </a:endParaRPr>
          </a:p>
          <a:p>
            <a:r>
              <a:rPr lang="es-ES" sz="2000" b="1" dirty="0" smtClean="0">
                <a:latin typeface="Garamond" pitchFamily="18" charset="0"/>
              </a:rPr>
              <a:t>Verificación </a:t>
            </a:r>
            <a:r>
              <a:rPr lang="es-ES" sz="2000" b="1" dirty="0">
                <a:latin typeface="Garamond" pitchFamily="18" charset="0"/>
              </a:rPr>
              <a:t>y Calibración de Estaciones Totales</a:t>
            </a:r>
            <a:endParaRPr lang="es-EC" sz="2000" dirty="0" smtClean="0">
              <a:effectLst/>
              <a:latin typeface="Garamond" pitchFamily="18" charset="0"/>
            </a:endParaRPr>
          </a:p>
          <a:p>
            <a:r>
              <a:rPr lang="es-ES" sz="2000" b="1" dirty="0">
                <a:latin typeface="Garamond" pitchFamily="18" charset="0"/>
              </a:rPr>
              <a:t> </a:t>
            </a:r>
            <a:endParaRPr lang="es-EC" sz="2000" dirty="0" smtClean="0">
              <a:effectLst/>
              <a:latin typeface="Garamond" pitchFamily="18" charset="0"/>
            </a:endParaRPr>
          </a:p>
          <a:p>
            <a:pPr algn="just"/>
            <a:r>
              <a:rPr lang="es-ES" sz="2000" b="1" dirty="0">
                <a:latin typeface="Garamond" pitchFamily="18" charset="0"/>
              </a:rPr>
              <a:t> </a:t>
            </a:r>
            <a:r>
              <a:rPr lang="es-ES" sz="2000" dirty="0" smtClean="0">
                <a:latin typeface="Garamond" pitchFamily="18" charset="0"/>
              </a:rPr>
              <a:t>La </a:t>
            </a:r>
            <a:r>
              <a:rPr lang="es-ES" sz="2000" dirty="0">
                <a:latin typeface="Garamond" pitchFamily="18" charset="0"/>
              </a:rPr>
              <a:t>calibración de Estaciones Totales puede hacerse por dos procedimientos distintos. </a:t>
            </a:r>
            <a:r>
              <a:rPr lang="es-ES" sz="2000" u="sng" dirty="0">
                <a:latin typeface="Garamond" pitchFamily="18" charset="0"/>
              </a:rPr>
              <a:t>Uno de ellos en laboratorio y otro en campo</a:t>
            </a:r>
            <a:r>
              <a:rPr lang="es-ES" sz="2000" dirty="0">
                <a:latin typeface="Garamond" pitchFamily="18" charset="0"/>
              </a:rPr>
              <a:t>. Las medidas efectuadas en laboratorio prácticamente no están influenciadas por factores atmosféricos, y aunque la calibración de  este equipo podría incluso realizarla en campo por el propio usuario, la calibración de la Longitud de onda será necesario llevarla a cabo en un laboratorio con los implementos necesarios, Por tanto el Procedimiento Técnico de Calibración de Longitud de Onda Modulante de la Estación Total se realiza exclusivamente en un laboratorio con equipamiento especial.</a:t>
            </a:r>
            <a:endParaRPr lang="es-EC" sz="2000" dirty="0">
              <a:latin typeface="Garamond" pitchFamily="18" charset="0"/>
            </a:endParaRPr>
          </a:p>
          <a:p>
            <a:pPr algn="just"/>
            <a:r>
              <a:rPr lang="es-ES" sz="2000" dirty="0">
                <a:latin typeface="Garamond" pitchFamily="18" charset="0"/>
              </a:rPr>
              <a:t> </a:t>
            </a:r>
            <a:endParaRPr lang="es-EC" sz="2000" dirty="0">
              <a:latin typeface="Garamond" pitchFamily="18" charset="0"/>
            </a:endParaRPr>
          </a:p>
        </p:txBody>
      </p:sp>
    </p:spTree>
    <p:extLst>
      <p:ext uri="{BB962C8B-B14F-4D97-AF65-F5344CB8AC3E}">
        <p14:creationId xmlns:p14="http://schemas.microsoft.com/office/powerpoint/2010/main" val="428013405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67544" y="214580"/>
            <a:ext cx="813690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es-ES" altLang="zh-CN" sz="2000" b="1" i="0" u="none" strike="noStrike" cap="none" normalizeH="0" baseline="0" dirty="0" smtClean="0">
                <a:ln>
                  <a:noFill/>
                </a:ln>
                <a:solidFill>
                  <a:schemeClr val="tx1"/>
                </a:solidFill>
                <a:effectLst/>
                <a:latin typeface="Garamond" pitchFamily="18" charset="0"/>
                <a:ea typeface="SimSun" pitchFamily="2" charset="-122"/>
                <a:cs typeface="Arial" pitchFamily="34" charset="0"/>
              </a:rPr>
              <a:t>Calculo de la incertidumbre para calibración en Laboratorio</a:t>
            </a: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es-ES" altLang="zh-CN" sz="2000"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Esta calibración de longitud de Onda Modulante está basada en la medida de frecuencia utilizando un frecuencímetro.; a partir de la velocidad de la luz en el vacío, </a:t>
            </a:r>
            <a:endParaRPr kumimoji="0" lang="es-ES" altLang="zh-CN" sz="2000" b="0" i="0" u="none" strike="noStrike" cap="none" normalizeH="0" baseline="0" dirty="0" smtClean="0">
              <a:ln>
                <a:noFill/>
              </a:ln>
              <a:solidFill>
                <a:schemeClr val="tx1"/>
              </a:solidFill>
              <a:effectLst/>
              <a:latin typeface="Garamond" pitchFamily="18" charset="0"/>
              <a:cs typeface="Arial" pitchFamily="34" charset="0"/>
            </a:endParaRPr>
          </a:p>
        </p:txBody>
      </p:sp>
      <p:sp>
        <p:nvSpPr>
          <p:cNvPr id="5" name="Rectangle 4"/>
          <p:cNvSpPr>
            <a:spLocks noChangeArrowheads="1"/>
          </p:cNvSpPr>
          <p:nvPr/>
        </p:nvSpPr>
        <p:spPr bwMode="auto">
          <a:xfrm>
            <a:off x="375360" y="1628800"/>
            <a:ext cx="8598247"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zh-CN" sz="2000"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En la calibración de la Longitud modulante del instrumento se mide la frecuencia del haz emitido en diez días distintos con el fin de obtener diez graficas de variación de frecuencia con el tiempo.</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zh-CN" sz="2000"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Se obtendrá u valor medio de la frecuencia para cada grafica, cada día. A partir de los diez días valores medios de frecuencia se obtendrá el valor medio de la frecuencia del instrumento.</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zh-CN" sz="2000"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Debería controlarse la temperatura y humedad relativa del aire para asegurar que las condiciones ambientales no influyen negativamente en los resultados de las observaciones.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zh-CN" sz="2000"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La configuración de la disposición de los elementos que se utilizan para aplicar este Procedimiento Técnico de Calibración se representa en la siguiente figura.</a:t>
            </a: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p:txBody>
      </p:sp>
      <p:sp>
        <p:nvSpPr>
          <p:cNvPr id="6" name="Rectangle 5"/>
          <p:cNvSpPr>
            <a:spLocks noChangeArrowheads="1"/>
          </p:cNvSpPr>
          <p:nvPr/>
        </p:nvSpPr>
        <p:spPr bwMode="auto">
          <a:xfrm>
            <a:off x="601663" y="876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0218184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2"/>
          <p:cNvPicPr>
            <a:picLocks noChangeAspect="1" noChangeArrowheads="1"/>
          </p:cNvPicPr>
          <p:nvPr/>
        </p:nvPicPr>
        <p:blipFill>
          <a:blip r:embed="rId2">
            <a:extLst>
              <a:ext uri="{28A0092B-C50C-407E-A947-70E740481C1C}">
                <a14:useLocalDpi xmlns:a14="http://schemas.microsoft.com/office/drawing/2010/main" val="0"/>
              </a:ext>
            </a:extLst>
          </a:blip>
          <a:srcRect b="6367"/>
          <a:stretch>
            <a:fillRect/>
          </a:stretch>
        </p:blipFill>
        <p:spPr bwMode="auto">
          <a:xfrm>
            <a:off x="1512735" y="1067204"/>
            <a:ext cx="6587657" cy="553014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01559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657225" y="2198688"/>
            <a:ext cx="1714500" cy="1600200"/>
          </a:xfrm>
          <a:prstGeom prst="hexagon">
            <a:avLst>
              <a:gd name="adj" fmla="val 26786"/>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s-EC"/>
          </a:p>
        </p:txBody>
      </p:sp>
      <p:sp>
        <p:nvSpPr>
          <p:cNvPr id="5" name="AutoShape 3"/>
          <p:cNvSpPr>
            <a:spLocks noChangeArrowheads="1"/>
          </p:cNvSpPr>
          <p:nvPr/>
        </p:nvSpPr>
        <p:spPr bwMode="auto">
          <a:xfrm>
            <a:off x="3721100" y="2198688"/>
            <a:ext cx="1714500" cy="1485900"/>
          </a:xfrm>
          <a:prstGeom prst="hexagon">
            <a:avLst>
              <a:gd name="adj" fmla="val 28846"/>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s-EC"/>
          </a:p>
        </p:txBody>
      </p:sp>
      <p:sp>
        <p:nvSpPr>
          <p:cNvPr id="6" name="AutoShape 4"/>
          <p:cNvSpPr>
            <a:spLocks noChangeArrowheads="1"/>
          </p:cNvSpPr>
          <p:nvPr/>
        </p:nvSpPr>
        <p:spPr bwMode="auto">
          <a:xfrm>
            <a:off x="7075488" y="2198688"/>
            <a:ext cx="1600200" cy="1485900"/>
          </a:xfrm>
          <a:prstGeom prst="hexagon">
            <a:avLst>
              <a:gd name="adj" fmla="val 26923"/>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s-EC"/>
          </a:p>
        </p:txBody>
      </p:sp>
      <p:sp>
        <p:nvSpPr>
          <p:cNvPr id="7" name="Text Box 5"/>
          <p:cNvSpPr txBox="1">
            <a:spLocks noChangeArrowheads="1"/>
          </p:cNvSpPr>
          <p:nvPr/>
        </p:nvSpPr>
        <p:spPr bwMode="auto">
          <a:xfrm>
            <a:off x="1044575" y="2655888"/>
            <a:ext cx="9715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1100" b="1">
                <a:cs typeface="Times New Roman" pitchFamily="18" charset="0"/>
              </a:rPr>
              <a:t>Indicación Del Instrumento (lectura)</a:t>
            </a:r>
            <a:endParaRPr lang="es-ES"/>
          </a:p>
        </p:txBody>
      </p:sp>
      <p:sp>
        <p:nvSpPr>
          <p:cNvPr id="8" name="Text Box 6"/>
          <p:cNvSpPr txBox="1">
            <a:spLocks noChangeArrowheads="1"/>
          </p:cNvSpPr>
          <p:nvPr/>
        </p:nvSpPr>
        <p:spPr bwMode="auto">
          <a:xfrm>
            <a:off x="4089400" y="2632075"/>
            <a:ext cx="9144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1200" b="1">
                <a:cs typeface="Times New Roman" pitchFamily="18" charset="0"/>
              </a:rPr>
              <a:t>Valor verdadero (patrón)</a:t>
            </a:r>
            <a:endParaRPr lang="es-ES"/>
          </a:p>
        </p:txBody>
      </p:sp>
      <p:sp>
        <p:nvSpPr>
          <p:cNvPr id="9" name="Text Box 7"/>
          <p:cNvSpPr txBox="1">
            <a:spLocks noChangeArrowheads="1"/>
          </p:cNvSpPr>
          <p:nvPr/>
        </p:nvSpPr>
        <p:spPr bwMode="auto">
          <a:xfrm>
            <a:off x="7516813" y="2747963"/>
            <a:ext cx="8001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1200" b="1">
                <a:latin typeface="Times New Roman" pitchFamily="18" charset="0"/>
                <a:cs typeface="Times New Roman" pitchFamily="18" charset="0"/>
              </a:rPr>
              <a:t>ERROR</a:t>
            </a:r>
            <a:endParaRPr lang="es-ES" sz="1200" b="1">
              <a:cs typeface="Times New Roman" pitchFamily="18" charset="0"/>
            </a:endParaRPr>
          </a:p>
          <a:p>
            <a:endParaRPr lang="es-ES"/>
          </a:p>
        </p:txBody>
      </p:sp>
      <p:sp>
        <p:nvSpPr>
          <p:cNvPr id="10" name="Line 8" descr="Mármol verde"/>
          <p:cNvSpPr>
            <a:spLocks noChangeShapeType="1"/>
          </p:cNvSpPr>
          <p:nvPr/>
        </p:nvSpPr>
        <p:spPr bwMode="auto">
          <a:xfrm>
            <a:off x="1457325" y="1766888"/>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11" name="Line 9" descr="Mármol verde"/>
          <p:cNvSpPr>
            <a:spLocks noChangeShapeType="1"/>
          </p:cNvSpPr>
          <p:nvPr/>
        </p:nvSpPr>
        <p:spPr bwMode="auto">
          <a:xfrm>
            <a:off x="4500563" y="1670050"/>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12" name="Line 10" descr="Mármol verde"/>
          <p:cNvSpPr>
            <a:spLocks noChangeShapeType="1"/>
          </p:cNvSpPr>
          <p:nvPr/>
        </p:nvSpPr>
        <p:spPr bwMode="auto">
          <a:xfrm>
            <a:off x="7885113" y="1766888"/>
            <a:ext cx="0" cy="4476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13" name="Rectangle 11"/>
          <p:cNvSpPr>
            <a:spLocks noChangeArrowheads="1"/>
          </p:cNvSpPr>
          <p:nvPr/>
        </p:nvSpPr>
        <p:spPr bwMode="auto">
          <a:xfrm>
            <a:off x="611188" y="1052513"/>
            <a:ext cx="823595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spAutoFit/>
          </a:bodyPr>
          <a:lstStyle/>
          <a:p>
            <a:r>
              <a:rPr lang="es-ES" sz="2000" dirty="0">
                <a:cs typeface="Times New Roman" pitchFamily="18" charset="0"/>
              </a:rPr>
              <a:t>        </a:t>
            </a:r>
          </a:p>
          <a:p>
            <a:pPr eaLnBrk="0" hangingPunct="0"/>
            <a:r>
              <a:rPr lang="es-ES" sz="2000" dirty="0">
                <a:cs typeface="Times New Roman" pitchFamily="18" charset="0"/>
              </a:rPr>
              <a:t>          </a:t>
            </a:r>
            <a:r>
              <a:rPr lang="es-ES" sz="2000" b="1" dirty="0">
                <a:cs typeface="Times New Roman" pitchFamily="18" charset="0"/>
              </a:rPr>
              <a:t>X		          -            </a:t>
            </a:r>
            <a:r>
              <a:rPr lang="es-ES" sz="2000" b="1" dirty="0" smtClean="0">
                <a:cs typeface="Times New Roman" pitchFamily="18" charset="0"/>
              </a:rPr>
              <a:t>             </a:t>
            </a:r>
            <a:r>
              <a:rPr lang="es-ES" sz="2000" b="1" dirty="0">
                <a:cs typeface="Times New Roman" pitchFamily="18" charset="0"/>
              </a:rPr>
              <a:t>S	              =	    </a:t>
            </a:r>
            <a:r>
              <a:rPr lang="es-ES" sz="2000" b="1" dirty="0" smtClean="0">
                <a:cs typeface="Times New Roman" pitchFamily="18" charset="0"/>
              </a:rPr>
              <a:t>                           </a:t>
            </a:r>
            <a:r>
              <a:rPr lang="es-ES" sz="2000" b="1" dirty="0">
                <a:cs typeface="Times New Roman" pitchFamily="18" charset="0"/>
              </a:rPr>
              <a:t>E</a:t>
            </a:r>
          </a:p>
          <a:p>
            <a:pPr eaLnBrk="0" hangingPunct="0"/>
            <a:endParaRPr lang="es-ES" dirty="0"/>
          </a:p>
        </p:txBody>
      </p:sp>
      <p:sp>
        <p:nvSpPr>
          <p:cNvPr id="14" name="Rectangle 12"/>
          <p:cNvSpPr>
            <a:spLocks noChangeArrowheads="1"/>
          </p:cNvSpPr>
          <p:nvPr/>
        </p:nvSpPr>
        <p:spPr bwMode="auto">
          <a:xfrm>
            <a:off x="468313" y="4722723"/>
            <a:ext cx="83518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s-ES" b="1" dirty="0"/>
              <a:t>ERROR MÁXIMO PERMITIDO:</a:t>
            </a:r>
            <a:r>
              <a:rPr lang="es-ES" dirty="0"/>
              <a:t>  </a:t>
            </a:r>
            <a:r>
              <a:rPr lang="es-MX" dirty="0"/>
              <a:t>valor extremo del </a:t>
            </a:r>
            <a:r>
              <a:rPr lang="es-MX" b="1" dirty="0"/>
              <a:t>error de medida</a:t>
            </a:r>
            <a:r>
              <a:rPr lang="es-MX" dirty="0"/>
              <a:t>, con respecto a un </a:t>
            </a:r>
            <a:r>
              <a:rPr lang="es-MX" b="1" dirty="0"/>
              <a:t>valor de referencia</a:t>
            </a:r>
            <a:r>
              <a:rPr lang="es-MX" dirty="0"/>
              <a:t> conocido, permitido por especificaciones o reglamentaciones, para una </a:t>
            </a:r>
            <a:r>
              <a:rPr lang="es-MX" b="1" dirty="0"/>
              <a:t>medición</a:t>
            </a:r>
            <a:r>
              <a:rPr lang="es-MX" dirty="0"/>
              <a:t>, </a:t>
            </a:r>
            <a:r>
              <a:rPr lang="es-MX" b="1" dirty="0"/>
              <a:t>instrumento </a:t>
            </a:r>
            <a:r>
              <a:rPr lang="es-MX" dirty="0"/>
              <a:t>o </a:t>
            </a:r>
            <a:r>
              <a:rPr lang="es-MX" b="1" dirty="0"/>
              <a:t>sistema de medida</a:t>
            </a:r>
            <a:r>
              <a:rPr lang="es-MX" dirty="0"/>
              <a:t> dado</a:t>
            </a:r>
            <a:r>
              <a:rPr lang="es-ES" dirty="0"/>
              <a:t> .</a:t>
            </a:r>
          </a:p>
          <a:p>
            <a:endParaRPr lang="es-ES" dirty="0"/>
          </a:p>
        </p:txBody>
      </p:sp>
      <p:sp>
        <p:nvSpPr>
          <p:cNvPr id="15" name="Rectangle 13"/>
          <p:cNvSpPr>
            <a:spLocks noChangeArrowheads="1"/>
          </p:cNvSpPr>
          <p:nvPr/>
        </p:nvSpPr>
        <p:spPr bwMode="auto">
          <a:xfrm>
            <a:off x="1066800" y="6400800"/>
            <a:ext cx="7772400" cy="214313"/>
          </a:xfrm>
          <a:prstGeom prst="rect">
            <a:avLst/>
          </a:prstGeom>
          <a:noFill/>
          <a:ln w="9525">
            <a:noFill/>
            <a:miter lim="800000"/>
            <a:headEnd/>
            <a:tailEnd/>
          </a:ln>
          <a:effectLst/>
        </p:spPr>
        <p:txBody>
          <a:bodyPr anchor="b">
            <a:spAutoFit/>
          </a:bodyPr>
          <a:lstStyle/>
          <a:p>
            <a:pPr algn="r">
              <a:defRPr/>
            </a:pPr>
            <a:fld id="{F682F0FC-BDEF-4632-9E8C-8775DCB4B4F4}" type="slidenum">
              <a:rPr lang="es-ES" sz="800">
                <a:solidFill>
                  <a:schemeClr val="bg1"/>
                </a:solidFill>
                <a:effectLst>
                  <a:outerShdw blurRad="38100" dist="38100" dir="2700000" algn="tl">
                    <a:srgbClr val="000000"/>
                  </a:outerShdw>
                </a:effectLst>
                <a:latin typeface="Arial Black" pitchFamily="34" charset="0"/>
              </a:rPr>
              <a:pPr algn="r">
                <a:defRPr/>
              </a:pPr>
              <a:t>8</a:t>
            </a:fld>
            <a:endParaRPr lang="es-ES" sz="800">
              <a:solidFill>
                <a:schemeClr val="bg1"/>
              </a:solidFill>
              <a:effectLst>
                <a:outerShdw blurRad="38100" dist="38100" dir="2700000" algn="tl">
                  <a:srgbClr val="000000"/>
                </a:outerShdw>
              </a:effectLst>
              <a:latin typeface="Arial Black" pitchFamily="34" charset="0"/>
            </a:endParaRPr>
          </a:p>
        </p:txBody>
      </p:sp>
      <p:sp>
        <p:nvSpPr>
          <p:cNvPr id="16" name="Rectangle 14"/>
          <p:cNvSpPr>
            <a:spLocks noChangeArrowheads="1"/>
          </p:cNvSpPr>
          <p:nvPr/>
        </p:nvSpPr>
        <p:spPr bwMode="auto">
          <a:xfrm>
            <a:off x="503238" y="700088"/>
            <a:ext cx="8137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s-ES" b="1" dirty="0"/>
              <a:t>ERROR</a:t>
            </a:r>
            <a:r>
              <a:rPr lang="es-ES" dirty="0"/>
              <a:t>: </a:t>
            </a:r>
            <a:r>
              <a:rPr lang="es-MX" dirty="0"/>
              <a:t>diferencia entre un </a:t>
            </a:r>
            <a:r>
              <a:rPr lang="es-MX" b="1" dirty="0"/>
              <a:t>valor medido de una magnitud </a:t>
            </a:r>
            <a:r>
              <a:rPr lang="es-MX" dirty="0"/>
              <a:t>y un </a:t>
            </a:r>
            <a:r>
              <a:rPr lang="es-MX" b="1" dirty="0"/>
              <a:t>valor de referencia</a:t>
            </a:r>
            <a:r>
              <a:rPr lang="es-MX" dirty="0"/>
              <a:t> </a:t>
            </a:r>
            <a:endParaRPr lang="es-ES" dirty="0"/>
          </a:p>
        </p:txBody>
      </p:sp>
    </p:spTree>
    <p:extLst>
      <p:ext uri="{BB962C8B-B14F-4D97-AF65-F5344CB8AC3E}">
        <p14:creationId xmlns:p14="http://schemas.microsoft.com/office/powerpoint/2010/main" val="331351502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322222" y="1340768"/>
            <a:ext cx="8784975"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tx1"/>
                </a:solidFill>
                <a:effectLst/>
                <a:latin typeface="Garamond" pitchFamily="18" charset="0"/>
                <a:ea typeface="Calibri" pitchFamily="34" charset="0"/>
                <a:cs typeface="Arial" pitchFamily="34" charset="0"/>
              </a:rPr>
              <a:t>Procedimiento para Calibración de Estaciones Totales</a:t>
            </a:r>
          </a:p>
          <a:p>
            <a:pPr marL="0" marR="0" lvl="0" indent="228600" algn="just" defTabSz="914400" rtl="0" eaLnBrk="1" fontAlgn="base" latinLnBrk="0" hangingPunct="1">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es-ES" altLang="zh-CN" sz="2000"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La verificación de las Estaciones Totales se realizará según lo expuesto en la norma ISO 17123-5, y consistirá en la realización de las siguientes comprobaciones:</a:t>
            </a: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endParaRPr kumimoji="0" lang="es-ES" altLang="zh-CN" sz="2000" b="1" i="0" u="none" strike="noStrike" cap="none" normalizeH="0" baseline="0" dirty="0" smtClean="0">
              <a:ln>
                <a:noFill/>
              </a:ln>
              <a:solidFill>
                <a:srgbClr val="000000"/>
              </a:solidFill>
              <a:effectLst/>
              <a:latin typeface="Garamond" pitchFamily="18" charset="0"/>
              <a:ea typeface="SimSun" pitchFamily="2" charset="-122"/>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es-ES" altLang="zh-CN" sz="2000" b="1" i="0" u="none" strike="noStrike" cap="none" normalizeH="0" baseline="0" dirty="0" smtClean="0">
                <a:ln>
                  <a:noFill/>
                </a:ln>
                <a:solidFill>
                  <a:srgbClr val="000000"/>
                </a:solidFill>
                <a:effectLst/>
                <a:latin typeface="Garamond" pitchFamily="18" charset="0"/>
                <a:ea typeface="SimSun" pitchFamily="2" charset="-122"/>
                <a:cs typeface="Arial" pitchFamily="34" charset="0"/>
              </a:rPr>
              <a:t>Requerimientos</a:t>
            </a: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endParaRPr kumimoji="0" lang="es-ES" altLang="zh-CN" sz="2000" b="0" i="0" u="none" strike="noStrike" cap="none" normalizeH="0" baseline="0" dirty="0" smtClean="0">
              <a:ln>
                <a:noFill/>
              </a:ln>
              <a:solidFill>
                <a:schemeClr val="tx1"/>
              </a:solidFill>
              <a:effectLst/>
              <a:latin typeface="Garamond" pitchFamily="18" charset="0"/>
              <a:ea typeface="SimSun" pitchFamily="2" charset="-122"/>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lang="es-ES" altLang="zh-CN" sz="2000" dirty="0" smtClean="0">
                <a:latin typeface="Garamond" pitchFamily="18" charset="0"/>
                <a:ea typeface="SimSun" pitchFamily="2" charset="-122"/>
                <a:cs typeface="Arial" pitchFamily="34" charset="0"/>
              </a:rPr>
              <a:t>Se </a:t>
            </a:r>
            <a:r>
              <a:rPr kumimoji="0" lang="es-ES" altLang="zh-CN" sz="2000"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requiere preparar una zona de pruebas convenientemente dotada. Se deberán materializar tres puntos sobre el terreno, separados una distancia entre ellos comprendida entre los 50 y 100 metros aproximadamente. </a:t>
            </a:r>
          </a:p>
          <a:p>
            <a:pPr marL="0" marR="0" lvl="0" indent="228600" algn="just" defTabSz="914400" rtl="0" eaLnBrk="0" fontAlgn="base" latinLnBrk="0" hangingPunct="0">
              <a:lnSpc>
                <a:spcPct val="100000"/>
              </a:lnSpc>
              <a:spcBef>
                <a:spcPct val="0"/>
              </a:spcBef>
              <a:spcAft>
                <a:spcPct val="0"/>
              </a:spcAft>
              <a:buClrTx/>
              <a:buSzTx/>
              <a:buFontTx/>
              <a:buNone/>
              <a:tabLst/>
            </a:pP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es-ES" altLang="zh-CN" sz="2000"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Para la realización de la prueba completa se hace necesaria la toma de valores atmosféricos correspondientes a la presión y temperatura, por tanto deberá disponerse del equipo adecuado para ello.</a:t>
            </a: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p:txBody>
      </p:sp>
      <p:sp>
        <p:nvSpPr>
          <p:cNvPr id="6" name="Rectangle 7"/>
          <p:cNvSpPr>
            <a:spLocks noChangeArrowheads="1"/>
          </p:cNvSpPr>
          <p:nvPr/>
        </p:nvSpPr>
        <p:spPr bwMode="auto">
          <a:xfrm>
            <a:off x="5104705" y="6242829"/>
            <a:ext cx="2279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zh-CN" sz="12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a:t>
            </a:r>
            <a:endParaRPr kumimoji="0" lang="es-ES" altLang="zh-CN"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4326310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764704"/>
            <a:ext cx="8064896" cy="5355312"/>
          </a:xfrm>
          <a:prstGeom prst="rect">
            <a:avLst/>
          </a:prstGeom>
        </p:spPr>
        <p:txBody>
          <a:bodyPr wrap="square">
            <a:spAutoFit/>
          </a:bodyPr>
          <a:lstStyle/>
          <a:p>
            <a:pPr lvl="0" indent="228600" algn="just" eaLnBrk="0" fontAlgn="base" hangingPunct="0">
              <a:spcBef>
                <a:spcPct val="0"/>
              </a:spcBef>
              <a:spcAft>
                <a:spcPct val="0"/>
              </a:spcAft>
            </a:pPr>
            <a:r>
              <a:rPr kumimoji="0" lang="es-ES" altLang="zh-CN" b="1" i="0" u="none" strike="noStrike" cap="none" normalizeH="0" baseline="0" dirty="0" smtClean="0">
                <a:ln>
                  <a:noFill/>
                </a:ln>
                <a:effectLst/>
                <a:latin typeface="Garamond" pitchFamily="18" charset="0"/>
                <a:ea typeface="SimSun" pitchFamily="2" charset="-122"/>
                <a:cs typeface="Arial" pitchFamily="34" charset="0"/>
              </a:rPr>
              <a:t> Procedimiento Completo para coordenadas </a:t>
            </a:r>
            <a:r>
              <a:rPr kumimoji="0" lang="es-ES" altLang="zh-CN" b="1" i="0" u="none" strike="noStrike" cap="none" normalizeH="0" baseline="0" dirty="0" err="1" smtClean="0">
                <a:ln>
                  <a:noFill/>
                </a:ln>
                <a:effectLst/>
                <a:latin typeface="Garamond" pitchFamily="18" charset="0"/>
                <a:ea typeface="SimSun" pitchFamily="2" charset="-122"/>
                <a:cs typeface="Arial" pitchFamily="34" charset="0"/>
              </a:rPr>
              <a:t>planimétricas</a:t>
            </a:r>
            <a:endParaRPr kumimoji="0" lang="es-ES" altLang="zh-CN" b="1" i="0" u="none" strike="noStrike" cap="none" normalizeH="0" baseline="0" dirty="0" smtClean="0">
              <a:ln>
                <a:noFill/>
              </a:ln>
              <a:effectLst/>
              <a:latin typeface="Garamond" pitchFamily="18" charset="0"/>
              <a:ea typeface="SimSun" pitchFamily="2" charset="-122"/>
              <a:cs typeface="Arial" pitchFamily="34" charset="0"/>
            </a:endParaRPr>
          </a:p>
          <a:p>
            <a:pPr lvl="0" indent="228600" algn="just" eaLnBrk="0" fontAlgn="base" hangingPunct="0">
              <a:spcBef>
                <a:spcPct val="0"/>
              </a:spcBef>
              <a:spcAft>
                <a:spcPct val="0"/>
              </a:spcAft>
            </a:pPr>
            <a:endParaRPr kumimoji="0" lang="es-EC" altLang="zh-CN" b="0" i="0" u="none" strike="noStrike" cap="none" normalizeH="0" baseline="0" dirty="0" smtClean="0">
              <a:ln>
                <a:noFill/>
              </a:ln>
              <a:solidFill>
                <a:schemeClr val="tx1"/>
              </a:solidFill>
              <a:effectLst/>
              <a:latin typeface="Garamond" pitchFamily="18" charset="0"/>
              <a:cs typeface="Arial" pitchFamily="34" charset="0"/>
            </a:endParaRPr>
          </a:p>
          <a:p>
            <a:pPr lvl="0" algn="just" fontAlgn="base">
              <a:spcBef>
                <a:spcPct val="0"/>
              </a:spcBef>
              <a:spcAft>
                <a:spcPct val="0"/>
              </a:spcAft>
            </a:pPr>
            <a:r>
              <a:rPr kumimoji="0" lang="es-ES" altLang="zh-CN"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  Se realizarán tres series distintas, sobre los  puntos  anteriormente descritos. Puntos que en adelante serán denominados como 1, 2 y 3; para cada una de las series, se estacionará el instrumento en cada uno de los tres puntos definidos de coordenadas 0,0, realizando la medida de las coordenadas a los otros dos puntos. En cada caso, e independientemente del punto de estación, las coordenadas medidas deberán ser referidas al punto número</a:t>
            </a:r>
            <a:r>
              <a:rPr kumimoji="0" lang="es-ES" altLang="zh-CN" b="0" i="0" u="none" strike="noStrike" cap="none" normalizeH="0" dirty="0" smtClean="0">
                <a:ln>
                  <a:noFill/>
                </a:ln>
                <a:solidFill>
                  <a:schemeClr val="tx1"/>
                </a:solidFill>
                <a:effectLst/>
                <a:latin typeface="Garamond" pitchFamily="18" charset="0"/>
                <a:ea typeface="SimSun" pitchFamily="2" charset="-122"/>
                <a:cs typeface="Arial" pitchFamily="34" charset="0"/>
              </a:rPr>
              <a:t> 1</a:t>
            </a:r>
            <a:r>
              <a:rPr kumimoji="0" lang="es-ES" altLang="zh-CN"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 Con ellas serán calculados los valores de los </a:t>
            </a:r>
            <a:r>
              <a:rPr kumimoji="0" lang="es-ES" altLang="zh-CN" b="0" i="0" u="none" strike="noStrike" cap="none" normalizeH="0" baseline="0" dirty="0" err="1" smtClean="0">
                <a:ln>
                  <a:noFill/>
                </a:ln>
                <a:solidFill>
                  <a:schemeClr val="tx1"/>
                </a:solidFill>
                <a:effectLst/>
                <a:latin typeface="Garamond" pitchFamily="18" charset="0"/>
                <a:ea typeface="SimSun" pitchFamily="2" charset="-122"/>
                <a:cs typeface="Arial" pitchFamily="34" charset="0"/>
              </a:rPr>
              <a:t>acimutes</a:t>
            </a:r>
            <a:r>
              <a:rPr kumimoji="0" lang="es-ES" altLang="zh-CN"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 correspondientes, que igualmente deberán ser referidos al punto 1,</a:t>
            </a:r>
            <a:r>
              <a:rPr kumimoji="0" lang="es-ES" altLang="zh-CN" b="0" i="0" u="none" strike="noStrike" cap="none" normalizeH="0" dirty="0" smtClean="0">
                <a:ln>
                  <a:noFill/>
                </a:ln>
                <a:solidFill>
                  <a:schemeClr val="tx1"/>
                </a:solidFill>
                <a:effectLst/>
                <a:latin typeface="Garamond" pitchFamily="18" charset="0"/>
                <a:ea typeface="SimSun" pitchFamily="2" charset="-122"/>
                <a:cs typeface="Arial" pitchFamily="34" charset="0"/>
              </a:rPr>
              <a:t> </a:t>
            </a:r>
            <a:r>
              <a:rPr kumimoji="0" lang="es-ES" altLang="zh-CN"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a partir de la comparación de sus valores medios para cada una de las tres observaciones realizadas en cada serie. Del mismo modo, y con las coordenadas medidas y referidas al punto 1, se calcularán las distancias entre puntos.</a:t>
            </a:r>
            <a:endParaRPr kumimoji="0" lang="es-EC" altLang="zh-CN" b="0" i="0" u="none" strike="noStrike" cap="none" normalizeH="0" baseline="0" dirty="0" smtClean="0">
              <a:ln>
                <a:noFill/>
              </a:ln>
              <a:solidFill>
                <a:schemeClr val="tx1"/>
              </a:solidFill>
              <a:effectLst/>
              <a:latin typeface="Garamond" pitchFamily="18" charset="0"/>
              <a:cs typeface="Arial" pitchFamily="34" charset="0"/>
            </a:endParaRPr>
          </a:p>
          <a:p>
            <a:pPr lvl="0" algn="just" eaLnBrk="0" fontAlgn="base" hangingPunct="0">
              <a:spcBef>
                <a:spcPct val="0"/>
              </a:spcBef>
              <a:spcAft>
                <a:spcPct val="0"/>
              </a:spcAft>
            </a:pPr>
            <a:r>
              <a:rPr kumimoji="0" lang="es-ES" altLang="zh-CN"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Con los </a:t>
            </a:r>
            <a:r>
              <a:rPr kumimoji="0" lang="es-ES" altLang="zh-CN" b="0" i="0" u="none" strike="noStrike" cap="none" normalizeH="0" baseline="0" dirty="0" err="1" smtClean="0">
                <a:ln>
                  <a:noFill/>
                </a:ln>
                <a:solidFill>
                  <a:schemeClr val="tx1"/>
                </a:solidFill>
                <a:effectLst/>
                <a:latin typeface="Garamond" pitchFamily="18" charset="0"/>
                <a:ea typeface="SimSun" pitchFamily="2" charset="-122"/>
                <a:cs typeface="Arial" pitchFamily="34" charset="0"/>
              </a:rPr>
              <a:t>acimutes</a:t>
            </a:r>
            <a:r>
              <a:rPr kumimoji="0" lang="es-ES" altLang="zh-CN"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 y las distancias, obtenidas según el apartado anterior, se recalculan las coordenadas para los puntos 2 y 3 respectivamente.</a:t>
            </a:r>
            <a:endParaRPr kumimoji="0" lang="es-EC" altLang="zh-CN" b="0" i="0" u="none" strike="noStrike" cap="none" normalizeH="0" baseline="0" dirty="0" smtClean="0">
              <a:ln>
                <a:noFill/>
              </a:ln>
              <a:solidFill>
                <a:schemeClr val="tx1"/>
              </a:solidFill>
              <a:effectLst/>
              <a:latin typeface="Garamond" pitchFamily="18" charset="0"/>
              <a:cs typeface="Arial" pitchFamily="34" charset="0"/>
            </a:endParaRPr>
          </a:p>
          <a:p>
            <a:pPr lvl="0" algn="just" eaLnBrk="0" fontAlgn="base" hangingPunct="0">
              <a:spcBef>
                <a:spcPct val="0"/>
              </a:spcBef>
              <a:spcAft>
                <a:spcPct val="0"/>
              </a:spcAft>
            </a:pPr>
            <a:r>
              <a:rPr kumimoji="0" lang="es-ES" altLang="zh-CN"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 Con todos los valores (9 pares en total) de coordenadas </a:t>
            </a:r>
            <a:r>
              <a:rPr kumimoji="0" lang="es-ES" altLang="zh-CN" b="0" i="0" u="none" strike="noStrike" cap="none" normalizeH="0" baseline="0" dirty="0" err="1" smtClean="0">
                <a:ln>
                  <a:noFill/>
                </a:ln>
                <a:solidFill>
                  <a:schemeClr val="tx1"/>
                </a:solidFill>
                <a:effectLst/>
                <a:latin typeface="Garamond" pitchFamily="18" charset="0"/>
                <a:ea typeface="SimSun" pitchFamily="2" charset="-122"/>
                <a:cs typeface="Arial" pitchFamily="34" charset="0"/>
              </a:rPr>
              <a:t>planimétricas</a:t>
            </a:r>
            <a:r>
              <a:rPr kumimoji="0" lang="es-ES" altLang="zh-CN"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 de los puntos 2 y 3 obtenidos para cada una de las tres observaciones realizadas en cada una de las tres series, se obtienen unos valores medios de coordenadas y se calculan los correspondientes residuos, que serán los que deban ser sometidos a las correspondientes pruebas estadísticas.</a:t>
            </a:r>
            <a:endParaRPr kumimoji="0" lang="es-ES" altLang="zh-CN" b="0" i="0" u="none" strike="noStrike" cap="none" normalizeH="0" baseline="0" dirty="0" smtClean="0">
              <a:ln>
                <a:noFill/>
              </a:ln>
              <a:solidFill>
                <a:schemeClr val="tx1"/>
              </a:solidFill>
              <a:effectLst/>
              <a:latin typeface="Garamond" pitchFamily="18" charset="0"/>
              <a:cs typeface="Arial" pitchFamily="34" charset="0"/>
            </a:endParaRPr>
          </a:p>
        </p:txBody>
      </p:sp>
    </p:spTree>
    <p:extLst>
      <p:ext uri="{BB962C8B-B14F-4D97-AF65-F5344CB8AC3E}">
        <p14:creationId xmlns:p14="http://schemas.microsoft.com/office/powerpoint/2010/main" val="290817271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2690336"/>
            <a:ext cx="4572000" cy="923330"/>
          </a:xfrm>
          <a:prstGeom prst="rect">
            <a:avLst/>
          </a:prstGeom>
        </p:spPr>
        <p:txBody>
          <a:bodyPr>
            <a:spAutoFit/>
          </a:bodyPr>
          <a:lstStyle/>
          <a:p>
            <a:r>
              <a:rPr lang="es-ES" b="1" dirty="0" smtClean="0"/>
              <a:t>IMPLANTACION </a:t>
            </a:r>
            <a:r>
              <a:rPr lang="es-ES" b="1" dirty="0"/>
              <a:t>DE LABORATORIO DE CALIBRACION DE EQUIPOS TOPOGRAFICOS.</a:t>
            </a:r>
            <a:endParaRPr lang="es-EC" b="1" dirty="0"/>
          </a:p>
        </p:txBody>
      </p:sp>
    </p:spTree>
    <p:extLst>
      <p:ext uri="{BB962C8B-B14F-4D97-AF65-F5344CB8AC3E}">
        <p14:creationId xmlns:p14="http://schemas.microsoft.com/office/powerpoint/2010/main" val="384714105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11560" y="876201"/>
            <a:ext cx="8135888"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tx1"/>
                </a:solidFill>
                <a:effectLst/>
                <a:latin typeface="Garamond" pitchFamily="18" charset="0"/>
                <a:ea typeface="Calibri" pitchFamily="34" charset="0"/>
                <a:cs typeface="Arial" pitchFamily="34" charset="0"/>
              </a:rPr>
              <a:t>IMPLANTACION DE LABORATORIO</a:t>
            </a:r>
          </a:p>
          <a:p>
            <a:pPr marL="0" marR="0" lvl="0" indent="228600" algn="just" defTabSz="914400" rtl="0" eaLnBrk="1" fontAlgn="base" latinLnBrk="0" hangingPunct="1">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es-ES_tradnl" altLang="zh-CN" sz="2000" b="1" i="0" u="none" strike="noStrike" cap="none" normalizeH="0" baseline="0" dirty="0" smtClean="0">
                <a:ln>
                  <a:noFill/>
                </a:ln>
                <a:solidFill>
                  <a:schemeClr val="tx1"/>
                </a:solidFill>
                <a:effectLst/>
                <a:latin typeface="Garamond" pitchFamily="18" charset="0"/>
                <a:ea typeface="Calibri" pitchFamily="34" charset="0"/>
                <a:cs typeface="Arial" pitchFamily="34" charset="0"/>
              </a:rPr>
              <a:t>LA CALIDAD EN EL LABORATORIO DE TOPOGRAFÍA.</a:t>
            </a: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es-ES" altLang="zh-CN" sz="2000"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El topógrafo, se plantea, dentro de la cadena de calidad de su empresa o de sus propias especificaciones, el asegurar en su trabajo de gabinete y /o campo unos datos y unos resultados que garanticen la calidad o que deba ofrecer una incertidumbre en la medida.</a:t>
            </a:r>
          </a:p>
          <a:p>
            <a:pPr marL="0" marR="0" lvl="0" indent="228600" algn="just" defTabSz="914400" rtl="0" eaLnBrk="0" fontAlgn="base" latinLnBrk="0" hangingPunct="0">
              <a:lnSpc>
                <a:spcPct val="100000"/>
              </a:lnSpc>
              <a:spcBef>
                <a:spcPct val="0"/>
              </a:spcBef>
              <a:spcAft>
                <a:spcPct val="0"/>
              </a:spcAft>
              <a:buClrTx/>
              <a:buSzTx/>
              <a:buFontTx/>
              <a:buNone/>
              <a:tabLst/>
            </a:pP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es-ES" altLang="zh-CN" sz="2000"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 Por lo que estaría plenamente indicado el utilizar un sistema de acreditación de calidad. Siendo conveniente insistir en la pieza fundamental de la obtención de datos, que es los instrumentos a utilizar. Dando por sentado que el método empleado es el adecuado y que se disponen de los medios necesarios, es de vital importancia que estos instrumentos estén calibrados y en buen uso, siendo esta una responsabilidad del topógrafo, que bien puede asumir personalmente, o bien puede apoyarse en otras empresas o laboratorios especializados.</a:t>
            </a: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p:txBody>
      </p:sp>
      <p:sp>
        <p:nvSpPr>
          <p:cNvPr id="5" name="Rectangle 3"/>
          <p:cNvSpPr>
            <a:spLocks noChangeArrowheads="1"/>
          </p:cNvSpPr>
          <p:nvPr/>
        </p:nvSpPr>
        <p:spPr bwMode="auto">
          <a:xfrm>
            <a:off x="449263"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1336400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71" descr="fot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192744"/>
            <a:ext cx="6798386" cy="54639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42823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55576" y="836712"/>
            <a:ext cx="8208912" cy="5632311"/>
          </a:xfrm>
          <a:prstGeom prst="rect">
            <a:avLst/>
          </a:prstGeom>
        </p:spPr>
        <p:txBody>
          <a:bodyPr wrap="square">
            <a:spAutoFit/>
          </a:bodyPr>
          <a:lstStyle/>
          <a:p>
            <a:pPr algn="just"/>
            <a:r>
              <a:rPr lang="es-ES" sz="2000" dirty="0">
                <a:latin typeface="Garamond" pitchFamily="18" charset="0"/>
              </a:rPr>
              <a:t>el sistema de certificación debe ser fiable, imparcial, objetivo y aceptado por las partes implicadas, siendo la evaluación de la conformidad el primer peldaño de la larga escalera de la calidad total. Nos ofrece las siguientes ventajas: </a:t>
            </a:r>
            <a:endParaRPr lang="es-EC" sz="2000" dirty="0">
              <a:latin typeface="Garamond" pitchFamily="18" charset="0"/>
            </a:endParaRPr>
          </a:p>
          <a:p>
            <a:pPr lvl="0" algn="just"/>
            <a:endParaRPr lang="es-ES_tradnl" sz="2000" dirty="0" smtClean="0">
              <a:latin typeface="Garamond" pitchFamily="18" charset="0"/>
            </a:endParaRPr>
          </a:p>
          <a:p>
            <a:pPr lvl="0" algn="just"/>
            <a:r>
              <a:rPr lang="es-ES_tradnl" sz="2000" dirty="0" smtClean="0">
                <a:latin typeface="Garamond" pitchFamily="18" charset="0"/>
              </a:rPr>
              <a:t>Marca </a:t>
            </a:r>
            <a:r>
              <a:rPr lang="es-ES_tradnl" sz="2000" dirty="0">
                <a:latin typeface="Garamond" pitchFamily="18" charset="0"/>
              </a:rPr>
              <a:t>y eleva un nivel de calidad.</a:t>
            </a:r>
            <a:endParaRPr lang="es-EC" sz="2000" dirty="0">
              <a:latin typeface="Garamond" pitchFamily="18" charset="0"/>
            </a:endParaRPr>
          </a:p>
          <a:p>
            <a:pPr lvl="0" algn="just"/>
            <a:r>
              <a:rPr lang="es-ES_tradnl" sz="2000" dirty="0">
                <a:latin typeface="Garamond" pitchFamily="18" charset="0"/>
              </a:rPr>
              <a:t>Mantiene y mejora el sistema de calidad </a:t>
            </a:r>
            <a:endParaRPr lang="es-EC" sz="2000" dirty="0">
              <a:latin typeface="Garamond" pitchFamily="18" charset="0"/>
            </a:endParaRPr>
          </a:p>
          <a:p>
            <a:pPr lvl="0" algn="just"/>
            <a:r>
              <a:rPr lang="es-ES_tradnl" sz="2000" dirty="0">
                <a:latin typeface="Garamond" pitchFamily="18" charset="0"/>
              </a:rPr>
              <a:t>Protege y da facilidades al consumidor </a:t>
            </a:r>
            <a:endParaRPr lang="es-EC" sz="2000" dirty="0">
              <a:latin typeface="Garamond" pitchFamily="18" charset="0"/>
            </a:endParaRPr>
          </a:p>
          <a:p>
            <a:pPr lvl="0" algn="just"/>
            <a:r>
              <a:rPr lang="es-ES_tradnl" sz="2000" dirty="0">
                <a:latin typeface="Garamond" pitchFamily="18" charset="0"/>
              </a:rPr>
              <a:t>Mejora las expectativas de ventas de la empresa que los aplica</a:t>
            </a:r>
            <a:endParaRPr lang="es-EC" sz="2000" dirty="0">
              <a:latin typeface="Garamond" pitchFamily="18" charset="0"/>
            </a:endParaRPr>
          </a:p>
          <a:p>
            <a:pPr lvl="0" algn="just"/>
            <a:r>
              <a:rPr lang="es-ES_tradnl" sz="2000" dirty="0">
                <a:latin typeface="Garamond" pitchFamily="18" charset="0"/>
              </a:rPr>
              <a:t>Disminuye los costes de producción al disminuir los rechazos </a:t>
            </a:r>
            <a:endParaRPr lang="es-EC" sz="2000" dirty="0">
              <a:latin typeface="Garamond" pitchFamily="18" charset="0"/>
            </a:endParaRPr>
          </a:p>
          <a:p>
            <a:pPr lvl="0" algn="just"/>
            <a:r>
              <a:rPr lang="es-ES_tradnl" sz="2000" dirty="0">
                <a:latin typeface="Garamond" pitchFamily="18" charset="0"/>
              </a:rPr>
              <a:t>Relación precio -calidad adecuada </a:t>
            </a:r>
            <a:endParaRPr lang="es-EC" sz="2000" dirty="0">
              <a:latin typeface="Garamond" pitchFamily="18" charset="0"/>
            </a:endParaRPr>
          </a:p>
          <a:p>
            <a:pPr lvl="0" algn="just"/>
            <a:r>
              <a:rPr lang="es-ES_tradnl" sz="2000" dirty="0">
                <a:latin typeface="Garamond" pitchFamily="18" charset="0"/>
              </a:rPr>
              <a:t>El consumidor acepta mejor los nuevos productos </a:t>
            </a:r>
            <a:endParaRPr lang="es-EC" sz="2000" dirty="0">
              <a:latin typeface="Garamond" pitchFamily="18" charset="0"/>
            </a:endParaRPr>
          </a:p>
          <a:p>
            <a:pPr lvl="0" algn="just"/>
            <a:r>
              <a:rPr lang="es-ES_tradnl" sz="2000" dirty="0">
                <a:latin typeface="Garamond" pitchFamily="18" charset="0"/>
              </a:rPr>
              <a:t>Facilita la venta en otros países</a:t>
            </a:r>
            <a:endParaRPr lang="es-EC" sz="2000" dirty="0">
              <a:latin typeface="Garamond" pitchFamily="18" charset="0"/>
            </a:endParaRPr>
          </a:p>
          <a:p>
            <a:pPr lvl="0" algn="just"/>
            <a:r>
              <a:rPr lang="es-ES_tradnl" sz="2000" dirty="0">
                <a:latin typeface="Garamond" pitchFamily="18" charset="0"/>
              </a:rPr>
              <a:t>Sirve para manejar (crear - evitar) barreras tecnológicas.</a:t>
            </a:r>
            <a:endParaRPr lang="es-EC" sz="2000" dirty="0">
              <a:latin typeface="Garamond" pitchFamily="18" charset="0"/>
            </a:endParaRPr>
          </a:p>
          <a:p>
            <a:pPr lvl="0" algn="just"/>
            <a:r>
              <a:rPr lang="es-ES_tradnl" sz="2000" dirty="0">
                <a:latin typeface="Garamond" pitchFamily="18" charset="0"/>
              </a:rPr>
              <a:t>Facilita la comparación de ofertas</a:t>
            </a:r>
            <a:endParaRPr lang="es-EC" sz="2000" dirty="0">
              <a:latin typeface="Garamond" pitchFamily="18" charset="0"/>
            </a:endParaRPr>
          </a:p>
          <a:p>
            <a:pPr lvl="0" algn="just"/>
            <a:r>
              <a:rPr lang="es-ES_tradnl" sz="2000" dirty="0">
                <a:latin typeface="Garamond" pitchFamily="18" charset="0"/>
              </a:rPr>
              <a:t>Facilita los intercambios</a:t>
            </a:r>
            <a:endParaRPr lang="es-EC" sz="2000" dirty="0">
              <a:latin typeface="Garamond" pitchFamily="18" charset="0"/>
            </a:endParaRPr>
          </a:p>
          <a:p>
            <a:pPr lvl="0" algn="just"/>
            <a:r>
              <a:rPr lang="es-ES_tradnl" sz="2000" dirty="0">
                <a:latin typeface="Garamond" pitchFamily="18" charset="0"/>
              </a:rPr>
              <a:t>Genera competitividad</a:t>
            </a:r>
            <a:endParaRPr lang="es-EC" sz="2000" dirty="0">
              <a:latin typeface="Garamond" pitchFamily="18" charset="0"/>
            </a:endParaRPr>
          </a:p>
          <a:p>
            <a:pPr lvl="0" algn="just"/>
            <a:r>
              <a:rPr lang="es-ES_tradnl" sz="2000" dirty="0">
                <a:latin typeface="Garamond" pitchFamily="18" charset="0"/>
              </a:rPr>
              <a:t>Evita y/o disminuye los controles y auditorias</a:t>
            </a:r>
            <a:endParaRPr lang="es-EC" sz="2000" dirty="0">
              <a:latin typeface="Garamond" pitchFamily="18" charset="0"/>
            </a:endParaRPr>
          </a:p>
          <a:p>
            <a:pPr lvl="0" algn="just"/>
            <a:r>
              <a:rPr lang="es-ES_tradnl" sz="2000" dirty="0">
                <a:latin typeface="Garamond" pitchFamily="18" charset="0"/>
              </a:rPr>
              <a:t>Genera confianza</a:t>
            </a:r>
            <a:endParaRPr lang="es-EC" sz="2000" dirty="0">
              <a:latin typeface="Garamond" pitchFamily="18" charset="0"/>
            </a:endParaRPr>
          </a:p>
        </p:txBody>
      </p:sp>
    </p:spTree>
    <p:extLst>
      <p:ext uri="{BB962C8B-B14F-4D97-AF65-F5344CB8AC3E}">
        <p14:creationId xmlns:p14="http://schemas.microsoft.com/office/powerpoint/2010/main" val="141551304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55576" y="476672"/>
            <a:ext cx="7848872" cy="4708981"/>
          </a:xfrm>
          <a:prstGeom prst="rect">
            <a:avLst/>
          </a:prstGeom>
        </p:spPr>
        <p:txBody>
          <a:bodyPr wrap="square">
            <a:spAutoFit/>
          </a:bodyPr>
          <a:lstStyle/>
          <a:p>
            <a:pPr algn="just"/>
            <a:r>
              <a:rPr lang="es-ES_tradnl" sz="2000" b="1" dirty="0">
                <a:latin typeface="Garamond" pitchFamily="18" charset="0"/>
              </a:rPr>
              <a:t>PROCEDIMIENTOS A SEGUIR PARA UNA IMPLANTACION DE CALIDAD DEL LABORATORIO DE CALIBRACION DE EQUIPOS TOPOGRAFICOS</a:t>
            </a:r>
            <a:endParaRPr lang="es-EC" sz="2000" dirty="0">
              <a:latin typeface="Garamond" pitchFamily="18" charset="0"/>
            </a:endParaRPr>
          </a:p>
          <a:p>
            <a:r>
              <a:rPr lang="es-ES_tradnl" sz="2000" b="1" dirty="0">
                <a:latin typeface="Garamond" pitchFamily="18" charset="0"/>
              </a:rPr>
              <a:t>  </a:t>
            </a:r>
            <a:endParaRPr lang="es-EC" sz="2000" dirty="0">
              <a:latin typeface="Garamond" pitchFamily="18" charset="0"/>
            </a:endParaRPr>
          </a:p>
          <a:p>
            <a:pPr algn="just"/>
            <a:r>
              <a:rPr lang="es-ES" sz="2000" dirty="0">
                <a:latin typeface="Garamond" pitchFamily="18" charset="0"/>
              </a:rPr>
              <a:t>La certificación </a:t>
            </a:r>
            <a:r>
              <a:rPr lang="es-ES" sz="2000" u="sng" dirty="0">
                <a:latin typeface="Garamond" pitchFamily="18" charset="0"/>
              </a:rPr>
              <a:t>puede ser voluntaria u obligatoria </a:t>
            </a:r>
            <a:r>
              <a:rPr lang="es-ES" sz="2000" dirty="0">
                <a:latin typeface="Garamond" pitchFamily="18" charset="0"/>
              </a:rPr>
              <a:t>siendo en este segundo caso una "homologación" en la que tiene papel decisivo la administración de cada país en la que sube o baja el listón de exigencia en función de sus </a:t>
            </a:r>
            <a:r>
              <a:rPr lang="es-ES" sz="2000" dirty="0" smtClean="0">
                <a:latin typeface="Garamond" pitchFamily="18" charset="0"/>
              </a:rPr>
              <a:t>posibilidades.</a:t>
            </a:r>
          </a:p>
          <a:p>
            <a:pPr algn="just"/>
            <a:endParaRPr lang="es-EC" sz="2000" dirty="0">
              <a:latin typeface="Garamond" pitchFamily="18" charset="0"/>
            </a:endParaRPr>
          </a:p>
          <a:p>
            <a:pPr algn="just"/>
            <a:r>
              <a:rPr lang="es-ES" sz="2000" dirty="0" smtClean="0">
                <a:latin typeface="Garamond" pitchFamily="18" charset="0"/>
              </a:rPr>
              <a:t>En </a:t>
            </a:r>
            <a:r>
              <a:rPr lang="es-ES" sz="2000" dirty="0">
                <a:latin typeface="Garamond" pitchFamily="18" charset="0"/>
              </a:rPr>
              <a:t>nuestro proyecto de  laboratorio, se tendría </a:t>
            </a:r>
            <a:r>
              <a:rPr lang="es-ES" sz="2000" u="sng" dirty="0">
                <a:latin typeface="Garamond" pitchFamily="18" charset="0"/>
              </a:rPr>
              <a:t>que apreciar el acreditar la competencia técnica y elegir un sistema que establezca los criterios de capacidad técnica que garanticen la calidad de las </a:t>
            </a:r>
            <a:r>
              <a:rPr lang="es-ES" sz="2000" u="sng" dirty="0" smtClean="0">
                <a:latin typeface="Garamond" pitchFamily="18" charset="0"/>
              </a:rPr>
              <a:t>calibraciones</a:t>
            </a:r>
            <a:r>
              <a:rPr lang="es-ES" sz="2000" dirty="0" smtClean="0">
                <a:latin typeface="Garamond" pitchFamily="18" charset="0"/>
              </a:rPr>
              <a:t>. Por </a:t>
            </a:r>
            <a:r>
              <a:rPr lang="es-ES" sz="2000" dirty="0">
                <a:latin typeface="Garamond" pitchFamily="18" charset="0"/>
              </a:rPr>
              <a:t>lo que nos encontramos plenamente inmersos en conseguir la acreditación de la norma ISO. Para lo cual nos basaremos en ciertos criterios que explican los procedimientos</a:t>
            </a:r>
            <a:r>
              <a:rPr lang="es-ES" sz="2000" dirty="0" smtClean="0">
                <a:latin typeface="Garamond" pitchFamily="18" charset="0"/>
              </a:rPr>
              <a:t>:</a:t>
            </a:r>
            <a:endParaRPr lang="es-EC" sz="2000" dirty="0">
              <a:latin typeface="Garamond" pitchFamily="18" charset="0"/>
            </a:endParaRPr>
          </a:p>
        </p:txBody>
      </p:sp>
    </p:spTree>
    <p:extLst>
      <p:ext uri="{BB962C8B-B14F-4D97-AF65-F5344CB8AC3E}">
        <p14:creationId xmlns:p14="http://schemas.microsoft.com/office/powerpoint/2010/main" val="262673674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2136339"/>
            <a:ext cx="4572000" cy="2585323"/>
          </a:xfrm>
          <a:prstGeom prst="rect">
            <a:avLst/>
          </a:prstGeom>
        </p:spPr>
        <p:txBody>
          <a:bodyPr>
            <a:spAutoFit/>
          </a:bodyPr>
          <a:lstStyle/>
          <a:p>
            <a:pPr lvl="0" algn="just"/>
            <a:r>
              <a:rPr lang="es-ES_tradnl" dirty="0" smtClean="0">
                <a:latin typeface="Garamond" pitchFamily="18" charset="0"/>
              </a:rPr>
              <a:t>Gestión y organización</a:t>
            </a:r>
            <a:endParaRPr lang="es-EC" dirty="0" smtClean="0">
              <a:latin typeface="Garamond" pitchFamily="18" charset="0"/>
            </a:endParaRPr>
          </a:p>
          <a:p>
            <a:pPr lvl="0" algn="just"/>
            <a:r>
              <a:rPr lang="es-ES_tradnl" dirty="0" smtClean="0">
                <a:latin typeface="Garamond" pitchFamily="18" charset="0"/>
              </a:rPr>
              <a:t>Identidad legal</a:t>
            </a:r>
            <a:endParaRPr lang="es-EC" dirty="0" smtClean="0">
              <a:latin typeface="Garamond" pitchFamily="18" charset="0"/>
            </a:endParaRPr>
          </a:p>
          <a:p>
            <a:pPr lvl="0" algn="just"/>
            <a:r>
              <a:rPr lang="es-ES_tradnl" dirty="0" smtClean="0">
                <a:latin typeface="Garamond" pitchFamily="18" charset="0"/>
              </a:rPr>
              <a:t>Imparcialidad</a:t>
            </a:r>
            <a:endParaRPr lang="es-EC" dirty="0" smtClean="0">
              <a:latin typeface="Garamond" pitchFamily="18" charset="0"/>
            </a:endParaRPr>
          </a:p>
          <a:p>
            <a:pPr lvl="0" algn="just"/>
            <a:r>
              <a:rPr lang="es-ES_tradnl" dirty="0" smtClean="0">
                <a:latin typeface="Garamond" pitchFamily="18" charset="0"/>
              </a:rPr>
              <a:t>Sistema de Calidad</a:t>
            </a:r>
            <a:endParaRPr lang="es-EC" dirty="0" smtClean="0">
              <a:latin typeface="Garamond" pitchFamily="18" charset="0"/>
            </a:endParaRPr>
          </a:p>
          <a:p>
            <a:pPr lvl="0" algn="just"/>
            <a:r>
              <a:rPr lang="es-ES_tradnl" dirty="0" smtClean="0">
                <a:latin typeface="Garamond" pitchFamily="18" charset="0"/>
              </a:rPr>
              <a:t>Personal</a:t>
            </a:r>
            <a:endParaRPr lang="es-EC" dirty="0" smtClean="0">
              <a:latin typeface="Garamond" pitchFamily="18" charset="0"/>
            </a:endParaRPr>
          </a:p>
          <a:p>
            <a:pPr lvl="0" algn="just"/>
            <a:r>
              <a:rPr lang="es-ES_tradnl" dirty="0" smtClean="0">
                <a:latin typeface="Garamond" pitchFamily="18" charset="0"/>
              </a:rPr>
              <a:t>Instalación </a:t>
            </a:r>
            <a:endParaRPr lang="es-EC" dirty="0" smtClean="0">
              <a:latin typeface="Garamond" pitchFamily="18" charset="0"/>
            </a:endParaRPr>
          </a:p>
          <a:p>
            <a:pPr lvl="0" algn="just"/>
            <a:r>
              <a:rPr lang="es-ES_tradnl" dirty="0" smtClean="0">
                <a:latin typeface="Garamond" pitchFamily="18" charset="0"/>
              </a:rPr>
              <a:t>Equipos</a:t>
            </a:r>
            <a:endParaRPr lang="es-EC" dirty="0" smtClean="0">
              <a:latin typeface="Garamond" pitchFamily="18" charset="0"/>
            </a:endParaRPr>
          </a:p>
          <a:p>
            <a:pPr lvl="0" algn="just"/>
            <a:r>
              <a:rPr lang="es-ES_tradnl" dirty="0" smtClean="0">
                <a:latin typeface="Garamond" pitchFamily="18" charset="0"/>
              </a:rPr>
              <a:t>Procedimientos de trabajo</a:t>
            </a:r>
            <a:endParaRPr lang="es-EC" dirty="0" smtClean="0">
              <a:latin typeface="Garamond" pitchFamily="18" charset="0"/>
            </a:endParaRPr>
          </a:p>
          <a:p>
            <a:pPr lvl="0" algn="just"/>
            <a:r>
              <a:rPr lang="es-ES_tradnl" dirty="0" smtClean="0">
                <a:latin typeface="Garamond" pitchFamily="18" charset="0"/>
              </a:rPr>
              <a:t>Informes y Registros de calibración</a:t>
            </a:r>
            <a:endParaRPr lang="es-EC" dirty="0">
              <a:latin typeface="Garamond" pitchFamily="18" charset="0"/>
            </a:endParaRPr>
          </a:p>
        </p:txBody>
      </p:sp>
    </p:spTree>
    <p:extLst>
      <p:ext uri="{BB962C8B-B14F-4D97-AF65-F5344CB8AC3E}">
        <p14:creationId xmlns:p14="http://schemas.microsoft.com/office/powerpoint/2010/main" val="328638781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Imagen 3" descr="http://www.mappinginteractivo.com/imagenes/art-96/sep96/imag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37471"/>
            <a:ext cx="5256584" cy="63773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49263"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9164632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188640"/>
            <a:ext cx="8424936" cy="5940088"/>
          </a:xfrm>
          <a:prstGeom prst="rect">
            <a:avLst/>
          </a:prstGeom>
        </p:spPr>
        <p:txBody>
          <a:bodyPr wrap="square">
            <a:spAutoFit/>
          </a:bodyPr>
          <a:lstStyle/>
          <a:p>
            <a:r>
              <a:rPr lang="es-ES" sz="2000" b="1" dirty="0" smtClean="0">
                <a:latin typeface="Garamond" pitchFamily="18" charset="0"/>
              </a:rPr>
              <a:t>Personal</a:t>
            </a:r>
            <a:endParaRPr lang="es-EC" sz="2000" dirty="0" smtClean="0">
              <a:effectLst/>
              <a:latin typeface="Garamond" pitchFamily="18" charset="0"/>
            </a:endParaRPr>
          </a:p>
          <a:p>
            <a:r>
              <a:rPr lang="es-ES" sz="2000" b="1" dirty="0">
                <a:latin typeface="Garamond" pitchFamily="18" charset="0"/>
              </a:rPr>
              <a:t>  </a:t>
            </a:r>
            <a:endParaRPr lang="es-EC" sz="2000" dirty="0" smtClean="0">
              <a:effectLst/>
              <a:latin typeface="Garamond" pitchFamily="18" charset="0"/>
            </a:endParaRPr>
          </a:p>
          <a:p>
            <a:r>
              <a:rPr lang="es-ES" sz="2000" b="1" dirty="0">
                <a:latin typeface="Garamond" pitchFamily="18" charset="0"/>
              </a:rPr>
              <a:t>Necesidades Del Personal </a:t>
            </a:r>
            <a:endParaRPr lang="es-EC" sz="2000" dirty="0">
              <a:latin typeface="Garamond" pitchFamily="18" charset="0"/>
            </a:endParaRPr>
          </a:p>
          <a:p>
            <a:r>
              <a:rPr lang="es-ES" sz="2000" b="1" dirty="0">
                <a:latin typeface="Garamond" pitchFamily="18" charset="0"/>
              </a:rPr>
              <a:t> </a:t>
            </a:r>
            <a:endParaRPr lang="es-EC" sz="2000" dirty="0">
              <a:latin typeface="Garamond" pitchFamily="18" charset="0"/>
            </a:endParaRPr>
          </a:p>
          <a:p>
            <a:r>
              <a:rPr lang="es-ES" sz="2000" dirty="0">
                <a:latin typeface="Garamond" pitchFamily="18" charset="0"/>
              </a:rPr>
              <a:t>La dirección de Laboratorio se compromete a llevar a cabo las acciones necesarias para mantener los efectivos de personal que sean apropiados para el tipo y volumen de ensayos demandados por sus </a:t>
            </a:r>
            <a:r>
              <a:rPr lang="es-ES" sz="2000" dirty="0" smtClean="0">
                <a:latin typeface="Garamond" pitchFamily="18" charset="0"/>
              </a:rPr>
              <a:t>clientes.</a:t>
            </a:r>
            <a:r>
              <a:rPr lang="es-ES" sz="2000" dirty="0">
                <a:latin typeface="Garamond" pitchFamily="18" charset="0"/>
              </a:rPr>
              <a:t> </a:t>
            </a:r>
            <a:endParaRPr lang="es-EC" sz="2000" dirty="0">
              <a:latin typeface="Garamond" pitchFamily="18" charset="0"/>
            </a:endParaRPr>
          </a:p>
          <a:p>
            <a:r>
              <a:rPr lang="es-ES" sz="2000" dirty="0">
                <a:latin typeface="Garamond" pitchFamily="18" charset="0"/>
              </a:rPr>
              <a:t> </a:t>
            </a:r>
            <a:endParaRPr lang="es-EC" sz="2000" dirty="0">
              <a:latin typeface="Garamond" pitchFamily="18" charset="0"/>
            </a:endParaRPr>
          </a:p>
          <a:p>
            <a:r>
              <a:rPr lang="es-ES" sz="2000" b="1" dirty="0">
                <a:latin typeface="Garamond" pitchFamily="18" charset="0"/>
              </a:rPr>
              <a:t>REQUERIMIENTOS DEL PERSONAL</a:t>
            </a:r>
            <a:endParaRPr lang="es-EC" sz="2000" dirty="0">
              <a:latin typeface="Garamond" pitchFamily="18" charset="0"/>
            </a:endParaRPr>
          </a:p>
          <a:p>
            <a:r>
              <a:rPr lang="es-ES" sz="2000" b="1" dirty="0">
                <a:latin typeface="Garamond" pitchFamily="18" charset="0"/>
              </a:rPr>
              <a:t> </a:t>
            </a:r>
            <a:endParaRPr lang="es-EC" sz="2000" dirty="0">
              <a:latin typeface="Garamond" pitchFamily="18" charset="0"/>
            </a:endParaRPr>
          </a:p>
          <a:p>
            <a:pPr algn="just"/>
            <a:r>
              <a:rPr lang="es-ES" sz="2000" dirty="0">
                <a:latin typeface="Garamond" pitchFamily="18" charset="0"/>
              </a:rPr>
              <a:t>Los requisitos mínimos necesarios para cubrir los puestos del laboratorio definidos en el Sistema de la Calidad del CENTRO DE CALIBRACIÓN Y CERTIFICACIÓN DE EQUIPOS TOPOGRÁFICOS están establecidos por los estatutos y reglamentos internos de la ESPE y del Departamento acorde a los requisitos de la norma ISO 17025.</a:t>
            </a:r>
            <a:endParaRPr lang="es-EC" sz="2000" dirty="0">
              <a:latin typeface="Garamond" pitchFamily="18" charset="0"/>
            </a:endParaRPr>
          </a:p>
          <a:p>
            <a:pPr algn="just"/>
            <a:r>
              <a:rPr lang="es-ES" sz="2000" dirty="0">
                <a:latin typeface="Garamond" pitchFamily="18" charset="0"/>
              </a:rPr>
              <a:t> </a:t>
            </a:r>
            <a:endParaRPr lang="es-EC" sz="2000" dirty="0">
              <a:latin typeface="Garamond" pitchFamily="18" charset="0"/>
            </a:endParaRPr>
          </a:p>
          <a:p>
            <a:r>
              <a:rPr lang="es-ES" sz="2000" dirty="0">
                <a:latin typeface="Garamond" pitchFamily="18" charset="0"/>
              </a:rPr>
              <a:t>A continuación se mostrara  las cualidades y requisitos que debe tener el personal laboratorio: </a:t>
            </a:r>
            <a:endParaRPr lang="es-EC" sz="2000" dirty="0">
              <a:latin typeface="Garamond" pitchFamily="18" charset="0"/>
            </a:endParaRPr>
          </a:p>
          <a:p>
            <a:r>
              <a:rPr lang="es-ES" sz="2000" dirty="0">
                <a:latin typeface="Garamond" pitchFamily="18" charset="0"/>
              </a:rPr>
              <a:t> </a:t>
            </a:r>
            <a:endParaRPr lang="es-EC" sz="2000" dirty="0">
              <a:latin typeface="Garamond" pitchFamily="18" charset="0"/>
            </a:endParaRPr>
          </a:p>
        </p:txBody>
      </p:sp>
    </p:spTree>
    <p:extLst>
      <p:ext uri="{BB962C8B-B14F-4D97-AF65-F5344CB8AC3E}">
        <p14:creationId xmlns:p14="http://schemas.microsoft.com/office/powerpoint/2010/main" val="123301804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95288" y="828908"/>
            <a:ext cx="8424862"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spAutoFit/>
          </a:bodyPr>
          <a:lstStyle/>
          <a:p>
            <a:pPr algn="just"/>
            <a:r>
              <a:rPr lang="es-ES" sz="2000" b="1" dirty="0"/>
              <a:t>INCERTIDUMBRE DE MEDIDA:</a:t>
            </a:r>
            <a:r>
              <a:rPr lang="es-ES" sz="2000" dirty="0"/>
              <a:t> </a:t>
            </a:r>
            <a:r>
              <a:rPr lang="es-MX" sz="2000" dirty="0"/>
              <a:t>parámetro </a:t>
            </a:r>
            <a:r>
              <a:rPr lang="es-MX" sz="2000" dirty="0" smtClean="0"/>
              <a:t>que </a:t>
            </a:r>
            <a:r>
              <a:rPr lang="es-MX" sz="2000" dirty="0"/>
              <a:t>caracteriza la dispersión de los </a:t>
            </a:r>
            <a:r>
              <a:rPr lang="es-MX" sz="2000" b="1" dirty="0"/>
              <a:t>valores </a:t>
            </a:r>
            <a:r>
              <a:rPr lang="es-MX" sz="2000" dirty="0"/>
              <a:t>atribuidos a un </a:t>
            </a:r>
            <a:r>
              <a:rPr lang="es-MX" sz="2000" b="1" dirty="0"/>
              <a:t>mensurando</a:t>
            </a:r>
            <a:r>
              <a:rPr lang="es-MX" sz="2000" dirty="0"/>
              <a:t>, a partir de la información que se utiliza</a:t>
            </a:r>
            <a:endParaRPr lang="es-ES" sz="2000" dirty="0"/>
          </a:p>
          <a:p>
            <a:pPr eaLnBrk="0" hangingPunct="0"/>
            <a:endParaRPr lang="es-ES" sz="2000" dirty="0"/>
          </a:p>
        </p:txBody>
      </p:sp>
      <p:sp>
        <p:nvSpPr>
          <p:cNvPr id="5" name="Line 4"/>
          <p:cNvSpPr>
            <a:spLocks noChangeShapeType="1"/>
          </p:cNvSpPr>
          <p:nvPr/>
        </p:nvSpPr>
        <p:spPr bwMode="auto">
          <a:xfrm flipV="1">
            <a:off x="1490663" y="2276475"/>
            <a:ext cx="0" cy="280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C"/>
          </a:p>
        </p:txBody>
      </p:sp>
      <p:sp>
        <p:nvSpPr>
          <p:cNvPr id="6" name="Line 5"/>
          <p:cNvSpPr>
            <a:spLocks noChangeShapeType="1"/>
          </p:cNvSpPr>
          <p:nvPr/>
        </p:nvSpPr>
        <p:spPr bwMode="auto">
          <a:xfrm>
            <a:off x="1490663" y="5084763"/>
            <a:ext cx="60340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C"/>
          </a:p>
        </p:txBody>
      </p:sp>
      <p:sp>
        <p:nvSpPr>
          <p:cNvPr id="7" name="Oval 6"/>
          <p:cNvSpPr>
            <a:spLocks noChangeArrowheads="1"/>
          </p:cNvSpPr>
          <p:nvPr/>
        </p:nvSpPr>
        <p:spPr bwMode="auto">
          <a:xfrm>
            <a:off x="3929063" y="3654425"/>
            <a:ext cx="76200" cy="76200"/>
          </a:xfrm>
          <a:prstGeom prst="ellipse">
            <a:avLst/>
          </a:prstGeom>
          <a:solidFill>
            <a:srgbClr val="FFCC00"/>
          </a:solidFill>
          <a:ln w="9525">
            <a:solidFill>
              <a:schemeClr val="tx1"/>
            </a:solidFill>
            <a:round/>
            <a:headEnd/>
            <a:tailEnd/>
          </a:ln>
        </p:spPr>
        <p:txBody>
          <a:bodyPr wrap="none" anchor="ctr"/>
          <a:lstStyle/>
          <a:p>
            <a:endParaRPr lang="es-EC"/>
          </a:p>
        </p:txBody>
      </p:sp>
      <p:sp>
        <p:nvSpPr>
          <p:cNvPr id="8" name="Oval 7"/>
          <p:cNvSpPr>
            <a:spLocks noChangeArrowheads="1"/>
          </p:cNvSpPr>
          <p:nvPr/>
        </p:nvSpPr>
        <p:spPr bwMode="auto">
          <a:xfrm>
            <a:off x="4462463" y="3730625"/>
            <a:ext cx="76200" cy="76200"/>
          </a:xfrm>
          <a:prstGeom prst="ellipse">
            <a:avLst/>
          </a:prstGeom>
          <a:solidFill>
            <a:srgbClr val="FFCC00"/>
          </a:solidFill>
          <a:ln w="9525">
            <a:solidFill>
              <a:schemeClr val="tx1"/>
            </a:solidFill>
            <a:round/>
            <a:headEnd/>
            <a:tailEnd/>
          </a:ln>
        </p:spPr>
        <p:txBody>
          <a:bodyPr wrap="none" anchor="ctr"/>
          <a:lstStyle/>
          <a:p>
            <a:endParaRPr lang="es-EC"/>
          </a:p>
        </p:txBody>
      </p:sp>
      <p:sp>
        <p:nvSpPr>
          <p:cNvPr id="9" name="Oval 8"/>
          <p:cNvSpPr>
            <a:spLocks noChangeArrowheads="1"/>
          </p:cNvSpPr>
          <p:nvPr/>
        </p:nvSpPr>
        <p:spPr bwMode="auto">
          <a:xfrm>
            <a:off x="4157663" y="3502025"/>
            <a:ext cx="76200" cy="76200"/>
          </a:xfrm>
          <a:prstGeom prst="ellipse">
            <a:avLst/>
          </a:prstGeom>
          <a:solidFill>
            <a:srgbClr val="FFCC00"/>
          </a:solidFill>
          <a:ln w="9525">
            <a:solidFill>
              <a:schemeClr val="tx1"/>
            </a:solidFill>
            <a:round/>
            <a:headEnd/>
            <a:tailEnd/>
          </a:ln>
        </p:spPr>
        <p:txBody>
          <a:bodyPr wrap="none" anchor="ctr"/>
          <a:lstStyle/>
          <a:p>
            <a:endParaRPr lang="es-EC"/>
          </a:p>
        </p:txBody>
      </p:sp>
      <p:sp>
        <p:nvSpPr>
          <p:cNvPr id="10" name="Oval 9"/>
          <p:cNvSpPr>
            <a:spLocks noChangeArrowheads="1"/>
          </p:cNvSpPr>
          <p:nvPr/>
        </p:nvSpPr>
        <p:spPr bwMode="auto">
          <a:xfrm>
            <a:off x="4157663" y="3730625"/>
            <a:ext cx="76200" cy="76200"/>
          </a:xfrm>
          <a:prstGeom prst="ellipse">
            <a:avLst/>
          </a:prstGeom>
          <a:solidFill>
            <a:srgbClr val="FF0000"/>
          </a:solidFill>
          <a:ln w="9525">
            <a:solidFill>
              <a:schemeClr val="tx1"/>
            </a:solidFill>
            <a:round/>
            <a:headEnd/>
            <a:tailEnd/>
          </a:ln>
        </p:spPr>
        <p:txBody>
          <a:bodyPr wrap="none" anchor="ctr"/>
          <a:lstStyle/>
          <a:p>
            <a:endParaRPr lang="es-EC"/>
          </a:p>
        </p:txBody>
      </p:sp>
      <p:sp>
        <p:nvSpPr>
          <p:cNvPr id="11" name="Oval 10"/>
          <p:cNvSpPr>
            <a:spLocks noChangeArrowheads="1"/>
          </p:cNvSpPr>
          <p:nvPr/>
        </p:nvSpPr>
        <p:spPr bwMode="auto">
          <a:xfrm>
            <a:off x="4005263" y="3883025"/>
            <a:ext cx="76200" cy="76200"/>
          </a:xfrm>
          <a:prstGeom prst="ellipse">
            <a:avLst/>
          </a:prstGeom>
          <a:solidFill>
            <a:srgbClr val="FFCC00"/>
          </a:solidFill>
          <a:ln w="9525">
            <a:solidFill>
              <a:schemeClr val="tx1"/>
            </a:solidFill>
            <a:round/>
            <a:headEnd/>
            <a:tailEnd/>
          </a:ln>
        </p:spPr>
        <p:txBody>
          <a:bodyPr wrap="none" anchor="ctr"/>
          <a:lstStyle/>
          <a:p>
            <a:endParaRPr lang="es-EC"/>
          </a:p>
        </p:txBody>
      </p:sp>
      <p:sp>
        <p:nvSpPr>
          <p:cNvPr id="12" name="Oval 11"/>
          <p:cNvSpPr>
            <a:spLocks noChangeArrowheads="1"/>
          </p:cNvSpPr>
          <p:nvPr/>
        </p:nvSpPr>
        <p:spPr bwMode="auto">
          <a:xfrm>
            <a:off x="4310063" y="3883025"/>
            <a:ext cx="76200" cy="76200"/>
          </a:xfrm>
          <a:prstGeom prst="ellipse">
            <a:avLst/>
          </a:prstGeom>
          <a:solidFill>
            <a:srgbClr val="FFCC00"/>
          </a:solidFill>
          <a:ln w="9525">
            <a:solidFill>
              <a:schemeClr val="tx1"/>
            </a:solidFill>
            <a:round/>
            <a:headEnd/>
            <a:tailEnd/>
          </a:ln>
        </p:spPr>
        <p:txBody>
          <a:bodyPr wrap="none" anchor="ctr"/>
          <a:lstStyle/>
          <a:p>
            <a:endParaRPr lang="es-EC"/>
          </a:p>
        </p:txBody>
      </p:sp>
      <p:sp>
        <p:nvSpPr>
          <p:cNvPr id="13" name="Oval 12"/>
          <p:cNvSpPr>
            <a:spLocks noChangeArrowheads="1"/>
          </p:cNvSpPr>
          <p:nvPr/>
        </p:nvSpPr>
        <p:spPr bwMode="auto">
          <a:xfrm>
            <a:off x="3319463" y="3044825"/>
            <a:ext cx="76200" cy="76200"/>
          </a:xfrm>
          <a:prstGeom prst="ellipse">
            <a:avLst/>
          </a:prstGeom>
          <a:solidFill>
            <a:srgbClr val="FFCC00"/>
          </a:solidFill>
          <a:ln w="9525">
            <a:solidFill>
              <a:schemeClr val="tx1"/>
            </a:solidFill>
            <a:round/>
            <a:headEnd/>
            <a:tailEnd/>
          </a:ln>
        </p:spPr>
        <p:txBody>
          <a:bodyPr wrap="none" anchor="ctr"/>
          <a:lstStyle/>
          <a:p>
            <a:endParaRPr lang="es-EC"/>
          </a:p>
        </p:txBody>
      </p:sp>
      <p:sp>
        <p:nvSpPr>
          <p:cNvPr id="14" name="Oval 13"/>
          <p:cNvSpPr>
            <a:spLocks noChangeArrowheads="1"/>
          </p:cNvSpPr>
          <p:nvPr/>
        </p:nvSpPr>
        <p:spPr bwMode="auto">
          <a:xfrm>
            <a:off x="3395663" y="3502025"/>
            <a:ext cx="76200" cy="76200"/>
          </a:xfrm>
          <a:prstGeom prst="ellipse">
            <a:avLst/>
          </a:prstGeom>
          <a:solidFill>
            <a:srgbClr val="FFCC00"/>
          </a:solidFill>
          <a:ln w="9525">
            <a:solidFill>
              <a:schemeClr val="tx1"/>
            </a:solidFill>
            <a:round/>
            <a:headEnd/>
            <a:tailEnd/>
          </a:ln>
        </p:spPr>
        <p:txBody>
          <a:bodyPr wrap="none" anchor="ctr"/>
          <a:lstStyle/>
          <a:p>
            <a:endParaRPr lang="es-EC"/>
          </a:p>
        </p:txBody>
      </p:sp>
      <p:sp>
        <p:nvSpPr>
          <p:cNvPr id="15" name="Oval 14"/>
          <p:cNvSpPr>
            <a:spLocks noChangeArrowheads="1"/>
          </p:cNvSpPr>
          <p:nvPr/>
        </p:nvSpPr>
        <p:spPr bwMode="auto">
          <a:xfrm>
            <a:off x="3776663" y="3121025"/>
            <a:ext cx="76200" cy="76200"/>
          </a:xfrm>
          <a:prstGeom prst="ellipse">
            <a:avLst/>
          </a:prstGeom>
          <a:solidFill>
            <a:srgbClr val="FFCC00"/>
          </a:solidFill>
          <a:ln w="9525">
            <a:solidFill>
              <a:schemeClr val="tx1"/>
            </a:solidFill>
            <a:round/>
            <a:headEnd/>
            <a:tailEnd/>
          </a:ln>
        </p:spPr>
        <p:txBody>
          <a:bodyPr wrap="none" anchor="ctr"/>
          <a:lstStyle/>
          <a:p>
            <a:endParaRPr lang="es-EC"/>
          </a:p>
        </p:txBody>
      </p:sp>
      <p:sp>
        <p:nvSpPr>
          <p:cNvPr id="16" name="Oval 15"/>
          <p:cNvSpPr>
            <a:spLocks noChangeArrowheads="1"/>
          </p:cNvSpPr>
          <p:nvPr/>
        </p:nvSpPr>
        <p:spPr bwMode="auto">
          <a:xfrm>
            <a:off x="4386263" y="4416425"/>
            <a:ext cx="76200" cy="76200"/>
          </a:xfrm>
          <a:prstGeom prst="ellipse">
            <a:avLst/>
          </a:prstGeom>
          <a:solidFill>
            <a:srgbClr val="FFCC00"/>
          </a:solidFill>
          <a:ln w="9525">
            <a:solidFill>
              <a:schemeClr val="tx1"/>
            </a:solidFill>
            <a:round/>
            <a:headEnd/>
            <a:tailEnd/>
          </a:ln>
        </p:spPr>
        <p:txBody>
          <a:bodyPr wrap="none" anchor="ctr"/>
          <a:lstStyle/>
          <a:p>
            <a:endParaRPr lang="es-EC"/>
          </a:p>
        </p:txBody>
      </p:sp>
      <p:sp>
        <p:nvSpPr>
          <p:cNvPr id="17" name="Oval 16"/>
          <p:cNvSpPr>
            <a:spLocks noChangeArrowheads="1"/>
          </p:cNvSpPr>
          <p:nvPr/>
        </p:nvSpPr>
        <p:spPr bwMode="auto">
          <a:xfrm>
            <a:off x="3471863" y="4397375"/>
            <a:ext cx="76200" cy="95250"/>
          </a:xfrm>
          <a:prstGeom prst="ellipse">
            <a:avLst/>
          </a:prstGeom>
          <a:solidFill>
            <a:srgbClr val="FFCC00"/>
          </a:solidFill>
          <a:ln w="9525">
            <a:solidFill>
              <a:schemeClr val="tx1"/>
            </a:solidFill>
            <a:round/>
            <a:headEnd/>
            <a:tailEnd/>
          </a:ln>
        </p:spPr>
        <p:txBody>
          <a:bodyPr wrap="none" anchor="ctr"/>
          <a:lstStyle/>
          <a:p>
            <a:endParaRPr lang="es-EC"/>
          </a:p>
        </p:txBody>
      </p:sp>
      <p:sp>
        <p:nvSpPr>
          <p:cNvPr id="18" name="Oval 17"/>
          <p:cNvSpPr>
            <a:spLocks noChangeArrowheads="1"/>
          </p:cNvSpPr>
          <p:nvPr/>
        </p:nvSpPr>
        <p:spPr bwMode="auto">
          <a:xfrm>
            <a:off x="3471863" y="3959225"/>
            <a:ext cx="76200" cy="76200"/>
          </a:xfrm>
          <a:prstGeom prst="ellipse">
            <a:avLst/>
          </a:prstGeom>
          <a:solidFill>
            <a:srgbClr val="FFCC00"/>
          </a:solidFill>
          <a:ln w="9525">
            <a:solidFill>
              <a:schemeClr val="tx1"/>
            </a:solidFill>
            <a:round/>
            <a:headEnd/>
            <a:tailEnd/>
          </a:ln>
        </p:spPr>
        <p:txBody>
          <a:bodyPr wrap="none" anchor="ctr"/>
          <a:lstStyle/>
          <a:p>
            <a:endParaRPr lang="es-EC"/>
          </a:p>
        </p:txBody>
      </p:sp>
      <p:sp>
        <p:nvSpPr>
          <p:cNvPr id="19" name="Oval 18"/>
          <p:cNvSpPr>
            <a:spLocks noChangeArrowheads="1"/>
          </p:cNvSpPr>
          <p:nvPr/>
        </p:nvSpPr>
        <p:spPr bwMode="auto">
          <a:xfrm>
            <a:off x="3929063" y="4187825"/>
            <a:ext cx="76200" cy="76200"/>
          </a:xfrm>
          <a:prstGeom prst="ellipse">
            <a:avLst/>
          </a:prstGeom>
          <a:solidFill>
            <a:srgbClr val="FFCC00"/>
          </a:solidFill>
          <a:ln w="9525">
            <a:solidFill>
              <a:schemeClr val="tx1"/>
            </a:solidFill>
            <a:round/>
            <a:headEnd/>
            <a:tailEnd/>
          </a:ln>
        </p:spPr>
        <p:txBody>
          <a:bodyPr wrap="none" anchor="ctr"/>
          <a:lstStyle/>
          <a:p>
            <a:endParaRPr lang="es-EC"/>
          </a:p>
        </p:txBody>
      </p:sp>
      <p:sp>
        <p:nvSpPr>
          <p:cNvPr id="20" name="Oval 19"/>
          <p:cNvSpPr>
            <a:spLocks noChangeArrowheads="1"/>
          </p:cNvSpPr>
          <p:nvPr/>
        </p:nvSpPr>
        <p:spPr bwMode="auto">
          <a:xfrm>
            <a:off x="3167063" y="4035425"/>
            <a:ext cx="76200" cy="76200"/>
          </a:xfrm>
          <a:prstGeom prst="ellipse">
            <a:avLst/>
          </a:prstGeom>
          <a:solidFill>
            <a:srgbClr val="FFCC00"/>
          </a:solidFill>
          <a:ln w="9525">
            <a:solidFill>
              <a:schemeClr val="tx1"/>
            </a:solidFill>
            <a:round/>
            <a:headEnd/>
            <a:tailEnd/>
          </a:ln>
        </p:spPr>
        <p:txBody>
          <a:bodyPr wrap="none" anchor="ctr"/>
          <a:lstStyle/>
          <a:p>
            <a:endParaRPr lang="es-EC"/>
          </a:p>
        </p:txBody>
      </p:sp>
      <p:sp>
        <p:nvSpPr>
          <p:cNvPr id="21" name="Oval 20"/>
          <p:cNvSpPr>
            <a:spLocks noChangeArrowheads="1"/>
          </p:cNvSpPr>
          <p:nvPr/>
        </p:nvSpPr>
        <p:spPr bwMode="auto">
          <a:xfrm>
            <a:off x="4538663" y="4111625"/>
            <a:ext cx="76200" cy="76200"/>
          </a:xfrm>
          <a:prstGeom prst="ellipse">
            <a:avLst/>
          </a:prstGeom>
          <a:solidFill>
            <a:srgbClr val="FFCC00"/>
          </a:solidFill>
          <a:ln w="9525">
            <a:solidFill>
              <a:schemeClr val="tx1"/>
            </a:solidFill>
            <a:round/>
            <a:headEnd/>
            <a:tailEnd/>
          </a:ln>
        </p:spPr>
        <p:txBody>
          <a:bodyPr wrap="none" anchor="ctr"/>
          <a:lstStyle/>
          <a:p>
            <a:endParaRPr lang="es-EC"/>
          </a:p>
        </p:txBody>
      </p:sp>
      <p:sp>
        <p:nvSpPr>
          <p:cNvPr id="22" name="Oval 21"/>
          <p:cNvSpPr>
            <a:spLocks noChangeArrowheads="1"/>
          </p:cNvSpPr>
          <p:nvPr/>
        </p:nvSpPr>
        <p:spPr bwMode="auto">
          <a:xfrm>
            <a:off x="4081463" y="2816225"/>
            <a:ext cx="76200" cy="76200"/>
          </a:xfrm>
          <a:prstGeom prst="ellipse">
            <a:avLst/>
          </a:prstGeom>
          <a:solidFill>
            <a:srgbClr val="FFCC00"/>
          </a:solidFill>
          <a:ln w="9525">
            <a:solidFill>
              <a:schemeClr val="tx1"/>
            </a:solidFill>
            <a:round/>
            <a:headEnd/>
            <a:tailEnd/>
          </a:ln>
        </p:spPr>
        <p:txBody>
          <a:bodyPr wrap="none" anchor="ctr"/>
          <a:lstStyle/>
          <a:p>
            <a:endParaRPr lang="es-EC"/>
          </a:p>
        </p:txBody>
      </p:sp>
      <p:sp>
        <p:nvSpPr>
          <p:cNvPr id="23" name="Oval 22"/>
          <p:cNvSpPr>
            <a:spLocks noChangeArrowheads="1"/>
          </p:cNvSpPr>
          <p:nvPr/>
        </p:nvSpPr>
        <p:spPr bwMode="auto">
          <a:xfrm>
            <a:off x="4386263" y="3197225"/>
            <a:ext cx="76200" cy="76200"/>
          </a:xfrm>
          <a:prstGeom prst="ellipse">
            <a:avLst/>
          </a:prstGeom>
          <a:solidFill>
            <a:srgbClr val="FFCC00"/>
          </a:solidFill>
          <a:ln w="9525">
            <a:solidFill>
              <a:schemeClr val="tx1"/>
            </a:solidFill>
            <a:round/>
            <a:headEnd/>
            <a:tailEnd/>
          </a:ln>
        </p:spPr>
        <p:txBody>
          <a:bodyPr wrap="none" anchor="ctr"/>
          <a:lstStyle/>
          <a:p>
            <a:endParaRPr lang="es-EC"/>
          </a:p>
        </p:txBody>
      </p:sp>
      <p:sp>
        <p:nvSpPr>
          <p:cNvPr id="24" name="Oval 23"/>
          <p:cNvSpPr>
            <a:spLocks noChangeArrowheads="1"/>
          </p:cNvSpPr>
          <p:nvPr/>
        </p:nvSpPr>
        <p:spPr bwMode="auto">
          <a:xfrm>
            <a:off x="4995863" y="3502025"/>
            <a:ext cx="76200" cy="76200"/>
          </a:xfrm>
          <a:prstGeom prst="ellipse">
            <a:avLst/>
          </a:prstGeom>
          <a:solidFill>
            <a:srgbClr val="FFCC00"/>
          </a:solidFill>
          <a:ln w="9525">
            <a:solidFill>
              <a:schemeClr val="tx1"/>
            </a:solidFill>
            <a:round/>
            <a:headEnd/>
            <a:tailEnd/>
          </a:ln>
        </p:spPr>
        <p:txBody>
          <a:bodyPr wrap="none" anchor="ctr"/>
          <a:lstStyle/>
          <a:p>
            <a:endParaRPr lang="es-EC"/>
          </a:p>
        </p:txBody>
      </p:sp>
      <p:sp>
        <p:nvSpPr>
          <p:cNvPr id="25" name="Oval 24"/>
          <p:cNvSpPr>
            <a:spLocks noChangeArrowheads="1"/>
          </p:cNvSpPr>
          <p:nvPr/>
        </p:nvSpPr>
        <p:spPr bwMode="auto">
          <a:xfrm>
            <a:off x="4995863" y="3883025"/>
            <a:ext cx="76200" cy="76200"/>
          </a:xfrm>
          <a:prstGeom prst="ellipse">
            <a:avLst/>
          </a:prstGeom>
          <a:solidFill>
            <a:srgbClr val="FFCC00"/>
          </a:solidFill>
          <a:ln w="9525">
            <a:solidFill>
              <a:schemeClr val="tx1"/>
            </a:solidFill>
            <a:round/>
            <a:headEnd/>
            <a:tailEnd/>
          </a:ln>
        </p:spPr>
        <p:txBody>
          <a:bodyPr wrap="none" anchor="ctr"/>
          <a:lstStyle/>
          <a:p>
            <a:endParaRPr lang="es-EC"/>
          </a:p>
        </p:txBody>
      </p:sp>
      <p:sp>
        <p:nvSpPr>
          <p:cNvPr id="26" name="Oval 25"/>
          <p:cNvSpPr>
            <a:spLocks noChangeArrowheads="1"/>
          </p:cNvSpPr>
          <p:nvPr/>
        </p:nvSpPr>
        <p:spPr bwMode="auto">
          <a:xfrm>
            <a:off x="4691063" y="2816225"/>
            <a:ext cx="76200" cy="76200"/>
          </a:xfrm>
          <a:prstGeom prst="ellipse">
            <a:avLst/>
          </a:prstGeom>
          <a:solidFill>
            <a:srgbClr val="FFCC00"/>
          </a:solidFill>
          <a:ln w="9525">
            <a:solidFill>
              <a:schemeClr val="tx1"/>
            </a:solidFill>
            <a:round/>
            <a:headEnd/>
            <a:tailEnd/>
          </a:ln>
        </p:spPr>
        <p:txBody>
          <a:bodyPr wrap="none" anchor="ctr"/>
          <a:lstStyle/>
          <a:p>
            <a:endParaRPr lang="es-EC"/>
          </a:p>
        </p:txBody>
      </p:sp>
      <p:sp>
        <p:nvSpPr>
          <p:cNvPr id="27" name="Oval 26"/>
          <p:cNvSpPr>
            <a:spLocks noChangeArrowheads="1"/>
          </p:cNvSpPr>
          <p:nvPr/>
        </p:nvSpPr>
        <p:spPr bwMode="auto">
          <a:xfrm>
            <a:off x="3929063" y="4492625"/>
            <a:ext cx="76200" cy="76200"/>
          </a:xfrm>
          <a:prstGeom prst="ellipse">
            <a:avLst/>
          </a:prstGeom>
          <a:solidFill>
            <a:srgbClr val="FFCC00"/>
          </a:solidFill>
          <a:ln w="9525">
            <a:solidFill>
              <a:schemeClr val="tx1"/>
            </a:solidFill>
            <a:round/>
            <a:headEnd/>
            <a:tailEnd/>
          </a:ln>
        </p:spPr>
        <p:txBody>
          <a:bodyPr wrap="none" anchor="ctr"/>
          <a:lstStyle/>
          <a:p>
            <a:endParaRPr lang="es-EC"/>
          </a:p>
        </p:txBody>
      </p:sp>
      <p:sp>
        <p:nvSpPr>
          <p:cNvPr id="28" name="Oval 27"/>
          <p:cNvSpPr>
            <a:spLocks noChangeArrowheads="1"/>
          </p:cNvSpPr>
          <p:nvPr/>
        </p:nvSpPr>
        <p:spPr bwMode="auto">
          <a:xfrm>
            <a:off x="4995863" y="4376738"/>
            <a:ext cx="76200" cy="115887"/>
          </a:xfrm>
          <a:prstGeom prst="ellipse">
            <a:avLst/>
          </a:prstGeom>
          <a:solidFill>
            <a:srgbClr val="FFCC00"/>
          </a:solidFill>
          <a:ln w="9525">
            <a:solidFill>
              <a:schemeClr val="tx1"/>
            </a:solidFill>
            <a:round/>
            <a:headEnd/>
            <a:tailEnd/>
          </a:ln>
        </p:spPr>
        <p:txBody>
          <a:bodyPr wrap="none" anchor="ctr"/>
          <a:lstStyle/>
          <a:p>
            <a:endParaRPr lang="es-EC"/>
          </a:p>
        </p:txBody>
      </p:sp>
      <p:sp>
        <p:nvSpPr>
          <p:cNvPr id="29" name="Oval 28"/>
          <p:cNvSpPr>
            <a:spLocks noChangeArrowheads="1"/>
          </p:cNvSpPr>
          <p:nvPr/>
        </p:nvSpPr>
        <p:spPr bwMode="auto">
          <a:xfrm>
            <a:off x="3852863" y="3349625"/>
            <a:ext cx="762000" cy="762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C"/>
          </a:p>
        </p:txBody>
      </p:sp>
      <p:sp>
        <p:nvSpPr>
          <p:cNvPr id="30" name="Oval 29"/>
          <p:cNvSpPr>
            <a:spLocks noChangeArrowheads="1"/>
          </p:cNvSpPr>
          <p:nvPr/>
        </p:nvSpPr>
        <p:spPr bwMode="auto">
          <a:xfrm>
            <a:off x="4157663" y="3654425"/>
            <a:ext cx="76200" cy="76200"/>
          </a:xfrm>
          <a:prstGeom prst="ellipse">
            <a:avLst/>
          </a:prstGeom>
          <a:solidFill>
            <a:srgbClr val="FFCC00"/>
          </a:solidFill>
          <a:ln w="9525">
            <a:solidFill>
              <a:schemeClr val="tx1"/>
            </a:solidFill>
            <a:round/>
            <a:headEnd/>
            <a:tailEnd/>
          </a:ln>
        </p:spPr>
        <p:txBody>
          <a:bodyPr wrap="none" anchor="ctr"/>
          <a:lstStyle/>
          <a:p>
            <a:endParaRPr lang="es-EC"/>
          </a:p>
        </p:txBody>
      </p:sp>
      <p:sp>
        <p:nvSpPr>
          <p:cNvPr id="31" name="Oval 30"/>
          <p:cNvSpPr>
            <a:spLocks noChangeArrowheads="1"/>
          </p:cNvSpPr>
          <p:nvPr/>
        </p:nvSpPr>
        <p:spPr bwMode="auto">
          <a:xfrm>
            <a:off x="4081463" y="3730625"/>
            <a:ext cx="76200" cy="76200"/>
          </a:xfrm>
          <a:prstGeom prst="ellipse">
            <a:avLst/>
          </a:prstGeom>
          <a:solidFill>
            <a:srgbClr val="FFCC00"/>
          </a:solidFill>
          <a:ln w="9525">
            <a:solidFill>
              <a:schemeClr val="tx1"/>
            </a:solidFill>
            <a:round/>
            <a:headEnd/>
            <a:tailEnd/>
          </a:ln>
        </p:spPr>
        <p:txBody>
          <a:bodyPr wrap="none" anchor="ctr"/>
          <a:lstStyle/>
          <a:p>
            <a:endParaRPr lang="es-EC"/>
          </a:p>
        </p:txBody>
      </p:sp>
      <p:sp>
        <p:nvSpPr>
          <p:cNvPr id="32" name="Oval 31"/>
          <p:cNvSpPr>
            <a:spLocks noChangeArrowheads="1"/>
          </p:cNvSpPr>
          <p:nvPr/>
        </p:nvSpPr>
        <p:spPr bwMode="auto">
          <a:xfrm>
            <a:off x="4157663" y="3806825"/>
            <a:ext cx="76200" cy="76200"/>
          </a:xfrm>
          <a:prstGeom prst="ellipse">
            <a:avLst/>
          </a:prstGeom>
          <a:solidFill>
            <a:srgbClr val="FFCC00"/>
          </a:solidFill>
          <a:ln w="9525">
            <a:solidFill>
              <a:schemeClr val="tx1"/>
            </a:solidFill>
            <a:round/>
            <a:headEnd/>
            <a:tailEnd/>
          </a:ln>
        </p:spPr>
        <p:txBody>
          <a:bodyPr wrap="none" anchor="ctr"/>
          <a:lstStyle/>
          <a:p>
            <a:endParaRPr lang="es-EC"/>
          </a:p>
        </p:txBody>
      </p:sp>
    </p:spTree>
    <p:extLst>
      <p:ext uri="{BB962C8B-B14F-4D97-AF65-F5344CB8AC3E}">
        <p14:creationId xmlns:p14="http://schemas.microsoft.com/office/powerpoint/2010/main" val="127021253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260648"/>
            <a:ext cx="8280920" cy="6247864"/>
          </a:xfrm>
          <a:prstGeom prst="rect">
            <a:avLst/>
          </a:prstGeom>
        </p:spPr>
        <p:txBody>
          <a:bodyPr wrap="square">
            <a:spAutoFit/>
          </a:bodyPr>
          <a:lstStyle/>
          <a:p>
            <a:r>
              <a:rPr lang="es-ES" sz="2000" b="1" dirty="0" smtClean="0">
                <a:latin typeface="Garamond" pitchFamily="18" charset="0"/>
              </a:rPr>
              <a:t>Director de Departamento de Ciencias de la Tierra y la Construcción</a:t>
            </a:r>
            <a:endParaRPr lang="es-EC" sz="2000" dirty="0" smtClean="0">
              <a:latin typeface="Garamond" pitchFamily="18" charset="0"/>
            </a:endParaRPr>
          </a:p>
          <a:p>
            <a:r>
              <a:rPr lang="es-ES" sz="2000" dirty="0" smtClean="0">
                <a:latin typeface="Garamond" pitchFamily="18" charset="0"/>
              </a:rPr>
              <a:t> </a:t>
            </a:r>
            <a:endParaRPr lang="es-EC" sz="2000" dirty="0" smtClean="0">
              <a:latin typeface="Garamond" pitchFamily="18" charset="0"/>
            </a:endParaRPr>
          </a:p>
          <a:p>
            <a:r>
              <a:rPr lang="es-ES" sz="2000" dirty="0" smtClean="0">
                <a:latin typeface="Garamond" pitchFamily="18" charset="0"/>
              </a:rPr>
              <a:t>Titulación:	   Ing. Geógrafo, Ing. Geógrafo y del Medio Ambiente, Ing. Civil y/o</a:t>
            </a:r>
            <a:endParaRPr lang="es-EC" sz="2000" dirty="0" smtClean="0">
              <a:latin typeface="Garamond" pitchFamily="18" charset="0"/>
            </a:endParaRPr>
          </a:p>
          <a:p>
            <a:r>
              <a:rPr lang="es-ES" sz="2000" dirty="0" smtClean="0">
                <a:latin typeface="Garamond" pitchFamily="18" charset="0"/>
              </a:rPr>
              <a:t>Carreras afines</a:t>
            </a:r>
            <a:endParaRPr lang="es-EC" sz="2000" dirty="0" smtClean="0">
              <a:latin typeface="Garamond" pitchFamily="18" charset="0"/>
            </a:endParaRPr>
          </a:p>
          <a:p>
            <a:r>
              <a:rPr lang="es-ES" sz="2000" dirty="0" smtClean="0">
                <a:latin typeface="Garamond" pitchFamily="18" charset="0"/>
              </a:rPr>
              <a:t>Formación:   	   Conocimientos en gestión administrativa</a:t>
            </a:r>
            <a:endParaRPr lang="es-EC" sz="2000" dirty="0" smtClean="0">
              <a:latin typeface="Garamond" pitchFamily="18" charset="0"/>
            </a:endParaRPr>
          </a:p>
          <a:p>
            <a:r>
              <a:rPr lang="es-ES" sz="2000" dirty="0" smtClean="0">
                <a:latin typeface="Garamond" pitchFamily="18" charset="0"/>
              </a:rPr>
              <a:t>Experiencia:	   Al menos 1  año en cargos similares</a:t>
            </a:r>
            <a:endParaRPr lang="es-EC" sz="2000" dirty="0" smtClean="0">
              <a:latin typeface="Garamond" pitchFamily="18" charset="0"/>
            </a:endParaRPr>
          </a:p>
          <a:p>
            <a:r>
              <a:rPr lang="es-ES" sz="2000" dirty="0" smtClean="0">
                <a:latin typeface="Garamond" pitchFamily="18" charset="0"/>
              </a:rPr>
              <a:t>Habilidades:       Manejo de personal</a:t>
            </a:r>
            <a:endParaRPr lang="es-EC" sz="2000" dirty="0" smtClean="0">
              <a:latin typeface="Garamond" pitchFamily="18" charset="0"/>
            </a:endParaRPr>
          </a:p>
          <a:p>
            <a:r>
              <a:rPr lang="es-ES" sz="2000" dirty="0" smtClean="0">
                <a:latin typeface="Garamond" pitchFamily="18" charset="0"/>
              </a:rPr>
              <a:t>                          Buen manejo del idioma inglés</a:t>
            </a:r>
            <a:endParaRPr lang="es-EC" sz="2000" dirty="0" smtClean="0">
              <a:latin typeface="Garamond" pitchFamily="18" charset="0"/>
            </a:endParaRPr>
          </a:p>
          <a:p>
            <a:r>
              <a:rPr lang="es-ES" sz="2000" dirty="0" smtClean="0">
                <a:latin typeface="Garamond" pitchFamily="18" charset="0"/>
              </a:rPr>
              <a:t> </a:t>
            </a:r>
            <a:endParaRPr lang="es-EC" sz="2000" dirty="0" smtClean="0">
              <a:latin typeface="Garamond" pitchFamily="18" charset="0"/>
            </a:endParaRPr>
          </a:p>
          <a:p>
            <a:r>
              <a:rPr lang="es-ES" sz="2000" dirty="0" smtClean="0">
                <a:latin typeface="Garamond" pitchFamily="18" charset="0"/>
              </a:rPr>
              <a:t> </a:t>
            </a:r>
            <a:endParaRPr lang="es-EC" sz="2000" dirty="0" smtClean="0">
              <a:latin typeface="Garamond" pitchFamily="18" charset="0"/>
            </a:endParaRPr>
          </a:p>
          <a:p>
            <a:r>
              <a:rPr lang="es-ES" sz="2000" b="1" i="1" dirty="0" smtClean="0">
                <a:latin typeface="Garamond" pitchFamily="18" charset="0"/>
              </a:rPr>
              <a:t>Jefe del Centro de calibración y certificación de equipos topográficos</a:t>
            </a:r>
            <a:r>
              <a:rPr lang="es-ES" sz="2000" dirty="0" smtClean="0">
                <a:latin typeface="Garamond" pitchFamily="18" charset="0"/>
              </a:rPr>
              <a:t> </a:t>
            </a:r>
            <a:endParaRPr lang="es-EC" sz="2000" dirty="0" smtClean="0">
              <a:latin typeface="Garamond" pitchFamily="18" charset="0"/>
            </a:endParaRPr>
          </a:p>
          <a:p>
            <a:r>
              <a:rPr lang="es-ES" sz="2000" dirty="0" smtClean="0">
                <a:latin typeface="Garamond" pitchFamily="18" charset="0"/>
              </a:rPr>
              <a:t> </a:t>
            </a:r>
            <a:endParaRPr lang="es-EC" sz="2000" dirty="0" smtClean="0">
              <a:latin typeface="Garamond" pitchFamily="18" charset="0"/>
            </a:endParaRPr>
          </a:p>
          <a:p>
            <a:r>
              <a:rPr lang="es-ES" sz="2000" dirty="0" smtClean="0">
                <a:latin typeface="Garamond" pitchFamily="18" charset="0"/>
              </a:rPr>
              <a:t> </a:t>
            </a:r>
            <a:endParaRPr lang="es-EC" sz="2000" dirty="0" smtClean="0">
              <a:latin typeface="Garamond" pitchFamily="18" charset="0"/>
            </a:endParaRPr>
          </a:p>
          <a:p>
            <a:r>
              <a:rPr lang="es-ES" sz="2000" dirty="0" smtClean="0">
                <a:latin typeface="Garamond" pitchFamily="18" charset="0"/>
              </a:rPr>
              <a:t>Titulación:        Ing. Geógrafo / Ing. Civil</a:t>
            </a:r>
            <a:endParaRPr lang="es-EC" sz="2000" dirty="0" smtClean="0">
              <a:latin typeface="Garamond" pitchFamily="18" charset="0"/>
            </a:endParaRPr>
          </a:p>
          <a:p>
            <a:r>
              <a:rPr lang="es-ES" sz="2000" dirty="0" smtClean="0">
                <a:latin typeface="Garamond" pitchFamily="18" charset="0"/>
              </a:rPr>
              <a:t>Formación:	 Conocimiento de equipos de topografía y calibración</a:t>
            </a:r>
            <a:endParaRPr lang="es-EC" sz="2000" dirty="0" smtClean="0">
              <a:latin typeface="Garamond" pitchFamily="18" charset="0"/>
            </a:endParaRPr>
          </a:p>
          <a:p>
            <a:r>
              <a:rPr lang="es-ES" sz="2000" dirty="0" smtClean="0">
                <a:latin typeface="Garamond" pitchFamily="18" charset="0"/>
              </a:rPr>
              <a:t>Experiencia: 	 2 año de experiencia</a:t>
            </a:r>
            <a:endParaRPr lang="es-EC" sz="2000" dirty="0" smtClean="0">
              <a:latin typeface="Garamond" pitchFamily="18" charset="0"/>
            </a:endParaRPr>
          </a:p>
          <a:p>
            <a:r>
              <a:rPr lang="es-ES" sz="2000" dirty="0" smtClean="0">
                <a:latin typeface="Garamond" pitchFamily="18" charset="0"/>
              </a:rPr>
              <a:t>Habilidades:     Manejo sistemas informático a nivel usuario</a:t>
            </a:r>
            <a:endParaRPr lang="es-EC" sz="2000" dirty="0" smtClean="0">
              <a:latin typeface="Garamond" pitchFamily="18" charset="0"/>
            </a:endParaRPr>
          </a:p>
          <a:p>
            <a:r>
              <a:rPr lang="es-ES" sz="2000" dirty="0" smtClean="0">
                <a:latin typeface="Garamond" pitchFamily="18" charset="0"/>
              </a:rPr>
              <a:t>                         Facilidad para traducir documentos de ingles técnico</a:t>
            </a:r>
            <a:endParaRPr lang="es-EC" sz="2000" dirty="0" smtClean="0">
              <a:latin typeface="Garamond" pitchFamily="18" charset="0"/>
            </a:endParaRPr>
          </a:p>
          <a:p>
            <a:r>
              <a:rPr lang="es-ES" sz="2000" b="1" i="1" dirty="0" smtClean="0">
                <a:latin typeface="Garamond" pitchFamily="18" charset="0"/>
              </a:rPr>
              <a:t> </a:t>
            </a:r>
            <a:endParaRPr lang="es-EC" sz="2000" dirty="0" smtClean="0">
              <a:latin typeface="Garamond" pitchFamily="18" charset="0"/>
            </a:endParaRPr>
          </a:p>
        </p:txBody>
      </p:sp>
    </p:spTree>
    <p:extLst>
      <p:ext uri="{BB962C8B-B14F-4D97-AF65-F5344CB8AC3E}">
        <p14:creationId xmlns:p14="http://schemas.microsoft.com/office/powerpoint/2010/main" val="397431337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260648"/>
            <a:ext cx="8424936" cy="5909310"/>
          </a:xfrm>
          <a:prstGeom prst="rect">
            <a:avLst/>
          </a:prstGeom>
        </p:spPr>
        <p:txBody>
          <a:bodyPr wrap="square">
            <a:spAutoFit/>
          </a:bodyPr>
          <a:lstStyle/>
          <a:p>
            <a:r>
              <a:rPr lang="es-ES" b="1" i="1" dirty="0" smtClean="0">
                <a:latin typeface="Garamond" pitchFamily="18" charset="0"/>
              </a:rPr>
              <a:t>Responsable Técnico</a:t>
            </a:r>
            <a:endParaRPr lang="es-EC" dirty="0" smtClean="0">
              <a:latin typeface="Garamond" pitchFamily="18" charset="0"/>
            </a:endParaRPr>
          </a:p>
          <a:p>
            <a:r>
              <a:rPr lang="es-ES" dirty="0" smtClean="0">
                <a:latin typeface="Garamond" pitchFamily="18" charset="0"/>
              </a:rPr>
              <a:t> </a:t>
            </a:r>
            <a:endParaRPr lang="es-EC" dirty="0" smtClean="0">
              <a:latin typeface="Garamond" pitchFamily="18" charset="0"/>
            </a:endParaRPr>
          </a:p>
          <a:p>
            <a:r>
              <a:rPr lang="es-ES" dirty="0" smtClean="0">
                <a:latin typeface="Garamond" pitchFamily="18" charset="0"/>
              </a:rPr>
              <a:t> </a:t>
            </a:r>
            <a:endParaRPr lang="es-EC" dirty="0" smtClean="0">
              <a:latin typeface="Garamond" pitchFamily="18" charset="0"/>
            </a:endParaRPr>
          </a:p>
          <a:p>
            <a:r>
              <a:rPr lang="es-ES" dirty="0" smtClean="0">
                <a:latin typeface="Garamond" pitchFamily="18" charset="0"/>
              </a:rPr>
              <a:t>Titulación:	    Ing. Geógrafo, Técnico especialista o egresado de la Escuela de IG.</a:t>
            </a:r>
            <a:endParaRPr lang="es-EC" dirty="0" smtClean="0">
              <a:latin typeface="Garamond" pitchFamily="18" charset="0"/>
            </a:endParaRPr>
          </a:p>
          <a:p>
            <a:r>
              <a:rPr lang="es-ES" dirty="0" smtClean="0">
                <a:latin typeface="Garamond" pitchFamily="18" charset="0"/>
              </a:rPr>
              <a:t>Formación:	    Conocimiento de equipos de topografía y calibración</a:t>
            </a:r>
            <a:endParaRPr lang="es-EC" dirty="0" smtClean="0">
              <a:latin typeface="Garamond" pitchFamily="18" charset="0"/>
            </a:endParaRPr>
          </a:p>
          <a:p>
            <a:r>
              <a:rPr lang="es-ES" dirty="0" smtClean="0">
                <a:latin typeface="Garamond" pitchFamily="18" charset="0"/>
              </a:rPr>
              <a:t>Experiencia:     2 año de experiencia</a:t>
            </a:r>
            <a:endParaRPr lang="es-EC" dirty="0" smtClean="0">
              <a:latin typeface="Garamond" pitchFamily="18" charset="0"/>
            </a:endParaRPr>
          </a:p>
          <a:p>
            <a:r>
              <a:rPr lang="es-ES" dirty="0" smtClean="0">
                <a:latin typeface="Garamond" pitchFamily="18" charset="0"/>
              </a:rPr>
              <a:t>Habilidades:     Manejo sistemas informático a nivel usuario</a:t>
            </a:r>
            <a:endParaRPr lang="es-EC" dirty="0" smtClean="0">
              <a:latin typeface="Garamond" pitchFamily="18" charset="0"/>
            </a:endParaRPr>
          </a:p>
          <a:p>
            <a:r>
              <a:rPr lang="es-ES" dirty="0" smtClean="0">
                <a:latin typeface="Garamond" pitchFamily="18" charset="0"/>
              </a:rPr>
              <a:t>                          Facilidad para traducir documentos de inglés técnico</a:t>
            </a:r>
            <a:endParaRPr lang="es-EC" dirty="0" smtClean="0">
              <a:latin typeface="Garamond" pitchFamily="18" charset="0"/>
            </a:endParaRPr>
          </a:p>
          <a:p>
            <a:r>
              <a:rPr lang="es-ES" dirty="0" smtClean="0">
                <a:latin typeface="Garamond" pitchFamily="18" charset="0"/>
              </a:rPr>
              <a:t> </a:t>
            </a:r>
            <a:endParaRPr lang="es-EC" dirty="0" smtClean="0">
              <a:latin typeface="Garamond" pitchFamily="18" charset="0"/>
            </a:endParaRPr>
          </a:p>
          <a:p>
            <a:r>
              <a:rPr lang="es-ES" dirty="0" smtClean="0">
                <a:latin typeface="Garamond" pitchFamily="18" charset="0"/>
              </a:rPr>
              <a:t> </a:t>
            </a:r>
            <a:endParaRPr lang="es-EC" dirty="0" smtClean="0">
              <a:latin typeface="Garamond" pitchFamily="18" charset="0"/>
            </a:endParaRPr>
          </a:p>
          <a:p>
            <a:r>
              <a:rPr lang="es-ES" b="1" i="1" dirty="0" smtClean="0">
                <a:latin typeface="Garamond" pitchFamily="18" charset="0"/>
              </a:rPr>
              <a:t>Responsable de Calidad</a:t>
            </a:r>
            <a:endParaRPr lang="es-EC" dirty="0" smtClean="0">
              <a:latin typeface="Garamond" pitchFamily="18" charset="0"/>
            </a:endParaRPr>
          </a:p>
          <a:p>
            <a:r>
              <a:rPr lang="es-ES" dirty="0" smtClean="0">
                <a:latin typeface="Garamond" pitchFamily="18" charset="0"/>
              </a:rPr>
              <a:t> </a:t>
            </a:r>
            <a:endParaRPr lang="es-EC" dirty="0" smtClean="0">
              <a:latin typeface="Garamond" pitchFamily="18" charset="0"/>
            </a:endParaRPr>
          </a:p>
          <a:p>
            <a:r>
              <a:rPr lang="es-ES" dirty="0" smtClean="0">
                <a:latin typeface="Garamond" pitchFamily="18" charset="0"/>
              </a:rPr>
              <a:t> </a:t>
            </a:r>
            <a:endParaRPr lang="es-EC" dirty="0" smtClean="0">
              <a:latin typeface="Garamond" pitchFamily="18" charset="0"/>
            </a:endParaRPr>
          </a:p>
          <a:p>
            <a:r>
              <a:rPr lang="es-ES" dirty="0" smtClean="0">
                <a:latin typeface="Garamond" pitchFamily="18" charset="0"/>
              </a:rPr>
              <a:t>Titulación:	     Técnico especialista / Ing. Geógrafo o egresado.</a:t>
            </a:r>
            <a:endParaRPr lang="es-EC" dirty="0" smtClean="0">
              <a:latin typeface="Garamond" pitchFamily="18" charset="0"/>
            </a:endParaRPr>
          </a:p>
          <a:p>
            <a:r>
              <a:rPr lang="es-ES" dirty="0" smtClean="0">
                <a:latin typeface="Garamond" pitchFamily="18" charset="0"/>
              </a:rPr>
              <a:t>Formación:	Conocer Norma 17025; sistemas de calidad, conocimiento de y Conocimiento de equipos de topografía y calibración </a:t>
            </a:r>
            <a:endParaRPr lang="es-EC" dirty="0" smtClean="0">
              <a:latin typeface="Garamond" pitchFamily="18" charset="0"/>
            </a:endParaRPr>
          </a:p>
          <a:p>
            <a:r>
              <a:rPr lang="es-ES" dirty="0" smtClean="0">
                <a:latin typeface="Garamond" pitchFamily="18" charset="0"/>
              </a:rPr>
              <a:t>Experiencia:	     1año</a:t>
            </a:r>
            <a:endParaRPr lang="es-EC" dirty="0" smtClean="0">
              <a:latin typeface="Garamond" pitchFamily="18" charset="0"/>
            </a:endParaRPr>
          </a:p>
          <a:p>
            <a:r>
              <a:rPr lang="es-ES" dirty="0" smtClean="0">
                <a:latin typeface="Garamond" pitchFamily="18" charset="0"/>
              </a:rPr>
              <a:t>Habilidades:	     Manejo sistemas informático a nivel usuario</a:t>
            </a:r>
            <a:endParaRPr lang="es-EC" dirty="0" smtClean="0">
              <a:latin typeface="Garamond" pitchFamily="18" charset="0"/>
            </a:endParaRPr>
          </a:p>
          <a:p>
            <a:r>
              <a:rPr lang="es-ES" dirty="0" smtClean="0">
                <a:latin typeface="Garamond" pitchFamily="18" charset="0"/>
              </a:rPr>
              <a:t>                           Facilidad para traducir documentos de inglés técnico</a:t>
            </a:r>
            <a:endParaRPr lang="es-EC" dirty="0" smtClean="0">
              <a:latin typeface="Garamond" pitchFamily="18" charset="0"/>
            </a:endParaRPr>
          </a:p>
          <a:p>
            <a:r>
              <a:rPr lang="es-ES" dirty="0" smtClean="0">
                <a:latin typeface="Garamond" pitchFamily="18" charset="0"/>
              </a:rPr>
              <a:t> </a:t>
            </a:r>
            <a:endParaRPr lang="es-EC" dirty="0" smtClean="0">
              <a:latin typeface="Garamond" pitchFamily="18" charset="0"/>
            </a:endParaRPr>
          </a:p>
          <a:p>
            <a:r>
              <a:rPr lang="es-ES" dirty="0" smtClean="0">
                <a:latin typeface="Garamond" pitchFamily="18" charset="0"/>
              </a:rPr>
              <a:t> </a:t>
            </a:r>
            <a:endParaRPr lang="es-EC" dirty="0" smtClean="0">
              <a:latin typeface="Garamond" pitchFamily="18" charset="0"/>
            </a:endParaRPr>
          </a:p>
        </p:txBody>
      </p:sp>
    </p:spTree>
    <p:extLst>
      <p:ext uri="{BB962C8B-B14F-4D97-AF65-F5344CB8AC3E}">
        <p14:creationId xmlns:p14="http://schemas.microsoft.com/office/powerpoint/2010/main" val="59362418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335846"/>
            <a:ext cx="8208912" cy="5078313"/>
          </a:xfrm>
          <a:prstGeom prst="rect">
            <a:avLst/>
          </a:prstGeom>
        </p:spPr>
        <p:txBody>
          <a:bodyPr wrap="square">
            <a:spAutoFit/>
          </a:bodyPr>
          <a:lstStyle/>
          <a:p>
            <a:r>
              <a:rPr lang="es-ES" b="1" i="1" dirty="0" smtClean="0">
                <a:latin typeface="Garamond" pitchFamily="18" charset="0"/>
              </a:rPr>
              <a:t>Analistas</a:t>
            </a:r>
            <a:endParaRPr lang="es-EC" dirty="0" smtClean="0">
              <a:latin typeface="Garamond" pitchFamily="18" charset="0"/>
            </a:endParaRPr>
          </a:p>
          <a:p>
            <a:r>
              <a:rPr lang="es-ES" dirty="0" smtClean="0">
                <a:latin typeface="Garamond" pitchFamily="18" charset="0"/>
              </a:rPr>
              <a:t> </a:t>
            </a:r>
            <a:endParaRPr lang="es-EC" dirty="0" smtClean="0">
              <a:latin typeface="Garamond" pitchFamily="18" charset="0"/>
            </a:endParaRPr>
          </a:p>
          <a:p>
            <a:r>
              <a:rPr lang="es-ES" dirty="0" smtClean="0">
                <a:latin typeface="Garamond" pitchFamily="18" charset="0"/>
              </a:rPr>
              <a:t>Titulación:	     Técnico especialista / Ing. Geógrafo o egresado.</a:t>
            </a:r>
            <a:endParaRPr lang="es-EC" dirty="0" smtClean="0">
              <a:latin typeface="Garamond" pitchFamily="18" charset="0"/>
            </a:endParaRPr>
          </a:p>
          <a:p>
            <a:r>
              <a:rPr lang="es-ES" dirty="0" smtClean="0">
                <a:latin typeface="Garamond" pitchFamily="18" charset="0"/>
              </a:rPr>
              <a:t>Formación:	Conocer Norma 17025; sistemas de calidad, de equipos de topografía y calibración</a:t>
            </a:r>
            <a:endParaRPr lang="es-EC" dirty="0" smtClean="0">
              <a:latin typeface="Garamond" pitchFamily="18" charset="0"/>
            </a:endParaRPr>
          </a:p>
          <a:p>
            <a:r>
              <a:rPr lang="es-ES" dirty="0" smtClean="0">
                <a:latin typeface="Garamond" pitchFamily="18" charset="0"/>
              </a:rPr>
              <a:t>Experiencia:	     1 año de experiencia</a:t>
            </a:r>
            <a:endParaRPr lang="es-EC" dirty="0" smtClean="0">
              <a:latin typeface="Garamond" pitchFamily="18" charset="0"/>
            </a:endParaRPr>
          </a:p>
          <a:p>
            <a:r>
              <a:rPr lang="es-ES" dirty="0" smtClean="0">
                <a:latin typeface="Garamond" pitchFamily="18" charset="0"/>
              </a:rPr>
              <a:t>Habilidades:      Manejo sistemas informático a nivel usuario</a:t>
            </a:r>
            <a:endParaRPr lang="es-EC" dirty="0" smtClean="0">
              <a:latin typeface="Garamond" pitchFamily="18" charset="0"/>
            </a:endParaRPr>
          </a:p>
          <a:p>
            <a:r>
              <a:rPr lang="es-ES" dirty="0" smtClean="0">
                <a:latin typeface="Garamond" pitchFamily="18" charset="0"/>
              </a:rPr>
              <a:t>                           Facilidad para traducir documentos de inglés técnico</a:t>
            </a:r>
            <a:endParaRPr lang="es-EC" dirty="0" smtClean="0">
              <a:latin typeface="Garamond" pitchFamily="18" charset="0"/>
            </a:endParaRPr>
          </a:p>
          <a:p>
            <a:r>
              <a:rPr lang="es-ES" b="1" i="1" dirty="0" smtClean="0">
                <a:latin typeface="Garamond" pitchFamily="18" charset="0"/>
              </a:rPr>
              <a:t> </a:t>
            </a:r>
            <a:endParaRPr lang="es-EC" dirty="0" smtClean="0">
              <a:latin typeface="Garamond" pitchFamily="18" charset="0"/>
            </a:endParaRPr>
          </a:p>
          <a:p>
            <a:r>
              <a:rPr lang="es-ES" b="1" i="1" dirty="0" smtClean="0">
                <a:latin typeface="Garamond" pitchFamily="18" charset="0"/>
              </a:rPr>
              <a:t> </a:t>
            </a:r>
            <a:endParaRPr lang="es-EC" dirty="0" smtClean="0">
              <a:latin typeface="Garamond" pitchFamily="18" charset="0"/>
            </a:endParaRPr>
          </a:p>
          <a:p>
            <a:r>
              <a:rPr lang="es-ES" b="1" i="1" dirty="0" smtClean="0">
                <a:latin typeface="Garamond" pitchFamily="18" charset="0"/>
              </a:rPr>
              <a:t>Ayudante de laboratorio</a:t>
            </a:r>
            <a:endParaRPr lang="es-EC" dirty="0" smtClean="0">
              <a:latin typeface="Garamond" pitchFamily="18" charset="0"/>
            </a:endParaRPr>
          </a:p>
          <a:p>
            <a:r>
              <a:rPr lang="es-ES" dirty="0" smtClean="0">
                <a:latin typeface="Garamond" pitchFamily="18" charset="0"/>
              </a:rPr>
              <a:t> </a:t>
            </a:r>
            <a:endParaRPr lang="es-EC" dirty="0" smtClean="0">
              <a:latin typeface="Garamond" pitchFamily="18" charset="0"/>
            </a:endParaRPr>
          </a:p>
          <a:p>
            <a:r>
              <a:rPr lang="es-ES" dirty="0" smtClean="0">
                <a:latin typeface="Garamond" pitchFamily="18" charset="0"/>
              </a:rPr>
              <a:t> </a:t>
            </a:r>
            <a:endParaRPr lang="es-EC" dirty="0" smtClean="0">
              <a:latin typeface="Garamond" pitchFamily="18" charset="0"/>
            </a:endParaRPr>
          </a:p>
          <a:p>
            <a:r>
              <a:rPr lang="es-ES" dirty="0" smtClean="0">
                <a:latin typeface="Garamond" pitchFamily="18" charset="0"/>
              </a:rPr>
              <a:t>Titulación:	     Tecnólogo.</a:t>
            </a:r>
            <a:endParaRPr lang="es-EC" dirty="0" smtClean="0">
              <a:latin typeface="Garamond" pitchFamily="18" charset="0"/>
            </a:endParaRPr>
          </a:p>
          <a:p>
            <a:r>
              <a:rPr lang="es-ES" dirty="0" smtClean="0">
                <a:latin typeface="Garamond" pitchFamily="18" charset="0"/>
              </a:rPr>
              <a:t>Formación:   	Conocimientos básicos aplicables a recepción de equipos de topografías.</a:t>
            </a:r>
            <a:endParaRPr lang="es-EC" dirty="0" smtClean="0">
              <a:latin typeface="Garamond" pitchFamily="18" charset="0"/>
            </a:endParaRPr>
          </a:p>
          <a:p>
            <a:r>
              <a:rPr lang="es-ES" dirty="0" smtClean="0">
                <a:latin typeface="Garamond" pitchFamily="18" charset="0"/>
              </a:rPr>
              <a:t>Experiencia:	     Ninguna</a:t>
            </a:r>
            <a:endParaRPr lang="es-EC" dirty="0" smtClean="0">
              <a:latin typeface="Garamond" pitchFamily="18" charset="0"/>
            </a:endParaRPr>
          </a:p>
          <a:p>
            <a:r>
              <a:rPr lang="es-ES" dirty="0" smtClean="0">
                <a:latin typeface="Garamond" pitchFamily="18" charset="0"/>
              </a:rPr>
              <a:t>Habilidades:	     Organizado</a:t>
            </a:r>
            <a:endParaRPr lang="es-EC" dirty="0">
              <a:latin typeface="Garamond" pitchFamily="18" charset="0"/>
            </a:endParaRPr>
          </a:p>
        </p:txBody>
      </p:sp>
    </p:spTree>
    <p:extLst>
      <p:ext uri="{BB962C8B-B14F-4D97-AF65-F5344CB8AC3E}">
        <p14:creationId xmlns:p14="http://schemas.microsoft.com/office/powerpoint/2010/main" val="80162965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Objeto"/>
          <p:cNvGraphicFramePr>
            <a:graphicFrameLocks/>
          </p:cNvGraphicFramePr>
          <p:nvPr>
            <p:extLst>
              <p:ext uri="{D42A27DB-BD31-4B8C-83A1-F6EECF244321}">
                <p14:modId xmlns:p14="http://schemas.microsoft.com/office/powerpoint/2010/main" val="26441271"/>
              </p:ext>
            </p:extLst>
          </p:nvPr>
        </p:nvGraphicFramePr>
        <p:xfrm>
          <a:off x="3275856" y="2252315"/>
          <a:ext cx="1608138" cy="1660525"/>
        </p:xfrm>
        <a:graphic>
          <a:graphicData uri="http://schemas.openxmlformats.org/presentationml/2006/ole">
            <mc:AlternateContent xmlns:mc="http://schemas.openxmlformats.org/markup-compatibility/2006">
              <mc:Choice xmlns:v="urn:schemas-microsoft-com:vml" Requires="v">
                <p:oleObj spid="_x0000_s49316" name="Imagen" r:id="rId3" imgW="0" imgH="0" progId="StaticMetafile">
                  <p:embed/>
                </p:oleObj>
              </mc:Choice>
              <mc:Fallback>
                <p:oleObj name="Imagen" r:id="rId3" imgW="0" imgH="0" progId="StaticMetafile">
                  <p:embed/>
                  <p:pic>
                    <p:nvPicPr>
                      <p:cNvPr id="0" name="rectole000000002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2252315"/>
                        <a:ext cx="1608138" cy="1660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4 Objeto"/>
          <p:cNvGraphicFramePr>
            <a:graphicFrameLocks/>
          </p:cNvGraphicFramePr>
          <p:nvPr>
            <p:extLst>
              <p:ext uri="{D42A27DB-BD31-4B8C-83A1-F6EECF244321}">
                <p14:modId xmlns:p14="http://schemas.microsoft.com/office/powerpoint/2010/main" val="4191736368"/>
              </p:ext>
            </p:extLst>
          </p:nvPr>
        </p:nvGraphicFramePr>
        <p:xfrm>
          <a:off x="6588224" y="2312923"/>
          <a:ext cx="1463675" cy="1660525"/>
        </p:xfrm>
        <a:graphic>
          <a:graphicData uri="http://schemas.openxmlformats.org/presentationml/2006/ole">
            <mc:AlternateContent xmlns:mc="http://schemas.openxmlformats.org/markup-compatibility/2006">
              <mc:Choice xmlns:v="urn:schemas-microsoft-com:vml" Requires="v">
                <p:oleObj spid="_x0000_s49317" name="Imagen" r:id="rId5" imgW="0" imgH="0" progId="StaticMetafile">
                  <p:embed/>
                </p:oleObj>
              </mc:Choice>
              <mc:Fallback>
                <p:oleObj name="Imagen" r:id="rId5" imgW="0" imgH="0" progId="StaticMetafile">
                  <p:embed/>
                  <p:pic>
                    <p:nvPicPr>
                      <p:cNvPr id="0" name="rectole000000002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224" y="2312923"/>
                        <a:ext cx="1463675" cy="1660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5 Objeto"/>
          <p:cNvGraphicFramePr>
            <a:graphicFrameLocks/>
          </p:cNvGraphicFramePr>
          <p:nvPr>
            <p:extLst>
              <p:ext uri="{D42A27DB-BD31-4B8C-83A1-F6EECF244321}">
                <p14:modId xmlns:p14="http://schemas.microsoft.com/office/powerpoint/2010/main" val="3540007970"/>
              </p:ext>
            </p:extLst>
          </p:nvPr>
        </p:nvGraphicFramePr>
        <p:xfrm>
          <a:off x="611560" y="2152769"/>
          <a:ext cx="1317625" cy="1660525"/>
        </p:xfrm>
        <a:graphic>
          <a:graphicData uri="http://schemas.openxmlformats.org/presentationml/2006/ole">
            <mc:AlternateContent xmlns:mc="http://schemas.openxmlformats.org/markup-compatibility/2006">
              <mc:Choice xmlns:v="urn:schemas-microsoft-com:vml" Requires="v">
                <p:oleObj spid="_x0000_s49318" name="Imagen" r:id="rId7" imgW="0" imgH="0" progId="StaticMetafile">
                  <p:embed/>
                </p:oleObj>
              </mc:Choice>
              <mc:Fallback>
                <p:oleObj name="Imagen" r:id="rId7" imgW="0" imgH="0" progId="StaticMetafile">
                  <p:embed/>
                  <p:pic>
                    <p:nvPicPr>
                      <p:cNvPr id="0" name="rectole000000002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560" y="2152769"/>
                        <a:ext cx="1317625" cy="1660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4"/>
          <p:cNvSpPr>
            <a:spLocks noChangeArrowheads="1"/>
          </p:cNvSpPr>
          <p:nvPr/>
        </p:nvSpPr>
        <p:spPr bwMode="auto">
          <a:xfrm>
            <a:off x="287524" y="5546"/>
            <a:ext cx="856895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effectLst/>
                <a:latin typeface="Garamond" pitchFamily="18" charset="0"/>
                <a:cs typeface="Arial" pitchFamily="34" charset="0"/>
              </a:rPr>
              <a:t>Instalación </a:t>
            </a:r>
            <a:endParaRPr kumimoji="0" lang="es-EC" sz="2000" b="0" i="0" u="none" strike="noStrike" cap="none" normalizeH="0" baseline="0" dirty="0" smtClean="0">
              <a:ln>
                <a:noFill/>
              </a:ln>
              <a:effectLst/>
              <a:latin typeface="Garamond"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zh-CN" sz="2000"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 La norma nos dice que; las instalaciones del Centro de Calibración  para  calibraciones, incluyendo pero no limitado a, fuentes de energía, iluminación y condiciones ambientales, deben ser tales que faciliten la ejecución correcta de los ensayos y/o calibraciones. Asegurando que las condiciones ambientales no invaliden los resultados o afecten adversamente la calidad requerida de cualquier medición.</a:t>
            </a: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p:txBody>
      </p:sp>
      <p:sp>
        <p:nvSpPr>
          <p:cNvPr id="8" name="Rectangle 5"/>
          <p:cNvSpPr>
            <a:spLocks noChangeArrowheads="1"/>
          </p:cNvSpPr>
          <p:nvPr/>
        </p:nvSpPr>
        <p:spPr bwMode="auto">
          <a:xfrm>
            <a:off x="449263" y="211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200" b="0" i="0" u="none" strike="noStrike" cap="none" normalizeH="0" baseline="0" smtClean="0">
                <a:ln>
                  <a:noFill/>
                </a:ln>
                <a:solidFill>
                  <a:schemeClr val="tx1"/>
                </a:solidFill>
                <a:effectLst/>
                <a:latin typeface="Arial" pitchFamily="34" charset="0"/>
                <a:ea typeface="SimSun" pitchFamily="2" charset="-122"/>
                <a:cs typeface="Arial" pitchFamily="34" charset="0"/>
              </a:rPr>
              <a:t> </a:t>
            </a:r>
            <a:endParaRPr kumimoji="0" lang="es-E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6"/>
          <p:cNvSpPr>
            <a:spLocks noChangeArrowheads="1"/>
          </p:cNvSpPr>
          <p:nvPr/>
        </p:nvSpPr>
        <p:spPr bwMode="auto">
          <a:xfrm>
            <a:off x="449263" y="3778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200" b="0" i="0" u="none" strike="noStrike" cap="none" normalizeH="0" baseline="0" smtClean="0">
                <a:ln>
                  <a:noFill/>
                </a:ln>
                <a:solidFill>
                  <a:schemeClr val="tx1"/>
                </a:solidFill>
                <a:effectLst/>
                <a:latin typeface="Arial" pitchFamily="34" charset="0"/>
                <a:ea typeface="SimSun" pitchFamily="2" charset="-122"/>
                <a:cs typeface="Arial" pitchFamily="34" charset="0"/>
              </a:rPr>
              <a:t> </a:t>
            </a:r>
            <a:endParaRPr kumimoji="0" lang="es-E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10 Rectángulo"/>
          <p:cNvSpPr/>
          <p:nvPr/>
        </p:nvSpPr>
        <p:spPr>
          <a:xfrm>
            <a:off x="6660232" y="4093820"/>
            <a:ext cx="1445460" cy="369332"/>
          </a:xfrm>
          <a:prstGeom prst="rect">
            <a:avLst/>
          </a:prstGeom>
        </p:spPr>
        <p:txBody>
          <a:bodyPr wrap="none">
            <a:spAutoFit/>
          </a:bodyPr>
          <a:lstStyle/>
          <a:p>
            <a:r>
              <a:rPr kumimoji="0" lang="es-ES" altLang="zh-CN"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VIBRACION</a:t>
            </a:r>
            <a:endParaRPr lang="es-EC" dirty="0"/>
          </a:p>
        </p:txBody>
      </p:sp>
      <p:sp>
        <p:nvSpPr>
          <p:cNvPr id="12" name="11 Rectángulo"/>
          <p:cNvSpPr/>
          <p:nvPr/>
        </p:nvSpPr>
        <p:spPr>
          <a:xfrm>
            <a:off x="497913" y="5373216"/>
            <a:ext cx="1162498" cy="369332"/>
          </a:xfrm>
          <a:prstGeom prst="rect">
            <a:avLst/>
          </a:prstGeom>
        </p:spPr>
        <p:txBody>
          <a:bodyPr wrap="none">
            <a:spAutoFit/>
          </a:bodyPr>
          <a:lstStyle/>
          <a:p>
            <a:r>
              <a:rPr kumimoji="0" lang="es-ES" altLang="zh-CN"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PRESION</a:t>
            </a:r>
            <a:endParaRPr lang="es-EC" dirty="0"/>
          </a:p>
        </p:txBody>
      </p:sp>
      <p:sp>
        <p:nvSpPr>
          <p:cNvPr id="13" name="12 Rectángulo"/>
          <p:cNvSpPr/>
          <p:nvPr/>
        </p:nvSpPr>
        <p:spPr>
          <a:xfrm>
            <a:off x="3419872" y="4093820"/>
            <a:ext cx="1369029" cy="369332"/>
          </a:xfrm>
          <a:prstGeom prst="rect">
            <a:avLst/>
          </a:prstGeom>
        </p:spPr>
        <p:txBody>
          <a:bodyPr wrap="none">
            <a:spAutoFit/>
          </a:bodyPr>
          <a:lstStyle/>
          <a:p>
            <a:r>
              <a:rPr kumimoji="0" lang="es-ES" altLang="zh-CN"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HUMEDAD</a:t>
            </a:r>
            <a:endParaRPr lang="es-EC" dirty="0"/>
          </a:p>
        </p:txBody>
      </p:sp>
      <p:sp>
        <p:nvSpPr>
          <p:cNvPr id="14" name="13 Rectángulo"/>
          <p:cNvSpPr/>
          <p:nvPr/>
        </p:nvSpPr>
        <p:spPr>
          <a:xfrm>
            <a:off x="497913" y="4102184"/>
            <a:ext cx="1855893" cy="369332"/>
          </a:xfrm>
          <a:prstGeom prst="rect">
            <a:avLst/>
          </a:prstGeom>
        </p:spPr>
        <p:txBody>
          <a:bodyPr wrap="none">
            <a:spAutoFit/>
          </a:bodyPr>
          <a:lstStyle/>
          <a:p>
            <a:r>
              <a:rPr kumimoji="0" lang="es-ES" altLang="zh-CN"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TEMPERATURA</a:t>
            </a:r>
            <a:endParaRPr lang="es-EC" dirty="0"/>
          </a:p>
        </p:txBody>
      </p:sp>
      <p:sp>
        <p:nvSpPr>
          <p:cNvPr id="15" name="14 Rectángulo"/>
          <p:cNvSpPr/>
          <p:nvPr/>
        </p:nvSpPr>
        <p:spPr>
          <a:xfrm>
            <a:off x="527644" y="4786084"/>
            <a:ext cx="1261820" cy="369332"/>
          </a:xfrm>
          <a:prstGeom prst="rect">
            <a:avLst/>
          </a:prstGeom>
        </p:spPr>
        <p:txBody>
          <a:bodyPr wrap="none">
            <a:spAutoFit/>
          </a:bodyPr>
          <a:lstStyle/>
          <a:p>
            <a:r>
              <a:rPr kumimoji="0" lang="es-ES" altLang="zh-CN"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ESTATICA</a:t>
            </a:r>
            <a:endParaRPr lang="es-EC" dirty="0"/>
          </a:p>
        </p:txBody>
      </p:sp>
    </p:spTree>
    <p:extLst>
      <p:ext uri="{BB962C8B-B14F-4D97-AF65-F5344CB8AC3E}">
        <p14:creationId xmlns:p14="http://schemas.microsoft.com/office/powerpoint/2010/main" val="124148729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Objeto"/>
          <p:cNvGraphicFramePr>
            <a:graphicFrameLocks/>
          </p:cNvGraphicFramePr>
          <p:nvPr>
            <p:extLst>
              <p:ext uri="{D42A27DB-BD31-4B8C-83A1-F6EECF244321}">
                <p14:modId xmlns:p14="http://schemas.microsoft.com/office/powerpoint/2010/main" val="772553889"/>
              </p:ext>
            </p:extLst>
          </p:nvPr>
        </p:nvGraphicFramePr>
        <p:xfrm>
          <a:off x="611560" y="836712"/>
          <a:ext cx="8136904" cy="5472608"/>
        </p:xfrm>
        <a:graphic>
          <a:graphicData uri="http://schemas.openxmlformats.org/presentationml/2006/ole">
            <mc:AlternateContent xmlns:mc="http://schemas.openxmlformats.org/markup-compatibility/2006">
              <mc:Choice xmlns:v="urn:schemas-microsoft-com:vml" Requires="v">
                <p:oleObj spid="_x0000_s50231" name="Imagen" r:id="rId3" imgW="0" imgH="0" progId="StaticMetafile">
                  <p:embed/>
                </p:oleObj>
              </mc:Choice>
              <mc:Fallback>
                <p:oleObj name="Imagen" r:id="rId3" imgW="0" imgH="0" progId="StaticMetafile">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836712"/>
                        <a:ext cx="8136904" cy="5472608"/>
                      </a:xfrm>
                      <a:prstGeom prst="rect">
                        <a:avLst/>
                      </a:prstGeom>
                      <a:solidFill>
                        <a:srgbClr val="FFFFFF"/>
                      </a:solidFill>
                      <a:ln w="9525">
                        <a:solidFill>
                          <a:srgbClr val="000000"/>
                        </a:solidFill>
                        <a:miter lim="800000"/>
                        <a:headEnd/>
                        <a:tailEnd/>
                      </a:ln>
                    </p:spPr>
                  </p:pic>
                </p:oleObj>
              </mc:Fallback>
            </mc:AlternateContent>
          </a:graphicData>
        </a:graphic>
      </p:graphicFrame>
      <p:sp>
        <p:nvSpPr>
          <p:cNvPr id="5" name="4 Rectángulo"/>
          <p:cNvSpPr/>
          <p:nvPr/>
        </p:nvSpPr>
        <p:spPr>
          <a:xfrm>
            <a:off x="467544" y="188640"/>
            <a:ext cx="3389454" cy="369332"/>
          </a:xfrm>
          <a:prstGeom prst="rect">
            <a:avLst/>
          </a:prstGeom>
        </p:spPr>
        <p:txBody>
          <a:bodyPr wrap="none">
            <a:spAutoFit/>
          </a:bodyPr>
          <a:lstStyle/>
          <a:p>
            <a:pPr lvl="0" fontAlgn="base">
              <a:spcBef>
                <a:spcPct val="0"/>
              </a:spcBef>
              <a:spcAft>
                <a:spcPct val="0"/>
              </a:spcAft>
            </a:pPr>
            <a:r>
              <a:rPr kumimoji="0" lang="es-ES" b="1" i="0" u="none" strike="noStrike" cap="none" normalizeH="0" baseline="0" dirty="0" smtClean="0">
                <a:ln>
                  <a:noFill/>
                </a:ln>
                <a:effectLst/>
                <a:latin typeface="Garamond" pitchFamily="18" charset="0"/>
                <a:cs typeface="Arial" pitchFamily="34" charset="0"/>
              </a:rPr>
              <a:t>PLANO DEL</a:t>
            </a:r>
            <a:r>
              <a:rPr kumimoji="0" lang="es-ES" b="1" i="0" u="none" strike="noStrike" cap="none" normalizeH="0" dirty="0" smtClean="0">
                <a:ln>
                  <a:noFill/>
                </a:ln>
                <a:effectLst/>
                <a:latin typeface="Garamond" pitchFamily="18" charset="0"/>
                <a:cs typeface="Arial" pitchFamily="34" charset="0"/>
              </a:rPr>
              <a:t> LABORATORIO</a:t>
            </a:r>
            <a:r>
              <a:rPr kumimoji="0" lang="es-ES" b="1" i="0" u="none" strike="noStrike" cap="none" normalizeH="0" baseline="0" dirty="0" smtClean="0">
                <a:ln>
                  <a:noFill/>
                </a:ln>
                <a:effectLst/>
                <a:latin typeface="Garamond" pitchFamily="18" charset="0"/>
                <a:cs typeface="Arial" pitchFamily="34" charset="0"/>
              </a:rPr>
              <a:t> </a:t>
            </a:r>
            <a:endParaRPr kumimoji="0" lang="es-EC" b="0" i="0" u="none" strike="noStrike" cap="none" normalizeH="0" baseline="0" dirty="0" smtClean="0">
              <a:ln>
                <a:noFill/>
              </a:ln>
              <a:effectLst/>
              <a:latin typeface="Garamond" pitchFamily="18" charset="0"/>
              <a:cs typeface="Arial" pitchFamily="34" charset="0"/>
            </a:endParaRPr>
          </a:p>
        </p:txBody>
      </p:sp>
    </p:spTree>
    <p:extLst>
      <p:ext uri="{BB962C8B-B14F-4D97-AF65-F5344CB8AC3E}">
        <p14:creationId xmlns:p14="http://schemas.microsoft.com/office/powerpoint/2010/main" val="51233209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2204864"/>
            <a:ext cx="7772400" cy="914400"/>
          </a:xfrm>
        </p:spPr>
        <p:txBody>
          <a:bodyPr/>
          <a:lstStyle/>
          <a:p>
            <a:r>
              <a:rPr lang="es-EC" dirty="0" smtClean="0"/>
              <a:t>INSTRUMENTOS DE CALIBRACION</a:t>
            </a:r>
            <a:endParaRPr lang="es-EC" dirty="0"/>
          </a:p>
        </p:txBody>
      </p:sp>
    </p:spTree>
    <p:extLst>
      <p:ext uri="{BB962C8B-B14F-4D97-AF65-F5344CB8AC3E}">
        <p14:creationId xmlns:p14="http://schemas.microsoft.com/office/powerpoint/2010/main" val="62825268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63128" y="581224"/>
            <a:ext cx="8329352"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effectLst/>
                <a:latin typeface="Garamond" pitchFamily="18" charset="0"/>
                <a:cs typeface="Arial" pitchFamily="34" charset="0"/>
              </a:rPr>
              <a:t>Calibración de niveles y teodolitos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zh-CN" sz="2000"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La calibración de niveles ópticos y la verificación de los ángulos verticales de los teodolitos se realizaran con ayuda de </a:t>
            </a:r>
            <a:r>
              <a:rPr kumimoji="0" lang="es-ES" altLang="zh-CN" sz="2000" b="0" i="0" u="sng" strike="noStrike" cap="none" normalizeH="0" baseline="0" dirty="0" smtClean="0">
                <a:ln>
                  <a:noFill/>
                </a:ln>
                <a:solidFill>
                  <a:schemeClr val="tx1"/>
                </a:solidFill>
                <a:effectLst/>
                <a:latin typeface="Garamond" pitchFamily="18" charset="0"/>
                <a:ea typeface="SimSun" pitchFamily="2" charset="-122"/>
                <a:cs typeface="Arial" pitchFamily="34" charset="0"/>
              </a:rPr>
              <a:t>colimadores ópticos</a:t>
            </a:r>
            <a:r>
              <a:rPr kumimoji="0" lang="es-ES" altLang="zh-CN" sz="2000"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a:t>
            </a: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p:txBody>
      </p:sp>
      <p:pic>
        <p:nvPicPr>
          <p:cNvPr id="51201" name="Imagen 1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060848"/>
            <a:ext cx="7039841" cy="43204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49263"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9370046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60040" y="260648"/>
            <a:ext cx="831641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effectLst/>
                <a:latin typeface="Garamond" pitchFamily="18" charset="0"/>
                <a:cs typeface="Arial" pitchFamily="34" charset="0"/>
              </a:rPr>
              <a:t>Calibración de miras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2000" b="0" i="0" u="none" strike="noStrike" cap="none" normalizeH="0" baseline="0" dirty="0" smtClean="0">
              <a:ln>
                <a:noFill/>
              </a:ln>
              <a:effectLst/>
              <a:latin typeface="Garamond"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zh-CN" sz="2000"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La calibración de las miras utilizadas en las tareas de nivelación, se realiza en </a:t>
            </a:r>
            <a:r>
              <a:rPr kumimoji="0" lang="es-ES" altLang="zh-CN" sz="2000" b="0" i="0" u="sng" strike="noStrike" cap="none" normalizeH="0" baseline="0" dirty="0" smtClean="0">
                <a:ln>
                  <a:noFill/>
                </a:ln>
                <a:solidFill>
                  <a:schemeClr val="tx1"/>
                </a:solidFill>
                <a:effectLst/>
                <a:latin typeface="Garamond" pitchFamily="18" charset="0"/>
                <a:ea typeface="SimSun" pitchFamily="2" charset="-122"/>
                <a:cs typeface="Arial" pitchFamily="34" charset="0"/>
              </a:rPr>
              <a:t>un banco de granito equipado con un </a:t>
            </a:r>
            <a:r>
              <a:rPr kumimoji="0" lang="es-ES" altLang="zh-CN" sz="2000" b="1" i="0" u="sng" strike="noStrike" cap="none" normalizeH="0" baseline="0" dirty="0" smtClean="0">
                <a:ln>
                  <a:noFill/>
                </a:ln>
                <a:solidFill>
                  <a:schemeClr val="tx1"/>
                </a:solidFill>
                <a:effectLst/>
                <a:latin typeface="Garamond" pitchFamily="18" charset="0"/>
                <a:ea typeface="SimSun" pitchFamily="2" charset="-122"/>
                <a:cs typeface="Arial" pitchFamily="34" charset="0"/>
              </a:rPr>
              <a:t>interferómetro láser</a:t>
            </a:r>
            <a:r>
              <a:rPr kumimoji="0" lang="es-ES" altLang="zh-CN" sz="2000"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 Sobre una guía desliza el sistema óptico y el </a:t>
            </a:r>
            <a:r>
              <a:rPr kumimoji="0" lang="es-ES" altLang="zh-CN" sz="2000" b="0" i="0" u="none" strike="noStrike" cap="none" normalizeH="0" baseline="0" dirty="0" err="1" smtClean="0">
                <a:ln>
                  <a:noFill/>
                </a:ln>
                <a:solidFill>
                  <a:schemeClr val="tx1"/>
                </a:solidFill>
                <a:effectLst/>
                <a:latin typeface="Garamond" pitchFamily="18" charset="0"/>
                <a:ea typeface="SimSun" pitchFamily="2" charset="-122"/>
                <a:cs typeface="Arial" pitchFamily="34" charset="0"/>
              </a:rPr>
              <a:t>retrorreflector</a:t>
            </a:r>
            <a:r>
              <a:rPr kumimoji="0" lang="es-ES" altLang="zh-CN" sz="2000"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 del sistema </a:t>
            </a:r>
            <a:r>
              <a:rPr kumimoji="0" lang="es-ES" altLang="zh-CN" sz="2000" b="0" i="0" u="none" strike="noStrike" cap="none" normalizeH="0" baseline="0" dirty="0" err="1" smtClean="0">
                <a:ln>
                  <a:noFill/>
                </a:ln>
                <a:solidFill>
                  <a:schemeClr val="tx1"/>
                </a:solidFill>
                <a:effectLst/>
                <a:latin typeface="Garamond" pitchFamily="18" charset="0"/>
                <a:ea typeface="SimSun" pitchFamily="2" charset="-122"/>
                <a:cs typeface="Arial" pitchFamily="34" charset="0"/>
              </a:rPr>
              <a:t>interferométrico</a:t>
            </a:r>
            <a:r>
              <a:rPr kumimoji="0" lang="es-ES" altLang="zh-CN" sz="2000"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 El sistema óptico está constituido por un sistema de iluminación fría por fibra óptica, un generador digital de retículo y una cámara CCD con sistema de zoom, que presenta la imagen de los trazos de la mira en un monitor.</a:t>
            </a: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p:txBody>
      </p:sp>
      <p:pic>
        <p:nvPicPr>
          <p:cNvPr id="52225" name="Imagen 1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843738"/>
            <a:ext cx="4824536" cy="401426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49263"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2449619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49263" y="187926"/>
            <a:ext cx="8496944"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effectLst/>
                <a:latin typeface="Garamond" pitchFamily="18" charset="0"/>
                <a:cs typeface="Arial" pitchFamily="34" charset="0"/>
              </a:rPr>
              <a:t>Calibración de medidores de distancias</a:t>
            </a:r>
            <a:endParaRPr kumimoji="0" lang="es-EC" sz="2000" b="0" i="0" u="none" strike="noStrike" cap="none" normalizeH="0" baseline="0" dirty="0" smtClean="0">
              <a:ln>
                <a:noFill/>
              </a:ln>
              <a:effectLst/>
              <a:latin typeface="Garamon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zh-CN" sz="2000" b="0" i="0" u="none" strike="noStrike" cap="none" normalizeH="0" baseline="0" dirty="0" smtClean="0">
              <a:ln>
                <a:noFill/>
              </a:ln>
              <a:effectLst/>
              <a:latin typeface="Garamond" pitchFamily="18" charset="0"/>
              <a:ea typeface="SimSun" pitchFamily="2" charset="-122"/>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zh-CN" sz="2000"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El método, denominado “</a:t>
            </a:r>
            <a:r>
              <a:rPr kumimoji="0" lang="es-ES" altLang="zh-CN" sz="2000" b="1" i="0" u="sng" strike="noStrike" cap="none" normalizeH="0" baseline="0" dirty="0" smtClean="0">
                <a:ln>
                  <a:noFill/>
                </a:ln>
                <a:solidFill>
                  <a:schemeClr val="tx1"/>
                </a:solidFill>
                <a:effectLst/>
                <a:latin typeface="Garamond" pitchFamily="18" charset="0"/>
                <a:ea typeface="SimSun" pitchFamily="2" charset="-122"/>
                <a:cs typeface="Arial" pitchFamily="34" charset="0"/>
              </a:rPr>
              <a:t>de los excedentes fraccionarios</a:t>
            </a:r>
            <a:r>
              <a:rPr kumimoji="0" lang="es-ES" altLang="zh-CN" sz="2000"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 consiste en determinar el número de </a:t>
            </a:r>
            <a:r>
              <a:rPr kumimoji="0" lang="es-ES" altLang="zh-CN" sz="2000" b="0" i="0" u="none" strike="noStrike" cap="none" normalizeH="0" baseline="0" dirty="0" err="1" smtClean="0">
                <a:ln>
                  <a:noFill/>
                </a:ln>
                <a:solidFill>
                  <a:schemeClr val="tx1"/>
                </a:solidFill>
                <a:effectLst/>
                <a:latin typeface="Garamond" pitchFamily="18" charset="0"/>
                <a:ea typeface="SimSun" pitchFamily="2" charset="-122"/>
                <a:cs typeface="Arial" pitchFamily="34" charset="0"/>
              </a:rPr>
              <a:t>semilongitudes</a:t>
            </a:r>
            <a:r>
              <a:rPr kumimoji="0" lang="es-ES" altLang="zh-CN" sz="2000"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 de onda comprendidas entre la emisión y el retorno del haz, tras ser reflejado éste por un reflector. Para poder obtener la solución matemática de la distancia, se establece un sistema de ecuaciones a partir de la emisión de tres ondas con diferentes frecuencias, midiéndose el desfase entre la emisión y la recepción, para cada una de ellas.</a:t>
            </a: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zh-CN" sz="2000"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Otros instrumentos, de exactitud inferior, calculara la distancia contando el tiempo transcurrido entre la emisión y la recepción. Por último algunos instrumentos modifican la frecuencia hasta que la onda emitida y la recibida estén en fase. Esta operación se realiza para varias frecuencias de emisión.</a:t>
            </a: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p:txBody>
      </p:sp>
      <p:pic>
        <p:nvPicPr>
          <p:cNvPr id="53249" name="Imagen 1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9583" y="4149079"/>
            <a:ext cx="2736304" cy="242873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49263"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2604151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23528" y="1594149"/>
            <a:ext cx="8568952"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effectLst/>
                <a:latin typeface="Garamond" pitchFamily="18" charset="0"/>
                <a:cs typeface="Arial" pitchFamily="34" charset="0"/>
              </a:rPr>
              <a:t>Informes y registros de calibración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zh-CN" sz="2000"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El registro de los datos obtenidos durante la realización de un ensayo, permitirán detectar su tendencia y análisis de los resultados mediante la aplicación de técnicas estadísticas.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zh-CN" sz="2000"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Los resultados serán repasados, repitiendo, si procede, las operaciones de cálculo, para asegurar su idoneidad. Así mismo, se responsabilizará de verificar la correcta transferencia al informe de ensayo de los datos indicados en las hojas de toma de datos, y su coherencia.</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zh-CN" sz="2000" b="0" i="0" u="none" strike="noStrike" cap="none" normalizeH="0" baseline="0" dirty="0" smtClean="0">
                <a:ln>
                  <a:noFill/>
                </a:ln>
                <a:solidFill>
                  <a:schemeClr val="tx1"/>
                </a:solidFill>
                <a:effectLst/>
                <a:latin typeface="Garamond" pitchFamily="18" charset="0"/>
                <a:ea typeface="SimSun" pitchFamily="2" charset="-122"/>
                <a:cs typeface="Arial" pitchFamily="34" charset="0"/>
              </a:rPr>
              <a:t>Cuando los resultados se obtienen o procesan por medios informáticos, se asegurarán los resultados por uno de los métodos siguientes:</a:t>
            </a:r>
            <a:endParaRPr kumimoji="0" lang="es-EC" altLang="zh-CN" sz="2000" b="0" i="0" u="none" strike="noStrike" cap="none" normalizeH="0" baseline="0" dirty="0" smtClean="0">
              <a:ln>
                <a:noFill/>
              </a:ln>
              <a:solidFill>
                <a:schemeClr val="tx1"/>
              </a:solidFill>
              <a:effectLst/>
              <a:latin typeface="Garamond" pitchFamily="18" charset="0"/>
              <a:cs typeface="Arial" pitchFamily="34" charset="0"/>
            </a:endParaRPr>
          </a:p>
        </p:txBody>
      </p:sp>
      <p:sp>
        <p:nvSpPr>
          <p:cNvPr id="7" name="Rectangle 3"/>
          <p:cNvSpPr>
            <a:spLocks noChangeArrowheads="1"/>
          </p:cNvSpPr>
          <p:nvPr/>
        </p:nvSpPr>
        <p:spPr bwMode="auto">
          <a:xfrm>
            <a:off x="1543050" y="20558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6233444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2844</TotalTime>
  <Words>4328</Words>
  <Application>Microsoft Office PowerPoint</Application>
  <PresentationFormat>Presentación en pantalla (4:3)</PresentationFormat>
  <Paragraphs>857</Paragraphs>
  <Slides>107</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107</vt:i4>
      </vt:variant>
    </vt:vector>
  </HeadingPairs>
  <TitlesOfParts>
    <vt:vector size="109" baseType="lpstr">
      <vt:lpstr>Metro</vt:lpstr>
      <vt:lpstr>Picture (Metafile)</vt:lpstr>
      <vt:lpstr>Presentación de PowerPoint</vt:lpstr>
      <vt:lpstr>Presentación de PowerPoint</vt:lpstr>
      <vt:lpstr>Presentación de PowerPoint</vt:lpstr>
      <vt:lpstr>Presentación de PowerPoint</vt:lpstr>
      <vt:lpstr>Presentación de PowerPoint</vt:lpstr>
      <vt:lpstr>Exactitud y Precisión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INSTRUMENTOS DE CALIBRACION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 POR SU ATENCION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Alejandro</dc:creator>
  <cp:lastModifiedBy>Alejandro</cp:lastModifiedBy>
  <cp:revision>84</cp:revision>
  <dcterms:created xsi:type="dcterms:W3CDTF">2011-10-16T18:27:29Z</dcterms:created>
  <dcterms:modified xsi:type="dcterms:W3CDTF">2011-10-18T17:51:52Z</dcterms:modified>
</cp:coreProperties>
</file>