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70" r:id="rId11"/>
    <p:sldId id="271" r:id="rId12"/>
    <p:sldId id="272" r:id="rId13"/>
    <p:sldId id="273" r:id="rId14"/>
    <p:sldId id="274" r:id="rId15"/>
    <p:sldId id="275" r:id="rId16"/>
    <p:sldId id="276" r:id="rId17"/>
    <p:sldId id="277" r:id="rId18"/>
    <p:sldId id="279" r:id="rId19"/>
    <p:sldId id="280" r:id="rId20"/>
    <p:sldId id="284" r:id="rId21"/>
    <p:sldId id="283" r:id="rId22"/>
    <p:sldId id="285" r:id="rId23"/>
    <p:sldId id="286" r:id="rId24"/>
    <p:sldId id="287" r:id="rId25"/>
    <p:sldId id="351" r:id="rId26"/>
    <p:sldId id="352" r:id="rId27"/>
    <p:sldId id="353" r:id="rId28"/>
    <p:sldId id="354" r:id="rId29"/>
    <p:sldId id="288" r:id="rId30"/>
    <p:sldId id="289" r:id="rId31"/>
    <p:sldId id="291" r:id="rId32"/>
    <p:sldId id="293" r:id="rId33"/>
    <p:sldId id="292" r:id="rId34"/>
    <p:sldId id="294" r:id="rId35"/>
    <p:sldId id="281" r:id="rId36"/>
    <p:sldId id="282" r:id="rId37"/>
    <p:sldId id="290" r:id="rId38"/>
    <p:sldId id="295" r:id="rId39"/>
    <p:sldId id="296" r:id="rId40"/>
    <p:sldId id="297" r:id="rId41"/>
    <p:sldId id="298" r:id="rId42"/>
    <p:sldId id="299" r:id="rId43"/>
    <p:sldId id="300" r:id="rId44"/>
    <p:sldId id="301" r:id="rId45"/>
    <p:sldId id="302" r:id="rId46"/>
    <p:sldId id="303" r:id="rId47"/>
    <p:sldId id="304"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9" r:id="rId61"/>
    <p:sldId id="320" r:id="rId62"/>
    <p:sldId id="321" r:id="rId63"/>
    <p:sldId id="322" r:id="rId64"/>
    <p:sldId id="323" r:id="rId65"/>
    <p:sldId id="328" r:id="rId66"/>
    <p:sldId id="324" r:id="rId67"/>
    <p:sldId id="329" r:id="rId68"/>
    <p:sldId id="325" r:id="rId69"/>
    <p:sldId id="326" r:id="rId70"/>
    <p:sldId id="327" r:id="rId71"/>
    <p:sldId id="330" r:id="rId72"/>
    <p:sldId id="331" r:id="rId73"/>
    <p:sldId id="332" r:id="rId74"/>
    <p:sldId id="333" r:id="rId75"/>
    <p:sldId id="334" r:id="rId76"/>
    <p:sldId id="335" r:id="rId77"/>
    <p:sldId id="337" r:id="rId78"/>
    <p:sldId id="336" r:id="rId79"/>
    <p:sldId id="338" r:id="rId80"/>
    <p:sldId id="339" r:id="rId81"/>
    <p:sldId id="340" r:id="rId82"/>
    <p:sldId id="341" r:id="rId83"/>
    <p:sldId id="355" r:id="rId84"/>
    <p:sldId id="356" r:id="rId85"/>
    <p:sldId id="357" r:id="rId86"/>
    <p:sldId id="342" r:id="rId87"/>
    <p:sldId id="358" r:id="rId88"/>
    <p:sldId id="343" r:id="rId89"/>
    <p:sldId id="359" r:id="rId90"/>
    <p:sldId id="344" r:id="rId91"/>
    <p:sldId id="360" r:id="rId92"/>
    <p:sldId id="345" r:id="rId93"/>
    <p:sldId id="361" r:id="rId94"/>
    <p:sldId id="346" r:id="rId95"/>
    <p:sldId id="347" r:id="rId96"/>
    <p:sldId id="348" r:id="rId97"/>
    <p:sldId id="349" r:id="rId98"/>
    <p:sldId id="350" r:id="rId99"/>
    <p:sldId id="362" r:id="rId100"/>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1300"/>
    <a:srgbClr val="321900"/>
    <a:srgbClr val="422100"/>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7269" autoAdjust="0"/>
    <p:restoredTop sz="94660"/>
  </p:normalViewPr>
  <p:slideViewPr>
    <p:cSldViewPr>
      <p:cViewPr varScale="1">
        <p:scale>
          <a:sx n="69" d="100"/>
          <a:sy n="69" d="100"/>
        </p:scale>
        <p:origin x="-80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3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dirty="0"/>
          </a:p>
        </p:txBody>
      </p:sp>
      <p:sp>
        <p:nvSpPr>
          <p:cNvPr id="5" name="4 Elipse"/>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dirty="0"/>
          </a:p>
        </p:txBody>
      </p:sp>
      <p:sp>
        <p:nvSpPr>
          <p:cNvPr id="14" name="13 Título"/>
          <p:cNvSpPr>
            <a:spLocks noGrp="1"/>
          </p:cNvSpPr>
          <p:nvPr>
            <p:ph type="ctrTitle"/>
          </p:nvPr>
        </p:nvSpPr>
        <p:spPr>
          <a:xfrm>
            <a:off x="1432560" y="359898"/>
            <a:ext cx="7406640" cy="1472184"/>
          </a:xfrm>
        </p:spPr>
        <p:txBody>
          <a:bodyPr anchor="b"/>
          <a:lstStyle>
            <a:lvl1pPr algn="l">
              <a:defRPr/>
            </a:lvl1pPr>
            <a:extLst/>
          </a:lstStyle>
          <a:p>
            <a:r>
              <a:rPr lang="es-ES" smtClean="0"/>
              <a:t>Haga clic para modificar el estilo de título del patrón</a:t>
            </a:r>
            <a:endParaRPr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6" name="6 Marcador de fecha"/>
          <p:cNvSpPr>
            <a:spLocks noGrp="1"/>
          </p:cNvSpPr>
          <p:nvPr>
            <p:ph type="dt" sz="half" idx="10"/>
          </p:nvPr>
        </p:nvSpPr>
        <p:spPr/>
        <p:txBody>
          <a:bodyPr/>
          <a:lstStyle>
            <a:lvl1pPr>
              <a:defRPr/>
            </a:lvl1pPr>
            <a:extLst/>
          </a:lstStyle>
          <a:p>
            <a:pPr>
              <a:defRPr/>
            </a:pPr>
            <a:fld id="{770F81CF-CFAA-4749-8DF3-0AE51BC9008C}" type="datetimeFigureOut">
              <a:rPr lang="es-ES"/>
              <a:pPr>
                <a:defRPr/>
              </a:pPr>
              <a:t>20/06/2011</a:t>
            </a:fld>
            <a:endParaRPr lang="es-ES" dirty="0"/>
          </a:p>
        </p:txBody>
      </p:sp>
      <p:sp>
        <p:nvSpPr>
          <p:cNvPr id="7" name="19 Marcador de pie de página"/>
          <p:cNvSpPr>
            <a:spLocks noGrp="1"/>
          </p:cNvSpPr>
          <p:nvPr>
            <p:ph type="ftr" sz="quarter" idx="11"/>
          </p:nvPr>
        </p:nvSpPr>
        <p:spPr/>
        <p:txBody>
          <a:bodyPr/>
          <a:lstStyle>
            <a:lvl1pPr>
              <a:defRPr/>
            </a:lvl1pPr>
            <a:extLst/>
          </a:lstStyle>
          <a:p>
            <a:pPr>
              <a:defRPr/>
            </a:pPr>
            <a:endParaRPr lang="es-ES" dirty="0"/>
          </a:p>
        </p:txBody>
      </p:sp>
      <p:sp>
        <p:nvSpPr>
          <p:cNvPr id="8" name="9 Marcador de número de diapositiva"/>
          <p:cNvSpPr>
            <a:spLocks noGrp="1"/>
          </p:cNvSpPr>
          <p:nvPr>
            <p:ph type="sldNum" sz="quarter" idx="12"/>
          </p:nvPr>
        </p:nvSpPr>
        <p:spPr/>
        <p:txBody>
          <a:bodyPr/>
          <a:lstStyle>
            <a:lvl1pPr>
              <a:defRPr/>
            </a:lvl1pPr>
            <a:extLst/>
          </a:lstStyle>
          <a:p>
            <a:pPr>
              <a:defRPr/>
            </a:pPr>
            <a:fld id="{91B26228-DDB6-4763-A3E5-698F59809E27}" type="slidenum">
              <a:rPr lang="es-ES"/>
              <a:pPr>
                <a:defRPr/>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3 Marcador de fecha"/>
          <p:cNvSpPr>
            <a:spLocks noGrp="1"/>
          </p:cNvSpPr>
          <p:nvPr>
            <p:ph type="dt" sz="half" idx="10"/>
          </p:nvPr>
        </p:nvSpPr>
        <p:spPr/>
        <p:txBody>
          <a:bodyPr/>
          <a:lstStyle>
            <a:lvl1pPr>
              <a:defRPr/>
            </a:lvl1pPr>
          </a:lstStyle>
          <a:p>
            <a:pPr>
              <a:defRPr/>
            </a:pPr>
            <a:fld id="{E9722B09-28AA-4FB2-9AAC-A1402C28D9ED}" type="datetimeFigureOut">
              <a:rPr lang="es-ES"/>
              <a:pPr>
                <a:defRPr/>
              </a:pPr>
              <a:t>20/06/2011</a:t>
            </a:fld>
            <a:endParaRPr lang="es-ES" dirty="0"/>
          </a:p>
        </p:txBody>
      </p:sp>
      <p:sp>
        <p:nvSpPr>
          <p:cNvPr id="5" name="9 Marcador de pie de página"/>
          <p:cNvSpPr>
            <a:spLocks noGrp="1"/>
          </p:cNvSpPr>
          <p:nvPr>
            <p:ph type="ftr" sz="quarter" idx="11"/>
          </p:nvPr>
        </p:nvSpPr>
        <p:spPr/>
        <p:txBody>
          <a:bodyPr/>
          <a:lstStyle>
            <a:lvl1pPr>
              <a:defRPr/>
            </a:lvl1pPr>
          </a:lstStyle>
          <a:p>
            <a:pPr>
              <a:defRPr/>
            </a:pPr>
            <a:endParaRPr lang="es-ES" dirty="0"/>
          </a:p>
        </p:txBody>
      </p:sp>
      <p:sp>
        <p:nvSpPr>
          <p:cNvPr id="6" name="21 Marcador de número de diapositiva"/>
          <p:cNvSpPr>
            <a:spLocks noGrp="1"/>
          </p:cNvSpPr>
          <p:nvPr>
            <p:ph type="sldNum" sz="quarter" idx="12"/>
          </p:nvPr>
        </p:nvSpPr>
        <p:spPr/>
        <p:txBody>
          <a:bodyPr/>
          <a:lstStyle>
            <a:lvl1pPr>
              <a:defRPr/>
            </a:lvl1pPr>
          </a:lstStyle>
          <a:p>
            <a:pPr>
              <a:defRPr/>
            </a:pPr>
            <a:fld id="{641E2B2D-7E92-4526-B410-4510EA748ABD}" type="slidenum">
              <a:rPr lang="es-ES"/>
              <a:pPr>
                <a:defRPr/>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3 Marcador de fecha"/>
          <p:cNvSpPr>
            <a:spLocks noGrp="1"/>
          </p:cNvSpPr>
          <p:nvPr>
            <p:ph type="dt" sz="half" idx="10"/>
          </p:nvPr>
        </p:nvSpPr>
        <p:spPr/>
        <p:txBody>
          <a:bodyPr/>
          <a:lstStyle>
            <a:lvl1pPr>
              <a:defRPr/>
            </a:lvl1pPr>
          </a:lstStyle>
          <a:p>
            <a:pPr>
              <a:defRPr/>
            </a:pPr>
            <a:fld id="{4F70155F-E49A-4C1A-9FC7-B026A72D5C75}" type="datetimeFigureOut">
              <a:rPr lang="es-ES"/>
              <a:pPr>
                <a:defRPr/>
              </a:pPr>
              <a:t>20/06/2011</a:t>
            </a:fld>
            <a:endParaRPr lang="es-ES" dirty="0"/>
          </a:p>
        </p:txBody>
      </p:sp>
      <p:sp>
        <p:nvSpPr>
          <p:cNvPr id="5" name="9 Marcador de pie de página"/>
          <p:cNvSpPr>
            <a:spLocks noGrp="1"/>
          </p:cNvSpPr>
          <p:nvPr>
            <p:ph type="ftr" sz="quarter" idx="11"/>
          </p:nvPr>
        </p:nvSpPr>
        <p:spPr/>
        <p:txBody>
          <a:bodyPr/>
          <a:lstStyle>
            <a:lvl1pPr>
              <a:defRPr/>
            </a:lvl1pPr>
          </a:lstStyle>
          <a:p>
            <a:pPr>
              <a:defRPr/>
            </a:pPr>
            <a:endParaRPr lang="es-ES" dirty="0"/>
          </a:p>
        </p:txBody>
      </p:sp>
      <p:sp>
        <p:nvSpPr>
          <p:cNvPr id="6" name="21 Marcador de número de diapositiva"/>
          <p:cNvSpPr>
            <a:spLocks noGrp="1"/>
          </p:cNvSpPr>
          <p:nvPr>
            <p:ph type="sldNum" sz="quarter" idx="12"/>
          </p:nvPr>
        </p:nvSpPr>
        <p:spPr/>
        <p:txBody>
          <a:bodyPr/>
          <a:lstStyle>
            <a:lvl1pPr>
              <a:defRPr/>
            </a:lvl1pPr>
          </a:lstStyle>
          <a:p>
            <a:pPr>
              <a:defRPr/>
            </a:pPr>
            <a:fld id="{A9FD8D09-2D73-4927-93B7-196C348D8F97}" type="slidenum">
              <a:rPr lang="es-ES"/>
              <a:pPr>
                <a:defRPr/>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3 Marcador de fecha"/>
          <p:cNvSpPr>
            <a:spLocks noGrp="1"/>
          </p:cNvSpPr>
          <p:nvPr>
            <p:ph type="dt" sz="half" idx="10"/>
          </p:nvPr>
        </p:nvSpPr>
        <p:spPr/>
        <p:txBody>
          <a:bodyPr/>
          <a:lstStyle>
            <a:lvl1pPr>
              <a:defRPr/>
            </a:lvl1pPr>
          </a:lstStyle>
          <a:p>
            <a:pPr>
              <a:defRPr/>
            </a:pPr>
            <a:fld id="{5AC0A504-0132-4878-A666-3EF3CA879B89}" type="datetimeFigureOut">
              <a:rPr lang="es-ES"/>
              <a:pPr>
                <a:defRPr/>
              </a:pPr>
              <a:t>20/06/2011</a:t>
            </a:fld>
            <a:endParaRPr lang="es-ES" dirty="0"/>
          </a:p>
        </p:txBody>
      </p:sp>
      <p:sp>
        <p:nvSpPr>
          <p:cNvPr id="5" name="9 Marcador de pie de página"/>
          <p:cNvSpPr>
            <a:spLocks noGrp="1"/>
          </p:cNvSpPr>
          <p:nvPr>
            <p:ph type="ftr" sz="quarter" idx="11"/>
          </p:nvPr>
        </p:nvSpPr>
        <p:spPr/>
        <p:txBody>
          <a:bodyPr/>
          <a:lstStyle>
            <a:lvl1pPr>
              <a:defRPr/>
            </a:lvl1pPr>
          </a:lstStyle>
          <a:p>
            <a:pPr>
              <a:defRPr/>
            </a:pPr>
            <a:endParaRPr lang="es-ES" dirty="0"/>
          </a:p>
        </p:txBody>
      </p:sp>
      <p:sp>
        <p:nvSpPr>
          <p:cNvPr id="6" name="21 Marcador de número de diapositiva"/>
          <p:cNvSpPr>
            <a:spLocks noGrp="1"/>
          </p:cNvSpPr>
          <p:nvPr>
            <p:ph type="sldNum" sz="quarter" idx="12"/>
          </p:nvPr>
        </p:nvSpPr>
        <p:spPr/>
        <p:txBody>
          <a:bodyPr/>
          <a:lstStyle>
            <a:lvl1pPr>
              <a:defRPr/>
            </a:lvl1pPr>
          </a:lstStyle>
          <a:p>
            <a:pPr>
              <a:defRPr/>
            </a:pPr>
            <a:fld id="{3EB24CE4-4CEA-4713-A6DE-EACA11B013B2}" type="slidenum">
              <a:rPr lang="es-ES"/>
              <a:pPr>
                <a:defRPr/>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3 Rectángulo"/>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4 Rectángulo"/>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5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dirty="0"/>
          </a:p>
        </p:txBody>
      </p:sp>
      <p:sp>
        <p:nvSpPr>
          <p:cNvPr id="7" name="6 Elipse"/>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dirty="0"/>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8" name="3 Marcador de fecha"/>
          <p:cNvSpPr>
            <a:spLocks noGrp="1"/>
          </p:cNvSpPr>
          <p:nvPr>
            <p:ph type="dt" sz="half" idx="10"/>
          </p:nvPr>
        </p:nvSpPr>
        <p:spPr/>
        <p:txBody>
          <a:bodyPr/>
          <a:lstStyle>
            <a:lvl1pPr>
              <a:defRPr/>
            </a:lvl1pPr>
            <a:extLst/>
          </a:lstStyle>
          <a:p>
            <a:pPr>
              <a:defRPr/>
            </a:pPr>
            <a:fld id="{926E88C8-BA29-4F27-B43E-0026931804B4}" type="datetimeFigureOut">
              <a:rPr lang="es-ES"/>
              <a:pPr>
                <a:defRPr/>
              </a:pPr>
              <a:t>20/06/2011</a:t>
            </a:fld>
            <a:endParaRPr lang="es-ES" dirty="0"/>
          </a:p>
        </p:txBody>
      </p:sp>
      <p:sp>
        <p:nvSpPr>
          <p:cNvPr id="9" name="4 Marcador de pie de página"/>
          <p:cNvSpPr>
            <a:spLocks noGrp="1"/>
          </p:cNvSpPr>
          <p:nvPr>
            <p:ph type="ftr" sz="quarter" idx="11"/>
          </p:nvPr>
        </p:nvSpPr>
        <p:spPr/>
        <p:txBody>
          <a:bodyPr/>
          <a:lstStyle>
            <a:lvl1pPr>
              <a:defRPr/>
            </a:lvl1pPr>
            <a:extLst/>
          </a:lstStyle>
          <a:p>
            <a:pPr>
              <a:defRPr/>
            </a:pPr>
            <a:endParaRPr lang="es-ES" dirty="0"/>
          </a:p>
        </p:txBody>
      </p:sp>
      <p:sp>
        <p:nvSpPr>
          <p:cNvPr id="10" name="5 Marcador de número de diapositiva"/>
          <p:cNvSpPr>
            <a:spLocks noGrp="1"/>
          </p:cNvSpPr>
          <p:nvPr>
            <p:ph type="sldNum" sz="quarter" idx="12"/>
          </p:nvPr>
        </p:nvSpPr>
        <p:spPr/>
        <p:txBody>
          <a:bodyPr/>
          <a:lstStyle>
            <a:lvl1pPr>
              <a:defRPr/>
            </a:lvl1pPr>
            <a:extLst/>
          </a:lstStyle>
          <a:p>
            <a:pPr>
              <a:defRPr/>
            </a:pPr>
            <a:fld id="{B479A1E5-F1F6-4486-A549-94791D4A9251}" type="slidenum">
              <a:rPr lang="es-ES"/>
              <a:pPr>
                <a:defRPr/>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23 Marcador de fecha"/>
          <p:cNvSpPr>
            <a:spLocks noGrp="1"/>
          </p:cNvSpPr>
          <p:nvPr>
            <p:ph type="dt" sz="half" idx="10"/>
          </p:nvPr>
        </p:nvSpPr>
        <p:spPr/>
        <p:txBody>
          <a:bodyPr/>
          <a:lstStyle>
            <a:lvl1pPr>
              <a:defRPr/>
            </a:lvl1pPr>
          </a:lstStyle>
          <a:p>
            <a:pPr>
              <a:defRPr/>
            </a:pPr>
            <a:fld id="{4415B662-4911-4F88-98A6-D04A89EFE18C}" type="datetimeFigureOut">
              <a:rPr lang="es-ES"/>
              <a:pPr>
                <a:defRPr/>
              </a:pPr>
              <a:t>20/06/2011</a:t>
            </a:fld>
            <a:endParaRPr lang="es-ES" dirty="0"/>
          </a:p>
        </p:txBody>
      </p:sp>
      <p:sp>
        <p:nvSpPr>
          <p:cNvPr id="6" name="9 Marcador de pie de página"/>
          <p:cNvSpPr>
            <a:spLocks noGrp="1"/>
          </p:cNvSpPr>
          <p:nvPr>
            <p:ph type="ftr" sz="quarter" idx="11"/>
          </p:nvPr>
        </p:nvSpPr>
        <p:spPr/>
        <p:txBody>
          <a:bodyPr/>
          <a:lstStyle>
            <a:lvl1pPr>
              <a:defRPr/>
            </a:lvl1pPr>
          </a:lstStyle>
          <a:p>
            <a:pPr>
              <a:defRPr/>
            </a:pPr>
            <a:endParaRPr lang="es-ES" dirty="0"/>
          </a:p>
        </p:txBody>
      </p:sp>
      <p:sp>
        <p:nvSpPr>
          <p:cNvPr id="7" name="21 Marcador de número de diapositiva"/>
          <p:cNvSpPr>
            <a:spLocks noGrp="1"/>
          </p:cNvSpPr>
          <p:nvPr>
            <p:ph type="sldNum" sz="quarter" idx="12"/>
          </p:nvPr>
        </p:nvSpPr>
        <p:spPr/>
        <p:txBody>
          <a:bodyPr/>
          <a:lstStyle>
            <a:lvl1pPr>
              <a:defRPr/>
            </a:lvl1pPr>
          </a:lstStyle>
          <a:p>
            <a:pPr>
              <a:defRPr/>
            </a:pPr>
            <a:fld id="{254EC732-2650-4B80-9930-B6E292D7F1E5}" type="slidenum">
              <a:rPr lang="es-ES"/>
              <a:pPr>
                <a:defRPr/>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lstStyle>
            <a:lvl1pPr algn="ctr">
              <a:defRPr sz="4500" b="1" cap="none" baseline="0"/>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extLst/>
          </a:lstStyle>
          <a:p>
            <a:pPr>
              <a:defRPr/>
            </a:pPr>
            <a:fld id="{3EAC520C-0081-47DE-8425-1536DE9FF5A4}" type="datetimeFigureOut">
              <a:rPr lang="es-ES"/>
              <a:pPr>
                <a:defRPr/>
              </a:pPr>
              <a:t>20/06/2011</a:t>
            </a:fld>
            <a:endParaRPr lang="es-ES" dirty="0"/>
          </a:p>
        </p:txBody>
      </p:sp>
      <p:sp>
        <p:nvSpPr>
          <p:cNvPr id="8" name="7 Marcador de pie de página"/>
          <p:cNvSpPr>
            <a:spLocks noGrp="1"/>
          </p:cNvSpPr>
          <p:nvPr>
            <p:ph type="ftr" sz="quarter" idx="11"/>
          </p:nvPr>
        </p:nvSpPr>
        <p:spPr/>
        <p:txBody>
          <a:bodyPr/>
          <a:lstStyle>
            <a:lvl1pPr>
              <a:defRPr/>
            </a:lvl1pPr>
            <a:extLst/>
          </a:lstStyle>
          <a:p>
            <a:pPr>
              <a:defRPr/>
            </a:pPr>
            <a:endParaRPr lang="es-ES" dirty="0"/>
          </a:p>
        </p:txBody>
      </p:sp>
      <p:sp>
        <p:nvSpPr>
          <p:cNvPr id="9" name="8 Marcador de número de diapositiva"/>
          <p:cNvSpPr>
            <a:spLocks noGrp="1"/>
          </p:cNvSpPr>
          <p:nvPr>
            <p:ph type="sldNum" sz="quarter" idx="12"/>
          </p:nvPr>
        </p:nvSpPr>
        <p:spPr/>
        <p:txBody>
          <a:bodyPr/>
          <a:lstStyle>
            <a:lvl1pPr>
              <a:defRPr/>
            </a:lvl1pPr>
            <a:extLst/>
          </a:lstStyle>
          <a:p>
            <a:pPr>
              <a:defRPr/>
            </a:pPr>
            <a:fld id="{C8D8AEF7-F012-4103-A875-74B284C44781}" type="slidenum">
              <a:rPr lang="es-ES"/>
              <a:pPr>
                <a:defRPr/>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lang="es-ES" smtClean="0"/>
              <a:t>Haga clic para modificar el estilo de título del patrón</a:t>
            </a:r>
            <a:endParaRPr lang="en-US"/>
          </a:p>
        </p:txBody>
      </p:sp>
      <p:sp>
        <p:nvSpPr>
          <p:cNvPr id="3" name="23 Marcador de fecha"/>
          <p:cNvSpPr>
            <a:spLocks noGrp="1"/>
          </p:cNvSpPr>
          <p:nvPr>
            <p:ph type="dt" sz="half" idx="10"/>
          </p:nvPr>
        </p:nvSpPr>
        <p:spPr/>
        <p:txBody>
          <a:bodyPr/>
          <a:lstStyle>
            <a:lvl1pPr>
              <a:defRPr/>
            </a:lvl1pPr>
          </a:lstStyle>
          <a:p>
            <a:pPr>
              <a:defRPr/>
            </a:pPr>
            <a:fld id="{AA0448A1-FDF7-46E2-8A59-5B51BBB57A67}" type="datetimeFigureOut">
              <a:rPr lang="es-ES"/>
              <a:pPr>
                <a:defRPr/>
              </a:pPr>
              <a:t>20/06/2011</a:t>
            </a:fld>
            <a:endParaRPr lang="es-ES" dirty="0"/>
          </a:p>
        </p:txBody>
      </p:sp>
      <p:sp>
        <p:nvSpPr>
          <p:cNvPr id="4" name="9 Marcador de pie de página"/>
          <p:cNvSpPr>
            <a:spLocks noGrp="1"/>
          </p:cNvSpPr>
          <p:nvPr>
            <p:ph type="ftr" sz="quarter" idx="11"/>
          </p:nvPr>
        </p:nvSpPr>
        <p:spPr/>
        <p:txBody>
          <a:bodyPr/>
          <a:lstStyle>
            <a:lvl1pPr>
              <a:defRPr/>
            </a:lvl1pPr>
          </a:lstStyle>
          <a:p>
            <a:pPr>
              <a:defRPr/>
            </a:pPr>
            <a:endParaRPr lang="es-ES" dirty="0"/>
          </a:p>
        </p:txBody>
      </p:sp>
      <p:sp>
        <p:nvSpPr>
          <p:cNvPr id="5" name="21 Marcador de número de diapositiva"/>
          <p:cNvSpPr>
            <a:spLocks noGrp="1"/>
          </p:cNvSpPr>
          <p:nvPr>
            <p:ph type="sldNum" sz="quarter" idx="12"/>
          </p:nvPr>
        </p:nvSpPr>
        <p:spPr/>
        <p:txBody>
          <a:bodyPr/>
          <a:lstStyle>
            <a:lvl1pPr>
              <a:defRPr/>
            </a:lvl1pPr>
          </a:lstStyle>
          <a:p>
            <a:pPr>
              <a:defRPr/>
            </a:pPr>
            <a:fld id="{149B5FA6-118F-46DE-B095-009BC492630E}" type="slidenum">
              <a:rPr lang="es-ES"/>
              <a:pPr>
                <a:defRPr/>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Rectángulo"/>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2 Rectángulo"/>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4" name="1 Marcador de fecha"/>
          <p:cNvSpPr>
            <a:spLocks noGrp="1"/>
          </p:cNvSpPr>
          <p:nvPr>
            <p:ph type="dt" sz="half" idx="10"/>
          </p:nvPr>
        </p:nvSpPr>
        <p:spPr/>
        <p:txBody>
          <a:bodyPr/>
          <a:lstStyle>
            <a:lvl1pPr>
              <a:defRPr/>
            </a:lvl1pPr>
            <a:extLst/>
          </a:lstStyle>
          <a:p>
            <a:pPr>
              <a:defRPr/>
            </a:pPr>
            <a:fld id="{484204DB-822B-45F4-952E-29E4DE881314}" type="datetimeFigureOut">
              <a:rPr lang="es-ES"/>
              <a:pPr>
                <a:defRPr/>
              </a:pPr>
              <a:t>20/06/2011</a:t>
            </a:fld>
            <a:endParaRPr lang="es-ES" dirty="0"/>
          </a:p>
        </p:txBody>
      </p:sp>
      <p:sp>
        <p:nvSpPr>
          <p:cNvPr id="5" name="2 Marcador de pie de página"/>
          <p:cNvSpPr>
            <a:spLocks noGrp="1"/>
          </p:cNvSpPr>
          <p:nvPr>
            <p:ph type="ftr" sz="quarter" idx="11"/>
          </p:nvPr>
        </p:nvSpPr>
        <p:spPr/>
        <p:txBody>
          <a:bodyPr/>
          <a:lstStyle>
            <a:lvl1pPr>
              <a:defRPr/>
            </a:lvl1pPr>
            <a:extLst/>
          </a:lstStyle>
          <a:p>
            <a:pPr>
              <a:defRPr/>
            </a:pPr>
            <a:endParaRPr lang="es-ES" dirty="0"/>
          </a:p>
        </p:txBody>
      </p:sp>
      <p:sp>
        <p:nvSpPr>
          <p:cNvPr id="6" name="3 Marcador de número de diapositiva"/>
          <p:cNvSpPr>
            <a:spLocks noGrp="1"/>
          </p:cNvSpPr>
          <p:nvPr>
            <p:ph type="sldNum" sz="quarter" idx="12"/>
          </p:nvPr>
        </p:nvSpPr>
        <p:spPr/>
        <p:txBody>
          <a:bodyPr/>
          <a:lstStyle>
            <a:lvl1pPr>
              <a:defRPr/>
            </a:lvl1pPr>
            <a:extLst/>
          </a:lstStyle>
          <a:p>
            <a:pPr>
              <a:defRPr/>
            </a:pPr>
            <a:fld id="{D3C94211-884C-485D-A8D7-75C494F268B1}" type="slidenum">
              <a:rPr lang="es-ES"/>
              <a:pPr>
                <a:defRPr/>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fld id="{0FCB670B-6B78-4490-AE1B-91946B991F5F}" type="datetimeFigureOut">
              <a:rPr lang="es-ES"/>
              <a:pPr>
                <a:defRPr/>
              </a:pPr>
              <a:t>20/06/2011</a:t>
            </a:fld>
            <a:endParaRPr lang="es-ES" dirty="0"/>
          </a:p>
        </p:txBody>
      </p:sp>
      <p:sp>
        <p:nvSpPr>
          <p:cNvPr id="6" name="5 Marcador de pie de página"/>
          <p:cNvSpPr>
            <a:spLocks noGrp="1"/>
          </p:cNvSpPr>
          <p:nvPr>
            <p:ph type="ftr" sz="quarter" idx="11"/>
          </p:nvPr>
        </p:nvSpPr>
        <p:spPr/>
        <p:txBody>
          <a:bodyPr/>
          <a:lstStyle>
            <a:lvl1pPr>
              <a:defRPr/>
            </a:lvl1pPr>
            <a:extLst/>
          </a:lstStyle>
          <a:p>
            <a:pPr>
              <a:defRPr/>
            </a:pPr>
            <a:endParaRPr lang="es-ES" dirty="0"/>
          </a:p>
        </p:txBody>
      </p:sp>
      <p:sp>
        <p:nvSpPr>
          <p:cNvPr id="7" name="6 Marcador de número de diapositiva"/>
          <p:cNvSpPr>
            <a:spLocks noGrp="1"/>
          </p:cNvSpPr>
          <p:nvPr>
            <p:ph type="sldNum" sz="quarter" idx="12"/>
          </p:nvPr>
        </p:nvSpPr>
        <p:spPr/>
        <p:txBody>
          <a:bodyPr/>
          <a:lstStyle>
            <a:lvl1pPr>
              <a:defRPr/>
            </a:lvl1pPr>
            <a:extLst/>
          </a:lstStyle>
          <a:p>
            <a:pPr>
              <a:defRPr/>
            </a:pPr>
            <a:fld id="{348B273F-41A8-49B1-ACE6-8202B52A0850}" type="slidenum">
              <a:rPr lang="es-ES"/>
              <a:pPr>
                <a:defRPr/>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dirty="0">
              <a:latin typeface="+mn-lt"/>
            </a:endParaRPr>
          </a:p>
        </p:txBody>
      </p:sp>
      <p:sp>
        <p:nvSpPr>
          <p:cNvPr id="6" name="5 Proceso"/>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6 Proceso"/>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s-ES" noProof="0" dirty="0" smtClean="0"/>
              <a:t>Haga clic en el icono para agregar una imagen</a:t>
            </a:r>
            <a:endParaRPr lang="en-US" noProof="0"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8" name="4 Marcador de fecha"/>
          <p:cNvSpPr>
            <a:spLocks noGrp="1"/>
          </p:cNvSpPr>
          <p:nvPr>
            <p:ph type="dt" sz="half" idx="10"/>
          </p:nvPr>
        </p:nvSpPr>
        <p:spPr/>
        <p:txBody>
          <a:bodyPr/>
          <a:lstStyle>
            <a:lvl1pPr>
              <a:defRPr/>
            </a:lvl1pPr>
            <a:extLst/>
          </a:lstStyle>
          <a:p>
            <a:pPr>
              <a:defRPr/>
            </a:pPr>
            <a:fld id="{01F018A7-CA02-41E3-84AC-99D83B552448}" type="datetimeFigureOut">
              <a:rPr lang="es-ES"/>
              <a:pPr>
                <a:defRPr/>
              </a:pPr>
              <a:t>20/06/2011</a:t>
            </a:fld>
            <a:endParaRPr lang="es-ES" dirty="0"/>
          </a:p>
        </p:txBody>
      </p:sp>
      <p:sp>
        <p:nvSpPr>
          <p:cNvPr id="9" name="5 Marcador de pie de página"/>
          <p:cNvSpPr>
            <a:spLocks noGrp="1"/>
          </p:cNvSpPr>
          <p:nvPr>
            <p:ph type="ftr" sz="quarter" idx="11"/>
          </p:nvPr>
        </p:nvSpPr>
        <p:spPr/>
        <p:txBody>
          <a:bodyPr/>
          <a:lstStyle>
            <a:lvl1pPr>
              <a:defRPr/>
            </a:lvl1pPr>
            <a:extLst/>
          </a:lstStyle>
          <a:p>
            <a:pPr>
              <a:defRPr/>
            </a:pPr>
            <a:endParaRPr lang="es-ES" dirty="0"/>
          </a:p>
        </p:txBody>
      </p:sp>
      <p:sp>
        <p:nvSpPr>
          <p:cNvPr id="10" name="6 Marcador de número de diapositiva"/>
          <p:cNvSpPr>
            <a:spLocks noGrp="1"/>
          </p:cNvSpPr>
          <p:nvPr>
            <p:ph type="sldNum" sz="quarter" idx="12"/>
          </p:nvPr>
        </p:nvSpPr>
        <p:spPr/>
        <p:txBody>
          <a:bodyPr/>
          <a:lstStyle>
            <a:lvl1pPr>
              <a:defRPr/>
            </a:lvl1pPr>
            <a:extLst/>
          </a:lstStyle>
          <a:p>
            <a:pPr>
              <a:defRPr/>
            </a:pPr>
            <a:fld id="{D1F505C2-26D5-4F2C-840B-2DC9C147CC8D}" type="slidenum">
              <a:rPr lang="es-ES"/>
              <a:pPr>
                <a:defRPr/>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7 Elipse"/>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11 Rectángulo"/>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4 Marcador de título"/>
          <p:cNvSpPr>
            <a:spLocks noGrp="1"/>
          </p:cNvSpPr>
          <p:nvPr>
            <p:ph type="title"/>
          </p:nvPr>
        </p:nvSpPr>
        <p:spPr>
          <a:xfrm>
            <a:off x="1435100" y="274638"/>
            <a:ext cx="7499350" cy="1143000"/>
          </a:xfrm>
          <a:prstGeom prst="rect">
            <a:avLst/>
          </a:prstGeom>
        </p:spPr>
        <p:txBody>
          <a:bodyPr anchor="ctr">
            <a:normAutofit/>
          </a:bodyPr>
          <a:lstStyle>
            <a:extLst/>
          </a:lstStyle>
          <a:p>
            <a:r>
              <a:rPr lang="es-ES" smtClean="0"/>
              <a:t>Haga clic para modificar el estilo de título del patrón</a:t>
            </a:r>
            <a:endParaRPr lang="en-US"/>
          </a:p>
        </p:txBody>
      </p:sp>
      <p:sp>
        <p:nvSpPr>
          <p:cNvPr id="4105" name="8 Marcador de texto"/>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defRPr>
            </a:lvl1pPr>
            <a:extLst/>
          </a:lstStyle>
          <a:p>
            <a:pPr>
              <a:defRPr/>
            </a:pPr>
            <a:fld id="{A280C16A-6DBA-401C-B0E6-9276F990766E}" type="datetimeFigureOut">
              <a:rPr lang="es-ES"/>
              <a:pPr>
                <a:defRPr/>
              </a:pPr>
              <a:t>20/06/2011</a:t>
            </a:fld>
            <a:endParaRPr lang="es-ES" dirty="0"/>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es-ES" dirty="0"/>
          </a:p>
        </p:txBody>
      </p:sp>
      <p:sp>
        <p:nvSpPr>
          <p:cNvPr id="22" name="21 Marcador de número de diapositiva"/>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fld id="{39A395BC-4A11-4552-A8B8-7E927F23E790}" type="slidenum">
              <a:rPr lang="es-ES"/>
              <a:pPr>
                <a:defRPr/>
              </a:pPr>
              <a:t>‹Nº›</a:t>
            </a:fld>
            <a:endParaRPr lang="es-ES" dirty="0"/>
          </a:p>
        </p:txBody>
      </p:sp>
      <p:sp>
        <p:nvSpPr>
          <p:cNvPr id="15" name="14 Rectángulo"/>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717" r:id="rId1"/>
    <p:sldLayoutId id="2147483712" r:id="rId2"/>
    <p:sldLayoutId id="2147483718" r:id="rId3"/>
    <p:sldLayoutId id="2147483713" r:id="rId4"/>
    <p:sldLayoutId id="2147483719" r:id="rId5"/>
    <p:sldLayoutId id="2147483714" r:id="rId6"/>
    <p:sldLayoutId id="2147483720" r:id="rId7"/>
    <p:sldLayoutId id="2147483721" r:id="rId8"/>
    <p:sldLayoutId id="2147483722" r:id="rId9"/>
    <p:sldLayoutId id="2147483715" r:id="rId10"/>
    <p:sldLayoutId id="2147483716" r:id="rId11"/>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Hoja_de_c_lculo_de_Microsoft_Office_Excel_97-20031.xls"/><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Hoja_de_c_lculo_de_Microsoft_Office_Excel_97-20032.xls"/><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Hoja_de_c_lculo_de_Microsoft_Office_Excel_97-20033.xls"/><Relationship Id="rId2" Type="http://schemas.openxmlformats.org/officeDocument/2006/relationships/slideLayout" Target="../slideLayouts/slideLayout1.xml"/><Relationship Id="rId1" Type="http://schemas.openxmlformats.org/officeDocument/2006/relationships/vmlDrawing" Target="../drawings/vmlDrawing3.v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5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8688" y="0"/>
            <a:ext cx="8223250" cy="6858000"/>
          </a:xfrm>
          <a:prstGeom prst="rect">
            <a:avLst/>
          </a:prstGeom>
          <a:noFill/>
          <a:ln w="9525">
            <a:noFill/>
            <a:miter lim="800000"/>
            <a:headEnd/>
            <a:tailEnd/>
          </a:ln>
        </p:spPr>
      </p:pic>
      <p:sp>
        <p:nvSpPr>
          <p:cNvPr id="11267" name="2 Subtítulo"/>
          <p:cNvSpPr>
            <a:spLocks noGrp="1"/>
          </p:cNvSpPr>
          <p:nvPr>
            <p:ph type="subTitle" idx="1"/>
          </p:nvPr>
        </p:nvSpPr>
        <p:spPr>
          <a:xfrm>
            <a:off x="214313" y="357188"/>
            <a:ext cx="8715375" cy="4071937"/>
          </a:xfrm>
        </p:spPr>
        <p:txBody>
          <a:bodyPr/>
          <a:lstStyle/>
          <a:p>
            <a:pPr marL="26988" algn="ctr" eaLnBrk="1" hangingPunct="1"/>
            <a:r>
              <a:rPr lang="es-ES" sz="2500" b="1" dirty="0" smtClean="0">
                <a:solidFill>
                  <a:schemeClr val="tx1"/>
                </a:solidFill>
              </a:rPr>
              <a:t>ESCUELA POLITECNICA DEL EJÉRCITO</a:t>
            </a:r>
            <a:endParaRPr lang="es-ES" sz="2500" dirty="0" smtClean="0">
              <a:solidFill>
                <a:schemeClr val="tx1"/>
              </a:solidFill>
            </a:endParaRPr>
          </a:p>
          <a:p>
            <a:pPr marL="26988" algn="ctr" eaLnBrk="1" hangingPunct="1"/>
            <a:r>
              <a:rPr lang="es-ES" sz="2500" b="1" dirty="0" smtClean="0">
                <a:solidFill>
                  <a:schemeClr val="tx1"/>
                </a:solidFill>
              </a:rPr>
              <a:t> </a:t>
            </a:r>
            <a:endParaRPr lang="es-ES" sz="2500" dirty="0" smtClean="0">
              <a:solidFill>
                <a:schemeClr val="tx1"/>
              </a:solidFill>
            </a:endParaRPr>
          </a:p>
          <a:p>
            <a:pPr marL="26988" algn="ctr" eaLnBrk="1" hangingPunct="1"/>
            <a:r>
              <a:rPr lang="es-ES" sz="2500" b="1" dirty="0" smtClean="0">
                <a:solidFill>
                  <a:schemeClr val="tx1"/>
                </a:solidFill>
              </a:rPr>
              <a:t>DEPARTAMENTO EN CIENCIAS DE LA ENERGIA Y MECANICA</a:t>
            </a:r>
            <a:endParaRPr lang="es-ES" sz="2500" dirty="0" smtClean="0">
              <a:solidFill>
                <a:schemeClr val="tx1"/>
              </a:solidFill>
            </a:endParaRPr>
          </a:p>
          <a:p>
            <a:pPr marL="26988" algn="ctr" eaLnBrk="1" hangingPunct="1"/>
            <a:r>
              <a:rPr lang="es-ES" sz="2500" b="1" dirty="0" smtClean="0">
                <a:solidFill>
                  <a:schemeClr val="tx1"/>
                </a:solidFill>
              </a:rPr>
              <a:t>CARRERA DE INGENIERIA MECANICA</a:t>
            </a:r>
            <a:endParaRPr lang="es-ES" sz="2500" dirty="0" smtClean="0">
              <a:solidFill>
                <a:schemeClr val="tx1"/>
              </a:solidFill>
            </a:endParaRPr>
          </a:p>
          <a:p>
            <a:pPr marL="26988" algn="ctr" eaLnBrk="1" hangingPunct="1"/>
            <a:r>
              <a:rPr lang="es-ES" sz="2500" b="1" dirty="0" smtClean="0">
                <a:solidFill>
                  <a:schemeClr val="tx1"/>
                </a:solidFill>
              </a:rPr>
              <a:t> </a:t>
            </a:r>
            <a:endParaRPr lang="es-ES" sz="2500" dirty="0" smtClean="0">
              <a:solidFill>
                <a:schemeClr val="tx1"/>
              </a:solidFill>
            </a:endParaRPr>
          </a:p>
          <a:p>
            <a:pPr marL="26988" algn="ctr" eaLnBrk="1" hangingPunct="1"/>
            <a:r>
              <a:rPr lang="es-ES" sz="2500" b="1" dirty="0" smtClean="0">
                <a:solidFill>
                  <a:schemeClr val="tx1"/>
                </a:solidFill>
              </a:rPr>
              <a:t>“DETERMINACION DE LOS METODOS DE IDENTIFICACION DE PLASTICOS DE DESECHO PARA LA INDUSTRIA DEL RECICLAJE”</a:t>
            </a:r>
            <a:endParaRPr lang="es-ES" sz="2500" dirty="0" smtClean="0">
              <a:solidFill>
                <a:schemeClr val="tx1"/>
              </a:solidFill>
            </a:endParaRPr>
          </a:p>
        </p:txBody>
      </p:sp>
      <p:sp>
        <p:nvSpPr>
          <p:cNvPr id="11268" name="5 CuadroTexto"/>
          <p:cNvSpPr txBox="1">
            <a:spLocks noChangeArrowheads="1"/>
          </p:cNvSpPr>
          <p:nvPr/>
        </p:nvSpPr>
        <p:spPr bwMode="auto">
          <a:xfrm>
            <a:off x="642938" y="5257800"/>
            <a:ext cx="4286250" cy="1600200"/>
          </a:xfrm>
          <a:prstGeom prst="rect">
            <a:avLst/>
          </a:prstGeom>
          <a:noFill/>
          <a:ln w="9525">
            <a:noFill/>
            <a:miter lim="800000"/>
            <a:headEnd/>
            <a:tailEnd/>
          </a:ln>
        </p:spPr>
        <p:txBody>
          <a:bodyPr>
            <a:spAutoFit/>
          </a:bodyPr>
          <a:lstStyle/>
          <a:p>
            <a:r>
              <a:rPr lang="es-ES" sz="1600" b="1" dirty="0">
                <a:latin typeface="Gill Sans MT" pitchFamily="34" charset="0"/>
              </a:rPr>
              <a:t>REALIZADO POR:</a:t>
            </a:r>
            <a:endParaRPr lang="es-ES" sz="1600" dirty="0">
              <a:latin typeface="Gill Sans MT" pitchFamily="34" charset="0"/>
            </a:endParaRPr>
          </a:p>
          <a:p>
            <a:r>
              <a:rPr lang="es-ES" sz="1600" b="1" dirty="0">
                <a:latin typeface="Gill Sans MT" pitchFamily="34" charset="0"/>
              </a:rPr>
              <a:t>RAMIRO JOSÉ PÉREZ JÁCOME</a:t>
            </a:r>
            <a:endParaRPr lang="es-ES" sz="1600" dirty="0">
              <a:latin typeface="Gill Sans MT" pitchFamily="34" charset="0"/>
            </a:endParaRPr>
          </a:p>
          <a:p>
            <a:r>
              <a:rPr lang="es-ES" sz="1600" b="1" dirty="0">
                <a:latin typeface="Gill Sans MT" pitchFamily="34" charset="0"/>
              </a:rPr>
              <a:t> </a:t>
            </a:r>
            <a:endParaRPr lang="es-ES" sz="1600" dirty="0">
              <a:latin typeface="Gill Sans MT" pitchFamily="34" charset="0"/>
            </a:endParaRPr>
          </a:p>
          <a:p>
            <a:r>
              <a:rPr lang="es-ES" sz="1600" b="1" dirty="0">
                <a:latin typeface="Gill Sans MT" pitchFamily="34" charset="0"/>
              </a:rPr>
              <a:t>DIRECTOR: ING. PATRICIO QUEZADA</a:t>
            </a:r>
            <a:endParaRPr lang="es-ES" sz="1600" dirty="0">
              <a:latin typeface="Gill Sans MT" pitchFamily="34" charset="0"/>
            </a:endParaRPr>
          </a:p>
          <a:p>
            <a:r>
              <a:rPr lang="es-ES" sz="1600" b="1" dirty="0">
                <a:latin typeface="Gill Sans MT" pitchFamily="34" charset="0"/>
              </a:rPr>
              <a:t>CODIRECTOR: ING. XAVIER SANCHEZ</a:t>
            </a:r>
            <a:endParaRPr lang="es-ES" sz="1600" dirty="0">
              <a:latin typeface="Gill Sans MT" pitchFamily="34" charset="0"/>
            </a:endParaRPr>
          </a:p>
          <a:p>
            <a:endParaRPr lang="es-ES" dirty="0">
              <a:latin typeface="Gill Sans MT"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4294967295"/>
          </p:nvPr>
        </p:nvSpPr>
        <p:spPr>
          <a:xfrm>
            <a:off x="142875" y="71438"/>
            <a:ext cx="8858250" cy="6143625"/>
          </a:xfrm>
        </p:spPr>
        <p:txBody>
          <a:bodyPr tIns="0">
            <a:noAutofit/>
          </a:bodyPr>
          <a:lstStyle/>
          <a:p>
            <a:pPr marL="26988" indent="0" algn="ctr" eaLnBrk="1" hangingPunct="1">
              <a:buFont typeface="Wingdings 2" pitchFamily="18" charset="2"/>
              <a:buNone/>
              <a:defRPr/>
            </a:pPr>
            <a:r>
              <a:rPr lang="es-CR" sz="2400" b="1" dirty="0" smtClean="0">
                <a:solidFill>
                  <a:schemeClr val="bg2">
                    <a:lumMod val="50000"/>
                  </a:schemeClr>
                </a:solidFill>
              </a:rPr>
              <a:t>PLASTICOS UTILIZADOS EN EL RECICLAJE</a:t>
            </a:r>
          </a:p>
          <a:p>
            <a:pPr marL="26988" indent="0" algn="just" eaLnBrk="1" hangingPunct="1">
              <a:buFont typeface="Wingdings 2" pitchFamily="18" charset="2"/>
              <a:buNone/>
              <a:defRPr/>
            </a:pPr>
            <a:r>
              <a:rPr lang="es-CR" sz="2400" dirty="0" smtClean="0"/>
              <a:t>Los únicos plásticos susceptibles de reciclar son los termoplásticos. Además son los desechos más representativos de los diferentes sectores productivos.</a:t>
            </a:r>
            <a:r>
              <a:rPr lang="es-ES" sz="2500" dirty="0" smtClean="0"/>
              <a:t> </a:t>
            </a:r>
            <a:endParaRPr lang="es-CR" sz="2500" dirty="0" smtClean="0"/>
          </a:p>
        </p:txBody>
      </p:sp>
      <p:sp>
        <p:nvSpPr>
          <p:cNvPr id="102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dirty="0"/>
          </a:p>
        </p:txBody>
      </p:sp>
      <p:graphicFrame>
        <p:nvGraphicFramePr>
          <p:cNvPr id="1026" name="Gráfico 4"/>
          <p:cNvGraphicFramePr>
            <a:graphicFrameLocks/>
          </p:cNvGraphicFramePr>
          <p:nvPr/>
        </p:nvGraphicFramePr>
        <p:xfrm>
          <a:off x="1116013" y="1628775"/>
          <a:ext cx="7200900" cy="5229225"/>
        </p:xfrm>
        <a:graphic>
          <a:graphicData uri="http://schemas.openxmlformats.org/presentationml/2006/ole">
            <p:oleObj spid="_x0000_s1026" name="Gráfico" r:id="rId3" imgW="5560034" imgH="5139373" progId="Excel.Sheet.8">
              <p:embed/>
            </p:oleObj>
          </a:graphicData>
        </a:graphic>
      </p:graphicFrame>
      <p:sp>
        <p:nvSpPr>
          <p:cNvPr id="1029" name="Rectangle 6"/>
          <p:cNvSpPr>
            <a:spLocks noChangeArrowheads="1"/>
          </p:cNvSpPr>
          <p:nvPr/>
        </p:nvSpPr>
        <p:spPr bwMode="auto">
          <a:xfrm>
            <a:off x="0" y="5143500"/>
            <a:ext cx="9144000" cy="0"/>
          </a:xfrm>
          <a:prstGeom prst="rect">
            <a:avLst/>
          </a:prstGeom>
          <a:noFill/>
          <a:ln w="9525">
            <a:noFill/>
            <a:miter lim="800000"/>
            <a:headEnd/>
            <a:tailEnd/>
          </a:ln>
        </p:spPr>
        <p:txBody>
          <a:bodyPr wrap="none" anchor="ctr">
            <a:spAutoFit/>
          </a:bodyPr>
          <a:lstStyle/>
          <a:p>
            <a:endParaRPr lang="es-E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2 Subtítulo"/>
          <p:cNvSpPr>
            <a:spLocks noGrp="1"/>
          </p:cNvSpPr>
          <p:nvPr>
            <p:ph type="subTitle" idx="4294967295"/>
          </p:nvPr>
        </p:nvSpPr>
        <p:spPr>
          <a:xfrm>
            <a:off x="142875" y="71438"/>
            <a:ext cx="8858250" cy="6143625"/>
          </a:xfrm>
        </p:spPr>
        <p:txBody>
          <a:bodyPr tIns="0"/>
          <a:lstStyle/>
          <a:p>
            <a:pPr marL="26988" indent="0" algn="just" eaLnBrk="1" hangingPunct="1">
              <a:buFont typeface="Wingdings 2" pitchFamily="18" charset="2"/>
              <a:buNone/>
            </a:pPr>
            <a:r>
              <a:rPr lang="es-CR" sz="2500" dirty="0" smtClean="0"/>
              <a:t>En países como Australia incluso se tienen porcentajes estimados del material reciclado en relación al material de desecho. </a:t>
            </a:r>
          </a:p>
        </p:txBody>
      </p:sp>
      <p:sp>
        <p:nvSpPr>
          <p:cNvPr id="205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dirty="0"/>
          </a:p>
        </p:txBody>
      </p:sp>
      <p:graphicFrame>
        <p:nvGraphicFramePr>
          <p:cNvPr id="2050" name="Gráfico 9"/>
          <p:cNvGraphicFramePr>
            <a:graphicFrameLocks/>
          </p:cNvGraphicFramePr>
          <p:nvPr/>
        </p:nvGraphicFramePr>
        <p:xfrm>
          <a:off x="1000125" y="1071563"/>
          <a:ext cx="8143875" cy="5786437"/>
        </p:xfrm>
        <a:graphic>
          <a:graphicData uri="http://schemas.openxmlformats.org/presentationml/2006/ole">
            <p:oleObj spid="_x0000_s2050" name="Gráfico" r:id="rId3" imgW="5724640" imgH="3651820" progId="Excel.Sheet.8">
              <p:embed/>
            </p:oleObj>
          </a:graphicData>
        </a:graphic>
      </p:graphicFrame>
      <p:sp>
        <p:nvSpPr>
          <p:cNvPr id="2053" name="Rectangle 6"/>
          <p:cNvSpPr>
            <a:spLocks noChangeArrowheads="1"/>
          </p:cNvSpPr>
          <p:nvPr/>
        </p:nvSpPr>
        <p:spPr bwMode="auto">
          <a:xfrm>
            <a:off x="0" y="3657600"/>
            <a:ext cx="9144000" cy="0"/>
          </a:xfrm>
          <a:prstGeom prst="rect">
            <a:avLst/>
          </a:prstGeom>
          <a:noFill/>
          <a:ln w="9525">
            <a:noFill/>
            <a:miter lim="800000"/>
            <a:headEnd/>
            <a:tailEnd/>
          </a:ln>
        </p:spPr>
        <p:txBody>
          <a:bodyPr wrap="none" anchor="ctr">
            <a:spAutoFit/>
          </a:bodyPr>
          <a:lstStyle/>
          <a:p>
            <a:endParaRPr lang="es-E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2 Subtítulo"/>
          <p:cNvSpPr>
            <a:spLocks noGrp="1"/>
          </p:cNvSpPr>
          <p:nvPr>
            <p:ph type="subTitle" idx="4294967295"/>
          </p:nvPr>
        </p:nvSpPr>
        <p:spPr>
          <a:xfrm>
            <a:off x="142875" y="71438"/>
            <a:ext cx="8858250" cy="6143625"/>
          </a:xfrm>
        </p:spPr>
        <p:txBody>
          <a:bodyPr tIns="0"/>
          <a:lstStyle/>
          <a:p>
            <a:pPr marL="26988" indent="0" algn="just" eaLnBrk="1" hangingPunct="1">
              <a:lnSpc>
                <a:spcPct val="90000"/>
              </a:lnSpc>
              <a:buFont typeface="Wingdings 2" pitchFamily="18" charset="2"/>
              <a:buNone/>
            </a:pPr>
            <a:r>
              <a:rPr lang="es-CR" sz="2500" dirty="0" smtClean="0"/>
              <a:t>En este grafico se puede ver que los polímeros mas reciclados</a:t>
            </a:r>
            <a:r>
              <a:rPr lang="es-ES" sz="2500" dirty="0" smtClean="0"/>
              <a:t> son el HDPE, LDPE, PET, PP, PVC, PU y PS, confirmando que los termoplásticos son los mas rentables para la industria.</a:t>
            </a:r>
          </a:p>
          <a:p>
            <a:pPr marL="26988" indent="0" algn="just" eaLnBrk="1" hangingPunct="1">
              <a:lnSpc>
                <a:spcPct val="90000"/>
              </a:lnSpc>
              <a:buFont typeface="Wingdings 2" pitchFamily="18" charset="2"/>
              <a:buNone/>
            </a:pPr>
            <a:r>
              <a:rPr lang="es-CR" sz="2500" dirty="0" smtClean="0"/>
              <a:t>El proceso de reciclaje se completa con la demanda de las empresas. En el Ecuador se tienen la siguiente grafica:</a:t>
            </a:r>
          </a:p>
        </p:txBody>
      </p:sp>
      <p:sp>
        <p:nvSpPr>
          <p:cNvPr id="307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dirty="0"/>
          </a:p>
        </p:txBody>
      </p:sp>
      <p:graphicFrame>
        <p:nvGraphicFramePr>
          <p:cNvPr id="3074" name="Gráfico 2"/>
          <p:cNvGraphicFramePr>
            <a:graphicFrameLocks/>
          </p:cNvGraphicFramePr>
          <p:nvPr/>
        </p:nvGraphicFramePr>
        <p:xfrm>
          <a:off x="1042988" y="1928813"/>
          <a:ext cx="7200900" cy="4929187"/>
        </p:xfrm>
        <a:graphic>
          <a:graphicData uri="http://schemas.openxmlformats.org/presentationml/2006/ole">
            <p:oleObj spid="_x0000_s3074" name="Gráfico" r:id="rId3" imgW="5553937" imgH="3584759" progId="Excel.Sheet.8">
              <p:embed/>
            </p:oleObj>
          </a:graphicData>
        </a:graphic>
      </p:graphicFrame>
      <p:sp>
        <p:nvSpPr>
          <p:cNvPr id="3077" name="Rectangle 6"/>
          <p:cNvSpPr>
            <a:spLocks noChangeArrowheads="1"/>
          </p:cNvSpPr>
          <p:nvPr/>
        </p:nvSpPr>
        <p:spPr bwMode="auto">
          <a:xfrm>
            <a:off x="0" y="3590925"/>
            <a:ext cx="9144000" cy="0"/>
          </a:xfrm>
          <a:prstGeom prst="rect">
            <a:avLst/>
          </a:prstGeom>
          <a:noFill/>
          <a:ln w="9525">
            <a:noFill/>
            <a:miter lim="800000"/>
            <a:headEnd/>
            <a:tailEnd/>
          </a:ln>
        </p:spPr>
        <p:txBody>
          <a:bodyPr wrap="none" anchor="ctr">
            <a:spAutoFit/>
          </a:bodyPr>
          <a:lstStyle/>
          <a:p>
            <a:endParaRPr lang="es-E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8688" y="0"/>
            <a:ext cx="8223250" cy="6858000"/>
          </a:xfrm>
          <a:prstGeom prst="rect">
            <a:avLst/>
          </a:prstGeom>
          <a:noFill/>
          <a:ln w="9525">
            <a:noFill/>
            <a:miter lim="800000"/>
            <a:headEnd/>
            <a:tailEnd/>
          </a:ln>
        </p:spPr>
      </p:pic>
      <p:sp>
        <p:nvSpPr>
          <p:cNvPr id="3" name="2 Subtítulo"/>
          <p:cNvSpPr>
            <a:spLocks noGrp="1"/>
          </p:cNvSpPr>
          <p:nvPr>
            <p:ph type="subTitle" idx="4294967295"/>
          </p:nvPr>
        </p:nvSpPr>
        <p:spPr>
          <a:xfrm>
            <a:off x="142875" y="71438"/>
            <a:ext cx="8858250" cy="6143625"/>
          </a:xfrm>
        </p:spPr>
        <p:txBody>
          <a:bodyPr tIns="0">
            <a:noAutofit/>
          </a:bodyPr>
          <a:lstStyle/>
          <a:p>
            <a:pPr marL="26988" indent="0" algn="ctr" eaLnBrk="1" hangingPunct="1">
              <a:buFont typeface="Wingdings 2" pitchFamily="18" charset="2"/>
              <a:buNone/>
              <a:defRPr/>
            </a:pPr>
            <a:r>
              <a:rPr lang="es-CR" sz="2500" b="1" dirty="0" smtClean="0">
                <a:solidFill>
                  <a:schemeClr val="bg2">
                    <a:lumMod val="50000"/>
                  </a:schemeClr>
                </a:solidFill>
              </a:rPr>
              <a:t>CARACTERISTICAS DE LOS PLASTICOS UTILIZADOS EN EL RECICLAJE</a:t>
            </a:r>
          </a:p>
          <a:p>
            <a:pPr marL="26988" indent="0" algn="just" eaLnBrk="1" hangingPunct="1">
              <a:buFont typeface="Wingdings 2" pitchFamily="18" charset="2"/>
              <a:buNone/>
              <a:defRPr/>
            </a:pPr>
            <a:r>
              <a:rPr lang="es-CR" sz="2500" dirty="0" smtClean="0"/>
              <a:t>Se enfocara en los 6 termoplásticos, pudiendo incluirse el ABS y PU.</a:t>
            </a:r>
            <a:r>
              <a:rPr lang="es-ES" sz="2500" dirty="0" smtClean="0"/>
              <a:t> </a:t>
            </a:r>
          </a:p>
          <a:p>
            <a:pPr marL="26988" indent="0" algn="just" eaLnBrk="1" hangingPunct="1">
              <a:buFont typeface="Wingdings 2" pitchFamily="18" charset="2"/>
              <a:buNone/>
              <a:defRPr/>
            </a:pPr>
            <a:endParaRPr lang="es-AR" sz="2500" dirty="0" smtClean="0"/>
          </a:p>
          <a:p>
            <a:pPr marL="26988" indent="0" algn="just" eaLnBrk="1" hangingPunct="1">
              <a:buFont typeface="Wingdings 2" pitchFamily="18" charset="2"/>
              <a:buNone/>
              <a:defRPr/>
            </a:pPr>
            <a:r>
              <a:rPr lang="es-AR" sz="2500" b="1" i="1" dirty="0" smtClean="0">
                <a:solidFill>
                  <a:srgbClr val="261300"/>
                </a:solidFill>
              </a:rPr>
              <a:t>Polietileno de baja densidad</a:t>
            </a:r>
          </a:p>
          <a:p>
            <a:pPr marL="26988" indent="0" algn="just" eaLnBrk="1" hangingPunct="1">
              <a:buFont typeface="Wingdings 2" pitchFamily="18" charset="2"/>
              <a:buNone/>
              <a:defRPr/>
            </a:pPr>
            <a:r>
              <a:rPr lang="es-CR" sz="2500" dirty="0" smtClean="0"/>
              <a:t>De estructura química (-CH2-CH2-)n, es un material blanquecino, transparente a translucido, flexible.</a:t>
            </a:r>
          </a:p>
          <a:p>
            <a:pPr marL="26988" indent="0" algn="just" eaLnBrk="1" hangingPunct="1">
              <a:buFont typeface="Wingdings 2" pitchFamily="18" charset="2"/>
              <a:buNone/>
              <a:defRPr/>
            </a:pPr>
            <a:r>
              <a:rPr lang="es-CR" sz="2500" dirty="0" smtClean="0"/>
              <a:t>La formación ramificada del LDPE influye en sus características, en estado sólido o fundido. Un polietileno no ramificado es casi completamente cristalino y tiene un punto de fusión relativamente alto, mientras que al aumentar la ramificación de la cadena disminuye la densidad y su grado de cristalinidad.</a:t>
            </a:r>
            <a:r>
              <a:rPr lang="es-ES" sz="2500" dirty="0" smtClean="0"/>
              <a:t> </a:t>
            </a:r>
            <a:endParaRPr lang="es-CR" sz="25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8688" y="0"/>
            <a:ext cx="8223250" cy="6858000"/>
          </a:xfrm>
          <a:prstGeom prst="rect">
            <a:avLst/>
          </a:prstGeom>
          <a:noFill/>
          <a:ln w="9525">
            <a:noFill/>
            <a:miter lim="800000"/>
            <a:headEnd/>
            <a:tailEnd/>
          </a:ln>
        </p:spPr>
      </p:pic>
      <p:sp>
        <p:nvSpPr>
          <p:cNvPr id="26627" name="2 Subtítulo"/>
          <p:cNvSpPr>
            <a:spLocks noGrp="1"/>
          </p:cNvSpPr>
          <p:nvPr>
            <p:ph type="subTitle" idx="4294967295"/>
          </p:nvPr>
        </p:nvSpPr>
        <p:spPr>
          <a:xfrm>
            <a:off x="142875" y="71438"/>
            <a:ext cx="8858250" cy="6143625"/>
          </a:xfrm>
        </p:spPr>
        <p:txBody>
          <a:bodyPr tIns="0"/>
          <a:lstStyle/>
          <a:p>
            <a:pPr marL="26988" indent="0" algn="just" eaLnBrk="1" hangingPunct="1">
              <a:buFont typeface="Wingdings 2" pitchFamily="18" charset="2"/>
              <a:buNone/>
            </a:pPr>
            <a:r>
              <a:rPr lang="es-CR" sz="2500" dirty="0" smtClean="0"/>
              <a:t>Son función de la cristalinidad la dureza, el punto de reblandecimiento y el punto de cedencia por la tracción. Mientras que otras propiedades, como la resistencia a la tracción, la flexibilidad a temperaturas bajas y la resistencia al choque, son principalmente funciones del peso molecular medio.</a:t>
            </a:r>
            <a:endParaRPr lang="es-ES" sz="2500" dirty="0" smtClean="0"/>
          </a:p>
          <a:p>
            <a:pPr marL="26988" indent="0" algn="just" eaLnBrk="1" hangingPunct="1">
              <a:buFont typeface="Wingdings 2" pitchFamily="18" charset="2"/>
              <a:buNone/>
            </a:pPr>
            <a:r>
              <a:rPr lang="es-CR" sz="2500" dirty="0" smtClean="0"/>
              <a:t>Entre los principales usos del LDPE después de su reciclado son las bolsas de plástico para la basura, tuberías de riego para aplicaciones agroindustriales o madera plástica para mobiliario.</a:t>
            </a:r>
            <a:r>
              <a:rPr lang="es-ES" sz="2500" dirty="0" smtClean="0"/>
              <a:t> </a:t>
            </a:r>
          </a:p>
          <a:p>
            <a:pPr marL="26988" indent="0" algn="just" eaLnBrk="1" hangingPunct="1">
              <a:buFont typeface="Wingdings 2" pitchFamily="18" charset="2"/>
              <a:buNone/>
            </a:pPr>
            <a:endParaRPr lang="es-AR" sz="2500" b="1" i="1" dirty="0" smtClean="0">
              <a:solidFill>
                <a:srgbClr val="261300"/>
              </a:solidFill>
            </a:endParaRPr>
          </a:p>
          <a:p>
            <a:pPr marL="26988" indent="0" algn="just" eaLnBrk="1" hangingPunct="1">
              <a:buFont typeface="Wingdings 2" pitchFamily="18" charset="2"/>
              <a:buNone/>
            </a:pPr>
            <a:r>
              <a:rPr lang="es-AR" sz="2500" b="1" i="1" dirty="0" smtClean="0">
                <a:solidFill>
                  <a:srgbClr val="261300"/>
                </a:solidFill>
              </a:rPr>
              <a:t>Polietileno de baja densidad lineal</a:t>
            </a:r>
          </a:p>
          <a:p>
            <a:pPr marL="26988" indent="0" algn="just" eaLnBrk="1" hangingPunct="1">
              <a:buFont typeface="Wingdings 2" pitchFamily="18" charset="2"/>
              <a:buNone/>
            </a:pPr>
            <a:r>
              <a:rPr lang="es-CR" sz="2500" dirty="0" smtClean="0"/>
              <a:t>Tiene una estructura de cadena lineal con ramificaciones laterales, lo que le otorga una densidad y un grado de cristalinidad mayor que el LDPE, manteniendo la misma estructura fundamental.</a:t>
            </a:r>
          </a:p>
          <a:p>
            <a:pPr marL="26988" indent="0" algn="just" eaLnBrk="1" hangingPunct="1">
              <a:buFont typeface="Wingdings 2" pitchFamily="18" charset="2"/>
              <a:buNone/>
            </a:pPr>
            <a:endParaRPr lang="es-AR" sz="25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8688" y="0"/>
            <a:ext cx="8223250" cy="6858000"/>
          </a:xfrm>
          <a:prstGeom prst="rect">
            <a:avLst/>
          </a:prstGeom>
          <a:noFill/>
          <a:ln w="9525">
            <a:noFill/>
            <a:miter lim="800000"/>
            <a:headEnd/>
            <a:tailEnd/>
          </a:ln>
        </p:spPr>
      </p:pic>
      <p:sp>
        <p:nvSpPr>
          <p:cNvPr id="27651" name="2 Subtítulo"/>
          <p:cNvSpPr>
            <a:spLocks noGrp="1"/>
          </p:cNvSpPr>
          <p:nvPr>
            <p:ph type="subTitle" idx="4294967295"/>
          </p:nvPr>
        </p:nvSpPr>
        <p:spPr>
          <a:xfrm>
            <a:off x="142875" y="71438"/>
            <a:ext cx="8858250" cy="6143625"/>
          </a:xfrm>
        </p:spPr>
        <p:txBody>
          <a:bodyPr tIns="0"/>
          <a:lstStyle/>
          <a:p>
            <a:pPr marL="26988" indent="0" algn="just" eaLnBrk="1" hangingPunct="1">
              <a:buFont typeface="Wingdings 2" pitchFamily="18" charset="2"/>
              <a:buNone/>
            </a:pPr>
            <a:r>
              <a:rPr lang="es-CR" sz="2500" dirty="0" smtClean="0"/>
              <a:t>El LLDPE es un polímero rígido con la inclusión del buteno, hexeno y octeno, lo que modifica las propiedades al tener mayor resistencia a la tensión, al rasgado y a la perforación, mayor resistencia al impacto, y resiste mejor a acciones del ambiente. Aunque también tiene desventajas, pues es más difícil de procesar, y tiene menor calidad en el acabado superficial.</a:t>
            </a:r>
          </a:p>
          <a:p>
            <a:pPr marL="26988" indent="0" algn="just" eaLnBrk="1" hangingPunct="1">
              <a:buFont typeface="Wingdings 2" pitchFamily="18" charset="2"/>
              <a:buNone/>
            </a:pPr>
            <a:r>
              <a:rPr lang="es-CR" sz="2500" dirty="0" smtClean="0"/>
              <a:t>Entre los usos más frecuentes de este polímero están: bolsas para pañal, costales, costales de uso pesado, bolsas de basura, geomembranas y películas para empaques de comida.</a:t>
            </a:r>
            <a:r>
              <a:rPr lang="es-ES" sz="2500" dirty="0" smtClean="0"/>
              <a:t> </a:t>
            </a:r>
          </a:p>
          <a:p>
            <a:pPr marL="26988" indent="0" algn="just" eaLnBrk="1" hangingPunct="1">
              <a:buFont typeface="Wingdings 2" pitchFamily="18" charset="2"/>
              <a:buNone/>
            </a:pPr>
            <a:endParaRPr lang="es-ES" sz="2500" dirty="0" smtClean="0"/>
          </a:p>
          <a:p>
            <a:pPr marL="26988" indent="0" algn="just" eaLnBrk="1" hangingPunct="1">
              <a:buNone/>
            </a:pPr>
            <a:r>
              <a:rPr lang="es-CR" sz="2500" b="1" i="1" dirty="0" smtClean="0"/>
              <a:t>Polietileno de alta densidad</a:t>
            </a:r>
          </a:p>
          <a:p>
            <a:pPr marL="26988" indent="0" algn="just" eaLnBrk="1" hangingPunct="1">
              <a:buNone/>
            </a:pPr>
            <a:r>
              <a:rPr lang="es-CR" sz="2500" dirty="0" smtClean="0"/>
              <a:t>De misma estructura que los anteriores es un elemento translucido mas cristalino que los anteriores por lo que es más rígido, duro, fuerte, y un poco más pesado que los dos anteriores, pero menos dúctil.</a:t>
            </a:r>
          </a:p>
          <a:p>
            <a:pPr marL="26988" indent="0" algn="just" eaLnBrk="1" hangingPunct="1">
              <a:buFont typeface="Wingdings 2" pitchFamily="18" charset="2"/>
              <a:buNone/>
            </a:pPr>
            <a:endParaRPr lang="es-CR" sz="2500" dirty="0" smtClean="0"/>
          </a:p>
          <a:p>
            <a:pPr marL="26988" indent="0" algn="just" eaLnBrk="1" hangingPunct="1">
              <a:buFont typeface="Wingdings 2" pitchFamily="18" charset="2"/>
              <a:buNone/>
            </a:pPr>
            <a:endParaRPr lang="es-CR" sz="2500" dirty="0" smtClean="0"/>
          </a:p>
          <a:p>
            <a:pPr marL="26988" indent="0" algn="just" eaLnBrk="1" hangingPunct="1">
              <a:buFont typeface="Wingdings 2" pitchFamily="18" charset="2"/>
              <a:buNone/>
            </a:pPr>
            <a:endParaRPr lang="es-CR" sz="25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8688" y="0"/>
            <a:ext cx="8223250" cy="6858000"/>
          </a:xfrm>
          <a:prstGeom prst="rect">
            <a:avLst/>
          </a:prstGeom>
          <a:noFill/>
          <a:ln w="9525">
            <a:noFill/>
            <a:miter lim="800000"/>
            <a:headEnd/>
            <a:tailEnd/>
          </a:ln>
        </p:spPr>
      </p:pic>
      <p:sp>
        <p:nvSpPr>
          <p:cNvPr id="28675" name="2 Subtítulo"/>
          <p:cNvSpPr>
            <a:spLocks noGrp="1"/>
          </p:cNvSpPr>
          <p:nvPr>
            <p:ph type="subTitle" idx="4294967295"/>
          </p:nvPr>
        </p:nvSpPr>
        <p:spPr>
          <a:xfrm>
            <a:off x="142875" y="71438"/>
            <a:ext cx="8858250" cy="6143625"/>
          </a:xfrm>
        </p:spPr>
        <p:txBody>
          <a:bodyPr tIns="0"/>
          <a:lstStyle/>
          <a:p>
            <a:pPr marL="26988" indent="0" algn="just" eaLnBrk="1" hangingPunct="1">
              <a:buFont typeface="Wingdings 2" pitchFamily="18" charset="2"/>
              <a:buNone/>
            </a:pPr>
            <a:r>
              <a:rPr lang="es-CR" sz="2500" b="1" i="1" dirty="0" smtClean="0"/>
              <a:t>Policloruro de vinilo</a:t>
            </a:r>
          </a:p>
          <a:p>
            <a:pPr marL="26988" indent="0" algn="just" eaLnBrk="1" hangingPunct="1">
              <a:buFont typeface="Wingdings 2" pitchFamily="18" charset="2"/>
              <a:buNone/>
            </a:pPr>
            <a:r>
              <a:rPr lang="es-CR" sz="2500" dirty="0" smtClean="0"/>
              <a:t>De estructura fundamental similar al polietileno pero con presencia de cloro CH</a:t>
            </a:r>
            <a:r>
              <a:rPr lang="es-CR" sz="2500" baseline="-25000" dirty="0" smtClean="0"/>
              <a:t>2</a:t>
            </a:r>
            <a:r>
              <a:rPr lang="es-CR" sz="2500" dirty="0" smtClean="0"/>
              <a:t>=CHCl, forma cadenas de gran peso molecular, pues el cloro representa el 75%.</a:t>
            </a:r>
          </a:p>
          <a:p>
            <a:pPr marL="26988" indent="0" algn="just" eaLnBrk="1" hangingPunct="1">
              <a:buFont typeface="Wingdings 2" pitchFamily="18" charset="2"/>
              <a:buNone/>
            </a:pPr>
            <a:r>
              <a:rPr lang="es-CR" sz="2500" dirty="0" smtClean="0"/>
              <a:t>Es rígido, duro, ininflamable con buena resistencia mecánica, una buena resistencia a la intemperie, la resistencia al agua y a los químicos y el aislamiento eléctrico.</a:t>
            </a:r>
          </a:p>
          <a:p>
            <a:pPr marL="26988" indent="0" algn="just" eaLnBrk="1" hangingPunct="1">
              <a:buNone/>
            </a:pPr>
            <a:r>
              <a:rPr lang="es-CR" sz="2500" dirty="0" smtClean="0"/>
              <a:t>Mientras que sus desventajas son la inestabilidad al calor y a la luz, sobre todo la UV, ya que le causan una pérdida de cloro en forma de cloruro de hidrogeno (HCl). Para lo que se añaden estabilizadores ó plastificantes.</a:t>
            </a:r>
          </a:p>
          <a:p>
            <a:pPr marL="26988" indent="0" algn="just" eaLnBrk="1" hangingPunct="1">
              <a:buNone/>
            </a:pPr>
            <a:r>
              <a:rPr lang="es-CR" sz="2500" dirty="0" smtClean="0"/>
              <a:t>Puede ser rígido o flexible dependiendo de sus plastificantes y estabilizadores.</a:t>
            </a:r>
          </a:p>
          <a:p>
            <a:pPr marL="26988" indent="0" algn="just" eaLnBrk="1" hangingPunct="1">
              <a:buFont typeface="Wingdings 2" pitchFamily="18" charset="2"/>
              <a:buNone/>
            </a:pPr>
            <a:endParaRPr lang="es-CR" sz="2500" dirty="0" smtClean="0"/>
          </a:p>
          <a:p>
            <a:pPr marL="26988" indent="0" algn="just" eaLnBrk="1" hangingPunct="1">
              <a:buFont typeface="Wingdings 2" pitchFamily="18" charset="2"/>
              <a:buNone/>
            </a:pPr>
            <a:endParaRPr lang="es-CR" sz="25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2 Subtítulo"/>
          <p:cNvSpPr>
            <a:spLocks noGrp="1"/>
          </p:cNvSpPr>
          <p:nvPr>
            <p:ph type="subTitle" idx="4294967295"/>
          </p:nvPr>
        </p:nvSpPr>
        <p:spPr>
          <a:xfrm>
            <a:off x="142875" y="71438"/>
            <a:ext cx="8858250" cy="6143625"/>
          </a:xfrm>
        </p:spPr>
        <p:txBody>
          <a:bodyPr tIns="0"/>
          <a:lstStyle/>
          <a:p>
            <a:pPr marL="26988" indent="0" algn="just" eaLnBrk="1" hangingPunct="1">
              <a:buFont typeface="Wingdings 2" pitchFamily="18" charset="2"/>
              <a:buNone/>
            </a:pPr>
            <a:r>
              <a:rPr lang="es-CR" sz="2500" b="1" i="1" dirty="0" smtClean="0"/>
              <a:t>Polipropileno</a:t>
            </a:r>
          </a:p>
          <a:p>
            <a:pPr marL="26988" indent="0" algn="just" eaLnBrk="1" hangingPunct="1">
              <a:buFont typeface="Wingdings 2" pitchFamily="18" charset="2"/>
              <a:buNone/>
            </a:pPr>
            <a:r>
              <a:rPr lang="es-CR" sz="2500" dirty="0" smtClean="0"/>
              <a:t>Es similar al polietileno, pero con la diferencia de que uno de sus carbones es reemplazado por el grupo metilo CH</a:t>
            </a:r>
            <a:r>
              <a:rPr lang="es-CR" sz="2500" baseline="-25000" dirty="0" smtClean="0"/>
              <a:t>3</a:t>
            </a:r>
            <a:r>
              <a:rPr lang="es-CR" sz="2500" dirty="0" smtClean="0"/>
              <a:t>-.</a:t>
            </a:r>
          </a:p>
          <a:p>
            <a:pPr marL="26988" indent="0" algn="just" eaLnBrk="1" hangingPunct="1">
              <a:buNone/>
            </a:pPr>
            <a:r>
              <a:rPr lang="es-CR" sz="2500" dirty="0" smtClean="0"/>
              <a:t>Cuando estos grupos de metilo se encuentran en un mismo lado de la con respecto a los átomos de carbono, se dice que es </a:t>
            </a:r>
            <a:r>
              <a:rPr lang="es-CR" sz="2500" i="1" dirty="0" smtClean="0"/>
              <a:t>isotáctico</a:t>
            </a:r>
            <a:r>
              <a:rPr lang="es-CR" sz="2500" dirty="0" smtClean="0"/>
              <a:t>, si alternados en su posición con respecto al átomo de carbono es </a:t>
            </a:r>
            <a:r>
              <a:rPr lang="es-CR" sz="2500" i="1" dirty="0" smtClean="0"/>
              <a:t>sindiotáctico</a:t>
            </a:r>
            <a:r>
              <a:rPr lang="es-CR" sz="2500" dirty="0" smtClean="0"/>
              <a:t>, y si no tienen ningún orden aparente se le llama </a:t>
            </a:r>
            <a:r>
              <a:rPr lang="es-CR" sz="2500" i="1" dirty="0" smtClean="0"/>
              <a:t>polipropileno atáctico</a:t>
            </a:r>
            <a:r>
              <a:rPr lang="es-CR" sz="2500" dirty="0" smtClean="0"/>
              <a:t>. Las propiedades del polipropileno dependen de la tacticidad del mismo, siendo el isotáctico el más utilizado.</a:t>
            </a:r>
          </a:p>
          <a:p>
            <a:pPr marL="26988" indent="0" algn="just" eaLnBrk="1" hangingPunct="1">
              <a:buFont typeface="Wingdings 2" pitchFamily="18" charset="2"/>
              <a:buNone/>
            </a:pPr>
            <a:endParaRPr lang="es-CR" sz="2500" dirty="0" smtClean="0"/>
          </a:p>
          <a:p>
            <a:pPr marL="26988" indent="0" algn="just" eaLnBrk="1" hangingPunct="1">
              <a:buFont typeface="Wingdings 2" pitchFamily="18" charset="2"/>
              <a:buNone/>
            </a:pPr>
            <a:endParaRPr lang="es-CR" sz="2500" dirty="0" smtClean="0"/>
          </a:p>
          <a:p>
            <a:pPr marL="26988" indent="0" algn="just" eaLnBrk="1" hangingPunct="1">
              <a:buFont typeface="Wingdings 2" pitchFamily="18" charset="2"/>
              <a:buNone/>
            </a:pPr>
            <a:endParaRPr lang="es-CR" sz="2500" dirty="0" smtClean="0"/>
          </a:p>
        </p:txBody>
      </p:sp>
      <p:pic>
        <p:nvPicPr>
          <p:cNvPr id="4" name="Imagen 17" descr="Archivo:Syndiotactic polypropylene.svg"/>
          <p:cNvPicPr>
            <a:picLocks noChangeAspect="1" noChangeArrowheads="1"/>
          </p:cNvPicPr>
          <p:nvPr/>
        </p:nvPicPr>
        <p:blipFill>
          <a:blip r:embed="rId2"/>
          <a:srcRect/>
          <a:stretch>
            <a:fillRect/>
          </a:stretch>
        </p:blipFill>
        <p:spPr bwMode="auto">
          <a:xfrm>
            <a:off x="3286125" y="5400698"/>
            <a:ext cx="2928938" cy="1314450"/>
          </a:xfrm>
          <a:prstGeom prst="rect">
            <a:avLst/>
          </a:prstGeom>
          <a:noFill/>
          <a:ln w="9525">
            <a:noFill/>
            <a:miter lim="800000"/>
            <a:headEnd/>
            <a:tailEnd/>
          </a:ln>
        </p:spPr>
      </p:pic>
      <p:pic>
        <p:nvPicPr>
          <p:cNvPr id="5" name="Imagen 9" descr="Archivo:Isotactic polypropylene.svg"/>
          <p:cNvPicPr>
            <a:picLocks noChangeAspect="1" noChangeArrowheads="1"/>
          </p:cNvPicPr>
          <p:nvPr/>
        </p:nvPicPr>
        <p:blipFill>
          <a:blip r:embed="rId3"/>
          <a:srcRect/>
          <a:stretch>
            <a:fillRect/>
          </a:stretch>
        </p:blipFill>
        <p:spPr bwMode="auto">
          <a:xfrm>
            <a:off x="0" y="4643460"/>
            <a:ext cx="3087688" cy="928688"/>
          </a:xfrm>
          <a:prstGeom prst="rect">
            <a:avLst/>
          </a:prstGeom>
          <a:noFill/>
          <a:ln w="9525">
            <a:noFill/>
            <a:miter lim="800000"/>
            <a:headEnd/>
            <a:tailEnd/>
          </a:ln>
        </p:spPr>
      </p:pic>
      <p:pic>
        <p:nvPicPr>
          <p:cNvPr id="6" name="Imagen 12" descr="Archivo:Atactic polypropylene.svg"/>
          <p:cNvPicPr>
            <a:picLocks noChangeAspect="1" noChangeArrowheads="1"/>
          </p:cNvPicPr>
          <p:nvPr/>
        </p:nvPicPr>
        <p:blipFill>
          <a:blip r:embed="rId4"/>
          <a:srcRect/>
          <a:stretch>
            <a:fillRect/>
          </a:stretch>
        </p:blipFill>
        <p:spPr bwMode="auto">
          <a:xfrm>
            <a:off x="6227763" y="4429148"/>
            <a:ext cx="2916237" cy="1285875"/>
          </a:xfrm>
          <a:prstGeom prst="rect">
            <a:avLst/>
          </a:prstGeom>
          <a:noFill/>
          <a:ln w="9525">
            <a:noFill/>
            <a:miter lim="800000"/>
            <a:headEnd/>
            <a:tailEnd/>
          </a:ln>
        </p:spPr>
      </p:pic>
      <p:sp>
        <p:nvSpPr>
          <p:cNvPr id="7" name="6 CuadroTexto"/>
          <p:cNvSpPr txBox="1">
            <a:spLocks noChangeArrowheads="1"/>
          </p:cNvSpPr>
          <p:nvPr/>
        </p:nvSpPr>
        <p:spPr bwMode="auto">
          <a:xfrm>
            <a:off x="714375" y="4214835"/>
            <a:ext cx="1214438" cy="369888"/>
          </a:xfrm>
          <a:prstGeom prst="rect">
            <a:avLst/>
          </a:prstGeom>
          <a:noFill/>
          <a:ln w="9525">
            <a:noFill/>
            <a:miter lim="800000"/>
            <a:headEnd/>
            <a:tailEnd/>
          </a:ln>
        </p:spPr>
        <p:txBody>
          <a:bodyPr>
            <a:spAutoFit/>
          </a:bodyPr>
          <a:lstStyle/>
          <a:p>
            <a:r>
              <a:rPr lang="es-ES" dirty="0"/>
              <a:t>Isotáctico</a:t>
            </a:r>
          </a:p>
        </p:txBody>
      </p:sp>
      <p:sp>
        <p:nvSpPr>
          <p:cNvPr id="8" name="7 CuadroTexto"/>
          <p:cNvSpPr txBox="1">
            <a:spLocks noChangeArrowheads="1"/>
          </p:cNvSpPr>
          <p:nvPr/>
        </p:nvSpPr>
        <p:spPr bwMode="auto">
          <a:xfrm>
            <a:off x="4214813" y="5043510"/>
            <a:ext cx="1500187" cy="369888"/>
          </a:xfrm>
          <a:prstGeom prst="rect">
            <a:avLst/>
          </a:prstGeom>
          <a:noFill/>
          <a:ln w="9525">
            <a:noFill/>
            <a:miter lim="800000"/>
            <a:headEnd/>
            <a:tailEnd/>
          </a:ln>
        </p:spPr>
        <p:txBody>
          <a:bodyPr>
            <a:spAutoFit/>
          </a:bodyPr>
          <a:lstStyle/>
          <a:p>
            <a:r>
              <a:rPr lang="es-ES" dirty="0"/>
              <a:t>Sindiotáctico</a:t>
            </a:r>
          </a:p>
        </p:txBody>
      </p:sp>
      <p:sp>
        <p:nvSpPr>
          <p:cNvPr id="9" name="8 CuadroTexto"/>
          <p:cNvSpPr txBox="1">
            <a:spLocks noChangeArrowheads="1"/>
          </p:cNvSpPr>
          <p:nvPr/>
        </p:nvSpPr>
        <p:spPr bwMode="auto">
          <a:xfrm>
            <a:off x="7358063" y="4000523"/>
            <a:ext cx="1214437" cy="369887"/>
          </a:xfrm>
          <a:prstGeom prst="rect">
            <a:avLst/>
          </a:prstGeom>
          <a:noFill/>
          <a:ln w="9525">
            <a:noFill/>
            <a:miter lim="800000"/>
            <a:headEnd/>
            <a:tailEnd/>
          </a:ln>
        </p:spPr>
        <p:txBody>
          <a:bodyPr>
            <a:spAutoFit/>
          </a:bodyPr>
          <a:lstStyle/>
          <a:p>
            <a:r>
              <a:rPr lang="es-ES" dirty="0"/>
              <a:t>Atáctico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8688" y="0"/>
            <a:ext cx="8223250" cy="6858000"/>
          </a:xfrm>
          <a:prstGeom prst="rect">
            <a:avLst/>
          </a:prstGeom>
          <a:noFill/>
          <a:ln w="9525">
            <a:noFill/>
            <a:miter lim="800000"/>
            <a:headEnd/>
            <a:tailEnd/>
          </a:ln>
        </p:spPr>
      </p:pic>
      <p:sp>
        <p:nvSpPr>
          <p:cNvPr id="31747" name="2 Subtítulo"/>
          <p:cNvSpPr>
            <a:spLocks noGrp="1"/>
          </p:cNvSpPr>
          <p:nvPr>
            <p:ph type="subTitle" idx="4294967295"/>
          </p:nvPr>
        </p:nvSpPr>
        <p:spPr>
          <a:xfrm>
            <a:off x="142875" y="71438"/>
            <a:ext cx="8858250" cy="6072187"/>
          </a:xfrm>
        </p:spPr>
        <p:txBody>
          <a:bodyPr tIns="0"/>
          <a:lstStyle/>
          <a:p>
            <a:pPr marL="26988" indent="0" algn="just" eaLnBrk="1" hangingPunct="1">
              <a:buFont typeface="Wingdings 2" pitchFamily="18" charset="2"/>
              <a:buNone/>
            </a:pPr>
            <a:r>
              <a:rPr lang="es-CR" sz="2500" dirty="0" smtClean="0"/>
              <a:t>Es uno de los mas amigables al medio ambiente. Además puede ser usado como plástico o como fibra, es transparente y con gran resistencia mecánica.</a:t>
            </a:r>
          </a:p>
          <a:p>
            <a:pPr marL="26988" indent="0" algn="just" eaLnBrk="1" hangingPunct="1">
              <a:buFont typeface="Wingdings 2" pitchFamily="18" charset="2"/>
              <a:buNone/>
            </a:pPr>
            <a:r>
              <a:rPr lang="es-CR" sz="2500" dirty="0" smtClean="0"/>
              <a:t>El PP también puede concebirse como copolimero con la inclusión de PE.</a:t>
            </a:r>
          </a:p>
          <a:p>
            <a:pPr marL="26988" indent="0" algn="just" eaLnBrk="1" hangingPunct="1">
              <a:buFont typeface="Wingdings 2" pitchFamily="18" charset="2"/>
              <a:buNone/>
            </a:pPr>
            <a:endParaRPr lang="es-CR" sz="2500" dirty="0" smtClean="0"/>
          </a:p>
          <a:p>
            <a:pPr marL="26988" indent="0" algn="just" eaLnBrk="1" hangingPunct="1">
              <a:buFont typeface="Wingdings 2" pitchFamily="18" charset="2"/>
              <a:buNone/>
            </a:pPr>
            <a:r>
              <a:rPr lang="es-CR" sz="2500" b="1" i="1" dirty="0" smtClean="0"/>
              <a:t>Tereftalato de polietileno</a:t>
            </a:r>
          </a:p>
          <a:p>
            <a:pPr marL="26988" indent="0" algn="just" eaLnBrk="1" hangingPunct="1">
              <a:buFont typeface="Wingdings 2" pitchFamily="18" charset="2"/>
              <a:buNone/>
            </a:pPr>
            <a:r>
              <a:rPr lang="es-CR" sz="2500" dirty="0" smtClean="0"/>
              <a:t>Pertenece a los poliésteres,  y tiene alto grado de cristalinidad caracterizado por su brillo y transparencia, tiene excelentes propiedades mecánicas, barrera a los gases, liviano, esterilizable solo cuando es virgen (reciclado tiene temperatura de transición vítrea baja), y es el mas reciclado a nivel mundial.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8688" y="0"/>
            <a:ext cx="8223250" cy="6858000"/>
          </a:xfrm>
          <a:prstGeom prst="rect">
            <a:avLst/>
          </a:prstGeom>
          <a:noFill/>
          <a:ln w="9525">
            <a:noFill/>
            <a:miter lim="800000"/>
            <a:headEnd/>
            <a:tailEnd/>
          </a:ln>
        </p:spPr>
      </p:pic>
      <p:sp>
        <p:nvSpPr>
          <p:cNvPr id="32771" name="2 Subtítulo"/>
          <p:cNvSpPr>
            <a:spLocks noGrp="1"/>
          </p:cNvSpPr>
          <p:nvPr>
            <p:ph type="subTitle" idx="4294967295"/>
          </p:nvPr>
        </p:nvSpPr>
        <p:spPr>
          <a:xfrm>
            <a:off x="142875" y="71438"/>
            <a:ext cx="8858250" cy="6072187"/>
          </a:xfrm>
        </p:spPr>
        <p:txBody>
          <a:bodyPr tIns="0"/>
          <a:lstStyle/>
          <a:p>
            <a:pPr marL="26988" indent="0" algn="just" eaLnBrk="1" hangingPunct="1">
              <a:buFont typeface="Wingdings 2" pitchFamily="18" charset="2"/>
              <a:buNone/>
            </a:pPr>
            <a:r>
              <a:rPr lang="es-CR" sz="2500" b="1" i="1" dirty="0" smtClean="0"/>
              <a:t>Poliestireno</a:t>
            </a:r>
          </a:p>
          <a:p>
            <a:pPr marL="26988" indent="0" algn="just" eaLnBrk="1" hangingPunct="1">
              <a:buFont typeface="Wingdings 2" pitchFamily="18" charset="2"/>
              <a:buNone/>
            </a:pPr>
            <a:r>
              <a:rPr lang="es-CR" sz="2500" dirty="0" smtClean="0"/>
              <a:t>Tiene grupos fenilo unidos cada dos átomos de carbono, con cadenas lineales C</a:t>
            </a:r>
            <a:r>
              <a:rPr lang="es-CR" sz="2500" baseline="-25000" dirty="0" smtClean="0"/>
              <a:t>6</a:t>
            </a:r>
            <a:r>
              <a:rPr lang="es-CR" sz="2500" dirty="0" smtClean="0"/>
              <a:t> H</a:t>
            </a:r>
            <a:r>
              <a:rPr lang="es-CR" sz="2500" baseline="-25000" dirty="0" smtClean="0"/>
              <a:t>5</a:t>
            </a:r>
            <a:r>
              <a:rPr lang="es-CR" sz="2500" dirty="0" smtClean="0"/>
              <a:t> – CH = CH. Al PS puro se lo conoce como PS cristal, el cual es inodoro, límpido, transparente y elevado índice de refracción, con reducido peso específico. Aunque tiene desventajas como fragilidad, bajo punto de reblandecimiento, inflamabilidad, solubilidad en hidrocarburos aromáticos, en solventes clorurados y en esteres y cetonas, se recubre de polvo con facilidad, y baja resistencia a los rayos UV, lo cual puede ser solucionado produciéndolo como copolimero, de donde se desprende el PS alto impacto.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8688" y="0"/>
            <a:ext cx="8223250" cy="6858000"/>
          </a:xfrm>
          <a:prstGeom prst="rect">
            <a:avLst/>
          </a:prstGeom>
          <a:noFill/>
          <a:ln w="9525">
            <a:noFill/>
            <a:miter lim="800000"/>
            <a:headEnd/>
            <a:tailEnd/>
          </a:ln>
        </p:spPr>
      </p:pic>
      <p:sp>
        <p:nvSpPr>
          <p:cNvPr id="3" name="2 Subtítulo"/>
          <p:cNvSpPr>
            <a:spLocks noGrp="1"/>
          </p:cNvSpPr>
          <p:nvPr>
            <p:ph type="subTitle" idx="1"/>
          </p:nvPr>
        </p:nvSpPr>
        <p:spPr>
          <a:xfrm>
            <a:off x="214313" y="357188"/>
            <a:ext cx="8715375" cy="5357812"/>
          </a:xfrm>
        </p:spPr>
        <p:txBody>
          <a:bodyPr>
            <a:normAutofit lnSpcReduction="10000"/>
          </a:bodyPr>
          <a:lstStyle/>
          <a:p>
            <a:pPr algn="ctr" eaLnBrk="1" fontAlgn="auto" hangingPunct="1">
              <a:spcAft>
                <a:spcPts val="0"/>
              </a:spcAft>
              <a:buFont typeface="Wingdings 2"/>
              <a:buNone/>
              <a:defRPr/>
            </a:pPr>
            <a:r>
              <a:rPr lang="es-ES" sz="2700" b="1" dirty="0" smtClean="0">
                <a:solidFill>
                  <a:schemeClr val="bg2">
                    <a:lumMod val="50000"/>
                  </a:schemeClr>
                </a:solidFill>
              </a:rPr>
              <a:t>ASPECTOS GENERALES</a:t>
            </a:r>
          </a:p>
          <a:p>
            <a:pPr algn="just" eaLnBrk="1" fontAlgn="auto" hangingPunct="1">
              <a:spcAft>
                <a:spcPts val="0"/>
              </a:spcAft>
              <a:buFont typeface="Wingdings 2"/>
              <a:buNone/>
              <a:defRPr/>
            </a:pPr>
            <a:r>
              <a:rPr lang="es-ES" sz="2500" dirty="0" smtClean="0">
                <a:solidFill>
                  <a:schemeClr val="tx1"/>
                </a:solidFill>
              </a:rPr>
              <a:t>Para reducir la contaminación, se hace necesario la reutilización de materiales de desecho,  siendo los elementos plásticos los que mas se desechan (Ecuador 55%), tardando alrededor de 30 años para que se degraden, y adicionalmente los que presentan mayor problema al momento de su reciclaje, pues no todos los plásticos son procesados de la misma manera, y pueden contaminarse mutuamente resultando inservibles para su reutilización (PVC 1 – PET 10000).</a:t>
            </a:r>
          </a:p>
          <a:p>
            <a:pPr algn="just" eaLnBrk="1" fontAlgn="auto" hangingPunct="1">
              <a:spcAft>
                <a:spcPts val="0"/>
              </a:spcAft>
              <a:buFont typeface="Wingdings 2"/>
              <a:buNone/>
              <a:defRPr/>
            </a:pPr>
            <a:r>
              <a:rPr lang="es-ES" sz="2500" dirty="0" smtClean="0">
                <a:solidFill>
                  <a:schemeClr val="tx1"/>
                </a:solidFill>
              </a:rPr>
              <a:t>Deben ser clasificados previamente, lo que representa gran cantidad de mano de obra capacitada y experimentada, en un solo tipo de polímero (en especial para los elementos que no tienen el código internacional), incrementando el valor del producto reciclado. </a:t>
            </a:r>
          </a:p>
          <a:p>
            <a:pPr algn="ctr" eaLnBrk="1" fontAlgn="auto" hangingPunct="1">
              <a:spcAft>
                <a:spcPts val="0"/>
              </a:spcAft>
              <a:buFont typeface="Wingdings 2"/>
              <a:buNone/>
              <a:defRPr/>
            </a:pPr>
            <a:endParaRPr lang="es-ES" sz="1600" b="1" dirty="0" smtClean="0">
              <a:solidFill>
                <a:schemeClr val="tx1"/>
              </a:solidFill>
            </a:endParaRPr>
          </a:p>
          <a:p>
            <a:pPr eaLnBrk="1" fontAlgn="auto" hangingPunct="1">
              <a:spcAft>
                <a:spcPts val="0"/>
              </a:spcAft>
              <a:buFont typeface="Wingdings 2"/>
              <a:buNone/>
              <a:defRPr/>
            </a:pPr>
            <a:endParaRPr lang="es-ES" sz="160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8688" y="0"/>
            <a:ext cx="8223250" cy="6858000"/>
          </a:xfrm>
          <a:prstGeom prst="rect">
            <a:avLst/>
          </a:prstGeom>
          <a:noFill/>
          <a:ln w="9525">
            <a:noFill/>
            <a:miter lim="800000"/>
            <a:headEnd/>
            <a:tailEnd/>
          </a:ln>
        </p:spPr>
      </p:pic>
      <p:sp>
        <p:nvSpPr>
          <p:cNvPr id="6" name="2 Subtítulo"/>
          <p:cNvSpPr>
            <a:spLocks noGrp="1"/>
          </p:cNvSpPr>
          <p:nvPr>
            <p:ph type="subTitle" idx="4294967295"/>
          </p:nvPr>
        </p:nvSpPr>
        <p:spPr>
          <a:xfrm>
            <a:off x="142875" y="71438"/>
            <a:ext cx="8858250" cy="1285875"/>
          </a:xfrm>
        </p:spPr>
        <p:txBody>
          <a:bodyPr tIns="0"/>
          <a:lstStyle/>
          <a:p>
            <a:pPr marL="26988" indent="0" algn="ctr" eaLnBrk="1" hangingPunct="1">
              <a:buFont typeface="Wingdings 2" pitchFamily="18" charset="2"/>
              <a:buNone/>
              <a:defRPr/>
            </a:pPr>
            <a:r>
              <a:rPr lang="es-CR" sz="2500" b="1" dirty="0" smtClean="0">
                <a:solidFill>
                  <a:schemeClr val="bg2">
                    <a:lumMod val="50000"/>
                  </a:schemeClr>
                </a:solidFill>
              </a:rPr>
              <a:t>CLASIFICACION DE LOS METODOS DE IDENTIFICACION DE PLASTICOS</a:t>
            </a:r>
          </a:p>
          <a:p>
            <a:pPr marL="26988" indent="0" algn="just" eaLnBrk="1" hangingPunct="1">
              <a:defRPr/>
            </a:pPr>
            <a:r>
              <a:rPr lang="es-CR" sz="2500" dirty="0" smtClean="0"/>
              <a:t>Macroclasificación: No requiere ningún tratamiento previo</a:t>
            </a:r>
          </a:p>
          <a:p>
            <a:pPr marL="26988" indent="0" algn="just" eaLnBrk="1" hangingPunct="1">
              <a:buFont typeface="Wingdings 2" pitchFamily="18" charset="2"/>
              <a:buNone/>
              <a:defRPr/>
            </a:pPr>
            <a:endParaRPr lang="es-CR" sz="2500" dirty="0" smtClean="0"/>
          </a:p>
        </p:txBody>
      </p:sp>
      <p:sp>
        <p:nvSpPr>
          <p:cNvPr id="7" name="6 CuadroTexto"/>
          <p:cNvSpPr txBox="1"/>
          <p:nvPr/>
        </p:nvSpPr>
        <p:spPr>
          <a:xfrm>
            <a:off x="571472" y="1643050"/>
            <a:ext cx="7929618" cy="1214445"/>
          </a:xfrm>
          <a:prstGeom prst="rect">
            <a:avLst/>
          </a:prstGeom>
          <a:noFill/>
        </p:spPr>
        <p:txBody>
          <a:bodyPr numCol="2">
            <a:spAutoFit/>
          </a:bodyPr>
          <a:lstStyle/>
          <a:p>
            <a:pPr marL="457200" indent="-457200">
              <a:buFont typeface="Arial" pitchFamily="34" charset="0"/>
              <a:buChar char="•"/>
              <a:defRPr/>
            </a:pPr>
            <a:r>
              <a:rPr lang="es-ES" sz="2400" dirty="0">
                <a:latin typeface="+mn-lt"/>
              </a:rPr>
              <a:t>Espectroscopia infrarroja</a:t>
            </a:r>
          </a:p>
          <a:p>
            <a:pPr marL="457200" indent="-457200">
              <a:buFont typeface="Arial" pitchFamily="34" charset="0"/>
              <a:buChar char="•"/>
              <a:defRPr/>
            </a:pPr>
            <a:r>
              <a:rPr lang="es-ES" sz="2400" dirty="0">
                <a:latin typeface="+mn-lt"/>
              </a:rPr>
              <a:t>Rayos X</a:t>
            </a:r>
          </a:p>
          <a:p>
            <a:pPr marL="457200" indent="-457200">
              <a:buFont typeface="Arial" pitchFamily="34" charset="0"/>
              <a:buChar char="•"/>
              <a:defRPr/>
            </a:pPr>
            <a:r>
              <a:rPr lang="es-ES" sz="2400" dirty="0">
                <a:latin typeface="+mn-lt"/>
              </a:rPr>
              <a:t>Identificación laser</a:t>
            </a:r>
          </a:p>
          <a:p>
            <a:pPr marL="457200" indent="-457200">
              <a:buFont typeface="Arial" pitchFamily="34" charset="0"/>
              <a:buChar char="•"/>
              <a:defRPr/>
            </a:pPr>
            <a:r>
              <a:rPr lang="es-ES" sz="2400" dirty="0">
                <a:latin typeface="+mn-lt"/>
              </a:rPr>
              <a:t>Sistemas de marcación</a:t>
            </a:r>
          </a:p>
          <a:p>
            <a:pPr marL="457200" indent="-457200">
              <a:buFont typeface="Arial" pitchFamily="34" charset="0"/>
              <a:buChar char="•"/>
              <a:defRPr/>
            </a:pPr>
            <a:r>
              <a:rPr lang="es-ES" sz="2400" dirty="0">
                <a:latin typeface="+mn-lt"/>
              </a:rPr>
              <a:t>Luz polarizada</a:t>
            </a:r>
          </a:p>
          <a:p>
            <a:pPr marL="457200" indent="-457200">
              <a:buFont typeface="Arial" pitchFamily="34" charset="0"/>
              <a:buChar char="•"/>
              <a:defRPr/>
            </a:pPr>
            <a:r>
              <a:rPr lang="es-ES" sz="2400" dirty="0">
                <a:latin typeface="+mn-lt"/>
              </a:rPr>
              <a:t>Prueba de ensayo a la llama</a:t>
            </a:r>
          </a:p>
        </p:txBody>
      </p:sp>
      <p:sp>
        <p:nvSpPr>
          <p:cNvPr id="33797" name="2 Subtítulo"/>
          <p:cNvSpPr>
            <a:spLocks noGrp="1"/>
          </p:cNvSpPr>
          <p:nvPr>
            <p:ph type="subTitle" idx="4294967295"/>
          </p:nvPr>
        </p:nvSpPr>
        <p:spPr>
          <a:xfrm>
            <a:off x="142875" y="3071813"/>
            <a:ext cx="8858250" cy="428625"/>
          </a:xfrm>
        </p:spPr>
        <p:txBody>
          <a:bodyPr tIns="0"/>
          <a:lstStyle/>
          <a:p>
            <a:pPr marL="26988" indent="0" algn="just" eaLnBrk="1" hangingPunct="1"/>
            <a:r>
              <a:rPr lang="es-CR" sz="2500" dirty="0" smtClean="0"/>
              <a:t>Microclasificación:  Requiere ningún tratamiento previo</a:t>
            </a:r>
          </a:p>
        </p:txBody>
      </p:sp>
      <p:sp>
        <p:nvSpPr>
          <p:cNvPr id="13" name="12 CuadroTexto"/>
          <p:cNvSpPr txBox="1"/>
          <p:nvPr/>
        </p:nvSpPr>
        <p:spPr>
          <a:xfrm>
            <a:off x="571472" y="3786191"/>
            <a:ext cx="8082018" cy="1569660"/>
          </a:xfrm>
          <a:prstGeom prst="rect">
            <a:avLst/>
          </a:prstGeom>
          <a:noFill/>
        </p:spPr>
        <p:txBody>
          <a:bodyPr numCol="2">
            <a:spAutoFit/>
          </a:bodyPr>
          <a:lstStyle/>
          <a:p>
            <a:pPr marL="457200" indent="-457200">
              <a:buFont typeface="Arial" pitchFamily="34" charset="0"/>
              <a:buChar char="•"/>
              <a:defRPr/>
            </a:pPr>
            <a:r>
              <a:rPr lang="es-ES" sz="2400" dirty="0">
                <a:latin typeface="+mn-lt"/>
              </a:rPr>
              <a:t>Hundimiento-Flotación</a:t>
            </a:r>
          </a:p>
          <a:p>
            <a:pPr marL="457200" indent="-457200">
              <a:buFont typeface="Arial" pitchFamily="34" charset="0"/>
              <a:buChar char="•"/>
              <a:defRPr/>
            </a:pPr>
            <a:r>
              <a:rPr lang="es-ES" sz="2400" dirty="0">
                <a:latin typeface="+mn-lt"/>
              </a:rPr>
              <a:t>Flotación por espuma</a:t>
            </a:r>
          </a:p>
          <a:p>
            <a:pPr marL="457200" indent="-457200">
              <a:buFont typeface="Arial" pitchFamily="34" charset="0"/>
              <a:buChar char="•"/>
              <a:defRPr/>
            </a:pPr>
            <a:r>
              <a:rPr lang="es-ES" sz="2400" dirty="0">
                <a:latin typeface="+mn-lt"/>
              </a:rPr>
              <a:t>Disolución selectiva y devolitizacion por destello</a:t>
            </a:r>
          </a:p>
          <a:p>
            <a:pPr marL="457200" indent="-457200">
              <a:buFont typeface="Arial" pitchFamily="34" charset="0"/>
              <a:buChar char="•"/>
              <a:defRPr/>
            </a:pPr>
            <a:r>
              <a:rPr lang="es-ES" sz="2400" dirty="0">
                <a:latin typeface="+mn-lt"/>
              </a:rPr>
              <a:t>Fricción electrostática</a:t>
            </a:r>
          </a:p>
          <a:p>
            <a:pPr marL="457200" indent="-457200">
              <a:buFont typeface="Arial" pitchFamily="34" charset="0"/>
              <a:buChar char="•"/>
              <a:defRPr/>
            </a:pPr>
            <a:r>
              <a:rPr lang="es-ES" sz="2400" dirty="0">
                <a:latin typeface="+mn-lt"/>
              </a:rPr>
              <a:t>Temperatura de reblandecimiento</a:t>
            </a:r>
          </a:p>
          <a:p>
            <a:pPr marL="457200" indent="-457200">
              <a:buFont typeface="Arial" pitchFamily="34" charset="0"/>
              <a:buChar char="•"/>
              <a:defRPr/>
            </a:pPr>
            <a:r>
              <a:rPr lang="es-ES" sz="2400" dirty="0">
                <a:latin typeface="+mn-lt"/>
              </a:rPr>
              <a:t>Análisis térmico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8688" y="0"/>
            <a:ext cx="8223250" cy="6858000"/>
          </a:xfrm>
          <a:prstGeom prst="rect">
            <a:avLst/>
          </a:prstGeom>
          <a:noFill/>
          <a:ln w="9525">
            <a:noFill/>
            <a:miter lim="800000"/>
            <a:headEnd/>
            <a:tailEnd/>
          </a:ln>
        </p:spPr>
      </p:pic>
      <p:sp>
        <p:nvSpPr>
          <p:cNvPr id="30723" name="2 Subtítulo"/>
          <p:cNvSpPr>
            <a:spLocks noGrp="1"/>
          </p:cNvSpPr>
          <p:nvPr>
            <p:ph type="subTitle" idx="4294967295"/>
          </p:nvPr>
        </p:nvSpPr>
        <p:spPr>
          <a:xfrm>
            <a:off x="142875" y="71438"/>
            <a:ext cx="8858250" cy="6072187"/>
          </a:xfrm>
        </p:spPr>
        <p:txBody>
          <a:bodyPr tIns="0"/>
          <a:lstStyle/>
          <a:p>
            <a:pPr marL="26988" indent="0" algn="ctr" eaLnBrk="1" hangingPunct="1">
              <a:buFont typeface="Wingdings 2" pitchFamily="18" charset="2"/>
              <a:buNone/>
              <a:defRPr/>
            </a:pPr>
            <a:r>
              <a:rPr lang="es-CR" sz="2500" b="1" dirty="0" smtClean="0">
                <a:solidFill>
                  <a:schemeClr val="bg2">
                    <a:lumMod val="50000"/>
                  </a:schemeClr>
                </a:solidFill>
              </a:rPr>
              <a:t>SELECCIÓN DE LOS METODOS A ANALIZAR</a:t>
            </a:r>
          </a:p>
          <a:p>
            <a:pPr marL="26988" indent="0" algn="just" eaLnBrk="1" hangingPunct="1">
              <a:buFont typeface="Wingdings 2" pitchFamily="18" charset="2"/>
              <a:buNone/>
              <a:defRPr/>
            </a:pPr>
            <a:r>
              <a:rPr lang="es-CR" sz="2500" dirty="0" smtClean="0"/>
              <a:t>Después de analizar la teoría los métodos propuestos,  incluyendo ventajas y desventajas de cada uno, se elaboro una matriz de decisión para ver los que mas se ajustan a nuestra búsqueda, bajo los siguientes criterios:</a:t>
            </a:r>
          </a:p>
          <a:p>
            <a:pPr marL="26988" indent="0" algn="just" eaLnBrk="1" hangingPunct="1">
              <a:buFont typeface="Wingdings 2" pitchFamily="18" charset="2"/>
              <a:buNone/>
              <a:defRPr/>
            </a:pPr>
            <a:endParaRPr lang="es-CR" sz="2500" dirty="0" smtClean="0"/>
          </a:p>
          <a:p>
            <a:pPr marL="26988" indent="0" algn="just" eaLnBrk="1" hangingPunct="1">
              <a:buFont typeface="Wingdings 2" pitchFamily="18" charset="2"/>
              <a:buNone/>
              <a:defRPr/>
            </a:pPr>
            <a:r>
              <a:rPr lang="es-CR" sz="2500" b="1" i="1" dirty="0" smtClean="0"/>
              <a:t>Eficacia</a:t>
            </a:r>
          </a:p>
          <a:p>
            <a:pPr marL="26988" indent="0" algn="just" eaLnBrk="1" hangingPunct="1">
              <a:buFont typeface="Wingdings 2" pitchFamily="18" charset="2"/>
              <a:buNone/>
              <a:defRPr/>
            </a:pPr>
            <a:r>
              <a:rPr lang="es-CR" sz="2500" dirty="0" smtClean="0"/>
              <a:t>Cumple de mejor manera con el objetivo de identificar las diferentes clases de polímeros</a:t>
            </a:r>
            <a:endParaRPr lang="es-CR" sz="2500" b="1" i="1" dirty="0" smtClean="0"/>
          </a:p>
          <a:p>
            <a:pPr marL="26988" indent="0" algn="just" eaLnBrk="1" hangingPunct="1">
              <a:buFont typeface="Wingdings 2" pitchFamily="18" charset="2"/>
              <a:buNone/>
              <a:defRPr/>
            </a:pPr>
            <a:r>
              <a:rPr lang="es-CR" sz="2500" dirty="0" smtClean="0"/>
              <a:t>- Capacidad de clasificación</a:t>
            </a:r>
          </a:p>
          <a:p>
            <a:pPr marL="26988" indent="0" algn="just" eaLnBrk="1" hangingPunct="1">
              <a:buFont typeface="Wingdings 2" pitchFamily="18" charset="2"/>
              <a:buNone/>
              <a:defRPr/>
            </a:pPr>
            <a:r>
              <a:rPr lang="es-CR" sz="2500" dirty="0" smtClean="0"/>
              <a:t>- Afectación al material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8688" y="0"/>
            <a:ext cx="8223250" cy="6858000"/>
          </a:xfrm>
          <a:prstGeom prst="rect">
            <a:avLst/>
          </a:prstGeom>
          <a:noFill/>
          <a:ln w="9525">
            <a:noFill/>
            <a:miter lim="800000"/>
            <a:headEnd/>
            <a:tailEnd/>
          </a:ln>
        </p:spPr>
      </p:pic>
      <p:sp>
        <p:nvSpPr>
          <p:cNvPr id="35843" name="2 Subtítulo"/>
          <p:cNvSpPr>
            <a:spLocks noGrp="1"/>
          </p:cNvSpPr>
          <p:nvPr>
            <p:ph type="subTitle" idx="4294967295"/>
          </p:nvPr>
        </p:nvSpPr>
        <p:spPr>
          <a:xfrm>
            <a:off x="142875" y="71438"/>
            <a:ext cx="8858250" cy="1285875"/>
          </a:xfrm>
        </p:spPr>
        <p:txBody>
          <a:bodyPr tIns="0"/>
          <a:lstStyle/>
          <a:p>
            <a:pPr marL="26988" indent="0" algn="just" eaLnBrk="1" hangingPunct="1">
              <a:buFont typeface="Wingdings 2" pitchFamily="18" charset="2"/>
              <a:buNone/>
            </a:pPr>
            <a:r>
              <a:rPr lang="es-CR" sz="2500" b="1" i="1" dirty="0" smtClean="0"/>
              <a:t>Eficiencia</a:t>
            </a:r>
          </a:p>
          <a:p>
            <a:pPr marL="26988" indent="0" algn="just" eaLnBrk="1" hangingPunct="1">
              <a:buFont typeface="Wingdings 2" pitchFamily="18" charset="2"/>
              <a:buNone/>
            </a:pPr>
            <a:r>
              <a:rPr lang="es-CR" sz="2500" dirty="0" smtClean="0"/>
              <a:t>Toma en cuenta parámetros a nivel de industria que la eficacia olvida</a:t>
            </a:r>
          </a:p>
          <a:p>
            <a:pPr marL="26988" indent="0" algn="just" eaLnBrk="1" hangingPunct="1">
              <a:buFont typeface="Wingdings 2" pitchFamily="18" charset="2"/>
              <a:buNone/>
            </a:pPr>
            <a:endParaRPr lang="es-ES" sz="2500" dirty="0" smtClean="0"/>
          </a:p>
          <a:p>
            <a:pPr marL="26988" indent="0" algn="just" eaLnBrk="1" hangingPunct="1">
              <a:buFont typeface="Wingdings 2" pitchFamily="18" charset="2"/>
              <a:buNone/>
            </a:pPr>
            <a:endParaRPr lang="es-CR" sz="2500" dirty="0" smtClean="0"/>
          </a:p>
          <a:p>
            <a:pPr marL="26988" indent="0" algn="just" eaLnBrk="1" hangingPunct="1">
              <a:buFont typeface="Wingdings 2" pitchFamily="18" charset="2"/>
              <a:buNone/>
            </a:pPr>
            <a:endParaRPr lang="es-CR" sz="2500" dirty="0" smtClean="0"/>
          </a:p>
        </p:txBody>
      </p:sp>
      <p:sp>
        <p:nvSpPr>
          <p:cNvPr id="4" name="3 CuadroTexto"/>
          <p:cNvSpPr txBox="1"/>
          <p:nvPr/>
        </p:nvSpPr>
        <p:spPr>
          <a:xfrm>
            <a:off x="214282" y="1428736"/>
            <a:ext cx="8715436" cy="830997"/>
          </a:xfrm>
          <a:prstGeom prst="rect">
            <a:avLst/>
          </a:prstGeom>
          <a:noFill/>
        </p:spPr>
        <p:txBody>
          <a:bodyPr numCol="2">
            <a:spAutoFit/>
          </a:bodyPr>
          <a:lstStyle/>
          <a:p>
            <a:pPr marL="26988" algn="just">
              <a:buFontTx/>
              <a:buChar char="-"/>
              <a:defRPr/>
            </a:pPr>
            <a:r>
              <a:rPr lang="es-CR" sz="2400" dirty="0">
                <a:latin typeface="+mn-lt"/>
              </a:rPr>
              <a:t>Pre tratamiento del material</a:t>
            </a:r>
          </a:p>
          <a:p>
            <a:pPr marL="26988" algn="just">
              <a:buFontTx/>
              <a:buChar char="-"/>
              <a:defRPr/>
            </a:pPr>
            <a:r>
              <a:rPr lang="es-CR" sz="2400" dirty="0">
                <a:latin typeface="+mn-lt"/>
              </a:rPr>
              <a:t>Velocidad de separación</a:t>
            </a:r>
          </a:p>
          <a:p>
            <a:pPr marL="26988" algn="just">
              <a:buFontTx/>
              <a:buChar char="-"/>
              <a:defRPr/>
            </a:pPr>
            <a:r>
              <a:rPr lang="es-CR" sz="2400" dirty="0">
                <a:latin typeface="+mn-lt"/>
              </a:rPr>
              <a:t>Optimización en el almacenaje</a:t>
            </a:r>
          </a:p>
          <a:p>
            <a:pPr marL="26988" algn="just">
              <a:buFontTx/>
              <a:buChar char="-"/>
              <a:defRPr/>
            </a:pPr>
            <a:r>
              <a:rPr lang="es-CR" sz="2400" dirty="0">
                <a:latin typeface="+mn-lt"/>
              </a:rPr>
              <a:t>Automatización en la industria</a:t>
            </a:r>
            <a:endParaRPr lang="es-ES" sz="2400" dirty="0">
              <a:latin typeface="+mn-lt"/>
            </a:endParaRPr>
          </a:p>
        </p:txBody>
      </p:sp>
      <p:sp>
        <p:nvSpPr>
          <p:cNvPr id="35845" name="2 Subtítulo"/>
          <p:cNvSpPr>
            <a:spLocks noGrp="1"/>
          </p:cNvSpPr>
          <p:nvPr>
            <p:ph type="subTitle" idx="4294967295"/>
          </p:nvPr>
        </p:nvSpPr>
        <p:spPr>
          <a:xfrm>
            <a:off x="142875" y="2357438"/>
            <a:ext cx="8858250" cy="1285875"/>
          </a:xfrm>
        </p:spPr>
        <p:txBody>
          <a:bodyPr tIns="0"/>
          <a:lstStyle/>
          <a:p>
            <a:pPr marL="26988" indent="0" algn="just" eaLnBrk="1" hangingPunct="1">
              <a:buFont typeface="Wingdings 2" pitchFamily="18" charset="2"/>
              <a:buNone/>
            </a:pPr>
            <a:r>
              <a:rPr lang="es-CR" sz="2500" b="1" i="1" dirty="0" smtClean="0"/>
              <a:t>Técnico/operabilidad/riesgo</a:t>
            </a:r>
          </a:p>
          <a:p>
            <a:pPr marL="26988" indent="0" algn="just" eaLnBrk="1" hangingPunct="1">
              <a:buFont typeface="Wingdings 2" pitchFamily="18" charset="2"/>
              <a:buNone/>
            </a:pPr>
            <a:r>
              <a:rPr lang="es-CR" sz="2500" dirty="0" smtClean="0"/>
              <a:t>Define por la complejidad que represente la implementación del método tanto en su montaje como en su operación</a:t>
            </a:r>
            <a:endParaRPr lang="es-ES" sz="2500" dirty="0" smtClean="0"/>
          </a:p>
          <a:p>
            <a:pPr marL="26988" indent="0" algn="just" eaLnBrk="1" hangingPunct="1">
              <a:buFont typeface="Wingdings 2" pitchFamily="18" charset="2"/>
              <a:buNone/>
            </a:pPr>
            <a:endParaRPr lang="es-CR" sz="2500" dirty="0" smtClean="0"/>
          </a:p>
          <a:p>
            <a:pPr marL="26988" indent="0" algn="just" eaLnBrk="1" hangingPunct="1">
              <a:buFont typeface="Wingdings 2" pitchFamily="18" charset="2"/>
              <a:buNone/>
            </a:pPr>
            <a:endParaRPr lang="es-CR" sz="2500" dirty="0" smtClean="0"/>
          </a:p>
        </p:txBody>
      </p:sp>
      <p:sp>
        <p:nvSpPr>
          <p:cNvPr id="6" name="5 CuadroTexto"/>
          <p:cNvSpPr txBox="1"/>
          <p:nvPr/>
        </p:nvSpPr>
        <p:spPr>
          <a:xfrm>
            <a:off x="214282" y="3741011"/>
            <a:ext cx="8715436" cy="1200329"/>
          </a:xfrm>
          <a:prstGeom prst="rect">
            <a:avLst/>
          </a:prstGeom>
          <a:noFill/>
        </p:spPr>
        <p:txBody>
          <a:bodyPr numCol="2">
            <a:spAutoFit/>
          </a:bodyPr>
          <a:lstStyle/>
          <a:p>
            <a:pPr>
              <a:defRPr/>
            </a:pPr>
            <a:r>
              <a:rPr lang="es-CR" sz="2400" dirty="0">
                <a:latin typeface="+mn-lt"/>
              </a:rPr>
              <a:t>-Facilidad de implementación</a:t>
            </a:r>
            <a:endParaRPr lang="es-ES" sz="2400" dirty="0">
              <a:latin typeface="+mn-lt"/>
            </a:endParaRPr>
          </a:p>
          <a:p>
            <a:pPr>
              <a:defRPr/>
            </a:pPr>
            <a:r>
              <a:rPr lang="es-CR" sz="2400" dirty="0">
                <a:latin typeface="+mn-lt"/>
              </a:rPr>
              <a:t>-Facilidad de manejo</a:t>
            </a:r>
            <a:endParaRPr lang="es-ES" sz="2400" dirty="0">
              <a:latin typeface="+mn-lt"/>
            </a:endParaRPr>
          </a:p>
          <a:p>
            <a:pPr>
              <a:defRPr/>
            </a:pPr>
            <a:r>
              <a:rPr lang="es-CR" sz="2400" dirty="0">
                <a:latin typeface="+mn-lt"/>
              </a:rPr>
              <a:t>-Facilidad de mantenimiento</a:t>
            </a:r>
            <a:endParaRPr lang="es-ES" sz="2400" dirty="0">
              <a:latin typeface="+mn-lt"/>
            </a:endParaRPr>
          </a:p>
          <a:p>
            <a:pPr>
              <a:defRPr/>
            </a:pPr>
            <a:r>
              <a:rPr lang="es-CR" sz="2400" dirty="0">
                <a:latin typeface="+mn-lt"/>
              </a:rPr>
              <a:t>-Riesgo Humano</a:t>
            </a:r>
            <a:endParaRPr lang="es-ES" sz="2400" dirty="0">
              <a:latin typeface="+mn-lt"/>
            </a:endParaRPr>
          </a:p>
          <a:p>
            <a:pPr>
              <a:defRPr/>
            </a:pPr>
            <a:r>
              <a:rPr lang="es-CR" sz="2400" dirty="0">
                <a:latin typeface="+mn-lt"/>
              </a:rPr>
              <a:t>-Riesgo Ambiental</a:t>
            </a:r>
            <a:endParaRPr lang="es-ES" sz="2400" dirty="0">
              <a:latin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8688" y="0"/>
            <a:ext cx="8223250" cy="6858000"/>
          </a:xfrm>
          <a:prstGeom prst="rect">
            <a:avLst/>
          </a:prstGeom>
          <a:noFill/>
          <a:ln w="9525">
            <a:noFill/>
            <a:miter lim="800000"/>
            <a:headEnd/>
            <a:tailEnd/>
          </a:ln>
        </p:spPr>
      </p:pic>
      <p:sp>
        <p:nvSpPr>
          <p:cNvPr id="30723" name="2 Subtítulo"/>
          <p:cNvSpPr>
            <a:spLocks noGrp="1"/>
          </p:cNvSpPr>
          <p:nvPr>
            <p:ph type="subTitle" idx="4294967295"/>
          </p:nvPr>
        </p:nvSpPr>
        <p:spPr>
          <a:xfrm>
            <a:off x="142875" y="71438"/>
            <a:ext cx="8858250" cy="3857625"/>
          </a:xfrm>
        </p:spPr>
        <p:txBody>
          <a:bodyPr tIns="0"/>
          <a:lstStyle/>
          <a:p>
            <a:pPr marL="26988" indent="0" algn="just" eaLnBrk="1" hangingPunct="1">
              <a:buFont typeface="Wingdings 2" pitchFamily="18" charset="2"/>
              <a:buNone/>
              <a:defRPr/>
            </a:pPr>
            <a:r>
              <a:rPr lang="es-CR" sz="2500" b="1" i="1" dirty="0" smtClean="0"/>
              <a:t>Económico-financiero</a:t>
            </a:r>
          </a:p>
          <a:p>
            <a:pPr marL="26988" indent="0" algn="just" eaLnBrk="1" hangingPunct="1">
              <a:buFont typeface="Wingdings 2" pitchFamily="18" charset="2"/>
              <a:buNone/>
              <a:defRPr/>
            </a:pPr>
            <a:r>
              <a:rPr lang="es-CR" sz="2500" dirty="0" smtClean="0"/>
              <a:t>La inversión debe ser la menor posible con la eficacia y eficiencia más altas. Desde este punto de vista se seleccionara un método acorde con las necesidades de una empresa de tamaño medio que está iniciando. Este criterio por lo general está relacionado con el anterior,</a:t>
            </a:r>
            <a:endParaRPr lang="es-ES" sz="2500" dirty="0" smtClean="0"/>
          </a:p>
          <a:p>
            <a:pPr>
              <a:defRPr/>
            </a:pPr>
            <a:r>
              <a:rPr lang="es-ES" sz="2400" dirty="0" smtClean="0"/>
              <a:t>Costos de implementación</a:t>
            </a:r>
          </a:p>
          <a:p>
            <a:pPr>
              <a:defRPr/>
            </a:pPr>
            <a:r>
              <a:rPr lang="es-ES" sz="2400" dirty="0" smtClean="0"/>
              <a:t>Costos de operación</a:t>
            </a:r>
          </a:p>
          <a:p>
            <a:pPr>
              <a:defRPr/>
            </a:pPr>
            <a:r>
              <a:rPr lang="es-ES" sz="2400" dirty="0" smtClean="0"/>
              <a:t>Costos de mantenimiento</a:t>
            </a:r>
          </a:p>
          <a:p>
            <a:pPr marL="26988" indent="0" algn="just" eaLnBrk="1" hangingPunct="1">
              <a:buFont typeface="Wingdings 2" pitchFamily="18" charset="2"/>
              <a:buNone/>
              <a:defRPr/>
            </a:pPr>
            <a:endParaRPr lang="es-CR" sz="2500" dirty="0" smtClean="0"/>
          </a:p>
          <a:p>
            <a:pPr marL="26988" indent="0" algn="just" eaLnBrk="1" hangingPunct="1">
              <a:buFont typeface="Wingdings 2" pitchFamily="18" charset="2"/>
              <a:buNone/>
              <a:defRPr/>
            </a:pPr>
            <a:endParaRPr lang="es-CR" sz="2500" dirty="0" smtClean="0"/>
          </a:p>
        </p:txBody>
      </p:sp>
      <p:sp>
        <p:nvSpPr>
          <p:cNvPr id="7" name="6 CuadroTexto"/>
          <p:cNvSpPr txBox="1"/>
          <p:nvPr/>
        </p:nvSpPr>
        <p:spPr>
          <a:xfrm>
            <a:off x="214313" y="4214813"/>
            <a:ext cx="8715375" cy="1631950"/>
          </a:xfrm>
          <a:prstGeom prst="rect">
            <a:avLst/>
          </a:prstGeom>
          <a:noFill/>
        </p:spPr>
        <p:txBody>
          <a:bodyPr>
            <a:spAutoFit/>
          </a:bodyPr>
          <a:lstStyle/>
          <a:p>
            <a:pPr>
              <a:defRPr/>
            </a:pPr>
            <a:r>
              <a:rPr lang="es-ES" sz="2500" b="1" i="1" dirty="0">
                <a:latin typeface="+mj-lt"/>
              </a:rPr>
              <a:t>Accesibilidad en el Ecuador</a:t>
            </a:r>
          </a:p>
          <a:p>
            <a:pPr>
              <a:defRPr/>
            </a:pPr>
            <a:r>
              <a:rPr lang="es-CR" sz="2500" dirty="0">
                <a:latin typeface="+mn-lt"/>
              </a:rPr>
              <a:t>Todos los criterios anteriores están relacionados entre sí, y a su vez todos dependen de facilidad con la que se puede montar el sistema seleccionado en el Ecuador.</a:t>
            </a:r>
            <a:endParaRPr lang="es-ES" sz="2500" b="1" i="1" dirty="0">
              <a:latin typeface="+mj-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2 Subtítulo"/>
          <p:cNvSpPr>
            <a:spLocks noGrp="1"/>
          </p:cNvSpPr>
          <p:nvPr>
            <p:ph type="subTitle" idx="4294967295"/>
          </p:nvPr>
        </p:nvSpPr>
        <p:spPr>
          <a:xfrm>
            <a:off x="142875" y="71438"/>
            <a:ext cx="8858250" cy="2214562"/>
          </a:xfrm>
        </p:spPr>
        <p:txBody>
          <a:bodyPr tIns="0"/>
          <a:lstStyle/>
          <a:p>
            <a:pPr marL="26988" indent="0" algn="just" eaLnBrk="1" hangingPunct="1">
              <a:buFont typeface="Wingdings 2" pitchFamily="18" charset="2"/>
              <a:buNone/>
            </a:pPr>
            <a:r>
              <a:rPr lang="es-CR" sz="2300" dirty="0" smtClean="0"/>
              <a:t>Previo a la matriz de decisión, está una matriz de ponderación, donde se comparan la importancia o afectación de los diferentes parámetros, dando como resultado un factor de peso para cada uno. Luego se analiza el valor de cada parámetro dentro del método propuesto y se lo multiplica por el factor de peso, para finalmente sumarlo de manera vertical. </a:t>
            </a:r>
          </a:p>
        </p:txBody>
      </p:sp>
      <p:graphicFrame>
        <p:nvGraphicFramePr>
          <p:cNvPr id="4" name="3 Tabla"/>
          <p:cNvGraphicFramePr>
            <a:graphicFrameLocks noGrp="1"/>
          </p:cNvGraphicFramePr>
          <p:nvPr/>
        </p:nvGraphicFramePr>
        <p:xfrm>
          <a:off x="214278" y="1857363"/>
          <a:ext cx="8715444" cy="4979641"/>
        </p:xfrm>
        <a:graphic>
          <a:graphicData uri="http://schemas.openxmlformats.org/drawingml/2006/table">
            <a:tbl>
              <a:tblPr/>
              <a:tblGrid>
                <a:gridCol w="284411"/>
                <a:gridCol w="1941848"/>
                <a:gridCol w="313835"/>
                <a:gridCol w="313835"/>
                <a:gridCol w="313835"/>
                <a:gridCol w="313835"/>
                <a:gridCol w="313835"/>
                <a:gridCol w="313835"/>
                <a:gridCol w="313835"/>
                <a:gridCol w="313835"/>
                <a:gridCol w="313835"/>
                <a:gridCol w="313835"/>
                <a:gridCol w="313835"/>
                <a:gridCol w="313835"/>
                <a:gridCol w="313835"/>
                <a:gridCol w="313835"/>
                <a:gridCol w="313835"/>
                <a:gridCol w="578631"/>
                <a:gridCol w="575362"/>
                <a:gridCol w="627667"/>
              </a:tblGrid>
              <a:tr h="381912">
                <a:tc gridSpan="20">
                  <a:txBody>
                    <a:bodyPr/>
                    <a:lstStyle/>
                    <a:p>
                      <a:pPr algn="ctr" fontAlgn="ctr"/>
                      <a:r>
                        <a:rPr lang="es-ES" sz="1300" b="1" i="0" u="none" strike="noStrike" dirty="0">
                          <a:solidFill>
                            <a:srgbClr val="000000"/>
                          </a:solidFill>
                          <a:latin typeface="Calibri"/>
                        </a:rPr>
                        <a:t>TABLA 3.1 MATRIZ PARA EL ANALISIS DEL VALOR</a:t>
                      </a:r>
                    </a:p>
                  </a:txBody>
                  <a:tcPr marL="6855" marR="6855" marT="685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85319">
                <a:tc>
                  <a:txBody>
                    <a:bodyPr/>
                    <a:lstStyle/>
                    <a:p>
                      <a:pPr algn="ctr" fontAlgn="ctr"/>
                      <a:r>
                        <a:rPr lang="es-ES" sz="800" b="1" i="0" u="none" strike="noStrike">
                          <a:solidFill>
                            <a:srgbClr val="000000"/>
                          </a:solidFill>
                          <a:latin typeface="Calibri"/>
                        </a:rPr>
                        <a:t>No.</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PARAMETROS DE EVALUACION</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a:t>
                      </a:r>
                    </a:p>
                  </a:txBody>
                  <a:tcPr marL="6855" marR="6855" marT="68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2</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3</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4</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5</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6</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7</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8</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9</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12</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13</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14</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15</a:t>
                      </a:r>
                    </a:p>
                  </a:txBody>
                  <a:tcPr marL="6855" marR="6855" marT="68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Punto pi</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Punto aprox pi</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Factor de peso WF</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429">
                <a:tc>
                  <a:txBody>
                    <a:bodyPr/>
                    <a:lstStyle/>
                    <a:p>
                      <a:pPr algn="ctr" fontAlgn="ctr"/>
                      <a:r>
                        <a:rPr lang="es-ES" sz="800" b="0" i="0" u="none" strike="noStrike">
                          <a:solidFill>
                            <a:srgbClr val="000000"/>
                          </a:solidFill>
                          <a:latin typeface="Calibri"/>
                        </a:rPr>
                        <a:t>1</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Capacidad de clasificacion</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N/A</a:t>
                      </a:r>
                    </a:p>
                  </a:txBody>
                  <a:tcPr marL="6855" marR="6855" marT="68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0,5</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0,5</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0,5</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11,5</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12</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0,11</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429">
                <a:tc>
                  <a:txBody>
                    <a:bodyPr/>
                    <a:lstStyle/>
                    <a:p>
                      <a:pPr algn="ctr" fontAlgn="ctr"/>
                      <a:r>
                        <a:rPr lang="es-ES" sz="800" b="0" i="0" u="none" strike="noStrike">
                          <a:solidFill>
                            <a:srgbClr val="000000"/>
                          </a:solidFill>
                          <a:latin typeface="Calibri"/>
                        </a:rPr>
                        <a:t>2</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Afectacion al material</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0,5</a:t>
                      </a:r>
                    </a:p>
                  </a:txBody>
                  <a:tcPr marL="6855" marR="6855" marT="68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N/A</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0,5</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0,5</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0,5</a:t>
                      </a:r>
                    </a:p>
                  </a:txBody>
                  <a:tcPr marL="6855" marR="6855" marT="68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11</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11</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0,10</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429">
                <a:tc>
                  <a:txBody>
                    <a:bodyPr/>
                    <a:lstStyle/>
                    <a:p>
                      <a:pPr algn="ctr" fontAlgn="ctr"/>
                      <a:r>
                        <a:rPr lang="es-ES" sz="800" b="0" i="0" u="none" strike="noStrike">
                          <a:solidFill>
                            <a:srgbClr val="000000"/>
                          </a:solidFill>
                          <a:latin typeface="Calibri"/>
                        </a:rPr>
                        <a:t>3</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Requiere pretratamiento</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N/A</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2</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0,02</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429">
                <a:tc>
                  <a:txBody>
                    <a:bodyPr/>
                    <a:lstStyle/>
                    <a:p>
                      <a:pPr algn="ctr" fontAlgn="ctr"/>
                      <a:r>
                        <a:rPr lang="es-ES" sz="800" b="0" i="0" u="none" strike="noStrike">
                          <a:solidFill>
                            <a:srgbClr val="000000"/>
                          </a:solidFill>
                          <a:latin typeface="Calibri"/>
                        </a:rPr>
                        <a:t>4</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Velocidad de separacion</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N/A</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0,5</a:t>
                      </a:r>
                    </a:p>
                  </a:txBody>
                  <a:tcPr marL="6855" marR="6855" marT="68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8,5</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9</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0,08</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429">
                <a:tc>
                  <a:txBody>
                    <a:bodyPr/>
                    <a:lstStyle/>
                    <a:p>
                      <a:pPr algn="ctr" fontAlgn="ctr"/>
                      <a:r>
                        <a:rPr lang="es-ES" sz="800" b="0" i="0" u="none" strike="noStrike">
                          <a:solidFill>
                            <a:srgbClr val="000000"/>
                          </a:solidFill>
                          <a:latin typeface="Calibri"/>
                        </a:rPr>
                        <a:t>5</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Automatizacion en la industria</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0,5</a:t>
                      </a:r>
                    </a:p>
                  </a:txBody>
                  <a:tcPr marL="6855" marR="6855" marT="68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0,5</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N/A</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0,5</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11,5</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12</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0,11</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429">
                <a:tc>
                  <a:txBody>
                    <a:bodyPr/>
                    <a:lstStyle/>
                    <a:p>
                      <a:pPr algn="ctr" fontAlgn="ctr"/>
                      <a:r>
                        <a:rPr lang="es-ES" sz="800" b="0" i="0" u="none" strike="noStrike">
                          <a:solidFill>
                            <a:srgbClr val="000000"/>
                          </a:solidFill>
                          <a:latin typeface="Calibri"/>
                        </a:rPr>
                        <a:t>6</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Optimizacion en el almacenaje</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N/A</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0,00</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429">
                <a:tc>
                  <a:txBody>
                    <a:bodyPr/>
                    <a:lstStyle/>
                    <a:p>
                      <a:pPr algn="ctr" fontAlgn="ctr"/>
                      <a:r>
                        <a:rPr lang="es-ES" sz="800" b="0" i="0" u="none" strike="noStrike">
                          <a:solidFill>
                            <a:srgbClr val="000000"/>
                          </a:solidFill>
                          <a:latin typeface="Calibri"/>
                        </a:rPr>
                        <a:t>7</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Facilidad de implementacion</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N/A</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0,5</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0,5</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0,5</a:t>
                      </a:r>
                    </a:p>
                  </a:txBody>
                  <a:tcPr marL="6855" marR="6855" marT="68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3,5</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4</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0,04</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429">
                <a:tc>
                  <a:txBody>
                    <a:bodyPr/>
                    <a:lstStyle/>
                    <a:p>
                      <a:pPr algn="ctr" fontAlgn="ctr"/>
                      <a:r>
                        <a:rPr lang="es-ES" sz="800" b="0" i="0" u="none" strike="noStrike">
                          <a:solidFill>
                            <a:srgbClr val="000000"/>
                          </a:solidFill>
                          <a:latin typeface="Calibri"/>
                        </a:rPr>
                        <a:t>8</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Facilidad de manejo</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N/A</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0,5</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0,5</a:t>
                      </a:r>
                    </a:p>
                  </a:txBody>
                  <a:tcPr marL="6855" marR="6855" marT="68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5</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5</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0,05</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429">
                <a:tc>
                  <a:txBody>
                    <a:bodyPr/>
                    <a:lstStyle/>
                    <a:p>
                      <a:pPr algn="ctr" fontAlgn="ctr"/>
                      <a:r>
                        <a:rPr lang="es-ES" sz="800" b="0" i="0" u="none" strike="noStrike">
                          <a:solidFill>
                            <a:srgbClr val="000000"/>
                          </a:solidFill>
                          <a:latin typeface="Calibri"/>
                        </a:rPr>
                        <a:t>9</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Facilidad mantenimiento</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N/A</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0,5</a:t>
                      </a:r>
                    </a:p>
                  </a:txBody>
                  <a:tcPr marL="6855" marR="6855" marT="68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3,5</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4</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0,04</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429">
                <a:tc>
                  <a:txBody>
                    <a:bodyPr/>
                    <a:lstStyle/>
                    <a:p>
                      <a:pPr algn="ctr" fontAlgn="ctr"/>
                      <a:r>
                        <a:rPr lang="es-ES" sz="800" b="0" i="0" u="none" strike="noStrike">
                          <a:solidFill>
                            <a:srgbClr val="000000"/>
                          </a:solidFill>
                          <a:latin typeface="Calibri"/>
                        </a:rPr>
                        <a:t>10</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Riesgo humano</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N/A</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14</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14</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0,13</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429">
                <a:tc>
                  <a:txBody>
                    <a:bodyPr/>
                    <a:lstStyle/>
                    <a:p>
                      <a:pPr algn="ctr" fontAlgn="ctr"/>
                      <a:r>
                        <a:rPr lang="es-ES" sz="800" b="0" i="0" u="none" strike="noStrike">
                          <a:solidFill>
                            <a:srgbClr val="000000"/>
                          </a:solidFill>
                          <a:latin typeface="Calibri"/>
                        </a:rPr>
                        <a:t>11</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Riesgo ambiental</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0,5</a:t>
                      </a:r>
                    </a:p>
                  </a:txBody>
                  <a:tcPr marL="6855" marR="6855" marT="68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0,5</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0,5</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0,5</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0,5</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N/A</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0,5</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0,5</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0,5</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0,5</a:t>
                      </a:r>
                    </a:p>
                  </a:txBody>
                  <a:tcPr marL="6855" marR="6855" marT="68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8,5</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9</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0,08</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429">
                <a:tc>
                  <a:txBody>
                    <a:bodyPr/>
                    <a:lstStyle/>
                    <a:p>
                      <a:pPr algn="ctr" fontAlgn="ctr"/>
                      <a:r>
                        <a:rPr lang="es-ES" sz="800" b="0" i="0" u="none" strike="noStrike">
                          <a:solidFill>
                            <a:srgbClr val="000000"/>
                          </a:solidFill>
                          <a:latin typeface="Calibri"/>
                        </a:rPr>
                        <a:t>12</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Costos de implementacion</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0,5</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0,5</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N/A</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0,5</a:t>
                      </a:r>
                    </a:p>
                  </a:txBody>
                  <a:tcPr marL="6855" marR="6855" marT="68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7,5</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8</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0,07</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429">
                <a:tc>
                  <a:txBody>
                    <a:bodyPr/>
                    <a:lstStyle/>
                    <a:p>
                      <a:pPr algn="ctr" fontAlgn="ctr"/>
                      <a:r>
                        <a:rPr lang="es-ES" sz="800" b="0" i="0" u="none" strike="noStrike">
                          <a:solidFill>
                            <a:srgbClr val="000000"/>
                          </a:solidFill>
                          <a:latin typeface="Calibri"/>
                        </a:rPr>
                        <a:t>13</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Costos de operación</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0,5</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N/A</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0,5</a:t>
                      </a:r>
                    </a:p>
                  </a:txBody>
                  <a:tcPr marL="6855" marR="6855" marT="68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7</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7</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0,06</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429">
                <a:tc>
                  <a:txBody>
                    <a:bodyPr/>
                    <a:lstStyle/>
                    <a:p>
                      <a:pPr algn="ctr" fontAlgn="ctr"/>
                      <a:r>
                        <a:rPr lang="es-ES" sz="800" b="0" i="0" u="none" strike="noStrike">
                          <a:solidFill>
                            <a:srgbClr val="000000"/>
                          </a:solidFill>
                          <a:latin typeface="Calibri"/>
                        </a:rPr>
                        <a:t>14</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Costos de mantenimiento</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0,5</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N/A</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0,5</a:t>
                      </a:r>
                    </a:p>
                  </a:txBody>
                  <a:tcPr marL="6855" marR="6855" marT="68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6</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6</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0,05</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202">
                <a:tc>
                  <a:txBody>
                    <a:bodyPr/>
                    <a:lstStyle/>
                    <a:p>
                      <a:pPr algn="ctr" fontAlgn="ctr"/>
                      <a:r>
                        <a:rPr lang="es-ES" sz="800" b="0" i="0" u="none" strike="noStrike">
                          <a:solidFill>
                            <a:srgbClr val="000000"/>
                          </a:solidFill>
                          <a:latin typeface="Calibri"/>
                        </a:rPr>
                        <a:t>15</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Accesibilidad en el Ecuador</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0,5</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0,5</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0,5</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0,5</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0,5</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0,5</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0,5</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0,5</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0,5</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N/A</a:t>
                      </a:r>
                    </a:p>
                  </a:txBody>
                  <a:tcPr marL="6855" marR="6855" marT="68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6,5</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7</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0,06</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202">
                <a:tc>
                  <a:txBody>
                    <a:bodyPr/>
                    <a:lstStyle/>
                    <a:p>
                      <a:pPr algn="ctr" fontAlgn="ctr"/>
                      <a:endParaRPr lang="es-ES" sz="800" b="0" i="0" u="none" strike="noStrike">
                        <a:solidFill>
                          <a:srgbClr val="000000"/>
                        </a:solidFill>
                        <a:latin typeface="Calibri"/>
                      </a:endParaRPr>
                    </a:p>
                  </a:txBody>
                  <a:tcPr marL="6855" marR="6855" marT="685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ES" sz="800" b="0" i="0" u="none" strike="noStrike">
                        <a:solidFill>
                          <a:srgbClr val="000000"/>
                        </a:solidFill>
                        <a:latin typeface="Calibri"/>
                      </a:endParaRPr>
                    </a:p>
                  </a:txBody>
                  <a:tcPr marL="6855" marR="6855" marT="685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ES" sz="800" b="0" i="0" u="none" strike="noStrike">
                        <a:solidFill>
                          <a:srgbClr val="000000"/>
                        </a:solidFill>
                        <a:latin typeface="Calibri"/>
                      </a:endParaRPr>
                    </a:p>
                  </a:txBody>
                  <a:tcPr marL="6855" marR="6855" marT="685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ES" sz="800" b="0" i="0" u="none" strike="noStrike">
                        <a:solidFill>
                          <a:srgbClr val="000000"/>
                        </a:solidFill>
                        <a:latin typeface="Calibri"/>
                      </a:endParaRPr>
                    </a:p>
                  </a:txBody>
                  <a:tcPr marL="6855" marR="6855" marT="685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ES" sz="800" b="0" i="0" u="none" strike="noStrike">
                        <a:solidFill>
                          <a:srgbClr val="000000"/>
                        </a:solidFill>
                        <a:latin typeface="Calibri"/>
                      </a:endParaRPr>
                    </a:p>
                  </a:txBody>
                  <a:tcPr marL="6855" marR="6855" marT="685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ES" sz="800" b="0" i="0" u="none" strike="noStrike">
                        <a:solidFill>
                          <a:srgbClr val="000000"/>
                        </a:solidFill>
                        <a:latin typeface="Calibri"/>
                      </a:endParaRPr>
                    </a:p>
                  </a:txBody>
                  <a:tcPr marL="6855" marR="6855" marT="685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ES" sz="800" b="0" i="0" u="none" strike="noStrike">
                        <a:solidFill>
                          <a:srgbClr val="000000"/>
                        </a:solidFill>
                        <a:latin typeface="Calibri"/>
                      </a:endParaRPr>
                    </a:p>
                  </a:txBody>
                  <a:tcPr marL="6855" marR="6855" marT="685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ES" sz="800" b="0" i="0" u="none" strike="noStrike">
                        <a:solidFill>
                          <a:srgbClr val="000000"/>
                        </a:solidFill>
                        <a:latin typeface="Calibri"/>
                      </a:endParaRPr>
                    </a:p>
                  </a:txBody>
                  <a:tcPr marL="6855" marR="6855" marT="685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ES" sz="800" b="0" i="0" u="none" strike="noStrike" dirty="0">
                        <a:solidFill>
                          <a:srgbClr val="000000"/>
                        </a:solidFill>
                        <a:latin typeface="Calibri"/>
                      </a:endParaRPr>
                    </a:p>
                  </a:txBody>
                  <a:tcPr marL="6855" marR="6855" marT="685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ES" sz="800" b="0" i="0" u="none" strike="noStrike">
                        <a:solidFill>
                          <a:srgbClr val="000000"/>
                        </a:solidFill>
                        <a:latin typeface="Calibri"/>
                      </a:endParaRPr>
                    </a:p>
                  </a:txBody>
                  <a:tcPr marL="6855" marR="6855" marT="685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ES" sz="800" b="0" i="0" u="none" strike="noStrike">
                        <a:solidFill>
                          <a:srgbClr val="000000"/>
                        </a:solidFill>
                        <a:latin typeface="Calibri"/>
                      </a:endParaRPr>
                    </a:p>
                  </a:txBody>
                  <a:tcPr marL="6855" marR="6855" marT="685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ES" sz="800" b="0" i="0" u="none" strike="noStrike">
                        <a:solidFill>
                          <a:srgbClr val="000000"/>
                        </a:solidFill>
                        <a:latin typeface="Calibri"/>
                      </a:endParaRPr>
                    </a:p>
                  </a:txBody>
                  <a:tcPr marL="6855" marR="6855" marT="685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ES" sz="800" b="0" i="0" u="none" strike="noStrike">
                        <a:solidFill>
                          <a:srgbClr val="000000"/>
                        </a:solidFill>
                        <a:latin typeface="Calibri"/>
                      </a:endParaRPr>
                    </a:p>
                  </a:txBody>
                  <a:tcPr marL="6855" marR="6855" marT="685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ES" sz="800" b="0" i="0" u="none" strike="noStrike">
                        <a:solidFill>
                          <a:srgbClr val="000000"/>
                        </a:solidFill>
                        <a:latin typeface="Calibri"/>
                      </a:endParaRPr>
                    </a:p>
                  </a:txBody>
                  <a:tcPr marL="6855" marR="6855" marT="685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ES" sz="800" b="0" i="0" u="none" strike="noStrike">
                        <a:solidFill>
                          <a:srgbClr val="000000"/>
                        </a:solidFill>
                        <a:latin typeface="Calibri"/>
                      </a:endParaRPr>
                    </a:p>
                  </a:txBody>
                  <a:tcPr marL="6855" marR="6855" marT="685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ES" sz="800" b="0" i="0" u="none" strike="noStrike">
                        <a:solidFill>
                          <a:srgbClr val="000000"/>
                        </a:solidFill>
                        <a:latin typeface="Calibri"/>
                      </a:endParaRPr>
                    </a:p>
                  </a:txBody>
                  <a:tcPr marL="6855" marR="6855" marT="685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ES" sz="800" b="0" i="0" u="none" strike="noStrike">
                        <a:solidFill>
                          <a:srgbClr val="000000"/>
                        </a:solidFill>
                        <a:latin typeface="Calibri"/>
                      </a:endParaRPr>
                    </a:p>
                  </a:txBody>
                  <a:tcPr marL="6855" marR="6855" marT="685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s-ES" sz="800" b="0" i="0" u="none" strike="noStrike">
                          <a:solidFill>
                            <a:srgbClr val="000000"/>
                          </a:solidFill>
                          <a:latin typeface="Calibri"/>
                        </a:rPr>
                        <a:t>105</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latin typeface="Calibri"/>
                        </a:rPr>
                        <a:t>110</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dirty="0">
                          <a:solidFill>
                            <a:srgbClr val="000000"/>
                          </a:solidFill>
                          <a:latin typeface="Calibri"/>
                        </a:rPr>
                        <a:t>1,00</a:t>
                      </a:r>
                    </a:p>
                  </a:txBody>
                  <a:tcPr marL="6855" marR="6855" marT="68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2 Subtítulo"/>
          <p:cNvSpPr>
            <a:spLocks noGrp="1"/>
          </p:cNvSpPr>
          <p:nvPr>
            <p:ph type="subTitle" idx="4294967295"/>
          </p:nvPr>
        </p:nvSpPr>
        <p:spPr>
          <a:xfrm>
            <a:off x="142875" y="71438"/>
            <a:ext cx="8858250" cy="6572272"/>
          </a:xfrm>
        </p:spPr>
        <p:txBody>
          <a:bodyPr tIns="0"/>
          <a:lstStyle/>
          <a:p>
            <a:pPr lvl="0"/>
            <a:r>
              <a:rPr lang="es-ES" sz="2400" b="1" i="1" dirty="0" smtClean="0"/>
              <a:t>Capacidad de clasificación:</a:t>
            </a:r>
            <a:r>
              <a:rPr lang="es-ES" sz="2400" dirty="0" smtClean="0"/>
              <a:t>  En este criterio la escala será dividida en seis valores (0, 2, 4, 6, 8, 10), entonces, si el método es capaz de analizar todos los elementos que nos interesan, sin importar sus compuestos adicionales o agentes externos se colocara el mayor valor de 10, y se irá reduciendo al siguiente valor por cada condición que no permita su identificación</a:t>
            </a:r>
          </a:p>
          <a:p>
            <a:r>
              <a:rPr lang="es-CR" sz="2400" b="1" i="1" dirty="0" smtClean="0"/>
              <a:t>Afectación al material: </a:t>
            </a:r>
            <a:r>
              <a:rPr lang="es-CR" sz="2400" dirty="0" smtClean="0"/>
              <a:t>En este punto la escala se dividirá en únicamente 3 valores (0.5, 10), asignando 0 al método que afecte completamente al material, 5 al método que afecte medianamente al material, y 10 al método que no afecte en absoluto al elemento.</a:t>
            </a:r>
          </a:p>
          <a:p>
            <a:pPr lvl="0"/>
            <a:r>
              <a:rPr lang="es-ES" sz="2400" b="1" i="1" dirty="0" smtClean="0"/>
              <a:t>Velocidad de separación: </a:t>
            </a:r>
            <a:r>
              <a:rPr lang="es-ES" sz="2400" dirty="0" smtClean="0"/>
              <a:t>En el análisis de este parámetro, se dividirá la escala en 5 valores (0, 2.5, 5, 7.5, 10), siendo los métodos binarios de varios pasos los de menor valor, los binarios de una sola separación tendrán el valor intermedio pues a pesar de ser rápidos deben tener un análisis previo, y los de mayor valor los que se pueden identificar en una cinta transportadora. Además de tomar en cuenta la naturaleza misma del método  </a:t>
            </a:r>
          </a:p>
          <a:p>
            <a:endParaRPr lang="es-ES" sz="2400" dirty="0" smtClean="0"/>
          </a:p>
          <a:p>
            <a:pPr marL="26988" indent="0" algn="just" eaLnBrk="1" hangingPunct="1">
              <a:buFont typeface="Wingdings 2" pitchFamily="18" charset="2"/>
              <a:buNone/>
            </a:pPr>
            <a:endParaRPr lang="es-CR" sz="23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2 Subtítulo"/>
          <p:cNvSpPr>
            <a:spLocks noGrp="1"/>
          </p:cNvSpPr>
          <p:nvPr>
            <p:ph type="subTitle" idx="4294967295"/>
          </p:nvPr>
        </p:nvSpPr>
        <p:spPr>
          <a:xfrm>
            <a:off x="142875" y="71438"/>
            <a:ext cx="8858250" cy="6572272"/>
          </a:xfrm>
        </p:spPr>
        <p:txBody>
          <a:bodyPr tIns="0"/>
          <a:lstStyle/>
          <a:p>
            <a:r>
              <a:rPr lang="es-CR" sz="2400" b="1" i="1" dirty="0" smtClean="0"/>
              <a:t>Automatización en la industria: </a:t>
            </a:r>
            <a:r>
              <a:rPr lang="es-CR" sz="2400" dirty="0" smtClean="0"/>
              <a:t>En este parámetro, por ser las únicas opciones “si” o “no”, obtendrá valores de 10 si es automatizable o 0 si no lo es, mientras que 5 si podría llegar a serlo.</a:t>
            </a:r>
          </a:p>
          <a:p>
            <a:r>
              <a:rPr lang="es-CR" sz="2400" b="1" i="1" dirty="0" smtClean="0"/>
              <a:t>Facilidad de implementación:</a:t>
            </a:r>
            <a:r>
              <a:rPr lang="es-CR" sz="2400" dirty="0" smtClean="0"/>
              <a:t> En este criterio la escala del 0 al 10 será dividida en 5 valores, 0 para aquellos que no pueden implementarse, 2.5 para los más complicados, 5 para los medianamente complicados, 7.5 para los medianamente fáciles de implementar y 10 para los realmente sencillos. Tomando en cuenta aspectos que mientras más técnicos serán más difíciles, mientras más equipos habrá mayor dificultad y lo mismo mientras mayor sea su tamaño.</a:t>
            </a:r>
          </a:p>
          <a:p>
            <a:r>
              <a:rPr lang="es-CR" sz="2400" b="1" i="1" dirty="0" smtClean="0"/>
              <a:t>Facilidad de manejo:</a:t>
            </a:r>
            <a:r>
              <a:rPr lang="es-CR" sz="2400" dirty="0" smtClean="0"/>
              <a:t> La facilidad de manejo tiene que ver en gran medida con el nivel de automatización en la industria, por lo que en este punto la escala tendrá los valores de 0, 2.5, 5, 7.5, 10. Representando 0 el nivel más alto de dificultad y 10 el nivel de mayor facilidad.</a:t>
            </a:r>
            <a:endParaRPr lang="es-ES" sz="2400" dirty="0" smtClean="0"/>
          </a:p>
          <a:p>
            <a:pPr marL="26988" indent="0" algn="just" eaLnBrk="1" hangingPunct="1">
              <a:buFont typeface="Wingdings 2" pitchFamily="18" charset="2"/>
              <a:buNone/>
            </a:pPr>
            <a:endParaRPr lang="es-CR" sz="23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2 Subtítulo"/>
          <p:cNvSpPr>
            <a:spLocks noGrp="1"/>
          </p:cNvSpPr>
          <p:nvPr>
            <p:ph type="subTitle" idx="4294967295"/>
          </p:nvPr>
        </p:nvSpPr>
        <p:spPr>
          <a:xfrm>
            <a:off x="142875" y="71438"/>
            <a:ext cx="8858250" cy="6572272"/>
          </a:xfrm>
        </p:spPr>
        <p:txBody>
          <a:bodyPr tIns="0"/>
          <a:lstStyle/>
          <a:p>
            <a:pPr lvl="0"/>
            <a:r>
              <a:rPr lang="es-ES" sz="2400" b="1" i="1" dirty="0" smtClean="0"/>
              <a:t>Facilidad de mantenimiento: </a:t>
            </a:r>
            <a:r>
              <a:rPr lang="es-ES" sz="2400" dirty="0" smtClean="0"/>
              <a:t>Este numeral tendrá la división de la escala al igual que la anterior, y se relaciona con los dos anteriores en gran medida, pues analiza la complejidad de los equipos a utilizar, su principio y sus dimensiones en las instalaciones, así como su periodicidad.</a:t>
            </a:r>
          </a:p>
          <a:p>
            <a:pPr lvl="0"/>
            <a:r>
              <a:rPr lang="es-ES" sz="2400" b="1" i="1" dirty="0" smtClean="0"/>
              <a:t>Riesgo humano: 	</a:t>
            </a:r>
            <a:r>
              <a:rPr lang="es-ES" sz="2400" dirty="0" smtClean="0"/>
              <a:t>La cuantificación de este parámetro tendrá la subdivisión en la escala de 0 cuando el riesgo humano sea máximo, 2.5 cuando se grave pero se pueda trabajar pero no se recomienda, 5 cuando exista el riesgo pero se pueda trabajar con elementos de seguridad, 7.5 cuando no requiera mayor protección, y 10 cuando el riesgo sea nulo.</a:t>
            </a:r>
          </a:p>
          <a:p>
            <a:pPr lvl="0"/>
            <a:r>
              <a:rPr lang="es-ES" sz="2400" b="1" i="1" dirty="0" smtClean="0"/>
              <a:t>Riesgo ambiental:</a:t>
            </a:r>
            <a:r>
              <a:rPr lang="es-ES" sz="2400" dirty="0" smtClean="0"/>
              <a:t> Este parámetro tendrá los mismos criterios de valoración del numeral anterior aplicados al medio ambiente.</a:t>
            </a:r>
          </a:p>
          <a:p>
            <a:r>
              <a:rPr lang="es-ES" sz="2400" b="1" i="1" dirty="0" smtClean="0"/>
              <a:t>Accesibilidad en el Ecuador: </a:t>
            </a:r>
            <a:r>
              <a:rPr lang="es-ES" sz="2400" dirty="0" smtClean="0"/>
              <a:t>Este criterio tendrá el valor de 10 si existe en el mercado nacional, 5 si no existe en gran numero y si no puede ser importado y 0 si no puede ser importado por diversos motivos.</a:t>
            </a:r>
            <a:r>
              <a:rPr lang="es-ES" sz="2400" b="1" i="1" dirty="0" smtClean="0"/>
              <a:t> </a:t>
            </a:r>
            <a:endParaRPr lang="es-ES" sz="2400" dirty="0" smtClean="0"/>
          </a:p>
          <a:p>
            <a:pPr lvl="0"/>
            <a:endParaRPr lang="es-ES" sz="2400" dirty="0" smtClean="0"/>
          </a:p>
          <a:p>
            <a:pPr>
              <a:buNone/>
            </a:pPr>
            <a:endParaRPr lang="es-ES" sz="2400" dirty="0" smtClean="0"/>
          </a:p>
          <a:p>
            <a:pPr marL="26988" indent="0" algn="just" eaLnBrk="1" hangingPunct="1">
              <a:buFont typeface="Wingdings 2" pitchFamily="18" charset="2"/>
              <a:buNone/>
            </a:pPr>
            <a:endParaRPr lang="es-CR" sz="23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2 Subtítulo"/>
          <p:cNvSpPr>
            <a:spLocks noGrp="1"/>
          </p:cNvSpPr>
          <p:nvPr>
            <p:ph type="subTitle" idx="4294967295"/>
          </p:nvPr>
        </p:nvSpPr>
        <p:spPr>
          <a:xfrm>
            <a:off x="142875" y="71438"/>
            <a:ext cx="8858250" cy="6572272"/>
          </a:xfrm>
        </p:spPr>
        <p:txBody>
          <a:bodyPr tIns="0"/>
          <a:lstStyle/>
          <a:p>
            <a:pPr lvl="0"/>
            <a:r>
              <a:rPr lang="es-ES" sz="2400" b="1" i="1" dirty="0" smtClean="0"/>
              <a:t>Costos de implementación: </a:t>
            </a:r>
            <a:r>
              <a:rPr lang="es-ES" sz="2400" dirty="0" smtClean="0"/>
              <a:t>Este parámetro se deriva, de manera lógica, del numeral 5, pues es casi una constante que mientras más dificultad existe, mayor será su costo. Pero en este caso el valor de 0 será para  el método que represente mayor costo, y se incrementará en 2.5, 5, 7.5, hasta 10 para valorar el más económico.</a:t>
            </a:r>
          </a:p>
          <a:p>
            <a:pPr lvl="0"/>
            <a:r>
              <a:rPr lang="es-ES" sz="2400" b="1" i="1" dirty="0" smtClean="0"/>
              <a:t>Costos de operación: </a:t>
            </a:r>
            <a:r>
              <a:rPr lang="es-ES" sz="2400" dirty="0" smtClean="0"/>
              <a:t>Este parámetro se deriva, toma en cuenta, los insumos, la energía requerida, y elementos como el número de operarios necesarios para llegar a fin propuesto, con la misma valoración y lógica del numeral anterior.</a:t>
            </a:r>
          </a:p>
          <a:p>
            <a:pPr lvl="0"/>
            <a:r>
              <a:rPr lang="es-CR" sz="2400" b="1" i="1" dirty="0" smtClean="0"/>
              <a:t>Costos de mantenimiento:</a:t>
            </a:r>
            <a:r>
              <a:rPr lang="es-CR" sz="2400" dirty="0" smtClean="0"/>
              <a:t> En este punto, que tiene estrecha relación con el punto 7, el rango será dividido en 0, 2.5, 5, 7.5, 10, siendo 0 el más costoso y 10 el más económico. Además se puede deducir que mientras más tecnificado o grande sea el equipo instalado mayor será su costo, así como también mientras más periódico sea</a:t>
            </a:r>
            <a:endParaRPr lang="es-ES" sz="2400" dirty="0" smtClean="0"/>
          </a:p>
          <a:p>
            <a:pPr>
              <a:buNone/>
            </a:pPr>
            <a:endParaRPr lang="es-ES" sz="2400" dirty="0" smtClean="0"/>
          </a:p>
          <a:p>
            <a:pPr marL="26988" indent="0" algn="just" eaLnBrk="1" hangingPunct="1">
              <a:buFont typeface="Wingdings 2" pitchFamily="18" charset="2"/>
              <a:buNone/>
            </a:pPr>
            <a:endParaRPr lang="es-CR" sz="23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8" y="-6"/>
          <a:ext cx="9144015" cy="6858005"/>
        </p:xfrm>
        <a:graphic>
          <a:graphicData uri="http://schemas.openxmlformats.org/drawingml/2006/table">
            <a:tbl>
              <a:tblPr/>
              <a:tblGrid>
                <a:gridCol w="189916"/>
                <a:gridCol w="666863"/>
                <a:gridCol w="431627"/>
                <a:gridCol w="336670"/>
                <a:gridCol w="397097"/>
                <a:gridCol w="284873"/>
                <a:gridCol w="252502"/>
                <a:gridCol w="379831"/>
                <a:gridCol w="336670"/>
                <a:gridCol w="293506"/>
                <a:gridCol w="328036"/>
                <a:gridCol w="293506"/>
                <a:gridCol w="381990"/>
                <a:gridCol w="293506"/>
                <a:gridCol w="371200"/>
                <a:gridCol w="293506"/>
                <a:gridCol w="397097"/>
                <a:gridCol w="293506"/>
                <a:gridCol w="459683"/>
                <a:gridCol w="336670"/>
                <a:gridCol w="431627"/>
                <a:gridCol w="293506"/>
                <a:gridCol w="302137"/>
                <a:gridCol w="293506"/>
                <a:gridCol w="258976"/>
                <a:gridCol w="293506"/>
                <a:gridCol w="252502"/>
              </a:tblGrid>
              <a:tr h="372827">
                <a:tc gridSpan="27">
                  <a:txBody>
                    <a:bodyPr/>
                    <a:lstStyle/>
                    <a:p>
                      <a:pPr algn="ctr" fontAlgn="ctr"/>
                      <a:r>
                        <a:rPr lang="es-ES" sz="1800" b="1" i="0" u="none" strike="noStrike">
                          <a:solidFill>
                            <a:srgbClr val="000000"/>
                          </a:solidFill>
                          <a:latin typeface="Calibri"/>
                        </a:rPr>
                        <a:t>TABLA 3.2 MATRIZ DE DECISION</a:t>
                      </a:r>
                    </a:p>
                  </a:txBody>
                  <a:tcPr marL="4321" marR="4321" marT="4321" marB="0" anchor="ctr">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615640">
                <a:tc>
                  <a:txBody>
                    <a:bodyPr/>
                    <a:lstStyle/>
                    <a:p>
                      <a:pPr algn="ctr" fontAlgn="ctr"/>
                      <a:endParaRPr lang="es-ES" sz="800" b="1" i="0" u="none" strike="noStrike">
                        <a:solidFill>
                          <a:srgbClr val="000000"/>
                        </a:solidFill>
                        <a:latin typeface="Calibri"/>
                      </a:endParaRPr>
                    </a:p>
                  </a:txBody>
                  <a:tcPr marL="4321" marR="4321" marT="432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s-ES" sz="800" b="1" i="0" u="none" strike="noStrike">
                        <a:solidFill>
                          <a:srgbClr val="000000"/>
                        </a:solidFill>
                        <a:latin typeface="Calibri"/>
                      </a:endParaRPr>
                    </a:p>
                  </a:txBody>
                  <a:tcPr marL="4321" marR="4321" marT="432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s-ES" sz="800" b="1" i="0" u="none" strike="noStrike">
                        <a:solidFill>
                          <a:srgbClr val="000000"/>
                        </a:solidFill>
                        <a:latin typeface="Calibri"/>
                      </a:endParaRPr>
                    </a:p>
                  </a:txBody>
                  <a:tcPr marL="4321" marR="4321" marT="4321"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ctr"/>
                      <a:r>
                        <a:rPr lang="es-ES" sz="800" b="1" i="0" u="none" strike="noStrike">
                          <a:solidFill>
                            <a:srgbClr val="000000"/>
                          </a:solidFill>
                          <a:latin typeface="Calibri"/>
                        </a:rPr>
                        <a:t>ESPECTROSCOPIA INFRARROJA</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fontAlgn="ctr"/>
                      <a:r>
                        <a:rPr lang="es-ES" sz="800" b="1" i="0" u="none" strike="noStrike">
                          <a:solidFill>
                            <a:srgbClr val="000000"/>
                          </a:solidFill>
                          <a:latin typeface="Calibri"/>
                        </a:rPr>
                        <a:t>RAYOS X</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fontAlgn="ctr"/>
                      <a:r>
                        <a:rPr lang="es-ES" sz="800" b="1" i="0" u="none" strike="noStrike">
                          <a:solidFill>
                            <a:srgbClr val="000000"/>
                          </a:solidFill>
                          <a:latin typeface="Calibri"/>
                        </a:rPr>
                        <a:t>IDENTIFICACION LASER</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fontAlgn="ctr"/>
                      <a:r>
                        <a:rPr lang="es-ES" sz="800" b="1" i="0" u="none" strike="noStrike">
                          <a:solidFill>
                            <a:srgbClr val="000000"/>
                          </a:solidFill>
                          <a:latin typeface="Calibri"/>
                        </a:rPr>
                        <a:t>SISTEMAS DE MARCACION</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fontAlgn="ctr"/>
                      <a:r>
                        <a:rPr lang="es-ES" sz="800" b="1" i="0" u="none" strike="noStrike">
                          <a:solidFill>
                            <a:srgbClr val="000000"/>
                          </a:solidFill>
                          <a:latin typeface="Calibri"/>
                        </a:rPr>
                        <a:t>HUNDIMIENTO-FLOTACION</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fontAlgn="ctr"/>
                      <a:r>
                        <a:rPr lang="es-ES" sz="800" b="1" i="0" u="none" strike="noStrike">
                          <a:solidFill>
                            <a:srgbClr val="000000"/>
                          </a:solidFill>
                          <a:latin typeface="Calibri"/>
                        </a:rPr>
                        <a:t>FLOTACION POR ESPUMA</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fontAlgn="ctr"/>
                      <a:r>
                        <a:rPr lang="es-ES" sz="800" b="1" i="0" u="none" strike="noStrike">
                          <a:solidFill>
                            <a:srgbClr val="000000"/>
                          </a:solidFill>
                          <a:latin typeface="Calibri"/>
                        </a:rPr>
                        <a:t>DISOLUCION SELECTIVA Y DEVOLITIZACION POR DESTELLO</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fontAlgn="ctr"/>
                      <a:r>
                        <a:rPr lang="es-ES" sz="800" b="1" i="0" u="none" strike="noStrike">
                          <a:solidFill>
                            <a:srgbClr val="000000"/>
                          </a:solidFill>
                          <a:latin typeface="Calibri"/>
                        </a:rPr>
                        <a:t>FRICCION ELECTROSTATICA</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fontAlgn="ctr"/>
                      <a:r>
                        <a:rPr lang="es-ES" sz="800" b="1" i="0" u="none" strike="noStrike">
                          <a:solidFill>
                            <a:srgbClr val="000000"/>
                          </a:solidFill>
                          <a:latin typeface="Calibri"/>
                        </a:rPr>
                        <a:t>TEMPERATURA DE REBLANDECIMIENTO</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fontAlgn="ctr"/>
                      <a:r>
                        <a:rPr lang="es-ES" sz="800" b="1" i="0" u="none" strike="noStrike">
                          <a:solidFill>
                            <a:srgbClr val="000000"/>
                          </a:solidFill>
                          <a:latin typeface="Calibri"/>
                        </a:rPr>
                        <a:t>LUZ POLARIZADA</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fontAlgn="ctr"/>
                      <a:r>
                        <a:rPr lang="es-ES" sz="800" b="1" i="0" u="none" strike="noStrike">
                          <a:solidFill>
                            <a:srgbClr val="000000"/>
                          </a:solidFill>
                          <a:latin typeface="Calibri"/>
                        </a:rPr>
                        <a:t>ENSAYO A LA LLAMA</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fontAlgn="ctr"/>
                      <a:r>
                        <a:rPr lang="es-ES" sz="800" b="1" i="0" u="none" strike="noStrike">
                          <a:solidFill>
                            <a:srgbClr val="000000"/>
                          </a:solidFill>
                          <a:latin typeface="Calibri"/>
                        </a:rPr>
                        <a:t>ANALISIS TERMICO</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516382">
                <a:tc>
                  <a:txBody>
                    <a:bodyPr/>
                    <a:lstStyle/>
                    <a:p>
                      <a:pPr algn="ctr" fontAlgn="ctr"/>
                      <a:r>
                        <a:rPr lang="es-ES" sz="800" b="1" i="0" u="none" strike="noStrike">
                          <a:solidFill>
                            <a:srgbClr val="000000"/>
                          </a:solidFill>
                          <a:latin typeface="Calibri"/>
                        </a:rPr>
                        <a:t>No.</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PARAMETROS DE EVALUACION</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Factor de peso WF</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R.V.</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PTJE</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R.V.</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PTJE</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R.V.</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PTJE</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R.V.</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PTJE</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R.V.</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PTJE</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R.V.</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dirty="0">
                          <a:solidFill>
                            <a:srgbClr val="000000"/>
                          </a:solidFill>
                          <a:latin typeface="Calibri"/>
                        </a:rPr>
                        <a:t>PTJE</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R.V.</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PTJE</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R.V.</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PTJE</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R.V.</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PTJE</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R.V.</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PTJE</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R.V.</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PTJE</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R.V.</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PTJE</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4254">
                <a:tc>
                  <a:txBody>
                    <a:bodyPr/>
                    <a:lstStyle/>
                    <a:p>
                      <a:pPr algn="ctr" fontAlgn="ctr"/>
                      <a:r>
                        <a:rPr lang="es-ES" sz="800" b="1" i="0" u="none" strike="noStrike">
                          <a:solidFill>
                            <a:srgbClr val="000000"/>
                          </a:solidFill>
                          <a:latin typeface="Calibri"/>
                        </a:rPr>
                        <a:t>1</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Capacidad de clasificacion</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0,11</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1,09</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1,09</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8,00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0,87</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1,09</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6,00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0,65</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8,00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0,87</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8,00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0,87</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2,00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0,22</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6,00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0,65</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4,00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0,44</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8,00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0,87</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8,00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0,87</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4254">
                <a:tc>
                  <a:txBody>
                    <a:bodyPr/>
                    <a:lstStyle/>
                    <a:p>
                      <a:pPr algn="ctr" fontAlgn="ctr"/>
                      <a:r>
                        <a:rPr lang="es-ES" sz="800" b="1" i="0" u="none" strike="noStrike">
                          <a:solidFill>
                            <a:srgbClr val="000000"/>
                          </a:solidFill>
                          <a:latin typeface="Calibri"/>
                        </a:rPr>
                        <a:t>2</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Afectacion al material</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0,10</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5,00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0,50</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5,00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0,50</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5,00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0,50</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5,00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0,50</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0,00</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5,00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0,50</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4254">
                <a:tc>
                  <a:txBody>
                    <a:bodyPr/>
                    <a:lstStyle/>
                    <a:p>
                      <a:pPr algn="ctr" fontAlgn="ctr"/>
                      <a:r>
                        <a:rPr lang="es-ES" sz="800" b="1" i="0" u="none" strike="noStrike">
                          <a:solidFill>
                            <a:srgbClr val="000000"/>
                          </a:solidFill>
                          <a:latin typeface="Calibri"/>
                        </a:rPr>
                        <a:t>3</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Velocidad de separacion</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0,08</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0,82</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0,82</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0,82</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0,82</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2,50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0,20</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5,00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0,41</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5,00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0,41</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5,00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0,41</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5,00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0,41</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5,00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0,41</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5,00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0,41</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7,50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0,61</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6382">
                <a:tc>
                  <a:txBody>
                    <a:bodyPr/>
                    <a:lstStyle/>
                    <a:p>
                      <a:pPr algn="ctr" fontAlgn="ctr"/>
                      <a:r>
                        <a:rPr lang="es-ES" sz="800" b="1" i="0" u="none" strike="noStrike">
                          <a:solidFill>
                            <a:srgbClr val="000000"/>
                          </a:solidFill>
                          <a:latin typeface="Calibri"/>
                        </a:rPr>
                        <a:t>4</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Automatizacion en la industria</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0,11</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1,09</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1,09</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1,09</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5,00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0,55</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1,09</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1,09</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dirty="0">
                          <a:solidFill>
                            <a:srgbClr val="000000"/>
                          </a:solidFill>
                          <a:latin typeface="Calibri"/>
                        </a:rPr>
                        <a:t>1,09</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1,09</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1,09</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5,00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0,55</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0,00</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0,00</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6382">
                <a:tc>
                  <a:txBody>
                    <a:bodyPr/>
                    <a:lstStyle/>
                    <a:p>
                      <a:pPr algn="ctr" fontAlgn="ctr"/>
                      <a:r>
                        <a:rPr lang="es-ES" sz="800" b="1" i="0" u="none" strike="noStrike">
                          <a:solidFill>
                            <a:srgbClr val="000000"/>
                          </a:solidFill>
                          <a:latin typeface="Calibri"/>
                        </a:rPr>
                        <a:t>5</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Facilidad de implementacion</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0,04</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7,50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0,27</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5,00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0,18</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5,00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0,18</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0,00</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7,50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0,27</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7,50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0,27</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5,00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0,18</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7,50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0,27</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7,50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0,27</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0,36</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0,36</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7,50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0,27</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4254">
                <a:tc>
                  <a:txBody>
                    <a:bodyPr/>
                    <a:lstStyle/>
                    <a:p>
                      <a:pPr algn="ctr" fontAlgn="ctr"/>
                      <a:r>
                        <a:rPr lang="es-ES" sz="800" b="1" i="0" u="none" strike="noStrike">
                          <a:solidFill>
                            <a:srgbClr val="000000"/>
                          </a:solidFill>
                          <a:latin typeface="Calibri"/>
                        </a:rPr>
                        <a:t>6</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Facilidad de manejo</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0,05</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0,45</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7,50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0,34</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0,45</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7,50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0,34</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5,00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0,23</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5,00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0,23</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0,45</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7,50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0,34</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7,50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0,34</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7,50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0,34</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7,50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0,34</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7,50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0,34</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6382">
                <a:tc>
                  <a:txBody>
                    <a:bodyPr/>
                    <a:lstStyle/>
                    <a:p>
                      <a:pPr algn="ctr" fontAlgn="ctr"/>
                      <a:r>
                        <a:rPr lang="es-ES" sz="800" b="1" i="0" u="none" strike="noStrike">
                          <a:solidFill>
                            <a:srgbClr val="000000"/>
                          </a:solidFill>
                          <a:latin typeface="Calibri"/>
                        </a:rPr>
                        <a:t>7</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Facilidad mantenimiento</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0,04</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7,50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0,27</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7,50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0,27</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7,50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0,27</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2,50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0,09</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0,36</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0,36</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5,00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0,18</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0,36</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7,50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0,27</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0,36</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0,36</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7,50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0,27</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127">
                <a:tc>
                  <a:txBody>
                    <a:bodyPr/>
                    <a:lstStyle/>
                    <a:p>
                      <a:pPr algn="ctr" fontAlgn="ctr"/>
                      <a:r>
                        <a:rPr lang="es-ES" sz="800" b="1" i="0" u="none" strike="noStrike">
                          <a:solidFill>
                            <a:srgbClr val="000000"/>
                          </a:solidFill>
                          <a:latin typeface="Calibri"/>
                        </a:rPr>
                        <a:t>8</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Riesgo humano</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0,13</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1,27</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5,00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0,64</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1,27</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1,27</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1,27</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1,27</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7,50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0,95</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1,27</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7,50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0,95</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1,27</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5,00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0,64</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1,27</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4254">
                <a:tc>
                  <a:txBody>
                    <a:bodyPr/>
                    <a:lstStyle/>
                    <a:p>
                      <a:pPr algn="ctr" fontAlgn="ctr"/>
                      <a:r>
                        <a:rPr lang="es-ES" sz="800" b="1" i="0" u="none" strike="noStrike">
                          <a:solidFill>
                            <a:srgbClr val="000000"/>
                          </a:solidFill>
                          <a:latin typeface="Calibri"/>
                        </a:rPr>
                        <a:t>9</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Riesgo ambiental</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0,08</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0,82</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7,50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0,61</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0,82</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0,82</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0,82</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7,50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0,61</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0,82</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0,82</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0,82</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0,82</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5,00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0,41</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0,82</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6382">
                <a:tc>
                  <a:txBody>
                    <a:bodyPr/>
                    <a:lstStyle/>
                    <a:p>
                      <a:pPr algn="ctr" fontAlgn="ctr"/>
                      <a:r>
                        <a:rPr lang="es-ES" sz="800" b="1" i="0" u="none" strike="noStrike">
                          <a:solidFill>
                            <a:srgbClr val="000000"/>
                          </a:solidFill>
                          <a:latin typeface="Calibri"/>
                        </a:rPr>
                        <a:t>10</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Costos de implementacion</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0,07</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5,00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0,36</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5,00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0,36</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5,00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0,36</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0,00</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7,50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0,55</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7,50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0,55</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5,00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0,36</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7,50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0,55</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7,50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0,55</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0,73</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0,73</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7,50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0,55</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4254">
                <a:tc>
                  <a:txBody>
                    <a:bodyPr/>
                    <a:lstStyle/>
                    <a:p>
                      <a:pPr algn="ctr" fontAlgn="ctr"/>
                      <a:r>
                        <a:rPr lang="es-ES" sz="800" b="1" i="0" u="none" strike="noStrike">
                          <a:solidFill>
                            <a:srgbClr val="000000"/>
                          </a:solidFill>
                          <a:latin typeface="Calibri"/>
                        </a:rPr>
                        <a:t>11</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Costos de operación</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0,06</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0,64</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0,64</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0,64</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7,50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0,48</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7,50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0,48</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7,50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0,48</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7,50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0,48</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7,50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0,48</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7,50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0,48</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0,64</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0,64</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7,50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0,48</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6382">
                <a:tc>
                  <a:txBody>
                    <a:bodyPr/>
                    <a:lstStyle/>
                    <a:p>
                      <a:pPr algn="ctr" fontAlgn="ctr"/>
                      <a:r>
                        <a:rPr lang="es-ES" sz="800" b="1" i="0" u="none" strike="noStrike">
                          <a:solidFill>
                            <a:srgbClr val="000000"/>
                          </a:solidFill>
                          <a:latin typeface="Calibri"/>
                        </a:rPr>
                        <a:t>12</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Costos de mantenimiento</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0,05</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0,55</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7,50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0,41</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7,50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0,41</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7,50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0,41</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7,50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0,41</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5,00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0,27</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5,00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0,27</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7,50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0,41</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7,50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0,41</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0,55</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0,55</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0,55</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2860">
                <a:tc>
                  <a:txBody>
                    <a:bodyPr/>
                    <a:lstStyle/>
                    <a:p>
                      <a:pPr algn="ctr" fontAlgn="ctr"/>
                      <a:r>
                        <a:rPr lang="es-ES" sz="800" b="1" i="0" u="none" strike="noStrike">
                          <a:solidFill>
                            <a:srgbClr val="000000"/>
                          </a:solidFill>
                          <a:latin typeface="Calibri"/>
                        </a:rPr>
                        <a:t>13</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Accesibilidad en el Ecuador</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0,06</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5,00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0,32</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5,00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0,32</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5,00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0,32</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0,00</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0,64</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5,00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0,32</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5,00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0,32</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0,64</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0,64</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0,64</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10,00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0,64</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5,00</a:t>
                      </a:r>
                    </a:p>
                  </a:txBody>
                  <a:tcPr marL="4321" marR="4321" marT="43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latin typeface="Calibri"/>
                        </a:rPr>
                        <a:t>0,32</a:t>
                      </a:r>
                    </a:p>
                  </a:txBody>
                  <a:tcPr marL="4321" marR="4321" marT="43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735">
                <a:tc>
                  <a:txBody>
                    <a:bodyPr/>
                    <a:lstStyle/>
                    <a:p>
                      <a:pPr algn="ctr" fontAlgn="ctr"/>
                      <a:endParaRPr lang="es-ES" sz="800" b="1" i="0" u="none" strike="noStrike">
                        <a:solidFill>
                          <a:srgbClr val="000000"/>
                        </a:solidFill>
                        <a:latin typeface="Calibri"/>
                      </a:endParaRPr>
                    </a:p>
                  </a:txBody>
                  <a:tcPr marL="4321" marR="4321" marT="432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ES" sz="800" b="1" i="0" u="none" strike="noStrike">
                        <a:solidFill>
                          <a:srgbClr val="000000"/>
                        </a:solidFill>
                        <a:latin typeface="Calibri"/>
                      </a:endParaRPr>
                    </a:p>
                  </a:txBody>
                  <a:tcPr marL="4321" marR="4321" marT="432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ES" sz="800" b="1" i="0" u="none" strike="noStrike">
                        <a:solidFill>
                          <a:srgbClr val="000000"/>
                        </a:solidFill>
                        <a:latin typeface="Calibri"/>
                      </a:endParaRPr>
                    </a:p>
                  </a:txBody>
                  <a:tcPr marL="4321" marR="4321" marT="432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ES" sz="800" b="1" i="0" u="none" strike="noStrike">
                        <a:solidFill>
                          <a:srgbClr val="000000"/>
                        </a:solidFill>
                        <a:latin typeface="Calibri"/>
                      </a:endParaRPr>
                    </a:p>
                  </a:txBody>
                  <a:tcPr marL="4321" marR="4321" marT="432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s-ES" sz="800" b="1" i="0" u="none" strike="noStrike">
                          <a:solidFill>
                            <a:srgbClr val="000000"/>
                          </a:solidFill>
                          <a:latin typeface="Calibri"/>
                        </a:rPr>
                        <a:t>8,95</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s-ES" sz="800" b="1" i="0" u="none" strike="noStrike">
                        <a:solidFill>
                          <a:srgbClr val="000000"/>
                        </a:solidFill>
                        <a:latin typeface="Calibri"/>
                      </a:endParaRP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s-ES" sz="800" b="1" i="0" u="none" strike="noStrike">
                          <a:solidFill>
                            <a:srgbClr val="000000"/>
                          </a:solidFill>
                          <a:latin typeface="Calibri"/>
                        </a:rPr>
                        <a:t>7,77</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s-ES" sz="800" b="1" i="0" u="none" strike="noStrike">
                        <a:solidFill>
                          <a:srgbClr val="000000"/>
                        </a:solidFill>
                        <a:latin typeface="Calibri"/>
                      </a:endParaRP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s-ES" sz="800" b="1" i="0" u="none" strike="noStrike">
                          <a:solidFill>
                            <a:srgbClr val="000000"/>
                          </a:solidFill>
                          <a:latin typeface="Calibri"/>
                        </a:rPr>
                        <a:t>8,01</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s-ES" sz="800" b="1" i="0" u="none" strike="noStrike">
                        <a:solidFill>
                          <a:srgbClr val="000000"/>
                        </a:solidFill>
                        <a:latin typeface="Calibri"/>
                      </a:endParaRP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s-ES" sz="800" b="1" i="0" u="none" strike="noStrike">
                          <a:solidFill>
                            <a:srgbClr val="000000"/>
                          </a:solidFill>
                          <a:latin typeface="Calibri"/>
                        </a:rPr>
                        <a:t>6,36</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s-ES" sz="800" b="1" i="0" u="none" strike="noStrike">
                        <a:solidFill>
                          <a:srgbClr val="000000"/>
                        </a:solidFill>
                        <a:latin typeface="Calibri"/>
                      </a:endParaRP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s-ES" sz="800" b="1" i="0" u="none" strike="noStrike">
                          <a:solidFill>
                            <a:srgbClr val="000000"/>
                          </a:solidFill>
                          <a:latin typeface="Calibri"/>
                        </a:rPr>
                        <a:t>7,97</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s-ES" sz="800" b="1" i="0" u="none" strike="noStrike">
                        <a:solidFill>
                          <a:srgbClr val="000000"/>
                        </a:solidFill>
                        <a:latin typeface="Calibri"/>
                      </a:endParaRP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s-ES" sz="800" b="1" i="0" u="none" strike="noStrike">
                          <a:solidFill>
                            <a:srgbClr val="000000"/>
                          </a:solidFill>
                          <a:latin typeface="Calibri"/>
                        </a:rPr>
                        <a:t>7,74</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s-ES" sz="800" b="1" i="0" u="none" strike="noStrike">
                        <a:solidFill>
                          <a:srgbClr val="000000"/>
                        </a:solidFill>
                        <a:latin typeface="Calibri"/>
                      </a:endParaRP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s-ES" sz="800" b="1" i="0" u="none" strike="noStrike">
                          <a:solidFill>
                            <a:srgbClr val="000000"/>
                          </a:solidFill>
                          <a:latin typeface="Calibri"/>
                        </a:rPr>
                        <a:t>6,90</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s-ES" sz="800" b="1" i="0" u="none" strike="noStrike">
                        <a:solidFill>
                          <a:srgbClr val="000000"/>
                        </a:solidFill>
                        <a:latin typeface="Calibri"/>
                      </a:endParaRP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s-ES" sz="800" b="1" i="0" u="none" strike="noStrike">
                          <a:solidFill>
                            <a:srgbClr val="000000"/>
                          </a:solidFill>
                          <a:latin typeface="Calibri"/>
                        </a:rPr>
                        <a:t>7,85</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s-ES" sz="800" b="1" i="0" u="none" strike="noStrike">
                        <a:solidFill>
                          <a:srgbClr val="000000"/>
                        </a:solidFill>
                        <a:latin typeface="Calibri"/>
                      </a:endParaRP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s-ES" sz="800" b="1" i="0" u="none" strike="noStrike">
                          <a:solidFill>
                            <a:srgbClr val="000000"/>
                          </a:solidFill>
                          <a:latin typeface="Calibri"/>
                        </a:rPr>
                        <a:t>7,38</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s-ES" sz="800" b="1" i="0" u="none" strike="noStrike">
                        <a:solidFill>
                          <a:srgbClr val="000000"/>
                        </a:solidFill>
                        <a:latin typeface="Calibri"/>
                      </a:endParaRP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s-ES" sz="800" b="1" i="0" u="none" strike="noStrike">
                          <a:solidFill>
                            <a:srgbClr val="000000"/>
                          </a:solidFill>
                          <a:latin typeface="Calibri"/>
                        </a:rPr>
                        <a:t>8,10</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s-ES" sz="800" b="1" i="0" u="none" strike="noStrike">
                        <a:solidFill>
                          <a:srgbClr val="000000"/>
                        </a:solidFill>
                        <a:latin typeface="Calibri"/>
                      </a:endParaRP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s-ES" sz="800" b="1" i="0" u="none" strike="noStrike">
                          <a:solidFill>
                            <a:srgbClr val="000000"/>
                          </a:solidFill>
                          <a:latin typeface="Calibri"/>
                        </a:rPr>
                        <a:t>5,94</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s-ES" sz="800" b="1" i="0" u="none" strike="noStrike">
                        <a:solidFill>
                          <a:srgbClr val="000000"/>
                        </a:solidFill>
                        <a:latin typeface="Calibri"/>
                      </a:endParaRP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s-ES" sz="800" b="1" i="0" u="none" strike="noStrike" dirty="0">
                          <a:solidFill>
                            <a:srgbClr val="000000"/>
                          </a:solidFill>
                          <a:latin typeface="Calibri"/>
                        </a:rPr>
                        <a:t>6,85</a:t>
                      </a:r>
                    </a:p>
                  </a:txBody>
                  <a:tcPr marL="4321" marR="4321" marT="43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8688" y="0"/>
            <a:ext cx="8223250" cy="6858000"/>
          </a:xfrm>
          <a:prstGeom prst="rect">
            <a:avLst/>
          </a:prstGeom>
          <a:noFill/>
          <a:ln w="9525">
            <a:noFill/>
            <a:miter lim="800000"/>
            <a:headEnd/>
            <a:tailEnd/>
          </a:ln>
        </p:spPr>
      </p:pic>
      <p:sp>
        <p:nvSpPr>
          <p:cNvPr id="13315" name="2 Subtítulo"/>
          <p:cNvSpPr>
            <a:spLocks noGrp="1"/>
          </p:cNvSpPr>
          <p:nvPr>
            <p:ph type="subTitle" idx="1"/>
          </p:nvPr>
        </p:nvSpPr>
        <p:spPr>
          <a:xfrm>
            <a:off x="214313" y="214313"/>
            <a:ext cx="8715375" cy="2000250"/>
          </a:xfrm>
        </p:spPr>
        <p:txBody>
          <a:bodyPr/>
          <a:lstStyle/>
          <a:p>
            <a:pPr marL="26988" algn="just" eaLnBrk="1" hangingPunct="1"/>
            <a:r>
              <a:rPr lang="es-ES" sz="2500" dirty="0" smtClean="0">
                <a:solidFill>
                  <a:schemeClr val="tx1"/>
                </a:solidFill>
              </a:rPr>
              <a:t>Es aquí donde se hace necesario analizar, evaluar y determinar los diferentes métodos de identificación de plásticos susceptibles de automatización, para aplicarlos a la industria del Ecuador, aplicables a otros campos.</a:t>
            </a:r>
          </a:p>
          <a:p>
            <a:pPr marL="26988" algn="just" eaLnBrk="1" hangingPunct="1"/>
            <a:r>
              <a:rPr lang="es-ES" sz="2500" dirty="0" smtClean="0">
                <a:solidFill>
                  <a:schemeClr val="tx1"/>
                </a:solidFill>
              </a:rPr>
              <a:t>Donde destacan:</a:t>
            </a:r>
          </a:p>
        </p:txBody>
      </p:sp>
      <p:sp>
        <p:nvSpPr>
          <p:cNvPr id="5" name="4 CuadroTexto"/>
          <p:cNvSpPr txBox="1"/>
          <p:nvPr/>
        </p:nvSpPr>
        <p:spPr>
          <a:xfrm>
            <a:off x="214282" y="2688923"/>
            <a:ext cx="8715436" cy="2954655"/>
          </a:xfrm>
          <a:prstGeom prst="rect">
            <a:avLst/>
          </a:prstGeom>
          <a:noFill/>
        </p:spPr>
        <p:txBody>
          <a:bodyPr numCol="2">
            <a:spAutoFit/>
          </a:bodyPr>
          <a:lstStyle/>
          <a:p>
            <a:pPr marL="457200" indent="-457200" fontAlgn="auto">
              <a:spcBef>
                <a:spcPts val="0"/>
              </a:spcBef>
              <a:spcAft>
                <a:spcPts val="0"/>
              </a:spcAft>
              <a:buFont typeface="+mj-lt"/>
              <a:buAutoNum type="arabicPeriod"/>
              <a:defRPr/>
            </a:pPr>
            <a:r>
              <a:rPr lang="es-ES" sz="2400" dirty="0">
                <a:latin typeface="+mn-lt"/>
              </a:rPr>
              <a:t>Espectroscopia infrarroja</a:t>
            </a:r>
          </a:p>
          <a:p>
            <a:pPr marL="457200" indent="-457200" fontAlgn="auto">
              <a:spcBef>
                <a:spcPts val="0"/>
              </a:spcBef>
              <a:spcAft>
                <a:spcPts val="0"/>
              </a:spcAft>
              <a:buFont typeface="+mj-lt"/>
              <a:buAutoNum type="arabicPeriod"/>
              <a:defRPr/>
            </a:pPr>
            <a:r>
              <a:rPr lang="es-ES" sz="2400" dirty="0">
                <a:latin typeface="+mn-lt"/>
              </a:rPr>
              <a:t>Identificación laser</a:t>
            </a:r>
          </a:p>
          <a:p>
            <a:pPr marL="457200" indent="-457200" fontAlgn="auto">
              <a:spcBef>
                <a:spcPts val="0"/>
              </a:spcBef>
              <a:spcAft>
                <a:spcPts val="0"/>
              </a:spcAft>
              <a:buFont typeface="+mj-lt"/>
              <a:buAutoNum type="arabicPeriod"/>
              <a:defRPr/>
            </a:pPr>
            <a:r>
              <a:rPr lang="es-ES" sz="2400" dirty="0">
                <a:latin typeface="+mn-lt"/>
              </a:rPr>
              <a:t>Rayos X</a:t>
            </a:r>
          </a:p>
          <a:p>
            <a:pPr marL="457200" indent="-457200" fontAlgn="auto">
              <a:spcBef>
                <a:spcPts val="0"/>
              </a:spcBef>
              <a:spcAft>
                <a:spcPts val="0"/>
              </a:spcAft>
              <a:buFont typeface="+mj-lt"/>
              <a:buAutoNum type="arabicPeriod"/>
              <a:defRPr/>
            </a:pPr>
            <a:r>
              <a:rPr lang="es-ES" sz="2400" dirty="0">
                <a:latin typeface="+mn-lt"/>
              </a:rPr>
              <a:t>Hundimiento-flotación</a:t>
            </a:r>
          </a:p>
          <a:p>
            <a:pPr marL="457200" indent="-457200" fontAlgn="auto">
              <a:spcBef>
                <a:spcPts val="0"/>
              </a:spcBef>
              <a:spcAft>
                <a:spcPts val="0"/>
              </a:spcAft>
              <a:buFont typeface="+mj-lt"/>
              <a:buAutoNum type="arabicPeriod"/>
              <a:defRPr/>
            </a:pPr>
            <a:r>
              <a:rPr lang="es-ES" sz="2400" dirty="0">
                <a:latin typeface="+mn-lt"/>
              </a:rPr>
              <a:t>Fricción electrostática</a:t>
            </a:r>
          </a:p>
          <a:p>
            <a:pPr marL="457200" indent="-457200" fontAlgn="auto">
              <a:spcBef>
                <a:spcPts val="0"/>
              </a:spcBef>
              <a:spcAft>
                <a:spcPts val="0"/>
              </a:spcAft>
              <a:buFont typeface="+mj-lt"/>
              <a:buAutoNum type="arabicPeriod"/>
              <a:defRPr/>
            </a:pPr>
            <a:r>
              <a:rPr lang="es-ES" sz="2400" dirty="0">
                <a:latin typeface="+mn-lt"/>
              </a:rPr>
              <a:t>Luz polarizada</a:t>
            </a:r>
          </a:p>
          <a:p>
            <a:pPr marL="457200" indent="-457200" fontAlgn="auto">
              <a:spcBef>
                <a:spcPts val="0"/>
              </a:spcBef>
              <a:spcAft>
                <a:spcPts val="0"/>
              </a:spcAft>
              <a:buFont typeface="+mj-lt"/>
              <a:buAutoNum type="arabicPeriod"/>
              <a:defRPr/>
            </a:pPr>
            <a:r>
              <a:rPr lang="es-ES" sz="2400" dirty="0">
                <a:latin typeface="+mn-lt"/>
              </a:rPr>
              <a:t>Flotación por espuma</a:t>
            </a:r>
          </a:p>
          <a:p>
            <a:pPr marL="457200" indent="-457200" fontAlgn="auto">
              <a:spcBef>
                <a:spcPts val="0"/>
              </a:spcBef>
              <a:spcAft>
                <a:spcPts val="0"/>
              </a:spcAft>
              <a:buFont typeface="+mj-lt"/>
              <a:buAutoNum type="arabicPeriod"/>
              <a:defRPr/>
            </a:pPr>
            <a:r>
              <a:rPr lang="es-ES" sz="2400" dirty="0">
                <a:latin typeface="+mn-lt"/>
              </a:rPr>
              <a:t>Temperatura de reblandecimiento</a:t>
            </a:r>
          </a:p>
          <a:p>
            <a:pPr marL="457200" indent="-457200" fontAlgn="auto">
              <a:spcBef>
                <a:spcPts val="0"/>
              </a:spcBef>
              <a:spcAft>
                <a:spcPts val="0"/>
              </a:spcAft>
              <a:buFont typeface="+mj-lt"/>
              <a:buAutoNum type="arabicPeriod"/>
              <a:defRPr/>
            </a:pPr>
            <a:r>
              <a:rPr lang="es-ES" sz="2400" dirty="0">
                <a:latin typeface="+mn-lt"/>
              </a:rPr>
              <a:t>Análisis térmico</a:t>
            </a:r>
          </a:p>
          <a:p>
            <a:pPr marL="457200" indent="-457200" fontAlgn="auto">
              <a:spcBef>
                <a:spcPts val="0"/>
              </a:spcBef>
              <a:spcAft>
                <a:spcPts val="0"/>
              </a:spcAft>
              <a:buFont typeface="+mj-lt"/>
              <a:buAutoNum type="arabicPeriod"/>
              <a:defRPr/>
            </a:pPr>
            <a:r>
              <a:rPr lang="es-ES" sz="2400" dirty="0">
                <a:latin typeface="+mn-lt"/>
              </a:rPr>
              <a:t>Sistemas de marcación</a:t>
            </a:r>
          </a:p>
          <a:p>
            <a:pPr marL="457200" indent="-457200" fontAlgn="auto">
              <a:spcBef>
                <a:spcPts val="0"/>
              </a:spcBef>
              <a:spcAft>
                <a:spcPts val="0"/>
              </a:spcAft>
              <a:buFont typeface="+mj-lt"/>
              <a:buAutoNum type="arabicPeriod"/>
              <a:defRPr/>
            </a:pPr>
            <a:r>
              <a:rPr lang="es-ES" sz="2400" dirty="0">
                <a:latin typeface="+mn-lt"/>
              </a:rPr>
              <a:t>Disolución selectiva y devolitizacion por destello</a:t>
            </a:r>
          </a:p>
          <a:p>
            <a:pPr marL="457200" indent="-457200" fontAlgn="auto">
              <a:spcBef>
                <a:spcPts val="0"/>
              </a:spcBef>
              <a:spcAft>
                <a:spcPts val="0"/>
              </a:spcAft>
              <a:buFont typeface="+mj-lt"/>
              <a:buAutoNum type="arabicPeriod"/>
              <a:defRPr/>
            </a:pPr>
            <a:r>
              <a:rPr lang="es-ES" sz="2400" dirty="0">
                <a:latin typeface="+mn-lt"/>
              </a:rPr>
              <a:t>Ensayo a la llama</a:t>
            </a:r>
          </a:p>
          <a:p>
            <a:pPr fontAlgn="auto">
              <a:spcBef>
                <a:spcPts val="0"/>
              </a:spcBef>
              <a:spcAft>
                <a:spcPts val="0"/>
              </a:spcAft>
              <a:defRPr/>
            </a:pPr>
            <a:endParaRPr lang="es-ES" dirty="0">
              <a:latin typeface="+mn-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8688" y="0"/>
            <a:ext cx="8223250" cy="6858000"/>
          </a:xfrm>
          <a:prstGeom prst="rect">
            <a:avLst/>
          </a:prstGeom>
          <a:noFill/>
          <a:ln w="9525">
            <a:noFill/>
            <a:miter lim="800000"/>
            <a:headEnd/>
            <a:tailEnd/>
          </a:ln>
        </p:spPr>
      </p:pic>
      <p:sp>
        <p:nvSpPr>
          <p:cNvPr id="30723" name="2 Subtítulo"/>
          <p:cNvSpPr>
            <a:spLocks noGrp="1"/>
          </p:cNvSpPr>
          <p:nvPr>
            <p:ph type="subTitle" idx="4294967295"/>
          </p:nvPr>
        </p:nvSpPr>
        <p:spPr>
          <a:xfrm>
            <a:off x="142875" y="71438"/>
            <a:ext cx="8858250" cy="6572250"/>
          </a:xfrm>
        </p:spPr>
        <p:txBody>
          <a:bodyPr tIns="0"/>
          <a:lstStyle/>
          <a:p>
            <a:pPr>
              <a:buFont typeface="Wingdings 2" pitchFamily="18" charset="2"/>
              <a:buNone/>
              <a:defRPr/>
            </a:pPr>
            <a:r>
              <a:rPr lang="es-ES" sz="2400" dirty="0" smtClean="0"/>
              <a:t>A continuación se ordenan los métodos según su conveniencia:</a:t>
            </a:r>
          </a:p>
          <a:p>
            <a:pPr marL="539750" indent="-457200">
              <a:buFont typeface="+mj-lt"/>
              <a:buAutoNum type="arabicPeriod"/>
              <a:defRPr/>
            </a:pPr>
            <a:r>
              <a:rPr lang="es-ES" sz="2400" dirty="0" smtClean="0"/>
              <a:t>Espectroscopia infrarroja</a:t>
            </a:r>
          </a:p>
          <a:p>
            <a:pPr marL="539750" indent="-457200">
              <a:buFont typeface="+mj-lt"/>
              <a:buAutoNum type="arabicPeriod"/>
              <a:defRPr/>
            </a:pPr>
            <a:r>
              <a:rPr lang="es-ES" sz="2400" dirty="0" smtClean="0"/>
              <a:t>Luz polarizada</a:t>
            </a:r>
          </a:p>
          <a:p>
            <a:pPr marL="539750" indent="-457200">
              <a:buFont typeface="+mj-lt"/>
              <a:buAutoNum type="arabicPeriod"/>
              <a:defRPr/>
            </a:pPr>
            <a:r>
              <a:rPr lang="es-ES" sz="2400" dirty="0" smtClean="0"/>
              <a:t>Identificación laser</a:t>
            </a:r>
          </a:p>
          <a:p>
            <a:pPr marL="539750" indent="-457200">
              <a:buFont typeface="+mj-lt"/>
              <a:buAutoNum type="arabicPeriod"/>
              <a:defRPr/>
            </a:pPr>
            <a:r>
              <a:rPr lang="es-ES" sz="2400" dirty="0" smtClean="0"/>
              <a:t>Hundimiento-flotación</a:t>
            </a:r>
          </a:p>
          <a:p>
            <a:pPr marL="539750" indent="-457200">
              <a:buFont typeface="+mj-lt"/>
              <a:buAutoNum type="arabicPeriod"/>
              <a:defRPr/>
            </a:pPr>
            <a:r>
              <a:rPr lang="es-ES" sz="2400" dirty="0" smtClean="0"/>
              <a:t>Fricción electrostática</a:t>
            </a:r>
          </a:p>
          <a:p>
            <a:pPr marL="539750" indent="-457200">
              <a:buFont typeface="+mj-lt"/>
              <a:buAutoNum type="arabicPeriod"/>
              <a:defRPr/>
            </a:pPr>
            <a:r>
              <a:rPr lang="es-ES" sz="2400" dirty="0" smtClean="0"/>
              <a:t>Rayos X</a:t>
            </a:r>
          </a:p>
          <a:p>
            <a:pPr marL="539750" indent="-457200">
              <a:buFont typeface="+mj-lt"/>
              <a:buAutoNum type="arabicPeriod"/>
              <a:defRPr/>
            </a:pPr>
            <a:r>
              <a:rPr lang="es-ES" sz="2400" dirty="0" smtClean="0"/>
              <a:t>Flotación por espuma</a:t>
            </a:r>
          </a:p>
          <a:p>
            <a:pPr marL="539750" indent="-457200">
              <a:buFont typeface="+mj-lt"/>
              <a:buAutoNum type="arabicPeriod"/>
              <a:defRPr/>
            </a:pPr>
            <a:r>
              <a:rPr lang="es-ES" sz="2400" dirty="0" smtClean="0"/>
              <a:t>Temperatura de reblandecimiento</a:t>
            </a:r>
          </a:p>
          <a:p>
            <a:pPr marL="539750" indent="-457200">
              <a:buFont typeface="+mj-lt"/>
              <a:buAutoNum type="arabicPeriod"/>
              <a:defRPr/>
            </a:pPr>
            <a:r>
              <a:rPr lang="es-ES" sz="2400" dirty="0" err="1" smtClean="0"/>
              <a:t>Disolucion</a:t>
            </a:r>
            <a:r>
              <a:rPr lang="es-ES" sz="2400" dirty="0" smtClean="0"/>
              <a:t> selectiva y </a:t>
            </a:r>
            <a:r>
              <a:rPr lang="es-ES" sz="2400" dirty="0" err="1" smtClean="0"/>
              <a:t>devolitizacion</a:t>
            </a:r>
            <a:r>
              <a:rPr lang="es-ES" sz="2400" dirty="0" smtClean="0"/>
              <a:t> por destello</a:t>
            </a:r>
          </a:p>
          <a:p>
            <a:pPr marL="539750" indent="-457200">
              <a:buFont typeface="+mj-lt"/>
              <a:buAutoNum type="arabicPeriod"/>
              <a:defRPr/>
            </a:pPr>
            <a:r>
              <a:rPr lang="es-ES" sz="2400" dirty="0" smtClean="0"/>
              <a:t>Análisis térmico</a:t>
            </a:r>
          </a:p>
          <a:p>
            <a:pPr marL="539750" indent="-457200">
              <a:buFont typeface="+mj-lt"/>
              <a:buAutoNum type="arabicPeriod"/>
              <a:defRPr/>
            </a:pPr>
            <a:r>
              <a:rPr lang="es-ES" sz="2400" dirty="0" smtClean="0"/>
              <a:t>Sistemas de marcación</a:t>
            </a:r>
          </a:p>
          <a:p>
            <a:pPr marL="539750" indent="-457200">
              <a:buFont typeface="+mj-lt"/>
              <a:buAutoNum type="arabicPeriod"/>
              <a:defRPr/>
            </a:pPr>
            <a:r>
              <a:rPr lang="es-ES" sz="2400" dirty="0" smtClean="0"/>
              <a:t>Ensayo a la llama</a:t>
            </a:r>
          </a:p>
          <a:p>
            <a:pPr marL="539750" indent="-457200">
              <a:buFont typeface="Wingdings 2" pitchFamily="18" charset="2"/>
              <a:buNone/>
              <a:defRPr/>
            </a:pPr>
            <a:endParaRPr lang="es-ES" sz="2400" dirty="0" smtClean="0"/>
          </a:p>
          <a:p>
            <a:pPr marL="539750" indent="-457200">
              <a:buFont typeface="Wingdings 2" pitchFamily="18" charset="2"/>
              <a:buNone/>
              <a:defRPr/>
            </a:pPr>
            <a:r>
              <a:rPr lang="es-ES" sz="2400" dirty="0" smtClean="0"/>
              <a:t>Se analizaran los 7 primeros, el 10 y 12</a:t>
            </a:r>
          </a:p>
          <a:p>
            <a:pPr marL="26988" indent="0" algn="ctr" eaLnBrk="1" hangingPunct="1">
              <a:buFont typeface="Wingdings 2" pitchFamily="18" charset="2"/>
              <a:buNone/>
              <a:defRPr/>
            </a:pPr>
            <a:endParaRPr lang="es-CR" sz="24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8688" y="0"/>
            <a:ext cx="8223250" cy="6858000"/>
          </a:xfrm>
          <a:prstGeom prst="rect">
            <a:avLst/>
          </a:prstGeom>
          <a:noFill/>
          <a:ln w="9525">
            <a:noFill/>
            <a:miter lim="800000"/>
            <a:headEnd/>
            <a:tailEnd/>
          </a:ln>
        </p:spPr>
      </p:pic>
      <p:sp>
        <p:nvSpPr>
          <p:cNvPr id="40963" name="2 Subtítulo"/>
          <p:cNvSpPr>
            <a:spLocks noGrp="1"/>
          </p:cNvSpPr>
          <p:nvPr>
            <p:ph type="subTitle" idx="4294967295"/>
          </p:nvPr>
        </p:nvSpPr>
        <p:spPr>
          <a:xfrm>
            <a:off x="142875" y="71438"/>
            <a:ext cx="8858250" cy="1214437"/>
          </a:xfrm>
        </p:spPr>
        <p:txBody>
          <a:bodyPr tIns="0"/>
          <a:lstStyle/>
          <a:p>
            <a:pPr marL="26988" indent="0" algn="just" eaLnBrk="1" hangingPunct="1">
              <a:buFont typeface="Wingdings 2" pitchFamily="18" charset="2"/>
              <a:buNone/>
            </a:pPr>
            <a:r>
              <a:rPr lang="es-CR" sz="2400" dirty="0" smtClean="0"/>
              <a:t>Para establecer las diferencias, ventajas o desventajas, del principio de los métodos, se expusieron a comprobación elementos de naturaleza conocida entregada por Mecanoplast</a:t>
            </a:r>
          </a:p>
          <a:p>
            <a:pPr marL="26988" indent="0" algn="just" eaLnBrk="1" hangingPunct="1">
              <a:buFont typeface="Wingdings 2" pitchFamily="18" charset="2"/>
              <a:buNone/>
            </a:pPr>
            <a:endParaRPr lang="es-CR" sz="2400" dirty="0" smtClean="0"/>
          </a:p>
          <a:p>
            <a:pPr marL="26988" indent="0" algn="just" eaLnBrk="1" hangingPunct="1">
              <a:buFont typeface="Wingdings 2" pitchFamily="18" charset="2"/>
              <a:buNone/>
            </a:pPr>
            <a:endParaRPr lang="es-CR" sz="2400" dirty="0" smtClean="0"/>
          </a:p>
          <a:p>
            <a:pPr marL="26988" indent="0" algn="just" eaLnBrk="1" hangingPunct="1">
              <a:buFont typeface="Wingdings 2" pitchFamily="18" charset="2"/>
              <a:buNone/>
            </a:pPr>
            <a:endParaRPr lang="es-CR" sz="2400" dirty="0" smtClean="0"/>
          </a:p>
        </p:txBody>
      </p:sp>
      <p:pic>
        <p:nvPicPr>
          <p:cNvPr id="40964" name="Imagen 51"/>
          <p:cNvPicPr>
            <a:picLocks noChangeAspect="1" noChangeArrowheads="1"/>
          </p:cNvPicPr>
          <p:nvPr/>
        </p:nvPicPr>
        <p:blipFill>
          <a:blip r:embed="rId3"/>
          <a:srcRect/>
          <a:stretch>
            <a:fillRect/>
          </a:stretch>
        </p:blipFill>
        <p:spPr bwMode="auto">
          <a:xfrm>
            <a:off x="2428875" y="1928813"/>
            <a:ext cx="4429125" cy="2941637"/>
          </a:xfrm>
          <a:prstGeom prst="rect">
            <a:avLst/>
          </a:prstGeom>
          <a:noFill/>
          <a:ln w="9525">
            <a:noFill/>
            <a:miter lim="800000"/>
            <a:headEnd/>
            <a:tailEnd/>
          </a:ln>
        </p:spPr>
      </p:pic>
      <p:sp>
        <p:nvSpPr>
          <p:cNvPr id="40965" name="6 CuadroTexto"/>
          <p:cNvSpPr txBox="1">
            <a:spLocks noChangeArrowheads="1"/>
          </p:cNvSpPr>
          <p:nvPr/>
        </p:nvSpPr>
        <p:spPr bwMode="auto">
          <a:xfrm>
            <a:off x="4357688" y="5000625"/>
            <a:ext cx="714375" cy="400050"/>
          </a:xfrm>
          <a:prstGeom prst="rect">
            <a:avLst/>
          </a:prstGeom>
          <a:noFill/>
          <a:ln w="9525">
            <a:noFill/>
            <a:miter lim="800000"/>
            <a:headEnd/>
            <a:tailEnd/>
          </a:ln>
        </p:spPr>
        <p:txBody>
          <a:bodyPr>
            <a:spAutoFit/>
          </a:bodyPr>
          <a:lstStyle/>
          <a:p>
            <a:r>
              <a:rPr lang="es-ES" sz="2000" b="1" i="1" dirty="0"/>
              <a:t>PET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Imagen 53"/>
          <p:cNvPicPr>
            <a:picLocks noChangeAspect="1" noChangeArrowheads="1"/>
          </p:cNvPicPr>
          <p:nvPr/>
        </p:nvPicPr>
        <p:blipFill>
          <a:blip r:embed="rId2"/>
          <a:srcRect/>
          <a:stretch>
            <a:fillRect/>
          </a:stretch>
        </p:blipFill>
        <p:spPr bwMode="auto">
          <a:xfrm>
            <a:off x="642938" y="642938"/>
            <a:ext cx="3429000" cy="2254250"/>
          </a:xfrm>
          <a:prstGeom prst="rect">
            <a:avLst/>
          </a:prstGeom>
          <a:noFill/>
          <a:ln w="9525">
            <a:noFill/>
            <a:miter lim="800000"/>
            <a:headEnd/>
            <a:tailEnd/>
          </a:ln>
        </p:spPr>
      </p:pic>
      <p:pic>
        <p:nvPicPr>
          <p:cNvPr id="41987" name="Imagen 54"/>
          <p:cNvPicPr>
            <a:picLocks noChangeAspect="1" noChangeArrowheads="1"/>
          </p:cNvPicPr>
          <p:nvPr/>
        </p:nvPicPr>
        <p:blipFill>
          <a:blip r:embed="rId3"/>
          <a:srcRect/>
          <a:stretch>
            <a:fillRect/>
          </a:stretch>
        </p:blipFill>
        <p:spPr bwMode="auto">
          <a:xfrm>
            <a:off x="5143500" y="3643313"/>
            <a:ext cx="3355975" cy="2214562"/>
          </a:xfrm>
          <a:prstGeom prst="rect">
            <a:avLst/>
          </a:prstGeom>
          <a:noFill/>
          <a:ln w="9525">
            <a:noFill/>
            <a:miter lim="800000"/>
            <a:headEnd/>
            <a:tailEnd/>
          </a:ln>
        </p:spPr>
      </p:pic>
      <p:pic>
        <p:nvPicPr>
          <p:cNvPr id="41988" name="Imagen 56"/>
          <p:cNvPicPr>
            <a:picLocks noChangeAspect="1" noChangeArrowheads="1"/>
          </p:cNvPicPr>
          <p:nvPr/>
        </p:nvPicPr>
        <p:blipFill>
          <a:blip r:embed="rId4"/>
          <a:srcRect/>
          <a:stretch>
            <a:fillRect/>
          </a:stretch>
        </p:blipFill>
        <p:spPr bwMode="auto">
          <a:xfrm>
            <a:off x="642938" y="3643313"/>
            <a:ext cx="3429000" cy="2266950"/>
          </a:xfrm>
          <a:prstGeom prst="rect">
            <a:avLst/>
          </a:prstGeom>
          <a:noFill/>
          <a:ln w="9525">
            <a:noFill/>
            <a:miter lim="800000"/>
            <a:headEnd/>
            <a:tailEnd/>
          </a:ln>
        </p:spPr>
      </p:pic>
      <p:pic>
        <p:nvPicPr>
          <p:cNvPr id="41989" name="Imagen 52"/>
          <p:cNvPicPr>
            <a:picLocks noChangeAspect="1" noChangeArrowheads="1"/>
          </p:cNvPicPr>
          <p:nvPr/>
        </p:nvPicPr>
        <p:blipFill>
          <a:blip r:embed="rId5"/>
          <a:srcRect/>
          <a:stretch>
            <a:fillRect/>
          </a:stretch>
        </p:blipFill>
        <p:spPr bwMode="auto">
          <a:xfrm>
            <a:off x="5072063" y="642938"/>
            <a:ext cx="3405187" cy="2311400"/>
          </a:xfrm>
          <a:prstGeom prst="rect">
            <a:avLst/>
          </a:prstGeom>
          <a:noFill/>
          <a:ln w="9525">
            <a:noFill/>
            <a:miter lim="800000"/>
            <a:headEnd/>
            <a:tailEnd/>
          </a:ln>
        </p:spPr>
      </p:pic>
      <p:sp>
        <p:nvSpPr>
          <p:cNvPr id="41990" name="9 CuadroTexto"/>
          <p:cNvSpPr txBox="1">
            <a:spLocks noChangeArrowheads="1"/>
          </p:cNvSpPr>
          <p:nvPr/>
        </p:nvSpPr>
        <p:spPr bwMode="auto">
          <a:xfrm>
            <a:off x="1428750" y="3000375"/>
            <a:ext cx="1857375" cy="400050"/>
          </a:xfrm>
          <a:prstGeom prst="rect">
            <a:avLst/>
          </a:prstGeom>
          <a:noFill/>
          <a:ln w="9525">
            <a:noFill/>
            <a:miter lim="800000"/>
            <a:headEnd/>
            <a:tailEnd/>
          </a:ln>
        </p:spPr>
        <p:txBody>
          <a:bodyPr>
            <a:spAutoFit/>
          </a:bodyPr>
          <a:lstStyle/>
          <a:p>
            <a:pPr algn="ctr"/>
            <a:r>
              <a:rPr lang="es-ES" sz="2000" b="1" i="1" dirty="0"/>
              <a:t>PVC blando</a:t>
            </a:r>
          </a:p>
        </p:txBody>
      </p:sp>
      <p:sp>
        <p:nvSpPr>
          <p:cNvPr id="41991" name="10 CuadroTexto"/>
          <p:cNvSpPr txBox="1">
            <a:spLocks noChangeArrowheads="1"/>
          </p:cNvSpPr>
          <p:nvPr/>
        </p:nvSpPr>
        <p:spPr bwMode="auto">
          <a:xfrm>
            <a:off x="5857875" y="3000375"/>
            <a:ext cx="2000250" cy="400050"/>
          </a:xfrm>
          <a:prstGeom prst="rect">
            <a:avLst/>
          </a:prstGeom>
          <a:noFill/>
          <a:ln w="9525">
            <a:noFill/>
            <a:miter lim="800000"/>
            <a:headEnd/>
            <a:tailEnd/>
          </a:ln>
        </p:spPr>
        <p:txBody>
          <a:bodyPr>
            <a:spAutoFit/>
          </a:bodyPr>
          <a:lstStyle/>
          <a:p>
            <a:pPr algn="ctr"/>
            <a:r>
              <a:rPr lang="es-ES" sz="2000" b="1" i="1" dirty="0"/>
              <a:t>PVC </a:t>
            </a:r>
            <a:r>
              <a:rPr lang="es-ES" sz="2000" b="1" i="1" dirty="0" smtClean="0"/>
              <a:t>rígido</a:t>
            </a:r>
            <a:endParaRPr lang="es-ES" sz="2000" b="1" i="1" dirty="0"/>
          </a:p>
        </p:txBody>
      </p:sp>
      <p:sp>
        <p:nvSpPr>
          <p:cNvPr id="41992" name="11 CuadroTexto"/>
          <p:cNvSpPr txBox="1">
            <a:spLocks noChangeArrowheads="1"/>
          </p:cNvSpPr>
          <p:nvPr/>
        </p:nvSpPr>
        <p:spPr bwMode="auto">
          <a:xfrm>
            <a:off x="5929313" y="6000750"/>
            <a:ext cx="1785937" cy="400050"/>
          </a:xfrm>
          <a:prstGeom prst="rect">
            <a:avLst/>
          </a:prstGeom>
          <a:noFill/>
          <a:ln w="9525">
            <a:noFill/>
            <a:miter lim="800000"/>
            <a:headEnd/>
            <a:tailEnd/>
          </a:ln>
        </p:spPr>
        <p:txBody>
          <a:bodyPr>
            <a:spAutoFit/>
          </a:bodyPr>
          <a:lstStyle/>
          <a:p>
            <a:pPr algn="ctr"/>
            <a:r>
              <a:rPr lang="es-ES" sz="2000" b="1" i="1" dirty="0"/>
              <a:t>PS cristal</a:t>
            </a:r>
          </a:p>
        </p:txBody>
      </p:sp>
      <p:sp>
        <p:nvSpPr>
          <p:cNvPr id="41993" name="12 CuadroTexto"/>
          <p:cNvSpPr txBox="1">
            <a:spLocks noChangeArrowheads="1"/>
          </p:cNvSpPr>
          <p:nvPr/>
        </p:nvSpPr>
        <p:spPr bwMode="auto">
          <a:xfrm>
            <a:off x="1214438" y="6072188"/>
            <a:ext cx="2143125" cy="400050"/>
          </a:xfrm>
          <a:prstGeom prst="rect">
            <a:avLst/>
          </a:prstGeom>
          <a:noFill/>
          <a:ln w="9525">
            <a:noFill/>
            <a:miter lim="800000"/>
            <a:headEnd/>
            <a:tailEnd/>
          </a:ln>
        </p:spPr>
        <p:txBody>
          <a:bodyPr>
            <a:spAutoFit/>
          </a:bodyPr>
          <a:lstStyle/>
          <a:p>
            <a:pPr algn="ctr"/>
            <a:r>
              <a:rPr lang="es-ES" sz="2000" b="1" i="1" dirty="0"/>
              <a:t>PS alto impacto</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Imagen 57"/>
          <p:cNvPicPr>
            <a:picLocks noChangeAspect="1" noChangeArrowheads="1"/>
          </p:cNvPicPr>
          <p:nvPr/>
        </p:nvPicPr>
        <p:blipFill>
          <a:blip r:embed="rId2"/>
          <a:srcRect/>
          <a:stretch>
            <a:fillRect/>
          </a:stretch>
        </p:blipFill>
        <p:spPr bwMode="auto">
          <a:xfrm>
            <a:off x="3000375" y="214313"/>
            <a:ext cx="3546475" cy="2286000"/>
          </a:xfrm>
          <a:prstGeom prst="rect">
            <a:avLst/>
          </a:prstGeom>
          <a:noFill/>
          <a:ln w="9525">
            <a:noFill/>
            <a:miter lim="800000"/>
            <a:headEnd/>
            <a:tailEnd/>
          </a:ln>
        </p:spPr>
      </p:pic>
      <p:sp>
        <p:nvSpPr>
          <p:cNvPr id="43011" name="6 CuadroTexto"/>
          <p:cNvSpPr txBox="1">
            <a:spLocks noChangeArrowheads="1"/>
          </p:cNvSpPr>
          <p:nvPr/>
        </p:nvSpPr>
        <p:spPr bwMode="auto">
          <a:xfrm>
            <a:off x="3714750" y="2643188"/>
            <a:ext cx="2143125" cy="400050"/>
          </a:xfrm>
          <a:prstGeom prst="rect">
            <a:avLst/>
          </a:prstGeom>
          <a:noFill/>
          <a:ln w="9525">
            <a:noFill/>
            <a:miter lim="800000"/>
            <a:headEnd/>
            <a:tailEnd/>
          </a:ln>
        </p:spPr>
        <p:txBody>
          <a:bodyPr>
            <a:spAutoFit/>
          </a:bodyPr>
          <a:lstStyle/>
          <a:p>
            <a:pPr algn="ctr"/>
            <a:r>
              <a:rPr lang="es-ES" sz="2000" b="1" i="1" dirty="0"/>
              <a:t>PP</a:t>
            </a:r>
          </a:p>
        </p:txBody>
      </p:sp>
      <p:pic>
        <p:nvPicPr>
          <p:cNvPr id="43012" name="Imagen 58"/>
          <p:cNvPicPr>
            <a:picLocks noChangeAspect="1" noChangeArrowheads="1"/>
          </p:cNvPicPr>
          <p:nvPr/>
        </p:nvPicPr>
        <p:blipFill>
          <a:blip r:embed="rId3"/>
          <a:srcRect/>
          <a:stretch>
            <a:fillRect/>
          </a:stretch>
        </p:blipFill>
        <p:spPr bwMode="auto">
          <a:xfrm>
            <a:off x="785813" y="3429000"/>
            <a:ext cx="3225800" cy="2143125"/>
          </a:xfrm>
          <a:prstGeom prst="rect">
            <a:avLst/>
          </a:prstGeom>
          <a:noFill/>
          <a:ln w="9525">
            <a:noFill/>
            <a:miter lim="800000"/>
            <a:headEnd/>
            <a:tailEnd/>
          </a:ln>
        </p:spPr>
      </p:pic>
      <p:pic>
        <p:nvPicPr>
          <p:cNvPr id="43013" name="Imagen 59"/>
          <p:cNvPicPr>
            <a:picLocks noChangeAspect="1" noChangeArrowheads="1"/>
          </p:cNvPicPr>
          <p:nvPr/>
        </p:nvPicPr>
        <p:blipFill>
          <a:blip r:embed="rId4"/>
          <a:srcRect/>
          <a:stretch>
            <a:fillRect/>
          </a:stretch>
        </p:blipFill>
        <p:spPr bwMode="auto">
          <a:xfrm>
            <a:off x="4929188" y="3429000"/>
            <a:ext cx="3333750" cy="2214563"/>
          </a:xfrm>
          <a:prstGeom prst="rect">
            <a:avLst/>
          </a:prstGeom>
          <a:noFill/>
          <a:ln w="9525">
            <a:noFill/>
            <a:miter lim="800000"/>
            <a:headEnd/>
            <a:tailEnd/>
          </a:ln>
        </p:spPr>
      </p:pic>
      <p:sp>
        <p:nvSpPr>
          <p:cNvPr id="43014" name="9 CuadroTexto"/>
          <p:cNvSpPr txBox="1">
            <a:spLocks noChangeArrowheads="1"/>
          </p:cNvSpPr>
          <p:nvPr/>
        </p:nvSpPr>
        <p:spPr bwMode="auto">
          <a:xfrm>
            <a:off x="1285875" y="5643563"/>
            <a:ext cx="2143125" cy="400050"/>
          </a:xfrm>
          <a:prstGeom prst="rect">
            <a:avLst/>
          </a:prstGeom>
          <a:noFill/>
          <a:ln w="9525">
            <a:noFill/>
            <a:miter lim="800000"/>
            <a:headEnd/>
            <a:tailEnd/>
          </a:ln>
        </p:spPr>
        <p:txBody>
          <a:bodyPr>
            <a:spAutoFit/>
          </a:bodyPr>
          <a:lstStyle/>
          <a:p>
            <a:pPr algn="ctr"/>
            <a:r>
              <a:rPr lang="es-ES" sz="2000" b="1" i="1" dirty="0"/>
              <a:t>PEAD</a:t>
            </a:r>
          </a:p>
        </p:txBody>
      </p:sp>
      <p:sp>
        <p:nvSpPr>
          <p:cNvPr id="43015" name="10 CuadroTexto"/>
          <p:cNvSpPr txBox="1">
            <a:spLocks noChangeArrowheads="1"/>
          </p:cNvSpPr>
          <p:nvPr/>
        </p:nvSpPr>
        <p:spPr bwMode="auto">
          <a:xfrm>
            <a:off x="5643563" y="5786438"/>
            <a:ext cx="2143125" cy="400050"/>
          </a:xfrm>
          <a:prstGeom prst="rect">
            <a:avLst/>
          </a:prstGeom>
          <a:noFill/>
          <a:ln w="9525">
            <a:noFill/>
            <a:miter lim="800000"/>
            <a:headEnd/>
            <a:tailEnd/>
          </a:ln>
        </p:spPr>
        <p:txBody>
          <a:bodyPr>
            <a:spAutoFit/>
          </a:bodyPr>
          <a:lstStyle/>
          <a:p>
            <a:pPr algn="ctr"/>
            <a:r>
              <a:rPr lang="es-ES" sz="2000" b="1" i="1" dirty="0"/>
              <a:t>PEAD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9 CuadroTexto"/>
          <p:cNvSpPr txBox="1">
            <a:spLocks noChangeArrowheads="1"/>
          </p:cNvSpPr>
          <p:nvPr/>
        </p:nvSpPr>
        <p:spPr bwMode="auto">
          <a:xfrm>
            <a:off x="3929063" y="2857500"/>
            <a:ext cx="2143125" cy="400050"/>
          </a:xfrm>
          <a:prstGeom prst="rect">
            <a:avLst/>
          </a:prstGeom>
          <a:noFill/>
          <a:ln w="9525">
            <a:noFill/>
            <a:miter lim="800000"/>
            <a:headEnd/>
            <a:tailEnd/>
          </a:ln>
        </p:spPr>
        <p:txBody>
          <a:bodyPr>
            <a:spAutoFit/>
          </a:bodyPr>
          <a:lstStyle/>
          <a:p>
            <a:pPr algn="ctr"/>
            <a:r>
              <a:rPr lang="es-ES" sz="2000" b="1" i="1" dirty="0"/>
              <a:t>PEBD</a:t>
            </a:r>
          </a:p>
        </p:txBody>
      </p:sp>
      <p:pic>
        <p:nvPicPr>
          <p:cNvPr id="44035" name="Imagen 60"/>
          <p:cNvPicPr>
            <a:picLocks noChangeAspect="1" noChangeArrowheads="1"/>
          </p:cNvPicPr>
          <p:nvPr/>
        </p:nvPicPr>
        <p:blipFill>
          <a:blip r:embed="rId2"/>
          <a:srcRect/>
          <a:stretch>
            <a:fillRect/>
          </a:stretch>
        </p:blipFill>
        <p:spPr bwMode="auto">
          <a:xfrm>
            <a:off x="3071813" y="214313"/>
            <a:ext cx="3786187" cy="2508250"/>
          </a:xfrm>
          <a:prstGeom prst="rect">
            <a:avLst/>
          </a:prstGeom>
          <a:noFill/>
          <a:ln w="9525">
            <a:noFill/>
            <a:miter lim="800000"/>
            <a:headEnd/>
            <a:tailEnd/>
          </a:ln>
        </p:spPr>
      </p:pic>
      <p:pic>
        <p:nvPicPr>
          <p:cNvPr id="44036" name="Imagen 61"/>
          <p:cNvPicPr>
            <a:picLocks noChangeAspect="1" noChangeArrowheads="1"/>
          </p:cNvPicPr>
          <p:nvPr/>
        </p:nvPicPr>
        <p:blipFill>
          <a:blip r:embed="rId3"/>
          <a:srcRect/>
          <a:stretch>
            <a:fillRect/>
          </a:stretch>
        </p:blipFill>
        <p:spPr bwMode="auto">
          <a:xfrm>
            <a:off x="3000375" y="3500438"/>
            <a:ext cx="4000500" cy="2595562"/>
          </a:xfrm>
          <a:prstGeom prst="rect">
            <a:avLst/>
          </a:prstGeom>
          <a:noFill/>
          <a:ln w="9525">
            <a:noFill/>
            <a:miter lim="800000"/>
            <a:headEnd/>
            <a:tailEnd/>
          </a:ln>
        </p:spPr>
      </p:pic>
      <p:sp>
        <p:nvSpPr>
          <p:cNvPr id="44037" name="11 CuadroTexto"/>
          <p:cNvSpPr txBox="1">
            <a:spLocks noChangeArrowheads="1"/>
          </p:cNvSpPr>
          <p:nvPr/>
        </p:nvSpPr>
        <p:spPr bwMode="auto">
          <a:xfrm>
            <a:off x="3929063" y="6215063"/>
            <a:ext cx="2143125" cy="400050"/>
          </a:xfrm>
          <a:prstGeom prst="rect">
            <a:avLst/>
          </a:prstGeom>
          <a:noFill/>
          <a:ln w="9525">
            <a:noFill/>
            <a:miter lim="800000"/>
            <a:headEnd/>
            <a:tailEnd/>
          </a:ln>
        </p:spPr>
        <p:txBody>
          <a:bodyPr>
            <a:spAutoFit/>
          </a:bodyPr>
          <a:lstStyle/>
          <a:p>
            <a:pPr algn="ctr"/>
            <a:r>
              <a:rPr lang="es-ES" sz="2000" b="1" i="1" dirty="0"/>
              <a:t>ABS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8688" y="0"/>
            <a:ext cx="8223250" cy="6858000"/>
          </a:xfrm>
          <a:prstGeom prst="rect">
            <a:avLst/>
          </a:prstGeom>
          <a:noFill/>
          <a:ln w="9525">
            <a:noFill/>
            <a:miter lim="800000"/>
            <a:headEnd/>
            <a:tailEnd/>
          </a:ln>
        </p:spPr>
      </p:pic>
      <p:sp>
        <p:nvSpPr>
          <p:cNvPr id="30723" name="2 Subtítulo"/>
          <p:cNvSpPr>
            <a:spLocks noGrp="1"/>
          </p:cNvSpPr>
          <p:nvPr>
            <p:ph type="subTitle" idx="4294967295"/>
          </p:nvPr>
        </p:nvSpPr>
        <p:spPr>
          <a:xfrm>
            <a:off x="142875" y="71438"/>
            <a:ext cx="8858250" cy="6572250"/>
          </a:xfrm>
        </p:spPr>
        <p:txBody>
          <a:bodyPr tIns="0"/>
          <a:lstStyle/>
          <a:p>
            <a:pPr marL="26988" indent="0" algn="ctr" eaLnBrk="1" hangingPunct="1">
              <a:buFont typeface="Wingdings 2" pitchFamily="18" charset="2"/>
              <a:buNone/>
              <a:defRPr/>
            </a:pPr>
            <a:r>
              <a:rPr lang="es-CR" sz="2500" b="1" dirty="0" smtClean="0">
                <a:solidFill>
                  <a:schemeClr val="bg2">
                    <a:lumMod val="50000"/>
                  </a:schemeClr>
                </a:solidFill>
              </a:rPr>
              <a:t>METODOS DE IDENTIFICACION DE PLASTICOS ANALIZADOS</a:t>
            </a:r>
          </a:p>
          <a:p>
            <a:pPr marL="26988" indent="0" algn="just" eaLnBrk="1" hangingPunct="1">
              <a:buFont typeface="Wingdings 2" pitchFamily="18" charset="2"/>
              <a:buNone/>
              <a:defRPr/>
            </a:pPr>
            <a:endParaRPr lang="es-CR" sz="2500" b="1" i="1" dirty="0" smtClean="0"/>
          </a:p>
          <a:p>
            <a:pPr marL="26988" indent="0" algn="just" eaLnBrk="1" hangingPunct="1">
              <a:buFont typeface="Wingdings 2" pitchFamily="18" charset="2"/>
              <a:buNone/>
              <a:defRPr/>
            </a:pPr>
            <a:r>
              <a:rPr lang="es-CR" sz="2500" b="1" i="1" dirty="0" smtClean="0"/>
              <a:t>Espectroscopia infrarroja</a:t>
            </a:r>
          </a:p>
          <a:p>
            <a:pPr marL="26988" indent="0" algn="just" eaLnBrk="1" hangingPunct="1">
              <a:buFont typeface="Wingdings 2" pitchFamily="18" charset="2"/>
              <a:buNone/>
              <a:defRPr/>
            </a:pPr>
            <a:r>
              <a:rPr lang="es-CR" sz="2500" dirty="0" smtClean="0"/>
              <a:t>Se irradia ondas electromagnéticas del IR cercano (800-2500nm), y lo que se busca es medir la cantidad de luz absorbida y reflejada por cada tipo polímero en diferentes frecuencias para compararla con un patrón.</a:t>
            </a:r>
          </a:p>
          <a:p>
            <a:pPr marL="26988" indent="0" algn="just" eaLnBrk="1" hangingPunct="1">
              <a:buFont typeface="Wingdings 2" pitchFamily="18" charset="2"/>
              <a:buNone/>
              <a:defRPr/>
            </a:pPr>
            <a:r>
              <a:rPr lang="es-CR" sz="2500" dirty="0" smtClean="0"/>
              <a:t>Toda molécula poliatómica tiene diferente grado de libertad que representa su vibración natural dando bandas naturales en el IR</a:t>
            </a:r>
          </a:p>
          <a:p>
            <a:pPr marL="26988" indent="0" algn="ctr" eaLnBrk="1" hangingPunct="1">
              <a:buFont typeface="Wingdings 2" pitchFamily="18" charset="2"/>
              <a:buNone/>
              <a:defRPr/>
            </a:pPr>
            <a:endParaRPr lang="es-CR" sz="2500" i="1" dirty="0" smtClean="0"/>
          </a:p>
          <a:p>
            <a:pPr marL="26988" indent="0" algn="ctr" eaLnBrk="1" hangingPunct="1">
              <a:buFont typeface="Wingdings 2" pitchFamily="18" charset="2"/>
              <a:buNone/>
              <a:defRPr/>
            </a:pPr>
            <a:r>
              <a:rPr lang="es-CR" sz="2500" i="1" dirty="0" smtClean="0"/>
              <a:t>Vibración Natural=3N-5 o 3N-6</a:t>
            </a:r>
          </a:p>
          <a:p>
            <a:pPr marL="26988" indent="0" algn="just" eaLnBrk="1" hangingPunct="1">
              <a:buFont typeface="Wingdings 2" pitchFamily="18" charset="2"/>
              <a:buNone/>
              <a:defRPr/>
            </a:pPr>
            <a:endParaRPr lang="es-CR" sz="2500" i="1" dirty="0" smtClean="0"/>
          </a:p>
          <a:p>
            <a:pPr marL="26988" indent="0" algn="just" eaLnBrk="1" hangingPunct="1">
              <a:buFont typeface="Wingdings 2" pitchFamily="18" charset="2"/>
              <a:buNone/>
              <a:defRPr/>
            </a:pPr>
            <a:r>
              <a:rPr lang="es-CR" sz="2500" dirty="0" smtClean="0"/>
              <a:t>N: numero de átomos de la molécula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8688" y="0"/>
            <a:ext cx="8223250" cy="6858000"/>
          </a:xfrm>
          <a:prstGeom prst="rect">
            <a:avLst/>
          </a:prstGeom>
          <a:noFill/>
          <a:ln w="9525">
            <a:noFill/>
            <a:miter lim="800000"/>
            <a:headEnd/>
            <a:tailEnd/>
          </a:ln>
        </p:spPr>
      </p:pic>
      <p:sp>
        <p:nvSpPr>
          <p:cNvPr id="46083" name="2 Subtítulo"/>
          <p:cNvSpPr>
            <a:spLocks noGrp="1"/>
          </p:cNvSpPr>
          <p:nvPr>
            <p:ph type="subTitle" idx="4294967295"/>
          </p:nvPr>
        </p:nvSpPr>
        <p:spPr>
          <a:xfrm>
            <a:off x="142875" y="71438"/>
            <a:ext cx="8858250" cy="6072187"/>
          </a:xfrm>
        </p:spPr>
        <p:txBody>
          <a:bodyPr tIns="0"/>
          <a:lstStyle/>
          <a:p>
            <a:pPr marL="26988" indent="0" algn="just" eaLnBrk="1" hangingPunct="1">
              <a:buFont typeface="Wingdings 2" pitchFamily="18" charset="2"/>
              <a:buNone/>
            </a:pPr>
            <a:r>
              <a:rPr lang="es-CR" sz="2500" dirty="0" smtClean="0"/>
              <a:t>Identifica los plásticos a gran velocidad, además que elementos como suciedad, polvo, o hasta las etiquetas de los envases no interfieren en las lecturas, y tampoco son afectadas por el color del material, excepto por el negro que puede absorber gran cantidad de luz infrarroja.</a:t>
            </a:r>
          </a:p>
          <a:p>
            <a:pPr marL="26988" indent="0" algn="just" eaLnBrk="1" hangingPunct="1">
              <a:buFont typeface="Wingdings 2" pitchFamily="18" charset="2"/>
              <a:buNone/>
            </a:pPr>
            <a:r>
              <a:rPr lang="es-CR" sz="2500" dirty="0" smtClean="0"/>
              <a:t>Este método analiza la naturaleza orgánica del material y no solo toma en cuenta un ion.</a:t>
            </a:r>
          </a:p>
          <a:p>
            <a:pPr marL="26988" indent="0" algn="just" eaLnBrk="1" hangingPunct="1">
              <a:buFont typeface="Wingdings 2" pitchFamily="18" charset="2"/>
              <a:buNone/>
            </a:pPr>
            <a:endParaRPr lang="es-CR" sz="2500" dirty="0" smtClean="0"/>
          </a:p>
          <a:p>
            <a:pPr marL="26988" indent="0" algn="just" eaLnBrk="1" hangingPunct="1">
              <a:buFont typeface="Wingdings 2" pitchFamily="18" charset="2"/>
              <a:buNone/>
            </a:pPr>
            <a:r>
              <a:rPr lang="es-CR" sz="2500" dirty="0" smtClean="0"/>
              <a:t>En primera instancia se busco armar un equipo propuesto con la utilización de lámparas halógenas (las mas cercanas al infrarrojo), y un filtro acústico-óptico que puede cambiar la longitud de onda a receptar, pero no hubo disponibilidad en el mercado. Por lo que se intento verificarlo con equipos menos sofisticados, sin obtener mejores resultados.</a:t>
            </a:r>
          </a:p>
          <a:p>
            <a:pPr marL="26988" indent="0" algn="just" eaLnBrk="1" hangingPunct="1">
              <a:buFont typeface="Wingdings 2" pitchFamily="18" charset="2"/>
              <a:buNone/>
            </a:pPr>
            <a:endParaRPr lang="es-CR" sz="2500" dirty="0" smtClean="0"/>
          </a:p>
          <a:p>
            <a:pPr marL="26988" indent="0" algn="just" eaLnBrk="1" hangingPunct="1">
              <a:buFont typeface="Wingdings 2" pitchFamily="18" charset="2"/>
              <a:buNone/>
            </a:pPr>
            <a:endParaRPr lang="es-CR" sz="25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1000099" y="1857364"/>
            <a:ext cx="7281057" cy="4984724"/>
          </a:xfrm>
          <a:prstGeom prst="rect">
            <a:avLst/>
          </a:prstGeom>
          <a:noFill/>
          <a:ln w="9525">
            <a:noFill/>
            <a:miter lim="800000"/>
            <a:headEnd/>
            <a:tailEnd/>
          </a:ln>
          <a:effectLst/>
        </p:spPr>
      </p:pic>
      <p:sp>
        <p:nvSpPr>
          <p:cNvPr id="47107" name="2 Subtítulo"/>
          <p:cNvSpPr>
            <a:spLocks noGrp="1"/>
          </p:cNvSpPr>
          <p:nvPr>
            <p:ph type="subTitle" idx="4294967295"/>
          </p:nvPr>
        </p:nvSpPr>
        <p:spPr>
          <a:xfrm>
            <a:off x="142875" y="71438"/>
            <a:ext cx="8858250" cy="1989137"/>
          </a:xfrm>
        </p:spPr>
        <p:txBody>
          <a:bodyPr tIns="0"/>
          <a:lstStyle/>
          <a:p>
            <a:pPr marL="26988" indent="0" algn="just" eaLnBrk="1" hangingPunct="1">
              <a:buFont typeface="Wingdings 2" pitchFamily="18" charset="2"/>
              <a:buNone/>
            </a:pPr>
            <a:r>
              <a:rPr lang="es-CR" sz="2500" dirty="0" smtClean="0"/>
              <a:t>Este método se comprobó e</a:t>
            </a:r>
            <a:r>
              <a:rPr lang="es-ES" sz="2500" dirty="0" smtClean="0"/>
              <a:t>n el Centro de Investigaciones Aplicadas a Polímeros (CIAP), del Departamento de Ciencia de los Alimentos y Biotecnología, de la EPN, analizando PS alto impacto, PEAD, PP, PEBD, PET, PVC en el rango del infrarrojo intermedio, donde se arrojo espectros como este;</a:t>
            </a:r>
            <a:endParaRPr lang="es-CR" sz="2500" dirty="0" smtClean="0"/>
          </a:p>
          <a:p>
            <a:pPr marL="26988" indent="0" algn="just" eaLnBrk="1" hangingPunct="1">
              <a:buFont typeface="Wingdings 2" pitchFamily="18" charset="2"/>
              <a:buNone/>
            </a:pPr>
            <a:endParaRPr lang="es-CR" sz="25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8688" y="0"/>
            <a:ext cx="8223250" cy="6858000"/>
          </a:xfrm>
          <a:prstGeom prst="rect">
            <a:avLst/>
          </a:prstGeom>
          <a:noFill/>
          <a:ln w="9525">
            <a:noFill/>
            <a:miter lim="800000"/>
            <a:headEnd/>
            <a:tailEnd/>
          </a:ln>
        </p:spPr>
      </p:pic>
      <p:sp>
        <p:nvSpPr>
          <p:cNvPr id="59395" name="2 Subtítulo"/>
          <p:cNvSpPr>
            <a:spLocks noGrp="1"/>
          </p:cNvSpPr>
          <p:nvPr>
            <p:ph type="subTitle" idx="4294967295"/>
          </p:nvPr>
        </p:nvSpPr>
        <p:spPr>
          <a:xfrm>
            <a:off x="142875" y="71438"/>
            <a:ext cx="8858250" cy="5518150"/>
          </a:xfrm>
        </p:spPr>
        <p:txBody>
          <a:bodyPr tIns="0"/>
          <a:lstStyle/>
          <a:p>
            <a:pPr marL="26988" indent="0" algn="just" eaLnBrk="1" hangingPunct="1">
              <a:buFont typeface="Wingdings 2" pitchFamily="18" charset="2"/>
              <a:buNone/>
            </a:pPr>
            <a:r>
              <a:rPr lang="es-CR" sz="2500" dirty="0" smtClean="0"/>
              <a:t>Que al ser comparados con el patrón se vieron las siguientes bandas características:</a:t>
            </a:r>
          </a:p>
          <a:p>
            <a:pPr marL="26988" indent="0" algn="just" eaLnBrk="1" hangingPunct="1">
              <a:buFont typeface="Wingdings 2" pitchFamily="18" charset="2"/>
              <a:buNone/>
            </a:pPr>
            <a:endParaRPr lang="es-CR" sz="2500" dirty="0" smtClean="0"/>
          </a:p>
          <a:p>
            <a:pPr marL="26988" indent="0" algn="just" eaLnBrk="1" hangingPunct="1">
              <a:buFontTx/>
              <a:buChar char="-"/>
            </a:pPr>
            <a:r>
              <a:rPr lang="es-CR" sz="2300" dirty="0" smtClean="0"/>
              <a:t>PS alto impacto: 966, 760, 700 cm-1 (estireno-butabieno)</a:t>
            </a:r>
          </a:p>
          <a:p>
            <a:pPr marL="26988" indent="0" algn="just" eaLnBrk="1" hangingPunct="1">
              <a:buFontTx/>
              <a:buChar char="-"/>
            </a:pPr>
            <a:r>
              <a:rPr lang="es-CR" sz="2300" dirty="0" smtClean="0"/>
              <a:t>PEAD: 2920, 1463, 1376, 730-720 cm-1</a:t>
            </a:r>
          </a:p>
          <a:p>
            <a:pPr marL="26988" indent="0" algn="just" eaLnBrk="1" hangingPunct="1">
              <a:buFontTx/>
              <a:buChar char="-"/>
            </a:pPr>
            <a:r>
              <a:rPr lang="es-CR" sz="2300" dirty="0" smtClean="0"/>
              <a:t>PP: 1456, 1376, 1167, 973 cm-1</a:t>
            </a:r>
          </a:p>
          <a:p>
            <a:pPr marL="26988" indent="0" algn="just" eaLnBrk="1" hangingPunct="1">
              <a:buFontTx/>
              <a:buChar char="-"/>
            </a:pPr>
            <a:r>
              <a:rPr lang="es-CR" sz="2300" dirty="0" smtClean="0"/>
              <a:t>PEBD: 2920, 1463, 1376, 730-720 cm-1</a:t>
            </a:r>
          </a:p>
          <a:p>
            <a:pPr marL="26988" indent="0" algn="just" eaLnBrk="1" hangingPunct="1">
              <a:buFontTx/>
              <a:buChar char="-"/>
            </a:pPr>
            <a:r>
              <a:rPr lang="es-CR" sz="2300" dirty="0" smtClean="0"/>
              <a:t>PET: 1263, 1110, 872, 726 cm-1</a:t>
            </a:r>
          </a:p>
          <a:p>
            <a:pPr marL="26988" indent="0" algn="just" eaLnBrk="1" hangingPunct="1">
              <a:buFontTx/>
              <a:buChar char="-"/>
            </a:pPr>
            <a:r>
              <a:rPr lang="es-CR" sz="2300" dirty="0" smtClean="0"/>
              <a:t>PVC rígido: 1427, 699 cm-1 / 1731, 1639, 1602 cm-1(plastificante tipo ftalato)</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8688" y="0"/>
            <a:ext cx="8223250" cy="6858000"/>
          </a:xfrm>
          <a:prstGeom prst="rect">
            <a:avLst/>
          </a:prstGeom>
          <a:noFill/>
          <a:ln w="9525">
            <a:noFill/>
            <a:miter lim="800000"/>
            <a:headEnd/>
            <a:tailEnd/>
          </a:ln>
        </p:spPr>
      </p:pic>
      <p:sp>
        <p:nvSpPr>
          <p:cNvPr id="60419" name="2 Subtítulo"/>
          <p:cNvSpPr>
            <a:spLocks noGrp="1"/>
          </p:cNvSpPr>
          <p:nvPr>
            <p:ph type="subTitle" idx="4294967295"/>
          </p:nvPr>
        </p:nvSpPr>
        <p:spPr>
          <a:xfrm>
            <a:off x="142875" y="71438"/>
            <a:ext cx="8858250" cy="5518150"/>
          </a:xfrm>
        </p:spPr>
        <p:txBody>
          <a:bodyPr tIns="0"/>
          <a:lstStyle/>
          <a:p>
            <a:pPr marL="26988" indent="0" algn="just" eaLnBrk="1" hangingPunct="1">
              <a:buFont typeface="Wingdings 2" pitchFamily="18" charset="2"/>
              <a:buNone/>
            </a:pPr>
            <a:r>
              <a:rPr lang="es-CR" sz="2500" b="1" i="1" dirty="0" smtClean="0"/>
              <a:t>Identificación por laser (Espectrometría Raman)</a:t>
            </a:r>
          </a:p>
          <a:p>
            <a:pPr marL="26988" indent="0" algn="just" eaLnBrk="1" hangingPunct="1">
              <a:buFont typeface="Wingdings 2" pitchFamily="18" charset="2"/>
              <a:buNone/>
            </a:pPr>
            <a:r>
              <a:rPr lang="es-CR" sz="2500" dirty="0" smtClean="0"/>
              <a:t>Similar al método anterior, aprovecha de mejor manera la potencia de la onda electromagnética laser, llevando a las moléculas a un estado vibracional de energía superior (salto cuántico), liberando fotones (1-10e11).</a:t>
            </a:r>
          </a:p>
          <a:p>
            <a:pPr marL="26988" indent="0" algn="just" eaLnBrk="1" hangingPunct="1">
              <a:buFont typeface="Wingdings 2" pitchFamily="18" charset="2"/>
              <a:buNone/>
            </a:pPr>
            <a:r>
              <a:rPr lang="es-CR" sz="2500" dirty="0" smtClean="0"/>
              <a:t>De la experiencia se puede recoger los siguientes criterios</a:t>
            </a:r>
            <a:r>
              <a:rPr lang="es-AR" sz="2500" dirty="0" smtClean="0"/>
              <a:t> </a:t>
            </a:r>
          </a:p>
          <a:p>
            <a:pPr marL="26988" indent="0" algn="just" eaLnBrk="1" hangingPunct="1">
              <a:buFont typeface="Wingdings 2" pitchFamily="18" charset="2"/>
              <a:buNone/>
            </a:pPr>
            <a:r>
              <a:rPr lang="es-AR" sz="2500" dirty="0" smtClean="0"/>
              <a:t>1.Debido a la energía contenida en el laser, pequeños daños ocurren en la superficie del objeto</a:t>
            </a:r>
          </a:p>
          <a:p>
            <a:pPr marL="26988" indent="0" algn="just" eaLnBrk="1" hangingPunct="1">
              <a:buFont typeface="Wingdings 2" pitchFamily="18" charset="2"/>
              <a:buNone/>
            </a:pPr>
            <a:r>
              <a:rPr lang="es-AR" sz="2500" dirty="0" smtClean="0"/>
              <a:t>2.Elementos como el espesor, formas, acabado superficial, aditivos o pigmentos no varían la medición.</a:t>
            </a:r>
          </a:p>
          <a:p>
            <a:pPr marL="26988" indent="0" algn="just" eaLnBrk="1" hangingPunct="1">
              <a:buFont typeface="Wingdings 2" pitchFamily="18" charset="2"/>
              <a:buNone/>
            </a:pPr>
            <a:r>
              <a:rPr lang="es-AR" sz="2500" dirty="0" smtClean="0"/>
              <a:t>3.El método no responde bien a las áreas altamente concentradas, en especial por el carbono. </a:t>
            </a:r>
          </a:p>
          <a:p>
            <a:pPr marL="26988" indent="0" algn="just" eaLnBrk="1" hangingPunct="1">
              <a:buFont typeface="Wingdings 2" pitchFamily="18" charset="2"/>
              <a:buNone/>
            </a:pPr>
            <a:r>
              <a:rPr lang="es-AR" sz="2500" dirty="0" smtClean="0"/>
              <a:t>4.Se puede tomar mediciones desde 1/10 segundos</a:t>
            </a:r>
          </a:p>
          <a:p>
            <a:pPr marL="26988" indent="0" algn="just" eaLnBrk="1" hangingPunct="1">
              <a:buFont typeface="Wingdings 2" pitchFamily="18" charset="2"/>
              <a:buNone/>
            </a:pPr>
            <a:endParaRPr lang="es-CR" sz="2500" dirty="0" smtClean="0"/>
          </a:p>
          <a:p>
            <a:pPr marL="26988" indent="0" algn="just" eaLnBrk="1" hangingPunct="1">
              <a:buFont typeface="Wingdings 2" pitchFamily="18" charset="2"/>
              <a:buNone/>
            </a:pPr>
            <a:endParaRPr lang="es-CR" sz="25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8688" y="0"/>
            <a:ext cx="8223250" cy="6858000"/>
          </a:xfrm>
          <a:prstGeom prst="rect">
            <a:avLst/>
          </a:prstGeom>
          <a:noFill/>
          <a:ln w="9525">
            <a:noFill/>
            <a:miter lim="800000"/>
            <a:headEnd/>
            <a:tailEnd/>
          </a:ln>
        </p:spPr>
      </p:pic>
      <p:sp>
        <p:nvSpPr>
          <p:cNvPr id="3" name="2 Subtítulo"/>
          <p:cNvSpPr>
            <a:spLocks noGrp="1"/>
          </p:cNvSpPr>
          <p:nvPr>
            <p:ph type="subTitle" idx="1"/>
          </p:nvPr>
        </p:nvSpPr>
        <p:spPr>
          <a:xfrm>
            <a:off x="214313" y="285750"/>
            <a:ext cx="8715375" cy="5715000"/>
          </a:xfrm>
        </p:spPr>
        <p:txBody>
          <a:bodyPr>
            <a:normAutofit/>
          </a:bodyPr>
          <a:lstStyle/>
          <a:p>
            <a:pPr algn="ctr" eaLnBrk="1" fontAlgn="auto" hangingPunct="1">
              <a:spcAft>
                <a:spcPts val="0"/>
              </a:spcAft>
              <a:buFont typeface="Wingdings 2"/>
              <a:buNone/>
              <a:defRPr/>
            </a:pPr>
            <a:r>
              <a:rPr lang="es-ES" sz="2700" b="1" dirty="0" smtClean="0">
                <a:solidFill>
                  <a:schemeClr val="bg2">
                    <a:lumMod val="50000"/>
                  </a:schemeClr>
                </a:solidFill>
              </a:rPr>
              <a:t>TEORIA GENERAL DE LOS PLASTICOS</a:t>
            </a:r>
          </a:p>
          <a:p>
            <a:pPr algn="just" eaLnBrk="1" fontAlgn="auto" hangingPunct="1">
              <a:lnSpc>
                <a:spcPct val="110000"/>
              </a:lnSpc>
              <a:spcAft>
                <a:spcPts val="0"/>
              </a:spcAft>
              <a:buFont typeface="Wingdings 2"/>
              <a:buNone/>
              <a:defRPr/>
            </a:pPr>
            <a:r>
              <a:rPr lang="es-CR" sz="2500" dirty="0" smtClean="0"/>
              <a:t>Los plásticos, son materiales sintéticos (obtenidos por procesos de síntesis como polimerización) constituidos por macromoléculas basadas en carbono por la transformación de productos extraídos de los hidrocarburos, mediante la multiplicación artificial de los átomos de carbono en las largas cadenas moleculares.  </a:t>
            </a:r>
          </a:p>
          <a:p>
            <a:pPr algn="just" eaLnBrk="1" fontAlgn="auto" hangingPunct="1">
              <a:lnSpc>
                <a:spcPct val="110000"/>
              </a:lnSpc>
              <a:spcAft>
                <a:spcPts val="0"/>
              </a:spcAft>
              <a:defRPr/>
            </a:pPr>
            <a:r>
              <a:rPr lang="es-CR" sz="2500" dirty="0" smtClean="0"/>
              <a:t>Las moléculas individuales de los polímeros pueden o no tener el mismo peso molecular, la misma composición química y la misma estructura molecular.</a:t>
            </a:r>
            <a:endParaRPr lang="es-ES" sz="2500" dirty="0" smtClean="0">
              <a:solidFill>
                <a:schemeClr val="tx1"/>
              </a:solidFill>
            </a:endParaRPr>
          </a:p>
          <a:p>
            <a:pPr algn="ctr" eaLnBrk="1" fontAlgn="auto" hangingPunct="1">
              <a:spcAft>
                <a:spcPts val="0"/>
              </a:spcAft>
              <a:buFont typeface="Wingdings 2"/>
              <a:buNone/>
              <a:defRPr/>
            </a:pPr>
            <a:endParaRPr lang="es-ES" sz="1600" b="1" dirty="0" smtClean="0">
              <a:solidFill>
                <a:schemeClr val="tx1"/>
              </a:solidFill>
            </a:endParaRPr>
          </a:p>
          <a:p>
            <a:pPr eaLnBrk="1" fontAlgn="auto" hangingPunct="1">
              <a:spcAft>
                <a:spcPts val="0"/>
              </a:spcAft>
              <a:buFont typeface="Wingdings 2"/>
              <a:buNone/>
              <a:defRPr/>
            </a:pPr>
            <a:endParaRPr lang="es-ES" sz="1600" dirty="0">
              <a:solidFill>
                <a:schemeClr val="tx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2 Subtítulo"/>
          <p:cNvSpPr>
            <a:spLocks noGrp="1"/>
          </p:cNvSpPr>
          <p:nvPr>
            <p:ph type="subTitle" idx="4294967295"/>
          </p:nvPr>
        </p:nvSpPr>
        <p:spPr>
          <a:xfrm>
            <a:off x="142875" y="71438"/>
            <a:ext cx="8858250" cy="1142984"/>
          </a:xfrm>
        </p:spPr>
        <p:txBody>
          <a:bodyPr tIns="0"/>
          <a:lstStyle/>
          <a:p>
            <a:pPr marL="26988" indent="0" algn="just" eaLnBrk="1" hangingPunct="1">
              <a:buFont typeface="Wingdings 2" pitchFamily="18" charset="2"/>
              <a:buNone/>
            </a:pPr>
            <a:r>
              <a:rPr lang="es-CR" sz="2500" dirty="0" smtClean="0"/>
              <a:t>La elección del laser esta en función de la resolución que se desea obtener en el espectro, puesto que es inversamente proporcional a la longitud de onda elevada a la cuarta potencia.</a:t>
            </a:r>
          </a:p>
          <a:p>
            <a:pPr marL="26988" indent="0" algn="just" eaLnBrk="1" hangingPunct="1">
              <a:buFont typeface="Wingdings 2" pitchFamily="18" charset="2"/>
              <a:buNone/>
            </a:pPr>
            <a:endParaRPr lang="es-CR" sz="2500" dirty="0" smtClean="0"/>
          </a:p>
        </p:txBody>
      </p:sp>
      <p:graphicFrame>
        <p:nvGraphicFramePr>
          <p:cNvPr id="4" name="3 Tabla"/>
          <p:cNvGraphicFramePr>
            <a:graphicFrameLocks noGrp="1"/>
          </p:cNvGraphicFramePr>
          <p:nvPr/>
        </p:nvGraphicFramePr>
        <p:xfrm>
          <a:off x="357158" y="1357296"/>
          <a:ext cx="8572559" cy="5214974"/>
        </p:xfrm>
        <a:graphic>
          <a:graphicData uri="http://schemas.openxmlformats.org/drawingml/2006/table">
            <a:tbl>
              <a:tblPr/>
              <a:tblGrid>
                <a:gridCol w="1449537"/>
                <a:gridCol w="2602401"/>
                <a:gridCol w="4520621"/>
              </a:tblGrid>
              <a:tr h="423929">
                <a:tc>
                  <a:txBody>
                    <a:bodyPr/>
                    <a:lstStyle/>
                    <a:p>
                      <a:pPr algn="ctr">
                        <a:spcAft>
                          <a:spcPts val="0"/>
                        </a:spcAft>
                      </a:pPr>
                      <a:r>
                        <a:rPr lang="es-CR" sz="1400" b="1" dirty="0">
                          <a:solidFill>
                            <a:srgbClr val="FFFFFF"/>
                          </a:solidFill>
                          <a:latin typeface="Arial"/>
                          <a:ea typeface="Calibri"/>
                          <a:cs typeface="Calibri"/>
                        </a:rPr>
                        <a:t>MEDIO</a:t>
                      </a:r>
                      <a:endParaRPr lang="es-ES" sz="14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spcAft>
                          <a:spcPts val="0"/>
                        </a:spcAft>
                      </a:pPr>
                      <a:r>
                        <a:rPr lang="es-CR" sz="1400" b="1" dirty="0">
                          <a:solidFill>
                            <a:srgbClr val="FFFFFF"/>
                          </a:solidFill>
                          <a:latin typeface="Arial"/>
                          <a:ea typeface="Calibri"/>
                          <a:cs typeface="Calibri"/>
                        </a:rPr>
                        <a:t>LONGUITUD DE ONDA (nm)</a:t>
                      </a:r>
                      <a:endParaRPr lang="es-ES" sz="1400" dirty="0">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spcAft>
                          <a:spcPts val="0"/>
                        </a:spcAft>
                      </a:pPr>
                      <a:r>
                        <a:rPr lang="es-CR" sz="1400" b="1" dirty="0">
                          <a:solidFill>
                            <a:srgbClr val="FFFFFF"/>
                          </a:solidFill>
                          <a:latin typeface="Arial"/>
                          <a:ea typeface="Calibri"/>
                          <a:cs typeface="Calibri"/>
                        </a:rPr>
                        <a:t>APLICACIONES</a:t>
                      </a:r>
                      <a:endParaRPr lang="es-ES" sz="1400" dirty="0">
                        <a:latin typeface="Calibri"/>
                        <a:ea typeface="Calibri"/>
                        <a:cs typeface="Calibri"/>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728312">
                <a:tc>
                  <a:txBody>
                    <a:bodyPr/>
                    <a:lstStyle/>
                    <a:p>
                      <a:pPr algn="ctr">
                        <a:spcAft>
                          <a:spcPts val="0"/>
                        </a:spcAft>
                      </a:pPr>
                      <a:r>
                        <a:rPr lang="es-CR" sz="1400" b="1" dirty="0">
                          <a:latin typeface="Arial"/>
                          <a:ea typeface="Calibri"/>
                          <a:cs typeface="Calibri"/>
                        </a:rPr>
                        <a:t>Nd:YAG</a:t>
                      </a:r>
                      <a:endParaRPr lang="es-ES" sz="14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400" dirty="0">
                          <a:latin typeface="Arial"/>
                          <a:ea typeface="Calibri"/>
                          <a:cs typeface="Calibri"/>
                        </a:rPr>
                        <a:t>1,064</a:t>
                      </a:r>
                      <a:endParaRPr lang="es-ES" sz="1400" dirty="0">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400" dirty="0">
                          <a:latin typeface="Arial"/>
                          <a:ea typeface="Calibri"/>
                          <a:cs typeface="Calibri"/>
                        </a:rPr>
                        <a:t>Varios procesos en metales (Soldadura)</a:t>
                      </a:r>
                      <a:endParaRPr lang="es-ES" sz="1400" dirty="0">
                        <a:latin typeface="Calibri"/>
                        <a:ea typeface="Calibri"/>
                        <a:cs typeface="Calibri"/>
                      </a:endParaRPr>
                    </a:p>
                    <a:p>
                      <a:pPr algn="ctr">
                        <a:spcAft>
                          <a:spcPts val="0"/>
                        </a:spcAft>
                      </a:pPr>
                      <a:r>
                        <a:rPr lang="es-CR" sz="1400" dirty="0">
                          <a:latin typeface="Arial"/>
                          <a:ea typeface="Calibri"/>
                          <a:cs typeface="Calibri"/>
                        </a:rPr>
                        <a:t>Medicina (Cirugía, ojos)</a:t>
                      </a:r>
                      <a:endParaRPr lang="es-ES" sz="1400" dirty="0">
                        <a:latin typeface="Calibri"/>
                        <a:ea typeface="Calibri"/>
                        <a:cs typeface="Calibri"/>
                      </a:endParaRPr>
                    </a:p>
                    <a:p>
                      <a:pPr algn="ctr">
                        <a:spcAft>
                          <a:spcPts val="0"/>
                        </a:spcAft>
                      </a:pPr>
                      <a:r>
                        <a:rPr lang="es-CR" sz="1400" dirty="0">
                          <a:latin typeface="Arial"/>
                          <a:ea typeface="Calibri"/>
                          <a:cs typeface="Calibri"/>
                        </a:rPr>
                        <a:t>Milicia (guía  y localizaciones)</a:t>
                      </a:r>
                      <a:endParaRPr lang="es-ES" sz="1400" dirty="0">
                        <a:latin typeface="Calibri"/>
                        <a:ea typeface="Calibri"/>
                        <a:cs typeface="Calibri"/>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542">
                <a:tc>
                  <a:txBody>
                    <a:bodyPr/>
                    <a:lstStyle/>
                    <a:p>
                      <a:pPr algn="ctr">
                        <a:spcAft>
                          <a:spcPts val="0"/>
                        </a:spcAft>
                      </a:pPr>
                      <a:r>
                        <a:rPr lang="es-CR" sz="1400" b="1" dirty="0">
                          <a:latin typeface="Arial"/>
                          <a:ea typeface="Calibri"/>
                          <a:cs typeface="Calibri"/>
                        </a:rPr>
                        <a:t>CO2</a:t>
                      </a:r>
                      <a:endParaRPr lang="es-ES" sz="14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400" dirty="0">
                          <a:latin typeface="Arial"/>
                          <a:ea typeface="Calibri"/>
                          <a:cs typeface="Calibri"/>
                        </a:rPr>
                        <a:t>10,600</a:t>
                      </a:r>
                      <a:endParaRPr lang="es-ES" sz="1400" dirty="0">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400" dirty="0">
                          <a:latin typeface="Arial"/>
                          <a:ea typeface="Calibri"/>
                          <a:cs typeface="Calibri"/>
                        </a:rPr>
                        <a:t>Procesamiento de materiales</a:t>
                      </a:r>
                      <a:endParaRPr lang="es-ES" sz="1400" dirty="0">
                        <a:latin typeface="Calibri"/>
                        <a:ea typeface="Calibri"/>
                        <a:cs typeface="Calibri"/>
                      </a:endParaRPr>
                    </a:p>
                    <a:p>
                      <a:pPr algn="ctr">
                        <a:spcAft>
                          <a:spcPts val="0"/>
                        </a:spcAft>
                      </a:pPr>
                      <a:r>
                        <a:rPr lang="es-CR" sz="1400" dirty="0">
                          <a:latin typeface="Arial"/>
                          <a:ea typeface="Calibri"/>
                          <a:cs typeface="Calibri"/>
                        </a:rPr>
                        <a:t>Cirugía</a:t>
                      </a:r>
                      <a:endParaRPr lang="es-ES" sz="1400" dirty="0">
                        <a:latin typeface="Calibri"/>
                        <a:ea typeface="Calibri"/>
                        <a:cs typeface="Calibri"/>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8312">
                <a:tc>
                  <a:txBody>
                    <a:bodyPr/>
                    <a:lstStyle/>
                    <a:p>
                      <a:pPr algn="ctr">
                        <a:spcAft>
                          <a:spcPts val="0"/>
                        </a:spcAft>
                      </a:pPr>
                      <a:r>
                        <a:rPr lang="es-CR" sz="1400" b="1" dirty="0" smtClean="0">
                          <a:latin typeface="Arial"/>
                          <a:ea typeface="Calibri"/>
                          <a:cs typeface="Calibri"/>
                        </a:rPr>
                        <a:t>Argón</a:t>
                      </a:r>
                      <a:endParaRPr lang="es-ES" sz="14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400" dirty="0">
                          <a:latin typeface="Arial"/>
                          <a:ea typeface="Calibri"/>
                          <a:cs typeface="Calibri"/>
                        </a:rPr>
                        <a:t>488-514</a:t>
                      </a:r>
                      <a:endParaRPr lang="es-ES" sz="1400" dirty="0">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400" dirty="0">
                          <a:latin typeface="Arial"/>
                          <a:ea typeface="Calibri"/>
                          <a:cs typeface="Calibri"/>
                        </a:rPr>
                        <a:t>Inspección</a:t>
                      </a:r>
                      <a:endParaRPr lang="es-ES" sz="1400" dirty="0">
                        <a:latin typeface="Calibri"/>
                        <a:ea typeface="Calibri"/>
                        <a:cs typeface="Calibri"/>
                      </a:endParaRPr>
                    </a:p>
                    <a:p>
                      <a:pPr algn="ctr">
                        <a:spcAft>
                          <a:spcPts val="0"/>
                        </a:spcAft>
                      </a:pPr>
                      <a:r>
                        <a:rPr lang="es-CR" sz="1400" dirty="0">
                          <a:latin typeface="Arial"/>
                          <a:ea typeface="Calibri"/>
                          <a:cs typeface="Calibri"/>
                        </a:rPr>
                        <a:t>Entretenimiento</a:t>
                      </a:r>
                      <a:endParaRPr lang="es-ES" sz="1400" dirty="0">
                        <a:latin typeface="Calibri"/>
                        <a:ea typeface="Calibri"/>
                        <a:cs typeface="Calibri"/>
                      </a:endParaRPr>
                    </a:p>
                    <a:p>
                      <a:pPr algn="ctr">
                        <a:spcAft>
                          <a:spcPts val="0"/>
                        </a:spcAft>
                      </a:pPr>
                      <a:r>
                        <a:rPr lang="es-CR" sz="1400" dirty="0">
                          <a:latin typeface="Arial"/>
                          <a:ea typeface="Calibri"/>
                          <a:cs typeface="Calibri"/>
                        </a:rPr>
                        <a:t>Tratamiento de ojos</a:t>
                      </a:r>
                      <a:endParaRPr lang="es-ES" sz="1400" dirty="0">
                        <a:latin typeface="Calibri"/>
                        <a:ea typeface="Calibri"/>
                        <a:cs typeface="Calibri"/>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1082">
                <a:tc>
                  <a:txBody>
                    <a:bodyPr/>
                    <a:lstStyle/>
                    <a:p>
                      <a:pPr algn="ctr">
                        <a:spcAft>
                          <a:spcPts val="0"/>
                        </a:spcAft>
                      </a:pPr>
                      <a:r>
                        <a:rPr lang="es-CR" sz="1400" b="1" dirty="0">
                          <a:latin typeface="Arial"/>
                          <a:ea typeface="Calibri"/>
                          <a:cs typeface="Calibri"/>
                        </a:rPr>
                        <a:t>GaAs-Diodo</a:t>
                      </a:r>
                      <a:endParaRPr lang="es-ES" sz="14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400" dirty="0">
                          <a:latin typeface="Arial"/>
                          <a:ea typeface="Calibri"/>
                          <a:cs typeface="Calibri"/>
                        </a:rPr>
                        <a:t>670,840</a:t>
                      </a:r>
                      <a:endParaRPr lang="es-ES" sz="1400" dirty="0">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400" dirty="0">
                          <a:latin typeface="Arial"/>
                          <a:ea typeface="Calibri"/>
                          <a:cs typeface="Calibri"/>
                        </a:rPr>
                        <a:t>Inspección, sistemas de visión</a:t>
                      </a:r>
                      <a:endParaRPr lang="es-ES" sz="1400" dirty="0">
                        <a:latin typeface="Calibri"/>
                        <a:ea typeface="Calibri"/>
                        <a:cs typeface="Calibri"/>
                      </a:endParaRPr>
                    </a:p>
                    <a:p>
                      <a:pPr algn="ctr">
                        <a:spcAft>
                          <a:spcPts val="0"/>
                        </a:spcAft>
                      </a:pPr>
                      <a:r>
                        <a:rPr lang="es-CR" sz="1400" dirty="0">
                          <a:latin typeface="Arial"/>
                          <a:ea typeface="Calibri"/>
                          <a:cs typeface="Calibri"/>
                        </a:rPr>
                        <a:t>Lectores de códigos de barras</a:t>
                      </a:r>
                      <a:endParaRPr lang="es-ES" sz="1400" dirty="0">
                        <a:latin typeface="Calibri"/>
                        <a:ea typeface="Calibri"/>
                        <a:cs typeface="Calibri"/>
                      </a:endParaRPr>
                    </a:p>
                    <a:p>
                      <a:pPr algn="ctr">
                        <a:spcAft>
                          <a:spcPts val="0"/>
                        </a:spcAft>
                      </a:pPr>
                      <a:r>
                        <a:rPr lang="es-CR" sz="1400" dirty="0">
                          <a:latin typeface="Arial"/>
                          <a:ea typeface="Calibri"/>
                          <a:cs typeface="Calibri"/>
                        </a:rPr>
                        <a:t>Punteros laser</a:t>
                      </a:r>
                      <a:endParaRPr lang="es-ES" sz="1400" dirty="0">
                        <a:latin typeface="Calibri"/>
                        <a:ea typeface="Calibri"/>
                        <a:cs typeface="Calibri"/>
                      </a:endParaRPr>
                    </a:p>
                    <a:p>
                      <a:pPr algn="ctr">
                        <a:spcAft>
                          <a:spcPts val="0"/>
                        </a:spcAft>
                      </a:pPr>
                      <a:r>
                        <a:rPr lang="es-CR" sz="1400" dirty="0">
                          <a:latin typeface="Arial"/>
                          <a:ea typeface="Calibri"/>
                          <a:cs typeface="Calibri"/>
                        </a:rPr>
                        <a:t>Lectores de CD</a:t>
                      </a:r>
                      <a:endParaRPr lang="es-ES" sz="1400" dirty="0">
                        <a:latin typeface="Calibri"/>
                        <a:ea typeface="Calibri"/>
                        <a:cs typeface="Calibri"/>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542">
                <a:tc>
                  <a:txBody>
                    <a:bodyPr/>
                    <a:lstStyle/>
                    <a:p>
                      <a:pPr algn="ctr">
                        <a:spcAft>
                          <a:spcPts val="0"/>
                        </a:spcAft>
                      </a:pPr>
                      <a:r>
                        <a:rPr lang="es-CR" sz="1400" b="1" dirty="0">
                          <a:latin typeface="Arial"/>
                          <a:ea typeface="Calibri"/>
                          <a:cs typeface="Calibri"/>
                        </a:rPr>
                        <a:t>Excimer</a:t>
                      </a:r>
                      <a:endParaRPr lang="es-ES" sz="14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400" dirty="0">
                          <a:latin typeface="Arial"/>
                          <a:ea typeface="Calibri"/>
                          <a:cs typeface="Calibri"/>
                        </a:rPr>
                        <a:t>193,248</a:t>
                      </a:r>
                      <a:endParaRPr lang="es-ES" sz="1400" dirty="0">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400" dirty="0">
                          <a:latin typeface="Arial"/>
                          <a:ea typeface="Calibri"/>
                          <a:cs typeface="Calibri"/>
                        </a:rPr>
                        <a:t>Foto grabado</a:t>
                      </a:r>
                      <a:endParaRPr lang="es-ES" sz="1400" dirty="0">
                        <a:latin typeface="Calibri"/>
                        <a:ea typeface="Calibri"/>
                        <a:cs typeface="Calibri"/>
                      </a:endParaRPr>
                    </a:p>
                    <a:p>
                      <a:pPr algn="ctr">
                        <a:spcAft>
                          <a:spcPts val="0"/>
                        </a:spcAft>
                      </a:pPr>
                      <a:r>
                        <a:rPr lang="es-CR" sz="1400" dirty="0">
                          <a:latin typeface="Arial"/>
                          <a:ea typeface="Calibri"/>
                          <a:cs typeface="Calibri"/>
                        </a:rPr>
                        <a:t>Fotografía</a:t>
                      </a:r>
                      <a:endParaRPr lang="es-ES" sz="1400" dirty="0">
                        <a:latin typeface="Calibri"/>
                        <a:ea typeface="Calibri"/>
                        <a:cs typeface="Calibri"/>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542">
                <a:tc>
                  <a:txBody>
                    <a:bodyPr/>
                    <a:lstStyle/>
                    <a:p>
                      <a:pPr algn="ctr">
                        <a:spcAft>
                          <a:spcPts val="0"/>
                        </a:spcAft>
                      </a:pPr>
                      <a:r>
                        <a:rPr lang="es-CR" sz="1400" b="1" dirty="0">
                          <a:latin typeface="Arial"/>
                          <a:ea typeface="Calibri"/>
                          <a:cs typeface="Calibri"/>
                        </a:rPr>
                        <a:t>Colores</a:t>
                      </a:r>
                      <a:endParaRPr lang="es-ES" sz="14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400" dirty="0">
                          <a:latin typeface="Arial"/>
                          <a:ea typeface="Calibri"/>
                          <a:cs typeface="Calibri"/>
                        </a:rPr>
                        <a:t>400-600</a:t>
                      </a:r>
                      <a:endParaRPr lang="es-ES" sz="1400" dirty="0">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400" dirty="0">
                          <a:latin typeface="Arial"/>
                          <a:ea typeface="Calibri"/>
                          <a:cs typeface="Calibri"/>
                        </a:rPr>
                        <a:t>Espectroscopia</a:t>
                      </a:r>
                      <a:endParaRPr lang="es-ES" sz="1400" dirty="0">
                        <a:latin typeface="Calibri"/>
                        <a:ea typeface="Calibri"/>
                        <a:cs typeface="Calibri"/>
                      </a:endParaRPr>
                    </a:p>
                    <a:p>
                      <a:pPr algn="ctr">
                        <a:spcAft>
                          <a:spcPts val="0"/>
                        </a:spcAft>
                      </a:pPr>
                      <a:r>
                        <a:rPr lang="es-CR" sz="1400" dirty="0">
                          <a:latin typeface="Arial"/>
                          <a:ea typeface="Calibri"/>
                          <a:cs typeface="Calibri"/>
                        </a:rPr>
                        <a:t>Tarjetas electrónicas</a:t>
                      </a:r>
                      <a:endParaRPr lang="es-ES" sz="1400" dirty="0">
                        <a:latin typeface="Calibri"/>
                        <a:ea typeface="Calibri"/>
                        <a:cs typeface="Calibri"/>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171">
                <a:tc>
                  <a:txBody>
                    <a:bodyPr/>
                    <a:lstStyle/>
                    <a:p>
                      <a:pPr algn="ctr">
                        <a:spcAft>
                          <a:spcPts val="0"/>
                        </a:spcAft>
                      </a:pPr>
                      <a:r>
                        <a:rPr lang="es-CR" sz="1400" b="1" dirty="0">
                          <a:latin typeface="Arial"/>
                          <a:ea typeface="Calibri"/>
                          <a:cs typeface="Calibri"/>
                        </a:rPr>
                        <a:t>Ruby</a:t>
                      </a:r>
                      <a:endParaRPr lang="es-ES" sz="14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400" dirty="0">
                          <a:latin typeface="Arial"/>
                          <a:ea typeface="Calibri"/>
                          <a:cs typeface="Calibri"/>
                        </a:rPr>
                        <a:t>6,943</a:t>
                      </a:r>
                      <a:endParaRPr lang="es-ES" sz="1400" dirty="0">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400" dirty="0">
                          <a:latin typeface="Arial"/>
                          <a:ea typeface="Calibri"/>
                          <a:cs typeface="Calibri"/>
                        </a:rPr>
                        <a:t>Perforación de metales</a:t>
                      </a:r>
                      <a:endParaRPr lang="es-ES" sz="1400" dirty="0">
                        <a:latin typeface="Calibri"/>
                        <a:ea typeface="Calibri"/>
                        <a:cs typeface="Calibri"/>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542">
                <a:tc>
                  <a:txBody>
                    <a:bodyPr/>
                    <a:lstStyle/>
                    <a:p>
                      <a:pPr algn="ctr">
                        <a:spcAft>
                          <a:spcPts val="0"/>
                        </a:spcAft>
                      </a:pPr>
                      <a:r>
                        <a:rPr lang="es-CR" sz="1400" b="1" dirty="0">
                          <a:latin typeface="Arial"/>
                          <a:ea typeface="Calibri"/>
                          <a:cs typeface="Calibri"/>
                        </a:rPr>
                        <a:t>HeNe</a:t>
                      </a:r>
                      <a:endParaRPr lang="es-ES" sz="14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400" dirty="0">
                          <a:latin typeface="Arial"/>
                          <a:ea typeface="Calibri"/>
                          <a:cs typeface="Calibri"/>
                        </a:rPr>
                        <a:t>632,8</a:t>
                      </a:r>
                      <a:endParaRPr lang="es-ES" sz="1400" dirty="0">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400" dirty="0">
                          <a:latin typeface="Arial"/>
                          <a:ea typeface="Calibri"/>
                          <a:cs typeface="Calibri"/>
                        </a:rPr>
                        <a:t>Interferometría, holografía, espectroscopia, código de barras, alineación, demostraciones ópticas.</a:t>
                      </a:r>
                      <a:endParaRPr lang="es-ES" sz="1400" dirty="0">
                        <a:latin typeface="Calibri"/>
                        <a:ea typeface="Calibri"/>
                        <a:cs typeface="Calibri"/>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8688" y="0"/>
            <a:ext cx="8223250" cy="6858000"/>
          </a:xfrm>
          <a:prstGeom prst="rect">
            <a:avLst/>
          </a:prstGeom>
          <a:noFill/>
          <a:ln w="9525">
            <a:noFill/>
            <a:miter lim="800000"/>
            <a:headEnd/>
            <a:tailEnd/>
          </a:ln>
        </p:spPr>
      </p:pic>
      <p:sp>
        <p:nvSpPr>
          <p:cNvPr id="62467" name="2 Subtítulo"/>
          <p:cNvSpPr>
            <a:spLocks noGrp="1"/>
          </p:cNvSpPr>
          <p:nvPr>
            <p:ph type="subTitle" idx="4294967295"/>
          </p:nvPr>
        </p:nvSpPr>
        <p:spPr>
          <a:xfrm>
            <a:off x="142875" y="71438"/>
            <a:ext cx="8858250" cy="3717925"/>
          </a:xfrm>
        </p:spPr>
        <p:txBody>
          <a:bodyPr tIns="0"/>
          <a:lstStyle/>
          <a:p>
            <a:pPr marL="26988" indent="0" algn="just" eaLnBrk="1" hangingPunct="1">
              <a:buFont typeface="Wingdings 2" pitchFamily="18" charset="2"/>
              <a:buNone/>
            </a:pPr>
            <a:r>
              <a:rPr lang="es-CR" sz="2500" b="1" i="1" dirty="0" smtClean="0"/>
              <a:t>Rayos X</a:t>
            </a:r>
          </a:p>
          <a:p>
            <a:pPr marL="26988" indent="0" algn="just" eaLnBrk="1" hangingPunct="1">
              <a:buFont typeface="Wingdings 2" pitchFamily="18" charset="2"/>
              <a:buNone/>
            </a:pPr>
            <a:r>
              <a:rPr lang="es-CR" sz="2500" dirty="0" smtClean="0"/>
              <a:t>Este método al clasificar PVC, porque el cloro da como resultado un pico característico en el espectro, aunque no se utiliza mucho pues la fluorescencia emitida, es proporcional al numero de átomos que lo conforma, y el PVC tiene poco numero de átomos </a:t>
            </a:r>
          </a:p>
          <a:p>
            <a:pPr marL="26988" indent="0" algn="just" eaLnBrk="1" hangingPunct="1">
              <a:buFont typeface="Wingdings 2" pitchFamily="18" charset="2"/>
              <a:buNone/>
            </a:pPr>
            <a:r>
              <a:rPr lang="es-CR" sz="2500" dirty="0" smtClean="0"/>
              <a:t>Este procedimiento exista a los electrones de la capas mas internas de los átomos, movilizando a los mas externos disipando energía en forma de botón,</a:t>
            </a:r>
          </a:p>
        </p:txBody>
      </p:sp>
      <p:pic>
        <p:nvPicPr>
          <p:cNvPr id="62468" name="Imagen 4"/>
          <p:cNvPicPr>
            <a:picLocks noChangeAspect="1" noChangeArrowheads="1"/>
          </p:cNvPicPr>
          <p:nvPr/>
        </p:nvPicPr>
        <p:blipFill>
          <a:blip r:embed="rId3"/>
          <a:srcRect/>
          <a:stretch>
            <a:fillRect/>
          </a:stretch>
        </p:blipFill>
        <p:spPr bwMode="auto">
          <a:xfrm>
            <a:off x="1788775" y="3571877"/>
            <a:ext cx="6140811" cy="1789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8688" y="0"/>
            <a:ext cx="8223250" cy="6858000"/>
          </a:xfrm>
          <a:prstGeom prst="rect">
            <a:avLst/>
          </a:prstGeom>
          <a:noFill/>
          <a:ln w="9525">
            <a:noFill/>
            <a:miter lim="800000"/>
            <a:headEnd/>
            <a:tailEnd/>
          </a:ln>
        </p:spPr>
      </p:pic>
      <p:sp>
        <p:nvSpPr>
          <p:cNvPr id="63491" name="2 Subtítulo"/>
          <p:cNvSpPr>
            <a:spLocks noGrp="1"/>
          </p:cNvSpPr>
          <p:nvPr>
            <p:ph type="subTitle" idx="4294967295"/>
          </p:nvPr>
        </p:nvSpPr>
        <p:spPr>
          <a:xfrm>
            <a:off x="142875" y="71438"/>
            <a:ext cx="8858250" cy="6453187"/>
          </a:xfrm>
        </p:spPr>
        <p:txBody>
          <a:bodyPr tIns="0"/>
          <a:lstStyle/>
          <a:p>
            <a:pPr marL="26988" indent="0" algn="just" eaLnBrk="1" hangingPunct="1">
              <a:buFont typeface="Wingdings 2" pitchFamily="18" charset="2"/>
              <a:buNone/>
            </a:pPr>
            <a:r>
              <a:rPr lang="es-CR" sz="2500" b="1" i="1" dirty="0" smtClean="0"/>
              <a:t>Hundimiento-Flotación</a:t>
            </a:r>
          </a:p>
          <a:p>
            <a:pPr marL="26988" indent="0" algn="just" eaLnBrk="1" hangingPunct="1">
              <a:buFont typeface="Wingdings 2" pitchFamily="18" charset="2"/>
              <a:buNone/>
            </a:pPr>
            <a:r>
              <a:rPr lang="es-CR" sz="2500" dirty="0" smtClean="0"/>
              <a:t>Utiliza la densidad de materiales</a:t>
            </a:r>
            <a:r>
              <a:rPr lang="es-ES" sz="2500" dirty="0" smtClean="0"/>
              <a:t>, en diferentes medios con densidad intermedia. Los polímeros a separar deben tener suficiente diferencia para evitar errores, aunque se pueden añadir elementos que varíen ciertas propiedades, o realizar la separación bajo suficiente presión para poder modificar levemente su densidad.</a:t>
            </a:r>
          </a:p>
          <a:p>
            <a:pPr marL="26988" indent="0" algn="just" eaLnBrk="1" hangingPunct="1">
              <a:buFont typeface="Wingdings 2" pitchFamily="18" charset="2"/>
              <a:buNone/>
            </a:pPr>
            <a:r>
              <a:rPr lang="es-ES" sz="2500" dirty="0" smtClean="0"/>
              <a:t>Debe ser triturado previamente para eliminar variables como el empuje o tensión superficial ejerciendo sobre los cuerpos.</a:t>
            </a:r>
          </a:p>
          <a:p>
            <a:pPr marL="26988" indent="0" algn="just" eaLnBrk="1" hangingPunct="1">
              <a:buFont typeface="Wingdings 2" pitchFamily="18" charset="2"/>
              <a:buNone/>
            </a:pPr>
            <a:r>
              <a:rPr lang="es-CR" sz="2500" dirty="0" smtClean="0"/>
              <a:t>Es un proceso continuo, aunque lento. Además requiere de un paso para separar cada material, puesto que es un sistema binario</a:t>
            </a:r>
            <a:r>
              <a:rPr lang="es-ES" sz="2500" dirty="0" smtClean="0"/>
              <a:t> </a:t>
            </a:r>
            <a:endParaRPr lang="es-CR" sz="25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2 Subtítulo"/>
          <p:cNvSpPr>
            <a:spLocks noGrp="1"/>
          </p:cNvSpPr>
          <p:nvPr>
            <p:ph type="subTitle" idx="4294967295"/>
          </p:nvPr>
        </p:nvSpPr>
        <p:spPr>
          <a:xfrm>
            <a:off x="142875" y="71438"/>
            <a:ext cx="8858250" cy="6453187"/>
          </a:xfrm>
        </p:spPr>
        <p:txBody>
          <a:bodyPr tIns="0"/>
          <a:lstStyle/>
          <a:p>
            <a:pPr marL="26988" indent="0" algn="just" eaLnBrk="1" hangingPunct="1">
              <a:buFont typeface="Wingdings 2" pitchFamily="18" charset="2"/>
              <a:buNone/>
            </a:pPr>
            <a:r>
              <a:rPr lang="es-CR" sz="2500" dirty="0" smtClean="0"/>
              <a:t>Una variación de este método es el lecho fluidizado, que fuerza un flujo vertical constante con los elementos a separar en el interior, sin cambiar el medio.</a:t>
            </a:r>
          </a:p>
          <a:p>
            <a:pPr marL="26988" indent="0" algn="just" eaLnBrk="1" hangingPunct="1">
              <a:buFont typeface="Wingdings 2" pitchFamily="18" charset="2"/>
              <a:buNone/>
            </a:pPr>
            <a:r>
              <a:rPr lang="es-CR" sz="2500" dirty="0" smtClean="0"/>
              <a:t>Según experiencia su efectividad bordea el 95%, y es muy económico siendo ampliamente el método más usado.</a:t>
            </a:r>
          </a:p>
          <a:p>
            <a:pPr marL="26988" indent="0" algn="just" eaLnBrk="1" hangingPunct="1">
              <a:buFont typeface="Wingdings 2" pitchFamily="18" charset="2"/>
              <a:buNone/>
            </a:pPr>
            <a:r>
              <a:rPr lang="es-CR" sz="2500" dirty="0" smtClean="0"/>
              <a:t>Para la automatización de este método lo mas simple es utilizar de tambores rotatorios, similar a la grafica;</a:t>
            </a:r>
            <a:endParaRPr lang="es-CR" dirty="0" smtClean="0"/>
          </a:p>
        </p:txBody>
      </p:sp>
      <p:pic>
        <p:nvPicPr>
          <p:cNvPr id="64517" name="Imagen 4"/>
          <p:cNvPicPr>
            <a:picLocks noChangeAspect="1" noChangeArrowheads="1"/>
          </p:cNvPicPr>
          <p:nvPr/>
        </p:nvPicPr>
        <p:blipFill>
          <a:blip r:embed="rId2"/>
          <a:srcRect/>
          <a:stretch>
            <a:fillRect/>
          </a:stretch>
        </p:blipFill>
        <p:spPr bwMode="auto">
          <a:xfrm>
            <a:off x="1285852" y="3071810"/>
            <a:ext cx="7000924" cy="37861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2 Subtítulo"/>
          <p:cNvSpPr>
            <a:spLocks noGrp="1"/>
          </p:cNvSpPr>
          <p:nvPr>
            <p:ph type="subTitle" idx="4294967295"/>
          </p:nvPr>
        </p:nvSpPr>
        <p:spPr>
          <a:xfrm>
            <a:off x="142875" y="71439"/>
            <a:ext cx="8858250" cy="1142984"/>
          </a:xfrm>
        </p:spPr>
        <p:txBody>
          <a:bodyPr tIns="0"/>
          <a:lstStyle/>
          <a:p>
            <a:pPr marL="26988" indent="0" algn="just" eaLnBrk="1" hangingPunct="1">
              <a:buFont typeface="Wingdings 2" pitchFamily="18" charset="2"/>
              <a:buNone/>
            </a:pPr>
            <a:r>
              <a:rPr lang="es-CR" sz="2500" dirty="0" smtClean="0"/>
              <a:t>La manera mas económica de lograr diferentes densidades es a base de sal y alcohol, sugeridos en la siguiente grafica por el Instituto Brasilero del PVC.</a:t>
            </a:r>
            <a:endParaRPr lang="es-CR" dirty="0" smtClean="0"/>
          </a:p>
        </p:txBody>
      </p:sp>
      <p:pic>
        <p:nvPicPr>
          <p:cNvPr id="65541" name="Imagen 30"/>
          <p:cNvPicPr>
            <a:picLocks noChangeAspect="1" noChangeArrowheads="1"/>
          </p:cNvPicPr>
          <p:nvPr/>
        </p:nvPicPr>
        <p:blipFill>
          <a:blip r:embed="rId2"/>
          <a:srcRect/>
          <a:stretch>
            <a:fillRect/>
          </a:stretch>
        </p:blipFill>
        <p:spPr bwMode="auto">
          <a:xfrm>
            <a:off x="1000100" y="1473935"/>
            <a:ext cx="7643866" cy="43611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8688" y="0"/>
            <a:ext cx="8223250" cy="6858000"/>
          </a:xfrm>
          <a:prstGeom prst="rect">
            <a:avLst/>
          </a:prstGeom>
          <a:noFill/>
          <a:ln w="9525">
            <a:noFill/>
            <a:miter lim="800000"/>
            <a:headEnd/>
            <a:tailEnd/>
          </a:ln>
        </p:spPr>
      </p:pic>
      <p:sp>
        <p:nvSpPr>
          <p:cNvPr id="66563" name="2 Subtítulo"/>
          <p:cNvSpPr>
            <a:spLocks noGrp="1"/>
          </p:cNvSpPr>
          <p:nvPr>
            <p:ph type="subTitle" idx="4294967295"/>
          </p:nvPr>
        </p:nvSpPr>
        <p:spPr>
          <a:xfrm>
            <a:off x="142875" y="71438"/>
            <a:ext cx="8858250" cy="6453187"/>
          </a:xfrm>
        </p:spPr>
        <p:txBody>
          <a:bodyPr tIns="0"/>
          <a:lstStyle/>
          <a:p>
            <a:pPr marL="26988" indent="0" algn="just" eaLnBrk="1" hangingPunct="1">
              <a:buFont typeface="Wingdings 2" pitchFamily="18" charset="2"/>
              <a:buNone/>
            </a:pPr>
            <a:r>
              <a:rPr lang="es-CR" sz="2500" dirty="0" smtClean="0"/>
              <a:t>La capacidad volumétrica de los tanques de separación están en función de la capacidad de producción de la empresa, de la menor densidad entre los polímetros a separar, y de la mayor densidad (PP=890Kg/m3) del medio de separación.</a:t>
            </a:r>
          </a:p>
          <a:p>
            <a:pPr marL="26988" indent="0" algn="just" eaLnBrk="1" hangingPunct="1">
              <a:buFont typeface="Wingdings 2" pitchFamily="18" charset="2"/>
              <a:buNone/>
            </a:pPr>
            <a:r>
              <a:rPr lang="es-CR" sz="2500" dirty="0" smtClean="0"/>
              <a:t>Bajo la recomendación de que por cada Kg de material debe haber de entre 1 a 100 litros de fluido, y tomando en cuenta que se separan 125 Kg/hora (establecido en el alcance) y el volumen del plástico es 0.141m3, se tiene un espacio de separación de 3.241 m3 y un cilindro rotatorio del doble de capacidad,</a:t>
            </a:r>
          </a:p>
          <a:p>
            <a:pPr marL="26988" indent="0" algn="just" eaLnBrk="1" hangingPunct="1">
              <a:buFont typeface="Wingdings 2" pitchFamily="18" charset="2"/>
              <a:buNone/>
            </a:pPr>
            <a:r>
              <a:rPr lang="es-CR" sz="2500" dirty="0" smtClean="0"/>
              <a:t>Y se puede dimensionar los tanques siguientes tomando en cuenta la demanda de importación LDPE 24.71%, PVC 20.91%, HDPE 20.15%, PP 19.77%, PET 12.82%, PS 1.90%; obteniendo la siguiente tabla para dimensionar los tanques de separación.</a:t>
            </a:r>
            <a:r>
              <a:rPr lang="es-ES" sz="2500" dirty="0" smtClean="0"/>
              <a:t> </a:t>
            </a:r>
            <a:endParaRPr lang="es-CR" sz="2500" dirty="0" smtClean="0"/>
          </a:p>
          <a:p>
            <a:pPr marL="26988" indent="0" algn="just" eaLnBrk="1" hangingPunct="1">
              <a:buFont typeface="Wingdings 2" pitchFamily="18" charset="2"/>
              <a:buNone/>
            </a:pPr>
            <a:endParaRPr lang="es-CR" sz="25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8688" y="0"/>
            <a:ext cx="8223250" cy="6858000"/>
          </a:xfrm>
          <a:prstGeom prst="rect">
            <a:avLst/>
          </a:prstGeom>
          <a:noFill/>
          <a:ln w="9525">
            <a:noFill/>
            <a:miter lim="800000"/>
            <a:headEnd/>
            <a:tailEnd/>
          </a:ln>
        </p:spPr>
      </p:pic>
      <p:graphicFrame>
        <p:nvGraphicFramePr>
          <p:cNvPr id="67704" name="Group 120"/>
          <p:cNvGraphicFramePr>
            <a:graphicFrameLocks noGrp="1"/>
          </p:cNvGraphicFramePr>
          <p:nvPr/>
        </p:nvGraphicFramePr>
        <p:xfrm>
          <a:off x="1042988" y="260350"/>
          <a:ext cx="7632700" cy="2547938"/>
        </p:xfrm>
        <a:graphic>
          <a:graphicData uri="http://schemas.openxmlformats.org/drawingml/2006/table">
            <a:tbl>
              <a:tblPr/>
              <a:tblGrid>
                <a:gridCol w="1273175"/>
                <a:gridCol w="2132012"/>
                <a:gridCol w="1436688"/>
                <a:gridCol w="2790825"/>
              </a:tblGrid>
              <a:tr h="10096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R" sz="1400" b="1" i="0" u="none" strike="noStrike" cap="none" normalizeH="0" baseline="0" dirty="0" smtClean="0">
                          <a:ln>
                            <a:noFill/>
                          </a:ln>
                          <a:solidFill>
                            <a:srgbClr val="FFFFFF"/>
                          </a:solidFill>
                          <a:effectLst/>
                          <a:latin typeface="Arial" charset="0"/>
                          <a:ea typeface="Calibri" pitchFamily="34" charset="0"/>
                          <a:cs typeface="Arial" charset="0"/>
                        </a:rPr>
                        <a:t>TANQUE</a:t>
                      </a:r>
                      <a:endParaRPr kumimoji="0" lang="es-CR" sz="2400" b="0" i="0" u="none" strike="noStrike" cap="none" normalizeH="0" baseline="0" dirty="0" smtClean="0">
                        <a:ln>
                          <a:noFill/>
                        </a:ln>
                        <a:solidFill>
                          <a:schemeClr val="tx1"/>
                        </a:solidFill>
                        <a:effectLst/>
                        <a:latin typeface="Arial" charset="0"/>
                        <a:ea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R" sz="1400" b="1" i="0" u="none" strike="noStrike" cap="none" normalizeH="0" baseline="0" dirty="0" smtClean="0">
                          <a:ln>
                            <a:noFill/>
                          </a:ln>
                          <a:solidFill>
                            <a:srgbClr val="FFFFFF"/>
                          </a:solidFill>
                          <a:effectLst/>
                          <a:latin typeface="Arial" charset="0"/>
                          <a:ea typeface="Calibri" pitchFamily="34" charset="0"/>
                          <a:cs typeface="Arial" charset="0"/>
                        </a:rPr>
                        <a:t>DENSIDAD MAXIMA</a:t>
                      </a:r>
                      <a:endParaRPr kumimoji="0" lang="es-CR" sz="2400" b="0" i="0" u="none" strike="noStrike" cap="none" normalizeH="0" baseline="0" dirty="0" smtClean="0">
                        <a:ln>
                          <a:noFill/>
                        </a:ln>
                        <a:solidFill>
                          <a:schemeClr val="tx1"/>
                        </a:solidFill>
                        <a:effectLst/>
                        <a:latin typeface="Arial" charset="0"/>
                        <a:ea typeface="Calibri" pitchFamily="34"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R" sz="1400" b="1" i="0" u="none" strike="noStrike" cap="none" normalizeH="0" baseline="0" dirty="0" smtClean="0">
                          <a:ln>
                            <a:noFill/>
                          </a:ln>
                          <a:solidFill>
                            <a:srgbClr val="FFFFFF"/>
                          </a:solidFill>
                          <a:effectLst/>
                          <a:latin typeface="Arial" charset="0"/>
                          <a:ea typeface="Calibri" pitchFamily="34" charset="0"/>
                          <a:cs typeface="Arial" charset="0"/>
                        </a:rPr>
                        <a:t>PORCENTAJE CONTENIDO</a:t>
                      </a:r>
                      <a:endParaRPr kumimoji="0" lang="es-CR" sz="2400" b="0" i="0" u="none" strike="noStrike" cap="none" normalizeH="0" baseline="0" dirty="0" smtClean="0">
                        <a:ln>
                          <a:noFill/>
                        </a:ln>
                        <a:solidFill>
                          <a:schemeClr val="tx1"/>
                        </a:solidFill>
                        <a:effectLst/>
                        <a:latin typeface="Arial" charset="0"/>
                        <a:ea typeface="Calibri" pitchFamily="34"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R" sz="1400" b="1" i="0" u="none" strike="noStrike" cap="none" normalizeH="0" baseline="0" dirty="0" smtClean="0">
                          <a:ln>
                            <a:noFill/>
                          </a:ln>
                          <a:solidFill>
                            <a:srgbClr val="FFFFFF"/>
                          </a:solidFill>
                          <a:effectLst/>
                          <a:latin typeface="Arial" charset="0"/>
                          <a:ea typeface="Calibri" pitchFamily="34" charset="0"/>
                          <a:cs typeface="Arial" charset="0"/>
                        </a:rPr>
                        <a:t>CAPACIDAD MINIMA DEL TANQUE</a:t>
                      </a:r>
                      <a:endParaRPr kumimoji="0" lang="es-CR" sz="2400" b="0" i="0" u="none" strike="noStrike" cap="none" normalizeH="0" baseline="0" dirty="0" smtClean="0">
                        <a:ln>
                          <a:noFill/>
                        </a:ln>
                        <a:solidFill>
                          <a:schemeClr val="tx1"/>
                        </a:solidFill>
                        <a:effectLst/>
                        <a:latin typeface="Arial" charset="0"/>
                        <a:ea typeface="Calibri" pitchFamily="34" charset="0"/>
                        <a:cs typeface="Arial"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r>
              <a:tr h="3857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R" sz="1400" b="1" i="0" u="none" strike="noStrike" cap="none" normalizeH="0" baseline="0" dirty="0" smtClean="0">
                          <a:ln>
                            <a:noFill/>
                          </a:ln>
                          <a:solidFill>
                            <a:schemeClr val="tx1"/>
                          </a:solidFill>
                          <a:effectLst/>
                          <a:latin typeface="Arial" charset="0"/>
                          <a:ea typeface="Calibri" pitchFamily="34" charset="0"/>
                          <a:cs typeface="Arial" charset="0"/>
                        </a:rPr>
                        <a:t>1</a:t>
                      </a:r>
                      <a:endParaRPr kumimoji="0" lang="es-CR" sz="2400" b="0" i="0" u="none" strike="noStrike" cap="none" normalizeH="0" baseline="0" dirty="0" smtClean="0">
                        <a:ln>
                          <a:noFill/>
                        </a:ln>
                        <a:solidFill>
                          <a:schemeClr val="tx1"/>
                        </a:solidFill>
                        <a:effectLst/>
                        <a:latin typeface="Arial" charset="0"/>
                        <a:ea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R" sz="1400" b="0" i="0" u="none" strike="noStrike" cap="none" normalizeH="0" baseline="0" dirty="0" smtClean="0">
                          <a:ln>
                            <a:noFill/>
                          </a:ln>
                          <a:solidFill>
                            <a:schemeClr val="tx1"/>
                          </a:solidFill>
                          <a:effectLst/>
                          <a:latin typeface="Arial" charset="0"/>
                          <a:ea typeface="Calibri" pitchFamily="34" charset="0"/>
                          <a:cs typeface="Arial" charset="0"/>
                        </a:rPr>
                        <a:t>910 Kg/m</a:t>
                      </a:r>
                      <a:r>
                        <a:rPr kumimoji="0" lang="es-CR" sz="1400" b="0" i="0" u="none" strike="noStrike" cap="none" normalizeH="0" baseline="30000" dirty="0" smtClean="0">
                          <a:ln>
                            <a:noFill/>
                          </a:ln>
                          <a:solidFill>
                            <a:schemeClr val="tx1"/>
                          </a:solidFill>
                          <a:effectLst/>
                          <a:latin typeface="Arial" charset="0"/>
                          <a:ea typeface="Calibri" pitchFamily="34" charset="0"/>
                          <a:cs typeface="Arial" charset="0"/>
                        </a:rPr>
                        <a:t>3</a:t>
                      </a:r>
                      <a:r>
                        <a:rPr kumimoji="0" lang="es-CR" sz="1400" b="0" i="0" u="none" strike="noStrike" cap="none" normalizeH="0" baseline="0" dirty="0" smtClean="0">
                          <a:ln>
                            <a:noFill/>
                          </a:ln>
                          <a:solidFill>
                            <a:schemeClr val="tx1"/>
                          </a:solidFill>
                          <a:effectLst/>
                          <a:latin typeface="Arial" charset="0"/>
                          <a:ea typeface="Calibri" pitchFamily="34" charset="0"/>
                          <a:cs typeface="Arial" charset="0"/>
                        </a:rPr>
                        <a:t> (PP)</a:t>
                      </a:r>
                      <a:endParaRPr kumimoji="0" lang="es-CR" sz="2400" b="0" i="0" u="none" strike="noStrike" cap="none" normalizeH="0" baseline="0" dirty="0" smtClean="0">
                        <a:ln>
                          <a:noFill/>
                        </a:ln>
                        <a:solidFill>
                          <a:schemeClr val="tx1"/>
                        </a:solidFill>
                        <a:effectLst/>
                        <a:latin typeface="Arial" charset="0"/>
                        <a:ea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R" sz="1400" b="0" i="0" u="none" strike="noStrike" cap="none" normalizeH="0" baseline="0" dirty="0" smtClean="0">
                          <a:ln>
                            <a:noFill/>
                          </a:ln>
                          <a:solidFill>
                            <a:schemeClr val="tx1"/>
                          </a:solidFill>
                          <a:effectLst/>
                          <a:latin typeface="Arial" charset="0"/>
                          <a:ea typeface="Calibri" pitchFamily="34" charset="0"/>
                          <a:cs typeface="Arial" charset="0"/>
                        </a:rPr>
                        <a:t>100%</a:t>
                      </a:r>
                      <a:endParaRPr kumimoji="0" lang="es-CR" sz="2400" b="0" i="0" u="none" strike="noStrike" cap="none" normalizeH="0" baseline="0" dirty="0" smtClean="0">
                        <a:ln>
                          <a:noFill/>
                        </a:ln>
                        <a:solidFill>
                          <a:schemeClr val="tx1"/>
                        </a:solidFill>
                        <a:effectLst/>
                        <a:latin typeface="Arial" charset="0"/>
                        <a:ea typeface="Calibri" pitchFamily="34" charset="0"/>
                        <a:cs typeface="Arial"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R" sz="1400" b="0" i="0" u="none" strike="noStrike" cap="none" normalizeH="0" baseline="0" dirty="0" smtClean="0">
                          <a:ln>
                            <a:noFill/>
                          </a:ln>
                          <a:solidFill>
                            <a:schemeClr val="tx1"/>
                          </a:solidFill>
                          <a:effectLst/>
                          <a:latin typeface="Arial" charset="0"/>
                          <a:ea typeface="Calibri" pitchFamily="34" charset="0"/>
                          <a:cs typeface="Arial" charset="0"/>
                        </a:rPr>
                        <a:t>6.48 m</a:t>
                      </a:r>
                      <a:r>
                        <a:rPr kumimoji="0" lang="es-CR" sz="1400" b="0" i="0" u="none" strike="noStrike" cap="none" normalizeH="0" baseline="30000" dirty="0" smtClean="0">
                          <a:ln>
                            <a:noFill/>
                          </a:ln>
                          <a:solidFill>
                            <a:schemeClr val="tx1"/>
                          </a:solidFill>
                          <a:effectLst/>
                          <a:latin typeface="Arial" charset="0"/>
                          <a:ea typeface="Calibri" pitchFamily="34" charset="0"/>
                          <a:cs typeface="Arial" charset="0"/>
                        </a:rPr>
                        <a:t>3</a:t>
                      </a:r>
                      <a:endParaRPr kumimoji="0" lang="es-CR" sz="2400" b="0" i="0" u="none" strike="noStrike" cap="none" normalizeH="0" baseline="0" dirty="0" smtClean="0">
                        <a:ln>
                          <a:noFill/>
                        </a:ln>
                        <a:solidFill>
                          <a:schemeClr val="tx1"/>
                        </a:solidFill>
                        <a:effectLst/>
                        <a:latin typeface="Arial" charset="0"/>
                        <a:ea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41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R" sz="1400" b="1" i="0" u="none" strike="noStrike" cap="none" normalizeH="0" baseline="0" dirty="0" smtClean="0">
                          <a:ln>
                            <a:noFill/>
                          </a:ln>
                          <a:solidFill>
                            <a:schemeClr val="tx1"/>
                          </a:solidFill>
                          <a:effectLst/>
                          <a:latin typeface="Arial" charset="0"/>
                          <a:ea typeface="Calibri" pitchFamily="34" charset="0"/>
                          <a:cs typeface="Arial" charset="0"/>
                        </a:rPr>
                        <a:t>2</a:t>
                      </a:r>
                      <a:endParaRPr kumimoji="0" lang="es-CR" sz="2400" b="0" i="0" u="none" strike="noStrike" cap="none" normalizeH="0" baseline="0" dirty="0" smtClean="0">
                        <a:ln>
                          <a:noFill/>
                        </a:ln>
                        <a:solidFill>
                          <a:schemeClr val="tx1"/>
                        </a:solidFill>
                        <a:effectLst/>
                        <a:latin typeface="Arial" charset="0"/>
                        <a:ea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R" sz="1400" b="0" i="0" u="none" strike="noStrike" cap="none" normalizeH="0" baseline="0" dirty="0" smtClean="0">
                          <a:ln>
                            <a:noFill/>
                          </a:ln>
                          <a:solidFill>
                            <a:schemeClr val="tx1"/>
                          </a:solidFill>
                          <a:effectLst/>
                          <a:latin typeface="Arial" charset="0"/>
                          <a:ea typeface="Calibri" pitchFamily="34" charset="0"/>
                          <a:cs typeface="Arial" charset="0"/>
                        </a:rPr>
                        <a:t>910 Kg/m</a:t>
                      </a:r>
                      <a:r>
                        <a:rPr kumimoji="0" lang="es-CR" sz="1400" b="0" i="0" u="none" strike="noStrike" cap="none" normalizeH="0" baseline="30000" dirty="0" smtClean="0">
                          <a:ln>
                            <a:noFill/>
                          </a:ln>
                          <a:solidFill>
                            <a:schemeClr val="tx1"/>
                          </a:solidFill>
                          <a:effectLst/>
                          <a:latin typeface="Arial" charset="0"/>
                          <a:ea typeface="Calibri" pitchFamily="34" charset="0"/>
                          <a:cs typeface="Arial" charset="0"/>
                        </a:rPr>
                        <a:t>3</a:t>
                      </a:r>
                      <a:r>
                        <a:rPr kumimoji="0" lang="es-CR" sz="1400" b="0" i="0" u="none" strike="noStrike" cap="none" normalizeH="0" baseline="0" dirty="0" smtClean="0">
                          <a:ln>
                            <a:noFill/>
                          </a:ln>
                          <a:solidFill>
                            <a:schemeClr val="tx1"/>
                          </a:solidFill>
                          <a:effectLst/>
                          <a:latin typeface="Arial" charset="0"/>
                          <a:ea typeface="Calibri" pitchFamily="34" charset="0"/>
                          <a:cs typeface="Arial" charset="0"/>
                        </a:rPr>
                        <a:t> (PP)</a:t>
                      </a:r>
                      <a:endParaRPr kumimoji="0" lang="es-CR" sz="2400" b="0" i="0" u="none" strike="noStrike" cap="none" normalizeH="0" baseline="0" dirty="0" smtClean="0">
                        <a:ln>
                          <a:noFill/>
                        </a:ln>
                        <a:solidFill>
                          <a:schemeClr val="tx1"/>
                        </a:solidFill>
                        <a:effectLst/>
                        <a:latin typeface="Arial" charset="0"/>
                        <a:ea typeface="Calibri" pitchFamily="34"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R" sz="1400" b="0" i="0" u="none" strike="noStrike" cap="none" normalizeH="0" baseline="0" dirty="0" smtClean="0">
                          <a:ln>
                            <a:noFill/>
                          </a:ln>
                          <a:solidFill>
                            <a:schemeClr val="tx1"/>
                          </a:solidFill>
                          <a:effectLst/>
                          <a:latin typeface="Arial" charset="0"/>
                          <a:ea typeface="Calibri" pitchFamily="34" charset="0"/>
                          <a:cs typeface="Arial" charset="0"/>
                        </a:rPr>
                        <a:t>64.63%</a:t>
                      </a:r>
                      <a:endParaRPr kumimoji="0" lang="es-CR" sz="2400" b="0" i="0" u="none" strike="noStrike" cap="none" normalizeH="0" baseline="0" dirty="0" smtClean="0">
                        <a:ln>
                          <a:noFill/>
                        </a:ln>
                        <a:solidFill>
                          <a:schemeClr val="tx1"/>
                        </a:solidFill>
                        <a:effectLst/>
                        <a:latin typeface="Arial" charset="0"/>
                        <a:ea typeface="Calibri" pitchFamily="34"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R" sz="1400" b="0" i="0" u="none" strike="noStrike" cap="none" normalizeH="0" baseline="0" dirty="0" smtClean="0">
                          <a:ln>
                            <a:noFill/>
                          </a:ln>
                          <a:solidFill>
                            <a:schemeClr val="tx1"/>
                          </a:solidFill>
                          <a:effectLst/>
                          <a:latin typeface="Arial" charset="0"/>
                          <a:ea typeface="Calibri" pitchFamily="34" charset="0"/>
                          <a:cs typeface="Arial" charset="0"/>
                        </a:rPr>
                        <a:t>4.18 m</a:t>
                      </a:r>
                      <a:r>
                        <a:rPr kumimoji="0" lang="es-CR" sz="1400" b="0" i="0" u="none" strike="noStrike" cap="none" normalizeH="0" baseline="30000" dirty="0" smtClean="0">
                          <a:ln>
                            <a:noFill/>
                          </a:ln>
                          <a:solidFill>
                            <a:schemeClr val="tx1"/>
                          </a:solidFill>
                          <a:effectLst/>
                          <a:latin typeface="Arial" charset="0"/>
                          <a:ea typeface="Calibri" pitchFamily="34" charset="0"/>
                          <a:cs typeface="Arial" charset="0"/>
                        </a:rPr>
                        <a:t>3</a:t>
                      </a:r>
                      <a:endParaRPr kumimoji="0" lang="es-CR" sz="2400" b="0" i="0" u="none" strike="noStrike" cap="none" normalizeH="0" baseline="0" dirty="0" smtClean="0">
                        <a:ln>
                          <a:noFill/>
                        </a:ln>
                        <a:solidFill>
                          <a:schemeClr val="tx1"/>
                        </a:solidFill>
                        <a:effectLst/>
                        <a:latin typeface="Arial" charset="0"/>
                        <a:ea typeface="Calibri" pitchFamily="34" charset="0"/>
                        <a:cs typeface="Arial"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41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R" sz="1400" b="1" i="0" u="none" strike="noStrike" cap="none" normalizeH="0" baseline="0" dirty="0" smtClean="0">
                          <a:ln>
                            <a:noFill/>
                          </a:ln>
                          <a:solidFill>
                            <a:schemeClr val="tx1"/>
                          </a:solidFill>
                          <a:effectLst/>
                          <a:latin typeface="Arial" charset="0"/>
                          <a:ea typeface="Calibri" pitchFamily="34" charset="0"/>
                          <a:cs typeface="Arial" charset="0"/>
                        </a:rPr>
                        <a:t>3</a:t>
                      </a:r>
                      <a:endParaRPr kumimoji="0" lang="es-CR" sz="2400" b="0" i="0" u="none" strike="noStrike" cap="none" normalizeH="0" baseline="0" dirty="0" smtClean="0">
                        <a:ln>
                          <a:noFill/>
                        </a:ln>
                        <a:solidFill>
                          <a:schemeClr val="tx1"/>
                        </a:solidFill>
                        <a:effectLst/>
                        <a:latin typeface="Arial" charset="0"/>
                        <a:ea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R" sz="1400" b="0" i="0" u="none" strike="noStrike" cap="none" normalizeH="0" baseline="0" dirty="0" smtClean="0">
                          <a:ln>
                            <a:noFill/>
                          </a:ln>
                          <a:solidFill>
                            <a:schemeClr val="tx1"/>
                          </a:solidFill>
                          <a:effectLst/>
                          <a:latin typeface="Arial" charset="0"/>
                          <a:ea typeface="Calibri" pitchFamily="34" charset="0"/>
                          <a:cs typeface="Arial" charset="0"/>
                        </a:rPr>
                        <a:t>1070 kg/m</a:t>
                      </a:r>
                      <a:r>
                        <a:rPr kumimoji="0" lang="es-CR" sz="1400" b="0" i="0" u="none" strike="noStrike" cap="none" normalizeH="0" baseline="30000" dirty="0" smtClean="0">
                          <a:ln>
                            <a:noFill/>
                          </a:ln>
                          <a:solidFill>
                            <a:schemeClr val="tx1"/>
                          </a:solidFill>
                          <a:effectLst/>
                          <a:latin typeface="Arial" charset="0"/>
                          <a:ea typeface="Calibri" pitchFamily="34" charset="0"/>
                          <a:cs typeface="Arial" charset="0"/>
                        </a:rPr>
                        <a:t>3</a:t>
                      </a:r>
                      <a:r>
                        <a:rPr kumimoji="0" lang="es-CR" sz="1400" b="0" i="0" u="none" strike="noStrike" cap="none" normalizeH="0" baseline="0" dirty="0" smtClean="0">
                          <a:ln>
                            <a:noFill/>
                          </a:ln>
                          <a:solidFill>
                            <a:schemeClr val="tx1"/>
                          </a:solidFill>
                          <a:effectLst/>
                          <a:latin typeface="Arial" charset="0"/>
                          <a:ea typeface="Calibri" pitchFamily="34" charset="0"/>
                          <a:cs typeface="Arial" charset="0"/>
                        </a:rPr>
                        <a:t> (PS)</a:t>
                      </a:r>
                      <a:endParaRPr kumimoji="0" lang="es-CR" sz="2400" b="0" i="0" u="none" strike="noStrike" cap="none" normalizeH="0" baseline="0" dirty="0" smtClean="0">
                        <a:ln>
                          <a:noFill/>
                        </a:ln>
                        <a:solidFill>
                          <a:schemeClr val="tx1"/>
                        </a:solidFill>
                        <a:effectLst/>
                        <a:latin typeface="Arial" charset="0"/>
                        <a:ea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R" sz="1400" b="0" i="0" u="none" strike="noStrike" cap="none" normalizeH="0" baseline="0" dirty="0" smtClean="0">
                          <a:ln>
                            <a:noFill/>
                          </a:ln>
                          <a:solidFill>
                            <a:schemeClr val="tx1"/>
                          </a:solidFill>
                          <a:effectLst/>
                          <a:latin typeface="Arial" charset="0"/>
                          <a:ea typeface="Calibri" pitchFamily="34" charset="0"/>
                          <a:cs typeface="Arial" charset="0"/>
                        </a:rPr>
                        <a:t>35.63%</a:t>
                      </a:r>
                      <a:endParaRPr kumimoji="0" lang="es-CR" sz="2400" b="0" i="0" u="none" strike="noStrike" cap="none" normalizeH="0" baseline="0" dirty="0" smtClean="0">
                        <a:ln>
                          <a:noFill/>
                        </a:ln>
                        <a:solidFill>
                          <a:schemeClr val="tx1"/>
                        </a:solidFill>
                        <a:effectLst/>
                        <a:latin typeface="Arial" charset="0"/>
                        <a:ea typeface="Calibri" pitchFamily="34" charset="0"/>
                        <a:cs typeface="Arial"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R" sz="1400" b="0" i="0" u="none" strike="noStrike" cap="none" normalizeH="0" baseline="0" dirty="0" smtClean="0">
                          <a:ln>
                            <a:noFill/>
                          </a:ln>
                          <a:solidFill>
                            <a:schemeClr val="tx1"/>
                          </a:solidFill>
                          <a:effectLst/>
                          <a:latin typeface="Arial" charset="0"/>
                          <a:ea typeface="Calibri" pitchFamily="34" charset="0"/>
                          <a:cs typeface="Arial" charset="0"/>
                        </a:rPr>
                        <a:t>2.30 m</a:t>
                      </a:r>
                      <a:r>
                        <a:rPr kumimoji="0" lang="es-CR" sz="1400" b="0" i="0" u="none" strike="noStrike" cap="none" normalizeH="0" baseline="30000" dirty="0" smtClean="0">
                          <a:ln>
                            <a:noFill/>
                          </a:ln>
                          <a:solidFill>
                            <a:schemeClr val="tx1"/>
                          </a:solidFill>
                          <a:effectLst/>
                          <a:latin typeface="Arial" charset="0"/>
                          <a:ea typeface="Calibri" pitchFamily="34" charset="0"/>
                          <a:cs typeface="Arial" charset="0"/>
                        </a:rPr>
                        <a:t>3</a:t>
                      </a:r>
                      <a:endParaRPr kumimoji="0" lang="es-CR" sz="2400" b="0" i="0" u="none" strike="noStrike" cap="none" normalizeH="0" baseline="0" dirty="0" smtClean="0">
                        <a:ln>
                          <a:noFill/>
                        </a:ln>
                        <a:solidFill>
                          <a:schemeClr val="tx1"/>
                        </a:solidFill>
                        <a:effectLst/>
                        <a:latin typeface="Arial" charset="0"/>
                        <a:ea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41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R" sz="1400" b="1" i="0" u="none" strike="noStrike" cap="none" normalizeH="0" baseline="0" dirty="0" smtClean="0">
                          <a:ln>
                            <a:noFill/>
                          </a:ln>
                          <a:solidFill>
                            <a:schemeClr val="tx1"/>
                          </a:solidFill>
                          <a:effectLst/>
                          <a:latin typeface="Arial" charset="0"/>
                          <a:ea typeface="Calibri" pitchFamily="34" charset="0"/>
                          <a:cs typeface="Arial" charset="0"/>
                        </a:rPr>
                        <a:t>4</a:t>
                      </a:r>
                      <a:endParaRPr kumimoji="0" lang="es-CR" sz="2400" b="0" i="0" u="none" strike="noStrike" cap="none" normalizeH="0" baseline="0" dirty="0" smtClean="0">
                        <a:ln>
                          <a:noFill/>
                        </a:ln>
                        <a:solidFill>
                          <a:schemeClr val="tx1"/>
                        </a:solidFill>
                        <a:effectLst/>
                        <a:latin typeface="Arial" charset="0"/>
                        <a:ea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R" sz="1400" b="0" i="0" u="none" strike="noStrike" cap="none" normalizeH="0" baseline="0" dirty="0" smtClean="0">
                          <a:ln>
                            <a:noFill/>
                          </a:ln>
                          <a:solidFill>
                            <a:schemeClr val="tx1"/>
                          </a:solidFill>
                          <a:effectLst/>
                          <a:latin typeface="Arial" charset="0"/>
                          <a:ea typeface="Calibri" pitchFamily="34" charset="0"/>
                          <a:cs typeface="Arial" charset="0"/>
                        </a:rPr>
                        <a:t>910 Kg/m</a:t>
                      </a:r>
                      <a:r>
                        <a:rPr kumimoji="0" lang="es-CR" sz="1400" b="0" i="0" u="none" strike="noStrike" cap="none" normalizeH="0" baseline="30000" dirty="0" smtClean="0">
                          <a:ln>
                            <a:noFill/>
                          </a:ln>
                          <a:solidFill>
                            <a:schemeClr val="tx1"/>
                          </a:solidFill>
                          <a:effectLst/>
                          <a:latin typeface="Arial" charset="0"/>
                          <a:ea typeface="Calibri" pitchFamily="34" charset="0"/>
                          <a:cs typeface="Arial" charset="0"/>
                        </a:rPr>
                        <a:t>3</a:t>
                      </a:r>
                      <a:r>
                        <a:rPr kumimoji="0" lang="es-CR" sz="1400" b="0" i="0" u="none" strike="noStrike" cap="none" normalizeH="0" baseline="0" dirty="0" smtClean="0">
                          <a:ln>
                            <a:noFill/>
                          </a:ln>
                          <a:solidFill>
                            <a:schemeClr val="tx1"/>
                          </a:solidFill>
                          <a:effectLst/>
                          <a:latin typeface="Arial" charset="0"/>
                          <a:ea typeface="Calibri" pitchFamily="34" charset="0"/>
                          <a:cs typeface="Arial" charset="0"/>
                        </a:rPr>
                        <a:t> (PP)</a:t>
                      </a:r>
                      <a:endParaRPr kumimoji="0" lang="es-CR" sz="2400" b="0" i="0" u="none" strike="noStrike" cap="none" normalizeH="0" baseline="0" dirty="0" smtClean="0">
                        <a:ln>
                          <a:noFill/>
                        </a:ln>
                        <a:solidFill>
                          <a:schemeClr val="tx1"/>
                        </a:solidFill>
                        <a:effectLst/>
                        <a:latin typeface="Arial" charset="0"/>
                        <a:ea typeface="Calibri" pitchFamily="34"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R" sz="1400" b="0" i="0" u="none" strike="noStrike" cap="none" normalizeH="0" baseline="0" dirty="0" smtClean="0">
                          <a:ln>
                            <a:noFill/>
                          </a:ln>
                          <a:solidFill>
                            <a:schemeClr val="tx1"/>
                          </a:solidFill>
                          <a:effectLst/>
                          <a:latin typeface="Arial" charset="0"/>
                          <a:ea typeface="Calibri" pitchFamily="34" charset="0"/>
                          <a:cs typeface="Arial" charset="0"/>
                        </a:rPr>
                        <a:t>44.48%</a:t>
                      </a:r>
                      <a:endParaRPr kumimoji="0" lang="es-CR" sz="2400" b="0" i="0" u="none" strike="noStrike" cap="none" normalizeH="0" baseline="0" dirty="0" smtClean="0">
                        <a:ln>
                          <a:noFill/>
                        </a:ln>
                        <a:solidFill>
                          <a:schemeClr val="tx1"/>
                        </a:solidFill>
                        <a:effectLst/>
                        <a:latin typeface="Arial" charset="0"/>
                        <a:ea typeface="Calibri" pitchFamily="34"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R" sz="1400" b="0" i="0" u="none" strike="noStrike" cap="none" normalizeH="0" baseline="0" dirty="0" smtClean="0">
                          <a:ln>
                            <a:noFill/>
                          </a:ln>
                          <a:solidFill>
                            <a:schemeClr val="tx1"/>
                          </a:solidFill>
                          <a:effectLst/>
                          <a:latin typeface="Arial" charset="0"/>
                          <a:ea typeface="Calibri" pitchFamily="34" charset="0"/>
                          <a:cs typeface="Arial" charset="0"/>
                        </a:rPr>
                        <a:t>2.88 m</a:t>
                      </a:r>
                      <a:r>
                        <a:rPr kumimoji="0" lang="es-CR" sz="1400" b="0" i="0" u="none" strike="noStrike" cap="none" normalizeH="0" baseline="30000" dirty="0" smtClean="0">
                          <a:ln>
                            <a:noFill/>
                          </a:ln>
                          <a:solidFill>
                            <a:schemeClr val="tx1"/>
                          </a:solidFill>
                          <a:effectLst/>
                          <a:latin typeface="Arial" charset="0"/>
                          <a:ea typeface="Calibri" pitchFamily="34" charset="0"/>
                          <a:cs typeface="Arial" charset="0"/>
                        </a:rPr>
                        <a:t>3</a:t>
                      </a:r>
                      <a:endParaRPr kumimoji="0" lang="es-CR" sz="2400" b="0" i="0" u="none" strike="noStrike" cap="none" normalizeH="0" baseline="0" dirty="0" smtClean="0">
                        <a:ln>
                          <a:noFill/>
                        </a:ln>
                        <a:solidFill>
                          <a:schemeClr val="tx1"/>
                        </a:solidFill>
                        <a:effectLst/>
                        <a:latin typeface="Arial" charset="0"/>
                        <a:ea typeface="Calibri" pitchFamily="34" charset="0"/>
                        <a:cs typeface="Arial"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7706" name="2 Subtítulo"/>
          <p:cNvSpPr>
            <a:spLocks/>
          </p:cNvSpPr>
          <p:nvPr/>
        </p:nvSpPr>
        <p:spPr bwMode="auto">
          <a:xfrm>
            <a:off x="142875" y="3284538"/>
            <a:ext cx="8858250" cy="2592387"/>
          </a:xfrm>
          <a:prstGeom prst="rect">
            <a:avLst/>
          </a:prstGeom>
          <a:noFill/>
          <a:ln w="9525">
            <a:noFill/>
            <a:miter lim="800000"/>
            <a:headEnd/>
            <a:tailEnd/>
          </a:ln>
        </p:spPr>
        <p:txBody>
          <a:bodyPr tIns="0"/>
          <a:lstStyle/>
          <a:p>
            <a:pPr marL="26988" algn="just">
              <a:spcBef>
                <a:spcPts val="600"/>
              </a:spcBef>
              <a:buClr>
                <a:schemeClr val="accent1"/>
              </a:buClr>
              <a:buSzPct val="80000"/>
              <a:buFont typeface="Wingdings 2" pitchFamily="18" charset="2"/>
              <a:buNone/>
            </a:pPr>
            <a:endParaRPr lang="es-CR" sz="3200" dirty="0">
              <a:latin typeface="Gill Sans MT" pitchFamily="34" charset="0"/>
            </a:endParaRPr>
          </a:p>
        </p:txBody>
      </p:sp>
      <p:sp>
        <p:nvSpPr>
          <p:cNvPr id="44" name="43 CuadroTexto"/>
          <p:cNvSpPr txBox="1"/>
          <p:nvPr/>
        </p:nvSpPr>
        <p:spPr>
          <a:xfrm>
            <a:off x="214282" y="3143248"/>
            <a:ext cx="8786874" cy="1631216"/>
          </a:xfrm>
          <a:prstGeom prst="rect">
            <a:avLst/>
          </a:prstGeom>
          <a:noFill/>
        </p:spPr>
        <p:txBody>
          <a:bodyPr wrap="square" rtlCol="0">
            <a:spAutoFit/>
          </a:bodyPr>
          <a:lstStyle/>
          <a:p>
            <a:pPr algn="just"/>
            <a:r>
              <a:rPr lang="es-ES" sz="2500" dirty="0" smtClean="0">
                <a:latin typeface="+mn-lt"/>
              </a:rPr>
              <a:t>Se recomienda en base a la experiencia que  el tamaño de el elemento triturado debe ser de entre 2 a 14 mm, y aunque no existe una norma especifica, las normas ASTM para plásticos recomienda que el espesor no debe ser nunca mayor a 13mm </a:t>
            </a:r>
            <a:endParaRPr lang="es-ES" sz="2500" dirty="0">
              <a:latin typeface="+mn-l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8688" y="0"/>
            <a:ext cx="8223250" cy="6858000"/>
          </a:xfrm>
          <a:prstGeom prst="rect">
            <a:avLst/>
          </a:prstGeom>
          <a:noFill/>
          <a:ln w="9525">
            <a:noFill/>
            <a:miter lim="800000"/>
            <a:headEnd/>
            <a:tailEnd/>
          </a:ln>
        </p:spPr>
      </p:pic>
      <p:sp>
        <p:nvSpPr>
          <p:cNvPr id="67706" name="2 Subtítulo"/>
          <p:cNvSpPr>
            <a:spLocks/>
          </p:cNvSpPr>
          <p:nvPr/>
        </p:nvSpPr>
        <p:spPr bwMode="auto">
          <a:xfrm>
            <a:off x="142875" y="3284538"/>
            <a:ext cx="8858250" cy="2592387"/>
          </a:xfrm>
          <a:prstGeom prst="rect">
            <a:avLst/>
          </a:prstGeom>
          <a:noFill/>
          <a:ln w="9525">
            <a:noFill/>
            <a:miter lim="800000"/>
            <a:headEnd/>
            <a:tailEnd/>
          </a:ln>
        </p:spPr>
        <p:txBody>
          <a:bodyPr tIns="0"/>
          <a:lstStyle/>
          <a:p>
            <a:pPr marL="26988" algn="just">
              <a:spcBef>
                <a:spcPts val="600"/>
              </a:spcBef>
              <a:buClr>
                <a:schemeClr val="accent1"/>
              </a:buClr>
              <a:buSzPct val="80000"/>
              <a:buFont typeface="Wingdings 2" pitchFamily="18" charset="2"/>
              <a:buNone/>
            </a:pPr>
            <a:endParaRPr lang="es-CR" sz="3200" dirty="0">
              <a:latin typeface="Gill Sans MT" pitchFamily="34" charset="0"/>
            </a:endParaRPr>
          </a:p>
        </p:txBody>
      </p:sp>
      <p:pic>
        <p:nvPicPr>
          <p:cNvPr id="79874" name="Imagen 65"/>
          <p:cNvPicPr>
            <a:picLocks noChangeAspect="1" noChangeArrowheads="1"/>
          </p:cNvPicPr>
          <p:nvPr/>
        </p:nvPicPr>
        <p:blipFill>
          <a:blip r:embed="rId3"/>
          <a:srcRect/>
          <a:stretch>
            <a:fillRect/>
          </a:stretch>
        </p:blipFill>
        <p:spPr bwMode="auto">
          <a:xfrm>
            <a:off x="1214414" y="357166"/>
            <a:ext cx="3357586" cy="2225955"/>
          </a:xfrm>
          <a:prstGeom prst="rect">
            <a:avLst/>
          </a:prstGeom>
          <a:noFill/>
          <a:ln w="9525">
            <a:noFill/>
            <a:miter lim="800000"/>
            <a:headEnd/>
            <a:tailEnd/>
          </a:ln>
        </p:spPr>
      </p:pic>
      <p:pic>
        <p:nvPicPr>
          <p:cNvPr id="79875" name="Imagen 66"/>
          <p:cNvPicPr>
            <a:picLocks noChangeAspect="1" noChangeArrowheads="1"/>
          </p:cNvPicPr>
          <p:nvPr/>
        </p:nvPicPr>
        <p:blipFill>
          <a:blip r:embed="rId4"/>
          <a:srcRect/>
          <a:stretch>
            <a:fillRect/>
          </a:stretch>
        </p:blipFill>
        <p:spPr bwMode="auto">
          <a:xfrm>
            <a:off x="4714876" y="357166"/>
            <a:ext cx="3340426" cy="2214579"/>
          </a:xfrm>
          <a:prstGeom prst="rect">
            <a:avLst/>
          </a:prstGeom>
          <a:noFill/>
          <a:ln w="9525">
            <a:noFill/>
            <a:miter lim="800000"/>
            <a:headEnd/>
            <a:tailEnd/>
          </a:ln>
        </p:spPr>
      </p:pic>
      <p:sp>
        <p:nvSpPr>
          <p:cNvPr id="8" name="7 CuadroTexto"/>
          <p:cNvSpPr txBox="1"/>
          <p:nvPr/>
        </p:nvSpPr>
        <p:spPr>
          <a:xfrm>
            <a:off x="3857620" y="2643182"/>
            <a:ext cx="1428760" cy="369332"/>
          </a:xfrm>
          <a:prstGeom prst="rect">
            <a:avLst/>
          </a:prstGeom>
          <a:noFill/>
        </p:spPr>
        <p:txBody>
          <a:bodyPr wrap="square" rtlCol="0">
            <a:spAutoFit/>
          </a:bodyPr>
          <a:lstStyle/>
          <a:p>
            <a:r>
              <a:rPr lang="es-ES" dirty="0" smtClean="0"/>
              <a:t>PS triturado</a:t>
            </a:r>
            <a:endParaRPr lang="es-ES" dirty="0"/>
          </a:p>
        </p:txBody>
      </p:sp>
      <p:sp>
        <p:nvSpPr>
          <p:cNvPr id="9" name="8 CuadroTexto"/>
          <p:cNvSpPr txBox="1"/>
          <p:nvPr/>
        </p:nvSpPr>
        <p:spPr>
          <a:xfrm>
            <a:off x="214282" y="3071810"/>
            <a:ext cx="8643998" cy="2785378"/>
          </a:xfrm>
          <a:prstGeom prst="rect">
            <a:avLst/>
          </a:prstGeom>
          <a:noFill/>
        </p:spPr>
        <p:txBody>
          <a:bodyPr wrap="square" rtlCol="0">
            <a:spAutoFit/>
          </a:bodyPr>
          <a:lstStyle/>
          <a:p>
            <a:pPr algn="just"/>
            <a:r>
              <a:rPr lang="es-ES" sz="2500" dirty="0" smtClean="0">
                <a:latin typeface="+mn-lt"/>
              </a:rPr>
              <a:t>En un vaso de precipitación de 600cc se formaron los medios de separación a base de agua (densidad=0.9678g/cc), </a:t>
            </a:r>
            <a:r>
              <a:rPr lang="es-ES" sz="2500" dirty="0">
                <a:latin typeface="+mn-lt"/>
              </a:rPr>
              <a:t>alcohol etílico al 99% y cloruro de sodio (sal de mesa</a:t>
            </a:r>
            <a:r>
              <a:rPr lang="es-ES" sz="2500" dirty="0" smtClean="0">
                <a:latin typeface="+mn-lt"/>
              </a:rPr>
              <a:t>), en proporciones recomendadas por el mismo Instituto Brasilero del PVC para llegar a las diferentes densidades.</a:t>
            </a:r>
          </a:p>
          <a:p>
            <a:pPr algn="just"/>
            <a:endParaRPr lang="es-ES" sz="2500" dirty="0" smtClean="0">
              <a:latin typeface="+mn-lt"/>
            </a:endParaRPr>
          </a:p>
          <a:p>
            <a:pPr algn="just"/>
            <a:r>
              <a:rPr lang="es-ES" sz="2500" dirty="0" smtClean="0">
                <a:latin typeface="+mn-lt"/>
              </a:rPr>
              <a:t>Dando como resultado del ensayo:</a:t>
            </a:r>
            <a:endParaRPr lang="es-ES" sz="2500" dirty="0">
              <a:latin typeface="+mn-l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Gráfico 2"/>
          <p:cNvPicPr>
            <a:picLocks noChangeArrowheads="1"/>
          </p:cNvPicPr>
          <p:nvPr/>
        </p:nvPicPr>
        <p:blipFill>
          <a:blip r:embed="rId2"/>
          <a:srcRect b="-46"/>
          <a:stretch>
            <a:fillRect/>
          </a:stretch>
        </p:blipFill>
        <p:spPr bwMode="auto">
          <a:xfrm>
            <a:off x="1000100" y="0"/>
            <a:ext cx="721523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06" name="2 Subtítulo"/>
          <p:cNvSpPr>
            <a:spLocks/>
          </p:cNvSpPr>
          <p:nvPr/>
        </p:nvSpPr>
        <p:spPr bwMode="auto">
          <a:xfrm>
            <a:off x="142844" y="142852"/>
            <a:ext cx="8858250" cy="1143008"/>
          </a:xfrm>
          <a:prstGeom prst="rect">
            <a:avLst/>
          </a:prstGeom>
          <a:noFill/>
          <a:ln w="9525">
            <a:noFill/>
            <a:miter lim="800000"/>
            <a:headEnd/>
            <a:tailEnd/>
          </a:ln>
        </p:spPr>
        <p:txBody>
          <a:bodyPr tIns="0"/>
          <a:lstStyle/>
          <a:p>
            <a:pPr marL="26988" algn="just">
              <a:spcBef>
                <a:spcPts val="600"/>
              </a:spcBef>
              <a:buClr>
                <a:schemeClr val="accent1"/>
              </a:buClr>
              <a:buSzPct val="80000"/>
              <a:buFont typeface="Wingdings 2" pitchFamily="18" charset="2"/>
              <a:buNone/>
            </a:pPr>
            <a:r>
              <a:rPr lang="es-CR" sz="2400" dirty="0">
                <a:latin typeface="Gill Sans MT" pitchFamily="34" charset="0"/>
              </a:rPr>
              <a:t>L</a:t>
            </a:r>
            <a:r>
              <a:rPr lang="es-CR" sz="2400" dirty="0" smtClean="0">
                <a:latin typeface="Gill Sans MT" pitchFamily="34" charset="0"/>
              </a:rPr>
              <a:t>as densidades obtenidas para lograr el comportamiento esperado para cada plástico variaron de la referencia, y nunca se pudo llegar a la densidad de 1.20 pues en 1.15 se saturo la solución</a:t>
            </a:r>
            <a:endParaRPr lang="es-CR" sz="2400" dirty="0">
              <a:latin typeface="Gill Sans MT" pitchFamily="34" charset="0"/>
            </a:endParaRPr>
          </a:p>
        </p:txBody>
      </p:sp>
      <p:graphicFrame>
        <p:nvGraphicFramePr>
          <p:cNvPr id="5" name="4 Tabla"/>
          <p:cNvGraphicFramePr>
            <a:graphicFrameLocks noGrp="1"/>
          </p:cNvGraphicFramePr>
          <p:nvPr/>
        </p:nvGraphicFramePr>
        <p:xfrm>
          <a:off x="1357290" y="1357298"/>
          <a:ext cx="6572296" cy="1657360"/>
        </p:xfrm>
        <a:graphic>
          <a:graphicData uri="http://schemas.openxmlformats.org/drawingml/2006/table">
            <a:tbl>
              <a:tblPr/>
              <a:tblGrid>
                <a:gridCol w="1857388"/>
                <a:gridCol w="1428760"/>
                <a:gridCol w="1643074"/>
                <a:gridCol w="1643074"/>
              </a:tblGrid>
              <a:tr h="331472">
                <a:tc>
                  <a:txBody>
                    <a:bodyPr/>
                    <a:lstStyle/>
                    <a:p>
                      <a:pPr algn="ctr">
                        <a:lnSpc>
                          <a:spcPct val="150000"/>
                        </a:lnSpc>
                        <a:spcAft>
                          <a:spcPts val="0"/>
                        </a:spcAft>
                      </a:pPr>
                      <a:r>
                        <a:rPr lang="es-ES" sz="1400" b="1" dirty="0">
                          <a:solidFill>
                            <a:srgbClr val="FFFFFF"/>
                          </a:solidFill>
                          <a:latin typeface="Arial"/>
                          <a:ea typeface="Calibri"/>
                          <a:cs typeface="Calibri"/>
                        </a:rPr>
                        <a:t>DENSIDAD [g/cm3]</a:t>
                      </a:r>
                      <a:endParaRPr lang="es-ES" sz="2000" dirty="0">
                        <a:latin typeface="Calibri"/>
                        <a:ea typeface="Calibri"/>
                        <a:cs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c>
                  <a:txBody>
                    <a:bodyPr/>
                    <a:lstStyle/>
                    <a:p>
                      <a:pPr algn="ctr">
                        <a:lnSpc>
                          <a:spcPct val="150000"/>
                        </a:lnSpc>
                        <a:spcAft>
                          <a:spcPts val="0"/>
                        </a:spcAft>
                      </a:pPr>
                      <a:r>
                        <a:rPr lang="es-ES" sz="1400" b="1" dirty="0">
                          <a:solidFill>
                            <a:srgbClr val="FFFFFF"/>
                          </a:solidFill>
                          <a:latin typeface="Arial"/>
                          <a:ea typeface="Calibri"/>
                          <a:cs typeface="Calibri"/>
                        </a:rPr>
                        <a:t>Agua [cm3]</a:t>
                      </a:r>
                      <a:endParaRPr lang="es-ES" sz="2000" dirty="0">
                        <a:latin typeface="Calibri"/>
                        <a:ea typeface="Calibri"/>
                        <a:cs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c>
                  <a:txBody>
                    <a:bodyPr/>
                    <a:lstStyle/>
                    <a:p>
                      <a:pPr algn="ctr">
                        <a:lnSpc>
                          <a:spcPct val="150000"/>
                        </a:lnSpc>
                        <a:spcAft>
                          <a:spcPts val="0"/>
                        </a:spcAft>
                      </a:pPr>
                      <a:r>
                        <a:rPr lang="es-ES" sz="1400" b="1" dirty="0">
                          <a:solidFill>
                            <a:srgbClr val="FFFFFF"/>
                          </a:solidFill>
                          <a:latin typeface="Arial"/>
                          <a:ea typeface="Calibri"/>
                          <a:cs typeface="Calibri"/>
                        </a:rPr>
                        <a:t>Alcohol [cm3]</a:t>
                      </a:r>
                      <a:endParaRPr lang="es-ES" sz="2000" dirty="0">
                        <a:latin typeface="Calibri"/>
                        <a:ea typeface="Calibri"/>
                        <a:cs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c>
                  <a:txBody>
                    <a:bodyPr/>
                    <a:lstStyle/>
                    <a:p>
                      <a:pPr algn="ctr">
                        <a:lnSpc>
                          <a:spcPct val="150000"/>
                        </a:lnSpc>
                        <a:spcAft>
                          <a:spcPts val="0"/>
                        </a:spcAft>
                      </a:pPr>
                      <a:r>
                        <a:rPr lang="es-ES" sz="1400" b="1" dirty="0">
                          <a:solidFill>
                            <a:srgbClr val="FFFFFF"/>
                          </a:solidFill>
                          <a:latin typeface="Arial"/>
                          <a:ea typeface="Calibri"/>
                          <a:cs typeface="Calibri"/>
                        </a:rPr>
                        <a:t>Sal [gr.]</a:t>
                      </a:r>
                      <a:endParaRPr lang="es-ES" sz="2000" dirty="0">
                        <a:latin typeface="Calibri"/>
                        <a:ea typeface="Calibri"/>
                        <a:cs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r>
              <a:tr h="331472">
                <a:tc>
                  <a:txBody>
                    <a:bodyPr/>
                    <a:lstStyle/>
                    <a:p>
                      <a:pPr algn="ctr">
                        <a:lnSpc>
                          <a:spcPct val="150000"/>
                        </a:lnSpc>
                        <a:spcAft>
                          <a:spcPts val="0"/>
                        </a:spcAft>
                      </a:pPr>
                      <a:r>
                        <a:rPr lang="es-ES" sz="1400" b="1" dirty="0">
                          <a:solidFill>
                            <a:srgbClr val="FFFFFF"/>
                          </a:solidFill>
                          <a:latin typeface="Arial"/>
                          <a:ea typeface="Calibri"/>
                          <a:cs typeface="Calibri"/>
                        </a:rPr>
                        <a:t>0.88</a:t>
                      </a:r>
                      <a:endParaRPr lang="es-ES" sz="2000" dirty="0">
                        <a:latin typeface="Calibri"/>
                        <a:ea typeface="Calibri"/>
                        <a:cs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000000"/>
                    </a:solidFill>
                  </a:tcPr>
                </a:tc>
                <a:tc>
                  <a:txBody>
                    <a:bodyPr/>
                    <a:lstStyle/>
                    <a:p>
                      <a:pPr algn="ctr">
                        <a:lnSpc>
                          <a:spcPct val="150000"/>
                        </a:lnSpc>
                        <a:spcAft>
                          <a:spcPts val="0"/>
                        </a:spcAft>
                      </a:pPr>
                      <a:r>
                        <a:rPr lang="es-ES" sz="1400" dirty="0">
                          <a:latin typeface="Arial"/>
                          <a:ea typeface="Calibri"/>
                          <a:cs typeface="Calibri"/>
                        </a:rPr>
                        <a:t>300</a:t>
                      </a:r>
                      <a:endParaRPr lang="es-ES" sz="2000" dirty="0">
                        <a:latin typeface="Calibri"/>
                        <a:ea typeface="Calibri"/>
                        <a:cs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1400" dirty="0">
                          <a:latin typeface="Arial"/>
                          <a:ea typeface="Calibri"/>
                          <a:cs typeface="Calibri"/>
                        </a:rPr>
                        <a:t>340</a:t>
                      </a:r>
                      <a:endParaRPr lang="es-ES" sz="2000" dirty="0">
                        <a:latin typeface="Calibri"/>
                        <a:ea typeface="Calibri"/>
                        <a:cs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1400" dirty="0">
                          <a:latin typeface="Arial"/>
                          <a:ea typeface="Calibri"/>
                          <a:cs typeface="Calibri"/>
                        </a:rPr>
                        <a:t>--</a:t>
                      </a:r>
                      <a:endParaRPr lang="es-ES" sz="2000" dirty="0">
                        <a:latin typeface="Calibri"/>
                        <a:ea typeface="Calibri"/>
                        <a:cs typeface="Calibri"/>
                      </a:endParaRPr>
                    </a:p>
                  </a:txBody>
                  <a:tcPr marL="68580" marR="68580" marT="0" marB="0">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1472">
                <a:tc>
                  <a:txBody>
                    <a:bodyPr/>
                    <a:lstStyle/>
                    <a:p>
                      <a:pPr algn="ctr">
                        <a:lnSpc>
                          <a:spcPct val="150000"/>
                        </a:lnSpc>
                        <a:spcAft>
                          <a:spcPts val="0"/>
                        </a:spcAft>
                      </a:pPr>
                      <a:r>
                        <a:rPr lang="es-ES" sz="1400" b="1" dirty="0">
                          <a:solidFill>
                            <a:srgbClr val="FFFFFF"/>
                          </a:solidFill>
                          <a:latin typeface="Arial"/>
                          <a:ea typeface="Calibri"/>
                          <a:cs typeface="Calibri"/>
                        </a:rPr>
                        <a:t>0.90</a:t>
                      </a:r>
                      <a:endParaRPr lang="es-ES" sz="2000" dirty="0">
                        <a:latin typeface="Calibri"/>
                        <a:ea typeface="Calibri"/>
                        <a:cs typeface="Calibri"/>
                      </a:endParaRPr>
                    </a:p>
                  </a:txBody>
                  <a:tcPr marL="68580" marR="68580" marT="0" marB="0">
                    <a:lnL>
                      <a:noFill/>
                    </a:lnL>
                    <a:lnR>
                      <a:noFill/>
                    </a:lnR>
                    <a:lnT>
                      <a:noFill/>
                    </a:lnT>
                    <a:lnB>
                      <a:noFill/>
                    </a:lnB>
                    <a:solidFill>
                      <a:srgbClr val="000000"/>
                    </a:solidFill>
                  </a:tcPr>
                </a:tc>
                <a:tc>
                  <a:txBody>
                    <a:bodyPr/>
                    <a:lstStyle/>
                    <a:p>
                      <a:pPr algn="ctr">
                        <a:lnSpc>
                          <a:spcPct val="150000"/>
                        </a:lnSpc>
                        <a:spcAft>
                          <a:spcPts val="0"/>
                        </a:spcAft>
                      </a:pPr>
                      <a:r>
                        <a:rPr lang="es-ES" sz="1400" dirty="0">
                          <a:latin typeface="Arial"/>
                          <a:ea typeface="Calibri"/>
                          <a:cs typeface="Calibri"/>
                        </a:rPr>
                        <a:t>300</a:t>
                      </a:r>
                      <a:endParaRPr lang="es-ES" sz="2000" dirty="0">
                        <a:latin typeface="Calibri"/>
                        <a:ea typeface="Calibri"/>
                        <a:cs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1400" dirty="0">
                          <a:latin typeface="Arial"/>
                          <a:ea typeface="Calibri"/>
                          <a:cs typeface="Calibri"/>
                        </a:rPr>
                        <a:t>290</a:t>
                      </a:r>
                      <a:endParaRPr lang="es-ES" sz="2000" dirty="0">
                        <a:latin typeface="Calibri"/>
                        <a:ea typeface="Calibri"/>
                        <a:cs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1400" dirty="0">
                          <a:latin typeface="Arial"/>
                          <a:ea typeface="Calibri"/>
                          <a:cs typeface="Calibri"/>
                        </a:rPr>
                        <a:t>--</a:t>
                      </a:r>
                      <a:endParaRPr lang="es-ES" sz="2000" dirty="0">
                        <a:latin typeface="Calibri"/>
                        <a:ea typeface="Calibri"/>
                        <a:cs typeface="Calibri"/>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1472">
                <a:tc>
                  <a:txBody>
                    <a:bodyPr/>
                    <a:lstStyle/>
                    <a:p>
                      <a:pPr algn="ctr">
                        <a:lnSpc>
                          <a:spcPct val="150000"/>
                        </a:lnSpc>
                        <a:spcAft>
                          <a:spcPts val="0"/>
                        </a:spcAft>
                      </a:pPr>
                      <a:r>
                        <a:rPr lang="es-ES" sz="1400" b="1" dirty="0">
                          <a:solidFill>
                            <a:srgbClr val="FFFFFF"/>
                          </a:solidFill>
                          <a:latin typeface="Arial"/>
                          <a:ea typeface="Calibri"/>
                          <a:cs typeface="Calibri"/>
                        </a:rPr>
                        <a:t>0.97</a:t>
                      </a:r>
                      <a:endParaRPr lang="es-ES" sz="2000" dirty="0">
                        <a:latin typeface="Calibri"/>
                        <a:ea typeface="Calibri"/>
                        <a:cs typeface="Calibri"/>
                      </a:endParaRPr>
                    </a:p>
                  </a:txBody>
                  <a:tcPr marL="68580" marR="68580" marT="0" marB="0">
                    <a:lnL>
                      <a:noFill/>
                    </a:lnL>
                    <a:lnR>
                      <a:noFill/>
                    </a:lnR>
                    <a:lnT>
                      <a:noFill/>
                    </a:lnT>
                    <a:lnB>
                      <a:noFill/>
                    </a:lnB>
                    <a:solidFill>
                      <a:srgbClr val="000000"/>
                    </a:solidFill>
                  </a:tcPr>
                </a:tc>
                <a:tc>
                  <a:txBody>
                    <a:bodyPr/>
                    <a:lstStyle/>
                    <a:p>
                      <a:pPr algn="ctr">
                        <a:lnSpc>
                          <a:spcPct val="150000"/>
                        </a:lnSpc>
                        <a:spcAft>
                          <a:spcPts val="0"/>
                        </a:spcAft>
                      </a:pPr>
                      <a:r>
                        <a:rPr lang="es-ES" sz="1400" dirty="0">
                          <a:latin typeface="Arial"/>
                          <a:ea typeface="Calibri"/>
                          <a:cs typeface="Calibri"/>
                        </a:rPr>
                        <a:t>500</a:t>
                      </a:r>
                      <a:endParaRPr lang="es-ES" sz="2000" dirty="0">
                        <a:latin typeface="Calibri"/>
                        <a:ea typeface="Calibri"/>
                        <a:cs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1400" dirty="0">
                          <a:latin typeface="Arial"/>
                          <a:ea typeface="Calibri"/>
                          <a:cs typeface="Calibri"/>
                        </a:rPr>
                        <a:t>--</a:t>
                      </a:r>
                      <a:endParaRPr lang="es-ES" sz="2000" dirty="0">
                        <a:latin typeface="Calibri"/>
                        <a:ea typeface="Calibri"/>
                        <a:cs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1400" dirty="0">
                          <a:latin typeface="Arial"/>
                          <a:ea typeface="Calibri"/>
                          <a:cs typeface="Calibri"/>
                        </a:rPr>
                        <a:t>--</a:t>
                      </a:r>
                      <a:endParaRPr lang="es-ES" sz="2000" dirty="0">
                        <a:latin typeface="Calibri"/>
                        <a:ea typeface="Calibri"/>
                        <a:cs typeface="Calibri"/>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1472">
                <a:tc>
                  <a:txBody>
                    <a:bodyPr/>
                    <a:lstStyle/>
                    <a:p>
                      <a:pPr algn="ctr">
                        <a:lnSpc>
                          <a:spcPct val="150000"/>
                        </a:lnSpc>
                        <a:spcAft>
                          <a:spcPts val="0"/>
                        </a:spcAft>
                      </a:pPr>
                      <a:r>
                        <a:rPr lang="es-ES" sz="1400" b="1" dirty="0">
                          <a:solidFill>
                            <a:srgbClr val="FFFFFF"/>
                          </a:solidFill>
                          <a:latin typeface="Arial"/>
                          <a:ea typeface="Calibri"/>
                          <a:cs typeface="Calibri"/>
                        </a:rPr>
                        <a:t>1.15</a:t>
                      </a:r>
                      <a:endParaRPr lang="es-ES" sz="2000" dirty="0">
                        <a:latin typeface="Calibri"/>
                        <a:ea typeface="Calibri"/>
                        <a:cs typeface="Calibri"/>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000000"/>
                    </a:solidFill>
                  </a:tcPr>
                </a:tc>
                <a:tc>
                  <a:txBody>
                    <a:bodyPr/>
                    <a:lstStyle/>
                    <a:p>
                      <a:pPr algn="ctr">
                        <a:lnSpc>
                          <a:spcPct val="150000"/>
                        </a:lnSpc>
                        <a:spcAft>
                          <a:spcPts val="0"/>
                        </a:spcAft>
                      </a:pPr>
                      <a:r>
                        <a:rPr lang="es-ES" sz="1400" dirty="0">
                          <a:latin typeface="Arial"/>
                          <a:ea typeface="Calibri"/>
                          <a:cs typeface="Calibri"/>
                        </a:rPr>
                        <a:t>500</a:t>
                      </a:r>
                      <a:endParaRPr lang="es-ES" sz="2000" dirty="0">
                        <a:latin typeface="Calibri"/>
                        <a:ea typeface="Calibri"/>
                        <a:cs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1400" dirty="0">
                          <a:latin typeface="Arial"/>
                          <a:ea typeface="Calibri"/>
                          <a:cs typeface="Calibri"/>
                        </a:rPr>
                        <a:t>--</a:t>
                      </a:r>
                      <a:endParaRPr lang="es-ES" sz="2000" dirty="0">
                        <a:latin typeface="Calibri"/>
                        <a:ea typeface="Calibri"/>
                        <a:cs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1400" dirty="0">
                          <a:latin typeface="Arial"/>
                          <a:ea typeface="Calibri"/>
                          <a:cs typeface="Calibri"/>
                        </a:rPr>
                        <a:t>157</a:t>
                      </a:r>
                      <a:endParaRPr lang="es-ES" sz="2000" dirty="0">
                        <a:latin typeface="Calibri"/>
                        <a:ea typeface="Calibri"/>
                        <a:cs typeface="Calibri"/>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bl>
          </a:graphicData>
        </a:graphic>
      </p:graphicFrame>
      <p:pic>
        <p:nvPicPr>
          <p:cNvPr id="83969" name="Imagen 74"/>
          <p:cNvPicPr>
            <a:picLocks noChangeAspect="1" noChangeArrowheads="1"/>
          </p:cNvPicPr>
          <p:nvPr/>
        </p:nvPicPr>
        <p:blipFill>
          <a:blip r:embed="rId2"/>
          <a:srcRect/>
          <a:stretch>
            <a:fillRect/>
          </a:stretch>
        </p:blipFill>
        <p:spPr bwMode="auto">
          <a:xfrm rot="5400000">
            <a:off x="1639861" y="3932246"/>
            <a:ext cx="3363945" cy="2071701"/>
          </a:xfrm>
          <a:prstGeom prst="rect">
            <a:avLst/>
          </a:prstGeom>
          <a:noFill/>
          <a:ln w="9525">
            <a:noFill/>
            <a:miter lim="800000"/>
            <a:headEnd/>
            <a:tailEnd/>
          </a:ln>
        </p:spPr>
      </p:pic>
      <p:pic>
        <p:nvPicPr>
          <p:cNvPr id="83970" name="Imagen 78"/>
          <p:cNvPicPr>
            <a:picLocks noChangeAspect="1" noChangeArrowheads="1"/>
          </p:cNvPicPr>
          <p:nvPr/>
        </p:nvPicPr>
        <p:blipFill>
          <a:blip r:embed="rId3"/>
          <a:srcRect/>
          <a:stretch>
            <a:fillRect/>
          </a:stretch>
        </p:blipFill>
        <p:spPr bwMode="auto">
          <a:xfrm rot="5400000">
            <a:off x="4352522" y="3862792"/>
            <a:ext cx="3439352" cy="21431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8688" y="0"/>
            <a:ext cx="8223250" cy="6858000"/>
          </a:xfrm>
          <a:prstGeom prst="rect">
            <a:avLst/>
          </a:prstGeom>
          <a:noFill/>
          <a:ln w="9525">
            <a:noFill/>
            <a:miter lim="800000"/>
            <a:headEnd/>
            <a:tailEnd/>
          </a:ln>
        </p:spPr>
      </p:pic>
      <p:sp>
        <p:nvSpPr>
          <p:cNvPr id="3" name="2 Subtítulo"/>
          <p:cNvSpPr>
            <a:spLocks noGrp="1"/>
          </p:cNvSpPr>
          <p:nvPr>
            <p:ph type="subTitle" idx="1"/>
          </p:nvPr>
        </p:nvSpPr>
        <p:spPr>
          <a:xfrm>
            <a:off x="214313" y="71438"/>
            <a:ext cx="8715375" cy="5286375"/>
          </a:xfrm>
        </p:spPr>
        <p:txBody>
          <a:bodyPr>
            <a:normAutofit/>
          </a:bodyPr>
          <a:lstStyle/>
          <a:p>
            <a:pPr algn="just" eaLnBrk="1" fontAlgn="auto" hangingPunct="1">
              <a:spcAft>
                <a:spcPts val="0"/>
              </a:spcAft>
              <a:buFont typeface="Wingdings 2"/>
              <a:buNone/>
              <a:defRPr/>
            </a:pPr>
            <a:r>
              <a:rPr lang="es-CR" sz="2500" dirty="0" smtClean="0"/>
              <a:t>Los que si lo tienen se llaman homopolímeros, lo que minimiza irregularidades en los extremos o sus ramificaciones, como el PE, PP y PVC. Pero también existen polímeros que son mezclas de componentes poliméricos homólogos, llamados copolímeros, y en donde cada clase de monómero así como su posición afecta a las características del polímero.</a:t>
            </a:r>
            <a:endParaRPr lang="es-ES" sz="2500" dirty="0" smtClean="0"/>
          </a:p>
          <a:p>
            <a:pPr algn="just" eaLnBrk="1" fontAlgn="auto" hangingPunct="1">
              <a:spcAft>
                <a:spcPts val="0"/>
              </a:spcAft>
              <a:buFont typeface="Wingdings 2"/>
              <a:buNone/>
              <a:defRPr/>
            </a:pPr>
            <a:endParaRPr lang="es-ES" sz="2500" b="1" dirty="0" smtClean="0">
              <a:solidFill>
                <a:schemeClr val="tx1"/>
              </a:solidFill>
            </a:endParaRPr>
          </a:p>
          <a:p>
            <a:pPr algn="just" eaLnBrk="1" fontAlgn="auto" hangingPunct="1">
              <a:spcAft>
                <a:spcPts val="0"/>
              </a:spcAft>
              <a:buFont typeface="Wingdings 2"/>
              <a:buNone/>
              <a:defRPr/>
            </a:pPr>
            <a:endParaRPr lang="es-ES" sz="2500" dirty="0">
              <a:solidFill>
                <a:schemeClr val="tx1"/>
              </a:solidFill>
            </a:endParaRPr>
          </a:p>
        </p:txBody>
      </p:sp>
      <p:pic>
        <p:nvPicPr>
          <p:cNvPr id="15364" name="3 Imagen"/>
          <p:cNvPicPr>
            <a:picLocks noChangeAspect="1" noChangeArrowheads="1"/>
          </p:cNvPicPr>
          <p:nvPr/>
        </p:nvPicPr>
        <p:blipFill>
          <a:blip r:embed="rId3"/>
          <a:srcRect/>
          <a:stretch>
            <a:fillRect/>
          </a:stretch>
        </p:blipFill>
        <p:spPr bwMode="auto">
          <a:xfrm>
            <a:off x="2000250" y="2643188"/>
            <a:ext cx="5640388" cy="1214437"/>
          </a:xfrm>
          <a:prstGeom prst="rect">
            <a:avLst/>
          </a:prstGeom>
          <a:noFill/>
          <a:ln w="9525">
            <a:noFill/>
            <a:miter lim="800000"/>
            <a:headEnd/>
            <a:tailEnd/>
          </a:ln>
        </p:spPr>
      </p:pic>
      <p:pic>
        <p:nvPicPr>
          <p:cNvPr id="15365" name="4 Imagen"/>
          <p:cNvPicPr>
            <a:picLocks noChangeAspect="1" noChangeArrowheads="1"/>
          </p:cNvPicPr>
          <p:nvPr/>
        </p:nvPicPr>
        <p:blipFill>
          <a:blip r:embed="rId4"/>
          <a:srcRect/>
          <a:stretch>
            <a:fillRect/>
          </a:stretch>
        </p:blipFill>
        <p:spPr bwMode="auto">
          <a:xfrm>
            <a:off x="1785938" y="4233863"/>
            <a:ext cx="6000750" cy="1368425"/>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8688" y="0"/>
            <a:ext cx="8223250" cy="6858000"/>
          </a:xfrm>
          <a:prstGeom prst="rect">
            <a:avLst/>
          </a:prstGeom>
          <a:noFill/>
          <a:ln w="9525">
            <a:noFill/>
            <a:miter lim="800000"/>
            <a:headEnd/>
            <a:tailEnd/>
          </a:ln>
        </p:spPr>
      </p:pic>
      <p:sp>
        <p:nvSpPr>
          <p:cNvPr id="67706" name="2 Subtítulo"/>
          <p:cNvSpPr>
            <a:spLocks/>
          </p:cNvSpPr>
          <p:nvPr/>
        </p:nvSpPr>
        <p:spPr bwMode="auto">
          <a:xfrm>
            <a:off x="142875" y="214290"/>
            <a:ext cx="8858250" cy="5572164"/>
          </a:xfrm>
          <a:prstGeom prst="rect">
            <a:avLst/>
          </a:prstGeom>
          <a:noFill/>
          <a:ln w="9525">
            <a:noFill/>
            <a:miter lim="800000"/>
            <a:headEnd/>
            <a:tailEnd/>
          </a:ln>
        </p:spPr>
        <p:txBody>
          <a:bodyPr tIns="0"/>
          <a:lstStyle/>
          <a:p>
            <a:pPr algn="just"/>
            <a:r>
              <a:rPr lang="es-ES" sz="2400" dirty="0">
                <a:latin typeface="+mn-lt"/>
              </a:rPr>
              <a:t>Como resultado de este ensayo se puede decir que la media aritmética del porcentaje de comportamiento deseado </a:t>
            </a:r>
            <a:r>
              <a:rPr lang="es-ES" sz="2400" dirty="0" smtClean="0">
                <a:latin typeface="+mn-lt"/>
              </a:rPr>
              <a:t>es 98.20%, porcentaje que se puede mejorar </a:t>
            </a:r>
            <a:r>
              <a:rPr lang="es-ES" sz="2400" dirty="0">
                <a:latin typeface="+mn-lt"/>
              </a:rPr>
              <a:t>controlando de mejor manera el tamaño y forma de los elementos, así </a:t>
            </a:r>
            <a:r>
              <a:rPr lang="es-ES" sz="2400" dirty="0" smtClean="0">
                <a:latin typeface="+mn-lt"/>
              </a:rPr>
              <a:t>como realizando </a:t>
            </a:r>
            <a:r>
              <a:rPr lang="es-ES" sz="2400" dirty="0">
                <a:latin typeface="+mn-lt"/>
              </a:rPr>
              <a:t>una limpieza previa de los </a:t>
            </a:r>
            <a:r>
              <a:rPr lang="es-ES" sz="2400" dirty="0" smtClean="0">
                <a:latin typeface="+mn-lt"/>
              </a:rPr>
              <a:t>elementos.</a:t>
            </a:r>
          </a:p>
          <a:p>
            <a:pPr algn="just"/>
            <a:endParaRPr lang="es-ES" sz="2400" dirty="0">
              <a:latin typeface="+mn-lt"/>
            </a:endParaRPr>
          </a:p>
          <a:p>
            <a:pPr algn="just"/>
            <a:r>
              <a:rPr lang="es-ES" sz="2400" dirty="0" smtClean="0">
                <a:latin typeface="+mn-lt"/>
              </a:rPr>
              <a:t>Además según al norma </a:t>
            </a:r>
            <a:r>
              <a:rPr lang="es-ES" sz="2400" dirty="0">
                <a:latin typeface="+mn-lt"/>
              </a:rPr>
              <a:t>ASTM</a:t>
            </a:r>
            <a:r>
              <a:rPr lang="es-ES" sz="2400" b="1" dirty="0">
                <a:latin typeface="+mn-lt"/>
              </a:rPr>
              <a:t> </a:t>
            </a:r>
            <a:r>
              <a:rPr lang="es-ES" sz="2400" dirty="0">
                <a:latin typeface="+mn-lt"/>
              </a:rPr>
              <a:t>D1505.- METODO DE PRUEBA ESTANDAR PARA DENSIDAD DE PLASTICOS POR LA TECNICA DE GRADIENTE DE </a:t>
            </a:r>
            <a:r>
              <a:rPr lang="es-ES" sz="2400" dirty="0" smtClean="0">
                <a:latin typeface="+mn-lt"/>
              </a:rPr>
              <a:t>DENSIDAD, el medio de separación debe ser agitado constantemente.</a:t>
            </a:r>
            <a:endParaRPr lang="es-ES" sz="2400" dirty="0">
              <a:latin typeface="+mn-lt"/>
            </a:endParaRPr>
          </a:p>
          <a:p>
            <a:r>
              <a:rPr lang="es-ES" sz="2400" dirty="0">
                <a:latin typeface="+mn-lt"/>
              </a:rPr>
              <a:t> </a:t>
            </a:r>
          </a:p>
          <a:p>
            <a:r>
              <a:rPr lang="es-ES" sz="2400" dirty="0">
                <a:latin typeface="+mn-lt"/>
              </a:rPr>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06" name="2 Subtítulo"/>
          <p:cNvSpPr>
            <a:spLocks/>
          </p:cNvSpPr>
          <p:nvPr/>
        </p:nvSpPr>
        <p:spPr bwMode="auto">
          <a:xfrm>
            <a:off x="142875" y="214290"/>
            <a:ext cx="8858250" cy="5572164"/>
          </a:xfrm>
          <a:prstGeom prst="rect">
            <a:avLst/>
          </a:prstGeom>
          <a:noFill/>
          <a:ln w="9525">
            <a:noFill/>
            <a:miter lim="800000"/>
            <a:headEnd/>
            <a:tailEnd/>
          </a:ln>
        </p:spPr>
        <p:txBody>
          <a:bodyPr tIns="0"/>
          <a:lstStyle/>
          <a:p>
            <a:pPr algn="just"/>
            <a:r>
              <a:rPr lang="es-ES" sz="2500" b="1" i="1" dirty="0" smtClean="0">
                <a:latin typeface="+mn-lt"/>
              </a:rPr>
              <a:t>Fricción electrostática</a:t>
            </a:r>
          </a:p>
          <a:p>
            <a:pPr algn="just"/>
            <a:r>
              <a:rPr lang="es-ES" sz="2500" dirty="0" smtClean="0">
                <a:latin typeface="+mn-lt"/>
              </a:rPr>
              <a:t>Basado en la triboelectricidad, que es el traspaso de electrones de un elemento a otro mediante frotamiento, este método de microclasificación aplica este principio entre los polímeros a separar para luego dejarlos caer a través de un campo magnético, el cual atrae los elementos a los lados opuestos del campo. </a:t>
            </a:r>
          </a:p>
          <a:p>
            <a:pPr algn="just"/>
            <a:endParaRPr lang="es-ES" sz="2500" dirty="0">
              <a:latin typeface="+mn-lt"/>
            </a:endParaRPr>
          </a:p>
          <a:p>
            <a:pPr algn="just"/>
            <a:r>
              <a:rPr lang="es-ES" sz="2500" dirty="0">
                <a:latin typeface="+mn-lt"/>
              </a:rPr>
              <a:t>La forma de conocer como se cargara cada elemento con respecto a otro esta en la serie triboeléctrica.</a:t>
            </a:r>
            <a:endParaRPr lang="es-CR" sz="2500" dirty="0">
              <a:latin typeface="+mn-lt"/>
            </a:endParaRPr>
          </a:p>
          <a:p>
            <a:pPr algn="just"/>
            <a:r>
              <a:rPr lang="es-CR" sz="2500" dirty="0">
                <a:latin typeface="+mn-lt"/>
              </a:rPr>
              <a:t>Estas tablas, aunque orientativas, no siempre son ciertas, puesto que dependen del estado de las superficies que se ponen en contacto, de la humedad, del frotamiento, y de otros factores.</a:t>
            </a:r>
          </a:p>
          <a:p>
            <a:pPr algn="just"/>
            <a:r>
              <a:rPr lang="es-ES" sz="2500" dirty="0">
                <a:latin typeface="+mn-lt"/>
              </a:rPr>
              <a:t> </a:t>
            </a:r>
          </a:p>
          <a:p>
            <a:r>
              <a:rPr lang="es-ES" sz="2500" dirty="0">
                <a:latin typeface="+mn-lt"/>
              </a:rPr>
              <a:t>		                             </a:t>
            </a:r>
            <a:r>
              <a:rPr lang="es-ES" sz="2500" dirty="0" smtClean="0">
                <a:latin typeface="+mn-lt"/>
              </a:rPr>
              <a:t>       </a:t>
            </a:r>
            <a:endParaRPr lang="es-ES" sz="2500" dirty="0">
              <a:latin typeface="+mn-lt"/>
            </a:endParaRPr>
          </a:p>
        </p:txBody>
      </p:sp>
      <p:pic>
        <p:nvPicPr>
          <p:cNvPr id="5"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8688" y="0"/>
            <a:ext cx="82232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0750" y="0"/>
            <a:ext cx="8223250" cy="6858000"/>
          </a:xfrm>
          <a:prstGeom prst="rect">
            <a:avLst/>
          </a:prstGeom>
          <a:noFill/>
          <a:ln w="9525">
            <a:noFill/>
            <a:miter lim="800000"/>
            <a:headEnd/>
            <a:tailEnd/>
          </a:ln>
        </p:spPr>
      </p:pic>
      <p:graphicFrame>
        <p:nvGraphicFramePr>
          <p:cNvPr id="4" name="3 Tabla"/>
          <p:cNvGraphicFramePr>
            <a:graphicFrameLocks noGrp="1"/>
          </p:cNvGraphicFramePr>
          <p:nvPr/>
        </p:nvGraphicFramePr>
        <p:xfrm>
          <a:off x="3571869" y="-71462"/>
          <a:ext cx="2143140" cy="7807604"/>
        </p:xfrm>
        <a:graphic>
          <a:graphicData uri="http://schemas.openxmlformats.org/drawingml/2006/table">
            <a:tbl>
              <a:tblPr/>
              <a:tblGrid>
                <a:gridCol w="2143140"/>
              </a:tblGrid>
              <a:tr h="208661">
                <a:tc>
                  <a:txBody>
                    <a:bodyPr/>
                    <a:lstStyle/>
                    <a:p>
                      <a:pPr algn="l">
                        <a:lnSpc>
                          <a:spcPct val="150000"/>
                        </a:lnSpc>
                        <a:spcAft>
                          <a:spcPts val="0"/>
                        </a:spcAft>
                      </a:pPr>
                      <a:r>
                        <a:rPr lang="es-ES" sz="1100" b="1" dirty="0">
                          <a:latin typeface="Arial" pitchFamily="34" charset="0"/>
                          <a:ea typeface="Calibri"/>
                          <a:cs typeface="Arial" pitchFamily="34" charset="0"/>
                        </a:rPr>
                        <a:t>Aire</a:t>
                      </a:r>
                      <a:endParaRPr lang="es-ES" sz="1200" dirty="0">
                        <a:latin typeface="Arial" pitchFamily="34" charset="0"/>
                        <a:ea typeface="Calibri"/>
                        <a:cs typeface="Arial" pitchFamily="34" charset="0"/>
                      </a:endParaRPr>
                    </a:p>
                  </a:txBody>
                  <a:tcPr marL="37095" marR="3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61">
                <a:tc>
                  <a:txBody>
                    <a:bodyPr/>
                    <a:lstStyle/>
                    <a:p>
                      <a:pPr algn="l">
                        <a:lnSpc>
                          <a:spcPct val="150000"/>
                        </a:lnSpc>
                        <a:spcAft>
                          <a:spcPts val="0"/>
                        </a:spcAft>
                      </a:pPr>
                      <a:r>
                        <a:rPr lang="es-ES" sz="1100" b="1" dirty="0">
                          <a:latin typeface="Arial" pitchFamily="34" charset="0"/>
                          <a:ea typeface="Calibri"/>
                          <a:cs typeface="Arial" pitchFamily="34" charset="0"/>
                        </a:rPr>
                        <a:t>Piel (Seca)</a:t>
                      </a:r>
                      <a:endParaRPr lang="es-ES" sz="1200" dirty="0">
                        <a:latin typeface="Arial" pitchFamily="34" charset="0"/>
                        <a:ea typeface="Calibri"/>
                        <a:cs typeface="Arial" pitchFamily="34" charset="0"/>
                      </a:endParaRPr>
                    </a:p>
                  </a:txBody>
                  <a:tcPr marL="37095" marR="3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61">
                <a:tc>
                  <a:txBody>
                    <a:bodyPr/>
                    <a:lstStyle/>
                    <a:p>
                      <a:pPr algn="l">
                        <a:lnSpc>
                          <a:spcPct val="150000"/>
                        </a:lnSpc>
                        <a:spcAft>
                          <a:spcPts val="0"/>
                        </a:spcAft>
                      </a:pPr>
                      <a:r>
                        <a:rPr lang="es-ES" sz="1100" b="1" dirty="0">
                          <a:latin typeface="Arial" pitchFamily="34" charset="0"/>
                          <a:ea typeface="Calibri"/>
                          <a:cs typeface="Arial" pitchFamily="34" charset="0"/>
                        </a:rPr>
                        <a:t>Vidrio</a:t>
                      </a:r>
                      <a:endParaRPr lang="es-ES" sz="1200" dirty="0">
                        <a:latin typeface="Arial" pitchFamily="34" charset="0"/>
                        <a:ea typeface="Calibri"/>
                        <a:cs typeface="Arial" pitchFamily="34" charset="0"/>
                      </a:endParaRPr>
                    </a:p>
                  </a:txBody>
                  <a:tcPr marL="37095" marR="3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128">
                <a:tc>
                  <a:txBody>
                    <a:bodyPr/>
                    <a:lstStyle/>
                    <a:p>
                      <a:r>
                        <a:rPr lang="es-ES" sz="1100" b="1" dirty="0" smtClean="0">
                          <a:latin typeface="Arial" pitchFamily="34" charset="0"/>
                          <a:ea typeface="Times New Roman"/>
                          <a:cs typeface="Arial" pitchFamily="34" charset="0"/>
                        </a:rPr>
                        <a:t>Cabello </a:t>
                      </a:r>
                      <a:r>
                        <a:rPr lang="es-ES" sz="1100" b="1" dirty="0">
                          <a:latin typeface="Arial" pitchFamily="34" charset="0"/>
                          <a:ea typeface="Times New Roman"/>
                          <a:cs typeface="Arial" pitchFamily="34" charset="0"/>
                        </a:rPr>
                        <a:t>Humano</a:t>
                      </a:r>
                      <a:r>
                        <a:rPr lang="es-ES" sz="1200" dirty="0">
                          <a:latin typeface="Arial" pitchFamily="34" charset="0"/>
                          <a:ea typeface="Times New Roman"/>
                          <a:cs typeface="Arial" pitchFamily="34" charset="0"/>
                        </a:rPr>
                        <a:t> </a:t>
                      </a:r>
                    </a:p>
                  </a:txBody>
                  <a:tcPr marL="37095" marR="3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61">
                <a:tc>
                  <a:txBody>
                    <a:bodyPr/>
                    <a:lstStyle/>
                    <a:p>
                      <a:pPr algn="l">
                        <a:lnSpc>
                          <a:spcPct val="150000"/>
                        </a:lnSpc>
                        <a:spcAft>
                          <a:spcPts val="0"/>
                        </a:spcAft>
                      </a:pPr>
                      <a:r>
                        <a:rPr lang="es-ES" sz="1100" b="1" dirty="0">
                          <a:latin typeface="Arial" pitchFamily="34" charset="0"/>
                          <a:ea typeface="Calibri"/>
                          <a:cs typeface="Arial" pitchFamily="34" charset="0"/>
                        </a:rPr>
                        <a:t>Mica</a:t>
                      </a:r>
                      <a:endParaRPr lang="es-ES" sz="1200" dirty="0">
                        <a:latin typeface="Arial" pitchFamily="34" charset="0"/>
                        <a:ea typeface="Calibri"/>
                        <a:cs typeface="Arial" pitchFamily="34" charset="0"/>
                      </a:endParaRPr>
                    </a:p>
                  </a:txBody>
                  <a:tcPr marL="37095" marR="3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61">
                <a:tc>
                  <a:txBody>
                    <a:bodyPr/>
                    <a:lstStyle/>
                    <a:p>
                      <a:pPr algn="l">
                        <a:lnSpc>
                          <a:spcPct val="150000"/>
                        </a:lnSpc>
                        <a:spcAft>
                          <a:spcPts val="0"/>
                        </a:spcAft>
                      </a:pPr>
                      <a:r>
                        <a:rPr lang="es-ES" sz="1100" b="1" dirty="0">
                          <a:latin typeface="Arial" pitchFamily="34" charset="0"/>
                          <a:ea typeface="Calibri"/>
                          <a:cs typeface="Arial" pitchFamily="34" charset="0"/>
                        </a:rPr>
                        <a:t>Nylon</a:t>
                      </a:r>
                      <a:endParaRPr lang="es-ES" sz="1200" dirty="0">
                        <a:latin typeface="Arial" pitchFamily="34" charset="0"/>
                        <a:ea typeface="Calibri"/>
                        <a:cs typeface="Arial" pitchFamily="34" charset="0"/>
                      </a:endParaRPr>
                    </a:p>
                  </a:txBody>
                  <a:tcPr marL="37095" marR="3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61">
                <a:tc>
                  <a:txBody>
                    <a:bodyPr/>
                    <a:lstStyle/>
                    <a:p>
                      <a:pPr algn="l">
                        <a:lnSpc>
                          <a:spcPct val="150000"/>
                        </a:lnSpc>
                        <a:spcAft>
                          <a:spcPts val="0"/>
                        </a:spcAft>
                      </a:pPr>
                      <a:r>
                        <a:rPr lang="es-ES" sz="1100" b="1" dirty="0">
                          <a:latin typeface="Arial" pitchFamily="34" charset="0"/>
                          <a:ea typeface="Calibri"/>
                          <a:cs typeface="Arial" pitchFamily="34" charset="0"/>
                        </a:rPr>
                        <a:t>Lana</a:t>
                      </a:r>
                      <a:endParaRPr lang="es-ES" sz="1200" dirty="0">
                        <a:latin typeface="Arial" pitchFamily="34" charset="0"/>
                        <a:ea typeface="Calibri"/>
                        <a:cs typeface="Arial" pitchFamily="34" charset="0"/>
                      </a:endParaRPr>
                    </a:p>
                  </a:txBody>
                  <a:tcPr marL="37095" marR="3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61">
                <a:tc>
                  <a:txBody>
                    <a:bodyPr/>
                    <a:lstStyle/>
                    <a:p>
                      <a:pPr algn="l">
                        <a:lnSpc>
                          <a:spcPct val="150000"/>
                        </a:lnSpc>
                        <a:spcAft>
                          <a:spcPts val="0"/>
                        </a:spcAft>
                      </a:pPr>
                      <a:r>
                        <a:rPr lang="es-ES" sz="1100" b="1" dirty="0">
                          <a:latin typeface="Arial" pitchFamily="34" charset="0"/>
                          <a:ea typeface="Calibri"/>
                          <a:cs typeface="Arial" pitchFamily="34" charset="0"/>
                        </a:rPr>
                        <a:t>Plomo</a:t>
                      </a:r>
                      <a:endParaRPr lang="es-ES" sz="1200" dirty="0">
                        <a:latin typeface="Arial" pitchFamily="34" charset="0"/>
                        <a:ea typeface="Calibri"/>
                        <a:cs typeface="Arial" pitchFamily="34" charset="0"/>
                      </a:endParaRPr>
                    </a:p>
                  </a:txBody>
                  <a:tcPr marL="37095" marR="3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61">
                <a:tc>
                  <a:txBody>
                    <a:bodyPr/>
                    <a:lstStyle/>
                    <a:p>
                      <a:pPr algn="l">
                        <a:lnSpc>
                          <a:spcPct val="150000"/>
                        </a:lnSpc>
                        <a:spcAft>
                          <a:spcPts val="0"/>
                        </a:spcAft>
                      </a:pPr>
                      <a:r>
                        <a:rPr lang="es-ES" sz="1100" b="1" dirty="0">
                          <a:latin typeface="Arial" pitchFamily="34" charset="0"/>
                          <a:ea typeface="Calibri"/>
                          <a:cs typeface="Arial" pitchFamily="34" charset="0"/>
                        </a:rPr>
                        <a:t>Seda</a:t>
                      </a:r>
                      <a:endParaRPr lang="es-ES" sz="1200" dirty="0">
                        <a:latin typeface="Arial" pitchFamily="34" charset="0"/>
                        <a:ea typeface="Calibri"/>
                        <a:cs typeface="Arial" pitchFamily="34" charset="0"/>
                      </a:endParaRPr>
                    </a:p>
                  </a:txBody>
                  <a:tcPr marL="37095" marR="3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61">
                <a:tc>
                  <a:txBody>
                    <a:bodyPr/>
                    <a:lstStyle/>
                    <a:p>
                      <a:pPr algn="l">
                        <a:lnSpc>
                          <a:spcPct val="150000"/>
                        </a:lnSpc>
                        <a:spcAft>
                          <a:spcPts val="0"/>
                        </a:spcAft>
                      </a:pPr>
                      <a:r>
                        <a:rPr lang="es-ES" sz="1100" b="1" dirty="0">
                          <a:latin typeface="Arial" pitchFamily="34" charset="0"/>
                          <a:ea typeface="Calibri"/>
                          <a:cs typeface="Arial" pitchFamily="34" charset="0"/>
                        </a:rPr>
                        <a:t>Aluminio</a:t>
                      </a:r>
                      <a:endParaRPr lang="es-ES" sz="1200" dirty="0">
                        <a:latin typeface="Arial" pitchFamily="34" charset="0"/>
                        <a:ea typeface="Calibri"/>
                        <a:cs typeface="Arial" pitchFamily="34" charset="0"/>
                      </a:endParaRPr>
                    </a:p>
                  </a:txBody>
                  <a:tcPr marL="37095" marR="3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61">
                <a:tc>
                  <a:txBody>
                    <a:bodyPr/>
                    <a:lstStyle/>
                    <a:p>
                      <a:pPr algn="l">
                        <a:lnSpc>
                          <a:spcPct val="150000"/>
                        </a:lnSpc>
                        <a:spcAft>
                          <a:spcPts val="0"/>
                        </a:spcAft>
                      </a:pPr>
                      <a:r>
                        <a:rPr lang="es-ES" sz="1100" b="1" dirty="0">
                          <a:latin typeface="Arial" pitchFamily="34" charset="0"/>
                          <a:ea typeface="Calibri"/>
                          <a:cs typeface="Arial" pitchFamily="34" charset="0"/>
                        </a:rPr>
                        <a:t>Papel</a:t>
                      </a:r>
                      <a:endParaRPr lang="es-ES" sz="1200" dirty="0">
                        <a:latin typeface="Arial" pitchFamily="34" charset="0"/>
                        <a:ea typeface="Calibri"/>
                        <a:cs typeface="Arial" pitchFamily="34" charset="0"/>
                      </a:endParaRPr>
                    </a:p>
                  </a:txBody>
                  <a:tcPr marL="37095" marR="3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61">
                <a:tc>
                  <a:txBody>
                    <a:bodyPr/>
                    <a:lstStyle/>
                    <a:p>
                      <a:pPr algn="l">
                        <a:lnSpc>
                          <a:spcPct val="150000"/>
                        </a:lnSpc>
                        <a:spcAft>
                          <a:spcPts val="0"/>
                        </a:spcAft>
                      </a:pPr>
                      <a:r>
                        <a:rPr lang="es-ES" sz="1100" b="1" dirty="0">
                          <a:latin typeface="Arial" pitchFamily="34" charset="0"/>
                          <a:ea typeface="Calibri"/>
                          <a:cs typeface="Arial" pitchFamily="34" charset="0"/>
                        </a:rPr>
                        <a:t>Algodón</a:t>
                      </a:r>
                      <a:endParaRPr lang="es-ES" sz="1200" dirty="0">
                        <a:latin typeface="Arial" pitchFamily="34" charset="0"/>
                        <a:ea typeface="Calibri"/>
                        <a:cs typeface="Arial" pitchFamily="34" charset="0"/>
                      </a:endParaRPr>
                    </a:p>
                  </a:txBody>
                  <a:tcPr marL="37095" marR="3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61">
                <a:tc>
                  <a:txBody>
                    <a:bodyPr/>
                    <a:lstStyle/>
                    <a:p>
                      <a:pPr algn="l">
                        <a:lnSpc>
                          <a:spcPct val="150000"/>
                        </a:lnSpc>
                        <a:spcAft>
                          <a:spcPts val="0"/>
                        </a:spcAft>
                      </a:pPr>
                      <a:r>
                        <a:rPr lang="es-ES" sz="1100" b="1" dirty="0">
                          <a:latin typeface="Arial" pitchFamily="34" charset="0"/>
                          <a:ea typeface="Calibri"/>
                          <a:cs typeface="Arial" pitchFamily="34" charset="0"/>
                        </a:rPr>
                        <a:t>Acero</a:t>
                      </a:r>
                      <a:endParaRPr lang="es-ES" sz="1200" dirty="0">
                        <a:latin typeface="Arial" pitchFamily="34" charset="0"/>
                        <a:ea typeface="Calibri"/>
                        <a:cs typeface="Arial" pitchFamily="34" charset="0"/>
                      </a:endParaRPr>
                    </a:p>
                  </a:txBody>
                  <a:tcPr marL="37095" marR="3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61">
                <a:tc>
                  <a:txBody>
                    <a:bodyPr/>
                    <a:lstStyle/>
                    <a:p>
                      <a:pPr algn="l">
                        <a:lnSpc>
                          <a:spcPct val="150000"/>
                        </a:lnSpc>
                        <a:spcAft>
                          <a:spcPts val="0"/>
                        </a:spcAft>
                      </a:pPr>
                      <a:r>
                        <a:rPr lang="es-ES" sz="1100" b="1" dirty="0">
                          <a:latin typeface="Arial" pitchFamily="34" charset="0"/>
                          <a:ea typeface="Calibri"/>
                          <a:cs typeface="Arial" pitchFamily="34" charset="0"/>
                        </a:rPr>
                        <a:t>Madera</a:t>
                      </a:r>
                      <a:endParaRPr lang="es-ES" sz="1200" dirty="0">
                        <a:latin typeface="Arial" pitchFamily="34" charset="0"/>
                        <a:ea typeface="Calibri"/>
                        <a:cs typeface="Arial" pitchFamily="34" charset="0"/>
                      </a:endParaRPr>
                    </a:p>
                  </a:txBody>
                  <a:tcPr marL="37095" marR="3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61">
                <a:tc>
                  <a:txBody>
                    <a:bodyPr/>
                    <a:lstStyle/>
                    <a:p>
                      <a:pPr algn="l">
                        <a:lnSpc>
                          <a:spcPct val="150000"/>
                        </a:lnSpc>
                        <a:spcAft>
                          <a:spcPts val="0"/>
                        </a:spcAft>
                      </a:pPr>
                      <a:r>
                        <a:rPr lang="es-ES" sz="1100" b="1" dirty="0">
                          <a:latin typeface="Arial" pitchFamily="34" charset="0"/>
                          <a:ea typeface="Calibri"/>
                          <a:cs typeface="Arial" pitchFamily="34" charset="0"/>
                        </a:rPr>
                        <a:t>Ámbar</a:t>
                      </a:r>
                      <a:endParaRPr lang="es-ES" sz="1200" dirty="0">
                        <a:latin typeface="Arial" pitchFamily="34" charset="0"/>
                        <a:ea typeface="Calibri"/>
                        <a:cs typeface="Arial" pitchFamily="34" charset="0"/>
                      </a:endParaRPr>
                    </a:p>
                  </a:txBody>
                  <a:tcPr marL="37095" marR="3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61">
                <a:tc>
                  <a:txBody>
                    <a:bodyPr/>
                    <a:lstStyle/>
                    <a:p>
                      <a:pPr algn="l">
                        <a:lnSpc>
                          <a:spcPct val="150000"/>
                        </a:lnSpc>
                        <a:spcAft>
                          <a:spcPts val="0"/>
                        </a:spcAft>
                      </a:pPr>
                      <a:r>
                        <a:rPr lang="es-ES" sz="1100" b="1" dirty="0">
                          <a:latin typeface="Arial" pitchFamily="34" charset="0"/>
                          <a:ea typeface="Calibri"/>
                          <a:cs typeface="Arial" pitchFamily="34" charset="0"/>
                        </a:rPr>
                        <a:t>Caucho</a:t>
                      </a:r>
                      <a:endParaRPr lang="es-ES" sz="1200" dirty="0">
                        <a:latin typeface="Arial" pitchFamily="34" charset="0"/>
                        <a:ea typeface="Calibri"/>
                        <a:cs typeface="Arial" pitchFamily="34" charset="0"/>
                      </a:endParaRPr>
                    </a:p>
                  </a:txBody>
                  <a:tcPr marL="37095" marR="3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61">
                <a:tc>
                  <a:txBody>
                    <a:bodyPr/>
                    <a:lstStyle/>
                    <a:p>
                      <a:pPr algn="l">
                        <a:lnSpc>
                          <a:spcPct val="150000"/>
                        </a:lnSpc>
                        <a:spcAft>
                          <a:spcPts val="0"/>
                        </a:spcAft>
                      </a:pPr>
                      <a:r>
                        <a:rPr lang="es-ES" sz="1100" b="1" dirty="0">
                          <a:latin typeface="Arial" pitchFamily="34" charset="0"/>
                          <a:ea typeface="Calibri"/>
                          <a:cs typeface="Arial" pitchFamily="34" charset="0"/>
                        </a:rPr>
                        <a:t>Vidrio epóxido</a:t>
                      </a:r>
                      <a:endParaRPr lang="es-ES" sz="1200" dirty="0">
                        <a:latin typeface="Arial" pitchFamily="34" charset="0"/>
                        <a:ea typeface="Calibri"/>
                        <a:cs typeface="Arial" pitchFamily="34" charset="0"/>
                      </a:endParaRPr>
                    </a:p>
                  </a:txBody>
                  <a:tcPr marL="37095" marR="3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61">
                <a:tc>
                  <a:txBody>
                    <a:bodyPr/>
                    <a:lstStyle/>
                    <a:p>
                      <a:pPr algn="l">
                        <a:lnSpc>
                          <a:spcPct val="150000"/>
                        </a:lnSpc>
                        <a:spcAft>
                          <a:spcPts val="0"/>
                        </a:spcAft>
                      </a:pPr>
                      <a:r>
                        <a:rPr lang="es-ES" sz="1100" b="1" dirty="0">
                          <a:latin typeface="Arial" pitchFamily="34" charset="0"/>
                          <a:ea typeface="Calibri"/>
                          <a:cs typeface="Arial" pitchFamily="34" charset="0"/>
                        </a:rPr>
                        <a:t>Níquel</a:t>
                      </a:r>
                      <a:endParaRPr lang="es-ES" sz="1200" dirty="0">
                        <a:latin typeface="Arial" pitchFamily="34" charset="0"/>
                        <a:ea typeface="Calibri"/>
                        <a:cs typeface="Arial" pitchFamily="34" charset="0"/>
                      </a:endParaRPr>
                    </a:p>
                  </a:txBody>
                  <a:tcPr marL="37095" marR="3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61">
                <a:tc>
                  <a:txBody>
                    <a:bodyPr/>
                    <a:lstStyle/>
                    <a:p>
                      <a:pPr algn="l">
                        <a:lnSpc>
                          <a:spcPct val="150000"/>
                        </a:lnSpc>
                        <a:spcAft>
                          <a:spcPts val="0"/>
                        </a:spcAft>
                      </a:pPr>
                      <a:r>
                        <a:rPr lang="es-ES" sz="1100" b="1" dirty="0">
                          <a:latin typeface="Arial" pitchFamily="34" charset="0"/>
                          <a:ea typeface="Calibri"/>
                          <a:cs typeface="Arial" pitchFamily="34" charset="0"/>
                        </a:rPr>
                        <a:t>Cobre</a:t>
                      </a:r>
                      <a:endParaRPr lang="es-ES" sz="1200" dirty="0">
                        <a:latin typeface="Arial" pitchFamily="34" charset="0"/>
                        <a:ea typeface="Calibri"/>
                        <a:cs typeface="Arial" pitchFamily="34" charset="0"/>
                      </a:endParaRPr>
                    </a:p>
                  </a:txBody>
                  <a:tcPr marL="37095" marR="3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61">
                <a:tc>
                  <a:txBody>
                    <a:bodyPr/>
                    <a:lstStyle/>
                    <a:p>
                      <a:pPr algn="l">
                        <a:lnSpc>
                          <a:spcPct val="150000"/>
                        </a:lnSpc>
                        <a:spcAft>
                          <a:spcPts val="0"/>
                        </a:spcAft>
                      </a:pPr>
                      <a:r>
                        <a:rPr lang="es-ES" sz="1100" b="1" dirty="0">
                          <a:latin typeface="Arial" pitchFamily="34" charset="0"/>
                          <a:ea typeface="Calibri"/>
                          <a:cs typeface="Arial" pitchFamily="34" charset="0"/>
                        </a:rPr>
                        <a:t>Plata</a:t>
                      </a:r>
                      <a:endParaRPr lang="es-ES" sz="1200" dirty="0">
                        <a:latin typeface="Arial" pitchFamily="34" charset="0"/>
                        <a:ea typeface="Calibri"/>
                        <a:cs typeface="Arial" pitchFamily="34" charset="0"/>
                      </a:endParaRPr>
                    </a:p>
                  </a:txBody>
                  <a:tcPr marL="37095" marR="3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61">
                <a:tc>
                  <a:txBody>
                    <a:bodyPr/>
                    <a:lstStyle/>
                    <a:p>
                      <a:pPr algn="l">
                        <a:lnSpc>
                          <a:spcPct val="150000"/>
                        </a:lnSpc>
                        <a:spcAft>
                          <a:spcPts val="0"/>
                        </a:spcAft>
                      </a:pPr>
                      <a:r>
                        <a:rPr lang="es-ES" sz="1100" b="1" dirty="0">
                          <a:latin typeface="Arial" pitchFamily="34" charset="0"/>
                          <a:ea typeface="Calibri"/>
                          <a:cs typeface="Arial" pitchFamily="34" charset="0"/>
                        </a:rPr>
                        <a:t>Oro, Platino</a:t>
                      </a:r>
                      <a:endParaRPr lang="es-ES" sz="1200" dirty="0">
                        <a:latin typeface="Arial" pitchFamily="34" charset="0"/>
                        <a:ea typeface="Calibri"/>
                        <a:cs typeface="Arial" pitchFamily="34" charset="0"/>
                      </a:endParaRPr>
                    </a:p>
                  </a:txBody>
                  <a:tcPr marL="37095" marR="3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61">
                <a:tc>
                  <a:txBody>
                    <a:bodyPr/>
                    <a:lstStyle/>
                    <a:p>
                      <a:pPr algn="l">
                        <a:lnSpc>
                          <a:spcPct val="150000"/>
                        </a:lnSpc>
                        <a:spcAft>
                          <a:spcPts val="0"/>
                        </a:spcAft>
                      </a:pPr>
                      <a:r>
                        <a:rPr lang="es-ES" sz="1100" b="1" dirty="0">
                          <a:latin typeface="Arial" pitchFamily="34" charset="0"/>
                          <a:ea typeface="Calibri"/>
                          <a:cs typeface="Arial" pitchFamily="34" charset="0"/>
                        </a:rPr>
                        <a:t>PET</a:t>
                      </a:r>
                      <a:endParaRPr lang="es-ES" sz="1200" dirty="0">
                        <a:latin typeface="Arial" pitchFamily="34" charset="0"/>
                        <a:ea typeface="Calibri"/>
                        <a:cs typeface="Arial" pitchFamily="34" charset="0"/>
                      </a:endParaRPr>
                    </a:p>
                  </a:txBody>
                  <a:tcPr marL="37095" marR="3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61">
                <a:tc>
                  <a:txBody>
                    <a:bodyPr/>
                    <a:lstStyle/>
                    <a:p>
                      <a:pPr algn="l">
                        <a:lnSpc>
                          <a:spcPct val="150000"/>
                        </a:lnSpc>
                        <a:spcAft>
                          <a:spcPts val="0"/>
                        </a:spcAft>
                      </a:pPr>
                      <a:r>
                        <a:rPr lang="es-ES" sz="1100" b="1" dirty="0">
                          <a:latin typeface="Arial" pitchFamily="34" charset="0"/>
                          <a:ea typeface="Calibri"/>
                          <a:cs typeface="Arial" pitchFamily="34" charset="0"/>
                        </a:rPr>
                        <a:t>PS</a:t>
                      </a:r>
                      <a:endParaRPr lang="es-ES" sz="1200" dirty="0">
                        <a:latin typeface="Arial" pitchFamily="34" charset="0"/>
                        <a:ea typeface="Calibri"/>
                        <a:cs typeface="Arial" pitchFamily="34" charset="0"/>
                      </a:endParaRPr>
                    </a:p>
                  </a:txBody>
                  <a:tcPr marL="37095" marR="3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136">
                <a:tc>
                  <a:txBody>
                    <a:bodyPr/>
                    <a:lstStyle/>
                    <a:p>
                      <a:r>
                        <a:rPr lang="es-ES" sz="1100" b="1" dirty="0" smtClean="0">
                          <a:latin typeface="Arial" pitchFamily="34" charset="0"/>
                          <a:ea typeface="Times New Roman"/>
                          <a:cs typeface="Arial" pitchFamily="34" charset="0"/>
                        </a:rPr>
                        <a:t>Acrílico</a:t>
                      </a:r>
                      <a:r>
                        <a:rPr lang="es-ES" sz="1200" dirty="0" smtClean="0">
                          <a:latin typeface="Arial" pitchFamily="34" charset="0"/>
                          <a:ea typeface="Times New Roman"/>
                          <a:cs typeface="Arial" pitchFamily="34" charset="0"/>
                        </a:rPr>
                        <a:t> </a:t>
                      </a:r>
                      <a:endParaRPr lang="es-ES" sz="1200" dirty="0">
                        <a:latin typeface="Arial" pitchFamily="34" charset="0"/>
                        <a:ea typeface="Times New Roman"/>
                        <a:cs typeface="Arial" pitchFamily="34" charset="0"/>
                      </a:endParaRPr>
                    </a:p>
                  </a:txBody>
                  <a:tcPr marL="37095" marR="3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61">
                <a:tc>
                  <a:txBody>
                    <a:bodyPr/>
                    <a:lstStyle/>
                    <a:p>
                      <a:pPr algn="l">
                        <a:lnSpc>
                          <a:spcPct val="150000"/>
                        </a:lnSpc>
                        <a:spcAft>
                          <a:spcPts val="0"/>
                        </a:spcAft>
                      </a:pPr>
                      <a:r>
                        <a:rPr lang="es-ES" sz="1100" b="1" dirty="0">
                          <a:latin typeface="Arial" pitchFamily="34" charset="0"/>
                          <a:ea typeface="Calibri"/>
                          <a:cs typeface="Arial" pitchFamily="34" charset="0"/>
                        </a:rPr>
                        <a:t>Celofán</a:t>
                      </a:r>
                      <a:endParaRPr lang="es-ES" sz="1200" dirty="0">
                        <a:latin typeface="Arial" pitchFamily="34" charset="0"/>
                        <a:ea typeface="Calibri"/>
                        <a:cs typeface="Arial" pitchFamily="34" charset="0"/>
                      </a:endParaRPr>
                    </a:p>
                  </a:txBody>
                  <a:tcPr marL="37095" marR="3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61">
                <a:tc>
                  <a:txBody>
                    <a:bodyPr/>
                    <a:lstStyle/>
                    <a:p>
                      <a:pPr algn="l">
                        <a:lnSpc>
                          <a:spcPct val="150000"/>
                        </a:lnSpc>
                        <a:spcAft>
                          <a:spcPts val="0"/>
                        </a:spcAft>
                      </a:pPr>
                      <a:r>
                        <a:rPr lang="es-ES" sz="1100" b="1" dirty="0">
                          <a:latin typeface="Arial" pitchFamily="34" charset="0"/>
                          <a:ea typeface="Calibri"/>
                          <a:cs typeface="Arial" pitchFamily="34" charset="0"/>
                        </a:rPr>
                        <a:t>PU</a:t>
                      </a:r>
                      <a:endParaRPr lang="es-ES" sz="1200" dirty="0">
                        <a:latin typeface="Arial" pitchFamily="34" charset="0"/>
                        <a:ea typeface="Calibri"/>
                        <a:cs typeface="Arial" pitchFamily="34" charset="0"/>
                      </a:endParaRPr>
                    </a:p>
                  </a:txBody>
                  <a:tcPr marL="37095" marR="3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61">
                <a:tc>
                  <a:txBody>
                    <a:bodyPr/>
                    <a:lstStyle/>
                    <a:p>
                      <a:pPr algn="l">
                        <a:lnSpc>
                          <a:spcPct val="150000"/>
                        </a:lnSpc>
                        <a:spcAft>
                          <a:spcPts val="0"/>
                        </a:spcAft>
                      </a:pPr>
                      <a:r>
                        <a:rPr lang="es-ES" sz="1100" b="1" dirty="0">
                          <a:latin typeface="Arial" pitchFamily="34" charset="0"/>
                          <a:ea typeface="Calibri"/>
                          <a:cs typeface="Arial" pitchFamily="34" charset="0"/>
                        </a:rPr>
                        <a:t>PE</a:t>
                      </a:r>
                      <a:endParaRPr lang="es-ES" sz="1200" dirty="0">
                        <a:latin typeface="Arial" pitchFamily="34" charset="0"/>
                        <a:ea typeface="Calibri"/>
                        <a:cs typeface="Arial" pitchFamily="34" charset="0"/>
                      </a:endParaRPr>
                    </a:p>
                  </a:txBody>
                  <a:tcPr marL="37095" marR="3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61">
                <a:tc>
                  <a:txBody>
                    <a:bodyPr/>
                    <a:lstStyle/>
                    <a:p>
                      <a:pPr algn="l">
                        <a:lnSpc>
                          <a:spcPct val="150000"/>
                        </a:lnSpc>
                        <a:spcAft>
                          <a:spcPts val="0"/>
                        </a:spcAft>
                      </a:pPr>
                      <a:r>
                        <a:rPr lang="es-ES" sz="1100" b="1" dirty="0">
                          <a:latin typeface="Arial" pitchFamily="34" charset="0"/>
                          <a:ea typeface="Calibri"/>
                          <a:cs typeface="Arial" pitchFamily="34" charset="0"/>
                        </a:rPr>
                        <a:t>PP</a:t>
                      </a:r>
                      <a:endParaRPr lang="es-ES" sz="1200" dirty="0">
                        <a:latin typeface="Arial" pitchFamily="34" charset="0"/>
                        <a:ea typeface="Calibri"/>
                        <a:cs typeface="Arial" pitchFamily="34" charset="0"/>
                      </a:endParaRPr>
                    </a:p>
                  </a:txBody>
                  <a:tcPr marL="37095" marR="3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61">
                <a:tc>
                  <a:txBody>
                    <a:bodyPr/>
                    <a:lstStyle/>
                    <a:p>
                      <a:pPr algn="l">
                        <a:lnSpc>
                          <a:spcPct val="150000"/>
                        </a:lnSpc>
                        <a:spcAft>
                          <a:spcPts val="0"/>
                        </a:spcAft>
                      </a:pPr>
                      <a:r>
                        <a:rPr lang="es-ES" sz="1100" b="1" dirty="0">
                          <a:latin typeface="Arial" pitchFamily="34" charset="0"/>
                          <a:ea typeface="Calibri"/>
                          <a:cs typeface="Arial" pitchFamily="34" charset="0"/>
                        </a:rPr>
                        <a:t>PVC</a:t>
                      </a:r>
                      <a:endParaRPr lang="es-ES" sz="1200" dirty="0">
                        <a:latin typeface="Arial" pitchFamily="34" charset="0"/>
                        <a:ea typeface="Calibri"/>
                        <a:cs typeface="Arial" pitchFamily="34" charset="0"/>
                      </a:endParaRPr>
                    </a:p>
                  </a:txBody>
                  <a:tcPr marL="37095" marR="3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61">
                <a:tc>
                  <a:txBody>
                    <a:bodyPr/>
                    <a:lstStyle/>
                    <a:p>
                      <a:pPr algn="l">
                        <a:lnSpc>
                          <a:spcPct val="150000"/>
                        </a:lnSpc>
                        <a:spcAft>
                          <a:spcPts val="0"/>
                        </a:spcAft>
                      </a:pPr>
                      <a:r>
                        <a:rPr lang="es-ES" sz="1100" b="1" dirty="0">
                          <a:latin typeface="Arial" pitchFamily="34" charset="0"/>
                          <a:ea typeface="Calibri"/>
                          <a:cs typeface="Arial" pitchFamily="34" charset="0"/>
                        </a:rPr>
                        <a:t>Teflón</a:t>
                      </a:r>
                      <a:endParaRPr lang="es-ES" sz="1200" dirty="0">
                        <a:latin typeface="Arial" pitchFamily="34" charset="0"/>
                        <a:ea typeface="Calibri"/>
                        <a:cs typeface="Arial" pitchFamily="34" charset="0"/>
                      </a:endParaRPr>
                    </a:p>
                  </a:txBody>
                  <a:tcPr marL="37095" marR="3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61">
                <a:tc>
                  <a:txBody>
                    <a:bodyPr/>
                    <a:lstStyle/>
                    <a:p>
                      <a:pPr algn="l">
                        <a:lnSpc>
                          <a:spcPct val="150000"/>
                        </a:lnSpc>
                        <a:spcAft>
                          <a:spcPts val="0"/>
                        </a:spcAft>
                      </a:pPr>
                      <a:r>
                        <a:rPr lang="es-ES" sz="1100" b="1" dirty="0">
                          <a:latin typeface="Arial" pitchFamily="34" charset="0"/>
                          <a:ea typeface="Calibri"/>
                          <a:cs typeface="Arial" pitchFamily="34" charset="0"/>
                        </a:rPr>
                        <a:t>Silicón</a:t>
                      </a:r>
                      <a:endParaRPr lang="es-ES" sz="1200" dirty="0">
                        <a:latin typeface="Arial" pitchFamily="34" charset="0"/>
                        <a:ea typeface="Calibri"/>
                        <a:cs typeface="Arial" pitchFamily="34" charset="0"/>
                      </a:endParaRPr>
                    </a:p>
                  </a:txBody>
                  <a:tcPr marL="37095" marR="370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2162" name="Text Box 2"/>
          <p:cNvSpPr txBox="1">
            <a:spLocks noChangeArrowheads="1"/>
          </p:cNvSpPr>
          <p:nvPr/>
        </p:nvSpPr>
        <p:spPr bwMode="auto">
          <a:xfrm>
            <a:off x="1019175" y="53975"/>
            <a:ext cx="815975" cy="538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92161" name="Text Box 1"/>
          <p:cNvSpPr txBox="1">
            <a:spLocks noChangeArrowheads="1"/>
          </p:cNvSpPr>
          <p:nvPr/>
        </p:nvSpPr>
        <p:spPr bwMode="auto">
          <a:xfrm>
            <a:off x="1304925" y="104775"/>
            <a:ext cx="889000" cy="1009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92165" name="AutoShape 5"/>
          <p:cNvSpPr>
            <a:spLocks noChangeArrowheads="1"/>
          </p:cNvSpPr>
          <p:nvPr/>
        </p:nvSpPr>
        <p:spPr bwMode="auto">
          <a:xfrm>
            <a:off x="2786050" y="-71462"/>
            <a:ext cx="627063" cy="7007225"/>
          </a:xfrm>
          <a:prstGeom prst="upDownArrow">
            <a:avLst>
              <a:gd name="adj1" fmla="val 50000"/>
              <a:gd name="adj2" fmla="val 223493"/>
            </a:avLst>
          </a:prstGeom>
          <a:gradFill rotWithShape="0">
            <a:gsLst>
              <a:gs pos="0">
                <a:srgbClr val="943634"/>
              </a:gs>
              <a:gs pos="100000">
                <a:srgbClr val="17365D"/>
              </a:gs>
            </a:gsLst>
            <a:lin ang="5400000" scaled="1"/>
          </a:gradFill>
          <a:ln w="3175">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s-ES" dirty="0"/>
          </a:p>
        </p:txBody>
      </p:sp>
      <p:sp>
        <p:nvSpPr>
          <p:cNvPr id="92166" name="Text Box 6"/>
          <p:cNvSpPr txBox="1">
            <a:spLocks noChangeArrowheads="1"/>
          </p:cNvSpPr>
          <p:nvPr/>
        </p:nvSpPr>
        <p:spPr bwMode="auto">
          <a:xfrm>
            <a:off x="2857488" y="571480"/>
            <a:ext cx="815975" cy="536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4800" b="0" i="0" u="none" strike="noStrike" cap="none" normalizeH="0" baseline="0" dirty="0" smtClean="0">
                <a:ln>
                  <a:noFill/>
                </a:ln>
                <a:solidFill>
                  <a:srgbClr val="FFFFFF"/>
                </a:solidFill>
                <a:effectLst/>
                <a:latin typeface="Calibri" pitchFamily="34" charset="0"/>
              </a:rPr>
              <a:t>+</a:t>
            </a:r>
            <a:endParaRPr kumimoji="0" lang="es-ES" sz="1800" b="0" i="0" u="none" strike="noStrike" cap="none" normalizeH="0" baseline="0" dirty="0" smtClean="0">
              <a:ln>
                <a:noFill/>
              </a:ln>
              <a:solidFill>
                <a:schemeClr val="tx1"/>
              </a:solidFill>
              <a:effectLst/>
              <a:latin typeface="Arial" pitchFamily="34" charset="0"/>
            </a:endParaRPr>
          </a:p>
        </p:txBody>
      </p:sp>
      <p:sp>
        <p:nvSpPr>
          <p:cNvPr id="92167" name="Text Box 7"/>
          <p:cNvSpPr txBox="1">
            <a:spLocks noChangeArrowheads="1"/>
          </p:cNvSpPr>
          <p:nvPr/>
        </p:nvSpPr>
        <p:spPr bwMode="auto">
          <a:xfrm>
            <a:off x="2887650" y="5237138"/>
            <a:ext cx="889000" cy="1009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7200" b="0" i="0" u="none" strike="noStrike" cap="none" normalizeH="0" baseline="0" dirty="0" smtClean="0">
                <a:ln>
                  <a:noFill/>
                </a:ln>
                <a:solidFill>
                  <a:srgbClr val="FFFFFF"/>
                </a:solidFill>
                <a:effectLst/>
                <a:latin typeface="Times New Roman" pitchFamily="18" charset="0"/>
              </a:rPr>
              <a:t>-</a:t>
            </a:r>
            <a:endParaRPr kumimoji="0" lang="es-E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06" name="2 Subtítulo"/>
          <p:cNvSpPr>
            <a:spLocks/>
          </p:cNvSpPr>
          <p:nvPr/>
        </p:nvSpPr>
        <p:spPr bwMode="auto">
          <a:xfrm>
            <a:off x="142875" y="142852"/>
            <a:ext cx="8858250" cy="1857388"/>
          </a:xfrm>
          <a:prstGeom prst="rect">
            <a:avLst/>
          </a:prstGeom>
          <a:noFill/>
          <a:ln w="9525">
            <a:noFill/>
            <a:miter lim="800000"/>
            <a:headEnd/>
            <a:tailEnd/>
          </a:ln>
        </p:spPr>
        <p:txBody>
          <a:bodyPr tIns="0"/>
          <a:lstStyle/>
          <a:p>
            <a:pPr algn="just"/>
            <a:r>
              <a:rPr lang="es-CR" sz="2400" dirty="0" smtClean="0">
                <a:latin typeface="+mn-lt"/>
              </a:rPr>
              <a:t>Los </a:t>
            </a:r>
            <a:r>
              <a:rPr lang="es-CR" sz="2400" dirty="0">
                <a:latin typeface="+mn-lt"/>
              </a:rPr>
              <a:t>polímeros de mayor importancia para el reciclaje están muy </a:t>
            </a:r>
            <a:r>
              <a:rPr lang="es-CR" sz="2400" dirty="0" smtClean="0">
                <a:latin typeface="+mn-lt"/>
              </a:rPr>
              <a:t>cerca, </a:t>
            </a:r>
            <a:r>
              <a:rPr lang="es-CR" sz="2400" dirty="0">
                <a:latin typeface="+mn-lt"/>
              </a:rPr>
              <a:t>lo que implica que </a:t>
            </a:r>
            <a:r>
              <a:rPr lang="es-CR" sz="2400" dirty="0" smtClean="0">
                <a:latin typeface="+mn-lt"/>
              </a:rPr>
              <a:t>es de extrema importancia la limpieza </a:t>
            </a:r>
            <a:r>
              <a:rPr lang="es-CR" sz="2400" dirty="0">
                <a:latin typeface="+mn-lt"/>
              </a:rPr>
              <a:t>y estandarización de las condiciones previas al </a:t>
            </a:r>
            <a:r>
              <a:rPr lang="es-CR" sz="2400" dirty="0" smtClean="0">
                <a:latin typeface="+mn-lt"/>
              </a:rPr>
              <a:t>proceso</a:t>
            </a:r>
            <a:r>
              <a:rPr lang="es-ES" sz="2400" dirty="0" smtClean="0">
                <a:latin typeface="+mn-lt"/>
              </a:rPr>
              <a:t>. Pero también se ve que existe gran distancia entre el PET y el PVC que son elementos con similares densidades.</a:t>
            </a:r>
          </a:p>
          <a:p>
            <a:pPr algn="just"/>
            <a:endParaRPr lang="es-ES" sz="2500" dirty="0" smtClean="0">
              <a:latin typeface="+mn-lt"/>
            </a:endParaRPr>
          </a:p>
          <a:p>
            <a:pPr algn="just"/>
            <a:endParaRPr lang="es-ES" sz="2500" dirty="0" smtClean="0">
              <a:latin typeface="+mn-lt"/>
            </a:endParaRPr>
          </a:p>
          <a:p>
            <a:pPr algn="just"/>
            <a:endParaRPr lang="es-ES" sz="2500" dirty="0">
              <a:latin typeface="+mn-lt"/>
            </a:endParaRPr>
          </a:p>
          <a:p>
            <a:r>
              <a:rPr lang="es-ES" sz="2500" dirty="0">
                <a:latin typeface="+mn-lt"/>
              </a:rPr>
              <a:t>		                                    </a:t>
            </a:r>
          </a:p>
        </p:txBody>
      </p:sp>
      <p:pic>
        <p:nvPicPr>
          <p:cNvPr id="91137" name="Imagen 4"/>
          <p:cNvPicPr>
            <a:picLocks noChangeAspect="1" noChangeArrowheads="1"/>
          </p:cNvPicPr>
          <p:nvPr/>
        </p:nvPicPr>
        <p:blipFill>
          <a:blip r:embed="rId2"/>
          <a:srcRect/>
          <a:stretch>
            <a:fillRect/>
          </a:stretch>
        </p:blipFill>
        <p:spPr bwMode="auto">
          <a:xfrm>
            <a:off x="285720" y="2500305"/>
            <a:ext cx="3357586" cy="4308731"/>
          </a:xfrm>
          <a:prstGeom prst="rect">
            <a:avLst/>
          </a:prstGeom>
          <a:noFill/>
          <a:ln w="9525">
            <a:noFill/>
            <a:miter lim="800000"/>
            <a:headEnd/>
            <a:tailEnd/>
          </a:ln>
        </p:spPr>
      </p:pic>
      <p:pic>
        <p:nvPicPr>
          <p:cNvPr id="91138" name="Imagen 5"/>
          <p:cNvPicPr>
            <a:picLocks noChangeAspect="1" noChangeArrowheads="1"/>
          </p:cNvPicPr>
          <p:nvPr/>
        </p:nvPicPr>
        <p:blipFill>
          <a:blip r:embed="rId3"/>
          <a:srcRect/>
          <a:stretch>
            <a:fillRect/>
          </a:stretch>
        </p:blipFill>
        <p:spPr bwMode="auto">
          <a:xfrm>
            <a:off x="3857620" y="2500306"/>
            <a:ext cx="5097439" cy="37626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0750" y="0"/>
            <a:ext cx="8223250" cy="6858000"/>
          </a:xfrm>
          <a:prstGeom prst="rect">
            <a:avLst/>
          </a:prstGeom>
          <a:noFill/>
          <a:ln w="9525">
            <a:noFill/>
            <a:miter lim="800000"/>
            <a:headEnd/>
            <a:tailEnd/>
          </a:ln>
        </p:spPr>
      </p:pic>
      <p:pic>
        <p:nvPicPr>
          <p:cNvPr id="90113" name="Imagen 4"/>
          <p:cNvPicPr>
            <a:picLocks noChangeAspect="1" noChangeArrowheads="1"/>
          </p:cNvPicPr>
          <p:nvPr/>
        </p:nvPicPr>
        <p:blipFill>
          <a:blip r:embed="rId3"/>
          <a:srcRect/>
          <a:stretch>
            <a:fillRect/>
          </a:stretch>
        </p:blipFill>
        <p:spPr bwMode="auto">
          <a:xfrm>
            <a:off x="1975385" y="2143116"/>
            <a:ext cx="5454135" cy="2909810"/>
          </a:xfrm>
          <a:prstGeom prst="rect">
            <a:avLst/>
          </a:prstGeom>
          <a:noFill/>
          <a:ln w="9525">
            <a:noFill/>
            <a:miter lim="800000"/>
            <a:headEnd/>
            <a:tailEnd/>
          </a:ln>
        </p:spPr>
      </p:pic>
      <p:sp>
        <p:nvSpPr>
          <p:cNvPr id="67706" name="2 Subtítulo"/>
          <p:cNvSpPr>
            <a:spLocks/>
          </p:cNvSpPr>
          <p:nvPr/>
        </p:nvSpPr>
        <p:spPr bwMode="auto">
          <a:xfrm>
            <a:off x="142875" y="214290"/>
            <a:ext cx="8858250" cy="1571636"/>
          </a:xfrm>
          <a:prstGeom prst="rect">
            <a:avLst/>
          </a:prstGeom>
          <a:noFill/>
          <a:ln w="9525">
            <a:noFill/>
            <a:miter lim="800000"/>
            <a:headEnd/>
            <a:tailEnd/>
          </a:ln>
        </p:spPr>
        <p:txBody>
          <a:bodyPr tIns="0"/>
          <a:lstStyle/>
          <a:p>
            <a:pPr algn="just"/>
            <a:r>
              <a:rPr lang="es-CR" sz="2500" dirty="0">
                <a:latin typeface="+mn-lt"/>
              </a:rPr>
              <a:t>El voltaje </a:t>
            </a:r>
            <a:r>
              <a:rPr lang="es-CR" sz="2500" dirty="0" smtClean="0">
                <a:latin typeface="+mn-lt"/>
              </a:rPr>
              <a:t>necesario para producir el campo magnético se </a:t>
            </a:r>
            <a:r>
              <a:rPr lang="es-CR" sz="2500" dirty="0">
                <a:latin typeface="+mn-lt"/>
              </a:rPr>
              <a:t>puede calcular sabiendo que para una separación óptima la fuerza eléctrica ejercida en el campo debe ser mayor que la fuerza de </a:t>
            </a:r>
            <a:r>
              <a:rPr lang="es-CR" sz="2500" dirty="0" smtClean="0">
                <a:latin typeface="+mn-lt"/>
              </a:rPr>
              <a:t>gravedad, por lo que tienen que ser lo mas pequeños posible.</a:t>
            </a:r>
            <a:endParaRPr lang="es-ES" sz="2500" dirty="0">
              <a:latin typeface="+mn-lt"/>
            </a:endParaRPr>
          </a:p>
          <a:p>
            <a:pPr algn="just"/>
            <a:r>
              <a:rPr lang="es-ES" sz="2500" dirty="0">
                <a:latin typeface="+mn-lt"/>
              </a:rPr>
              <a:t> </a:t>
            </a:r>
          </a:p>
          <a:p>
            <a:pPr algn="just"/>
            <a:r>
              <a:rPr lang="es-ES" sz="2500" dirty="0">
                <a:latin typeface="+mn-lt"/>
              </a:rPr>
              <a:t>		                                    </a:t>
            </a:r>
          </a:p>
        </p:txBody>
      </p:sp>
      <p:sp>
        <p:nvSpPr>
          <p:cNvPr id="5" name="4 CuadroTexto"/>
          <p:cNvSpPr txBox="1"/>
          <p:nvPr/>
        </p:nvSpPr>
        <p:spPr>
          <a:xfrm>
            <a:off x="214282" y="5500702"/>
            <a:ext cx="3857652" cy="477054"/>
          </a:xfrm>
          <a:prstGeom prst="rect">
            <a:avLst/>
          </a:prstGeom>
          <a:noFill/>
        </p:spPr>
        <p:txBody>
          <a:bodyPr wrap="square" rtlCol="0">
            <a:spAutoFit/>
          </a:bodyPr>
          <a:lstStyle/>
          <a:p>
            <a:r>
              <a:rPr lang="es-ES" sz="2500" dirty="0" smtClean="0">
                <a:latin typeface="+mn-lt"/>
              </a:rPr>
              <a:t>Tenemos que:</a:t>
            </a:r>
            <a:endParaRPr lang="es-ES" sz="2500" dirty="0">
              <a:latin typeface="+mn-l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0750" y="0"/>
            <a:ext cx="8223250" cy="6858000"/>
          </a:xfrm>
          <a:prstGeom prst="rect">
            <a:avLst/>
          </a:prstGeom>
          <a:noFill/>
          <a:ln w="9525">
            <a:noFill/>
            <a:miter lim="800000"/>
            <a:headEnd/>
            <a:tailEnd/>
          </a:ln>
        </p:spPr>
      </p:pic>
      <p:sp>
        <p:nvSpPr>
          <p:cNvPr id="67706" name="2 Subtítulo"/>
          <p:cNvSpPr>
            <a:spLocks/>
          </p:cNvSpPr>
          <p:nvPr/>
        </p:nvSpPr>
        <p:spPr bwMode="auto">
          <a:xfrm>
            <a:off x="142875" y="214290"/>
            <a:ext cx="8858250" cy="5572164"/>
          </a:xfrm>
          <a:prstGeom prst="rect">
            <a:avLst/>
          </a:prstGeom>
          <a:noFill/>
          <a:ln w="9525">
            <a:noFill/>
            <a:miter lim="800000"/>
            <a:headEnd/>
            <a:tailEnd/>
          </a:ln>
        </p:spPr>
        <p:txBody>
          <a:bodyPr tIns="0"/>
          <a:lstStyle/>
          <a:p>
            <a:r>
              <a:rPr lang="es-ES" sz="2500" dirty="0"/>
              <a:t> </a:t>
            </a:r>
          </a:p>
          <a:p>
            <a:r>
              <a:rPr lang="es-ES" sz="2500" dirty="0"/>
              <a:t>		                                    </a:t>
            </a:r>
          </a:p>
        </p:txBody>
      </p:sp>
      <p:pic>
        <p:nvPicPr>
          <p:cNvPr id="89090" name="Picture 2"/>
          <p:cNvPicPr>
            <a:picLocks noChangeAspect="1" noChangeArrowheads="1"/>
          </p:cNvPicPr>
          <p:nvPr/>
        </p:nvPicPr>
        <p:blipFill>
          <a:blip r:embed="rId3"/>
          <a:srcRect/>
          <a:stretch>
            <a:fillRect/>
          </a:stretch>
        </p:blipFill>
        <p:spPr bwMode="auto">
          <a:xfrm>
            <a:off x="4000496" y="357166"/>
            <a:ext cx="1466850" cy="1714500"/>
          </a:xfrm>
          <a:prstGeom prst="rect">
            <a:avLst/>
          </a:prstGeom>
          <a:noFill/>
          <a:ln w="9525">
            <a:noFill/>
            <a:miter lim="800000"/>
            <a:headEnd/>
            <a:tailEnd/>
          </a:ln>
          <a:effectLst/>
        </p:spPr>
      </p:pic>
      <p:pic>
        <p:nvPicPr>
          <p:cNvPr id="89091" name="Picture 3"/>
          <p:cNvPicPr>
            <a:picLocks noChangeAspect="1" noChangeArrowheads="1"/>
          </p:cNvPicPr>
          <p:nvPr/>
        </p:nvPicPr>
        <p:blipFill>
          <a:blip r:embed="rId4"/>
          <a:srcRect/>
          <a:stretch>
            <a:fillRect/>
          </a:stretch>
        </p:blipFill>
        <p:spPr bwMode="auto">
          <a:xfrm>
            <a:off x="3786182" y="2357430"/>
            <a:ext cx="1743075" cy="409575"/>
          </a:xfrm>
          <a:prstGeom prst="rect">
            <a:avLst/>
          </a:prstGeom>
          <a:noFill/>
          <a:ln w="9525">
            <a:noFill/>
            <a:miter lim="800000"/>
            <a:headEnd/>
            <a:tailEnd/>
          </a:ln>
          <a:effectLst/>
        </p:spPr>
      </p:pic>
      <p:sp>
        <p:nvSpPr>
          <p:cNvPr id="8" name="7 CuadroTexto"/>
          <p:cNvSpPr txBox="1"/>
          <p:nvPr/>
        </p:nvSpPr>
        <p:spPr>
          <a:xfrm>
            <a:off x="214282" y="3143248"/>
            <a:ext cx="8715436" cy="1631216"/>
          </a:xfrm>
          <a:prstGeom prst="rect">
            <a:avLst/>
          </a:prstGeom>
          <a:noFill/>
        </p:spPr>
        <p:txBody>
          <a:bodyPr wrap="square" rtlCol="0">
            <a:spAutoFit/>
          </a:bodyPr>
          <a:lstStyle/>
          <a:p>
            <a:pPr algn="just"/>
            <a:r>
              <a:rPr lang="es-CR" sz="2500" dirty="0">
                <a:latin typeface="+mn-lt"/>
              </a:rPr>
              <a:t>Donde V</a:t>
            </a:r>
            <a:r>
              <a:rPr lang="es-CR" sz="2500" baseline="-25000" dirty="0">
                <a:latin typeface="+mn-lt"/>
              </a:rPr>
              <a:t>s</a:t>
            </a:r>
            <a:r>
              <a:rPr lang="es-CR" sz="2500" dirty="0">
                <a:latin typeface="+mn-lt"/>
              </a:rPr>
              <a:t> es el voltaje de la superficie del elemento plástico, medido por un voltímetro electrostático de no contacto, y r es la distancia entre el elemento plástico y el instrumento de medida</a:t>
            </a:r>
            <a:r>
              <a:rPr lang="es-CR" sz="2500" dirty="0" smtClean="0">
                <a:latin typeface="+mn-lt"/>
              </a:rPr>
              <a:t>.</a:t>
            </a:r>
          </a:p>
          <a:p>
            <a:pPr algn="just"/>
            <a:r>
              <a:rPr lang="es-CR" sz="2500" dirty="0" smtClean="0">
                <a:latin typeface="+mn-lt"/>
              </a:rPr>
              <a:t>Y si:</a:t>
            </a:r>
            <a:endParaRPr lang="es-ES" sz="2500" dirty="0">
              <a:latin typeface="+mn-lt"/>
            </a:endParaRPr>
          </a:p>
        </p:txBody>
      </p:sp>
      <p:pic>
        <p:nvPicPr>
          <p:cNvPr id="89092" name="Picture 4"/>
          <p:cNvPicPr>
            <a:picLocks noChangeAspect="1" noChangeArrowheads="1"/>
          </p:cNvPicPr>
          <p:nvPr/>
        </p:nvPicPr>
        <p:blipFill>
          <a:blip r:embed="rId5"/>
          <a:srcRect/>
          <a:stretch>
            <a:fillRect/>
          </a:stretch>
        </p:blipFill>
        <p:spPr bwMode="auto">
          <a:xfrm>
            <a:off x="4214810" y="4500570"/>
            <a:ext cx="1343025" cy="428625"/>
          </a:xfrm>
          <a:prstGeom prst="rect">
            <a:avLst/>
          </a:prstGeom>
          <a:noFill/>
          <a:ln w="9525">
            <a:noFill/>
            <a:miter lim="800000"/>
            <a:headEnd/>
            <a:tailEnd/>
          </a:ln>
          <a:effectLst/>
        </p:spPr>
      </p:pic>
      <p:pic>
        <p:nvPicPr>
          <p:cNvPr id="89093" name="Picture 5"/>
          <p:cNvPicPr>
            <a:picLocks noChangeAspect="1" noChangeArrowheads="1"/>
          </p:cNvPicPr>
          <p:nvPr/>
        </p:nvPicPr>
        <p:blipFill>
          <a:blip r:embed="rId6"/>
          <a:srcRect/>
          <a:stretch>
            <a:fillRect/>
          </a:stretch>
        </p:blipFill>
        <p:spPr bwMode="auto">
          <a:xfrm>
            <a:off x="3643305" y="5072074"/>
            <a:ext cx="2323615" cy="6429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0750" y="0"/>
            <a:ext cx="8223250" cy="6858000"/>
          </a:xfrm>
          <a:prstGeom prst="rect">
            <a:avLst/>
          </a:prstGeom>
          <a:noFill/>
          <a:ln w="9525">
            <a:noFill/>
            <a:miter lim="800000"/>
            <a:headEnd/>
            <a:tailEnd/>
          </a:ln>
        </p:spPr>
      </p:pic>
      <p:sp>
        <p:nvSpPr>
          <p:cNvPr id="5" name="4 CuadroTexto"/>
          <p:cNvSpPr txBox="1"/>
          <p:nvPr/>
        </p:nvSpPr>
        <p:spPr>
          <a:xfrm>
            <a:off x="214282" y="109815"/>
            <a:ext cx="2500330" cy="461665"/>
          </a:xfrm>
          <a:prstGeom prst="rect">
            <a:avLst/>
          </a:prstGeom>
          <a:noFill/>
        </p:spPr>
        <p:txBody>
          <a:bodyPr wrap="square" rtlCol="0">
            <a:spAutoFit/>
          </a:bodyPr>
          <a:lstStyle/>
          <a:p>
            <a:r>
              <a:rPr lang="es-ES" sz="2400" dirty="0" smtClean="0">
                <a:latin typeface="+mn-lt"/>
              </a:rPr>
              <a:t>Sabiendo que:</a:t>
            </a:r>
            <a:endParaRPr lang="es-ES" sz="2400" dirty="0">
              <a:latin typeface="+mn-lt"/>
            </a:endParaRPr>
          </a:p>
        </p:txBody>
      </p:sp>
      <p:pic>
        <p:nvPicPr>
          <p:cNvPr id="88066" name="Picture 2"/>
          <p:cNvPicPr>
            <a:picLocks noChangeAspect="1" noChangeArrowheads="1"/>
          </p:cNvPicPr>
          <p:nvPr/>
        </p:nvPicPr>
        <p:blipFill>
          <a:blip r:embed="rId3"/>
          <a:srcRect/>
          <a:stretch>
            <a:fillRect/>
          </a:stretch>
        </p:blipFill>
        <p:spPr bwMode="auto">
          <a:xfrm>
            <a:off x="3500430" y="285728"/>
            <a:ext cx="2124075" cy="1219200"/>
          </a:xfrm>
          <a:prstGeom prst="rect">
            <a:avLst/>
          </a:prstGeom>
          <a:noFill/>
          <a:ln w="9525">
            <a:noFill/>
            <a:miter lim="800000"/>
            <a:headEnd/>
            <a:tailEnd/>
          </a:ln>
          <a:effectLst/>
        </p:spPr>
      </p:pic>
      <p:pic>
        <p:nvPicPr>
          <p:cNvPr id="88067" name="Picture 3"/>
          <p:cNvPicPr>
            <a:picLocks noChangeAspect="1" noChangeArrowheads="1"/>
          </p:cNvPicPr>
          <p:nvPr/>
        </p:nvPicPr>
        <p:blipFill>
          <a:blip r:embed="rId4"/>
          <a:srcRect/>
          <a:stretch>
            <a:fillRect/>
          </a:stretch>
        </p:blipFill>
        <p:spPr bwMode="auto">
          <a:xfrm>
            <a:off x="3929058" y="1643050"/>
            <a:ext cx="1552575" cy="304800"/>
          </a:xfrm>
          <a:prstGeom prst="rect">
            <a:avLst/>
          </a:prstGeom>
          <a:noFill/>
          <a:ln w="9525">
            <a:noFill/>
            <a:miter lim="800000"/>
            <a:headEnd/>
            <a:tailEnd/>
          </a:ln>
          <a:effectLst/>
        </p:spPr>
      </p:pic>
      <p:sp>
        <p:nvSpPr>
          <p:cNvPr id="8" name="7 CuadroTexto"/>
          <p:cNvSpPr txBox="1"/>
          <p:nvPr/>
        </p:nvSpPr>
        <p:spPr>
          <a:xfrm>
            <a:off x="214282" y="2143116"/>
            <a:ext cx="2500330" cy="461665"/>
          </a:xfrm>
          <a:prstGeom prst="rect">
            <a:avLst/>
          </a:prstGeom>
          <a:noFill/>
        </p:spPr>
        <p:txBody>
          <a:bodyPr wrap="square" rtlCol="0">
            <a:spAutoFit/>
          </a:bodyPr>
          <a:lstStyle/>
          <a:p>
            <a:r>
              <a:rPr lang="es-ES" sz="2400" dirty="0" smtClean="0">
                <a:latin typeface="+mn-lt"/>
              </a:rPr>
              <a:t>Nos queda que:</a:t>
            </a:r>
            <a:endParaRPr lang="es-ES" sz="2400" dirty="0">
              <a:latin typeface="+mn-lt"/>
            </a:endParaRPr>
          </a:p>
        </p:txBody>
      </p:sp>
      <p:pic>
        <p:nvPicPr>
          <p:cNvPr id="88068" name="Picture 4"/>
          <p:cNvPicPr>
            <a:picLocks noChangeAspect="1" noChangeArrowheads="1"/>
          </p:cNvPicPr>
          <p:nvPr/>
        </p:nvPicPr>
        <p:blipFill>
          <a:blip r:embed="rId5"/>
          <a:srcRect/>
          <a:stretch>
            <a:fillRect/>
          </a:stretch>
        </p:blipFill>
        <p:spPr bwMode="auto">
          <a:xfrm>
            <a:off x="3314700" y="2143116"/>
            <a:ext cx="2514600" cy="581025"/>
          </a:xfrm>
          <a:prstGeom prst="rect">
            <a:avLst/>
          </a:prstGeom>
          <a:noFill/>
          <a:ln w="9525">
            <a:noFill/>
            <a:miter lim="800000"/>
            <a:headEnd/>
            <a:tailEnd/>
          </a:ln>
          <a:effectLst/>
        </p:spPr>
      </p:pic>
      <p:sp>
        <p:nvSpPr>
          <p:cNvPr id="10" name="9 CuadroTexto"/>
          <p:cNvSpPr txBox="1"/>
          <p:nvPr/>
        </p:nvSpPr>
        <p:spPr>
          <a:xfrm>
            <a:off x="142844" y="2928934"/>
            <a:ext cx="8786874" cy="1631216"/>
          </a:xfrm>
          <a:prstGeom prst="rect">
            <a:avLst/>
          </a:prstGeom>
          <a:noFill/>
        </p:spPr>
        <p:txBody>
          <a:bodyPr wrap="square" rtlCol="0">
            <a:spAutoFit/>
          </a:bodyPr>
          <a:lstStyle/>
          <a:p>
            <a:pPr algn="just"/>
            <a:r>
              <a:rPr lang="es-ES" sz="2500" dirty="0" smtClean="0">
                <a:latin typeface="+mn-lt"/>
              </a:rPr>
              <a:t>Enfocados en  el PET y el PVC, y al </a:t>
            </a:r>
            <a:r>
              <a:rPr lang="es-ES" sz="2500" dirty="0">
                <a:latin typeface="+mn-lt"/>
              </a:rPr>
              <a:t>no tener un equipo </a:t>
            </a:r>
            <a:r>
              <a:rPr lang="es-ES" sz="2500" dirty="0" smtClean="0">
                <a:latin typeface="+mn-lt"/>
              </a:rPr>
              <a:t>necesario, </a:t>
            </a:r>
            <a:r>
              <a:rPr lang="es-ES" sz="2500" dirty="0">
                <a:latin typeface="+mn-lt"/>
              </a:rPr>
              <a:t>se </a:t>
            </a:r>
            <a:r>
              <a:rPr lang="es-ES" sz="2500" dirty="0" smtClean="0">
                <a:latin typeface="+mn-lt"/>
              </a:rPr>
              <a:t>verificó al electroscopio que las combinaciones se carguen lo suficiente.</a:t>
            </a:r>
          </a:p>
          <a:p>
            <a:pPr algn="just"/>
            <a:r>
              <a:rPr lang="es-ES" sz="2500" dirty="0" smtClean="0">
                <a:latin typeface="+mn-lt"/>
              </a:rPr>
              <a:t>Se vio que unos elementos </a:t>
            </a:r>
            <a:r>
              <a:rPr lang="es-ES" sz="2500" dirty="0">
                <a:latin typeface="+mn-lt"/>
              </a:rPr>
              <a:t>se descargan mas rápido que otros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0750" y="0"/>
            <a:ext cx="8223250" cy="6858000"/>
          </a:xfrm>
          <a:prstGeom prst="rect">
            <a:avLst/>
          </a:prstGeom>
          <a:noFill/>
          <a:ln w="9525">
            <a:noFill/>
            <a:miter lim="800000"/>
            <a:headEnd/>
            <a:tailEnd/>
          </a:ln>
        </p:spPr>
      </p:pic>
      <p:pic>
        <p:nvPicPr>
          <p:cNvPr id="87041" name="Imagen 100" descr="PrograNavidad03"/>
          <p:cNvPicPr>
            <a:picLocks noChangeAspect="1" noChangeArrowheads="1"/>
          </p:cNvPicPr>
          <p:nvPr/>
        </p:nvPicPr>
        <p:blipFill>
          <a:blip r:embed="rId3" cstate="print"/>
          <a:srcRect/>
          <a:stretch>
            <a:fillRect/>
          </a:stretch>
        </p:blipFill>
        <p:spPr bwMode="auto">
          <a:xfrm>
            <a:off x="2428860" y="610869"/>
            <a:ext cx="4572031" cy="3056042"/>
          </a:xfrm>
          <a:prstGeom prst="rect">
            <a:avLst/>
          </a:prstGeom>
          <a:noFill/>
          <a:ln w="9525">
            <a:noFill/>
            <a:miter lim="800000"/>
            <a:headEnd/>
            <a:tailEnd/>
          </a:ln>
        </p:spPr>
      </p:pic>
      <p:sp>
        <p:nvSpPr>
          <p:cNvPr id="5" name="4 CuadroTexto"/>
          <p:cNvSpPr txBox="1"/>
          <p:nvPr/>
        </p:nvSpPr>
        <p:spPr>
          <a:xfrm>
            <a:off x="214282" y="3897017"/>
            <a:ext cx="8715436" cy="1246495"/>
          </a:xfrm>
          <a:prstGeom prst="rect">
            <a:avLst/>
          </a:prstGeom>
          <a:noFill/>
        </p:spPr>
        <p:txBody>
          <a:bodyPr wrap="square" rtlCol="0">
            <a:spAutoFit/>
          </a:bodyPr>
          <a:lstStyle/>
          <a:p>
            <a:pPr algn="just"/>
            <a:r>
              <a:rPr lang="es-ES" sz="2500" dirty="0" smtClean="0">
                <a:latin typeface="+mn-lt"/>
              </a:rPr>
              <a:t>Los espacios donde se producirá el paso de electrones son de ambos materiales, para poder verificar el método de forma individual. </a:t>
            </a:r>
            <a:endParaRPr lang="es-ES" sz="2500" dirty="0">
              <a:latin typeface="+mn-l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06" name="2 Subtítulo"/>
          <p:cNvSpPr>
            <a:spLocks/>
          </p:cNvSpPr>
          <p:nvPr/>
        </p:nvSpPr>
        <p:spPr bwMode="auto">
          <a:xfrm>
            <a:off x="142875" y="71414"/>
            <a:ext cx="8858250" cy="2000264"/>
          </a:xfrm>
          <a:prstGeom prst="rect">
            <a:avLst/>
          </a:prstGeom>
          <a:noFill/>
          <a:ln w="9525">
            <a:noFill/>
            <a:miter lim="800000"/>
            <a:headEnd/>
            <a:tailEnd/>
          </a:ln>
        </p:spPr>
        <p:txBody>
          <a:bodyPr tIns="0"/>
          <a:lstStyle/>
          <a:p>
            <a:pPr algn="just"/>
            <a:r>
              <a:rPr lang="es-ES" sz="2400" dirty="0"/>
              <a:t>El campo </a:t>
            </a:r>
            <a:r>
              <a:rPr lang="es-ES" sz="2400" dirty="0" smtClean="0"/>
              <a:t>eléctrico, se toma de la referencia de 240Kv/m, y se forma a través de dos </a:t>
            </a:r>
            <a:r>
              <a:rPr lang="es-ES" sz="2400" dirty="0"/>
              <a:t>tablas triplex de 30 cm por lado y paralelas, forradas con laminas de cobre de 0.3 mm de </a:t>
            </a:r>
            <a:r>
              <a:rPr lang="es-ES" sz="2400" dirty="0" smtClean="0"/>
              <a:t>espesor, suficiente para soportar este voltaje:</a:t>
            </a:r>
          </a:p>
          <a:p>
            <a:pPr algn="just"/>
            <a:endParaRPr lang="es-ES" sz="2400" dirty="0"/>
          </a:p>
          <a:p>
            <a:pPr algn="just"/>
            <a:r>
              <a:rPr lang="es-ES" sz="2400" dirty="0"/>
              <a:t>		                                    </a:t>
            </a:r>
          </a:p>
        </p:txBody>
      </p:sp>
      <p:pic>
        <p:nvPicPr>
          <p:cNvPr id="86018" name="Picture 2"/>
          <p:cNvPicPr>
            <a:picLocks noChangeAspect="1" noChangeArrowheads="1"/>
          </p:cNvPicPr>
          <p:nvPr/>
        </p:nvPicPr>
        <p:blipFill>
          <a:blip r:embed="rId2"/>
          <a:srcRect/>
          <a:stretch>
            <a:fillRect/>
          </a:stretch>
        </p:blipFill>
        <p:spPr bwMode="auto">
          <a:xfrm>
            <a:off x="1118419" y="1714488"/>
            <a:ext cx="7554533" cy="51435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0750" y="0"/>
            <a:ext cx="8223250" cy="6858000"/>
          </a:xfrm>
          <a:prstGeom prst="rect">
            <a:avLst/>
          </a:prstGeom>
          <a:noFill/>
          <a:ln w="9525">
            <a:noFill/>
            <a:miter lim="800000"/>
            <a:headEnd/>
            <a:tailEnd/>
          </a:ln>
        </p:spPr>
      </p:pic>
      <p:sp>
        <p:nvSpPr>
          <p:cNvPr id="67706" name="2 Subtítulo"/>
          <p:cNvSpPr>
            <a:spLocks/>
          </p:cNvSpPr>
          <p:nvPr/>
        </p:nvSpPr>
        <p:spPr bwMode="auto">
          <a:xfrm>
            <a:off x="142875" y="214290"/>
            <a:ext cx="8858250" cy="6143668"/>
          </a:xfrm>
          <a:prstGeom prst="rect">
            <a:avLst/>
          </a:prstGeom>
          <a:noFill/>
          <a:ln w="9525">
            <a:noFill/>
            <a:miter lim="800000"/>
            <a:headEnd/>
            <a:tailEnd/>
          </a:ln>
        </p:spPr>
        <p:txBody>
          <a:bodyPr tIns="0"/>
          <a:lstStyle/>
          <a:p>
            <a:pPr algn="just"/>
            <a:r>
              <a:rPr lang="es-ES" sz="2500" dirty="0">
                <a:latin typeface="+mn-lt"/>
              </a:rPr>
              <a:t>Entonces tomando como modelo que las láminas están constituidas por finos alambres de superficie </a:t>
            </a:r>
            <a:r>
              <a:rPr lang="es-ES" sz="2500" i="1" dirty="0">
                <a:latin typeface="+mn-lt"/>
              </a:rPr>
              <a:t>s, </a:t>
            </a:r>
            <a:r>
              <a:rPr lang="es-ES" sz="2500" dirty="0">
                <a:latin typeface="+mn-lt"/>
              </a:rPr>
              <a:t>y la unidad como longitud se tiene que:  </a:t>
            </a:r>
            <a:endParaRPr lang="es-ES" sz="2500" dirty="0" smtClean="0">
              <a:latin typeface="+mn-lt"/>
            </a:endParaRPr>
          </a:p>
          <a:p>
            <a:pPr algn="just"/>
            <a:endParaRPr lang="es-ES" sz="2500" dirty="0">
              <a:latin typeface="+mn-lt"/>
            </a:endParaRPr>
          </a:p>
          <a:p>
            <a:pPr algn="just"/>
            <a:endParaRPr lang="es-ES" sz="2500" dirty="0" smtClean="0">
              <a:latin typeface="+mn-lt"/>
            </a:endParaRPr>
          </a:p>
          <a:p>
            <a:pPr algn="just"/>
            <a:endParaRPr lang="es-ES" sz="2500" dirty="0">
              <a:latin typeface="+mn-lt"/>
            </a:endParaRPr>
          </a:p>
          <a:p>
            <a:pPr algn="just"/>
            <a:r>
              <a:rPr lang="es-ES" sz="2500" dirty="0">
                <a:latin typeface="+mn-lt"/>
              </a:rPr>
              <a:t>El campo uniforme se describe bajo la siguiente fórmula:</a:t>
            </a:r>
          </a:p>
          <a:p>
            <a:pPr algn="just"/>
            <a:r>
              <a:rPr lang="es-ES" sz="2500" dirty="0">
                <a:latin typeface="+mn-lt"/>
              </a:rPr>
              <a:t> </a:t>
            </a:r>
          </a:p>
          <a:p>
            <a:pPr algn="just"/>
            <a:r>
              <a:rPr lang="es-ES" sz="2500" dirty="0">
                <a:latin typeface="+mn-lt"/>
              </a:rPr>
              <a:t>					</a:t>
            </a:r>
          </a:p>
          <a:p>
            <a:pPr algn="just"/>
            <a:endParaRPr lang="es-ES" sz="2500" dirty="0" smtClean="0">
              <a:latin typeface="+mn-lt"/>
            </a:endParaRPr>
          </a:p>
          <a:p>
            <a:pPr algn="just"/>
            <a:r>
              <a:rPr lang="es-ES" sz="2500" dirty="0" smtClean="0">
                <a:latin typeface="+mn-lt"/>
              </a:rPr>
              <a:t>Donde </a:t>
            </a:r>
            <a:r>
              <a:rPr lang="es-ES" sz="2500" i="1" dirty="0">
                <a:latin typeface="+mn-lt"/>
              </a:rPr>
              <a:t>E</a:t>
            </a:r>
            <a:r>
              <a:rPr lang="es-ES" sz="2500" dirty="0">
                <a:latin typeface="+mn-lt"/>
              </a:rPr>
              <a:t> es la magnitud del campo magnético, V es la diferencia de potencial y d es la distancia entre las placas. De esta forma con una distancia de 4.5 cm se logra un campo de 222.2 Kv/m, próximo a los 240 Kv/m de referencia.</a:t>
            </a:r>
            <a:r>
              <a:rPr lang="es-ES" sz="2500" dirty="0" smtClean="0">
                <a:latin typeface="+mn-lt"/>
              </a:rPr>
              <a:t> </a:t>
            </a:r>
            <a:endParaRPr lang="es-ES" sz="2500" dirty="0">
              <a:latin typeface="+mn-lt"/>
            </a:endParaRPr>
          </a:p>
          <a:p>
            <a:pPr algn="just"/>
            <a:endParaRPr lang="es-ES" sz="2500" dirty="0">
              <a:latin typeface="+mn-lt"/>
            </a:endParaRPr>
          </a:p>
          <a:p>
            <a:pPr algn="just"/>
            <a:r>
              <a:rPr lang="es-ES" sz="2500" dirty="0">
                <a:latin typeface="+mn-lt"/>
              </a:rPr>
              <a:t>		                                    </a:t>
            </a:r>
          </a:p>
        </p:txBody>
      </p:sp>
      <p:pic>
        <p:nvPicPr>
          <p:cNvPr id="84994" name="Picture 2"/>
          <p:cNvPicPr>
            <a:picLocks noChangeAspect="1" noChangeArrowheads="1"/>
          </p:cNvPicPr>
          <p:nvPr/>
        </p:nvPicPr>
        <p:blipFill>
          <a:blip r:embed="rId3"/>
          <a:srcRect/>
          <a:stretch>
            <a:fillRect/>
          </a:stretch>
        </p:blipFill>
        <p:spPr bwMode="auto">
          <a:xfrm>
            <a:off x="3929058" y="1500174"/>
            <a:ext cx="1285884" cy="811480"/>
          </a:xfrm>
          <a:prstGeom prst="rect">
            <a:avLst/>
          </a:prstGeom>
          <a:noFill/>
          <a:ln w="9525">
            <a:noFill/>
            <a:miter lim="800000"/>
            <a:headEnd/>
            <a:tailEnd/>
          </a:ln>
          <a:effectLst/>
        </p:spPr>
      </p:pic>
      <p:pic>
        <p:nvPicPr>
          <p:cNvPr id="84995" name="Picture 3"/>
          <p:cNvPicPr>
            <a:picLocks noChangeAspect="1" noChangeArrowheads="1"/>
          </p:cNvPicPr>
          <p:nvPr/>
        </p:nvPicPr>
        <p:blipFill>
          <a:blip r:embed="rId4"/>
          <a:srcRect/>
          <a:stretch>
            <a:fillRect/>
          </a:stretch>
        </p:blipFill>
        <p:spPr bwMode="auto">
          <a:xfrm>
            <a:off x="4152900" y="3100388"/>
            <a:ext cx="990604" cy="7767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8688" y="0"/>
            <a:ext cx="8223250" cy="6858000"/>
          </a:xfrm>
          <a:prstGeom prst="rect">
            <a:avLst/>
          </a:prstGeom>
          <a:noFill/>
          <a:ln w="9525">
            <a:noFill/>
            <a:miter lim="800000"/>
            <a:headEnd/>
            <a:tailEnd/>
          </a:ln>
        </p:spPr>
      </p:pic>
      <p:sp>
        <p:nvSpPr>
          <p:cNvPr id="3" name="2 Subtítulo"/>
          <p:cNvSpPr>
            <a:spLocks noGrp="1"/>
          </p:cNvSpPr>
          <p:nvPr>
            <p:ph type="subTitle" idx="1"/>
          </p:nvPr>
        </p:nvSpPr>
        <p:spPr>
          <a:xfrm>
            <a:off x="214313" y="142875"/>
            <a:ext cx="8715375" cy="5857875"/>
          </a:xfrm>
        </p:spPr>
        <p:txBody>
          <a:bodyPr>
            <a:noAutofit/>
          </a:bodyPr>
          <a:lstStyle/>
          <a:p>
            <a:pPr algn="ctr" eaLnBrk="1" fontAlgn="auto" hangingPunct="1">
              <a:spcAft>
                <a:spcPts val="0"/>
              </a:spcAft>
              <a:buFont typeface="Wingdings 2"/>
              <a:buNone/>
              <a:defRPr/>
            </a:pPr>
            <a:r>
              <a:rPr lang="es-ES" sz="2700" b="1" dirty="0" smtClean="0">
                <a:solidFill>
                  <a:schemeClr val="bg2">
                    <a:lumMod val="50000"/>
                  </a:schemeClr>
                </a:solidFill>
              </a:rPr>
              <a:t>CLASIFICACION DE LOS POLIMEROS</a:t>
            </a:r>
          </a:p>
          <a:p>
            <a:pPr algn="just" eaLnBrk="1" fontAlgn="auto" hangingPunct="1">
              <a:lnSpc>
                <a:spcPct val="110000"/>
              </a:lnSpc>
              <a:spcAft>
                <a:spcPts val="0"/>
              </a:spcAft>
              <a:buFont typeface="Wingdings 2"/>
              <a:buNone/>
              <a:defRPr/>
            </a:pPr>
            <a:r>
              <a:rPr lang="es-CR" sz="2500" dirty="0" smtClean="0"/>
              <a:t>El criterio más usado para clasificar los polímeros es en función de su comportamiento mecánico y térmico:</a:t>
            </a:r>
          </a:p>
          <a:p>
            <a:pPr algn="just" eaLnBrk="1" fontAlgn="auto" hangingPunct="1">
              <a:lnSpc>
                <a:spcPct val="110000"/>
              </a:lnSpc>
              <a:spcAft>
                <a:spcPts val="0"/>
              </a:spcAft>
              <a:buFont typeface="Wingdings 2"/>
              <a:buNone/>
              <a:defRPr/>
            </a:pPr>
            <a:r>
              <a:rPr lang="es-CR" sz="2500" b="1" dirty="0" smtClean="0"/>
              <a:t>Termoplásticos</a:t>
            </a:r>
            <a:endParaRPr lang="es-ES" sz="2500" dirty="0" smtClean="0"/>
          </a:p>
          <a:p>
            <a:pPr algn="just" eaLnBrk="1" fontAlgn="auto" hangingPunct="1">
              <a:spcAft>
                <a:spcPts val="0"/>
              </a:spcAft>
              <a:buFont typeface="Wingdings 2"/>
              <a:buNone/>
              <a:defRPr/>
            </a:pPr>
            <a:r>
              <a:rPr lang="es-CR" sz="2500" dirty="0" smtClean="0"/>
              <a:t>Se componen de largas cadenas lineales flexibles, retorcidas con enlaces secundarios débiles y entrelazadas entre sí, pero al interior de las cadenas los enlaces comúnmente son covalentes.</a:t>
            </a:r>
          </a:p>
          <a:p>
            <a:pPr algn="just" eaLnBrk="1" fontAlgn="auto" hangingPunct="1">
              <a:spcAft>
                <a:spcPts val="0"/>
              </a:spcAft>
              <a:buFont typeface="Wingdings 2"/>
              <a:buNone/>
              <a:defRPr/>
            </a:pPr>
            <a:r>
              <a:rPr lang="es-CR" sz="2500" dirty="0" smtClean="0"/>
              <a:t>Son elementos plásticos y dúctiles, puesto que cuando se aplica una tensión al termoplástico, los enlaces débiles entre cadenas pueden superarse y las cadenas giran y deslizan entre ellas. La facilidad con que las cadenas se deslizan depende de la temperatura y de la estructura del polímero.</a:t>
            </a:r>
          </a:p>
          <a:p>
            <a:pPr algn="just" eaLnBrk="1" fontAlgn="auto" hangingPunct="1">
              <a:spcAft>
                <a:spcPts val="0"/>
              </a:spcAft>
              <a:buFont typeface="Wingdings 2"/>
              <a:buNone/>
              <a:defRPr/>
            </a:pPr>
            <a:r>
              <a:rPr lang="es-ES" sz="2500" dirty="0" smtClean="0">
                <a:solidFill>
                  <a:schemeClr val="tx1"/>
                </a:solidFill>
              </a:rPr>
              <a:t>Aquí se encuentran el PET, PE, PVC, PS, PP, PC entre los mas importantes.</a:t>
            </a:r>
          </a:p>
          <a:p>
            <a:pPr eaLnBrk="1" fontAlgn="auto" hangingPunct="1">
              <a:spcAft>
                <a:spcPts val="0"/>
              </a:spcAft>
              <a:buFont typeface="Wingdings 2"/>
              <a:buNone/>
              <a:defRPr/>
            </a:pPr>
            <a:endParaRPr lang="es-ES" sz="1600" dirty="0">
              <a:solidFill>
                <a:schemeClr val="tx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214282" y="214290"/>
            <a:ext cx="8715436" cy="1246495"/>
          </a:xfrm>
          <a:prstGeom prst="rect">
            <a:avLst/>
          </a:prstGeom>
          <a:noFill/>
        </p:spPr>
        <p:txBody>
          <a:bodyPr wrap="square" rtlCol="0">
            <a:spAutoFit/>
          </a:bodyPr>
          <a:lstStyle/>
          <a:p>
            <a:r>
              <a:rPr lang="es-ES" sz="2500" dirty="0" smtClean="0">
                <a:latin typeface="+mn-lt"/>
              </a:rPr>
              <a:t>Se hicieron péndulos de una muestra de ambos materiales, y se los froto únicamente con el otro elemento, para someterlos al campo en diferentes planos, sin tocar las placas.</a:t>
            </a:r>
            <a:endParaRPr lang="es-ES" sz="2500" dirty="0">
              <a:latin typeface="+mn-lt"/>
            </a:endParaRPr>
          </a:p>
        </p:txBody>
      </p:sp>
      <p:pic>
        <p:nvPicPr>
          <p:cNvPr id="94210" name="Imagen 342" descr="G:\DCIM\100NCD40\PrograNavidad33.JPG"/>
          <p:cNvPicPr>
            <a:picLocks noChangeAspect="1" noChangeArrowheads="1"/>
          </p:cNvPicPr>
          <p:nvPr/>
        </p:nvPicPr>
        <p:blipFill>
          <a:blip r:embed="rId2" cstate="print"/>
          <a:srcRect/>
          <a:stretch>
            <a:fillRect/>
          </a:stretch>
        </p:blipFill>
        <p:spPr bwMode="auto">
          <a:xfrm>
            <a:off x="2786050" y="1492885"/>
            <a:ext cx="3571900" cy="53651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0750" y="0"/>
            <a:ext cx="8223250" cy="6858000"/>
          </a:xfrm>
          <a:prstGeom prst="rect">
            <a:avLst/>
          </a:prstGeom>
          <a:noFill/>
          <a:ln w="9525">
            <a:noFill/>
            <a:miter lim="800000"/>
            <a:headEnd/>
            <a:tailEnd/>
          </a:ln>
        </p:spPr>
      </p:pic>
      <p:sp>
        <p:nvSpPr>
          <p:cNvPr id="10" name="9 CuadroTexto"/>
          <p:cNvSpPr txBox="1"/>
          <p:nvPr/>
        </p:nvSpPr>
        <p:spPr>
          <a:xfrm>
            <a:off x="142844" y="285728"/>
            <a:ext cx="8786874" cy="2785378"/>
          </a:xfrm>
          <a:prstGeom prst="rect">
            <a:avLst/>
          </a:prstGeom>
          <a:noFill/>
        </p:spPr>
        <p:txBody>
          <a:bodyPr wrap="square" rtlCol="0">
            <a:spAutoFit/>
          </a:bodyPr>
          <a:lstStyle/>
          <a:p>
            <a:pPr algn="just"/>
            <a:r>
              <a:rPr lang="es-ES" sz="2500" dirty="0" smtClean="0">
                <a:latin typeface="+mn-lt"/>
              </a:rPr>
              <a:t>Esto se </a:t>
            </a:r>
            <a:r>
              <a:rPr lang="es-ES" sz="2500" dirty="0">
                <a:latin typeface="+mn-lt"/>
              </a:rPr>
              <a:t>realizado </a:t>
            </a:r>
            <a:r>
              <a:rPr lang="es-ES" sz="2500" dirty="0" smtClean="0">
                <a:latin typeface="+mn-lt"/>
              </a:rPr>
              <a:t>con </a:t>
            </a:r>
            <a:r>
              <a:rPr lang="es-ES" sz="2500" dirty="0">
                <a:latin typeface="+mn-lt"/>
              </a:rPr>
              <a:t>un clima </a:t>
            </a:r>
            <a:r>
              <a:rPr lang="es-ES" sz="2500" dirty="0" smtClean="0">
                <a:latin typeface="+mn-lt"/>
              </a:rPr>
              <a:t>de19ºC </a:t>
            </a:r>
            <a:r>
              <a:rPr lang="es-ES" sz="2500" dirty="0">
                <a:latin typeface="+mn-lt"/>
              </a:rPr>
              <a:t>y </a:t>
            </a:r>
            <a:r>
              <a:rPr lang="es-ES" sz="2500" dirty="0" smtClean="0">
                <a:latin typeface="+mn-lt"/>
              </a:rPr>
              <a:t>35</a:t>
            </a:r>
            <a:r>
              <a:rPr lang="es-ES" sz="2500" dirty="0">
                <a:latin typeface="+mn-lt"/>
              </a:rPr>
              <a:t>%, </a:t>
            </a:r>
            <a:r>
              <a:rPr lang="es-ES" sz="2500" dirty="0" smtClean="0">
                <a:latin typeface="+mn-lt"/>
              </a:rPr>
              <a:t>pero el </a:t>
            </a:r>
            <a:r>
              <a:rPr lang="es-ES" sz="2500" dirty="0">
                <a:latin typeface="+mn-lt"/>
              </a:rPr>
              <a:t>plástico mixturado así como los contenedores fueron secados en un secador de </a:t>
            </a:r>
            <a:r>
              <a:rPr lang="es-ES" sz="2500" dirty="0" smtClean="0">
                <a:latin typeface="+mn-lt"/>
              </a:rPr>
              <a:t>manos a 50ºC y 10%.</a:t>
            </a:r>
          </a:p>
          <a:p>
            <a:pPr algn="just"/>
            <a:endParaRPr lang="es-ES" sz="2500" dirty="0">
              <a:latin typeface="+mn-lt"/>
            </a:endParaRPr>
          </a:p>
          <a:p>
            <a:pPr algn="just"/>
            <a:r>
              <a:rPr lang="es-ES" sz="2500" b="1" i="1" dirty="0" smtClean="0">
                <a:latin typeface="+mn-lt"/>
              </a:rPr>
              <a:t>Luz polarizada</a:t>
            </a:r>
          </a:p>
          <a:p>
            <a:pPr algn="just"/>
            <a:r>
              <a:rPr lang="es-ES" sz="2500" dirty="0" smtClean="0">
                <a:latin typeface="+mn-lt"/>
              </a:rPr>
              <a:t>Es onda de luz forzada a pasar por un solo plano</a:t>
            </a:r>
          </a:p>
          <a:p>
            <a:pPr algn="just"/>
            <a:endParaRPr lang="es-ES" sz="2500" dirty="0">
              <a:latin typeface="+mn-lt"/>
            </a:endParaRPr>
          </a:p>
        </p:txBody>
      </p:sp>
      <p:pic>
        <p:nvPicPr>
          <p:cNvPr id="95234" name="Imagen 23"/>
          <p:cNvPicPr>
            <a:picLocks noChangeAspect="1" noChangeArrowheads="1"/>
          </p:cNvPicPr>
          <p:nvPr/>
        </p:nvPicPr>
        <p:blipFill>
          <a:blip r:embed="rId3"/>
          <a:srcRect/>
          <a:stretch>
            <a:fillRect/>
          </a:stretch>
        </p:blipFill>
        <p:spPr bwMode="auto">
          <a:xfrm>
            <a:off x="2143108" y="2786058"/>
            <a:ext cx="4929222" cy="2742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0750" y="0"/>
            <a:ext cx="8223250" cy="6858000"/>
          </a:xfrm>
          <a:prstGeom prst="rect">
            <a:avLst/>
          </a:prstGeom>
          <a:noFill/>
          <a:ln w="9525">
            <a:noFill/>
            <a:miter lim="800000"/>
            <a:headEnd/>
            <a:tailEnd/>
          </a:ln>
        </p:spPr>
      </p:pic>
      <p:sp>
        <p:nvSpPr>
          <p:cNvPr id="10" name="9 CuadroTexto"/>
          <p:cNvSpPr txBox="1"/>
          <p:nvPr/>
        </p:nvSpPr>
        <p:spPr>
          <a:xfrm>
            <a:off x="142844" y="142852"/>
            <a:ext cx="8786874" cy="1631216"/>
          </a:xfrm>
          <a:prstGeom prst="rect">
            <a:avLst/>
          </a:prstGeom>
          <a:noFill/>
        </p:spPr>
        <p:txBody>
          <a:bodyPr wrap="square" rtlCol="0">
            <a:spAutoFit/>
          </a:bodyPr>
          <a:lstStyle/>
          <a:p>
            <a:pPr algn="just"/>
            <a:r>
              <a:rPr lang="es-CR" sz="2500" dirty="0" smtClean="0">
                <a:latin typeface="+mn-lt"/>
              </a:rPr>
              <a:t>Cuando pasa </a:t>
            </a:r>
            <a:r>
              <a:rPr lang="es-CR" sz="2500" dirty="0">
                <a:latin typeface="+mn-lt"/>
              </a:rPr>
              <a:t>a través de una sustancia que contiene moléculas con centros asimétricos o quirales, el plano de oscilación </a:t>
            </a:r>
            <a:r>
              <a:rPr lang="es-CR" sz="2500" dirty="0" smtClean="0">
                <a:latin typeface="+mn-lt"/>
              </a:rPr>
              <a:t>gira, </a:t>
            </a:r>
            <a:r>
              <a:rPr lang="es-CR" sz="2500" dirty="0">
                <a:latin typeface="+mn-lt"/>
              </a:rPr>
              <a:t>y pueden ser </a:t>
            </a:r>
            <a:r>
              <a:rPr lang="es-CR" sz="2500" i="1" dirty="0">
                <a:latin typeface="+mn-lt"/>
              </a:rPr>
              <a:t>dextrógiras</a:t>
            </a:r>
            <a:r>
              <a:rPr lang="es-CR" sz="2500" dirty="0">
                <a:latin typeface="+mn-lt"/>
              </a:rPr>
              <a:t> cuando </a:t>
            </a:r>
            <a:r>
              <a:rPr lang="es-CR" sz="2500" dirty="0" smtClean="0">
                <a:latin typeface="+mn-lt"/>
              </a:rPr>
              <a:t>gira </a:t>
            </a:r>
            <a:r>
              <a:rPr lang="es-CR" sz="2500" dirty="0">
                <a:latin typeface="+mn-lt"/>
              </a:rPr>
              <a:t>sentido de las agujas del reloj, </a:t>
            </a:r>
            <a:r>
              <a:rPr lang="es-CR" sz="2500" i="1" dirty="0" smtClean="0">
                <a:latin typeface="+mn-lt"/>
              </a:rPr>
              <a:t>levógiras</a:t>
            </a:r>
            <a:r>
              <a:rPr lang="es-CR" sz="2500" dirty="0" smtClean="0">
                <a:latin typeface="+mn-lt"/>
              </a:rPr>
              <a:t> al sentido contrario</a:t>
            </a:r>
            <a:endParaRPr lang="es-ES" sz="2500" dirty="0">
              <a:latin typeface="+mn-lt"/>
            </a:endParaRPr>
          </a:p>
        </p:txBody>
      </p:sp>
      <p:pic>
        <p:nvPicPr>
          <p:cNvPr id="96258" name="Imagen 24"/>
          <p:cNvPicPr>
            <a:picLocks noChangeAspect="1" noChangeArrowheads="1"/>
          </p:cNvPicPr>
          <p:nvPr/>
        </p:nvPicPr>
        <p:blipFill>
          <a:blip r:embed="rId3"/>
          <a:srcRect/>
          <a:stretch>
            <a:fillRect/>
          </a:stretch>
        </p:blipFill>
        <p:spPr bwMode="auto">
          <a:xfrm>
            <a:off x="1137294" y="2000240"/>
            <a:ext cx="6863730" cy="2500330"/>
          </a:xfrm>
          <a:prstGeom prst="rect">
            <a:avLst/>
          </a:prstGeom>
          <a:noFill/>
          <a:ln w="9525">
            <a:noFill/>
            <a:miter lim="800000"/>
            <a:headEnd/>
            <a:tailEnd/>
          </a:ln>
        </p:spPr>
      </p:pic>
      <p:sp>
        <p:nvSpPr>
          <p:cNvPr id="11" name="10 CuadroTexto"/>
          <p:cNvSpPr txBox="1"/>
          <p:nvPr/>
        </p:nvSpPr>
        <p:spPr>
          <a:xfrm>
            <a:off x="142844" y="4643446"/>
            <a:ext cx="8786874" cy="477054"/>
          </a:xfrm>
          <a:prstGeom prst="rect">
            <a:avLst/>
          </a:prstGeom>
          <a:noFill/>
        </p:spPr>
        <p:txBody>
          <a:bodyPr wrap="square" rtlCol="0">
            <a:spAutoFit/>
          </a:bodyPr>
          <a:lstStyle/>
          <a:p>
            <a:pPr algn="just"/>
            <a:r>
              <a:rPr lang="es-CR" sz="2500" dirty="0" smtClean="0">
                <a:latin typeface="+mn-lt"/>
              </a:rPr>
              <a:t>Se realizo con una luz monocromática de mercurio, </a:t>
            </a:r>
            <a:endParaRPr lang="es-ES" sz="2500" dirty="0">
              <a:latin typeface="+mn-lt"/>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0750" y="0"/>
            <a:ext cx="8223250" cy="6858000"/>
          </a:xfrm>
          <a:prstGeom prst="rect">
            <a:avLst/>
          </a:prstGeom>
          <a:noFill/>
          <a:ln w="9525">
            <a:noFill/>
            <a:miter lim="800000"/>
            <a:headEnd/>
            <a:tailEnd/>
          </a:ln>
        </p:spPr>
      </p:pic>
      <p:pic>
        <p:nvPicPr>
          <p:cNvPr id="97282" name="Imagen 79"/>
          <p:cNvPicPr>
            <a:picLocks noChangeAspect="1" noChangeArrowheads="1"/>
          </p:cNvPicPr>
          <p:nvPr/>
        </p:nvPicPr>
        <p:blipFill>
          <a:blip r:embed="rId3"/>
          <a:srcRect/>
          <a:stretch>
            <a:fillRect/>
          </a:stretch>
        </p:blipFill>
        <p:spPr bwMode="auto">
          <a:xfrm>
            <a:off x="1785918" y="214290"/>
            <a:ext cx="5857916" cy="3643338"/>
          </a:xfrm>
          <a:prstGeom prst="rect">
            <a:avLst/>
          </a:prstGeom>
          <a:noFill/>
          <a:ln w="9525">
            <a:noFill/>
            <a:miter lim="800000"/>
            <a:headEnd/>
            <a:tailEnd/>
          </a:ln>
        </p:spPr>
      </p:pic>
      <p:sp>
        <p:nvSpPr>
          <p:cNvPr id="11" name="10 CuadroTexto"/>
          <p:cNvSpPr txBox="1"/>
          <p:nvPr/>
        </p:nvSpPr>
        <p:spPr>
          <a:xfrm>
            <a:off x="142844" y="4039893"/>
            <a:ext cx="8786874" cy="1246495"/>
          </a:xfrm>
          <a:prstGeom prst="rect">
            <a:avLst/>
          </a:prstGeom>
          <a:noFill/>
        </p:spPr>
        <p:txBody>
          <a:bodyPr wrap="square" rtlCol="0">
            <a:spAutoFit/>
          </a:bodyPr>
          <a:lstStyle/>
          <a:p>
            <a:pPr algn="just"/>
            <a:r>
              <a:rPr lang="es-ES" sz="2500" dirty="0" smtClean="0">
                <a:latin typeface="+mn-lt"/>
              </a:rPr>
              <a:t>Este ensayo se realizo en un cuarto obscuro, y según la ASTM D4093la </a:t>
            </a:r>
            <a:r>
              <a:rPr lang="es-ES" sz="2500" dirty="0">
                <a:latin typeface="+mn-lt"/>
              </a:rPr>
              <a:t>lámpara de monocromática debe ser uniforme y de al menos 0.3W/in</a:t>
            </a:r>
            <a:r>
              <a:rPr lang="es-ES" sz="2500" baseline="30000" dirty="0">
                <a:latin typeface="+mn-lt"/>
              </a:rPr>
              <a:t>2</a:t>
            </a:r>
            <a:endParaRPr lang="es-ES" sz="2500" dirty="0">
              <a:latin typeface="+mn-lt"/>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0750" y="0"/>
            <a:ext cx="8223250" cy="6858000"/>
          </a:xfrm>
          <a:prstGeom prst="rect">
            <a:avLst/>
          </a:prstGeom>
          <a:noFill/>
          <a:ln w="9525">
            <a:noFill/>
            <a:miter lim="800000"/>
            <a:headEnd/>
            <a:tailEnd/>
          </a:ln>
        </p:spPr>
      </p:pic>
      <p:sp>
        <p:nvSpPr>
          <p:cNvPr id="10" name="9 CuadroTexto"/>
          <p:cNvSpPr txBox="1"/>
          <p:nvPr/>
        </p:nvSpPr>
        <p:spPr>
          <a:xfrm>
            <a:off x="142844" y="214290"/>
            <a:ext cx="8786874" cy="5863144"/>
          </a:xfrm>
          <a:prstGeom prst="rect">
            <a:avLst/>
          </a:prstGeom>
          <a:noFill/>
        </p:spPr>
        <p:txBody>
          <a:bodyPr wrap="square" rtlCol="0">
            <a:spAutoFit/>
          </a:bodyPr>
          <a:lstStyle/>
          <a:p>
            <a:pPr algn="just"/>
            <a:r>
              <a:rPr lang="es-ES" sz="2500" dirty="0" smtClean="0">
                <a:latin typeface="+mn-lt"/>
              </a:rPr>
              <a:t>Con los siguientes resultados:</a:t>
            </a:r>
          </a:p>
          <a:p>
            <a:pPr lvl="0">
              <a:buFont typeface="Arial" pitchFamily="34" charset="0"/>
              <a:buChar char="•"/>
            </a:pPr>
            <a:r>
              <a:rPr lang="es-ES" sz="2500" dirty="0">
                <a:latin typeface="+mn-lt"/>
              </a:rPr>
              <a:t>Los polarizadores sin elementos a identificar la luz se obscurece totalmente a 20º.</a:t>
            </a:r>
          </a:p>
          <a:p>
            <a:pPr lvl="0">
              <a:buFont typeface="Arial" pitchFamily="34" charset="0"/>
              <a:buChar char="•"/>
            </a:pPr>
            <a:r>
              <a:rPr lang="es-ES" sz="2500" dirty="0">
                <a:latin typeface="+mn-lt"/>
              </a:rPr>
              <a:t>Con el PET en el medio de los polarizadores, la luz nunca se obscurece ni siquiera un poco, a pesar de que a 100º existe un cambio en el avistamiento de los esfuerzos del material.</a:t>
            </a:r>
          </a:p>
          <a:p>
            <a:pPr lvl="0">
              <a:buFont typeface="Arial" pitchFamily="34" charset="0"/>
              <a:buChar char="•"/>
            </a:pPr>
            <a:r>
              <a:rPr lang="es-ES" sz="2500" dirty="0">
                <a:latin typeface="+mn-lt"/>
              </a:rPr>
              <a:t>En el análisis del PVC la luz se obscurece totalmente a 20º, similar a cuando no hay ningún polímero.</a:t>
            </a:r>
          </a:p>
          <a:p>
            <a:pPr lvl="0">
              <a:buFont typeface="Arial" pitchFamily="34" charset="0"/>
              <a:buChar char="•"/>
            </a:pPr>
            <a:r>
              <a:rPr lang="es-ES" sz="2500" dirty="0">
                <a:latin typeface="+mn-lt"/>
              </a:rPr>
              <a:t>Analizando el PEBD existe mayor intensidad en cambio de esfuerzos a 97.5º, pero nunca se obscurece.</a:t>
            </a:r>
          </a:p>
          <a:p>
            <a:pPr lvl="0">
              <a:buFont typeface="Arial" pitchFamily="34" charset="0"/>
              <a:buChar char="•"/>
            </a:pPr>
            <a:r>
              <a:rPr lang="es-ES" sz="2500" dirty="0">
                <a:latin typeface="+mn-lt"/>
              </a:rPr>
              <a:t>Con el PP como elemento a analizar, no se ve ningún cambio.</a:t>
            </a:r>
          </a:p>
          <a:p>
            <a:pPr lvl="0">
              <a:buFont typeface="Arial" pitchFamily="34" charset="0"/>
              <a:buChar char="•"/>
            </a:pPr>
            <a:r>
              <a:rPr lang="es-ES" sz="2500" dirty="0">
                <a:latin typeface="+mn-lt"/>
              </a:rPr>
              <a:t>En el análisis de PEAD, es similar al PP, no existe cambio en la luz recibida por el operador.</a:t>
            </a:r>
          </a:p>
          <a:p>
            <a:pPr>
              <a:buFont typeface="Arial" pitchFamily="34" charset="0"/>
              <a:buChar char="•"/>
            </a:pPr>
            <a:r>
              <a:rPr lang="es-ES" sz="2500" dirty="0">
                <a:latin typeface="+mn-lt"/>
              </a:rPr>
              <a:t>Por último, analizando el PS cristal se ve mayor intensidad en el cambio de esfuerzos visibles a 112º.</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0750" y="0"/>
            <a:ext cx="8223250" cy="6858000"/>
          </a:xfrm>
          <a:prstGeom prst="rect">
            <a:avLst/>
          </a:prstGeom>
          <a:noFill/>
          <a:ln w="9525">
            <a:noFill/>
            <a:miter lim="800000"/>
            <a:headEnd/>
            <a:tailEnd/>
          </a:ln>
        </p:spPr>
      </p:pic>
      <p:pic>
        <p:nvPicPr>
          <p:cNvPr id="98306" name="Imagen 5"/>
          <p:cNvPicPr>
            <a:picLocks noChangeAspect="1" noChangeArrowheads="1"/>
          </p:cNvPicPr>
          <p:nvPr/>
        </p:nvPicPr>
        <p:blipFill>
          <a:blip r:embed="rId3"/>
          <a:srcRect/>
          <a:stretch>
            <a:fillRect/>
          </a:stretch>
        </p:blipFill>
        <p:spPr bwMode="auto">
          <a:xfrm>
            <a:off x="3071802" y="71414"/>
            <a:ext cx="3377354" cy="4572032"/>
          </a:xfrm>
          <a:prstGeom prst="rect">
            <a:avLst/>
          </a:prstGeom>
          <a:noFill/>
          <a:ln w="9525">
            <a:noFill/>
            <a:miter lim="800000"/>
            <a:headEnd/>
            <a:tailEnd/>
          </a:ln>
        </p:spPr>
      </p:pic>
      <p:sp>
        <p:nvSpPr>
          <p:cNvPr id="6" name="5 CuadroTexto"/>
          <p:cNvSpPr txBox="1"/>
          <p:nvPr/>
        </p:nvSpPr>
        <p:spPr>
          <a:xfrm>
            <a:off x="214282" y="4857760"/>
            <a:ext cx="8786874" cy="1200329"/>
          </a:xfrm>
          <a:prstGeom prst="rect">
            <a:avLst/>
          </a:prstGeom>
          <a:noFill/>
        </p:spPr>
        <p:txBody>
          <a:bodyPr wrap="square" rtlCol="0">
            <a:spAutoFit/>
          </a:bodyPr>
          <a:lstStyle/>
          <a:p>
            <a:r>
              <a:rPr lang="es-ES" sz="2400" dirty="0" smtClean="0">
                <a:latin typeface="+mn-lt"/>
              </a:rPr>
              <a:t>Diferencia solo </a:t>
            </a:r>
            <a:r>
              <a:rPr lang="es-ES" sz="2400" dirty="0">
                <a:latin typeface="+mn-lt"/>
              </a:rPr>
              <a:t>el PET del PVC puesto que es el único material que cambia totalmente el ángulo de la </a:t>
            </a:r>
            <a:r>
              <a:rPr lang="es-ES" sz="2400" dirty="0" smtClean="0">
                <a:latin typeface="+mn-lt"/>
              </a:rPr>
              <a:t>luz. </a:t>
            </a:r>
            <a:r>
              <a:rPr lang="es-ES" sz="2400" dirty="0">
                <a:latin typeface="+mn-lt"/>
              </a:rPr>
              <a:t>Con el resto de materiales se ve una pequeña diferencia pero no es </a:t>
            </a:r>
            <a:r>
              <a:rPr lang="es-ES" sz="2400" dirty="0" smtClean="0">
                <a:latin typeface="+mn-lt"/>
              </a:rPr>
              <a:t>relevante.</a:t>
            </a:r>
            <a:endParaRPr lang="es-ES" sz="2400" dirty="0">
              <a:latin typeface="+mn-lt"/>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0750" y="0"/>
            <a:ext cx="8223250" cy="6858000"/>
          </a:xfrm>
          <a:prstGeom prst="rect">
            <a:avLst/>
          </a:prstGeom>
          <a:noFill/>
          <a:ln w="9525">
            <a:noFill/>
            <a:miter lim="800000"/>
            <a:headEnd/>
            <a:tailEnd/>
          </a:ln>
        </p:spPr>
      </p:pic>
      <p:sp>
        <p:nvSpPr>
          <p:cNvPr id="10" name="9 CuadroTexto"/>
          <p:cNvSpPr txBox="1"/>
          <p:nvPr/>
        </p:nvSpPr>
        <p:spPr>
          <a:xfrm>
            <a:off x="142844" y="214290"/>
            <a:ext cx="8786874" cy="5863144"/>
          </a:xfrm>
          <a:prstGeom prst="rect">
            <a:avLst/>
          </a:prstGeom>
          <a:noFill/>
        </p:spPr>
        <p:txBody>
          <a:bodyPr wrap="square" rtlCol="0">
            <a:spAutoFit/>
          </a:bodyPr>
          <a:lstStyle/>
          <a:p>
            <a:pPr algn="just"/>
            <a:r>
              <a:rPr lang="es-ES" sz="2500" b="1" i="1" dirty="0" smtClean="0">
                <a:latin typeface="+mn-lt"/>
              </a:rPr>
              <a:t>Flotación por espuma</a:t>
            </a:r>
          </a:p>
          <a:p>
            <a:pPr algn="just"/>
            <a:r>
              <a:rPr lang="es-ES" sz="2500" dirty="0" smtClean="0">
                <a:latin typeface="+mn-lt"/>
              </a:rPr>
              <a:t>Se basa en la hidrofobidad de los plásticos,  que tratados previamente cambian a hidrófilos, humedeciéndose completamente y precipitándose, mientras se inyecta aire al sistema para que los elementos hidrófobos suban a la superficie.</a:t>
            </a:r>
          </a:p>
          <a:p>
            <a:pPr algn="just"/>
            <a:r>
              <a:rPr lang="es-CR" sz="2500" dirty="0" smtClean="0">
                <a:latin typeface="+mn-lt"/>
              </a:rPr>
              <a:t>No requiere </a:t>
            </a:r>
            <a:r>
              <a:rPr lang="es-CR" sz="2500" dirty="0">
                <a:latin typeface="+mn-lt"/>
              </a:rPr>
              <a:t>de gran tecnificación, los químicos necesarios no son costosos y no producen ningún daño al ambiente y además puede separar el PVC de </a:t>
            </a:r>
            <a:r>
              <a:rPr lang="es-CR" sz="2500" dirty="0" smtClean="0">
                <a:latin typeface="+mn-lt"/>
              </a:rPr>
              <a:t>PET, por medio de</a:t>
            </a:r>
            <a:r>
              <a:rPr lang="es-ES" sz="2500" dirty="0" smtClean="0">
                <a:latin typeface="+mn-lt"/>
              </a:rPr>
              <a:t> PVP como humectante del PVC y el </a:t>
            </a:r>
            <a:r>
              <a:rPr lang="es-ES" sz="2500" dirty="0">
                <a:latin typeface="+mn-lt"/>
              </a:rPr>
              <a:t>DOWFROTH 250</a:t>
            </a:r>
            <a:r>
              <a:rPr lang="es-ES" sz="2500" dirty="0" smtClean="0">
                <a:latin typeface="+mn-lt"/>
              </a:rPr>
              <a:t> como espumante, llegando a un valor de tensión superficial de </a:t>
            </a:r>
            <a:r>
              <a:rPr lang="es-ES" sz="2500" dirty="0">
                <a:latin typeface="+mn-lt"/>
              </a:rPr>
              <a:t>50kN/m</a:t>
            </a:r>
            <a:endParaRPr lang="es-ES" sz="2500" dirty="0" smtClean="0">
              <a:latin typeface="+mn-lt"/>
            </a:endParaRPr>
          </a:p>
          <a:p>
            <a:pPr algn="just"/>
            <a:r>
              <a:rPr lang="es-ES" sz="2500" dirty="0" smtClean="0">
                <a:latin typeface="+mn-lt"/>
              </a:rPr>
              <a:t>La </a:t>
            </a:r>
            <a:r>
              <a:rPr lang="es-ES" sz="2500" dirty="0">
                <a:latin typeface="+mn-lt"/>
              </a:rPr>
              <a:t>norma ASTM D792 referente a METODO DE PRUEBA STANDARD PARA LA DETERMINACION DE DENSIDADES DE PLASTICOS POR DESPLAZAMIENTO, recomienda que el fluido de separación deba tener 23ºC, semejante a la temperatura ambiente.</a:t>
            </a:r>
            <a:endParaRPr lang="es-CR" sz="2500" dirty="0" smtClean="0">
              <a:latin typeface="+mn-lt"/>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42844" y="214290"/>
            <a:ext cx="8786874" cy="5093702"/>
          </a:xfrm>
          <a:prstGeom prst="rect">
            <a:avLst/>
          </a:prstGeom>
          <a:noFill/>
        </p:spPr>
        <p:txBody>
          <a:bodyPr wrap="square" rtlCol="0">
            <a:spAutoFit/>
          </a:bodyPr>
          <a:lstStyle/>
          <a:p>
            <a:pPr algn="just"/>
            <a:r>
              <a:rPr lang="es-ES" sz="2500" dirty="0" smtClean="0">
                <a:latin typeface="+mn-lt"/>
              </a:rPr>
              <a:t>Los elementos triturados tienen de 0.03 a 0.04g, y primeros se separa el PET del PVC flexible, con </a:t>
            </a:r>
            <a:r>
              <a:rPr lang="es-ES" sz="2500" dirty="0">
                <a:latin typeface="+mn-lt"/>
              </a:rPr>
              <a:t>3.00g de cada </a:t>
            </a:r>
            <a:r>
              <a:rPr lang="es-ES" sz="2500" dirty="0" smtClean="0">
                <a:latin typeface="+mn-lt"/>
              </a:rPr>
              <a:t>material, 0.1g </a:t>
            </a:r>
            <a:r>
              <a:rPr lang="es-ES" sz="2500" dirty="0">
                <a:latin typeface="+mn-lt"/>
              </a:rPr>
              <a:t>de </a:t>
            </a:r>
            <a:r>
              <a:rPr lang="es-ES" sz="2500" dirty="0" smtClean="0">
                <a:latin typeface="+mn-lt"/>
              </a:rPr>
              <a:t>PVP, 8 </a:t>
            </a:r>
            <a:r>
              <a:rPr lang="es-ES" sz="2500" dirty="0">
                <a:latin typeface="+mn-lt"/>
              </a:rPr>
              <a:t>gotas de DF </a:t>
            </a:r>
            <a:r>
              <a:rPr lang="es-ES" sz="2500" dirty="0" smtClean="0">
                <a:latin typeface="+mn-lt"/>
              </a:rPr>
              <a:t>250, dando como resultado 2.00g </a:t>
            </a:r>
            <a:r>
              <a:rPr lang="es-ES" sz="2500" dirty="0">
                <a:latin typeface="+mn-lt"/>
              </a:rPr>
              <a:t>de PET que se considera como material </a:t>
            </a:r>
            <a:r>
              <a:rPr lang="es-ES" sz="2500" dirty="0" smtClean="0">
                <a:latin typeface="+mn-lt"/>
              </a:rPr>
              <a:t>recuperado.</a:t>
            </a:r>
          </a:p>
          <a:p>
            <a:pPr algn="just"/>
            <a:r>
              <a:rPr lang="es-ES" sz="2500" dirty="0" smtClean="0">
                <a:latin typeface="+mn-lt"/>
              </a:rPr>
              <a:t>Añadiendo 3 gotas mas de DF 250 se recuperan 0.26g mas de PET en una segunda pasada, y 0.21g en una tercera.</a:t>
            </a:r>
          </a:p>
          <a:p>
            <a:pPr algn="just"/>
            <a:endParaRPr lang="es-ES" sz="2500" dirty="0">
              <a:latin typeface="+mn-lt"/>
            </a:endParaRPr>
          </a:p>
          <a:p>
            <a:pPr algn="just"/>
            <a:r>
              <a:rPr lang="es-CR" sz="2500" dirty="0">
                <a:latin typeface="+mn-lt"/>
              </a:rPr>
              <a:t>Separación por espuma de PET y PVC </a:t>
            </a:r>
            <a:r>
              <a:rPr lang="es-CR" sz="2500" dirty="0" smtClean="0">
                <a:latin typeface="+mn-lt"/>
              </a:rPr>
              <a:t>transparente </a:t>
            </a:r>
            <a:r>
              <a:rPr lang="es-CR" sz="2500" dirty="0">
                <a:latin typeface="+mn-lt"/>
              </a:rPr>
              <a:t>en función del espumante (</a:t>
            </a:r>
            <a:r>
              <a:rPr lang="es-ES" sz="2500" dirty="0">
                <a:latin typeface="+mn-lt"/>
              </a:rPr>
              <a:t>Constantes: Peso/material=3.00g, Tamaño/elementos, PVP=0.1g)</a:t>
            </a:r>
          </a:p>
          <a:p>
            <a:pPr algn="just"/>
            <a:endParaRPr lang="es-ES" sz="2500" dirty="0" smtClean="0">
              <a:latin typeface="+mn-lt"/>
            </a:endParaRPr>
          </a:p>
          <a:p>
            <a:pPr algn="just"/>
            <a:endParaRPr lang="es-ES" sz="2500" dirty="0">
              <a:latin typeface="+mn-lt"/>
            </a:endParaRPr>
          </a:p>
          <a:p>
            <a:pPr algn="just"/>
            <a:endParaRPr lang="es-CR" sz="2500" dirty="0" smtClean="0">
              <a:latin typeface="+mn-lt"/>
            </a:endParaRPr>
          </a:p>
        </p:txBody>
      </p:sp>
      <p:graphicFrame>
        <p:nvGraphicFramePr>
          <p:cNvPr id="4" name="3 Tabla"/>
          <p:cNvGraphicFramePr>
            <a:graphicFrameLocks noGrp="1"/>
          </p:cNvGraphicFramePr>
          <p:nvPr/>
        </p:nvGraphicFramePr>
        <p:xfrm>
          <a:off x="214280" y="4289126"/>
          <a:ext cx="8715438" cy="1783080"/>
        </p:xfrm>
        <a:graphic>
          <a:graphicData uri="http://schemas.openxmlformats.org/drawingml/2006/table">
            <a:tbl>
              <a:tblPr/>
              <a:tblGrid>
                <a:gridCol w="1452573"/>
                <a:gridCol w="1452573"/>
                <a:gridCol w="1452573"/>
                <a:gridCol w="1452573"/>
                <a:gridCol w="1452573"/>
                <a:gridCol w="1452573"/>
              </a:tblGrid>
              <a:tr h="0">
                <a:tc rowSpan="2">
                  <a:txBody>
                    <a:bodyPr/>
                    <a:lstStyle/>
                    <a:p>
                      <a:pPr algn="ctr">
                        <a:lnSpc>
                          <a:spcPct val="150000"/>
                        </a:lnSpc>
                        <a:spcAft>
                          <a:spcPts val="0"/>
                        </a:spcAft>
                      </a:pPr>
                      <a:endParaRPr lang="es-ES" sz="1800" dirty="0">
                        <a:latin typeface="Calibri"/>
                        <a:ea typeface="Calibri"/>
                        <a:cs typeface="Calibri"/>
                      </a:endParaRPr>
                    </a:p>
                    <a:p>
                      <a:pPr algn="ctr">
                        <a:lnSpc>
                          <a:spcPct val="150000"/>
                        </a:lnSpc>
                        <a:spcAft>
                          <a:spcPts val="0"/>
                        </a:spcAft>
                      </a:pPr>
                      <a:r>
                        <a:rPr lang="es-ES" sz="1200" b="1" dirty="0">
                          <a:solidFill>
                            <a:srgbClr val="FFFFFF"/>
                          </a:solidFill>
                          <a:latin typeface="Arial"/>
                          <a:ea typeface="Calibri"/>
                          <a:cs typeface="Calibri"/>
                        </a:rPr>
                        <a:t>MATERIAL SEPARADO</a:t>
                      </a:r>
                      <a:endParaRPr lang="es-ES" sz="1800" dirty="0">
                        <a:latin typeface="Calibri"/>
                        <a:ea typeface="Calibri"/>
                        <a:cs typeface="Calibri"/>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c gridSpan="5">
                  <a:txBody>
                    <a:bodyPr/>
                    <a:lstStyle/>
                    <a:p>
                      <a:pPr algn="ctr">
                        <a:lnSpc>
                          <a:spcPct val="150000"/>
                        </a:lnSpc>
                        <a:spcAft>
                          <a:spcPts val="0"/>
                        </a:spcAft>
                      </a:pPr>
                      <a:r>
                        <a:rPr lang="es-ES" sz="1200" b="1" dirty="0">
                          <a:solidFill>
                            <a:srgbClr val="FFFFFF"/>
                          </a:solidFill>
                          <a:latin typeface="Arial"/>
                          <a:ea typeface="Calibri"/>
                          <a:cs typeface="Calibri"/>
                        </a:rPr>
                        <a:t>DOWFROTH 250 (gotas)</a:t>
                      </a:r>
                      <a:endParaRPr lang="es-ES" sz="1800" dirty="0">
                        <a:latin typeface="Calibri"/>
                        <a:ea typeface="Calibri"/>
                        <a:cs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0">
                <a:tc vMerge="1">
                  <a:txBody>
                    <a:bodyPr/>
                    <a:lstStyle/>
                    <a:p>
                      <a:endParaRPr lang="es-ES"/>
                    </a:p>
                  </a:txBody>
                  <a:tcPr/>
                </a:tc>
                <a:tc>
                  <a:txBody>
                    <a:bodyPr/>
                    <a:lstStyle/>
                    <a:p>
                      <a:pPr algn="ctr">
                        <a:lnSpc>
                          <a:spcPct val="150000"/>
                        </a:lnSpc>
                        <a:spcAft>
                          <a:spcPts val="0"/>
                        </a:spcAft>
                      </a:pPr>
                      <a:r>
                        <a:rPr lang="es-ES" sz="1200" b="1" dirty="0">
                          <a:solidFill>
                            <a:srgbClr val="FFFFFF"/>
                          </a:solidFill>
                          <a:latin typeface="Arial"/>
                          <a:ea typeface="Calibri"/>
                          <a:cs typeface="Calibri"/>
                        </a:rPr>
                        <a:t>8</a:t>
                      </a:r>
                      <a:endParaRPr lang="es-ES" sz="1800" dirty="0">
                        <a:latin typeface="Calibri"/>
                        <a:ea typeface="Calibri"/>
                        <a:cs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c>
                  <a:txBody>
                    <a:bodyPr/>
                    <a:lstStyle/>
                    <a:p>
                      <a:pPr algn="ctr">
                        <a:lnSpc>
                          <a:spcPct val="150000"/>
                        </a:lnSpc>
                        <a:spcAft>
                          <a:spcPts val="0"/>
                        </a:spcAft>
                      </a:pPr>
                      <a:r>
                        <a:rPr lang="es-ES" sz="1200" b="1" dirty="0">
                          <a:solidFill>
                            <a:srgbClr val="FFFFFF"/>
                          </a:solidFill>
                          <a:latin typeface="Arial"/>
                          <a:ea typeface="Calibri"/>
                          <a:cs typeface="Calibri"/>
                        </a:rPr>
                        <a:t>11</a:t>
                      </a:r>
                      <a:endParaRPr lang="es-ES" sz="1800" dirty="0">
                        <a:latin typeface="Calibri"/>
                        <a:ea typeface="Calibri"/>
                        <a:cs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c>
                  <a:txBody>
                    <a:bodyPr/>
                    <a:lstStyle/>
                    <a:p>
                      <a:pPr algn="ctr">
                        <a:lnSpc>
                          <a:spcPct val="150000"/>
                        </a:lnSpc>
                        <a:spcAft>
                          <a:spcPts val="0"/>
                        </a:spcAft>
                      </a:pPr>
                      <a:r>
                        <a:rPr lang="es-ES" sz="1200" b="1" dirty="0">
                          <a:solidFill>
                            <a:srgbClr val="FFFFFF"/>
                          </a:solidFill>
                          <a:latin typeface="Arial"/>
                          <a:ea typeface="Calibri"/>
                          <a:cs typeface="Calibri"/>
                        </a:rPr>
                        <a:t>14</a:t>
                      </a:r>
                      <a:endParaRPr lang="es-ES" sz="1800" dirty="0">
                        <a:latin typeface="Calibri"/>
                        <a:ea typeface="Calibri"/>
                        <a:cs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c>
                  <a:txBody>
                    <a:bodyPr/>
                    <a:lstStyle/>
                    <a:p>
                      <a:pPr algn="ctr">
                        <a:lnSpc>
                          <a:spcPct val="150000"/>
                        </a:lnSpc>
                        <a:spcAft>
                          <a:spcPts val="0"/>
                        </a:spcAft>
                      </a:pPr>
                      <a:r>
                        <a:rPr lang="es-ES" sz="1200" b="1" dirty="0">
                          <a:solidFill>
                            <a:srgbClr val="FFFFFF"/>
                          </a:solidFill>
                          <a:latin typeface="Arial"/>
                          <a:ea typeface="Calibri"/>
                          <a:cs typeface="Calibri"/>
                        </a:rPr>
                        <a:t>17</a:t>
                      </a:r>
                      <a:endParaRPr lang="es-ES" sz="1800" dirty="0">
                        <a:latin typeface="Calibri"/>
                        <a:ea typeface="Calibri"/>
                        <a:cs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c>
                  <a:txBody>
                    <a:bodyPr/>
                    <a:lstStyle/>
                    <a:p>
                      <a:pPr algn="ctr">
                        <a:lnSpc>
                          <a:spcPct val="150000"/>
                        </a:lnSpc>
                        <a:spcAft>
                          <a:spcPts val="0"/>
                        </a:spcAft>
                      </a:pPr>
                      <a:r>
                        <a:rPr lang="es-ES" sz="1200" b="1" dirty="0">
                          <a:solidFill>
                            <a:srgbClr val="FFFFFF"/>
                          </a:solidFill>
                          <a:latin typeface="Arial"/>
                          <a:ea typeface="Calibri"/>
                          <a:cs typeface="Calibri"/>
                        </a:rPr>
                        <a:t>20</a:t>
                      </a:r>
                      <a:endParaRPr lang="es-ES" sz="1800" dirty="0">
                        <a:latin typeface="Calibri"/>
                        <a:ea typeface="Calibri"/>
                        <a:cs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r>
              <a:tr h="0">
                <a:tc>
                  <a:txBody>
                    <a:bodyPr/>
                    <a:lstStyle/>
                    <a:p>
                      <a:pPr algn="ctr">
                        <a:lnSpc>
                          <a:spcPct val="150000"/>
                        </a:lnSpc>
                        <a:spcAft>
                          <a:spcPts val="0"/>
                        </a:spcAft>
                      </a:pPr>
                      <a:r>
                        <a:rPr lang="es-ES" sz="1200" b="1" dirty="0">
                          <a:solidFill>
                            <a:srgbClr val="FFFFFF"/>
                          </a:solidFill>
                          <a:latin typeface="Arial"/>
                          <a:ea typeface="Calibri"/>
                          <a:cs typeface="Calibri"/>
                        </a:rPr>
                        <a:t>PET (gramos)</a:t>
                      </a:r>
                      <a:endParaRPr lang="es-ES" sz="1800" dirty="0">
                        <a:latin typeface="Calibri"/>
                        <a:ea typeface="Calibri"/>
                        <a:cs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000000"/>
                    </a:solidFill>
                  </a:tcPr>
                </a:tc>
                <a:tc>
                  <a:txBody>
                    <a:bodyPr/>
                    <a:lstStyle/>
                    <a:p>
                      <a:pPr algn="ctr">
                        <a:lnSpc>
                          <a:spcPct val="150000"/>
                        </a:lnSpc>
                        <a:spcAft>
                          <a:spcPts val="0"/>
                        </a:spcAft>
                      </a:pPr>
                      <a:r>
                        <a:rPr lang="es-ES" sz="1200" dirty="0">
                          <a:latin typeface="Arial"/>
                          <a:ea typeface="Calibri"/>
                          <a:cs typeface="Calibri"/>
                        </a:rPr>
                        <a:t>2.00</a:t>
                      </a:r>
                      <a:endParaRPr lang="es-ES" sz="1800" dirty="0">
                        <a:latin typeface="Calibri"/>
                        <a:ea typeface="Calibri"/>
                        <a:cs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1200" dirty="0">
                          <a:latin typeface="Arial"/>
                          <a:ea typeface="Calibri"/>
                          <a:cs typeface="Calibri"/>
                        </a:rPr>
                        <a:t>2.26</a:t>
                      </a:r>
                      <a:endParaRPr lang="es-ES" sz="1800" dirty="0">
                        <a:latin typeface="Calibri"/>
                        <a:ea typeface="Calibri"/>
                        <a:cs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1200" dirty="0">
                          <a:latin typeface="Arial"/>
                          <a:ea typeface="Calibri"/>
                          <a:cs typeface="Calibri"/>
                        </a:rPr>
                        <a:t>2.47</a:t>
                      </a:r>
                      <a:endParaRPr lang="es-ES" sz="1800" dirty="0">
                        <a:latin typeface="Calibri"/>
                        <a:ea typeface="Calibri"/>
                        <a:cs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1200" dirty="0">
                          <a:latin typeface="Arial"/>
                          <a:ea typeface="Calibri"/>
                          <a:cs typeface="Calibri"/>
                        </a:rPr>
                        <a:t>2.49</a:t>
                      </a:r>
                      <a:endParaRPr lang="es-ES" sz="1800" dirty="0">
                        <a:latin typeface="Calibri"/>
                        <a:ea typeface="Calibri"/>
                        <a:cs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1200" dirty="0">
                          <a:latin typeface="Arial"/>
                          <a:ea typeface="Calibri"/>
                          <a:cs typeface="Calibri"/>
                        </a:rPr>
                        <a:t>2.51</a:t>
                      </a:r>
                      <a:endParaRPr lang="es-ES" sz="1800" dirty="0">
                        <a:latin typeface="Calibri"/>
                        <a:ea typeface="Calibri"/>
                        <a:cs typeface="Calibri"/>
                      </a:endParaRPr>
                    </a:p>
                  </a:txBody>
                  <a:tcPr marL="68580" marR="68580" marT="0" marB="0">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ctr">
                        <a:lnSpc>
                          <a:spcPct val="150000"/>
                        </a:lnSpc>
                        <a:spcAft>
                          <a:spcPts val="0"/>
                        </a:spcAft>
                      </a:pPr>
                      <a:r>
                        <a:rPr lang="es-ES" sz="1200" b="1" dirty="0">
                          <a:solidFill>
                            <a:srgbClr val="FFFFFF"/>
                          </a:solidFill>
                          <a:latin typeface="Arial"/>
                          <a:ea typeface="Calibri"/>
                          <a:cs typeface="Calibri"/>
                        </a:rPr>
                        <a:t>Pureza de PVC </a:t>
                      </a:r>
                      <a:r>
                        <a:rPr lang="es-ES" sz="1200" b="1" dirty="0" smtClean="0">
                          <a:solidFill>
                            <a:srgbClr val="FFFFFF"/>
                          </a:solidFill>
                          <a:latin typeface="Arial"/>
                          <a:ea typeface="Calibri"/>
                          <a:cs typeface="Calibri"/>
                        </a:rPr>
                        <a:t>negro(%)</a:t>
                      </a:r>
                      <a:endParaRPr lang="es-ES" sz="1800" dirty="0">
                        <a:latin typeface="Calibri"/>
                        <a:ea typeface="Calibri"/>
                        <a:cs typeface="Calibri"/>
                      </a:endParaRPr>
                    </a:p>
                  </a:txBody>
                  <a:tcPr marL="68580" marR="68580" marT="0" marB="0">
                    <a:lnL>
                      <a:noFill/>
                    </a:lnL>
                    <a:lnR>
                      <a:noFill/>
                    </a:lnR>
                    <a:lnT>
                      <a:noFill/>
                    </a:lnT>
                    <a:lnB>
                      <a:noFill/>
                    </a:lnB>
                    <a:solidFill>
                      <a:srgbClr val="000000"/>
                    </a:solidFill>
                  </a:tcPr>
                </a:tc>
                <a:tc>
                  <a:txBody>
                    <a:bodyPr/>
                    <a:lstStyle/>
                    <a:p>
                      <a:pPr algn="ctr">
                        <a:lnSpc>
                          <a:spcPct val="150000"/>
                        </a:lnSpc>
                        <a:spcAft>
                          <a:spcPts val="0"/>
                        </a:spcAft>
                      </a:pPr>
                      <a:r>
                        <a:rPr lang="es-ES" sz="1200" dirty="0">
                          <a:latin typeface="Arial"/>
                          <a:ea typeface="Calibri"/>
                          <a:cs typeface="Calibri"/>
                        </a:rPr>
                        <a:t>75</a:t>
                      </a:r>
                      <a:endParaRPr lang="es-ES" sz="1800" dirty="0">
                        <a:latin typeface="Calibri"/>
                        <a:ea typeface="Calibri"/>
                        <a:cs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1200" dirty="0">
                          <a:latin typeface="Arial"/>
                          <a:ea typeface="Calibri"/>
                          <a:cs typeface="Calibri"/>
                        </a:rPr>
                        <a:t>80.21</a:t>
                      </a:r>
                      <a:endParaRPr lang="es-ES" sz="1800" dirty="0">
                        <a:latin typeface="Calibri"/>
                        <a:ea typeface="Calibri"/>
                        <a:cs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1200" dirty="0">
                          <a:latin typeface="Arial"/>
                          <a:ea typeface="Calibri"/>
                          <a:cs typeface="Calibri"/>
                        </a:rPr>
                        <a:t>84.98</a:t>
                      </a:r>
                      <a:endParaRPr lang="es-ES" sz="1800" dirty="0">
                        <a:latin typeface="Calibri"/>
                        <a:ea typeface="Calibri"/>
                        <a:cs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1200" dirty="0">
                          <a:latin typeface="Arial"/>
                          <a:ea typeface="Calibri"/>
                          <a:cs typeface="Calibri"/>
                        </a:rPr>
                        <a:t>85.47</a:t>
                      </a:r>
                      <a:endParaRPr lang="es-ES" sz="1800" dirty="0">
                        <a:latin typeface="Calibri"/>
                        <a:ea typeface="Calibri"/>
                        <a:cs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1200" dirty="0">
                          <a:latin typeface="Arial"/>
                          <a:ea typeface="Calibri"/>
                          <a:cs typeface="Calibri"/>
                        </a:rPr>
                        <a:t>85.95</a:t>
                      </a:r>
                      <a:endParaRPr lang="es-ES" sz="1800" dirty="0">
                        <a:latin typeface="Calibri"/>
                        <a:ea typeface="Calibri"/>
                        <a:cs typeface="Calibri"/>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0750" y="0"/>
            <a:ext cx="8223250" cy="6858000"/>
          </a:xfrm>
          <a:prstGeom prst="rect">
            <a:avLst/>
          </a:prstGeom>
          <a:noFill/>
          <a:ln w="9525">
            <a:noFill/>
            <a:miter lim="800000"/>
            <a:headEnd/>
            <a:tailEnd/>
          </a:ln>
        </p:spPr>
      </p:pic>
      <p:sp>
        <p:nvSpPr>
          <p:cNvPr id="10" name="9 CuadroTexto"/>
          <p:cNvSpPr txBox="1"/>
          <p:nvPr/>
        </p:nvSpPr>
        <p:spPr>
          <a:xfrm>
            <a:off x="142844" y="142852"/>
            <a:ext cx="8786874" cy="2400657"/>
          </a:xfrm>
          <a:prstGeom prst="rect">
            <a:avLst/>
          </a:prstGeom>
          <a:noFill/>
        </p:spPr>
        <p:txBody>
          <a:bodyPr wrap="square" rtlCol="0">
            <a:spAutoFit/>
          </a:bodyPr>
          <a:lstStyle/>
          <a:p>
            <a:pPr algn="just"/>
            <a:r>
              <a:rPr lang="es-ES" sz="2500" dirty="0" smtClean="0">
                <a:latin typeface="+mn-lt"/>
              </a:rPr>
              <a:t>Entre el PET y el PVC transparente se dan los siguientes resultados:</a:t>
            </a:r>
          </a:p>
          <a:p>
            <a:pPr algn="just"/>
            <a:endParaRPr lang="es-ES" sz="2500" dirty="0">
              <a:latin typeface="+mn-lt"/>
            </a:endParaRPr>
          </a:p>
          <a:p>
            <a:pPr algn="just"/>
            <a:r>
              <a:rPr lang="es-CR" sz="2500" dirty="0">
                <a:latin typeface="+mn-lt"/>
              </a:rPr>
              <a:t>Separación por espuma PVC trasparente en función de PVP, espumante y tiempo de </a:t>
            </a:r>
            <a:r>
              <a:rPr lang="es-CR" sz="2500" dirty="0" smtClean="0">
                <a:latin typeface="+mn-lt"/>
              </a:rPr>
              <a:t>acondicionamiento (</a:t>
            </a:r>
            <a:r>
              <a:rPr lang="es-ES" sz="2500" dirty="0" smtClean="0">
                <a:latin typeface="+mn-lt"/>
              </a:rPr>
              <a:t>Constantes</a:t>
            </a:r>
            <a:r>
              <a:rPr lang="es-ES" sz="2500" dirty="0">
                <a:latin typeface="+mn-lt"/>
              </a:rPr>
              <a:t>: Peso/material=3.00g, Agitador=1200rpm, suministro de </a:t>
            </a:r>
            <a:r>
              <a:rPr lang="es-ES" sz="2500" dirty="0" smtClean="0">
                <a:latin typeface="+mn-lt"/>
              </a:rPr>
              <a:t>aire)</a:t>
            </a:r>
            <a:endParaRPr lang="es-ES" sz="2500" dirty="0">
              <a:latin typeface="+mn-lt"/>
            </a:endParaRPr>
          </a:p>
        </p:txBody>
      </p:sp>
      <p:graphicFrame>
        <p:nvGraphicFramePr>
          <p:cNvPr id="14" name="13 Tabla"/>
          <p:cNvGraphicFramePr>
            <a:graphicFrameLocks noGrp="1"/>
          </p:cNvGraphicFramePr>
          <p:nvPr/>
        </p:nvGraphicFramePr>
        <p:xfrm>
          <a:off x="214279" y="2868930"/>
          <a:ext cx="8715438" cy="1988829"/>
        </p:xfrm>
        <a:graphic>
          <a:graphicData uri="http://schemas.openxmlformats.org/drawingml/2006/table">
            <a:tbl>
              <a:tblPr/>
              <a:tblGrid>
                <a:gridCol w="2889956"/>
                <a:gridCol w="2912741"/>
                <a:gridCol w="2912741"/>
              </a:tblGrid>
              <a:tr h="323535">
                <a:tc rowSpan="2">
                  <a:txBody>
                    <a:bodyPr/>
                    <a:lstStyle/>
                    <a:p>
                      <a:pPr algn="ctr">
                        <a:lnSpc>
                          <a:spcPct val="150000"/>
                        </a:lnSpc>
                        <a:spcAft>
                          <a:spcPts val="0"/>
                        </a:spcAft>
                      </a:pPr>
                      <a:endParaRPr lang="es-ES" sz="1300" dirty="0">
                        <a:latin typeface="Calibri"/>
                        <a:ea typeface="Calibri"/>
                        <a:cs typeface="Calibri"/>
                      </a:endParaRPr>
                    </a:p>
                    <a:p>
                      <a:pPr algn="ctr">
                        <a:lnSpc>
                          <a:spcPct val="150000"/>
                        </a:lnSpc>
                        <a:spcAft>
                          <a:spcPts val="0"/>
                        </a:spcAft>
                      </a:pPr>
                      <a:r>
                        <a:rPr lang="es-ES" sz="1300" b="1" dirty="0">
                          <a:solidFill>
                            <a:srgbClr val="FFFFFF"/>
                          </a:solidFill>
                          <a:latin typeface="Arial"/>
                          <a:ea typeface="Calibri"/>
                          <a:cs typeface="Calibri"/>
                        </a:rPr>
                        <a:t>PVP (gramos)</a:t>
                      </a:r>
                      <a:endParaRPr lang="es-ES" sz="1300" dirty="0">
                        <a:latin typeface="Calibri"/>
                        <a:ea typeface="Calibri"/>
                        <a:cs typeface="Calibri"/>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c gridSpan="2">
                  <a:txBody>
                    <a:bodyPr/>
                    <a:lstStyle/>
                    <a:p>
                      <a:pPr algn="ctr">
                        <a:lnSpc>
                          <a:spcPct val="150000"/>
                        </a:lnSpc>
                        <a:spcAft>
                          <a:spcPts val="0"/>
                        </a:spcAft>
                      </a:pPr>
                      <a:r>
                        <a:rPr lang="es-ES" sz="1300" b="1" dirty="0">
                          <a:solidFill>
                            <a:srgbClr val="FFFFFF"/>
                          </a:solidFill>
                          <a:latin typeface="Arial"/>
                          <a:ea typeface="Calibri"/>
                          <a:cs typeface="Calibri"/>
                        </a:rPr>
                        <a:t>DOWFROTH 250 (gotas)</a:t>
                      </a:r>
                      <a:endParaRPr lang="es-ES" sz="1300" dirty="0">
                        <a:latin typeface="Calibri"/>
                        <a:ea typeface="Calibri"/>
                        <a:cs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c hMerge="1">
                  <a:txBody>
                    <a:bodyPr/>
                    <a:lstStyle/>
                    <a:p>
                      <a:endParaRPr lang="es-ES"/>
                    </a:p>
                  </a:txBody>
                  <a:tcPr/>
                </a:tc>
              </a:tr>
              <a:tr h="439147">
                <a:tc vMerge="1">
                  <a:txBody>
                    <a:bodyPr/>
                    <a:lstStyle/>
                    <a:p>
                      <a:endParaRPr lang="es-ES"/>
                    </a:p>
                  </a:txBody>
                  <a:tcPr/>
                </a:tc>
                <a:tc>
                  <a:txBody>
                    <a:bodyPr/>
                    <a:lstStyle/>
                    <a:p>
                      <a:pPr algn="ctr">
                        <a:lnSpc>
                          <a:spcPct val="150000"/>
                        </a:lnSpc>
                        <a:spcAft>
                          <a:spcPts val="0"/>
                        </a:spcAft>
                      </a:pPr>
                      <a:r>
                        <a:rPr lang="es-ES" sz="1300" b="1" dirty="0">
                          <a:solidFill>
                            <a:srgbClr val="FFFFFF"/>
                          </a:solidFill>
                          <a:latin typeface="Arial"/>
                          <a:ea typeface="Calibri"/>
                          <a:cs typeface="Calibri"/>
                        </a:rPr>
                        <a:t>3</a:t>
                      </a:r>
                      <a:endParaRPr lang="es-ES" sz="1300" dirty="0">
                        <a:latin typeface="Calibri"/>
                        <a:ea typeface="Calibri"/>
                        <a:cs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c>
                  <a:txBody>
                    <a:bodyPr/>
                    <a:lstStyle/>
                    <a:p>
                      <a:pPr algn="ctr">
                        <a:lnSpc>
                          <a:spcPct val="150000"/>
                        </a:lnSpc>
                        <a:spcAft>
                          <a:spcPts val="0"/>
                        </a:spcAft>
                      </a:pPr>
                      <a:r>
                        <a:rPr lang="es-ES" sz="1300" b="1" dirty="0">
                          <a:solidFill>
                            <a:srgbClr val="FFFFFF"/>
                          </a:solidFill>
                          <a:latin typeface="Arial"/>
                          <a:ea typeface="Calibri"/>
                          <a:cs typeface="Calibri"/>
                        </a:rPr>
                        <a:t>6</a:t>
                      </a:r>
                      <a:endParaRPr lang="es-ES" sz="1300" dirty="0">
                        <a:latin typeface="Calibri"/>
                        <a:ea typeface="Calibri"/>
                        <a:cs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r>
              <a:tr h="579077">
                <a:tc>
                  <a:txBody>
                    <a:bodyPr/>
                    <a:lstStyle/>
                    <a:p>
                      <a:pPr algn="ctr">
                        <a:lnSpc>
                          <a:spcPct val="150000"/>
                        </a:lnSpc>
                        <a:spcAft>
                          <a:spcPts val="0"/>
                        </a:spcAft>
                      </a:pPr>
                      <a:endParaRPr lang="es-ES" sz="1300" dirty="0">
                        <a:latin typeface="Calibri"/>
                        <a:ea typeface="Calibri"/>
                        <a:cs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000000"/>
                    </a:solidFill>
                  </a:tcPr>
                </a:tc>
                <a:tc gridSpan="2">
                  <a:txBody>
                    <a:bodyPr/>
                    <a:lstStyle/>
                    <a:p>
                      <a:pPr algn="ctr">
                        <a:lnSpc>
                          <a:spcPct val="150000"/>
                        </a:lnSpc>
                        <a:spcAft>
                          <a:spcPts val="0"/>
                        </a:spcAft>
                      </a:pPr>
                      <a:r>
                        <a:rPr lang="es-ES" sz="1300" b="1" dirty="0">
                          <a:latin typeface="Arial"/>
                          <a:ea typeface="Calibri"/>
                          <a:cs typeface="Calibri"/>
                        </a:rPr>
                        <a:t>MATERIAL DE PVC RECUPERADO (gramos)</a:t>
                      </a:r>
                      <a:endParaRPr lang="es-ES" sz="1300" dirty="0">
                        <a:latin typeface="Calibri"/>
                        <a:ea typeface="Calibri"/>
                        <a:cs typeface="Calibri"/>
                      </a:endParaRPr>
                    </a:p>
                  </a:txBody>
                  <a:tcPr marL="68580" marR="68580" marT="0" marB="0" anchor="ctr">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r>
              <a:tr h="323535">
                <a:tc>
                  <a:txBody>
                    <a:bodyPr/>
                    <a:lstStyle/>
                    <a:p>
                      <a:pPr algn="ctr">
                        <a:lnSpc>
                          <a:spcPct val="150000"/>
                        </a:lnSpc>
                        <a:spcAft>
                          <a:spcPts val="0"/>
                        </a:spcAft>
                      </a:pPr>
                      <a:r>
                        <a:rPr lang="es-ES" sz="1300" b="1" dirty="0">
                          <a:solidFill>
                            <a:srgbClr val="FFFFFF"/>
                          </a:solidFill>
                          <a:latin typeface="Arial"/>
                          <a:ea typeface="Calibri"/>
                          <a:cs typeface="Calibri"/>
                        </a:rPr>
                        <a:t>0.03 (5 min)</a:t>
                      </a:r>
                      <a:endParaRPr lang="es-ES" sz="1300" dirty="0">
                        <a:latin typeface="Calibri"/>
                        <a:ea typeface="Calibri"/>
                        <a:cs typeface="Calibri"/>
                      </a:endParaRPr>
                    </a:p>
                  </a:txBody>
                  <a:tcPr marL="68580" marR="68580" marT="0" marB="0">
                    <a:lnL>
                      <a:noFill/>
                    </a:lnL>
                    <a:lnR>
                      <a:noFill/>
                    </a:lnR>
                    <a:lnT>
                      <a:noFill/>
                    </a:lnT>
                    <a:lnB>
                      <a:noFill/>
                    </a:lnB>
                    <a:solidFill>
                      <a:srgbClr val="000000"/>
                    </a:solidFill>
                  </a:tcPr>
                </a:tc>
                <a:tc>
                  <a:txBody>
                    <a:bodyPr/>
                    <a:lstStyle/>
                    <a:p>
                      <a:pPr algn="ctr">
                        <a:lnSpc>
                          <a:spcPct val="150000"/>
                        </a:lnSpc>
                        <a:spcAft>
                          <a:spcPts val="0"/>
                        </a:spcAft>
                      </a:pPr>
                      <a:r>
                        <a:rPr lang="es-ES" sz="1300" dirty="0">
                          <a:latin typeface="Arial"/>
                          <a:ea typeface="Calibri"/>
                          <a:cs typeface="Calibri"/>
                        </a:rPr>
                        <a:t>--</a:t>
                      </a:r>
                      <a:endParaRPr lang="es-ES" sz="1300" dirty="0">
                        <a:latin typeface="Calibri"/>
                        <a:ea typeface="Calibri"/>
                        <a:cs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1300" dirty="0">
                          <a:latin typeface="Arial"/>
                          <a:ea typeface="Calibri"/>
                          <a:cs typeface="Calibri"/>
                        </a:rPr>
                        <a:t>1.90</a:t>
                      </a:r>
                      <a:endParaRPr lang="es-ES" sz="1300" dirty="0">
                        <a:latin typeface="Calibri"/>
                        <a:ea typeface="Calibri"/>
                        <a:cs typeface="Calibri"/>
                      </a:endParaRPr>
                    </a:p>
                  </a:txBody>
                  <a:tcPr marL="68580" marR="68580" marT="0" marB="0">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3535">
                <a:tc>
                  <a:txBody>
                    <a:bodyPr/>
                    <a:lstStyle/>
                    <a:p>
                      <a:pPr algn="ctr">
                        <a:lnSpc>
                          <a:spcPct val="150000"/>
                        </a:lnSpc>
                        <a:spcAft>
                          <a:spcPts val="0"/>
                        </a:spcAft>
                      </a:pPr>
                      <a:r>
                        <a:rPr lang="es-ES" sz="1300" b="1" dirty="0">
                          <a:solidFill>
                            <a:srgbClr val="FFFFFF"/>
                          </a:solidFill>
                          <a:latin typeface="Arial"/>
                          <a:ea typeface="Calibri"/>
                          <a:cs typeface="Calibri"/>
                        </a:rPr>
                        <a:t>0.04 (10 min)</a:t>
                      </a:r>
                      <a:endParaRPr lang="es-ES" sz="1300" dirty="0">
                        <a:latin typeface="Calibri"/>
                        <a:ea typeface="Calibri"/>
                        <a:cs typeface="Calibri"/>
                      </a:endParaRPr>
                    </a:p>
                  </a:txBody>
                  <a:tcPr marL="68580" marR="68580" marT="0" marB="0">
                    <a:lnL>
                      <a:noFill/>
                    </a:lnL>
                    <a:lnR>
                      <a:noFill/>
                    </a:lnR>
                    <a:lnT>
                      <a:noFill/>
                    </a:lnT>
                    <a:lnB>
                      <a:noFill/>
                    </a:lnB>
                    <a:solidFill>
                      <a:srgbClr val="000000"/>
                    </a:solidFill>
                  </a:tcPr>
                </a:tc>
                <a:tc>
                  <a:txBody>
                    <a:bodyPr/>
                    <a:lstStyle/>
                    <a:p>
                      <a:pPr algn="ctr">
                        <a:lnSpc>
                          <a:spcPct val="150000"/>
                        </a:lnSpc>
                        <a:spcAft>
                          <a:spcPts val="0"/>
                        </a:spcAft>
                      </a:pPr>
                      <a:r>
                        <a:rPr lang="es-ES" sz="1300" dirty="0">
                          <a:latin typeface="Arial"/>
                          <a:ea typeface="Calibri"/>
                          <a:cs typeface="Calibri"/>
                        </a:rPr>
                        <a:t>2.52</a:t>
                      </a:r>
                      <a:endParaRPr lang="es-ES" sz="1300" dirty="0">
                        <a:latin typeface="Calibri"/>
                        <a:ea typeface="Calibri"/>
                        <a:cs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1300" dirty="0">
                          <a:latin typeface="Arial"/>
                          <a:ea typeface="Calibri"/>
                          <a:cs typeface="Calibri"/>
                        </a:rPr>
                        <a:t>--</a:t>
                      </a:r>
                      <a:endParaRPr lang="es-ES" sz="1300" dirty="0">
                        <a:latin typeface="Calibri"/>
                        <a:ea typeface="Calibri"/>
                        <a:cs typeface="Calibri"/>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5" name="14 CuadroTexto"/>
          <p:cNvSpPr txBox="1"/>
          <p:nvPr/>
        </p:nvSpPr>
        <p:spPr>
          <a:xfrm>
            <a:off x="142844" y="5072074"/>
            <a:ext cx="8786874" cy="861774"/>
          </a:xfrm>
          <a:prstGeom prst="rect">
            <a:avLst/>
          </a:prstGeom>
          <a:noFill/>
        </p:spPr>
        <p:txBody>
          <a:bodyPr wrap="square" rtlCol="0">
            <a:spAutoFit/>
          </a:bodyPr>
          <a:lstStyle/>
          <a:p>
            <a:pPr algn="just"/>
            <a:r>
              <a:rPr lang="es-ES" sz="2500" dirty="0" smtClean="0">
                <a:latin typeface="+mn-lt"/>
              </a:rPr>
              <a:t>Arrojando una eficacia del 84% en el segundo ensayo para recuperación del PVC y 71.67% de PET.</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42844" y="142852"/>
            <a:ext cx="8786874" cy="4324261"/>
          </a:xfrm>
          <a:prstGeom prst="rect">
            <a:avLst/>
          </a:prstGeom>
          <a:noFill/>
        </p:spPr>
        <p:txBody>
          <a:bodyPr wrap="square" rtlCol="0">
            <a:spAutoFit/>
          </a:bodyPr>
          <a:lstStyle/>
          <a:p>
            <a:pPr algn="just"/>
            <a:r>
              <a:rPr lang="es-ES" sz="2500" dirty="0">
                <a:latin typeface="+mn-lt"/>
              </a:rPr>
              <a:t>Por último, y llevando al ensayo más cerca de las condiciones utilizadas en la minería, se tritura al máximo los elementos a </a:t>
            </a:r>
            <a:r>
              <a:rPr lang="es-ES" sz="2500" dirty="0" smtClean="0">
                <a:latin typeface="+mn-lt"/>
              </a:rPr>
              <a:t>separar. </a:t>
            </a:r>
            <a:r>
              <a:rPr lang="es-ES" sz="2500" dirty="0">
                <a:latin typeface="+mn-lt"/>
              </a:rPr>
              <a:t>Entonces con los dos tipos de material se repiten las condiciones del último ensayo, </a:t>
            </a:r>
            <a:r>
              <a:rPr lang="es-ES" sz="2500" dirty="0" smtClean="0">
                <a:latin typeface="+mn-lt"/>
              </a:rPr>
              <a:t>dando como </a:t>
            </a:r>
            <a:r>
              <a:rPr lang="es-ES" sz="2500" dirty="0">
                <a:latin typeface="+mn-lt"/>
              </a:rPr>
              <a:t>resultado que el PVC transparente se hundió 2.33g logrando una eficacia de 77.67%, mientras que PET floto en 1.94g reduciendo su eficacia a un 64.67</a:t>
            </a:r>
            <a:r>
              <a:rPr lang="es-ES" sz="2500" dirty="0" smtClean="0">
                <a:latin typeface="+mn-lt"/>
              </a:rPr>
              <a:t>%.</a:t>
            </a:r>
          </a:p>
          <a:p>
            <a:pPr algn="just"/>
            <a:r>
              <a:rPr lang="es-CR" sz="2500" dirty="0">
                <a:latin typeface="+mn-lt"/>
              </a:rPr>
              <a:t>Separación por espuma PVC y PET trasparente en función del tamaño del </a:t>
            </a:r>
            <a:r>
              <a:rPr lang="es-CR" sz="2500" dirty="0" smtClean="0">
                <a:latin typeface="+mn-lt"/>
              </a:rPr>
              <a:t>elemento (</a:t>
            </a:r>
            <a:r>
              <a:rPr lang="es-ES" sz="2500" dirty="0" smtClean="0">
                <a:latin typeface="+mn-lt"/>
              </a:rPr>
              <a:t>Constantes</a:t>
            </a:r>
            <a:r>
              <a:rPr lang="es-ES" sz="2500" dirty="0">
                <a:latin typeface="+mn-lt"/>
              </a:rPr>
              <a:t>: Peso/material=3.00g, Agitador=1200rpm, suministro de aire, PVP, espumante, tiempo de </a:t>
            </a:r>
            <a:r>
              <a:rPr lang="es-ES" sz="2500" dirty="0" smtClean="0">
                <a:latin typeface="+mn-lt"/>
              </a:rPr>
              <a:t>acondicionamiento)</a:t>
            </a:r>
            <a:endParaRPr lang="es-ES" sz="2500" dirty="0">
              <a:latin typeface="+mn-lt"/>
            </a:endParaRPr>
          </a:p>
        </p:txBody>
      </p:sp>
      <p:graphicFrame>
        <p:nvGraphicFramePr>
          <p:cNvPr id="9" name="8 Tabla"/>
          <p:cNvGraphicFramePr>
            <a:graphicFrameLocks noGrp="1"/>
          </p:cNvGraphicFramePr>
          <p:nvPr/>
        </p:nvGraphicFramePr>
        <p:xfrm>
          <a:off x="214279" y="4480576"/>
          <a:ext cx="8715438" cy="2091696"/>
        </p:xfrm>
        <a:graphic>
          <a:graphicData uri="http://schemas.openxmlformats.org/drawingml/2006/table">
            <a:tbl>
              <a:tblPr/>
              <a:tblGrid>
                <a:gridCol w="2305838"/>
                <a:gridCol w="1314063"/>
                <a:gridCol w="1314063"/>
                <a:gridCol w="1890737"/>
                <a:gridCol w="1890737"/>
              </a:tblGrid>
              <a:tr h="348616">
                <a:tc rowSpan="2">
                  <a:txBody>
                    <a:bodyPr/>
                    <a:lstStyle/>
                    <a:p>
                      <a:pPr algn="ctr">
                        <a:lnSpc>
                          <a:spcPct val="150000"/>
                        </a:lnSpc>
                        <a:spcAft>
                          <a:spcPts val="0"/>
                        </a:spcAft>
                      </a:pPr>
                      <a:endParaRPr lang="es-ES" sz="1600" dirty="0">
                        <a:latin typeface="Calibri"/>
                        <a:ea typeface="Calibri"/>
                        <a:cs typeface="Calibri"/>
                      </a:endParaRPr>
                    </a:p>
                    <a:p>
                      <a:pPr algn="ctr">
                        <a:lnSpc>
                          <a:spcPct val="150000"/>
                        </a:lnSpc>
                        <a:spcAft>
                          <a:spcPts val="0"/>
                        </a:spcAft>
                      </a:pPr>
                      <a:r>
                        <a:rPr lang="es-ES" sz="1400" b="1" dirty="0">
                          <a:solidFill>
                            <a:srgbClr val="FFFFFF"/>
                          </a:solidFill>
                          <a:latin typeface="Arial"/>
                          <a:ea typeface="Calibri"/>
                          <a:cs typeface="Calibri"/>
                        </a:rPr>
                        <a:t>TAMAÑO DEL MATERIAL</a:t>
                      </a:r>
                      <a:endParaRPr lang="es-ES" sz="1600" dirty="0">
                        <a:latin typeface="Calibri"/>
                        <a:ea typeface="Calibri"/>
                        <a:cs typeface="Calibri"/>
                      </a:endParaRPr>
                    </a:p>
                  </a:txBody>
                  <a:tcPr marL="64921" marR="64921"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c gridSpan="4">
                  <a:txBody>
                    <a:bodyPr/>
                    <a:lstStyle/>
                    <a:p>
                      <a:pPr algn="ctr">
                        <a:lnSpc>
                          <a:spcPct val="150000"/>
                        </a:lnSpc>
                        <a:spcAft>
                          <a:spcPts val="0"/>
                        </a:spcAft>
                      </a:pPr>
                      <a:r>
                        <a:rPr lang="es-ES" sz="1400" b="1" dirty="0">
                          <a:solidFill>
                            <a:srgbClr val="FFFFFF"/>
                          </a:solidFill>
                          <a:latin typeface="Arial"/>
                          <a:ea typeface="Calibri"/>
                          <a:cs typeface="Calibri"/>
                        </a:rPr>
                        <a:t>MATERIAL (gramos)</a:t>
                      </a:r>
                      <a:endParaRPr lang="es-ES" sz="1600" dirty="0">
                        <a:latin typeface="Calibri"/>
                        <a:ea typeface="Calibri"/>
                        <a:cs typeface="Calibri"/>
                      </a:endParaRPr>
                    </a:p>
                  </a:txBody>
                  <a:tcPr marL="64921" marR="64921"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697232">
                <a:tc vMerge="1">
                  <a:txBody>
                    <a:bodyPr/>
                    <a:lstStyle/>
                    <a:p>
                      <a:endParaRPr lang="es-ES"/>
                    </a:p>
                  </a:txBody>
                  <a:tcPr/>
                </a:tc>
                <a:tc>
                  <a:txBody>
                    <a:bodyPr/>
                    <a:lstStyle/>
                    <a:p>
                      <a:pPr algn="ctr">
                        <a:lnSpc>
                          <a:spcPct val="150000"/>
                        </a:lnSpc>
                        <a:spcAft>
                          <a:spcPts val="0"/>
                        </a:spcAft>
                      </a:pPr>
                      <a:r>
                        <a:rPr lang="es-ES" sz="1400" b="1" dirty="0">
                          <a:solidFill>
                            <a:srgbClr val="FFFFFF"/>
                          </a:solidFill>
                          <a:latin typeface="Arial"/>
                          <a:ea typeface="Calibri"/>
                          <a:cs typeface="Calibri"/>
                        </a:rPr>
                        <a:t>PET</a:t>
                      </a:r>
                      <a:endParaRPr lang="es-ES" sz="1600" dirty="0">
                        <a:latin typeface="Calibri"/>
                        <a:ea typeface="Calibri"/>
                        <a:cs typeface="Calibri"/>
                      </a:endParaRPr>
                    </a:p>
                  </a:txBody>
                  <a:tcPr marL="64921" marR="64921"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c>
                  <a:txBody>
                    <a:bodyPr/>
                    <a:lstStyle/>
                    <a:p>
                      <a:pPr algn="ctr">
                        <a:lnSpc>
                          <a:spcPct val="150000"/>
                        </a:lnSpc>
                        <a:spcAft>
                          <a:spcPts val="0"/>
                        </a:spcAft>
                      </a:pPr>
                      <a:r>
                        <a:rPr lang="es-ES" sz="1400" b="1" dirty="0">
                          <a:solidFill>
                            <a:srgbClr val="FFFFFF"/>
                          </a:solidFill>
                          <a:latin typeface="Arial"/>
                          <a:ea typeface="Calibri"/>
                          <a:cs typeface="Calibri"/>
                        </a:rPr>
                        <a:t>%Eficacia PET</a:t>
                      </a:r>
                      <a:endParaRPr lang="es-ES" sz="1600" dirty="0">
                        <a:latin typeface="Calibri"/>
                        <a:ea typeface="Calibri"/>
                        <a:cs typeface="Calibri"/>
                      </a:endParaRPr>
                    </a:p>
                  </a:txBody>
                  <a:tcPr marL="64921" marR="64921"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c>
                  <a:txBody>
                    <a:bodyPr/>
                    <a:lstStyle/>
                    <a:p>
                      <a:pPr algn="ctr">
                        <a:lnSpc>
                          <a:spcPct val="150000"/>
                        </a:lnSpc>
                        <a:spcAft>
                          <a:spcPts val="0"/>
                        </a:spcAft>
                      </a:pPr>
                      <a:r>
                        <a:rPr lang="es-ES" sz="1400" b="1" dirty="0">
                          <a:solidFill>
                            <a:srgbClr val="FFFFFF"/>
                          </a:solidFill>
                          <a:latin typeface="Arial"/>
                          <a:ea typeface="Calibri"/>
                          <a:cs typeface="Calibri"/>
                        </a:rPr>
                        <a:t>PVC Transp.</a:t>
                      </a:r>
                      <a:endParaRPr lang="es-ES" sz="1600" dirty="0">
                        <a:latin typeface="Calibri"/>
                        <a:ea typeface="Calibri"/>
                        <a:cs typeface="Calibri"/>
                      </a:endParaRPr>
                    </a:p>
                  </a:txBody>
                  <a:tcPr marL="64921" marR="64921"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c>
                  <a:txBody>
                    <a:bodyPr/>
                    <a:lstStyle/>
                    <a:p>
                      <a:pPr algn="ctr">
                        <a:lnSpc>
                          <a:spcPct val="150000"/>
                        </a:lnSpc>
                        <a:spcAft>
                          <a:spcPts val="0"/>
                        </a:spcAft>
                      </a:pPr>
                      <a:r>
                        <a:rPr lang="es-ES" sz="1400" b="1" dirty="0">
                          <a:solidFill>
                            <a:srgbClr val="FFFFFF"/>
                          </a:solidFill>
                          <a:latin typeface="Arial"/>
                          <a:ea typeface="Calibri"/>
                          <a:cs typeface="Calibri"/>
                        </a:rPr>
                        <a:t>%Eficacia PVC Transp.</a:t>
                      </a:r>
                      <a:endParaRPr lang="es-ES" sz="1600" dirty="0">
                        <a:latin typeface="Calibri"/>
                        <a:ea typeface="Calibri"/>
                        <a:cs typeface="Calibri"/>
                      </a:endParaRPr>
                    </a:p>
                  </a:txBody>
                  <a:tcPr marL="64921" marR="64921"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r>
              <a:tr h="697232">
                <a:tc>
                  <a:txBody>
                    <a:bodyPr/>
                    <a:lstStyle/>
                    <a:p>
                      <a:pPr algn="ctr">
                        <a:lnSpc>
                          <a:spcPct val="150000"/>
                        </a:lnSpc>
                        <a:spcAft>
                          <a:spcPts val="0"/>
                        </a:spcAft>
                      </a:pPr>
                      <a:r>
                        <a:rPr lang="es-ES" sz="1400" b="1" dirty="0">
                          <a:solidFill>
                            <a:srgbClr val="FFFFFF"/>
                          </a:solidFill>
                          <a:latin typeface="Arial"/>
                          <a:ea typeface="Calibri"/>
                          <a:cs typeface="Calibri"/>
                        </a:rPr>
                        <a:t>Cortado en pequeños elementos</a:t>
                      </a:r>
                      <a:endParaRPr lang="es-ES" sz="1600" dirty="0">
                        <a:latin typeface="Calibri"/>
                        <a:ea typeface="Calibri"/>
                        <a:cs typeface="Calibri"/>
                      </a:endParaRPr>
                    </a:p>
                  </a:txBody>
                  <a:tcPr marL="64921" marR="64921" marT="0" marB="0">
                    <a:lnL>
                      <a:noFill/>
                    </a:lnL>
                    <a:lnR>
                      <a:noFill/>
                    </a:lnR>
                    <a:lnT w="28575" cap="flat" cmpd="sng" algn="ctr">
                      <a:solidFill>
                        <a:srgbClr val="000000"/>
                      </a:solidFill>
                      <a:prstDash val="solid"/>
                      <a:round/>
                      <a:headEnd type="none" w="med" len="med"/>
                      <a:tailEnd type="none" w="med" len="med"/>
                    </a:lnT>
                    <a:lnB>
                      <a:noFill/>
                    </a:lnB>
                    <a:solidFill>
                      <a:srgbClr val="000000"/>
                    </a:solidFill>
                  </a:tcPr>
                </a:tc>
                <a:tc>
                  <a:txBody>
                    <a:bodyPr/>
                    <a:lstStyle/>
                    <a:p>
                      <a:pPr algn="ctr">
                        <a:lnSpc>
                          <a:spcPct val="150000"/>
                        </a:lnSpc>
                        <a:spcAft>
                          <a:spcPts val="0"/>
                        </a:spcAft>
                      </a:pPr>
                      <a:r>
                        <a:rPr lang="es-ES" sz="1400" dirty="0">
                          <a:latin typeface="Arial"/>
                          <a:ea typeface="Calibri"/>
                          <a:cs typeface="Calibri"/>
                        </a:rPr>
                        <a:t>2.15</a:t>
                      </a:r>
                      <a:endParaRPr lang="es-ES" sz="1600" dirty="0">
                        <a:latin typeface="Calibri"/>
                        <a:ea typeface="Calibri"/>
                        <a:cs typeface="Calibri"/>
                      </a:endParaRPr>
                    </a:p>
                  </a:txBody>
                  <a:tcPr marL="64921" marR="64921"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1400" dirty="0">
                          <a:latin typeface="Arial"/>
                          <a:ea typeface="Calibri"/>
                          <a:cs typeface="Calibri"/>
                        </a:rPr>
                        <a:t>71.67</a:t>
                      </a:r>
                      <a:endParaRPr lang="es-ES" sz="1600" dirty="0">
                        <a:latin typeface="Calibri"/>
                        <a:ea typeface="Calibri"/>
                        <a:cs typeface="Calibri"/>
                      </a:endParaRPr>
                    </a:p>
                  </a:txBody>
                  <a:tcPr marL="64921" marR="64921"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1400" dirty="0">
                          <a:latin typeface="Arial"/>
                          <a:ea typeface="Calibri"/>
                          <a:cs typeface="Calibri"/>
                        </a:rPr>
                        <a:t>2.52</a:t>
                      </a:r>
                      <a:endParaRPr lang="es-ES" sz="1600" dirty="0">
                        <a:latin typeface="Calibri"/>
                        <a:ea typeface="Calibri"/>
                        <a:cs typeface="Calibri"/>
                      </a:endParaRPr>
                    </a:p>
                  </a:txBody>
                  <a:tcPr marL="64921" marR="64921"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1400" dirty="0">
                          <a:latin typeface="Arial"/>
                          <a:ea typeface="Calibri"/>
                          <a:cs typeface="Calibri"/>
                        </a:rPr>
                        <a:t>84.00</a:t>
                      </a:r>
                      <a:endParaRPr lang="es-ES" sz="1600" dirty="0">
                        <a:latin typeface="Calibri"/>
                        <a:ea typeface="Calibri"/>
                        <a:cs typeface="Calibri"/>
                      </a:endParaRPr>
                    </a:p>
                  </a:txBody>
                  <a:tcPr marL="64921" marR="64921" marT="0" marB="0" anchor="ctr">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8616">
                <a:tc>
                  <a:txBody>
                    <a:bodyPr/>
                    <a:lstStyle/>
                    <a:p>
                      <a:pPr algn="ctr">
                        <a:lnSpc>
                          <a:spcPct val="150000"/>
                        </a:lnSpc>
                        <a:spcAft>
                          <a:spcPts val="0"/>
                        </a:spcAft>
                      </a:pPr>
                      <a:r>
                        <a:rPr lang="es-ES" sz="1400" b="1" dirty="0">
                          <a:solidFill>
                            <a:srgbClr val="FFFFFF"/>
                          </a:solidFill>
                          <a:latin typeface="Arial"/>
                          <a:ea typeface="Calibri"/>
                          <a:cs typeface="Calibri"/>
                        </a:rPr>
                        <a:t>Completamente triturado</a:t>
                      </a:r>
                      <a:endParaRPr lang="es-ES" sz="1600" dirty="0">
                        <a:latin typeface="Calibri"/>
                        <a:ea typeface="Calibri"/>
                        <a:cs typeface="Calibri"/>
                      </a:endParaRPr>
                    </a:p>
                  </a:txBody>
                  <a:tcPr marL="64921" marR="64921" marT="0" marB="0">
                    <a:lnL>
                      <a:noFill/>
                    </a:lnL>
                    <a:lnR>
                      <a:noFill/>
                    </a:lnR>
                    <a:lnT>
                      <a:noFill/>
                    </a:lnT>
                    <a:lnB>
                      <a:noFill/>
                    </a:lnB>
                    <a:solidFill>
                      <a:srgbClr val="000000"/>
                    </a:solidFill>
                  </a:tcPr>
                </a:tc>
                <a:tc>
                  <a:txBody>
                    <a:bodyPr/>
                    <a:lstStyle/>
                    <a:p>
                      <a:pPr algn="ctr">
                        <a:lnSpc>
                          <a:spcPct val="150000"/>
                        </a:lnSpc>
                        <a:spcAft>
                          <a:spcPts val="0"/>
                        </a:spcAft>
                      </a:pPr>
                      <a:r>
                        <a:rPr lang="es-ES" sz="1400" dirty="0">
                          <a:latin typeface="Arial"/>
                          <a:ea typeface="Calibri"/>
                          <a:cs typeface="Calibri"/>
                        </a:rPr>
                        <a:t>1.94</a:t>
                      </a:r>
                      <a:endParaRPr lang="es-ES" sz="1600" dirty="0">
                        <a:latin typeface="Calibri"/>
                        <a:ea typeface="Calibri"/>
                        <a:cs typeface="Calibri"/>
                      </a:endParaRPr>
                    </a:p>
                  </a:txBody>
                  <a:tcPr marL="64921" marR="6492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1400" dirty="0">
                          <a:latin typeface="Arial"/>
                          <a:ea typeface="Calibri"/>
                          <a:cs typeface="Calibri"/>
                        </a:rPr>
                        <a:t>64.67</a:t>
                      </a:r>
                      <a:endParaRPr lang="es-ES" sz="1600" dirty="0">
                        <a:latin typeface="Calibri"/>
                        <a:ea typeface="Calibri"/>
                        <a:cs typeface="Calibri"/>
                      </a:endParaRPr>
                    </a:p>
                  </a:txBody>
                  <a:tcPr marL="64921" marR="6492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1400" dirty="0">
                          <a:latin typeface="Arial"/>
                          <a:ea typeface="Calibri"/>
                          <a:cs typeface="Calibri"/>
                        </a:rPr>
                        <a:t>2.33</a:t>
                      </a:r>
                      <a:endParaRPr lang="es-ES" sz="1600" dirty="0">
                        <a:latin typeface="Calibri"/>
                        <a:ea typeface="Calibri"/>
                        <a:cs typeface="Calibri"/>
                      </a:endParaRPr>
                    </a:p>
                  </a:txBody>
                  <a:tcPr marL="64921" marR="6492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1400" dirty="0">
                          <a:latin typeface="Arial"/>
                          <a:ea typeface="Calibri"/>
                          <a:cs typeface="Calibri"/>
                        </a:rPr>
                        <a:t>77.67</a:t>
                      </a:r>
                      <a:endParaRPr lang="es-ES" sz="1600" dirty="0">
                        <a:latin typeface="Calibri"/>
                        <a:ea typeface="Calibri"/>
                        <a:cs typeface="Calibri"/>
                      </a:endParaRPr>
                    </a:p>
                  </a:txBody>
                  <a:tcPr marL="64921" marR="6492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8688" y="0"/>
            <a:ext cx="8223250" cy="6858000"/>
          </a:xfrm>
          <a:prstGeom prst="rect">
            <a:avLst/>
          </a:prstGeom>
          <a:noFill/>
          <a:ln w="9525">
            <a:noFill/>
            <a:miter lim="800000"/>
            <a:headEnd/>
            <a:tailEnd/>
          </a:ln>
        </p:spPr>
      </p:pic>
      <p:sp>
        <p:nvSpPr>
          <p:cNvPr id="3" name="2 Subtítulo"/>
          <p:cNvSpPr>
            <a:spLocks noGrp="1"/>
          </p:cNvSpPr>
          <p:nvPr>
            <p:ph type="subTitle" idx="1"/>
          </p:nvPr>
        </p:nvSpPr>
        <p:spPr>
          <a:xfrm>
            <a:off x="214313" y="142875"/>
            <a:ext cx="8715375" cy="5857875"/>
          </a:xfrm>
        </p:spPr>
        <p:txBody>
          <a:bodyPr>
            <a:noAutofit/>
          </a:bodyPr>
          <a:lstStyle/>
          <a:p>
            <a:pPr algn="just" eaLnBrk="1" fontAlgn="auto" hangingPunct="1">
              <a:lnSpc>
                <a:spcPct val="110000"/>
              </a:lnSpc>
              <a:spcAft>
                <a:spcPts val="0"/>
              </a:spcAft>
              <a:buFont typeface="Wingdings 2"/>
              <a:buNone/>
              <a:defRPr/>
            </a:pPr>
            <a:r>
              <a:rPr lang="es-CR" sz="2500" b="1" dirty="0" smtClean="0"/>
              <a:t>Termoestables</a:t>
            </a:r>
          </a:p>
          <a:p>
            <a:pPr algn="just" eaLnBrk="1" fontAlgn="auto" hangingPunct="1">
              <a:spcAft>
                <a:spcPts val="0"/>
              </a:spcAft>
              <a:buFont typeface="Wingdings 2"/>
              <a:buNone/>
              <a:defRPr/>
            </a:pPr>
            <a:r>
              <a:rPr lang="es-CR" sz="2500" dirty="0" smtClean="0"/>
              <a:t>Poseen buena resistencia, rigidez y dureza, ya que las cadenas no pueden girar ni deslizarse. Sin embargo, tienen baja ductilidad y propiedades al impacto, además una alta temperatura de transición vítrea.  Son polímeros que no tienen temperatura de fusión, y debido a que el proceso de entrecruzamiento no es reversible es difícil reprocesarlos o reciclarlos.</a:t>
            </a:r>
          </a:p>
          <a:p>
            <a:pPr algn="just" eaLnBrk="1" fontAlgn="auto" hangingPunct="1">
              <a:spcAft>
                <a:spcPts val="0"/>
              </a:spcAft>
              <a:buFont typeface="Wingdings 2"/>
              <a:buNone/>
              <a:defRPr/>
            </a:pPr>
            <a:endParaRPr lang="es-ES" sz="2500" dirty="0" smtClean="0"/>
          </a:p>
          <a:p>
            <a:pPr algn="just" eaLnBrk="1" fontAlgn="auto" hangingPunct="1">
              <a:spcAft>
                <a:spcPts val="0"/>
              </a:spcAft>
              <a:buFont typeface="Wingdings 2"/>
              <a:buNone/>
              <a:defRPr/>
            </a:pPr>
            <a:r>
              <a:rPr lang="es-ES" sz="2500" dirty="0" smtClean="0">
                <a:solidFill>
                  <a:schemeClr val="tx1"/>
                </a:solidFill>
              </a:rPr>
              <a:t>Entre los mas conocidos están los fenólicos,  poliésteres, epóxicos, poliuretano, entre otros.</a:t>
            </a:r>
            <a:endParaRPr lang="es-ES" sz="2500" dirty="0">
              <a:solidFill>
                <a:schemeClr val="tx1"/>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42844" y="142852"/>
            <a:ext cx="8786874" cy="3354765"/>
          </a:xfrm>
          <a:prstGeom prst="rect">
            <a:avLst/>
          </a:prstGeom>
          <a:noFill/>
        </p:spPr>
        <p:txBody>
          <a:bodyPr wrap="square" rtlCol="0">
            <a:spAutoFit/>
          </a:bodyPr>
          <a:lstStyle/>
          <a:p>
            <a:pPr algn="just"/>
            <a:r>
              <a:rPr lang="es-ES" sz="2500" b="1" i="1" dirty="0" smtClean="0">
                <a:latin typeface="+mn-lt"/>
              </a:rPr>
              <a:t>Análisis térmico</a:t>
            </a:r>
          </a:p>
          <a:p>
            <a:pPr algn="just"/>
            <a:r>
              <a:rPr lang="es-ES" sz="2500" dirty="0" smtClean="0">
                <a:latin typeface="+mn-lt"/>
              </a:rPr>
              <a:t>Método en que se mide una propiedad física en función de un sistema controlado de temperatura, en este caso el cambio de calor.</a:t>
            </a:r>
          </a:p>
          <a:p>
            <a:pPr algn="just"/>
            <a:r>
              <a:rPr lang="es-CR" sz="2800" dirty="0">
                <a:latin typeface="+mn-lt"/>
              </a:rPr>
              <a:t>Este método </a:t>
            </a:r>
            <a:r>
              <a:rPr lang="es-CR" sz="2800" dirty="0" smtClean="0">
                <a:latin typeface="+mn-lt"/>
              </a:rPr>
              <a:t>registra la </a:t>
            </a:r>
            <a:r>
              <a:rPr lang="es-CR" sz="2800" dirty="0">
                <a:latin typeface="+mn-lt"/>
              </a:rPr>
              <a:t>diferencia en el cambio de entalpia que tiene lugar entre una muestra y un material inerte de referencia </a:t>
            </a:r>
            <a:r>
              <a:rPr lang="es-CR" sz="2800" dirty="0" smtClean="0">
                <a:latin typeface="+mn-lt"/>
              </a:rPr>
              <a:t>que </a:t>
            </a:r>
            <a:r>
              <a:rPr lang="es-CR" sz="2800" dirty="0">
                <a:latin typeface="+mn-lt"/>
              </a:rPr>
              <a:t>no sufre ninguna transición o transformación en el intervalo de </a:t>
            </a:r>
            <a:r>
              <a:rPr lang="es-CR" sz="2800" dirty="0" smtClean="0">
                <a:latin typeface="+mn-lt"/>
              </a:rPr>
              <a:t>temperaturas</a:t>
            </a:r>
            <a:endParaRPr lang="es-ES" sz="2500" dirty="0">
              <a:latin typeface="+mn-lt"/>
            </a:endParaRPr>
          </a:p>
        </p:txBody>
      </p:sp>
      <p:pic>
        <p:nvPicPr>
          <p:cNvPr id="99329" name="Imagen 25"/>
          <p:cNvPicPr>
            <a:picLocks noChangeAspect="1" noChangeArrowheads="1"/>
          </p:cNvPicPr>
          <p:nvPr/>
        </p:nvPicPr>
        <p:blipFill>
          <a:blip r:embed="rId2"/>
          <a:srcRect/>
          <a:stretch>
            <a:fillRect/>
          </a:stretch>
        </p:blipFill>
        <p:spPr bwMode="auto">
          <a:xfrm>
            <a:off x="2469568" y="3571876"/>
            <a:ext cx="4823270" cy="30003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0750" y="0"/>
            <a:ext cx="8223250" cy="6858000"/>
          </a:xfrm>
          <a:prstGeom prst="rect">
            <a:avLst/>
          </a:prstGeom>
          <a:noFill/>
          <a:ln w="9525">
            <a:noFill/>
            <a:miter lim="800000"/>
            <a:headEnd/>
            <a:tailEnd/>
          </a:ln>
        </p:spPr>
      </p:pic>
      <p:sp>
        <p:nvSpPr>
          <p:cNvPr id="10" name="9 CuadroTexto"/>
          <p:cNvSpPr txBox="1"/>
          <p:nvPr/>
        </p:nvSpPr>
        <p:spPr>
          <a:xfrm>
            <a:off x="142844" y="142852"/>
            <a:ext cx="8786874" cy="5863144"/>
          </a:xfrm>
          <a:prstGeom prst="rect">
            <a:avLst/>
          </a:prstGeom>
          <a:noFill/>
        </p:spPr>
        <p:txBody>
          <a:bodyPr wrap="square" rtlCol="0">
            <a:spAutoFit/>
          </a:bodyPr>
          <a:lstStyle/>
          <a:p>
            <a:pPr algn="just"/>
            <a:r>
              <a:rPr lang="es-CR" sz="2500" dirty="0">
                <a:latin typeface="+mn-lt"/>
              </a:rPr>
              <a:t>Cuando en la muestra se produce una transición térmica (un cambio físico o químico que da lugar a una liberación o absorción de calor), se adiciona energía térmica bien sea a la muestra o a la referencia, para mantener ambas a la misma temperatura</a:t>
            </a:r>
            <a:r>
              <a:rPr lang="es-CR" sz="2500" dirty="0" smtClean="0">
                <a:latin typeface="+mn-lt"/>
              </a:rPr>
              <a:t>.</a:t>
            </a:r>
          </a:p>
          <a:p>
            <a:pPr algn="just"/>
            <a:endParaRPr lang="es-CR" sz="2500" dirty="0">
              <a:latin typeface="+mn-lt"/>
            </a:endParaRPr>
          </a:p>
          <a:p>
            <a:pPr algn="just"/>
            <a:r>
              <a:rPr lang="es-CR" sz="2500" dirty="0" smtClean="0">
                <a:latin typeface="+mn-lt"/>
              </a:rPr>
              <a:t>Este </a:t>
            </a:r>
            <a:r>
              <a:rPr lang="es-CR" sz="2500" dirty="0">
                <a:latin typeface="+mn-lt"/>
              </a:rPr>
              <a:t>método no es aplicable para el PVC porque se degrada a aproximadamente 70ºC lo cual hace difícil su medición puesto que sus características varían aleatoriamente. La norma para determinar la estabilidad térmica del PVC se encuentra en la ASTM D2115</a:t>
            </a:r>
            <a:r>
              <a:rPr lang="es-CR" sz="2500" dirty="0" smtClean="0">
                <a:latin typeface="+mn-lt"/>
              </a:rPr>
              <a:t>.</a:t>
            </a:r>
          </a:p>
          <a:p>
            <a:pPr algn="just"/>
            <a:endParaRPr lang="es-CR" sz="2500" dirty="0">
              <a:latin typeface="+mn-lt"/>
            </a:endParaRPr>
          </a:p>
          <a:p>
            <a:pPr algn="just"/>
            <a:r>
              <a:rPr lang="es-CR" sz="2500" dirty="0" smtClean="0">
                <a:latin typeface="+mn-lt"/>
              </a:rPr>
              <a:t>Este ensayo se lo realizo en el CIAP, con un </a:t>
            </a:r>
            <a:r>
              <a:rPr lang="es-ES" sz="2500" dirty="0">
                <a:latin typeface="+mn-lt"/>
              </a:rPr>
              <a:t>calorímetro diferencial de barrido NETZSCH DSC 204 F1 Phoenix bajo la norma ASTM D </a:t>
            </a:r>
            <a:r>
              <a:rPr lang="es-ES" sz="2500" dirty="0" smtClean="0">
                <a:latin typeface="+mn-lt"/>
              </a:rPr>
              <a:t>3418, </a:t>
            </a:r>
            <a:r>
              <a:rPr lang="es-ES" sz="2500" dirty="0">
                <a:latin typeface="+mn-lt"/>
              </a:rPr>
              <a:t>en atmosfera de nitrógeno con un flujo de gas de 20ml/min y un incremento de temperatura de 10ºC/min</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308182" y="285729"/>
            <a:ext cx="8478660" cy="62504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0750" y="0"/>
            <a:ext cx="8223250" cy="6858000"/>
          </a:xfrm>
          <a:prstGeom prst="rect">
            <a:avLst/>
          </a:prstGeom>
          <a:noFill/>
          <a:ln w="9525">
            <a:noFill/>
            <a:miter lim="800000"/>
            <a:headEnd/>
            <a:tailEnd/>
          </a:ln>
        </p:spPr>
      </p:pic>
      <p:sp>
        <p:nvSpPr>
          <p:cNvPr id="10" name="9 CuadroTexto"/>
          <p:cNvSpPr txBox="1"/>
          <p:nvPr/>
        </p:nvSpPr>
        <p:spPr>
          <a:xfrm>
            <a:off x="142844" y="142852"/>
            <a:ext cx="8786874" cy="5478423"/>
          </a:xfrm>
          <a:prstGeom prst="rect">
            <a:avLst/>
          </a:prstGeom>
          <a:noFill/>
        </p:spPr>
        <p:txBody>
          <a:bodyPr wrap="square" rtlCol="0">
            <a:spAutoFit/>
          </a:bodyPr>
          <a:lstStyle/>
          <a:p>
            <a:pPr algn="just"/>
            <a:r>
              <a:rPr lang="es-ES" sz="2500" b="1" i="1" dirty="0" smtClean="0">
                <a:latin typeface="+mn-lt"/>
              </a:rPr>
              <a:t>Ensayo a la llama</a:t>
            </a:r>
          </a:p>
          <a:p>
            <a:pPr algn="just"/>
            <a:r>
              <a:rPr lang="es-CR" sz="2500" dirty="0">
                <a:latin typeface="+mn-lt"/>
              </a:rPr>
              <a:t>Se basa en la combustión de una muestra de polímero y observar el comportamiento que presenta al quemarse como el color de la llama, el olor y color de humo producido, entre otras. Una de las desventajas de este método </a:t>
            </a:r>
            <a:r>
              <a:rPr lang="es-CR" sz="2500" dirty="0" smtClean="0">
                <a:latin typeface="+mn-lt"/>
              </a:rPr>
              <a:t>es que </a:t>
            </a:r>
            <a:r>
              <a:rPr lang="es-CR" sz="2500" dirty="0">
                <a:latin typeface="+mn-lt"/>
              </a:rPr>
              <a:t>se torna complicado diferenciar al PE del PP, además de que se debería someter a la llama cada </a:t>
            </a:r>
            <a:r>
              <a:rPr lang="es-CR" sz="2500" dirty="0" smtClean="0">
                <a:latin typeface="+mn-lt"/>
              </a:rPr>
              <a:t>elemento.</a:t>
            </a:r>
          </a:p>
          <a:p>
            <a:pPr algn="just"/>
            <a:r>
              <a:rPr lang="es-CR" sz="2500" dirty="0" smtClean="0">
                <a:latin typeface="+mn-lt"/>
              </a:rPr>
              <a:t>El color de la llama </a:t>
            </a:r>
            <a:r>
              <a:rPr lang="es-CR" sz="2500" dirty="0">
                <a:latin typeface="+mn-lt"/>
              </a:rPr>
              <a:t>se debe que a átomos del los compuestos del elemento que han pasado a estados energéticos excitados debido a que absorben energía de la llama; los átomos que han sido excitados buscan llegar de la manera mas rápida posible a su estado natural de equilibrio por lo que pueden perder su exceso de energía por </a:t>
            </a:r>
            <a:r>
              <a:rPr lang="es-CR" sz="2500" dirty="0" smtClean="0">
                <a:latin typeface="+mn-lt"/>
              </a:rPr>
              <a:t>radiación </a:t>
            </a:r>
            <a:r>
              <a:rPr lang="es-CR" sz="2500" dirty="0">
                <a:latin typeface="+mn-lt"/>
              </a:rPr>
              <a:t>(emisión de luz)</a:t>
            </a:r>
            <a:endParaRPr lang="es-ES" sz="2500" dirty="0">
              <a:latin typeface="+mn-lt"/>
            </a:endParaRPr>
          </a:p>
          <a:p>
            <a:pPr algn="just"/>
            <a:endParaRPr lang="es-ES" sz="2500" dirty="0">
              <a:latin typeface="+mn-lt"/>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0750" y="0"/>
            <a:ext cx="8223250" cy="6858000"/>
          </a:xfrm>
          <a:prstGeom prst="rect">
            <a:avLst/>
          </a:prstGeom>
          <a:noFill/>
          <a:ln w="9525">
            <a:noFill/>
            <a:miter lim="800000"/>
            <a:headEnd/>
            <a:tailEnd/>
          </a:ln>
        </p:spPr>
      </p:pic>
      <p:pic>
        <p:nvPicPr>
          <p:cNvPr id="105474" name="Picture 2"/>
          <p:cNvPicPr>
            <a:picLocks noChangeAspect="1" noChangeArrowheads="1"/>
          </p:cNvPicPr>
          <p:nvPr/>
        </p:nvPicPr>
        <p:blipFill>
          <a:blip r:embed="rId3"/>
          <a:srcRect/>
          <a:stretch>
            <a:fillRect/>
          </a:stretch>
        </p:blipFill>
        <p:spPr bwMode="auto">
          <a:xfrm>
            <a:off x="1071538" y="1071546"/>
            <a:ext cx="7194437" cy="2762262"/>
          </a:xfrm>
          <a:prstGeom prst="rect">
            <a:avLst/>
          </a:prstGeom>
          <a:noFill/>
          <a:ln w="9525">
            <a:noFill/>
            <a:miter lim="800000"/>
            <a:headEnd/>
            <a:tailEnd/>
          </a:ln>
          <a:effectLst/>
        </p:spPr>
      </p:pic>
      <p:sp>
        <p:nvSpPr>
          <p:cNvPr id="4" name="3 CuadroTexto"/>
          <p:cNvSpPr txBox="1"/>
          <p:nvPr/>
        </p:nvSpPr>
        <p:spPr>
          <a:xfrm>
            <a:off x="214282" y="214290"/>
            <a:ext cx="7215238" cy="477054"/>
          </a:xfrm>
          <a:prstGeom prst="rect">
            <a:avLst/>
          </a:prstGeom>
          <a:noFill/>
        </p:spPr>
        <p:txBody>
          <a:bodyPr wrap="square" rtlCol="0">
            <a:spAutoFit/>
          </a:bodyPr>
          <a:lstStyle/>
          <a:p>
            <a:r>
              <a:rPr lang="es-ES" sz="2500" dirty="0" smtClean="0">
                <a:latin typeface="+mn-lt"/>
              </a:rPr>
              <a:t>Este fenómeno se rige por la ley de Plank:</a:t>
            </a:r>
            <a:endParaRPr lang="es-ES" sz="2500" dirty="0">
              <a:latin typeface="+mn-lt"/>
            </a:endParaRPr>
          </a:p>
        </p:txBody>
      </p:sp>
      <p:sp>
        <p:nvSpPr>
          <p:cNvPr id="5" name="4 CuadroTexto"/>
          <p:cNvSpPr txBox="1"/>
          <p:nvPr/>
        </p:nvSpPr>
        <p:spPr>
          <a:xfrm>
            <a:off x="214282" y="4286256"/>
            <a:ext cx="8643998" cy="1631216"/>
          </a:xfrm>
          <a:prstGeom prst="rect">
            <a:avLst/>
          </a:prstGeom>
          <a:noFill/>
        </p:spPr>
        <p:txBody>
          <a:bodyPr wrap="square" rtlCol="0">
            <a:spAutoFit/>
          </a:bodyPr>
          <a:lstStyle/>
          <a:p>
            <a:pPr algn="just"/>
            <a:r>
              <a:rPr lang="es-ES" sz="2500" dirty="0">
                <a:latin typeface="+mn-lt"/>
              </a:rPr>
              <a:t>A pesar de ser un mecanismo básico de identificación, no existe una norma que regularice este procedimiento, al parecer porque los resultados arrojados son una característica cualitativa de los polímeros y muy frecuentemente relativos al operario.</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0750" y="0"/>
            <a:ext cx="8223250" cy="6858000"/>
          </a:xfrm>
          <a:prstGeom prst="rect">
            <a:avLst/>
          </a:prstGeom>
          <a:noFill/>
          <a:ln w="9525">
            <a:noFill/>
            <a:miter lim="800000"/>
            <a:headEnd/>
            <a:tailEnd/>
          </a:ln>
        </p:spPr>
      </p:pic>
      <p:sp>
        <p:nvSpPr>
          <p:cNvPr id="10" name="9 CuadroTexto"/>
          <p:cNvSpPr txBox="1"/>
          <p:nvPr/>
        </p:nvSpPr>
        <p:spPr>
          <a:xfrm>
            <a:off x="142844" y="214290"/>
            <a:ext cx="8786874" cy="6740307"/>
          </a:xfrm>
          <a:prstGeom prst="rect">
            <a:avLst/>
          </a:prstGeom>
          <a:noFill/>
        </p:spPr>
        <p:txBody>
          <a:bodyPr wrap="square" rtlCol="0">
            <a:spAutoFit/>
          </a:bodyPr>
          <a:lstStyle/>
          <a:p>
            <a:pPr lvl="0" algn="just">
              <a:buFont typeface="Arial" pitchFamily="34" charset="0"/>
              <a:buChar char="•"/>
            </a:pPr>
            <a:r>
              <a:rPr lang="es-ES" sz="2300" dirty="0" smtClean="0">
                <a:latin typeface="+mn-lt"/>
              </a:rPr>
              <a:t>ASTM D635.- METODO DE PRUEBA ESTANDAR PARA TASA Y TIEMPO DE COMBUSTION DE PLASTICOS EN POSICION HORIZONTAL.</a:t>
            </a:r>
            <a:endParaRPr lang="es-ES" sz="2300" b="1" dirty="0" smtClean="0">
              <a:latin typeface="+mn-lt"/>
            </a:endParaRPr>
          </a:p>
          <a:p>
            <a:pPr lvl="0" algn="just">
              <a:buFont typeface="Arial" pitchFamily="34" charset="0"/>
              <a:buChar char="•"/>
            </a:pPr>
            <a:r>
              <a:rPr lang="es-ES" sz="2300" dirty="0" smtClean="0">
                <a:latin typeface="+mn-lt"/>
              </a:rPr>
              <a:t>ASTM D3801.- METODO DE PRUEBA ESTANDAR PARA MEDICION COMPARATIVA DE LA CARACTERISTICAS DE PLASTICOS SOLIDOS A LA LLAMA EN POSICION VERTICAL</a:t>
            </a:r>
            <a:endParaRPr lang="es-ES" sz="2300" b="1" dirty="0" smtClean="0">
              <a:latin typeface="+mn-lt"/>
            </a:endParaRPr>
          </a:p>
          <a:p>
            <a:pPr lvl="0" algn="just">
              <a:buFont typeface="Arial" pitchFamily="34" charset="0"/>
              <a:buChar char="•"/>
            </a:pPr>
            <a:r>
              <a:rPr lang="es-ES" sz="2300" dirty="0" smtClean="0">
                <a:latin typeface="+mn-lt"/>
              </a:rPr>
              <a:t>ASTM D5048.- MEDICION COMPRATIVA DE LAS CARACTERISTICAS Y RESISTENCIA DE PLASTICOS SOLIDOS USANDO UNA LLAMA DE 125 mm</a:t>
            </a:r>
          </a:p>
          <a:p>
            <a:pPr lvl="0" algn="just"/>
            <a:endParaRPr lang="es-ES" sz="2500" dirty="0">
              <a:latin typeface="+mn-lt"/>
            </a:endParaRPr>
          </a:p>
          <a:p>
            <a:pPr lvl="0" algn="just"/>
            <a:r>
              <a:rPr lang="es-ES" sz="2500" dirty="0" smtClean="0">
                <a:latin typeface="+mn-lt"/>
              </a:rPr>
              <a:t>Llegando al siguiente procedimiento:</a:t>
            </a:r>
          </a:p>
          <a:p>
            <a:pPr lvl="0" algn="just">
              <a:buFont typeface="Arial" pitchFamily="34" charset="0"/>
              <a:buChar char="•"/>
            </a:pPr>
            <a:endParaRPr lang="es-ES" sz="2500" dirty="0">
              <a:latin typeface="+mn-lt"/>
            </a:endParaRPr>
          </a:p>
          <a:p>
            <a:pPr algn="just">
              <a:buFont typeface="Arial" pitchFamily="34" charset="0"/>
              <a:buChar char="•"/>
            </a:pPr>
            <a:r>
              <a:rPr lang="es-ES" sz="2500" dirty="0"/>
              <a:t>La muestra no es pre acondicionada, pero se recomienda que tenga como mínimo 30mm de ancho,</a:t>
            </a:r>
          </a:p>
          <a:p>
            <a:pPr algn="just">
              <a:buFont typeface="Arial" pitchFamily="34" charset="0"/>
              <a:buChar char="•"/>
            </a:pPr>
            <a:r>
              <a:rPr lang="es-ES" sz="2500" dirty="0"/>
              <a:t>Las muestras no deben ser mayores de 13mm de espesor (ASTM D635, D3801) </a:t>
            </a:r>
          </a:p>
          <a:p>
            <a:pPr lvl="0" algn="just"/>
            <a:endParaRPr lang="es-ES" sz="2500" dirty="0" smtClean="0">
              <a:latin typeface="+mn-lt"/>
            </a:endParaRPr>
          </a:p>
          <a:p>
            <a:pPr lvl="0" algn="just"/>
            <a:endParaRPr lang="es-ES" sz="2500" b="1" dirty="0">
              <a:latin typeface="+mn-lt"/>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0750" y="0"/>
            <a:ext cx="8223250" cy="6858000"/>
          </a:xfrm>
          <a:prstGeom prst="rect">
            <a:avLst/>
          </a:prstGeom>
          <a:noFill/>
          <a:ln w="9525">
            <a:noFill/>
            <a:miter lim="800000"/>
            <a:headEnd/>
            <a:tailEnd/>
          </a:ln>
        </p:spPr>
      </p:pic>
      <p:sp>
        <p:nvSpPr>
          <p:cNvPr id="10" name="9 CuadroTexto"/>
          <p:cNvSpPr txBox="1"/>
          <p:nvPr/>
        </p:nvSpPr>
        <p:spPr>
          <a:xfrm>
            <a:off x="142844" y="71414"/>
            <a:ext cx="8786874" cy="6109365"/>
          </a:xfrm>
          <a:prstGeom prst="rect">
            <a:avLst/>
          </a:prstGeom>
          <a:noFill/>
        </p:spPr>
        <p:txBody>
          <a:bodyPr wrap="square" rtlCol="0">
            <a:spAutoFit/>
          </a:bodyPr>
          <a:lstStyle/>
          <a:p>
            <a:pPr algn="just">
              <a:buFont typeface="Arial" pitchFamily="34" charset="0"/>
              <a:buChar char="•"/>
            </a:pPr>
            <a:r>
              <a:rPr lang="es-ES" sz="2300" dirty="0" smtClean="0">
                <a:latin typeface="+mn-lt"/>
              </a:rPr>
              <a:t>Se </a:t>
            </a:r>
            <a:r>
              <a:rPr lang="es-ES" sz="2300" dirty="0">
                <a:latin typeface="+mn-lt"/>
              </a:rPr>
              <a:t>requiere que el ambiente este entre 15ºC a 35ºC con una humedad entre el 45% y el 75% (ASTM D635, D5048, D3801)</a:t>
            </a:r>
          </a:p>
          <a:p>
            <a:pPr algn="just">
              <a:buFont typeface="Arial" pitchFamily="34" charset="0"/>
              <a:buChar char="•"/>
            </a:pPr>
            <a:r>
              <a:rPr lang="es-ES" sz="2300" dirty="0">
                <a:latin typeface="+mn-lt"/>
              </a:rPr>
              <a:t>La llama será de GLP (propano/butano) a 65PSI con una Poder </a:t>
            </a:r>
            <a:r>
              <a:rPr lang="es-ES" sz="2300" dirty="0" smtClean="0">
                <a:latin typeface="+mn-lt"/>
              </a:rPr>
              <a:t>Calórico </a:t>
            </a:r>
            <a:r>
              <a:rPr lang="es-ES" sz="2300" dirty="0">
                <a:latin typeface="+mn-lt"/>
              </a:rPr>
              <a:t>Superior de 117.23 MJ/m</a:t>
            </a:r>
            <a:r>
              <a:rPr lang="es-ES" sz="2300" baseline="30000" dirty="0">
                <a:latin typeface="+mn-lt"/>
              </a:rPr>
              <a:t>3</a:t>
            </a:r>
            <a:r>
              <a:rPr lang="es-ES" sz="2300" dirty="0">
                <a:latin typeface="+mn-lt"/>
              </a:rPr>
              <a:t> </a:t>
            </a:r>
          </a:p>
          <a:p>
            <a:pPr algn="just">
              <a:buFont typeface="Arial" pitchFamily="34" charset="0"/>
              <a:buChar char="•"/>
            </a:pPr>
            <a:r>
              <a:rPr lang="es-ES" sz="2300" dirty="0">
                <a:latin typeface="+mn-lt"/>
              </a:rPr>
              <a:t>El la llama será de aproximadamente 125mm, de color azul completamente, esperando 5 minutos para que se estabilice la llama antes de realizar cualquier ensayo (ASTM D635, D5048)</a:t>
            </a:r>
          </a:p>
          <a:p>
            <a:pPr algn="just">
              <a:buFont typeface="Arial" pitchFamily="34" charset="0"/>
              <a:buChar char="•"/>
            </a:pPr>
            <a:r>
              <a:rPr lang="es-ES" sz="2300" dirty="0">
                <a:latin typeface="+mn-lt"/>
              </a:rPr>
              <a:t>La llama estará expuesta a 45º (ASTM D635</a:t>
            </a:r>
            <a:r>
              <a:rPr lang="es-ES" sz="2300" dirty="0" smtClean="0">
                <a:latin typeface="+mn-lt"/>
              </a:rPr>
              <a:t>)</a:t>
            </a:r>
          </a:p>
          <a:p>
            <a:pPr>
              <a:buFont typeface="Arial" pitchFamily="34" charset="0"/>
              <a:buChar char="•"/>
            </a:pPr>
            <a:r>
              <a:rPr lang="es-ES" sz="2300" dirty="0">
                <a:latin typeface="+mn-lt"/>
              </a:rPr>
              <a:t>Colocar bajo la punta de la llama a una distancia de 300mm algodón con un máximo de 6mm de espesor, para observar si se enciende el algodón, en caso de que el polímero gotee.  </a:t>
            </a:r>
          </a:p>
          <a:p>
            <a:pPr>
              <a:buFont typeface="Arial" pitchFamily="34" charset="0"/>
              <a:buChar char="•"/>
            </a:pPr>
            <a:r>
              <a:rPr lang="es-ES" sz="2300" dirty="0">
                <a:latin typeface="+mn-lt"/>
              </a:rPr>
              <a:t>La muestra debe ser acercada en posición horizontal, formando un angulo de 45º entre el plano longitudinal de la muestra y el eje vertical (ASTM D635).</a:t>
            </a:r>
          </a:p>
          <a:p>
            <a:pPr>
              <a:buFont typeface="Arial" pitchFamily="34" charset="0"/>
              <a:buChar char="•"/>
            </a:pPr>
            <a:r>
              <a:rPr lang="es-ES" sz="2300" dirty="0">
                <a:latin typeface="+mn-lt"/>
              </a:rPr>
              <a:t>La muestra debe hacer contacto con el extremo de la llama avanzar a una tasa uniforme y similar a la tasa con la que se consume el polímero. (ASTM D635</a:t>
            </a:r>
            <a:r>
              <a:rPr lang="es-ES" sz="2300" dirty="0" smtClean="0">
                <a:latin typeface="+mn-lt"/>
              </a:rPr>
              <a:t>)</a:t>
            </a:r>
            <a:endParaRPr lang="es-ES" sz="2300" dirty="0">
              <a:latin typeface="+mn-lt"/>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Imagen 6"/>
          <p:cNvPicPr>
            <a:picLocks noChangeAspect="1" noChangeArrowheads="1"/>
          </p:cNvPicPr>
          <p:nvPr/>
        </p:nvPicPr>
        <p:blipFill>
          <a:blip r:embed="rId2"/>
          <a:srcRect/>
          <a:stretch>
            <a:fillRect/>
          </a:stretch>
        </p:blipFill>
        <p:spPr bwMode="auto">
          <a:xfrm>
            <a:off x="2000232" y="71414"/>
            <a:ext cx="5643602" cy="3621776"/>
          </a:xfrm>
          <a:prstGeom prst="rect">
            <a:avLst/>
          </a:prstGeom>
          <a:noFill/>
          <a:ln w="9525">
            <a:noFill/>
            <a:miter lim="800000"/>
            <a:headEnd/>
            <a:tailEnd/>
          </a:ln>
        </p:spPr>
      </p:pic>
      <p:pic>
        <p:nvPicPr>
          <p:cNvPr id="106499" name="Imagen 4"/>
          <p:cNvPicPr>
            <a:picLocks noChangeAspect="1" noChangeArrowheads="1"/>
          </p:cNvPicPr>
          <p:nvPr/>
        </p:nvPicPr>
        <p:blipFill>
          <a:blip r:embed="rId3"/>
          <a:srcRect/>
          <a:stretch>
            <a:fillRect/>
          </a:stretch>
        </p:blipFill>
        <p:spPr bwMode="auto">
          <a:xfrm>
            <a:off x="2285984" y="4071942"/>
            <a:ext cx="5219861" cy="22860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2844" y="142852"/>
            <a:ext cx="8858280" cy="2015936"/>
          </a:xfrm>
          <a:prstGeom prst="rect">
            <a:avLst/>
          </a:prstGeom>
          <a:noFill/>
        </p:spPr>
        <p:txBody>
          <a:bodyPr wrap="square" rtlCol="0">
            <a:spAutoFit/>
          </a:bodyPr>
          <a:lstStyle/>
          <a:p>
            <a:pPr algn="just"/>
            <a:r>
              <a:rPr lang="es-ES" sz="2500" dirty="0">
                <a:latin typeface="+mn-lt"/>
              </a:rPr>
              <a:t>Las normas ASTM son operadas con metano como suministro del mechero, el cual tiene un PCS de aproximadamente 37.4 MJ/m</a:t>
            </a:r>
            <a:r>
              <a:rPr lang="es-ES" sz="2500" baseline="30000" dirty="0">
                <a:latin typeface="+mn-lt"/>
              </a:rPr>
              <a:t>3</a:t>
            </a:r>
            <a:r>
              <a:rPr lang="es-ES" sz="2500" dirty="0">
                <a:latin typeface="+mn-lt"/>
              </a:rPr>
              <a:t> mientras que en nuestra procedimiento empleamos el GLP con un PCS de 99.05 MJ/m</a:t>
            </a:r>
            <a:r>
              <a:rPr lang="es-ES" sz="2500" baseline="30000" dirty="0">
                <a:latin typeface="+mn-lt"/>
              </a:rPr>
              <a:t>3</a:t>
            </a:r>
            <a:r>
              <a:rPr lang="es-ES" sz="2500" dirty="0">
                <a:latin typeface="+mn-lt"/>
              </a:rPr>
              <a:t>, el cual esta valorado similar al propano, y una temperatura de llama de </a:t>
            </a:r>
            <a:r>
              <a:rPr lang="es-ES" sz="2500" dirty="0" smtClean="0">
                <a:latin typeface="+mn-lt"/>
              </a:rPr>
              <a:t>1980ºC</a:t>
            </a:r>
            <a:endParaRPr lang="es-ES" sz="2500" dirty="0">
              <a:latin typeface="+mn-lt"/>
            </a:endParaRPr>
          </a:p>
        </p:txBody>
      </p:sp>
      <p:pic>
        <p:nvPicPr>
          <p:cNvPr id="107522" name="Imagen 10" descr="G:\DCIM\103_PANA\P1030349.JPG"/>
          <p:cNvPicPr>
            <a:picLocks noChangeAspect="1" noChangeArrowheads="1"/>
          </p:cNvPicPr>
          <p:nvPr/>
        </p:nvPicPr>
        <p:blipFill>
          <a:blip r:embed="rId2" cstate="print"/>
          <a:srcRect/>
          <a:stretch>
            <a:fillRect/>
          </a:stretch>
        </p:blipFill>
        <p:spPr bwMode="auto">
          <a:xfrm>
            <a:off x="2357422" y="2357430"/>
            <a:ext cx="5357850" cy="40239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357158" y="142852"/>
          <a:ext cx="8572560" cy="6500858"/>
        </p:xfrm>
        <a:graphic>
          <a:graphicData uri="http://schemas.openxmlformats.org/drawingml/2006/table">
            <a:tbl>
              <a:tblPr/>
              <a:tblGrid>
                <a:gridCol w="1225021"/>
                <a:gridCol w="5266383"/>
                <a:gridCol w="2081156"/>
              </a:tblGrid>
              <a:tr h="847938">
                <a:tc>
                  <a:txBody>
                    <a:bodyPr/>
                    <a:lstStyle/>
                    <a:p>
                      <a:pPr algn="ctr">
                        <a:spcAft>
                          <a:spcPts val="0"/>
                        </a:spcAft>
                      </a:pPr>
                      <a:r>
                        <a:rPr lang="es-ES" sz="1400" b="1" dirty="0">
                          <a:latin typeface="Arial"/>
                          <a:ea typeface="Calibri"/>
                          <a:cs typeface="Calibri"/>
                        </a:rPr>
                        <a:t> </a:t>
                      </a:r>
                      <a:r>
                        <a:rPr lang="es-CR" sz="1400" b="1" dirty="0">
                          <a:solidFill>
                            <a:srgbClr val="FFFFFF"/>
                          </a:solidFill>
                          <a:latin typeface="Arial"/>
                          <a:ea typeface="Calibri"/>
                          <a:cs typeface="Calibri"/>
                        </a:rPr>
                        <a:t>POLIMERO</a:t>
                      </a:r>
                      <a:endParaRPr lang="es-ES" sz="1400" dirty="0">
                        <a:latin typeface="Calibri"/>
                        <a:ea typeface="Calibri"/>
                        <a:cs typeface="Calibri"/>
                      </a:endParaRPr>
                    </a:p>
                  </a:txBody>
                  <a:tcPr marL="66301" marR="6630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spcAft>
                          <a:spcPts val="0"/>
                        </a:spcAft>
                      </a:pPr>
                      <a:r>
                        <a:rPr lang="es-CR" sz="1400" b="1" dirty="0">
                          <a:solidFill>
                            <a:srgbClr val="FFFFFF"/>
                          </a:solidFill>
                          <a:latin typeface="Arial"/>
                          <a:ea typeface="Calibri"/>
                          <a:cs typeface="Calibri"/>
                        </a:rPr>
                        <a:t>CARACTERISTICA DE LA LLAMA Y COMPORTAMIENTO</a:t>
                      </a:r>
                      <a:endParaRPr lang="es-ES" sz="1400" dirty="0">
                        <a:latin typeface="Calibri"/>
                        <a:ea typeface="Calibri"/>
                        <a:cs typeface="Calibri"/>
                      </a:endParaRPr>
                    </a:p>
                  </a:txBody>
                  <a:tcPr marL="66301" marR="6630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spcAft>
                          <a:spcPts val="0"/>
                        </a:spcAft>
                      </a:pPr>
                      <a:r>
                        <a:rPr lang="es-CR" sz="1400" b="1" dirty="0">
                          <a:solidFill>
                            <a:srgbClr val="FFFFFF"/>
                          </a:solidFill>
                          <a:latin typeface="Arial"/>
                          <a:ea typeface="Calibri"/>
                          <a:cs typeface="Calibri"/>
                        </a:rPr>
                        <a:t>OLOR</a:t>
                      </a:r>
                      <a:endParaRPr lang="es-ES" sz="1400" dirty="0">
                        <a:latin typeface="Calibri"/>
                        <a:ea typeface="Calibri"/>
                        <a:cs typeface="Calibri"/>
                      </a:endParaRPr>
                    </a:p>
                  </a:txBody>
                  <a:tcPr marL="66301" marR="6630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565292">
                <a:tc>
                  <a:txBody>
                    <a:bodyPr/>
                    <a:lstStyle/>
                    <a:p>
                      <a:pPr algn="ctr">
                        <a:spcAft>
                          <a:spcPts val="0"/>
                        </a:spcAft>
                      </a:pPr>
                      <a:r>
                        <a:rPr lang="es-CR" sz="1400" dirty="0">
                          <a:latin typeface="Arial"/>
                          <a:ea typeface="Calibri"/>
                          <a:cs typeface="Calibri"/>
                        </a:rPr>
                        <a:t>PVC negro</a:t>
                      </a:r>
                      <a:endParaRPr lang="es-ES" sz="1400" dirty="0">
                        <a:latin typeface="Calibri"/>
                        <a:ea typeface="Calibri"/>
                        <a:cs typeface="Calibri"/>
                      </a:endParaRPr>
                    </a:p>
                  </a:txBody>
                  <a:tcPr marL="66301" marR="6630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600" dirty="0">
                          <a:latin typeface="Arial"/>
                          <a:ea typeface="Calibri"/>
                          <a:cs typeface="Calibri"/>
                        </a:rPr>
                        <a:t>Llama</a:t>
                      </a:r>
                      <a:r>
                        <a:rPr lang="es-CR" sz="1400" dirty="0">
                          <a:latin typeface="Arial"/>
                          <a:ea typeface="Calibri"/>
                          <a:cs typeface="Calibri"/>
                        </a:rPr>
                        <a:t> amarilla con vértice verde, auto extinguible, produce hollín, se ablanda, se carboniza</a:t>
                      </a:r>
                      <a:endParaRPr lang="es-ES" sz="1400" dirty="0">
                        <a:latin typeface="Calibri"/>
                        <a:ea typeface="Calibri"/>
                        <a:cs typeface="Calibri"/>
                      </a:endParaRPr>
                    </a:p>
                  </a:txBody>
                  <a:tcPr marL="66301" marR="6630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400" dirty="0">
                          <a:latin typeface="Arial"/>
                          <a:ea typeface="Calibri"/>
                          <a:cs typeface="Calibri"/>
                        </a:rPr>
                        <a:t>Cloro</a:t>
                      </a:r>
                      <a:endParaRPr lang="es-ES" sz="1400" dirty="0">
                        <a:latin typeface="Calibri"/>
                        <a:ea typeface="Calibri"/>
                        <a:cs typeface="Calibri"/>
                      </a:endParaRPr>
                    </a:p>
                  </a:txBody>
                  <a:tcPr marL="66301" marR="6630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292">
                <a:tc>
                  <a:txBody>
                    <a:bodyPr/>
                    <a:lstStyle/>
                    <a:p>
                      <a:pPr algn="ctr">
                        <a:spcAft>
                          <a:spcPts val="0"/>
                        </a:spcAft>
                      </a:pPr>
                      <a:r>
                        <a:rPr lang="es-CR" sz="1400" dirty="0">
                          <a:latin typeface="Arial"/>
                          <a:ea typeface="Calibri"/>
                          <a:cs typeface="Calibri"/>
                        </a:rPr>
                        <a:t>PVC transp.</a:t>
                      </a:r>
                      <a:endParaRPr lang="es-ES" sz="1400" dirty="0">
                        <a:latin typeface="Calibri"/>
                        <a:ea typeface="Calibri"/>
                        <a:cs typeface="Calibri"/>
                      </a:endParaRPr>
                    </a:p>
                  </a:txBody>
                  <a:tcPr marL="66301" marR="6630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400" dirty="0">
                          <a:latin typeface="Arial"/>
                          <a:ea typeface="Calibri"/>
                          <a:cs typeface="Calibri"/>
                        </a:rPr>
                        <a:t>Llama amarilla con vértice verde, auto extinguible, produce hollín, se ablanda, se carboniza</a:t>
                      </a:r>
                      <a:endParaRPr lang="es-ES" sz="1400" dirty="0">
                        <a:latin typeface="Calibri"/>
                        <a:ea typeface="Calibri"/>
                        <a:cs typeface="Calibri"/>
                      </a:endParaRPr>
                    </a:p>
                  </a:txBody>
                  <a:tcPr marL="66301" marR="6630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400" dirty="0">
                          <a:latin typeface="Arial"/>
                          <a:ea typeface="Calibri"/>
                          <a:cs typeface="Calibri"/>
                        </a:rPr>
                        <a:t>Cloro (menos intenso que el PVC negro)</a:t>
                      </a:r>
                      <a:endParaRPr lang="es-ES" sz="1400" dirty="0">
                        <a:latin typeface="Calibri"/>
                        <a:ea typeface="Calibri"/>
                        <a:cs typeface="Calibri"/>
                      </a:endParaRPr>
                    </a:p>
                  </a:txBody>
                  <a:tcPr marL="66301" marR="6630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292">
                <a:tc>
                  <a:txBody>
                    <a:bodyPr/>
                    <a:lstStyle/>
                    <a:p>
                      <a:pPr algn="ctr">
                        <a:spcAft>
                          <a:spcPts val="0"/>
                        </a:spcAft>
                      </a:pPr>
                      <a:r>
                        <a:rPr lang="es-CR" sz="1400" dirty="0">
                          <a:latin typeface="Arial"/>
                          <a:ea typeface="Calibri"/>
                          <a:cs typeface="Calibri"/>
                        </a:rPr>
                        <a:t>PEBD</a:t>
                      </a:r>
                      <a:endParaRPr lang="es-ES" sz="1400" dirty="0">
                        <a:latin typeface="Calibri"/>
                        <a:ea typeface="Calibri"/>
                        <a:cs typeface="Calibri"/>
                      </a:endParaRPr>
                    </a:p>
                  </a:txBody>
                  <a:tcPr marL="66301" marR="6630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400" dirty="0">
                          <a:latin typeface="Arial"/>
                          <a:ea typeface="Calibri"/>
                          <a:cs typeface="Calibri"/>
                        </a:rPr>
                        <a:t>Llama azul con vértice amarillo, llama brillante, produce poco hollín, produce goteo</a:t>
                      </a:r>
                      <a:endParaRPr lang="es-ES" sz="1400" dirty="0">
                        <a:latin typeface="Calibri"/>
                        <a:ea typeface="Calibri"/>
                        <a:cs typeface="Calibri"/>
                      </a:endParaRPr>
                    </a:p>
                  </a:txBody>
                  <a:tcPr marL="66301" marR="6630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400" dirty="0">
                          <a:latin typeface="Arial"/>
                          <a:ea typeface="Calibri"/>
                          <a:cs typeface="Calibri"/>
                        </a:rPr>
                        <a:t>Cera</a:t>
                      </a:r>
                      <a:endParaRPr lang="es-ES" sz="1400" dirty="0">
                        <a:latin typeface="Calibri"/>
                        <a:ea typeface="Calibri"/>
                        <a:cs typeface="Calibri"/>
                      </a:endParaRPr>
                    </a:p>
                  </a:txBody>
                  <a:tcPr marL="66301" marR="6630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7938">
                <a:tc>
                  <a:txBody>
                    <a:bodyPr/>
                    <a:lstStyle/>
                    <a:p>
                      <a:pPr algn="ctr">
                        <a:spcAft>
                          <a:spcPts val="0"/>
                        </a:spcAft>
                      </a:pPr>
                      <a:r>
                        <a:rPr lang="es-CR" sz="1400" dirty="0">
                          <a:latin typeface="Arial"/>
                          <a:ea typeface="Calibri"/>
                          <a:cs typeface="Calibri"/>
                        </a:rPr>
                        <a:t>PEAD amarillo</a:t>
                      </a:r>
                      <a:endParaRPr lang="es-ES" sz="1400" dirty="0">
                        <a:latin typeface="Calibri"/>
                        <a:ea typeface="Calibri"/>
                        <a:cs typeface="Calibri"/>
                      </a:endParaRPr>
                    </a:p>
                  </a:txBody>
                  <a:tcPr marL="66301" marR="6630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400" dirty="0">
                          <a:latin typeface="Arial"/>
                          <a:ea typeface="Calibri"/>
                          <a:cs typeface="Calibri"/>
                        </a:rPr>
                        <a:t>Llama azul con vértice amarillo, llama brillante, produce hollín solo al inicio antes de prenderse, incoloro al fundirse, produce goteo</a:t>
                      </a:r>
                      <a:endParaRPr lang="es-ES" sz="1400" dirty="0">
                        <a:latin typeface="Calibri"/>
                        <a:ea typeface="Calibri"/>
                        <a:cs typeface="Calibri"/>
                      </a:endParaRPr>
                    </a:p>
                  </a:txBody>
                  <a:tcPr marL="66301" marR="6630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400" dirty="0">
                          <a:latin typeface="Arial"/>
                          <a:ea typeface="Calibri"/>
                          <a:cs typeface="Calibri"/>
                        </a:rPr>
                        <a:t>Cera</a:t>
                      </a:r>
                      <a:endParaRPr lang="es-ES" sz="1400" dirty="0">
                        <a:latin typeface="Calibri"/>
                        <a:ea typeface="Calibri"/>
                        <a:cs typeface="Calibri"/>
                      </a:endParaRPr>
                    </a:p>
                  </a:txBody>
                  <a:tcPr marL="66301" marR="6630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0584">
                <a:tc>
                  <a:txBody>
                    <a:bodyPr/>
                    <a:lstStyle/>
                    <a:p>
                      <a:pPr algn="ctr">
                        <a:spcAft>
                          <a:spcPts val="0"/>
                        </a:spcAft>
                      </a:pPr>
                      <a:r>
                        <a:rPr lang="es-CR" sz="1400" dirty="0">
                          <a:latin typeface="Arial"/>
                          <a:ea typeface="Calibri"/>
                          <a:cs typeface="Calibri"/>
                        </a:rPr>
                        <a:t>PEAD blanco</a:t>
                      </a:r>
                      <a:endParaRPr lang="es-ES" sz="1400" dirty="0">
                        <a:latin typeface="Calibri"/>
                        <a:ea typeface="Calibri"/>
                        <a:cs typeface="Calibri"/>
                      </a:endParaRPr>
                    </a:p>
                  </a:txBody>
                  <a:tcPr marL="66301" marR="6630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400" dirty="0">
                          <a:latin typeface="Arial"/>
                          <a:ea typeface="Calibri"/>
                          <a:cs typeface="Calibri"/>
                        </a:rPr>
                        <a:t>Llama azul con vértice amarillo, llama brillante, produce hollín solo al inicio antes de prenderse, incoloro al fundirse (pero cuando se enfría retoma su color original), produce goteo</a:t>
                      </a:r>
                      <a:endParaRPr lang="es-ES" sz="1400" dirty="0">
                        <a:latin typeface="Calibri"/>
                        <a:ea typeface="Calibri"/>
                        <a:cs typeface="Calibri"/>
                      </a:endParaRPr>
                    </a:p>
                  </a:txBody>
                  <a:tcPr marL="66301" marR="6630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400" dirty="0">
                          <a:latin typeface="Arial"/>
                          <a:ea typeface="Calibri"/>
                          <a:cs typeface="Calibri"/>
                        </a:rPr>
                        <a:t>Cera</a:t>
                      </a:r>
                      <a:endParaRPr lang="es-ES" sz="1400" dirty="0">
                        <a:latin typeface="Calibri"/>
                        <a:ea typeface="Calibri"/>
                        <a:cs typeface="Calibri"/>
                      </a:endParaRPr>
                    </a:p>
                  </a:txBody>
                  <a:tcPr marL="66301" marR="6630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7938">
                <a:tc>
                  <a:txBody>
                    <a:bodyPr/>
                    <a:lstStyle/>
                    <a:p>
                      <a:pPr algn="ctr">
                        <a:spcAft>
                          <a:spcPts val="0"/>
                        </a:spcAft>
                      </a:pPr>
                      <a:r>
                        <a:rPr lang="es-CR" sz="1400" dirty="0">
                          <a:latin typeface="Arial"/>
                          <a:ea typeface="Calibri"/>
                          <a:cs typeface="Calibri"/>
                        </a:rPr>
                        <a:t>PP</a:t>
                      </a:r>
                      <a:endParaRPr lang="es-ES" sz="1400" dirty="0">
                        <a:latin typeface="Calibri"/>
                        <a:ea typeface="Calibri"/>
                        <a:cs typeface="Calibri"/>
                      </a:endParaRPr>
                    </a:p>
                  </a:txBody>
                  <a:tcPr marL="66301" marR="6630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400" dirty="0">
                          <a:latin typeface="Arial"/>
                          <a:ea typeface="Calibri"/>
                          <a:cs typeface="Calibri"/>
                        </a:rPr>
                        <a:t>Llama azul con vértice amarillo, llama brillante, produce hollín solo al inicio antes de prenderse, produce goteo</a:t>
                      </a:r>
                      <a:endParaRPr lang="es-ES" sz="1400" dirty="0">
                        <a:latin typeface="Calibri"/>
                        <a:ea typeface="Calibri"/>
                        <a:cs typeface="Calibri"/>
                      </a:endParaRPr>
                    </a:p>
                  </a:txBody>
                  <a:tcPr marL="66301" marR="6630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400" dirty="0">
                          <a:latin typeface="Arial"/>
                          <a:ea typeface="Calibri"/>
                          <a:cs typeface="Calibri"/>
                        </a:rPr>
                        <a:t>En un inicio huele a gasolina, y después deja un olor a cera</a:t>
                      </a:r>
                      <a:endParaRPr lang="es-ES" sz="1400" dirty="0">
                        <a:latin typeface="Calibri"/>
                        <a:ea typeface="Calibri"/>
                        <a:cs typeface="Calibri"/>
                      </a:endParaRPr>
                    </a:p>
                  </a:txBody>
                  <a:tcPr marL="66301" marR="6630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0584">
                <a:tc>
                  <a:txBody>
                    <a:bodyPr/>
                    <a:lstStyle/>
                    <a:p>
                      <a:pPr algn="ctr">
                        <a:spcAft>
                          <a:spcPts val="0"/>
                        </a:spcAft>
                      </a:pPr>
                      <a:r>
                        <a:rPr lang="es-CR" sz="1400" dirty="0">
                          <a:latin typeface="Arial"/>
                          <a:ea typeface="Calibri"/>
                          <a:cs typeface="Calibri"/>
                        </a:rPr>
                        <a:t>PS cristal</a:t>
                      </a:r>
                      <a:endParaRPr lang="es-ES" sz="1400" dirty="0">
                        <a:latin typeface="Calibri"/>
                        <a:ea typeface="Calibri"/>
                        <a:cs typeface="Calibri"/>
                      </a:endParaRPr>
                    </a:p>
                  </a:txBody>
                  <a:tcPr marL="66301" marR="6630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400" dirty="0">
                          <a:latin typeface="Arial"/>
                          <a:ea typeface="Calibri"/>
                          <a:cs typeface="Calibri"/>
                        </a:rPr>
                        <a:t>Llama amarilla, produce ruido al quemarse como pequeñas burbujas que se pueden ver, produce hollín, produce goteo, fácilmente inflamable, se ablanda, se carboniza</a:t>
                      </a:r>
                      <a:endParaRPr lang="es-ES" sz="1400" dirty="0">
                        <a:latin typeface="Calibri"/>
                        <a:ea typeface="Calibri"/>
                        <a:cs typeface="Calibri"/>
                      </a:endParaRPr>
                    </a:p>
                  </a:txBody>
                  <a:tcPr marL="66301" marR="6630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400" dirty="0">
                          <a:latin typeface="Arial"/>
                          <a:ea typeface="Calibri"/>
                          <a:cs typeface="Calibri"/>
                        </a:rPr>
                        <a:t>Un olor un poco más dulce que la cera.</a:t>
                      </a:r>
                      <a:endParaRPr lang="es-ES" sz="1400" dirty="0">
                        <a:latin typeface="Calibri"/>
                        <a:ea typeface="Calibri"/>
                        <a:cs typeface="Calibri"/>
                      </a:endParaRPr>
                    </a:p>
                  </a:txBody>
                  <a:tcPr marL="66301" marR="6630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8688" y="0"/>
            <a:ext cx="8223250" cy="6858000"/>
          </a:xfrm>
          <a:prstGeom prst="rect">
            <a:avLst/>
          </a:prstGeom>
          <a:noFill/>
          <a:ln w="9525">
            <a:noFill/>
            <a:miter lim="800000"/>
            <a:headEnd/>
            <a:tailEnd/>
          </a:ln>
        </p:spPr>
      </p:pic>
      <p:sp>
        <p:nvSpPr>
          <p:cNvPr id="3" name="2 Subtítulo"/>
          <p:cNvSpPr>
            <a:spLocks noGrp="1"/>
          </p:cNvSpPr>
          <p:nvPr>
            <p:ph type="subTitle" idx="1"/>
          </p:nvPr>
        </p:nvSpPr>
        <p:spPr>
          <a:xfrm>
            <a:off x="142875" y="71438"/>
            <a:ext cx="8858250" cy="6143625"/>
          </a:xfrm>
        </p:spPr>
        <p:txBody>
          <a:bodyPr>
            <a:noAutofit/>
          </a:bodyPr>
          <a:lstStyle/>
          <a:p>
            <a:pPr algn="just" eaLnBrk="1" fontAlgn="auto" hangingPunct="1">
              <a:lnSpc>
                <a:spcPct val="110000"/>
              </a:lnSpc>
              <a:spcAft>
                <a:spcPts val="0"/>
              </a:spcAft>
              <a:buFont typeface="Wingdings 2"/>
              <a:buNone/>
              <a:defRPr/>
            </a:pPr>
            <a:r>
              <a:rPr lang="es-CR" sz="2500" b="1" dirty="0" smtClean="0"/>
              <a:t>Elastómeros</a:t>
            </a:r>
          </a:p>
          <a:p>
            <a:pPr algn="just" eaLnBrk="1" fontAlgn="auto" hangingPunct="1">
              <a:spcAft>
                <a:spcPts val="0"/>
              </a:spcAft>
              <a:buFont typeface="Wingdings 2"/>
              <a:buNone/>
              <a:defRPr/>
            </a:pPr>
            <a:r>
              <a:rPr lang="es-CR" sz="2500" dirty="0" smtClean="0"/>
              <a:t>Los elastómeros tienen una estructura intermedia entre los termoplásticos y los termoestables, en la cual se permite que ocurra una ligera formación de enlaces reticulares entre cadenas.</a:t>
            </a:r>
          </a:p>
          <a:p>
            <a:pPr algn="just" eaLnBrk="1" fontAlgn="auto" hangingPunct="1">
              <a:spcAft>
                <a:spcPts val="0"/>
              </a:spcAft>
              <a:buFont typeface="Wingdings 2"/>
              <a:buNone/>
              <a:defRPr/>
            </a:pPr>
            <a:r>
              <a:rPr lang="es-CR" sz="2500" dirty="0" smtClean="0"/>
              <a:t>Los elastómeros presentan gran cantidad de deformación elástica al aplicarles una fuerza. </a:t>
            </a:r>
            <a:endParaRPr lang="es-ES" sz="2500" dirty="0" smtClean="0"/>
          </a:p>
          <a:p>
            <a:pPr algn="just" eaLnBrk="1" fontAlgn="auto" hangingPunct="1">
              <a:spcAft>
                <a:spcPts val="0"/>
              </a:spcAft>
              <a:buFont typeface="Wingdings 2"/>
              <a:buNone/>
              <a:defRPr/>
            </a:pPr>
            <a:r>
              <a:rPr lang="es-CR" sz="2500" dirty="0" smtClean="0"/>
              <a:t>Los usos mas frecuentes son ruedas de automóviles (poliisopreno, polibutaideno), mangueras (neopreno) y aislamiento para conductores eléctricos (poliisobutileno).</a:t>
            </a:r>
            <a:endParaRPr lang="es-ES" sz="2500" dirty="0">
              <a:solidFill>
                <a:schemeClr val="tx1"/>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0750" y="0"/>
            <a:ext cx="8223250" cy="6858000"/>
          </a:xfrm>
          <a:prstGeom prst="rect">
            <a:avLst/>
          </a:prstGeom>
          <a:noFill/>
          <a:ln w="9525">
            <a:noFill/>
            <a:miter lim="800000"/>
            <a:headEnd/>
            <a:tailEnd/>
          </a:ln>
        </p:spPr>
      </p:pic>
      <p:graphicFrame>
        <p:nvGraphicFramePr>
          <p:cNvPr id="4" name="3 Tabla"/>
          <p:cNvGraphicFramePr>
            <a:graphicFrameLocks noGrp="1"/>
          </p:cNvGraphicFramePr>
          <p:nvPr/>
        </p:nvGraphicFramePr>
        <p:xfrm>
          <a:off x="285720" y="214291"/>
          <a:ext cx="8572560" cy="3643338"/>
        </p:xfrm>
        <a:graphic>
          <a:graphicData uri="http://schemas.openxmlformats.org/drawingml/2006/table">
            <a:tbl>
              <a:tblPr/>
              <a:tblGrid>
                <a:gridCol w="1225021"/>
                <a:gridCol w="5266384"/>
                <a:gridCol w="2081155"/>
              </a:tblGrid>
              <a:tr h="840770">
                <a:tc>
                  <a:txBody>
                    <a:bodyPr/>
                    <a:lstStyle/>
                    <a:p>
                      <a:pPr algn="ctr">
                        <a:spcAft>
                          <a:spcPts val="0"/>
                        </a:spcAft>
                      </a:pPr>
                      <a:r>
                        <a:rPr lang="es-ES" sz="1400" b="1" dirty="0">
                          <a:latin typeface="Arial"/>
                          <a:ea typeface="Calibri"/>
                          <a:cs typeface="Calibri"/>
                        </a:rPr>
                        <a:t> </a:t>
                      </a:r>
                      <a:r>
                        <a:rPr lang="es-CR" sz="1400" b="1" dirty="0">
                          <a:solidFill>
                            <a:srgbClr val="FFFFFF"/>
                          </a:solidFill>
                          <a:latin typeface="Arial"/>
                          <a:ea typeface="Calibri"/>
                          <a:cs typeface="Calibri"/>
                        </a:rPr>
                        <a:t>POLIMERO</a:t>
                      </a:r>
                      <a:endParaRPr lang="es-ES" sz="1400" dirty="0">
                        <a:latin typeface="Calibri"/>
                        <a:ea typeface="Calibri"/>
                        <a:cs typeface="Calibri"/>
                      </a:endParaRPr>
                    </a:p>
                  </a:txBody>
                  <a:tcPr marL="66301" marR="6630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spcAft>
                          <a:spcPts val="0"/>
                        </a:spcAft>
                      </a:pPr>
                      <a:r>
                        <a:rPr lang="es-CR" sz="1400" b="1" dirty="0">
                          <a:solidFill>
                            <a:srgbClr val="FFFFFF"/>
                          </a:solidFill>
                          <a:latin typeface="Arial"/>
                          <a:ea typeface="Calibri"/>
                          <a:cs typeface="Calibri"/>
                        </a:rPr>
                        <a:t>CARACTERISTICA DE LA LLAMA Y COMPORTAMIENTO</a:t>
                      </a:r>
                      <a:endParaRPr lang="es-ES" sz="1400" dirty="0">
                        <a:latin typeface="Calibri"/>
                        <a:ea typeface="Calibri"/>
                        <a:cs typeface="Calibri"/>
                      </a:endParaRPr>
                    </a:p>
                  </a:txBody>
                  <a:tcPr marL="66301" marR="6630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spcAft>
                          <a:spcPts val="0"/>
                        </a:spcAft>
                      </a:pPr>
                      <a:r>
                        <a:rPr lang="es-CR" sz="1400" b="1" dirty="0">
                          <a:solidFill>
                            <a:srgbClr val="FFFFFF"/>
                          </a:solidFill>
                          <a:latin typeface="Arial"/>
                          <a:ea typeface="Calibri"/>
                          <a:cs typeface="Calibri"/>
                        </a:rPr>
                        <a:t>OLOR</a:t>
                      </a:r>
                      <a:endParaRPr lang="es-ES" sz="1400" dirty="0">
                        <a:latin typeface="Calibri"/>
                        <a:ea typeface="Calibri"/>
                        <a:cs typeface="Calibri"/>
                      </a:endParaRPr>
                    </a:p>
                  </a:txBody>
                  <a:tcPr marL="66301" marR="6630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1121028">
                <a:tc>
                  <a:txBody>
                    <a:bodyPr/>
                    <a:lstStyle/>
                    <a:p>
                      <a:pPr algn="ctr">
                        <a:spcAft>
                          <a:spcPts val="0"/>
                        </a:spcAft>
                      </a:pPr>
                      <a:r>
                        <a:rPr lang="es-CR" sz="1400" dirty="0">
                          <a:latin typeface="Arial"/>
                          <a:ea typeface="Calibri"/>
                          <a:cs typeface="Calibri"/>
                        </a:rPr>
                        <a:t>PS alto imp.</a:t>
                      </a:r>
                      <a:endParaRPr lang="es-ES" sz="1400" dirty="0">
                        <a:latin typeface="Calibri"/>
                        <a:ea typeface="Calibri"/>
                        <a:cs typeface="Calibri"/>
                      </a:endParaRPr>
                    </a:p>
                  </a:txBody>
                  <a:tcPr marL="66301" marR="6630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400" dirty="0">
                          <a:latin typeface="Arial"/>
                          <a:ea typeface="Calibri"/>
                          <a:cs typeface="Calibri"/>
                        </a:rPr>
                        <a:t>Llama amarilla, ruido casi imperceptible al quemarse pero se pueden ver pequeñas burbujas, produce hollín, produce goteo, fácilmente inflamable, se ablanda, se carboniza</a:t>
                      </a:r>
                      <a:endParaRPr lang="es-ES" sz="1400" dirty="0">
                        <a:latin typeface="Calibri"/>
                        <a:ea typeface="Calibri"/>
                        <a:cs typeface="Calibri"/>
                      </a:endParaRPr>
                    </a:p>
                  </a:txBody>
                  <a:tcPr marL="66301" marR="6630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400" dirty="0">
                          <a:latin typeface="Arial"/>
                          <a:ea typeface="Calibri"/>
                          <a:cs typeface="Calibri"/>
                        </a:rPr>
                        <a:t>Un olor un poco más dulce que la cera.</a:t>
                      </a:r>
                      <a:endParaRPr lang="es-ES" sz="1400" dirty="0">
                        <a:latin typeface="Calibri"/>
                        <a:ea typeface="Calibri"/>
                        <a:cs typeface="Calibri"/>
                      </a:endParaRPr>
                    </a:p>
                  </a:txBody>
                  <a:tcPr marL="66301" marR="6630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0770">
                <a:tc>
                  <a:txBody>
                    <a:bodyPr/>
                    <a:lstStyle/>
                    <a:p>
                      <a:pPr algn="ctr">
                        <a:spcAft>
                          <a:spcPts val="0"/>
                        </a:spcAft>
                      </a:pPr>
                      <a:r>
                        <a:rPr lang="es-CR" sz="1400" dirty="0">
                          <a:latin typeface="Arial"/>
                          <a:ea typeface="Calibri"/>
                          <a:cs typeface="Calibri"/>
                        </a:rPr>
                        <a:t>PET</a:t>
                      </a:r>
                      <a:endParaRPr lang="es-ES" sz="1400" dirty="0">
                        <a:latin typeface="Calibri"/>
                        <a:ea typeface="Calibri"/>
                        <a:cs typeface="Calibri"/>
                      </a:endParaRPr>
                    </a:p>
                  </a:txBody>
                  <a:tcPr marL="66301" marR="6630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400" dirty="0">
                          <a:latin typeface="Arial"/>
                          <a:ea typeface="Calibri"/>
                          <a:cs typeface="Calibri"/>
                        </a:rPr>
                        <a:t>Llama amarilla, se contrae al quemarse, produce goteo y esas gotas caen prendidas, se ven pocas burbujas, se carboniza, produce hollín. </a:t>
                      </a:r>
                      <a:endParaRPr lang="es-ES" sz="1400" dirty="0">
                        <a:latin typeface="Calibri"/>
                        <a:ea typeface="Calibri"/>
                        <a:cs typeface="Calibri"/>
                      </a:endParaRPr>
                    </a:p>
                  </a:txBody>
                  <a:tcPr marL="66301" marR="6630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400" dirty="0">
                          <a:latin typeface="Arial"/>
                          <a:ea typeface="Calibri"/>
                          <a:cs typeface="Calibri"/>
                        </a:rPr>
                        <a:t>Similar al vapor</a:t>
                      </a:r>
                      <a:endParaRPr lang="es-ES" sz="1400" dirty="0">
                        <a:latin typeface="Calibri"/>
                        <a:ea typeface="Calibri"/>
                        <a:cs typeface="Calibri"/>
                      </a:endParaRPr>
                    </a:p>
                  </a:txBody>
                  <a:tcPr marL="66301" marR="6630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0770">
                <a:tc>
                  <a:txBody>
                    <a:bodyPr/>
                    <a:lstStyle/>
                    <a:p>
                      <a:pPr algn="ctr">
                        <a:spcAft>
                          <a:spcPts val="0"/>
                        </a:spcAft>
                      </a:pPr>
                      <a:r>
                        <a:rPr lang="es-CR" sz="1400" dirty="0">
                          <a:latin typeface="Arial"/>
                          <a:ea typeface="Calibri"/>
                          <a:cs typeface="Calibri"/>
                        </a:rPr>
                        <a:t>ABS</a:t>
                      </a:r>
                      <a:endParaRPr lang="es-ES" sz="1400" dirty="0">
                        <a:latin typeface="Calibri"/>
                        <a:ea typeface="Calibri"/>
                        <a:cs typeface="Calibri"/>
                      </a:endParaRPr>
                    </a:p>
                  </a:txBody>
                  <a:tcPr marL="66301" marR="6630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400" dirty="0">
                          <a:latin typeface="Arial"/>
                          <a:ea typeface="Calibri"/>
                          <a:cs typeface="Calibri"/>
                        </a:rPr>
                        <a:t>No se carboniza pero si se obscurece, no gotea, llama amarilla con pequeño borde azul, se ablanda, produce mucho hollín</a:t>
                      </a:r>
                      <a:endParaRPr lang="es-ES" sz="1400" dirty="0">
                        <a:latin typeface="Calibri"/>
                        <a:ea typeface="Calibri"/>
                        <a:cs typeface="Calibri"/>
                      </a:endParaRPr>
                    </a:p>
                  </a:txBody>
                  <a:tcPr marL="66301" marR="6630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400" dirty="0">
                          <a:latin typeface="Arial"/>
                          <a:ea typeface="Calibri"/>
                          <a:cs typeface="Calibri"/>
                        </a:rPr>
                        <a:t>Similar al PS</a:t>
                      </a:r>
                      <a:endParaRPr lang="es-ES" sz="1400" dirty="0">
                        <a:latin typeface="Calibri"/>
                        <a:ea typeface="Calibri"/>
                        <a:cs typeface="Calibri"/>
                      </a:endParaRPr>
                    </a:p>
                  </a:txBody>
                  <a:tcPr marL="66301" marR="6630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CuadroTexto"/>
          <p:cNvSpPr txBox="1"/>
          <p:nvPr/>
        </p:nvSpPr>
        <p:spPr>
          <a:xfrm>
            <a:off x="285720" y="4000504"/>
            <a:ext cx="8572560" cy="2400657"/>
          </a:xfrm>
          <a:prstGeom prst="rect">
            <a:avLst/>
          </a:prstGeom>
          <a:noFill/>
        </p:spPr>
        <p:txBody>
          <a:bodyPr wrap="square" rtlCol="0">
            <a:spAutoFit/>
          </a:bodyPr>
          <a:lstStyle/>
          <a:p>
            <a:pPr algn="just"/>
            <a:r>
              <a:rPr lang="es-ES" sz="2500" dirty="0">
                <a:latin typeface="+mn-lt"/>
              </a:rPr>
              <a:t>Es importante tener en cuenta que este método es perjudicial para la salud </a:t>
            </a:r>
            <a:r>
              <a:rPr lang="es-ES" sz="2500" dirty="0" smtClean="0">
                <a:latin typeface="+mn-lt"/>
              </a:rPr>
              <a:t>y </a:t>
            </a:r>
            <a:r>
              <a:rPr lang="es-ES" sz="2500" dirty="0">
                <a:latin typeface="+mn-lt"/>
              </a:rPr>
              <a:t>para el medio ambiente, debido a los gases emitidos por la combustión de los plásticos, siendo el PVC el más dañino para ambos por la emanación de cloro en gran cantidad.</a:t>
            </a:r>
            <a:endParaRPr lang="es-ES" sz="2500" b="1" dirty="0">
              <a:latin typeface="+mn-lt"/>
            </a:endParaRPr>
          </a:p>
          <a:p>
            <a:pPr algn="just"/>
            <a:endParaRPr lang="es-ES" sz="2500" dirty="0">
              <a:latin typeface="+mn-lt"/>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0750" y="0"/>
            <a:ext cx="8223250" cy="6858000"/>
          </a:xfrm>
          <a:prstGeom prst="rect">
            <a:avLst/>
          </a:prstGeom>
          <a:noFill/>
          <a:ln w="9525">
            <a:noFill/>
            <a:miter lim="800000"/>
            <a:headEnd/>
            <a:tailEnd/>
          </a:ln>
        </p:spPr>
      </p:pic>
      <p:sp>
        <p:nvSpPr>
          <p:cNvPr id="10" name="9 CuadroTexto"/>
          <p:cNvSpPr txBox="1"/>
          <p:nvPr/>
        </p:nvSpPr>
        <p:spPr>
          <a:xfrm>
            <a:off x="142844" y="71414"/>
            <a:ext cx="8786874" cy="6247864"/>
          </a:xfrm>
          <a:prstGeom prst="rect">
            <a:avLst/>
          </a:prstGeom>
          <a:noFill/>
        </p:spPr>
        <p:txBody>
          <a:bodyPr wrap="square" rtlCol="0">
            <a:spAutoFit/>
          </a:bodyPr>
          <a:lstStyle/>
          <a:p>
            <a:pPr algn="ctr"/>
            <a:r>
              <a:rPr lang="es-ES" sz="2500" b="1" dirty="0" smtClean="0">
                <a:solidFill>
                  <a:schemeClr val="bg2">
                    <a:lumMod val="50000"/>
                  </a:schemeClr>
                </a:solidFill>
                <a:latin typeface="+mn-lt"/>
              </a:rPr>
              <a:t>ANALISIS DE RESULTADO APLICABLES A LA INDUSTRIA</a:t>
            </a:r>
          </a:p>
          <a:p>
            <a:pPr algn="just"/>
            <a:r>
              <a:rPr lang="es-ES" sz="2400" dirty="0" smtClean="0">
                <a:latin typeface="+mn-lt"/>
              </a:rPr>
              <a:t>El método con mejores resultados es el de espectroscopia infrarroja, pero se recomienda utilizar 2 o 3, incluyéndose el método de hundimiento-flotación como segunda opción, luz polarizada como tercera.</a:t>
            </a:r>
          </a:p>
          <a:p>
            <a:pPr algn="just"/>
            <a:r>
              <a:rPr lang="es-ES" sz="2400" dirty="0" smtClean="0">
                <a:latin typeface="+mn-lt"/>
              </a:rPr>
              <a:t>Otros métodos como el de flotación </a:t>
            </a:r>
            <a:r>
              <a:rPr lang="es-ES" sz="2400" dirty="0">
                <a:latin typeface="+mn-lt"/>
              </a:rPr>
              <a:t>por espuma, </a:t>
            </a:r>
            <a:r>
              <a:rPr lang="es-ES" sz="2400" dirty="0" smtClean="0">
                <a:latin typeface="+mn-lt"/>
              </a:rPr>
              <a:t>nunca </a:t>
            </a:r>
            <a:r>
              <a:rPr lang="es-ES" sz="2400" dirty="0">
                <a:latin typeface="+mn-lt"/>
              </a:rPr>
              <a:t>recupera los materiales con el 100% de pureza, y el control de las cantidades exactas para llegar a una combinación perfecta entre humectante y espumante lo hace sumamente complejo. Caso similar ocurre con el método de fricción electrostática puesto que la certeza de que tanta fricción recibió o no un elemento es incierto, por lo que no se puede garantizar la pureza del material.</a:t>
            </a:r>
          </a:p>
          <a:p>
            <a:pPr algn="just"/>
            <a:r>
              <a:rPr lang="es-CR" sz="2400" dirty="0" smtClean="0">
                <a:latin typeface="+mn-lt"/>
              </a:rPr>
              <a:t>De </a:t>
            </a:r>
            <a:r>
              <a:rPr lang="es-CR" sz="2400" dirty="0">
                <a:latin typeface="+mn-lt"/>
              </a:rPr>
              <a:t>igual, como se ha dicho anteriormente, forma el método de exposición a la llama solo tiene validez cuando se conoce </a:t>
            </a:r>
            <a:r>
              <a:rPr lang="es-CR" sz="2400" dirty="0" smtClean="0">
                <a:latin typeface="+mn-lt"/>
              </a:rPr>
              <a:t>que todo el grupo es igual.</a:t>
            </a:r>
            <a:endParaRPr lang="es-ES" sz="2400" dirty="0">
              <a:latin typeface="+mn-lt"/>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42844" y="-24"/>
            <a:ext cx="8786874" cy="477054"/>
          </a:xfrm>
          <a:prstGeom prst="rect">
            <a:avLst/>
          </a:prstGeom>
          <a:noFill/>
        </p:spPr>
        <p:txBody>
          <a:bodyPr wrap="square" rtlCol="0">
            <a:spAutoFit/>
          </a:bodyPr>
          <a:lstStyle/>
          <a:p>
            <a:pPr algn="ctr"/>
            <a:r>
              <a:rPr lang="es-ES" sz="2500" b="1" dirty="0" smtClean="0">
                <a:solidFill>
                  <a:schemeClr val="bg2">
                    <a:lumMod val="50000"/>
                  </a:schemeClr>
                </a:solidFill>
                <a:latin typeface="+mn-lt"/>
              </a:rPr>
              <a:t>ANALISIS ECONOMICO FINACIERO</a:t>
            </a:r>
          </a:p>
        </p:txBody>
      </p:sp>
      <p:graphicFrame>
        <p:nvGraphicFramePr>
          <p:cNvPr id="4" name="3 Tabla"/>
          <p:cNvGraphicFramePr>
            <a:graphicFrameLocks noGrp="1"/>
          </p:cNvGraphicFramePr>
          <p:nvPr/>
        </p:nvGraphicFramePr>
        <p:xfrm>
          <a:off x="1000100" y="357168"/>
          <a:ext cx="7429552" cy="6500831"/>
        </p:xfrm>
        <a:graphic>
          <a:graphicData uri="http://schemas.openxmlformats.org/drawingml/2006/table">
            <a:tbl>
              <a:tblPr/>
              <a:tblGrid>
                <a:gridCol w="2334614"/>
                <a:gridCol w="2334614"/>
                <a:gridCol w="1380162"/>
                <a:gridCol w="1380162"/>
              </a:tblGrid>
              <a:tr h="347553">
                <a:tc>
                  <a:txBody>
                    <a:bodyPr/>
                    <a:lstStyle/>
                    <a:p>
                      <a:pPr algn="ctr">
                        <a:spcAft>
                          <a:spcPts val="0"/>
                        </a:spcAft>
                      </a:pPr>
                      <a:r>
                        <a:rPr lang="es-CR" sz="1100" b="1" dirty="0">
                          <a:solidFill>
                            <a:srgbClr val="FFFFFF"/>
                          </a:solidFill>
                          <a:latin typeface="Arial"/>
                          <a:ea typeface="Calibri"/>
                          <a:cs typeface="Calibri"/>
                        </a:rPr>
                        <a:t>METODO</a:t>
                      </a:r>
                      <a:endParaRPr lang="es-ES" sz="1100" dirty="0">
                        <a:latin typeface="Calibri"/>
                        <a:ea typeface="Calibri"/>
                        <a:cs typeface="Calibri"/>
                      </a:endParaRPr>
                    </a:p>
                  </a:txBody>
                  <a:tcPr marL="44442" marR="4444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spcAft>
                          <a:spcPts val="0"/>
                        </a:spcAft>
                      </a:pPr>
                      <a:r>
                        <a:rPr lang="es-CR" sz="1100" b="1" dirty="0">
                          <a:solidFill>
                            <a:srgbClr val="FFFFFF"/>
                          </a:solidFill>
                          <a:latin typeface="Arial"/>
                          <a:ea typeface="Calibri"/>
                          <a:cs typeface="Calibri"/>
                        </a:rPr>
                        <a:t>EQUIPOS /ELEMENTOS UTILIZADOS</a:t>
                      </a:r>
                      <a:endParaRPr lang="es-ES" sz="1100" dirty="0">
                        <a:latin typeface="Calibri"/>
                        <a:ea typeface="Calibri"/>
                        <a:cs typeface="Calibri"/>
                      </a:endParaRPr>
                    </a:p>
                  </a:txBody>
                  <a:tcPr marL="44442" marR="444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spcAft>
                          <a:spcPts val="0"/>
                        </a:spcAft>
                      </a:pPr>
                      <a:r>
                        <a:rPr lang="es-CR" sz="1100" b="1" dirty="0">
                          <a:solidFill>
                            <a:srgbClr val="FFFFFF"/>
                          </a:solidFill>
                          <a:latin typeface="Arial"/>
                          <a:ea typeface="Calibri"/>
                          <a:cs typeface="Calibri"/>
                        </a:rPr>
                        <a:t>CANTIDAD</a:t>
                      </a:r>
                      <a:endParaRPr lang="es-ES" sz="1100" dirty="0">
                        <a:latin typeface="Calibri"/>
                        <a:ea typeface="Calibri"/>
                        <a:cs typeface="Calibri"/>
                      </a:endParaRPr>
                    </a:p>
                  </a:txBody>
                  <a:tcPr marL="44442" marR="444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spcAft>
                          <a:spcPts val="0"/>
                        </a:spcAft>
                      </a:pPr>
                      <a:r>
                        <a:rPr lang="es-CR" sz="1100" b="1" dirty="0">
                          <a:solidFill>
                            <a:srgbClr val="FFFFFF"/>
                          </a:solidFill>
                          <a:latin typeface="Arial"/>
                          <a:ea typeface="Calibri"/>
                          <a:cs typeface="Calibri"/>
                        </a:rPr>
                        <a:t>COSTO</a:t>
                      </a:r>
                      <a:endParaRPr lang="es-ES" sz="1100" dirty="0">
                        <a:latin typeface="Calibri"/>
                        <a:ea typeface="Calibri"/>
                        <a:cs typeface="Calibri"/>
                      </a:endParaRPr>
                    </a:p>
                  </a:txBody>
                  <a:tcPr marL="44442" marR="4444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347553">
                <a:tc rowSpan="4">
                  <a:txBody>
                    <a:bodyPr/>
                    <a:lstStyle/>
                    <a:p>
                      <a:pPr algn="ctr">
                        <a:spcAft>
                          <a:spcPts val="0"/>
                        </a:spcAft>
                      </a:pPr>
                      <a:r>
                        <a:rPr lang="es-CR" sz="1100" dirty="0">
                          <a:latin typeface="Arial"/>
                          <a:ea typeface="Calibri"/>
                          <a:cs typeface="Calibri"/>
                        </a:rPr>
                        <a:t>Hundimiento-Flotación</a:t>
                      </a:r>
                      <a:endParaRPr lang="es-ES" sz="1100" dirty="0">
                        <a:latin typeface="Calibri"/>
                        <a:ea typeface="Calibri"/>
                        <a:cs typeface="Calibri"/>
                      </a:endParaRPr>
                    </a:p>
                  </a:txBody>
                  <a:tcPr marL="44442" marR="4444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100" dirty="0">
                          <a:latin typeface="Arial"/>
                          <a:ea typeface="Calibri"/>
                          <a:cs typeface="Calibri"/>
                        </a:rPr>
                        <a:t>Cloruro de Sodio-NaCl (Sal de mesa)</a:t>
                      </a:r>
                      <a:endParaRPr lang="es-ES" sz="1100" dirty="0">
                        <a:latin typeface="Calibri"/>
                        <a:ea typeface="Calibri"/>
                        <a:cs typeface="Calibri"/>
                      </a:endParaRPr>
                    </a:p>
                  </a:txBody>
                  <a:tcPr marL="44442" marR="444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100" dirty="0">
                          <a:latin typeface="Arial"/>
                          <a:ea typeface="Calibri"/>
                          <a:cs typeface="Calibri"/>
                        </a:rPr>
                        <a:t>500g</a:t>
                      </a:r>
                      <a:endParaRPr lang="es-ES" sz="1100" dirty="0">
                        <a:latin typeface="Calibri"/>
                        <a:ea typeface="Calibri"/>
                        <a:cs typeface="Calibri"/>
                      </a:endParaRPr>
                    </a:p>
                  </a:txBody>
                  <a:tcPr marL="44442" marR="444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100" dirty="0">
                          <a:latin typeface="Arial"/>
                          <a:ea typeface="Calibri"/>
                          <a:cs typeface="Calibri"/>
                        </a:rPr>
                        <a:t>$0.70</a:t>
                      </a:r>
                      <a:endParaRPr lang="es-ES" sz="1100" dirty="0">
                        <a:latin typeface="Calibri"/>
                        <a:ea typeface="Calibri"/>
                        <a:cs typeface="Calibri"/>
                      </a:endParaRPr>
                    </a:p>
                  </a:txBody>
                  <a:tcPr marL="44442" marR="4444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553">
                <a:tc vMerge="1">
                  <a:txBody>
                    <a:bodyPr/>
                    <a:lstStyle/>
                    <a:p>
                      <a:endParaRPr lang="es-ES"/>
                    </a:p>
                  </a:txBody>
                  <a:tcPr/>
                </a:tc>
                <a:tc>
                  <a:txBody>
                    <a:bodyPr/>
                    <a:lstStyle/>
                    <a:p>
                      <a:pPr algn="ctr">
                        <a:spcAft>
                          <a:spcPts val="0"/>
                        </a:spcAft>
                      </a:pPr>
                      <a:r>
                        <a:rPr lang="es-CR" sz="1100" dirty="0">
                          <a:latin typeface="Arial"/>
                          <a:ea typeface="Calibri"/>
                          <a:cs typeface="Calibri"/>
                        </a:rPr>
                        <a:t>Alcohol Etílico</a:t>
                      </a:r>
                      <a:endParaRPr lang="es-ES" sz="1100" dirty="0">
                        <a:latin typeface="Calibri"/>
                        <a:ea typeface="Calibri"/>
                        <a:cs typeface="Calibri"/>
                      </a:endParaRPr>
                    </a:p>
                  </a:txBody>
                  <a:tcPr marL="44442" marR="444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100" dirty="0">
                          <a:latin typeface="Arial"/>
                          <a:ea typeface="Calibri"/>
                          <a:cs typeface="Calibri"/>
                        </a:rPr>
                        <a:t>1 galón</a:t>
                      </a:r>
                      <a:endParaRPr lang="es-ES" sz="1100" dirty="0">
                        <a:latin typeface="Calibri"/>
                        <a:ea typeface="Calibri"/>
                        <a:cs typeface="Calibri"/>
                      </a:endParaRPr>
                    </a:p>
                  </a:txBody>
                  <a:tcPr marL="44442" marR="444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100" dirty="0">
                          <a:latin typeface="Arial"/>
                          <a:ea typeface="Calibri"/>
                          <a:cs typeface="Calibri"/>
                        </a:rPr>
                        <a:t>Donación Mecanoplast</a:t>
                      </a:r>
                      <a:endParaRPr lang="es-ES" sz="1100" dirty="0">
                        <a:latin typeface="Calibri"/>
                        <a:ea typeface="Calibri"/>
                        <a:cs typeface="Calibri"/>
                      </a:endParaRPr>
                    </a:p>
                  </a:txBody>
                  <a:tcPr marL="44442" marR="4444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553">
                <a:tc vMerge="1">
                  <a:txBody>
                    <a:bodyPr/>
                    <a:lstStyle/>
                    <a:p>
                      <a:endParaRPr lang="es-ES"/>
                    </a:p>
                  </a:txBody>
                  <a:tcPr/>
                </a:tc>
                <a:tc>
                  <a:txBody>
                    <a:bodyPr/>
                    <a:lstStyle/>
                    <a:p>
                      <a:pPr algn="ctr">
                        <a:spcAft>
                          <a:spcPts val="0"/>
                        </a:spcAft>
                      </a:pPr>
                      <a:r>
                        <a:rPr lang="es-CR" sz="1100" dirty="0">
                          <a:latin typeface="Arial"/>
                          <a:ea typeface="Calibri"/>
                          <a:cs typeface="Calibri"/>
                        </a:rPr>
                        <a:t>Agua</a:t>
                      </a:r>
                      <a:endParaRPr lang="es-ES" sz="1100" dirty="0">
                        <a:latin typeface="Calibri"/>
                        <a:ea typeface="Calibri"/>
                        <a:cs typeface="Calibri"/>
                      </a:endParaRPr>
                    </a:p>
                  </a:txBody>
                  <a:tcPr marL="44442" marR="444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100" dirty="0">
                          <a:latin typeface="Arial"/>
                          <a:ea typeface="Calibri"/>
                          <a:cs typeface="Calibri"/>
                        </a:rPr>
                        <a:t>--</a:t>
                      </a:r>
                      <a:endParaRPr lang="es-ES" sz="1100" dirty="0">
                        <a:latin typeface="Calibri"/>
                        <a:ea typeface="Calibri"/>
                        <a:cs typeface="Calibri"/>
                      </a:endParaRPr>
                    </a:p>
                  </a:txBody>
                  <a:tcPr marL="44442" marR="444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100" dirty="0">
                          <a:latin typeface="Arial"/>
                          <a:ea typeface="Calibri"/>
                          <a:cs typeface="Calibri"/>
                        </a:rPr>
                        <a:t>Suministro publico</a:t>
                      </a:r>
                      <a:endParaRPr lang="es-ES" sz="1100" dirty="0">
                        <a:latin typeface="Calibri"/>
                        <a:ea typeface="Calibri"/>
                        <a:cs typeface="Calibri"/>
                      </a:endParaRPr>
                    </a:p>
                  </a:txBody>
                  <a:tcPr marL="44442" marR="4444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553">
                <a:tc vMerge="1">
                  <a:txBody>
                    <a:bodyPr/>
                    <a:lstStyle/>
                    <a:p>
                      <a:endParaRPr lang="es-ES"/>
                    </a:p>
                  </a:txBody>
                  <a:tcPr/>
                </a:tc>
                <a:tc>
                  <a:txBody>
                    <a:bodyPr/>
                    <a:lstStyle/>
                    <a:p>
                      <a:pPr algn="ctr">
                        <a:spcAft>
                          <a:spcPts val="0"/>
                        </a:spcAft>
                      </a:pPr>
                      <a:r>
                        <a:rPr lang="es-CR" sz="1100" dirty="0">
                          <a:latin typeface="Arial"/>
                          <a:ea typeface="Calibri"/>
                          <a:cs typeface="Calibri"/>
                        </a:rPr>
                        <a:t>Balanza análoga</a:t>
                      </a:r>
                      <a:endParaRPr lang="es-ES" sz="1100" dirty="0">
                        <a:latin typeface="Calibri"/>
                        <a:ea typeface="Calibri"/>
                        <a:cs typeface="Calibri"/>
                      </a:endParaRPr>
                    </a:p>
                  </a:txBody>
                  <a:tcPr marL="44442" marR="444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100" dirty="0">
                          <a:latin typeface="Arial"/>
                          <a:ea typeface="Calibri"/>
                          <a:cs typeface="Calibri"/>
                        </a:rPr>
                        <a:t>1</a:t>
                      </a:r>
                      <a:endParaRPr lang="es-ES" sz="1100" dirty="0">
                        <a:latin typeface="Calibri"/>
                        <a:ea typeface="Calibri"/>
                        <a:cs typeface="Calibri"/>
                      </a:endParaRPr>
                    </a:p>
                  </a:txBody>
                  <a:tcPr marL="44442" marR="444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100" dirty="0">
                          <a:latin typeface="Arial"/>
                          <a:ea typeface="Calibri"/>
                          <a:cs typeface="Calibri"/>
                        </a:rPr>
                        <a:t>Laboratorio de Física-ESPE</a:t>
                      </a:r>
                      <a:endParaRPr lang="es-ES" sz="1100" dirty="0">
                        <a:latin typeface="Calibri"/>
                        <a:ea typeface="Calibri"/>
                        <a:cs typeface="Calibri"/>
                      </a:endParaRPr>
                    </a:p>
                  </a:txBody>
                  <a:tcPr marL="44442" marR="4444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553">
                <a:tc rowSpan="2">
                  <a:txBody>
                    <a:bodyPr/>
                    <a:lstStyle/>
                    <a:p>
                      <a:pPr algn="ctr">
                        <a:spcAft>
                          <a:spcPts val="0"/>
                        </a:spcAft>
                      </a:pPr>
                      <a:r>
                        <a:rPr lang="es-CR" sz="1100" dirty="0">
                          <a:latin typeface="Arial"/>
                          <a:ea typeface="Calibri"/>
                          <a:cs typeface="Calibri"/>
                        </a:rPr>
                        <a:t>Luz polarizada</a:t>
                      </a:r>
                      <a:endParaRPr lang="es-ES" sz="1100" dirty="0">
                        <a:latin typeface="Calibri"/>
                        <a:ea typeface="Calibri"/>
                        <a:cs typeface="Calibri"/>
                      </a:endParaRPr>
                    </a:p>
                  </a:txBody>
                  <a:tcPr marL="44442" marR="4444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100" dirty="0">
                          <a:latin typeface="Arial"/>
                          <a:ea typeface="Calibri"/>
                          <a:cs typeface="Calibri"/>
                        </a:rPr>
                        <a:t>Luz de sodio monocromática</a:t>
                      </a:r>
                      <a:endParaRPr lang="es-ES" sz="1100" dirty="0">
                        <a:latin typeface="Calibri"/>
                        <a:ea typeface="Calibri"/>
                        <a:cs typeface="Calibri"/>
                      </a:endParaRPr>
                    </a:p>
                  </a:txBody>
                  <a:tcPr marL="44442" marR="444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100" dirty="0">
                          <a:latin typeface="Arial"/>
                          <a:ea typeface="Calibri"/>
                          <a:cs typeface="Calibri"/>
                        </a:rPr>
                        <a:t>1</a:t>
                      </a:r>
                      <a:endParaRPr lang="es-ES" sz="1100" dirty="0">
                        <a:latin typeface="Calibri"/>
                        <a:ea typeface="Calibri"/>
                        <a:cs typeface="Calibri"/>
                      </a:endParaRPr>
                    </a:p>
                  </a:txBody>
                  <a:tcPr marL="44442" marR="444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100" dirty="0">
                          <a:latin typeface="Arial"/>
                          <a:ea typeface="Calibri"/>
                          <a:cs typeface="Calibri"/>
                        </a:rPr>
                        <a:t>Laboratorio de Física-ESPE</a:t>
                      </a:r>
                      <a:endParaRPr lang="es-ES" sz="1100" dirty="0">
                        <a:latin typeface="Calibri"/>
                        <a:ea typeface="Calibri"/>
                        <a:cs typeface="Calibri"/>
                      </a:endParaRPr>
                    </a:p>
                  </a:txBody>
                  <a:tcPr marL="44442" marR="4444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553">
                <a:tc vMerge="1">
                  <a:txBody>
                    <a:bodyPr/>
                    <a:lstStyle/>
                    <a:p>
                      <a:endParaRPr lang="es-ES"/>
                    </a:p>
                  </a:txBody>
                  <a:tcPr/>
                </a:tc>
                <a:tc>
                  <a:txBody>
                    <a:bodyPr/>
                    <a:lstStyle/>
                    <a:p>
                      <a:pPr algn="ctr">
                        <a:spcAft>
                          <a:spcPts val="0"/>
                        </a:spcAft>
                      </a:pPr>
                      <a:r>
                        <a:rPr lang="es-CR" sz="1100" dirty="0">
                          <a:latin typeface="Arial"/>
                          <a:ea typeface="Calibri"/>
                          <a:cs typeface="Calibri"/>
                        </a:rPr>
                        <a:t>Polarizadores</a:t>
                      </a:r>
                      <a:endParaRPr lang="es-ES" sz="1100" dirty="0">
                        <a:latin typeface="Calibri"/>
                        <a:ea typeface="Calibri"/>
                        <a:cs typeface="Calibri"/>
                      </a:endParaRPr>
                    </a:p>
                  </a:txBody>
                  <a:tcPr marL="44442" marR="444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100" dirty="0">
                          <a:latin typeface="Arial"/>
                          <a:ea typeface="Calibri"/>
                          <a:cs typeface="Calibri"/>
                        </a:rPr>
                        <a:t>2</a:t>
                      </a:r>
                      <a:endParaRPr lang="es-ES" sz="1100" dirty="0">
                        <a:latin typeface="Calibri"/>
                        <a:ea typeface="Calibri"/>
                        <a:cs typeface="Calibri"/>
                      </a:endParaRPr>
                    </a:p>
                  </a:txBody>
                  <a:tcPr marL="44442" marR="444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100" dirty="0">
                          <a:latin typeface="Arial"/>
                          <a:ea typeface="Calibri"/>
                          <a:cs typeface="Calibri"/>
                        </a:rPr>
                        <a:t>Laboratorio de Física-ESPE</a:t>
                      </a:r>
                      <a:endParaRPr lang="es-ES" sz="1100" dirty="0">
                        <a:latin typeface="Calibri"/>
                        <a:ea typeface="Calibri"/>
                        <a:cs typeface="Calibri"/>
                      </a:endParaRPr>
                    </a:p>
                  </a:txBody>
                  <a:tcPr marL="44442" marR="4444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553">
                <a:tc rowSpan="4">
                  <a:txBody>
                    <a:bodyPr/>
                    <a:lstStyle/>
                    <a:p>
                      <a:pPr algn="ctr">
                        <a:spcAft>
                          <a:spcPts val="0"/>
                        </a:spcAft>
                      </a:pPr>
                      <a:r>
                        <a:rPr lang="es-CR" sz="1100" dirty="0">
                          <a:latin typeface="Arial"/>
                          <a:ea typeface="Calibri"/>
                          <a:cs typeface="Calibri"/>
                        </a:rPr>
                        <a:t>Fricción electrostática</a:t>
                      </a:r>
                      <a:endParaRPr lang="es-ES" sz="1100" dirty="0">
                        <a:latin typeface="Calibri"/>
                        <a:ea typeface="Calibri"/>
                        <a:cs typeface="Calibri"/>
                      </a:endParaRPr>
                    </a:p>
                  </a:txBody>
                  <a:tcPr marL="44442" marR="4444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100" dirty="0">
                          <a:latin typeface="Arial"/>
                          <a:ea typeface="Calibri"/>
                          <a:cs typeface="Calibri"/>
                        </a:rPr>
                        <a:t>Placas de triplex forradas con lamina de cobre</a:t>
                      </a:r>
                      <a:endParaRPr lang="es-ES" sz="1100" dirty="0">
                        <a:latin typeface="Calibri"/>
                        <a:ea typeface="Calibri"/>
                        <a:cs typeface="Calibri"/>
                      </a:endParaRPr>
                    </a:p>
                  </a:txBody>
                  <a:tcPr marL="44442" marR="444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100" dirty="0">
                          <a:latin typeface="Arial"/>
                          <a:ea typeface="Calibri"/>
                          <a:cs typeface="Calibri"/>
                        </a:rPr>
                        <a:t>2</a:t>
                      </a:r>
                      <a:endParaRPr lang="es-ES" sz="1100" dirty="0">
                        <a:latin typeface="Calibri"/>
                        <a:ea typeface="Calibri"/>
                        <a:cs typeface="Calibri"/>
                      </a:endParaRPr>
                    </a:p>
                  </a:txBody>
                  <a:tcPr marL="44442" marR="444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100" dirty="0">
                          <a:latin typeface="Arial"/>
                          <a:ea typeface="Calibri"/>
                          <a:cs typeface="Calibri"/>
                        </a:rPr>
                        <a:t>$45.00</a:t>
                      </a:r>
                      <a:endParaRPr lang="es-ES" sz="1100" dirty="0">
                        <a:latin typeface="Calibri"/>
                        <a:ea typeface="Calibri"/>
                        <a:cs typeface="Calibri"/>
                      </a:endParaRPr>
                    </a:p>
                  </a:txBody>
                  <a:tcPr marL="44442" marR="4444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477">
                <a:tc vMerge="1">
                  <a:txBody>
                    <a:bodyPr/>
                    <a:lstStyle/>
                    <a:p>
                      <a:endParaRPr lang="es-ES"/>
                    </a:p>
                  </a:txBody>
                  <a:tcPr/>
                </a:tc>
                <a:tc>
                  <a:txBody>
                    <a:bodyPr/>
                    <a:lstStyle/>
                    <a:p>
                      <a:pPr algn="ctr">
                        <a:spcAft>
                          <a:spcPts val="0"/>
                        </a:spcAft>
                      </a:pPr>
                      <a:r>
                        <a:rPr lang="es-CR" sz="1100" dirty="0">
                          <a:latin typeface="Arial"/>
                          <a:ea typeface="Calibri"/>
                          <a:cs typeface="Calibri"/>
                        </a:rPr>
                        <a:t>Tubo de PVC</a:t>
                      </a:r>
                      <a:endParaRPr lang="es-ES" sz="1100" dirty="0">
                        <a:latin typeface="Calibri"/>
                        <a:ea typeface="Calibri"/>
                        <a:cs typeface="Calibri"/>
                      </a:endParaRPr>
                    </a:p>
                  </a:txBody>
                  <a:tcPr marL="44442" marR="444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100" dirty="0">
                          <a:latin typeface="Arial"/>
                          <a:ea typeface="Calibri"/>
                          <a:cs typeface="Calibri"/>
                        </a:rPr>
                        <a:t>1</a:t>
                      </a:r>
                      <a:endParaRPr lang="es-ES" sz="1100" dirty="0">
                        <a:latin typeface="Calibri"/>
                        <a:ea typeface="Calibri"/>
                        <a:cs typeface="Calibri"/>
                      </a:endParaRPr>
                    </a:p>
                  </a:txBody>
                  <a:tcPr marL="44442" marR="444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100" dirty="0">
                          <a:latin typeface="Arial"/>
                          <a:ea typeface="Calibri"/>
                          <a:cs typeface="Calibri"/>
                        </a:rPr>
                        <a:t>$7.00</a:t>
                      </a:r>
                      <a:endParaRPr lang="es-ES" sz="1100" dirty="0">
                        <a:latin typeface="Calibri"/>
                        <a:ea typeface="Calibri"/>
                        <a:cs typeface="Calibri"/>
                      </a:endParaRPr>
                    </a:p>
                  </a:txBody>
                  <a:tcPr marL="44442" marR="4444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553">
                <a:tc vMerge="1">
                  <a:txBody>
                    <a:bodyPr/>
                    <a:lstStyle/>
                    <a:p>
                      <a:endParaRPr lang="es-ES"/>
                    </a:p>
                  </a:txBody>
                  <a:tcPr/>
                </a:tc>
                <a:tc>
                  <a:txBody>
                    <a:bodyPr/>
                    <a:lstStyle/>
                    <a:p>
                      <a:pPr algn="ctr">
                        <a:spcAft>
                          <a:spcPts val="0"/>
                        </a:spcAft>
                      </a:pPr>
                      <a:r>
                        <a:rPr lang="es-CR" sz="1100" dirty="0">
                          <a:latin typeface="Arial"/>
                          <a:ea typeface="Calibri"/>
                          <a:cs typeface="Calibri"/>
                        </a:rPr>
                        <a:t>Fuente de DC de 10Kv</a:t>
                      </a:r>
                      <a:endParaRPr lang="es-ES" sz="1100" dirty="0">
                        <a:latin typeface="Calibri"/>
                        <a:ea typeface="Calibri"/>
                        <a:cs typeface="Calibri"/>
                      </a:endParaRPr>
                    </a:p>
                  </a:txBody>
                  <a:tcPr marL="44442" marR="444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100" dirty="0">
                          <a:latin typeface="Arial"/>
                          <a:ea typeface="Calibri"/>
                          <a:cs typeface="Calibri"/>
                        </a:rPr>
                        <a:t>1</a:t>
                      </a:r>
                      <a:endParaRPr lang="es-ES" sz="1100" dirty="0">
                        <a:latin typeface="Calibri"/>
                        <a:ea typeface="Calibri"/>
                        <a:cs typeface="Calibri"/>
                      </a:endParaRPr>
                    </a:p>
                  </a:txBody>
                  <a:tcPr marL="44442" marR="444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100" dirty="0">
                          <a:latin typeface="Arial"/>
                          <a:ea typeface="Calibri"/>
                          <a:cs typeface="Calibri"/>
                        </a:rPr>
                        <a:t>Laboratorio de Física-ESPE</a:t>
                      </a:r>
                      <a:endParaRPr lang="es-ES" sz="1100" dirty="0">
                        <a:latin typeface="Calibri"/>
                        <a:ea typeface="Calibri"/>
                        <a:cs typeface="Calibri"/>
                      </a:endParaRPr>
                    </a:p>
                  </a:txBody>
                  <a:tcPr marL="44442" marR="4444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553">
                <a:tc vMerge="1">
                  <a:txBody>
                    <a:bodyPr/>
                    <a:lstStyle/>
                    <a:p>
                      <a:endParaRPr lang="es-ES"/>
                    </a:p>
                  </a:txBody>
                  <a:tcPr/>
                </a:tc>
                <a:tc>
                  <a:txBody>
                    <a:bodyPr/>
                    <a:lstStyle/>
                    <a:p>
                      <a:pPr algn="ctr">
                        <a:spcAft>
                          <a:spcPts val="0"/>
                        </a:spcAft>
                      </a:pPr>
                      <a:r>
                        <a:rPr lang="es-CR" sz="1100" dirty="0">
                          <a:latin typeface="Arial"/>
                          <a:ea typeface="Calibri"/>
                          <a:cs typeface="Calibri"/>
                        </a:rPr>
                        <a:t>Electroscopio</a:t>
                      </a:r>
                      <a:endParaRPr lang="es-ES" sz="1100" dirty="0">
                        <a:latin typeface="Calibri"/>
                        <a:ea typeface="Calibri"/>
                        <a:cs typeface="Calibri"/>
                      </a:endParaRPr>
                    </a:p>
                  </a:txBody>
                  <a:tcPr marL="44442" marR="444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100" dirty="0">
                          <a:latin typeface="Arial"/>
                          <a:ea typeface="Calibri"/>
                          <a:cs typeface="Calibri"/>
                        </a:rPr>
                        <a:t>1</a:t>
                      </a:r>
                      <a:endParaRPr lang="es-ES" sz="1100" dirty="0">
                        <a:latin typeface="Calibri"/>
                        <a:ea typeface="Calibri"/>
                        <a:cs typeface="Calibri"/>
                      </a:endParaRPr>
                    </a:p>
                  </a:txBody>
                  <a:tcPr marL="44442" marR="444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100" dirty="0">
                          <a:latin typeface="Arial"/>
                          <a:ea typeface="Calibri"/>
                          <a:cs typeface="Calibri"/>
                        </a:rPr>
                        <a:t>Laboratorio de Física-ESPE</a:t>
                      </a:r>
                      <a:endParaRPr lang="es-ES" sz="1100" dirty="0">
                        <a:latin typeface="Calibri"/>
                        <a:ea typeface="Calibri"/>
                        <a:cs typeface="Calibri"/>
                      </a:endParaRPr>
                    </a:p>
                  </a:txBody>
                  <a:tcPr marL="44442" marR="4444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1331">
                <a:tc rowSpan="4">
                  <a:txBody>
                    <a:bodyPr/>
                    <a:lstStyle/>
                    <a:p>
                      <a:pPr algn="ctr">
                        <a:spcAft>
                          <a:spcPts val="0"/>
                        </a:spcAft>
                      </a:pPr>
                      <a:r>
                        <a:rPr lang="es-CR" sz="1100" dirty="0">
                          <a:latin typeface="Arial"/>
                          <a:ea typeface="Calibri"/>
                          <a:cs typeface="Calibri"/>
                        </a:rPr>
                        <a:t>Flotación por espuma</a:t>
                      </a:r>
                      <a:endParaRPr lang="es-ES" sz="1100" dirty="0">
                        <a:latin typeface="Calibri"/>
                        <a:ea typeface="Calibri"/>
                        <a:cs typeface="Calibri"/>
                      </a:endParaRPr>
                    </a:p>
                  </a:txBody>
                  <a:tcPr marL="44442" marR="4444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CR" sz="1100" dirty="0">
                          <a:latin typeface="Arial"/>
                          <a:ea typeface="Calibri"/>
                          <a:cs typeface="Calibri"/>
                        </a:rPr>
                        <a:t>PVP (humectante)</a:t>
                      </a:r>
                      <a:endParaRPr lang="es-ES" sz="1100" dirty="0">
                        <a:latin typeface="Calibri"/>
                        <a:ea typeface="Calibri"/>
                        <a:cs typeface="Calibri"/>
                      </a:endParaRPr>
                    </a:p>
                  </a:txBody>
                  <a:tcPr marL="44442" marR="444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100" dirty="0">
                          <a:latin typeface="Arial"/>
                          <a:ea typeface="Calibri"/>
                          <a:cs typeface="Calibri"/>
                        </a:rPr>
                        <a:t>150g</a:t>
                      </a:r>
                      <a:endParaRPr lang="es-ES" sz="1100" dirty="0">
                        <a:latin typeface="Calibri"/>
                        <a:ea typeface="Calibri"/>
                        <a:cs typeface="Calibri"/>
                      </a:endParaRPr>
                    </a:p>
                  </a:txBody>
                  <a:tcPr marL="44442" marR="444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100" dirty="0">
                          <a:latin typeface="Arial"/>
                          <a:ea typeface="Calibri"/>
                          <a:cs typeface="Calibri"/>
                        </a:rPr>
                        <a:t>Donación laboratorios LIFE</a:t>
                      </a:r>
                      <a:endParaRPr lang="es-ES" sz="1100" dirty="0">
                        <a:latin typeface="Calibri"/>
                        <a:ea typeface="Calibri"/>
                        <a:cs typeface="Calibri"/>
                      </a:endParaRPr>
                    </a:p>
                  </a:txBody>
                  <a:tcPr marL="44442" marR="4444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5108">
                <a:tc vMerge="1">
                  <a:txBody>
                    <a:bodyPr/>
                    <a:lstStyle/>
                    <a:p>
                      <a:endParaRPr lang="es-ES"/>
                    </a:p>
                  </a:txBody>
                  <a:tcPr/>
                </a:tc>
                <a:tc>
                  <a:txBody>
                    <a:bodyPr/>
                    <a:lstStyle/>
                    <a:p>
                      <a:pPr algn="ctr">
                        <a:spcAft>
                          <a:spcPts val="0"/>
                        </a:spcAft>
                      </a:pPr>
                      <a:r>
                        <a:rPr lang="es-CR" sz="1100" dirty="0">
                          <a:latin typeface="Arial"/>
                          <a:ea typeface="Calibri"/>
                          <a:cs typeface="Calibri"/>
                        </a:rPr>
                        <a:t>Dowfroth 250 (espumante)</a:t>
                      </a:r>
                      <a:endParaRPr lang="es-ES" sz="1100" dirty="0">
                        <a:latin typeface="Calibri"/>
                        <a:ea typeface="Calibri"/>
                        <a:cs typeface="Calibri"/>
                      </a:endParaRPr>
                    </a:p>
                  </a:txBody>
                  <a:tcPr marL="44442" marR="444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100" dirty="0">
                          <a:latin typeface="Arial"/>
                          <a:ea typeface="Calibri"/>
                          <a:cs typeface="Calibri"/>
                        </a:rPr>
                        <a:t>300cc</a:t>
                      </a:r>
                      <a:endParaRPr lang="es-ES" sz="1100" dirty="0">
                        <a:latin typeface="Calibri"/>
                        <a:ea typeface="Calibri"/>
                        <a:cs typeface="Calibri"/>
                      </a:endParaRPr>
                    </a:p>
                  </a:txBody>
                  <a:tcPr marL="44442" marR="444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100" dirty="0">
                          <a:latin typeface="Arial"/>
                          <a:ea typeface="Calibri"/>
                          <a:cs typeface="Calibri"/>
                        </a:rPr>
                        <a:t>Donación Facultad de Minas y Petróleos-UC</a:t>
                      </a:r>
                      <a:endParaRPr lang="es-ES" sz="1100" dirty="0">
                        <a:latin typeface="Calibri"/>
                        <a:ea typeface="Calibri"/>
                        <a:cs typeface="Calibri"/>
                      </a:endParaRPr>
                    </a:p>
                  </a:txBody>
                  <a:tcPr marL="44442" marR="4444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477">
                <a:tc vMerge="1">
                  <a:txBody>
                    <a:bodyPr/>
                    <a:lstStyle/>
                    <a:p>
                      <a:endParaRPr lang="es-ES"/>
                    </a:p>
                  </a:txBody>
                  <a:tcPr/>
                </a:tc>
                <a:tc>
                  <a:txBody>
                    <a:bodyPr/>
                    <a:lstStyle/>
                    <a:p>
                      <a:pPr algn="ctr">
                        <a:spcAft>
                          <a:spcPts val="0"/>
                        </a:spcAft>
                      </a:pPr>
                      <a:r>
                        <a:rPr lang="es-CR" sz="1100" dirty="0">
                          <a:latin typeface="Arial"/>
                          <a:ea typeface="Calibri"/>
                          <a:cs typeface="Calibri"/>
                        </a:rPr>
                        <a:t>Suministro de Aire</a:t>
                      </a:r>
                      <a:endParaRPr lang="es-ES" sz="1100" dirty="0">
                        <a:latin typeface="Calibri"/>
                        <a:ea typeface="Calibri"/>
                        <a:cs typeface="Calibri"/>
                      </a:endParaRPr>
                    </a:p>
                  </a:txBody>
                  <a:tcPr marL="44442" marR="444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100" dirty="0">
                          <a:latin typeface="Arial"/>
                          <a:ea typeface="Calibri"/>
                          <a:cs typeface="Calibri"/>
                        </a:rPr>
                        <a:t>1</a:t>
                      </a:r>
                      <a:endParaRPr lang="es-ES" sz="1100" dirty="0">
                        <a:latin typeface="Calibri"/>
                        <a:ea typeface="Calibri"/>
                        <a:cs typeface="Calibri"/>
                      </a:endParaRPr>
                    </a:p>
                  </a:txBody>
                  <a:tcPr marL="44442" marR="444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100" dirty="0">
                          <a:latin typeface="Arial"/>
                          <a:ea typeface="Calibri"/>
                          <a:cs typeface="Calibri"/>
                        </a:rPr>
                        <a:t>$11.00</a:t>
                      </a:r>
                      <a:endParaRPr lang="es-ES" sz="1100" dirty="0">
                        <a:latin typeface="Calibri"/>
                        <a:ea typeface="Calibri"/>
                        <a:cs typeface="Calibri"/>
                      </a:endParaRPr>
                    </a:p>
                  </a:txBody>
                  <a:tcPr marL="44442" marR="4444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477">
                <a:tc vMerge="1">
                  <a:txBody>
                    <a:bodyPr/>
                    <a:lstStyle/>
                    <a:p>
                      <a:endParaRPr lang="es-ES"/>
                    </a:p>
                  </a:txBody>
                  <a:tcPr/>
                </a:tc>
                <a:tc>
                  <a:txBody>
                    <a:bodyPr/>
                    <a:lstStyle/>
                    <a:p>
                      <a:pPr algn="ctr">
                        <a:spcAft>
                          <a:spcPts val="0"/>
                        </a:spcAft>
                      </a:pPr>
                      <a:r>
                        <a:rPr lang="es-CR" sz="1100" dirty="0">
                          <a:latin typeface="Arial"/>
                          <a:ea typeface="Calibri"/>
                          <a:cs typeface="Calibri"/>
                        </a:rPr>
                        <a:t>Celda de flotación/cesta</a:t>
                      </a:r>
                      <a:endParaRPr lang="es-ES" sz="1100" dirty="0">
                        <a:latin typeface="Calibri"/>
                        <a:ea typeface="Calibri"/>
                        <a:cs typeface="Calibri"/>
                      </a:endParaRPr>
                    </a:p>
                  </a:txBody>
                  <a:tcPr marL="44442" marR="444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100" dirty="0">
                          <a:latin typeface="Arial"/>
                          <a:ea typeface="Calibri"/>
                          <a:cs typeface="Calibri"/>
                        </a:rPr>
                        <a:t>1/1</a:t>
                      </a:r>
                      <a:endParaRPr lang="es-ES" sz="1100" dirty="0">
                        <a:latin typeface="Calibri"/>
                        <a:ea typeface="Calibri"/>
                        <a:cs typeface="Calibri"/>
                      </a:endParaRPr>
                    </a:p>
                  </a:txBody>
                  <a:tcPr marL="44442" marR="444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100" dirty="0">
                          <a:latin typeface="Arial"/>
                          <a:ea typeface="Calibri"/>
                          <a:cs typeface="Calibri"/>
                        </a:rPr>
                        <a:t>$5.50</a:t>
                      </a:r>
                      <a:endParaRPr lang="es-ES" sz="1100" dirty="0">
                        <a:latin typeface="Calibri"/>
                        <a:ea typeface="Calibri"/>
                        <a:cs typeface="Calibri"/>
                      </a:endParaRPr>
                    </a:p>
                  </a:txBody>
                  <a:tcPr marL="44442" marR="4444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477">
                <a:tc>
                  <a:txBody>
                    <a:bodyPr/>
                    <a:lstStyle/>
                    <a:p>
                      <a:pPr algn="ctr">
                        <a:spcAft>
                          <a:spcPts val="0"/>
                        </a:spcAft>
                      </a:pPr>
                      <a:r>
                        <a:rPr lang="es-CR" sz="1100" dirty="0">
                          <a:latin typeface="Arial"/>
                          <a:ea typeface="Calibri"/>
                          <a:cs typeface="Calibri"/>
                        </a:rPr>
                        <a:t>Espectroscopia infrarroja</a:t>
                      </a:r>
                      <a:endParaRPr lang="es-ES" sz="1100" dirty="0">
                        <a:latin typeface="Calibri"/>
                        <a:ea typeface="Calibri"/>
                        <a:cs typeface="Calibri"/>
                      </a:endParaRPr>
                    </a:p>
                  </a:txBody>
                  <a:tcPr marL="44442" marR="44442"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100" dirty="0">
                          <a:latin typeface="Arial"/>
                          <a:ea typeface="Calibri"/>
                          <a:cs typeface="Calibri"/>
                        </a:rPr>
                        <a:t>Servicio CIAP-EPN</a:t>
                      </a:r>
                      <a:endParaRPr lang="es-ES" sz="1100" dirty="0">
                        <a:latin typeface="Calibri"/>
                        <a:ea typeface="Calibri"/>
                        <a:cs typeface="Calibri"/>
                      </a:endParaRPr>
                    </a:p>
                  </a:txBody>
                  <a:tcPr marL="44442" marR="444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100" dirty="0">
                          <a:latin typeface="Arial"/>
                          <a:ea typeface="Calibri"/>
                          <a:cs typeface="Calibri"/>
                        </a:rPr>
                        <a:t>1</a:t>
                      </a:r>
                      <a:endParaRPr lang="es-ES" sz="1100" dirty="0">
                        <a:latin typeface="Calibri"/>
                        <a:ea typeface="Calibri"/>
                        <a:cs typeface="Calibri"/>
                      </a:endParaRPr>
                    </a:p>
                  </a:txBody>
                  <a:tcPr marL="44442" marR="444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100" dirty="0">
                          <a:latin typeface="Arial"/>
                          <a:ea typeface="Calibri"/>
                          <a:cs typeface="Calibri"/>
                        </a:rPr>
                        <a:t>$235.20</a:t>
                      </a:r>
                      <a:endParaRPr lang="es-ES" sz="1100" dirty="0">
                        <a:latin typeface="Calibri"/>
                        <a:ea typeface="Calibri"/>
                        <a:cs typeface="Calibri"/>
                      </a:endParaRPr>
                    </a:p>
                  </a:txBody>
                  <a:tcPr marL="44442" marR="4444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477">
                <a:tc>
                  <a:txBody>
                    <a:bodyPr/>
                    <a:lstStyle/>
                    <a:p>
                      <a:pPr algn="ctr">
                        <a:spcAft>
                          <a:spcPts val="0"/>
                        </a:spcAft>
                      </a:pPr>
                      <a:r>
                        <a:rPr lang="es-CR" sz="1100" dirty="0">
                          <a:latin typeface="Arial"/>
                          <a:ea typeface="Calibri"/>
                          <a:cs typeface="Calibri"/>
                        </a:rPr>
                        <a:t>Análisis Térmico</a:t>
                      </a:r>
                      <a:endParaRPr lang="es-ES" sz="1100" dirty="0">
                        <a:latin typeface="Calibri"/>
                        <a:ea typeface="Calibri"/>
                        <a:cs typeface="Calibri"/>
                      </a:endParaRPr>
                    </a:p>
                  </a:txBody>
                  <a:tcPr marL="44442" marR="4444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100" dirty="0">
                          <a:latin typeface="Arial"/>
                          <a:ea typeface="Calibri"/>
                          <a:cs typeface="Calibri"/>
                        </a:rPr>
                        <a:t>Servicio CIAP-EPN</a:t>
                      </a:r>
                      <a:endParaRPr lang="es-ES" sz="1100" dirty="0">
                        <a:latin typeface="Calibri"/>
                        <a:ea typeface="Calibri"/>
                        <a:cs typeface="Calibri"/>
                      </a:endParaRPr>
                    </a:p>
                  </a:txBody>
                  <a:tcPr marL="44442" marR="444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100" dirty="0">
                          <a:latin typeface="Arial"/>
                          <a:ea typeface="Calibri"/>
                          <a:cs typeface="Calibri"/>
                        </a:rPr>
                        <a:t>1</a:t>
                      </a:r>
                      <a:endParaRPr lang="es-ES" sz="1100" dirty="0">
                        <a:latin typeface="Calibri"/>
                        <a:ea typeface="Calibri"/>
                        <a:cs typeface="Calibri"/>
                      </a:endParaRPr>
                    </a:p>
                  </a:txBody>
                  <a:tcPr marL="44442" marR="444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100" dirty="0">
                          <a:latin typeface="Arial"/>
                          <a:ea typeface="Calibri"/>
                          <a:cs typeface="Calibri"/>
                        </a:rPr>
                        <a:t>$369.60</a:t>
                      </a:r>
                      <a:endParaRPr lang="es-ES" sz="1100" dirty="0">
                        <a:latin typeface="Calibri"/>
                        <a:ea typeface="Calibri"/>
                        <a:cs typeface="Calibri"/>
                      </a:endParaRPr>
                    </a:p>
                  </a:txBody>
                  <a:tcPr marL="44442" marR="4444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477">
                <a:tc>
                  <a:txBody>
                    <a:bodyPr/>
                    <a:lstStyle/>
                    <a:p>
                      <a:pPr algn="ctr">
                        <a:spcAft>
                          <a:spcPts val="0"/>
                        </a:spcAft>
                      </a:pPr>
                      <a:r>
                        <a:rPr lang="es-CR" sz="1100" dirty="0">
                          <a:latin typeface="Arial"/>
                          <a:ea typeface="Calibri"/>
                          <a:cs typeface="Calibri"/>
                        </a:rPr>
                        <a:t>Ensayo a la llama</a:t>
                      </a:r>
                      <a:endParaRPr lang="es-ES" sz="1100" dirty="0">
                        <a:latin typeface="Calibri"/>
                        <a:ea typeface="Calibri"/>
                        <a:cs typeface="Calibri"/>
                      </a:endParaRPr>
                    </a:p>
                  </a:txBody>
                  <a:tcPr marL="44442" marR="4444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100" dirty="0">
                          <a:latin typeface="Arial"/>
                          <a:ea typeface="Calibri"/>
                          <a:cs typeface="Calibri"/>
                        </a:rPr>
                        <a:t>--</a:t>
                      </a:r>
                      <a:endParaRPr lang="es-ES" sz="1100" dirty="0">
                        <a:latin typeface="Calibri"/>
                        <a:ea typeface="Calibri"/>
                        <a:cs typeface="Calibri"/>
                      </a:endParaRPr>
                    </a:p>
                  </a:txBody>
                  <a:tcPr marL="44442" marR="444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100" dirty="0">
                          <a:latin typeface="Arial"/>
                          <a:ea typeface="Calibri"/>
                          <a:cs typeface="Calibri"/>
                        </a:rPr>
                        <a:t>--</a:t>
                      </a:r>
                      <a:endParaRPr lang="es-ES" sz="1100" dirty="0">
                        <a:latin typeface="Calibri"/>
                        <a:ea typeface="Calibri"/>
                        <a:cs typeface="Calibri"/>
                      </a:endParaRPr>
                    </a:p>
                  </a:txBody>
                  <a:tcPr marL="44442" marR="444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R" sz="1100" dirty="0">
                          <a:latin typeface="Arial"/>
                          <a:ea typeface="Calibri"/>
                          <a:cs typeface="Calibri"/>
                        </a:rPr>
                        <a:t>--</a:t>
                      </a:r>
                      <a:endParaRPr lang="es-ES" sz="1100" dirty="0">
                        <a:latin typeface="Calibri"/>
                        <a:ea typeface="Calibri"/>
                        <a:cs typeface="Calibri"/>
                      </a:endParaRPr>
                    </a:p>
                  </a:txBody>
                  <a:tcPr marL="44442" marR="4444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0750" y="0"/>
            <a:ext cx="8223250" cy="6858000"/>
          </a:xfrm>
          <a:prstGeom prst="rect">
            <a:avLst/>
          </a:prstGeom>
          <a:noFill/>
          <a:ln w="9525">
            <a:noFill/>
            <a:miter lim="800000"/>
            <a:headEnd/>
            <a:tailEnd/>
          </a:ln>
        </p:spPr>
      </p:pic>
      <p:sp>
        <p:nvSpPr>
          <p:cNvPr id="10" name="9 CuadroTexto"/>
          <p:cNvSpPr txBox="1"/>
          <p:nvPr/>
        </p:nvSpPr>
        <p:spPr>
          <a:xfrm>
            <a:off x="142844" y="71414"/>
            <a:ext cx="8786874" cy="4524315"/>
          </a:xfrm>
          <a:prstGeom prst="rect">
            <a:avLst/>
          </a:prstGeom>
          <a:noFill/>
        </p:spPr>
        <p:txBody>
          <a:bodyPr wrap="square" rtlCol="0">
            <a:spAutoFit/>
          </a:bodyPr>
          <a:lstStyle/>
          <a:p>
            <a:pPr algn="just"/>
            <a:r>
              <a:rPr lang="es-CR" sz="2400" dirty="0" smtClean="0"/>
              <a:t>Los métodos que se detallaran en su costo de implementación para la industria son el método de hundimiento flotación, flotación por espuma, fricción electrostática, espectroscopia infrarroja y luz polarizada, con la salvedad de que por el alcance del proyecto no se describirá los elementos secundarios que complementan la clasificación de polímeros como eyectores o cintas de transportación, y que algunos elementos no se pudo obtener valores a pesar de la exhaustiva investigación, a estos componentes del sistema se le asignara un constante de U$D 10000 para los métodos de macroclasificación y 15000 para los proyectos de microclasificación por la necesidad de un molino previo.</a:t>
            </a:r>
            <a:endParaRPr lang="es-ES" sz="2400" dirty="0">
              <a:latin typeface="+mn-lt"/>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0750" y="0"/>
            <a:ext cx="8223250" cy="6858000"/>
          </a:xfrm>
          <a:prstGeom prst="rect">
            <a:avLst/>
          </a:prstGeom>
          <a:noFill/>
          <a:ln w="9525">
            <a:noFill/>
            <a:miter lim="800000"/>
            <a:headEnd/>
            <a:tailEnd/>
          </a:ln>
        </p:spPr>
      </p:pic>
      <p:sp>
        <p:nvSpPr>
          <p:cNvPr id="10" name="9 CuadroTexto"/>
          <p:cNvSpPr txBox="1"/>
          <p:nvPr/>
        </p:nvSpPr>
        <p:spPr>
          <a:xfrm>
            <a:off x="142844" y="71414"/>
            <a:ext cx="8786874" cy="4524315"/>
          </a:xfrm>
          <a:prstGeom prst="rect">
            <a:avLst/>
          </a:prstGeom>
          <a:noFill/>
        </p:spPr>
        <p:txBody>
          <a:bodyPr wrap="square" rtlCol="0">
            <a:spAutoFit/>
          </a:bodyPr>
          <a:lstStyle/>
          <a:p>
            <a:pPr algn="just"/>
            <a:r>
              <a:rPr lang="es-CR" sz="2400" dirty="0" smtClean="0"/>
              <a:t>Los métodos que se detallaran en su costo de implementación para la industria son el método de hundimiento flotación, flotación por espuma, fricción electrostática, espectroscopia infrarroja y luz polarizada, con la salvedad de que por el alcance del proyecto no se describirá los elementos secundarios que complementan la clasificación de polímeros como eyectores o cintas de transportación, y que algunos elementos no se pudo obtener valores a pesar de la exhaustiva investigación, a estos componentes del sistema se le asignara un constante de U$D 10000 para los métodos de macroclasificación y 15000 para los proyectos de microclasificación por la necesidad de un molino previo.</a:t>
            </a:r>
            <a:endParaRPr lang="es-ES" sz="2400" dirty="0">
              <a:latin typeface="+mn-lt"/>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0750" y="0"/>
            <a:ext cx="8223250" cy="6858000"/>
          </a:xfrm>
          <a:prstGeom prst="rect">
            <a:avLst/>
          </a:prstGeom>
          <a:noFill/>
          <a:ln w="9525">
            <a:noFill/>
            <a:miter lim="800000"/>
            <a:headEnd/>
            <a:tailEnd/>
          </a:ln>
        </p:spPr>
      </p:pic>
      <p:sp>
        <p:nvSpPr>
          <p:cNvPr id="10" name="9 CuadroTexto"/>
          <p:cNvSpPr txBox="1"/>
          <p:nvPr/>
        </p:nvSpPr>
        <p:spPr>
          <a:xfrm>
            <a:off x="142844" y="71414"/>
            <a:ext cx="8786874" cy="3785652"/>
          </a:xfrm>
          <a:prstGeom prst="rect">
            <a:avLst/>
          </a:prstGeom>
          <a:noFill/>
        </p:spPr>
        <p:txBody>
          <a:bodyPr wrap="square" rtlCol="0">
            <a:spAutoFit/>
          </a:bodyPr>
          <a:lstStyle/>
          <a:p>
            <a:r>
              <a:rPr lang="es-CR" sz="2400" dirty="0" smtClean="0"/>
              <a:t>Además se conoce que el plástico reciclado triturado tiene un valor de U$D 0.30 el kilo, en elementos sin pretratamiento, lo que nos da un ingreso anual de U$D 78000. mientras que el plástico reciclado triturado tiene un precio de U$D 0.55, teniendo un ingreso anual de U$D 143000.</a:t>
            </a:r>
            <a:endParaRPr lang="es-ES" sz="2400" dirty="0" smtClean="0"/>
          </a:p>
          <a:p>
            <a:r>
              <a:rPr lang="es-CR" sz="2400" dirty="0" smtClean="0"/>
              <a:t>También cabe señalar que los equipos se depreciaran a 10 años y que los insumos y gastos indirectos de los procesos serán estimados de acuerdo al método. Además la inflación es del 4.23% con un riesgo país del 7.93 en mayo del 2011, y se espera que cada año incremente el ingreso en U$D 2000</a:t>
            </a:r>
            <a:endParaRPr lang="es-ES" sz="2400" dirty="0">
              <a:latin typeface="+mn-lt"/>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42844" y="-24"/>
            <a:ext cx="8786874" cy="861774"/>
          </a:xfrm>
          <a:prstGeom prst="rect">
            <a:avLst/>
          </a:prstGeom>
          <a:noFill/>
        </p:spPr>
        <p:txBody>
          <a:bodyPr wrap="square" rtlCol="0">
            <a:spAutoFit/>
          </a:bodyPr>
          <a:lstStyle/>
          <a:p>
            <a:pPr algn="ctr"/>
            <a:r>
              <a:rPr lang="es-CR" sz="2500" b="1" dirty="0">
                <a:latin typeface="+mn-lt"/>
              </a:rPr>
              <a:t>Costo de implementación de el procedimiento de hundimiento-flotación</a:t>
            </a:r>
            <a:endParaRPr lang="es-ES" sz="2500" b="1" dirty="0" smtClean="0">
              <a:solidFill>
                <a:schemeClr val="bg2">
                  <a:lumMod val="50000"/>
                </a:schemeClr>
              </a:solidFill>
              <a:latin typeface="+mn-lt"/>
            </a:endParaRPr>
          </a:p>
        </p:txBody>
      </p:sp>
      <p:graphicFrame>
        <p:nvGraphicFramePr>
          <p:cNvPr id="4" name="3 Tabla"/>
          <p:cNvGraphicFramePr>
            <a:graphicFrameLocks noGrp="1"/>
          </p:cNvGraphicFramePr>
          <p:nvPr/>
        </p:nvGraphicFramePr>
        <p:xfrm>
          <a:off x="642910" y="928670"/>
          <a:ext cx="8001054" cy="3128979"/>
        </p:xfrm>
        <a:graphic>
          <a:graphicData uri="http://schemas.openxmlformats.org/drawingml/2006/table">
            <a:tbl>
              <a:tblPr/>
              <a:tblGrid>
                <a:gridCol w="2856324"/>
                <a:gridCol w="1416716"/>
                <a:gridCol w="1827907"/>
                <a:gridCol w="1900107"/>
              </a:tblGrid>
              <a:tr h="782245">
                <a:tc>
                  <a:txBody>
                    <a:bodyPr/>
                    <a:lstStyle/>
                    <a:p>
                      <a:pPr marL="457200" algn="ctr">
                        <a:lnSpc>
                          <a:spcPct val="150000"/>
                        </a:lnSpc>
                        <a:spcBef>
                          <a:spcPts val="1200"/>
                        </a:spcBef>
                        <a:spcAft>
                          <a:spcPts val="0"/>
                        </a:spcAft>
                      </a:pPr>
                      <a:r>
                        <a:rPr lang="es-CR" sz="1200" b="1">
                          <a:solidFill>
                            <a:srgbClr val="FFFFFF"/>
                          </a:solidFill>
                          <a:latin typeface="Arial"/>
                          <a:ea typeface="Calibri"/>
                          <a:cs typeface="Calibri"/>
                        </a:rPr>
                        <a:t>ELEMENTO</a:t>
                      </a:r>
                      <a:endParaRPr lang="es-ES" sz="1600">
                        <a:latin typeface="Calibri"/>
                        <a:ea typeface="Calibri"/>
                        <a:cs typeface="Calibri"/>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457200" algn="ctr">
                        <a:lnSpc>
                          <a:spcPct val="150000"/>
                        </a:lnSpc>
                        <a:spcBef>
                          <a:spcPts val="1200"/>
                        </a:spcBef>
                        <a:spcAft>
                          <a:spcPts val="0"/>
                        </a:spcAft>
                      </a:pPr>
                      <a:r>
                        <a:rPr lang="es-CR" sz="1200" b="1">
                          <a:solidFill>
                            <a:srgbClr val="FFFFFF"/>
                          </a:solidFill>
                          <a:latin typeface="Arial"/>
                          <a:ea typeface="Calibri"/>
                          <a:cs typeface="Calibri"/>
                        </a:rPr>
                        <a:t>CANTIDAD</a:t>
                      </a:r>
                      <a:endParaRPr lang="es-ES" sz="1600">
                        <a:latin typeface="Calibri"/>
                        <a:ea typeface="Calibri"/>
                        <a:cs typeface="Calibri"/>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457200" algn="ctr">
                        <a:lnSpc>
                          <a:spcPct val="150000"/>
                        </a:lnSpc>
                        <a:spcBef>
                          <a:spcPts val="1200"/>
                        </a:spcBef>
                        <a:spcAft>
                          <a:spcPts val="0"/>
                        </a:spcAft>
                      </a:pPr>
                      <a:r>
                        <a:rPr lang="es-CR" sz="1200" b="1">
                          <a:solidFill>
                            <a:srgbClr val="FFFFFF"/>
                          </a:solidFill>
                          <a:latin typeface="Arial"/>
                          <a:ea typeface="Calibri"/>
                          <a:cs typeface="Calibri"/>
                        </a:rPr>
                        <a:t>VALOR UNITARIO</a:t>
                      </a:r>
                      <a:endParaRPr lang="es-ES" sz="1600">
                        <a:latin typeface="Calibri"/>
                        <a:ea typeface="Calibri"/>
                        <a:cs typeface="Calibri"/>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457200" algn="ctr">
                        <a:lnSpc>
                          <a:spcPct val="150000"/>
                        </a:lnSpc>
                        <a:spcBef>
                          <a:spcPts val="1200"/>
                        </a:spcBef>
                        <a:spcAft>
                          <a:spcPts val="0"/>
                        </a:spcAft>
                      </a:pPr>
                      <a:r>
                        <a:rPr lang="es-CR" sz="1200" b="1">
                          <a:solidFill>
                            <a:srgbClr val="FFFFFF"/>
                          </a:solidFill>
                          <a:latin typeface="Arial"/>
                          <a:ea typeface="Calibri"/>
                          <a:cs typeface="Calibri"/>
                        </a:rPr>
                        <a:t>COSTO</a:t>
                      </a:r>
                      <a:endParaRPr lang="es-ES" sz="1600">
                        <a:latin typeface="Calibri"/>
                        <a:ea typeface="Calibri"/>
                        <a:cs typeface="Calibri"/>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782245">
                <a:tc>
                  <a:txBody>
                    <a:bodyPr/>
                    <a:lstStyle/>
                    <a:p>
                      <a:pPr marL="457200" algn="ctr">
                        <a:lnSpc>
                          <a:spcPct val="150000"/>
                        </a:lnSpc>
                        <a:spcBef>
                          <a:spcPts val="1200"/>
                        </a:spcBef>
                        <a:spcAft>
                          <a:spcPts val="0"/>
                        </a:spcAft>
                      </a:pPr>
                      <a:r>
                        <a:rPr lang="es-CR" sz="1200">
                          <a:solidFill>
                            <a:srgbClr val="000000"/>
                          </a:solidFill>
                          <a:latin typeface="Arial"/>
                          <a:ea typeface="Calibri"/>
                          <a:cs typeface="Calibri"/>
                        </a:rPr>
                        <a:t>Tanques de separación con capacidad de 5m</a:t>
                      </a:r>
                      <a:r>
                        <a:rPr lang="es-CR" sz="1200" baseline="30000">
                          <a:solidFill>
                            <a:srgbClr val="000000"/>
                          </a:solidFill>
                          <a:latin typeface="Arial"/>
                          <a:ea typeface="Calibri"/>
                          <a:cs typeface="Calibri"/>
                        </a:rPr>
                        <a:t>3</a:t>
                      </a:r>
                      <a:endParaRPr lang="es-ES" sz="16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CR" sz="1200">
                          <a:latin typeface="Arial"/>
                          <a:ea typeface="Calibri"/>
                          <a:cs typeface="Calibri"/>
                        </a:rPr>
                        <a:t>4</a:t>
                      </a:r>
                      <a:endParaRPr lang="es-ES" sz="16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CR" sz="1200">
                          <a:latin typeface="Arial"/>
                          <a:ea typeface="Calibri"/>
                          <a:cs typeface="Calibri"/>
                        </a:rPr>
                        <a:t>$5000</a:t>
                      </a:r>
                      <a:endParaRPr lang="es-ES" sz="16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CR" sz="1200">
                          <a:latin typeface="Arial"/>
                          <a:ea typeface="Calibri"/>
                          <a:cs typeface="Calibri"/>
                        </a:rPr>
                        <a:t>$20000</a:t>
                      </a:r>
                      <a:endParaRPr lang="es-ES" sz="16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82245">
                <a:tc>
                  <a:txBody>
                    <a:bodyPr/>
                    <a:lstStyle/>
                    <a:p>
                      <a:pPr marL="457200" algn="ctr">
                        <a:lnSpc>
                          <a:spcPct val="150000"/>
                        </a:lnSpc>
                        <a:spcBef>
                          <a:spcPts val="1200"/>
                        </a:spcBef>
                        <a:spcAft>
                          <a:spcPts val="0"/>
                        </a:spcAft>
                      </a:pPr>
                      <a:r>
                        <a:rPr lang="es-CR" sz="1200">
                          <a:solidFill>
                            <a:srgbClr val="000000"/>
                          </a:solidFill>
                          <a:latin typeface="Arial"/>
                          <a:ea typeface="Calibri"/>
                          <a:cs typeface="Calibri"/>
                        </a:rPr>
                        <a:t>Balanza electrónica 150Kg</a:t>
                      </a:r>
                      <a:endParaRPr lang="es-ES" sz="16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CR" sz="1200">
                          <a:latin typeface="Arial"/>
                          <a:ea typeface="Calibri"/>
                          <a:cs typeface="Calibri"/>
                        </a:rPr>
                        <a:t>1</a:t>
                      </a:r>
                      <a:endParaRPr lang="es-ES" sz="16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n-US" sz="1200">
                          <a:latin typeface="Arial"/>
                          <a:ea typeface="Calibri"/>
                          <a:cs typeface="Calibri"/>
                        </a:rPr>
                        <a:t>$800</a:t>
                      </a:r>
                      <a:endParaRPr lang="es-ES" sz="16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n-US" sz="1200">
                          <a:latin typeface="Arial"/>
                          <a:ea typeface="Calibri"/>
                          <a:cs typeface="Calibri"/>
                        </a:rPr>
                        <a:t>$800</a:t>
                      </a:r>
                      <a:endParaRPr lang="es-ES" sz="16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1122">
                <a:tc>
                  <a:txBody>
                    <a:bodyPr/>
                    <a:lstStyle/>
                    <a:p>
                      <a:pPr marL="457200" algn="ctr">
                        <a:lnSpc>
                          <a:spcPct val="150000"/>
                        </a:lnSpc>
                        <a:spcBef>
                          <a:spcPts val="1200"/>
                        </a:spcBef>
                        <a:spcAft>
                          <a:spcPts val="0"/>
                        </a:spcAft>
                      </a:pPr>
                      <a:r>
                        <a:rPr lang="es-CR" sz="1200">
                          <a:solidFill>
                            <a:srgbClr val="000000"/>
                          </a:solidFill>
                          <a:latin typeface="Arial"/>
                          <a:ea typeface="Calibri"/>
                          <a:cs typeface="Calibri"/>
                        </a:rPr>
                        <a:t>Accesorios</a:t>
                      </a:r>
                      <a:endParaRPr lang="es-ES" sz="16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CR" sz="1200">
                          <a:latin typeface="Arial"/>
                          <a:ea typeface="Calibri"/>
                          <a:cs typeface="Calibri"/>
                        </a:rPr>
                        <a:t>-</a:t>
                      </a:r>
                      <a:endParaRPr lang="es-ES" sz="16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n-US" sz="1200">
                          <a:latin typeface="Arial"/>
                          <a:ea typeface="Calibri"/>
                          <a:cs typeface="Calibri"/>
                        </a:rPr>
                        <a:t>$15000</a:t>
                      </a:r>
                      <a:endParaRPr lang="es-ES" sz="16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n-US" sz="1200">
                          <a:latin typeface="Arial"/>
                          <a:ea typeface="Calibri"/>
                          <a:cs typeface="Calibri"/>
                        </a:rPr>
                        <a:t>$15000</a:t>
                      </a:r>
                      <a:endParaRPr lang="es-ES" sz="16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1122">
                <a:tc>
                  <a:txBody>
                    <a:bodyPr/>
                    <a:lstStyle/>
                    <a:p>
                      <a:pPr marL="457200" algn="ctr">
                        <a:lnSpc>
                          <a:spcPct val="150000"/>
                        </a:lnSpc>
                        <a:spcBef>
                          <a:spcPts val="1200"/>
                        </a:spcBef>
                        <a:spcAft>
                          <a:spcPts val="0"/>
                        </a:spcAft>
                      </a:pPr>
                      <a:r>
                        <a:rPr lang="es-CR" sz="1200" b="1">
                          <a:solidFill>
                            <a:srgbClr val="000000"/>
                          </a:solidFill>
                          <a:latin typeface="Arial"/>
                          <a:ea typeface="Calibri"/>
                          <a:cs typeface="Calibri"/>
                        </a:rPr>
                        <a:t>TOTAL</a:t>
                      </a:r>
                      <a:endParaRPr lang="es-ES" sz="16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endParaRPr lang="es-CR" sz="1200">
                        <a:latin typeface="Arial"/>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457200" algn="ctr">
                        <a:lnSpc>
                          <a:spcPct val="150000"/>
                        </a:lnSpc>
                        <a:spcBef>
                          <a:spcPts val="1200"/>
                        </a:spcBef>
                        <a:spcAft>
                          <a:spcPts val="0"/>
                        </a:spcAft>
                      </a:pPr>
                      <a:endParaRPr lang="en-US" sz="1200">
                        <a:latin typeface="Arial"/>
                        <a:ea typeface="Calibri"/>
                        <a:cs typeface="Calibri"/>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457200" algn="ctr">
                        <a:lnSpc>
                          <a:spcPct val="150000"/>
                        </a:lnSpc>
                        <a:spcBef>
                          <a:spcPts val="1200"/>
                        </a:spcBef>
                        <a:spcAft>
                          <a:spcPts val="0"/>
                        </a:spcAft>
                      </a:pPr>
                      <a:r>
                        <a:rPr lang="en-US" sz="1200" dirty="0">
                          <a:latin typeface="Arial"/>
                          <a:ea typeface="Calibri"/>
                          <a:cs typeface="Calibri"/>
                        </a:rPr>
                        <a:t>$35800</a:t>
                      </a:r>
                      <a:endParaRPr lang="es-ES" sz="16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2285984" y="2214553"/>
          <a:ext cx="4857783" cy="3286149"/>
        </p:xfrm>
        <a:graphic>
          <a:graphicData uri="http://schemas.openxmlformats.org/drawingml/2006/table">
            <a:tbl>
              <a:tblPr/>
              <a:tblGrid>
                <a:gridCol w="2337844"/>
                <a:gridCol w="2519939"/>
              </a:tblGrid>
              <a:tr h="465664">
                <a:tc>
                  <a:txBody>
                    <a:bodyPr/>
                    <a:lstStyle/>
                    <a:p>
                      <a:pPr>
                        <a:lnSpc>
                          <a:spcPct val="115000"/>
                        </a:lnSpc>
                        <a:spcAft>
                          <a:spcPts val="0"/>
                        </a:spcAft>
                      </a:pPr>
                      <a:r>
                        <a:rPr lang="es-ES" sz="2400" b="1" dirty="0">
                          <a:latin typeface="Arial"/>
                          <a:ea typeface="Times New Roman"/>
                          <a:cs typeface="Calibri"/>
                        </a:rPr>
                        <a:t>TIR</a:t>
                      </a:r>
                      <a:endParaRPr lang="es-ES" sz="2400" dirty="0">
                        <a:latin typeface="Calibri"/>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2400" b="1">
                          <a:latin typeface="Arial"/>
                          <a:ea typeface="Times New Roman"/>
                          <a:cs typeface="Calibri"/>
                        </a:rPr>
                        <a:t>30%</a:t>
                      </a:r>
                      <a:endParaRPr lang="es-ES" sz="2400">
                        <a:latin typeface="Calibri"/>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65664">
                <a:tc>
                  <a:txBody>
                    <a:bodyPr/>
                    <a:lstStyle/>
                    <a:p>
                      <a:pPr>
                        <a:lnSpc>
                          <a:spcPct val="115000"/>
                        </a:lnSpc>
                        <a:spcAft>
                          <a:spcPts val="0"/>
                        </a:spcAft>
                      </a:pPr>
                      <a:r>
                        <a:rPr lang="es-ES" sz="2400">
                          <a:latin typeface="Arial"/>
                          <a:ea typeface="Times New Roman"/>
                          <a:cs typeface="Calibri"/>
                        </a:rPr>
                        <a:t> </a:t>
                      </a:r>
                      <a:endParaRPr lang="es-ES" sz="2400">
                        <a:latin typeface="Calibri"/>
                        <a:ea typeface="Calibri"/>
                        <a:cs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2400">
                          <a:latin typeface="Arial"/>
                          <a:ea typeface="Times New Roman"/>
                          <a:cs typeface="Calibri"/>
                        </a:rPr>
                        <a:t> </a:t>
                      </a:r>
                      <a:endParaRPr lang="es-ES" sz="2400">
                        <a:latin typeface="Calibri"/>
                        <a:ea typeface="Calibri"/>
                        <a:cs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92165">
                <a:tc>
                  <a:txBody>
                    <a:bodyPr/>
                    <a:lstStyle/>
                    <a:p>
                      <a:pPr>
                        <a:lnSpc>
                          <a:spcPct val="115000"/>
                        </a:lnSpc>
                        <a:spcAft>
                          <a:spcPts val="0"/>
                        </a:spcAft>
                      </a:pPr>
                      <a:r>
                        <a:rPr lang="es-ES" sz="2400" b="1">
                          <a:latin typeface="Arial"/>
                          <a:ea typeface="Times New Roman"/>
                          <a:cs typeface="Calibri"/>
                        </a:rPr>
                        <a:t>VAN</a:t>
                      </a:r>
                      <a:endParaRPr lang="es-ES" sz="2400">
                        <a:latin typeface="Calibri"/>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2400" b="1">
                          <a:latin typeface="Arial"/>
                          <a:ea typeface="Times New Roman"/>
                          <a:cs typeface="Calibri"/>
                        </a:rPr>
                        <a:t>19080,7</a:t>
                      </a:r>
                      <a:endParaRPr lang="es-ES" sz="2400">
                        <a:latin typeface="Calibri"/>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65664">
                <a:tc>
                  <a:txBody>
                    <a:bodyPr/>
                    <a:lstStyle/>
                    <a:p>
                      <a:pPr>
                        <a:lnSpc>
                          <a:spcPct val="115000"/>
                        </a:lnSpc>
                        <a:spcAft>
                          <a:spcPts val="0"/>
                        </a:spcAft>
                      </a:pPr>
                      <a:r>
                        <a:rPr lang="es-ES" sz="2400">
                          <a:latin typeface="Arial"/>
                          <a:ea typeface="Times New Roman"/>
                          <a:cs typeface="Calibri"/>
                        </a:rPr>
                        <a:t> </a:t>
                      </a:r>
                      <a:endParaRPr lang="es-ES" sz="2400">
                        <a:latin typeface="Calibri"/>
                        <a:ea typeface="Calibri"/>
                        <a:cs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2400">
                          <a:latin typeface="Arial"/>
                          <a:ea typeface="Times New Roman"/>
                          <a:cs typeface="Calibri"/>
                        </a:rPr>
                        <a:t> </a:t>
                      </a:r>
                      <a:endParaRPr lang="es-ES" sz="2400">
                        <a:latin typeface="Calibri"/>
                        <a:ea typeface="Calibri"/>
                        <a:cs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65664">
                <a:tc>
                  <a:txBody>
                    <a:bodyPr/>
                    <a:lstStyle/>
                    <a:p>
                      <a:pPr>
                        <a:lnSpc>
                          <a:spcPct val="115000"/>
                        </a:lnSpc>
                        <a:spcAft>
                          <a:spcPts val="0"/>
                        </a:spcAft>
                      </a:pPr>
                      <a:r>
                        <a:rPr lang="es-ES" sz="2400" b="1">
                          <a:latin typeface="Arial"/>
                          <a:ea typeface="Times New Roman"/>
                          <a:cs typeface="Calibri"/>
                        </a:rPr>
                        <a:t>B/C</a:t>
                      </a:r>
                      <a:endParaRPr lang="es-ES" sz="2400">
                        <a:latin typeface="Calibri"/>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2400" b="1">
                          <a:latin typeface="Arial"/>
                          <a:ea typeface="Times New Roman"/>
                          <a:cs typeface="Calibri"/>
                        </a:rPr>
                        <a:t>1,61</a:t>
                      </a:r>
                      <a:endParaRPr lang="es-ES" sz="2400">
                        <a:latin typeface="Calibri"/>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65664">
                <a:tc>
                  <a:txBody>
                    <a:bodyPr/>
                    <a:lstStyle/>
                    <a:p>
                      <a:pPr>
                        <a:lnSpc>
                          <a:spcPct val="115000"/>
                        </a:lnSpc>
                        <a:spcAft>
                          <a:spcPts val="0"/>
                        </a:spcAft>
                      </a:pPr>
                      <a:r>
                        <a:rPr lang="es-ES" sz="2400">
                          <a:latin typeface="Arial"/>
                          <a:ea typeface="Times New Roman"/>
                          <a:cs typeface="Calibri"/>
                        </a:rPr>
                        <a:t> </a:t>
                      </a:r>
                      <a:endParaRPr lang="es-ES" sz="2400">
                        <a:latin typeface="Calibri"/>
                        <a:ea typeface="Calibri"/>
                        <a:cs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2400">
                          <a:latin typeface="Arial"/>
                          <a:ea typeface="Times New Roman"/>
                          <a:cs typeface="Calibri"/>
                        </a:rPr>
                        <a:t> </a:t>
                      </a:r>
                      <a:endParaRPr lang="es-ES" sz="2400">
                        <a:latin typeface="Calibri"/>
                        <a:ea typeface="Calibri"/>
                        <a:cs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65664">
                <a:tc>
                  <a:txBody>
                    <a:bodyPr/>
                    <a:lstStyle/>
                    <a:p>
                      <a:pPr>
                        <a:lnSpc>
                          <a:spcPct val="115000"/>
                        </a:lnSpc>
                        <a:spcAft>
                          <a:spcPts val="0"/>
                        </a:spcAft>
                      </a:pPr>
                      <a:r>
                        <a:rPr lang="es-ES" sz="2400" b="1" dirty="0">
                          <a:latin typeface="Arial"/>
                          <a:ea typeface="Times New Roman"/>
                          <a:cs typeface="Calibri"/>
                        </a:rPr>
                        <a:t>Tiempo </a:t>
                      </a:r>
                      <a:r>
                        <a:rPr lang="es-ES" sz="2400" b="1" dirty="0" err="1">
                          <a:latin typeface="Arial"/>
                          <a:ea typeface="Times New Roman"/>
                          <a:cs typeface="Calibri"/>
                        </a:rPr>
                        <a:t>recupe</a:t>
                      </a:r>
                      <a:r>
                        <a:rPr lang="es-ES" sz="2400" b="1" dirty="0">
                          <a:latin typeface="Arial"/>
                          <a:ea typeface="Times New Roman"/>
                          <a:cs typeface="Calibri"/>
                        </a:rPr>
                        <a:t>.</a:t>
                      </a:r>
                      <a:endParaRPr lang="es-ES" sz="2400" dirty="0">
                        <a:latin typeface="Calibri"/>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2400" b="1" dirty="0">
                          <a:latin typeface="Arial"/>
                          <a:ea typeface="Times New Roman"/>
                          <a:cs typeface="Calibri"/>
                        </a:rPr>
                        <a:t>5años</a:t>
                      </a:r>
                      <a:endParaRPr lang="es-ES" sz="2400" dirty="0">
                        <a:latin typeface="Calibri"/>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7" name="6 CuadroTexto"/>
          <p:cNvSpPr txBox="1"/>
          <p:nvPr/>
        </p:nvSpPr>
        <p:spPr>
          <a:xfrm>
            <a:off x="142844" y="214290"/>
            <a:ext cx="8786874" cy="1938992"/>
          </a:xfrm>
          <a:prstGeom prst="rect">
            <a:avLst/>
          </a:prstGeom>
          <a:noFill/>
        </p:spPr>
        <p:txBody>
          <a:bodyPr wrap="square" rtlCol="0">
            <a:spAutoFit/>
          </a:bodyPr>
          <a:lstStyle/>
          <a:p>
            <a:r>
              <a:rPr lang="es-ES" sz="2400" dirty="0" smtClean="0"/>
              <a:t>Entonces la inversión inicial será de U$D 35800, y sus insumos mensuales se estima de U$D 6207 por 8m</a:t>
            </a:r>
            <a:r>
              <a:rPr lang="es-ES" sz="2400" baseline="30000" dirty="0" smtClean="0"/>
              <a:t>3</a:t>
            </a:r>
            <a:r>
              <a:rPr lang="es-ES" sz="2400" dirty="0" smtClean="0"/>
              <a:t> de alcohol etílico, U$D 320 por 6.28Kg de cloruro de sodio y U$D 1000 por luz y agua, aparte del salario de 2 operadores de U$D 264 cada uno.</a:t>
            </a:r>
            <a:endParaRPr lang="es-ES" sz="24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42844" y="-24"/>
            <a:ext cx="8786874" cy="861774"/>
          </a:xfrm>
          <a:prstGeom prst="rect">
            <a:avLst/>
          </a:prstGeom>
          <a:noFill/>
        </p:spPr>
        <p:txBody>
          <a:bodyPr wrap="square" rtlCol="0">
            <a:spAutoFit/>
          </a:bodyPr>
          <a:lstStyle/>
          <a:p>
            <a:pPr algn="ctr"/>
            <a:r>
              <a:rPr lang="es-CR" sz="2500" b="1" dirty="0">
                <a:latin typeface="+mn-lt"/>
              </a:rPr>
              <a:t>Costo de implementación de el procedimiento de flotación por espuma para separación de PET y PVC</a:t>
            </a:r>
            <a:endParaRPr lang="es-ES" sz="2500" b="1" dirty="0" smtClean="0">
              <a:solidFill>
                <a:schemeClr val="bg2">
                  <a:lumMod val="50000"/>
                </a:schemeClr>
              </a:solidFill>
              <a:latin typeface="+mn-lt"/>
            </a:endParaRPr>
          </a:p>
        </p:txBody>
      </p:sp>
      <p:graphicFrame>
        <p:nvGraphicFramePr>
          <p:cNvPr id="5" name="4 Tabla"/>
          <p:cNvGraphicFramePr>
            <a:graphicFrameLocks noGrp="1"/>
          </p:cNvGraphicFramePr>
          <p:nvPr/>
        </p:nvGraphicFramePr>
        <p:xfrm>
          <a:off x="214283" y="1142981"/>
          <a:ext cx="8643998" cy="4572034"/>
        </p:xfrm>
        <a:graphic>
          <a:graphicData uri="http://schemas.openxmlformats.org/drawingml/2006/table">
            <a:tbl>
              <a:tblPr/>
              <a:tblGrid>
                <a:gridCol w="3085851"/>
                <a:gridCol w="1530560"/>
                <a:gridCol w="1974792"/>
                <a:gridCol w="2052795"/>
              </a:tblGrid>
              <a:tr h="914406">
                <a:tc>
                  <a:txBody>
                    <a:bodyPr/>
                    <a:lstStyle/>
                    <a:p>
                      <a:pPr marL="457200" algn="ctr">
                        <a:lnSpc>
                          <a:spcPct val="150000"/>
                        </a:lnSpc>
                        <a:spcBef>
                          <a:spcPts val="1200"/>
                        </a:spcBef>
                        <a:spcAft>
                          <a:spcPts val="0"/>
                        </a:spcAft>
                      </a:pPr>
                      <a:r>
                        <a:rPr lang="es-CR" sz="1400" b="1">
                          <a:solidFill>
                            <a:srgbClr val="FFFFFF"/>
                          </a:solidFill>
                          <a:latin typeface="Arial"/>
                          <a:ea typeface="Calibri"/>
                          <a:cs typeface="Calibri"/>
                        </a:rPr>
                        <a:t>ELEMENTO</a:t>
                      </a:r>
                      <a:endParaRPr lang="es-ES" sz="1800">
                        <a:latin typeface="Calibri"/>
                        <a:ea typeface="Calibri"/>
                        <a:cs typeface="Calibri"/>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457200" algn="ctr">
                        <a:lnSpc>
                          <a:spcPct val="150000"/>
                        </a:lnSpc>
                        <a:spcBef>
                          <a:spcPts val="1200"/>
                        </a:spcBef>
                        <a:spcAft>
                          <a:spcPts val="0"/>
                        </a:spcAft>
                      </a:pPr>
                      <a:r>
                        <a:rPr lang="es-CR" sz="1400" b="1">
                          <a:solidFill>
                            <a:srgbClr val="FFFFFF"/>
                          </a:solidFill>
                          <a:latin typeface="Arial"/>
                          <a:ea typeface="Calibri"/>
                          <a:cs typeface="Calibri"/>
                        </a:rPr>
                        <a:t>CANTIDAD</a:t>
                      </a:r>
                      <a:endParaRPr lang="es-ES" sz="1800">
                        <a:latin typeface="Calibri"/>
                        <a:ea typeface="Calibri"/>
                        <a:cs typeface="Calibri"/>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457200" algn="ctr">
                        <a:lnSpc>
                          <a:spcPct val="150000"/>
                        </a:lnSpc>
                        <a:spcBef>
                          <a:spcPts val="1200"/>
                        </a:spcBef>
                        <a:spcAft>
                          <a:spcPts val="0"/>
                        </a:spcAft>
                      </a:pPr>
                      <a:r>
                        <a:rPr lang="es-CR" sz="1400" b="1">
                          <a:solidFill>
                            <a:srgbClr val="FFFFFF"/>
                          </a:solidFill>
                          <a:latin typeface="Arial"/>
                          <a:ea typeface="Calibri"/>
                          <a:cs typeface="Calibri"/>
                        </a:rPr>
                        <a:t>VALOR UNITARIO</a:t>
                      </a:r>
                      <a:endParaRPr lang="es-ES" sz="1800">
                        <a:latin typeface="Calibri"/>
                        <a:ea typeface="Calibri"/>
                        <a:cs typeface="Calibri"/>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457200" algn="ctr">
                        <a:lnSpc>
                          <a:spcPct val="150000"/>
                        </a:lnSpc>
                        <a:spcBef>
                          <a:spcPts val="1200"/>
                        </a:spcBef>
                        <a:spcAft>
                          <a:spcPts val="0"/>
                        </a:spcAft>
                      </a:pPr>
                      <a:r>
                        <a:rPr lang="es-CR" sz="1400" b="1">
                          <a:solidFill>
                            <a:srgbClr val="FFFFFF"/>
                          </a:solidFill>
                          <a:latin typeface="Arial"/>
                          <a:ea typeface="Calibri"/>
                          <a:cs typeface="Calibri"/>
                        </a:rPr>
                        <a:t>COSTO</a:t>
                      </a:r>
                      <a:endParaRPr lang="es-ES" sz="1800">
                        <a:latin typeface="Calibri"/>
                        <a:ea typeface="Calibri"/>
                        <a:cs typeface="Calibri"/>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1371610">
                <a:tc>
                  <a:txBody>
                    <a:bodyPr/>
                    <a:lstStyle/>
                    <a:p>
                      <a:pPr marL="457200" algn="ctr">
                        <a:lnSpc>
                          <a:spcPct val="150000"/>
                        </a:lnSpc>
                        <a:spcBef>
                          <a:spcPts val="1200"/>
                        </a:spcBef>
                        <a:spcAft>
                          <a:spcPts val="0"/>
                        </a:spcAft>
                      </a:pPr>
                      <a:r>
                        <a:rPr lang="es-CR" sz="1400">
                          <a:solidFill>
                            <a:srgbClr val="000000"/>
                          </a:solidFill>
                          <a:latin typeface="Arial"/>
                          <a:ea typeface="Calibri"/>
                          <a:cs typeface="Calibri"/>
                        </a:rPr>
                        <a:t>Celda de flotación con capacidad de 5m</a:t>
                      </a:r>
                      <a:r>
                        <a:rPr lang="es-CR" sz="1400" baseline="30000">
                          <a:solidFill>
                            <a:srgbClr val="000000"/>
                          </a:solidFill>
                          <a:latin typeface="Arial"/>
                          <a:ea typeface="Calibri"/>
                          <a:cs typeface="Calibri"/>
                        </a:rPr>
                        <a:t>3</a:t>
                      </a:r>
                      <a:r>
                        <a:rPr lang="es-CR" sz="1400">
                          <a:solidFill>
                            <a:srgbClr val="000000"/>
                          </a:solidFill>
                          <a:latin typeface="Arial"/>
                          <a:ea typeface="Calibri"/>
                          <a:cs typeface="Calibri"/>
                        </a:rPr>
                        <a:t> y agitador</a:t>
                      </a:r>
                      <a:endParaRPr lang="es-E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CR" sz="1400">
                          <a:latin typeface="Arial"/>
                          <a:ea typeface="Calibri"/>
                          <a:cs typeface="Calibri"/>
                        </a:rPr>
                        <a:t>1</a:t>
                      </a:r>
                      <a:endParaRPr lang="es-E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CR" sz="1400">
                          <a:latin typeface="Arial"/>
                          <a:ea typeface="Calibri"/>
                          <a:cs typeface="Calibri"/>
                        </a:rPr>
                        <a:t>$6000</a:t>
                      </a:r>
                      <a:endParaRPr lang="es-E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CR" sz="1400">
                          <a:latin typeface="Arial"/>
                          <a:ea typeface="Calibri"/>
                          <a:cs typeface="Calibri"/>
                        </a:rPr>
                        <a:t>$6000</a:t>
                      </a:r>
                      <a:endParaRPr lang="es-E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7204">
                <a:tc>
                  <a:txBody>
                    <a:bodyPr/>
                    <a:lstStyle/>
                    <a:p>
                      <a:pPr marL="457200" algn="ctr">
                        <a:lnSpc>
                          <a:spcPct val="150000"/>
                        </a:lnSpc>
                        <a:spcBef>
                          <a:spcPts val="1200"/>
                        </a:spcBef>
                        <a:spcAft>
                          <a:spcPts val="0"/>
                        </a:spcAft>
                      </a:pPr>
                      <a:r>
                        <a:rPr lang="en-US" sz="1400">
                          <a:solidFill>
                            <a:srgbClr val="000000"/>
                          </a:solidFill>
                          <a:latin typeface="Arial"/>
                          <a:ea typeface="Calibri"/>
                          <a:cs typeface="Calibri"/>
                        </a:rPr>
                        <a:t>Balanza</a:t>
                      </a:r>
                      <a:r>
                        <a:rPr lang="es-ES" sz="1400">
                          <a:solidFill>
                            <a:srgbClr val="000000"/>
                          </a:solidFill>
                          <a:latin typeface="Arial"/>
                          <a:ea typeface="Calibri"/>
                          <a:cs typeface="Calibri"/>
                        </a:rPr>
                        <a:t> electrónica</a:t>
                      </a:r>
                      <a:r>
                        <a:rPr lang="en-US" sz="1400">
                          <a:solidFill>
                            <a:srgbClr val="000000"/>
                          </a:solidFill>
                          <a:latin typeface="Arial"/>
                          <a:ea typeface="Calibri"/>
                          <a:cs typeface="Calibri"/>
                        </a:rPr>
                        <a:t> 5Kg</a:t>
                      </a:r>
                      <a:endParaRPr lang="es-E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n-US" sz="1400">
                          <a:latin typeface="Arial"/>
                          <a:ea typeface="Calibri"/>
                          <a:cs typeface="Calibri"/>
                        </a:rPr>
                        <a:t>1</a:t>
                      </a:r>
                      <a:endParaRPr lang="es-E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n-US" sz="1400">
                          <a:latin typeface="Arial"/>
                          <a:ea typeface="Calibri"/>
                          <a:cs typeface="Calibri"/>
                        </a:rPr>
                        <a:t>$60</a:t>
                      </a:r>
                      <a:endParaRPr lang="es-E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n-US" sz="1400">
                          <a:latin typeface="Arial"/>
                          <a:ea typeface="Calibri"/>
                          <a:cs typeface="Calibri"/>
                        </a:rPr>
                        <a:t>$80</a:t>
                      </a:r>
                      <a:endParaRPr lang="es-E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14406">
                <a:tc>
                  <a:txBody>
                    <a:bodyPr/>
                    <a:lstStyle/>
                    <a:p>
                      <a:pPr marL="457200" algn="ctr">
                        <a:lnSpc>
                          <a:spcPct val="150000"/>
                        </a:lnSpc>
                        <a:spcBef>
                          <a:spcPts val="1200"/>
                        </a:spcBef>
                        <a:spcAft>
                          <a:spcPts val="0"/>
                        </a:spcAft>
                      </a:pPr>
                      <a:r>
                        <a:rPr lang="es-ES" sz="1400">
                          <a:solidFill>
                            <a:srgbClr val="000000"/>
                          </a:solidFill>
                          <a:latin typeface="Arial"/>
                          <a:ea typeface="Calibri"/>
                          <a:cs typeface="Calibri"/>
                        </a:rPr>
                        <a:t>Suministro</a:t>
                      </a:r>
                      <a:r>
                        <a:rPr lang="en-US" sz="1400">
                          <a:solidFill>
                            <a:srgbClr val="000000"/>
                          </a:solidFill>
                          <a:latin typeface="Arial"/>
                          <a:ea typeface="Calibri"/>
                          <a:cs typeface="Calibri"/>
                        </a:rPr>
                        <a:t> de</a:t>
                      </a:r>
                      <a:r>
                        <a:rPr lang="es-ES" sz="1400">
                          <a:solidFill>
                            <a:srgbClr val="000000"/>
                          </a:solidFill>
                          <a:latin typeface="Arial"/>
                          <a:ea typeface="Calibri"/>
                          <a:cs typeface="Calibri"/>
                        </a:rPr>
                        <a:t> aire</a:t>
                      </a:r>
                      <a:r>
                        <a:rPr lang="en-US" sz="1400">
                          <a:solidFill>
                            <a:srgbClr val="000000"/>
                          </a:solidFill>
                          <a:latin typeface="Arial"/>
                          <a:ea typeface="Calibri"/>
                          <a:cs typeface="Calibri"/>
                        </a:rPr>
                        <a:t> (compressor)</a:t>
                      </a:r>
                      <a:endParaRPr lang="es-E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n-US" sz="1400">
                          <a:latin typeface="Arial"/>
                          <a:ea typeface="Calibri"/>
                          <a:cs typeface="Calibri"/>
                        </a:rPr>
                        <a:t>1</a:t>
                      </a:r>
                      <a:endParaRPr lang="es-E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n-US" sz="1400">
                          <a:latin typeface="Arial"/>
                          <a:ea typeface="Calibri"/>
                          <a:cs typeface="Calibri"/>
                        </a:rPr>
                        <a:t>$550</a:t>
                      </a:r>
                      <a:endParaRPr lang="es-E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n-US" sz="1400">
                          <a:latin typeface="Arial"/>
                          <a:ea typeface="Calibri"/>
                          <a:cs typeface="Calibri"/>
                        </a:rPr>
                        <a:t>$550</a:t>
                      </a:r>
                      <a:endParaRPr lang="es-E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7204">
                <a:tc>
                  <a:txBody>
                    <a:bodyPr/>
                    <a:lstStyle/>
                    <a:p>
                      <a:pPr marL="457200" algn="ctr">
                        <a:lnSpc>
                          <a:spcPct val="150000"/>
                        </a:lnSpc>
                        <a:spcBef>
                          <a:spcPts val="1200"/>
                        </a:spcBef>
                        <a:spcAft>
                          <a:spcPts val="0"/>
                        </a:spcAft>
                      </a:pPr>
                      <a:r>
                        <a:rPr lang="es-ES" sz="1400">
                          <a:solidFill>
                            <a:srgbClr val="000000"/>
                          </a:solidFill>
                          <a:latin typeface="Arial"/>
                          <a:ea typeface="Calibri"/>
                          <a:cs typeface="Calibri"/>
                        </a:rPr>
                        <a:t>Accesorios</a:t>
                      </a:r>
                      <a:endParaRPr lang="es-E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n-US" sz="1400">
                          <a:latin typeface="Arial"/>
                          <a:ea typeface="Calibri"/>
                          <a:cs typeface="Calibri"/>
                        </a:rPr>
                        <a:t>-</a:t>
                      </a:r>
                      <a:endParaRPr lang="es-E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n-US" sz="1400">
                          <a:latin typeface="Arial"/>
                          <a:ea typeface="Calibri"/>
                          <a:cs typeface="Calibri"/>
                        </a:rPr>
                        <a:t>$15000</a:t>
                      </a:r>
                      <a:endParaRPr lang="es-E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n-US" sz="1400">
                          <a:latin typeface="Arial"/>
                          <a:ea typeface="Calibri"/>
                          <a:cs typeface="Calibri"/>
                        </a:rPr>
                        <a:t>$15000</a:t>
                      </a:r>
                      <a:endParaRPr lang="es-E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7204">
                <a:tc>
                  <a:txBody>
                    <a:bodyPr/>
                    <a:lstStyle/>
                    <a:p>
                      <a:pPr marL="457200" algn="ctr">
                        <a:lnSpc>
                          <a:spcPct val="150000"/>
                        </a:lnSpc>
                        <a:spcBef>
                          <a:spcPts val="1200"/>
                        </a:spcBef>
                        <a:spcAft>
                          <a:spcPts val="0"/>
                        </a:spcAft>
                      </a:pPr>
                      <a:r>
                        <a:rPr lang="en-US" sz="1400" b="1">
                          <a:solidFill>
                            <a:srgbClr val="000000"/>
                          </a:solidFill>
                          <a:latin typeface="Arial"/>
                          <a:ea typeface="Calibri"/>
                          <a:cs typeface="Calibri"/>
                        </a:rPr>
                        <a:t>TOTAL</a:t>
                      </a:r>
                      <a:endParaRPr lang="es-E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endParaRPr lang="en-US" sz="1400">
                        <a:latin typeface="Arial"/>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457200" algn="ctr">
                        <a:lnSpc>
                          <a:spcPct val="150000"/>
                        </a:lnSpc>
                        <a:spcBef>
                          <a:spcPts val="1200"/>
                        </a:spcBef>
                        <a:spcAft>
                          <a:spcPts val="0"/>
                        </a:spcAft>
                      </a:pPr>
                      <a:endParaRPr lang="en-US" sz="1400">
                        <a:latin typeface="Arial"/>
                        <a:ea typeface="Calibri"/>
                        <a:cs typeface="Calibri"/>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457200" algn="ctr">
                        <a:lnSpc>
                          <a:spcPct val="150000"/>
                        </a:lnSpc>
                        <a:spcBef>
                          <a:spcPts val="1200"/>
                        </a:spcBef>
                        <a:spcAft>
                          <a:spcPts val="0"/>
                        </a:spcAft>
                      </a:pPr>
                      <a:r>
                        <a:rPr lang="en-US" sz="1400" dirty="0">
                          <a:latin typeface="Arial"/>
                          <a:ea typeface="Calibri"/>
                          <a:cs typeface="Calibri"/>
                        </a:rPr>
                        <a:t>$21630</a:t>
                      </a:r>
                      <a:endParaRPr lang="es-E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42844" y="71414"/>
            <a:ext cx="8786874" cy="3416320"/>
          </a:xfrm>
          <a:prstGeom prst="rect">
            <a:avLst/>
          </a:prstGeom>
          <a:noFill/>
        </p:spPr>
        <p:txBody>
          <a:bodyPr wrap="square" rtlCol="0">
            <a:spAutoFit/>
          </a:bodyPr>
          <a:lstStyle/>
          <a:p>
            <a:r>
              <a:rPr lang="es-ES" sz="2400" dirty="0" smtClean="0"/>
              <a:t>En este caso los insumos serán el espumante en una cantidad mensual de 8 litros a U$D 560, el humectante en una cantidad de 1200gr a U$D 600, U$D1000 por aire y agua, un operador de U$D264 mensuales además de U$D150 de mantenimiento. Con una inversión inicial de U$D21630. En este caso, ya que el método separa únicamente el PET del PVC, y por sus consecuencias al medio ambiente el PVC cada vez es menos utilizado, su demanda y por lo tanto los ingresos bajarían a la mitad.</a:t>
            </a:r>
            <a:endParaRPr lang="es-ES" sz="2400" dirty="0"/>
          </a:p>
        </p:txBody>
      </p:sp>
      <p:graphicFrame>
        <p:nvGraphicFramePr>
          <p:cNvPr id="7" name="6 Tabla"/>
          <p:cNvGraphicFramePr>
            <a:graphicFrameLocks noGrp="1"/>
          </p:cNvGraphicFramePr>
          <p:nvPr/>
        </p:nvGraphicFramePr>
        <p:xfrm>
          <a:off x="2357423" y="3571877"/>
          <a:ext cx="3913520" cy="2847171"/>
        </p:xfrm>
        <a:graphic>
          <a:graphicData uri="http://schemas.openxmlformats.org/drawingml/2006/table">
            <a:tbl>
              <a:tblPr/>
              <a:tblGrid>
                <a:gridCol w="1883258"/>
                <a:gridCol w="2030262"/>
              </a:tblGrid>
              <a:tr h="354198">
                <a:tc>
                  <a:txBody>
                    <a:bodyPr/>
                    <a:lstStyle/>
                    <a:p>
                      <a:pPr>
                        <a:lnSpc>
                          <a:spcPct val="115000"/>
                        </a:lnSpc>
                        <a:spcAft>
                          <a:spcPts val="0"/>
                        </a:spcAft>
                      </a:pPr>
                      <a:r>
                        <a:rPr lang="es-ES" sz="2000" b="1">
                          <a:latin typeface="Arial"/>
                          <a:ea typeface="Times New Roman"/>
                          <a:cs typeface="Calibri"/>
                        </a:rPr>
                        <a:t>TIR</a:t>
                      </a:r>
                      <a:endParaRPr lang="es-ES" sz="2000">
                        <a:latin typeface="Calibri"/>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2000" b="1">
                          <a:latin typeface="Arial"/>
                          <a:ea typeface="Times New Roman"/>
                          <a:cs typeface="Calibri"/>
                        </a:rPr>
                        <a:t>21%</a:t>
                      </a:r>
                      <a:endParaRPr lang="es-ES" sz="2000">
                        <a:latin typeface="Calibri"/>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54198">
                <a:tc>
                  <a:txBody>
                    <a:bodyPr/>
                    <a:lstStyle/>
                    <a:p>
                      <a:pPr>
                        <a:lnSpc>
                          <a:spcPct val="115000"/>
                        </a:lnSpc>
                        <a:spcAft>
                          <a:spcPts val="0"/>
                        </a:spcAft>
                      </a:pPr>
                      <a:r>
                        <a:rPr lang="es-ES" sz="2000">
                          <a:latin typeface="Arial"/>
                          <a:ea typeface="Times New Roman"/>
                          <a:cs typeface="Calibri"/>
                        </a:rPr>
                        <a:t> </a:t>
                      </a:r>
                      <a:endParaRPr lang="es-ES" sz="2000">
                        <a:latin typeface="Calibri"/>
                        <a:ea typeface="Calibri"/>
                        <a:cs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2000">
                          <a:latin typeface="Arial"/>
                          <a:ea typeface="Times New Roman"/>
                          <a:cs typeface="Calibri"/>
                        </a:rPr>
                        <a:t> </a:t>
                      </a:r>
                      <a:endParaRPr lang="es-ES" sz="2000">
                        <a:latin typeface="Calibri"/>
                        <a:ea typeface="Calibri"/>
                        <a:cs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75141">
                <a:tc>
                  <a:txBody>
                    <a:bodyPr/>
                    <a:lstStyle/>
                    <a:p>
                      <a:pPr>
                        <a:lnSpc>
                          <a:spcPct val="115000"/>
                        </a:lnSpc>
                        <a:spcAft>
                          <a:spcPts val="0"/>
                        </a:spcAft>
                      </a:pPr>
                      <a:r>
                        <a:rPr lang="es-ES" sz="2000" b="1">
                          <a:latin typeface="Arial"/>
                          <a:ea typeface="Times New Roman"/>
                          <a:cs typeface="Calibri"/>
                        </a:rPr>
                        <a:t>VAN</a:t>
                      </a:r>
                      <a:endParaRPr lang="es-ES" sz="2000">
                        <a:latin typeface="Calibri"/>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2000" b="1">
                          <a:latin typeface="Arial"/>
                          <a:ea typeface="Times New Roman"/>
                          <a:cs typeface="Calibri"/>
                        </a:rPr>
                        <a:t>6092,9</a:t>
                      </a:r>
                      <a:endParaRPr lang="es-ES" sz="2000">
                        <a:latin typeface="Calibri"/>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54198">
                <a:tc>
                  <a:txBody>
                    <a:bodyPr/>
                    <a:lstStyle/>
                    <a:p>
                      <a:pPr>
                        <a:lnSpc>
                          <a:spcPct val="115000"/>
                        </a:lnSpc>
                        <a:spcAft>
                          <a:spcPts val="0"/>
                        </a:spcAft>
                      </a:pPr>
                      <a:r>
                        <a:rPr lang="es-ES" sz="2000">
                          <a:latin typeface="Arial"/>
                          <a:ea typeface="Times New Roman"/>
                          <a:cs typeface="Calibri"/>
                        </a:rPr>
                        <a:t> </a:t>
                      </a:r>
                      <a:endParaRPr lang="es-ES" sz="2000">
                        <a:latin typeface="Calibri"/>
                        <a:ea typeface="Calibri"/>
                        <a:cs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2000">
                          <a:latin typeface="Arial"/>
                          <a:ea typeface="Times New Roman"/>
                          <a:cs typeface="Calibri"/>
                        </a:rPr>
                        <a:t> </a:t>
                      </a:r>
                      <a:endParaRPr lang="es-ES" sz="2000">
                        <a:latin typeface="Calibri"/>
                        <a:ea typeface="Calibri"/>
                        <a:cs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54198">
                <a:tc>
                  <a:txBody>
                    <a:bodyPr/>
                    <a:lstStyle/>
                    <a:p>
                      <a:pPr>
                        <a:lnSpc>
                          <a:spcPct val="115000"/>
                        </a:lnSpc>
                        <a:spcAft>
                          <a:spcPts val="0"/>
                        </a:spcAft>
                      </a:pPr>
                      <a:r>
                        <a:rPr lang="es-ES" sz="2000" b="1">
                          <a:latin typeface="Arial"/>
                          <a:ea typeface="Times New Roman"/>
                          <a:cs typeface="Calibri"/>
                        </a:rPr>
                        <a:t>B/C</a:t>
                      </a:r>
                      <a:endParaRPr lang="es-ES" sz="2000">
                        <a:latin typeface="Calibri"/>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2000" b="1">
                          <a:latin typeface="Arial"/>
                          <a:ea typeface="Times New Roman"/>
                          <a:cs typeface="Calibri"/>
                        </a:rPr>
                        <a:t>1,37</a:t>
                      </a:r>
                      <a:endParaRPr lang="es-ES" sz="2000">
                        <a:latin typeface="Calibri"/>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54198">
                <a:tc>
                  <a:txBody>
                    <a:bodyPr/>
                    <a:lstStyle/>
                    <a:p>
                      <a:pPr>
                        <a:lnSpc>
                          <a:spcPct val="115000"/>
                        </a:lnSpc>
                        <a:spcAft>
                          <a:spcPts val="0"/>
                        </a:spcAft>
                      </a:pPr>
                      <a:r>
                        <a:rPr lang="es-ES" sz="2000">
                          <a:latin typeface="Arial"/>
                          <a:ea typeface="Times New Roman"/>
                          <a:cs typeface="Calibri"/>
                        </a:rPr>
                        <a:t> </a:t>
                      </a:r>
                      <a:endParaRPr lang="es-ES" sz="2000">
                        <a:latin typeface="Calibri"/>
                        <a:ea typeface="Calibri"/>
                        <a:cs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2000">
                          <a:latin typeface="Arial"/>
                          <a:ea typeface="Times New Roman"/>
                          <a:cs typeface="Calibri"/>
                        </a:rPr>
                        <a:t> </a:t>
                      </a:r>
                      <a:endParaRPr lang="es-ES" sz="2000">
                        <a:latin typeface="Calibri"/>
                        <a:ea typeface="Calibri"/>
                        <a:cs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54198">
                <a:tc>
                  <a:txBody>
                    <a:bodyPr/>
                    <a:lstStyle/>
                    <a:p>
                      <a:pPr>
                        <a:lnSpc>
                          <a:spcPct val="115000"/>
                        </a:lnSpc>
                        <a:spcAft>
                          <a:spcPts val="0"/>
                        </a:spcAft>
                      </a:pPr>
                      <a:r>
                        <a:rPr lang="es-ES" sz="2000" b="1">
                          <a:latin typeface="Arial"/>
                          <a:ea typeface="Times New Roman"/>
                          <a:cs typeface="Calibri"/>
                        </a:rPr>
                        <a:t>Tiempo recupe.</a:t>
                      </a:r>
                      <a:endParaRPr lang="es-ES" sz="2000">
                        <a:latin typeface="Calibri"/>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2000" b="1" dirty="0">
                          <a:latin typeface="Arial"/>
                          <a:ea typeface="Times New Roman"/>
                          <a:cs typeface="Calibri"/>
                        </a:rPr>
                        <a:t>3años</a:t>
                      </a:r>
                      <a:endParaRPr lang="es-ES" sz="2000" dirty="0">
                        <a:latin typeface="Calibri"/>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8688" y="0"/>
            <a:ext cx="8223250" cy="6858000"/>
          </a:xfrm>
          <a:prstGeom prst="rect">
            <a:avLst/>
          </a:prstGeom>
          <a:noFill/>
          <a:ln w="9525">
            <a:noFill/>
            <a:miter lim="800000"/>
            <a:headEnd/>
            <a:tailEnd/>
          </a:ln>
        </p:spPr>
      </p:pic>
      <p:sp>
        <p:nvSpPr>
          <p:cNvPr id="3" name="2 Subtítulo"/>
          <p:cNvSpPr>
            <a:spLocks noGrp="1"/>
          </p:cNvSpPr>
          <p:nvPr>
            <p:ph type="subTitle" idx="1"/>
          </p:nvPr>
        </p:nvSpPr>
        <p:spPr>
          <a:xfrm>
            <a:off x="142875" y="71439"/>
            <a:ext cx="8858250" cy="3286124"/>
          </a:xfrm>
        </p:spPr>
        <p:txBody>
          <a:bodyPr>
            <a:noAutofit/>
          </a:bodyPr>
          <a:lstStyle/>
          <a:p>
            <a:pPr algn="ctr" eaLnBrk="1" fontAlgn="auto" hangingPunct="1">
              <a:lnSpc>
                <a:spcPct val="110000"/>
              </a:lnSpc>
              <a:spcAft>
                <a:spcPts val="0"/>
              </a:spcAft>
              <a:buFont typeface="Wingdings 2"/>
              <a:buNone/>
              <a:defRPr/>
            </a:pPr>
            <a:r>
              <a:rPr lang="es-CR" sz="2500" b="1" dirty="0" smtClean="0">
                <a:solidFill>
                  <a:schemeClr val="bg2">
                    <a:lumMod val="50000"/>
                  </a:schemeClr>
                </a:solidFill>
              </a:rPr>
              <a:t>POLIMERIZACION</a:t>
            </a:r>
          </a:p>
          <a:p>
            <a:pPr algn="just" eaLnBrk="1" fontAlgn="auto" hangingPunct="1">
              <a:spcAft>
                <a:spcPts val="0"/>
              </a:spcAft>
              <a:buFont typeface="Wingdings 2"/>
              <a:buNone/>
              <a:defRPr/>
            </a:pPr>
            <a:r>
              <a:rPr lang="es-CR" sz="2400" dirty="0" smtClean="0"/>
              <a:t>Son procesos químicos  que conducen a la formación de altopolímeros o macromoléculas por la unión de monómeros que tienen enlaces insaturados, que pueden o no ser de la misma o distinta naturaleza.</a:t>
            </a:r>
          </a:p>
          <a:p>
            <a:pPr algn="just" eaLnBrk="1" fontAlgn="auto" hangingPunct="1">
              <a:spcAft>
                <a:spcPts val="0"/>
              </a:spcAft>
              <a:defRPr/>
            </a:pPr>
            <a:r>
              <a:rPr lang="es-CR" sz="2400" dirty="0" smtClean="0"/>
              <a:t>La clasificación de acuerdo a las características físico-químicas de las moléculas que se desea polimerizar y el tipo de polímero a obtener es:</a:t>
            </a:r>
          </a:p>
          <a:p>
            <a:pPr algn="just" eaLnBrk="1" fontAlgn="auto" hangingPunct="1">
              <a:spcAft>
                <a:spcPts val="0"/>
              </a:spcAft>
              <a:buFont typeface="Wingdings 2"/>
              <a:buNone/>
              <a:defRPr/>
            </a:pPr>
            <a:endParaRPr lang="es-CR" sz="2400" b="1" i="1" dirty="0" smtClean="0">
              <a:solidFill>
                <a:schemeClr val="tx1"/>
              </a:solidFill>
            </a:endParaRPr>
          </a:p>
        </p:txBody>
      </p:sp>
      <p:sp>
        <p:nvSpPr>
          <p:cNvPr id="4" name="2 Subtítulo"/>
          <p:cNvSpPr txBox="1">
            <a:spLocks/>
          </p:cNvSpPr>
          <p:nvPr/>
        </p:nvSpPr>
        <p:spPr bwMode="auto">
          <a:xfrm>
            <a:off x="142875" y="4143405"/>
            <a:ext cx="8858250" cy="428603"/>
          </a:xfrm>
          <a:prstGeom prst="rect">
            <a:avLst/>
          </a:prstGeom>
          <a:noFill/>
          <a:ln w="9525">
            <a:noFill/>
            <a:miter lim="800000"/>
            <a:headEnd/>
            <a:tailEnd/>
          </a:ln>
        </p:spPr>
        <p:txBody>
          <a:bodyPr vert="horz" wrap="square" lIns="91440" tIns="0" rIns="91440" bIns="45720" numCol="1" anchor="t" anchorCtr="0" compatLnSpc="1">
            <a:prstTxWarp prst="textNoShape">
              <a:avLst/>
            </a:prstTxWarp>
          </a:bodyPr>
          <a:lstStyle/>
          <a:p>
            <a:pPr marL="26988" marR="0" lvl="0" indent="0" algn="just"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defRPr/>
            </a:pPr>
            <a:r>
              <a:rPr kumimoji="0" lang="es-CR" sz="2500" b="0" i="0" u="none" strike="noStrike" kern="1200" cap="none" spc="0" normalizeH="0" baseline="0" noProof="0" dirty="0" smtClean="0">
                <a:ln>
                  <a:noFill/>
                </a:ln>
                <a:solidFill>
                  <a:schemeClr val="tx1"/>
                </a:solidFill>
                <a:effectLst/>
                <a:uLnTx/>
                <a:uFillTx/>
                <a:latin typeface="+mn-lt"/>
                <a:ea typeface="+mn-ea"/>
                <a:cs typeface="+mn-cs"/>
              </a:rPr>
              <a:t>Clasificación dada por la industria</a:t>
            </a:r>
          </a:p>
          <a:p>
            <a:pPr marL="26988" marR="0" lvl="0" indent="0" algn="just"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defRPr/>
            </a:pPr>
            <a:endParaRPr kumimoji="0" lang="es-CR" sz="2500" b="0" i="0" u="none" strike="noStrike" kern="1200" cap="none" spc="0" normalizeH="0" baseline="0" noProof="0" dirty="0" smtClean="0">
              <a:ln>
                <a:noFill/>
              </a:ln>
              <a:solidFill>
                <a:srgbClr val="320E04"/>
              </a:solidFill>
              <a:effectLst/>
              <a:uLnTx/>
              <a:uFillTx/>
              <a:latin typeface="+mn-lt"/>
              <a:ea typeface="+mn-ea"/>
              <a:cs typeface="+mn-cs"/>
            </a:endParaRPr>
          </a:p>
        </p:txBody>
      </p:sp>
      <p:sp>
        <p:nvSpPr>
          <p:cNvPr id="5" name="4 CuadroTexto"/>
          <p:cNvSpPr txBox="1"/>
          <p:nvPr/>
        </p:nvSpPr>
        <p:spPr>
          <a:xfrm>
            <a:off x="285720" y="4812581"/>
            <a:ext cx="8643998" cy="830997"/>
          </a:xfrm>
          <a:prstGeom prst="rect">
            <a:avLst/>
          </a:prstGeom>
          <a:noFill/>
        </p:spPr>
        <p:txBody>
          <a:bodyPr wrap="square" numCol="2" rtlCol="0">
            <a:spAutoFit/>
          </a:bodyPr>
          <a:lstStyle/>
          <a:p>
            <a:pPr marL="26988" indent="0" algn="just" eaLnBrk="1" hangingPunct="1">
              <a:buFont typeface="Arial" pitchFamily="34" charset="0"/>
              <a:buChar char="•"/>
            </a:pPr>
            <a:r>
              <a:rPr lang="es-CR" sz="2400" dirty="0" smtClean="0">
                <a:solidFill>
                  <a:srgbClr val="320E04"/>
                </a:solidFill>
                <a:latin typeface="+mn-lt"/>
              </a:rPr>
              <a:t>Polimerización en maza</a:t>
            </a:r>
          </a:p>
          <a:p>
            <a:pPr marL="26988" indent="0" algn="just" eaLnBrk="1" hangingPunct="1">
              <a:buFont typeface="Arial" pitchFamily="34" charset="0"/>
              <a:buChar char="•"/>
            </a:pPr>
            <a:r>
              <a:rPr lang="es-CR" sz="2400" dirty="0" smtClean="0">
                <a:solidFill>
                  <a:srgbClr val="320E04"/>
                </a:solidFill>
                <a:latin typeface="+mn-lt"/>
              </a:rPr>
              <a:t>Polimerización en solución</a:t>
            </a:r>
          </a:p>
          <a:p>
            <a:pPr marL="26988" indent="0" algn="just" eaLnBrk="1" hangingPunct="1">
              <a:buFont typeface="Arial" pitchFamily="34" charset="0"/>
              <a:buChar char="•"/>
            </a:pPr>
            <a:r>
              <a:rPr lang="es-CR" sz="2400" dirty="0" smtClean="0">
                <a:solidFill>
                  <a:srgbClr val="320E04"/>
                </a:solidFill>
                <a:latin typeface="+mn-lt"/>
              </a:rPr>
              <a:t>Polimerización en emulsión</a:t>
            </a:r>
          </a:p>
          <a:p>
            <a:pPr marL="26988" indent="0" algn="just" eaLnBrk="1" hangingPunct="1">
              <a:buFont typeface="Arial" pitchFamily="34" charset="0"/>
              <a:buChar char="•"/>
            </a:pPr>
            <a:r>
              <a:rPr lang="es-CR" sz="2400" dirty="0" smtClean="0">
                <a:solidFill>
                  <a:srgbClr val="320E04"/>
                </a:solidFill>
                <a:latin typeface="+mn-lt"/>
              </a:rPr>
              <a:t>Polimerización en suspensión</a:t>
            </a:r>
          </a:p>
        </p:txBody>
      </p:sp>
      <p:sp>
        <p:nvSpPr>
          <p:cNvPr id="6" name="5 CuadroTexto"/>
          <p:cNvSpPr txBox="1"/>
          <p:nvPr/>
        </p:nvSpPr>
        <p:spPr>
          <a:xfrm>
            <a:off x="285720" y="3357563"/>
            <a:ext cx="8643998" cy="461665"/>
          </a:xfrm>
          <a:prstGeom prst="rect">
            <a:avLst/>
          </a:prstGeom>
          <a:noFill/>
        </p:spPr>
        <p:txBody>
          <a:bodyPr wrap="square" numCol="2" rtlCol="0">
            <a:spAutoFit/>
          </a:bodyPr>
          <a:lstStyle/>
          <a:p>
            <a:pPr marL="26988" indent="0" algn="just" eaLnBrk="1" hangingPunct="1">
              <a:buFont typeface="Arial" pitchFamily="34" charset="0"/>
              <a:buChar char="•"/>
            </a:pPr>
            <a:r>
              <a:rPr lang="es-CR" sz="2400" dirty="0" smtClean="0">
                <a:solidFill>
                  <a:srgbClr val="320E04"/>
                </a:solidFill>
                <a:latin typeface="+mn-lt"/>
              </a:rPr>
              <a:t>Polimerización por adición</a:t>
            </a:r>
          </a:p>
          <a:p>
            <a:pPr marL="26988" indent="0" algn="just" eaLnBrk="1" hangingPunct="1">
              <a:buFont typeface="Arial" pitchFamily="34" charset="0"/>
              <a:buChar char="•"/>
            </a:pPr>
            <a:r>
              <a:rPr lang="es-CR" sz="2400" dirty="0" smtClean="0">
                <a:solidFill>
                  <a:srgbClr val="320E04"/>
                </a:solidFill>
                <a:latin typeface="+mn-lt"/>
              </a:rPr>
              <a:t>Polimerización por condensación</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42844" y="-24"/>
            <a:ext cx="8786874" cy="861774"/>
          </a:xfrm>
          <a:prstGeom prst="rect">
            <a:avLst/>
          </a:prstGeom>
          <a:noFill/>
        </p:spPr>
        <p:txBody>
          <a:bodyPr wrap="square" rtlCol="0">
            <a:spAutoFit/>
          </a:bodyPr>
          <a:lstStyle/>
          <a:p>
            <a:pPr algn="ctr"/>
            <a:r>
              <a:rPr lang="es-ES" sz="2500" b="1" dirty="0" smtClean="0">
                <a:latin typeface="+mn-lt"/>
              </a:rPr>
              <a:t>Costo de implementación de el procedimiento de fricción electrostática para separación de PET y PVC</a:t>
            </a:r>
            <a:endParaRPr lang="es-ES" sz="2500" b="1" dirty="0" smtClean="0">
              <a:solidFill>
                <a:schemeClr val="bg2">
                  <a:lumMod val="50000"/>
                </a:schemeClr>
              </a:solidFill>
              <a:latin typeface="+mn-lt"/>
            </a:endParaRPr>
          </a:p>
        </p:txBody>
      </p:sp>
      <p:graphicFrame>
        <p:nvGraphicFramePr>
          <p:cNvPr id="4" name="3 Tabla"/>
          <p:cNvGraphicFramePr>
            <a:graphicFrameLocks noGrp="1"/>
          </p:cNvGraphicFramePr>
          <p:nvPr/>
        </p:nvGraphicFramePr>
        <p:xfrm>
          <a:off x="714349" y="1142983"/>
          <a:ext cx="8072492" cy="5000660"/>
        </p:xfrm>
        <a:graphic>
          <a:graphicData uri="http://schemas.openxmlformats.org/drawingml/2006/table">
            <a:tbl>
              <a:tblPr/>
              <a:tblGrid>
                <a:gridCol w="2881828"/>
                <a:gridCol w="1429365"/>
                <a:gridCol w="1844227"/>
                <a:gridCol w="1917072"/>
              </a:tblGrid>
              <a:tr h="909210">
                <a:tc>
                  <a:txBody>
                    <a:bodyPr/>
                    <a:lstStyle/>
                    <a:p>
                      <a:pPr marL="457200" algn="ctr">
                        <a:lnSpc>
                          <a:spcPct val="150000"/>
                        </a:lnSpc>
                        <a:spcBef>
                          <a:spcPts val="1200"/>
                        </a:spcBef>
                        <a:spcAft>
                          <a:spcPts val="0"/>
                        </a:spcAft>
                      </a:pPr>
                      <a:r>
                        <a:rPr lang="es-CR" sz="1400" b="1">
                          <a:solidFill>
                            <a:srgbClr val="FFFFFF"/>
                          </a:solidFill>
                          <a:latin typeface="Arial"/>
                          <a:ea typeface="Calibri"/>
                          <a:cs typeface="Calibri"/>
                        </a:rPr>
                        <a:t>ELEMENTO</a:t>
                      </a:r>
                      <a:endParaRPr lang="es-ES" sz="1800">
                        <a:latin typeface="Calibri"/>
                        <a:ea typeface="Calibri"/>
                        <a:cs typeface="Calibri"/>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457200" algn="ctr">
                        <a:lnSpc>
                          <a:spcPct val="150000"/>
                        </a:lnSpc>
                        <a:spcBef>
                          <a:spcPts val="1200"/>
                        </a:spcBef>
                        <a:spcAft>
                          <a:spcPts val="0"/>
                        </a:spcAft>
                      </a:pPr>
                      <a:r>
                        <a:rPr lang="es-CR" sz="1400" b="1">
                          <a:solidFill>
                            <a:srgbClr val="FFFFFF"/>
                          </a:solidFill>
                          <a:latin typeface="Arial"/>
                          <a:ea typeface="Calibri"/>
                          <a:cs typeface="Calibri"/>
                        </a:rPr>
                        <a:t>CANTIDAD</a:t>
                      </a:r>
                      <a:endParaRPr lang="es-ES" sz="1800">
                        <a:latin typeface="Calibri"/>
                        <a:ea typeface="Calibri"/>
                        <a:cs typeface="Calibri"/>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457200" algn="ctr">
                        <a:lnSpc>
                          <a:spcPct val="150000"/>
                        </a:lnSpc>
                        <a:spcBef>
                          <a:spcPts val="1200"/>
                        </a:spcBef>
                        <a:spcAft>
                          <a:spcPts val="0"/>
                        </a:spcAft>
                      </a:pPr>
                      <a:r>
                        <a:rPr lang="es-CR" sz="1400" b="1">
                          <a:solidFill>
                            <a:srgbClr val="FFFFFF"/>
                          </a:solidFill>
                          <a:latin typeface="Arial"/>
                          <a:ea typeface="Calibri"/>
                          <a:cs typeface="Calibri"/>
                        </a:rPr>
                        <a:t>VALOR UNITARIO</a:t>
                      </a:r>
                      <a:endParaRPr lang="es-ES" sz="1800">
                        <a:latin typeface="Calibri"/>
                        <a:ea typeface="Calibri"/>
                        <a:cs typeface="Calibri"/>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457200" algn="ctr">
                        <a:lnSpc>
                          <a:spcPct val="150000"/>
                        </a:lnSpc>
                        <a:spcBef>
                          <a:spcPts val="1200"/>
                        </a:spcBef>
                        <a:spcAft>
                          <a:spcPts val="0"/>
                        </a:spcAft>
                      </a:pPr>
                      <a:r>
                        <a:rPr lang="es-CR" sz="1400" b="1">
                          <a:solidFill>
                            <a:srgbClr val="FFFFFF"/>
                          </a:solidFill>
                          <a:latin typeface="Arial"/>
                          <a:ea typeface="Calibri"/>
                          <a:cs typeface="Calibri"/>
                        </a:rPr>
                        <a:t>COSTO</a:t>
                      </a:r>
                      <a:endParaRPr lang="es-ES" sz="1800">
                        <a:latin typeface="Calibri"/>
                        <a:ea typeface="Calibri"/>
                        <a:cs typeface="Calibri"/>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454606">
                <a:tc>
                  <a:txBody>
                    <a:bodyPr/>
                    <a:lstStyle/>
                    <a:p>
                      <a:pPr marL="457200" algn="ctr">
                        <a:lnSpc>
                          <a:spcPct val="150000"/>
                        </a:lnSpc>
                        <a:spcBef>
                          <a:spcPts val="1200"/>
                        </a:spcBef>
                        <a:spcAft>
                          <a:spcPts val="0"/>
                        </a:spcAft>
                      </a:pPr>
                      <a:r>
                        <a:rPr lang="es-CR" sz="1400">
                          <a:solidFill>
                            <a:srgbClr val="000000"/>
                          </a:solidFill>
                          <a:latin typeface="Arial"/>
                          <a:ea typeface="Calibri"/>
                          <a:cs typeface="Calibri"/>
                        </a:rPr>
                        <a:t>Placas de cobre de 1x2m</a:t>
                      </a:r>
                      <a:endParaRPr lang="es-E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CR" sz="1400">
                          <a:latin typeface="Arial"/>
                          <a:ea typeface="Calibri"/>
                          <a:cs typeface="Calibri"/>
                        </a:rPr>
                        <a:t>2</a:t>
                      </a:r>
                      <a:endParaRPr lang="es-E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CR" sz="1400">
                          <a:latin typeface="Arial"/>
                          <a:ea typeface="Calibri"/>
                          <a:cs typeface="Calibri"/>
                        </a:rPr>
                        <a:t>$240</a:t>
                      </a:r>
                      <a:endParaRPr lang="es-E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CR" sz="1400">
                          <a:latin typeface="Arial"/>
                          <a:ea typeface="Calibri"/>
                          <a:cs typeface="Calibri"/>
                        </a:rPr>
                        <a:t>$480</a:t>
                      </a:r>
                      <a:endParaRPr lang="es-E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09210">
                <a:tc>
                  <a:txBody>
                    <a:bodyPr/>
                    <a:lstStyle/>
                    <a:p>
                      <a:pPr marL="457200" algn="ctr">
                        <a:lnSpc>
                          <a:spcPct val="150000"/>
                        </a:lnSpc>
                        <a:spcBef>
                          <a:spcPts val="1200"/>
                        </a:spcBef>
                        <a:spcAft>
                          <a:spcPts val="0"/>
                        </a:spcAft>
                      </a:pPr>
                      <a:r>
                        <a:rPr lang="es-CR" sz="1400">
                          <a:solidFill>
                            <a:srgbClr val="000000"/>
                          </a:solidFill>
                          <a:latin typeface="Arial"/>
                          <a:ea typeface="Calibri"/>
                          <a:cs typeface="Calibri"/>
                        </a:rPr>
                        <a:t>Motor para remover el material</a:t>
                      </a:r>
                      <a:endParaRPr lang="es-E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CR" sz="1400">
                          <a:latin typeface="Arial"/>
                          <a:ea typeface="Calibri"/>
                          <a:cs typeface="Calibri"/>
                        </a:rPr>
                        <a:t>1</a:t>
                      </a:r>
                      <a:endParaRPr lang="es-E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ES" sz="1400">
                          <a:latin typeface="Arial"/>
                          <a:ea typeface="Calibri"/>
                          <a:cs typeface="Calibri"/>
                        </a:rPr>
                        <a:t>$3500 c/lt.</a:t>
                      </a:r>
                      <a:endParaRPr lang="es-E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ES" sz="1400">
                          <a:latin typeface="Arial"/>
                          <a:ea typeface="Calibri"/>
                          <a:cs typeface="Calibri"/>
                        </a:rPr>
                        <a:t>$3500</a:t>
                      </a:r>
                      <a:endParaRPr lang="es-E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4606">
                <a:tc>
                  <a:txBody>
                    <a:bodyPr/>
                    <a:lstStyle/>
                    <a:p>
                      <a:pPr marL="457200" algn="ctr">
                        <a:lnSpc>
                          <a:spcPct val="150000"/>
                        </a:lnSpc>
                        <a:spcBef>
                          <a:spcPts val="1200"/>
                        </a:spcBef>
                        <a:spcAft>
                          <a:spcPts val="0"/>
                        </a:spcAft>
                      </a:pPr>
                      <a:r>
                        <a:rPr lang="es-CR" sz="1400">
                          <a:solidFill>
                            <a:srgbClr val="000000"/>
                          </a:solidFill>
                          <a:latin typeface="Arial"/>
                          <a:ea typeface="Calibri"/>
                          <a:cs typeface="Calibri"/>
                        </a:rPr>
                        <a:t>Fuente de alto voltaje</a:t>
                      </a:r>
                      <a:endParaRPr lang="es-E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CR" sz="1400">
                          <a:latin typeface="Arial"/>
                          <a:ea typeface="Calibri"/>
                          <a:cs typeface="Calibri"/>
                        </a:rPr>
                        <a:t>1</a:t>
                      </a:r>
                      <a:endParaRPr lang="es-E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ES" sz="1400">
                          <a:latin typeface="Arial"/>
                          <a:ea typeface="Calibri"/>
                          <a:cs typeface="Calibri"/>
                        </a:rPr>
                        <a:t>$1500 </a:t>
                      </a:r>
                      <a:endParaRPr lang="es-E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ES" sz="1400">
                          <a:latin typeface="Arial"/>
                          <a:ea typeface="Calibri"/>
                          <a:cs typeface="Calibri"/>
                        </a:rPr>
                        <a:t>$1500</a:t>
                      </a:r>
                      <a:endParaRPr lang="es-E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4606">
                <a:tc>
                  <a:txBody>
                    <a:bodyPr/>
                    <a:lstStyle/>
                    <a:p>
                      <a:pPr marL="457200" algn="ctr">
                        <a:lnSpc>
                          <a:spcPct val="150000"/>
                        </a:lnSpc>
                        <a:spcBef>
                          <a:spcPts val="1200"/>
                        </a:spcBef>
                        <a:spcAft>
                          <a:spcPts val="0"/>
                        </a:spcAft>
                      </a:pPr>
                      <a:r>
                        <a:rPr lang="es-ES" sz="1400">
                          <a:solidFill>
                            <a:srgbClr val="000000"/>
                          </a:solidFill>
                          <a:latin typeface="Arial"/>
                          <a:ea typeface="Calibri"/>
                          <a:cs typeface="Calibri"/>
                        </a:rPr>
                        <a:t>Contenedor de PVC</a:t>
                      </a:r>
                      <a:endParaRPr lang="es-E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ES" sz="1400">
                          <a:latin typeface="Arial"/>
                          <a:ea typeface="Calibri"/>
                          <a:cs typeface="Calibri"/>
                        </a:rPr>
                        <a:t>1</a:t>
                      </a:r>
                      <a:endParaRPr lang="es-E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ES" sz="1400">
                          <a:latin typeface="Arial"/>
                          <a:ea typeface="Calibri"/>
                          <a:cs typeface="Calibri"/>
                        </a:rPr>
                        <a:t>$250</a:t>
                      </a:r>
                      <a:endParaRPr lang="es-E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ES" sz="1400">
                          <a:latin typeface="Arial"/>
                          <a:ea typeface="Calibri"/>
                          <a:cs typeface="Calibri"/>
                        </a:rPr>
                        <a:t>$250</a:t>
                      </a:r>
                      <a:endParaRPr lang="es-E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09210">
                <a:tc>
                  <a:txBody>
                    <a:bodyPr/>
                    <a:lstStyle/>
                    <a:p>
                      <a:pPr marL="457200" algn="ctr">
                        <a:lnSpc>
                          <a:spcPct val="150000"/>
                        </a:lnSpc>
                        <a:spcBef>
                          <a:spcPts val="1200"/>
                        </a:spcBef>
                        <a:spcAft>
                          <a:spcPts val="0"/>
                        </a:spcAft>
                      </a:pPr>
                      <a:r>
                        <a:rPr lang="es-ES" sz="1400">
                          <a:solidFill>
                            <a:srgbClr val="000000"/>
                          </a:solidFill>
                          <a:latin typeface="Arial"/>
                          <a:ea typeface="Calibri"/>
                          <a:cs typeface="Calibri"/>
                        </a:rPr>
                        <a:t>Suministro de aire (secador)</a:t>
                      </a:r>
                      <a:endParaRPr lang="es-E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ES" sz="1400">
                          <a:latin typeface="Arial"/>
                          <a:ea typeface="Calibri"/>
                          <a:cs typeface="Calibri"/>
                        </a:rPr>
                        <a:t>1</a:t>
                      </a:r>
                      <a:endParaRPr lang="es-E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ES" sz="1400">
                          <a:latin typeface="Arial"/>
                          <a:ea typeface="Calibri"/>
                          <a:cs typeface="Calibri"/>
                        </a:rPr>
                        <a:t>$550</a:t>
                      </a:r>
                      <a:endParaRPr lang="es-E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ES" sz="1400">
                          <a:latin typeface="Arial"/>
                          <a:ea typeface="Calibri"/>
                          <a:cs typeface="Calibri"/>
                        </a:rPr>
                        <a:t>$550</a:t>
                      </a:r>
                      <a:endParaRPr lang="es-E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4606">
                <a:tc>
                  <a:txBody>
                    <a:bodyPr/>
                    <a:lstStyle/>
                    <a:p>
                      <a:pPr marL="457200" algn="ctr">
                        <a:lnSpc>
                          <a:spcPct val="150000"/>
                        </a:lnSpc>
                        <a:spcBef>
                          <a:spcPts val="1200"/>
                        </a:spcBef>
                        <a:spcAft>
                          <a:spcPts val="0"/>
                        </a:spcAft>
                      </a:pPr>
                      <a:r>
                        <a:rPr lang="es-ES" sz="1400">
                          <a:solidFill>
                            <a:srgbClr val="000000"/>
                          </a:solidFill>
                          <a:latin typeface="Arial"/>
                          <a:ea typeface="Calibri"/>
                          <a:cs typeface="Calibri"/>
                        </a:rPr>
                        <a:t>Accesorios</a:t>
                      </a:r>
                      <a:endParaRPr lang="es-E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ES" sz="1400">
                          <a:latin typeface="Arial"/>
                          <a:ea typeface="Calibri"/>
                          <a:cs typeface="Calibri"/>
                        </a:rPr>
                        <a:t>-</a:t>
                      </a:r>
                      <a:endParaRPr lang="es-E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ES" sz="1400">
                          <a:latin typeface="Arial"/>
                          <a:ea typeface="Calibri"/>
                          <a:cs typeface="Calibri"/>
                        </a:rPr>
                        <a:t>$15000</a:t>
                      </a:r>
                      <a:endParaRPr lang="es-E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ES" sz="1400">
                          <a:latin typeface="Arial"/>
                          <a:ea typeface="Calibri"/>
                          <a:cs typeface="Calibri"/>
                        </a:rPr>
                        <a:t>$15000</a:t>
                      </a:r>
                      <a:endParaRPr lang="es-E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4606">
                <a:tc>
                  <a:txBody>
                    <a:bodyPr/>
                    <a:lstStyle/>
                    <a:p>
                      <a:pPr marL="457200" algn="ctr">
                        <a:lnSpc>
                          <a:spcPct val="150000"/>
                        </a:lnSpc>
                        <a:spcBef>
                          <a:spcPts val="1200"/>
                        </a:spcBef>
                        <a:spcAft>
                          <a:spcPts val="0"/>
                        </a:spcAft>
                      </a:pPr>
                      <a:r>
                        <a:rPr lang="es-ES" sz="1400" b="1">
                          <a:solidFill>
                            <a:srgbClr val="000000"/>
                          </a:solidFill>
                          <a:latin typeface="Arial"/>
                          <a:ea typeface="Calibri"/>
                          <a:cs typeface="Calibri"/>
                        </a:rPr>
                        <a:t>TOTAL</a:t>
                      </a:r>
                      <a:endParaRPr lang="es-E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endParaRPr lang="es-ES" sz="1400">
                        <a:latin typeface="Arial"/>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457200" algn="ctr">
                        <a:lnSpc>
                          <a:spcPct val="150000"/>
                        </a:lnSpc>
                        <a:spcBef>
                          <a:spcPts val="1200"/>
                        </a:spcBef>
                        <a:spcAft>
                          <a:spcPts val="0"/>
                        </a:spcAft>
                      </a:pPr>
                      <a:endParaRPr lang="es-ES" sz="1400">
                        <a:latin typeface="Arial"/>
                        <a:ea typeface="Calibri"/>
                        <a:cs typeface="Calibri"/>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457200" algn="ctr">
                        <a:lnSpc>
                          <a:spcPct val="150000"/>
                        </a:lnSpc>
                        <a:spcBef>
                          <a:spcPts val="1200"/>
                        </a:spcBef>
                        <a:spcAft>
                          <a:spcPts val="0"/>
                        </a:spcAft>
                      </a:pPr>
                      <a:r>
                        <a:rPr lang="es-ES" sz="1400" dirty="0">
                          <a:latin typeface="Arial"/>
                          <a:ea typeface="Calibri"/>
                          <a:cs typeface="Calibri"/>
                        </a:rPr>
                        <a:t>$21280</a:t>
                      </a:r>
                      <a:endParaRPr lang="es-E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42844" y="-24"/>
            <a:ext cx="8786874" cy="2677656"/>
          </a:xfrm>
          <a:prstGeom prst="rect">
            <a:avLst/>
          </a:prstGeom>
          <a:noFill/>
        </p:spPr>
        <p:txBody>
          <a:bodyPr wrap="square" rtlCol="0">
            <a:spAutoFit/>
          </a:bodyPr>
          <a:lstStyle/>
          <a:p>
            <a:pPr algn="just"/>
            <a:r>
              <a:rPr lang="es-ES" sz="2400" dirty="0" smtClean="0"/>
              <a:t>En este caso, los únicos gastos mensuales son el salario de un operador de U$D 264 y U$D 1000 en gasto de energía eléctrica, y U$D100 de mantenimiento. Además al igual que en el análisis del método anterior, los ingresos serán reducidos a la mitad. Y tomando en cuenta la fragilidad y simplicidad que implica el método sus equipos solo serán devaluados en 3 años.</a:t>
            </a:r>
            <a:endParaRPr lang="es-ES" sz="2400" b="1" dirty="0" smtClean="0">
              <a:solidFill>
                <a:schemeClr val="bg2">
                  <a:lumMod val="50000"/>
                </a:schemeClr>
              </a:solidFill>
              <a:latin typeface="+mn-lt"/>
            </a:endParaRPr>
          </a:p>
        </p:txBody>
      </p:sp>
      <p:graphicFrame>
        <p:nvGraphicFramePr>
          <p:cNvPr id="5" name="4 Tabla"/>
          <p:cNvGraphicFramePr>
            <a:graphicFrameLocks noGrp="1"/>
          </p:cNvGraphicFramePr>
          <p:nvPr/>
        </p:nvGraphicFramePr>
        <p:xfrm>
          <a:off x="2428860" y="2643180"/>
          <a:ext cx="3993520" cy="3096272"/>
        </p:xfrm>
        <a:graphic>
          <a:graphicData uri="http://schemas.openxmlformats.org/drawingml/2006/table">
            <a:tbl>
              <a:tblPr/>
              <a:tblGrid>
                <a:gridCol w="1921746"/>
                <a:gridCol w="2071774"/>
              </a:tblGrid>
              <a:tr h="438619">
                <a:tc>
                  <a:txBody>
                    <a:bodyPr/>
                    <a:lstStyle/>
                    <a:p>
                      <a:pPr>
                        <a:lnSpc>
                          <a:spcPct val="115000"/>
                        </a:lnSpc>
                        <a:spcAft>
                          <a:spcPts val="0"/>
                        </a:spcAft>
                      </a:pPr>
                      <a:r>
                        <a:rPr lang="es-ES" sz="1800" b="1">
                          <a:latin typeface="Arial"/>
                          <a:ea typeface="Times New Roman"/>
                          <a:cs typeface="Calibri"/>
                        </a:rPr>
                        <a:t>TIR</a:t>
                      </a:r>
                      <a:endParaRPr lang="es-ES" sz="1800">
                        <a:latin typeface="Calibri"/>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800" b="1">
                          <a:latin typeface="Arial"/>
                          <a:ea typeface="Times New Roman"/>
                          <a:cs typeface="Calibri"/>
                        </a:rPr>
                        <a:t>171%</a:t>
                      </a:r>
                      <a:endParaRPr lang="es-ES" sz="1800">
                        <a:latin typeface="Calibri"/>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8619">
                <a:tc>
                  <a:txBody>
                    <a:bodyPr/>
                    <a:lstStyle/>
                    <a:p>
                      <a:pPr>
                        <a:lnSpc>
                          <a:spcPct val="115000"/>
                        </a:lnSpc>
                        <a:spcAft>
                          <a:spcPts val="0"/>
                        </a:spcAft>
                      </a:pPr>
                      <a:r>
                        <a:rPr lang="es-ES" sz="1800">
                          <a:latin typeface="Arial"/>
                          <a:ea typeface="Times New Roman"/>
                          <a:cs typeface="Calibri"/>
                        </a:rPr>
                        <a:t> </a:t>
                      </a:r>
                      <a:endParaRPr lang="es-ES" sz="1800">
                        <a:latin typeface="Calibri"/>
                        <a:ea typeface="Calibri"/>
                        <a:cs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1800">
                          <a:latin typeface="Arial"/>
                          <a:ea typeface="Times New Roman"/>
                          <a:cs typeface="Calibri"/>
                        </a:rPr>
                        <a:t> </a:t>
                      </a:r>
                      <a:endParaRPr lang="es-ES" sz="1800">
                        <a:latin typeface="Calibri"/>
                        <a:ea typeface="Calibri"/>
                        <a:cs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64558">
                <a:tc>
                  <a:txBody>
                    <a:bodyPr/>
                    <a:lstStyle/>
                    <a:p>
                      <a:pPr>
                        <a:lnSpc>
                          <a:spcPct val="115000"/>
                        </a:lnSpc>
                        <a:spcAft>
                          <a:spcPts val="0"/>
                        </a:spcAft>
                      </a:pPr>
                      <a:r>
                        <a:rPr lang="es-ES" sz="1800" b="1">
                          <a:latin typeface="Arial"/>
                          <a:ea typeface="Times New Roman"/>
                          <a:cs typeface="Calibri"/>
                        </a:rPr>
                        <a:t>VAN</a:t>
                      </a:r>
                      <a:endParaRPr lang="es-ES" sz="1800">
                        <a:latin typeface="Calibri"/>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800" b="1">
                          <a:latin typeface="Arial"/>
                          <a:ea typeface="Times New Roman"/>
                          <a:cs typeface="Calibri"/>
                        </a:rPr>
                        <a:t>15085,9</a:t>
                      </a:r>
                      <a:endParaRPr lang="es-ES" sz="1800">
                        <a:latin typeface="Calibri"/>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8619">
                <a:tc>
                  <a:txBody>
                    <a:bodyPr/>
                    <a:lstStyle/>
                    <a:p>
                      <a:pPr>
                        <a:lnSpc>
                          <a:spcPct val="115000"/>
                        </a:lnSpc>
                        <a:spcAft>
                          <a:spcPts val="0"/>
                        </a:spcAft>
                      </a:pPr>
                      <a:r>
                        <a:rPr lang="es-ES" sz="1800">
                          <a:latin typeface="Arial"/>
                          <a:ea typeface="Times New Roman"/>
                          <a:cs typeface="Calibri"/>
                        </a:rPr>
                        <a:t> </a:t>
                      </a:r>
                      <a:endParaRPr lang="es-ES" sz="1800">
                        <a:latin typeface="Calibri"/>
                        <a:ea typeface="Calibri"/>
                        <a:cs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1800">
                          <a:latin typeface="Arial"/>
                          <a:ea typeface="Times New Roman"/>
                          <a:cs typeface="Calibri"/>
                        </a:rPr>
                        <a:t> </a:t>
                      </a:r>
                      <a:endParaRPr lang="es-ES" sz="1800">
                        <a:latin typeface="Calibri"/>
                        <a:ea typeface="Calibri"/>
                        <a:cs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8619">
                <a:tc>
                  <a:txBody>
                    <a:bodyPr/>
                    <a:lstStyle/>
                    <a:p>
                      <a:pPr>
                        <a:lnSpc>
                          <a:spcPct val="115000"/>
                        </a:lnSpc>
                        <a:spcAft>
                          <a:spcPts val="0"/>
                        </a:spcAft>
                      </a:pPr>
                      <a:r>
                        <a:rPr lang="es-ES" sz="1800" b="1">
                          <a:latin typeface="Arial"/>
                          <a:ea typeface="Times New Roman"/>
                          <a:cs typeface="Calibri"/>
                        </a:rPr>
                        <a:t>B/C</a:t>
                      </a:r>
                      <a:endParaRPr lang="es-ES" sz="1800">
                        <a:latin typeface="Calibri"/>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800" b="1">
                          <a:latin typeface="Arial"/>
                          <a:ea typeface="Times New Roman"/>
                          <a:cs typeface="Calibri"/>
                        </a:rPr>
                        <a:t>3,05</a:t>
                      </a:r>
                      <a:endParaRPr lang="es-ES" sz="1800">
                        <a:latin typeface="Calibri"/>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8619">
                <a:tc>
                  <a:txBody>
                    <a:bodyPr/>
                    <a:lstStyle/>
                    <a:p>
                      <a:pPr>
                        <a:lnSpc>
                          <a:spcPct val="115000"/>
                        </a:lnSpc>
                        <a:spcAft>
                          <a:spcPts val="0"/>
                        </a:spcAft>
                      </a:pPr>
                      <a:r>
                        <a:rPr lang="es-ES" sz="1800">
                          <a:latin typeface="Arial"/>
                          <a:ea typeface="Times New Roman"/>
                          <a:cs typeface="Calibri"/>
                        </a:rPr>
                        <a:t> </a:t>
                      </a:r>
                      <a:endParaRPr lang="es-ES" sz="1800">
                        <a:latin typeface="Calibri"/>
                        <a:ea typeface="Calibri"/>
                        <a:cs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1800">
                          <a:latin typeface="Arial"/>
                          <a:ea typeface="Times New Roman"/>
                          <a:cs typeface="Calibri"/>
                        </a:rPr>
                        <a:t> </a:t>
                      </a:r>
                      <a:endParaRPr lang="es-ES" sz="1800">
                        <a:latin typeface="Calibri"/>
                        <a:ea typeface="Calibri"/>
                        <a:cs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8619">
                <a:tc>
                  <a:txBody>
                    <a:bodyPr/>
                    <a:lstStyle/>
                    <a:p>
                      <a:pPr>
                        <a:lnSpc>
                          <a:spcPct val="115000"/>
                        </a:lnSpc>
                        <a:spcAft>
                          <a:spcPts val="0"/>
                        </a:spcAft>
                      </a:pPr>
                      <a:r>
                        <a:rPr lang="es-ES" sz="1800" b="1">
                          <a:latin typeface="Arial"/>
                          <a:ea typeface="Times New Roman"/>
                          <a:cs typeface="Calibri"/>
                        </a:rPr>
                        <a:t>Tiempo recupe.</a:t>
                      </a:r>
                      <a:endParaRPr lang="es-ES" sz="1800">
                        <a:latin typeface="Calibri"/>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800" b="1" dirty="0">
                          <a:latin typeface="Arial"/>
                          <a:ea typeface="Times New Roman"/>
                          <a:cs typeface="Calibri"/>
                        </a:rPr>
                        <a:t>1años</a:t>
                      </a:r>
                      <a:endParaRPr lang="es-ES" sz="1800" dirty="0">
                        <a:latin typeface="Calibri"/>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42844" y="-24"/>
            <a:ext cx="8786874" cy="861774"/>
          </a:xfrm>
          <a:prstGeom prst="rect">
            <a:avLst/>
          </a:prstGeom>
          <a:noFill/>
        </p:spPr>
        <p:txBody>
          <a:bodyPr wrap="square" rtlCol="0">
            <a:spAutoFit/>
          </a:bodyPr>
          <a:lstStyle/>
          <a:p>
            <a:pPr algn="ctr"/>
            <a:r>
              <a:rPr lang="es-ES" sz="2500" b="1" dirty="0" smtClean="0">
                <a:latin typeface="+mn-lt"/>
              </a:rPr>
              <a:t>Costo de implementación de el procedimiento de espectroscopia infrarroja</a:t>
            </a:r>
            <a:endParaRPr lang="es-ES" sz="2500" b="1" dirty="0" smtClean="0">
              <a:solidFill>
                <a:schemeClr val="bg2">
                  <a:lumMod val="50000"/>
                </a:schemeClr>
              </a:solidFill>
              <a:latin typeface="+mn-lt"/>
            </a:endParaRPr>
          </a:p>
        </p:txBody>
      </p:sp>
      <p:graphicFrame>
        <p:nvGraphicFramePr>
          <p:cNvPr id="4" name="3 Tabla"/>
          <p:cNvGraphicFramePr>
            <a:graphicFrameLocks noGrp="1"/>
          </p:cNvGraphicFramePr>
          <p:nvPr/>
        </p:nvGraphicFramePr>
        <p:xfrm>
          <a:off x="642912" y="1142986"/>
          <a:ext cx="8072492" cy="4929216"/>
        </p:xfrm>
        <a:graphic>
          <a:graphicData uri="http://schemas.openxmlformats.org/drawingml/2006/table">
            <a:tbl>
              <a:tblPr/>
              <a:tblGrid>
                <a:gridCol w="2881827"/>
                <a:gridCol w="1429365"/>
                <a:gridCol w="1844228"/>
                <a:gridCol w="1917072"/>
              </a:tblGrid>
              <a:tr h="758342">
                <a:tc>
                  <a:txBody>
                    <a:bodyPr/>
                    <a:lstStyle/>
                    <a:p>
                      <a:pPr marL="457200" algn="ctr">
                        <a:lnSpc>
                          <a:spcPct val="150000"/>
                        </a:lnSpc>
                        <a:spcBef>
                          <a:spcPts val="1200"/>
                        </a:spcBef>
                        <a:spcAft>
                          <a:spcPts val="0"/>
                        </a:spcAft>
                      </a:pPr>
                      <a:r>
                        <a:rPr lang="es-CR" sz="1600" b="1">
                          <a:solidFill>
                            <a:srgbClr val="FFFFFF"/>
                          </a:solidFill>
                          <a:latin typeface="Arial"/>
                          <a:ea typeface="Calibri"/>
                          <a:cs typeface="Calibri"/>
                        </a:rPr>
                        <a:t>ELEMENTO</a:t>
                      </a:r>
                      <a:endParaRPr lang="es-ES" sz="2000">
                        <a:latin typeface="Calibri"/>
                        <a:ea typeface="Calibri"/>
                        <a:cs typeface="Calibri"/>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457200" algn="ctr">
                        <a:lnSpc>
                          <a:spcPct val="150000"/>
                        </a:lnSpc>
                        <a:spcBef>
                          <a:spcPts val="1200"/>
                        </a:spcBef>
                        <a:spcAft>
                          <a:spcPts val="0"/>
                        </a:spcAft>
                      </a:pPr>
                      <a:r>
                        <a:rPr lang="es-CR" sz="1600" b="1">
                          <a:solidFill>
                            <a:srgbClr val="FFFFFF"/>
                          </a:solidFill>
                          <a:latin typeface="Arial"/>
                          <a:ea typeface="Calibri"/>
                          <a:cs typeface="Calibri"/>
                        </a:rPr>
                        <a:t>CANTIDAD</a:t>
                      </a:r>
                      <a:endParaRPr lang="es-ES" sz="2000">
                        <a:latin typeface="Calibri"/>
                        <a:ea typeface="Calibri"/>
                        <a:cs typeface="Calibri"/>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457200" algn="ctr">
                        <a:lnSpc>
                          <a:spcPct val="150000"/>
                        </a:lnSpc>
                        <a:spcBef>
                          <a:spcPts val="1200"/>
                        </a:spcBef>
                        <a:spcAft>
                          <a:spcPts val="0"/>
                        </a:spcAft>
                      </a:pPr>
                      <a:r>
                        <a:rPr lang="es-CR" sz="1600" b="1">
                          <a:solidFill>
                            <a:srgbClr val="FFFFFF"/>
                          </a:solidFill>
                          <a:latin typeface="Arial"/>
                          <a:ea typeface="Calibri"/>
                          <a:cs typeface="Calibri"/>
                        </a:rPr>
                        <a:t>VALOR UNITARIO</a:t>
                      </a:r>
                      <a:endParaRPr lang="es-ES" sz="2000">
                        <a:latin typeface="Calibri"/>
                        <a:ea typeface="Calibri"/>
                        <a:cs typeface="Calibri"/>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457200" algn="ctr">
                        <a:lnSpc>
                          <a:spcPct val="150000"/>
                        </a:lnSpc>
                        <a:spcBef>
                          <a:spcPts val="1200"/>
                        </a:spcBef>
                        <a:spcAft>
                          <a:spcPts val="0"/>
                        </a:spcAft>
                      </a:pPr>
                      <a:r>
                        <a:rPr lang="es-CR" sz="1600" b="1">
                          <a:solidFill>
                            <a:srgbClr val="FFFFFF"/>
                          </a:solidFill>
                          <a:latin typeface="Arial"/>
                          <a:ea typeface="Calibri"/>
                          <a:cs typeface="Calibri"/>
                        </a:rPr>
                        <a:t>COSTO</a:t>
                      </a:r>
                      <a:endParaRPr lang="es-ES" sz="2000">
                        <a:latin typeface="Calibri"/>
                        <a:ea typeface="Calibri"/>
                        <a:cs typeface="Calibri"/>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379170">
                <a:tc>
                  <a:txBody>
                    <a:bodyPr/>
                    <a:lstStyle/>
                    <a:p>
                      <a:pPr marL="457200" algn="ctr">
                        <a:lnSpc>
                          <a:spcPct val="150000"/>
                        </a:lnSpc>
                        <a:spcBef>
                          <a:spcPts val="1200"/>
                        </a:spcBef>
                        <a:spcAft>
                          <a:spcPts val="0"/>
                        </a:spcAft>
                      </a:pPr>
                      <a:r>
                        <a:rPr lang="es-CR" sz="1600">
                          <a:solidFill>
                            <a:srgbClr val="000000"/>
                          </a:solidFill>
                          <a:latin typeface="Arial"/>
                          <a:ea typeface="Calibri"/>
                          <a:cs typeface="Calibri"/>
                        </a:rPr>
                        <a:t>Luz halógena</a:t>
                      </a:r>
                      <a:endParaRPr lang="es-ES" sz="20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CR" sz="1600">
                          <a:latin typeface="Arial"/>
                          <a:ea typeface="Calibri"/>
                          <a:cs typeface="Calibri"/>
                        </a:rPr>
                        <a:t>1</a:t>
                      </a:r>
                      <a:endParaRPr lang="es-ES" sz="20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CR" sz="1600">
                          <a:latin typeface="Arial"/>
                          <a:ea typeface="Calibri"/>
                          <a:cs typeface="Calibri"/>
                        </a:rPr>
                        <a:t>$120</a:t>
                      </a:r>
                      <a:endParaRPr lang="es-ES" sz="20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CR" sz="1600">
                          <a:latin typeface="Arial"/>
                          <a:ea typeface="Calibri"/>
                          <a:cs typeface="Calibri"/>
                        </a:rPr>
                        <a:t>$120</a:t>
                      </a:r>
                      <a:endParaRPr lang="es-ES" sz="20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79170">
                <a:tc>
                  <a:txBody>
                    <a:bodyPr/>
                    <a:lstStyle/>
                    <a:p>
                      <a:pPr marL="457200" algn="ctr">
                        <a:lnSpc>
                          <a:spcPct val="150000"/>
                        </a:lnSpc>
                        <a:spcBef>
                          <a:spcPts val="1200"/>
                        </a:spcBef>
                        <a:spcAft>
                          <a:spcPts val="0"/>
                        </a:spcAft>
                      </a:pPr>
                      <a:r>
                        <a:rPr lang="es-CR" sz="1600">
                          <a:solidFill>
                            <a:srgbClr val="000000"/>
                          </a:solidFill>
                          <a:latin typeface="Arial"/>
                          <a:ea typeface="Calibri"/>
                          <a:cs typeface="Calibri"/>
                        </a:rPr>
                        <a:t>Filtro infrarrojo</a:t>
                      </a:r>
                      <a:endParaRPr lang="es-ES" sz="20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CR" sz="1600">
                          <a:latin typeface="Arial"/>
                          <a:ea typeface="Calibri"/>
                          <a:cs typeface="Calibri"/>
                        </a:rPr>
                        <a:t>1</a:t>
                      </a:r>
                      <a:endParaRPr lang="es-ES" sz="20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ES" sz="1600">
                          <a:latin typeface="Arial"/>
                          <a:ea typeface="Calibri"/>
                          <a:cs typeface="Calibri"/>
                        </a:rPr>
                        <a:t>$60</a:t>
                      </a:r>
                      <a:endParaRPr lang="es-ES" sz="20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ES" sz="1600">
                          <a:latin typeface="Arial"/>
                          <a:ea typeface="Calibri"/>
                          <a:cs typeface="Calibri"/>
                        </a:rPr>
                        <a:t>$60</a:t>
                      </a:r>
                      <a:endParaRPr lang="es-ES" sz="20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79170">
                <a:tc>
                  <a:txBody>
                    <a:bodyPr/>
                    <a:lstStyle/>
                    <a:p>
                      <a:pPr marL="457200" algn="ctr">
                        <a:lnSpc>
                          <a:spcPct val="150000"/>
                        </a:lnSpc>
                        <a:spcBef>
                          <a:spcPts val="1200"/>
                        </a:spcBef>
                        <a:spcAft>
                          <a:spcPts val="0"/>
                        </a:spcAft>
                      </a:pPr>
                      <a:r>
                        <a:rPr lang="es-CR" sz="1600">
                          <a:solidFill>
                            <a:srgbClr val="000000"/>
                          </a:solidFill>
                          <a:latin typeface="Arial"/>
                          <a:ea typeface="Calibri"/>
                          <a:cs typeface="Calibri"/>
                        </a:rPr>
                        <a:t>Colimadores</a:t>
                      </a:r>
                      <a:endParaRPr lang="es-ES" sz="20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CR" sz="1600">
                          <a:latin typeface="Arial"/>
                          <a:ea typeface="Calibri"/>
                          <a:cs typeface="Calibri"/>
                        </a:rPr>
                        <a:t>2</a:t>
                      </a:r>
                      <a:endParaRPr lang="es-ES" sz="20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ES" sz="1600">
                          <a:latin typeface="Arial"/>
                          <a:ea typeface="Calibri"/>
                          <a:cs typeface="Calibri"/>
                        </a:rPr>
                        <a:t>$40 </a:t>
                      </a:r>
                      <a:endParaRPr lang="es-ES" sz="20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ES" sz="1600">
                          <a:latin typeface="Arial"/>
                          <a:ea typeface="Calibri"/>
                          <a:cs typeface="Calibri"/>
                        </a:rPr>
                        <a:t>$80</a:t>
                      </a:r>
                      <a:endParaRPr lang="es-ES" sz="20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79170">
                <a:tc>
                  <a:txBody>
                    <a:bodyPr/>
                    <a:lstStyle/>
                    <a:p>
                      <a:pPr marL="457200" algn="ctr">
                        <a:lnSpc>
                          <a:spcPct val="150000"/>
                        </a:lnSpc>
                        <a:spcBef>
                          <a:spcPts val="1200"/>
                        </a:spcBef>
                        <a:spcAft>
                          <a:spcPts val="0"/>
                        </a:spcAft>
                      </a:pPr>
                      <a:r>
                        <a:rPr lang="es-ES" sz="1600">
                          <a:solidFill>
                            <a:srgbClr val="000000"/>
                          </a:solidFill>
                          <a:latin typeface="Arial"/>
                          <a:ea typeface="Calibri"/>
                          <a:cs typeface="Calibri"/>
                        </a:rPr>
                        <a:t>Filtro acústico-óptico</a:t>
                      </a:r>
                      <a:endParaRPr lang="es-ES" sz="20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ES" sz="1600">
                          <a:latin typeface="Arial"/>
                          <a:ea typeface="Calibri"/>
                          <a:cs typeface="Calibri"/>
                        </a:rPr>
                        <a:t>1</a:t>
                      </a:r>
                      <a:endParaRPr lang="es-ES" sz="20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ES" sz="1600">
                          <a:latin typeface="Arial"/>
                          <a:ea typeface="Calibri"/>
                          <a:cs typeface="Calibri"/>
                        </a:rPr>
                        <a:t>S/R</a:t>
                      </a:r>
                      <a:endParaRPr lang="es-ES" sz="20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ES" sz="1600">
                          <a:latin typeface="Arial"/>
                          <a:ea typeface="Calibri"/>
                          <a:cs typeface="Calibri"/>
                        </a:rPr>
                        <a:t>S/R</a:t>
                      </a:r>
                      <a:endParaRPr lang="es-ES" sz="20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58342">
                <a:tc>
                  <a:txBody>
                    <a:bodyPr/>
                    <a:lstStyle/>
                    <a:p>
                      <a:pPr marL="457200" algn="ctr">
                        <a:lnSpc>
                          <a:spcPct val="150000"/>
                        </a:lnSpc>
                        <a:spcBef>
                          <a:spcPts val="1200"/>
                        </a:spcBef>
                        <a:spcAft>
                          <a:spcPts val="0"/>
                        </a:spcAft>
                      </a:pPr>
                      <a:r>
                        <a:rPr lang="es-ES" sz="1600">
                          <a:solidFill>
                            <a:srgbClr val="000000"/>
                          </a:solidFill>
                          <a:latin typeface="Arial"/>
                          <a:ea typeface="Calibri"/>
                          <a:cs typeface="Calibri"/>
                        </a:rPr>
                        <a:t>Placa de aluminio reflectante</a:t>
                      </a:r>
                      <a:endParaRPr lang="es-ES" sz="20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ES" sz="1600">
                          <a:latin typeface="Arial"/>
                          <a:ea typeface="Calibri"/>
                          <a:cs typeface="Calibri"/>
                        </a:rPr>
                        <a:t>1</a:t>
                      </a:r>
                      <a:endParaRPr lang="es-ES" sz="20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ES" sz="1600">
                          <a:latin typeface="Arial"/>
                          <a:ea typeface="Calibri"/>
                          <a:cs typeface="Calibri"/>
                        </a:rPr>
                        <a:t>$40</a:t>
                      </a:r>
                      <a:endParaRPr lang="es-ES" sz="20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ES" sz="1600">
                          <a:latin typeface="Arial"/>
                          <a:ea typeface="Calibri"/>
                          <a:cs typeface="Calibri"/>
                        </a:rPr>
                        <a:t>$40</a:t>
                      </a:r>
                      <a:endParaRPr lang="es-ES" sz="20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79170">
                <a:tc>
                  <a:txBody>
                    <a:bodyPr/>
                    <a:lstStyle/>
                    <a:p>
                      <a:pPr marL="457200" algn="ctr">
                        <a:lnSpc>
                          <a:spcPct val="150000"/>
                        </a:lnSpc>
                        <a:spcBef>
                          <a:spcPts val="1200"/>
                        </a:spcBef>
                        <a:spcAft>
                          <a:spcPts val="0"/>
                        </a:spcAft>
                      </a:pPr>
                      <a:r>
                        <a:rPr lang="es-ES" sz="1600">
                          <a:solidFill>
                            <a:srgbClr val="000000"/>
                          </a:solidFill>
                          <a:latin typeface="Arial"/>
                          <a:ea typeface="Calibri"/>
                          <a:cs typeface="Calibri"/>
                        </a:rPr>
                        <a:t>Sensor óptico (fotodiodo)</a:t>
                      </a:r>
                      <a:endParaRPr lang="es-ES" sz="20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ES" sz="1600">
                          <a:latin typeface="Arial"/>
                          <a:ea typeface="Calibri"/>
                          <a:cs typeface="Calibri"/>
                        </a:rPr>
                        <a:t>1</a:t>
                      </a:r>
                      <a:endParaRPr lang="es-ES" sz="20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ES" sz="1600">
                          <a:latin typeface="Arial"/>
                          <a:ea typeface="Calibri"/>
                          <a:cs typeface="Calibri"/>
                        </a:rPr>
                        <a:t>$25</a:t>
                      </a:r>
                      <a:endParaRPr lang="es-ES" sz="20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ES" sz="1600">
                          <a:latin typeface="Arial"/>
                          <a:ea typeface="Calibri"/>
                          <a:cs typeface="Calibri"/>
                        </a:rPr>
                        <a:t>$25</a:t>
                      </a:r>
                      <a:endParaRPr lang="es-ES" sz="20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58342">
                <a:tc>
                  <a:txBody>
                    <a:bodyPr/>
                    <a:lstStyle/>
                    <a:p>
                      <a:pPr marL="457200" algn="ctr">
                        <a:lnSpc>
                          <a:spcPct val="150000"/>
                        </a:lnSpc>
                        <a:spcBef>
                          <a:spcPts val="1200"/>
                        </a:spcBef>
                        <a:spcAft>
                          <a:spcPts val="0"/>
                        </a:spcAft>
                      </a:pPr>
                      <a:r>
                        <a:rPr lang="es-ES" sz="1600">
                          <a:solidFill>
                            <a:srgbClr val="000000"/>
                          </a:solidFill>
                          <a:latin typeface="Arial"/>
                          <a:ea typeface="Calibri"/>
                          <a:cs typeface="Calibri"/>
                        </a:rPr>
                        <a:t>Computador y convertidor A/D</a:t>
                      </a:r>
                      <a:endParaRPr lang="es-ES" sz="20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ES" sz="1600">
                          <a:latin typeface="Arial"/>
                          <a:ea typeface="Calibri"/>
                          <a:cs typeface="Calibri"/>
                        </a:rPr>
                        <a:t>1</a:t>
                      </a:r>
                      <a:endParaRPr lang="es-ES" sz="20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ES" sz="1600">
                          <a:latin typeface="Arial"/>
                          <a:ea typeface="Calibri"/>
                          <a:cs typeface="Calibri"/>
                        </a:rPr>
                        <a:t>$1200</a:t>
                      </a:r>
                      <a:endParaRPr lang="es-ES" sz="20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ES" sz="1600">
                          <a:latin typeface="Arial"/>
                          <a:ea typeface="Calibri"/>
                          <a:cs typeface="Calibri"/>
                        </a:rPr>
                        <a:t>$1200</a:t>
                      </a:r>
                      <a:endParaRPr lang="es-ES" sz="20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79170">
                <a:tc>
                  <a:txBody>
                    <a:bodyPr/>
                    <a:lstStyle/>
                    <a:p>
                      <a:pPr marL="457200" algn="ctr">
                        <a:lnSpc>
                          <a:spcPct val="150000"/>
                        </a:lnSpc>
                        <a:spcBef>
                          <a:spcPts val="1200"/>
                        </a:spcBef>
                        <a:spcAft>
                          <a:spcPts val="0"/>
                        </a:spcAft>
                      </a:pPr>
                      <a:r>
                        <a:rPr lang="es-ES" sz="1600">
                          <a:solidFill>
                            <a:srgbClr val="000000"/>
                          </a:solidFill>
                          <a:latin typeface="Arial"/>
                          <a:ea typeface="Calibri"/>
                          <a:cs typeface="Calibri"/>
                        </a:rPr>
                        <a:t>Accesorios</a:t>
                      </a:r>
                      <a:endParaRPr lang="es-ES" sz="20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ES" sz="1600">
                          <a:latin typeface="Arial"/>
                          <a:ea typeface="Calibri"/>
                          <a:cs typeface="Calibri"/>
                        </a:rPr>
                        <a:t>-</a:t>
                      </a:r>
                      <a:endParaRPr lang="es-ES" sz="20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ES" sz="1600">
                          <a:latin typeface="Arial"/>
                          <a:ea typeface="Calibri"/>
                          <a:cs typeface="Calibri"/>
                        </a:rPr>
                        <a:t>$10000</a:t>
                      </a:r>
                      <a:endParaRPr lang="es-ES" sz="20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ES" sz="1600">
                          <a:latin typeface="Arial"/>
                          <a:ea typeface="Calibri"/>
                          <a:cs typeface="Calibri"/>
                        </a:rPr>
                        <a:t>$10000</a:t>
                      </a:r>
                      <a:endParaRPr lang="es-ES" sz="20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79170">
                <a:tc>
                  <a:txBody>
                    <a:bodyPr/>
                    <a:lstStyle/>
                    <a:p>
                      <a:pPr marL="457200" algn="ctr">
                        <a:lnSpc>
                          <a:spcPct val="150000"/>
                        </a:lnSpc>
                        <a:spcBef>
                          <a:spcPts val="1200"/>
                        </a:spcBef>
                        <a:spcAft>
                          <a:spcPts val="0"/>
                        </a:spcAft>
                      </a:pPr>
                      <a:r>
                        <a:rPr lang="es-ES" sz="1600" b="1">
                          <a:solidFill>
                            <a:srgbClr val="000000"/>
                          </a:solidFill>
                          <a:latin typeface="Arial"/>
                          <a:ea typeface="Calibri"/>
                          <a:cs typeface="Calibri"/>
                        </a:rPr>
                        <a:t>TOTAL</a:t>
                      </a:r>
                      <a:endParaRPr lang="es-ES" sz="20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endParaRPr lang="es-ES" sz="1600">
                        <a:latin typeface="Arial"/>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457200" algn="ctr">
                        <a:lnSpc>
                          <a:spcPct val="150000"/>
                        </a:lnSpc>
                        <a:spcBef>
                          <a:spcPts val="1200"/>
                        </a:spcBef>
                        <a:spcAft>
                          <a:spcPts val="0"/>
                        </a:spcAft>
                      </a:pPr>
                      <a:endParaRPr lang="es-ES" sz="1600">
                        <a:latin typeface="Arial"/>
                        <a:ea typeface="Calibri"/>
                        <a:cs typeface="Calibri"/>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457200" algn="ctr">
                        <a:lnSpc>
                          <a:spcPct val="150000"/>
                        </a:lnSpc>
                        <a:spcBef>
                          <a:spcPts val="1200"/>
                        </a:spcBef>
                        <a:spcAft>
                          <a:spcPts val="0"/>
                        </a:spcAft>
                      </a:pPr>
                      <a:r>
                        <a:rPr lang="es-ES" sz="1600" dirty="0">
                          <a:latin typeface="Arial"/>
                          <a:ea typeface="Calibri"/>
                          <a:cs typeface="Calibri"/>
                        </a:rPr>
                        <a:t>$11525+S/R</a:t>
                      </a:r>
                      <a:endParaRPr lang="es-ES" sz="20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42844" y="-24"/>
            <a:ext cx="8786874" cy="1938992"/>
          </a:xfrm>
          <a:prstGeom prst="rect">
            <a:avLst/>
          </a:prstGeom>
          <a:noFill/>
        </p:spPr>
        <p:txBody>
          <a:bodyPr wrap="square" rtlCol="0">
            <a:spAutoFit/>
          </a:bodyPr>
          <a:lstStyle/>
          <a:p>
            <a:r>
              <a:rPr lang="es-ES" sz="2400" dirty="0" smtClean="0"/>
              <a:t>En es un método de macroclasificación se estimara como valor del AOTF U$D150 por lo que la inversión inicial será de U$D11655 que se depreciara en 5 años, con un costo mensual de U$D 1000 por energía eléctrica, y U$D 264 por el salario de un operador, mas U$D200 por mantenimiento</a:t>
            </a:r>
            <a:endParaRPr lang="es-ES" sz="2400" dirty="0"/>
          </a:p>
        </p:txBody>
      </p:sp>
      <p:graphicFrame>
        <p:nvGraphicFramePr>
          <p:cNvPr id="5" name="4 Tabla"/>
          <p:cNvGraphicFramePr>
            <a:graphicFrameLocks noGrp="1"/>
          </p:cNvGraphicFramePr>
          <p:nvPr/>
        </p:nvGraphicFramePr>
        <p:xfrm>
          <a:off x="2357422" y="2285988"/>
          <a:ext cx="5143536" cy="3643342"/>
        </p:xfrm>
        <a:graphic>
          <a:graphicData uri="http://schemas.openxmlformats.org/drawingml/2006/table">
            <a:tbl>
              <a:tblPr/>
              <a:tblGrid>
                <a:gridCol w="2475140"/>
                <a:gridCol w="2668396"/>
              </a:tblGrid>
              <a:tr h="516118">
                <a:tc>
                  <a:txBody>
                    <a:bodyPr/>
                    <a:lstStyle/>
                    <a:p>
                      <a:pPr>
                        <a:lnSpc>
                          <a:spcPct val="115000"/>
                        </a:lnSpc>
                        <a:spcAft>
                          <a:spcPts val="0"/>
                        </a:spcAft>
                      </a:pPr>
                      <a:r>
                        <a:rPr lang="es-ES" sz="2400" b="1">
                          <a:latin typeface="Arial"/>
                          <a:ea typeface="Times New Roman"/>
                          <a:cs typeface="Calibri"/>
                        </a:rPr>
                        <a:t>TIR</a:t>
                      </a:r>
                      <a:endParaRPr lang="es-ES" sz="2400">
                        <a:latin typeface="Calibri"/>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2400" b="1">
                          <a:latin typeface="Arial"/>
                          <a:ea typeface="Times New Roman"/>
                          <a:cs typeface="Calibri"/>
                        </a:rPr>
                        <a:t>249%</a:t>
                      </a:r>
                      <a:endParaRPr lang="es-ES" sz="2400">
                        <a:latin typeface="Calibri"/>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16118">
                <a:tc>
                  <a:txBody>
                    <a:bodyPr/>
                    <a:lstStyle/>
                    <a:p>
                      <a:pPr>
                        <a:lnSpc>
                          <a:spcPct val="115000"/>
                        </a:lnSpc>
                        <a:spcAft>
                          <a:spcPts val="0"/>
                        </a:spcAft>
                      </a:pPr>
                      <a:r>
                        <a:rPr lang="es-ES" sz="2400">
                          <a:latin typeface="Arial"/>
                          <a:ea typeface="Times New Roman"/>
                          <a:cs typeface="Calibri"/>
                        </a:rPr>
                        <a:t> </a:t>
                      </a:r>
                      <a:endParaRPr lang="es-ES" sz="2400">
                        <a:latin typeface="Calibri"/>
                        <a:ea typeface="Calibri"/>
                        <a:cs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2400">
                          <a:latin typeface="Arial"/>
                          <a:ea typeface="Times New Roman"/>
                          <a:cs typeface="Calibri"/>
                        </a:rPr>
                        <a:t> </a:t>
                      </a:r>
                      <a:endParaRPr lang="es-ES" sz="2400">
                        <a:latin typeface="Calibri"/>
                        <a:ea typeface="Calibri"/>
                        <a:cs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46634">
                <a:tc>
                  <a:txBody>
                    <a:bodyPr/>
                    <a:lstStyle/>
                    <a:p>
                      <a:pPr>
                        <a:lnSpc>
                          <a:spcPct val="115000"/>
                        </a:lnSpc>
                        <a:spcAft>
                          <a:spcPts val="0"/>
                        </a:spcAft>
                      </a:pPr>
                      <a:r>
                        <a:rPr lang="es-ES" sz="2400" b="1">
                          <a:latin typeface="Arial"/>
                          <a:ea typeface="Times New Roman"/>
                          <a:cs typeface="Calibri"/>
                        </a:rPr>
                        <a:t>VAN</a:t>
                      </a:r>
                      <a:endParaRPr lang="es-ES" sz="2400">
                        <a:latin typeface="Calibri"/>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2400" b="1">
                          <a:latin typeface="Arial"/>
                          <a:ea typeface="Times New Roman"/>
                          <a:cs typeface="Calibri"/>
                        </a:rPr>
                        <a:t>18245,7</a:t>
                      </a:r>
                      <a:endParaRPr lang="es-ES" sz="2400">
                        <a:latin typeface="Calibri"/>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16118">
                <a:tc>
                  <a:txBody>
                    <a:bodyPr/>
                    <a:lstStyle/>
                    <a:p>
                      <a:pPr>
                        <a:lnSpc>
                          <a:spcPct val="115000"/>
                        </a:lnSpc>
                        <a:spcAft>
                          <a:spcPts val="0"/>
                        </a:spcAft>
                      </a:pPr>
                      <a:r>
                        <a:rPr lang="es-ES" sz="2400">
                          <a:latin typeface="Arial"/>
                          <a:ea typeface="Times New Roman"/>
                          <a:cs typeface="Calibri"/>
                        </a:rPr>
                        <a:t> </a:t>
                      </a:r>
                      <a:endParaRPr lang="es-ES" sz="2400">
                        <a:latin typeface="Calibri"/>
                        <a:ea typeface="Calibri"/>
                        <a:cs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2400">
                          <a:latin typeface="Arial"/>
                          <a:ea typeface="Times New Roman"/>
                          <a:cs typeface="Calibri"/>
                        </a:rPr>
                        <a:t> </a:t>
                      </a:r>
                      <a:endParaRPr lang="es-ES" sz="2400">
                        <a:latin typeface="Calibri"/>
                        <a:ea typeface="Calibri"/>
                        <a:cs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16118">
                <a:tc>
                  <a:txBody>
                    <a:bodyPr/>
                    <a:lstStyle/>
                    <a:p>
                      <a:pPr>
                        <a:lnSpc>
                          <a:spcPct val="115000"/>
                        </a:lnSpc>
                        <a:spcAft>
                          <a:spcPts val="0"/>
                        </a:spcAft>
                      </a:pPr>
                      <a:r>
                        <a:rPr lang="es-ES" sz="2400" b="1">
                          <a:latin typeface="Arial"/>
                          <a:ea typeface="Times New Roman"/>
                          <a:cs typeface="Calibri"/>
                        </a:rPr>
                        <a:t>B/C</a:t>
                      </a:r>
                      <a:endParaRPr lang="es-ES" sz="2400">
                        <a:latin typeface="Calibri"/>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2400" b="1">
                          <a:latin typeface="Arial"/>
                          <a:ea typeface="Times New Roman"/>
                          <a:cs typeface="Calibri"/>
                        </a:rPr>
                        <a:t>3,92</a:t>
                      </a:r>
                      <a:endParaRPr lang="es-ES" sz="2400">
                        <a:latin typeface="Calibri"/>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16118">
                <a:tc>
                  <a:txBody>
                    <a:bodyPr/>
                    <a:lstStyle/>
                    <a:p>
                      <a:pPr>
                        <a:lnSpc>
                          <a:spcPct val="115000"/>
                        </a:lnSpc>
                        <a:spcAft>
                          <a:spcPts val="0"/>
                        </a:spcAft>
                      </a:pPr>
                      <a:r>
                        <a:rPr lang="es-ES" sz="2400">
                          <a:latin typeface="Arial"/>
                          <a:ea typeface="Times New Roman"/>
                          <a:cs typeface="Calibri"/>
                        </a:rPr>
                        <a:t> </a:t>
                      </a:r>
                      <a:endParaRPr lang="es-ES" sz="2400">
                        <a:latin typeface="Calibri"/>
                        <a:ea typeface="Calibri"/>
                        <a:cs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2400">
                          <a:latin typeface="Arial"/>
                          <a:ea typeface="Times New Roman"/>
                          <a:cs typeface="Calibri"/>
                        </a:rPr>
                        <a:t> </a:t>
                      </a:r>
                      <a:endParaRPr lang="es-ES" sz="2400">
                        <a:latin typeface="Calibri"/>
                        <a:ea typeface="Calibri"/>
                        <a:cs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16118">
                <a:tc>
                  <a:txBody>
                    <a:bodyPr/>
                    <a:lstStyle/>
                    <a:p>
                      <a:pPr>
                        <a:lnSpc>
                          <a:spcPct val="115000"/>
                        </a:lnSpc>
                        <a:spcAft>
                          <a:spcPts val="0"/>
                        </a:spcAft>
                      </a:pPr>
                      <a:r>
                        <a:rPr lang="es-ES" sz="2400" b="1">
                          <a:latin typeface="Arial"/>
                          <a:ea typeface="Times New Roman"/>
                          <a:cs typeface="Calibri"/>
                        </a:rPr>
                        <a:t>Tiempo recupe.</a:t>
                      </a:r>
                      <a:endParaRPr lang="es-ES" sz="2400">
                        <a:latin typeface="Calibri"/>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2400" b="1" dirty="0">
                          <a:latin typeface="Arial"/>
                          <a:ea typeface="Times New Roman"/>
                          <a:cs typeface="Calibri"/>
                        </a:rPr>
                        <a:t>1años</a:t>
                      </a:r>
                      <a:endParaRPr lang="es-ES" sz="2400" dirty="0">
                        <a:latin typeface="Calibri"/>
                        <a:ea typeface="Calibri"/>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42844" y="-24"/>
            <a:ext cx="8786874" cy="861774"/>
          </a:xfrm>
          <a:prstGeom prst="rect">
            <a:avLst/>
          </a:prstGeom>
          <a:noFill/>
        </p:spPr>
        <p:txBody>
          <a:bodyPr wrap="square" rtlCol="0">
            <a:spAutoFit/>
          </a:bodyPr>
          <a:lstStyle/>
          <a:p>
            <a:pPr algn="ctr"/>
            <a:r>
              <a:rPr lang="es-ES" sz="2500" b="1" dirty="0" smtClean="0">
                <a:latin typeface="+mn-lt"/>
              </a:rPr>
              <a:t>Costo de implementación de el procedimiento de luz polarizada para separación de PET y PVC</a:t>
            </a:r>
            <a:endParaRPr lang="es-ES" sz="2500" b="1" dirty="0" smtClean="0">
              <a:solidFill>
                <a:schemeClr val="bg2">
                  <a:lumMod val="50000"/>
                </a:schemeClr>
              </a:solidFill>
              <a:latin typeface="+mn-lt"/>
            </a:endParaRPr>
          </a:p>
        </p:txBody>
      </p:sp>
      <p:graphicFrame>
        <p:nvGraphicFramePr>
          <p:cNvPr id="5" name="4 Tabla"/>
          <p:cNvGraphicFramePr>
            <a:graphicFrameLocks noGrp="1"/>
          </p:cNvGraphicFramePr>
          <p:nvPr/>
        </p:nvGraphicFramePr>
        <p:xfrm>
          <a:off x="214282" y="1428736"/>
          <a:ext cx="8643997" cy="2571765"/>
        </p:xfrm>
        <a:graphic>
          <a:graphicData uri="http://schemas.openxmlformats.org/drawingml/2006/table">
            <a:tbl>
              <a:tblPr/>
              <a:tblGrid>
                <a:gridCol w="3085851"/>
                <a:gridCol w="1530559"/>
                <a:gridCol w="1974792"/>
                <a:gridCol w="2052795"/>
              </a:tblGrid>
              <a:tr h="1028706">
                <a:tc>
                  <a:txBody>
                    <a:bodyPr/>
                    <a:lstStyle/>
                    <a:p>
                      <a:pPr marL="457200" algn="ctr">
                        <a:lnSpc>
                          <a:spcPct val="150000"/>
                        </a:lnSpc>
                        <a:spcBef>
                          <a:spcPts val="1200"/>
                        </a:spcBef>
                        <a:spcAft>
                          <a:spcPts val="0"/>
                        </a:spcAft>
                      </a:pPr>
                      <a:r>
                        <a:rPr lang="es-CR" sz="1400" b="1" dirty="0">
                          <a:solidFill>
                            <a:srgbClr val="FFFFFF"/>
                          </a:solidFill>
                          <a:latin typeface="Arial"/>
                          <a:ea typeface="Calibri"/>
                          <a:cs typeface="Calibri"/>
                        </a:rPr>
                        <a:t>ELEMENTO</a:t>
                      </a:r>
                      <a:endParaRPr lang="es-ES" sz="1800" dirty="0">
                        <a:latin typeface="Calibri"/>
                        <a:ea typeface="Calibri"/>
                        <a:cs typeface="Calibri"/>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457200" algn="ctr">
                        <a:lnSpc>
                          <a:spcPct val="150000"/>
                        </a:lnSpc>
                        <a:spcBef>
                          <a:spcPts val="1200"/>
                        </a:spcBef>
                        <a:spcAft>
                          <a:spcPts val="0"/>
                        </a:spcAft>
                      </a:pPr>
                      <a:r>
                        <a:rPr lang="es-CR" sz="1400" b="1" dirty="0">
                          <a:solidFill>
                            <a:srgbClr val="FFFFFF"/>
                          </a:solidFill>
                          <a:latin typeface="Arial"/>
                          <a:ea typeface="Calibri"/>
                          <a:cs typeface="Calibri"/>
                        </a:rPr>
                        <a:t>CANTIDAD</a:t>
                      </a:r>
                      <a:endParaRPr lang="es-ES" sz="1800" dirty="0">
                        <a:latin typeface="Calibri"/>
                        <a:ea typeface="Calibri"/>
                        <a:cs typeface="Calibri"/>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457200" algn="ctr">
                        <a:lnSpc>
                          <a:spcPct val="150000"/>
                        </a:lnSpc>
                        <a:spcBef>
                          <a:spcPts val="1200"/>
                        </a:spcBef>
                        <a:spcAft>
                          <a:spcPts val="0"/>
                        </a:spcAft>
                      </a:pPr>
                      <a:r>
                        <a:rPr lang="es-CR" sz="1400" b="1" dirty="0">
                          <a:solidFill>
                            <a:srgbClr val="FFFFFF"/>
                          </a:solidFill>
                          <a:latin typeface="Arial"/>
                          <a:ea typeface="Calibri"/>
                          <a:cs typeface="Calibri"/>
                        </a:rPr>
                        <a:t>VALOR UNITARIO</a:t>
                      </a:r>
                      <a:endParaRPr lang="es-ES" sz="1800" dirty="0">
                        <a:latin typeface="Calibri"/>
                        <a:ea typeface="Calibri"/>
                        <a:cs typeface="Calibri"/>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457200" algn="ctr">
                        <a:lnSpc>
                          <a:spcPct val="150000"/>
                        </a:lnSpc>
                        <a:spcBef>
                          <a:spcPts val="1200"/>
                        </a:spcBef>
                        <a:spcAft>
                          <a:spcPts val="0"/>
                        </a:spcAft>
                      </a:pPr>
                      <a:r>
                        <a:rPr lang="es-CR" sz="1400" b="1" dirty="0">
                          <a:solidFill>
                            <a:srgbClr val="FFFFFF"/>
                          </a:solidFill>
                          <a:latin typeface="Arial"/>
                          <a:ea typeface="Calibri"/>
                          <a:cs typeface="Calibri"/>
                        </a:rPr>
                        <a:t>COSTO</a:t>
                      </a:r>
                      <a:endParaRPr lang="es-ES" sz="1800" dirty="0">
                        <a:latin typeface="Calibri"/>
                        <a:ea typeface="Calibri"/>
                        <a:cs typeface="Calibri"/>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514353">
                <a:tc>
                  <a:txBody>
                    <a:bodyPr/>
                    <a:lstStyle/>
                    <a:p>
                      <a:pPr marL="457200" algn="ctr">
                        <a:lnSpc>
                          <a:spcPct val="150000"/>
                        </a:lnSpc>
                        <a:spcBef>
                          <a:spcPts val="1200"/>
                        </a:spcBef>
                        <a:spcAft>
                          <a:spcPts val="0"/>
                        </a:spcAft>
                      </a:pPr>
                      <a:r>
                        <a:rPr lang="es-CR" sz="1400" dirty="0">
                          <a:solidFill>
                            <a:srgbClr val="000000"/>
                          </a:solidFill>
                          <a:latin typeface="Arial"/>
                          <a:ea typeface="Calibri"/>
                          <a:cs typeface="Calibri"/>
                        </a:rPr>
                        <a:t>Luz monocromático</a:t>
                      </a:r>
                      <a:endParaRPr lang="es-E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CR" sz="1400" dirty="0">
                          <a:latin typeface="Arial"/>
                          <a:ea typeface="Calibri"/>
                          <a:cs typeface="Calibri"/>
                        </a:rPr>
                        <a:t>1</a:t>
                      </a:r>
                      <a:endParaRPr lang="es-E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CR" sz="1400" dirty="0">
                          <a:latin typeface="Arial"/>
                          <a:ea typeface="Calibri"/>
                          <a:cs typeface="Calibri"/>
                        </a:rPr>
                        <a:t>$120</a:t>
                      </a:r>
                      <a:endParaRPr lang="es-E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CR" sz="1400" dirty="0">
                          <a:latin typeface="Arial"/>
                          <a:ea typeface="Calibri"/>
                          <a:cs typeface="Calibri"/>
                        </a:rPr>
                        <a:t>$120</a:t>
                      </a:r>
                      <a:endParaRPr lang="es-E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14353">
                <a:tc>
                  <a:txBody>
                    <a:bodyPr/>
                    <a:lstStyle/>
                    <a:p>
                      <a:pPr marL="457200" algn="ctr">
                        <a:lnSpc>
                          <a:spcPct val="150000"/>
                        </a:lnSpc>
                        <a:spcBef>
                          <a:spcPts val="1200"/>
                        </a:spcBef>
                        <a:spcAft>
                          <a:spcPts val="0"/>
                        </a:spcAft>
                      </a:pPr>
                      <a:r>
                        <a:rPr lang="es-ES" sz="1400" dirty="0">
                          <a:solidFill>
                            <a:srgbClr val="000000"/>
                          </a:solidFill>
                          <a:latin typeface="Arial"/>
                          <a:ea typeface="Calibri"/>
                          <a:cs typeface="Calibri"/>
                        </a:rPr>
                        <a:t>Polarizadores</a:t>
                      </a:r>
                      <a:endParaRPr lang="es-E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ES" sz="1400" dirty="0">
                          <a:latin typeface="Arial"/>
                          <a:ea typeface="Calibri"/>
                          <a:cs typeface="Calibri"/>
                        </a:rPr>
                        <a:t>2</a:t>
                      </a:r>
                      <a:endParaRPr lang="es-E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ES" sz="1400" dirty="0">
                          <a:latin typeface="Arial"/>
                          <a:ea typeface="Calibri"/>
                          <a:cs typeface="Calibri"/>
                        </a:rPr>
                        <a:t>$30</a:t>
                      </a:r>
                      <a:endParaRPr lang="es-E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r>
                        <a:rPr lang="es-ES" sz="1400" dirty="0">
                          <a:latin typeface="Arial"/>
                          <a:ea typeface="Calibri"/>
                          <a:cs typeface="Calibri"/>
                        </a:rPr>
                        <a:t>$60</a:t>
                      </a:r>
                      <a:endParaRPr lang="es-E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14353">
                <a:tc>
                  <a:txBody>
                    <a:bodyPr/>
                    <a:lstStyle/>
                    <a:p>
                      <a:pPr marL="457200" algn="ctr">
                        <a:lnSpc>
                          <a:spcPct val="150000"/>
                        </a:lnSpc>
                        <a:spcBef>
                          <a:spcPts val="1200"/>
                        </a:spcBef>
                        <a:spcAft>
                          <a:spcPts val="0"/>
                        </a:spcAft>
                      </a:pPr>
                      <a:r>
                        <a:rPr lang="es-ES" sz="1400" b="1" dirty="0">
                          <a:solidFill>
                            <a:srgbClr val="000000"/>
                          </a:solidFill>
                          <a:latin typeface="Arial"/>
                          <a:ea typeface="Calibri"/>
                          <a:cs typeface="Calibri"/>
                        </a:rPr>
                        <a:t>TOTAL</a:t>
                      </a:r>
                      <a:endParaRPr lang="es-E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gn="ctr">
                        <a:lnSpc>
                          <a:spcPct val="150000"/>
                        </a:lnSpc>
                        <a:spcBef>
                          <a:spcPts val="1200"/>
                        </a:spcBef>
                        <a:spcAft>
                          <a:spcPts val="0"/>
                        </a:spcAft>
                      </a:pPr>
                      <a:endParaRPr lang="es-ES" sz="1400" dirty="0">
                        <a:latin typeface="Arial"/>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457200" algn="ctr">
                        <a:lnSpc>
                          <a:spcPct val="150000"/>
                        </a:lnSpc>
                        <a:spcBef>
                          <a:spcPts val="1200"/>
                        </a:spcBef>
                        <a:spcAft>
                          <a:spcPts val="0"/>
                        </a:spcAft>
                      </a:pPr>
                      <a:endParaRPr lang="es-ES" sz="1400" dirty="0">
                        <a:latin typeface="Arial"/>
                        <a:ea typeface="Calibri"/>
                        <a:cs typeface="Calibri"/>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457200" algn="ctr">
                        <a:lnSpc>
                          <a:spcPct val="150000"/>
                        </a:lnSpc>
                        <a:spcBef>
                          <a:spcPts val="1200"/>
                        </a:spcBef>
                        <a:spcAft>
                          <a:spcPts val="0"/>
                        </a:spcAft>
                      </a:pPr>
                      <a:r>
                        <a:rPr lang="es-ES" sz="1400" dirty="0">
                          <a:latin typeface="Arial"/>
                          <a:ea typeface="Calibri"/>
                          <a:cs typeface="Calibri"/>
                        </a:rPr>
                        <a:t>$180</a:t>
                      </a:r>
                      <a:endParaRPr lang="es-E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3 CuadroTexto"/>
          <p:cNvSpPr txBox="1"/>
          <p:nvPr/>
        </p:nvSpPr>
        <p:spPr>
          <a:xfrm>
            <a:off x="214282" y="4638928"/>
            <a:ext cx="8786874" cy="830997"/>
          </a:xfrm>
          <a:prstGeom prst="rect">
            <a:avLst/>
          </a:prstGeom>
          <a:noFill/>
        </p:spPr>
        <p:txBody>
          <a:bodyPr wrap="square" rtlCol="0">
            <a:spAutoFit/>
          </a:bodyPr>
          <a:lstStyle/>
          <a:p>
            <a:r>
              <a:rPr lang="es-ES" sz="2400" dirty="0" smtClean="0"/>
              <a:t>Este método no se puede realizar un análisis financiero, pues es imposible llegar a los 1000Kg/día</a:t>
            </a:r>
            <a:endParaRPr lang="es-ES" sz="2400"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0750" y="0"/>
            <a:ext cx="8223250" cy="6858000"/>
          </a:xfrm>
          <a:prstGeom prst="rect">
            <a:avLst/>
          </a:prstGeom>
          <a:noFill/>
          <a:ln w="9525">
            <a:noFill/>
            <a:miter lim="800000"/>
            <a:headEnd/>
            <a:tailEnd/>
          </a:ln>
        </p:spPr>
      </p:pic>
      <p:sp>
        <p:nvSpPr>
          <p:cNvPr id="10" name="9 CuadroTexto"/>
          <p:cNvSpPr txBox="1"/>
          <p:nvPr/>
        </p:nvSpPr>
        <p:spPr>
          <a:xfrm>
            <a:off x="142844" y="71414"/>
            <a:ext cx="8786874" cy="5647700"/>
          </a:xfrm>
          <a:prstGeom prst="rect">
            <a:avLst/>
          </a:prstGeom>
          <a:noFill/>
        </p:spPr>
        <p:txBody>
          <a:bodyPr wrap="square" rtlCol="0">
            <a:spAutoFit/>
          </a:bodyPr>
          <a:lstStyle/>
          <a:p>
            <a:pPr algn="ctr"/>
            <a:r>
              <a:rPr lang="es-ES" sz="2500" b="1" dirty="0" smtClean="0">
                <a:solidFill>
                  <a:schemeClr val="bg2">
                    <a:lumMod val="50000"/>
                  </a:schemeClr>
                </a:solidFill>
                <a:latin typeface="+mn-lt"/>
              </a:rPr>
              <a:t>CONCLUSIONES</a:t>
            </a:r>
          </a:p>
          <a:p>
            <a:pPr algn="just"/>
            <a:r>
              <a:rPr lang="es-ES" sz="2400" dirty="0" smtClean="0">
                <a:latin typeface="+mn-lt"/>
              </a:rPr>
              <a:t>•Los métodos de identificación de polímeros abarcan varios campos, como física, química, electricidad, minería y termodinámica. </a:t>
            </a:r>
          </a:p>
          <a:p>
            <a:pPr algn="just"/>
            <a:r>
              <a:rPr lang="es-ES" sz="2400" dirty="0" smtClean="0">
                <a:latin typeface="+mn-lt"/>
              </a:rPr>
              <a:t>•Para la implementación industrial, los métodos de macroclasificación que trabajan con la obtención del espectro son los más precisos por que se enfocan en la naturaleza misma de los elementos y no en sus propiedades físicas como los otros.</a:t>
            </a:r>
          </a:p>
          <a:p>
            <a:pPr algn="just"/>
            <a:r>
              <a:rPr lang="es-ES" sz="2400" dirty="0" smtClean="0">
                <a:latin typeface="+mn-lt"/>
              </a:rPr>
              <a:t>•Un campo que solo se menciono en este trabajo pero que es de gran ayuda para la industria es la caracterización de los polímeros por colores, este proceso solo lo puede hacer la espectroscopia infrarroja</a:t>
            </a:r>
          </a:p>
          <a:p>
            <a:pPr algn="just"/>
            <a:r>
              <a:rPr lang="es-ES" sz="2400" dirty="0" smtClean="0">
                <a:latin typeface="+mn-lt"/>
              </a:rPr>
              <a:t>•La mayoría de los polímeros no son puros, puesto que en la industria se mezclan de a cuerdo a sus necesidades, por tal motivo los espectros de la espectroscopia infrarroja o la DSC no son exactos al patrón, pero siempre seguirán la misma tendencia.</a:t>
            </a:r>
          </a:p>
          <a:p>
            <a:pPr algn="just"/>
            <a:endParaRPr lang="es-ES" sz="2400" dirty="0" smtClean="0">
              <a:latin typeface="+mn-lt"/>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0750" y="0"/>
            <a:ext cx="8223250" cy="6858000"/>
          </a:xfrm>
          <a:prstGeom prst="rect">
            <a:avLst/>
          </a:prstGeom>
          <a:noFill/>
          <a:ln w="9525">
            <a:noFill/>
            <a:miter lim="800000"/>
            <a:headEnd/>
            <a:tailEnd/>
          </a:ln>
        </p:spPr>
      </p:pic>
      <p:sp>
        <p:nvSpPr>
          <p:cNvPr id="4" name="3 CuadroTexto"/>
          <p:cNvSpPr txBox="1"/>
          <p:nvPr/>
        </p:nvSpPr>
        <p:spPr>
          <a:xfrm>
            <a:off x="214282" y="71414"/>
            <a:ext cx="8715436" cy="6001643"/>
          </a:xfrm>
          <a:prstGeom prst="rect">
            <a:avLst/>
          </a:prstGeom>
          <a:noFill/>
        </p:spPr>
        <p:txBody>
          <a:bodyPr wrap="square" rtlCol="0">
            <a:spAutoFit/>
          </a:bodyPr>
          <a:lstStyle/>
          <a:p>
            <a:pPr lvl="0" algn="just">
              <a:buFont typeface="Arial" pitchFamily="34" charset="0"/>
              <a:buChar char="•"/>
            </a:pPr>
            <a:r>
              <a:rPr lang="es-CR" sz="2400" dirty="0" smtClean="0">
                <a:latin typeface="+mn-lt"/>
              </a:rPr>
              <a:t>En </a:t>
            </a:r>
            <a:r>
              <a:rPr lang="es-CR" sz="2400" dirty="0">
                <a:latin typeface="+mn-lt"/>
              </a:rPr>
              <a:t>los métodos de microclasificación se adiciona, como se puedo comprobar, una variable mas que es el tamaño del material a separar.</a:t>
            </a:r>
            <a:endParaRPr lang="es-ES" sz="2400" dirty="0">
              <a:latin typeface="+mn-lt"/>
            </a:endParaRPr>
          </a:p>
          <a:p>
            <a:pPr lvl="0" algn="just">
              <a:buFont typeface="Arial" pitchFamily="34" charset="0"/>
              <a:buChar char="•"/>
            </a:pPr>
            <a:r>
              <a:rPr lang="es-CR" sz="2400" dirty="0">
                <a:latin typeface="+mn-lt"/>
              </a:rPr>
              <a:t>Existen otras maneras que se emplea para determinar la naturaleza del material, algunas desde características de la fabricación misma, o como el sonido que producen al caer, pero esto se compara al ensayo a la llama pues solo funciona cuando se sabe que todo el grupo es del mismo material.</a:t>
            </a:r>
            <a:endParaRPr lang="es-ES" sz="2400" dirty="0">
              <a:latin typeface="+mn-lt"/>
            </a:endParaRPr>
          </a:p>
          <a:p>
            <a:pPr lvl="0" algn="just">
              <a:buFont typeface="Arial" pitchFamily="34" charset="0"/>
              <a:buChar char="•"/>
            </a:pPr>
            <a:r>
              <a:rPr lang="es-CR" sz="2400" dirty="0">
                <a:latin typeface="+mn-lt"/>
              </a:rPr>
              <a:t>Siempre la productividad de una empresa de reciclaje está subordinada a la productividad, y por consiguiente demanda de empresas de productos.</a:t>
            </a:r>
            <a:endParaRPr lang="es-ES" sz="2400" dirty="0">
              <a:latin typeface="+mn-lt"/>
            </a:endParaRPr>
          </a:p>
          <a:p>
            <a:pPr lvl="0" algn="just">
              <a:buFont typeface="Arial" pitchFamily="34" charset="0"/>
              <a:buChar char="•"/>
            </a:pPr>
            <a:r>
              <a:rPr lang="es-CR" sz="2400" dirty="0">
                <a:latin typeface="+mn-lt"/>
              </a:rPr>
              <a:t>Es importante en un método de clasificación no alterar las propiedades del material, como sobre calentarlo o quemarlo.</a:t>
            </a:r>
            <a:endParaRPr lang="es-ES" sz="2400" dirty="0">
              <a:latin typeface="+mn-lt"/>
            </a:endParaRPr>
          </a:p>
          <a:p>
            <a:pPr algn="just">
              <a:buFont typeface="Arial" pitchFamily="34" charset="0"/>
              <a:buChar char="•"/>
            </a:pPr>
            <a:r>
              <a:rPr lang="es-CR" sz="2400" dirty="0">
                <a:latin typeface="+mn-lt"/>
              </a:rPr>
              <a:t>Los plásticos tiene un tiempo de vida útil bajo sus propiedades fundamentales, razón por la cual a pesar de conseguir un óptimo resultado siempre nos encontraremos que el plástico tiene que ser desechado.</a:t>
            </a:r>
            <a:endParaRPr lang="es-ES" sz="2400" dirty="0">
              <a:latin typeface="+mn-lt"/>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0750" y="0"/>
            <a:ext cx="8223250" cy="6858000"/>
          </a:xfrm>
          <a:prstGeom prst="rect">
            <a:avLst/>
          </a:prstGeom>
          <a:noFill/>
          <a:ln w="9525">
            <a:noFill/>
            <a:miter lim="800000"/>
            <a:headEnd/>
            <a:tailEnd/>
          </a:ln>
        </p:spPr>
      </p:pic>
      <p:sp>
        <p:nvSpPr>
          <p:cNvPr id="4" name="3 CuadroTexto"/>
          <p:cNvSpPr txBox="1"/>
          <p:nvPr/>
        </p:nvSpPr>
        <p:spPr>
          <a:xfrm>
            <a:off x="214314" y="142852"/>
            <a:ext cx="8715404" cy="5632311"/>
          </a:xfrm>
          <a:prstGeom prst="rect">
            <a:avLst/>
          </a:prstGeom>
          <a:noFill/>
        </p:spPr>
        <p:txBody>
          <a:bodyPr wrap="square" rtlCol="0">
            <a:spAutoFit/>
          </a:bodyPr>
          <a:lstStyle/>
          <a:p>
            <a:pPr lvl="0" algn="just">
              <a:buFont typeface="Arial" pitchFamily="34" charset="0"/>
              <a:buChar char="•"/>
            </a:pPr>
            <a:r>
              <a:rPr lang="es-CR" sz="2400" dirty="0">
                <a:latin typeface="+mn-lt"/>
              </a:rPr>
              <a:t>Los productos de plástico blanco o transparentes siempre son de material virgen, esto quiere decir que por más que se separe estos colores, en el reproceso nunca tendrán el mismo color</a:t>
            </a:r>
            <a:endParaRPr lang="es-ES" sz="2400" dirty="0">
              <a:latin typeface="+mn-lt"/>
            </a:endParaRPr>
          </a:p>
          <a:p>
            <a:pPr lvl="0" algn="just">
              <a:buFont typeface="Arial" pitchFamily="34" charset="0"/>
              <a:buChar char="•"/>
            </a:pPr>
            <a:r>
              <a:rPr lang="es-CR" sz="2400" dirty="0">
                <a:latin typeface="+mn-lt"/>
              </a:rPr>
              <a:t>En el ensayo a la llama no se pudo escuchar su característica al quemarse por el ruido que producía el soplete de GLP, además se evidencio que solo se necesita empezar la ignición del plástico para observar su comportamiento y no mantenerlo en la llama, esto debido a que los datos registrados dependen del polímero exclusivamente</a:t>
            </a:r>
            <a:r>
              <a:rPr lang="es-CR" sz="2400" dirty="0" smtClean="0">
                <a:latin typeface="+mn-lt"/>
              </a:rPr>
              <a:t>.</a:t>
            </a:r>
          </a:p>
          <a:p>
            <a:pPr lvl="0" algn="just">
              <a:buFont typeface="Arial" pitchFamily="34" charset="0"/>
              <a:buChar char="•"/>
            </a:pPr>
            <a:endParaRPr lang="es-CR" sz="2400" dirty="0">
              <a:latin typeface="+mn-lt"/>
            </a:endParaRPr>
          </a:p>
          <a:p>
            <a:pPr algn="ctr"/>
            <a:r>
              <a:rPr lang="es-ES" sz="2400" b="1" dirty="0">
                <a:solidFill>
                  <a:schemeClr val="bg2">
                    <a:lumMod val="50000"/>
                  </a:schemeClr>
                </a:solidFill>
                <a:latin typeface="+mn-lt"/>
              </a:rPr>
              <a:t>RECOMENDACIONES</a:t>
            </a:r>
          </a:p>
          <a:p>
            <a:pPr lvl="0" algn="just">
              <a:buFont typeface="Arial" pitchFamily="34" charset="0"/>
              <a:buChar char="•"/>
            </a:pPr>
            <a:r>
              <a:rPr lang="es-CR" sz="2400" dirty="0">
                <a:latin typeface="+mn-lt"/>
              </a:rPr>
              <a:t>Cada método estema de análisis y estudio extenso, razón por la cual se debe profundizar en trabajos posteriores cada método, sobre todo en su implementación y automatización.</a:t>
            </a:r>
            <a:endParaRPr lang="es-ES" sz="2400" dirty="0">
              <a:latin typeface="+mn-lt"/>
            </a:endParaRPr>
          </a:p>
          <a:p>
            <a:pPr lvl="0" algn="just">
              <a:buFont typeface="Arial" pitchFamily="34" charset="0"/>
              <a:buChar char="•"/>
            </a:pPr>
            <a:endParaRPr lang="es-ES" sz="2400" dirty="0">
              <a:latin typeface="+mn-lt"/>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0750" y="0"/>
            <a:ext cx="8223250" cy="6858000"/>
          </a:xfrm>
          <a:prstGeom prst="rect">
            <a:avLst/>
          </a:prstGeom>
          <a:noFill/>
          <a:ln w="9525">
            <a:noFill/>
            <a:miter lim="800000"/>
            <a:headEnd/>
            <a:tailEnd/>
          </a:ln>
        </p:spPr>
      </p:pic>
      <p:sp>
        <p:nvSpPr>
          <p:cNvPr id="10" name="9 CuadroTexto"/>
          <p:cNvSpPr txBox="1"/>
          <p:nvPr/>
        </p:nvSpPr>
        <p:spPr>
          <a:xfrm>
            <a:off x="142844" y="71414"/>
            <a:ext cx="8786874" cy="4893647"/>
          </a:xfrm>
          <a:prstGeom prst="rect">
            <a:avLst/>
          </a:prstGeom>
          <a:noFill/>
        </p:spPr>
        <p:txBody>
          <a:bodyPr wrap="square" rtlCol="0">
            <a:spAutoFit/>
          </a:bodyPr>
          <a:lstStyle/>
          <a:p>
            <a:pPr lvl="0" algn="just">
              <a:buFont typeface="Arial" pitchFamily="34" charset="0"/>
              <a:buChar char="•"/>
            </a:pPr>
            <a:r>
              <a:rPr lang="es-CR" sz="2400" dirty="0" smtClean="0">
                <a:latin typeface="+mn-lt"/>
              </a:rPr>
              <a:t>El </a:t>
            </a:r>
            <a:r>
              <a:rPr lang="es-CR" sz="2400" dirty="0">
                <a:latin typeface="+mn-lt"/>
              </a:rPr>
              <a:t>problema más grave radica en la separación del PET y el PVC, por lo que se recomienda poner más énfasis en los procedimiento que separen estos, porque además el PVC no puede analizarse mediante el FT-IR</a:t>
            </a:r>
            <a:endParaRPr lang="es-ES" sz="2400" dirty="0">
              <a:latin typeface="+mn-lt"/>
            </a:endParaRPr>
          </a:p>
          <a:p>
            <a:pPr lvl="0" algn="just">
              <a:buFont typeface="Arial" pitchFamily="34" charset="0"/>
              <a:buChar char="•"/>
            </a:pPr>
            <a:r>
              <a:rPr lang="es-CR" sz="2400" dirty="0">
                <a:latin typeface="+mn-lt"/>
              </a:rPr>
              <a:t>No es nunca recomendable adoptar un solo procedimiento de caracterización de polímeros</a:t>
            </a:r>
            <a:endParaRPr lang="es-ES" sz="2400" dirty="0">
              <a:latin typeface="+mn-lt"/>
            </a:endParaRPr>
          </a:p>
          <a:p>
            <a:pPr lvl="0" algn="just">
              <a:buFont typeface="Arial" pitchFamily="34" charset="0"/>
              <a:buChar char="•"/>
            </a:pPr>
            <a:r>
              <a:rPr lang="es-CR" sz="2400" dirty="0">
                <a:latin typeface="+mn-lt"/>
              </a:rPr>
              <a:t>Aun con varios métodos de separación de plásticos, siempre es recomendable seleccionar los desechos desde la fuente y no mesclar con otros elementos</a:t>
            </a:r>
            <a:endParaRPr lang="es-ES" sz="2400" dirty="0">
              <a:latin typeface="+mn-lt"/>
            </a:endParaRPr>
          </a:p>
          <a:p>
            <a:pPr lvl="0" algn="just">
              <a:buFont typeface="Arial" pitchFamily="34" charset="0"/>
              <a:buChar char="•"/>
            </a:pPr>
            <a:r>
              <a:rPr lang="es-CR" sz="2400" dirty="0">
                <a:latin typeface="+mn-lt"/>
              </a:rPr>
              <a:t>Muchas veces los plásticos vienen unidos a metales, por lo que se necesita una separación previa de estos.</a:t>
            </a:r>
            <a:endParaRPr lang="es-ES" sz="2400" dirty="0">
              <a:latin typeface="+mn-lt"/>
            </a:endParaRPr>
          </a:p>
          <a:p>
            <a:pPr algn="just">
              <a:buFont typeface="Arial" pitchFamily="34" charset="0"/>
              <a:buChar char="•"/>
            </a:pPr>
            <a:r>
              <a:rPr lang="es-CR" sz="2400" dirty="0">
                <a:latin typeface="+mn-lt"/>
              </a:rPr>
              <a:t>Se recomienda diseñar un área de investigación de polímeros en la ESPE, ya sea en el centro de investigaciones, o en alguna facultad</a:t>
            </a:r>
            <a:endParaRPr lang="es-ES" sz="2400" dirty="0" smtClean="0">
              <a:latin typeface="+mn-lt"/>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clrChange>
              <a:clrFrom>
                <a:srgbClr val="FFFFFF"/>
              </a:clrFrom>
              <a:clrTo>
                <a:srgbClr val="FFFFFF">
                  <a:alpha val="0"/>
                </a:srgbClr>
              </a:clrTo>
            </a:clrChange>
          </a:blip>
          <a:srcRect l="-870" t="-247"/>
          <a:stretch>
            <a:fillRect/>
          </a:stretch>
        </p:blipFill>
        <p:spPr bwMode="auto">
          <a:xfrm>
            <a:off x="920750" y="0"/>
            <a:ext cx="8223250" cy="6858000"/>
          </a:xfrm>
          <a:prstGeom prst="rect">
            <a:avLst/>
          </a:prstGeom>
          <a:noFill/>
          <a:ln w="9525">
            <a:noFill/>
            <a:miter lim="800000"/>
            <a:headEnd/>
            <a:tailEnd/>
          </a:ln>
        </p:spPr>
      </p:pic>
      <p:sp>
        <p:nvSpPr>
          <p:cNvPr id="10" name="9 CuadroTexto"/>
          <p:cNvSpPr txBox="1"/>
          <p:nvPr/>
        </p:nvSpPr>
        <p:spPr>
          <a:xfrm>
            <a:off x="142844" y="1982450"/>
            <a:ext cx="8786874" cy="1446550"/>
          </a:xfrm>
          <a:prstGeom prst="rect">
            <a:avLst/>
          </a:prstGeom>
          <a:noFill/>
        </p:spPr>
        <p:txBody>
          <a:bodyPr wrap="square" rtlCol="0">
            <a:spAutoFit/>
          </a:bodyPr>
          <a:lstStyle/>
          <a:p>
            <a:pPr lvl="0" algn="ctr"/>
            <a:r>
              <a:rPr lang="es-ES" sz="8800" dirty="0" smtClean="0">
                <a:latin typeface="+mn-lt"/>
              </a:rPr>
              <a:t>GRACIAS</a:t>
            </a:r>
            <a:endParaRPr lang="es-ES" sz="2400" dirty="0" smtClean="0">
              <a:latin typeface="+mn-l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1854</TotalTime>
  <Words>8853</Words>
  <Application>Microsoft Office PowerPoint</Application>
  <PresentationFormat>Presentación en pantalla (4:3)</PresentationFormat>
  <Paragraphs>1540</Paragraphs>
  <Slides>99</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99</vt:i4>
      </vt:variant>
    </vt:vector>
  </HeadingPairs>
  <TitlesOfParts>
    <vt:vector size="101" baseType="lpstr">
      <vt:lpstr>Solsticio</vt:lpstr>
      <vt:lpstr>Gráfico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lpstr>Diapositiva 98</vt:lpstr>
      <vt:lpstr>Diapositiva 99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usuario</cp:lastModifiedBy>
  <cp:revision>155</cp:revision>
  <dcterms:created xsi:type="dcterms:W3CDTF">2011-05-19T16:19:45Z</dcterms:created>
  <dcterms:modified xsi:type="dcterms:W3CDTF">2011-06-20T21:59:21Z</dcterms:modified>
</cp:coreProperties>
</file>