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81" r:id="rId2"/>
    <p:sldId id="320" r:id="rId3"/>
    <p:sldId id="257" r:id="rId4"/>
    <p:sldId id="258" r:id="rId5"/>
    <p:sldId id="260" r:id="rId6"/>
    <p:sldId id="261" r:id="rId7"/>
    <p:sldId id="259" r:id="rId8"/>
    <p:sldId id="265" r:id="rId9"/>
    <p:sldId id="282" r:id="rId10"/>
    <p:sldId id="283" r:id="rId11"/>
    <p:sldId id="267" r:id="rId12"/>
    <p:sldId id="268" r:id="rId13"/>
    <p:sldId id="263" r:id="rId14"/>
    <p:sldId id="262" r:id="rId15"/>
    <p:sldId id="264" r:id="rId16"/>
    <p:sldId id="269" r:id="rId17"/>
    <p:sldId id="270" r:id="rId18"/>
    <p:sldId id="271" r:id="rId19"/>
    <p:sldId id="272" r:id="rId20"/>
    <p:sldId id="274" r:id="rId21"/>
    <p:sldId id="276" r:id="rId22"/>
    <p:sldId id="275" r:id="rId23"/>
    <p:sldId id="273" r:id="rId24"/>
    <p:sldId id="277" r:id="rId25"/>
    <p:sldId id="278" r:id="rId26"/>
    <p:sldId id="279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4" r:id="rId52"/>
    <p:sldId id="315" r:id="rId53"/>
    <p:sldId id="316" r:id="rId54"/>
    <p:sldId id="318" r:id="rId55"/>
    <p:sldId id="319" r:id="rId56"/>
    <p:sldId id="301" r:id="rId57"/>
    <p:sldId id="302" r:id="rId58"/>
    <p:sldId id="303" r:id="rId59"/>
    <p:sldId id="304" r:id="rId60"/>
    <p:sldId id="305" r:id="rId6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8" autoAdjust="0"/>
    <p:restoredTop sz="94660"/>
  </p:normalViewPr>
  <p:slideViewPr>
    <p:cSldViewPr>
      <p:cViewPr varScale="1">
        <p:scale>
          <a:sx n="83" d="100"/>
          <a:sy n="83" d="100"/>
        </p:scale>
        <p:origin x="-4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14E6C74F-4CC2-44FA-A14F-9D3FE392CB9E}" type="datetimeFigureOut">
              <a:rPr lang="es-ES" smtClean="0"/>
              <a:pPr/>
              <a:t>28/10/2011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F6F8D535-29A6-4A91-810C-1114EA1C35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14E6C74F-4CC2-44FA-A14F-9D3FE392CB9E}" type="datetimeFigureOut">
              <a:rPr lang="es-ES" smtClean="0"/>
              <a:pPr/>
              <a:t>28/10/2011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F6F8D535-29A6-4A91-810C-1114EA1C35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4E6C74F-4CC2-44FA-A14F-9D3FE392CB9E}" type="datetimeFigureOut">
              <a:rPr lang="es-ES" smtClean="0"/>
              <a:pPr/>
              <a:t>28/10/2011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6F8D535-29A6-4A91-810C-1114EA1C35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14E6C74F-4CC2-44FA-A14F-9D3FE392CB9E}" type="datetimeFigureOut">
              <a:rPr lang="es-ES" smtClean="0"/>
              <a:pPr/>
              <a:t>28/10/2011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F6F8D535-29A6-4A91-810C-1114EA1C35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14E6C74F-4CC2-44FA-A14F-9D3FE392CB9E}" type="datetimeFigureOut">
              <a:rPr lang="es-ES" smtClean="0"/>
              <a:pPr/>
              <a:t>28/10/2011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F6F8D535-29A6-4A91-810C-1114EA1C35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14E6C74F-4CC2-44FA-A14F-9D3FE392CB9E}" type="datetimeFigureOut">
              <a:rPr lang="es-ES" smtClean="0"/>
              <a:pPr/>
              <a:t>28/10/2011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F6F8D535-29A6-4A91-810C-1114EA1C35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4E6C74F-4CC2-44FA-A14F-9D3FE392CB9E}" type="datetimeFigureOut">
              <a:rPr lang="es-ES" smtClean="0"/>
              <a:pPr/>
              <a:t>28/10/2011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6F8D535-29A6-4A91-810C-1114EA1C35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14E6C74F-4CC2-44FA-A14F-9D3FE392CB9E}" type="datetimeFigureOut">
              <a:rPr lang="es-ES" smtClean="0"/>
              <a:pPr/>
              <a:t>28/10/2011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F6F8D535-29A6-4A91-810C-1114EA1C35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14E6C74F-4CC2-44FA-A14F-9D3FE392CB9E}" type="datetimeFigureOut">
              <a:rPr lang="es-ES" smtClean="0"/>
              <a:pPr/>
              <a:t>28/10/2011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F6F8D535-29A6-4A91-810C-1114EA1C35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4E6C74F-4CC2-44FA-A14F-9D3FE392CB9E}" type="datetimeFigureOut">
              <a:rPr lang="es-ES" smtClean="0"/>
              <a:pPr/>
              <a:t>28/10/2011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F6F8D535-29A6-4A91-810C-1114EA1C35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14E6C74F-4CC2-44FA-A14F-9D3FE392CB9E}" type="datetimeFigureOut">
              <a:rPr lang="es-ES" smtClean="0"/>
              <a:pPr/>
              <a:t>28/10/2011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F6F8D535-29A6-4A91-810C-1114EA1C35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14E6C74F-4CC2-44FA-A14F-9D3FE392CB9E}" type="datetimeFigureOut">
              <a:rPr lang="es-ES" smtClean="0"/>
              <a:pPr/>
              <a:t>28/10/2011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8D535-29A6-4A91-810C-1114EA1C35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Juan Zarria</a:t>
            </a:r>
            <a:br>
              <a:rPr lang="es-MX" dirty="0" smtClean="0"/>
            </a:br>
            <a:r>
              <a:rPr lang="es-MX" dirty="0" smtClean="0"/>
              <a:t>Carlos Cevallos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 rot="900000">
            <a:off x="3379456" y="946607"/>
            <a:ext cx="4658735" cy="5847055"/>
          </a:xfrm>
        </p:spPr>
        <p:txBody>
          <a:bodyPr/>
          <a:lstStyle/>
          <a:p>
            <a:r>
              <a:rPr lang="es-MX" dirty="0" smtClean="0"/>
              <a:t>ESTUDIO DE LA TECNOLOGÍA IPTV SOBRE LOS MODOS DE TRANSMISION UNICAST, MULTICAST  Y BROADCAST SOBRE UN SERVIDOR LINUX COMO PROTOTIPO”</a:t>
            </a:r>
            <a:endParaRPr lang="es-E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 rot="875856">
            <a:off x="-557176" y="4820229"/>
            <a:ext cx="5435276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4000" dirty="0" smtClean="0"/>
              <a:t>HERRAMIENTAS UTILIZADAS</a:t>
            </a:r>
            <a:endParaRPr lang="es-ES" sz="4000" dirty="0"/>
          </a:p>
        </p:txBody>
      </p:sp>
      <p:sp>
        <p:nvSpPr>
          <p:cNvPr id="3" name="2 Rectángulo"/>
          <p:cNvSpPr/>
          <p:nvPr/>
        </p:nvSpPr>
        <p:spPr>
          <a:xfrm>
            <a:off x="1151112" y="260648"/>
            <a:ext cx="79928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/>
              <a:t>Set top box</a:t>
            </a:r>
          </a:p>
          <a:p>
            <a:endParaRPr lang="es-MX" sz="2800" b="1" dirty="0" smtClean="0"/>
          </a:p>
          <a:p>
            <a:pPr>
              <a:buFont typeface="Arial" pitchFamily="34" charset="0"/>
              <a:buChar char="•"/>
            </a:pPr>
            <a:r>
              <a:rPr lang="es-MX" sz="2800" dirty="0" smtClean="0"/>
              <a:t>Allwell IPTV25</a:t>
            </a:r>
          </a:p>
          <a:p>
            <a:pPr>
              <a:buFont typeface="Arial" pitchFamily="34" charset="0"/>
              <a:buChar char="•"/>
            </a:pPr>
            <a:endParaRPr lang="es-MX" sz="2800" dirty="0" smtClean="0"/>
          </a:p>
          <a:p>
            <a:pPr>
              <a:buFont typeface="Arial" pitchFamily="34" charset="0"/>
              <a:buChar char="•"/>
            </a:pPr>
            <a:endParaRPr lang="es-MX" sz="2800" dirty="0" smtClean="0"/>
          </a:p>
          <a:p>
            <a:r>
              <a:rPr lang="es-MX" sz="2800" b="1" dirty="0" smtClean="0"/>
              <a:t>Analizadores de tráfico de red</a:t>
            </a:r>
          </a:p>
          <a:p>
            <a:endParaRPr lang="es-MX" sz="2800" b="1" dirty="0" smtClean="0"/>
          </a:p>
          <a:p>
            <a:pPr>
              <a:buFont typeface="Arial" pitchFamily="34" charset="0"/>
              <a:buChar char="•"/>
            </a:pPr>
            <a:r>
              <a:rPr lang="es-MX" sz="2800" dirty="0" smtClean="0"/>
              <a:t>Graphic Traffer</a:t>
            </a:r>
          </a:p>
          <a:p>
            <a:pPr>
              <a:buFont typeface="Arial" pitchFamily="34" charset="0"/>
              <a:buChar char="•"/>
            </a:pPr>
            <a:r>
              <a:rPr lang="es-MX" sz="2800" dirty="0" smtClean="0"/>
              <a:t>Wireshark</a:t>
            </a:r>
          </a:p>
          <a:p>
            <a:pPr>
              <a:buFont typeface="Arial" pitchFamily="34" charset="0"/>
              <a:buChar char="•"/>
            </a:pPr>
            <a:endParaRPr lang="es-MX" sz="2800" dirty="0" smtClean="0"/>
          </a:p>
          <a:p>
            <a:endParaRPr lang="es-MX" sz="2800" dirty="0" smtClean="0"/>
          </a:p>
          <a:p>
            <a:endParaRPr lang="es-MX" sz="2800" dirty="0" smtClean="0"/>
          </a:p>
          <a:p>
            <a:endParaRPr lang="es-ES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 rot="875856">
            <a:off x="-557176" y="4820229"/>
            <a:ext cx="5435276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 smtClean="0"/>
              <a:t>CONFIGURACION</a:t>
            </a:r>
          </a:p>
          <a:p>
            <a:pPr algn="ctr"/>
            <a:r>
              <a:rPr lang="es-ES" sz="4000" dirty="0" smtClean="0"/>
              <a:t>CANALES</a:t>
            </a:r>
            <a:endParaRPr lang="es-ES" sz="4000" dirty="0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9063"/>
            <a:ext cx="8161364" cy="404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059175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 rot="875856">
            <a:off x="-342612" y="4878644"/>
            <a:ext cx="5435276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 smtClean="0"/>
              <a:t>CONFIGURACION DE CONTENIDOS VOD</a:t>
            </a:r>
          </a:p>
          <a:p>
            <a:endParaRPr lang="es-ES" sz="4000" dirty="0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653" y="116632"/>
            <a:ext cx="8562691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6619" y="2636912"/>
            <a:ext cx="5702399" cy="119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 rotWithShape="1">
          <a:blip r:embed="rId4" cstate="print"/>
          <a:srcRect l="10620" t="2915" r="7174" b="14753"/>
          <a:stretch/>
        </p:blipFill>
        <p:spPr bwMode="auto">
          <a:xfrm>
            <a:off x="3110131" y="3830437"/>
            <a:ext cx="4342189" cy="116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059175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IPTV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 rot="875856">
            <a:off x="2903725" y="2887761"/>
            <a:ext cx="5064953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 smtClean="0"/>
              <a:t>SERVIDOR DE CONTENIDOS MULTIMEDIA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7038489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 rot="875856">
            <a:off x="-173481" y="4876821"/>
            <a:ext cx="5557611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 smtClean="0"/>
              <a:t>CARACTERÍSTICAS</a:t>
            </a:r>
          </a:p>
          <a:p>
            <a:pPr algn="ctr"/>
            <a:r>
              <a:rPr lang="es-ES" dirty="0" smtClean="0"/>
              <a:t>SERVIDOR IPTV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1142592" y="476672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dirty="0"/>
              <a:t>PROCESADOR: </a:t>
            </a:r>
            <a:endParaRPr lang="es-EC" sz="2800" dirty="0" smtClean="0"/>
          </a:p>
          <a:p>
            <a:r>
              <a:rPr lang="es-EC" sz="2800" dirty="0" smtClean="0"/>
              <a:t>Intel</a:t>
            </a:r>
            <a:r>
              <a:rPr lang="es-EC" sz="2800" dirty="0"/>
              <a:t>® Core™ i5 de 3.20 </a:t>
            </a:r>
            <a:r>
              <a:rPr lang="es-EC" sz="2800" dirty="0" err="1"/>
              <a:t>Ghz</a:t>
            </a:r>
            <a:r>
              <a:rPr lang="es-EC" sz="2800" dirty="0"/>
              <a:t> de 4 hilos y 2 núcleos</a:t>
            </a:r>
            <a:r>
              <a:rPr lang="es-EC" sz="2800" dirty="0" smtClean="0"/>
              <a:t>.</a:t>
            </a:r>
          </a:p>
          <a:p>
            <a:endParaRPr lang="es-ES" sz="2800" dirty="0"/>
          </a:p>
          <a:p>
            <a:r>
              <a:rPr lang="es-EC" sz="2800" dirty="0"/>
              <a:t>MEMORIA RAM: </a:t>
            </a:r>
            <a:endParaRPr lang="es-EC" sz="2800" dirty="0" smtClean="0"/>
          </a:p>
          <a:p>
            <a:r>
              <a:rPr lang="es-EC" sz="2800" dirty="0" smtClean="0"/>
              <a:t>Memoria </a:t>
            </a:r>
            <a:r>
              <a:rPr lang="es-EC" sz="2800" dirty="0"/>
              <a:t>DDR3-1333MHz de 4GB</a:t>
            </a:r>
            <a:r>
              <a:rPr lang="es-EC" sz="2800" dirty="0" smtClean="0"/>
              <a:t>.</a:t>
            </a:r>
          </a:p>
          <a:p>
            <a:endParaRPr lang="es-ES" sz="2800" dirty="0"/>
          </a:p>
          <a:p>
            <a:r>
              <a:rPr lang="es-EC" sz="2800" dirty="0" smtClean="0"/>
              <a:t>DISCO </a:t>
            </a:r>
            <a:r>
              <a:rPr lang="es-EC" sz="2800" dirty="0"/>
              <a:t>DURO: </a:t>
            </a:r>
            <a:endParaRPr lang="es-EC" sz="2800" dirty="0" smtClean="0"/>
          </a:p>
          <a:p>
            <a:r>
              <a:rPr lang="es-EC" sz="2800" dirty="0" smtClean="0"/>
              <a:t>SATA </a:t>
            </a:r>
            <a:r>
              <a:rPr lang="es-EC" sz="2800" dirty="0"/>
              <a:t>Samsung 160 </a:t>
            </a:r>
            <a:r>
              <a:rPr lang="es-EC" sz="2800" dirty="0" smtClean="0"/>
              <a:t>Gb</a:t>
            </a:r>
          </a:p>
          <a:p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xmlns="" val="13083110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23528" y="298469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800" dirty="0" smtClean="0"/>
              <a:t>TARJETA MADRE: </a:t>
            </a:r>
          </a:p>
          <a:p>
            <a:r>
              <a:rPr lang="es-EC" sz="2800" dirty="0" smtClean="0"/>
              <a:t>Soporta memorias DDR3-1333MHz de doble canal con cuatro ranuras de hasta 16GB. </a:t>
            </a:r>
          </a:p>
          <a:p>
            <a:endParaRPr lang="es-EC" sz="2800" dirty="0" smtClean="0"/>
          </a:p>
          <a:p>
            <a:r>
              <a:rPr lang="es-EC" sz="2800" dirty="0" smtClean="0"/>
              <a:t>La placa cuenta con puertos VGA, DVI-D y HDMI.</a:t>
            </a:r>
          </a:p>
          <a:p>
            <a:endParaRPr lang="es-ES" sz="2800" dirty="0" smtClean="0"/>
          </a:p>
          <a:p>
            <a:r>
              <a:rPr lang="es-EC" sz="2800" dirty="0" smtClean="0"/>
              <a:t>TARJETA DE RED: </a:t>
            </a:r>
          </a:p>
          <a:p>
            <a:r>
              <a:rPr lang="es-EC" sz="2800" dirty="0" smtClean="0"/>
              <a:t>Tarjeta integrada Intel® 82578DC 10/100/1000</a:t>
            </a:r>
            <a:endParaRPr lang="es-ES" sz="2800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 rot="875856">
            <a:off x="-173481" y="4876821"/>
            <a:ext cx="5557611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 smtClean="0"/>
              <a:t>CARACTERÍSTICAS</a:t>
            </a:r>
          </a:p>
          <a:p>
            <a:pPr algn="ctr"/>
            <a:r>
              <a:rPr lang="es-ES" dirty="0" smtClean="0"/>
              <a:t>SERVIDOR IPTV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2495755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 rot="875856">
            <a:off x="-63195" y="5040995"/>
            <a:ext cx="5969069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000" dirty="0" smtClean="0"/>
              <a:t>SISTEMA OPERATIVO SERVIDOR</a:t>
            </a:r>
            <a:endParaRPr lang="es-ES" sz="4000" dirty="0"/>
          </a:p>
        </p:txBody>
      </p:sp>
      <p:pic>
        <p:nvPicPr>
          <p:cNvPr id="2050" name="Picture 2" descr="http://static.howtoforge.com/images/the_perfect_desktop_ubuntu_studio_10.04/big/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535" r="20693" b="26614"/>
          <a:stretch/>
        </p:blipFill>
        <p:spPr bwMode="auto">
          <a:xfrm>
            <a:off x="2411760" y="115807"/>
            <a:ext cx="4747005" cy="460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592488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 rot="875856">
            <a:off x="-567251" y="4873902"/>
            <a:ext cx="5969069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000" dirty="0" smtClean="0"/>
              <a:t>PROTOCOLOS </a:t>
            </a:r>
          </a:p>
          <a:p>
            <a:pPr algn="ctr"/>
            <a:r>
              <a:rPr lang="es-ES" sz="4000" dirty="0" smtClean="0"/>
              <a:t>DE TRANSMISION</a:t>
            </a:r>
            <a:endParaRPr lang="es-ES" sz="4000" dirty="0"/>
          </a:p>
        </p:txBody>
      </p:sp>
      <p:sp>
        <p:nvSpPr>
          <p:cNvPr id="3" name="2 Rectángulo"/>
          <p:cNvSpPr/>
          <p:nvPr/>
        </p:nvSpPr>
        <p:spPr>
          <a:xfrm>
            <a:off x="1210218" y="516020"/>
            <a:ext cx="2044902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riad Pro" pitchFamily="34" charset="0"/>
                <a:cs typeface="Aharoni" pitchFamily="2" charset="-79"/>
              </a:rPr>
              <a:t>UDP</a:t>
            </a:r>
            <a:endParaRPr lang="es-E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yriad Pro" pitchFamily="34" charset="0"/>
              <a:cs typeface="Aharoni" pitchFamily="2" charset="-79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148064" y="516020"/>
            <a:ext cx="2044902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riad Pro" pitchFamily="34" charset="0"/>
                <a:cs typeface="Aharoni" pitchFamily="2" charset="-79"/>
              </a:rPr>
              <a:t>RTP</a:t>
            </a:r>
            <a:endParaRPr lang="es-E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yriad Pro" pitchFamily="34" charset="0"/>
              <a:cs typeface="Aharoni" pitchFamily="2" charset="-79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3822" y="2937718"/>
            <a:ext cx="2044902" cy="9233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yriad Pro" pitchFamily="34" charset="0"/>
                <a:cs typeface="Aharoni" pitchFamily="2" charset="-79"/>
              </a:rPr>
              <a:t>RTSP</a:t>
            </a:r>
            <a:endParaRPr lang="es-E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yriad Pro" pitchFamily="34" charset="0"/>
              <a:cs typeface="Aharoni" pitchFamily="2" charset="-79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900521" y="1628800"/>
            <a:ext cx="26642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bg1"/>
                </a:solidFill>
                <a:latin typeface="Myriad Pro" pitchFamily="34" charset="0"/>
              </a:rPr>
              <a:t>User Datagram Protocol</a:t>
            </a:r>
            <a:endParaRPr lang="es-E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838367" y="1628800"/>
            <a:ext cx="266429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  <a:latin typeface="Myriad Pro" pitchFamily="34" charset="0"/>
              </a:rPr>
              <a:t>Real Time </a:t>
            </a:r>
            <a:r>
              <a:rPr lang="es-EC" dirty="0">
                <a:solidFill>
                  <a:schemeClr val="bg1"/>
                </a:solidFill>
                <a:latin typeface="Myriad Pro" pitchFamily="34" charset="0"/>
              </a:rPr>
              <a:t>Protocol</a:t>
            </a:r>
            <a:endParaRPr lang="es-ES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2559217" y="4005064"/>
            <a:ext cx="3351921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>
                <a:solidFill>
                  <a:schemeClr val="bg1"/>
                </a:solidFill>
                <a:latin typeface="Myriad Pro" pitchFamily="34" charset="0"/>
              </a:rPr>
              <a:t>Real Time Streaming Protocol</a:t>
            </a:r>
            <a:endParaRPr lang="es-ES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69056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 rotWithShape="1">
          <a:blip r:embed="rId2" cstate="print"/>
          <a:srcRect b="30569"/>
          <a:stretch/>
        </p:blipFill>
        <p:spPr bwMode="auto">
          <a:xfrm>
            <a:off x="251520" y="188640"/>
            <a:ext cx="8640960" cy="403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 rot="875856">
            <a:off x="-567251" y="4873902"/>
            <a:ext cx="5969069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000" dirty="0" smtClean="0"/>
              <a:t>TRANSMISIÓN</a:t>
            </a:r>
          </a:p>
          <a:p>
            <a:pPr algn="ctr"/>
            <a:r>
              <a:rPr lang="es-ES" sz="4000" dirty="0" smtClean="0"/>
              <a:t>UDP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xmlns="" val="14180970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 rot="875856">
            <a:off x="-567251" y="4873902"/>
            <a:ext cx="5969069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000" dirty="0" smtClean="0"/>
              <a:t>TRANSMISIÓN</a:t>
            </a:r>
          </a:p>
          <a:p>
            <a:pPr algn="ctr"/>
            <a:r>
              <a:rPr lang="es-ES" sz="4000" dirty="0" smtClean="0"/>
              <a:t>UDP - RTP</a:t>
            </a:r>
            <a:endParaRPr lang="es-ES" sz="4000" dirty="0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714" y="188640"/>
            <a:ext cx="5162550" cy="444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614210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51112" y="260648"/>
            <a:ext cx="799288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/>
              <a:t>Unicast: </a:t>
            </a:r>
            <a:r>
              <a:rPr lang="es-ES" sz="2800" dirty="0" smtClean="0"/>
              <a:t>E</a:t>
            </a:r>
            <a:r>
              <a:rPr lang="es-ES" sz="2800" dirty="0" smtClean="0"/>
              <a:t>s </a:t>
            </a:r>
            <a:r>
              <a:rPr lang="es-ES" sz="2800" dirty="0" smtClean="0"/>
              <a:t>el envío de información desde un único emisor a un único </a:t>
            </a:r>
            <a:r>
              <a:rPr lang="es-ES" sz="2800" dirty="0" smtClean="0"/>
              <a:t>receptor.</a:t>
            </a:r>
            <a:endParaRPr lang="es-MX" sz="2800" b="1" dirty="0" smtClean="0"/>
          </a:p>
          <a:p>
            <a:endParaRPr lang="es-MX" sz="2800" b="1" dirty="0" smtClean="0"/>
          </a:p>
          <a:p>
            <a:r>
              <a:rPr lang="es-MX" sz="2800" dirty="0" smtClean="0"/>
              <a:t>Multicast: </a:t>
            </a:r>
            <a:r>
              <a:rPr lang="es-ES" sz="2800" dirty="0" smtClean="0"/>
              <a:t>E</a:t>
            </a:r>
            <a:r>
              <a:rPr lang="es-ES" sz="2800" dirty="0" smtClean="0"/>
              <a:t>s </a:t>
            </a:r>
            <a:r>
              <a:rPr lang="es-ES" sz="2800" dirty="0" smtClean="0"/>
              <a:t>el envío de la información en una </a:t>
            </a:r>
            <a:r>
              <a:rPr lang="es-ES" sz="2800" dirty="0" smtClean="0"/>
              <a:t>red </a:t>
            </a:r>
            <a:r>
              <a:rPr lang="es-ES" sz="2800" dirty="0" smtClean="0"/>
              <a:t>a múltiples destinos </a:t>
            </a:r>
            <a:r>
              <a:rPr lang="es-ES" sz="2800" dirty="0" smtClean="0"/>
              <a:t>simultáneamente.</a:t>
            </a:r>
            <a:endParaRPr lang="es-MX" sz="2800" dirty="0" smtClean="0"/>
          </a:p>
          <a:p>
            <a:endParaRPr lang="es-MX" sz="2800" dirty="0" smtClean="0"/>
          </a:p>
          <a:p>
            <a:r>
              <a:rPr lang="es-MX" sz="2800" dirty="0" smtClean="0"/>
              <a:t>Broadcast: Es la </a:t>
            </a:r>
            <a:r>
              <a:rPr lang="es-ES" sz="2800" dirty="0" smtClean="0"/>
              <a:t>transmisión </a:t>
            </a:r>
            <a:r>
              <a:rPr lang="es-ES" sz="2800" dirty="0" smtClean="0"/>
              <a:t>de </a:t>
            </a:r>
            <a:r>
              <a:rPr lang="es-ES" sz="2800" dirty="0" smtClean="0"/>
              <a:t>información </a:t>
            </a:r>
            <a:r>
              <a:rPr lang="es-ES" sz="2800" dirty="0" smtClean="0"/>
              <a:t>que será recibido por todos los dispositivos en una red</a:t>
            </a:r>
            <a:endParaRPr lang="es-MX" sz="2800" dirty="0" smtClean="0"/>
          </a:p>
          <a:p>
            <a:pPr>
              <a:buFont typeface="Arial" pitchFamily="34" charset="0"/>
              <a:buChar char="•"/>
            </a:pPr>
            <a:endParaRPr lang="es-MX" sz="2800" dirty="0" smtClean="0"/>
          </a:p>
          <a:p>
            <a:endParaRPr lang="es-MX" sz="2800" dirty="0" smtClean="0"/>
          </a:p>
          <a:p>
            <a:endParaRPr lang="es-MX" sz="2800" dirty="0" smtClean="0"/>
          </a:p>
          <a:p>
            <a:endParaRPr lang="es-ES" sz="28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 rot="875856">
            <a:off x="-573710" y="4780310"/>
            <a:ext cx="6369227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 smtClean="0"/>
              <a:t>UNICAST, MULTICAST Y BROADCAST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2137817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 rot="875856">
            <a:off x="-567251" y="4873902"/>
            <a:ext cx="5969069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000" dirty="0" smtClean="0"/>
              <a:t>TRANSMISIÓN</a:t>
            </a:r>
          </a:p>
          <a:p>
            <a:pPr algn="ctr"/>
            <a:r>
              <a:rPr lang="es-ES" sz="4000" dirty="0" smtClean="0"/>
              <a:t>RTSP SIN VOD</a:t>
            </a:r>
            <a:endParaRPr lang="es-ES" sz="4000" dirty="0"/>
          </a:p>
        </p:txBody>
      </p:sp>
      <p:pic>
        <p:nvPicPr>
          <p:cNvPr id="4" name="3 Imagen"/>
          <p:cNvPicPr/>
          <p:nvPr/>
        </p:nvPicPr>
        <p:blipFill rotWithShape="1">
          <a:blip r:embed="rId2" cstate="print"/>
          <a:srcRect l="1393" t="2414" b="77073"/>
          <a:stretch/>
        </p:blipFill>
        <p:spPr bwMode="auto">
          <a:xfrm>
            <a:off x="923473" y="116632"/>
            <a:ext cx="6384832" cy="92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 rotWithShape="1">
          <a:blip r:embed="rId3" cstate="print"/>
          <a:srcRect l="1" t="28576" r="47442" b="27404"/>
          <a:stretch/>
        </p:blipFill>
        <p:spPr bwMode="auto">
          <a:xfrm>
            <a:off x="1593866" y="1148893"/>
            <a:ext cx="6074478" cy="336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 rotWithShape="1">
          <a:blip r:embed="rId3" cstate="print"/>
          <a:srcRect l="16772" t="5829" r="62137" b="90037"/>
          <a:stretch/>
        </p:blipFill>
        <p:spPr bwMode="auto">
          <a:xfrm>
            <a:off x="251520" y="1119367"/>
            <a:ext cx="3936377" cy="50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/>
          <p:cNvPicPr/>
          <p:nvPr/>
        </p:nvPicPr>
        <p:blipFill rotWithShape="1">
          <a:blip r:embed="rId4" cstate="print"/>
          <a:srcRect r="77988" b="95113"/>
          <a:stretch/>
        </p:blipFill>
        <p:spPr bwMode="auto">
          <a:xfrm>
            <a:off x="3689364" y="4680545"/>
            <a:ext cx="3690948" cy="476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958538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 rot="875856">
            <a:off x="-567251" y="4873902"/>
            <a:ext cx="5969069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000" dirty="0" smtClean="0"/>
              <a:t>TRANSMISIÓN</a:t>
            </a:r>
          </a:p>
          <a:p>
            <a:pPr algn="ctr"/>
            <a:r>
              <a:rPr lang="es-ES" sz="4000" dirty="0" smtClean="0"/>
              <a:t>RTSP CON VOD</a:t>
            </a:r>
            <a:endParaRPr lang="es-ES" sz="4000" dirty="0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40"/>
            <a:ext cx="629709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681242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 rot="875856">
            <a:off x="-567251" y="4873902"/>
            <a:ext cx="5969069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000" dirty="0" smtClean="0"/>
              <a:t>TRANSMISIÓN</a:t>
            </a:r>
          </a:p>
          <a:p>
            <a:pPr algn="ctr"/>
            <a:r>
              <a:rPr lang="es-ES" sz="4000" dirty="0" smtClean="0"/>
              <a:t>RTSP CON VOD</a:t>
            </a:r>
            <a:endParaRPr lang="es-ES" sz="4000" dirty="0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128792" cy="424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18489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 rot="875856">
            <a:off x="-567251" y="4873902"/>
            <a:ext cx="5969069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000" dirty="0" smtClean="0"/>
              <a:t>TRANSMISIÓN</a:t>
            </a:r>
          </a:p>
          <a:p>
            <a:pPr algn="ctr"/>
            <a:r>
              <a:rPr lang="es-ES" sz="4000" dirty="0" smtClean="0"/>
              <a:t>RTSP CON VOD</a:t>
            </a:r>
            <a:endParaRPr lang="es-ES" sz="4000" dirty="0"/>
          </a:p>
        </p:txBody>
      </p:sp>
      <p:pic>
        <p:nvPicPr>
          <p:cNvPr id="8" name="7 Imagen"/>
          <p:cNvPicPr/>
          <p:nvPr/>
        </p:nvPicPr>
        <p:blipFill rotWithShape="1">
          <a:blip r:embed="rId2" cstate="print"/>
          <a:srcRect r="39283" b="58277"/>
          <a:stretch/>
        </p:blipFill>
        <p:spPr bwMode="auto">
          <a:xfrm>
            <a:off x="849550" y="764704"/>
            <a:ext cx="7322850" cy="332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436487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 rot="875856">
            <a:off x="-567251" y="4873902"/>
            <a:ext cx="5969069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000" dirty="0" smtClean="0"/>
              <a:t>TRANSMISIÓN</a:t>
            </a:r>
          </a:p>
          <a:p>
            <a:pPr algn="ctr"/>
            <a:r>
              <a:rPr lang="es-ES" sz="4000" dirty="0" smtClean="0"/>
              <a:t>RTSP CON VOD</a:t>
            </a:r>
            <a:endParaRPr lang="es-ES" sz="4000" dirty="0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 b="11886"/>
          <a:stretch>
            <a:fillRect/>
          </a:stretch>
        </p:blipFill>
        <p:spPr bwMode="auto">
          <a:xfrm>
            <a:off x="1187624" y="269993"/>
            <a:ext cx="6624736" cy="431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681242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 cstate="print"/>
          <a:srcRect t="1217"/>
          <a:stretch>
            <a:fillRect/>
          </a:stretch>
        </p:blipFill>
        <p:spPr bwMode="auto">
          <a:xfrm>
            <a:off x="1362679" y="116633"/>
            <a:ext cx="673771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 rot="875856">
            <a:off x="-1215323" y="5221168"/>
            <a:ext cx="5969069" cy="1865194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000" dirty="0" smtClean="0"/>
              <a:t>TRANSMISIÓN</a:t>
            </a:r>
          </a:p>
          <a:p>
            <a:pPr algn="ctr"/>
            <a:r>
              <a:rPr lang="es-ES" sz="4000" dirty="0" smtClean="0"/>
              <a:t>HACIA UN PC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xmlns="" val="38280022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 cstate="print"/>
          <a:srcRect r="1129"/>
          <a:stretch>
            <a:fillRect/>
          </a:stretch>
        </p:blipFill>
        <p:spPr bwMode="auto">
          <a:xfrm>
            <a:off x="1898649" y="620688"/>
            <a:ext cx="519363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 rot="875856">
            <a:off x="-401869" y="5159196"/>
            <a:ext cx="5969069" cy="1865194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S" sz="4000" dirty="0" smtClean="0"/>
              <a:t>CONFIGURACION QUICKTIME EN PC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xmlns="" val="386418288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PRUEBAS DE RENDIMIENTO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SERVIDOR DE CONTENIDOS MULTIMEDIA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01845942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PRUEBAS CON UDP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SERVIDOR DE CONTENIDOS MULTIMEDIA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7181881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 rot="875856">
            <a:off x="131925" y="5048001"/>
            <a:ext cx="5064953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 smtClean="0"/>
              <a:t>PRUEBAS UDP</a:t>
            </a:r>
            <a:endParaRPr lang="es-ES" sz="3200" dirty="0"/>
          </a:p>
          <a:p>
            <a:r>
              <a:rPr lang="es-ES" sz="3200" dirty="0" smtClean="0"/>
              <a:t>0 A 1 TRANSMISIONES</a:t>
            </a:r>
          </a:p>
        </p:txBody>
      </p:sp>
      <p:pic>
        <p:nvPicPr>
          <p:cNvPr id="8" name="7 Imagen" descr="C:\Users\Carlos\Documents\Tesis iptv\transmision en udp\de 0 a 1 videos udp.png"/>
          <p:cNvPicPr/>
          <p:nvPr/>
        </p:nvPicPr>
        <p:blipFill>
          <a:blip r:embed="rId2" cstate="print"/>
          <a:srcRect b="2583"/>
          <a:stretch>
            <a:fillRect/>
          </a:stretch>
        </p:blipFill>
        <p:spPr bwMode="auto">
          <a:xfrm>
            <a:off x="0" y="0"/>
            <a:ext cx="8820472" cy="499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4649249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IPTV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 rot="875856">
            <a:off x="3335773" y="3319810"/>
            <a:ext cx="5064953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 smtClean="0"/>
              <a:t>ARQUITECTURA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4294355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 rot="875856">
            <a:off x="-192619" y="5120010"/>
            <a:ext cx="5064953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 smtClean="0"/>
              <a:t>PRUEBAS UDP</a:t>
            </a:r>
            <a:endParaRPr lang="es-ES" sz="3200" dirty="0"/>
          </a:p>
          <a:p>
            <a:r>
              <a:rPr lang="es-ES" sz="3200" dirty="0" smtClean="0"/>
              <a:t>1 A 2 TRANSMISIONES</a:t>
            </a:r>
          </a:p>
        </p:txBody>
      </p:sp>
      <p:pic>
        <p:nvPicPr>
          <p:cNvPr id="4" name="3 Imagen" descr="C:\Users\Carlos\Documents\Tesis iptv\transmision en udp\de 1 a 2 videos ud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85698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5709750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 rot="875856">
            <a:off x="-192619" y="5120010"/>
            <a:ext cx="5064953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 smtClean="0"/>
              <a:t>PRUEBAS UDP</a:t>
            </a:r>
            <a:endParaRPr lang="es-ES" sz="3200" dirty="0"/>
          </a:p>
          <a:p>
            <a:r>
              <a:rPr lang="es-ES" sz="3200" dirty="0" smtClean="0"/>
              <a:t>2 A 3 TRANSMISIONES</a:t>
            </a:r>
          </a:p>
        </p:txBody>
      </p:sp>
      <p:pic>
        <p:nvPicPr>
          <p:cNvPr id="3" name="2 Imagen" descr="C:\Users\Carlos\Documents\Tesis iptv\transmision en udp\de 2 a 3 videos ud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92899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197653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Carlos\Documents\Tesis iptv\transmision en udp\de 3 a 0 videos en ud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444" y="116632"/>
            <a:ext cx="895005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 rot="875856">
            <a:off x="-192619" y="5120010"/>
            <a:ext cx="5064953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 smtClean="0"/>
              <a:t>PRUEBAS UDP</a:t>
            </a:r>
            <a:endParaRPr lang="es-ES" sz="3200" dirty="0"/>
          </a:p>
          <a:p>
            <a:r>
              <a:rPr lang="es-ES" sz="3200" dirty="0" smtClean="0"/>
              <a:t>3 A 0 TRANSMISIONES</a:t>
            </a:r>
          </a:p>
        </p:txBody>
      </p:sp>
    </p:spTree>
    <p:extLst>
      <p:ext uri="{BB962C8B-B14F-4D97-AF65-F5344CB8AC3E}">
        <p14:creationId xmlns:p14="http://schemas.microsoft.com/office/powerpoint/2010/main" xmlns="" val="30118597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PRUEBAS CON RTP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SERVIDOR DE CONTENIDOS MULTIMEDIA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4372133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 rot="875856">
            <a:off x="-192619" y="5120010"/>
            <a:ext cx="5064953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 smtClean="0"/>
              <a:t>PRUEBAS RTP</a:t>
            </a:r>
            <a:endParaRPr lang="es-ES" sz="3200" dirty="0"/>
          </a:p>
          <a:p>
            <a:r>
              <a:rPr lang="es-ES" sz="3200" dirty="0" smtClean="0"/>
              <a:t>0 A 1 TRANSMISIONES</a:t>
            </a:r>
          </a:p>
        </p:txBody>
      </p:sp>
      <p:pic>
        <p:nvPicPr>
          <p:cNvPr id="4" name="3 Imagen" descr="C:\Users\Carlos\Documents\Tesis iptv\transmision en rtp\de 0 a 1 videos rt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1895"/>
            <a:ext cx="8856984" cy="500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263457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 rot="875856">
            <a:off x="-192619" y="5120010"/>
            <a:ext cx="5064953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 smtClean="0"/>
              <a:t>PRUEBAS RTP</a:t>
            </a:r>
            <a:endParaRPr lang="es-ES" sz="3200" dirty="0"/>
          </a:p>
          <a:p>
            <a:r>
              <a:rPr lang="es-ES" sz="3200" dirty="0" smtClean="0"/>
              <a:t>1 A 2 TRANSMISIONES</a:t>
            </a:r>
          </a:p>
        </p:txBody>
      </p:sp>
      <p:pic>
        <p:nvPicPr>
          <p:cNvPr id="4" name="3 Imagen" descr="C:\Users\Carlos\Documents\Tesis iptv\transmision en rtp\de 1 a 2 videos rt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88641"/>
            <a:ext cx="8856984" cy="501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846440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 rot="875856">
            <a:off x="-192619" y="5120010"/>
            <a:ext cx="5064953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 smtClean="0"/>
              <a:t>PRUEBAS RTP</a:t>
            </a:r>
            <a:endParaRPr lang="es-ES" sz="3200" dirty="0"/>
          </a:p>
          <a:p>
            <a:r>
              <a:rPr lang="es-ES" sz="3200" dirty="0" smtClean="0"/>
              <a:t>2 A 3 TRANSMISIONES</a:t>
            </a:r>
          </a:p>
        </p:txBody>
      </p:sp>
      <p:pic>
        <p:nvPicPr>
          <p:cNvPr id="3" name="2 Imagen" descr="C:\Users\Carlos\Documents\Tesis iptv\transmision en rtp\de 2 a 3 videos rtp 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159" y="149329"/>
            <a:ext cx="8976345" cy="4935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355683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Carlos\Documents\Tesis iptv\transmision en rtp\de 3 a 0 videos rt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885698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 rot="875856">
            <a:off x="-192619" y="5120010"/>
            <a:ext cx="5064953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 smtClean="0"/>
              <a:t>PRUEBAS RTP</a:t>
            </a:r>
            <a:endParaRPr lang="es-ES" sz="3200" dirty="0"/>
          </a:p>
          <a:p>
            <a:r>
              <a:rPr lang="es-ES" sz="3200" dirty="0" smtClean="0"/>
              <a:t>3 A 0 TRANSMISIONES</a:t>
            </a:r>
          </a:p>
        </p:txBody>
      </p:sp>
    </p:spTree>
    <p:extLst>
      <p:ext uri="{BB962C8B-B14F-4D97-AF65-F5344CB8AC3E}">
        <p14:creationId xmlns:p14="http://schemas.microsoft.com/office/powerpoint/2010/main" xmlns="" val="14193947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PRUEBAS CON RTP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SERVIDOR DE CONTENIDOS MULTIMEDIA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8301269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Carlos\Documents\Tesis iptv\transmision en rtsp\0 videos recibidos pero servidor rtsp (darwin) levantad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36" y="81642"/>
            <a:ext cx="8983960" cy="493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 rot="875856">
            <a:off x="-912910" y="5120010"/>
            <a:ext cx="5064953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600" dirty="0" smtClean="0"/>
              <a:t>PRUEBAS RTSP</a:t>
            </a:r>
            <a:endParaRPr lang="es-ES" sz="3600" dirty="0"/>
          </a:p>
          <a:p>
            <a:r>
              <a:rPr lang="es-ES" sz="3600" dirty="0" smtClean="0"/>
              <a:t>0 TRANSMISIONES</a:t>
            </a:r>
          </a:p>
        </p:txBody>
      </p:sp>
    </p:spTree>
    <p:extLst>
      <p:ext uri="{BB962C8B-B14F-4D97-AF65-F5344CB8AC3E}">
        <p14:creationId xmlns:p14="http://schemas.microsoft.com/office/powerpoint/2010/main" xmlns="" val="12597398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 rot="875856">
            <a:off x="-624878" y="4759970"/>
            <a:ext cx="5064953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 smtClean="0"/>
              <a:t>ARQUITECTURA IPTV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04949"/>
            <a:ext cx="6264696" cy="447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1378172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Carlos\Documents\Tesis iptv\transmision en rtsp\2 host, 1 a 3 videos, picos en datos representan cada video aniadido 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17" y="66144"/>
            <a:ext cx="8965679" cy="501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 rot="875856">
            <a:off x="-192830" y="5120010"/>
            <a:ext cx="5064953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 smtClean="0"/>
              <a:t>PRUEBAS RTSP</a:t>
            </a:r>
            <a:endParaRPr lang="es-ES" sz="3200" dirty="0"/>
          </a:p>
          <a:p>
            <a:r>
              <a:rPr lang="es-ES" sz="3200" dirty="0" smtClean="0"/>
              <a:t>1 A 3 TRANSMISIONES</a:t>
            </a:r>
          </a:p>
          <a:p>
            <a:pPr algn="l"/>
            <a:r>
              <a:rPr lang="es-ES" sz="3200" dirty="0" smtClean="0"/>
              <a:t>        2 HOSTS</a:t>
            </a:r>
          </a:p>
        </p:txBody>
      </p:sp>
    </p:spTree>
    <p:extLst>
      <p:ext uri="{BB962C8B-B14F-4D97-AF65-F5344CB8AC3E}">
        <p14:creationId xmlns:p14="http://schemas.microsoft.com/office/powerpoint/2010/main" xmlns="" val="33206962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 rot="875856">
            <a:off x="-192830" y="5120010"/>
            <a:ext cx="5064953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 smtClean="0"/>
              <a:t>PRUEBAS RTSP</a:t>
            </a:r>
            <a:endParaRPr lang="es-ES" sz="3200" dirty="0"/>
          </a:p>
          <a:p>
            <a:r>
              <a:rPr lang="es-ES" sz="3200" dirty="0" smtClean="0"/>
              <a:t>3 A 4 TRANSMISIONES</a:t>
            </a:r>
          </a:p>
          <a:p>
            <a:pPr algn="l"/>
            <a:r>
              <a:rPr lang="es-ES" sz="3200" dirty="0" smtClean="0"/>
              <a:t>        2 HOSTS</a:t>
            </a:r>
          </a:p>
        </p:txBody>
      </p:sp>
      <p:pic>
        <p:nvPicPr>
          <p:cNvPr id="3" name="2 Imagen" descr="C:\Users\Carlos\Documents\Tesis iptv\transmision en rtsp\3 a 4 videos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3769"/>
            <a:ext cx="8928992" cy="497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0759029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Carlos\Documents\Tesis iptv\transmision en rtsp\de 4 a 5 videos 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67" y="101704"/>
            <a:ext cx="7972425" cy="498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 rot="875856">
            <a:off x="-192830" y="5120010"/>
            <a:ext cx="5064953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200" dirty="0" smtClean="0"/>
              <a:t>PRUEBAS RTSP</a:t>
            </a:r>
            <a:endParaRPr lang="es-ES" sz="3200" dirty="0"/>
          </a:p>
          <a:p>
            <a:r>
              <a:rPr lang="es-ES" sz="3200" dirty="0" smtClean="0"/>
              <a:t>4 A 5 TRANSMISIONES</a:t>
            </a:r>
          </a:p>
          <a:p>
            <a:pPr algn="l"/>
            <a:r>
              <a:rPr lang="es-ES" sz="3200" dirty="0" smtClean="0"/>
              <a:t>        2 HOSTS</a:t>
            </a:r>
          </a:p>
        </p:txBody>
      </p:sp>
    </p:spTree>
    <p:extLst>
      <p:ext uri="{BB962C8B-B14F-4D97-AF65-F5344CB8AC3E}">
        <p14:creationId xmlns:p14="http://schemas.microsoft.com/office/powerpoint/2010/main" xmlns="" val="33625010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C:\Users\Carlos\Documents\Tesis iptv\transmision en rtsp\transmision 1 video cada pico representa adelantamiento rts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249" y="116632"/>
            <a:ext cx="825817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1 Título"/>
          <p:cNvSpPr txBox="1">
            <a:spLocks/>
          </p:cNvSpPr>
          <p:nvPr/>
        </p:nvSpPr>
        <p:spPr>
          <a:xfrm rot="875856">
            <a:off x="167210" y="5298943"/>
            <a:ext cx="5064953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S" sz="2800" dirty="0" smtClean="0"/>
              <a:t>		PRUEBAS RTSP</a:t>
            </a:r>
            <a:endParaRPr lang="es-ES" sz="2800" dirty="0"/>
          </a:p>
          <a:p>
            <a:pPr algn="l"/>
            <a:r>
              <a:rPr lang="es-ES" sz="2800" dirty="0"/>
              <a:t> </a:t>
            </a:r>
            <a:r>
              <a:rPr lang="es-ES" sz="2800" dirty="0" smtClean="0"/>
              <a:t>      UNA TRANSMISIÓN CON   ADELANTAMIENTOS</a:t>
            </a:r>
          </a:p>
        </p:txBody>
      </p:sp>
    </p:spTree>
    <p:extLst>
      <p:ext uri="{BB962C8B-B14F-4D97-AF65-F5344CB8AC3E}">
        <p14:creationId xmlns:p14="http://schemas.microsoft.com/office/powerpoint/2010/main" xmlns="" val="42346069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900000">
            <a:off x="143999" y="3083468"/>
            <a:ext cx="6054900" cy="1570680"/>
          </a:xfrm>
        </p:spPr>
        <p:txBody>
          <a:bodyPr/>
          <a:lstStyle/>
          <a:p>
            <a:r>
              <a:rPr lang="es-ES" dirty="0" smtClean="0"/>
              <a:t>ANÁLISIS DE TRÁFICO DE DATOS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6764859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971600" y="6010184"/>
            <a:ext cx="5094358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S" sz="2800" dirty="0" smtClean="0"/>
              <a:t>	VIDEOS TRANSMITIDOS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0"/>
            <a:ext cx="8676456" cy="268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36912"/>
            <a:ext cx="8640960" cy="111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17032"/>
            <a:ext cx="8640960" cy="111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97152"/>
            <a:ext cx="8640960" cy="110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346069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755576" y="5805264"/>
            <a:ext cx="5094358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S" sz="2800" dirty="0" smtClean="0"/>
              <a:t>CARACTERISTICAS EQUIPOS CLIENTES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379152"/>
            <a:ext cx="7956376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Pc cliente: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Sistema Operativo: Windows XP Professional.</a:t>
            </a:r>
            <a:endParaRPr kumimoji="0" lang="es-EC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Procesador: Intel Core 2 </a:t>
            </a:r>
            <a:r>
              <a:rPr kumimoji="0" lang="es-EC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duo</a:t>
            </a:r>
            <a:r>
              <a:rPr kumimoji="0" lang="es-EC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de 2.13 </a:t>
            </a:r>
            <a:r>
              <a:rPr kumimoji="0" lang="es-EC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Ghz.</a:t>
            </a:r>
            <a:endParaRPr kumimoji="0" lang="es-EC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Memoria RAM: 2 GB.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22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Set top box</a:t>
            </a:r>
            <a:r>
              <a:rPr kumimoji="0" lang="es-EC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C" sz="2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s-EC" sz="2200" dirty="0" smtClean="0">
                <a:latin typeface="Arial" pitchFamily="34" charset="0"/>
                <a:cs typeface="Arial" pitchFamily="34" charset="0"/>
              </a:rPr>
              <a:t>ALLWELLIPTV125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EC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Laptop cliente: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Sistema Operativo: Windows XP Professional.</a:t>
            </a:r>
            <a:endParaRPr kumimoji="0" lang="es-EC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Procesador: Intel Pentium 4 de 1.8 </a:t>
            </a:r>
            <a:r>
              <a:rPr kumimoji="0" lang="es-EC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Ghz.</a:t>
            </a:r>
            <a:endParaRPr kumimoji="0" lang="es-EC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C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Memoria RAM: 1,5 GB.</a:t>
            </a:r>
            <a:endParaRPr kumimoji="0" lang="es-EC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460696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" y="0"/>
            <a:ext cx="89535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971600" y="6010185"/>
            <a:ext cx="6048672" cy="84781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S" sz="2800" dirty="0" smtClean="0"/>
              <a:t>	TRANSMISIONES CON RTSP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71600" y="6010185"/>
            <a:ext cx="6048672" cy="84781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S" sz="2800" dirty="0" smtClean="0"/>
              <a:t>	TRANSMISIONES CON RTSP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71600" y="6010185"/>
            <a:ext cx="6048672" cy="84781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S" sz="2800" dirty="0" smtClean="0"/>
              <a:t>	TRANSMISIONES CON RTSP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008"/>
            <a:ext cx="9171365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IPTV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 rot="875856">
            <a:off x="2615693" y="3175794"/>
            <a:ext cx="5064953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 smtClean="0"/>
              <a:t>MODELOS DE </a:t>
            </a:r>
          </a:p>
          <a:p>
            <a:r>
              <a:rPr lang="es-ES" dirty="0" smtClean="0"/>
              <a:t>SET TOP BOX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5441149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71600" y="6010185"/>
            <a:ext cx="6048672" cy="84781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S" sz="2800" dirty="0" smtClean="0"/>
              <a:t>	TRANSMISIONES CON RTSP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42639"/>
            <a:ext cx="8784976" cy="5978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71600" y="6010185"/>
            <a:ext cx="7200800" cy="84781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S" sz="2800" dirty="0" smtClean="0"/>
              <a:t>	TRANSMISIONES CON UDP Y RTP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736"/>
            <a:ext cx="91440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71600" y="6010185"/>
            <a:ext cx="7200800" cy="84781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S" sz="2800" dirty="0" smtClean="0"/>
              <a:t>	TRANSMISIONES CON UDP Y RTP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764704"/>
            <a:ext cx="7044040" cy="40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71600" y="6010185"/>
            <a:ext cx="7200800" cy="84781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S" sz="2800" dirty="0" smtClean="0"/>
              <a:t>	TRANSMISIONES CON UDP Y RTP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33" y="102981"/>
            <a:ext cx="8810947" cy="570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71600" y="6010185"/>
            <a:ext cx="7200800" cy="84781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S" sz="2800" dirty="0" smtClean="0"/>
              <a:t>	TRANSMISIONES CON UDP Y RTP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67022"/>
            <a:ext cx="7128792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971600" y="6010185"/>
            <a:ext cx="7200800" cy="84781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s-ES" sz="2800" dirty="0" smtClean="0"/>
              <a:t>	TRANSMISIONES CON UDP Y RTP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2" y="116632"/>
            <a:ext cx="7560840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6764859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 rot="900000">
            <a:off x="-1009137" y="5253084"/>
            <a:ext cx="5690855" cy="157068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827584" y="332656"/>
            <a:ext cx="7272808" cy="4896544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lvl="0" indent="-342900" algn="just">
              <a:buFont typeface="Arial" pitchFamily="34" charset="0"/>
              <a:buChar char="•"/>
            </a:pPr>
            <a:r>
              <a:rPr lang="es-EC" sz="2500" dirty="0">
                <a:latin typeface="Berlin Sans FB" pitchFamily="34" charset="0"/>
              </a:rPr>
              <a:t>La principal razón por la que llega a colapsar el Servidor de IPTV es debido a la saturación del procesador</a:t>
            </a:r>
            <a:r>
              <a:rPr lang="es-EC" sz="2500" dirty="0" smtClean="0">
                <a:latin typeface="Berlin Sans FB" pitchFamily="34" charset="0"/>
              </a:rPr>
              <a:t>.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es-ES" sz="2500" dirty="0">
              <a:latin typeface="Berlin Sans FB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C" sz="2500" dirty="0">
                <a:latin typeface="Berlin Sans FB" pitchFamily="34" charset="0"/>
              </a:rPr>
              <a:t>Sin importar la cantidad de usuarios finales, el Servidor colapsa debido a la cantidad de canales UDP transmitidos simultáneamente</a:t>
            </a:r>
            <a:r>
              <a:rPr lang="es-EC" sz="2500" dirty="0" smtClean="0">
                <a:latin typeface="Berlin Sans FB" pitchFamily="34" charset="0"/>
              </a:rPr>
              <a:t>.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es-EC" sz="2500" dirty="0">
              <a:latin typeface="Berlin Sans FB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s-EC" sz="2500" dirty="0">
                <a:latin typeface="Berlin Sans FB" pitchFamily="34" charset="0"/>
              </a:rPr>
              <a:t>UDP consume un aproximado del 20% más en recursos de red que RTP.</a:t>
            </a:r>
            <a:endParaRPr lang="es-ES" sz="2500" dirty="0">
              <a:latin typeface="Berlin Sans FB" pitchFamily="34" charset="0"/>
            </a:endParaRPr>
          </a:p>
          <a:p>
            <a:pPr lvl="0" algn="l"/>
            <a:endParaRPr lang="es-EC" sz="2500" dirty="0" smtClean="0">
              <a:effectLst/>
              <a:latin typeface="Berlin Sans FB" pitchFamily="34" charset="0"/>
            </a:endParaRPr>
          </a:p>
          <a:p>
            <a:pPr marL="342900" lvl="0" indent="-342900" algn="l">
              <a:buFont typeface="Arial" pitchFamily="34" charset="0"/>
              <a:buChar char="•"/>
            </a:pPr>
            <a:endParaRPr lang="es-ES" sz="2400" dirty="0">
              <a:effectLst/>
            </a:endParaRPr>
          </a:p>
          <a:p>
            <a:pPr algn="l"/>
            <a:endParaRPr lang="es-ES" sz="2000" dirty="0"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8796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539552" y="332656"/>
            <a:ext cx="7560840" cy="4896544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lvl="0" indent="-342900" algn="just">
              <a:buFont typeface="Arial" pitchFamily="34" charset="0"/>
              <a:buChar char="•"/>
            </a:pPr>
            <a:r>
              <a:rPr lang="es-EC" sz="2500" dirty="0">
                <a:latin typeface="Berlin Sans FB" pitchFamily="34" charset="0"/>
              </a:rPr>
              <a:t>UDP a diferencia de RTP consume menos cantidad de recursos en procesador debido a que no garantiza la recepción de los paquetes de datos</a:t>
            </a:r>
            <a:r>
              <a:rPr lang="es-EC" sz="2500" dirty="0" smtClean="0">
                <a:latin typeface="Berlin Sans FB" pitchFamily="34" charset="0"/>
              </a:rPr>
              <a:t>.</a:t>
            </a:r>
          </a:p>
          <a:p>
            <a:pPr marL="342900" lvl="0" indent="-342900" algn="just">
              <a:buFont typeface="Arial" pitchFamily="34" charset="0"/>
              <a:buChar char="•"/>
            </a:pPr>
            <a:endParaRPr lang="es-ES" sz="2500" dirty="0">
              <a:latin typeface="Berlin Sans FB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s-EC" sz="2500" dirty="0">
                <a:latin typeface="Berlin Sans FB" pitchFamily="34" charset="0"/>
              </a:rPr>
              <a:t>En transmisiones con el protocolo RTSP se incrementa únicamente la cantidad de Mbps transmitidos desde el servidor por cada host que solicita videos, estando aproximadamente en 1 Mbps por cada host que solicita 4 videos en formato mp4</a:t>
            </a:r>
            <a:r>
              <a:rPr lang="es-EC" sz="2500" dirty="0" smtClean="0">
                <a:latin typeface="Berlin Sans FB" pitchFamily="34" charset="0"/>
              </a:rPr>
              <a:t>.</a:t>
            </a:r>
            <a:endParaRPr lang="es-ES" sz="2500" dirty="0">
              <a:latin typeface="Berlin Sans FB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s-ES" sz="2400" dirty="0">
              <a:latin typeface="Berlin Sans FB" pitchFamily="34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 rot="900000">
            <a:off x="-1009137" y="5253084"/>
            <a:ext cx="5690855" cy="157068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 smtClean="0"/>
              <a:t>CONCLUSIONES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35436606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900000">
            <a:off x="-100149" y="2878089"/>
            <a:ext cx="6634642" cy="1570680"/>
          </a:xfrm>
        </p:spPr>
        <p:txBody>
          <a:bodyPr/>
          <a:lstStyle/>
          <a:p>
            <a:r>
              <a:rPr lang="es-ES" dirty="0" smtClean="0"/>
              <a:t>RECOMENDACIONES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3745827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0648"/>
            <a:ext cx="5256584" cy="2956829"/>
          </a:xfrm>
          <a:prstGeom prst="rect">
            <a:avLst/>
          </a:prstGeom>
        </p:spPr>
      </p:pic>
      <p:sp>
        <p:nvSpPr>
          <p:cNvPr id="3" name="1 Título"/>
          <p:cNvSpPr txBox="1">
            <a:spLocks/>
          </p:cNvSpPr>
          <p:nvPr/>
        </p:nvSpPr>
        <p:spPr>
          <a:xfrm rot="875856">
            <a:off x="-696675" y="4870516"/>
            <a:ext cx="5064953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 smtClean="0"/>
              <a:t>MODELOS DE </a:t>
            </a:r>
          </a:p>
          <a:p>
            <a:r>
              <a:rPr lang="es-ES" dirty="0" smtClean="0"/>
              <a:t>SET TOP BOX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93" t="8555" b="21864"/>
          <a:stretch/>
        </p:blipFill>
        <p:spPr>
          <a:xfrm>
            <a:off x="1938738" y="3421495"/>
            <a:ext cx="5585590" cy="123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4272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0" y="0"/>
            <a:ext cx="8964488" cy="537321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s-ES" sz="2400" dirty="0" smtClean="0"/>
              <a:t>Se recomienda utilizar el formato RTSP para transmisiones de contenidos multimedia, debido al poco consumo de recursos que genera en el servidor</a:t>
            </a:r>
            <a:r>
              <a:rPr lang="es-ES" sz="2400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s-ES" sz="24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s-ES" sz="2400" dirty="0" smtClean="0"/>
              <a:t>Para transmisiones con </a:t>
            </a:r>
            <a:r>
              <a:rPr lang="es-ES" sz="2400" dirty="0" err="1" smtClean="0"/>
              <a:t>trick</a:t>
            </a:r>
            <a:r>
              <a:rPr lang="es-ES" sz="2400" dirty="0" smtClean="0"/>
              <a:t> </a:t>
            </a:r>
            <a:r>
              <a:rPr lang="es-ES" sz="2400" dirty="0" err="1" smtClean="0"/>
              <a:t>play</a:t>
            </a:r>
            <a:r>
              <a:rPr lang="es-ES" sz="2400" dirty="0" smtClean="0"/>
              <a:t> se recomienda el uso del servidor Live 555, el cual transmite en el protocolo RTSP y el uso del formato </a:t>
            </a:r>
            <a:r>
              <a:rPr lang="es-ES" sz="2400" dirty="0" err="1" smtClean="0"/>
              <a:t>ts</a:t>
            </a:r>
            <a:r>
              <a:rPr lang="es-ES" sz="2400" dirty="0" smtClean="0"/>
              <a:t> en los contenidos multimedia, así como su indexado en formato </a:t>
            </a:r>
            <a:r>
              <a:rPr lang="es-ES" sz="2400" dirty="0" err="1" smtClean="0"/>
              <a:t>tsx</a:t>
            </a:r>
            <a:r>
              <a:rPr lang="es-ES" sz="2400" dirty="0" smtClean="0"/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s-ES" sz="2400" dirty="0" smtClean="0"/>
          </a:p>
          <a:p>
            <a:pPr marL="342900" lvl="0" indent="-342900" algn="l">
              <a:buFont typeface="Arial" pitchFamily="34" charset="0"/>
              <a:buChar char="•"/>
            </a:pPr>
            <a:r>
              <a:rPr lang="es-ES" sz="2400" dirty="0" smtClean="0"/>
              <a:t>Es recomendable utilizar un servidor con un procesador Intel </a:t>
            </a:r>
            <a:r>
              <a:rPr lang="es-ES" sz="2400" dirty="0" err="1" smtClean="0"/>
              <a:t>Xeon</a:t>
            </a:r>
            <a:r>
              <a:rPr lang="es-ES" sz="2400" dirty="0" smtClean="0"/>
              <a:t> si se requiere transmitir canales de televisión IP, ya que los protocolos UDP y RTP han llegado a saturar el procesador Intel i5 de 3.2 </a:t>
            </a:r>
            <a:r>
              <a:rPr lang="es-ES" sz="2400" dirty="0" err="1" smtClean="0"/>
              <a:t>Ghz</a:t>
            </a:r>
            <a:r>
              <a:rPr lang="es-ES" sz="2400" dirty="0" smtClean="0"/>
              <a:t> del prototipo realizado al transmitir más de 3 canales.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s-ES" sz="2400" dirty="0" smtClean="0"/>
          </a:p>
          <a:p>
            <a:pPr marL="342900" lvl="0" indent="-342900" algn="l">
              <a:buFont typeface="Arial" pitchFamily="34" charset="0"/>
              <a:buChar char="•"/>
            </a:pPr>
            <a:endParaRPr lang="es-EC" sz="2500" dirty="0" smtClean="0">
              <a:latin typeface="Berlin Sans FB" pitchFamily="34" charset="0"/>
            </a:endParaRPr>
          </a:p>
          <a:p>
            <a:pPr marL="342900" lvl="0" indent="-342900" algn="l">
              <a:buFont typeface="Arial" pitchFamily="34" charset="0"/>
              <a:buChar char="•"/>
            </a:pPr>
            <a:endParaRPr lang="es-ES" sz="2500" dirty="0">
              <a:latin typeface="Berlin Sans FB" pitchFamily="34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s-ES" sz="2400" dirty="0">
              <a:latin typeface="Berlin Sans FB" pitchFamily="34" charset="0"/>
            </a:endParaRPr>
          </a:p>
        </p:txBody>
      </p:sp>
      <p:sp>
        <p:nvSpPr>
          <p:cNvPr id="3" name="1 Título"/>
          <p:cNvSpPr txBox="1">
            <a:spLocks/>
          </p:cNvSpPr>
          <p:nvPr/>
        </p:nvSpPr>
        <p:spPr>
          <a:xfrm rot="900000">
            <a:off x="-941667" y="5604284"/>
            <a:ext cx="5887389" cy="157068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3600" dirty="0" smtClean="0"/>
              <a:t>RECOMENDACIONES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7536441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 rot="875856">
            <a:off x="-696675" y="4870516"/>
            <a:ext cx="5064953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 smtClean="0"/>
              <a:t>MODELOS DE </a:t>
            </a:r>
          </a:p>
          <a:p>
            <a:r>
              <a:rPr lang="es-ES" dirty="0" smtClean="0"/>
              <a:t>SET TOP BOX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8762" y="2385209"/>
            <a:ext cx="6086475" cy="210502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04664"/>
            <a:ext cx="59721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17500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 rot="875856">
            <a:off x="-557176" y="4820229"/>
            <a:ext cx="5435276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4000" dirty="0" smtClean="0"/>
              <a:t>INTERFAZ GRAFICA</a:t>
            </a:r>
          </a:p>
          <a:p>
            <a:r>
              <a:rPr lang="es-ES" sz="4000" dirty="0" smtClean="0"/>
              <a:t>SET TOP BOX</a:t>
            </a:r>
            <a:endParaRPr lang="es-ES" sz="4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762"/>
          <a:stretch/>
        </p:blipFill>
        <p:spPr>
          <a:xfrm>
            <a:off x="395536" y="250507"/>
            <a:ext cx="7216705" cy="397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62683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 rot="875856">
            <a:off x="-557176" y="4820229"/>
            <a:ext cx="5435276" cy="169563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4000" dirty="0" smtClean="0"/>
              <a:t>HERRAMIENTAS UTILIZADAS</a:t>
            </a:r>
            <a:endParaRPr lang="es-ES" sz="4000" dirty="0"/>
          </a:p>
        </p:txBody>
      </p:sp>
      <p:sp>
        <p:nvSpPr>
          <p:cNvPr id="3" name="2 Rectángulo"/>
          <p:cNvSpPr/>
          <p:nvPr/>
        </p:nvSpPr>
        <p:spPr>
          <a:xfrm>
            <a:off x="1151112" y="260648"/>
            <a:ext cx="799288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b="1" dirty="0" smtClean="0"/>
              <a:t>Servidores de contenido Multimedia</a:t>
            </a:r>
          </a:p>
          <a:p>
            <a:endParaRPr lang="es-MX" sz="2800" b="1" dirty="0" smtClean="0"/>
          </a:p>
          <a:p>
            <a:pPr>
              <a:buFont typeface="Arial" pitchFamily="34" charset="0"/>
              <a:buChar char="•"/>
            </a:pPr>
            <a:r>
              <a:rPr lang="es-MX" sz="2800" dirty="0" smtClean="0"/>
              <a:t>Darwin Streaming Server</a:t>
            </a:r>
          </a:p>
          <a:p>
            <a:pPr>
              <a:buFont typeface="Arial" pitchFamily="34" charset="0"/>
              <a:buChar char="•"/>
            </a:pPr>
            <a:r>
              <a:rPr lang="es-MX" sz="2800" dirty="0" smtClean="0"/>
              <a:t>Live 555</a:t>
            </a:r>
          </a:p>
          <a:p>
            <a:pPr>
              <a:buFont typeface="Arial" pitchFamily="34" charset="0"/>
              <a:buChar char="•"/>
            </a:pPr>
            <a:r>
              <a:rPr lang="es-MX" sz="2800" dirty="0" smtClean="0"/>
              <a:t>VLC</a:t>
            </a:r>
          </a:p>
          <a:p>
            <a:pPr>
              <a:buFont typeface="Arial" pitchFamily="34" charset="0"/>
              <a:buChar char="•"/>
            </a:pPr>
            <a:endParaRPr lang="es-MX" sz="2800" dirty="0" smtClean="0"/>
          </a:p>
          <a:p>
            <a:r>
              <a:rPr lang="es-MX" sz="2800" b="1" dirty="0" smtClean="0"/>
              <a:t>Reproductor contenidos Multimedia</a:t>
            </a:r>
          </a:p>
          <a:p>
            <a:pPr>
              <a:buFont typeface="Arial" pitchFamily="34" charset="0"/>
              <a:buChar char="•"/>
            </a:pPr>
            <a:endParaRPr lang="es-MX" sz="2800" dirty="0" smtClean="0"/>
          </a:p>
          <a:p>
            <a:pPr>
              <a:buFont typeface="Arial" pitchFamily="34" charset="0"/>
              <a:buChar char="•"/>
            </a:pPr>
            <a:r>
              <a:rPr lang="es-MX" sz="2800" dirty="0" smtClean="0"/>
              <a:t>Quick Time</a:t>
            </a:r>
          </a:p>
          <a:p>
            <a:pPr>
              <a:buFont typeface="Arial" pitchFamily="34" charset="0"/>
              <a:buChar char="•"/>
            </a:pPr>
            <a:r>
              <a:rPr lang="es-MX" sz="2800" dirty="0" smtClean="0"/>
              <a:t>VLC</a:t>
            </a:r>
          </a:p>
          <a:p>
            <a:pPr>
              <a:buFont typeface="Arial" pitchFamily="34" charset="0"/>
              <a:buChar char="•"/>
            </a:pPr>
            <a:endParaRPr lang="es-MX" sz="2800" dirty="0" smtClean="0"/>
          </a:p>
          <a:p>
            <a:endParaRPr lang="es-MX" sz="2800" dirty="0" smtClean="0"/>
          </a:p>
          <a:p>
            <a:endParaRPr lang="es-MX" sz="2800" dirty="0" smtClean="0"/>
          </a:p>
          <a:p>
            <a:endParaRPr lang="es-ES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549</TotalTime>
  <Words>684</Words>
  <Application>Microsoft Office PowerPoint</Application>
  <PresentationFormat>Presentación en pantalla (4:3)</PresentationFormat>
  <Paragraphs>182</Paragraphs>
  <Slides>60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1" baseType="lpstr">
      <vt:lpstr>Kilter</vt:lpstr>
      <vt:lpstr>Juan Zarria Carlos Cevallos</vt:lpstr>
      <vt:lpstr>Diapositiva 2</vt:lpstr>
      <vt:lpstr>IPTV</vt:lpstr>
      <vt:lpstr>Diapositiva 4</vt:lpstr>
      <vt:lpstr>IPTV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IPTV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PRUEBAS DE RENDIMIENTO</vt:lpstr>
      <vt:lpstr>PRUEBAS CON UDP</vt:lpstr>
      <vt:lpstr>Diapositiva 29</vt:lpstr>
      <vt:lpstr>Diapositiva 30</vt:lpstr>
      <vt:lpstr>Diapositiva 31</vt:lpstr>
      <vt:lpstr>Diapositiva 32</vt:lpstr>
      <vt:lpstr>PRUEBAS CON RTP</vt:lpstr>
      <vt:lpstr>Diapositiva 34</vt:lpstr>
      <vt:lpstr>Diapositiva 35</vt:lpstr>
      <vt:lpstr>Diapositiva 36</vt:lpstr>
      <vt:lpstr>Diapositiva 37</vt:lpstr>
      <vt:lpstr>PRUEBAS CON RTP</vt:lpstr>
      <vt:lpstr>Diapositiva 39</vt:lpstr>
      <vt:lpstr>Diapositiva 40</vt:lpstr>
      <vt:lpstr>Diapositiva 41</vt:lpstr>
      <vt:lpstr>Diapositiva 42</vt:lpstr>
      <vt:lpstr>Diapositiva 43</vt:lpstr>
      <vt:lpstr>ANÁLISIS DE TRÁFICO DE DATOS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CONCLUSIONES</vt:lpstr>
      <vt:lpstr>Diapositiva 57</vt:lpstr>
      <vt:lpstr>Diapositiva 58</vt:lpstr>
      <vt:lpstr>RECOMENDACIONES</vt:lpstr>
      <vt:lpstr>Diapositiva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IPTV SERVER</dc:title>
  <dc:creator>Charlie</dc:creator>
  <cp:lastModifiedBy>jzarria</cp:lastModifiedBy>
  <cp:revision>51</cp:revision>
  <dcterms:created xsi:type="dcterms:W3CDTF">2011-09-01T21:42:55Z</dcterms:created>
  <dcterms:modified xsi:type="dcterms:W3CDTF">2011-10-28T17:28:55Z</dcterms:modified>
</cp:coreProperties>
</file>