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Lst>
  <p:notesMasterIdLst>
    <p:notesMasterId r:id="rId77"/>
  </p:notesMasterIdLst>
  <p:sldIdLst>
    <p:sldId id="256" r:id="rId2"/>
    <p:sldId id="259" r:id="rId3"/>
    <p:sldId id="260" r:id="rId4"/>
    <p:sldId id="262" r:id="rId5"/>
    <p:sldId id="266" r:id="rId6"/>
    <p:sldId id="270" r:id="rId7"/>
    <p:sldId id="274" r:id="rId8"/>
    <p:sldId id="279" r:id="rId9"/>
    <p:sldId id="287" r:id="rId10"/>
    <p:sldId id="290" r:id="rId11"/>
    <p:sldId id="307" r:id="rId12"/>
    <p:sldId id="309" r:id="rId13"/>
    <p:sldId id="311" r:id="rId14"/>
    <p:sldId id="314" r:id="rId15"/>
    <p:sldId id="315" r:id="rId16"/>
    <p:sldId id="318" r:id="rId17"/>
    <p:sldId id="324" r:id="rId18"/>
    <p:sldId id="328" r:id="rId19"/>
    <p:sldId id="329" r:id="rId20"/>
    <p:sldId id="330" r:id="rId21"/>
    <p:sldId id="331" r:id="rId22"/>
    <p:sldId id="334" r:id="rId23"/>
    <p:sldId id="336" r:id="rId24"/>
    <p:sldId id="337" r:id="rId25"/>
    <p:sldId id="338" r:id="rId26"/>
    <p:sldId id="340" r:id="rId27"/>
    <p:sldId id="341" r:id="rId28"/>
    <p:sldId id="342" r:id="rId29"/>
    <p:sldId id="406" r:id="rId30"/>
    <p:sldId id="351" r:id="rId31"/>
    <p:sldId id="353" r:id="rId32"/>
    <p:sldId id="354"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1" r:id="rId48"/>
    <p:sldId id="372" r:id="rId49"/>
    <p:sldId id="373" r:id="rId50"/>
    <p:sldId id="374" r:id="rId51"/>
    <p:sldId id="375" r:id="rId52"/>
    <p:sldId id="376" r:id="rId53"/>
    <p:sldId id="377" r:id="rId54"/>
    <p:sldId id="378" r:id="rId55"/>
    <p:sldId id="379" r:id="rId56"/>
    <p:sldId id="380" r:id="rId57"/>
    <p:sldId id="381" r:id="rId58"/>
    <p:sldId id="403" r:id="rId59"/>
    <p:sldId id="399" r:id="rId60"/>
    <p:sldId id="405"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394" r:id="rId74"/>
    <p:sldId id="395" r:id="rId75"/>
    <p:sldId id="396" r:id="rId7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542" autoAdjust="0"/>
  </p:normalViewPr>
  <p:slideViewPr>
    <p:cSldViewPr>
      <p:cViewPr>
        <p:scale>
          <a:sx n="100" d="100"/>
          <a:sy n="100" d="100"/>
        </p:scale>
        <p:origin x="-210"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4"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418F7-C002-4612-B39D-7A9413BFAE1C}" type="datetimeFigureOut">
              <a:rPr lang="es-ES" smtClean="0"/>
              <a:pPr/>
              <a:t>17/11/2011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83240-8567-43B6-9265-56A80F144BE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16</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25</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26</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27</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28</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29</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30</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31</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32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17</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18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19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20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21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22</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23</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BD83240-8567-43B6-9265-56A80F144BED}" type="slidenum">
              <a:rPr lang="es-ES" smtClean="0"/>
              <a:pPr/>
              <a:t>24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C049E74A-5BAC-4AB6-85FF-D6D453B33B38}" type="datetimeFigureOut">
              <a:rPr lang="es-ES" smtClean="0"/>
              <a:pPr/>
              <a:t>17/11/2011</a:t>
            </a:fld>
            <a:endParaRPr lang="es-ES"/>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D941D7B-42A7-4DEB-A994-BFDEEF157447}" type="slidenum">
              <a:rPr lang="es-ES" smtClean="0"/>
              <a:pPr/>
              <a:t>‹Nº›</a:t>
            </a:fld>
            <a:endParaRPr lang="es-ES"/>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49E74A-5BAC-4AB6-85FF-D6D453B33B38}" type="datetimeFigureOut">
              <a:rPr lang="es-ES" smtClean="0"/>
              <a:pPr/>
              <a:t>17/11/2011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D941D7B-42A7-4DEB-A994-BFDEEF15744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49E74A-5BAC-4AB6-85FF-D6D453B33B38}" type="datetimeFigureOut">
              <a:rPr lang="es-ES" smtClean="0"/>
              <a:pPr/>
              <a:t>17/11/2011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D941D7B-42A7-4DEB-A994-BFDEEF15744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49E74A-5BAC-4AB6-85FF-D6D453B33B38}" type="datetimeFigureOut">
              <a:rPr lang="es-ES" smtClean="0"/>
              <a:pPr/>
              <a:t>17/11/2011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D941D7B-42A7-4DEB-A994-BFDEEF15744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C049E74A-5BAC-4AB6-85FF-D6D453B33B38}" type="datetimeFigureOut">
              <a:rPr lang="es-ES" smtClean="0"/>
              <a:pPr/>
              <a:t>17/11/2011</a:t>
            </a:fld>
            <a:endParaRPr lang="es-ES"/>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D941D7B-42A7-4DEB-A994-BFDEEF157447}" type="slidenum">
              <a:rPr lang="es-ES" smtClean="0"/>
              <a:pPr/>
              <a:t>‹Nº›</a:t>
            </a:fld>
            <a:endParaRPr lang="es-ES"/>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049E74A-5BAC-4AB6-85FF-D6D453B33B38}" type="datetimeFigureOut">
              <a:rPr lang="es-ES" smtClean="0"/>
              <a:pPr/>
              <a:t>17/11/2011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0D941D7B-42A7-4DEB-A994-BFDEEF157447}" type="slidenum">
              <a:rPr lang="es-ES" smtClean="0"/>
              <a:pPr/>
              <a:t>‹Nº›</a:t>
            </a:fld>
            <a:endParaRPr lang="es-ES"/>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049E74A-5BAC-4AB6-85FF-D6D453B33B38}" type="datetimeFigureOut">
              <a:rPr lang="es-ES" smtClean="0"/>
              <a:pPr/>
              <a:t>17/11/2011</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0D941D7B-42A7-4DEB-A994-BFDEEF15744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049E74A-5BAC-4AB6-85FF-D6D453B33B38}" type="datetimeFigureOut">
              <a:rPr lang="es-ES" smtClean="0"/>
              <a:pPr/>
              <a:t>17/11/2011</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0D941D7B-42A7-4DEB-A994-BFDEEF157447}" type="slidenum">
              <a:rPr lang="es-ES" smtClean="0"/>
              <a:pPr/>
              <a:t>‹Nº›</a:t>
            </a:fld>
            <a:endParaRPr lang="es-ES"/>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049E74A-5BAC-4AB6-85FF-D6D453B33B38}" type="datetimeFigureOut">
              <a:rPr lang="es-ES" smtClean="0"/>
              <a:pPr/>
              <a:t>17/11/2011</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0D941D7B-42A7-4DEB-A994-BFDEEF15744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C049E74A-5BAC-4AB6-85FF-D6D453B33B38}" type="datetimeFigureOut">
              <a:rPr lang="es-ES" smtClean="0"/>
              <a:pPr/>
              <a:t>17/11/2011</a:t>
            </a:fld>
            <a:endParaRPr lang="es-ES"/>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D941D7B-42A7-4DEB-A994-BFDEEF157447}" type="slidenum">
              <a:rPr lang="es-ES" smtClean="0"/>
              <a:pPr/>
              <a:t>‹Nº›</a:t>
            </a:fld>
            <a:endParaRPr lang="es-ES"/>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C049E74A-5BAC-4AB6-85FF-D6D453B33B38}" type="datetimeFigureOut">
              <a:rPr lang="es-ES" smtClean="0"/>
              <a:pPr/>
              <a:t>17/11/2011</a:t>
            </a:fld>
            <a:endParaRPr lang="es-ES"/>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D941D7B-42A7-4DEB-A994-BFDEEF157447}" type="slidenum">
              <a:rPr lang="es-ES" smtClean="0"/>
              <a:pPr/>
              <a:t>‹Nº›</a:t>
            </a:fld>
            <a:endParaRPr lang="es-ES"/>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049E74A-5BAC-4AB6-85FF-D6D453B33B38}" type="datetimeFigureOut">
              <a:rPr lang="es-ES" smtClean="0"/>
              <a:pPr/>
              <a:t>17/11/2011</a:t>
            </a:fld>
            <a:endParaRPr lang="es-ES"/>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D941D7B-42A7-4DEB-A994-BFDEEF157447}" type="slidenum">
              <a:rPr lang="es-ES" smtClean="0"/>
              <a:pPr/>
              <a:t>‹Nº›</a:t>
            </a:fld>
            <a:endParaRPr lang="es-ES"/>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Documento_de_Microsoft_Office_Word2.docx"/><Relationship Id="rId7" Type="http://schemas.openxmlformats.org/officeDocument/2006/relationships/package" Target="../embeddings/Documento_de_Microsoft_Office_Word6.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Documento_de_Microsoft_Office_Word5.docx"/><Relationship Id="rId5" Type="http://schemas.openxmlformats.org/officeDocument/2006/relationships/package" Target="../embeddings/Documento_de_Microsoft_Office_Word4.docx"/><Relationship Id="rId4" Type="http://schemas.openxmlformats.org/officeDocument/2006/relationships/package" Target="../embeddings/Documento_de_Microsoft_Office_Word3.docx"/></Relationships>
</file>

<file path=ppt/slides/_rels/slide11.xml.rels><?xml version="1.0" encoding="UTF-8" standalone="yes"?>
<Relationships xmlns="http://schemas.openxmlformats.org/package/2006/relationships"><Relationship Id="rId3" Type="http://schemas.openxmlformats.org/officeDocument/2006/relationships/package" Target="../embeddings/Hoja_de_c_lculo_de_Microsoft_Office_Excel7.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3" Type="http://schemas.openxmlformats.org/officeDocument/2006/relationships/package" Target="../embeddings/Hoja_de_c_lculo_de_Microsoft_Office_Excel8.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3" Type="http://schemas.openxmlformats.org/officeDocument/2006/relationships/package" Target="../embeddings/Hoja_de_c_lculo_de_Microsoft_Office_Excel9.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Documento_de_Microsoft_Office_Word10.docx"/><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package" Target="../embeddings/Documento_de_Microsoft_Office_Word12.docx"/><Relationship Id="rId4" Type="http://schemas.openxmlformats.org/officeDocument/2006/relationships/package" Target="../embeddings/Documento_de_Microsoft_Office_Word11.doc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package" Target="../embeddings/Documento_de_Microsoft_Office_Word16.docx"/><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package" Target="../embeddings/Documento_de_Microsoft_Office_Word15.docx"/><Relationship Id="rId5" Type="http://schemas.openxmlformats.org/officeDocument/2006/relationships/package" Target="../embeddings/Documento_de_Microsoft_Office_Word14.docx"/><Relationship Id="rId4" Type="http://schemas.openxmlformats.org/officeDocument/2006/relationships/package" Target="../embeddings/Documento_de_Microsoft_Office_Word13.doc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Documento_de_Microsoft_Office_Word19.docx"/><Relationship Id="rId5" Type="http://schemas.openxmlformats.org/officeDocument/2006/relationships/package" Target="../embeddings/Documento_de_Microsoft_Office_Word18.docx"/><Relationship Id="rId4" Type="http://schemas.openxmlformats.org/officeDocument/2006/relationships/package" Target="../embeddings/Documento_de_Microsoft_Office_Word17.docx"/></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package" Target="../embeddings/Documento_de_Microsoft_Office_Word20.docx"/><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package" Target="../embeddings/Documento_de_Microsoft_Office_Word22.docx"/><Relationship Id="rId4" Type="http://schemas.openxmlformats.org/officeDocument/2006/relationships/package" Target="../embeddings/Documento_de_Microsoft_Office_Word21.docx"/></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package" Target="../embeddings/Documento_de_Microsoft_Office_Word28.docx"/><Relationship Id="rId3" Type="http://schemas.openxmlformats.org/officeDocument/2006/relationships/package" Target="../embeddings/Documento_de_Microsoft_Office_Word23.docx"/><Relationship Id="rId7" Type="http://schemas.openxmlformats.org/officeDocument/2006/relationships/package" Target="../embeddings/Documento_de_Microsoft_Office_Word27.doc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package" Target="../embeddings/Documento_de_Microsoft_Office_Word26.docx"/><Relationship Id="rId5" Type="http://schemas.openxmlformats.org/officeDocument/2006/relationships/package" Target="../embeddings/Documento_de_Microsoft_Office_Word25.docx"/><Relationship Id="rId4" Type="http://schemas.openxmlformats.org/officeDocument/2006/relationships/package" Target="../embeddings/Documento_de_Microsoft_Office_Word24.docx"/></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package" Target="../embeddings/Documento_de_Microsoft_Office_Word29.docx"/><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62.xml.rels><?xml version="1.0" encoding="UTF-8" standalone="yes"?>
<Relationships xmlns="http://schemas.openxmlformats.org/package/2006/relationships"><Relationship Id="rId8" Type="http://schemas.openxmlformats.org/officeDocument/2006/relationships/package" Target="../embeddings/Documento_de_Microsoft_Office_Word35.docx"/><Relationship Id="rId3" Type="http://schemas.openxmlformats.org/officeDocument/2006/relationships/package" Target="../embeddings/Documento_de_Microsoft_Office_Word30.docx"/><Relationship Id="rId7" Type="http://schemas.openxmlformats.org/officeDocument/2006/relationships/package" Target="../embeddings/Documento_de_Microsoft_Office_Word34.docx"/><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package" Target="../embeddings/Documento_de_Microsoft_Office_Word33.docx"/><Relationship Id="rId5" Type="http://schemas.openxmlformats.org/officeDocument/2006/relationships/package" Target="../embeddings/Documento_de_Microsoft_Office_Word32.docx"/><Relationship Id="rId4" Type="http://schemas.openxmlformats.org/officeDocument/2006/relationships/package" Target="../embeddings/Documento_de_Microsoft_Office_Word31.docx"/></Relationships>
</file>

<file path=ppt/slides/_rels/slide63.xml.rels><?xml version="1.0" encoding="UTF-8" standalone="yes"?>
<Relationships xmlns="http://schemas.openxmlformats.org/package/2006/relationships"><Relationship Id="rId3" Type="http://schemas.openxmlformats.org/officeDocument/2006/relationships/package" Target="../embeddings/Documento_de_Microsoft_Office_Word36.docx"/><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package" Target="../embeddings/Documento_de_Microsoft_Office_Word39.docx"/><Relationship Id="rId5" Type="http://schemas.openxmlformats.org/officeDocument/2006/relationships/package" Target="../embeddings/Documento_de_Microsoft_Office_Word38.docx"/><Relationship Id="rId4" Type="http://schemas.openxmlformats.org/officeDocument/2006/relationships/package" Target="../embeddings/Documento_de_Microsoft_Office_Word37.docx"/></Relationships>
</file>

<file path=ppt/slides/_rels/slide64.xml.rels><?xml version="1.0" encoding="UTF-8" standalone="yes"?>
<Relationships xmlns="http://schemas.openxmlformats.org/package/2006/relationships"><Relationship Id="rId3" Type="http://schemas.openxmlformats.org/officeDocument/2006/relationships/package" Target="../embeddings/Documento_de_Microsoft_Office_Word40.docx"/><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package" Target="../embeddings/Documento_de_Microsoft_Office_Word43.docx"/><Relationship Id="rId5" Type="http://schemas.openxmlformats.org/officeDocument/2006/relationships/package" Target="../embeddings/Documento_de_Microsoft_Office_Word42.docx"/><Relationship Id="rId4" Type="http://schemas.openxmlformats.org/officeDocument/2006/relationships/package" Target="../embeddings/Documento_de_Microsoft_Office_Word41.docx"/></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package" Target="../embeddings/Documento_de_Microsoft_Office_Word44.doc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package" Target="../embeddings/Documento_de_Microsoft_Office_Word45.docx"/></Relationships>
</file>

<file path=ppt/slides/_rels/slide68.xml.rels><?xml version="1.0" encoding="UTF-8" standalone="yes"?>
<Relationships xmlns="http://schemas.openxmlformats.org/package/2006/relationships"><Relationship Id="rId3" Type="http://schemas.openxmlformats.org/officeDocument/2006/relationships/package" Target="../embeddings/Documento_de_Microsoft_Office_Word46.docx"/><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package" Target="../embeddings/Documento_de_Microsoft_Office_Word47.docx"/></Relationships>
</file>

<file path=ppt/slides/_rels/slide69.xml.rels><?xml version="1.0" encoding="UTF-8" standalone="yes"?>
<Relationships xmlns="http://schemas.openxmlformats.org/package/2006/relationships"><Relationship Id="rId3" Type="http://schemas.openxmlformats.org/officeDocument/2006/relationships/package" Target="../embeddings/Documento_de_Microsoft_Office_Word48.docx"/><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package" Target="../embeddings/Documento_de_Microsoft_Office_Word49.docx"/><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786058"/>
            <a:ext cx="8339166" cy="3571900"/>
          </a:xfrm>
        </p:spPr>
        <p:txBody>
          <a:bodyPr>
            <a:normAutofit/>
          </a:bodyPr>
          <a:lstStyle/>
          <a:p>
            <a:pPr algn="ctr"/>
            <a:r>
              <a:rPr lang="es-ES" sz="3200" b="1" dirty="0" smtClean="0">
                <a:latin typeface="Arial" pitchFamily="34" charset="0"/>
                <a:cs typeface="Arial" pitchFamily="34" charset="0"/>
              </a:rPr>
              <a:t>“ESTUDIO PARA LA CREACIÓN DE UNA EMPRESA QUE PRESTE EL SERVICIO DE  ESTAMPACIÓN TEXTIL CON IMPRESIÓN DIGITAL DIRECTA A PEQUEÑAS Y MEDIANAS EMPRESAS DE LAS  PROVINCIAS DE PICHINCHA E IMBABURA”</a:t>
            </a:r>
            <a:endParaRPr lang="es-ES" sz="3200" b="1" dirty="0">
              <a:latin typeface="Arial" pitchFamily="34" charset="0"/>
              <a:cs typeface="Arial" pitchFamily="34" charset="0"/>
            </a:endParaRPr>
          </a:p>
        </p:txBody>
      </p:sp>
      <p:grpSp>
        <p:nvGrpSpPr>
          <p:cNvPr id="9" name="8 Grupo"/>
          <p:cNvGrpSpPr/>
          <p:nvPr/>
        </p:nvGrpSpPr>
        <p:grpSpPr>
          <a:xfrm>
            <a:off x="500034" y="357166"/>
            <a:ext cx="8143932" cy="1928826"/>
            <a:chOff x="500034" y="357166"/>
            <a:chExt cx="8143932" cy="1928826"/>
          </a:xfrm>
        </p:grpSpPr>
        <p:pic>
          <p:nvPicPr>
            <p:cNvPr id="1028" name="Picture 4" descr="E:\FORMATOS TESIS\FORMATOS TESIS\FORMATO CD EN ARCHIVOS DE IMAGEN\logoCEAC.jpg"/>
            <p:cNvPicPr>
              <a:picLocks noChangeAspect="1" noChangeArrowheads="1"/>
            </p:cNvPicPr>
            <p:nvPr/>
          </p:nvPicPr>
          <p:blipFill>
            <a:blip r:embed="rId2" cstate="print"/>
            <a:srcRect/>
            <a:stretch>
              <a:fillRect/>
            </a:stretch>
          </p:blipFill>
          <p:spPr bwMode="auto">
            <a:xfrm>
              <a:off x="6615648" y="357166"/>
              <a:ext cx="2028318" cy="1928826"/>
            </a:xfrm>
            <a:prstGeom prst="rect">
              <a:avLst/>
            </a:prstGeom>
            <a:noFill/>
            <a:effectLst>
              <a:glow rad="228600">
                <a:schemeClr val="accent4">
                  <a:satMod val="175000"/>
                  <a:alpha val="40000"/>
                </a:schemeClr>
              </a:glow>
            </a:effectLst>
            <a:scene3d>
              <a:camera prst="obliqueBottomRight"/>
              <a:lightRig rig="threePt" dir="t"/>
            </a:scene3d>
            <a:sp3d>
              <a:bevelT/>
            </a:sp3d>
          </p:spPr>
        </p:pic>
        <p:pic>
          <p:nvPicPr>
            <p:cNvPr id="1029" name="Picture 5" descr="E:\FORMATOS TESIS\FORMATOS TESIS\FORMATO CD EN ARCHIVOS DE IMAGEN\LOGO ESPE.jpg"/>
            <p:cNvPicPr>
              <a:picLocks noChangeAspect="1" noChangeArrowheads="1"/>
            </p:cNvPicPr>
            <p:nvPr/>
          </p:nvPicPr>
          <p:blipFill>
            <a:blip r:embed="rId3"/>
            <a:srcRect/>
            <a:stretch>
              <a:fillRect/>
            </a:stretch>
          </p:blipFill>
          <p:spPr bwMode="auto">
            <a:xfrm>
              <a:off x="500034" y="512921"/>
              <a:ext cx="5929354" cy="1630195"/>
            </a:xfrm>
            <a:prstGeom prst="rect">
              <a:avLst/>
            </a:prstGeom>
            <a:noFill/>
            <a:effectLst>
              <a:glow rad="228600">
                <a:schemeClr val="accent4">
                  <a:satMod val="175000"/>
                  <a:alpha val="40000"/>
                </a:schemeClr>
              </a:glow>
            </a:effectLst>
            <a:scene3d>
              <a:camera prst="obliqueBottomLeft"/>
              <a:lightRig rig="threePt" dir="t"/>
            </a:scene3d>
            <a:sp3d>
              <a:bevelT/>
            </a:sp3d>
          </p:spPr>
        </p:pic>
      </p:gr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t>ESTUDIO DE MERCADO</a:t>
            </a:r>
            <a:endParaRPr lang="es-ES" dirty="0"/>
          </a:p>
        </p:txBody>
      </p:sp>
      <p:sp>
        <p:nvSpPr>
          <p:cNvPr id="5" name="4 CuadroTexto"/>
          <p:cNvSpPr txBox="1"/>
          <p:nvPr/>
        </p:nvSpPr>
        <p:spPr>
          <a:xfrm>
            <a:off x="571472" y="1643050"/>
            <a:ext cx="3357586" cy="707886"/>
          </a:xfrm>
          <a:prstGeom prst="rect">
            <a:avLst/>
          </a:prstGeom>
          <a:noFill/>
        </p:spPr>
        <p:txBody>
          <a:bodyPr wrap="square" rtlCol="0">
            <a:spAutoFit/>
          </a:bodyPr>
          <a:lstStyle/>
          <a:p>
            <a:pPr algn="ctr"/>
            <a:r>
              <a:rPr lang="es-ES" sz="2000" u="sng" dirty="0" smtClean="0">
                <a:latin typeface="Arial" pitchFamily="34" charset="0"/>
                <a:cs typeface="Arial" pitchFamily="34" charset="0"/>
              </a:rPr>
              <a:t>TAMAÑO DE LA MUESTRA</a:t>
            </a:r>
            <a:endParaRPr lang="es-ES" sz="2000" u="sng"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6096" name="Object 16"/>
          <p:cNvGraphicFramePr>
            <a:graphicFrameLocks noChangeAspect="1"/>
          </p:cNvGraphicFramePr>
          <p:nvPr/>
        </p:nvGraphicFramePr>
        <p:xfrm>
          <a:off x="425450" y="2285993"/>
          <a:ext cx="2729889" cy="1928825"/>
        </p:xfrm>
        <a:graphic>
          <a:graphicData uri="http://schemas.openxmlformats.org/presentationml/2006/ole">
            <p:oleObj spid="_x0000_s46096" name="Documento" r:id="rId3" imgW="5424419" imgH="3486566" progId="Word.Document.12">
              <p:embed/>
            </p:oleObj>
          </a:graphicData>
        </a:graphic>
      </p:graphicFrame>
      <p:graphicFrame>
        <p:nvGraphicFramePr>
          <p:cNvPr id="46098" name="Object 18"/>
          <p:cNvGraphicFramePr>
            <a:graphicFrameLocks noChangeAspect="1"/>
          </p:cNvGraphicFramePr>
          <p:nvPr/>
        </p:nvGraphicFramePr>
        <p:xfrm>
          <a:off x="-714412" y="5486400"/>
          <a:ext cx="4657725" cy="514368"/>
        </p:xfrm>
        <a:graphic>
          <a:graphicData uri="http://schemas.openxmlformats.org/presentationml/2006/ole">
            <p:oleObj spid="_x0000_s46098" name="Documento" r:id="rId4" imgW="5433788" imgH="446710" progId="Word.Document.12">
              <p:embed/>
            </p:oleObj>
          </a:graphicData>
        </a:graphic>
      </p:graphicFrame>
      <p:graphicFrame>
        <p:nvGraphicFramePr>
          <p:cNvPr id="46099" name="Object 19"/>
          <p:cNvGraphicFramePr>
            <a:graphicFrameLocks noChangeAspect="1"/>
          </p:cNvGraphicFramePr>
          <p:nvPr/>
        </p:nvGraphicFramePr>
        <p:xfrm>
          <a:off x="-1114427" y="4286256"/>
          <a:ext cx="5400675" cy="714380"/>
        </p:xfrm>
        <a:graphic>
          <a:graphicData uri="http://schemas.openxmlformats.org/presentationml/2006/ole">
            <p:oleObj spid="_x0000_s46099" name="Documento" r:id="rId5" imgW="5415050" imgH="515822" progId="Word.Document.12">
              <p:embed/>
            </p:oleObj>
          </a:graphicData>
        </a:graphic>
      </p:graphicFrame>
      <p:sp>
        <p:nvSpPr>
          <p:cNvPr id="9" name="8 CuadroTexto"/>
          <p:cNvSpPr txBox="1"/>
          <p:nvPr/>
        </p:nvSpPr>
        <p:spPr>
          <a:xfrm>
            <a:off x="4929190" y="1785926"/>
            <a:ext cx="3357586"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PRUEBA PILOTO</a:t>
            </a:r>
            <a:endParaRPr lang="es-ES" sz="2000" u="sng" dirty="0">
              <a:latin typeface="Arial" pitchFamily="34" charset="0"/>
              <a:cs typeface="Arial" pitchFamily="34" charset="0"/>
            </a:endParaRPr>
          </a:p>
        </p:txBody>
      </p:sp>
      <p:grpSp>
        <p:nvGrpSpPr>
          <p:cNvPr id="10" name="Group 2"/>
          <p:cNvGrpSpPr>
            <a:grpSpLocks/>
          </p:cNvGrpSpPr>
          <p:nvPr/>
        </p:nvGrpSpPr>
        <p:grpSpPr bwMode="auto">
          <a:xfrm>
            <a:off x="4143218" y="2428868"/>
            <a:ext cx="4500594" cy="1500198"/>
            <a:chOff x="2870" y="13516"/>
            <a:chExt cx="6945" cy="1754"/>
          </a:xfrm>
          <a:solidFill>
            <a:schemeClr val="tx2">
              <a:lumMod val="50000"/>
            </a:schemeClr>
          </a:solidFill>
        </p:grpSpPr>
        <p:sp>
          <p:nvSpPr>
            <p:cNvPr id="11" name="Text Box 3"/>
            <p:cNvSpPr txBox="1">
              <a:spLocks noChangeArrowheads="1"/>
            </p:cNvSpPr>
            <p:nvPr/>
          </p:nvSpPr>
          <p:spPr bwMode="auto">
            <a:xfrm>
              <a:off x="2870" y="13516"/>
              <a:ext cx="6945" cy="1754"/>
            </a:xfrm>
            <a:prstGeom prst="rect">
              <a:avLst/>
            </a:prstGeom>
            <a:grpFill/>
            <a:ln w="28575">
              <a:solidFill>
                <a:schemeClr val="bg2">
                  <a:lumMod val="40000"/>
                  <a:lumOff val="6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cs typeface="Arial" pitchFamily="34" charset="0"/>
                </a:rPr>
                <a:t>¿Estaría dispuesto a contratar el servicio de estampación textil con impresión digital directa?</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bg1"/>
                </a:solidFill>
                <a:effectLst/>
                <a:latin typeface="Arial" pitchFamily="34" charset="0"/>
              </a:endParaRPr>
            </a:p>
          </p:txBody>
        </p:sp>
        <p:sp>
          <p:nvSpPr>
            <p:cNvPr id="12" name="Rectangle 4"/>
            <p:cNvSpPr>
              <a:spLocks noChangeArrowheads="1"/>
            </p:cNvSpPr>
            <p:nvPr/>
          </p:nvSpPr>
          <p:spPr bwMode="auto">
            <a:xfrm>
              <a:off x="4365" y="14611"/>
              <a:ext cx="780" cy="405"/>
            </a:xfrm>
            <a:prstGeom prst="rect">
              <a:avLst/>
            </a:prstGeom>
            <a:grpFill/>
            <a:ln w="28575">
              <a:solidFill>
                <a:schemeClr val="bg2">
                  <a:lumMod val="40000"/>
                  <a:lumOff val="6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rPr>
                <a:t>SI</a:t>
              </a:r>
            </a:p>
          </p:txBody>
        </p:sp>
        <p:sp>
          <p:nvSpPr>
            <p:cNvPr id="13" name="Rectangle 5"/>
            <p:cNvSpPr>
              <a:spLocks noChangeArrowheads="1"/>
            </p:cNvSpPr>
            <p:nvPr/>
          </p:nvSpPr>
          <p:spPr bwMode="auto">
            <a:xfrm>
              <a:off x="4620" y="14311"/>
              <a:ext cx="270" cy="239"/>
            </a:xfrm>
            <a:prstGeom prst="rect">
              <a:avLst/>
            </a:prstGeom>
            <a:grpFill/>
            <a:ln w="28575">
              <a:solidFill>
                <a:schemeClr val="bg2">
                  <a:lumMod val="40000"/>
                  <a:lumOff val="60000"/>
                </a:schemeClr>
              </a:solidFill>
              <a:miter lim="800000"/>
              <a:headEnd/>
              <a:tailEnd/>
            </a:ln>
          </p:spPr>
          <p:txBody>
            <a:bodyPr vert="horz" wrap="square" lIns="91440" tIns="45720" rIns="91440" bIns="45720" numCol="1" anchor="t" anchorCtr="0" compatLnSpc="1">
              <a:prstTxWarp prst="textNoShape">
                <a:avLst/>
              </a:prstTxWarp>
            </a:bodyPr>
            <a:lstStyle/>
            <a:p>
              <a:endParaRPr lang="es-ES" dirty="0">
                <a:solidFill>
                  <a:schemeClr val="bg1"/>
                </a:solidFill>
              </a:endParaRPr>
            </a:p>
          </p:txBody>
        </p:sp>
        <p:sp>
          <p:nvSpPr>
            <p:cNvPr id="14" name="Rectangle 6"/>
            <p:cNvSpPr>
              <a:spLocks noChangeArrowheads="1"/>
            </p:cNvSpPr>
            <p:nvPr/>
          </p:nvSpPr>
          <p:spPr bwMode="auto">
            <a:xfrm>
              <a:off x="7185" y="14611"/>
              <a:ext cx="780" cy="405"/>
            </a:xfrm>
            <a:prstGeom prst="rect">
              <a:avLst/>
            </a:prstGeom>
            <a:grpFill/>
            <a:ln w="28575">
              <a:solidFill>
                <a:schemeClr val="bg2">
                  <a:lumMod val="40000"/>
                  <a:lumOff val="6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rPr>
                <a:t>NO</a:t>
              </a:r>
            </a:p>
          </p:txBody>
        </p:sp>
        <p:sp>
          <p:nvSpPr>
            <p:cNvPr id="15" name="Rectangle 7"/>
            <p:cNvSpPr>
              <a:spLocks noChangeArrowheads="1"/>
            </p:cNvSpPr>
            <p:nvPr/>
          </p:nvSpPr>
          <p:spPr bwMode="auto">
            <a:xfrm>
              <a:off x="7440" y="14311"/>
              <a:ext cx="270" cy="239"/>
            </a:xfrm>
            <a:prstGeom prst="rect">
              <a:avLst/>
            </a:prstGeom>
            <a:grpFill/>
            <a:ln w="28575">
              <a:solidFill>
                <a:schemeClr val="bg2">
                  <a:lumMod val="40000"/>
                  <a:lumOff val="60000"/>
                </a:schemeClr>
              </a:solidFill>
              <a:miter lim="800000"/>
              <a:headEnd/>
              <a:tailEnd/>
            </a:ln>
          </p:spPr>
          <p:txBody>
            <a:bodyPr vert="horz" wrap="square" lIns="91440" tIns="45720" rIns="91440" bIns="45720" numCol="1" anchor="t" anchorCtr="0" compatLnSpc="1">
              <a:prstTxWarp prst="textNoShape">
                <a:avLst/>
              </a:prstTxWarp>
            </a:bodyPr>
            <a:lstStyle/>
            <a:p>
              <a:endParaRPr lang="es-ES">
                <a:solidFill>
                  <a:schemeClr val="bg1"/>
                </a:solidFill>
              </a:endParaRPr>
            </a:p>
          </p:txBody>
        </p:sp>
      </p:grpSp>
      <p:graphicFrame>
        <p:nvGraphicFramePr>
          <p:cNvPr id="46100" name="Object 20"/>
          <p:cNvGraphicFramePr>
            <a:graphicFrameLocks noChangeAspect="1"/>
          </p:cNvGraphicFramePr>
          <p:nvPr/>
        </p:nvGraphicFramePr>
        <p:xfrm>
          <a:off x="4857752" y="4210061"/>
          <a:ext cx="4591050" cy="862013"/>
        </p:xfrm>
        <a:graphic>
          <a:graphicData uri="http://schemas.openxmlformats.org/presentationml/2006/ole">
            <p:oleObj spid="_x0000_s46100" name="Documento" r:id="rId6" imgW="4595617" imgH="721190" progId="Word.Document.12">
              <p:embed/>
            </p:oleObj>
          </a:graphicData>
        </a:graphic>
      </p:graphicFrame>
      <p:graphicFrame>
        <p:nvGraphicFramePr>
          <p:cNvPr id="46101" name="Object 21"/>
          <p:cNvGraphicFramePr>
            <a:graphicFrameLocks noChangeAspect="1"/>
          </p:cNvGraphicFramePr>
          <p:nvPr/>
        </p:nvGraphicFramePr>
        <p:xfrm>
          <a:off x="4833972" y="4962542"/>
          <a:ext cx="4595812" cy="895350"/>
        </p:xfrm>
        <a:graphic>
          <a:graphicData uri="http://schemas.openxmlformats.org/presentationml/2006/ole">
            <p:oleObj spid="_x0000_s46101" name="Documento" r:id="rId7" imgW="4595617" imgH="721190" progId="Word.Document.12">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642942"/>
          </a:xfrm>
        </p:spPr>
        <p:txBody>
          <a:bodyPr>
            <a:normAutofit fontScale="90000"/>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571472" y="1467137"/>
            <a:ext cx="8001056" cy="461665"/>
          </a:xfrm>
          <a:prstGeom prst="rect">
            <a:avLst/>
          </a:prstGeom>
          <a:noFill/>
        </p:spPr>
        <p:txBody>
          <a:bodyPr wrap="square" rtlCol="0">
            <a:spAutoFit/>
          </a:bodyPr>
          <a:lstStyle/>
          <a:p>
            <a:r>
              <a:rPr lang="es-ES" sz="2000" b="1" i="1" dirty="0" smtClean="0">
                <a:latin typeface="Arial" pitchFamily="34" charset="0"/>
                <a:cs typeface="Arial" pitchFamily="34" charset="0"/>
              </a:rPr>
              <a:t>PREGUNTA 10</a:t>
            </a:r>
            <a:r>
              <a:rPr lang="es-ES" sz="2400" dirty="0" smtClean="0"/>
              <a:t>		</a:t>
            </a:r>
            <a:endParaRPr lang="es-ES" sz="2400" dirty="0">
              <a:solidFill>
                <a:srgbClr val="FFC000"/>
              </a:solidFill>
            </a:endParaRPr>
          </a:p>
        </p:txBody>
      </p:sp>
      <p:sp>
        <p:nvSpPr>
          <p:cNvPr id="10" name="9 CuadroTexto"/>
          <p:cNvSpPr txBox="1"/>
          <p:nvPr/>
        </p:nvSpPr>
        <p:spPr>
          <a:xfrm>
            <a:off x="571472" y="2000240"/>
            <a:ext cx="8072494" cy="707886"/>
          </a:xfrm>
          <a:prstGeom prst="rect">
            <a:avLst/>
          </a:prstGeom>
          <a:noFill/>
        </p:spPr>
        <p:txBody>
          <a:bodyPr wrap="square" rtlCol="0">
            <a:spAutoFit/>
          </a:bodyPr>
          <a:lstStyle/>
          <a:p>
            <a:pPr algn="ctr"/>
            <a:r>
              <a:rPr lang="es-ES" sz="2000" dirty="0" smtClean="0">
                <a:solidFill>
                  <a:srgbClr val="FFC000"/>
                </a:solidFill>
                <a:latin typeface="Arial" pitchFamily="34" charset="0"/>
                <a:cs typeface="Arial" pitchFamily="34" charset="0"/>
              </a:rPr>
              <a:t>¿Estaría dispuesto a contratar el servicio de estampación textil con impresión digital directa?</a:t>
            </a:r>
            <a:endParaRPr lang="es-ES" sz="2000" dirty="0">
              <a:solidFill>
                <a:srgbClr val="FFC000"/>
              </a:solidFill>
              <a:latin typeface="Arial" pitchFamily="34" charset="0"/>
              <a:cs typeface="Arial" pitchFamily="34" charset="0"/>
            </a:endParaRPr>
          </a:p>
        </p:txBody>
      </p:sp>
      <p:sp>
        <p:nvSpPr>
          <p:cNvPr id="12" name="11 Rectángulo"/>
          <p:cNvSpPr/>
          <p:nvPr/>
        </p:nvSpPr>
        <p:spPr>
          <a:xfrm>
            <a:off x="5500694" y="4357694"/>
            <a:ext cx="1785950" cy="707886"/>
          </a:xfrm>
          <a:prstGeom prst="rect">
            <a:avLst/>
          </a:prstGeom>
          <a:solidFill>
            <a:srgbClr val="FFC000"/>
          </a:solidFill>
        </p:spPr>
        <p:txBody>
          <a:bodyPr wrap="square">
            <a:spAutoFit/>
          </a:bodyPr>
          <a:lstStyle/>
          <a:p>
            <a:pPr lvl="0" algn="just" fontAlgn="base">
              <a:spcBef>
                <a:spcPct val="0"/>
              </a:spcBef>
              <a:spcAft>
                <a:spcPct val="0"/>
              </a:spcAft>
            </a:pPr>
            <a:r>
              <a:rPr lang="es-EC" sz="2000" dirty="0" smtClean="0">
                <a:solidFill>
                  <a:schemeClr val="bg1"/>
                </a:solidFill>
                <a:latin typeface="Arial" pitchFamily="34" charset="0"/>
                <a:ea typeface="Times New Roman" pitchFamily="18" charset="0"/>
                <a:cs typeface="Arial" pitchFamily="34" charset="0"/>
              </a:rPr>
              <a:t>Si 	90%</a:t>
            </a:r>
          </a:p>
          <a:p>
            <a:pPr lvl="0" algn="just" fontAlgn="base">
              <a:spcBef>
                <a:spcPct val="0"/>
              </a:spcBef>
              <a:spcAft>
                <a:spcPct val="0"/>
              </a:spcAft>
            </a:pPr>
            <a:r>
              <a:rPr lang="es-EC" sz="2000" dirty="0" smtClean="0">
                <a:latin typeface="Arial" pitchFamily="34" charset="0"/>
                <a:ea typeface="Times New Roman" pitchFamily="18" charset="0"/>
                <a:cs typeface="Arial" pitchFamily="34" charset="0"/>
              </a:rPr>
              <a:t>No 	10%</a:t>
            </a:r>
          </a:p>
        </p:txBody>
      </p:sp>
      <p:graphicFrame>
        <p:nvGraphicFramePr>
          <p:cNvPr id="63491" name="Object 3"/>
          <p:cNvGraphicFramePr>
            <a:graphicFrameLocks noChangeAspect="1"/>
          </p:cNvGraphicFramePr>
          <p:nvPr/>
        </p:nvGraphicFramePr>
        <p:xfrm>
          <a:off x="571472" y="2857496"/>
          <a:ext cx="4572032" cy="3714776"/>
        </p:xfrm>
        <a:graphic>
          <a:graphicData uri="http://schemas.openxmlformats.org/presentationml/2006/ole">
            <p:oleObj spid="_x0000_s63491" name="Hoja de cálculo" r:id="rId3" imgW="3695700" imgH="2076450" progId="Excel.Sheet.12">
              <p:embed/>
            </p:oleObj>
          </a:graphicData>
        </a:graphic>
      </p:graphicFrame>
      <p:sp>
        <p:nvSpPr>
          <p:cNvPr id="9" name="8 CuadroTexto"/>
          <p:cNvSpPr txBox="1"/>
          <p:nvPr/>
        </p:nvSpPr>
        <p:spPr>
          <a:xfrm>
            <a:off x="571472" y="857232"/>
            <a:ext cx="8072494" cy="523220"/>
          </a:xfrm>
          <a:prstGeom prst="rect">
            <a:avLst/>
          </a:prstGeom>
          <a:noFill/>
        </p:spPr>
        <p:txBody>
          <a:bodyPr wrap="square" rtlCol="0">
            <a:spAutoFit/>
          </a:bodyPr>
          <a:lstStyle/>
          <a:p>
            <a:pPr algn="ctr"/>
            <a:r>
              <a:rPr lang="es-ES" sz="2800" u="sng" dirty="0" smtClean="0">
                <a:latin typeface="Arial" pitchFamily="34" charset="0"/>
                <a:cs typeface="Arial" pitchFamily="34" charset="0"/>
              </a:rPr>
              <a:t>ANÁLISIS DE LOS RESULTADOS</a:t>
            </a:r>
            <a:endParaRPr lang="es-ES" sz="28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571472" y="1571612"/>
            <a:ext cx="8001056" cy="461665"/>
          </a:xfrm>
          <a:prstGeom prst="rect">
            <a:avLst/>
          </a:prstGeom>
          <a:noFill/>
        </p:spPr>
        <p:txBody>
          <a:bodyPr wrap="square" rtlCol="0">
            <a:spAutoFit/>
          </a:bodyPr>
          <a:lstStyle/>
          <a:p>
            <a:r>
              <a:rPr lang="es-ES" sz="2000" b="1" i="1" dirty="0" smtClean="0">
                <a:latin typeface="Arial" pitchFamily="34" charset="0"/>
                <a:cs typeface="Arial" pitchFamily="34" charset="0"/>
              </a:rPr>
              <a:t>PREGUNTA 12</a:t>
            </a:r>
            <a:r>
              <a:rPr lang="es-ES" sz="2400" dirty="0" smtClean="0"/>
              <a:t>		</a:t>
            </a:r>
            <a:endParaRPr lang="es-ES" sz="2400" dirty="0">
              <a:solidFill>
                <a:srgbClr val="FFC000"/>
              </a:solidFill>
            </a:endParaRPr>
          </a:p>
        </p:txBody>
      </p:sp>
      <p:sp>
        <p:nvSpPr>
          <p:cNvPr id="10" name="9 CuadroTexto"/>
          <p:cNvSpPr txBox="1"/>
          <p:nvPr/>
        </p:nvSpPr>
        <p:spPr>
          <a:xfrm>
            <a:off x="571472" y="2028758"/>
            <a:ext cx="8072494" cy="400110"/>
          </a:xfrm>
          <a:prstGeom prst="rect">
            <a:avLst/>
          </a:prstGeom>
          <a:noFill/>
        </p:spPr>
        <p:txBody>
          <a:bodyPr wrap="square" rtlCol="0">
            <a:spAutoFit/>
          </a:bodyPr>
          <a:lstStyle/>
          <a:p>
            <a:pPr algn="ctr"/>
            <a:r>
              <a:rPr lang="es-ES" sz="2000" dirty="0" smtClean="0">
                <a:solidFill>
                  <a:srgbClr val="FFC000"/>
                </a:solidFill>
                <a:latin typeface="Arial" pitchFamily="34" charset="0"/>
                <a:cs typeface="Arial" pitchFamily="34" charset="0"/>
              </a:rPr>
              <a:t>¿Cuántos metros de tela estampada utiliza mensualmente?</a:t>
            </a:r>
            <a:endParaRPr lang="es-ES" sz="2000" dirty="0">
              <a:solidFill>
                <a:srgbClr val="FFC000"/>
              </a:solidFill>
              <a:latin typeface="Arial" pitchFamily="34" charset="0"/>
              <a:cs typeface="Arial" pitchFamily="34" charset="0"/>
            </a:endParaRPr>
          </a:p>
        </p:txBody>
      </p:sp>
      <p:sp>
        <p:nvSpPr>
          <p:cNvPr id="12" name="11 Rectángulo"/>
          <p:cNvSpPr/>
          <p:nvPr/>
        </p:nvSpPr>
        <p:spPr>
          <a:xfrm>
            <a:off x="4929190" y="3918900"/>
            <a:ext cx="4000528" cy="1938992"/>
          </a:xfrm>
          <a:prstGeom prst="rect">
            <a:avLst/>
          </a:prstGeom>
          <a:solidFill>
            <a:srgbClr val="FFC000"/>
          </a:solidFill>
        </p:spPr>
        <p:txBody>
          <a:bodyPr wrap="square">
            <a:spAutoFit/>
          </a:bodyPr>
          <a:lstStyle/>
          <a:p>
            <a:pPr lvl="0" algn="just" fontAlgn="base">
              <a:spcBef>
                <a:spcPct val="0"/>
              </a:spcBef>
              <a:spcAft>
                <a:spcPct val="0"/>
              </a:spcAft>
            </a:pPr>
            <a:r>
              <a:rPr lang="es-EC" sz="2000" dirty="0" smtClean="0">
                <a:latin typeface="Arial" pitchFamily="34" charset="0"/>
                <a:ea typeface="Times New Roman" pitchFamily="18" charset="0"/>
                <a:cs typeface="Arial" pitchFamily="34" charset="0"/>
              </a:rPr>
              <a:t>50 – 500 metros   	  4%</a:t>
            </a:r>
          </a:p>
          <a:p>
            <a:pPr lvl="0" algn="just" fontAlgn="base">
              <a:spcBef>
                <a:spcPct val="0"/>
              </a:spcBef>
              <a:spcAft>
                <a:spcPct val="0"/>
              </a:spcAft>
            </a:pPr>
            <a:r>
              <a:rPr lang="es-EC" sz="2000" dirty="0" smtClean="0">
                <a:latin typeface="Arial" pitchFamily="34" charset="0"/>
                <a:ea typeface="Times New Roman" pitchFamily="18" charset="0"/>
                <a:cs typeface="Arial" pitchFamily="34" charset="0"/>
              </a:rPr>
              <a:t>501 – 1000 metros   	13.3%</a:t>
            </a:r>
          </a:p>
          <a:p>
            <a:pPr lvl="0" algn="just" fontAlgn="base">
              <a:spcBef>
                <a:spcPct val="0"/>
              </a:spcBef>
              <a:spcAft>
                <a:spcPct val="0"/>
              </a:spcAft>
            </a:pPr>
            <a:r>
              <a:rPr lang="es-EC" sz="2000" dirty="0" smtClean="0">
                <a:latin typeface="Arial" pitchFamily="34" charset="0"/>
                <a:ea typeface="Times New Roman" pitchFamily="18" charset="0"/>
                <a:cs typeface="Arial" pitchFamily="34" charset="0"/>
              </a:rPr>
              <a:t>1001 – 2000 metros   	21.3%</a:t>
            </a:r>
          </a:p>
          <a:p>
            <a:pPr lvl="0" algn="just" fontAlgn="base">
              <a:spcBef>
                <a:spcPct val="0"/>
              </a:spcBef>
              <a:spcAft>
                <a:spcPct val="0"/>
              </a:spcAft>
            </a:pPr>
            <a:r>
              <a:rPr lang="es-EC" sz="2000" dirty="0" smtClean="0">
                <a:solidFill>
                  <a:schemeClr val="bg1"/>
                </a:solidFill>
                <a:latin typeface="Arial" pitchFamily="34" charset="0"/>
                <a:ea typeface="Times New Roman" pitchFamily="18" charset="0"/>
                <a:cs typeface="Arial" pitchFamily="34" charset="0"/>
              </a:rPr>
              <a:t>2001 – 3000 metros   	22.7%</a:t>
            </a:r>
          </a:p>
          <a:p>
            <a:pPr lvl="0" algn="just" fontAlgn="base">
              <a:spcBef>
                <a:spcPct val="0"/>
              </a:spcBef>
              <a:spcAft>
                <a:spcPct val="0"/>
              </a:spcAft>
            </a:pPr>
            <a:r>
              <a:rPr lang="es-EC" sz="2000" dirty="0" smtClean="0">
                <a:latin typeface="Arial" pitchFamily="34" charset="0"/>
                <a:ea typeface="Times New Roman" pitchFamily="18" charset="0"/>
                <a:cs typeface="Arial" pitchFamily="34" charset="0"/>
              </a:rPr>
              <a:t>3001 – 4000 metros  	21.3%</a:t>
            </a:r>
          </a:p>
          <a:p>
            <a:pPr lvl="0" algn="just" fontAlgn="base">
              <a:spcBef>
                <a:spcPct val="0"/>
              </a:spcBef>
              <a:spcAft>
                <a:spcPct val="0"/>
              </a:spcAft>
            </a:pPr>
            <a:r>
              <a:rPr lang="es-EC" sz="2000" dirty="0" smtClean="0">
                <a:latin typeface="Arial" pitchFamily="34" charset="0"/>
                <a:ea typeface="Times New Roman" pitchFamily="18" charset="0"/>
                <a:cs typeface="Arial" pitchFamily="34" charset="0"/>
              </a:rPr>
              <a:t>Mayor a 4000 metros   	17.3%</a:t>
            </a:r>
          </a:p>
        </p:txBody>
      </p:sp>
      <p:graphicFrame>
        <p:nvGraphicFramePr>
          <p:cNvPr id="65539" name="Object 3"/>
          <p:cNvGraphicFramePr>
            <a:graphicFrameLocks noChangeAspect="1"/>
          </p:cNvGraphicFramePr>
          <p:nvPr/>
        </p:nvGraphicFramePr>
        <p:xfrm>
          <a:off x="428596" y="2571744"/>
          <a:ext cx="4429156" cy="3857652"/>
        </p:xfrm>
        <a:graphic>
          <a:graphicData uri="http://schemas.openxmlformats.org/presentationml/2006/ole">
            <p:oleObj spid="_x0000_s65539" name="Hoja de cálculo" r:id="rId3" imgW="3848100" imgH="2438400" progId="Excel.Shee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571472" y="1500174"/>
            <a:ext cx="8001056" cy="461665"/>
          </a:xfrm>
          <a:prstGeom prst="rect">
            <a:avLst/>
          </a:prstGeom>
          <a:noFill/>
        </p:spPr>
        <p:txBody>
          <a:bodyPr wrap="square" rtlCol="0">
            <a:spAutoFit/>
          </a:bodyPr>
          <a:lstStyle/>
          <a:p>
            <a:r>
              <a:rPr lang="es-ES" sz="2000" b="1" i="1" dirty="0" smtClean="0">
                <a:latin typeface="Arial" pitchFamily="34" charset="0"/>
                <a:cs typeface="Arial" pitchFamily="34" charset="0"/>
              </a:rPr>
              <a:t>PREGUNTA 14</a:t>
            </a:r>
            <a:r>
              <a:rPr lang="es-ES" sz="2400" dirty="0" smtClean="0"/>
              <a:t>		</a:t>
            </a:r>
            <a:endParaRPr lang="es-ES" sz="2400" dirty="0">
              <a:solidFill>
                <a:srgbClr val="FFC000"/>
              </a:solidFill>
            </a:endParaRPr>
          </a:p>
        </p:txBody>
      </p:sp>
      <p:sp>
        <p:nvSpPr>
          <p:cNvPr id="10" name="9 CuadroTexto"/>
          <p:cNvSpPr txBox="1"/>
          <p:nvPr/>
        </p:nvSpPr>
        <p:spPr>
          <a:xfrm>
            <a:off x="571472" y="2000240"/>
            <a:ext cx="8072494" cy="707886"/>
          </a:xfrm>
          <a:prstGeom prst="rect">
            <a:avLst/>
          </a:prstGeom>
          <a:noFill/>
        </p:spPr>
        <p:txBody>
          <a:bodyPr wrap="square" rtlCol="0">
            <a:spAutoFit/>
          </a:bodyPr>
          <a:lstStyle/>
          <a:p>
            <a:pPr algn="ctr"/>
            <a:r>
              <a:rPr lang="es-ES" sz="2000" dirty="0" smtClean="0">
                <a:solidFill>
                  <a:srgbClr val="FFC000"/>
                </a:solidFill>
                <a:latin typeface="Arial" pitchFamily="34" charset="0"/>
                <a:cs typeface="Arial" pitchFamily="34" charset="0"/>
              </a:rPr>
              <a:t>¿Cuánto estaría dispuesto a pagar por el servicio de estampación textil con impresión digital directa por metro de tela?</a:t>
            </a:r>
            <a:endParaRPr lang="es-ES" sz="2000" dirty="0">
              <a:solidFill>
                <a:srgbClr val="FFC000"/>
              </a:solidFill>
              <a:latin typeface="Arial" pitchFamily="34" charset="0"/>
              <a:cs typeface="Arial" pitchFamily="34" charset="0"/>
            </a:endParaRPr>
          </a:p>
        </p:txBody>
      </p:sp>
      <p:sp>
        <p:nvSpPr>
          <p:cNvPr id="12" name="11 Rectángulo"/>
          <p:cNvSpPr/>
          <p:nvPr/>
        </p:nvSpPr>
        <p:spPr>
          <a:xfrm>
            <a:off x="5143504" y="4286256"/>
            <a:ext cx="3786214" cy="1323439"/>
          </a:xfrm>
          <a:prstGeom prst="rect">
            <a:avLst/>
          </a:prstGeom>
          <a:solidFill>
            <a:srgbClr val="FFC000"/>
          </a:solidFill>
        </p:spPr>
        <p:txBody>
          <a:bodyPr wrap="square">
            <a:spAutoFit/>
          </a:bodyPr>
          <a:lstStyle/>
          <a:p>
            <a:pPr lvl="0" algn="just" fontAlgn="base">
              <a:spcBef>
                <a:spcPct val="0"/>
              </a:spcBef>
              <a:spcAft>
                <a:spcPct val="0"/>
              </a:spcAft>
            </a:pPr>
            <a:r>
              <a:rPr lang="es-EC" sz="2000" dirty="0" smtClean="0">
                <a:latin typeface="Arial" pitchFamily="34" charset="0"/>
                <a:ea typeface="Times New Roman" pitchFamily="18" charset="0"/>
                <a:cs typeface="Arial" pitchFamily="34" charset="0"/>
              </a:rPr>
              <a:t>De $1,25 a $1,50   	64%</a:t>
            </a:r>
          </a:p>
          <a:p>
            <a:pPr lvl="0" algn="just" fontAlgn="base">
              <a:spcBef>
                <a:spcPct val="0"/>
              </a:spcBef>
              <a:spcAft>
                <a:spcPct val="0"/>
              </a:spcAft>
            </a:pPr>
            <a:r>
              <a:rPr lang="es-EC" sz="2000" dirty="0" smtClean="0">
                <a:solidFill>
                  <a:schemeClr val="bg1"/>
                </a:solidFill>
                <a:latin typeface="Arial" pitchFamily="34" charset="0"/>
                <a:ea typeface="Times New Roman" pitchFamily="18" charset="0"/>
                <a:cs typeface="Arial" pitchFamily="34" charset="0"/>
              </a:rPr>
              <a:t>De $ 1,51 a $ 1,75  	29.3%</a:t>
            </a:r>
          </a:p>
          <a:p>
            <a:pPr lvl="0" algn="just" fontAlgn="base">
              <a:spcBef>
                <a:spcPct val="0"/>
              </a:spcBef>
              <a:spcAft>
                <a:spcPct val="0"/>
              </a:spcAft>
            </a:pPr>
            <a:r>
              <a:rPr lang="es-EC" sz="2000" dirty="0" smtClean="0">
                <a:latin typeface="Arial" pitchFamily="34" charset="0"/>
                <a:ea typeface="Times New Roman" pitchFamily="18" charset="0"/>
                <a:cs typeface="Arial" pitchFamily="34" charset="0"/>
              </a:rPr>
              <a:t>De $1,76 a $2,00   	  6.7%</a:t>
            </a:r>
          </a:p>
          <a:p>
            <a:pPr lvl="0" algn="just" fontAlgn="base">
              <a:spcBef>
                <a:spcPct val="0"/>
              </a:spcBef>
              <a:spcAft>
                <a:spcPct val="0"/>
              </a:spcAft>
            </a:pPr>
            <a:r>
              <a:rPr lang="es-EC" sz="2000" dirty="0" smtClean="0">
                <a:latin typeface="Arial" pitchFamily="34" charset="0"/>
                <a:ea typeface="Times New Roman" pitchFamily="18" charset="0"/>
                <a:cs typeface="Arial" pitchFamily="34" charset="0"/>
              </a:rPr>
              <a:t>De $2,01 a $ 2,25   	     0</a:t>
            </a:r>
          </a:p>
        </p:txBody>
      </p:sp>
      <p:graphicFrame>
        <p:nvGraphicFramePr>
          <p:cNvPr id="67587" name="Object 3"/>
          <p:cNvGraphicFramePr>
            <a:graphicFrameLocks noChangeAspect="1"/>
          </p:cNvGraphicFramePr>
          <p:nvPr/>
        </p:nvGraphicFramePr>
        <p:xfrm>
          <a:off x="428596" y="2786058"/>
          <a:ext cx="4714908" cy="3714776"/>
        </p:xfrm>
        <a:graphic>
          <a:graphicData uri="http://schemas.openxmlformats.org/presentationml/2006/ole">
            <p:oleObj spid="_x0000_s67587" name="Hoja de cálculo" r:id="rId3" imgW="3848100" imgH="2438400" progId="Excel.Sheet.1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71472" y="1643051"/>
            <a:ext cx="8001056" cy="400110"/>
          </a:xfrm>
          <a:prstGeom prst="rect">
            <a:avLst/>
          </a:prstGeom>
          <a:noFill/>
        </p:spPr>
        <p:txBody>
          <a:bodyPr wrap="square" rtlCol="0">
            <a:spAutoFit/>
          </a:bodyPr>
          <a:lstStyle/>
          <a:p>
            <a:pPr algn="ctr"/>
            <a:r>
              <a:rPr lang="es-ES" sz="2000" b="1" u="sng" dirty="0" smtClean="0">
                <a:latin typeface="Arial" pitchFamily="34" charset="0"/>
                <a:cs typeface="Arial" pitchFamily="34" charset="0"/>
              </a:rPr>
              <a:t>ANÁLISIS DE LA DEMADA</a:t>
            </a:r>
            <a:endParaRPr lang="es-ES" sz="2400" dirty="0">
              <a:solidFill>
                <a:srgbClr val="FFC000"/>
              </a:solidFill>
            </a:endParaRPr>
          </a:p>
        </p:txBody>
      </p:sp>
      <p:sp>
        <p:nvSpPr>
          <p:cNvPr id="9" name="8 Rectángulo"/>
          <p:cNvSpPr/>
          <p:nvPr/>
        </p:nvSpPr>
        <p:spPr>
          <a:xfrm>
            <a:off x="571472" y="2357430"/>
            <a:ext cx="8001056" cy="4216539"/>
          </a:xfrm>
          <a:prstGeom prst="rect">
            <a:avLst/>
          </a:prstGeom>
        </p:spPr>
        <p:txBody>
          <a:bodyPr wrap="square">
            <a:spAutoFit/>
          </a:bodyPr>
          <a:lstStyle/>
          <a:p>
            <a:pPr algn="just"/>
            <a:r>
              <a:rPr lang="es-ES" dirty="0" smtClean="0">
                <a:latin typeface="Arial" pitchFamily="34" charset="0"/>
                <a:cs typeface="Arial" pitchFamily="34" charset="0"/>
              </a:rPr>
              <a:t>Al no disponer de mucha información estadística de datos históricos de la demanda sobre el mercado en estudio, resulta un tanto difícil el proyectar la misma.</a:t>
            </a:r>
            <a:endParaRPr lang="es-MX" dirty="0" smtClean="0">
              <a:latin typeface="Arial" pitchFamily="34" charset="0"/>
              <a:cs typeface="Arial" pitchFamily="34" charset="0"/>
            </a:endParaRPr>
          </a:p>
          <a:p>
            <a:pPr algn="just"/>
            <a:endParaRPr lang="es-MX" sz="1600" dirty="0" smtClean="0">
              <a:latin typeface="Arial" pitchFamily="34" charset="0"/>
              <a:cs typeface="Arial" pitchFamily="34" charset="0"/>
            </a:endParaRPr>
          </a:p>
          <a:p>
            <a:pPr marL="361950" indent="-361950" algn="just">
              <a:buFont typeface="Wingdings" pitchFamily="2" charset="2"/>
              <a:buChar char="v"/>
            </a:pPr>
            <a:r>
              <a:rPr lang="es-MX" dirty="0" smtClean="0">
                <a:latin typeface="Arial" pitchFamily="34" charset="0"/>
                <a:cs typeface="Arial" pitchFamily="34" charset="0"/>
              </a:rPr>
              <a:t>Se toma como referencia el análisis de las preguntas 10 y 12 de la encuesta.</a:t>
            </a:r>
          </a:p>
          <a:p>
            <a:pPr marL="1438275" indent="-447675" algn="just">
              <a:buFont typeface="Wingdings" pitchFamily="2" charset="2"/>
              <a:buChar char="v"/>
            </a:pPr>
            <a:r>
              <a:rPr lang="es-MX" dirty="0" smtClean="0">
                <a:latin typeface="Arial" pitchFamily="34" charset="0"/>
                <a:cs typeface="Arial" pitchFamily="34" charset="0"/>
              </a:rPr>
              <a:t>El 90% de los encuestados estarían dispuestos a utilizar el servicio de estampación textil digital directa.</a:t>
            </a:r>
          </a:p>
          <a:p>
            <a:pPr marL="1438275" indent="-447675" algn="just">
              <a:buFont typeface="Wingdings" pitchFamily="2" charset="2"/>
              <a:buChar char="v"/>
            </a:pPr>
            <a:r>
              <a:rPr lang="es-MX" dirty="0" smtClean="0">
                <a:latin typeface="Arial" pitchFamily="34" charset="0"/>
                <a:cs typeface="Arial" pitchFamily="34" charset="0"/>
              </a:rPr>
              <a:t>La utilización media de metros de tela estampada de 2500 metros mensuales.</a:t>
            </a:r>
          </a:p>
          <a:p>
            <a:pPr marL="1438275" indent="-447675" algn="just"/>
            <a:endParaRPr lang="es-MX" dirty="0" smtClean="0">
              <a:latin typeface="Arial" pitchFamily="34" charset="0"/>
              <a:cs typeface="Arial" pitchFamily="34" charset="0"/>
            </a:endParaRPr>
          </a:p>
          <a:p>
            <a:pPr marL="361950" indent="-361950" algn="just">
              <a:buFont typeface="Wingdings" pitchFamily="2" charset="2"/>
              <a:buChar char="v"/>
            </a:pPr>
            <a:r>
              <a:rPr lang="es-MX" dirty="0" smtClean="0">
                <a:latin typeface="Arial" pitchFamily="34" charset="0"/>
                <a:cs typeface="Arial" pitchFamily="34" charset="0"/>
              </a:rPr>
              <a:t>Banco de información del INEC disponible desde el año 2000 hasta el año 2007 con respecto al censo del número de establecimientos correspondiente al sector manufacturero de las provincias de Pichincha e Imbabura.</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71472" y="1714488"/>
            <a:ext cx="8001056" cy="461665"/>
          </a:xfrm>
          <a:prstGeom prst="rect">
            <a:avLst/>
          </a:prstGeom>
          <a:noFill/>
        </p:spPr>
        <p:txBody>
          <a:bodyPr wrap="square" rtlCol="0">
            <a:spAutoFit/>
          </a:bodyPr>
          <a:lstStyle/>
          <a:p>
            <a:r>
              <a:rPr lang="es-ES" sz="2000" b="1" i="1" dirty="0" smtClean="0">
                <a:latin typeface="Arial" pitchFamily="34" charset="0"/>
                <a:cs typeface="Arial" pitchFamily="34" charset="0"/>
              </a:rPr>
              <a:t>TASA DE CRECIMIENTO ANUAL </a:t>
            </a:r>
            <a:r>
              <a:rPr lang="es-ES" sz="2400" dirty="0" smtClean="0"/>
              <a:t>		</a:t>
            </a:r>
            <a:endParaRPr lang="es-ES" sz="2400" dirty="0">
              <a:solidFill>
                <a:srgbClr val="FFC000"/>
              </a:solidFill>
            </a:endParaRPr>
          </a:p>
        </p:txBody>
      </p:sp>
      <p:graphicFrame>
        <p:nvGraphicFramePr>
          <p:cNvPr id="106499" name="Object 3"/>
          <p:cNvGraphicFramePr>
            <a:graphicFrameLocks noChangeAspect="1"/>
          </p:cNvGraphicFramePr>
          <p:nvPr/>
        </p:nvGraphicFramePr>
        <p:xfrm>
          <a:off x="-808038" y="2714620"/>
          <a:ext cx="5380038" cy="776288"/>
        </p:xfrm>
        <a:graphic>
          <a:graphicData uri="http://schemas.openxmlformats.org/presentationml/2006/ole">
            <p:oleObj spid="_x0000_s106499" name="Documento" r:id="rId3" imgW="5424419" imgH="782552" progId="Word.Document.12">
              <p:embed/>
            </p:oleObj>
          </a:graphicData>
        </a:graphic>
      </p:graphicFrame>
      <p:sp>
        <p:nvSpPr>
          <p:cNvPr id="14" name="13 Rectángulo"/>
          <p:cNvSpPr/>
          <p:nvPr/>
        </p:nvSpPr>
        <p:spPr>
          <a:xfrm>
            <a:off x="4000496" y="2357430"/>
            <a:ext cx="4643470" cy="1600438"/>
          </a:xfrm>
          <a:prstGeom prst="rect">
            <a:avLst/>
          </a:prstGeom>
        </p:spPr>
        <p:txBody>
          <a:bodyPr wrap="square">
            <a:spAutoFit/>
          </a:bodyPr>
          <a:lstStyle/>
          <a:p>
            <a:pPr lvl="0" algn="just" fontAlgn="base">
              <a:spcBef>
                <a:spcPct val="0"/>
              </a:spcBef>
              <a:spcAft>
                <a:spcPct val="0"/>
              </a:spcAft>
            </a:pPr>
            <a:r>
              <a:rPr lang="es-MX" sz="1400" dirty="0" smtClean="0">
                <a:latin typeface="Arial" pitchFamily="34" charset="0"/>
                <a:ea typeface="Times New Roman" pitchFamily="18" charset="0"/>
                <a:cs typeface="Arial" pitchFamily="34" charset="0"/>
              </a:rPr>
              <a:t>Donde:</a:t>
            </a:r>
          </a:p>
          <a:p>
            <a:pPr lvl="0" algn="just" fontAlgn="base">
              <a:spcBef>
                <a:spcPct val="0"/>
              </a:spcBef>
              <a:spcAft>
                <a:spcPct val="0"/>
              </a:spcAft>
            </a:pPr>
            <a:endParaRPr lang="es-ES" sz="1400" dirty="0" smtClean="0">
              <a:latin typeface="Arial" pitchFamily="34" charset="0"/>
              <a:cs typeface="Arial" pitchFamily="34" charset="0"/>
            </a:endParaRPr>
          </a:p>
          <a:p>
            <a:pPr marL="893763" lvl="0" indent="-893763" algn="just" eaLnBrk="0" fontAlgn="base" hangingPunct="0">
              <a:spcBef>
                <a:spcPct val="0"/>
              </a:spcBef>
              <a:spcAft>
                <a:spcPct val="0"/>
              </a:spcAft>
            </a:pPr>
            <a:r>
              <a:rPr lang="es-MX" sz="1400" dirty="0" smtClean="0">
                <a:latin typeface="Arial" pitchFamily="34" charset="0"/>
                <a:ea typeface="Times New Roman" pitchFamily="18" charset="0"/>
                <a:cs typeface="Arial" pitchFamily="34" charset="0"/>
              </a:rPr>
              <a:t>TCA  =	Tasa de Crecimiento Anual</a:t>
            </a:r>
            <a:endParaRPr lang="es-ES" sz="1400" dirty="0" smtClean="0">
              <a:latin typeface="Arial" pitchFamily="34" charset="0"/>
              <a:cs typeface="Arial" pitchFamily="34" charset="0"/>
            </a:endParaRPr>
          </a:p>
          <a:p>
            <a:pPr marL="893763" lvl="0" indent="-893763" algn="just" eaLnBrk="0" fontAlgn="base" hangingPunct="0">
              <a:spcBef>
                <a:spcPct val="0"/>
              </a:spcBef>
              <a:spcAft>
                <a:spcPct val="0"/>
              </a:spcAft>
            </a:pPr>
            <a:r>
              <a:rPr lang="es-MX" sz="1400" dirty="0" smtClean="0">
                <a:latin typeface="Arial" pitchFamily="34" charset="0"/>
                <a:ea typeface="Times New Roman" pitchFamily="18" charset="0"/>
                <a:cs typeface="Arial" pitchFamily="34" charset="0"/>
              </a:rPr>
              <a:t>Vf      =	Valor de la variable en el momento final</a:t>
            </a:r>
            <a:endParaRPr lang="es-ES" sz="1400" dirty="0" smtClean="0">
              <a:latin typeface="Arial" pitchFamily="34" charset="0"/>
              <a:cs typeface="Arial" pitchFamily="34" charset="0"/>
            </a:endParaRPr>
          </a:p>
          <a:p>
            <a:pPr marL="893763" lvl="0" indent="-893763" algn="just" eaLnBrk="0" fontAlgn="base" hangingPunct="0">
              <a:spcBef>
                <a:spcPct val="0"/>
              </a:spcBef>
              <a:spcAft>
                <a:spcPct val="0"/>
              </a:spcAft>
            </a:pPr>
            <a:r>
              <a:rPr lang="es-MX" sz="1400" dirty="0" smtClean="0">
                <a:latin typeface="Arial" pitchFamily="34" charset="0"/>
                <a:ea typeface="Times New Roman" pitchFamily="18" charset="0"/>
                <a:cs typeface="Arial" pitchFamily="34" charset="0"/>
              </a:rPr>
              <a:t>Vi      =	Valor de la variable en el momento inicial</a:t>
            </a:r>
            <a:endParaRPr lang="es-ES" sz="1400" dirty="0" smtClean="0">
              <a:latin typeface="Arial" pitchFamily="34" charset="0"/>
              <a:cs typeface="Arial" pitchFamily="34" charset="0"/>
            </a:endParaRPr>
          </a:p>
          <a:p>
            <a:pPr marL="893763" lvl="0" indent="-893763" algn="just" eaLnBrk="0" fontAlgn="base" hangingPunct="0">
              <a:spcBef>
                <a:spcPct val="0"/>
              </a:spcBef>
              <a:spcAft>
                <a:spcPct val="0"/>
              </a:spcAft>
            </a:pPr>
            <a:r>
              <a:rPr lang="es-MX" sz="1400" dirty="0" smtClean="0">
                <a:latin typeface="Arial" pitchFamily="34" charset="0"/>
                <a:ea typeface="Times New Roman" pitchFamily="18" charset="0"/>
                <a:cs typeface="Arial" pitchFamily="34" charset="0"/>
              </a:rPr>
              <a:t>t        =	Número de años transcurridos entre el inicio y el final</a:t>
            </a:r>
            <a:endParaRPr lang="es-MX" sz="1400" dirty="0" smtClean="0">
              <a:latin typeface="Arial" pitchFamily="34" charset="0"/>
              <a:cs typeface="Arial" pitchFamily="34" charset="0"/>
            </a:endParaRPr>
          </a:p>
        </p:txBody>
      </p:sp>
      <p:graphicFrame>
        <p:nvGraphicFramePr>
          <p:cNvPr id="106500" name="Object 4"/>
          <p:cNvGraphicFramePr>
            <a:graphicFrameLocks noChangeAspect="1"/>
          </p:cNvGraphicFramePr>
          <p:nvPr/>
        </p:nvGraphicFramePr>
        <p:xfrm>
          <a:off x="-571536" y="4143380"/>
          <a:ext cx="5316538" cy="658813"/>
        </p:xfrm>
        <a:graphic>
          <a:graphicData uri="http://schemas.openxmlformats.org/presentationml/2006/ole">
            <p:oleObj spid="_x0000_s106500" name="Documento" r:id="rId4" imgW="5424419" imgH="677803" progId="Word.Document.12">
              <p:embed/>
            </p:oleObj>
          </a:graphicData>
        </a:graphic>
      </p:graphicFrame>
      <p:graphicFrame>
        <p:nvGraphicFramePr>
          <p:cNvPr id="106501" name="Object 5"/>
          <p:cNvGraphicFramePr>
            <a:graphicFrameLocks noChangeAspect="1"/>
          </p:cNvGraphicFramePr>
          <p:nvPr/>
        </p:nvGraphicFramePr>
        <p:xfrm>
          <a:off x="3132165" y="4287849"/>
          <a:ext cx="5368925" cy="784225"/>
        </p:xfrm>
        <a:graphic>
          <a:graphicData uri="http://schemas.openxmlformats.org/presentationml/2006/ole">
            <p:oleObj spid="_x0000_s106501" name="Documento" r:id="rId5" imgW="5415050" imgH="663765" progId="Word.Document.12">
              <p:embed/>
            </p:oleObj>
          </a:graphicData>
        </a:graphic>
      </p:graphicFrame>
      <p:sp>
        <p:nvSpPr>
          <p:cNvPr id="10" name="9 Rectángulo"/>
          <p:cNvSpPr/>
          <p:nvPr/>
        </p:nvSpPr>
        <p:spPr>
          <a:xfrm>
            <a:off x="500034" y="5105957"/>
            <a:ext cx="8072494" cy="1323439"/>
          </a:xfrm>
          <a:prstGeom prst="rect">
            <a:avLst/>
          </a:prstGeom>
        </p:spPr>
        <p:txBody>
          <a:bodyPr wrap="square">
            <a:spAutoFit/>
          </a:bodyPr>
          <a:lstStyle/>
          <a:p>
            <a:pPr algn="just"/>
            <a:r>
              <a:rPr lang="es-MX" sz="2000" dirty="0" smtClean="0">
                <a:latin typeface="Arial" pitchFamily="34" charset="0"/>
                <a:cs typeface="Arial" pitchFamily="34" charset="0"/>
              </a:rPr>
              <a:t>La Tasa de Crecimiento Anual de números de establecimientos correspondientes a las provincias de Pichincha e Imbabura es de 1,54%, el cual servirá para proyectar el número de los mismos a partir de los años en estudio. </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71472" y="1785926"/>
            <a:ext cx="8001056" cy="461665"/>
          </a:xfrm>
          <a:prstGeom prst="rect">
            <a:avLst/>
          </a:prstGeom>
          <a:noFill/>
        </p:spPr>
        <p:txBody>
          <a:bodyPr wrap="square" rtlCol="0">
            <a:spAutoFit/>
          </a:bodyPr>
          <a:lstStyle/>
          <a:p>
            <a:r>
              <a:rPr lang="es-ES" sz="2000" b="1" i="1" dirty="0" smtClean="0">
                <a:latin typeface="Arial" pitchFamily="34" charset="0"/>
                <a:cs typeface="Arial" pitchFamily="34" charset="0"/>
              </a:rPr>
              <a:t>DEMANDA ACTUAL DEL SERVICIO</a:t>
            </a:r>
            <a:r>
              <a:rPr lang="es-ES" sz="2400" dirty="0" smtClean="0"/>
              <a:t>		</a:t>
            </a:r>
            <a:endParaRPr lang="es-ES" sz="2400" dirty="0">
              <a:solidFill>
                <a:srgbClr val="FFC000"/>
              </a:solidFill>
            </a:endParaRPr>
          </a:p>
        </p:txBody>
      </p:sp>
      <p:sp>
        <p:nvSpPr>
          <p:cNvPr id="7" name="6 Rectángulo"/>
          <p:cNvSpPr/>
          <p:nvPr/>
        </p:nvSpPr>
        <p:spPr>
          <a:xfrm>
            <a:off x="571472" y="2687793"/>
            <a:ext cx="8001056" cy="3170099"/>
          </a:xfrm>
          <a:prstGeom prst="rect">
            <a:avLst/>
          </a:prstGeom>
        </p:spPr>
        <p:txBody>
          <a:bodyPr wrap="square">
            <a:spAutoFit/>
          </a:bodyPr>
          <a:lstStyle/>
          <a:p>
            <a:pPr marL="361950" indent="-361950" algn="just">
              <a:buFont typeface="Wingdings" pitchFamily="2" charset="2"/>
              <a:buChar char="v"/>
            </a:pPr>
            <a:r>
              <a:rPr lang="es-ES" sz="2000" dirty="0" smtClean="0">
                <a:latin typeface="Arial" pitchFamily="34" charset="0"/>
                <a:cs typeface="Arial" pitchFamily="34" charset="0"/>
              </a:rPr>
              <a:t>Tasa de</a:t>
            </a:r>
            <a:r>
              <a:rPr lang="es-MX" sz="2000" dirty="0" smtClean="0">
                <a:latin typeface="Arial" pitchFamily="34" charset="0"/>
                <a:cs typeface="Arial" pitchFamily="34" charset="0"/>
              </a:rPr>
              <a:t> Crecimiento Anual de las Pequeñas y Medianas Empresas de las provincias de Pichincha e Imbabura es de 1,54%.</a:t>
            </a:r>
          </a:p>
          <a:p>
            <a:pPr marL="361950" indent="-361950" algn="just">
              <a:buFont typeface="Wingdings" pitchFamily="2" charset="2"/>
              <a:buChar char="v"/>
            </a:pPr>
            <a:endParaRPr lang="es-MX" sz="2000" dirty="0" smtClean="0">
              <a:latin typeface="Arial" pitchFamily="34" charset="0"/>
              <a:cs typeface="Arial" pitchFamily="34" charset="0"/>
            </a:endParaRPr>
          </a:p>
          <a:p>
            <a:pPr marL="361950" indent="-361950" algn="just">
              <a:buFont typeface="Wingdings" pitchFamily="2" charset="2"/>
              <a:buChar char="v"/>
            </a:pPr>
            <a:r>
              <a:rPr lang="es-MX" sz="2000" dirty="0" smtClean="0">
                <a:latin typeface="Arial" pitchFamily="34" charset="0"/>
                <a:cs typeface="Arial" pitchFamily="34" charset="0"/>
              </a:rPr>
              <a:t>Proyección de la demanda histórica hasta el año 2010, es de aproximadamente 636 establecimientos .</a:t>
            </a:r>
          </a:p>
          <a:p>
            <a:pPr marL="361950" indent="-361950" algn="just"/>
            <a:endParaRPr lang="es-MX" sz="2000" dirty="0" smtClean="0">
              <a:latin typeface="Arial" pitchFamily="34" charset="0"/>
              <a:cs typeface="Arial" pitchFamily="34" charset="0"/>
            </a:endParaRPr>
          </a:p>
          <a:p>
            <a:pPr marL="361950" indent="-361950" algn="just">
              <a:buFont typeface="Wingdings" pitchFamily="2" charset="2"/>
              <a:buChar char="v"/>
            </a:pPr>
            <a:r>
              <a:rPr lang="es-MX" sz="2000" dirty="0" smtClean="0">
                <a:latin typeface="Arial" pitchFamily="34" charset="0"/>
                <a:cs typeface="Arial" pitchFamily="34" charset="0"/>
              </a:rPr>
              <a:t>90% de aceptación del servicio.</a:t>
            </a:r>
          </a:p>
          <a:p>
            <a:pPr marL="361950" indent="-361950" algn="just"/>
            <a:endParaRPr lang="es-MX" sz="2000" dirty="0" smtClean="0">
              <a:latin typeface="Arial" pitchFamily="34" charset="0"/>
              <a:cs typeface="Arial" pitchFamily="34" charset="0"/>
            </a:endParaRPr>
          </a:p>
          <a:p>
            <a:pPr marL="361950" indent="-361950" algn="just">
              <a:buFont typeface="Wingdings" pitchFamily="2" charset="2"/>
              <a:buChar char="v"/>
            </a:pPr>
            <a:r>
              <a:rPr lang="es-MX" sz="2000" dirty="0" smtClean="0">
                <a:latin typeface="Arial" pitchFamily="34" charset="0"/>
                <a:cs typeface="Arial" pitchFamily="34" charset="0"/>
              </a:rPr>
              <a:t>Demanda al año 2010 de 17.172.000 metros de tela estampada. </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428596" y="1669309"/>
            <a:ext cx="8001056" cy="830997"/>
          </a:xfrm>
          <a:prstGeom prst="rect">
            <a:avLst/>
          </a:prstGeom>
          <a:noFill/>
        </p:spPr>
        <p:txBody>
          <a:bodyPr wrap="square" rtlCol="0">
            <a:spAutoFit/>
          </a:bodyPr>
          <a:lstStyle/>
          <a:p>
            <a:r>
              <a:rPr lang="es-ES" sz="2000" b="1" i="1" dirty="0" smtClean="0">
                <a:latin typeface="Arial" pitchFamily="34" charset="0"/>
                <a:cs typeface="Arial" pitchFamily="34" charset="0"/>
              </a:rPr>
              <a:t>PROYECCIÓN DE LA DEMANDA DE TELA ESTAMPADA</a:t>
            </a:r>
            <a:r>
              <a:rPr lang="es-ES" sz="2400" dirty="0" smtClean="0"/>
              <a:t>		</a:t>
            </a:r>
            <a:endParaRPr lang="es-ES" sz="2400" dirty="0">
              <a:solidFill>
                <a:srgbClr val="FFC000"/>
              </a:solidFill>
            </a:endParaRPr>
          </a:p>
        </p:txBody>
      </p:sp>
      <p:graphicFrame>
        <p:nvGraphicFramePr>
          <p:cNvPr id="7" name="6 Tabla"/>
          <p:cNvGraphicFramePr>
            <a:graphicFrameLocks noGrp="1"/>
          </p:cNvGraphicFramePr>
          <p:nvPr/>
        </p:nvGraphicFramePr>
        <p:xfrm>
          <a:off x="928662" y="2471669"/>
          <a:ext cx="7215238" cy="3743413"/>
        </p:xfrm>
        <a:graphic>
          <a:graphicData uri="http://schemas.openxmlformats.org/drawingml/2006/table">
            <a:tbl>
              <a:tblPr/>
              <a:tblGrid>
                <a:gridCol w="928694"/>
                <a:gridCol w="1714512"/>
                <a:gridCol w="1143008"/>
                <a:gridCol w="1643074"/>
                <a:gridCol w="1785950"/>
              </a:tblGrid>
              <a:tr h="872158">
                <a:tc>
                  <a:txBody>
                    <a:bodyPr/>
                    <a:lstStyle/>
                    <a:p>
                      <a:pPr algn="ctr">
                        <a:spcAft>
                          <a:spcPts val="0"/>
                        </a:spcAft>
                      </a:pPr>
                      <a:r>
                        <a:rPr lang="es-MX" sz="1100" b="1" dirty="0">
                          <a:solidFill>
                            <a:srgbClr val="FFC000"/>
                          </a:solidFill>
                          <a:latin typeface="Arial"/>
                          <a:ea typeface="Times New Roman"/>
                          <a:cs typeface="Times New Roman"/>
                        </a:rPr>
                        <a:t>AÑOS</a:t>
                      </a:r>
                      <a:endParaRPr lang="es-ES" sz="11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DEMANDA ANUAL PROMEDIO DE TELA ESTAMPADA  </a:t>
                      </a:r>
                      <a:endParaRPr lang="es-ES" sz="1100" dirty="0">
                        <a:solidFill>
                          <a:srgbClr val="FFC000"/>
                        </a:solidFill>
                        <a:latin typeface="Arial"/>
                        <a:ea typeface="Times New Roman"/>
                        <a:cs typeface="Times New Roman"/>
                      </a:endParaRPr>
                    </a:p>
                    <a:p>
                      <a:pPr algn="ctr">
                        <a:spcAft>
                          <a:spcPts val="0"/>
                        </a:spcAft>
                      </a:pPr>
                      <a:r>
                        <a:rPr lang="es-MX" sz="1100" b="1" dirty="0">
                          <a:solidFill>
                            <a:srgbClr val="FFC000"/>
                          </a:solidFill>
                          <a:latin typeface="Arial"/>
                          <a:ea typeface="Times New Roman"/>
                          <a:cs typeface="Times New Roman"/>
                        </a:rPr>
                        <a:t>(en metros)</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NÚMERO DE PYMES</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DISPOSICIÓN DE USO DE ESTAMPACIÓN TEXTIL DIGITAL DIRECTA</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000" b="1" dirty="0">
                          <a:solidFill>
                            <a:srgbClr val="FFC000"/>
                          </a:solidFill>
                          <a:latin typeface="Arial"/>
                          <a:ea typeface="Times New Roman"/>
                          <a:cs typeface="Times New Roman"/>
                        </a:rPr>
                        <a:t>DEMANDA REAL ANUAL DE ESTAMPACIÓN TEXTIL DIGITAL DIRECTA                 </a:t>
                      </a:r>
                      <a:endParaRPr lang="es-MX" sz="1000" b="1" dirty="0" smtClean="0">
                        <a:solidFill>
                          <a:srgbClr val="FFC000"/>
                        </a:solidFill>
                        <a:latin typeface="Arial"/>
                        <a:ea typeface="Times New Roman"/>
                        <a:cs typeface="Times New Roman"/>
                      </a:endParaRPr>
                    </a:p>
                    <a:p>
                      <a:pPr algn="ctr">
                        <a:spcAft>
                          <a:spcPts val="0"/>
                        </a:spcAft>
                      </a:pPr>
                      <a:r>
                        <a:rPr lang="es-MX" sz="1000" b="1" dirty="0" smtClean="0">
                          <a:solidFill>
                            <a:srgbClr val="FFC000"/>
                          </a:solidFill>
                          <a:latin typeface="Arial"/>
                          <a:ea typeface="Times New Roman"/>
                          <a:cs typeface="Times New Roman"/>
                        </a:rPr>
                        <a:t> </a:t>
                      </a:r>
                      <a:r>
                        <a:rPr lang="es-MX" sz="1000" b="1" dirty="0">
                          <a:solidFill>
                            <a:srgbClr val="FFC000"/>
                          </a:solidFill>
                          <a:latin typeface="Arial"/>
                          <a:ea typeface="Times New Roman"/>
                          <a:cs typeface="Times New Roman"/>
                        </a:rPr>
                        <a:t>(en metros)</a:t>
                      </a:r>
                      <a:endParaRPr lang="es-ES" sz="10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59842">
                <a:tc>
                  <a:txBody>
                    <a:bodyPr/>
                    <a:lstStyle/>
                    <a:p>
                      <a:pPr algn="ctr">
                        <a:spcAft>
                          <a:spcPts val="0"/>
                        </a:spcAft>
                      </a:pPr>
                      <a:r>
                        <a:rPr lang="es-MX" sz="1200" dirty="0">
                          <a:solidFill>
                            <a:schemeClr val="tx1"/>
                          </a:solidFill>
                          <a:latin typeface="Arial"/>
                          <a:ea typeface="Times New Roman"/>
                          <a:cs typeface="Times New Roman"/>
                        </a:rPr>
                        <a:t>2011</a:t>
                      </a:r>
                      <a:endParaRPr lang="es-ES" sz="12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30.000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644</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90%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17.398.670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842">
                <a:tc>
                  <a:txBody>
                    <a:bodyPr/>
                    <a:lstStyle/>
                    <a:p>
                      <a:pPr algn="ctr">
                        <a:spcAft>
                          <a:spcPts val="0"/>
                        </a:spcAft>
                      </a:pPr>
                      <a:r>
                        <a:rPr lang="es-MX" sz="1200" dirty="0">
                          <a:solidFill>
                            <a:schemeClr val="tx1"/>
                          </a:solidFill>
                          <a:latin typeface="Arial"/>
                          <a:ea typeface="Times New Roman"/>
                          <a:cs typeface="Times New Roman"/>
                        </a:rPr>
                        <a:t>2012</a:t>
                      </a:r>
                      <a:endParaRPr lang="es-ES" sz="12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30.000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653</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90%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17.628.333</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842">
                <a:tc>
                  <a:txBody>
                    <a:bodyPr/>
                    <a:lstStyle/>
                    <a:p>
                      <a:pPr algn="ctr">
                        <a:spcAft>
                          <a:spcPts val="0"/>
                        </a:spcAft>
                      </a:pPr>
                      <a:r>
                        <a:rPr lang="es-MX" sz="1200">
                          <a:solidFill>
                            <a:schemeClr val="tx1"/>
                          </a:solidFill>
                          <a:latin typeface="Arial"/>
                          <a:ea typeface="Times New Roman"/>
                          <a:cs typeface="Times New Roman"/>
                        </a:rPr>
                        <a:t>2013</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30.000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662</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90%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17.861.027</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842">
                <a:tc>
                  <a:txBody>
                    <a:bodyPr/>
                    <a:lstStyle/>
                    <a:p>
                      <a:pPr algn="ctr">
                        <a:spcAft>
                          <a:spcPts val="0"/>
                        </a:spcAft>
                      </a:pPr>
                      <a:r>
                        <a:rPr lang="es-MX" sz="1200">
                          <a:solidFill>
                            <a:schemeClr val="tx1"/>
                          </a:solidFill>
                          <a:latin typeface="Arial"/>
                          <a:ea typeface="Times New Roman"/>
                          <a:cs typeface="Times New Roman"/>
                        </a:rPr>
                        <a:t>2014</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30.000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670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90%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18.096.792</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842">
                <a:tc>
                  <a:txBody>
                    <a:bodyPr/>
                    <a:lstStyle/>
                    <a:p>
                      <a:pPr algn="ctr">
                        <a:spcAft>
                          <a:spcPts val="0"/>
                        </a:spcAft>
                      </a:pPr>
                      <a:r>
                        <a:rPr lang="es-MX" sz="1200">
                          <a:solidFill>
                            <a:schemeClr val="tx1"/>
                          </a:solidFill>
                          <a:latin typeface="Arial"/>
                          <a:ea typeface="Times New Roman"/>
                          <a:cs typeface="Times New Roman"/>
                        </a:rPr>
                        <a:t>2015</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30.000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679</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90%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18.335.670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842">
                <a:tc>
                  <a:txBody>
                    <a:bodyPr/>
                    <a:lstStyle/>
                    <a:p>
                      <a:pPr algn="ctr">
                        <a:spcAft>
                          <a:spcPts val="0"/>
                        </a:spcAft>
                      </a:pPr>
                      <a:r>
                        <a:rPr lang="es-MX" sz="1200">
                          <a:solidFill>
                            <a:schemeClr val="tx1"/>
                          </a:solidFill>
                          <a:latin typeface="Arial"/>
                          <a:ea typeface="Times New Roman"/>
                          <a:cs typeface="Times New Roman"/>
                        </a:rPr>
                        <a:t>2016</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30.000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688</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90%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18.577.701</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842">
                <a:tc>
                  <a:txBody>
                    <a:bodyPr/>
                    <a:lstStyle/>
                    <a:p>
                      <a:pPr algn="ctr">
                        <a:spcAft>
                          <a:spcPts val="0"/>
                        </a:spcAft>
                      </a:pPr>
                      <a:r>
                        <a:rPr lang="es-MX" sz="1200">
                          <a:solidFill>
                            <a:schemeClr val="tx1"/>
                          </a:solidFill>
                          <a:latin typeface="Arial"/>
                          <a:ea typeface="Times New Roman"/>
                          <a:cs typeface="Times New Roman"/>
                        </a:rPr>
                        <a:t>2017</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30.000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697</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90%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18.822.927</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842">
                <a:tc>
                  <a:txBody>
                    <a:bodyPr/>
                    <a:lstStyle/>
                    <a:p>
                      <a:pPr algn="ctr">
                        <a:spcAft>
                          <a:spcPts val="0"/>
                        </a:spcAft>
                      </a:pPr>
                      <a:r>
                        <a:rPr lang="es-MX" sz="1200">
                          <a:solidFill>
                            <a:schemeClr val="tx1"/>
                          </a:solidFill>
                          <a:latin typeface="Arial"/>
                          <a:ea typeface="Times New Roman"/>
                          <a:cs typeface="Times New Roman"/>
                        </a:rPr>
                        <a:t>2018</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30.000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706</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90%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19.071.389</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842">
                <a:tc>
                  <a:txBody>
                    <a:bodyPr/>
                    <a:lstStyle/>
                    <a:p>
                      <a:pPr algn="ctr">
                        <a:spcAft>
                          <a:spcPts val="0"/>
                        </a:spcAft>
                      </a:pPr>
                      <a:r>
                        <a:rPr lang="es-MX" sz="1200">
                          <a:solidFill>
                            <a:schemeClr val="tx1"/>
                          </a:solidFill>
                          <a:latin typeface="Arial"/>
                          <a:ea typeface="Times New Roman"/>
                          <a:cs typeface="Times New Roman"/>
                        </a:rPr>
                        <a:t>2019</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30.000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716</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90%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19.323.132</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842">
                <a:tc>
                  <a:txBody>
                    <a:bodyPr/>
                    <a:lstStyle/>
                    <a:p>
                      <a:pPr algn="ctr">
                        <a:spcAft>
                          <a:spcPts val="0"/>
                        </a:spcAft>
                      </a:pPr>
                      <a:r>
                        <a:rPr lang="es-MX" sz="1200">
                          <a:solidFill>
                            <a:schemeClr val="tx1"/>
                          </a:solidFill>
                          <a:latin typeface="Arial"/>
                          <a:ea typeface="Times New Roman"/>
                          <a:cs typeface="Times New Roman"/>
                        </a:rPr>
                        <a:t>2020</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30.000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725</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chemeClr val="tx1"/>
                          </a:solidFill>
                          <a:latin typeface="Arial"/>
                          <a:ea typeface="Times New Roman"/>
                          <a:cs typeface="Times New Roman"/>
                        </a:rPr>
                        <a:t>90%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19.578.197</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835">
                <a:tc>
                  <a:txBody>
                    <a:bodyPr/>
                    <a:lstStyle/>
                    <a:p>
                      <a:pPr algn="ctr">
                        <a:spcAft>
                          <a:spcPts val="0"/>
                        </a:spcAft>
                      </a:pPr>
                      <a:r>
                        <a:rPr lang="es-MX" sz="1200">
                          <a:solidFill>
                            <a:schemeClr val="tx1"/>
                          </a:solidFill>
                          <a:latin typeface="Arial"/>
                          <a:ea typeface="Times New Roman"/>
                          <a:cs typeface="Times New Roman"/>
                        </a:rPr>
                        <a:t>2021</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30.000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735</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chemeClr val="tx1"/>
                          </a:solidFill>
                          <a:latin typeface="Arial"/>
                          <a:ea typeface="Times New Roman"/>
                          <a:cs typeface="Times New Roman"/>
                        </a:rPr>
                        <a:t>90%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19.836.629</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71472" y="2428868"/>
            <a:ext cx="8001056" cy="461665"/>
          </a:xfrm>
          <a:prstGeom prst="rect">
            <a:avLst/>
          </a:prstGeom>
          <a:noFill/>
        </p:spPr>
        <p:txBody>
          <a:bodyPr wrap="square" rtlCol="0">
            <a:spAutoFit/>
          </a:bodyPr>
          <a:lstStyle/>
          <a:p>
            <a:r>
              <a:rPr lang="es-ES" b="1" i="1" dirty="0" smtClean="0">
                <a:latin typeface="Arial" pitchFamily="34" charset="0"/>
                <a:cs typeface="Arial" pitchFamily="34" charset="0"/>
              </a:rPr>
              <a:t>COMPORTAMIENTO HISTÓRICO DE LA OFERTA</a:t>
            </a:r>
            <a:r>
              <a:rPr lang="es-ES" sz="2400" dirty="0" smtClean="0"/>
              <a:t>	</a:t>
            </a:r>
            <a:endParaRPr lang="es-ES" sz="2400" dirty="0">
              <a:solidFill>
                <a:srgbClr val="FFC000"/>
              </a:solidFill>
            </a:endParaRPr>
          </a:p>
        </p:txBody>
      </p:sp>
      <p:graphicFrame>
        <p:nvGraphicFramePr>
          <p:cNvPr id="9" name="8 Tabla"/>
          <p:cNvGraphicFramePr>
            <a:graphicFrameLocks noGrp="1"/>
          </p:cNvGraphicFramePr>
          <p:nvPr/>
        </p:nvGraphicFramePr>
        <p:xfrm>
          <a:off x="1071538" y="3357570"/>
          <a:ext cx="7000924" cy="3214702"/>
        </p:xfrm>
        <a:graphic>
          <a:graphicData uri="http://schemas.openxmlformats.org/drawingml/2006/table">
            <a:tbl>
              <a:tblPr/>
              <a:tblGrid>
                <a:gridCol w="1284573"/>
                <a:gridCol w="2162365"/>
                <a:gridCol w="1841222"/>
                <a:gridCol w="1712764"/>
              </a:tblGrid>
              <a:tr h="575769">
                <a:tc>
                  <a:txBody>
                    <a:bodyPr/>
                    <a:lstStyle/>
                    <a:p>
                      <a:pPr algn="ctr">
                        <a:spcAft>
                          <a:spcPts val="0"/>
                        </a:spcAft>
                      </a:pPr>
                      <a:r>
                        <a:rPr lang="es-MX" sz="1100" b="1" dirty="0">
                          <a:solidFill>
                            <a:srgbClr val="FFC000"/>
                          </a:solidFill>
                          <a:latin typeface="Arial"/>
                          <a:ea typeface="Times New Roman"/>
                          <a:cs typeface="Times New Roman"/>
                        </a:rPr>
                        <a:t>AÑO</a:t>
                      </a:r>
                      <a:endParaRPr lang="es-ES" sz="11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PRODUC.  NACIONAL + IMPORTACIONES                             (en TM)</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EXPORTACIONES </a:t>
                      </a:r>
                      <a:endParaRPr lang="es-MX" sz="1100" b="1" dirty="0" smtClean="0">
                        <a:solidFill>
                          <a:srgbClr val="FFC000"/>
                        </a:solidFill>
                        <a:latin typeface="Arial"/>
                        <a:ea typeface="Times New Roman"/>
                        <a:cs typeface="Times New Roman"/>
                      </a:endParaRPr>
                    </a:p>
                    <a:p>
                      <a:pPr algn="ctr">
                        <a:spcAft>
                          <a:spcPts val="0"/>
                        </a:spcAft>
                      </a:pPr>
                      <a:r>
                        <a:rPr lang="es-MX" sz="1100" b="1" dirty="0" smtClean="0">
                          <a:solidFill>
                            <a:srgbClr val="FFC000"/>
                          </a:solidFill>
                          <a:latin typeface="Arial"/>
                          <a:ea typeface="Times New Roman"/>
                          <a:cs typeface="Times New Roman"/>
                        </a:rPr>
                        <a:t>(</a:t>
                      </a:r>
                      <a:r>
                        <a:rPr lang="es-MX" sz="1100" b="1" dirty="0">
                          <a:solidFill>
                            <a:srgbClr val="FFC000"/>
                          </a:solidFill>
                          <a:latin typeface="Arial"/>
                          <a:ea typeface="Times New Roman"/>
                          <a:cs typeface="Times New Roman"/>
                        </a:rPr>
                        <a:t>en TM)</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OFERTA TOTAL </a:t>
                      </a:r>
                      <a:endParaRPr lang="es-MX" sz="1100" b="1" dirty="0" smtClean="0">
                        <a:solidFill>
                          <a:srgbClr val="FFC000"/>
                        </a:solidFill>
                        <a:latin typeface="Arial"/>
                        <a:ea typeface="Times New Roman"/>
                        <a:cs typeface="Times New Roman"/>
                      </a:endParaRPr>
                    </a:p>
                    <a:p>
                      <a:pPr algn="ctr">
                        <a:spcAft>
                          <a:spcPts val="0"/>
                        </a:spcAft>
                      </a:pPr>
                      <a:r>
                        <a:rPr lang="es-MX" sz="1100" b="1" dirty="0" smtClean="0">
                          <a:solidFill>
                            <a:srgbClr val="FFC000"/>
                          </a:solidFill>
                          <a:latin typeface="Arial"/>
                          <a:ea typeface="Times New Roman"/>
                          <a:cs typeface="Times New Roman"/>
                        </a:rPr>
                        <a:t>(</a:t>
                      </a:r>
                      <a:r>
                        <a:rPr lang="es-MX" sz="1100" b="1" dirty="0">
                          <a:solidFill>
                            <a:srgbClr val="FFC000"/>
                          </a:solidFill>
                          <a:latin typeface="Arial"/>
                          <a:ea typeface="Times New Roman"/>
                          <a:cs typeface="Times New Roman"/>
                        </a:rPr>
                        <a:t>en TM)</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39903">
                <a:tc>
                  <a:txBody>
                    <a:bodyPr/>
                    <a:lstStyle/>
                    <a:p>
                      <a:pPr algn="ctr">
                        <a:spcAft>
                          <a:spcPts val="0"/>
                        </a:spcAft>
                      </a:pPr>
                      <a:r>
                        <a:rPr lang="es-ES" sz="1100" dirty="0">
                          <a:solidFill>
                            <a:schemeClr val="tx1"/>
                          </a:solidFill>
                          <a:latin typeface="Arial"/>
                          <a:ea typeface="Times New Roman"/>
                          <a:cs typeface="Times New Roman"/>
                        </a:rPr>
                        <a:t>2000</a:t>
                      </a:r>
                    </a:p>
                  </a:txBody>
                  <a:tcPr marL="44450" marR="4445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81.030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14.735</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66.295</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03">
                <a:tc>
                  <a:txBody>
                    <a:bodyPr/>
                    <a:lstStyle/>
                    <a:p>
                      <a:pPr algn="ctr">
                        <a:spcAft>
                          <a:spcPts val="0"/>
                        </a:spcAft>
                      </a:pPr>
                      <a:r>
                        <a:rPr lang="es-ES" sz="1100">
                          <a:solidFill>
                            <a:schemeClr val="tx1"/>
                          </a:solidFill>
                          <a:latin typeface="Arial"/>
                          <a:ea typeface="Times New Roman"/>
                          <a:cs typeface="Times New Roman"/>
                        </a:rPr>
                        <a:t>2001</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85.136</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16.688</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68.448</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03">
                <a:tc>
                  <a:txBody>
                    <a:bodyPr/>
                    <a:lstStyle/>
                    <a:p>
                      <a:pPr algn="ctr">
                        <a:spcAft>
                          <a:spcPts val="0"/>
                        </a:spcAft>
                      </a:pPr>
                      <a:r>
                        <a:rPr lang="es-ES" sz="1100">
                          <a:solidFill>
                            <a:schemeClr val="tx1"/>
                          </a:solidFill>
                          <a:latin typeface="Arial"/>
                          <a:ea typeface="Times New Roman"/>
                          <a:cs typeface="Times New Roman"/>
                        </a:rPr>
                        <a:t>2002</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83.851</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32.860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50.991</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03">
                <a:tc>
                  <a:txBody>
                    <a:bodyPr/>
                    <a:lstStyle/>
                    <a:p>
                      <a:pPr algn="ctr">
                        <a:spcAft>
                          <a:spcPts val="0"/>
                        </a:spcAft>
                      </a:pPr>
                      <a:r>
                        <a:rPr lang="es-ES" sz="1100">
                          <a:solidFill>
                            <a:schemeClr val="tx1"/>
                          </a:solidFill>
                          <a:latin typeface="Arial"/>
                          <a:ea typeface="Times New Roman"/>
                          <a:cs typeface="Times New Roman"/>
                        </a:rPr>
                        <a:t>2003</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82.915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18.222</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64.693</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03">
                <a:tc>
                  <a:txBody>
                    <a:bodyPr/>
                    <a:lstStyle/>
                    <a:p>
                      <a:pPr algn="ctr">
                        <a:spcAft>
                          <a:spcPts val="0"/>
                        </a:spcAft>
                      </a:pPr>
                      <a:r>
                        <a:rPr lang="es-ES" sz="1100">
                          <a:solidFill>
                            <a:schemeClr val="tx1"/>
                          </a:solidFill>
                          <a:latin typeface="Arial"/>
                          <a:ea typeface="Times New Roman"/>
                          <a:cs typeface="Times New Roman"/>
                        </a:rPr>
                        <a:t>2004</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93.895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20.265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73.630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03">
                <a:tc>
                  <a:txBody>
                    <a:bodyPr/>
                    <a:lstStyle/>
                    <a:p>
                      <a:pPr algn="ctr">
                        <a:spcAft>
                          <a:spcPts val="0"/>
                        </a:spcAft>
                      </a:pPr>
                      <a:r>
                        <a:rPr lang="es-ES" sz="1100">
                          <a:solidFill>
                            <a:schemeClr val="tx1"/>
                          </a:solidFill>
                          <a:latin typeface="Arial"/>
                          <a:ea typeface="Times New Roman"/>
                          <a:cs typeface="Times New Roman"/>
                        </a:rPr>
                        <a:t>2005</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101.637</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26.262</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75.375</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03">
                <a:tc>
                  <a:txBody>
                    <a:bodyPr/>
                    <a:lstStyle/>
                    <a:p>
                      <a:pPr algn="ctr">
                        <a:spcAft>
                          <a:spcPts val="0"/>
                        </a:spcAft>
                      </a:pPr>
                      <a:r>
                        <a:rPr lang="es-ES" sz="1100">
                          <a:solidFill>
                            <a:schemeClr val="tx1"/>
                          </a:solidFill>
                          <a:latin typeface="Arial"/>
                          <a:ea typeface="Times New Roman"/>
                          <a:cs typeface="Times New Roman"/>
                        </a:rPr>
                        <a:t>2006</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108.295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14.912</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93.383</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03">
                <a:tc>
                  <a:txBody>
                    <a:bodyPr/>
                    <a:lstStyle/>
                    <a:p>
                      <a:pPr algn="ctr">
                        <a:spcAft>
                          <a:spcPts val="0"/>
                        </a:spcAft>
                      </a:pPr>
                      <a:r>
                        <a:rPr lang="es-ES" sz="1100">
                          <a:solidFill>
                            <a:schemeClr val="tx1"/>
                          </a:solidFill>
                          <a:latin typeface="Arial"/>
                          <a:ea typeface="Times New Roman"/>
                          <a:cs typeface="Times New Roman"/>
                        </a:rPr>
                        <a:t>2007</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121.500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14.750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106.750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03">
                <a:tc>
                  <a:txBody>
                    <a:bodyPr/>
                    <a:lstStyle/>
                    <a:p>
                      <a:pPr algn="ctr">
                        <a:spcAft>
                          <a:spcPts val="0"/>
                        </a:spcAft>
                      </a:pPr>
                      <a:r>
                        <a:rPr lang="es-ES" sz="1100">
                          <a:solidFill>
                            <a:schemeClr val="tx1"/>
                          </a:solidFill>
                          <a:latin typeface="Arial"/>
                          <a:ea typeface="Times New Roman"/>
                          <a:cs typeface="Times New Roman"/>
                        </a:rPr>
                        <a:t>2008</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137.265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16.351</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120.914</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03">
                <a:tc>
                  <a:txBody>
                    <a:bodyPr/>
                    <a:lstStyle/>
                    <a:p>
                      <a:pPr algn="ctr">
                        <a:spcAft>
                          <a:spcPts val="0"/>
                        </a:spcAft>
                      </a:pPr>
                      <a:r>
                        <a:rPr lang="es-ES" sz="1100">
                          <a:solidFill>
                            <a:schemeClr val="tx1"/>
                          </a:solidFill>
                          <a:latin typeface="Arial"/>
                          <a:ea typeface="Times New Roman"/>
                          <a:cs typeface="Times New Roman"/>
                        </a:rPr>
                        <a:t>2009</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114.600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16.022</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98.578</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03">
                <a:tc>
                  <a:txBody>
                    <a:bodyPr/>
                    <a:lstStyle/>
                    <a:p>
                      <a:pPr algn="ctr">
                        <a:spcAft>
                          <a:spcPts val="0"/>
                        </a:spcAft>
                      </a:pPr>
                      <a:r>
                        <a:rPr lang="es-ES" sz="1100">
                          <a:solidFill>
                            <a:schemeClr val="tx1"/>
                          </a:solidFill>
                          <a:latin typeface="Arial"/>
                          <a:ea typeface="Times New Roman"/>
                          <a:cs typeface="Times New Roman"/>
                        </a:rPr>
                        <a:t>2010</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121.018</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30.144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90.874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1000100" y="2857496"/>
            <a:ext cx="7215238" cy="461665"/>
          </a:xfrm>
          <a:prstGeom prst="rect">
            <a:avLst/>
          </a:prstGeom>
          <a:noFill/>
        </p:spPr>
        <p:txBody>
          <a:bodyPr wrap="square" rtlCol="0">
            <a:spAutoFit/>
          </a:bodyPr>
          <a:lstStyle/>
          <a:p>
            <a:r>
              <a:rPr lang="es-ES" sz="1600" b="1" i="1" dirty="0" smtClean="0">
                <a:latin typeface="Arial" pitchFamily="34" charset="0"/>
                <a:cs typeface="Arial" pitchFamily="34" charset="0"/>
              </a:rPr>
              <a:t>Oferta Total de telas en general</a:t>
            </a:r>
            <a:r>
              <a:rPr lang="es-ES" sz="2400" dirty="0" smtClean="0"/>
              <a:t>	</a:t>
            </a:r>
            <a:endParaRPr lang="es-ES" sz="2400" dirty="0">
              <a:solidFill>
                <a:srgbClr val="FFC000"/>
              </a:solidFill>
            </a:endParaRPr>
          </a:p>
        </p:txBody>
      </p:sp>
      <p:sp>
        <p:nvSpPr>
          <p:cNvPr id="8" name="7 CuadroTexto"/>
          <p:cNvSpPr txBox="1"/>
          <p:nvPr/>
        </p:nvSpPr>
        <p:spPr>
          <a:xfrm>
            <a:off x="571472" y="1671568"/>
            <a:ext cx="8001056" cy="400110"/>
          </a:xfrm>
          <a:prstGeom prst="rect">
            <a:avLst/>
          </a:prstGeom>
          <a:noFill/>
        </p:spPr>
        <p:txBody>
          <a:bodyPr wrap="square" rtlCol="0">
            <a:spAutoFit/>
          </a:bodyPr>
          <a:lstStyle/>
          <a:p>
            <a:pPr algn="ctr"/>
            <a:r>
              <a:rPr lang="es-ES" sz="2000" b="1" u="sng" dirty="0" smtClean="0">
                <a:latin typeface="Arial" pitchFamily="34" charset="0"/>
                <a:cs typeface="Arial" pitchFamily="34" charset="0"/>
              </a:rPr>
              <a:t>ANÁLISIS DE LA OFERTA</a:t>
            </a:r>
            <a:endParaRPr lang="es-ES" sz="2000" b="1"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71472" y="1643050"/>
            <a:ext cx="8001056" cy="461665"/>
          </a:xfrm>
          <a:prstGeom prst="rect">
            <a:avLst/>
          </a:prstGeom>
          <a:noFill/>
        </p:spPr>
        <p:txBody>
          <a:bodyPr wrap="square" rtlCol="0">
            <a:spAutoFit/>
          </a:bodyPr>
          <a:lstStyle/>
          <a:p>
            <a:r>
              <a:rPr lang="es-ES" sz="2000" b="1" i="1" dirty="0" smtClean="0">
                <a:latin typeface="Arial" pitchFamily="34" charset="0"/>
                <a:cs typeface="Arial" pitchFamily="34" charset="0"/>
              </a:rPr>
              <a:t>VOLUMEN REAL DE TELAS ESTAMPADAS</a:t>
            </a:r>
            <a:r>
              <a:rPr lang="es-ES" sz="2400" dirty="0" smtClean="0"/>
              <a:t>	</a:t>
            </a:r>
            <a:endParaRPr lang="es-ES" sz="2400" dirty="0">
              <a:solidFill>
                <a:srgbClr val="FFC000"/>
              </a:solidFill>
            </a:endParaRPr>
          </a:p>
        </p:txBody>
      </p:sp>
      <p:graphicFrame>
        <p:nvGraphicFramePr>
          <p:cNvPr id="7" name="6 Tabla"/>
          <p:cNvGraphicFramePr>
            <a:graphicFrameLocks noGrp="1"/>
          </p:cNvGraphicFramePr>
          <p:nvPr/>
        </p:nvGraphicFramePr>
        <p:xfrm>
          <a:off x="1071538" y="3286124"/>
          <a:ext cx="6643734" cy="3000401"/>
        </p:xfrm>
        <a:graphic>
          <a:graphicData uri="http://schemas.openxmlformats.org/drawingml/2006/table">
            <a:tbl>
              <a:tblPr/>
              <a:tblGrid>
                <a:gridCol w="1381233"/>
                <a:gridCol w="2140913"/>
                <a:gridCol w="1560794"/>
                <a:gridCol w="1560794"/>
              </a:tblGrid>
              <a:tr h="227994">
                <a:tc rowSpan="2">
                  <a:txBody>
                    <a:bodyPr/>
                    <a:lstStyle/>
                    <a:p>
                      <a:pPr algn="ctr">
                        <a:spcAft>
                          <a:spcPts val="0"/>
                        </a:spcAft>
                      </a:pPr>
                      <a:r>
                        <a:rPr lang="es-MX" sz="1100" b="1" dirty="0">
                          <a:solidFill>
                            <a:srgbClr val="FFC000"/>
                          </a:solidFill>
                          <a:latin typeface="Arial"/>
                          <a:ea typeface="Times New Roman"/>
                          <a:cs typeface="Times New Roman"/>
                        </a:rPr>
                        <a:t>AÑO</a:t>
                      </a:r>
                      <a:endParaRPr lang="es-ES" sz="11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rowSpan="2">
                  <a:txBody>
                    <a:bodyPr/>
                    <a:lstStyle/>
                    <a:p>
                      <a:pPr algn="ctr">
                        <a:spcAft>
                          <a:spcPts val="0"/>
                        </a:spcAft>
                      </a:pPr>
                      <a:r>
                        <a:rPr lang="es-MX" sz="1100" b="1" dirty="0">
                          <a:solidFill>
                            <a:srgbClr val="FFC000"/>
                          </a:solidFill>
                          <a:latin typeface="Arial"/>
                          <a:ea typeface="Times New Roman"/>
                          <a:cs typeface="Times New Roman"/>
                        </a:rPr>
                        <a:t>OFERTA DE TELAS EN </a:t>
                      </a:r>
                      <a:r>
                        <a:rPr lang="es-MX" sz="1100" b="1" dirty="0" smtClean="0">
                          <a:solidFill>
                            <a:srgbClr val="FFC000"/>
                          </a:solidFill>
                          <a:latin typeface="Arial"/>
                          <a:ea typeface="Times New Roman"/>
                          <a:cs typeface="Times New Roman"/>
                        </a:rPr>
                        <a:t>GENERAL (TM)</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gridSpan="2">
                  <a:txBody>
                    <a:bodyPr/>
                    <a:lstStyle/>
                    <a:p>
                      <a:pPr algn="ctr">
                        <a:spcAft>
                          <a:spcPts val="0"/>
                        </a:spcAft>
                      </a:pPr>
                      <a:r>
                        <a:rPr lang="es-MX" sz="1100" b="1" dirty="0">
                          <a:solidFill>
                            <a:srgbClr val="FFC000"/>
                          </a:solidFill>
                          <a:latin typeface="Arial"/>
                          <a:ea typeface="Times New Roman"/>
                          <a:cs typeface="Times New Roman"/>
                        </a:rPr>
                        <a:t>TELAS ESTAMPADAS</a:t>
                      </a:r>
                      <a:endParaRPr lang="es-ES" sz="1100" dirty="0">
                        <a:solidFill>
                          <a:srgbClr val="FFC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r>
              <a:tr h="264473">
                <a:tc vMerge="1">
                  <a:txBody>
                    <a:bodyPr/>
                    <a:lstStyle/>
                    <a:p>
                      <a:endParaRPr lang="es-ES"/>
                    </a:p>
                  </a:txBody>
                  <a:tcPr/>
                </a:tc>
                <a:tc vMerge="1">
                  <a:txBody>
                    <a:bodyPr/>
                    <a:lstStyle/>
                    <a:p>
                      <a:endParaRPr lang="es-ES"/>
                    </a:p>
                  </a:txBody>
                  <a:tcPr/>
                </a:tc>
                <a:tc>
                  <a:txBody>
                    <a:bodyPr/>
                    <a:lstStyle/>
                    <a:p>
                      <a:pPr algn="ctr">
                        <a:spcAft>
                          <a:spcPts val="0"/>
                        </a:spcAft>
                      </a:pPr>
                      <a:r>
                        <a:rPr lang="es-MX" sz="1100" b="1" dirty="0">
                          <a:solidFill>
                            <a:srgbClr val="FFC000"/>
                          </a:solidFill>
                          <a:latin typeface="Arial"/>
                          <a:ea typeface="Times New Roman"/>
                          <a:cs typeface="Times New Roman"/>
                        </a:rPr>
                        <a:t>%</a:t>
                      </a:r>
                      <a:endParaRPr lang="es-ES" sz="1100" dirty="0">
                        <a:solidFill>
                          <a:srgbClr val="FFC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smtClean="0">
                          <a:solidFill>
                            <a:srgbClr val="FFC000"/>
                          </a:solidFill>
                          <a:latin typeface="Arial"/>
                          <a:ea typeface="Times New Roman"/>
                          <a:cs typeface="Times New Roman"/>
                        </a:rPr>
                        <a:t>VOLUMEN (TM)</a:t>
                      </a:r>
                      <a:endParaRPr lang="es-ES" sz="1100" dirty="0">
                        <a:solidFill>
                          <a:srgbClr val="FFC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27994">
                <a:tc>
                  <a:txBody>
                    <a:bodyPr/>
                    <a:lstStyle/>
                    <a:p>
                      <a:pPr algn="ctr">
                        <a:spcAft>
                          <a:spcPts val="0"/>
                        </a:spcAft>
                      </a:pPr>
                      <a:r>
                        <a:rPr lang="es-ES" sz="1100" dirty="0">
                          <a:solidFill>
                            <a:schemeClr val="tx1"/>
                          </a:solidFill>
                          <a:latin typeface="Arial"/>
                          <a:ea typeface="Times New Roman"/>
                          <a:cs typeface="Times New Roman"/>
                        </a:rPr>
                        <a:t>2000</a:t>
                      </a:r>
                    </a:p>
                  </a:txBody>
                  <a:tcPr marL="44450" marR="4445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66.295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a:solidFill>
                            <a:schemeClr val="tx1"/>
                          </a:solidFill>
                          <a:latin typeface="Arial"/>
                          <a:ea typeface="Times New Roman"/>
                          <a:cs typeface="Times New Roman"/>
                        </a:rPr>
                        <a:t>40%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26.518</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994">
                <a:tc>
                  <a:txBody>
                    <a:bodyPr/>
                    <a:lstStyle/>
                    <a:p>
                      <a:pPr algn="ctr">
                        <a:spcAft>
                          <a:spcPts val="0"/>
                        </a:spcAft>
                      </a:pPr>
                      <a:r>
                        <a:rPr lang="es-ES" sz="1100" dirty="0">
                          <a:solidFill>
                            <a:schemeClr val="tx1"/>
                          </a:solidFill>
                          <a:latin typeface="Arial"/>
                          <a:ea typeface="Times New Roman"/>
                          <a:cs typeface="Times New Roman"/>
                        </a:rPr>
                        <a:t>2001</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68.448</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a:solidFill>
                            <a:schemeClr val="tx1"/>
                          </a:solidFill>
                          <a:latin typeface="Arial"/>
                          <a:ea typeface="Times New Roman"/>
                          <a:cs typeface="Times New Roman"/>
                        </a:rPr>
                        <a:t>40%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27.379</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994">
                <a:tc>
                  <a:txBody>
                    <a:bodyPr/>
                    <a:lstStyle/>
                    <a:p>
                      <a:pPr algn="ctr">
                        <a:spcAft>
                          <a:spcPts val="0"/>
                        </a:spcAft>
                      </a:pPr>
                      <a:r>
                        <a:rPr lang="es-ES" sz="1100" dirty="0">
                          <a:solidFill>
                            <a:schemeClr val="tx1"/>
                          </a:solidFill>
                          <a:latin typeface="Arial"/>
                          <a:ea typeface="Times New Roman"/>
                          <a:cs typeface="Times New Roman"/>
                        </a:rPr>
                        <a:t>2002</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50.991</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a:solidFill>
                            <a:schemeClr val="tx1"/>
                          </a:solidFill>
                          <a:latin typeface="Arial"/>
                          <a:ea typeface="Times New Roman"/>
                          <a:cs typeface="Times New Roman"/>
                        </a:rPr>
                        <a:t>40%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20.396</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994">
                <a:tc>
                  <a:txBody>
                    <a:bodyPr/>
                    <a:lstStyle/>
                    <a:p>
                      <a:pPr algn="ctr">
                        <a:spcAft>
                          <a:spcPts val="0"/>
                        </a:spcAft>
                      </a:pPr>
                      <a:r>
                        <a:rPr lang="es-ES" sz="1100">
                          <a:solidFill>
                            <a:schemeClr val="tx1"/>
                          </a:solidFill>
                          <a:latin typeface="Arial"/>
                          <a:ea typeface="Times New Roman"/>
                          <a:cs typeface="Times New Roman"/>
                        </a:rPr>
                        <a:t>2003</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64.693</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a:solidFill>
                            <a:schemeClr val="tx1"/>
                          </a:solidFill>
                          <a:latin typeface="Arial"/>
                          <a:ea typeface="Times New Roman"/>
                          <a:cs typeface="Times New Roman"/>
                        </a:rPr>
                        <a:t>40%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25.877</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994">
                <a:tc>
                  <a:txBody>
                    <a:bodyPr/>
                    <a:lstStyle/>
                    <a:p>
                      <a:pPr algn="ctr">
                        <a:spcAft>
                          <a:spcPts val="0"/>
                        </a:spcAft>
                      </a:pPr>
                      <a:r>
                        <a:rPr lang="es-ES" sz="1100">
                          <a:solidFill>
                            <a:schemeClr val="tx1"/>
                          </a:solidFill>
                          <a:latin typeface="Arial"/>
                          <a:ea typeface="Times New Roman"/>
                          <a:cs typeface="Times New Roman"/>
                        </a:rPr>
                        <a:t>2004</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73.630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a:solidFill>
                            <a:schemeClr val="tx1"/>
                          </a:solidFill>
                          <a:latin typeface="Arial"/>
                          <a:ea typeface="Times New Roman"/>
                          <a:cs typeface="Times New Roman"/>
                        </a:rPr>
                        <a:t>40%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29.452</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994">
                <a:tc>
                  <a:txBody>
                    <a:bodyPr/>
                    <a:lstStyle/>
                    <a:p>
                      <a:pPr algn="ctr">
                        <a:spcAft>
                          <a:spcPts val="0"/>
                        </a:spcAft>
                      </a:pPr>
                      <a:r>
                        <a:rPr lang="es-ES" sz="1100">
                          <a:solidFill>
                            <a:schemeClr val="tx1"/>
                          </a:solidFill>
                          <a:latin typeface="Arial"/>
                          <a:ea typeface="Times New Roman"/>
                          <a:cs typeface="Times New Roman"/>
                        </a:rPr>
                        <a:t>2005</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75.375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40%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30.150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994">
                <a:tc>
                  <a:txBody>
                    <a:bodyPr/>
                    <a:lstStyle/>
                    <a:p>
                      <a:pPr algn="ctr">
                        <a:spcAft>
                          <a:spcPts val="0"/>
                        </a:spcAft>
                      </a:pPr>
                      <a:r>
                        <a:rPr lang="es-ES" sz="1100">
                          <a:solidFill>
                            <a:schemeClr val="tx1"/>
                          </a:solidFill>
                          <a:latin typeface="Arial"/>
                          <a:ea typeface="Times New Roman"/>
                          <a:cs typeface="Times New Roman"/>
                        </a:rPr>
                        <a:t>2006</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93.383</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40%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37.353</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994">
                <a:tc>
                  <a:txBody>
                    <a:bodyPr/>
                    <a:lstStyle/>
                    <a:p>
                      <a:pPr algn="ctr">
                        <a:spcAft>
                          <a:spcPts val="0"/>
                        </a:spcAft>
                      </a:pPr>
                      <a:r>
                        <a:rPr lang="es-ES" sz="1100">
                          <a:solidFill>
                            <a:schemeClr val="tx1"/>
                          </a:solidFill>
                          <a:latin typeface="Arial"/>
                          <a:ea typeface="Times New Roman"/>
                          <a:cs typeface="Times New Roman"/>
                        </a:rPr>
                        <a:t>2007</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106.750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40%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42.700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994">
                <a:tc>
                  <a:txBody>
                    <a:bodyPr/>
                    <a:lstStyle/>
                    <a:p>
                      <a:pPr algn="ctr">
                        <a:spcAft>
                          <a:spcPts val="0"/>
                        </a:spcAft>
                      </a:pPr>
                      <a:r>
                        <a:rPr lang="es-ES" sz="1100">
                          <a:solidFill>
                            <a:schemeClr val="tx1"/>
                          </a:solidFill>
                          <a:latin typeface="Arial"/>
                          <a:ea typeface="Times New Roman"/>
                          <a:cs typeface="Times New Roman"/>
                        </a:rPr>
                        <a:t>2008</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120.914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40%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48.365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994">
                <a:tc>
                  <a:txBody>
                    <a:bodyPr/>
                    <a:lstStyle/>
                    <a:p>
                      <a:pPr algn="ctr">
                        <a:spcAft>
                          <a:spcPts val="0"/>
                        </a:spcAft>
                      </a:pPr>
                      <a:r>
                        <a:rPr lang="es-ES" sz="1100">
                          <a:solidFill>
                            <a:schemeClr val="tx1"/>
                          </a:solidFill>
                          <a:latin typeface="Arial"/>
                          <a:ea typeface="Times New Roman"/>
                          <a:cs typeface="Times New Roman"/>
                        </a:rPr>
                        <a:t>2009</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98.578</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40%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39.431</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994">
                <a:tc>
                  <a:txBody>
                    <a:bodyPr/>
                    <a:lstStyle/>
                    <a:p>
                      <a:pPr algn="ctr">
                        <a:spcAft>
                          <a:spcPts val="0"/>
                        </a:spcAft>
                      </a:pPr>
                      <a:r>
                        <a:rPr lang="es-ES" sz="1100">
                          <a:solidFill>
                            <a:schemeClr val="tx1"/>
                          </a:solidFill>
                          <a:latin typeface="Arial"/>
                          <a:ea typeface="Times New Roman"/>
                          <a:cs typeface="Times New Roman"/>
                        </a:rPr>
                        <a:t>2010</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90.874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40%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36.349</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a:off x="723872" y="2428869"/>
            <a:ext cx="8001056" cy="461665"/>
          </a:xfrm>
          <a:prstGeom prst="rect">
            <a:avLst/>
          </a:prstGeom>
          <a:noFill/>
        </p:spPr>
        <p:txBody>
          <a:bodyPr wrap="square" rtlCol="0">
            <a:spAutoFit/>
          </a:bodyPr>
          <a:lstStyle/>
          <a:p>
            <a:r>
              <a:rPr lang="es-ES" sz="1600" b="1" i="1" dirty="0" smtClean="0">
                <a:latin typeface="Arial" pitchFamily="34" charset="0"/>
                <a:cs typeface="Arial" pitchFamily="34" charset="0"/>
              </a:rPr>
              <a:t>AITE  =&gt;  40% corresponde a tela estampada </a:t>
            </a:r>
            <a:r>
              <a:rPr lang="es-ES" sz="2400" dirty="0" smtClean="0"/>
              <a:t>	</a:t>
            </a:r>
            <a:endParaRPr lang="es-ES" sz="2400"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latin typeface="Arial" pitchFamily="34" charset="0"/>
                <a:cs typeface="Arial" pitchFamily="34" charset="0"/>
              </a:rPr>
              <a:t>OBJETIVOS DEL PROYECTO</a:t>
            </a:r>
            <a:endParaRPr lang="es-ES" dirty="0">
              <a:latin typeface="Arial" pitchFamily="34" charset="0"/>
              <a:cs typeface="Arial" pitchFamily="34" charset="0"/>
            </a:endParaRPr>
          </a:p>
        </p:txBody>
      </p:sp>
      <p:sp>
        <p:nvSpPr>
          <p:cNvPr id="4" name="3 CuadroTexto"/>
          <p:cNvSpPr txBox="1"/>
          <p:nvPr/>
        </p:nvSpPr>
        <p:spPr>
          <a:xfrm>
            <a:off x="571472" y="1571612"/>
            <a:ext cx="8001056" cy="523220"/>
          </a:xfrm>
          <a:prstGeom prst="rect">
            <a:avLst/>
          </a:prstGeom>
          <a:noFill/>
        </p:spPr>
        <p:txBody>
          <a:bodyPr wrap="square" rtlCol="0">
            <a:spAutoFit/>
          </a:bodyPr>
          <a:lstStyle/>
          <a:p>
            <a:pPr algn="ctr"/>
            <a:r>
              <a:rPr lang="es-ES" sz="2800" u="sng" dirty="0" smtClean="0">
                <a:latin typeface="Arial" pitchFamily="34" charset="0"/>
                <a:cs typeface="Arial" pitchFamily="34" charset="0"/>
              </a:rPr>
              <a:t>OBJETIVO GENERAL</a:t>
            </a:r>
            <a:endParaRPr lang="es-ES" sz="2800" u="sng" dirty="0">
              <a:latin typeface="Arial" pitchFamily="34" charset="0"/>
              <a:cs typeface="Arial" pitchFamily="34" charset="0"/>
            </a:endParaRPr>
          </a:p>
        </p:txBody>
      </p:sp>
      <p:sp>
        <p:nvSpPr>
          <p:cNvPr id="5" name="4 CuadroTexto"/>
          <p:cNvSpPr txBox="1"/>
          <p:nvPr/>
        </p:nvSpPr>
        <p:spPr>
          <a:xfrm>
            <a:off x="571472" y="2677911"/>
            <a:ext cx="8072494" cy="3108543"/>
          </a:xfrm>
          <a:prstGeom prst="rect">
            <a:avLst/>
          </a:prstGeom>
          <a:noFill/>
        </p:spPr>
        <p:txBody>
          <a:bodyPr wrap="square" rtlCol="0">
            <a:spAutoFit/>
          </a:bodyPr>
          <a:lstStyle/>
          <a:p>
            <a:pPr algn="just"/>
            <a:r>
              <a:rPr lang="es-ES" sz="2800" dirty="0" smtClean="0">
                <a:latin typeface="Arial" pitchFamily="34" charset="0"/>
                <a:cs typeface="Arial" pitchFamily="34" charset="0"/>
              </a:rPr>
              <a:t>Elaborar un estudio para la creación de una empresa que preste el servicio de estampación textil con impresión digital directa a pequeñas y medianas empresas de las Provincias de Pichincha e Imbabura y cuyo propósito sea además,  ayudar a  incrementar la productividad y competitividad de las mismas.</a:t>
            </a:r>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71472" y="1643050"/>
            <a:ext cx="8001056" cy="461665"/>
          </a:xfrm>
          <a:prstGeom prst="rect">
            <a:avLst/>
          </a:prstGeom>
          <a:noFill/>
        </p:spPr>
        <p:txBody>
          <a:bodyPr wrap="square" rtlCol="0">
            <a:spAutoFit/>
          </a:bodyPr>
          <a:lstStyle/>
          <a:p>
            <a:r>
              <a:rPr lang="es-ES" sz="2000" b="1" i="1" dirty="0" smtClean="0">
                <a:latin typeface="Arial" pitchFamily="34" charset="0"/>
                <a:cs typeface="Arial" pitchFamily="34" charset="0"/>
              </a:rPr>
              <a:t>CÁLCULO DEL RENDIMIENTO DE LA TELA</a:t>
            </a:r>
            <a:r>
              <a:rPr lang="es-ES" sz="2400" dirty="0" smtClean="0"/>
              <a:t>	</a:t>
            </a:r>
            <a:endParaRPr lang="es-ES" sz="2400" dirty="0">
              <a:solidFill>
                <a:srgbClr val="FFC000"/>
              </a:solidFill>
            </a:endParaRPr>
          </a:p>
        </p:txBody>
      </p:sp>
      <p:sp>
        <p:nvSpPr>
          <p:cNvPr id="9" name="8 CuadroTexto"/>
          <p:cNvSpPr txBox="1"/>
          <p:nvPr/>
        </p:nvSpPr>
        <p:spPr>
          <a:xfrm>
            <a:off x="4357686" y="3098069"/>
            <a:ext cx="4714908" cy="830997"/>
          </a:xfrm>
          <a:prstGeom prst="rect">
            <a:avLst/>
          </a:prstGeom>
          <a:noFill/>
        </p:spPr>
        <p:txBody>
          <a:bodyPr wrap="square" rtlCol="0">
            <a:spAutoFit/>
          </a:bodyPr>
          <a:lstStyle/>
          <a:p>
            <a:r>
              <a:rPr lang="es-ES" sz="1600" dirty="0" smtClean="0">
                <a:latin typeface="Arial" pitchFamily="34" charset="0"/>
                <a:cs typeface="Arial" pitchFamily="34" charset="0"/>
              </a:rPr>
              <a:t>YIELD = Rendimiento de la tela</a:t>
            </a:r>
          </a:p>
          <a:p>
            <a:r>
              <a:rPr lang="es-ES" sz="1600" dirty="0" smtClean="0">
                <a:latin typeface="Arial" pitchFamily="34" charset="0"/>
                <a:cs typeface="Arial" pitchFamily="34" charset="0"/>
              </a:rPr>
              <a:t>Densidad = 190 gr/m</a:t>
            </a:r>
            <a:r>
              <a:rPr lang="es-ES" sz="1600" baseline="30000" dirty="0" smtClean="0">
                <a:latin typeface="Arial" pitchFamily="34" charset="0"/>
                <a:cs typeface="Arial" pitchFamily="34" charset="0"/>
              </a:rPr>
              <a:t>2</a:t>
            </a:r>
            <a:endParaRPr lang="es-ES" sz="1600" dirty="0" smtClean="0">
              <a:latin typeface="Arial" pitchFamily="34" charset="0"/>
              <a:cs typeface="Arial" pitchFamily="34" charset="0"/>
            </a:endParaRPr>
          </a:p>
          <a:p>
            <a:r>
              <a:rPr lang="es-ES" sz="1600" dirty="0" smtClean="0">
                <a:latin typeface="Arial" pitchFamily="34" charset="0"/>
                <a:cs typeface="Arial" pitchFamily="34" charset="0"/>
              </a:rPr>
              <a:t>Ancho de tela = 1,80 m. (mayormente usada)</a:t>
            </a:r>
            <a:endParaRPr lang="es-ES" sz="1600" dirty="0">
              <a:solidFill>
                <a:srgbClr val="FFC000"/>
              </a:solidFill>
              <a:latin typeface="Arial" pitchFamily="34" charset="0"/>
              <a:cs typeface="Arial" pitchFamily="34" charset="0"/>
            </a:endParaRPr>
          </a:p>
        </p:txBody>
      </p:sp>
      <p:graphicFrame>
        <p:nvGraphicFramePr>
          <p:cNvPr id="138242" name="Object 2"/>
          <p:cNvGraphicFramePr>
            <a:graphicFrameLocks noChangeAspect="1"/>
          </p:cNvGraphicFramePr>
          <p:nvPr/>
        </p:nvGraphicFramePr>
        <p:xfrm>
          <a:off x="-857288" y="3209918"/>
          <a:ext cx="5368925" cy="647710"/>
        </p:xfrm>
        <a:graphic>
          <a:graphicData uri="http://schemas.openxmlformats.org/presentationml/2006/ole">
            <p:oleObj spid="_x0000_s138242" name="Documento" r:id="rId4" imgW="5415050" imgH="586014" progId="Word.Document.12">
              <p:embed/>
            </p:oleObj>
          </a:graphicData>
        </a:graphic>
      </p:graphicFrame>
      <p:graphicFrame>
        <p:nvGraphicFramePr>
          <p:cNvPr id="138243" name="Object 3"/>
          <p:cNvGraphicFramePr>
            <a:graphicFrameLocks noChangeAspect="1"/>
          </p:cNvGraphicFramePr>
          <p:nvPr/>
        </p:nvGraphicFramePr>
        <p:xfrm>
          <a:off x="-833437" y="4357694"/>
          <a:ext cx="5405437" cy="642942"/>
        </p:xfrm>
        <a:graphic>
          <a:graphicData uri="http://schemas.openxmlformats.org/presentationml/2006/ole">
            <p:oleObj spid="_x0000_s138243" name="Documento" r:id="rId5" imgW="5415050" imgH="586374" progId="Word.Document.12">
              <p:embed/>
            </p:oleObj>
          </a:graphicData>
        </a:graphic>
      </p:graphicFrame>
      <p:graphicFrame>
        <p:nvGraphicFramePr>
          <p:cNvPr id="138244" name="Object 4"/>
          <p:cNvGraphicFramePr>
            <a:graphicFrameLocks noChangeAspect="1"/>
          </p:cNvGraphicFramePr>
          <p:nvPr/>
        </p:nvGraphicFramePr>
        <p:xfrm>
          <a:off x="3167091" y="4429132"/>
          <a:ext cx="5405437" cy="500066"/>
        </p:xfrm>
        <a:graphic>
          <a:graphicData uri="http://schemas.openxmlformats.org/presentationml/2006/ole">
            <p:oleObj spid="_x0000_s138244" name="Documento" r:id="rId6" imgW="5415050" imgH="402075" progId="Word.Document.12">
              <p:embed/>
            </p:oleObj>
          </a:graphicData>
        </a:graphic>
      </p:graphicFrame>
      <p:graphicFrame>
        <p:nvGraphicFramePr>
          <p:cNvPr id="138245" name="Object 5"/>
          <p:cNvGraphicFramePr>
            <a:graphicFrameLocks noChangeAspect="1"/>
          </p:cNvGraphicFramePr>
          <p:nvPr/>
        </p:nvGraphicFramePr>
        <p:xfrm>
          <a:off x="1846281" y="5414980"/>
          <a:ext cx="5368925" cy="585788"/>
        </p:xfrm>
        <a:graphic>
          <a:graphicData uri="http://schemas.openxmlformats.org/presentationml/2006/ole">
            <p:oleObj spid="_x0000_s138245" name="Documento" r:id="rId7" imgW="5415050" imgH="598252" progId="Word.Documen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71472" y="1571612"/>
            <a:ext cx="8001056" cy="461665"/>
          </a:xfrm>
          <a:prstGeom prst="rect">
            <a:avLst/>
          </a:prstGeom>
          <a:noFill/>
        </p:spPr>
        <p:txBody>
          <a:bodyPr wrap="square" rtlCol="0">
            <a:spAutoFit/>
          </a:bodyPr>
          <a:lstStyle/>
          <a:p>
            <a:r>
              <a:rPr lang="es-ES" sz="2000" b="1" i="1" dirty="0" smtClean="0">
                <a:latin typeface="Arial" pitchFamily="34" charset="0"/>
                <a:cs typeface="Arial" pitchFamily="34" charset="0"/>
              </a:rPr>
              <a:t>OFERTA HISTÓRICA DE TELA ESTAMPADA</a:t>
            </a:r>
            <a:r>
              <a:rPr lang="es-ES" sz="2400" dirty="0" smtClean="0"/>
              <a:t>	</a:t>
            </a:r>
            <a:endParaRPr lang="es-ES" sz="2400" dirty="0">
              <a:solidFill>
                <a:srgbClr val="FFC000"/>
              </a:solidFill>
            </a:endParaRPr>
          </a:p>
        </p:txBody>
      </p:sp>
      <p:graphicFrame>
        <p:nvGraphicFramePr>
          <p:cNvPr id="11" name="10 Tabla"/>
          <p:cNvGraphicFramePr>
            <a:graphicFrameLocks noGrp="1"/>
          </p:cNvGraphicFramePr>
          <p:nvPr/>
        </p:nvGraphicFramePr>
        <p:xfrm>
          <a:off x="1071538" y="2714622"/>
          <a:ext cx="6715171" cy="3643331"/>
        </p:xfrm>
        <a:graphic>
          <a:graphicData uri="http://schemas.openxmlformats.org/drawingml/2006/table">
            <a:tbl>
              <a:tblPr/>
              <a:tblGrid>
                <a:gridCol w="1066868"/>
                <a:gridCol w="960709"/>
                <a:gridCol w="1067621"/>
                <a:gridCol w="1067621"/>
                <a:gridCol w="1276176"/>
                <a:gridCol w="1276176"/>
              </a:tblGrid>
              <a:tr h="252775">
                <a:tc rowSpan="2">
                  <a:txBody>
                    <a:bodyPr/>
                    <a:lstStyle/>
                    <a:p>
                      <a:pPr algn="ctr">
                        <a:spcAft>
                          <a:spcPts val="0"/>
                        </a:spcAft>
                      </a:pPr>
                      <a:r>
                        <a:rPr lang="es-MX" sz="1100" b="1" dirty="0">
                          <a:solidFill>
                            <a:srgbClr val="FFC000"/>
                          </a:solidFill>
                          <a:latin typeface="Arial"/>
                          <a:ea typeface="Times New Roman"/>
                          <a:cs typeface="Times New Roman"/>
                        </a:rPr>
                        <a:t>AÑOS</a:t>
                      </a:r>
                      <a:endParaRPr lang="es-ES" sz="11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rowSpan="2">
                  <a:txBody>
                    <a:bodyPr/>
                    <a:lstStyle/>
                    <a:p>
                      <a:pPr algn="ctr">
                        <a:spcAft>
                          <a:spcPts val="0"/>
                        </a:spcAft>
                      </a:pPr>
                      <a:r>
                        <a:rPr lang="es-MX" sz="1100" b="1" dirty="0">
                          <a:solidFill>
                            <a:srgbClr val="FFC000"/>
                          </a:solidFill>
                          <a:latin typeface="Arial"/>
                          <a:ea typeface="Times New Roman"/>
                          <a:cs typeface="Times New Roman"/>
                        </a:rPr>
                        <a:t>OFERTA NACIONAL          (en TM)</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gridSpan="4">
                  <a:txBody>
                    <a:bodyPr/>
                    <a:lstStyle/>
                    <a:p>
                      <a:pPr algn="ctr">
                        <a:spcAft>
                          <a:spcPts val="0"/>
                        </a:spcAft>
                      </a:pPr>
                      <a:r>
                        <a:rPr lang="es-MX" sz="1100" b="1" dirty="0">
                          <a:solidFill>
                            <a:srgbClr val="FFC000"/>
                          </a:solidFill>
                          <a:latin typeface="Arial"/>
                          <a:ea typeface="Times New Roman"/>
                          <a:cs typeface="Times New Roman"/>
                        </a:rPr>
                        <a:t>PROVINCIAS DE PICHINCHA E IMBABURA</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610031">
                <a:tc vMerge="1">
                  <a:txBody>
                    <a:bodyPr/>
                    <a:lstStyle/>
                    <a:p>
                      <a:endParaRPr lang="es-ES"/>
                    </a:p>
                  </a:txBody>
                  <a:tcPr/>
                </a:tc>
                <a:tc vMerge="1">
                  <a:txBody>
                    <a:bodyPr/>
                    <a:lstStyle/>
                    <a:p>
                      <a:endParaRPr lang="es-ES"/>
                    </a:p>
                  </a:txBody>
                  <a:tcPr/>
                </a:tc>
                <a:tc>
                  <a:txBody>
                    <a:bodyPr/>
                    <a:lstStyle/>
                    <a:p>
                      <a:pPr algn="ctr">
                        <a:spcAft>
                          <a:spcPts val="0"/>
                        </a:spcAft>
                      </a:pPr>
                      <a:r>
                        <a:rPr lang="es-MX" sz="1100" b="1" dirty="0">
                          <a:solidFill>
                            <a:srgbClr val="FFC000"/>
                          </a:solidFill>
                          <a:latin typeface="Arial"/>
                          <a:ea typeface="Times New Roman"/>
                          <a:cs typeface="Times New Roman"/>
                        </a:rPr>
                        <a:t>PORCENTAJE</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TONELADAS MÉTRICAS</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KILOGRAMOS</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METROS DE TELA ESTAMPADA</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52775">
                <a:tc>
                  <a:txBody>
                    <a:bodyPr/>
                    <a:lstStyle/>
                    <a:p>
                      <a:pPr algn="ctr">
                        <a:spcAft>
                          <a:spcPts val="0"/>
                        </a:spcAft>
                      </a:pPr>
                      <a:r>
                        <a:rPr lang="es-ES" sz="1100" dirty="0">
                          <a:solidFill>
                            <a:schemeClr val="tx1"/>
                          </a:solidFill>
                          <a:latin typeface="Arial"/>
                          <a:ea typeface="Times New Roman"/>
                          <a:cs typeface="Times New Roman"/>
                        </a:rPr>
                        <a:t>2000</a:t>
                      </a:r>
                    </a:p>
                  </a:txBody>
                  <a:tcPr marL="44450" marR="4445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26.518</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3.712</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3.712.520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1.258.481</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75">
                <a:tc>
                  <a:txBody>
                    <a:bodyPr/>
                    <a:lstStyle/>
                    <a:p>
                      <a:pPr algn="ctr">
                        <a:spcAft>
                          <a:spcPts val="0"/>
                        </a:spcAft>
                      </a:pPr>
                      <a:r>
                        <a:rPr lang="es-ES" sz="1100" dirty="0">
                          <a:solidFill>
                            <a:schemeClr val="tx1"/>
                          </a:solidFill>
                          <a:latin typeface="Arial"/>
                          <a:ea typeface="Times New Roman"/>
                          <a:cs typeface="Times New Roman"/>
                        </a:rPr>
                        <a:t>2001</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27.379</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a:solidFill>
                            <a:schemeClr val="tx1"/>
                          </a:solidFill>
                          <a:latin typeface="Arial"/>
                          <a:ea typeface="Times New Roman"/>
                          <a:cs typeface="Times New Roman"/>
                        </a:rPr>
                        <a:t>14%</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3.833</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3.833.088</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1.299.351</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75">
                <a:tc>
                  <a:txBody>
                    <a:bodyPr/>
                    <a:lstStyle/>
                    <a:p>
                      <a:pPr algn="ctr">
                        <a:spcAft>
                          <a:spcPts val="0"/>
                        </a:spcAft>
                      </a:pPr>
                      <a:r>
                        <a:rPr lang="es-ES" sz="1100" dirty="0">
                          <a:solidFill>
                            <a:schemeClr val="tx1"/>
                          </a:solidFill>
                          <a:latin typeface="Arial"/>
                          <a:ea typeface="Times New Roman"/>
                          <a:cs typeface="Times New Roman"/>
                        </a:rPr>
                        <a:t>2002</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20.396</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2.855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2.855.496</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967.964</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75">
                <a:tc>
                  <a:txBody>
                    <a:bodyPr/>
                    <a:lstStyle/>
                    <a:p>
                      <a:pPr algn="ctr">
                        <a:spcAft>
                          <a:spcPts val="0"/>
                        </a:spcAft>
                      </a:pPr>
                      <a:r>
                        <a:rPr lang="es-ES" sz="1100">
                          <a:solidFill>
                            <a:schemeClr val="tx1"/>
                          </a:solidFill>
                          <a:latin typeface="Arial"/>
                          <a:ea typeface="Times New Roman"/>
                          <a:cs typeface="Times New Roman"/>
                        </a:rPr>
                        <a:t>2003</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25.877</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3.622</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3.622.808</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1.228.070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75">
                <a:tc>
                  <a:txBody>
                    <a:bodyPr/>
                    <a:lstStyle/>
                    <a:p>
                      <a:pPr algn="ctr">
                        <a:spcAft>
                          <a:spcPts val="0"/>
                        </a:spcAft>
                      </a:pPr>
                      <a:r>
                        <a:rPr lang="es-ES" sz="1100">
                          <a:solidFill>
                            <a:schemeClr val="tx1"/>
                          </a:solidFill>
                          <a:latin typeface="Arial"/>
                          <a:ea typeface="Times New Roman"/>
                          <a:cs typeface="Times New Roman"/>
                        </a:rPr>
                        <a:t>2004</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29.452</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4.123</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4.123.280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1.397.722</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75">
                <a:tc>
                  <a:txBody>
                    <a:bodyPr/>
                    <a:lstStyle/>
                    <a:p>
                      <a:pPr algn="ctr">
                        <a:spcAft>
                          <a:spcPts val="0"/>
                        </a:spcAft>
                      </a:pPr>
                      <a:r>
                        <a:rPr lang="es-ES" sz="1100">
                          <a:solidFill>
                            <a:schemeClr val="tx1"/>
                          </a:solidFill>
                          <a:latin typeface="Arial"/>
                          <a:ea typeface="Times New Roman"/>
                          <a:cs typeface="Times New Roman"/>
                        </a:rPr>
                        <a:t>2005</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30.150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4.221</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4.221.000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1.430.847</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75">
                <a:tc>
                  <a:txBody>
                    <a:bodyPr/>
                    <a:lstStyle/>
                    <a:p>
                      <a:pPr algn="ctr">
                        <a:spcAft>
                          <a:spcPts val="0"/>
                        </a:spcAft>
                      </a:pPr>
                      <a:r>
                        <a:rPr lang="es-ES" sz="1100">
                          <a:solidFill>
                            <a:schemeClr val="tx1"/>
                          </a:solidFill>
                          <a:latin typeface="Arial"/>
                          <a:ea typeface="Times New Roman"/>
                          <a:cs typeface="Times New Roman"/>
                        </a:rPr>
                        <a:t>2006</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37.353</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5.229</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5.229.448</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1.772.694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75">
                <a:tc>
                  <a:txBody>
                    <a:bodyPr/>
                    <a:lstStyle/>
                    <a:p>
                      <a:pPr algn="ctr">
                        <a:spcAft>
                          <a:spcPts val="0"/>
                        </a:spcAft>
                      </a:pPr>
                      <a:r>
                        <a:rPr lang="es-ES" sz="1100">
                          <a:solidFill>
                            <a:schemeClr val="tx1"/>
                          </a:solidFill>
                          <a:latin typeface="Arial"/>
                          <a:ea typeface="Times New Roman"/>
                          <a:cs typeface="Times New Roman"/>
                        </a:rPr>
                        <a:t>2007</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42.700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5.978</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5.978.000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2.026.440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75">
                <a:tc>
                  <a:txBody>
                    <a:bodyPr/>
                    <a:lstStyle/>
                    <a:p>
                      <a:pPr algn="ctr">
                        <a:spcAft>
                          <a:spcPts val="0"/>
                        </a:spcAft>
                      </a:pPr>
                      <a:r>
                        <a:rPr lang="es-ES" sz="1100">
                          <a:solidFill>
                            <a:schemeClr val="tx1"/>
                          </a:solidFill>
                          <a:latin typeface="Arial"/>
                          <a:ea typeface="Times New Roman"/>
                          <a:cs typeface="Times New Roman"/>
                        </a:rPr>
                        <a:t>2008</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48.365</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6.771</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6.771.184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2.295.316</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75">
                <a:tc>
                  <a:txBody>
                    <a:bodyPr/>
                    <a:lstStyle/>
                    <a:p>
                      <a:pPr algn="ctr">
                        <a:spcAft>
                          <a:spcPts val="0"/>
                        </a:spcAft>
                      </a:pPr>
                      <a:r>
                        <a:rPr lang="es-ES" sz="1100">
                          <a:solidFill>
                            <a:schemeClr val="tx1"/>
                          </a:solidFill>
                          <a:latin typeface="Arial"/>
                          <a:ea typeface="Times New Roman"/>
                          <a:cs typeface="Times New Roman"/>
                        </a:rPr>
                        <a:t>2009</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39.431</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5.520</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5.520.368</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1.871.311</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75">
                <a:tc>
                  <a:txBody>
                    <a:bodyPr/>
                    <a:lstStyle/>
                    <a:p>
                      <a:pPr algn="ctr">
                        <a:spcAft>
                          <a:spcPts val="0"/>
                        </a:spcAft>
                      </a:pPr>
                      <a:r>
                        <a:rPr lang="es-ES" sz="1100">
                          <a:solidFill>
                            <a:schemeClr val="tx1"/>
                          </a:solidFill>
                          <a:latin typeface="Arial"/>
                          <a:ea typeface="Times New Roman"/>
                          <a:cs typeface="Times New Roman"/>
                        </a:rPr>
                        <a:t>2010</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36.349</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1100">
                          <a:solidFill>
                            <a:schemeClr val="tx1"/>
                          </a:solidFill>
                          <a:latin typeface="Arial"/>
                          <a:ea typeface="Times New Roman"/>
                          <a:cs typeface="Times New Roman"/>
                        </a:rPr>
                        <a:t>14%</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5.088</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5.088.944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1.725.065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723872" y="2143116"/>
            <a:ext cx="8001056" cy="461665"/>
          </a:xfrm>
          <a:prstGeom prst="rect">
            <a:avLst/>
          </a:prstGeom>
          <a:noFill/>
        </p:spPr>
        <p:txBody>
          <a:bodyPr wrap="square" rtlCol="0">
            <a:spAutoFit/>
          </a:bodyPr>
          <a:lstStyle/>
          <a:p>
            <a:r>
              <a:rPr lang="es-ES" sz="1600" b="1" i="1" dirty="0" smtClean="0">
                <a:latin typeface="Arial" pitchFamily="34" charset="0"/>
                <a:cs typeface="Arial" pitchFamily="34" charset="0"/>
              </a:rPr>
              <a:t>AITE  =&gt;  14% participación con relación a la oferta nacional </a:t>
            </a:r>
            <a:r>
              <a:rPr lang="es-ES" sz="2400" dirty="0" smtClean="0"/>
              <a:t>	</a:t>
            </a:r>
            <a:endParaRPr lang="es-ES" sz="2400" dirty="0">
              <a:solidFill>
                <a:srgbClr val="FFC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71472" y="1643050"/>
            <a:ext cx="8001056" cy="400110"/>
          </a:xfrm>
          <a:prstGeom prst="rect">
            <a:avLst/>
          </a:prstGeom>
          <a:noFill/>
        </p:spPr>
        <p:txBody>
          <a:bodyPr wrap="square" rtlCol="0">
            <a:spAutoFit/>
          </a:bodyPr>
          <a:lstStyle/>
          <a:p>
            <a:r>
              <a:rPr lang="es-ES" sz="2000" b="1" i="1" dirty="0" smtClean="0">
                <a:latin typeface="Arial" pitchFamily="34" charset="0"/>
                <a:cs typeface="Arial" pitchFamily="34" charset="0"/>
              </a:rPr>
              <a:t>PROYECCIÓN DE LA OFERTA DE TELAS ESTAMPADAS</a:t>
            </a:r>
            <a:endParaRPr lang="es-ES" sz="2000" b="1" i="1" dirty="0">
              <a:solidFill>
                <a:srgbClr val="FFC000"/>
              </a:solidFill>
              <a:latin typeface="Arial" pitchFamily="34" charset="0"/>
              <a:cs typeface="Arial" pitchFamily="34" charset="0"/>
            </a:endParaRPr>
          </a:p>
        </p:txBody>
      </p:sp>
      <p:graphicFrame>
        <p:nvGraphicFramePr>
          <p:cNvPr id="10" name="9 Tabla"/>
          <p:cNvGraphicFramePr>
            <a:graphicFrameLocks noGrp="1"/>
          </p:cNvGraphicFramePr>
          <p:nvPr/>
        </p:nvGraphicFramePr>
        <p:xfrm>
          <a:off x="1142975" y="2643185"/>
          <a:ext cx="6143669" cy="3714774"/>
        </p:xfrm>
        <a:graphic>
          <a:graphicData uri="http://schemas.openxmlformats.org/drawingml/2006/table">
            <a:tbl>
              <a:tblPr/>
              <a:tblGrid>
                <a:gridCol w="1507121"/>
                <a:gridCol w="1890266"/>
                <a:gridCol w="2746282"/>
              </a:tblGrid>
              <a:tr h="796023">
                <a:tc>
                  <a:txBody>
                    <a:bodyPr/>
                    <a:lstStyle/>
                    <a:p>
                      <a:pPr algn="ctr">
                        <a:spcAft>
                          <a:spcPts val="0"/>
                        </a:spcAft>
                      </a:pPr>
                      <a:r>
                        <a:rPr lang="es-ES" sz="1100" b="1" dirty="0">
                          <a:solidFill>
                            <a:srgbClr val="FFC000"/>
                          </a:solidFill>
                          <a:latin typeface="Arial" pitchFamily="34" charset="0"/>
                          <a:ea typeface="Calibri"/>
                          <a:cs typeface="Arial" pitchFamily="34" charset="0"/>
                        </a:rPr>
                        <a:t>AÑOS</a:t>
                      </a:r>
                      <a:endParaRPr lang="es-ES" sz="1100" dirty="0">
                        <a:solidFill>
                          <a:srgbClr val="FFC000"/>
                        </a:solidFill>
                        <a:latin typeface="Arial" pitchFamily="34" charset="0"/>
                        <a:ea typeface="Times New Roman"/>
                        <a:cs typeface="Arial"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pitchFamily="34" charset="0"/>
                          <a:ea typeface="Calibri"/>
                          <a:cs typeface="Arial" pitchFamily="34" charset="0"/>
                        </a:rPr>
                        <a:t>NÚMERO DE AÑOS</a:t>
                      </a:r>
                      <a:endParaRPr lang="es-ES" sz="1100" dirty="0">
                        <a:solidFill>
                          <a:srgbClr val="FFC000"/>
                        </a:solidFill>
                        <a:latin typeface="Arial" pitchFamily="34" charset="0"/>
                        <a:ea typeface="Times New Roman"/>
                        <a:cs typeface="Arial" pitchFamily="34" charset="0"/>
                      </a:endParaRPr>
                    </a:p>
                    <a:p>
                      <a:pPr algn="ctr">
                        <a:spcAft>
                          <a:spcPts val="0"/>
                        </a:spcAft>
                      </a:pPr>
                      <a:r>
                        <a:rPr lang="es-ES" sz="1100" b="1" dirty="0">
                          <a:solidFill>
                            <a:srgbClr val="FFC000"/>
                          </a:solidFill>
                          <a:latin typeface="Arial" pitchFamily="34" charset="0"/>
                          <a:ea typeface="Calibri"/>
                          <a:cs typeface="Arial" pitchFamily="34" charset="0"/>
                        </a:rPr>
                        <a:t> (x)</a:t>
                      </a:r>
                      <a:endParaRPr lang="es-ES" sz="1100" dirty="0">
                        <a:solidFill>
                          <a:srgbClr val="FFC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pitchFamily="34" charset="0"/>
                          <a:ea typeface="Calibri"/>
                          <a:cs typeface="Arial" pitchFamily="34" charset="0"/>
                        </a:rPr>
                        <a:t>OFERTA FUTURA DE TELAS ESTAMPADAS </a:t>
                      </a:r>
                      <a:endParaRPr lang="es-ES" sz="1100" b="1" dirty="0" smtClean="0">
                        <a:solidFill>
                          <a:srgbClr val="FFC000"/>
                        </a:solidFill>
                        <a:latin typeface="Arial" pitchFamily="34" charset="0"/>
                        <a:ea typeface="Calibri"/>
                        <a:cs typeface="Arial" pitchFamily="34" charset="0"/>
                      </a:endParaRPr>
                    </a:p>
                    <a:p>
                      <a:pPr algn="ctr">
                        <a:spcAft>
                          <a:spcPts val="0"/>
                        </a:spcAft>
                      </a:pPr>
                      <a:r>
                        <a:rPr lang="es-ES" sz="1100" b="1" dirty="0" smtClean="0">
                          <a:solidFill>
                            <a:srgbClr val="FFC000"/>
                          </a:solidFill>
                          <a:latin typeface="Arial" pitchFamily="34" charset="0"/>
                          <a:ea typeface="Calibri"/>
                          <a:cs typeface="Arial" pitchFamily="34" charset="0"/>
                        </a:rPr>
                        <a:t>(</a:t>
                      </a:r>
                      <a:r>
                        <a:rPr lang="es-ES" sz="1100" b="1" dirty="0">
                          <a:solidFill>
                            <a:srgbClr val="FFC000"/>
                          </a:solidFill>
                          <a:latin typeface="Arial" pitchFamily="34" charset="0"/>
                          <a:ea typeface="Calibri"/>
                          <a:cs typeface="Arial" pitchFamily="34" charset="0"/>
                        </a:rPr>
                        <a:t>en metros)</a:t>
                      </a:r>
                      <a:endParaRPr lang="es-ES" sz="1100" dirty="0">
                        <a:solidFill>
                          <a:srgbClr val="FFC000"/>
                        </a:solidFill>
                        <a:latin typeface="Arial" pitchFamily="34" charset="0"/>
                        <a:ea typeface="Times New Roman"/>
                        <a:cs typeface="Arial" pitchFamily="34" charset="0"/>
                      </a:endParaRPr>
                    </a:p>
                    <a:p>
                      <a:pPr algn="ctr">
                        <a:spcAft>
                          <a:spcPts val="0"/>
                        </a:spcAft>
                      </a:pPr>
                      <a:r>
                        <a:rPr lang="es-ES" sz="1100" b="1" dirty="0">
                          <a:solidFill>
                            <a:srgbClr val="FFC000"/>
                          </a:solidFill>
                          <a:latin typeface="Arial" pitchFamily="34" charset="0"/>
                          <a:ea typeface="Calibri"/>
                          <a:cs typeface="Arial" pitchFamily="34" charset="0"/>
                        </a:rPr>
                        <a:t> (y)</a:t>
                      </a:r>
                      <a:endParaRPr lang="es-ES" sz="1100" dirty="0">
                        <a:solidFill>
                          <a:srgbClr val="FFC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65341">
                <a:tc>
                  <a:txBody>
                    <a:bodyPr/>
                    <a:lstStyle/>
                    <a:p>
                      <a:pPr algn="ctr">
                        <a:spcAft>
                          <a:spcPts val="0"/>
                        </a:spcAft>
                      </a:pPr>
                      <a:r>
                        <a:rPr lang="es-ES" sz="1100" dirty="0">
                          <a:latin typeface="Arial" pitchFamily="34" charset="0"/>
                          <a:ea typeface="Calibri"/>
                          <a:cs typeface="Arial" pitchFamily="34" charset="0"/>
                        </a:rPr>
                        <a:t>2011</a:t>
                      </a:r>
                      <a:endParaRPr lang="es-ES" sz="1100" dirty="0">
                        <a:latin typeface="Arial" pitchFamily="34" charset="0"/>
                        <a:ea typeface="Times New Roman"/>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latin typeface="Arial" pitchFamily="34" charset="0"/>
                          <a:ea typeface="Calibri"/>
                          <a:cs typeface="Arial" pitchFamily="34" charset="0"/>
                        </a:rPr>
                        <a:t>0</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latin typeface="Arial" pitchFamily="34" charset="0"/>
                          <a:ea typeface="Calibri"/>
                          <a:cs typeface="Arial" pitchFamily="34" charset="0"/>
                        </a:rPr>
                        <a:t>2.147.088</a:t>
                      </a:r>
                      <a:endParaRPr lang="es-ES" sz="110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341">
                <a:tc>
                  <a:txBody>
                    <a:bodyPr/>
                    <a:lstStyle/>
                    <a:p>
                      <a:pPr algn="ctr">
                        <a:spcAft>
                          <a:spcPts val="0"/>
                        </a:spcAft>
                      </a:pPr>
                      <a:r>
                        <a:rPr lang="es-ES" sz="1100" dirty="0">
                          <a:latin typeface="Arial" pitchFamily="34" charset="0"/>
                          <a:ea typeface="Calibri"/>
                          <a:cs typeface="Arial" pitchFamily="34" charset="0"/>
                        </a:rPr>
                        <a:t>2012</a:t>
                      </a:r>
                      <a:endParaRPr lang="es-ES" sz="1100" dirty="0">
                        <a:latin typeface="Arial" pitchFamily="34" charset="0"/>
                        <a:ea typeface="Times New Roman"/>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latin typeface="Arial" pitchFamily="34" charset="0"/>
                          <a:ea typeface="Calibri"/>
                          <a:cs typeface="Arial" pitchFamily="34" charset="0"/>
                        </a:rPr>
                        <a:t>1</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latin typeface="Arial" pitchFamily="34" charset="0"/>
                          <a:ea typeface="Calibri"/>
                          <a:cs typeface="Arial" pitchFamily="34" charset="0"/>
                        </a:rPr>
                        <a:t>2.243.220</a:t>
                      </a:r>
                      <a:endParaRPr lang="es-ES" sz="110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341">
                <a:tc>
                  <a:txBody>
                    <a:bodyPr/>
                    <a:lstStyle/>
                    <a:p>
                      <a:pPr algn="ctr">
                        <a:spcAft>
                          <a:spcPts val="0"/>
                        </a:spcAft>
                      </a:pPr>
                      <a:r>
                        <a:rPr lang="es-ES" sz="1100">
                          <a:latin typeface="Arial" pitchFamily="34" charset="0"/>
                          <a:ea typeface="Calibri"/>
                          <a:cs typeface="Arial" pitchFamily="34" charset="0"/>
                        </a:rPr>
                        <a:t>2013</a:t>
                      </a:r>
                      <a:endParaRPr lang="es-ES" sz="1100">
                        <a:latin typeface="Arial" pitchFamily="34" charset="0"/>
                        <a:ea typeface="Times New Roman"/>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latin typeface="Arial" pitchFamily="34" charset="0"/>
                          <a:ea typeface="Calibri"/>
                          <a:cs typeface="Arial" pitchFamily="34" charset="0"/>
                        </a:rPr>
                        <a:t>2</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latin typeface="Arial" pitchFamily="34" charset="0"/>
                          <a:ea typeface="Calibri"/>
                          <a:cs typeface="Arial" pitchFamily="34" charset="0"/>
                        </a:rPr>
                        <a:t>2.339.352</a:t>
                      </a:r>
                      <a:endParaRPr lang="es-ES" sz="110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341">
                <a:tc>
                  <a:txBody>
                    <a:bodyPr/>
                    <a:lstStyle/>
                    <a:p>
                      <a:pPr algn="ctr">
                        <a:spcAft>
                          <a:spcPts val="0"/>
                        </a:spcAft>
                      </a:pPr>
                      <a:r>
                        <a:rPr lang="es-ES" sz="1100">
                          <a:latin typeface="Arial" pitchFamily="34" charset="0"/>
                          <a:ea typeface="Calibri"/>
                          <a:cs typeface="Arial" pitchFamily="34" charset="0"/>
                        </a:rPr>
                        <a:t>2014</a:t>
                      </a:r>
                      <a:endParaRPr lang="es-ES" sz="1100">
                        <a:latin typeface="Arial" pitchFamily="34" charset="0"/>
                        <a:ea typeface="Times New Roman"/>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latin typeface="Arial" pitchFamily="34" charset="0"/>
                          <a:ea typeface="Calibri"/>
                          <a:cs typeface="Arial" pitchFamily="34" charset="0"/>
                        </a:rPr>
                        <a:t>3</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latin typeface="Arial" pitchFamily="34" charset="0"/>
                          <a:ea typeface="Calibri"/>
                          <a:cs typeface="Arial" pitchFamily="34" charset="0"/>
                        </a:rPr>
                        <a:t>2.435.484</a:t>
                      </a:r>
                      <a:endParaRPr lang="es-ES" sz="110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341">
                <a:tc>
                  <a:txBody>
                    <a:bodyPr/>
                    <a:lstStyle/>
                    <a:p>
                      <a:pPr algn="ctr">
                        <a:spcAft>
                          <a:spcPts val="0"/>
                        </a:spcAft>
                      </a:pPr>
                      <a:r>
                        <a:rPr lang="es-ES" sz="1100">
                          <a:latin typeface="Arial" pitchFamily="34" charset="0"/>
                          <a:ea typeface="Calibri"/>
                          <a:cs typeface="Arial" pitchFamily="34" charset="0"/>
                        </a:rPr>
                        <a:t>2015</a:t>
                      </a:r>
                      <a:endParaRPr lang="es-ES" sz="1100">
                        <a:latin typeface="Arial" pitchFamily="34" charset="0"/>
                        <a:ea typeface="Times New Roman"/>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latin typeface="Arial" pitchFamily="34" charset="0"/>
                          <a:ea typeface="Calibri"/>
                          <a:cs typeface="Arial" pitchFamily="34" charset="0"/>
                        </a:rPr>
                        <a:t>4</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dirty="0">
                          <a:latin typeface="Arial" pitchFamily="34" charset="0"/>
                          <a:ea typeface="Calibri"/>
                          <a:cs typeface="Arial" pitchFamily="34" charset="0"/>
                        </a:rPr>
                        <a:t>2.531.616</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341">
                <a:tc>
                  <a:txBody>
                    <a:bodyPr/>
                    <a:lstStyle/>
                    <a:p>
                      <a:pPr algn="ctr">
                        <a:spcAft>
                          <a:spcPts val="0"/>
                        </a:spcAft>
                      </a:pPr>
                      <a:r>
                        <a:rPr lang="es-ES" sz="1100">
                          <a:latin typeface="Arial" pitchFamily="34" charset="0"/>
                          <a:ea typeface="Calibri"/>
                          <a:cs typeface="Arial" pitchFamily="34" charset="0"/>
                        </a:rPr>
                        <a:t>2016</a:t>
                      </a:r>
                      <a:endParaRPr lang="es-ES" sz="1100">
                        <a:latin typeface="Arial" pitchFamily="34" charset="0"/>
                        <a:ea typeface="Times New Roman"/>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latin typeface="Arial" pitchFamily="34" charset="0"/>
                          <a:ea typeface="Calibri"/>
                          <a:cs typeface="Arial" pitchFamily="34" charset="0"/>
                        </a:rPr>
                        <a:t>5</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dirty="0">
                          <a:latin typeface="Arial" pitchFamily="34" charset="0"/>
                          <a:ea typeface="Calibri"/>
                          <a:cs typeface="Arial" pitchFamily="34" charset="0"/>
                        </a:rPr>
                        <a:t>2.627.748</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341">
                <a:tc>
                  <a:txBody>
                    <a:bodyPr/>
                    <a:lstStyle/>
                    <a:p>
                      <a:pPr algn="ctr">
                        <a:spcAft>
                          <a:spcPts val="0"/>
                        </a:spcAft>
                      </a:pPr>
                      <a:r>
                        <a:rPr lang="es-ES" sz="1100">
                          <a:latin typeface="Arial" pitchFamily="34" charset="0"/>
                          <a:ea typeface="Calibri"/>
                          <a:cs typeface="Arial" pitchFamily="34" charset="0"/>
                        </a:rPr>
                        <a:t>2017</a:t>
                      </a:r>
                      <a:endParaRPr lang="es-ES" sz="1100">
                        <a:latin typeface="Arial" pitchFamily="34" charset="0"/>
                        <a:ea typeface="Times New Roman"/>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latin typeface="Arial" pitchFamily="34" charset="0"/>
                          <a:ea typeface="Calibri"/>
                          <a:cs typeface="Arial" pitchFamily="34" charset="0"/>
                        </a:rPr>
                        <a:t>6</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dirty="0">
                          <a:latin typeface="Arial" pitchFamily="34" charset="0"/>
                          <a:ea typeface="Calibri"/>
                          <a:cs typeface="Arial" pitchFamily="34" charset="0"/>
                        </a:rPr>
                        <a:t>2.723.880</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341">
                <a:tc>
                  <a:txBody>
                    <a:bodyPr/>
                    <a:lstStyle/>
                    <a:p>
                      <a:pPr algn="ctr">
                        <a:spcAft>
                          <a:spcPts val="0"/>
                        </a:spcAft>
                      </a:pPr>
                      <a:r>
                        <a:rPr lang="es-ES" sz="1100">
                          <a:latin typeface="Arial" pitchFamily="34" charset="0"/>
                          <a:ea typeface="Calibri"/>
                          <a:cs typeface="Arial" pitchFamily="34" charset="0"/>
                        </a:rPr>
                        <a:t>2018</a:t>
                      </a:r>
                      <a:endParaRPr lang="es-ES" sz="1100">
                        <a:latin typeface="Arial" pitchFamily="34" charset="0"/>
                        <a:ea typeface="Times New Roman"/>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latin typeface="Arial" pitchFamily="34" charset="0"/>
                          <a:ea typeface="Calibri"/>
                          <a:cs typeface="Arial" pitchFamily="34" charset="0"/>
                        </a:rPr>
                        <a:t>7</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dirty="0">
                          <a:latin typeface="Arial" pitchFamily="34" charset="0"/>
                          <a:ea typeface="Calibri"/>
                          <a:cs typeface="Arial" pitchFamily="34" charset="0"/>
                        </a:rPr>
                        <a:t>2.820.012</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341">
                <a:tc>
                  <a:txBody>
                    <a:bodyPr/>
                    <a:lstStyle/>
                    <a:p>
                      <a:pPr algn="ctr">
                        <a:spcAft>
                          <a:spcPts val="0"/>
                        </a:spcAft>
                      </a:pPr>
                      <a:r>
                        <a:rPr lang="es-ES" sz="1100">
                          <a:latin typeface="Arial" pitchFamily="34" charset="0"/>
                          <a:ea typeface="Calibri"/>
                          <a:cs typeface="Arial" pitchFamily="34" charset="0"/>
                        </a:rPr>
                        <a:t>2019</a:t>
                      </a:r>
                      <a:endParaRPr lang="es-ES" sz="1100">
                        <a:latin typeface="Arial" pitchFamily="34" charset="0"/>
                        <a:ea typeface="Times New Roman"/>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a:latin typeface="Arial" pitchFamily="34" charset="0"/>
                          <a:ea typeface="Calibri"/>
                          <a:cs typeface="Arial" pitchFamily="34" charset="0"/>
                        </a:rPr>
                        <a:t>8</a:t>
                      </a:r>
                      <a:endParaRPr lang="es-ES" sz="110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dirty="0">
                          <a:latin typeface="Arial" pitchFamily="34" charset="0"/>
                          <a:ea typeface="Calibri"/>
                          <a:cs typeface="Arial" pitchFamily="34" charset="0"/>
                        </a:rPr>
                        <a:t>2.916.144</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341">
                <a:tc>
                  <a:txBody>
                    <a:bodyPr/>
                    <a:lstStyle/>
                    <a:p>
                      <a:pPr algn="ctr">
                        <a:spcAft>
                          <a:spcPts val="0"/>
                        </a:spcAft>
                      </a:pPr>
                      <a:r>
                        <a:rPr lang="es-ES" sz="1100">
                          <a:latin typeface="Arial" pitchFamily="34" charset="0"/>
                          <a:ea typeface="Calibri"/>
                          <a:cs typeface="Arial" pitchFamily="34" charset="0"/>
                        </a:rPr>
                        <a:t>2020</a:t>
                      </a:r>
                      <a:endParaRPr lang="es-ES" sz="1100">
                        <a:latin typeface="Arial" pitchFamily="34" charset="0"/>
                        <a:ea typeface="Times New Roman"/>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a:latin typeface="Arial" pitchFamily="34" charset="0"/>
                          <a:ea typeface="Calibri"/>
                          <a:cs typeface="Arial" pitchFamily="34" charset="0"/>
                        </a:rPr>
                        <a:t>9</a:t>
                      </a:r>
                      <a:endParaRPr lang="es-ES" sz="110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dirty="0">
                          <a:latin typeface="Arial" pitchFamily="34" charset="0"/>
                          <a:ea typeface="Calibri"/>
                          <a:cs typeface="Arial" pitchFamily="34" charset="0"/>
                        </a:rPr>
                        <a:t>3.012.276</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341">
                <a:tc>
                  <a:txBody>
                    <a:bodyPr/>
                    <a:lstStyle/>
                    <a:p>
                      <a:pPr algn="ctr">
                        <a:spcAft>
                          <a:spcPts val="0"/>
                        </a:spcAft>
                      </a:pPr>
                      <a:r>
                        <a:rPr lang="es-ES" sz="1100">
                          <a:latin typeface="Arial" pitchFamily="34" charset="0"/>
                          <a:ea typeface="Calibri"/>
                          <a:cs typeface="Arial" pitchFamily="34" charset="0"/>
                        </a:rPr>
                        <a:t>2021</a:t>
                      </a:r>
                      <a:endParaRPr lang="es-ES" sz="1100">
                        <a:latin typeface="Arial" pitchFamily="34" charset="0"/>
                        <a:ea typeface="Times New Roman"/>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ES" sz="1100" dirty="0">
                          <a:latin typeface="Arial" pitchFamily="34" charset="0"/>
                          <a:ea typeface="Calibri"/>
                          <a:cs typeface="Arial" pitchFamily="34" charset="0"/>
                        </a:rPr>
                        <a:t>10</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ES" sz="1100" dirty="0">
                          <a:latin typeface="Arial" pitchFamily="34" charset="0"/>
                          <a:ea typeface="Calibri"/>
                          <a:cs typeface="Arial" pitchFamily="34" charset="0"/>
                        </a:rPr>
                        <a:t>3.108.408</a:t>
                      </a:r>
                      <a:endParaRPr lang="es-ES" sz="11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571472" y="1619896"/>
            <a:ext cx="8001056" cy="830997"/>
          </a:xfrm>
          <a:prstGeom prst="rect">
            <a:avLst/>
          </a:prstGeom>
          <a:noFill/>
        </p:spPr>
        <p:txBody>
          <a:bodyPr wrap="square" rtlCol="0">
            <a:spAutoFit/>
          </a:bodyPr>
          <a:lstStyle/>
          <a:p>
            <a:pPr algn="ctr"/>
            <a:r>
              <a:rPr lang="es-ES" sz="2400" u="sng" dirty="0" smtClean="0">
                <a:latin typeface="Arial" pitchFamily="34" charset="0"/>
                <a:cs typeface="Arial" pitchFamily="34" charset="0"/>
              </a:rPr>
              <a:t>DETERMINACIÓN DE LA DEMANDA INSATISFECHA</a:t>
            </a:r>
            <a:r>
              <a:rPr lang="es-ES" sz="2400" dirty="0" smtClean="0">
                <a:latin typeface="Arial" pitchFamily="34" charset="0"/>
                <a:cs typeface="Arial" pitchFamily="34" charset="0"/>
              </a:rPr>
              <a:t>	</a:t>
            </a:r>
            <a:r>
              <a:rPr lang="es-ES" sz="2400" dirty="0" smtClean="0"/>
              <a:t>	</a:t>
            </a:r>
            <a:endParaRPr lang="es-ES" sz="2400" dirty="0">
              <a:solidFill>
                <a:srgbClr val="FFC000"/>
              </a:solidFill>
            </a:endParaRPr>
          </a:p>
        </p:txBody>
      </p:sp>
      <p:graphicFrame>
        <p:nvGraphicFramePr>
          <p:cNvPr id="6" name="5 Tabla"/>
          <p:cNvGraphicFramePr>
            <a:graphicFrameLocks noGrp="1"/>
          </p:cNvGraphicFramePr>
          <p:nvPr/>
        </p:nvGraphicFramePr>
        <p:xfrm>
          <a:off x="1500166" y="2562223"/>
          <a:ext cx="5857916" cy="3795735"/>
        </p:xfrm>
        <a:graphic>
          <a:graphicData uri="http://schemas.openxmlformats.org/drawingml/2006/table">
            <a:tbl>
              <a:tblPr/>
              <a:tblGrid>
                <a:gridCol w="1093073"/>
                <a:gridCol w="1536592"/>
                <a:gridCol w="1537675"/>
                <a:gridCol w="1690576"/>
              </a:tblGrid>
              <a:tr h="516929">
                <a:tc>
                  <a:txBody>
                    <a:bodyPr/>
                    <a:lstStyle/>
                    <a:p>
                      <a:pPr algn="ctr">
                        <a:spcAft>
                          <a:spcPts val="0"/>
                        </a:spcAft>
                      </a:pPr>
                      <a:r>
                        <a:rPr lang="es-ES" sz="1100" b="1" dirty="0">
                          <a:solidFill>
                            <a:srgbClr val="FFC000"/>
                          </a:solidFill>
                          <a:latin typeface="Arial"/>
                          <a:ea typeface="Times New Roman"/>
                          <a:cs typeface="Times New Roman"/>
                        </a:rPr>
                        <a:t>AÑO</a:t>
                      </a:r>
                      <a:endParaRPr lang="es-ES" sz="11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635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cs typeface="Times New Roman"/>
                        </a:rPr>
                        <a:t>DEMANDA</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cs typeface="Times New Roman"/>
                        </a:rPr>
                        <a:t>OFERTA</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cs typeface="Times New Roman"/>
                        </a:rPr>
                        <a:t>DEMANDA INSATISFECHA</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635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r>
              <a:tr h="310157">
                <a:tc>
                  <a:txBody>
                    <a:bodyPr/>
                    <a:lstStyle/>
                    <a:p>
                      <a:pPr algn="ctr">
                        <a:spcAft>
                          <a:spcPts val="0"/>
                        </a:spcAft>
                      </a:pPr>
                      <a:r>
                        <a:rPr lang="es-ES" sz="1200" dirty="0">
                          <a:solidFill>
                            <a:schemeClr val="tx1"/>
                          </a:solidFill>
                          <a:latin typeface="Arial"/>
                          <a:ea typeface="Times New Roman"/>
                          <a:cs typeface="Times New Roman"/>
                        </a:rPr>
                        <a:t>2011</a:t>
                      </a:r>
                    </a:p>
                  </a:txBody>
                  <a:tcPr marL="44450" marR="44450" marT="0" marB="0" anchor="ctr">
                    <a:lnL>
                      <a:noFill/>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17.398.670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2.147.088</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200" dirty="0">
                          <a:solidFill>
                            <a:schemeClr val="tx1"/>
                          </a:solidFill>
                          <a:latin typeface="Arial" pitchFamily="34" charset="0"/>
                          <a:ea typeface="Times New Roman"/>
                          <a:cs typeface="Arial" pitchFamily="34" charset="0"/>
                        </a:rPr>
                        <a:t>15.251.582</a:t>
                      </a:r>
                    </a:p>
                  </a:txBody>
                  <a:tcPr marL="44450" marR="44450" marT="0" marB="0" anchor="ctr">
                    <a:lnL w="1270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388">
                <a:tc>
                  <a:txBody>
                    <a:bodyPr/>
                    <a:lstStyle/>
                    <a:p>
                      <a:pPr algn="ctr">
                        <a:spcAft>
                          <a:spcPts val="0"/>
                        </a:spcAft>
                      </a:pPr>
                      <a:r>
                        <a:rPr lang="es-ES" sz="1200" dirty="0">
                          <a:solidFill>
                            <a:schemeClr val="tx1"/>
                          </a:solidFill>
                          <a:latin typeface="Arial"/>
                          <a:ea typeface="Times New Roman"/>
                          <a:cs typeface="Times New Roman"/>
                        </a:rPr>
                        <a:t>2012</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17.628.333</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2.243.220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200" dirty="0">
                          <a:solidFill>
                            <a:schemeClr val="tx1"/>
                          </a:solidFill>
                          <a:latin typeface="Arial" pitchFamily="34" charset="0"/>
                          <a:ea typeface="Times New Roman"/>
                          <a:cs typeface="Arial" pitchFamily="34" charset="0"/>
                        </a:rPr>
                        <a:t>15.385.113</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388">
                <a:tc>
                  <a:txBody>
                    <a:bodyPr/>
                    <a:lstStyle/>
                    <a:p>
                      <a:pPr algn="ctr">
                        <a:spcAft>
                          <a:spcPts val="0"/>
                        </a:spcAft>
                      </a:pPr>
                      <a:r>
                        <a:rPr lang="es-ES" sz="1200" dirty="0">
                          <a:solidFill>
                            <a:schemeClr val="tx1"/>
                          </a:solidFill>
                          <a:latin typeface="Arial"/>
                          <a:ea typeface="Times New Roman"/>
                          <a:cs typeface="Times New Roman"/>
                        </a:rPr>
                        <a:t>2013</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17.861.027</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2.339.352</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200" dirty="0">
                          <a:solidFill>
                            <a:schemeClr val="tx1"/>
                          </a:solidFill>
                          <a:latin typeface="Arial" pitchFamily="34" charset="0"/>
                          <a:ea typeface="Times New Roman"/>
                          <a:cs typeface="Arial" pitchFamily="34" charset="0"/>
                        </a:rPr>
                        <a:t>15.521.675</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388">
                <a:tc>
                  <a:txBody>
                    <a:bodyPr/>
                    <a:lstStyle/>
                    <a:p>
                      <a:pPr algn="ctr">
                        <a:spcAft>
                          <a:spcPts val="0"/>
                        </a:spcAft>
                      </a:pPr>
                      <a:r>
                        <a:rPr lang="es-ES" sz="1200">
                          <a:solidFill>
                            <a:schemeClr val="tx1"/>
                          </a:solidFill>
                          <a:latin typeface="Arial"/>
                          <a:ea typeface="Times New Roman"/>
                          <a:cs typeface="Times New Roman"/>
                        </a:rPr>
                        <a:t>2014</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18.096.792</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2.435.484</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200" dirty="0">
                          <a:solidFill>
                            <a:schemeClr val="tx1"/>
                          </a:solidFill>
                          <a:latin typeface="Arial" pitchFamily="34" charset="0"/>
                          <a:ea typeface="Times New Roman"/>
                          <a:cs typeface="Arial" pitchFamily="34" charset="0"/>
                        </a:rPr>
                        <a:t>15.661.308</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388">
                <a:tc>
                  <a:txBody>
                    <a:bodyPr/>
                    <a:lstStyle/>
                    <a:p>
                      <a:pPr algn="ctr">
                        <a:spcAft>
                          <a:spcPts val="0"/>
                        </a:spcAft>
                      </a:pPr>
                      <a:r>
                        <a:rPr lang="es-ES" sz="1200">
                          <a:solidFill>
                            <a:schemeClr val="tx1"/>
                          </a:solidFill>
                          <a:latin typeface="Arial"/>
                          <a:ea typeface="Times New Roman"/>
                          <a:cs typeface="Times New Roman"/>
                        </a:rPr>
                        <a:t>2015</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18.335.670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2.531.616</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200" dirty="0">
                          <a:solidFill>
                            <a:schemeClr val="tx1"/>
                          </a:solidFill>
                          <a:latin typeface="Arial" pitchFamily="34" charset="0"/>
                          <a:ea typeface="Times New Roman"/>
                          <a:cs typeface="Arial" pitchFamily="34" charset="0"/>
                        </a:rPr>
                        <a:t>15.804.054</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388">
                <a:tc>
                  <a:txBody>
                    <a:bodyPr/>
                    <a:lstStyle/>
                    <a:p>
                      <a:pPr algn="ctr">
                        <a:spcAft>
                          <a:spcPts val="0"/>
                        </a:spcAft>
                      </a:pPr>
                      <a:r>
                        <a:rPr lang="es-ES" sz="1200">
                          <a:solidFill>
                            <a:schemeClr val="tx1"/>
                          </a:solidFill>
                          <a:latin typeface="Arial"/>
                          <a:ea typeface="Times New Roman"/>
                          <a:cs typeface="Times New Roman"/>
                        </a:rPr>
                        <a:t>2016</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18.577.701</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2.627.748</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200" dirty="0">
                          <a:solidFill>
                            <a:schemeClr val="tx1"/>
                          </a:solidFill>
                          <a:latin typeface="Arial" pitchFamily="34" charset="0"/>
                          <a:ea typeface="Times New Roman"/>
                          <a:cs typeface="Arial" pitchFamily="34" charset="0"/>
                        </a:rPr>
                        <a:t>15.949.953</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388">
                <a:tc>
                  <a:txBody>
                    <a:bodyPr/>
                    <a:lstStyle/>
                    <a:p>
                      <a:pPr algn="ctr">
                        <a:spcAft>
                          <a:spcPts val="0"/>
                        </a:spcAft>
                      </a:pPr>
                      <a:r>
                        <a:rPr lang="es-ES" sz="1200">
                          <a:solidFill>
                            <a:schemeClr val="tx1"/>
                          </a:solidFill>
                          <a:latin typeface="Arial"/>
                          <a:ea typeface="Times New Roman"/>
                          <a:cs typeface="Times New Roman"/>
                        </a:rPr>
                        <a:t>2017</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18.822.927</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2.723.880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200" dirty="0">
                          <a:solidFill>
                            <a:schemeClr val="tx1"/>
                          </a:solidFill>
                          <a:latin typeface="Arial" pitchFamily="34" charset="0"/>
                          <a:ea typeface="Times New Roman"/>
                          <a:cs typeface="Arial" pitchFamily="34" charset="0"/>
                        </a:rPr>
                        <a:t>16.099.047</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388">
                <a:tc>
                  <a:txBody>
                    <a:bodyPr/>
                    <a:lstStyle/>
                    <a:p>
                      <a:pPr algn="ctr">
                        <a:spcAft>
                          <a:spcPts val="0"/>
                        </a:spcAft>
                      </a:pPr>
                      <a:r>
                        <a:rPr lang="es-ES" sz="1200">
                          <a:solidFill>
                            <a:schemeClr val="tx1"/>
                          </a:solidFill>
                          <a:latin typeface="Arial"/>
                          <a:ea typeface="Times New Roman"/>
                          <a:cs typeface="Times New Roman"/>
                        </a:rPr>
                        <a:t>2018</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19.071.389</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2.820.012</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200" dirty="0">
                          <a:solidFill>
                            <a:schemeClr val="tx1"/>
                          </a:solidFill>
                          <a:latin typeface="Arial" pitchFamily="34" charset="0"/>
                          <a:ea typeface="Times New Roman"/>
                          <a:cs typeface="Arial" pitchFamily="34" charset="0"/>
                        </a:rPr>
                        <a:t>16.251.377</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388">
                <a:tc>
                  <a:txBody>
                    <a:bodyPr/>
                    <a:lstStyle/>
                    <a:p>
                      <a:pPr algn="ctr">
                        <a:spcAft>
                          <a:spcPts val="0"/>
                        </a:spcAft>
                      </a:pPr>
                      <a:r>
                        <a:rPr lang="es-ES" sz="1200">
                          <a:solidFill>
                            <a:schemeClr val="tx1"/>
                          </a:solidFill>
                          <a:latin typeface="Arial"/>
                          <a:ea typeface="Times New Roman"/>
                          <a:cs typeface="Times New Roman"/>
                        </a:rPr>
                        <a:t>2019</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19.323.132</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dirty="0">
                          <a:solidFill>
                            <a:schemeClr val="tx1"/>
                          </a:solidFill>
                          <a:latin typeface="Arial"/>
                          <a:ea typeface="Times New Roman"/>
                          <a:cs typeface="Times New Roman"/>
                        </a:rPr>
                        <a:t>2.916.144</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200" dirty="0">
                          <a:solidFill>
                            <a:schemeClr val="tx1"/>
                          </a:solidFill>
                          <a:latin typeface="Arial" pitchFamily="34" charset="0"/>
                          <a:ea typeface="Times New Roman"/>
                          <a:cs typeface="Arial" pitchFamily="34" charset="0"/>
                        </a:rPr>
                        <a:t>16.406.988</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388">
                <a:tc>
                  <a:txBody>
                    <a:bodyPr/>
                    <a:lstStyle/>
                    <a:p>
                      <a:pPr algn="ctr">
                        <a:spcAft>
                          <a:spcPts val="0"/>
                        </a:spcAft>
                      </a:pPr>
                      <a:r>
                        <a:rPr lang="es-ES" sz="1200">
                          <a:solidFill>
                            <a:schemeClr val="tx1"/>
                          </a:solidFill>
                          <a:latin typeface="Arial"/>
                          <a:ea typeface="Times New Roman"/>
                          <a:cs typeface="Times New Roman"/>
                        </a:rPr>
                        <a:t>2020</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19.578.197</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3.012.276</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200" dirty="0">
                          <a:solidFill>
                            <a:schemeClr val="tx1"/>
                          </a:solidFill>
                          <a:latin typeface="Arial" pitchFamily="34" charset="0"/>
                          <a:ea typeface="Times New Roman"/>
                          <a:cs typeface="Arial" pitchFamily="34" charset="0"/>
                        </a:rPr>
                        <a:t>16.565.921</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157">
                <a:tc>
                  <a:txBody>
                    <a:bodyPr/>
                    <a:lstStyle/>
                    <a:p>
                      <a:pPr algn="ctr">
                        <a:spcAft>
                          <a:spcPts val="0"/>
                        </a:spcAft>
                      </a:pPr>
                      <a:r>
                        <a:rPr lang="es-ES" sz="1200">
                          <a:solidFill>
                            <a:schemeClr val="tx1"/>
                          </a:solidFill>
                          <a:latin typeface="Arial"/>
                          <a:ea typeface="Times New Roman"/>
                          <a:cs typeface="Times New Roman"/>
                        </a:rPr>
                        <a:t>2021</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19.836.629</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200">
                          <a:solidFill>
                            <a:schemeClr val="tx1"/>
                          </a:solidFill>
                          <a:latin typeface="Arial"/>
                          <a:ea typeface="Times New Roman"/>
                          <a:cs typeface="Times New Roman"/>
                        </a:rPr>
                        <a:t>3.108.408</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chemeClr val="tx1"/>
                          </a:solidFill>
                          <a:latin typeface="Arial" pitchFamily="34" charset="0"/>
                          <a:ea typeface="Times New Roman"/>
                          <a:cs typeface="Arial" pitchFamily="34" charset="0"/>
                        </a:rPr>
                        <a:t>16.728.221</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571472" y="1619896"/>
            <a:ext cx="8001056" cy="461665"/>
          </a:xfrm>
          <a:prstGeom prst="rect">
            <a:avLst/>
          </a:prstGeom>
          <a:noFill/>
        </p:spPr>
        <p:txBody>
          <a:bodyPr wrap="square" rtlCol="0">
            <a:spAutoFit/>
          </a:bodyPr>
          <a:lstStyle/>
          <a:p>
            <a:pPr algn="ctr"/>
            <a:r>
              <a:rPr lang="es-ES" sz="2400" u="sng" dirty="0" smtClean="0">
                <a:latin typeface="Arial" pitchFamily="34" charset="0"/>
                <a:cs typeface="Arial" pitchFamily="34" charset="0"/>
              </a:rPr>
              <a:t>ANÁLISIS DE LOS PRECIOS DE MERCADO</a:t>
            </a:r>
            <a:r>
              <a:rPr lang="es-ES" sz="2400" dirty="0" smtClean="0"/>
              <a:t>	</a:t>
            </a:r>
            <a:endParaRPr lang="es-ES" sz="2400" dirty="0">
              <a:solidFill>
                <a:srgbClr val="FFC000"/>
              </a:solidFill>
            </a:endParaRPr>
          </a:p>
        </p:txBody>
      </p:sp>
      <p:graphicFrame>
        <p:nvGraphicFramePr>
          <p:cNvPr id="6" name="5 Tabla"/>
          <p:cNvGraphicFramePr>
            <a:graphicFrameLocks noGrp="1"/>
          </p:cNvGraphicFramePr>
          <p:nvPr/>
        </p:nvGraphicFramePr>
        <p:xfrm>
          <a:off x="1571604" y="2643182"/>
          <a:ext cx="5572164" cy="1490064"/>
        </p:xfrm>
        <a:graphic>
          <a:graphicData uri="http://schemas.openxmlformats.org/drawingml/2006/table">
            <a:tbl>
              <a:tblPr/>
              <a:tblGrid>
                <a:gridCol w="1469635"/>
                <a:gridCol w="1568567"/>
                <a:gridCol w="2533962"/>
              </a:tblGrid>
              <a:tr h="370179">
                <a:tc>
                  <a:txBody>
                    <a:bodyPr/>
                    <a:lstStyle/>
                    <a:p>
                      <a:pPr algn="ctr">
                        <a:spcAft>
                          <a:spcPts val="0"/>
                        </a:spcAft>
                      </a:pPr>
                      <a:r>
                        <a:rPr lang="es-ES" sz="1100" b="1" dirty="0">
                          <a:solidFill>
                            <a:srgbClr val="FFC000"/>
                          </a:solidFill>
                          <a:latin typeface="Calibri"/>
                          <a:ea typeface="Calibri"/>
                          <a:cs typeface="Arial"/>
                        </a:rPr>
                        <a:t>EMPRESA</a:t>
                      </a:r>
                      <a:endParaRPr lang="es-ES" sz="1100" dirty="0">
                        <a:solidFill>
                          <a:srgbClr val="FFC000"/>
                        </a:solidFill>
                        <a:latin typeface="Arial"/>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Calibri"/>
                          <a:ea typeface="Calibri"/>
                          <a:cs typeface="Arial"/>
                        </a:rPr>
                        <a:t>PRECIO</a:t>
                      </a:r>
                      <a:endParaRPr lang="es-ES" sz="1100" dirty="0">
                        <a:solidFill>
                          <a:srgbClr val="FFC000"/>
                        </a:solidFill>
                        <a:latin typeface="Arial"/>
                        <a:ea typeface="Times New Roman"/>
                        <a:cs typeface="Arial"/>
                      </a:endParaRPr>
                    </a:p>
                    <a:p>
                      <a:pPr algn="ctr">
                        <a:spcAft>
                          <a:spcPts val="0"/>
                        </a:spcAft>
                      </a:pPr>
                      <a:r>
                        <a:rPr lang="es-ES" sz="1100" b="1" dirty="0">
                          <a:solidFill>
                            <a:srgbClr val="FFC000"/>
                          </a:solidFill>
                          <a:latin typeface="Calibri"/>
                          <a:ea typeface="Calibri"/>
                          <a:cs typeface="Arial"/>
                        </a:rPr>
                        <a:t>(POR METRO DE ESTAMPADO)</a:t>
                      </a:r>
                      <a:endParaRPr lang="es-ES" sz="1100" dirty="0">
                        <a:solidFill>
                          <a:srgbClr val="FFC000"/>
                        </a:solidFill>
                        <a:latin typeface="Arial"/>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marL="1270" algn="ctr">
                        <a:spcAft>
                          <a:spcPts val="0"/>
                        </a:spcAft>
                      </a:pPr>
                      <a:r>
                        <a:rPr lang="es-ES" sz="1100" b="1" dirty="0">
                          <a:solidFill>
                            <a:srgbClr val="FFC000"/>
                          </a:solidFill>
                          <a:latin typeface="Calibri"/>
                          <a:ea typeface="Calibri"/>
                          <a:cs typeface="Arial"/>
                        </a:rPr>
                        <a:t>CONDICIONES</a:t>
                      </a:r>
                      <a:endParaRPr lang="es-ES" sz="1100" dirty="0">
                        <a:solidFill>
                          <a:srgbClr val="FFC000"/>
                        </a:solidFill>
                        <a:latin typeface="Arial"/>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46786">
                <a:tc>
                  <a:txBody>
                    <a:bodyPr/>
                    <a:lstStyle/>
                    <a:p>
                      <a:pPr marL="33655">
                        <a:spcAft>
                          <a:spcPts val="0"/>
                        </a:spcAft>
                      </a:pPr>
                      <a:r>
                        <a:rPr lang="es-ES" sz="1100" dirty="0">
                          <a:latin typeface="Calibri"/>
                          <a:ea typeface="Calibri"/>
                          <a:cs typeface="Arial"/>
                        </a:rPr>
                        <a:t>Textiles Ecuador</a:t>
                      </a:r>
                      <a:endParaRPr lang="es-ES" sz="1100" dirty="0">
                        <a:latin typeface="Arial"/>
                        <a:ea typeface="Times New Roman"/>
                        <a:cs typeface="Arial"/>
                      </a:endParaRPr>
                    </a:p>
                  </a:txBody>
                  <a:tcPr marL="68580" marR="6858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 algn="ctr">
                        <a:spcAft>
                          <a:spcPts val="0"/>
                        </a:spcAft>
                      </a:pPr>
                      <a:r>
                        <a:rPr lang="es-ES" sz="1100" dirty="0">
                          <a:latin typeface="Calibri"/>
                          <a:ea typeface="Calibri"/>
                          <a:cs typeface="Arial"/>
                        </a:rPr>
                        <a:t>1,75</a:t>
                      </a:r>
                      <a:endParaRPr lang="es-ES" sz="1100" dirty="0">
                        <a:latin typeface="Arial"/>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255" algn="just">
                        <a:spcAft>
                          <a:spcPts val="0"/>
                        </a:spcAft>
                      </a:pPr>
                      <a:r>
                        <a:rPr lang="es-ES" sz="1100">
                          <a:latin typeface="Calibri"/>
                          <a:ea typeface="Calibri"/>
                          <a:cs typeface="Arial"/>
                        </a:rPr>
                        <a:t>A partir de 400 metros por tirada</a:t>
                      </a:r>
                      <a:endParaRPr lang="es-ES" sz="1100">
                        <a:latin typeface="Arial"/>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786">
                <a:tc>
                  <a:txBody>
                    <a:bodyPr/>
                    <a:lstStyle/>
                    <a:p>
                      <a:pPr marL="33655">
                        <a:spcAft>
                          <a:spcPts val="0"/>
                        </a:spcAft>
                      </a:pPr>
                      <a:r>
                        <a:rPr lang="es-ES" sz="1100" dirty="0">
                          <a:latin typeface="Calibri"/>
                          <a:ea typeface="Calibri"/>
                          <a:cs typeface="Arial"/>
                        </a:rPr>
                        <a:t>Sintofil</a:t>
                      </a:r>
                      <a:endParaRPr lang="es-ES" sz="1100" dirty="0">
                        <a:latin typeface="Arial"/>
                        <a:ea typeface="Times New Roman"/>
                        <a:cs typeface="Arial"/>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 algn="ctr">
                        <a:spcAft>
                          <a:spcPts val="0"/>
                        </a:spcAft>
                      </a:pPr>
                      <a:r>
                        <a:rPr lang="es-ES" sz="1100" dirty="0">
                          <a:latin typeface="Calibri"/>
                          <a:ea typeface="Calibri"/>
                          <a:cs typeface="Arial"/>
                        </a:rPr>
                        <a:t>1,82</a:t>
                      </a:r>
                      <a:endParaRPr lang="es-ES" sz="1100" dirty="0">
                        <a:latin typeface="Arial"/>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255" algn="just">
                        <a:spcAft>
                          <a:spcPts val="0"/>
                        </a:spcAft>
                      </a:pPr>
                      <a:r>
                        <a:rPr lang="es-ES" sz="1100" dirty="0">
                          <a:latin typeface="Calibri"/>
                          <a:ea typeface="Calibri"/>
                          <a:cs typeface="Arial"/>
                        </a:rPr>
                        <a:t>A partir de </a:t>
                      </a:r>
                      <a:r>
                        <a:rPr lang="es-ES" sz="1100" dirty="0" smtClean="0">
                          <a:latin typeface="Calibri"/>
                          <a:ea typeface="Calibri"/>
                          <a:cs typeface="Arial"/>
                        </a:rPr>
                        <a:t>3.000 </a:t>
                      </a:r>
                      <a:r>
                        <a:rPr lang="es-ES" sz="1100" dirty="0">
                          <a:latin typeface="Calibri"/>
                          <a:ea typeface="Calibri"/>
                          <a:cs typeface="Arial"/>
                        </a:rPr>
                        <a:t>metros por tirada</a:t>
                      </a:r>
                      <a:endParaRPr lang="es-ES" sz="1100" dirty="0">
                        <a:latin typeface="Arial"/>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786">
                <a:tc>
                  <a:txBody>
                    <a:bodyPr/>
                    <a:lstStyle/>
                    <a:p>
                      <a:pPr marL="33655">
                        <a:spcAft>
                          <a:spcPts val="0"/>
                        </a:spcAft>
                      </a:pPr>
                      <a:r>
                        <a:rPr lang="es-ES" sz="1100">
                          <a:latin typeface="Calibri"/>
                          <a:ea typeface="Calibri"/>
                          <a:cs typeface="Arial"/>
                        </a:rPr>
                        <a:t>Cortivis</a:t>
                      </a:r>
                      <a:endParaRPr lang="es-ES" sz="1100">
                        <a:latin typeface="Arial"/>
                        <a:ea typeface="Times New Roman"/>
                        <a:cs typeface="Arial"/>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 algn="ctr">
                        <a:spcAft>
                          <a:spcPts val="0"/>
                        </a:spcAft>
                      </a:pPr>
                      <a:r>
                        <a:rPr lang="es-ES" sz="1100" dirty="0">
                          <a:latin typeface="Calibri"/>
                          <a:ea typeface="Calibri"/>
                          <a:cs typeface="Arial"/>
                        </a:rPr>
                        <a:t>1,98</a:t>
                      </a:r>
                      <a:endParaRPr lang="es-ES" sz="1100" dirty="0">
                        <a:latin typeface="Arial"/>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255" algn="just">
                        <a:spcAft>
                          <a:spcPts val="0"/>
                        </a:spcAft>
                      </a:pPr>
                      <a:r>
                        <a:rPr lang="es-ES" sz="1100" dirty="0">
                          <a:latin typeface="Calibri"/>
                          <a:ea typeface="Calibri"/>
                          <a:cs typeface="Arial"/>
                        </a:rPr>
                        <a:t>A partir de </a:t>
                      </a:r>
                      <a:r>
                        <a:rPr lang="es-ES" sz="1100" dirty="0" smtClean="0">
                          <a:latin typeface="Calibri"/>
                          <a:ea typeface="Calibri"/>
                          <a:cs typeface="Arial"/>
                        </a:rPr>
                        <a:t>2.000 </a:t>
                      </a:r>
                      <a:r>
                        <a:rPr lang="es-ES" sz="1100" dirty="0">
                          <a:latin typeface="Calibri"/>
                          <a:ea typeface="Calibri"/>
                          <a:cs typeface="Arial"/>
                        </a:rPr>
                        <a:t>metros por tirada</a:t>
                      </a:r>
                      <a:endParaRPr lang="es-ES" sz="1100" dirty="0">
                        <a:latin typeface="Arial"/>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786">
                <a:tc>
                  <a:txBody>
                    <a:bodyPr/>
                    <a:lstStyle/>
                    <a:p>
                      <a:pPr marL="33655">
                        <a:spcAft>
                          <a:spcPts val="0"/>
                        </a:spcAft>
                      </a:pPr>
                      <a:r>
                        <a:rPr lang="es-ES" sz="1100">
                          <a:latin typeface="Calibri"/>
                          <a:ea typeface="Calibri"/>
                          <a:cs typeface="Arial"/>
                        </a:rPr>
                        <a:t>Ditex</a:t>
                      </a:r>
                      <a:endParaRPr lang="es-ES" sz="1100">
                        <a:latin typeface="Arial"/>
                        <a:ea typeface="Times New Roman"/>
                        <a:cs typeface="Arial"/>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1590" algn="ctr">
                        <a:spcAft>
                          <a:spcPts val="0"/>
                        </a:spcAft>
                      </a:pPr>
                      <a:r>
                        <a:rPr lang="es-ES" sz="1100" dirty="0">
                          <a:latin typeface="Calibri"/>
                          <a:ea typeface="Calibri"/>
                          <a:cs typeface="Arial"/>
                        </a:rPr>
                        <a:t>2,00</a:t>
                      </a:r>
                      <a:endParaRPr lang="es-ES" sz="1100" dirty="0">
                        <a:latin typeface="Arial"/>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8255" algn="just">
                        <a:spcAft>
                          <a:spcPts val="0"/>
                        </a:spcAft>
                      </a:pPr>
                      <a:r>
                        <a:rPr lang="es-ES" sz="1100" dirty="0">
                          <a:latin typeface="Calibri"/>
                          <a:ea typeface="Calibri"/>
                          <a:cs typeface="Arial"/>
                        </a:rPr>
                        <a:t>A partir de </a:t>
                      </a:r>
                      <a:r>
                        <a:rPr lang="es-ES" sz="1100" dirty="0" smtClean="0">
                          <a:latin typeface="Calibri"/>
                          <a:ea typeface="Calibri"/>
                          <a:cs typeface="Arial"/>
                        </a:rPr>
                        <a:t>800 </a:t>
                      </a:r>
                      <a:r>
                        <a:rPr lang="es-ES" sz="1100" dirty="0">
                          <a:latin typeface="Calibri"/>
                          <a:ea typeface="Calibri"/>
                          <a:cs typeface="Arial"/>
                        </a:rPr>
                        <a:t>metros por tirada</a:t>
                      </a:r>
                      <a:endParaRPr lang="es-ES" sz="1100" dirty="0">
                        <a:latin typeface="Arial"/>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500034" y="2110079"/>
            <a:ext cx="8001056" cy="461665"/>
          </a:xfrm>
          <a:prstGeom prst="rect">
            <a:avLst/>
          </a:prstGeom>
          <a:noFill/>
        </p:spPr>
        <p:txBody>
          <a:bodyPr wrap="square" rtlCol="0">
            <a:spAutoFit/>
          </a:bodyPr>
          <a:lstStyle/>
          <a:p>
            <a:r>
              <a:rPr lang="es-ES" sz="2000" dirty="0" smtClean="0">
                <a:latin typeface="Arial" pitchFamily="34" charset="0"/>
                <a:cs typeface="Arial" pitchFamily="34" charset="0"/>
              </a:rPr>
              <a:t>Precios de la competencia</a:t>
            </a:r>
            <a:r>
              <a:rPr lang="es-ES" sz="2400" dirty="0" smtClean="0"/>
              <a:t>	</a:t>
            </a:r>
            <a:endParaRPr lang="es-ES" sz="2400" dirty="0">
              <a:solidFill>
                <a:srgbClr val="FFC000"/>
              </a:solidFill>
            </a:endParaRPr>
          </a:p>
        </p:txBody>
      </p:sp>
      <p:sp>
        <p:nvSpPr>
          <p:cNvPr id="9" name="8 CuadroTexto"/>
          <p:cNvSpPr txBox="1"/>
          <p:nvPr/>
        </p:nvSpPr>
        <p:spPr>
          <a:xfrm>
            <a:off x="500034" y="4253219"/>
            <a:ext cx="8001056" cy="461665"/>
          </a:xfrm>
          <a:prstGeom prst="rect">
            <a:avLst/>
          </a:prstGeom>
          <a:noFill/>
        </p:spPr>
        <p:txBody>
          <a:bodyPr wrap="square" rtlCol="0">
            <a:spAutoFit/>
          </a:bodyPr>
          <a:lstStyle/>
          <a:p>
            <a:r>
              <a:rPr lang="es-ES" sz="2000" dirty="0" smtClean="0">
                <a:latin typeface="Arial" pitchFamily="34" charset="0"/>
                <a:cs typeface="Arial" pitchFamily="34" charset="0"/>
              </a:rPr>
              <a:t>Precio de aceptación</a:t>
            </a:r>
            <a:r>
              <a:rPr lang="es-ES" sz="2400" dirty="0" smtClean="0"/>
              <a:t>	</a:t>
            </a:r>
            <a:endParaRPr lang="es-ES" sz="2400" dirty="0">
              <a:solidFill>
                <a:srgbClr val="FFC000"/>
              </a:solidFill>
            </a:endParaRPr>
          </a:p>
        </p:txBody>
      </p:sp>
      <p:graphicFrame>
        <p:nvGraphicFramePr>
          <p:cNvPr id="11" name="10 Tabla"/>
          <p:cNvGraphicFramePr>
            <a:graphicFrameLocks noGrp="1"/>
          </p:cNvGraphicFramePr>
          <p:nvPr/>
        </p:nvGraphicFramePr>
        <p:xfrm>
          <a:off x="2214546" y="4786325"/>
          <a:ext cx="4357718" cy="1857385"/>
        </p:xfrm>
        <a:graphic>
          <a:graphicData uri="http://schemas.openxmlformats.org/drawingml/2006/table">
            <a:tbl>
              <a:tblPr/>
              <a:tblGrid>
                <a:gridCol w="1407552"/>
                <a:gridCol w="1475083"/>
                <a:gridCol w="1475083"/>
              </a:tblGrid>
              <a:tr h="189866">
                <a:tc gridSpan="3">
                  <a:txBody>
                    <a:bodyPr/>
                    <a:lstStyle/>
                    <a:p>
                      <a:pPr algn="ctr">
                        <a:spcAft>
                          <a:spcPts val="0"/>
                        </a:spcAft>
                      </a:pPr>
                      <a:r>
                        <a:rPr lang="es-ES" sz="900" b="1" dirty="0">
                          <a:solidFill>
                            <a:srgbClr val="FFC000"/>
                          </a:solidFill>
                          <a:latin typeface="Arial"/>
                          <a:ea typeface="Times New Roman"/>
                          <a:cs typeface="Times New Roman"/>
                        </a:rPr>
                        <a:t>Estadísticos</a:t>
                      </a:r>
                      <a:endParaRPr lang="es-ES" sz="1200" dirty="0">
                        <a:solidFill>
                          <a:srgbClr val="FFC000"/>
                        </a:solidFill>
                        <a:latin typeface="Arial"/>
                        <a:ea typeface="Times New Roman"/>
                        <a:cs typeface="Times New Roman"/>
                      </a:endParaRPr>
                    </a:p>
                  </a:txBody>
                  <a:tcPr marL="19050" marR="19050" marT="19050" marB="19050" anchor="ctr">
                    <a:lnL>
                      <a:noFill/>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c hMerge="1">
                  <a:txBody>
                    <a:bodyPr/>
                    <a:lstStyle/>
                    <a:p>
                      <a:endParaRPr lang="es-ES"/>
                    </a:p>
                  </a:txBody>
                  <a:tcPr/>
                </a:tc>
              </a:tr>
              <a:tr h="338457">
                <a:tc gridSpan="3">
                  <a:txBody>
                    <a:bodyPr/>
                    <a:lstStyle/>
                    <a:p>
                      <a:pPr algn="ctr">
                        <a:spcAft>
                          <a:spcPts val="0"/>
                        </a:spcAft>
                      </a:pPr>
                      <a:r>
                        <a:rPr lang="es-ES" sz="900" b="1" dirty="0">
                          <a:solidFill>
                            <a:srgbClr val="FFC000"/>
                          </a:solidFill>
                          <a:latin typeface="Arial"/>
                          <a:ea typeface="Times New Roman"/>
                          <a:cs typeface="Times New Roman"/>
                        </a:rPr>
                        <a:t>Cuanto estaría dispuesto a pagar por el servicio de estampación textil con impresión digital directa por metro de tela</a:t>
                      </a:r>
                      <a:endParaRPr lang="es-ES" sz="1200" dirty="0">
                        <a:solidFill>
                          <a:srgbClr val="FFC000"/>
                        </a:solidFill>
                        <a:latin typeface="Arial"/>
                        <a:ea typeface="Times New Roman"/>
                        <a:cs typeface="Times New Roman"/>
                      </a:endParaRPr>
                    </a:p>
                  </a:txBody>
                  <a:tcPr marL="19050" marR="19050" marT="19050" marB="19050" anchor="b">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c hMerge="1">
                  <a:txBody>
                    <a:bodyPr/>
                    <a:lstStyle/>
                    <a:p>
                      <a:endParaRPr lang="es-ES"/>
                    </a:p>
                  </a:txBody>
                  <a:tcPr/>
                </a:tc>
              </a:tr>
              <a:tr h="189866">
                <a:tc rowSpan="2">
                  <a:txBody>
                    <a:bodyPr/>
                    <a:lstStyle/>
                    <a:p>
                      <a:pPr algn="ctr">
                        <a:spcAft>
                          <a:spcPts val="0"/>
                        </a:spcAft>
                      </a:pPr>
                      <a:r>
                        <a:rPr lang="es-ES" sz="900">
                          <a:solidFill>
                            <a:srgbClr val="000000"/>
                          </a:solidFill>
                          <a:latin typeface="Arial"/>
                          <a:ea typeface="Times New Roman"/>
                          <a:cs typeface="Times New Roman"/>
                        </a:rPr>
                        <a:t>N</a:t>
                      </a:r>
                      <a:endParaRPr lang="es-ES" sz="1200">
                        <a:latin typeface="Arial"/>
                        <a:ea typeface="Times New Roman"/>
                        <a:cs typeface="Times New Roman"/>
                      </a:endParaRPr>
                    </a:p>
                  </a:txBody>
                  <a:tcPr marL="19050" marR="19050" marT="19050" marB="19050"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s-ES" sz="900">
                          <a:solidFill>
                            <a:srgbClr val="000000"/>
                          </a:solidFill>
                          <a:latin typeface="Arial"/>
                          <a:ea typeface="Times New Roman"/>
                          <a:cs typeface="Times New Roman"/>
                        </a:rPr>
                        <a:t>Válidos</a:t>
                      </a:r>
                      <a:endParaRPr lang="es-ES" sz="1200">
                        <a:latin typeface="Arial"/>
                        <a:ea typeface="Times New Roman"/>
                        <a:cs typeface="Times New Roman"/>
                      </a:endParaRPr>
                    </a:p>
                  </a:txBody>
                  <a:tcPr marL="19050" marR="19050" marT="19050" marB="1905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s-ES" sz="900">
                          <a:solidFill>
                            <a:srgbClr val="000000"/>
                          </a:solidFill>
                          <a:latin typeface="Arial"/>
                          <a:ea typeface="Times New Roman"/>
                          <a:cs typeface="Times New Roman"/>
                        </a:rPr>
                        <a:t>75</a:t>
                      </a:r>
                      <a:endParaRPr lang="es-ES" sz="1200">
                        <a:latin typeface="Arial"/>
                        <a:ea typeface="Times New Roman"/>
                        <a:cs typeface="Times New Roman"/>
                      </a:endParaRPr>
                    </a:p>
                  </a:txBody>
                  <a:tcPr marL="19050" marR="19050" marT="19050" marB="19050">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r>
              <a:tr h="189866">
                <a:tc vMerge="1">
                  <a:txBody>
                    <a:bodyPr/>
                    <a:lstStyle/>
                    <a:p>
                      <a:endParaRPr lang="es-ES"/>
                    </a:p>
                  </a:txBody>
                  <a:tcPr/>
                </a:tc>
                <a:tc>
                  <a:txBody>
                    <a:bodyPr/>
                    <a:lstStyle/>
                    <a:p>
                      <a:pPr algn="ctr">
                        <a:spcAft>
                          <a:spcPts val="0"/>
                        </a:spcAft>
                      </a:pPr>
                      <a:r>
                        <a:rPr lang="es-ES" sz="900" dirty="0">
                          <a:solidFill>
                            <a:srgbClr val="000000"/>
                          </a:solidFill>
                          <a:latin typeface="Arial"/>
                          <a:ea typeface="Times New Roman"/>
                          <a:cs typeface="Times New Roman"/>
                        </a:rPr>
                        <a:t>Perdidos</a:t>
                      </a:r>
                      <a:endParaRPr lang="es-ES" sz="1200" dirty="0">
                        <a:latin typeface="Arial"/>
                        <a:ea typeface="Times New Roman"/>
                        <a:cs typeface="Times New Roman"/>
                      </a:endParaRPr>
                    </a:p>
                  </a:txBody>
                  <a:tcPr marL="19050" marR="19050" marT="19050" marB="1905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r>
                        <a:rPr lang="es-ES" sz="900">
                          <a:solidFill>
                            <a:srgbClr val="000000"/>
                          </a:solidFill>
                          <a:latin typeface="Arial"/>
                          <a:ea typeface="Times New Roman"/>
                          <a:cs typeface="Times New Roman"/>
                        </a:rPr>
                        <a:t>8</a:t>
                      </a:r>
                      <a:endParaRPr lang="es-ES" sz="1200">
                        <a:latin typeface="Arial"/>
                        <a:ea typeface="Times New Roman"/>
                        <a:cs typeface="Times New Roman"/>
                      </a:endParaRPr>
                    </a:p>
                  </a:txBody>
                  <a:tcPr marL="19050" marR="19050" marT="19050" marB="1905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9866">
                <a:tc gridSpan="2">
                  <a:txBody>
                    <a:bodyPr/>
                    <a:lstStyle/>
                    <a:p>
                      <a:pPr algn="ctr">
                        <a:spcAft>
                          <a:spcPts val="0"/>
                        </a:spcAft>
                      </a:pPr>
                      <a:r>
                        <a:rPr lang="es-ES" sz="900" b="1">
                          <a:solidFill>
                            <a:srgbClr val="000000"/>
                          </a:solidFill>
                          <a:latin typeface="Arial"/>
                          <a:ea typeface="Times New Roman"/>
                          <a:cs typeface="Times New Roman"/>
                        </a:rPr>
                        <a:t>Media</a:t>
                      </a:r>
                      <a:endParaRPr lang="es-ES" sz="1200">
                        <a:latin typeface="Arial"/>
                        <a:ea typeface="Times New Roman"/>
                        <a:cs typeface="Times New Roman"/>
                      </a:endParaRPr>
                    </a:p>
                  </a:txBody>
                  <a:tcPr marL="19050" marR="19050" marT="19050" marB="19050">
                    <a:lnL>
                      <a:noFill/>
                    </a:lnL>
                    <a:lnR w="12700" cap="flat" cmpd="sng" algn="ctr">
                      <a:solidFill>
                        <a:srgbClr val="000000"/>
                      </a:solidFill>
                      <a:prstDash val="solid"/>
                      <a:round/>
                      <a:headEnd type="none" w="med" len="med"/>
                      <a:tailEnd type="none" w="med" len="med"/>
                    </a:lnR>
                    <a:lnT>
                      <a:noFill/>
                    </a:lnT>
                    <a:lnB>
                      <a:noFill/>
                    </a:lnB>
                    <a:solidFill>
                      <a:srgbClr val="FABF8F"/>
                    </a:solidFill>
                  </a:tcPr>
                </a:tc>
                <a:tc hMerge="1">
                  <a:txBody>
                    <a:bodyPr/>
                    <a:lstStyle/>
                    <a:p>
                      <a:endParaRPr lang="es-ES"/>
                    </a:p>
                  </a:txBody>
                  <a:tcPr/>
                </a:tc>
                <a:tc>
                  <a:txBody>
                    <a:bodyPr/>
                    <a:lstStyle/>
                    <a:p>
                      <a:pPr algn="ctr">
                        <a:spcAft>
                          <a:spcPts val="0"/>
                        </a:spcAft>
                      </a:pPr>
                      <a:r>
                        <a:rPr lang="es-ES" sz="900" b="1">
                          <a:solidFill>
                            <a:srgbClr val="000000"/>
                          </a:solidFill>
                          <a:latin typeface="Arial"/>
                          <a:ea typeface="Times New Roman"/>
                          <a:cs typeface="Times New Roman"/>
                        </a:rPr>
                        <a:t>1,43</a:t>
                      </a:r>
                      <a:endParaRPr lang="es-ES" sz="1200">
                        <a:latin typeface="Arial"/>
                        <a:ea typeface="Times New Roman"/>
                        <a:cs typeface="Times New Roman"/>
                      </a:endParaRPr>
                    </a:p>
                  </a:txBody>
                  <a:tcPr marL="19050" marR="19050" marT="19050" marB="19050">
                    <a:lnL w="12700" cap="flat" cmpd="sng" algn="ctr">
                      <a:solidFill>
                        <a:srgbClr val="000000"/>
                      </a:solidFill>
                      <a:prstDash val="solid"/>
                      <a:round/>
                      <a:headEnd type="none" w="med" len="med"/>
                      <a:tailEnd type="none" w="med" len="med"/>
                    </a:lnL>
                    <a:lnR>
                      <a:noFill/>
                    </a:lnR>
                    <a:lnT>
                      <a:noFill/>
                    </a:lnT>
                    <a:lnB>
                      <a:noFill/>
                    </a:lnB>
                    <a:solidFill>
                      <a:srgbClr val="FABF8F"/>
                    </a:solidFill>
                  </a:tcPr>
                </a:tc>
              </a:tr>
              <a:tr h="189866">
                <a:tc gridSpan="2">
                  <a:txBody>
                    <a:bodyPr/>
                    <a:lstStyle/>
                    <a:p>
                      <a:pPr algn="ctr">
                        <a:spcAft>
                          <a:spcPts val="0"/>
                        </a:spcAft>
                      </a:pPr>
                      <a:r>
                        <a:rPr lang="es-ES" sz="900">
                          <a:solidFill>
                            <a:srgbClr val="000000"/>
                          </a:solidFill>
                          <a:latin typeface="Arial"/>
                          <a:ea typeface="Times New Roman"/>
                          <a:cs typeface="Times New Roman"/>
                        </a:rPr>
                        <a:t>Mediana</a:t>
                      </a:r>
                      <a:endParaRPr lang="es-ES" sz="1200">
                        <a:latin typeface="Arial"/>
                        <a:ea typeface="Times New Roman"/>
                        <a:cs typeface="Times New Roman"/>
                      </a:endParaRPr>
                    </a:p>
                  </a:txBody>
                  <a:tcPr marL="19050" marR="19050" marT="19050" marB="1905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ES"/>
                    </a:p>
                  </a:txBody>
                  <a:tcPr/>
                </a:tc>
                <a:tc>
                  <a:txBody>
                    <a:bodyPr/>
                    <a:lstStyle/>
                    <a:p>
                      <a:pPr algn="ctr">
                        <a:spcAft>
                          <a:spcPts val="0"/>
                        </a:spcAft>
                      </a:pPr>
                      <a:r>
                        <a:rPr lang="es-ES" sz="900">
                          <a:solidFill>
                            <a:srgbClr val="000000"/>
                          </a:solidFill>
                          <a:latin typeface="Arial"/>
                          <a:ea typeface="Times New Roman"/>
                          <a:cs typeface="Times New Roman"/>
                        </a:rPr>
                        <a:t>1,00</a:t>
                      </a:r>
                      <a:endParaRPr lang="es-ES" sz="1200">
                        <a:latin typeface="Arial"/>
                        <a:ea typeface="Times New Roman"/>
                        <a:cs typeface="Times New Roman"/>
                      </a:endParaRPr>
                    </a:p>
                  </a:txBody>
                  <a:tcPr marL="19050" marR="19050" marT="19050" marB="1905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9866">
                <a:tc gridSpan="2">
                  <a:txBody>
                    <a:bodyPr/>
                    <a:lstStyle/>
                    <a:p>
                      <a:pPr algn="ctr">
                        <a:spcAft>
                          <a:spcPts val="0"/>
                        </a:spcAft>
                      </a:pPr>
                      <a:r>
                        <a:rPr lang="es-ES" sz="900">
                          <a:solidFill>
                            <a:srgbClr val="000000"/>
                          </a:solidFill>
                          <a:latin typeface="Arial"/>
                          <a:ea typeface="Times New Roman"/>
                          <a:cs typeface="Times New Roman"/>
                        </a:rPr>
                        <a:t>Moda</a:t>
                      </a:r>
                      <a:endParaRPr lang="es-ES" sz="1200">
                        <a:latin typeface="Arial"/>
                        <a:ea typeface="Times New Roman"/>
                        <a:cs typeface="Times New Roman"/>
                      </a:endParaRPr>
                    </a:p>
                  </a:txBody>
                  <a:tcPr marL="19050" marR="19050" marT="19050" marB="1905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ES"/>
                    </a:p>
                  </a:txBody>
                  <a:tcPr/>
                </a:tc>
                <a:tc>
                  <a:txBody>
                    <a:bodyPr/>
                    <a:lstStyle/>
                    <a:p>
                      <a:pPr algn="ctr">
                        <a:spcAft>
                          <a:spcPts val="0"/>
                        </a:spcAft>
                      </a:pPr>
                      <a:r>
                        <a:rPr lang="es-ES" sz="900">
                          <a:solidFill>
                            <a:srgbClr val="000000"/>
                          </a:solidFill>
                          <a:latin typeface="Arial"/>
                          <a:ea typeface="Times New Roman"/>
                          <a:cs typeface="Times New Roman"/>
                        </a:rPr>
                        <a:t>1</a:t>
                      </a:r>
                      <a:endParaRPr lang="es-ES" sz="1200">
                        <a:latin typeface="Arial"/>
                        <a:ea typeface="Times New Roman"/>
                        <a:cs typeface="Times New Roman"/>
                      </a:endParaRPr>
                    </a:p>
                  </a:txBody>
                  <a:tcPr marL="19050" marR="19050" marT="19050" marB="1905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9866">
                <a:tc gridSpan="2">
                  <a:txBody>
                    <a:bodyPr/>
                    <a:lstStyle/>
                    <a:p>
                      <a:pPr algn="ctr">
                        <a:spcAft>
                          <a:spcPts val="0"/>
                        </a:spcAft>
                      </a:pPr>
                      <a:r>
                        <a:rPr lang="es-ES" sz="900">
                          <a:solidFill>
                            <a:srgbClr val="000000"/>
                          </a:solidFill>
                          <a:latin typeface="Arial"/>
                          <a:ea typeface="Times New Roman"/>
                          <a:cs typeface="Times New Roman"/>
                        </a:rPr>
                        <a:t>Desv. típ.</a:t>
                      </a:r>
                      <a:endParaRPr lang="es-ES" sz="1200">
                        <a:latin typeface="Arial"/>
                        <a:ea typeface="Times New Roman"/>
                        <a:cs typeface="Times New Roman"/>
                      </a:endParaRPr>
                    </a:p>
                  </a:txBody>
                  <a:tcPr marL="19050" marR="19050" marT="19050" marB="1905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ES"/>
                    </a:p>
                  </a:txBody>
                  <a:tcPr/>
                </a:tc>
                <a:tc>
                  <a:txBody>
                    <a:bodyPr/>
                    <a:lstStyle/>
                    <a:p>
                      <a:pPr algn="ctr">
                        <a:spcAft>
                          <a:spcPts val="0"/>
                        </a:spcAft>
                      </a:pPr>
                      <a:r>
                        <a:rPr lang="es-ES" sz="900">
                          <a:solidFill>
                            <a:srgbClr val="000000"/>
                          </a:solidFill>
                          <a:latin typeface="Arial"/>
                          <a:ea typeface="Times New Roman"/>
                          <a:cs typeface="Times New Roman"/>
                        </a:rPr>
                        <a:t>,619</a:t>
                      </a:r>
                      <a:endParaRPr lang="es-ES" sz="1200">
                        <a:latin typeface="Arial"/>
                        <a:ea typeface="Times New Roman"/>
                        <a:cs typeface="Times New Roman"/>
                      </a:endParaRPr>
                    </a:p>
                  </a:txBody>
                  <a:tcPr marL="19050" marR="19050" marT="19050" marB="1905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9866">
                <a:tc gridSpan="2">
                  <a:txBody>
                    <a:bodyPr/>
                    <a:lstStyle/>
                    <a:p>
                      <a:pPr algn="ctr">
                        <a:spcAft>
                          <a:spcPts val="0"/>
                        </a:spcAft>
                      </a:pPr>
                      <a:r>
                        <a:rPr lang="es-ES" sz="900">
                          <a:solidFill>
                            <a:srgbClr val="000000"/>
                          </a:solidFill>
                          <a:latin typeface="Arial"/>
                          <a:ea typeface="Times New Roman"/>
                          <a:cs typeface="Times New Roman"/>
                        </a:rPr>
                        <a:t>Varianza</a:t>
                      </a:r>
                      <a:endParaRPr lang="es-ES" sz="1200">
                        <a:latin typeface="Arial"/>
                        <a:ea typeface="Times New Roman"/>
                        <a:cs typeface="Times New Roman"/>
                      </a:endParaRPr>
                    </a:p>
                  </a:txBody>
                  <a:tcPr marL="19050" marR="19050" marT="19050" marB="19050">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ctr">
                        <a:spcAft>
                          <a:spcPts val="0"/>
                        </a:spcAft>
                      </a:pPr>
                      <a:r>
                        <a:rPr lang="es-ES" sz="900" dirty="0">
                          <a:solidFill>
                            <a:srgbClr val="000000"/>
                          </a:solidFill>
                          <a:latin typeface="Arial"/>
                          <a:ea typeface="Times New Roman"/>
                          <a:cs typeface="Times New Roman"/>
                        </a:rPr>
                        <a:t>,383</a:t>
                      </a:r>
                      <a:endParaRPr lang="es-ES" sz="1200" dirty="0">
                        <a:latin typeface="Arial"/>
                        <a:ea typeface="Times New Roman"/>
                        <a:cs typeface="Times New Roman"/>
                      </a:endParaRPr>
                    </a:p>
                  </a:txBody>
                  <a:tcPr marL="19050" marR="19050" marT="19050" marB="19050">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l"/>
            <a:r>
              <a:rPr lang="es-ES" dirty="0" smtClean="0">
                <a:latin typeface="Arial" pitchFamily="34" charset="0"/>
                <a:cs typeface="Arial" pitchFamily="34" charset="0"/>
              </a:rPr>
              <a:t>CAPÍTULO II</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500034" y="5072074"/>
            <a:ext cx="8358246" cy="769441"/>
          </a:xfrm>
          <a:prstGeom prst="rect">
            <a:avLst/>
          </a:prstGeom>
          <a:noFill/>
        </p:spPr>
        <p:txBody>
          <a:bodyPr wrap="square" rtlCol="0">
            <a:spAutoFit/>
          </a:bodyPr>
          <a:lstStyle/>
          <a:p>
            <a:pPr algn="r"/>
            <a:r>
              <a:rPr lang="es-ES" sz="4400" dirty="0" smtClean="0">
                <a:latin typeface="Arial" pitchFamily="34" charset="0"/>
                <a:cs typeface="Arial" pitchFamily="34" charset="0"/>
              </a:rPr>
              <a:t>ESTUDIO TÉCNICO</a:t>
            </a:r>
            <a:endParaRPr lang="es-ES" sz="2400"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TÉCNICO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571472" y="1619896"/>
            <a:ext cx="8001056" cy="461665"/>
          </a:xfrm>
          <a:prstGeom prst="rect">
            <a:avLst/>
          </a:prstGeom>
          <a:noFill/>
        </p:spPr>
        <p:txBody>
          <a:bodyPr wrap="square" rtlCol="0">
            <a:spAutoFit/>
          </a:bodyPr>
          <a:lstStyle/>
          <a:p>
            <a:pPr algn="ctr" defTabSz="0"/>
            <a:r>
              <a:rPr lang="es-ES" sz="2400" u="sng" dirty="0" smtClean="0">
                <a:latin typeface="Arial" pitchFamily="34" charset="0"/>
                <a:cs typeface="Arial" pitchFamily="34" charset="0"/>
              </a:rPr>
              <a:t>CAPACIDAD DEL SERVICIO</a:t>
            </a:r>
            <a:r>
              <a:rPr lang="es-ES" sz="2400" dirty="0" smtClean="0"/>
              <a:t>	</a:t>
            </a:r>
            <a:endParaRPr lang="es-ES" sz="2400" dirty="0">
              <a:solidFill>
                <a:srgbClr val="FFC000"/>
              </a:solidFill>
            </a:endParaRPr>
          </a:p>
        </p:txBody>
      </p:sp>
      <p:graphicFrame>
        <p:nvGraphicFramePr>
          <p:cNvPr id="154626" name="Object 2"/>
          <p:cNvGraphicFramePr>
            <a:graphicFrameLocks noChangeAspect="1"/>
          </p:cNvGraphicFramePr>
          <p:nvPr/>
        </p:nvGraphicFramePr>
        <p:xfrm>
          <a:off x="1933575" y="2362200"/>
          <a:ext cx="5362575" cy="533400"/>
        </p:xfrm>
        <a:graphic>
          <a:graphicData uri="http://schemas.openxmlformats.org/presentationml/2006/ole">
            <p:oleObj spid="_x0000_s154626" name="Documento" r:id="rId4" imgW="5424419" imgH="546058" progId="Word.Document.12">
              <p:embed/>
            </p:oleObj>
          </a:graphicData>
        </a:graphic>
      </p:graphicFrame>
      <p:graphicFrame>
        <p:nvGraphicFramePr>
          <p:cNvPr id="9" name="8 Tabla"/>
          <p:cNvGraphicFramePr>
            <a:graphicFrameLocks noGrp="1"/>
          </p:cNvGraphicFramePr>
          <p:nvPr/>
        </p:nvGraphicFramePr>
        <p:xfrm>
          <a:off x="1928794" y="3357562"/>
          <a:ext cx="5572164" cy="1123301"/>
        </p:xfrm>
        <a:graphic>
          <a:graphicData uri="http://schemas.openxmlformats.org/drawingml/2006/table">
            <a:tbl>
              <a:tblPr/>
              <a:tblGrid>
                <a:gridCol w="2739561"/>
                <a:gridCol w="976593"/>
                <a:gridCol w="879417"/>
                <a:gridCol w="976593"/>
              </a:tblGrid>
              <a:tr h="500066">
                <a:tc>
                  <a:txBody>
                    <a:bodyPr/>
                    <a:lstStyle/>
                    <a:p>
                      <a:pPr marL="0" indent="0" algn="ctr">
                        <a:spcAft>
                          <a:spcPts val="0"/>
                        </a:spcAft>
                      </a:pPr>
                      <a:r>
                        <a:rPr lang="es-ES" sz="1200" b="1" dirty="0">
                          <a:solidFill>
                            <a:srgbClr val="FFC000"/>
                          </a:solidFill>
                          <a:latin typeface="Arial" pitchFamily="34" charset="0"/>
                          <a:ea typeface="Calibri"/>
                          <a:cs typeface="Arial" pitchFamily="34" charset="0"/>
                        </a:rPr>
                        <a:t>CAPACIDAD</a:t>
                      </a:r>
                      <a:endParaRPr lang="es-ES" sz="1200" dirty="0">
                        <a:solidFill>
                          <a:srgbClr val="FFC000"/>
                        </a:solidFill>
                        <a:latin typeface="Arial" pitchFamily="34" charset="0"/>
                        <a:ea typeface="Calibri"/>
                        <a:cs typeface="Arial"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marL="0" indent="0" algn="ctr">
                        <a:spcAft>
                          <a:spcPts val="0"/>
                        </a:spcAft>
                      </a:pPr>
                      <a:r>
                        <a:rPr lang="es-ES" sz="1000" b="1" dirty="0">
                          <a:solidFill>
                            <a:srgbClr val="FFC000"/>
                          </a:solidFill>
                          <a:latin typeface="Arial" pitchFamily="34" charset="0"/>
                          <a:ea typeface="Calibri"/>
                          <a:cs typeface="Arial" pitchFamily="34" charset="0"/>
                        </a:rPr>
                        <a:t>DIAS POR SEMANA</a:t>
                      </a:r>
                      <a:endParaRPr lang="es-ES" sz="1000" dirty="0">
                        <a:solidFill>
                          <a:srgbClr val="FFC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marL="0" indent="0" algn="ctr">
                        <a:spcAft>
                          <a:spcPts val="0"/>
                        </a:spcAft>
                      </a:pPr>
                      <a:r>
                        <a:rPr lang="es-ES" sz="1000" b="1" dirty="0">
                          <a:solidFill>
                            <a:srgbClr val="FFC000"/>
                          </a:solidFill>
                          <a:latin typeface="Arial" pitchFamily="34" charset="0"/>
                          <a:ea typeface="Calibri"/>
                          <a:cs typeface="Arial" pitchFamily="34" charset="0"/>
                        </a:rPr>
                        <a:t>HORAS POR DIA</a:t>
                      </a:r>
                      <a:endParaRPr lang="es-ES" sz="1000" dirty="0">
                        <a:solidFill>
                          <a:srgbClr val="FFC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marL="0" indent="0" algn="ctr">
                        <a:spcAft>
                          <a:spcPts val="0"/>
                        </a:spcAft>
                      </a:pPr>
                      <a:r>
                        <a:rPr lang="es-ES" sz="1000" b="1" dirty="0">
                          <a:solidFill>
                            <a:srgbClr val="FFC000"/>
                          </a:solidFill>
                          <a:latin typeface="Arial" pitchFamily="34" charset="0"/>
                          <a:ea typeface="Calibri"/>
                          <a:cs typeface="Arial" pitchFamily="34" charset="0"/>
                        </a:rPr>
                        <a:t>TOTAL HORAS POR SEMANA</a:t>
                      </a:r>
                      <a:endParaRPr lang="es-ES" sz="1000" dirty="0">
                        <a:solidFill>
                          <a:srgbClr val="FFC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07745">
                <a:tc>
                  <a:txBody>
                    <a:bodyPr/>
                    <a:lstStyle/>
                    <a:p>
                      <a:pPr marL="0" indent="0" algn="just">
                        <a:spcAft>
                          <a:spcPts val="0"/>
                        </a:spcAft>
                      </a:pPr>
                      <a:r>
                        <a:rPr lang="es-ES" sz="1200" dirty="0">
                          <a:solidFill>
                            <a:schemeClr val="tx1"/>
                          </a:solidFill>
                          <a:latin typeface="Arial" pitchFamily="34" charset="0"/>
                          <a:ea typeface="Calibri"/>
                          <a:cs typeface="Arial" pitchFamily="34" charset="0"/>
                        </a:rPr>
                        <a:t>Capacidad Instalada por semana</a:t>
                      </a:r>
                    </a:p>
                  </a:txBody>
                  <a:tcPr marL="68580" marR="6858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s-ES" sz="1200" dirty="0">
                          <a:solidFill>
                            <a:schemeClr val="tx1"/>
                          </a:solidFill>
                          <a:latin typeface="Arial" pitchFamily="34" charset="0"/>
                          <a:ea typeface="Calibri"/>
                          <a:cs typeface="Arial" pitchFamily="34"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s-ES" sz="1200" dirty="0">
                          <a:solidFill>
                            <a:schemeClr val="tx1"/>
                          </a:solidFill>
                          <a:latin typeface="Arial" pitchFamily="34" charset="0"/>
                          <a:ea typeface="Calibri"/>
                          <a:cs typeface="Arial" pitchFamily="34" charset="0"/>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s-ES" sz="1200" dirty="0">
                          <a:solidFill>
                            <a:schemeClr val="tx1"/>
                          </a:solidFill>
                          <a:latin typeface="Arial" pitchFamily="34" charset="0"/>
                          <a:ea typeface="Calibri"/>
                          <a:cs typeface="Arial" pitchFamily="34" charset="0"/>
                        </a:rPr>
                        <a:t>168</a:t>
                      </a:r>
                    </a:p>
                  </a:txBody>
                  <a:tcPr marL="68580" marR="6858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745">
                <a:tc>
                  <a:txBody>
                    <a:bodyPr/>
                    <a:lstStyle/>
                    <a:p>
                      <a:pPr marL="0" indent="0" algn="just">
                        <a:spcAft>
                          <a:spcPts val="0"/>
                        </a:spcAft>
                      </a:pPr>
                      <a:r>
                        <a:rPr lang="es-ES" sz="1200" dirty="0">
                          <a:solidFill>
                            <a:schemeClr val="tx1"/>
                          </a:solidFill>
                          <a:latin typeface="Arial" pitchFamily="34" charset="0"/>
                          <a:ea typeface="Calibri"/>
                          <a:cs typeface="Arial" pitchFamily="34" charset="0"/>
                        </a:rPr>
                        <a:t>Capacidad Utilizada  por semana</a:t>
                      </a: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s-ES" sz="1200" dirty="0">
                          <a:solidFill>
                            <a:schemeClr val="tx1"/>
                          </a:solidFill>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s-ES" sz="1200" dirty="0">
                          <a:solidFill>
                            <a:schemeClr val="tx1"/>
                          </a:solidFill>
                          <a:latin typeface="Arial" pitchFamily="34" charset="0"/>
                          <a:ea typeface="Calibri"/>
                          <a:cs typeface="Arial" pitchFamily="34" charset="0"/>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s-ES" sz="1200" dirty="0">
                          <a:solidFill>
                            <a:schemeClr val="tx1"/>
                          </a:solidFill>
                          <a:latin typeface="Arial" pitchFamily="34" charset="0"/>
                          <a:ea typeface="Calibri"/>
                          <a:cs typeface="Arial" pitchFamily="34" charset="0"/>
                        </a:rPr>
                        <a:t>120</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745">
                <a:tc>
                  <a:txBody>
                    <a:bodyPr/>
                    <a:lstStyle/>
                    <a:p>
                      <a:pPr marL="0" indent="0" algn="just">
                        <a:spcAft>
                          <a:spcPts val="0"/>
                        </a:spcAft>
                      </a:pPr>
                      <a:r>
                        <a:rPr lang="es-ES" sz="1200" dirty="0">
                          <a:solidFill>
                            <a:schemeClr val="tx1"/>
                          </a:solidFill>
                          <a:latin typeface="Arial" pitchFamily="34" charset="0"/>
                          <a:ea typeface="Calibri"/>
                          <a:cs typeface="Arial" pitchFamily="34" charset="0"/>
                        </a:rPr>
                        <a:t>Horas Asignadas</a:t>
                      </a: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457200" algn="ctr">
                        <a:spcAft>
                          <a:spcPts val="0"/>
                        </a:spcAft>
                      </a:pPr>
                      <a:endParaRPr lang="es-ES" sz="120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457200" algn="ctr">
                        <a:spcAft>
                          <a:spcPts val="0"/>
                        </a:spcAft>
                      </a:pPr>
                      <a:endParaRPr lang="es-ES" sz="120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indent="0" algn="ctr">
                        <a:spcAft>
                          <a:spcPts val="0"/>
                        </a:spcAft>
                      </a:pPr>
                      <a:r>
                        <a:rPr lang="es-ES" sz="1200" dirty="0">
                          <a:solidFill>
                            <a:schemeClr val="tx1"/>
                          </a:solidFill>
                          <a:latin typeface="Arial" pitchFamily="34" charset="0"/>
                          <a:ea typeface="Calibri"/>
                          <a:cs typeface="Arial" pitchFamily="34" charset="0"/>
                        </a:rPr>
                        <a:t>8</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graphicFrame>
        <p:nvGraphicFramePr>
          <p:cNvPr id="154627" name="Object 3"/>
          <p:cNvGraphicFramePr>
            <a:graphicFrameLocks noChangeAspect="1"/>
          </p:cNvGraphicFramePr>
          <p:nvPr/>
        </p:nvGraphicFramePr>
        <p:xfrm>
          <a:off x="738199" y="5072074"/>
          <a:ext cx="5405437" cy="714380"/>
        </p:xfrm>
        <a:graphic>
          <a:graphicData uri="http://schemas.openxmlformats.org/presentationml/2006/ole">
            <p:oleObj spid="_x0000_s154627" name="Documento" r:id="rId5" imgW="5415050" imgH="583854" progId="Word.Document.12">
              <p:embed/>
            </p:oleObj>
          </a:graphicData>
        </a:graphic>
      </p:graphicFrame>
      <p:graphicFrame>
        <p:nvGraphicFramePr>
          <p:cNvPr id="154629" name="Object 5"/>
          <p:cNvGraphicFramePr>
            <a:graphicFrameLocks noChangeAspect="1"/>
          </p:cNvGraphicFramePr>
          <p:nvPr/>
        </p:nvGraphicFramePr>
        <p:xfrm>
          <a:off x="2928926" y="5214950"/>
          <a:ext cx="5368925" cy="493714"/>
        </p:xfrm>
        <a:graphic>
          <a:graphicData uri="http://schemas.openxmlformats.org/presentationml/2006/ole">
            <p:oleObj spid="_x0000_s154629" name="Documento" r:id="rId6" imgW="5415050" imgH="357440" progId="Word.Document.12">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TÉCNICO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571472" y="1500174"/>
            <a:ext cx="8001056" cy="461665"/>
          </a:xfrm>
          <a:prstGeom prst="rect">
            <a:avLst/>
          </a:prstGeom>
          <a:noFill/>
        </p:spPr>
        <p:txBody>
          <a:bodyPr wrap="square" rtlCol="0">
            <a:spAutoFit/>
          </a:bodyPr>
          <a:lstStyle/>
          <a:p>
            <a:pPr algn="ctr" defTabSz="0"/>
            <a:r>
              <a:rPr lang="es-ES" sz="2000" u="sng" dirty="0" smtClean="0">
                <a:latin typeface="Arial" pitchFamily="34" charset="0"/>
                <a:cs typeface="Arial" pitchFamily="34" charset="0"/>
              </a:rPr>
              <a:t>TAMAÑO ÓPTIMO</a:t>
            </a:r>
            <a:r>
              <a:rPr lang="es-ES" sz="2400" dirty="0" smtClean="0"/>
              <a:t>	</a:t>
            </a:r>
            <a:endParaRPr lang="es-ES" sz="2400" dirty="0">
              <a:solidFill>
                <a:srgbClr val="FFC000"/>
              </a:solidFill>
            </a:endParaRPr>
          </a:p>
        </p:txBody>
      </p:sp>
      <p:graphicFrame>
        <p:nvGraphicFramePr>
          <p:cNvPr id="10" name="9 Tabla"/>
          <p:cNvGraphicFramePr>
            <a:graphicFrameLocks noGrp="1"/>
          </p:cNvGraphicFramePr>
          <p:nvPr/>
        </p:nvGraphicFramePr>
        <p:xfrm>
          <a:off x="5000629" y="5056365"/>
          <a:ext cx="3714775" cy="1158717"/>
        </p:xfrm>
        <a:graphic>
          <a:graphicData uri="http://schemas.openxmlformats.org/drawingml/2006/table">
            <a:tbl>
              <a:tblPr/>
              <a:tblGrid>
                <a:gridCol w="928693"/>
                <a:gridCol w="928694"/>
                <a:gridCol w="928694"/>
                <a:gridCol w="928694"/>
              </a:tblGrid>
              <a:tr h="429264">
                <a:tc>
                  <a:txBody>
                    <a:bodyPr/>
                    <a:lstStyle/>
                    <a:p>
                      <a:pPr algn="ctr">
                        <a:spcAft>
                          <a:spcPts val="0"/>
                        </a:spcAft>
                      </a:pPr>
                      <a:r>
                        <a:rPr lang="es-MX" sz="900" b="1" dirty="0">
                          <a:solidFill>
                            <a:srgbClr val="FFC000"/>
                          </a:solidFill>
                          <a:latin typeface="Arial"/>
                          <a:ea typeface="Times New Roman"/>
                          <a:cs typeface="Times New Roman"/>
                        </a:rPr>
                        <a:t>CAPACIDAD DE PRODUCCIÓN</a:t>
                      </a:r>
                      <a:endParaRPr lang="es-ES" sz="9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900" b="1" dirty="0">
                          <a:solidFill>
                            <a:srgbClr val="FFC000"/>
                          </a:solidFill>
                          <a:latin typeface="Arial"/>
                          <a:ea typeface="Times New Roman"/>
                          <a:cs typeface="Times New Roman"/>
                        </a:rPr>
                        <a:t>PRODUCCIÓN DIARIA (m2)</a:t>
                      </a:r>
                      <a:endParaRPr lang="es-ES" sz="9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900" b="1" dirty="0">
                          <a:solidFill>
                            <a:srgbClr val="FFC000"/>
                          </a:solidFill>
                          <a:latin typeface="Arial"/>
                          <a:ea typeface="Times New Roman"/>
                          <a:cs typeface="Times New Roman"/>
                        </a:rPr>
                        <a:t>PRODUCCIÓN MENSUAL (m2)</a:t>
                      </a:r>
                      <a:endParaRPr lang="es-ES" sz="9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900" b="1" dirty="0">
                          <a:solidFill>
                            <a:srgbClr val="FFC000"/>
                          </a:solidFill>
                          <a:latin typeface="Arial"/>
                          <a:ea typeface="Times New Roman"/>
                          <a:cs typeface="Times New Roman"/>
                        </a:rPr>
                        <a:t>PRODUCCIÓN ANUAL (m2)</a:t>
                      </a:r>
                      <a:endParaRPr lang="es-ES" sz="9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r>
              <a:tr h="324333">
                <a:tc>
                  <a:txBody>
                    <a:bodyPr/>
                    <a:lstStyle/>
                    <a:p>
                      <a:pPr algn="ctr">
                        <a:spcAft>
                          <a:spcPts val="0"/>
                        </a:spcAft>
                      </a:pPr>
                      <a:r>
                        <a:rPr lang="es-MX" sz="900" dirty="0">
                          <a:solidFill>
                            <a:schemeClr val="tx1"/>
                          </a:solidFill>
                          <a:latin typeface="Arial"/>
                          <a:ea typeface="Times New Roman"/>
                          <a:cs typeface="Times New Roman"/>
                        </a:rPr>
                        <a:t>Capacidad Instalada de producción</a:t>
                      </a:r>
                      <a:endParaRPr lang="es-ES" sz="9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1.368</a:t>
                      </a:r>
                      <a:endParaRPr lang="es-ES" sz="9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27.360</a:t>
                      </a:r>
                      <a:endParaRPr lang="es-ES" sz="9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328.320</a:t>
                      </a:r>
                      <a:endParaRPr lang="es-ES" sz="9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973">
                <a:tc>
                  <a:txBody>
                    <a:bodyPr/>
                    <a:lstStyle/>
                    <a:p>
                      <a:pPr algn="ctr">
                        <a:spcAft>
                          <a:spcPts val="0"/>
                        </a:spcAft>
                      </a:pPr>
                      <a:r>
                        <a:rPr lang="es-MX" sz="900" dirty="0">
                          <a:solidFill>
                            <a:schemeClr val="tx1"/>
                          </a:solidFill>
                          <a:latin typeface="Arial"/>
                          <a:ea typeface="Times New Roman"/>
                          <a:cs typeface="Times New Roman"/>
                        </a:rPr>
                        <a:t>Capacidad Real de Producción</a:t>
                      </a:r>
                      <a:endParaRPr lang="es-ES" sz="9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a:solidFill>
                            <a:schemeClr val="tx1"/>
                          </a:solidFill>
                          <a:latin typeface="Arial"/>
                          <a:ea typeface="Times New Roman"/>
                          <a:cs typeface="Times New Roman"/>
                        </a:rPr>
                        <a:t>912</a:t>
                      </a:r>
                      <a:endParaRPr lang="es-ES" sz="9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18.241</a:t>
                      </a:r>
                      <a:endParaRPr lang="es-ES" sz="9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218.892</a:t>
                      </a:r>
                      <a:endParaRPr lang="es-ES" sz="9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285720" y="2767014"/>
          <a:ext cx="3717290" cy="876300"/>
        </p:xfrm>
        <a:graphic>
          <a:graphicData uri="http://schemas.openxmlformats.org/drawingml/2006/table">
            <a:tbl>
              <a:tblPr/>
              <a:tblGrid>
                <a:gridCol w="1263015"/>
                <a:gridCol w="908685"/>
                <a:gridCol w="762000"/>
                <a:gridCol w="783590"/>
              </a:tblGrid>
              <a:tr h="571500">
                <a:tc>
                  <a:txBody>
                    <a:bodyPr/>
                    <a:lstStyle/>
                    <a:p>
                      <a:pPr algn="ctr">
                        <a:spcAft>
                          <a:spcPts val="0"/>
                        </a:spcAft>
                      </a:pPr>
                      <a:r>
                        <a:rPr lang="es-MX" sz="900" b="1" dirty="0">
                          <a:solidFill>
                            <a:srgbClr val="FFC000"/>
                          </a:solidFill>
                          <a:latin typeface="Arial"/>
                          <a:ea typeface="Times New Roman"/>
                          <a:cs typeface="Times New Roman"/>
                        </a:rPr>
                        <a:t>RECURSO</a:t>
                      </a:r>
                      <a:endParaRPr lang="es-ES" sz="12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900" b="1" dirty="0">
                          <a:solidFill>
                            <a:srgbClr val="FFC000"/>
                          </a:solidFill>
                          <a:latin typeface="Arial"/>
                          <a:ea typeface="Times New Roman"/>
                          <a:cs typeface="Times New Roman"/>
                        </a:rPr>
                        <a:t>PRODUCCIÓN (m</a:t>
                      </a:r>
                      <a:r>
                        <a:rPr lang="es-MX" sz="900" b="1" baseline="30000" dirty="0">
                          <a:solidFill>
                            <a:srgbClr val="FFC000"/>
                          </a:solidFill>
                          <a:latin typeface="Arial"/>
                          <a:ea typeface="Times New Roman"/>
                          <a:cs typeface="Times New Roman"/>
                        </a:rPr>
                        <a:t>2</a:t>
                      </a:r>
                      <a:r>
                        <a:rPr lang="es-MX" sz="900" b="1" dirty="0">
                          <a:solidFill>
                            <a:srgbClr val="FFC000"/>
                          </a:solidFill>
                          <a:latin typeface="Arial"/>
                          <a:ea typeface="Times New Roman"/>
                          <a:cs typeface="Times New Roman"/>
                        </a:rPr>
                        <a:t> / hora)</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900" b="1" dirty="0">
                          <a:solidFill>
                            <a:srgbClr val="FFC000"/>
                          </a:solidFill>
                          <a:latin typeface="Arial"/>
                          <a:ea typeface="Times New Roman"/>
                          <a:cs typeface="Times New Roman"/>
                        </a:rPr>
                        <a:t> HORAS A TRABAJAR</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800" b="1" dirty="0">
                          <a:solidFill>
                            <a:srgbClr val="FFC000"/>
                          </a:solidFill>
                          <a:latin typeface="Arial"/>
                          <a:ea typeface="Times New Roman"/>
                          <a:cs typeface="Times New Roman"/>
                        </a:rPr>
                        <a:t>TOTAL PRODUCCIÓN (m</a:t>
                      </a:r>
                      <a:r>
                        <a:rPr lang="es-MX" sz="900" b="1" baseline="30000" dirty="0">
                          <a:solidFill>
                            <a:srgbClr val="FFC000"/>
                          </a:solidFill>
                          <a:latin typeface="Arial"/>
                          <a:ea typeface="Times New Roman"/>
                          <a:cs typeface="Times New Roman"/>
                        </a:rPr>
                        <a:t>2</a:t>
                      </a:r>
                      <a:r>
                        <a:rPr lang="es-MX" sz="800" b="1" dirty="0">
                          <a:solidFill>
                            <a:srgbClr val="FFC000"/>
                          </a:solidFill>
                          <a:latin typeface="Arial"/>
                          <a:ea typeface="Times New Roman"/>
                          <a:cs typeface="Times New Roman"/>
                        </a:rPr>
                        <a:t>)</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r>
              <a:tr h="304800">
                <a:tc>
                  <a:txBody>
                    <a:bodyPr/>
                    <a:lstStyle/>
                    <a:p>
                      <a:pPr>
                        <a:spcAft>
                          <a:spcPts val="0"/>
                        </a:spcAft>
                      </a:pPr>
                      <a:r>
                        <a:rPr lang="es-MX" sz="900" dirty="0">
                          <a:solidFill>
                            <a:schemeClr val="tx1"/>
                          </a:solidFill>
                          <a:latin typeface="Arial"/>
                          <a:ea typeface="Times New Roman"/>
                          <a:cs typeface="Times New Roman"/>
                        </a:rPr>
                        <a:t>Máquina estampadora</a:t>
                      </a:r>
                      <a:endParaRPr lang="es-ES" sz="12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28,5</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24</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684</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285720" y="2285992"/>
            <a:ext cx="2419368" cy="461665"/>
          </a:xfrm>
          <a:prstGeom prst="rect">
            <a:avLst/>
          </a:prstGeom>
          <a:noFill/>
        </p:spPr>
        <p:txBody>
          <a:bodyPr wrap="square" rtlCol="0">
            <a:spAutoFit/>
          </a:bodyPr>
          <a:lstStyle/>
          <a:p>
            <a:pPr defTabSz="0"/>
            <a:r>
              <a:rPr lang="es-ES" sz="1200" dirty="0" smtClean="0">
                <a:latin typeface="Arial" pitchFamily="34" charset="0"/>
                <a:cs typeface="Arial" pitchFamily="34" charset="0"/>
              </a:rPr>
              <a:t>PRODUCCIÓN POR MÁQUINA</a:t>
            </a:r>
            <a:r>
              <a:rPr lang="es-ES" sz="2400" dirty="0" smtClean="0"/>
              <a:t>	</a:t>
            </a:r>
            <a:endParaRPr lang="es-ES" sz="2400" dirty="0">
              <a:solidFill>
                <a:srgbClr val="FFC000"/>
              </a:solidFill>
            </a:endParaRPr>
          </a:p>
        </p:txBody>
      </p:sp>
      <p:graphicFrame>
        <p:nvGraphicFramePr>
          <p:cNvPr id="9" name="8 Tabla"/>
          <p:cNvGraphicFramePr>
            <a:graphicFrameLocks noGrp="1"/>
          </p:cNvGraphicFramePr>
          <p:nvPr/>
        </p:nvGraphicFramePr>
        <p:xfrm>
          <a:off x="4572000" y="2767014"/>
          <a:ext cx="4229100" cy="876300"/>
        </p:xfrm>
        <a:graphic>
          <a:graphicData uri="http://schemas.openxmlformats.org/drawingml/2006/table">
            <a:tbl>
              <a:tblPr/>
              <a:tblGrid>
                <a:gridCol w="1490980"/>
                <a:gridCol w="835660"/>
                <a:gridCol w="951230"/>
                <a:gridCol w="951230"/>
              </a:tblGrid>
              <a:tr h="571500">
                <a:tc>
                  <a:txBody>
                    <a:bodyPr/>
                    <a:lstStyle/>
                    <a:p>
                      <a:pPr algn="ctr">
                        <a:spcAft>
                          <a:spcPts val="0"/>
                        </a:spcAft>
                      </a:pPr>
                      <a:r>
                        <a:rPr lang="es-MX" sz="900" b="1" dirty="0">
                          <a:solidFill>
                            <a:srgbClr val="FFC000"/>
                          </a:solidFill>
                          <a:latin typeface="Arial"/>
                          <a:ea typeface="Times New Roman"/>
                          <a:cs typeface="Times New Roman"/>
                        </a:rPr>
                        <a:t>RECURSO</a:t>
                      </a:r>
                      <a:endParaRPr lang="es-ES" sz="12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800" b="1" dirty="0">
                          <a:solidFill>
                            <a:srgbClr val="FFC000"/>
                          </a:solidFill>
                          <a:latin typeface="Arial"/>
                          <a:ea typeface="Times New Roman"/>
                          <a:cs typeface="Times New Roman"/>
                        </a:rPr>
                        <a:t>Nº DE MÁQUINAS</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800" b="1" dirty="0">
                          <a:solidFill>
                            <a:srgbClr val="FFC000"/>
                          </a:solidFill>
                          <a:latin typeface="Arial"/>
                          <a:ea typeface="Times New Roman"/>
                          <a:cs typeface="Times New Roman"/>
                        </a:rPr>
                        <a:t>CAPACIDAD PRODUCCIÓN x MÁQUINA (m2)</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800" b="1" dirty="0">
                          <a:solidFill>
                            <a:srgbClr val="FFC000"/>
                          </a:solidFill>
                          <a:latin typeface="Arial"/>
                          <a:ea typeface="Times New Roman"/>
                          <a:cs typeface="Times New Roman"/>
                        </a:rPr>
                        <a:t>TOTAL PRODUCCIÓN MAQUINARIA (m2)</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r>
              <a:tr h="304800">
                <a:tc>
                  <a:txBody>
                    <a:bodyPr/>
                    <a:lstStyle/>
                    <a:p>
                      <a:pPr algn="ctr">
                        <a:spcAft>
                          <a:spcPts val="0"/>
                        </a:spcAft>
                      </a:pPr>
                      <a:r>
                        <a:rPr lang="es-MX" sz="900" dirty="0">
                          <a:solidFill>
                            <a:schemeClr val="tx1"/>
                          </a:solidFill>
                          <a:latin typeface="Arial"/>
                          <a:ea typeface="Times New Roman"/>
                          <a:cs typeface="Times New Roman"/>
                        </a:rPr>
                        <a:t>Máquina estampadora</a:t>
                      </a:r>
                      <a:endParaRPr lang="es-ES" sz="12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2</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684</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1368</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1" name="10 CuadroTexto"/>
          <p:cNvSpPr txBox="1"/>
          <p:nvPr/>
        </p:nvSpPr>
        <p:spPr>
          <a:xfrm>
            <a:off x="4510086" y="2428868"/>
            <a:ext cx="4276756" cy="276999"/>
          </a:xfrm>
          <a:prstGeom prst="rect">
            <a:avLst/>
          </a:prstGeom>
          <a:noFill/>
        </p:spPr>
        <p:txBody>
          <a:bodyPr wrap="square" rtlCol="0">
            <a:spAutoFit/>
          </a:bodyPr>
          <a:lstStyle/>
          <a:p>
            <a:pPr defTabSz="0"/>
            <a:r>
              <a:rPr lang="es-ES" sz="1200" dirty="0" smtClean="0">
                <a:latin typeface="Arial" pitchFamily="34" charset="0"/>
                <a:cs typeface="Arial" pitchFamily="34" charset="0"/>
              </a:rPr>
              <a:t>CAPACIDAD DE PRODUCCIÓN DE LAS MÁQUINAS</a:t>
            </a:r>
            <a:endParaRPr lang="es-ES" sz="2400" dirty="0">
              <a:solidFill>
                <a:srgbClr val="FFC000"/>
              </a:solidFill>
            </a:endParaRPr>
          </a:p>
        </p:txBody>
      </p:sp>
      <p:sp>
        <p:nvSpPr>
          <p:cNvPr id="12" name="11 CuadroTexto"/>
          <p:cNvSpPr txBox="1"/>
          <p:nvPr/>
        </p:nvSpPr>
        <p:spPr>
          <a:xfrm>
            <a:off x="4929190" y="4714884"/>
            <a:ext cx="3776690" cy="276999"/>
          </a:xfrm>
          <a:prstGeom prst="rect">
            <a:avLst/>
          </a:prstGeom>
          <a:noFill/>
        </p:spPr>
        <p:txBody>
          <a:bodyPr wrap="square" rtlCol="0">
            <a:spAutoFit/>
          </a:bodyPr>
          <a:lstStyle/>
          <a:p>
            <a:pPr defTabSz="0"/>
            <a:r>
              <a:rPr lang="es-ES" sz="1200" dirty="0" smtClean="0">
                <a:latin typeface="Arial" pitchFamily="34" charset="0"/>
                <a:cs typeface="Arial" pitchFamily="34" charset="0"/>
              </a:rPr>
              <a:t>CAPACIDAD REAL INSTALADA</a:t>
            </a:r>
            <a:endParaRPr lang="es-ES" sz="2400" dirty="0">
              <a:solidFill>
                <a:srgbClr val="FFC000"/>
              </a:solidFill>
            </a:endParaRPr>
          </a:p>
        </p:txBody>
      </p:sp>
      <p:graphicFrame>
        <p:nvGraphicFramePr>
          <p:cNvPr id="13" name="12 Tabla"/>
          <p:cNvGraphicFramePr>
            <a:graphicFrameLocks noGrp="1"/>
          </p:cNvGraphicFramePr>
          <p:nvPr/>
        </p:nvGraphicFramePr>
        <p:xfrm>
          <a:off x="285720" y="5248293"/>
          <a:ext cx="4214842" cy="752475"/>
        </p:xfrm>
        <a:graphic>
          <a:graphicData uri="http://schemas.openxmlformats.org/drawingml/2006/table">
            <a:tbl>
              <a:tblPr/>
              <a:tblGrid>
                <a:gridCol w="1000132"/>
                <a:gridCol w="785818"/>
                <a:gridCol w="785818"/>
                <a:gridCol w="785818"/>
                <a:gridCol w="857256"/>
              </a:tblGrid>
              <a:tr h="428625">
                <a:tc>
                  <a:txBody>
                    <a:bodyPr/>
                    <a:lstStyle/>
                    <a:p>
                      <a:pPr algn="ctr">
                        <a:spcAft>
                          <a:spcPts val="0"/>
                        </a:spcAft>
                      </a:pPr>
                      <a:r>
                        <a:rPr lang="es-MX" sz="900" b="1" dirty="0">
                          <a:solidFill>
                            <a:srgbClr val="FFC000"/>
                          </a:solidFill>
                          <a:latin typeface="Arial"/>
                          <a:ea typeface="Times New Roman"/>
                          <a:cs typeface="Times New Roman"/>
                        </a:rPr>
                        <a:t>RECURSO</a:t>
                      </a:r>
                      <a:endParaRPr lang="es-ES" sz="12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800" b="1" dirty="0">
                          <a:solidFill>
                            <a:srgbClr val="FFC000"/>
                          </a:solidFill>
                          <a:latin typeface="Arial"/>
                          <a:ea typeface="Times New Roman"/>
                          <a:cs typeface="Times New Roman"/>
                        </a:rPr>
                        <a:t>Nº DE MÁQUINAS</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800" b="1" dirty="0">
                          <a:solidFill>
                            <a:srgbClr val="FFC000"/>
                          </a:solidFill>
                          <a:latin typeface="Arial"/>
                          <a:ea typeface="Times New Roman"/>
                          <a:cs typeface="Times New Roman"/>
                        </a:rPr>
                        <a:t>PRODUCCIÓN DIARIA (m2)</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800" b="1" dirty="0">
                          <a:solidFill>
                            <a:srgbClr val="FFC000"/>
                          </a:solidFill>
                          <a:latin typeface="Arial"/>
                          <a:ea typeface="Times New Roman"/>
                          <a:cs typeface="Times New Roman"/>
                        </a:rPr>
                        <a:t>PRODUCCIÓN MENSUAL (m2)</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800" b="1" dirty="0">
                          <a:solidFill>
                            <a:srgbClr val="FFC000"/>
                          </a:solidFill>
                          <a:latin typeface="Arial"/>
                          <a:ea typeface="Times New Roman"/>
                          <a:cs typeface="Times New Roman"/>
                        </a:rPr>
                        <a:t>PRODUCCIÓN ANUAL (m2)</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r>
              <a:tr h="323850">
                <a:tc>
                  <a:txBody>
                    <a:bodyPr/>
                    <a:lstStyle/>
                    <a:p>
                      <a:pPr algn="ctr">
                        <a:spcAft>
                          <a:spcPts val="0"/>
                        </a:spcAft>
                      </a:pPr>
                      <a:r>
                        <a:rPr lang="es-MX" sz="900" dirty="0">
                          <a:solidFill>
                            <a:schemeClr val="tx1"/>
                          </a:solidFill>
                          <a:latin typeface="Arial"/>
                          <a:ea typeface="Times New Roman"/>
                          <a:cs typeface="Times New Roman"/>
                        </a:rPr>
                        <a:t>Máquina estampadora</a:t>
                      </a:r>
                      <a:endParaRPr lang="es-ES" sz="12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2</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1.368</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27.360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s-MX" sz="900" dirty="0">
                          <a:solidFill>
                            <a:schemeClr val="tx1"/>
                          </a:solidFill>
                          <a:latin typeface="Arial"/>
                          <a:ea typeface="Times New Roman"/>
                          <a:cs typeface="Times New Roman"/>
                        </a:rPr>
                        <a:t>328.320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4" name="13 CuadroTexto"/>
          <p:cNvSpPr txBox="1"/>
          <p:nvPr/>
        </p:nvSpPr>
        <p:spPr>
          <a:xfrm>
            <a:off x="285720" y="4714884"/>
            <a:ext cx="3776690" cy="276999"/>
          </a:xfrm>
          <a:prstGeom prst="rect">
            <a:avLst/>
          </a:prstGeom>
          <a:noFill/>
        </p:spPr>
        <p:txBody>
          <a:bodyPr wrap="square" rtlCol="0">
            <a:spAutoFit/>
          </a:bodyPr>
          <a:lstStyle/>
          <a:p>
            <a:pPr defTabSz="0"/>
            <a:r>
              <a:rPr lang="es-ES" sz="1200" dirty="0" smtClean="0">
                <a:latin typeface="Arial" pitchFamily="34" charset="0"/>
                <a:cs typeface="Arial" pitchFamily="34" charset="0"/>
              </a:rPr>
              <a:t>CAPACIDAD TEÓRICA INSTALADA</a:t>
            </a:r>
            <a:endParaRPr lang="es-ES" sz="2400" dirty="0">
              <a:solidFill>
                <a:srgbClr val="FFC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t>ESTUDIO TÉCNICO</a:t>
            </a:r>
            <a:endParaRPr lang="es-ES" dirty="0"/>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571472" y="1619896"/>
            <a:ext cx="8001056" cy="461665"/>
          </a:xfrm>
          <a:prstGeom prst="rect">
            <a:avLst/>
          </a:prstGeom>
          <a:noFill/>
        </p:spPr>
        <p:txBody>
          <a:bodyPr wrap="square" rtlCol="0">
            <a:spAutoFit/>
          </a:bodyPr>
          <a:lstStyle/>
          <a:p>
            <a:pPr algn="ctr" defTabSz="0"/>
            <a:r>
              <a:rPr lang="es-ES" sz="2400" u="sng" dirty="0" smtClean="0"/>
              <a:t>LOCALIZACIÓN DEL PROYECTO</a:t>
            </a:r>
            <a:r>
              <a:rPr lang="es-ES" sz="2400" dirty="0" smtClean="0"/>
              <a:t>	</a:t>
            </a:r>
            <a:endParaRPr lang="es-ES" sz="2400" dirty="0">
              <a:solidFill>
                <a:srgbClr val="FFC000"/>
              </a:solidFill>
            </a:endParaRPr>
          </a:p>
        </p:txBody>
      </p:sp>
      <p:sp>
        <p:nvSpPr>
          <p:cNvPr id="6" name="5 CuadroTexto"/>
          <p:cNvSpPr txBox="1"/>
          <p:nvPr/>
        </p:nvSpPr>
        <p:spPr>
          <a:xfrm>
            <a:off x="428596" y="2214554"/>
            <a:ext cx="8143932" cy="738664"/>
          </a:xfrm>
          <a:prstGeom prst="rect">
            <a:avLst/>
          </a:prstGeom>
          <a:noFill/>
        </p:spPr>
        <p:txBody>
          <a:bodyPr wrap="square" rtlCol="0">
            <a:spAutoFit/>
          </a:bodyPr>
          <a:lstStyle/>
          <a:p>
            <a:pPr defTabSz="0"/>
            <a:r>
              <a:rPr lang="es-ES" dirty="0" smtClean="0">
                <a:latin typeface="Arial" pitchFamily="34" charset="0"/>
                <a:cs typeface="Arial" pitchFamily="34" charset="0"/>
              </a:rPr>
              <a:t>MACROLOCALIZACIÓN:				 	     Provincia de Pichincha </a:t>
            </a:r>
          </a:p>
          <a:p>
            <a:pPr defTabSz="0"/>
            <a:r>
              <a:rPr lang="es-ES" dirty="0" smtClean="0">
                <a:latin typeface="Arial" pitchFamily="34" charset="0"/>
                <a:cs typeface="Arial" pitchFamily="34" charset="0"/>
              </a:rPr>
              <a:t>MICROLOCALIZACIÓN</a:t>
            </a:r>
            <a:r>
              <a:rPr lang="es-ES" sz="2400" dirty="0" smtClean="0">
                <a:latin typeface="Arial" pitchFamily="34" charset="0"/>
                <a:cs typeface="Arial" pitchFamily="34" charset="0"/>
              </a:rPr>
              <a:t>	:      </a:t>
            </a:r>
            <a:r>
              <a:rPr lang="es-ES" dirty="0" smtClean="0">
                <a:latin typeface="Arial" pitchFamily="34" charset="0"/>
                <a:cs typeface="Arial" pitchFamily="34" charset="0"/>
              </a:rPr>
              <a:t>Zona norte del Distrito Metropolitano de Quito</a:t>
            </a:r>
            <a:endParaRPr lang="es-ES" sz="2400" dirty="0">
              <a:solidFill>
                <a:srgbClr val="FFC000"/>
              </a:solidFill>
              <a:latin typeface="Arial" pitchFamily="34" charset="0"/>
              <a:cs typeface="Arial" pitchFamily="34" charset="0"/>
            </a:endParaRPr>
          </a:p>
        </p:txBody>
      </p:sp>
      <p:graphicFrame>
        <p:nvGraphicFramePr>
          <p:cNvPr id="7" name="6 Tabla"/>
          <p:cNvGraphicFramePr>
            <a:graphicFrameLocks noGrp="1"/>
          </p:cNvGraphicFramePr>
          <p:nvPr/>
        </p:nvGraphicFramePr>
        <p:xfrm>
          <a:off x="1071538" y="3214686"/>
          <a:ext cx="7000924" cy="3143270"/>
        </p:xfrm>
        <a:graphic>
          <a:graphicData uri="http://schemas.openxmlformats.org/drawingml/2006/table">
            <a:tbl>
              <a:tblPr/>
              <a:tblGrid>
                <a:gridCol w="2168184"/>
                <a:gridCol w="649872"/>
                <a:gridCol w="676567"/>
                <a:gridCol w="676567"/>
                <a:gridCol w="708267"/>
                <a:gridCol w="708267"/>
                <a:gridCol w="706600"/>
                <a:gridCol w="706600"/>
              </a:tblGrid>
              <a:tr h="480536">
                <a:tc rowSpan="2">
                  <a:txBody>
                    <a:bodyPr/>
                    <a:lstStyle/>
                    <a:p>
                      <a:pPr algn="ctr">
                        <a:spcAft>
                          <a:spcPts val="0"/>
                        </a:spcAft>
                      </a:pPr>
                      <a:r>
                        <a:rPr lang="es-ES" sz="900" b="1" dirty="0">
                          <a:solidFill>
                            <a:srgbClr val="FFC000"/>
                          </a:solidFill>
                          <a:latin typeface="Arial"/>
                          <a:ea typeface="Times New Roman"/>
                          <a:cs typeface="Times New Roman"/>
                        </a:rPr>
                        <a:t>FACTOR</a:t>
                      </a:r>
                      <a:endParaRPr lang="es-ES" sz="12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rowSpan="2">
                  <a:txBody>
                    <a:bodyPr/>
                    <a:lstStyle/>
                    <a:p>
                      <a:pPr algn="ctr">
                        <a:spcAft>
                          <a:spcPts val="0"/>
                        </a:spcAft>
                      </a:pPr>
                      <a:r>
                        <a:rPr lang="es-ES" sz="900" b="1" dirty="0">
                          <a:solidFill>
                            <a:srgbClr val="FFC000"/>
                          </a:solidFill>
                          <a:latin typeface="Arial"/>
                          <a:ea typeface="Times New Roman"/>
                          <a:cs typeface="Times New Roman"/>
                        </a:rPr>
                        <a:t>PESO</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gridSpan="2">
                  <a:txBody>
                    <a:bodyPr/>
                    <a:lstStyle/>
                    <a:p>
                      <a:pPr algn="ctr">
                        <a:spcAft>
                          <a:spcPts val="0"/>
                        </a:spcAft>
                      </a:pPr>
                      <a:r>
                        <a:rPr lang="es-ES" sz="900" b="1" dirty="0">
                          <a:solidFill>
                            <a:srgbClr val="FFC000"/>
                          </a:solidFill>
                          <a:latin typeface="Arial"/>
                          <a:ea typeface="Times New Roman"/>
                          <a:cs typeface="Times New Roman"/>
                        </a:rPr>
                        <a:t>ZONA NORTE DE QUITO</a:t>
                      </a:r>
                      <a:endParaRPr lang="es-ES" sz="1200" dirty="0">
                        <a:solidFill>
                          <a:srgbClr val="FFC000"/>
                        </a:solidFill>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c gridSpan="2">
                  <a:txBody>
                    <a:bodyPr/>
                    <a:lstStyle/>
                    <a:p>
                      <a:pPr algn="ctr">
                        <a:spcAft>
                          <a:spcPts val="0"/>
                        </a:spcAft>
                      </a:pPr>
                      <a:r>
                        <a:rPr lang="es-ES" sz="900" b="1" dirty="0">
                          <a:solidFill>
                            <a:srgbClr val="FFC000"/>
                          </a:solidFill>
                          <a:latin typeface="Arial"/>
                          <a:ea typeface="Times New Roman"/>
                          <a:cs typeface="Times New Roman"/>
                        </a:rPr>
                        <a:t>VALLE DE TUMBACO</a:t>
                      </a:r>
                      <a:endParaRPr lang="es-ES" sz="1200" dirty="0">
                        <a:solidFill>
                          <a:srgbClr val="FFC000"/>
                        </a:solidFill>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c gridSpan="2">
                  <a:txBody>
                    <a:bodyPr/>
                    <a:lstStyle/>
                    <a:p>
                      <a:pPr algn="ctr">
                        <a:spcAft>
                          <a:spcPts val="0"/>
                        </a:spcAft>
                      </a:pPr>
                      <a:r>
                        <a:rPr lang="es-ES" sz="900" b="1">
                          <a:solidFill>
                            <a:srgbClr val="FFC000"/>
                          </a:solidFill>
                          <a:latin typeface="Arial"/>
                          <a:ea typeface="Times New Roman"/>
                          <a:cs typeface="Times New Roman"/>
                        </a:rPr>
                        <a:t>VALLE DE LOS CHILLOS</a:t>
                      </a:r>
                      <a:endParaRPr lang="es-ES" sz="1200">
                        <a:solidFill>
                          <a:srgbClr val="FFC000"/>
                        </a:solidFill>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r>
              <a:tr h="348893">
                <a:tc vMerge="1">
                  <a:txBody>
                    <a:bodyPr/>
                    <a:lstStyle/>
                    <a:p>
                      <a:endParaRPr lang="es-ES"/>
                    </a:p>
                  </a:txBody>
                  <a:tcPr/>
                </a:tc>
                <a:tc vMerge="1">
                  <a:txBody>
                    <a:bodyPr/>
                    <a:lstStyle/>
                    <a:p>
                      <a:endParaRPr lang="es-ES"/>
                    </a:p>
                  </a:txBody>
                  <a:tcPr/>
                </a:tc>
                <a:tc>
                  <a:txBody>
                    <a:bodyPr/>
                    <a:lstStyle/>
                    <a:p>
                      <a:pPr algn="ctr">
                        <a:spcAft>
                          <a:spcPts val="0"/>
                        </a:spcAft>
                      </a:pPr>
                      <a:r>
                        <a:rPr lang="es-ES" sz="900" b="1" dirty="0">
                          <a:solidFill>
                            <a:srgbClr val="FFC000"/>
                          </a:solidFill>
                          <a:latin typeface="Arial"/>
                          <a:ea typeface="Times New Roman"/>
                          <a:cs typeface="Times New Roman"/>
                        </a:rPr>
                        <a:t>Calif.</a:t>
                      </a:r>
                      <a:endParaRPr lang="es-ES" sz="1200" dirty="0">
                        <a:solidFill>
                          <a:srgbClr val="FFC000"/>
                        </a:solidFill>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Ponder.</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Calif.</a:t>
                      </a:r>
                      <a:endParaRPr lang="es-ES" sz="1200" dirty="0">
                        <a:solidFill>
                          <a:srgbClr val="FFC000"/>
                        </a:solidFill>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Ponder.</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Calif.</a:t>
                      </a:r>
                      <a:endParaRPr lang="es-ES" sz="1200" dirty="0">
                        <a:solidFill>
                          <a:srgbClr val="FFC000"/>
                        </a:solidFill>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Ponder.</a:t>
                      </a:r>
                      <a:endParaRPr lang="es-ES" sz="12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314973">
                <a:tc>
                  <a:txBody>
                    <a:bodyPr/>
                    <a:lstStyle/>
                    <a:p>
                      <a:pPr>
                        <a:spcAft>
                          <a:spcPts val="0"/>
                        </a:spcAft>
                      </a:pPr>
                      <a:r>
                        <a:rPr lang="es-ES" sz="1000" dirty="0">
                          <a:solidFill>
                            <a:schemeClr val="tx1"/>
                          </a:solidFill>
                          <a:latin typeface="Arial"/>
                          <a:ea typeface="Times New Roman"/>
                          <a:cs typeface="Times New Roman"/>
                        </a:rPr>
                        <a:t>Costo de arrendamiento</a:t>
                      </a:r>
                      <a:endParaRPr lang="es-ES" sz="12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0,10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6</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0,60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8</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0,80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9</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0,90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659">
                <a:tc>
                  <a:txBody>
                    <a:bodyPr/>
                    <a:lstStyle/>
                    <a:p>
                      <a:pPr>
                        <a:spcAft>
                          <a:spcPts val="0"/>
                        </a:spcAft>
                      </a:pPr>
                      <a:r>
                        <a:rPr lang="es-ES" sz="1000" dirty="0">
                          <a:solidFill>
                            <a:schemeClr val="tx1"/>
                          </a:solidFill>
                          <a:latin typeface="Arial"/>
                          <a:ea typeface="Times New Roman"/>
                          <a:cs typeface="Times New Roman"/>
                        </a:rPr>
                        <a:t>Disponibilidad de mano de obra</a:t>
                      </a:r>
                      <a:endParaRPr lang="es-ES" sz="12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0,15</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10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1,50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7</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1,05</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7</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1,05</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659">
                <a:tc>
                  <a:txBody>
                    <a:bodyPr/>
                    <a:lstStyle/>
                    <a:p>
                      <a:pPr>
                        <a:spcAft>
                          <a:spcPts val="0"/>
                        </a:spcAft>
                      </a:pPr>
                      <a:r>
                        <a:rPr lang="es-ES" sz="1000">
                          <a:solidFill>
                            <a:schemeClr val="tx1"/>
                          </a:solidFill>
                          <a:latin typeface="Arial"/>
                          <a:ea typeface="Times New Roman"/>
                          <a:cs typeface="Times New Roman"/>
                        </a:rPr>
                        <a:t>Disponibilidad de servicios básicos</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solidFill>
                            <a:schemeClr val="tx1"/>
                          </a:solidFill>
                          <a:latin typeface="Arial"/>
                          <a:ea typeface="Times New Roman"/>
                          <a:cs typeface="Times New Roman"/>
                        </a:rPr>
                        <a:t>0,10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solidFill>
                            <a:schemeClr val="tx1"/>
                          </a:solidFill>
                          <a:latin typeface="Arial"/>
                          <a:ea typeface="Times New Roman"/>
                          <a:cs typeface="Times New Roman"/>
                        </a:rPr>
                        <a:t>10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1,00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6</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0,60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8</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0,80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659">
                <a:tc>
                  <a:txBody>
                    <a:bodyPr/>
                    <a:lstStyle/>
                    <a:p>
                      <a:pPr>
                        <a:spcAft>
                          <a:spcPts val="0"/>
                        </a:spcAft>
                      </a:pPr>
                      <a:r>
                        <a:rPr lang="es-ES" sz="1000">
                          <a:solidFill>
                            <a:schemeClr val="tx1"/>
                          </a:solidFill>
                          <a:latin typeface="Arial"/>
                          <a:ea typeface="Times New Roman"/>
                          <a:cs typeface="Times New Roman"/>
                        </a:rPr>
                        <a:t>Transporte y comunicación</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0,20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solidFill>
                            <a:schemeClr val="tx1"/>
                          </a:solidFill>
                          <a:latin typeface="Arial"/>
                          <a:ea typeface="Times New Roman"/>
                          <a:cs typeface="Times New Roman"/>
                        </a:rPr>
                        <a:t>9</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solidFill>
                            <a:schemeClr val="tx1"/>
                          </a:solidFill>
                          <a:latin typeface="Arial"/>
                          <a:ea typeface="Times New Roman"/>
                          <a:cs typeface="Times New Roman"/>
                        </a:rPr>
                        <a:t>1,80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solidFill>
                            <a:schemeClr val="tx1"/>
                          </a:solidFill>
                          <a:latin typeface="Arial"/>
                          <a:ea typeface="Times New Roman"/>
                          <a:cs typeface="Times New Roman"/>
                        </a:rPr>
                        <a:t>7</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1,40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8</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1,60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745">
                <a:tc>
                  <a:txBody>
                    <a:bodyPr/>
                    <a:lstStyle/>
                    <a:p>
                      <a:pPr>
                        <a:spcAft>
                          <a:spcPts val="0"/>
                        </a:spcAft>
                      </a:pPr>
                      <a:r>
                        <a:rPr lang="es-ES" sz="1000">
                          <a:solidFill>
                            <a:schemeClr val="tx1"/>
                          </a:solidFill>
                          <a:latin typeface="Arial"/>
                          <a:ea typeface="Times New Roman"/>
                          <a:cs typeface="Times New Roman"/>
                        </a:rPr>
                        <a:t>Cercanía al mercado</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0,25</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8</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2,00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solidFill>
                            <a:schemeClr val="tx1"/>
                          </a:solidFill>
                          <a:latin typeface="Arial"/>
                          <a:ea typeface="Times New Roman"/>
                          <a:cs typeface="Times New Roman"/>
                        </a:rPr>
                        <a:t>5</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solidFill>
                            <a:schemeClr val="tx1"/>
                          </a:solidFill>
                          <a:latin typeface="Arial"/>
                          <a:ea typeface="Times New Roman"/>
                          <a:cs typeface="Times New Roman"/>
                        </a:rPr>
                        <a:t>1,25</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4</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1,00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516">
                <a:tc>
                  <a:txBody>
                    <a:bodyPr/>
                    <a:lstStyle/>
                    <a:p>
                      <a:pPr>
                        <a:spcAft>
                          <a:spcPts val="0"/>
                        </a:spcAft>
                      </a:pPr>
                      <a:r>
                        <a:rPr lang="es-ES" sz="1000">
                          <a:solidFill>
                            <a:schemeClr val="tx1"/>
                          </a:solidFill>
                          <a:latin typeface="Arial"/>
                          <a:ea typeface="Times New Roman"/>
                          <a:cs typeface="Times New Roman"/>
                        </a:rPr>
                        <a:t>Seguridad</a:t>
                      </a:r>
                      <a:endParaRPr lang="es-ES" sz="120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0,20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7</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1,40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4</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solidFill>
                            <a:schemeClr val="tx1"/>
                          </a:solidFill>
                          <a:latin typeface="Arial"/>
                          <a:ea typeface="Times New Roman"/>
                          <a:cs typeface="Times New Roman"/>
                        </a:rPr>
                        <a:t>0,80</a:t>
                      </a:r>
                      <a:endParaRPr lang="es-ES" sz="12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5</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solidFill>
                            <a:schemeClr val="tx1"/>
                          </a:solidFill>
                          <a:latin typeface="Arial"/>
                          <a:ea typeface="Times New Roman"/>
                          <a:cs typeface="Times New Roman"/>
                        </a:rPr>
                        <a:t>1,00</a:t>
                      </a:r>
                      <a:endParaRPr lang="es-ES" sz="12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30">
                <a:tc>
                  <a:txBody>
                    <a:bodyPr/>
                    <a:lstStyle/>
                    <a:p>
                      <a:pPr algn="r">
                        <a:spcAft>
                          <a:spcPts val="0"/>
                        </a:spcAft>
                      </a:pPr>
                      <a:r>
                        <a:rPr lang="es-ES" sz="1100" b="1" dirty="0">
                          <a:solidFill>
                            <a:schemeClr val="tx1"/>
                          </a:solidFill>
                          <a:latin typeface="Arial"/>
                          <a:ea typeface="Times New Roman"/>
                          <a:cs typeface="Times New Roman"/>
                        </a:rPr>
                        <a:t>TOTAL</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chemeClr val="tx1"/>
                          </a:solidFill>
                          <a:latin typeface="Arial"/>
                          <a:ea typeface="Times New Roman"/>
                          <a:cs typeface="Times New Roman"/>
                        </a:rPr>
                        <a:t>1,00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s-ES" sz="1100" b="1" dirty="0">
                        <a:solidFill>
                          <a:schemeClr val="tx1"/>
                        </a:solidFill>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chemeClr val="tx1"/>
                          </a:solidFill>
                          <a:latin typeface="Arial"/>
                          <a:ea typeface="Times New Roman"/>
                          <a:cs typeface="Times New Roman"/>
                        </a:rPr>
                        <a:t>8,30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s-ES" sz="1100" b="1" dirty="0">
                        <a:solidFill>
                          <a:schemeClr val="tx1"/>
                        </a:solidFill>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chemeClr val="tx1"/>
                          </a:solidFill>
                          <a:latin typeface="Arial"/>
                          <a:ea typeface="Times New Roman"/>
                          <a:cs typeface="Times New Roman"/>
                        </a:rPr>
                        <a:t>5,90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s-ES" sz="1100" b="1" dirty="0">
                        <a:solidFill>
                          <a:schemeClr val="tx1"/>
                        </a:solidFill>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chemeClr val="tx1"/>
                          </a:solidFill>
                          <a:latin typeface="Arial"/>
                          <a:ea typeface="Times New Roman"/>
                          <a:cs typeface="Times New Roman"/>
                        </a:rPr>
                        <a:t>6,35</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TÉCNICO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571472" y="1928802"/>
            <a:ext cx="8001056" cy="400110"/>
          </a:xfrm>
          <a:prstGeom prst="rect">
            <a:avLst/>
          </a:prstGeom>
          <a:noFill/>
        </p:spPr>
        <p:txBody>
          <a:bodyPr wrap="square" rtlCol="0">
            <a:spAutoFit/>
          </a:bodyPr>
          <a:lstStyle/>
          <a:p>
            <a:pPr algn="ctr" defTabSz="0"/>
            <a:r>
              <a:rPr lang="es-ES" sz="2000" u="sng" dirty="0" smtClean="0">
                <a:latin typeface="Arial" pitchFamily="34" charset="0"/>
                <a:cs typeface="Arial" pitchFamily="34" charset="0"/>
              </a:rPr>
              <a:t>REQUERIMIENTOS DEL PROYECTO</a:t>
            </a:r>
            <a:endParaRPr lang="es-ES" sz="2000" dirty="0">
              <a:solidFill>
                <a:srgbClr val="FFC000"/>
              </a:solidFill>
              <a:latin typeface="Arial" pitchFamily="34" charset="0"/>
              <a:cs typeface="Arial" pitchFamily="34" charset="0"/>
            </a:endParaRPr>
          </a:p>
        </p:txBody>
      </p:sp>
      <p:graphicFrame>
        <p:nvGraphicFramePr>
          <p:cNvPr id="13" name="12 Tabla"/>
          <p:cNvGraphicFramePr>
            <a:graphicFrameLocks noGrp="1"/>
          </p:cNvGraphicFramePr>
          <p:nvPr/>
        </p:nvGraphicFramePr>
        <p:xfrm>
          <a:off x="2324521" y="2571742"/>
          <a:ext cx="4533495" cy="3714777"/>
        </p:xfrm>
        <a:graphic>
          <a:graphicData uri="http://schemas.openxmlformats.org/drawingml/2006/table">
            <a:tbl>
              <a:tblPr/>
              <a:tblGrid>
                <a:gridCol w="3370808"/>
                <a:gridCol w="1162687"/>
              </a:tblGrid>
              <a:tr h="675414">
                <a:tc>
                  <a:txBody>
                    <a:bodyPr/>
                    <a:lstStyle/>
                    <a:p>
                      <a:pPr marL="0" indent="0" algn="ctr">
                        <a:spcAft>
                          <a:spcPts val="0"/>
                        </a:spcAft>
                      </a:pPr>
                      <a:r>
                        <a:rPr lang="es-ES" sz="1200" b="1" dirty="0" smtClean="0">
                          <a:solidFill>
                            <a:srgbClr val="FFC000"/>
                          </a:solidFill>
                          <a:latin typeface="Arial" pitchFamily="34" charset="0"/>
                          <a:ea typeface="Calibri"/>
                          <a:cs typeface="Arial" pitchFamily="34" charset="0"/>
                        </a:rPr>
                        <a:t>REQUERIMIENTO</a:t>
                      </a:r>
                      <a:endParaRPr lang="es-ES" sz="1200" dirty="0">
                        <a:solidFill>
                          <a:srgbClr val="FFC000"/>
                        </a:solidFill>
                        <a:latin typeface="Arial" pitchFamily="34" charset="0"/>
                        <a:ea typeface="Calibri"/>
                        <a:cs typeface="Arial"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marL="0" indent="0" algn="ctr">
                        <a:spcAft>
                          <a:spcPts val="0"/>
                        </a:spcAft>
                      </a:pPr>
                      <a:r>
                        <a:rPr lang="es-ES" sz="1200" b="1" dirty="0">
                          <a:solidFill>
                            <a:srgbClr val="FFC000"/>
                          </a:solidFill>
                          <a:latin typeface="Arial" pitchFamily="34" charset="0"/>
                          <a:ea typeface="Calibri"/>
                          <a:cs typeface="Arial" pitchFamily="34" charset="0"/>
                        </a:rPr>
                        <a:t>TOTAL</a:t>
                      </a:r>
                      <a:endParaRPr lang="es-ES" sz="1200" dirty="0">
                        <a:solidFill>
                          <a:srgbClr val="FFC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8572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337707">
                <a:tc>
                  <a:txBody>
                    <a:bodyPr/>
                    <a:lstStyle/>
                    <a:p>
                      <a:pPr marL="0" indent="0" algn="just">
                        <a:spcAft>
                          <a:spcPts val="0"/>
                        </a:spcAft>
                      </a:pPr>
                      <a:r>
                        <a:rPr lang="es-ES" sz="1100" dirty="0" smtClean="0">
                          <a:solidFill>
                            <a:schemeClr val="tx1"/>
                          </a:solidFill>
                          <a:latin typeface="Arial" pitchFamily="34" charset="0"/>
                          <a:ea typeface="Calibri"/>
                          <a:cs typeface="Arial" pitchFamily="34" charset="0"/>
                        </a:rPr>
                        <a:t>MAQUINARIA</a:t>
                      </a:r>
                      <a:endParaRPr lang="es-ES" sz="1100" dirty="0">
                        <a:solidFill>
                          <a:schemeClr val="tx1"/>
                        </a:solidFill>
                        <a:latin typeface="Arial" pitchFamily="34" charset="0"/>
                        <a:ea typeface="Calibri"/>
                        <a:cs typeface="Arial"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spcAft>
                          <a:spcPts val="0"/>
                        </a:spcAft>
                      </a:pPr>
                      <a:r>
                        <a:rPr lang="es-ES" sz="1100" dirty="0" smtClean="0">
                          <a:solidFill>
                            <a:schemeClr val="tx1"/>
                          </a:solidFill>
                          <a:latin typeface="Arial" pitchFamily="34" charset="0"/>
                          <a:ea typeface="Calibri"/>
                          <a:cs typeface="Arial" pitchFamily="34" charset="0"/>
                        </a:rPr>
                        <a:t>170.000,00</a:t>
                      </a:r>
                      <a:endParaRPr lang="es-ES" sz="110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707">
                <a:tc>
                  <a:txBody>
                    <a:bodyPr/>
                    <a:lstStyle/>
                    <a:p>
                      <a:pPr marL="0" indent="0" algn="just">
                        <a:spcAft>
                          <a:spcPts val="0"/>
                        </a:spcAft>
                      </a:pPr>
                      <a:r>
                        <a:rPr lang="es-ES" sz="1100" dirty="0" smtClean="0">
                          <a:solidFill>
                            <a:schemeClr val="tx1"/>
                          </a:solidFill>
                          <a:latin typeface="Arial" pitchFamily="34" charset="0"/>
                          <a:ea typeface="Calibri"/>
                          <a:cs typeface="Arial" pitchFamily="34" charset="0"/>
                        </a:rPr>
                        <a:t>EQUIPOS</a:t>
                      </a:r>
                      <a:r>
                        <a:rPr lang="es-ES" sz="1100" baseline="0" dirty="0" smtClean="0">
                          <a:solidFill>
                            <a:schemeClr val="tx1"/>
                          </a:solidFill>
                          <a:latin typeface="Arial" pitchFamily="34" charset="0"/>
                          <a:ea typeface="Calibri"/>
                          <a:cs typeface="Arial" pitchFamily="34" charset="0"/>
                        </a:rPr>
                        <a:t> DE COMUNICACIÓN</a:t>
                      </a:r>
                      <a:endParaRPr lang="es-ES" sz="1100" dirty="0">
                        <a:solidFill>
                          <a:schemeClr val="tx1"/>
                        </a:solidFill>
                        <a:latin typeface="Arial" pitchFamily="34" charset="0"/>
                        <a:ea typeface="Calibri"/>
                        <a:cs typeface="Arial"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spcAft>
                          <a:spcPts val="0"/>
                        </a:spcAft>
                      </a:pPr>
                      <a:r>
                        <a:rPr lang="es-ES" sz="1100" dirty="0" smtClean="0">
                          <a:solidFill>
                            <a:schemeClr val="tx1"/>
                          </a:solidFill>
                          <a:latin typeface="Arial" pitchFamily="34" charset="0"/>
                          <a:ea typeface="Calibri"/>
                          <a:cs typeface="Arial" pitchFamily="34" charset="0"/>
                        </a:rPr>
                        <a:t>1.047,93</a:t>
                      </a:r>
                      <a:endParaRPr lang="es-ES" sz="110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707">
                <a:tc>
                  <a:txBody>
                    <a:bodyPr/>
                    <a:lstStyle/>
                    <a:p>
                      <a:pPr marL="0" indent="0" algn="just">
                        <a:spcAft>
                          <a:spcPts val="0"/>
                        </a:spcAft>
                      </a:pPr>
                      <a:r>
                        <a:rPr lang="es-ES" sz="1100" dirty="0" smtClean="0">
                          <a:solidFill>
                            <a:schemeClr val="tx1"/>
                          </a:solidFill>
                          <a:latin typeface="Arial" pitchFamily="34" charset="0"/>
                          <a:ea typeface="Calibri"/>
                          <a:cs typeface="Arial" pitchFamily="34" charset="0"/>
                        </a:rPr>
                        <a:t>EQUIPO S DE CÓMPUTO Y SOFTWARE</a:t>
                      </a:r>
                      <a:endParaRPr lang="es-ES" sz="1100" dirty="0">
                        <a:solidFill>
                          <a:schemeClr val="tx1"/>
                        </a:solidFill>
                        <a:latin typeface="Arial" pitchFamily="34" charset="0"/>
                        <a:ea typeface="Calibri"/>
                        <a:cs typeface="Arial"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spcAft>
                          <a:spcPts val="0"/>
                        </a:spcAft>
                      </a:pPr>
                      <a:r>
                        <a:rPr lang="es-ES" sz="1100" dirty="0" smtClean="0">
                          <a:solidFill>
                            <a:schemeClr val="tx1"/>
                          </a:solidFill>
                          <a:latin typeface="Arial" pitchFamily="34" charset="0"/>
                          <a:ea typeface="Calibri"/>
                          <a:cs typeface="Arial" pitchFamily="34" charset="0"/>
                        </a:rPr>
                        <a:t>15.744,02</a:t>
                      </a:r>
                      <a:endParaRPr lang="es-ES" sz="110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707">
                <a:tc>
                  <a:txBody>
                    <a:bodyPr/>
                    <a:lstStyle/>
                    <a:p>
                      <a:pPr marL="0" indent="0" algn="just">
                        <a:spcAft>
                          <a:spcPts val="0"/>
                        </a:spcAft>
                      </a:pPr>
                      <a:r>
                        <a:rPr lang="es-ES" sz="1100" dirty="0" smtClean="0">
                          <a:solidFill>
                            <a:schemeClr val="tx1"/>
                          </a:solidFill>
                          <a:latin typeface="Arial" pitchFamily="34" charset="0"/>
                          <a:ea typeface="Calibri"/>
                          <a:cs typeface="Arial" pitchFamily="34" charset="0"/>
                        </a:rPr>
                        <a:t>MANO DE OBRA</a:t>
                      </a:r>
                      <a:endParaRPr lang="es-ES" sz="1100" dirty="0">
                        <a:solidFill>
                          <a:schemeClr val="tx1"/>
                        </a:solidFill>
                        <a:latin typeface="Arial" pitchFamily="34" charset="0"/>
                        <a:ea typeface="Calibri"/>
                        <a:cs typeface="Arial"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spcAft>
                          <a:spcPts val="0"/>
                        </a:spcAft>
                      </a:pPr>
                      <a:r>
                        <a:rPr lang="es-ES" sz="1100" dirty="0" smtClean="0">
                          <a:solidFill>
                            <a:schemeClr val="tx1"/>
                          </a:solidFill>
                          <a:latin typeface="Arial" pitchFamily="34" charset="0"/>
                          <a:ea typeface="Calibri"/>
                          <a:cs typeface="Arial" pitchFamily="34" charset="0"/>
                        </a:rPr>
                        <a:t>112.603,22</a:t>
                      </a:r>
                      <a:endParaRPr lang="es-ES" sz="110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707">
                <a:tc>
                  <a:txBody>
                    <a:bodyPr/>
                    <a:lstStyle/>
                    <a:p>
                      <a:pPr marL="0" indent="0" algn="just">
                        <a:spcAft>
                          <a:spcPts val="0"/>
                        </a:spcAft>
                      </a:pPr>
                      <a:r>
                        <a:rPr lang="es-ES" sz="1100" dirty="0" smtClean="0">
                          <a:solidFill>
                            <a:schemeClr val="tx1"/>
                          </a:solidFill>
                          <a:latin typeface="Arial" pitchFamily="34" charset="0"/>
                          <a:ea typeface="Calibri"/>
                          <a:cs typeface="Arial" pitchFamily="34" charset="0"/>
                        </a:rPr>
                        <a:t>MUEBLES DE OFICINA</a:t>
                      </a:r>
                      <a:endParaRPr lang="es-ES" sz="1100" dirty="0">
                        <a:solidFill>
                          <a:schemeClr val="tx1"/>
                        </a:solidFill>
                        <a:latin typeface="Arial" pitchFamily="34" charset="0"/>
                        <a:ea typeface="Calibri"/>
                        <a:cs typeface="Arial"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spcAft>
                          <a:spcPts val="0"/>
                        </a:spcAft>
                      </a:pPr>
                      <a:r>
                        <a:rPr lang="es-ES" sz="1100" dirty="0" smtClean="0">
                          <a:solidFill>
                            <a:schemeClr val="tx1"/>
                          </a:solidFill>
                          <a:latin typeface="Arial" pitchFamily="34" charset="0"/>
                          <a:ea typeface="Calibri"/>
                          <a:cs typeface="Arial" pitchFamily="34" charset="0"/>
                        </a:rPr>
                        <a:t>11.755,00</a:t>
                      </a:r>
                      <a:endParaRPr lang="es-ES" sz="110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707">
                <a:tc>
                  <a:txBody>
                    <a:bodyPr/>
                    <a:lstStyle/>
                    <a:p>
                      <a:pPr marL="0" indent="0" algn="just">
                        <a:spcAft>
                          <a:spcPts val="0"/>
                        </a:spcAft>
                      </a:pPr>
                      <a:r>
                        <a:rPr lang="es-ES" sz="1100" dirty="0" smtClean="0">
                          <a:solidFill>
                            <a:schemeClr val="tx1"/>
                          </a:solidFill>
                          <a:latin typeface="Arial" pitchFamily="34" charset="0"/>
                          <a:ea typeface="Calibri"/>
                          <a:cs typeface="Arial" pitchFamily="34" charset="0"/>
                        </a:rPr>
                        <a:t>INSUMOS GENERALES DE PRODUCCIÓN</a:t>
                      </a:r>
                      <a:endParaRPr lang="es-ES" sz="1100" dirty="0">
                        <a:solidFill>
                          <a:schemeClr val="tx1"/>
                        </a:solidFill>
                        <a:latin typeface="Arial" pitchFamily="34" charset="0"/>
                        <a:ea typeface="Calibri"/>
                        <a:cs typeface="Arial"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spcAft>
                          <a:spcPts val="0"/>
                        </a:spcAft>
                      </a:pPr>
                      <a:r>
                        <a:rPr lang="es-ES" sz="1100" dirty="0" smtClean="0">
                          <a:solidFill>
                            <a:schemeClr val="tx1"/>
                          </a:solidFill>
                          <a:latin typeface="Arial" pitchFamily="34" charset="0"/>
                          <a:ea typeface="Calibri"/>
                          <a:cs typeface="Arial" pitchFamily="34" charset="0"/>
                        </a:rPr>
                        <a:t>23.450,00</a:t>
                      </a:r>
                      <a:endParaRPr lang="es-ES" sz="110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707">
                <a:tc>
                  <a:txBody>
                    <a:bodyPr/>
                    <a:lstStyle/>
                    <a:p>
                      <a:pPr marL="0" indent="0" algn="just">
                        <a:spcAft>
                          <a:spcPts val="0"/>
                        </a:spcAft>
                      </a:pPr>
                      <a:r>
                        <a:rPr lang="es-ES" sz="1100" dirty="0" smtClean="0">
                          <a:solidFill>
                            <a:schemeClr val="tx1"/>
                          </a:solidFill>
                          <a:latin typeface="Arial" pitchFamily="34" charset="0"/>
                          <a:ea typeface="Calibri"/>
                          <a:cs typeface="Arial" pitchFamily="34" charset="0"/>
                        </a:rPr>
                        <a:t>SUMINISTROS DE OFICINA</a:t>
                      </a:r>
                      <a:endParaRPr lang="es-ES" sz="1100" dirty="0">
                        <a:solidFill>
                          <a:schemeClr val="tx1"/>
                        </a:solidFill>
                        <a:latin typeface="Arial" pitchFamily="34" charset="0"/>
                        <a:ea typeface="Calibri"/>
                        <a:cs typeface="Arial"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spcAft>
                          <a:spcPts val="0"/>
                        </a:spcAft>
                      </a:pPr>
                      <a:r>
                        <a:rPr lang="es-ES" sz="1100" dirty="0" smtClean="0">
                          <a:solidFill>
                            <a:schemeClr val="tx1"/>
                          </a:solidFill>
                          <a:latin typeface="Arial" pitchFamily="34" charset="0"/>
                          <a:ea typeface="Calibri"/>
                          <a:cs typeface="Arial" pitchFamily="34" charset="0"/>
                        </a:rPr>
                        <a:t>1.520,10</a:t>
                      </a:r>
                      <a:endParaRPr lang="es-ES" sz="110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707">
                <a:tc>
                  <a:txBody>
                    <a:bodyPr/>
                    <a:lstStyle/>
                    <a:p>
                      <a:pPr marL="0" indent="0" algn="just">
                        <a:spcAft>
                          <a:spcPts val="0"/>
                        </a:spcAft>
                      </a:pPr>
                      <a:r>
                        <a:rPr lang="es-ES" sz="1100" dirty="0" smtClean="0">
                          <a:solidFill>
                            <a:schemeClr val="tx1"/>
                          </a:solidFill>
                          <a:latin typeface="Arial" pitchFamily="34" charset="0"/>
                          <a:ea typeface="Calibri"/>
                          <a:cs typeface="Arial" pitchFamily="34" charset="0"/>
                        </a:rPr>
                        <a:t>SERVICIOS</a:t>
                      </a:r>
                      <a:endParaRPr lang="es-ES" sz="1100" dirty="0">
                        <a:solidFill>
                          <a:schemeClr val="tx1"/>
                        </a:solidFill>
                        <a:latin typeface="Arial" pitchFamily="34" charset="0"/>
                        <a:ea typeface="Calibri"/>
                        <a:cs typeface="Arial"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indent="0" algn="r">
                        <a:spcAft>
                          <a:spcPts val="0"/>
                        </a:spcAft>
                      </a:pPr>
                      <a:r>
                        <a:rPr lang="es-ES" sz="1100" dirty="0" smtClean="0">
                          <a:solidFill>
                            <a:schemeClr val="tx1"/>
                          </a:solidFill>
                          <a:latin typeface="Arial" pitchFamily="34" charset="0"/>
                          <a:ea typeface="Calibri"/>
                          <a:cs typeface="Arial" pitchFamily="34" charset="0"/>
                        </a:rPr>
                        <a:t>36.474,00</a:t>
                      </a:r>
                      <a:endParaRPr lang="es-ES" sz="110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37707">
                <a:tc>
                  <a:txBody>
                    <a:bodyPr/>
                    <a:lstStyle/>
                    <a:p>
                      <a:pPr marL="0" indent="0" algn="r">
                        <a:spcAft>
                          <a:spcPts val="0"/>
                        </a:spcAft>
                      </a:pPr>
                      <a:r>
                        <a:rPr lang="es-ES" sz="1100" b="1" dirty="0">
                          <a:solidFill>
                            <a:schemeClr val="tx1"/>
                          </a:solidFill>
                          <a:latin typeface="Arial" pitchFamily="34" charset="0"/>
                          <a:ea typeface="Calibri"/>
                          <a:cs typeface="Arial" pitchFamily="34" charset="0"/>
                        </a:rPr>
                        <a:t>TOTAL </a:t>
                      </a:r>
                      <a:r>
                        <a:rPr lang="es-ES" sz="1100" b="1" dirty="0" smtClean="0">
                          <a:solidFill>
                            <a:schemeClr val="tx1"/>
                          </a:solidFill>
                          <a:latin typeface="Arial" pitchFamily="34" charset="0"/>
                          <a:ea typeface="Calibri"/>
                          <a:cs typeface="Arial" pitchFamily="34" charset="0"/>
                        </a:rPr>
                        <a:t>REQUERIMIENTOS</a:t>
                      </a:r>
                      <a:endParaRPr lang="es-ES" sz="1100" dirty="0">
                        <a:solidFill>
                          <a:schemeClr val="tx1"/>
                        </a:solidFill>
                        <a:latin typeface="Arial" pitchFamily="34" charset="0"/>
                        <a:ea typeface="Calibri"/>
                        <a:cs typeface="Arial"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marL="0" indent="0" algn="r">
                        <a:spcAft>
                          <a:spcPts val="0"/>
                        </a:spcAft>
                      </a:pPr>
                      <a:r>
                        <a:rPr lang="es-ES" sz="1100" b="1" dirty="0" smtClean="0">
                          <a:solidFill>
                            <a:schemeClr val="tx1"/>
                          </a:solidFill>
                          <a:latin typeface="Arial" pitchFamily="34" charset="0"/>
                          <a:ea typeface="Calibri"/>
                          <a:cs typeface="Arial" pitchFamily="34" charset="0"/>
                        </a:rPr>
                        <a:t>372.594,27</a:t>
                      </a:r>
                      <a:endParaRPr lang="es-ES" sz="11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latin typeface="Arial" pitchFamily="34" charset="0"/>
                <a:cs typeface="Arial" pitchFamily="34" charset="0"/>
              </a:rPr>
              <a:t>OBJETIVOS DEL PROYECTO</a:t>
            </a:r>
            <a:endParaRPr lang="es-ES" dirty="0">
              <a:latin typeface="Arial" pitchFamily="34" charset="0"/>
              <a:cs typeface="Arial" pitchFamily="34" charset="0"/>
            </a:endParaRPr>
          </a:p>
        </p:txBody>
      </p:sp>
      <p:sp>
        <p:nvSpPr>
          <p:cNvPr id="4" name="3 CuadroTexto"/>
          <p:cNvSpPr txBox="1"/>
          <p:nvPr/>
        </p:nvSpPr>
        <p:spPr>
          <a:xfrm>
            <a:off x="571472" y="1571612"/>
            <a:ext cx="8001056" cy="523220"/>
          </a:xfrm>
          <a:prstGeom prst="rect">
            <a:avLst/>
          </a:prstGeom>
          <a:noFill/>
        </p:spPr>
        <p:txBody>
          <a:bodyPr wrap="square" rtlCol="0">
            <a:spAutoFit/>
          </a:bodyPr>
          <a:lstStyle/>
          <a:p>
            <a:pPr algn="ctr"/>
            <a:r>
              <a:rPr lang="es-ES" sz="2800" u="sng" dirty="0" smtClean="0">
                <a:latin typeface="Arial" pitchFamily="34" charset="0"/>
                <a:cs typeface="Arial" pitchFamily="34" charset="0"/>
              </a:rPr>
              <a:t>OBJETIVOS ESPECÍFICOS</a:t>
            </a:r>
            <a:endParaRPr lang="es-ES" sz="2800" u="sng" dirty="0">
              <a:latin typeface="Arial" pitchFamily="34" charset="0"/>
              <a:cs typeface="Arial" pitchFamily="34" charset="0"/>
            </a:endParaRPr>
          </a:p>
        </p:txBody>
      </p:sp>
      <p:sp>
        <p:nvSpPr>
          <p:cNvPr id="2052" name="Rectangle 4"/>
          <p:cNvSpPr>
            <a:spLocks noChangeArrowheads="1"/>
          </p:cNvSpPr>
          <p:nvPr/>
        </p:nvSpPr>
        <p:spPr bwMode="auto">
          <a:xfrm>
            <a:off x="571472" y="2285992"/>
            <a:ext cx="80010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1" indent="-457200" algn="just" defTabSz="914400" rtl="0" eaLnBrk="1" fontAlgn="base" latinLnBrk="0" hangingPunct="1">
              <a:lnSpc>
                <a:spcPct val="100000"/>
              </a:lnSpc>
              <a:spcBef>
                <a:spcPct val="0"/>
              </a:spcBef>
              <a:spcAft>
                <a:spcPct val="0"/>
              </a:spcAft>
              <a:buClrTx/>
              <a:buSzTx/>
              <a:buAutoNum type="arabicPeriod"/>
              <a:tabLst/>
            </a:pPr>
            <a:r>
              <a:rPr kumimoji="0" lang="es-ES" sz="2000" b="0" i="0" u="none" strike="noStrike" cap="none" normalizeH="0" baseline="0" dirty="0" smtClean="0">
                <a:ln>
                  <a:noFill/>
                </a:ln>
                <a:effectLst/>
                <a:latin typeface="Arial" pitchFamily="34" charset="0"/>
                <a:ea typeface="Calibri" pitchFamily="34" charset="0"/>
                <a:cs typeface="Arial" pitchFamily="34" charset="0"/>
              </a:rPr>
              <a:t>Realizar un estudio de mercado que nos permita analizar la oferta y la demanda del servicio de estampación textil en las PYMES de las Provincias de Pichincha e Imbabura. </a:t>
            </a:r>
            <a:endParaRPr kumimoji="0" lang="es-ES" sz="2000" b="0" i="0" u="none" strike="noStrike" cap="none" normalizeH="0" baseline="0" dirty="0" smtClean="0">
              <a:ln>
                <a:noFill/>
              </a:ln>
              <a:effectLst/>
              <a:latin typeface="Arial" pitchFamily="34" charset="0"/>
              <a:cs typeface="Arial" pitchFamily="34" charset="0"/>
            </a:endParaRPr>
          </a:p>
        </p:txBody>
      </p:sp>
      <p:sp>
        <p:nvSpPr>
          <p:cNvPr id="10" name="Rectangle 4"/>
          <p:cNvSpPr>
            <a:spLocks noChangeArrowheads="1"/>
          </p:cNvSpPr>
          <p:nvPr/>
        </p:nvSpPr>
        <p:spPr bwMode="auto">
          <a:xfrm>
            <a:off x="571472" y="3413469"/>
            <a:ext cx="80010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0850" marR="0" lvl="1" indent="-450850" algn="just" defTabSz="914400" rtl="0" eaLnBrk="1" fontAlgn="base" latinLnBrk="0" hangingPunct="1">
              <a:lnSpc>
                <a:spcPct val="100000"/>
              </a:lnSpc>
              <a:spcBef>
                <a:spcPct val="0"/>
              </a:spcBef>
              <a:spcAft>
                <a:spcPct val="0"/>
              </a:spcAft>
              <a:buClrTx/>
              <a:buSzTx/>
              <a:tabLst/>
            </a:pPr>
            <a:r>
              <a:rPr kumimoji="0" lang="es-ES" sz="2000" b="0" i="0" u="none" strike="noStrike" cap="none" normalizeH="0" baseline="0" dirty="0" smtClean="0">
                <a:ln>
                  <a:noFill/>
                </a:ln>
                <a:effectLst/>
                <a:ea typeface="Calibri" pitchFamily="34" charset="0"/>
              </a:rPr>
              <a:t>2.	</a:t>
            </a:r>
            <a:r>
              <a:rPr kumimoji="0" lang="es-ES" sz="2000" b="0" i="0" u="none" strike="noStrike" cap="none" normalizeH="0" baseline="0" dirty="0" smtClean="0">
                <a:ln>
                  <a:noFill/>
                </a:ln>
                <a:effectLst/>
                <a:latin typeface="Arial" pitchFamily="34" charset="0"/>
                <a:ea typeface="Calibri" pitchFamily="34" charset="0"/>
                <a:cs typeface="Arial" pitchFamily="34" charset="0"/>
              </a:rPr>
              <a:t>Determinar mediante el estudio técnico el tamaño, la localización, el proceso del servicio y los aspectos ambientales del proyecto. </a:t>
            </a:r>
            <a:endParaRPr kumimoji="0" lang="es-ES" sz="2000" b="0" i="0" u="none" strike="noStrike" cap="none" normalizeH="0" baseline="0" dirty="0" smtClean="0">
              <a:ln>
                <a:noFill/>
              </a:ln>
              <a:effectLst/>
              <a:latin typeface="Arial" pitchFamily="34" charset="0"/>
              <a:cs typeface="Arial" pitchFamily="34" charset="0"/>
            </a:endParaRPr>
          </a:p>
        </p:txBody>
      </p:sp>
      <p:sp>
        <p:nvSpPr>
          <p:cNvPr id="11" name="Rectangle 4"/>
          <p:cNvSpPr>
            <a:spLocks noChangeArrowheads="1"/>
          </p:cNvSpPr>
          <p:nvPr/>
        </p:nvSpPr>
        <p:spPr bwMode="auto">
          <a:xfrm>
            <a:off x="571472" y="4578502"/>
            <a:ext cx="80010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1" indent="-457200" algn="just" defTabSz="914400" rtl="0" eaLnBrk="1" fontAlgn="base" latinLnBrk="0" hangingPunct="1">
              <a:lnSpc>
                <a:spcPct val="100000"/>
              </a:lnSpc>
              <a:spcBef>
                <a:spcPct val="0"/>
              </a:spcBef>
              <a:spcAft>
                <a:spcPct val="0"/>
              </a:spcAft>
              <a:buClrTx/>
              <a:buSzTx/>
              <a:tabLst/>
            </a:pPr>
            <a:r>
              <a:rPr kumimoji="0" lang="es-ES" sz="2000" b="0" i="0" u="none" strike="noStrike" cap="none" normalizeH="0" baseline="0" dirty="0" smtClean="0">
                <a:ln>
                  <a:noFill/>
                </a:ln>
                <a:effectLst/>
                <a:ea typeface="Calibri" pitchFamily="34" charset="0"/>
              </a:rPr>
              <a:t>3.	</a:t>
            </a:r>
            <a:r>
              <a:rPr kumimoji="0" lang="es-ES" sz="2000" b="0" i="0" u="none" strike="noStrike" cap="none" normalizeH="0" baseline="0" dirty="0" smtClean="0">
                <a:ln>
                  <a:noFill/>
                </a:ln>
                <a:effectLst/>
                <a:latin typeface="Arial" pitchFamily="34" charset="0"/>
                <a:ea typeface="Calibri" pitchFamily="34" charset="0"/>
                <a:cs typeface="Arial" pitchFamily="34" charset="0"/>
              </a:rPr>
              <a:t>Determinar la estructura orgánica, funcional y legal de la empresa de estampación textil. </a:t>
            </a:r>
          </a:p>
        </p:txBody>
      </p:sp>
      <p:sp>
        <p:nvSpPr>
          <p:cNvPr id="12" name="Rectangle 4"/>
          <p:cNvSpPr>
            <a:spLocks noChangeArrowheads="1"/>
          </p:cNvSpPr>
          <p:nvPr/>
        </p:nvSpPr>
        <p:spPr bwMode="auto">
          <a:xfrm>
            <a:off x="571472" y="5500702"/>
            <a:ext cx="80010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1" indent="-457200" algn="just" defTabSz="914400" rtl="0" eaLnBrk="1" fontAlgn="base" latinLnBrk="0" hangingPunct="1">
              <a:lnSpc>
                <a:spcPct val="100000"/>
              </a:lnSpc>
              <a:spcBef>
                <a:spcPct val="0"/>
              </a:spcBef>
              <a:spcAft>
                <a:spcPct val="0"/>
              </a:spcAft>
              <a:buClrTx/>
              <a:buSzTx/>
              <a:tabLst/>
            </a:pPr>
            <a:r>
              <a:rPr kumimoji="0" lang="es-ES" sz="2000" b="0" i="0" u="none" strike="noStrike" cap="none" normalizeH="0" baseline="0" dirty="0" smtClean="0">
                <a:ln>
                  <a:noFill/>
                </a:ln>
                <a:effectLst/>
                <a:ea typeface="Calibri" pitchFamily="34" charset="0"/>
              </a:rPr>
              <a:t>4.	</a:t>
            </a:r>
            <a:r>
              <a:rPr kumimoji="0" lang="es-ES" sz="2000" b="0" i="0" u="none" strike="noStrike" cap="none" normalizeH="0" baseline="0" dirty="0" smtClean="0">
                <a:ln>
                  <a:noFill/>
                </a:ln>
                <a:effectLst/>
                <a:latin typeface="Arial" pitchFamily="34" charset="0"/>
                <a:ea typeface="Calibri" pitchFamily="34" charset="0"/>
                <a:cs typeface="Arial" pitchFamily="34" charset="0"/>
              </a:rPr>
              <a:t>Realizar un estudio económico financiero en el que se especifiquen las proyecciones de ingresos y costos.</a:t>
            </a:r>
            <a:endParaRPr kumimoji="0" lang="es-ES" sz="20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TÉCNICO</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571472" y="1643050"/>
            <a:ext cx="8001056" cy="400110"/>
          </a:xfrm>
          <a:prstGeom prst="rect">
            <a:avLst/>
          </a:prstGeom>
          <a:noFill/>
        </p:spPr>
        <p:txBody>
          <a:bodyPr wrap="square" rtlCol="0">
            <a:spAutoFit/>
          </a:bodyPr>
          <a:lstStyle/>
          <a:p>
            <a:pPr algn="ctr" defTabSz="0"/>
            <a:r>
              <a:rPr lang="es-ES" sz="2000" u="sng" dirty="0" smtClean="0">
                <a:latin typeface="Arial" pitchFamily="34" charset="0"/>
                <a:cs typeface="Arial" pitchFamily="34" charset="0"/>
              </a:rPr>
              <a:t>ESTIMACIÓN DE LAS INVERSIONES INTANGIBLES</a:t>
            </a:r>
            <a:endParaRPr lang="es-ES" sz="2000" dirty="0">
              <a:solidFill>
                <a:srgbClr val="FFC000"/>
              </a:solidFill>
              <a:latin typeface="Arial" pitchFamily="34" charset="0"/>
              <a:cs typeface="Arial" pitchFamily="34" charset="0"/>
            </a:endParaRPr>
          </a:p>
        </p:txBody>
      </p:sp>
      <p:graphicFrame>
        <p:nvGraphicFramePr>
          <p:cNvPr id="6" name="5 Tabla"/>
          <p:cNvGraphicFramePr>
            <a:graphicFrameLocks noGrp="1"/>
          </p:cNvGraphicFramePr>
          <p:nvPr/>
        </p:nvGraphicFramePr>
        <p:xfrm>
          <a:off x="1785918" y="2381250"/>
          <a:ext cx="5357850" cy="3690952"/>
        </p:xfrm>
        <a:graphic>
          <a:graphicData uri="http://schemas.openxmlformats.org/drawingml/2006/table">
            <a:tbl>
              <a:tblPr/>
              <a:tblGrid>
                <a:gridCol w="4176584"/>
                <a:gridCol w="1181266"/>
              </a:tblGrid>
              <a:tr h="671083">
                <a:tc>
                  <a:txBody>
                    <a:bodyPr/>
                    <a:lstStyle/>
                    <a:p>
                      <a:pPr algn="ctr">
                        <a:spcAft>
                          <a:spcPts val="0"/>
                        </a:spcAft>
                      </a:pPr>
                      <a:r>
                        <a:rPr lang="es-ES" sz="1100" b="1" dirty="0">
                          <a:solidFill>
                            <a:srgbClr val="FFC000"/>
                          </a:solidFill>
                          <a:latin typeface="Arial"/>
                          <a:ea typeface="Times New Roman"/>
                          <a:cs typeface="Times New Roman"/>
                        </a:rPr>
                        <a:t>RECURSO</a:t>
                      </a:r>
                      <a:endParaRPr lang="es-ES" sz="11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cs typeface="Times New Roman"/>
                        </a:rPr>
                        <a:t>COSTO</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666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335541">
                <a:tc>
                  <a:txBody>
                    <a:bodyPr/>
                    <a:lstStyle/>
                    <a:p>
                      <a:pPr algn="l">
                        <a:spcAft>
                          <a:spcPts val="0"/>
                        </a:spcAft>
                      </a:pPr>
                      <a:r>
                        <a:rPr lang="es-ES" sz="1100" dirty="0">
                          <a:solidFill>
                            <a:schemeClr val="tx1"/>
                          </a:solidFill>
                          <a:latin typeface="Arial"/>
                          <a:ea typeface="Times New Roman"/>
                          <a:cs typeface="Times New Roman"/>
                        </a:rPr>
                        <a:t>Estudio del Proyecto</a:t>
                      </a:r>
                    </a:p>
                  </a:txBody>
                  <a:tcPr marL="44450" marR="4445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cs typeface="Times New Roman"/>
                        </a:rPr>
                        <a:t>1.417,24</a:t>
                      </a:r>
                    </a:p>
                  </a:txBody>
                  <a:tcPr marL="44450" marR="4445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541">
                <a:tc>
                  <a:txBody>
                    <a:bodyPr/>
                    <a:lstStyle/>
                    <a:p>
                      <a:pPr algn="l">
                        <a:spcAft>
                          <a:spcPts val="0"/>
                        </a:spcAft>
                      </a:pPr>
                      <a:r>
                        <a:rPr lang="es-ES" sz="1100" dirty="0">
                          <a:solidFill>
                            <a:schemeClr val="tx1"/>
                          </a:solidFill>
                          <a:latin typeface="Arial"/>
                          <a:ea typeface="Times New Roman"/>
                          <a:cs typeface="Times New Roman"/>
                        </a:rPr>
                        <a:t>Escrituras</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cs typeface="Times New Roman"/>
                        </a:rPr>
                        <a:t>140,00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541">
                <a:tc>
                  <a:txBody>
                    <a:bodyPr/>
                    <a:lstStyle/>
                    <a:p>
                      <a:pPr algn="l">
                        <a:spcAft>
                          <a:spcPts val="0"/>
                        </a:spcAft>
                      </a:pPr>
                      <a:r>
                        <a:rPr lang="es-ES" sz="1100" dirty="0">
                          <a:solidFill>
                            <a:schemeClr val="tx1"/>
                          </a:solidFill>
                          <a:latin typeface="Arial"/>
                          <a:ea typeface="Times New Roman"/>
                          <a:cs typeface="Times New Roman"/>
                        </a:rPr>
                        <a:t>Pago en Notaría</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cs typeface="Times New Roman"/>
                        </a:rPr>
                        <a:t>25,00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541">
                <a:tc>
                  <a:txBody>
                    <a:bodyPr/>
                    <a:lstStyle/>
                    <a:p>
                      <a:pPr algn="l">
                        <a:spcAft>
                          <a:spcPts val="0"/>
                        </a:spcAft>
                      </a:pPr>
                      <a:r>
                        <a:rPr lang="es-ES" sz="1100" dirty="0">
                          <a:solidFill>
                            <a:schemeClr val="tx1"/>
                          </a:solidFill>
                          <a:latin typeface="Arial"/>
                          <a:ea typeface="Times New Roman"/>
                          <a:cs typeface="Times New Roman"/>
                        </a:rPr>
                        <a:t>Publicación en el diario</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cs typeface="Times New Roman"/>
                        </a:rPr>
                        <a:t>35,50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541">
                <a:tc>
                  <a:txBody>
                    <a:bodyPr/>
                    <a:lstStyle/>
                    <a:p>
                      <a:pPr algn="l">
                        <a:spcAft>
                          <a:spcPts val="0"/>
                        </a:spcAft>
                      </a:pPr>
                      <a:r>
                        <a:rPr lang="es-ES" sz="1100" dirty="0">
                          <a:solidFill>
                            <a:schemeClr val="tx1"/>
                          </a:solidFill>
                          <a:latin typeface="Arial"/>
                          <a:ea typeface="Times New Roman"/>
                          <a:cs typeface="Times New Roman"/>
                        </a:rPr>
                        <a:t>Inscripción en el Registro Mercantil</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cs typeface="Times New Roman"/>
                        </a:rPr>
                        <a:t>38,20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541">
                <a:tc>
                  <a:txBody>
                    <a:bodyPr/>
                    <a:lstStyle/>
                    <a:p>
                      <a:pPr algn="l">
                        <a:spcAft>
                          <a:spcPts val="0"/>
                        </a:spcAft>
                      </a:pPr>
                      <a:r>
                        <a:rPr lang="es-ES" sz="1100" dirty="0">
                          <a:solidFill>
                            <a:schemeClr val="tx1"/>
                          </a:solidFill>
                          <a:latin typeface="Arial"/>
                          <a:ea typeface="Times New Roman"/>
                          <a:cs typeface="Times New Roman"/>
                        </a:rPr>
                        <a:t>Inscripción del nombramiento del Gerente General</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cs typeface="Times New Roman"/>
                        </a:rPr>
                        <a:t>22,70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541">
                <a:tc>
                  <a:txBody>
                    <a:bodyPr/>
                    <a:lstStyle/>
                    <a:p>
                      <a:pPr algn="l">
                        <a:spcAft>
                          <a:spcPts val="0"/>
                        </a:spcAft>
                      </a:pPr>
                      <a:r>
                        <a:rPr lang="es-ES" sz="1100" dirty="0">
                          <a:solidFill>
                            <a:schemeClr val="tx1"/>
                          </a:solidFill>
                          <a:latin typeface="Arial"/>
                          <a:ea typeface="Times New Roman"/>
                          <a:cs typeface="Times New Roman"/>
                        </a:rPr>
                        <a:t>Honorario de Abogado</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cs typeface="Times New Roman"/>
                        </a:rPr>
                        <a:t>350,00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541">
                <a:tc>
                  <a:txBody>
                    <a:bodyPr/>
                    <a:lstStyle/>
                    <a:p>
                      <a:pPr algn="l">
                        <a:spcAft>
                          <a:spcPts val="0"/>
                        </a:spcAft>
                      </a:pPr>
                      <a:r>
                        <a:rPr lang="es-ES" sz="1100" dirty="0">
                          <a:solidFill>
                            <a:schemeClr val="tx1"/>
                          </a:solidFill>
                          <a:latin typeface="Arial"/>
                          <a:ea typeface="Times New Roman"/>
                          <a:cs typeface="Times New Roman"/>
                        </a:rPr>
                        <a:t>Gasto de capacitación</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dirty="0">
                          <a:solidFill>
                            <a:schemeClr val="tx1"/>
                          </a:solidFill>
                          <a:latin typeface="Arial"/>
                          <a:ea typeface="Times New Roman"/>
                          <a:cs typeface="Times New Roman"/>
                        </a:rPr>
                        <a:t>600,00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541">
                <a:tc>
                  <a:txBody>
                    <a:bodyPr/>
                    <a:lstStyle/>
                    <a:p>
                      <a:pPr algn="r">
                        <a:spcAft>
                          <a:spcPts val="0"/>
                        </a:spcAft>
                      </a:pPr>
                      <a:r>
                        <a:rPr lang="es-ES" sz="1100" b="1" dirty="0">
                          <a:solidFill>
                            <a:schemeClr val="tx1"/>
                          </a:solidFill>
                          <a:latin typeface="Arial"/>
                          <a:ea typeface="Times New Roman"/>
                          <a:cs typeface="Times New Roman"/>
                        </a:rPr>
                        <a:t>COSTO TOTAL</a:t>
                      </a:r>
                      <a:endParaRPr lang="es-ES" sz="11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ES" sz="1100" b="1" dirty="0">
                          <a:solidFill>
                            <a:schemeClr val="tx1"/>
                          </a:solidFill>
                          <a:latin typeface="Arial"/>
                          <a:ea typeface="Times New Roman"/>
                          <a:cs typeface="Times New Roman"/>
                        </a:rPr>
                        <a:t>2.628,64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l"/>
            <a:r>
              <a:rPr lang="es-ES" dirty="0" smtClean="0">
                <a:latin typeface="Arial" pitchFamily="34" charset="0"/>
                <a:cs typeface="Arial" pitchFamily="34" charset="0"/>
              </a:rPr>
              <a:t>CAPÍTULO III</a:t>
            </a:r>
            <a:endParaRPr lang="es-ES"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1" name="10 CuadroTexto"/>
          <p:cNvSpPr txBox="1"/>
          <p:nvPr/>
        </p:nvSpPr>
        <p:spPr>
          <a:xfrm>
            <a:off x="3643306" y="4572008"/>
            <a:ext cx="5286412" cy="1446550"/>
          </a:xfrm>
          <a:prstGeom prst="rect">
            <a:avLst/>
          </a:prstGeom>
          <a:noFill/>
        </p:spPr>
        <p:txBody>
          <a:bodyPr wrap="square" rtlCol="0">
            <a:spAutoFit/>
          </a:bodyPr>
          <a:lstStyle/>
          <a:p>
            <a:r>
              <a:rPr lang="es-ES" sz="4400" dirty="0" smtClean="0">
                <a:latin typeface="Arial" pitchFamily="34" charset="0"/>
                <a:cs typeface="Arial" pitchFamily="34" charset="0"/>
              </a:rPr>
              <a:t>LA EMPRESA Y SU ORGANIZACIÓN</a:t>
            </a:r>
            <a:endParaRPr lang="es-ES" sz="4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LA EMPRESA Y SU ORGANIZACIÓN</a:t>
            </a:r>
            <a:endParaRPr lang="es-ES" sz="3600" dirty="0">
              <a:latin typeface="Arial" pitchFamily="34" charset="0"/>
              <a:cs typeface="Arial" pitchFamily="34" charset="0"/>
            </a:endParaRPr>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571472" y="1643050"/>
            <a:ext cx="8001056" cy="400110"/>
          </a:xfrm>
          <a:prstGeom prst="rect">
            <a:avLst/>
          </a:prstGeom>
          <a:noFill/>
        </p:spPr>
        <p:txBody>
          <a:bodyPr wrap="square" rtlCol="0">
            <a:spAutoFit/>
          </a:bodyPr>
          <a:lstStyle/>
          <a:p>
            <a:pPr algn="ctr" defTabSz="0"/>
            <a:r>
              <a:rPr lang="es-ES" sz="2000" u="sng" dirty="0" smtClean="0">
                <a:latin typeface="Arial" pitchFamily="34" charset="0"/>
                <a:cs typeface="Arial" pitchFamily="34" charset="0"/>
              </a:rPr>
              <a:t>RAZÓN SOCIAL</a:t>
            </a:r>
            <a:endParaRPr lang="es-ES" sz="2000" dirty="0">
              <a:solidFill>
                <a:srgbClr val="FFC000"/>
              </a:solidFill>
              <a:latin typeface="Arial" pitchFamily="34" charset="0"/>
              <a:cs typeface="Arial" pitchFamily="34" charset="0"/>
            </a:endParaRPr>
          </a:p>
        </p:txBody>
      </p:sp>
      <p:sp>
        <p:nvSpPr>
          <p:cNvPr id="11" name="10 Rectángulo"/>
          <p:cNvSpPr/>
          <p:nvPr/>
        </p:nvSpPr>
        <p:spPr>
          <a:xfrm>
            <a:off x="571472" y="2143116"/>
            <a:ext cx="8001056" cy="2062103"/>
          </a:xfrm>
          <a:prstGeom prst="rect">
            <a:avLst/>
          </a:prstGeom>
        </p:spPr>
        <p:txBody>
          <a:bodyPr wrap="square">
            <a:spAutoFit/>
          </a:bodyPr>
          <a:lstStyle/>
          <a:p>
            <a:pPr lvl="0" algn="just" fontAlgn="base">
              <a:spcBef>
                <a:spcPct val="0"/>
              </a:spcBef>
              <a:spcAft>
                <a:spcPct val="0"/>
              </a:spcAft>
            </a:pPr>
            <a:r>
              <a:rPr lang="es-ES" sz="1600" dirty="0" smtClean="0">
                <a:latin typeface="Arial" pitchFamily="34" charset="0"/>
                <a:ea typeface="Calibri" pitchFamily="34" charset="0"/>
              </a:rPr>
              <a:t>El nombre para la empresa de estampación es ESTAMPATEX, la cual se deriva de dos palabras: ESTAMPA que viene de “estampado” y TEX de “textiles”.</a:t>
            </a:r>
            <a:endParaRPr lang="es-ES" sz="1600" dirty="0" smtClean="0">
              <a:latin typeface="Arial" pitchFamily="34" charset="0"/>
            </a:endParaRPr>
          </a:p>
          <a:p>
            <a:pPr lvl="0" algn="just" eaLnBrk="0" fontAlgn="base" hangingPunct="0">
              <a:spcBef>
                <a:spcPct val="0"/>
              </a:spcBef>
              <a:spcAft>
                <a:spcPct val="0"/>
              </a:spcAft>
            </a:pPr>
            <a:endParaRPr lang="es-ES" sz="1600" dirty="0" smtClean="0">
              <a:latin typeface="Arial" pitchFamily="34" charset="0"/>
              <a:ea typeface="Calibri" pitchFamily="34" charset="0"/>
            </a:endParaRPr>
          </a:p>
          <a:p>
            <a:pPr lvl="0" algn="just" eaLnBrk="0" fontAlgn="base" hangingPunct="0">
              <a:spcBef>
                <a:spcPct val="0"/>
              </a:spcBef>
              <a:spcAft>
                <a:spcPct val="0"/>
              </a:spcAft>
            </a:pPr>
            <a:r>
              <a:rPr lang="es-ES" sz="1600" dirty="0" smtClean="0">
                <a:latin typeface="Arial" pitchFamily="34" charset="0"/>
                <a:ea typeface="Calibri" pitchFamily="34" charset="0"/>
              </a:rPr>
              <a:t>Determinada por los siguientes factores:</a:t>
            </a:r>
            <a:endParaRPr lang="es-ES" sz="1600" dirty="0" smtClean="0">
              <a:latin typeface="Arial" pitchFamily="34" charset="0"/>
            </a:endParaRPr>
          </a:p>
          <a:p>
            <a:pPr lvl="0" algn="just" eaLnBrk="0" fontAlgn="base" hangingPunct="0">
              <a:spcBef>
                <a:spcPct val="0"/>
              </a:spcBef>
              <a:spcAft>
                <a:spcPct val="0"/>
              </a:spcAft>
              <a:buFontTx/>
              <a:buChar char="•"/>
            </a:pPr>
            <a:endParaRPr lang="es-ES" sz="1600" dirty="0" smtClean="0">
              <a:latin typeface="Arial" pitchFamily="34" charset="0"/>
              <a:ea typeface="Calibri" pitchFamily="34" charset="0"/>
            </a:endParaRPr>
          </a:p>
          <a:p>
            <a:pPr marL="361950" lvl="0" indent="-361950" algn="just" eaLnBrk="0" fontAlgn="base" hangingPunct="0">
              <a:spcBef>
                <a:spcPct val="0"/>
              </a:spcBef>
              <a:spcAft>
                <a:spcPct val="0"/>
              </a:spcAft>
              <a:buFont typeface="Wingdings" pitchFamily="2" charset="2"/>
              <a:buChar char="v"/>
            </a:pPr>
            <a:r>
              <a:rPr lang="es-ES" sz="1600" dirty="0" smtClean="0">
                <a:latin typeface="Arial" pitchFamily="34" charset="0"/>
                <a:ea typeface="Calibri" pitchFamily="34" charset="0"/>
              </a:rPr>
              <a:t>Es un nombre comercial corto</a:t>
            </a:r>
          </a:p>
          <a:p>
            <a:pPr marL="361950" lvl="0" indent="-361950" algn="just" eaLnBrk="0" fontAlgn="base" hangingPunct="0">
              <a:spcBef>
                <a:spcPct val="0"/>
              </a:spcBef>
              <a:spcAft>
                <a:spcPct val="0"/>
              </a:spcAft>
              <a:buFont typeface="Wingdings" pitchFamily="2" charset="2"/>
              <a:buChar char="v"/>
            </a:pPr>
            <a:r>
              <a:rPr lang="es-ES" sz="1600" dirty="0" smtClean="0">
                <a:latin typeface="Arial" pitchFamily="34" charset="0"/>
                <a:ea typeface="Calibri" pitchFamily="34" charset="0"/>
              </a:rPr>
              <a:t>Es un nombre fácil de recordar</a:t>
            </a:r>
          </a:p>
          <a:p>
            <a:pPr marL="361950" lvl="0" indent="-361950" algn="just" eaLnBrk="0" fontAlgn="base" hangingPunct="0">
              <a:spcBef>
                <a:spcPct val="0"/>
              </a:spcBef>
              <a:spcAft>
                <a:spcPct val="0"/>
              </a:spcAft>
              <a:buFont typeface="Wingdings" pitchFamily="2" charset="2"/>
              <a:buChar char="v"/>
            </a:pPr>
            <a:r>
              <a:rPr lang="es-ES" sz="1600" dirty="0" smtClean="0">
                <a:latin typeface="Arial" pitchFamily="34" charset="0"/>
                <a:ea typeface="Calibri" pitchFamily="34" charset="0"/>
              </a:rPr>
              <a:t>Es un nombre que se distingue de los competidores</a:t>
            </a:r>
            <a:endParaRPr lang="es-ES" sz="1600" dirty="0"/>
          </a:p>
        </p:txBody>
      </p:sp>
      <p:sp>
        <p:nvSpPr>
          <p:cNvPr id="6" name="5 CuadroTexto"/>
          <p:cNvSpPr txBox="1"/>
          <p:nvPr/>
        </p:nvSpPr>
        <p:spPr>
          <a:xfrm>
            <a:off x="571472" y="4243336"/>
            <a:ext cx="8001056" cy="400110"/>
          </a:xfrm>
          <a:prstGeom prst="rect">
            <a:avLst/>
          </a:prstGeom>
          <a:noFill/>
        </p:spPr>
        <p:txBody>
          <a:bodyPr wrap="square" rtlCol="0">
            <a:spAutoFit/>
          </a:bodyPr>
          <a:lstStyle/>
          <a:p>
            <a:pPr algn="ctr" defTabSz="0"/>
            <a:r>
              <a:rPr lang="es-ES" sz="2000" u="sng" dirty="0" smtClean="0">
                <a:latin typeface="Arial" pitchFamily="34" charset="0"/>
                <a:cs typeface="Arial" pitchFamily="34" charset="0"/>
              </a:rPr>
              <a:t>ESLOGAN Y LOGOTIPO</a:t>
            </a:r>
            <a:endParaRPr lang="es-ES" sz="2000" dirty="0">
              <a:solidFill>
                <a:srgbClr val="FFC000"/>
              </a:solidFill>
              <a:latin typeface="Arial" pitchFamily="34" charset="0"/>
              <a:cs typeface="Arial" pitchFamily="34" charset="0"/>
            </a:endParaRPr>
          </a:p>
        </p:txBody>
      </p:sp>
      <p:pic>
        <p:nvPicPr>
          <p:cNvPr id="7" name="6 Imagen" descr="LOGO ESTAMPATEX 2"/>
          <p:cNvPicPr/>
          <p:nvPr/>
        </p:nvPicPr>
        <p:blipFill>
          <a:blip r:embed="rId3"/>
          <a:srcRect/>
          <a:stretch>
            <a:fillRect/>
          </a:stretch>
        </p:blipFill>
        <p:spPr bwMode="auto">
          <a:xfrm>
            <a:off x="3214678" y="4686315"/>
            <a:ext cx="2786082" cy="195739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LA EMPRESA Y SU ORGANIZACIÓN</a:t>
            </a:r>
            <a:endParaRPr lang="es-ES" sz="3600" dirty="0">
              <a:latin typeface="Arial" pitchFamily="34" charset="0"/>
              <a:cs typeface="Arial" pitchFamily="34" charset="0"/>
            </a:endParaRPr>
          </a:p>
        </p:txBody>
      </p:sp>
      <p:sp>
        <p:nvSpPr>
          <p:cNvPr id="4" name="3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TITULARIDAD DE PROPIEDAD DE LA EMPRESA</a:t>
            </a:r>
            <a:endParaRPr lang="es-ES" sz="2000" u="sng" dirty="0">
              <a:latin typeface="Arial" pitchFamily="34" charset="0"/>
              <a:cs typeface="Arial" pitchFamily="34" charset="0"/>
            </a:endParaRPr>
          </a:p>
        </p:txBody>
      </p:sp>
      <p:sp>
        <p:nvSpPr>
          <p:cNvPr id="6" name="5 Rectángulo"/>
          <p:cNvSpPr/>
          <p:nvPr/>
        </p:nvSpPr>
        <p:spPr>
          <a:xfrm>
            <a:off x="571472" y="2071678"/>
            <a:ext cx="8001056" cy="2308324"/>
          </a:xfrm>
          <a:prstGeom prst="rect">
            <a:avLst/>
          </a:prstGeom>
        </p:spPr>
        <p:txBody>
          <a:bodyPr wrap="square">
            <a:spAutoFit/>
          </a:bodyPr>
          <a:lstStyle/>
          <a:p>
            <a:pPr lvl="0" algn="just" fontAlgn="base">
              <a:spcBef>
                <a:spcPct val="0"/>
              </a:spcBef>
              <a:spcAft>
                <a:spcPct val="0"/>
              </a:spcAft>
            </a:pPr>
            <a:r>
              <a:rPr lang="es-EC" sz="1600" dirty="0" smtClean="0">
                <a:latin typeface="Arial" pitchFamily="34" charset="0"/>
                <a:cs typeface="Arial" pitchFamily="34" charset="0"/>
              </a:rPr>
              <a:t>Para la ejecución del proyecto, éste se constituirá mediante la minuta de escritura pública una compañía anónima.  La que cumplirá con todas las leyes que estipulan la creación de la misma: </a:t>
            </a:r>
          </a:p>
          <a:p>
            <a:pPr lvl="0" algn="just" fontAlgn="base">
              <a:spcBef>
                <a:spcPct val="0"/>
              </a:spcBef>
              <a:spcAft>
                <a:spcPct val="0"/>
              </a:spcAft>
            </a:pPr>
            <a:endParaRPr lang="es-EC" sz="1600" dirty="0" smtClean="0">
              <a:latin typeface="Arial" pitchFamily="34" charset="0"/>
              <a:cs typeface="Arial" pitchFamily="34" charset="0"/>
            </a:endParaRPr>
          </a:p>
          <a:p>
            <a:pPr lvl="0" algn="just" fontAlgn="base">
              <a:spcBef>
                <a:spcPct val="0"/>
              </a:spcBef>
              <a:spcAft>
                <a:spcPct val="0"/>
              </a:spcAft>
              <a:buFont typeface="Wingdings" pitchFamily="2" charset="2"/>
              <a:buChar char="v"/>
            </a:pPr>
            <a:r>
              <a:rPr lang="es-EC" sz="1600" dirty="0" smtClean="0">
                <a:latin typeface="Arial" pitchFamily="34" charset="0"/>
                <a:cs typeface="Arial" pitchFamily="34" charset="0"/>
              </a:rPr>
              <a:t> Escritura de fundación, </a:t>
            </a:r>
          </a:p>
          <a:p>
            <a:pPr lvl="0" algn="just" fontAlgn="base">
              <a:spcBef>
                <a:spcPct val="0"/>
              </a:spcBef>
              <a:spcAft>
                <a:spcPct val="0"/>
              </a:spcAft>
              <a:buFont typeface="Wingdings" pitchFamily="2" charset="2"/>
              <a:buChar char="v"/>
            </a:pPr>
            <a:r>
              <a:rPr lang="es-EC" sz="1600" dirty="0" smtClean="0">
                <a:latin typeface="Arial" pitchFamily="34" charset="0"/>
                <a:cs typeface="Arial" pitchFamily="34" charset="0"/>
              </a:rPr>
              <a:t> Contrato constitutivo, </a:t>
            </a:r>
          </a:p>
          <a:p>
            <a:pPr lvl="0" algn="just" fontAlgn="base">
              <a:spcBef>
                <a:spcPct val="0"/>
              </a:spcBef>
              <a:spcAft>
                <a:spcPct val="0"/>
              </a:spcAft>
              <a:buFont typeface="Wingdings" pitchFamily="2" charset="2"/>
              <a:buChar char="v"/>
            </a:pPr>
            <a:r>
              <a:rPr lang="es-EC" sz="1600" dirty="0" smtClean="0">
                <a:latin typeface="Arial" pitchFamily="34" charset="0"/>
                <a:cs typeface="Arial" pitchFamily="34" charset="0"/>
              </a:rPr>
              <a:t> Ordenanzas municipales, </a:t>
            </a:r>
          </a:p>
          <a:p>
            <a:pPr lvl="0" algn="just" fontAlgn="base">
              <a:spcBef>
                <a:spcPct val="0"/>
              </a:spcBef>
              <a:spcAft>
                <a:spcPct val="0"/>
              </a:spcAft>
              <a:buFont typeface="Wingdings" pitchFamily="2" charset="2"/>
              <a:buChar char="v"/>
            </a:pPr>
            <a:r>
              <a:rPr lang="es-EC" sz="1600" dirty="0" smtClean="0">
                <a:latin typeface="Arial" pitchFamily="34" charset="0"/>
                <a:cs typeface="Arial" pitchFamily="34" charset="0"/>
              </a:rPr>
              <a:t> Ordenanzas del Cuerpo de Bomberos, </a:t>
            </a:r>
          </a:p>
          <a:p>
            <a:pPr lvl="0" algn="just" fontAlgn="base">
              <a:spcBef>
                <a:spcPct val="0"/>
              </a:spcBef>
              <a:spcAft>
                <a:spcPct val="0"/>
              </a:spcAft>
              <a:buFont typeface="Wingdings" pitchFamily="2" charset="2"/>
              <a:buChar char="v"/>
            </a:pPr>
            <a:r>
              <a:rPr lang="es-EC" sz="1600" dirty="0" smtClean="0">
                <a:latin typeface="Arial" pitchFamily="34" charset="0"/>
                <a:cs typeface="Arial" pitchFamily="34" charset="0"/>
              </a:rPr>
              <a:t> Registro Único de Contribuyentes, entre otros. </a:t>
            </a:r>
            <a:endParaRPr lang="es-ES" sz="1600" dirty="0" smtClean="0">
              <a:latin typeface="Arial" pitchFamily="34" charset="0"/>
              <a:cs typeface="Arial" pitchFamily="34" charset="0"/>
            </a:endParaRPr>
          </a:p>
        </p:txBody>
      </p:sp>
      <p:sp>
        <p:nvSpPr>
          <p:cNvPr id="5" name="4 CuadroTexto"/>
          <p:cNvSpPr txBox="1"/>
          <p:nvPr/>
        </p:nvSpPr>
        <p:spPr>
          <a:xfrm>
            <a:off x="285720" y="4671964"/>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TIPO DE EMPRESA</a:t>
            </a:r>
            <a:endParaRPr lang="es-ES" sz="2000" u="sng" dirty="0">
              <a:latin typeface="Arial" pitchFamily="34" charset="0"/>
              <a:cs typeface="Arial" pitchFamily="34" charset="0"/>
            </a:endParaRPr>
          </a:p>
        </p:txBody>
      </p:sp>
      <p:graphicFrame>
        <p:nvGraphicFramePr>
          <p:cNvPr id="7" name="6 Tabla"/>
          <p:cNvGraphicFramePr>
            <a:graphicFrameLocks noGrp="1"/>
          </p:cNvGraphicFramePr>
          <p:nvPr/>
        </p:nvGraphicFramePr>
        <p:xfrm>
          <a:off x="1571604" y="5286388"/>
          <a:ext cx="6096000" cy="822960"/>
        </p:xfrm>
        <a:graphic>
          <a:graphicData uri="http://schemas.openxmlformats.org/drawingml/2006/table">
            <a:tbl>
              <a:tblPr/>
              <a:tblGrid>
                <a:gridCol w="3048000"/>
                <a:gridCol w="3048000"/>
              </a:tblGrid>
              <a:tr h="144145">
                <a:tc>
                  <a:txBody>
                    <a:bodyPr/>
                    <a:lstStyle/>
                    <a:p>
                      <a:pPr algn="l">
                        <a:lnSpc>
                          <a:spcPct val="150000"/>
                        </a:lnSpc>
                        <a:spcAft>
                          <a:spcPts val="0"/>
                        </a:spcAft>
                      </a:pPr>
                      <a:r>
                        <a:rPr lang="es-ES" sz="1200" dirty="0">
                          <a:solidFill>
                            <a:schemeClr val="bg1"/>
                          </a:solidFill>
                          <a:latin typeface="Arial"/>
                          <a:ea typeface="Times New Roman"/>
                        </a:rPr>
                        <a:t>NIVEL:</a:t>
                      </a:r>
                    </a:p>
                  </a:txBody>
                  <a:tcPr marL="68580" marR="6858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a:noFill/>
                    </a:lnB>
                    <a:solidFill>
                      <a:srgbClr val="DBE5F1"/>
                    </a:solidFill>
                  </a:tcPr>
                </a:tc>
                <a:tc>
                  <a:txBody>
                    <a:bodyPr/>
                    <a:lstStyle/>
                    <a:p>
                      <a:pPr algn="just">
                        <a:lnSpc>
                          <a:spcPct val="150000"/>
                        </a:lnSpc>
                        <a:spcAft>
                          <a:spcPts val="0"/>
                        </a:spcAft>
                      </a:pPr>
                      <a:r>
                        <a:rPr lang="es-ES" sz="1200">
                          <a:solidFill>
                            <a:schemeClr val="bg1"/>
                          </a:solidFill>
                          <a:latin typeface="Arial"/>
                          <a:ea typeface="Times New Roman"/>
                        </a:rPr>
                        <a:t>Empresarial</a:t>
                      </a:r>
                    </a:p>
                  </a:txBody>
                  <a:tcPr marL="68580" marR="6858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a:noFill/>
                    </a:lnB>
                    <a:solidFill>
                      <a:srgbClr val="DBE5F1"/>
                    </a:solidFill>
                  </a:tcPr>
                </a:tc>
              </a:tr>
              <a:tr h="144145">
                <a:tc>
                  <a:txBody>
                    <a:bodyPr/>
                    <a:lstStyle/>
                    <a:p>
                      <a:pPr algn="l">
                        <a:lnSpc>
                          <a:spcPct val="150000"/>
                        </a:lnSpc>
                        <a:spcAft>
                          <a:spcPts val="0"/>
                        </a:spcAft>
                      </a:pPr>
                      <a:r>
                        <a:rPr lang="es-ES" sz="1200" dirty="0">
                          <a:solidFill>
                            <a:schemeClr val="bg1"/>
                          </a:solidFill>
                          <a:latin typeface="Arial"/>
                          <a:ea typeface="Times New Roman"/>
                        </a:rPr>
                        <a:t>SECTOR:</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E5B8B7"/>
                    </a:solidFill>
                  </a:tcPr>
                </a:tc>
                <a:tc>
                  <a:txBody>
                    <a:bodyPr/>
                    <a:lstStyle/>
                    <a:p>
                      <a:pPr algn="just">
                        <a:lnSpc>
                          <a:spcPct val="150000"/>
                        </a:lnSpc>
                        <a:spcAft>
                          <a:spcPts val="0"/>
                        </a:spcAft>
                      </a:pPr>
                      <a:r>
                        <a:rPr lang="es-ES" sz="1200" dirty="0">
                          <a:solidFill>
                            <a:schemeClr val="bg1"/>
                          </a:solidFill>
                          <a:latin typeface="Arial"/>
                          <a:ea typeface="Times New Roman"/>
                        </a:rPr>
                        <a:t>Industrial</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E5B8B7"/>
                    </a:solidFill>
                  </a:tcPr>
                </a:tc>
              </a:tr>
              <a:tr h="144145">
                <a:tc>
                  <a:txBody>
                    <a:bodyPr/>
                    <a:lstStyle/>
                    <a:p>
                      <a:pPr algn="l">
                        <a:lnSpc>
                          <a:spcPct val="150000"/>
                        </a:lnSpc>
                        <a:spcAft>
                          <a:spcPts val="0"/>
                        </a:spcAft>
                      </a:pPr>
                      <a:r>
                        <a:rPr lang="es-ES" sz="1200" dirty="0">
                          <a:solidFill>
                            <a:schemeClr val="bg1"/>
                          </a:solidFill>
                          <a:latin typeface="Arial"/>
                          <a:ea typeface="Times New Roman"/>
                        </a:rPr>
                        <a:t>ACTIVIDAD:</a:t>
                      </a:r>
                    </a:p>
                  </a:txBody>
                  <a:tcPr marL="68580" marR="68580" marT="0" marB="0" anchor="ctr">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0"/>
                        </a:spcAft>
                      </a:pPr>
                      <a:r>
                        <a:rPr lang="es-ES" sz="1200" dirty="0">
                          <a:solidFill>
                            <a:schemeClr val="bg1"/>
                          </a:solidFill>
                          <a:latin typeface="Arial"/>
                          <a:ea typeface="Times New Roman"/>
                        </a:rPr>
                        <a:t>Estampación de telas</a:t>
                      </a:r>
                    </a:p>
                  </a:txBody>
                  <a:tcPr marL="68580" marR="68580" marT="0" marB="0" anchor="ctr">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FBD4B4"/>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LA EMPRESA Y SU ORGANIZACIÓN</a:t>
            </a:r>
            <a:endParaRPr lang="es-ES" sz="3600" dirty="0">
              <a:latin typeface="Arial" pitchFamily="34" charset="0"/>
              <a:cs typeface="Arial" pitchFamily="34" charset="0"/>
            </a:endParaRPr>
          </a:p>
        </p:txBody>
      </p:sp>
      <p:sp>
        <p:nvSpPr>
          <p:cNvPr id="4" name="3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BASE FILOSÓFICA DE LA EMPRESA</a:t>
            </a:r>
            <a:endParaRPr lang="es-ES" sz="2000" u="sng" dirty="0">
              <a:latin typeface="Arial" pitchFamily="34" charset="0"/>
              <a:cs typeface="Arial" pitchFamily="34" charset="0"/>
            </a:endParaRPr>
          </a:p>
        </p:txBody>
      </p:sp>
      <p:sp>
        <p:nvSpPr>
          <p:cNvPr id="8" name="7 CuadroTexto"/>
          <p:cNvSpPr txBox="1"/>
          <p:nvPr/>
        </p:nvSpPr>
        <p:spPr>
          <a:xfrm>
            <a:off x="357158" y="2143116"/>
            <a:ext cx="1285884"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MISIÓN</a:t>
            </a:r>
            <a:endParaRPr lang="es-ES" sz="2000" u="sng" dirty="0">
              <a:latin typeface="Arial" pitchFamily="34" charset="0"/>
              <a:cs typeface="Arial" pitchFamily="34" charset="0"/>
            </a:endParaRPr>
          </a:p>
        </p:txBody>
      </p:sp>
      <p:sp>
        <p:nvSpPr>
          <p:cNvPr id="194561" name="Rectangle 1"/>
          <p:cNvSpPr>
            <a:spLocks noChangeArrowheads="1"/>
          </p:cNvSpPr>
          <p:nvPr/>
        </p:nvSpPr>
        <p:spPr bwMode="auto">
          <a:xfrm>
            <a:off x="500034" y="2571744"/>
            <a:ext cx="814393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effectLst/>
                <a:latin typeface="Arial" pitchFamily="34" charset="0"/>
                <a:ea typeface="Calibri" pitchFamily="34" charset="0"/>
                <a:cs typeface="Arial" pitchFamily="34" charset="0"/>
              </a:rPr>
              <a:t>ESTAMPATEX, es una empresa enfocada al mejoramiento continuo y orientada hacia la permanente satisfacción del cliente, con un alto compromiso hacia la calidad, anticipándose siempre a las necesidades que depara el cambiante ambiente de negocios, proporcionando un servicio de</a:t>
            </a:r>
            <a:r>
              <a:rPr kumimoji="0" lang="es-ES" b="0" i="0" u="none" strike="noStrike" cap="none" normalizeH="0" dirty="0" smtClean="0">
                <a:ln>
                  <a:noFill/>
                </a:ln>
                <a:effectLst/>
                <a:latin typeface="Arial" pitchFamily="34" charset="0"/>
                <a:ea typeface="Calibri" pitchFamily="34" charset="0"/>
                <a:cs typeface="Arial" pitchFamily="34" charset="0"/>
              </a:rPr>
              <a:t> estampación textil digital directo</a:t>
            </a:r>
            <a:r>
              <a:rPr kumimoji="0" lang="es-ES" b="0" i="0" u="none" strike="noStrike" cap="none" normalizeH="0" baseline="0" dirty="0" smtClean="0">
                <a:ln>
                  <a:noFill/>
                </a:ln>
                <a:effectLst/>
                <a:latin typeface="Arial" pitchFamily="34" charset="0"/>
                <a:ea typeface="Calibri" pitchFamily="34" charset="0"/>
                <a:cs typeface="Arial" pitchFamily="34" charset="0"/>
              </a:rPr>
              <a:t> excepcional, productos y tecnología de la más alta calidad a sus clientes y consumidores, a un precio justo.</a:t>
            </a:r>
            <a:endParaRPr kumimoji="0" lang="es-ES" b="0" i="0" u="none" strike="noStrike" cap="none" normalizeH="0" baseline="0" dirty="0" smtClean="0">
              <a:ln>
                <a:noFill/>
              </a:ln>
              <a:effectLst/>
              <a:latin typeface="Arial" pitchFamily="34" charset="0"/>
              <a:cs typeface="Arial" pitchFamily="34" charset="0"/>
            </a:endParaRPr>
          </a:p>
        </p:txBody>
      </p:sp>
      <p:sp>
        <p:nvSpPr>
          <p:cNvPr id="9" name="8 CuadroTexto"/>
          <p:cNvSpPr txBox="1"/>
          <p:nvPr/>
        </p:nvSpPr>
        <p:spPr>
          <a:xfrm>
            <a:off x="142844" y="4529088"/>
            <a:ext cx="2143140"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VISIÓN 2021</a:t>
            </a:r>
            <a:endParaRPr lang="es-ES" sz="2000" u="sng" dirty="0">
              <a:latin typeface="Arial" pitchFamily="34" charset="0"/>
              <a:cs typeface="Arial" pitchFamily="34" charset="0"/>
            </a:endParaRPr>
          </a:p>
        </p:txBody>
      </p:sp>
      <p:sp>
        <p:nvSpPr>
          <p:cNvPr id="194562" name="Rectangle 2"/>
          <p:cNvSpPr>
            <a:spLocks noChangeArrowheads="1"/>
          </p:cNvSpPr>
          <p:nvPr/>
        </p:nvSpPr>
        <p:spPr bwMode="auto">
          <a:xfrm>
            <a:off x="500034" y="5000636"/>
            <a:ext cx="814393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effectLst/>
                <a:latin typeface="Arial" pitchFamily="34" charset="0"/>
                <a:ea typeface="Calibri" pitchFamily="34" charset="0"/>
                <a:cs typeface="Arial" pitchFamily="34" charset="0"/>
              </a:rPr>
              <a:t>La visión respecto a nuestros productos y/o servicios debe estar alineada a la premisa fundamental de la compañía, y esto es: “Ser la vanguardia de la innovación y mejoramiento continuo ofreciendo un servicio de estampación textil digital</a:t>
            </a:r>
            <a:r>
              <a:rPr kumimoji="0" lang="es-ES" b="0" i="0" u="none" strike="noStrike" cap="none" normalizeH="0" dirty="0" smtClean="0">
                <a:ln>
                  <a:noFill/>
                </a:ln>
                <a:effectLst/>
                <a:latin typeface="Arial" pitchFamily="34" charset="0"/>
                <a:ea typeface="Calibri" pitchFamily="34" charset="0"/>
                <a:cs typeface="Arial" pitchFamily="34" charset="0"/>
              </a:rPr>
              <a:t> directo </a:t>
            </a:r>
            <a:r>
              <a:rPr kumimoji="0" lang="es-ES" b="0" i="0" u="none" strike="noStrike" cap="none" normalizeH="0" baseline="0" dirty="0" smtClean="0">
                <a:ln>
                  <a:noFill/>
                </a:ln>
                <a:effectLst/>
                <a:latin typeface="Arial" pitchFamily="34" charset="0"/>
                <a:ea typeface="Calibri" pitchFamily="34" charset="0"/>
                <a:cs typeface="Arial" pitchFamily="34" charset="0"/>
              </a:rPr>
              <a:t>excepcional a nuestros clientes, con los beneficios de costo y calidad.”</a:t>
            </a:r>
            <a:endParaRPr kumimoji="0" lang="es-ES"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LA EMPRESA Y SU ORGANIZACIÓN</a:t>
            </a:r>
            <a:endParaRPr lang="es-ES" sz="3600" dirty="0">
              <a:latin typeface="Arial" pitchFamily="34" charset="0"/>
              <a:cs typeface="Arial" pitchFamily="34" charset="0"/>
            </a:endParaRPr>
          </a:p>
        </p:txBody>
      </p:sp>
      <p:sp>
        <p:nvSpPr>
          <p:cNvPr id="4" name="3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PRINCIPIOS  Y  VALORES</a:t>
            </a:r>
            <a:endParaRPr lang="es-ES" sz="2000" u="sng" dirty="0">
              <a:latin typeface="Arial" pitchFamily="34" charset="0"/>
              <a:cs typeface="Arial" pitchFamily="34" charset="0"/>
            </a:endParaRPr>
          </a:p>
        </p:txBody>
      </p:sp>
      <p:sp>
        <p:nvSpPr>
          <p:cNvPr id="8" name="7 CuadroTexto"/>
          <p:cNvSpPr txBox="1"/>
          <p:nvPr/>
        </p:nvSpPr>
        <p:spPr>
          <a:xfrm>
            <a:off x="357158" y="2143116"/>
            <a:ext cx="1428760"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VALORES</a:t>
            </a:r>
            <a:endParaRPr lang="es-ES" sz="2000" u="sng" dirty="0">
              <a:latin typeface="Arial" pitchFamily="34" charset="0"/>
              <a:cs typeface="Arial" pitchFamily="34" charset="0"/>
            </a:endParaRPr>
          </a:p>
        </p:txBody>
      </p:sp>
      <p:sp>
        <p:nvSpPr>
          <p:cNvPr id="10" name="9 Rectángulo"/>
          <p:cNvSpPr/>
          <p:nvPr/>
        </p:nvSpPr>
        <p:spPr>
          <a:xfrm>
            <a:off x="285720" y="2612967"/>
            <a:ext cx="4214842" cy="3908762"/>
          </a:xfrm>
          <a:prstGeom prst="rect">
            <a:avLst/>
          </a:prstGeom>
        </p:spPr>
        <p:txBody>
          <a:bodyPr wrap="square">
            <a:spAutoFit/>
          </a:bodyPr>
          <a:lstStyle/>
          <a:p>
            <a:pPr marL="180975" lvl="0" indent="-180975" algn="just" fontAlgn="base">
              <a:spcBef>
                <a:spcPct val="0"/>
              </a:spcBef>
              <a:spcAft>
                <a:spcPct val="0"/>
              </a:spcAft>
              <a:buFont typeface="Wingdings" pitchFamily="2" charset="2"/>
              <a:buChar char="v"/>
            </a:pPr>
            <a:r>
              <a:rPr lang="es-ES" sz="1200" b="1" dirty="0" smtClean="0">
                <a:latin typeface="Arial" pitchFamily="34" charset="0"/>
                <a:ea typeface="Calibri" pitchFamily="34" charset="0"/>
              </a:rPr>
              <a:t>Compromiso:</a:t>
            </a:r>
            <a:r>
              <a:rPr lang="es-ES" sz="1100" dirty="0" smtClean="0">
                <a:latin typeface="Arial" pitchFamily="34" charset="0"/>
                <a:ea typeface="Calibri" pitchFamily="34" charset="0"/>
              </a:rPr>
              <a:t> Con nuestros clientes en la búsqueda permanente de la excelencia para el cumplimiento de los estándares de calidad, eficiencia y eficacia en la prestación de nuestro servicio.</a:t>
            </a:r>
          </a:p>
          <a:p>
            <a:pPr marL="180975" lvl="0" indent="-180975" algn="just" fontAlgn="base">
              <a:spcBef>
                <a:spcPct val="0"/>
              </a:spcBef>
              <a:spcAft>
                <a:spcPct val="0"/>
              </a:spcAft>
              <a:buFont typeface="Wingdings" pitchFamily="2" charset="2"/>
              <a:buChar char="v"/>
            </a:pPr>
            <a:r>
              <a:rPr lang="es-ES" sz="1200" b="1" dirty="0" smtClean="0">
                <a:latin typeface="Arial" pitchFamily="34" charset="0"/>
                <a:ea typeface="Calibri" pitchFamily="34" charset="0"/>
              </a:rPr>
              <a:t>Actitud:</a:t>
            </a:r>
            <a:r>
              <a:rPr lang="es-ES" sz="1100" dirty="0" smtClean="0">
                <a:latin typeface="Arial" pitchFamily="34" charset="0"/>
                <a:ea typeface="Calibri" pitchFamily="34" charset="0"/>
              </a:rPr>
              <a:t> Siendo positivos en cuanto al asumir los retos que se presentan, para afrontarlos como oportunidades para el desarrollo y fortalecimiento organizacional y profesional. </a:t>
            </a:r>
          </a:p>
          <a:p>
            <a:pPr marL="180975" lvl="0" indent="-180975" algn="just" fontAlgn="base">
              <a:spcBef>
                <a:spcPct val="0"/>
              </a:spcBef>
              <a:spcAft>
                <a:spcPct val="0"/>
              </a:spcAft>
              <a:buFont typeface="Wingdings" pitchFamily="2" charset="2"/>
              <a:buChar char="v"/>
            </a:pPr>
            <a:r>
              <a:rPr lang="es-ES" sz="1200" b="1" dirty="0" smtClean="0">
                <a:latin typeface="Arial" pitchFamily="34" charset="0"/>
                <a:ea typeface="Calibri" pitchFamily="34" charset="0"/>
              </a:rPr>
              <a:t>Ética:</a:t>
            </a:r>
            <a:r>
              <a:rPr lang="es-ES" sz="1100" dirty="0" smtClean="0">
                <a:latin typeface="Arial" pitchFamily="34" charset="0"/>
                <a:ea typeface="Calibri" pitchFamily="34" charset="0"/>
              </a:rPr>
              <a:t> Actuando con principios morales para la buena conducta y proceder en el desempeño de nuestras funciones, así como el respeto hacia las personas y el medio ambiente.</a:t>
            </a:r>
          </a:p>
          <a:p>
            <a:pPr marL="180975" lvl="0" indent="-180975" algn="just" fontAlgn="base">
              <a:spcBef>
                <a:spcPct val="0"/>
              </a:spcBef>
              <a:spcAft>
                <a:spcPct val="0"/>
              </a:spcAft>
              <a:buFont typeface="Wingdings" pitchFamily="2" charset="2"/>
              <a:buChar char="v"/>
            </a:pPr>
            <a:r>
              <a:rPr lang="es-ES" sz="1200" b="1" dirty="0" smtClean="0">
                <a:latin typeface="Arial" pitchFamily="34" charset="0"/>
                <a:ea typeface="Calibri" pitchFamily="34" charset="0"/>
              </a:rPr>
              <a:t>Integración:</a:t>
            </a:r>
            <a:r>
              <a:rPr lang="es-ES" sz="1100" b="1" dirty="0" smtClean="0">
                <a:latin typeface="Arial" pitchFamily="34" charset="0"/>
                <a:ea typeface="Calibri" pitchFamily="34" charset="0"/>
              </a:rPr>
              <a:t> </a:t>
            </a:r>
            <a:r>
              <a:rPr lang="es-ES" sz="1100" dirty="0" smtClean="0">
                <a:latin typeface="Arial" pitchFamily="34" charset="0"/>
                <a:ea typeface="Calibri" pitchFamily="34" charset="0"/>
              </a:rPr>
              <a:t>Enfocando nuestra actuación a la prestación de servicios como una región de forma armonizada y de acuerdo a las normativas internacionales, que además, permita una relevante participación en la comunidad.</a:t>
            </a:r>
          </a:p>
          <a:p>
            <a:pPr marL="180975" lvl="0" indent="-180975" algn="just" fontAlgn="base">
              <a:spcBef>
                <a:spcPct val="0"/>
              </a:spcBef>
              <a:spcAft>
                <a:spcPct val="0"/>
              </a:spcAft>
              <a:buFont typeface="Wingdings" pitchFamily="2" charset="2"/>
              <a:buChar char="v"/>
            </a:pPr>
            <a:r>
              <a:rPr lang="es-ES" sz="1200" b="1" dirty="0" smtClean="0">
                <a:latin typeface="Arial" pitchFamily="34" charset="0"/>
                <a:ea typeface="Calibri" pitchFamily="34" charset="0"/>
              </a:rPr>
              <a:t>Entusiasmo:</a:t>
            </a:r>
            <a:r>
              <a:rPr lang="es-ES" sz="1100" dirty="0" smtClean="0">
                <a:latin typeface="Arial" pitchFamily="34" charset="0"/>
                <a:ea typeface="Calibri" pitchFamily="34" charset="0"/>
              </a:rPr>
              <a:t> Para ser emprendedores, innovadores, creativos y eficaces al realizar nuestras tareas, desarrollando e implementando nuevas tecnologías y todo aquello en pro de mejorar y facilitar nuevos productos. </a:t>
            </a:r>
          </a:p>
          <a:p>
            <a:pPr marL="180975" lvl="0" indent="-180975" algn="just" fontAlgn="base">
              <a:spcBef>
                <a:spcPct val="0"/>
              </a:spcBef>
              <a:spcAft>
                <a:spcPct val="0"/>
              </a:spcAft>
              <a:buFont typeface="Wingdings" pitchFamily="2" charset="2"/>
              <a:buChar char="v"/>
            </a:pPr>
            <a:r>
              <a:rPr lang="es-ES" sz="1200" b="1" dirty="0" smtClean="0">
                <a:latin typeface="Arial" pitchFamily="34" charset="0"/>
                <a:ea typeface="Calibri" pitchFamily="34" charset="0"/>
              </a:rPr>
              <a:t>Armonía:</a:t>
            </a:r>
            <a:r>
              <a:rPr lang="es-ES" sz="1100" dirty="0" smtClean="0">
                <a:latin typeface="Arial" pitchFamily="34" charset="0"/>
                <a:ea typeface="Calibri" pitchFamily="34" charset="0"/>
              </a:rPr>
              <a:t> En nuestras relaciones proveedores y otras instituciones, así como en nuestras relaciones laborales internas, para fomentar el trabajo en equipo como medio para alcanzar nuestros objetivos.</a:t>
            </a:r>
            <a:endParaRPr lang="es-ES" sz="1100" dirty="0"/>
          </a:p>
        </p:txBody>
      </p:sp>
      <p:sp>
        <p:nvSpPr>
          <p:cNvPr id="11" name="10 CuadroTexto"/>
          <p:cNvSpPr txBox="1"/>
          <p:nvPr/>
        </p:nvSpPr>
        <p:spPr>
          <a:xfrm>
            <a:off x="4786314" y="2143116"/>
            <a:ext cx="1785950"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PRINCIPIOS</a:t>
            </a:r>
            <a:endParaRPr lang="es-ES" sz="2000" u="sng" dirty="0">
              <a:latin typeface="Arial" pitchFamily="34" charset="0"/>
              <a:cs typeface="Arial" pitchFamily="34" charset="0"/>
            </a:endParaRPr>
          </a:p>
        </p:txBody>
      </p:sp>
      <p:sp>
        <p:nvSpPr>
          <p:cNvPr id="12" name="11 Rectángulo"/>
          <p:cNvSpPr/>
          <p:nvPr/>
        </p:nvSpPr>
        <p:spPr>
          <a:xfrm>
            <a:off x="4643470" y="2704595"/>
            <a:ext cx="4286248" cy="1446550"/>
          </a:xfrm>
          <a:prstGeom prst="rect">
            <a:avLst/>
          </a:prstGeom>
        </p:spPr>
        <p:txBody>
          <a:bodyPr wrap="square">
            <a:spAutoFit/>
          </a:bodyPr>
          <a:lstStyle/>
          <a:p>
            <a:pPr marL="180975" lvl="0" indent="-180975" algn="just" fontAlgn="base">
              <a:spcBef>
                <a:spcPct val="0"/>
              </a:spcBef>
              <a:spcAft>
                <a:spcPct val="0"/>
              </a:spcAft>
              <a:buFont typeface="Wingdings" pitchFamily="2" charset="2"/>
              <a:buChar char="v"/>
            </a:pPr>
            <a:r>
              <a:rPr lang="es-ES" sz="1100" dirty="0" smtClean="0">
                <a:latin typeface="Arial" pitchFamily="34" charset="0"/>
                <a:ea typeface="Calibri" pitchFamily="34" charset="0"/>
              </a:rPr>
              <a:t>Reconocer que la rentabilidad es lo esencial para nuestro éxito.</a:t>
            </a:r>
          </a:p>
          <a:p>
            <a:pPr marL="180975" lvl="0" indent="-180975" algn="just" fontAlgn="base">
              <a:spcBef>
                <a:spcPct val="0"/>
              </a:spcBef>
              <a:spcAft>
                <a:spcPct val="0"/>
              </a:spcAft>
            </a:pPr>
            <a:endParaRPr lang="es-ES" sz="1100" dirty="0" smtClean="0">
              <a:latin typeface="Arial" pitchFamily="34" charset="0"/>
              <a:ea typeface="Calibri" pitchFamily="34" charset="0"/>
            </a:endParaRPr>
          </a:p>
          <a:p>
            <a:pPr marL="180975" lvl="0" indent="-180975" algn="just" fontAlgn="base">
              <a:spcBef>
                <a:spcPct val="0"/>
              </a:spcBef>
              <a:spcAft>
                <a:spcPct val="0"/>
              </a:spcAft>
              <a:buFont typeface="Wingdings" pitchFamily="2" charset="2"/>
              <a:buChar char="v"/>
            </a:pPr>
            <a:r>
              <a:rPr lang="es-ES" sz="1100" dirty="0" smtClean="0">
                <a:latin typeface="Arial" pitchFamily="34" charset="0"/>
                <a:ea typeface="Calibri" pitchFamily="34" charset="0"/>
              </a:rPr>
              <a:t>Aplicar los más altos estándares de excelencia en calidad al ofrecer  nuestros servicios.</a:t>
            </a:r>
          </a:p>
          <a:p>
            <a:pPr marL="180975" lvl="0" indent="-180975" algn="just" fontAlgn="base">
              <a:spcBef>
                <a:spcPct val="0"/>
              </a:spcBef>
              <a:spcAft>
                <a:spcPct val="0"/>
              </a:spcAft>
            </a:pPr>
            <a:endParaRPr lang="es-ES" sz="1100" dirty="0" smtClean="0">
              <a:latin typeface="Arial" pitchFamily="34" charset="0"/>
              <a:ea typeface="Calibri" pitchFamily="34" charset="0"/>
            </a:endParaRPr>
          </a:p>
          <a:p>
            <a:pPr marL="180975" lvl="0" indent="-180975" algn="just" fontAlgn="base">
              <a:spcBef>
                <a:spcPct val="0"/>
              </a:spcBef>
              <a:spcAft>
                <a:spcPct val="0"/>
              </a:spcAft>
              <a:buFont typeface="Wingdings" pitchFamily="2" charset="2"/>
              <a:buChar char="v"/>
            </a:pPr>
            <a:r>
              <a:rPr lang="es-ES" sz="1100" dirty="0" smtClean="0">
                <a:latin typeface="Arial" pitchFamily="34" charset="0"/>
                <a:ea typeface="Calibri" pitchFamily="34" charset="0"/>
              </a:rPr>
              <a:t>Proveer un gran ambiente de trabajo con nuestros clientes internos y externos con respeto y dignidad.</a:t>
            </a:r>
            <a:endParaRPr lang="es-ES" sz="1100" dirty="0" smtClean="0">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LA EMPRESA Y SU ORGANIZACIÓN</a:t>
            </a:r>
            <a:endParaRPr lang="es-ES" sz="3600" dirty="0">
              <a:latin typeface="Arial" pitchFamily="34" charset="0"/>
              <a:cs typeface="Arial" pitchFamily="34" charset="0"/>
            </a:endParaRPr>
          </a:p>
        </p:txBody>
      </p:sp>
      <p:sp>
        <p:nvSpPr>
          <p:cNvPr id="4" name="3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OBJETIVOS  ESTRATÉGICOS</a:t>
            </a:r>
            <a:endParaRPr lang="es-ES" sz="2000" u="sng" dirty="0">
              <a:latin typeface="Arial" pitchFamily="34" charset="0"/>
              <a:cs typeface="Arial" pitchFamily="34" charset="0"/>
            </a:endParaRPr>
          </a:p>
        </p:txBody>
      </p:sp>
      <p:sp>
        <p:nvSpPr>
          <p:cNvPr id="9" name="8 Rectángulo"/>
          <p:cNvSpPr/>
          <p:nvPr/>
        </p:nvSpPr>
        <p:spPr>
          <a:xfrm>
            <a:off x="571472" y="2143116"/>
            <a:ext cx="8072494" cy="4247317"/>
          </a:xfrm>
          <a:prstGeom prst="rect">
            <a:avLst/>
          </a:prstGeom>
        </p:spPr>
        <p:txBody>
          <a:bodyPr wrap="square">
            <a:spAutoFit/>
          </a:bodyPr>
          <a:lstStyle/>
          <a:p>
            <a:pPr marL="180975" lvl="0" indent="-180975" algn="just" fontAlgn="base">
              <a:spcBef>
                <a:spcPct val="0"/>
              </a:spcBef>
              <a:spcAft>
                <a:spcPct val="0"/>
              </a:spcAft>
              <a:buFont typeface="Wingdings" pitchFamily="2" charset="2"/>
              <a:buChar char="v"/>
            </a:pPr>
            <a:r>
              <a:rPr lang="es-MX" dirty="0" smtClean="0">
                <a:latin typeface="Arial" pitchFamily="34" charset="0"/>
                <a:ea typeface="Times New Roman" pitchFamily="18" charset="0"/>
              </a:rPr>
              <a:t>Alcanzar un volumen de producción de 218.892 metros de tela estampada anual, para de esta manera lograr las ventas esperadas. </a:t>
            </a:r>
          </a:p>
          <a:p>
            <a:pPr marL="180975" lvl="0" indent="-180975" algn="just" fontAlgn="base">
              <a:spcBef>
                <a:spcPct val="0"/>
              </a:spcBef>
              <a:spcAft>
                <a:spcPct val="0"/>
              </a:spcAft>
            </a:pPr>
            <a:endParaRPr lang="es-ES" dirty="0" smtClean="0">
              <a:latin typeface="Arial" pitchFamily="34" charset="0"/>
              <a:ea typeface="Times New Roman" pitchFamily="18" charset="0"/>
            </a:endParaRPr>
          </a:p>
          <a:p>
            <a:pPr marL="180975" lvl="0" indent="-180975" algn="just" fontAlgn="base">
              <a:spcBef>
                <a:spcPct val="0"/>
              </a:spcBef>
              <a:spcAft>
                <a:spcPct val="0"/>
              </a:spcAft>
              <a:buFont typeface="Wingdings" pitchFamily="2" charset="2"/>
              <a:buChar char="v"/>
            </a:pPr>
            <a:r>
              <a:rPr lang="es-MX" dirty="0" smtClean="0">
                <a:latin typeface="Arial" pitchFamily="34" charset="0"/>
                <a:ea typeface="Times New Roman" pitchFamily="18" charset="0"/>
              </a:rPr>
              <a:t>Obtener mediante la innovación y mejoramiento continuo del servicio una participación máxima en el mercado, que vaya acorde a las necesidades de las pequeñas y medianas empresas de las provincias de Pichincha e Imbabura. </a:t>
            </a:r>
          </a:p>
          <a:p>
            <a:pPr marL="180975" lvl="0" indent="-180975" algn="just" fontAlgn="base">
              <a:spcBef>
                <a:spcPct val="0"/>
              </a:spcBef>
              <a:spcAft>
                <a:spcPct val="0"/>
              </a:spcAft>
            </a:pPr>
            <a:endParaRPr lang="es-ES" dirty="0" smtClean="0">
              <a:latin typeface="Arial" pitchFamily="34" charset="0"/>
              <a:ea typeface="Times New Roman" pitchFamily="18" charset="0"/>
            </a:endParaRPr>
          </a:p>
          <a:p>
            <a:pPr marL="180975" lvl="0" indent="-180975" algn="just" fontAlgn="base">
              <a:spcBef>
                <a:spcPct val="0"/>
              </a:spcBef>
              <a:spcAft>
                <a:spcPct val="0"/>
              </a:spcAft>
              <a:buFont typeface="Wingdings" pitchFamily="2" charset="2"/>
              <a:buChar char="v"/>
            </a:pPr>
            <a:r>
              <a:rPr lang="es-MX" dirty="0" smtClean="0">
                <a:latin typeface="Arial" pitchFamily="34" charset="0"/>
                <a:ea typeface="Times New Roman" pitchFamily="18" charset="0"/>
              </a:rPr>
              <a:t>Captar el 1,42% de la demanda insatisfecha de telas estampadas que son comercializadas a las pequeñas y medianas empresas de las provincias de Pichincha e Imbabura. </a:t>
            </a:r>
          </a:p>
          <a:p>
            <a:pPr marL="180975" lvl="0" indent="-180975" algn="just" fontAlgn="base">
              <a:spcBef>
                <a:spcPct val="0"/>
              </a:spcBef>
              <a:spcAft>
                <a:spcPct val="0"/>
              </a:spcAft>
            </a:pPr>
            <a:endParaRPr lang="es-ES" dirty="0" smtClean="0">
              <a:latin typeface="Arial" pitchFamily="34" charset="0"/>
              <a:ea typeface="Times New Roman" pitchFamily="18" charset="0"/>
            </a:endParaRPr>
          </a:p>
          <a:p>
            <a:pPr marL="180975" lvl="0" indent="-180975" algn="just" fontAlgn="base">
              <a:spcBef>
                <a:spcPct val="0"/>
              </a:spcBef>
              <a:spcAft>
                <a:spcPct val="0"/>
              </a:spcAft>
              <a:buFont typeface="Wingdings" pitchFamily="2" charset="2"/>
              <a:buChar char="v"/>
            </a:pPr>
            <a:r>
              <a:rPr lang="es-MX" dirty="0" smtClean="0">
                <a:latin typeface="Arial" pitchFamily="34" charset="0"/>
                <a:ea typeface="Times New Roman" pitchFamily="18" charset="0"/>
              </a:rPr>
              <a:t>Ofrecer un servicio de estampado textil con calidad, tomando en cuenta el valor agregado que se le pueda añadir, con miras a satisfacer las necesidades de los clientes. </a:t>
            </a:r>
            <a:endParaRPr lang="es-ES" dirty="0" smtClean="0">
              <a:latin typeface="Arial" pitchFamily="34" charset="0"/>
              <a:ea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LA EMPRESA Y SU ORGANIZACIÓN</a:t>
            </a:r>
            <a:endParaRPr lang="es-ES" sz="3600" dirty="0">
              <a:latin typeface="Arial" pitchFamily="34" charset="0"/>
              <a:cs typeface="Arial" pitchFamily="34" charset="0"/>
            </a:endParaRPr>
          </a:p>
        </p:txBody>
      </p:sp>
      <p:sp>
        <p:nvSpPr>
          <p:cNvPr id="4" name="3 CuadroTexto"/>
          <p:cNvSpPr txBox="1"/>
          <p:nvPr/>
        </p:nvSpPr>
        <p:spPr>
          <a:xfrm>
            <a:off x="285720" y="1571612"/>
            <a:ext cx="8643998" cy="523220"/>
          </a:xfrm>
          <a:prstGeom prst="rect">
            <a:avLst/>
          </a:prstGeom>
          <a:noFill/>
        </p:spPr>
        <p:txBody>
          <a:bodyPr wrap="square" rtlCol="0">
            <a:spAutoFit/>
          </a:bodyPr>
          <a:lstStyle/>
          <a:p>
            <a:pPr algn="ctr"/>
            <a:r>
              <a:rPr lang="es-ES" sz="2800" u="sng" dirty="0" smtClean="0">
                <a:latin typeface="Arial" pitchFamily="34" charset="0"/>
                <a:cs typeface="Arial" pitchFamily="34" charset="0"/>
              </a:rPr>
              <a:t>OBJETIVOS  ESTRATÉGICOS</a:t>
            </a:r>
            <a:endParaRPr lang="es-ES" sz="2800" u="sng" dirty="0">
              <a:latin typeface="Arial" pitchFamily="34" charset="0"/>
              <a:cs typeface="Arial" pitchFamily="34" charset="0"/>
            </a:endParaRPr>
          </a:p>
        </p:txBody>
      </p:sp>
      <p:sp>
        <p:nvSpPr>
          <p:cNvPr id="5" name="4 Rectángulo"/>
          <p:cNvSpPr/>
          <p:nvPr/>
        </p:nvSpPr>
        <p:spPr>
          <a:xfrm>
            <a:off x="642910" y="2424066"/>
            <a:ext cx="7929618" cy="2862322"/>
          </a:xfrm>
          <a:prstGeom prst="rect">
            <a:avLst/>
          </a:prstGeom>
        </p:spPr>
        <p:txBody>
          <a:bodyPr wrap="square">
            <a:spAutoFit/>
          </a:bodyPr>
          <a:lstStyle/>
          <a:p>
            <a:pPr marL="180975" lvl="0" indent="-180975" algn="just" fontAlgn="base">
              <a:spcBef>
                <a:spcPct val="0"/>
              </a:spcBef>
              <a:spcAft>
                <a:spcPct val="0"/>
              </a:spcAft>
              <a:buFont typeface="Wingdings" pitchFamily="2" charset="2"/>
              <a:buChar char="v"/>
            </a:pPr>
            <a:r>
              <a:rPr lang="es-MX" dirty="0" smtClean="0">
                <a:latin typeface="Arial" pitchFamily="34" charset="0"/>
                <a:ea typeface="Times New Roman" pitchFamily="18" charset="0"/>
              </a:rPr>
              <a:t>Brindar una atención personalizada al cliente desde el momento que ingresa a la empresa hasta su salida, demostrando siempre cortesía y amabilidad. </a:t>
            </a:r>
          </a:p>
          <a:p>
            <a:pPr marL="180975" lvl="0" indent="-180975" algn="just" fontAlgn="base">
              <a:spcBef>
                <a:spcPct val="0"/>
              </a:spcBef>
              <a:spcAft>
                <a:spcPct val="0"/>
              </a:spcAft>
            </a:pPr>
            <a:endParaRPr lang="es-ES" dirty="0" smtClean="0">
              <a:latin typeface="Arial" pitchFamily="34" charset="0"/>
              <a:ea typeface="Times New Roman" pitchFamily="18" charset="0"/>
            </a:endParaRPr>
          </a:p>
          <a:p>
            <a:pPr marL="180975" lvl="0" indent="-180975" algn="just" fontAlgn="base">
              <a:spcBef>
                <a:spcPct val="0"/>
              </a:spcBef>
              <a:spcAft>
                <a:spcPct val="0"/>
              </a:spcAft>
              <a:buFont typeface="Wingdings" pitchFamily="2" charset="2"/>
              <a:buChar char="v"/>
            </a:pPr>
            <a:r>
              <a:rPr lang="es-ES" dirty="0" smtClean="0">
                <a:latin typeface="Arial" pitchFamily="34" charset="0"/>
                <a:ea typeface="Times New Roman" pitchFamily="18" charset="0"/>
              </a:rPr>
              <a:t>Seleccionar y </a:t>
            </a:r>
            <a:r>
              <a:rPr lang="es-MX" dirty="0" smtClean="0">
                <a:latin typeface="Arial" pitchFamily="34" charset="0"/>
                <a:ea typeface="Times New Roman" pitchFamily="18" charset="0"/>
              </a:rPr>
              <a:t>emplear mano de obra calificada y personal idónea con alto espíritu de servicio, perseverancia y optimismo.</a:t>
            </a:r>
          </a:p>
          <a:p>
            <a:pPr marL="180975" lvl="0" indent="-180975" algn="just" fontAlgn="base">
              <a:spcBef>
                <a:spcPct val="0"/>
              </a:spcBef>
              <a:spcAft>
                <a:spcPct val="0"/>
              </a:spcAft>
            </a:pPr>
            <a:endParaRPr lang="es-ES" dirty="0" smtClean="0">
              <a:latin typeface="Arial" pitchFamily="34" charset="0"/>
              <a:ea typeface="Times New Roman" pitchFamily="18" charset="0"/>
            </a:endParaRPr>
          </a:p>
          <a:p>
            <a:pPr marL="180975" lvl="0" indent="-180975" algn="just" fontAlgn="base">
              <a:spcBef>
                <a:spcPct val="0"/>
              </a:spcBef>
              <a:spcAft>
                <a:spcPct val="0"/>
              </a:spcAft>
              <a:buFont typeface="Wingdings" pitchFamily="2" charset="2"/>
              <a:buChar char="v"/>
            </a:pPr>
            <a:r>
              <a:rPr lang="es-MX" dirty="0" smtClean="0">
                <a:latin typeface="Arial" pitchFamily="34" charset="0"/>
                <a:ea typeface="Times New Roman" pitchFamily="18" charset="0"/>
              </a:rPr>
              <a:t>Establecer una adecuada distribución de actividades y responsabilidades, que faciliten el trabajo en equipo y la superación de los empleados, con miras a alcanzar el éxito. </a:t>
            </a:r>
            <a:endParaRPr lang="es-MX" dirty="0" smtClean="0">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LA EMPRESA Y SU ORGANIZACIÓN</a:t>
            </a:r>
            <a:endParaRPr lang="es-ES" sz="3600" dirty="0">
              <a:latin typeface="Arial" pitchFamily="34" charset="0"/>
              <a:cs typeface="Arial" pitchFamily="34" charset="0"/>
            </a:endParaRPr>
          </a:p>
        </p:txBody>
      </p:sp>
      <p:sp>
        <p:nvSpPr>
          <p:cNvPr id="4" name="3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ESTRATEGIA EMPRESARIAL</a:t>
            </a:r>
            <a:endParaRPr lang="es-ES" sz="2000" u="sng" dirty="0">
              <a:latin typeface="Arial" pitchFamily="34" charset="0"/>
              <a:cs typeface="Arial" pitchFamily="34" charset="0"/>
            </a:endParaRPr>
          </a:p>
        </p:txBody>
      </p:sp>
      <p:sp>
        <p:nvSpPr>
          <p:cNvPr id="6" name="5 CuadroTexto"/>
          <p:cNvSpPr txBox="1"/>
          <p:nvPr/>
        </p:nvSpPr>
        <p:spPr>
          <a:xfrm>
            <a:off x="285720" y="2100196"/>
            <a:ext cx="8643998" cy="400110"/>
          </a:xfrm>
          <a:prstGeom prst="rect">
            <a:avLst/>
          </a:prstGeom>
          <a:noFill/>
        </p:spPr>
        <p:txBody>
          <a:bodyPr wrap="square" rtlCol="0">
            <a:spAutoFit/>
          </a:bodyPr>
          <a:lstStyle/>
          <a:p>
            <a:r>
              <a:rPr lang="es-ES" sz="2000" b="1" i="1" dirty="0" smtClean="0">
                <a:latin typeface="Arial" pitchFamily="34" charset="0"/>
                <a:cs typeface="Arial" pitchFamily="34" charset="0"/>
              </a:rPr>
              <a:t>PERFIL ESTRATÉGICO</a:t>
            </a:r>
            <a:endParaRPr lang="es-ES" sz="2000" b="1" i="1" dirty="0">
              <a:latin typeface="Arial" pitchFamily="34" charset="0"/>
              <a:cs typeface="Arial" pitchFamily="34" charset="0"/>
            </a:endParaRPr>
          </a:p>
        </p:txBody>
      </p:sp>
      <p:grpSp>
        <p:nvGrpSpPr>
          <p:cNvPr id="197634" name="Group 2"/>
          <p:cNvGrpSpPr>
            <a:grpSpLocks/>
          </p:cNvGrpSpPr>
          <p:nvPr/>
        </p:nvGrpSpPr>
        <p:grpSpPr bwMode="auto">
          <a:xfrm>
            <a:off x="1428728" y="2643182"/>
            <a:ext cx="6072230" cy="4071966"/>
            <a:chOff x="3045" y="2514"/>
            <a:chExt cx="6735" cy="4890"/>
          </a:xfrm>
        </p:grpSpPr>
        <p:sp>
          <p:nvSpPr>
            <p:cNvPr id="44" name="44 Cuadro de texto"/>
            <p:cNvSpPr txBox="1">
              <a:spLocks noChangeArrowheads="1"/>
            </p:cNvSpPr>
            <p:nvPr/>
          </p:nvSpPr>
          <p:spPr bwMode="auto">
            <a:xfrm>
              <a:off x="3045" y="2514"/>
              <a:ext cx="6735" cy="4890"/>
            </a:xfrm>
            <a:prstGeom prst="rect">
              <a:avLst/>
            </a:prstGeom>
            <a:solidFill>
              <a:srgbClr val="9BBB59"/>
            </a:solidFill>
            <a:ln w="38100">
              <a:solidFill>
                <a:srgbClr val="FFFFFF"/>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3" name="5 Conector recto"/>
            <p:cNvSpPr>
              <a:spLocks noChangeShapeType="1"/>
            </p:cNvSpPr>
            <p:nvPr/>
          </p:nvSpPr>
          <p:spPr bwMode="auto">
            <a:xfrm>
              <a:off x="3195" y="3099"/>
              <a:ext cx="6510" cy="0"/>
            </a:xfrm>
            <a:prstGeom prst="line">
              <a:avLst/>
            </a:prstGeom>
            <a:noFill/>
            <a:ln w="38100">
              <a:solidFill>
                <a:srgbClr val="000000"/>
              </a:solidFill>
              <a:round/>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s-ES"/>
            </a:p>
          </p:txBody>
        </p:sp>
        <p:sp>
          <p:nvSpPr>
            <p:cNvPr id="16" name="16 Cuadro de texto"/>
            <p:cNvSpPr txBox="1">
              <a:spLocks noChangeArrowheads="1"/>
            </p:cNvSpPr>
            <p:nvPr/>
          </p:nvSpPr>
          <p:spPr bwMode="auto">
            <a:xfrm>
              <a:off x="3795" y="3264"/>
              <a:ext cx="1365" cy="405"/>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0" i="0" u="none" strike="noStrike" cap="none" normalizeH="0" baseline="0" smtClean="0">
                  <a:ln>
                    <a:noFill/>
                  </a:ln>
                  <a:solidFill>
                    <a:schemeClr val="tx1"/>
                  </a:solidFill>
                  <a:effectLst/>
                  <a:latin typeface="Book Antiqua" pitchFamily="18" charset="0"/>
                </a:rPr>
                <a:t>Líder</a:t>
              </a:r>
              <a:endParaRPr kumimoji="0" lang="es-ES" sz="1800" b="0" i="0" u="none" strike="noStrike" cap="none" normalizeH="0" baseline="0" smtClean="0">
                <a:ln>
                  <a:noFill/>
                </a:ln>
                <a:solidFill>
                  <a:schemeClr val="tx1"/>
                </a:solidFill>
                <a:effectLst/>
                <a:latin typeface="Arial" pitchFamily="34" charset="0"/>
              </a:endParaRPr>
            </a:p>
          </p:txBody>
        </p:sp>
        <p:sp>
          <p:nvSpPr>
            <p:cNvPr id="23" name="23 Cuadro de texto"/>
            <p:cNvSpPr txBox="1">
              <a:spLocks noChangeArrowheads="1"/>
            </p:cNvSpPr>
            <p:nvPr/>
          </p:nvSpPr>
          <p:spPr bwMode="auto">
            <a:xfrm>
              <a:off x="3795" y="3789"/>
              <a:ext cx="1365" cy="405"/>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0" i="0" u="none" strike="noStrike" cap="none" normalizeH="0" baseline="0" smtClean="0">
                  <a:ln>
                    <a:noFill/>
                  </a:ln>
                  <a:solidFill>
                    <a:schemeClr val="tx1"/>
                  </a:solidFill>
                  <a:effectLst/>
                  <a:latin typeface="Book Antiqua" pitchFamily="18" charset="0"/>
                </a:rPr>
                <a:t>Retador</a:t>
              </a:r>
              <a:endParaRPr kumimoji="0" lang="es-ES" sz="1800" b="0" i="0" u="none" strike="noStrike" cap="none" normalizeH="0" baseline="0" smtClean="0">
                <a:ln>
                  <a:noFill/>
                </a:ln>
                <a:solidFill>
                  <a:schemeClr val="tx1"/>
                </a:solidFill>
                <a:effectLst/>
                <a:latin typeface="Arial" pitchFamily="34" charset="0"/>
              </a:endParaRPr>
            </a:p>
          </p:txBody>
        </p:sp>
        <p:sp>
          <p:nvSpPr>
            <p:cNvPr id="24" name="24 Cuadro de texto"/>
            <p:cNvSpPr txBox="1">
              <a:spLocks noChangeArrowheads="1"/>
            </p:cNvSpPr>
            <p:nvPr/>
          </p:nvSpPr>
          <p:spPr bwMode="auto">
            <a:xfrm>
              <a:off x="3795" y="4314"/>
              <a:ext cx="1380" cy="420"/>
            </a:xfrm>
            <a:prstGeom prst="rect">
              <a:avLst/>
            </a:prstGeom>
            <a:solidFill>
              <a:srgbClr val="E36C0A"/>
            </a:soli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dirty="0" smtClean="0">
                  <a:ln>
                    <a:noFill/>
                  </a:ln>
                  <a:solidFill>
                    <a:schemeClr val="bg1"/>
                  </a:solidFill>
                  <a:effectLst/>
                  <a:latin typeface="Book Antiqua" pitchFamily="18" charset="0"/>
                </a:rPr>
                <a:t>Especialista</a:t>
              </a:r>
              <a:endParaRPr kumimoji="0" lang="es-ES" sz="1800" b="1" i="0" u="none" strike="noStrike" cap="none" normalizeH="0" baseline="0" dirty="0" smtClean="0">
                <a:ln>
                  <a:noFill/>
                </a:ln>
                <a:solidFill>
                  <a:schemeClr val="bg1"/>
                </a:solidFill>
                <a:effectLst/>
                <a:latin typeface="Arial" pitchFamily="34" charset="0"/>
              </a:endParaRPr>
            </a:p>
          </p:txBody>
        </p:sp>
        <p:sp>
          <p:nvSpPr>
            <p:cNvPr id="25" name="25 Cuadro de texto"/>
            <p:cNvSpPr txBox="1">
              <a:spLocks noChangeArrowheads="1"/>
            </p:cNvSpPr>
            <p:nvPr/>
          </p:nvSpPr>
          <p:spPr bwMode="auto">
            <a:xfrm>
              <a:off x="3795" y="4839"/>
              <a:ext cx="1380" cy="420"/>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0" i="0" u="none" strike="noStrike" cap="none" normalizeH="0" baseline="0" smtClean="0">
                  <a:ln>
                    <a:noFill/>
                  </a:ln>
                  <a:solidFill>
                    <a:schemeClr val="tx1"/>
                  </a:solidFill>
                  <a:effectLst/>
                  <a:latin typeface="Book Antiqua" pitchFamily="18" charset="0"/>
                </a:rPr>
                <a:t>Seguidor</a:t>
              </a:r>
              <a:endParaRPr kumimoji="0" lang="es-ES" sz="1800" b="0" i="0" u="none" strike="noStrike" cap="none" normalizeH="0" baseline="0" smtClean="0">
                <a:ln>
                  <a:noFill/>
                </a:ln>
                <a:solidFill>
                  <a:schemeClr val="tx1"/>
                </a:solidFill>
                <a:effectLst/>
                <a:latin typeface="Arial" pitchFamily="34" charset="0"/>
              </a:endParaRPr>
            </a:p>
          </p:txBody>
        </p:sp>
        <p:sp>
          <p:nvSpPr>
            <p:cNvPr id="26" name="26 Cuadro de texto"/>
            <p:cNvSpPr txBox="1">
              <a:spLocks noChangeArrowheads="1"/>
            </p:cNvSpPr>
            <p:nvPr/>
          </p:nvSpPr>
          <p:spPr bwMode="auto">
            <a:xfrm>
              <a:off x="5475" y="4839"/>
              <a:ext cx="1380" cy="420"/>
            </a:xfrm>
            <a:prstGeom prst="rect">
              <a:avLst/>
            </a:prstGeom>
            <a:solidFill>
              <a:srgbClr val="365F91"/>
            </a:soli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dirty="0" smtClean="0">
                  <a:ln>
                    <a:noFill/>
                  </a:ln>
                  <a:solidFill>
                    <a:schemeClr val="tx1"/>
                  </a:solidFill>
                  <a:effectLst/>
                  <a:latin typeface="Book Antiqua" pitchFamily="18" charset="0"/>
                </a:rPr>
                <a:t>Intensivo</a:t>
              </a:r>
              <a:endParaRPr kumimoji="0" lang="es-ES" sz="1800" b="1" i="0" u="none" strike="noStrike" cap="none" normalizeH="0" baseline="0" dirty="0" smtClean="0">
                <a:ln>
                  <a:noFill/>
                </a:ln>
                <a:solidFill>
                  <a:schemeClr val="tx1"/>
                </a:solidFill>
                <a:effectLst/>
                <a:latin typeface="Arial" pitchFamily="34" charset="0"/>
              </a:endParaRPr>
            </a:p>
          </p:txBody>
        </p:sp>
        <p:sp>
          <p:nvSpPr>
            <p:cNvPr id="30" name="30 Cuadro de texto"/>
            <p:cNvSpPr txBox="1">
              <a:spLocks noChangeArrowheads="1"/>
            </p:cNvSpPr>
            <p:nvPr/>
          </p:nvSpPr>
          <p:spPr bwMode="auto">
            <a:xfrm>
              <a:off x="6900" y="4839"/>
              <a:ext cx="1380" cy="420"/>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0" i="0" u="none" strike="noStrike" cap="none" normalizeH="0" baseline="0" dirty="0" smtClean="0">
                  <a:ln>
                    <a:noFill/>
                  </a:ln>
                  <a:solidFill>
                    <a:schemeClr val="tx1"/>
                  </a:solidFill>
                  <a:effectLst/>
                  <a:latin typeface="Book Antiqua" pitchFamily="18" charset="0"/>
                </a:rPr>
                <a:t>Integrado</a:t>
              </a:r>
              <a:endParaRPr kumimoji="0" lang="es-ES" sz="1800" b="0" i="0" u="none" strike="noStrike" cap="none" normalizeH="0" baseline="0" dirty="0" smtClean="0">
                <a:ln>
                  <a:noFill/>
                </a:ln>
                <a:solidFill>
                  <a:schemeClr val="tx1"/>
                </a:solidFill>
                <a:effectLst/>
                <a:latin typeface="Arial" pitchFamily="34" charset="0"/>
              </a:endParaRPr>
            </a:p>
          </p:txBody>
        </p:sp>
        <p:sp>
          <p:nvSpPr>
            <p:cNvPr id="32" name="32 Cuadro de texto"/>
            <p:cNvSpPr txBox="1">
              <a:spLocks noChangeArrowheads="1"/>
            </p:cNvSpPr>
            <p:nvPr/>
          </p:nvSpPr>
          <p:spPr bwMode="auto">
            <a:xfrm>
              <a:off x="8325" y="4839"/>
              <a:ext cx="1380" cy="420"/>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0" i="0" u="none" strike="noStrike" cap="none" normalizeH="0" baseline="0" smtClean="0">
                  <a:ln>
                    <a:noFill/>
                  </a:ln>
                  <a:solidFill>
                    <a:schemeClr val="tx1"/>
                  </a:solidFill>
                  <a:effectLst/>
                  <a:latin typeface="Book Antiqua" pitchFamily="18" charset="0"/>
                </a:rPr>
                <a:t>Diversificado</a:t>
              </a:r>
              <a:endParaRPr kumimoji="0" lang="es-ES" sz="1800" b="0" i="0" u="none" strike="noStrike" cap="none" normalizeH="0" baseline="0" smtClean="0">
                <a:ln>
                  <a:noFill/>
                </a:ln>
                <a:solidFill>
                  <a:schemeClr val="tx1"/>
                </a:solidFill>
                <a:effectLst/>
                <a:latin typeface="Arial" pitchFamily="34" charset="0"/>
              </a:endParaRPr>
            </a:p>
          </p:txBody>
        </p:sp>
        <p:sp>
          <p:nvSpPr>
            <p:cNvPr id="33" name="33 Cuadro de texto"/>
            <p:cNvSpPr txBox="1">
              <a:spLocks noChangeArrowheads="1"/>
            </p:cNvSpPr>
            <p:nvPr/>
          </p:nvSpPr>
          <p:spPr bwMode="auto">
            <a:xfrm>
              <a:off x="5205" y="5709"/>
              <a:ext cx="1500" cy="420"/>
            </a:xfrm>
            <a:prstGeom prst="rect">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0" i="0" u="none" strike="noStrike" cap="none" normalizeH="0" baseline="0" smtClean="0">
                  <a:ln>
                    <a:noFill/>
                  </a:ln>
                  <a:solidFill>
                    <a:schemeClr val="tx1"/>
                  </a:solidFill>
                  <a:effectLst/>
                  <a:latin typeface="Book Antiqua" pitchFamily="18" charset="0"/>
                </a:rPr>
                <a:t>Concentración</a:t>
              </a:r>
              <a:endParaRPr kumimoji="0" lang="es-ES" sz="1800" b="0" i="0" u="none" strike="noStrike" cap="none" normalizeH="0" baseline="0" smtClean="0">
                <a:ln>
                  <a:noFill/>
                </a:ln>
                <a:solidFill>
                  <a:schemeClr val="tx1"/>
                </a:solidFill>
                <a:effectLst/>
                <a:latin typeface="Arial" pitchFamily="34" charset="0"/>
              </a:endParaRPr>
            </a:p>
          </p:txBody>
        </p:sp>
        <p:sp>
          <p:nvSpPr>
            <p:cNvPr id="34" name="34 Cuadro de texto"/>
            <p:cNvSpPr txBox="1">
              <a:spLocks noChangeArrowheads="1"/>
            </p:cNvSpPr>
            <p:nvPr/>
          </p:nvSpPr>
          <p:spPr bwMode="auto">
            <a:xfrm>
              <a:off x="4110" y="6744"/>
              <a:ext cx="1965" cy="420"/>
            </a:xfrm>
            <a:prstGeom prst="rect">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0" i="0" u="none" strike="noStrike" cap="none" normalizeH="0" baseline="0" smtClean="0">
                  <a:ln>
                    <a:noFill/>
                  </a:ln>
                  <a:solidFill>
                    <a:schemeClr val="tx1"/>
                  </a:solidFill>
                  <a:effectLst/>
                  <a:latin typeface="Book Antiqua" pitchFamily="18" charset="0"/>
                </a:rPr>
                <a:t>Liderazgo en Costos</a:t>
              </a:r>
              <a:endParaRPr kumimoji="0" lang="es-ES" sz="1800" b="0" i="0" u="none" strike="noStrike" cap="none" normalizeH="0" baseline="0" smtClean="0">
                <a:ln>
                  <a:noFill/>
                </a:ln>
                <a:solidFill>
                  <a:schemeClr val="tx1"/>
                </a:solidFill>
                <a:effectLst/>
                <a:latin typeface="Arial" pitchFamily="34" charset="0"/>
              </a:endParaRPr>
            </a:p>
          </p:txBody>
        </p:sp>
        <p:sp>
          <p:nvSpPr>
            <p:cNvPr id="35" name="35 Cuadro de texto"/>
            <p:cNvSpPr txBox="1">
              <a:spLocks noChangeArrowheads="1"/>
            </p:cNvSpPr>
            <p:nvPr/>
          </p:nvSpPr>
          <p:spPr bwMode="auto">
            <a:xfrm>
              <a:off x="4680" y="6219"/>
              <a:ext cx="1605" cy="420"/>
            </a:xfrm>
            <a:prstGeom prst="rect">
              <a:avLst/>
            </a:prstGeom>
            <a:solidFill>
              <a:srgbClr val="FFFF00"/>
            </a:soli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dirty="0" smtClean="0">
                  <a:ln>
                    <a:noFill/>
                  </a:ln>
                  <a:solidFill>
                    <a:schemeClr val="bg1"/>
                  </a:solidFill>
                  <a:effectLst/>
                  <a:latin typeface="Book Antiqua" pitchFamily="18" charset="0"/>
                </a:rPr>
                <a:t>Diferenciación</a:t>
              </a:r>
              <a:endParaRPr kumimoji="0" lang="es-ES" sz="1800" b="1" i="0" u="none" strike="noStrike" cap="none" normalizeH="0" baseline="0" dirty="0" smtClean="0">
                <a:ln>
                  <a:noFill/>
                </a:ln>
                <a:solidFill>
                  <a:schemeClr val="bg1"/>
                </a:solidFill>
                <a:effectLst/>
                <a:latin typeface="Arial" pitchFamily="34" charset="0"/>
              </a:endParaRPr>
            </a:p>
          </p:txBody>
        </p:sp>
        <p:sp>
          <p:nvSpPr>
            <p:cNvPr id="36" name="36 Cuadro de texto"/>
            <p:cNvSpPr txBox="1">
              <a:spLocks noChangeArrowheads="1"/>
            </p:cNvSpPr>
            <p:nvPr/>
          </p:nvSpPr>
          <p:spPr bwMode="auto">
            <a:xfrm>
              <a:off x="3135" y="3264"/>
              <a:ext cx="525" cy="1995"/>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dirty="0" smtClean="0">
                  <a:ln>
                    <a:noFill/>
                  </a:ln>
                  <a:solidFill>
                    <a:schemeClr val="tx1"/>
                  </a:solidFill>
                  <a:effectLst/>
                  <a:latin typeface="Book Antiqua" pitchFamily="18" charset="0"/>
                </a:rPr>
                <a:t>COMPETITIVA</a:t>
              </a:r>
              <a:endParaRPr kumimoji="0" lang="es-ES" sz="1800" b="0" i="0" u="none" strike="noStrike" cap="none" normalizeH="0" baseline="0" dirty="0" smtClean="0">
                <a:ln>
                  <a:noFill/>
                </a:ln>
                <a:solidFill>
                  <a:schemeClr val="tx1"/>
                </a:solidFill>
                <a:effectLst/>
                <a:latin typeface="Arial" pitchFamily="34" charset="0"/>
              </a:endParaRPr>
            </a:p>
          </p:txBody>
        </p:sp>
        <p:sp>
          <p:nvSpPr>
            <p:cNvPr id="37" name="37 Cuadro de texto"/>
            <p:cNvSpPr txBox="1">
              <a:spLocks noChangeArrowheads="1"/>
            </p:cNvSpPr>
            <p:nvPr/>
          </p:nvSpPr>
          <p:spPr bwMode="auto">
            <a:xfrm>
              <a:off x="6465" y="3849"/>
              <a:ext cx="2160" cy="435"/>
            </a:xfrm>
            <a:prstGeom prst="rect">
              <a:avLst/>
            </a:prstGeom>
            <a:gradFill rotWithShape="1">
              <a:gsLst>
                <a:gs pos="0">
                  <a:srgbClr val="CB6C1D"/>
                </a:gs>
                <a:gs pos="80000">
                  <a:srgbClr val="FF8F2A"/>
                </a:gs>
                <a:gs pos="100000">
                  <a:srgbClr val="FF8F2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smtClean="0">
                  <a:ln>
                    <a:noFill/>
                  </a:ln>
                  <a:solidFill>
                    <a:schemeClr val="tx1"/>
                  </a:solidFill>
                  <a:effectLst/>
                  <a:latin typeface="Book Antiqua" pitchFamily="18" charset="0"/>
                </a:rPr>
                <a:t>DE CRECIMIENTO</a:t>
              </a:r>
              <a:endParaRPr kumimoji="0" lang="es-ES" sz="1800" b="0" i="0" u="none" strike="noStrike" cap="none" normalizeH="0" baseline="0" smtClean="0">
                <a:ln>
                  <a:noFill/>
                </a:ln>
                <a:solidFill>
                  <a:schemeClr val="tx1"/>
                </a:solidFill>
                <a:effectLst/>
                <a:latin typeface="Arial" pitchFamily="34" charset="0"/>
              </a:endParaRPr>
            </a:p>
          </p:txBody>
        </p:sp>
        <p:sp>
          <p:nvSpPr>
            <p:cNvPr id="38" name="38 Cuadro de texto"/>
            <p:cNvSpPr txBox="1">
              <a:spLocks noChangeArrowheads="1"/>
            </p:cNvSpPr>
            <p:nvPr/>
          </p:nvSpPr>
          <p:spPr bwMode="auto">
            <a:xfrm>
              <a:off x="7215" y="6234"/>
              <a:ext cx="2160" cy="435"/>
            </a:xfrm>
            <a:prstGeom prst="rect">
              <a:avLst/>
            </a:prstGeom>
            <a:gradFill rotWithShape="1">
              <a:gsLst>
                <a:gs pos="0">
                  <a:srgbClr val="9B2D2A"/>
                </a:gs>
                <a:gs pos="80000">
                  <a:srgbClr val="CB3D3A"/>
                </a:gs>
                <a:gs pos="100000">
                  <a:srgbClr val="CE3B37"/>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smtClean="0">
                  <a:ln>
                    <a:noFill/>
                  </a:ln>
                  <a:solidFill>
                    <a:schemeClr val="tx1"/>
                  </a:solidFill>
                  <a:effectLst/>
                  <a:latin typeface="Book Antiqua" pitchFamily="18" charset="0"/>
                </a:rPr>
                <a:t>DE DESARROLLO</a:t>
              </a:r>
              <a:endParaRPr kumimoji="0" lang="es-ES" sz="1800" b="0" i="0" u="none" strike="noStrike" cap="none" normalizeH="0" baseline="0" smtClean="0">
                <a:ln>
                  <a:noFill/>
                </a:ln>
                <a:solidFill>
                  <a:schemeClr val="tx1"/>
                </a:solidFill>
                <a:effectLst/>
                <a:latin typeface="Arial" pitchFamily="34" charset="0"/>
              </a:endParaRPr>
            </a:p>
          </p:txBody>
        </p:sp>
        <p:sp>
          <p:nvSpPr>
            <p:cNvPr id="39" name="39 Conector recto"/>
            <p:cNvSpPr>
              <a:spLocks noChangeShapeType="1"/>
            </p:cNvSpPr>
            <p:nvPr/>
          </p:nvSpPr>
          <p:spPr bwMode="auto">
            <a:xfrm>
              <a:off x="5340" y="3099"/>
              <a:ext cx="0" cy="2415"/>
            </a:xfrm>
            <a:prstGeom prst="line">
              <a:avLst/>
            </a:prstGeom>
            <a:noFill/>
            <a:ln w="1905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s-ES"/>
            </a:p>
          </p:txBody>
        </p:sp>
        <p:sp>
          <p:nvSpPr>
            <p:cNvPr id="40" name="40 Conector recto"/>
            <p:cNvSpPr>
              <a:spLocks noChangeShapeType="1"/>
            </p:cNvSpPr>
            <p:nvPr/>
          </p:nvSpPr>
          <p:spPr bwMode="auto">
            <a:xfrm>
              <a:off x="5340" y="5514"/>
              <a:ext cx="436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1" name="41 Conector recto"/>
            <p:cNvSpPr>
              <a:spLocks noChangeShapeType="1"/>
            </p:cNvSpPr>
            <p:nvPr/>
          </p:nvSpPr>
          <p:spPr bwMode="auto">
            <a:xfrm>
              <a:off x="3195" y="7314"/>
              <a:ext cx="6510" cy="0"/>
            </a:xfrm>
            <a:prstGeom prst="line">
              <a:avLst/>
            </a:prstGeom>
            <a:noFill/>
            <a:ln w="38100">
              <a:solidFill>
                <a:srgbClr val="000000"/>
              </a:solidFill>
              <a:round/>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s-ES"/>
            </a:p>
          </p:txBody>
        </p:sp>
        <p:sp>
          <p:nvSpPr>
            <p:cNvPr id="42" name="42 Conector recto"/>
            <p:cNvSpPr>
              <a:spLocks noChangeShapeType="1"/>
            </p:cNvSpPr>
            <p:nvPr/>
          </p:nvSpPr>
          <p:spPr bwMode="auto">
            <a:xfrm flipH="1">
              <a:off x="3360" y="5514"/>
              <a:ext cx="1980" cy="1800"/>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s-ES"/>
            </a:p>
          </p:txBody>
        </p:sp>
        <p:sp>
          <p:nvSpPr>
            <p:cNvPr id="43" name="43 Cuadro de texto"/>
            <p:cNvSpPr txBox="1">
              <a:spLocks noChangeArrowheads="1"/>
            </p:cNvSpPr>
            <p:nvPr/>
          </p:nvSpPr>
          <p:spPr bwMode="auto">
            <a:xfrm>
              <a:off x="4035" y="2589"/>
              <a:ext cx="4800" cy="480"/>
            </a:xfrm>
            <a:prstGeom prst="rect">
              <a:avLst/>
            </a:prstGeom>
            <a:solidFill>
              <a:srgbClr val="9BBB59"/>
            </a:solidFill>
            <a:ln w="38100">
              <a:no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tx1"/>
                  </a:solidFill>
                  <a:effectLst/>
                  <a:latin typeface="Calibri" pitchFamily="34" charset="0"/>
                </a:rPr>
                <a:t>CUADRO  ESTRATEGIA COMPETITIVA</a:t>
              </a:r>
              <a:endParaRPr kumimoji="0" lang="es-E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LA EMPRESA Y SU ORGANIZACIÓN</a:t>
            </a:r>
            <a:endParaRPr lang="es-ES" sz="3600" dirty="0">
              <a:latin typeface="Arial" pitchFamily="34" charset="0"/>
              <a:cs typeface="Arial" pitchFamily="34" charset="0"/>
            </a:endParaRPr>
          </a:p>
        </p:txBody>
      </p:sp>
      <p:sp>
        <p:nvSpPr>
          <p:cNvPr id="6" name="5 CuadroTexto"/>
          <p:cNvSpPr txBox="1"/>
          <p:nvPr/>
        </p:nvSpPr>
        <p:spPr>
          <a:xfrm>
            <a:off x="285720" y="1714488"/>
            <a:ext cx="8643998" cy="400110"/>
          </a:xfrm>
          <a:prstGeom prst="rect">
            <a:avLst/>
          </a:prstGeom>
          <a:noFill/>
        </p:spPr>
        <p:txBody>
          <a:bodyPr wrap="square" rtlCol="0">
            <a:spAutoFit/>
          </a:bodyPr>
          <a:lstStyle/>
          <a:p>
            <a:r>
              <a:rPr lang="es-ES" sz="2000" dirty="0" smtClean="0">
                <a:latin typeface="Arial" pitchFamily="34" charset="0"/>
                <a:cs typeface="Arial" pitchFamily="34" charset="0"/>
              </a:rPr>
              <a:t>Estrategia competitiva</a:t>
            </a:r>
            <a:endParaRPr lang="es-ES" sz="2000" dirty="0">
              <a:latin typeface="Arial" pitchFamily="34" charset="0"/>
              <a:cs typeface="Arial" pitchFamily="34" charset="0"/>
            </a:endParaRPr>
          </a:p>
        </p:txBody>
      </p:sp>
      <p:graphicFrame>
        <p:nvGraphicFramePr>
          <p:cNvPr id="27" name="26 Tabla"/>
          <p:cNvGraphicFramePr>
            <a:graphicFrameLocks noGrp="1"/>
          </p:cNvGraphicFramePr>
          <p:nvPr/>
        </p:nvGraphicFramePr>
        <p:xfrm>
          <a:off x="785786" y="2285992"/>
          <a:ext cx="7500990" cy="1378817"/>
        </p:xfrm>
        <a:graphic>
          <a:graphicData uri="http://schemas.openxmlformats.org/drawingml/2006/table">
            <a:tbl>
              <a:tblPr/>
              <a:tblGrid>
                <a:gridCol w="1521381"/>
                <a:gridCol w="5979609"/>
              </a:tblGrid>
              <a:tr h="283207">
                <a:tc>
                  <a:txBody>
                    <a:bodyPr/>
                    <a:lstStyle/>
                    <a:p>
                      <a:pPr marL="0" indent="0" algn="ctr">
                        <a:spcAft>
                          <a:spcPts val="0"/>
                        </a:spcAft>
                        <a:tabLst>
                          <a:tab pos="0" algn="l"/>
                        </a:tabLst>
                      </a:pPr>
                      <a:r>
                        <a:rPr lang="es-MX" sz="900" b="1" dirty="0">
                          <a:solidFill>
                            <a:srgbClr val="FFC000"/>
                          </a:solidFill>
                          <a:latin typeface="Arial"/>
                          <a:ea typeface="Calibri"/>
                        </a:rPr>
                        <a:t>ESTRATEGIA</a:t>
                      </a:r>
                      <a:endParaRPr lang="es-ES" sz="1200" dirty="0">
                        <a:solidFill>
                          <a:srgbClr val="FFC000"/>
                        </a:solidFill>
                        <a:latin typeface="Arial"/>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marL="0" indent="0" algn="ctr">
                        <a:spcAft>
                          <a:spcPts val="0"/>
                        </a:spcAft>
                      </a:pPr>
                      <a:r>
                        <a:rPr lang="es-MX" sz="900" b="1" dirty="0">
                          <a:solidFill>
                            <a:srgbClr val="FFC000"/>
                          </a:solidFill>
                          <a:latin typeface="Arial"/>
                          <a:ea typeface="Calibri"/>
                        </a:rPr>
                        <a:t>APLICACION</a:t>
                      </a:r>
                      <a:endParaRPr lang="es-ES" sz="1200" dirty="0">
                        <a:solidFill>
                          <a:srgbClr val="FFC000"/>
                        </a:solidFill>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1095610">
                <a:tc>
                  <a:txBody>
                    <a:bodyPr/>
                    <a:lstStyle/>
                    <a:p>
                      <a:pPr marL="0" indent="0" algn="ctr">
                        <a:spcAft>
                          <a:spcPts val="0"/>
                        </a:spcAft>
                      </a:pPr>
                      <a:r>
                        <a:rPr lang="es-MX" sz="1200" b="1" dirty="0">
                          <a:solidFill>
                            <a:schemeClr val="tx1"/>
                          </a:solidFill>
                          <a:latin typeface="Arial"/>
                          <a:ea typeface="Calibri"/>
                        </a:rPr>
                        <a:t>Especialista</a:t>
                      </a:r>
                      <a:endParaRPr lang="es-ES" sz="1200" dirty="0">
                        <a:solidFill>
                          <a:schemeClr val="tx1"/>
                        </a:solidFill>
                        <a:latin typeface="Arial"/>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indent="0" algn="just">
                        <a:spcAft>
                          <a:spcPts val="0"/>
                        </a:spcAft>
                      </a:pPr>
                      <a:r>
                        <a:rPr lang="es-MX" sz="1200" dirty="0">
                          <a:solidFill>
                            <a:schemeClr val="tx1"/>
                          </a:solidFill>
                          <a:latin typeface="Arial"/>
                          <a:ea typeface="Calibri"/>
                        </a:rPr>
                        <a:t>Esta estrategia, permite a ESTAMPATEX enfocar sus esfuerzos de especialista en estampación textil digital en el segmento de las PYMES, diferenciando el servicio como un valor agregado más identificable por éstas. Lo cual facilitaría a ESTAMPATEX el posicionamiento en un nicho de mercado poco explotado o no considerado por la competencia.</a:t>
                      </a:r>
                      <a:endParaRPr lang="es-ES" sz="1200" dirty="0">
                        <a:solidFill>
                          <a:schemeClr val="tx1"/>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28" name="27 CuadroTexto"/>
          <p:cNvSpPr txBox="1"/>
          <p:nvPr/>
        </p:nvSpPr>
        <p:spPr>
          <a:xfrm>
            <a:off x="285720" y="4100460"/>
            <a:ext cx="8643998" cy="400110"/>
          </a:xfrm>
          <a:prstGeom prst="rect">
            <a:avLst/>
          </a:prstGeom>
          <a:noFill/>
        </p:spPr>
        <p:txBody>
          <a:bodyPr wrap="square" rtlCol="0">
            <a:spAutoFit/>
          </a:bodyPr>
          <a:lstStyle/>
          <a:p>
            <a:r>
              <a:rPr lang="es-ES" sz="2000" dirty="0" smtClean="0">
                <a:latin typeface="Arial" pitchFamily="34" charset="0"/>
                <a:cs typeface="Arial" pitchFamily="34" charset="0"/>
              </a:rPr>
              <a:t>Estrategia de crecimiento intensivo</a:t>
            </a:r>
            <a:endParaRPr lang="es-ES" sz="2000" dirty="0">
              <a:latin typeface="Arial" pitchFamily="34" charset="0"/>
              <a:cs typeface="Arial" pitchFamily="34" charset="0"/>
            </a:endParaRPr>
          </a:p>
        </p:txBody>
      </p:sp>
      <p:graphicFrame>
        <p:nvGraphicFramePr>
          <p:cNvPr id="29" name="28 Tabla"/>
          <p:cNvGraphicFramePr>
            <a:graphicFrameLocks noGrp="1"/>
          </p:cNvGraphicFramePr>
          <p:nvPr/>
        </p:nvGraphicFramePr>
        <p:xfrm>
          <a:off x="714348" y="4786322"/>
          <a:ext cx="7572428" cy="1384450"/>
        </p:xfrm>
        <a:graphic>
          <a:graphicData uri="http://schemas.openxmlformats.org/drawingml/2006/table">
            <a:tbl>
              <a:tblPr/>
              <a:tblGrid>
                <a:gridCol w="1535870"/>
                <a:gridCol w="6036558"/>
              </a:tblGrid>
              <a:tr h="285751">
                <a:tc>
                  <a:txBody>
                    <a:bodyPr/>
                    <a:lstStyle/>
                    <a:p>
                      <a:pPr marL="0" indent="0" algn="ctr">
                        <a:spcAft>
                          <a:spcPts val="0"/>
                        </a:spcAft>
                      </a:pPr>
                      <a:r>
                        <a:rPr lang="es-MX" sz="900" b="1" dirty="0">
                          <a:solidFill>
                            <a:srgbClr val="FFC000"/>
                          </a:solidFill>
                          <a:latin typeface="Arial"/>
                          <a:ea typeface="Calibri"/>
                        </a:rPr>
                        <a:t>ESTRATEGIA</a:t>
                      </a:r>
                      <a:endParaRPr lang="es-ES" sz="1200" dirty="0">
                        <a:solidFill>
                          <a:srgbClr val="FFC000"/>
                        </a:solidFill>
                        <a:latin typeface="Arial"/>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marL="0" indent="0" algn="ctr">
                        <a:spcAft>
                          <a:spcPts val="0"/>
                        </a:spcAft>
                      </a:pPr>
                      <a:r>
                        <a:rPr lang="es-MX" sz="900" b="1" dirty="0">
                          <a:solidFill>
                            <a:srgbClr val="FFC000"/>
                          </a:solidFill>
                          <a:latin typeface="Arial"/>
                          <a:ea typeface="Calibri"/>
                        </a:rPr>
                        <a:t>APLICACION</a:t>
                      </a:r>
                      <a:endParaRPr lang="es-ES" sz="1200" dirty="0">
                        <a:solidFill>
                          <a:srgbClr val="FFC000"/>
                        </a:solidFill>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1098699">
                <a:tc>
                  <a:txBody>
                    <a:bodyPr/>
                    <a:lstStyle/>
                    <a:p>
                      <a:pPr marL="0" indent="0" algn="ctr">
                        <a:spcAft>
                          <a:spcPts val="0"/>
                        </a:spcAft>
                      </a:pPr>
                      <a:r>
                        <a:rPr lang="es-MX" sz="1200" b="1" dirty="0">
                          <a:solidFill>
                            <a:schemeClr val="tx1"/>
                          </a:solidFill>
                          <a:latin typeface="Arial"/>
                          <a:ea typeface="Calibri"/>
                        </a:rPr>
                        <a:t>Desarrollo del Producto</a:t>
                      </a:r>
                      <a:endParaRPr lang="es-ES" sz="1200" dirty="0">
                        <a:solidFill>
                          <a:schemeClr val="tx1"/>
                        </a:solidFill>
                        <a:latin typeface="Arial"/>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indent="0" algn="just">
                        <a:spcAft>
                          <a:spcPts val="0"/>
                        </a:spcAft>
                      </a:pPr>
                      <a:r>
                        <a:rPr lang="es-ES" sz="1200" dirty="0">
                          <a:solidFill>
                            <a:schemeClr val="tx1"/>
                          </a:solidFill>
                          <a:latin typeface="Arial"/>
                          <a:ea typeface="Calibri"/>
                        </a:rPr>
                        <a:t>Esta estrategia debe estar enfocada a desarrollar las ventas; haciendo uso del servicio que presta ESTAMPATEX en la búsqueda de nuevos mercados, que permitan aprovechar la definición del perfil del segmento del mercado que se quiere emprender, valiéndose  de la distribución y marketing propios de la empresa. Es imprescindible emplear la experiencia que la empresa podría alcanzar.</a:t>
                      </a:r>
                    </a:p>
                  </a:txBody>
                  <a:tcPr marL="68580" marR="68580" marT="0" marB="0">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smtClean="0">
                <a:latin typeface="Arial" pitchFamily="34" charset="0"/>
                <a:cs typeface="Arial" pitchFamily="34" charset="0"/>
              </a:rPr>
              <a:t>CAPÍTULO I</a:t>
            </a:r>
            <a:endParaRPr lang="es-ES" dirty="0">
              <a:latin typeface="Arial" pitchFamily="34" charset="0"/>
              <a:cs typeface="Arial" pitchFamily="34" charset="0"/>
            </a:endParaRPr>
          </a:p>
        </p:txBody>
      </p:sp>
      <p:sp>
        <p:nvSpPr>
          <p:cNvPr id="4" name="3 CuadroTexto"/>
          <p:cNvSpPr txBox="1"/>
          <p:nvPr/>
        </p:nvSpPr>
        <p:spPr>
          <a:xfrm>
            <a:off x="857224" y="4572008"/>
            <a:ext cx="8001056" cy="769441"/>
          </a:xfrm>
          <a:prstGeom prst="rect">
            <a:avLst/>
          </a:prstGeom>
          <a:noFill/>
        </p:spPr>
        <p:txBody>
          <a:bodyPr wrap="square" rtlCol="0">
            <a:spAutoFit/>
          </a:bodyPr>
          <a:lstStyle/>
          <a:p>
            <a:pPr algn="r"/>
            <a:r>
              <a:rPr lang="es-ES" sz="4400" dirty="0" smtClean="0">
                <a:latin typeface="Arial" pitchFamily="34" charset="0"/>
                <a:cs typeface="Arial" pitchFamily="34" charset="0"/>
              </a:rPr>
              <a:t>ESTUDIO DE MERCADO</a:t>
            </a:r>
            <a:endParaRPr lang="es-ES" sz="4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LA EMPRESA Y SU ORGANIZACIÓN</a:t>
            </a:r>
            <a:endParaRPr lang="es-ES" sz="3600" dirty="0">
              <a:latin typeface="Arial" pitchFamily="34" charset="0"/>
              <a:cs typeface="Arial" pitchFamily="34" charset="0"/>
            </a:endParaRPr>
          </a:p>
        </p:txBody>
      </p:sp>
      <p:sp>
        <p:nvSpPr>
          <p:cNvPr id="6" name="5 CuadroTexto"/>
          <p:cNvSpPr txBox="1"/>
          <p:nvPr/>
        </p:nvSpPr>
        <p:spPr>
          <a:xfrm>
            <a:off x="285720" y="1643050"/>
            <a:ext cx="8643998" cy="400110"/>
          </a:xfrm>
          <a:prstGeom prst="rect">
            <a:avLst/>
          </a:prstGeom>
          <a:noFill/>
        </p:spPr>
        <p:txBody>
          <a:bodyPr wrap="square" rtlCol="0">
            <a:spAutoFit/>
          </a:bodyPr>
          <a:lstStyle/>
          <a:p>
            <a:r>
              <a:rPr lang="es-ES" sz="2000" dirty="0" smtClean="0">
                <a:latin typeface="Arial" pitchFamily="34" charset="0"/>
                <a:cs typeface="Arial" pitchFamily="34" charset="0"/>
              </a:rPr>
              <a:t>Estrategia de ventaja competitiva o de desarrollo</a:t>
            </a:r>
            <a:endParaRPr lang="es-ES" sz="2000" dirty="0">
              <a:latin typeface="Arial" pitchFamily="34" charset="0"/>
              <a:cs typeface="Arial" pitchFamily="34" charset="0"/>
            </a:endParaRPr>
          </a:p>
        </p:txBody>
      </p:sp>
      <p:sp>
        <p:nvSpPr>
          <p:cNvPr id="28" name="27 CuadroTexto"/>
          <p:cNvSpPr txBox="1"/>
          <p:nvPr/>
        </p:nvSpPr>
        <p:spPr>
          <a:xfrm>
            <a:off x="285720" y="4000504"/>
            <a:ext cx="8643998" cy="400110"/>
          </a:xfrm>
          <a:prstGeom prst="rect">
            <a:avLst/>
          </a:prstGeom>
          <a:noFill/>
        </p:spPr>
        <p:txBody>
          <a:bodyPr wrap="square" rtlCol="0">
            <a:spAutoFit/>
          </a:bodyPr>
          <a:lstStyle/>
          <a:p>
            <a:r>
              <a:rPr lang="es-ES" sz="2000" b="1" i="1" dirty="0" smtClean="0">
                <a:latin typeface="Arial" pitchFamily="34" charset="0"/>
                <a:cs typeface="Arial" pitchFamily="34" charset="0"/>
              </a:rPr>
              <a:t>DEFINICIÓN DE LA ESTRATEGIA EMPRESARIAL </a:t>
            </a:r>
            <a:endParaRPr lang="es-ES" sz="2000" b="1" i="1" dirty="0">
              <a:latin typeface="Arial" pitchFamily="34" charset="0"/>
              <a:cs typeface="Arial" pitchFamily="34" charset="0"/>
            </a:endParaRPr>
          </a:p>
        </p:txBody>
      </p:sp>
      <p:graphicFrame>
        <p:nvGraphicFramePr>
          <p:cNvPr id="8" name="7 Tabla"/>
          <p:cNvGraphicFramePr>
            <a:graphicFrameLocks noGrp="1"/>
          </p:cNvGraphicFramePr>
          <p:nvPr/>
        </p:nvGraphicFramePr>
        <p:xfrm>
          <a:off x="500034" y="2225994"/>
          <a:ext cx="8072494" cy="1417320"/>
        </p:xfrm>
        <a:graphic>
          <a:graphicData uri="http://schemas.openxmlformats.org/drawingml/2006/table">
            <a:tbl>
              <a:tblPr/>
              <a:tblGrid>
                <a:gridCol w="1915083"/>
                <a:gridCol w="6157411"/>
              </a:tblGrid>
              <a:tr h="274312">
                <a:tc>
                  <a:txBody>
                    <a:bodyPr/>
                    <a:lstStyle/>
                    <a:p>
                      <a:pPr marL="0" indent="0" algn="ctr">
                        <a:spcAft>
                          <a:spcPts val="0"/>
                        </a:spcAft>
                      </a:pPr>
                      <a:r>
                        <a:rPr lang="es-MX" sz="900" b="1" dirty="0">
                          <a:solidFill>
                            <a:srgbClr val="FFC000"/>
                          </a:solidFill>
                          <a:latin typeface="Arial"/>
                          <a:ea typeface="Calibri"/>
                        </a:rPr>
                        <a:t>ESTRATEGIA</a:t>
                      </a:r>
                      <a:endParaRPr lang="es-ES" sz="1200" dirty="0">
                        <a:solidFill>
                          <a:srgbClr val="FFC000"/>
                        </a:solidFill>
                        <a:latin typeface="Arial"/>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marL="0" indent="0" algn="ctr">
                        <a:spcAft>
                          <a:spcPts val="0"/>
                        </a:spcAft>
                      </a:pPr>
                      <a:r>
                        <a:rPr lang="es-MX" sz="900" b="1" dirty="0">
                          <a:solidFill>
                            <a:srgbClr val="FFC000"/>
                          </a:solidFill>
                          <a:latin typeface="Arial"/>
                          <a:ea typeface="Calibri"/>
                        </a:rPr>
                        <a:t>APLICACION</a:t>
                      </a:r>
                      <a:endParaRPr lang="es-ES" sz="1200" dirty="0">
                        <a:solidFill>
                          <a:srgbClr val="FFC000"/>
                        </a:solidFill>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1143008">
                <a:tc>
                  <a:txBody>
                    <a:bodyPr/>
                    <a:lstStyle/>
                    <a:p>
                      <a:pPr marL="0" indent="0" algn="ctr">
                        <a:spcAft>
                          <a:spcPts val="0"/>
                        </a:spcAft>
                      </a:pPr>
                      <a:r>
                        <a:rPr lang="es-MX" sz="1200" b="1" dirty="0">
                          <a:solidFill>
                            <a:schemeClr val="tx1"/>
                          </a:solidFill>
                          <a:latin typeface="Arial"/>
                          <a:ea typeface="Calibri"/>
                        </a:rPr>
                        <a:t>Diferenciación</a:t>
                      </a:r>
                      <a:endParaRPr lang="es-ES" sz="1200" dirty="0">
                        <a:solidFill>
                          <a:schemeClr val="tx1"/>
                        </a:solidFill>
                        <a:latin typeface="Arial"/>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indent="0" algn="just">
                        <a:spcAft>
                          <a:spcPts val="0"/>
                        </a:spcAft>
                      </a:pPr>
                      <a:r>
                        <a:rPr lang="es-ES" sz="1200" dirty="0">
                          <a:solidFill>
                            <a:schemeClr val="tx1"/>
                          </a:solidFill>
                          <a:latin typeface="Arial"/>
                          <a:ea typeface="Calibri"/>
                        </a:rPr>
                        <a:t>La estrategia empleada por ESTAMPATEX debe centrarse en la satisfacción de las necesidades de las PYMES de las provincias de Pichincha e Imbabura. Desarrollando un estudio constante de las mismas; y orientadas a lograr el aumento de la participación de mercado a través de la mejora, de la innovación y de la calidad del servicio ofrecido, con una diferenciación notable ante la competencia, las cuales ayuden a conseguir a largo plazo la rentabilidad de la empresa.</a:t>
                      </a:r>
                    </a:p>
                  </a:txBody>
                  <a:tcPr marL="68580" marR="68580" marT="0" marB="0">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500034" y="4643446"/>
            <a:ext cx="8072494" cy="1477328"/>
          </a:xfrm>
          <a:prstGeom prst="rect">
            <a:avLst/>
          </a:prstGeom>
          <a:ln w="25400" cmpd="dbl">
            <a:solidFill>
              <a:schemeClr val="tx1"/>
            </a:solidFill>
          </a:ln>
        </p:spPr>
        <p:txBody>
          <a:bodyPr wrap="square">
            <a:spAutoFit/>
          </a:bodyPr>
          <a:lstStyle/>
          <a:p>
            <a:pPr lvl="0" algn="just" fontAlgn="base">
              <a:spcBef>
                <a:spcPct val="0"/>
              </a:spcBef>
              <a:spcAft>
                <a:spcPct val="0"/>
              </a:spcAft>
            </a:pPr>
            <a:r>
              <a:rPr lang="es-ES" b="1" i="1" dirty="0" smtClean="0">
                <a:latin typeface="Arial" pitchFamily="34" charset="0"/>
                <a:ea typeface="Times New Roman" pitchFamily="18" charset="0"/>
              </a:rPr>
              <a:t>Hacer de ESTAMPATEX una empresa especializada en brindar a los Pequeños y Medianos Empresarios de las Provincias de Pichincha e Imbabura, el servicio de estampación textil con impresión digital directa; caracterizado por una atención personalizada, innovadora, con precios accesibles y diseños exclusivos. </a:t>
            </a:r>
            <a:endParaRPr lang="es-ES" sz="2800" dirty="0" smtClean="0">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LA EMPRESA Y SU ORGANIZACIÓN</a:t>
            </a:r>
            <a:endParaRPr lang="es-ES" sz="3600" dirty="0">
              <a:latin typeface="Arial" pitchFamily="34" charset="0"/>
              <a:cs typeface="Arial" pitchFamily="34" charset="0"/>
            </a:endParaRPr>
          </a:p>
        </p:txBody>
      </p:sp>
      <p:sp>
        <p:nvSpPr>
          <p:cNvPr id="4" name="3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ORGANIZACIÓN  ADMINISTRATIVA</a:t>
            </a:r>
            <a:endParaRPr lang="es-ES" sz="2000" u="sng"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b="1" i="1" dirty="0" smtClean="0">
                <a:latin typeface="Arial" pitchFamily="34" charset="0"/>
                <a:cs typeface="Arial" pitchFamily="34" charset="0"/>
              </a:rPr>
              <a:t>ORGANIGRAMA</a:t>
            </a:r>
            <a:r>
              <a:rPr lang="es-ES" sz="1600" dirty="0" smtClean="0">
                <a:latin typeface="Arial" pitchFamily="34" charset="0"/>
                <a:cs typeface="Arial" pitchFamily="34" charset="0"/>
              </a:rPr>
              <a:t> </a:t>
            </a:r>
            <a:endParaRPr lang="es-ES" sz="1600" dirty="0">
              <a:latin typeface="Arial" pitchFamily="34" charset="0"/>
              <a:cs typeface="Arial" pitchFamily="34" charset="0"/>
            </a:endParaRPr>
          </a:p>
        </p:txBody>
      </p:sp>
      <p:grpSp>
        <p:nvGrpSpPr>
          <p:cNvPr id="201745" name="91 Grupo"/>
          <p:cNvGrpSpPr>
            <a:grpSpLocks/>
          </p:cNvGrpSpPr>
          <p:nvPr/>
        </p:nvGrpSpPr>
        <p:grpSpPr bwMode="auto">
          <a:xfrm>
            <a:off x="1428728" y="2571744"/>
            <a:ext cx="6215106" cy="3968750"/>
            <a:chOff x="0" y="0"/>
            <a:chExt cx="56451" cy="39693"/>
          </a:xfrm>
        </p:grpSpPr>
        <p:sp>
          <p:nvSpPr>
            <p:cNvPr id="29" name="29 Cuadro de texto"/>
            <p:cNvSpPr txBox="1">
              <a:spLocks noChangeArrowheads="1"/>
            </p:cNvSpPr>
            <p:nvPr/>
          </p:nvSpPr>
          <p:spPr bwMode="auto">
            <a:xfrm>
              <a:off x="21621" y="0"/>
              <a:ext cx="14764" cy="3333"/>
            </a:xfrm>
            <a:prstGeom prst="rect">
              <a:avLst/>
            </a:prstGeom>
            <a:gradFill rotWithShape="1">
              <a:gsLst>
                <a:gs pos="0">
                  <a:srgbClr val="5D417E"/>
                </a:gs>
                <a:gs pos="80000">
                  <a:srgbClr val="7B58A6"/>
                </a:gs>
                <a:gs pos="100000">
                  <a:srgbClr val="7B57A8"/>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JUNTA GENERAL DE ACCIONISTAS</a:t>
              </a:r>
              <a:endParaRPr kumimoji="0" lang="es-ES" sz="1800" b="0" i="0" u="none" strike="noStrike" cap="none" normalizeH="0" baseline="0" smtClean="0">
                <a:ln>
                  <a:noFill/>
                </a:ln>
                <a:solidFill>
                  <a:schemeClr val="tx1"/>
                </a:solidFill>
                <a:effectLst/>
                <a:latin typeface="Arial" pitchFamily="34" charset="0"/>
              </a:endParaRPr>
            </a:p>
          </p:txBody>
        </p:sp>
        <p:sp>
          <p:nvSpPr>
            <p:cNvPr id="31" name="31 Cuadro de texto"/>
            <p:cNvSpPr txBox="1">
              <a:spLocks noChangeArrowheads="1"/>
            </p:cNvSpPr>
            <p:nvPr/>
          </p:nvSpPr>
          <p:spPr bwMode="auto">
            <a:xfrm>
              <a:off x="21717" y="5810"/>
              <a:ext cx="14668" cy="1905"/>
            </a:xfrm>
            <a:prstGeom prst="rect">
              <a:avLst/>
            </a:prstGeom>
            <a:gradFill rotWithShape="1">
              <a:gsLst>
                <a:gs pos="0">
                  <a:srgbClr val="5D417E"/>
                </a:gs>
                <a:gs pos="80000">
                  <a:srgbClr val="7B58A6"/>
                </a:gs>
                <a:gs pos="100000">
                  <a:srgbClr val="7B57A8"/>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PRESIDENTE</a:t>
              </a:r>
              <a:endParaRPr kumimoji="0" lang="es-ES" sz="1800" b="0" i="0" u="none" strike="noStrike" cap="none" normalizeH="0" baseline="0" smtClean="0">
                <a:ln>
                  <a:noFill/>
                </a:ln>
                <a:solidFill>
                  <a:schemeClr val="tx1"/>
                </a:solidFill>
                <a:effectLst/>
                <a:latin typeface="Arial" pitchFamily="34" charset="0"/>
              </a:endParaRPr>
            </a:p>
          </p:txBody>
        </p:sp>
        <p:sp>
          <p:nvSpPr>
            <p:cNvPr id="46" name="46 Cuadro de texto"/>
            <p:cNvSpPr txBox="1">
              <a:spLocks noChangeArrowheads="1"/>
            </p:cNvSpPr>
            <p:nvPr/>
          </p:nvSpPr>
          <p:spPr bwMode="auto">
            <a:xfrm>
              <a:off x="21717" y="10287"/>
              <a:ext cx="14668" cy="2000"/>
            </a:xfrm>
            <a:prstGeom prst="rect">
              <a:avLst/>
            </a:prstGeom>
            <a:gradFill rotWithShape="1">
              <a:gsLst>
                <a:gs pos="0">
                  <a:srgbClr val="5D417E"/>
                </a:gs>
                <a:gs pos="80000">
                  <a:srgbClr val="7B58A6"/>
                </a:gs>
                <a:gs pos="100000">
                  <a:srgbClr val="7B57A8"/>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GERENTE GENERAL</a:t>
              </a:r>
              <a:endParaRPr kumimoji="0" lang="es-ES" sz="1800" b="0" i="0" u="none" strike="noStrike" cap="none" normalizeH="0" baseline="0" smtClean="0">
                <a:ln>
                  <a:noFill/>
                </a:ln>
                <a:solidFill>
                  <a:schemeClr val="tx1"/>
                </a:solidFill>
                <a:effectLst/>
                <a:latin typeface="Arial" pitchFamily="34" charset="0"/>
              </a:endParaRPr>
            </a:p>
          </p:txBody>
        </p:sp>
        <p:sp>
          <p:nvSpPr>
            <p:cNvPr id="53" name="53 Cuadro de texto"/>
            <p:cNvSpPr txBox="1">
              <a:spLocks noChangeArrowheads="1"/>
            </p:cNvSpPr>
            <p:nvPr/>
          </p:nvSpPr>
          <p:spPr bwMode="auto">
            <a:xfrm>
              <a:off x="0" y="22479"/>
              <a:ext cx="14001" cy="3492"/>
            </a:xfrm>
            <a:prstGeom prst="rect">
              <a:avLst/>
            </a:prstGeom>
            <a:gradFill rotWithShape="1">
              <a:gsLst>
                <a:gs pos="0">
                  <a:srgbClr val="769535"/>
                </a:gs>
                <a:gs pos="80000">
                  <a:srgbClr val="9BC348"/>
                </a:gs>
                <a:gs pos="100000">
                  <a:srgbClr val="9CC74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GERENTE ADMINISTRATIVO</a:t>
              </a:r>
              <a:endParaRPr kumimoji="0" lang="es-ES" sz="1800" b="0" i="0" u="none" strike="noStrike" cap="none" normalizeH="0" baseline="0" smtClean="0">
                <a:ln>
                  <a:noFill/>
                </a:ln>
                <a:solidFill>
                  <a:schemeClr val="tx1"/>
                </a:solidFill>
                <a:effectLst/>
                <a:latin typeface="Arial" pitchFamily="34" charset="0"/>
              </a:endParaRPr>
            </a:p>
          </p:txBody>
        </p:sp>
        <p:sp>
          <p:nvSpPr>
            <p:cNvPr id="54" name="54 Cuadro de texto"/>
            <p:cNvSpPr txBox="1">
              <a:spLocks noChangeArrowheads="1"/>
            </p:cNvSpPr>
            <p:nvPr/>
          </p:nvSpPr>
          <p:spPr bwMode="auto">
            <a:xfrm>
              <a:off x="40100" y="13335"/>
              <a:ext cx="11049" cy="3428"/>
            </a:xfrm>
            <a:prstGeom prst="rect">
              <a:avLst/>
            </a:prstGeom>
            <a:gradFill rotWithShape="1">
              <a:gsLst>
                <a:gs pos="0">
                  <a:srgbClr val="CB6C1D"/>
                </a:gs>
                <a:gs pos="80000">
                  <a:srgbClr val="FF8F2A"/>
                </a:gs>
                <a:gs pos="100000">
                  <a:srgbClr val="FF8F2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SECRETARIA RECEPCIONISTA</a:t>
              </a:r>
              <a:endParaRPr kumimoji="0" lang="es-ES" sz="1800" b="0" i="0" u="none" strike="noStrike" cap="none" normalizeH="0" baseline="0" smtClean="0">
                <a:ln>
                  <a:noFill/>
                </a:ln>
                <a:solidFill>
                  <a:schemeClr val="tx1"/>
                </a:solidFill>
                <a:effectLst/>
                <a:latin typeface="Arial" pitchFamily="34" charset="0"/>
              </a:endParaRPr>
            </a:p>
          </p:txBody>
        </p:sp>
        <p:sp>
          <p:nvSpPr>
            <p:cNvPr id="55" name="55 Cuadro de texto"/>
            <p:cNvSpPr txBox="1">
              <a:spLocks noChangeArrowheads="1"/>
            </p:cNvSpPr>
            <p:nvPr/>
          </p:nvSpPr>
          <p:spPr bwMode="auto">
            <a:xfrm>
              <a:off x="42957" y="22574"/>
              <a:ext cx="10337" cy="3413"/>
            </a:xfrm>
            <a:prstGeom prst="rect">
              <a:avLst/>
            </a:prstGeom>
            <a:gradFill rotWithShape="1">
              <a:gsLst>
                <a:gs pos="0">
                  <a:srgbClr val="9B2D2A"/>
                </a:gs>
                <a:gs pos="80000">
                  <a:srgbClr val="CB3D3A"/>
                </a:gs>
                <a:gs pos="100000">
                  <a:srgbClr val="CE3B37"/>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GERENTE DE VENTAS</a:t>
              </a:r>
              <a:endParaRPr kumimoji="0" lang="es-ES" sz="1800" b="0" i="0" u="none" strike="noStrike" cap="none" normalizeH="0" baseline="0" smtClean="0">
                <a:ln>
                  <a:noFill/>
                </a:ln>
                <a:solidFill>
                  <a:schemeClr val="tx1"/>
                </a:solidFill>
                <a:effectLst/>
                <a:latin typeface="Arial" pitchFamily="34" charset="0"/>
              </a:endParaRPr>
            </a:p>
          </p:txBody>
        </p:sp>
        <p:sp>
          <p:nvSpPr>
            <p:cNvPr id="56" name="56 Cuadro de texto"/>
            <p:cNvSpPr txBox="1">
              <a:spLocks noChangeArrowheads="1"/>
            </p:cNvSpPr>
            <p:nvPr/>
          </p:nvSpPr>
          <p:spPr bwMode="auto">
            <a:xfrm>
              <a:off x="3143" y="26574"/>
              <a:ext cx="10896" cy="4293"/>
            </a:xfrm>
            <a:prstGeom prst="rect">
              <a:avLst/>
            </a:prstGeom>
            <a:gradFill rotWithShape="1">
              <a:gsLst>
                <a:gs pos="0">
                  <a:srgbClr val="769535"/>
                </a:gs>
                <a:gs pos="80000">
                  <a:srgbClr val="9BC348"/>
                </a:gs>
                <a:gs pos="100000">
                  <a:srgbClr val="9CC74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CONTABILIDAD GENERAL Y COSTOS</a:t>
              </a:r>
              <a:endParaRPr kumimoji="0" lang="es-ES" sz="1800" b="0" i="0" u="none" strike="noStrike" cap="none" normalizeH="0" baseline="0" smtClean="0">
                <a:ln>
                  <a:noFill/>
                </a:ln>
                <a:solidFill>
                  <a:schemeClr val="tx1"/>
                </a:solidFill>
                <a:effectLst/>
                <a:latin typeface="Arial" pitchFamily="34" charset="0"/>
              </a:endParaRPr>
            </a:p>
          </p:txBody>
        </p:sp>
        <p:sp>
          <p:nvSpPr>
            <p:cNvPr id="57" name="57 Cuadro de texto"/>
            <p:cNvSpPr txBox="1">
              <a:spLocks noChangeArrowheads="1"/>
            </p:cNvSpPr>
            <p:nvPr/>
          </p:nvSpPr>
          <p:spPr bwMode="auto">
            <a:xfrm>
              <a:off x="21907" y="22383"/>
              <a:ext cx="14002" cy="3578"/>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GERENTE DE PRODUCCIÓN</a:t>
              </a:r>
              <a:endParaRPr kumimoji="0" lang="es-ES" sz="1800" b="0" i="0" u="none" strike="noStrike" cap="none" normalizeH="0" baseline="0" smtClean="0">
                <a:ln>
                  <a:noFill/>
                </a:ln>
                <a:solidFill>
                  <a:schemeClr val="tx1"/>
                </a:solidFill>
                <a:effectLst/>
                <a:latin typeface="Arial" pitchFamily="34" charset="0"/>
              </a:endParaRPr>
            </a:p>
          </p:txBody>
        </p:sp>
        <p:cxnSp>
          <p:nvCxnSpPr>
            <p:cNvPr id="58" name="58 Conector recto de flecha"/>
            <p:cNvCxnSpPr>
              <a:cxnSpLocks noChangeShapeType="1"/>
            </p:cNvCxnSpPr>
            <p:nvPr/>
          </p:nvCxnSpPr>
          <p:spPr bwMode="auto">
            <a:xfrm>
              <a:off x="28765" y="3333"/>
              <a:ext cx="0" cy="238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cxnSp>
          <p:nvCxnSpPr>
            <p:cNvPr id="59" name="59 Conector recto de flecha"/>
            <p:cNvCxnSpPr>
              <a:cxnSpLocks noChangeShapeType="1"/>
            </p:cNvCxnSpPr>
            <p:nvPr/>
          </p:nvCxnSpPr>
          <p:spPr bwMode="auto">
            <a:xfrm>
              <a:off x="28765" y="7810"/>
              <a:ext cx="0" cy="238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sp>
          <p:nvSpPr>
            <p:cNvPr id="60" name="60 Conector recto"/>
            <p:cNvSpPr>
              <a:spLocks noChangeShapeType="1"/>
            </p:cNvSpPr>
            <p:nvPr/>
          </p:nvSpPr>
          <p:spPr bwMode="auto">
            <a:xfrm>
              <a:off x="6953" y="19621"/>
              <a:ext cx="43052"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s-ES"/>
            </a:p>
          </p:txBody>
        </p:sp>
        <p:cxnSp>
          <p:nvCxnSpPr>
            <p:cNvPr id="61" name="61 Conector recto de flecha"/>
            <p:cNvCxnSpPr>
              <a:cxnSpLocks noChangeShapeType="1"/>
            </p:cNvCxnSpPr>
            <p:nvPr/>
          </p:nvCxnSpPr>
          <p:spPr bwMode="auto">
            <a:xfrm>
              <a:off x="28765" y="12287"/>
              <a:ext cx="0" cy="1000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cxnSp>
          <p:nvCxnSpPr>
            <p:cNvPr id="62" name="62 Conector recto de flecha"/>
            <p:cNvCxnSpPr>
              <a:cxnSpLocks noChangeShapeType="1"/>
            </p:cNvCxnSpPr>
            <p:nvPr/>
          </p:nvCxnSpPr>
          <p:spPr bwMode="auto">
            <a:xfrm>
              <a:off x="28765" y="15144"/>
              <a:ext cx="11335"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sp>
          <p:nvSpPr>
            <p:cNvPr id="63" name="63 Cuadro de texto"/>
            <p:cNvSpPr txBox="1">
              <a:spLocks noChangeArrowheads="1"/>
            </p:cNvSpPr>
            <p:nvPr/>
          </p:nvSpPr>
          <p:spPr bwMode="auto">
            <a:xfrm>
              <a:off x="3143" y="31527"/>
              <a:ext cx="10820" cy="3429"/>
            </a:xfrm>
            <a:prstGeom prst="rect">
              <a:avLst/>
            </a:prstGeom>
            <a:gradFill rotWithShape="1">
              <a:gsLst>
                <a:gs pos="0">
                  <a:srgbClr val="769535"/>
                </a:gs>
                <a:gs pos="80000">
                  <a:srgbClr val="9BC348"/>
                </a:gs>
                <a:gs pos="100000">
                  <a:srgbClr val="9CC74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RECURSOS HUMANOS</a:t>
              </a:r>
              <a:endParaRPr kumimoji="0" lang="es-ES" sz="1800" b="0" i="0" u="none" strike="noStrike" cap="none" normalizeH="0" baseline="0" smtClean="0">
                <a:ln>
                  <a:noFill/>
                </a:ln>
                <a:solidFill>
                  <a:schemeClr val="tx1"/>
                </a:solidFill>
                <a:effectLst/>
                <a:latin typeface="Arial" pitchFamily="34" charset="0"/>
              </a:endParaRPr>
            </a:p>
          </p:txBody>
        </p:sp>
        <p:sp>
          <p:nvSpPr>
            <p:cNvPr id="64" name="64 Cuadro de texto"/>
            <p:cNvSpPr txBox="1">
              <a:spLocks noChangeArrowheads="1"/>
            </p:cNvSpPr>
            <p:nvPr/>
          </p:nvSpPr>
          <p:spPr bwMode="auto">
            <a:xfrm>
              <a:off x="30956" y="29622"/>
              <a:ext cx="10566" cy="3010"/>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SUPERVISOR DE PRODUCCIÓN</a:t>
              </a:r>
              <a:endParaRPr kumimoji="0" lang="es-ES" sz="1800" b="0" i="0" u="none" strike="noStrike" cap="none" normalizeH="0" baseline="0" smtClean="0">
                <a:ln>
                  <a:noFill/>
                </a:ln>
                <a:solidFill>
                  <a:schemeClr val="tx1"/>
                </a:solidFill>
                <a:effectLst/>
                <a:latin typeface="Arial" pitchFamily="34" charset="0"/>
              </a:endParaRPr>
            </a:p>
          </p:txBody>
        </p:sp>
        <p:sp>
          <p:nvSpPr>
            <p:cNvPr id="65" name="65 Cuadro de texto"/>
            <p:cNvSpPr txBox="1">
              <a:spLocks noChangeArrowheads="1"/>
            </p:cNvSpPr>
            <p:nvPr/>
          </p:nvSpPr>
          <p:spPr bwMode="auto">
            <a:xfrm>
              <a:off x="16383" y="27146"/>
              <a:ext cx="10572" cy="2489"/>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BODEGA</a:t>
              </a:r>
              <a:endParaRPr kumimoji="0" lang="es-ES" sz="1800" b="0" i="0" u="none" strike="noStrike" cap="none" normalizeH="0" baseline="0" smtClean="0">
                <a:ln>
                  <a:noFill/>
                </a:ln>
                <a:solidFill>
                  <a:schemeClr val="tx1"/>
                </a:solidFill>
                <a:effectLst/>
                <a:latin typeface="Arial" pitchFamily="34" charset="0"/>
              </a:endParaRPr>
            </a:p>
          </p:txBody>
        </p:sp>
        <p:sp>
          <p:nvSpPr>
            <p:cNvPr id="66" name="66 Cuadro de texto"/>
            <p:cNvSpPr txBox="1">
              <a:spLocks noChangeArrowheads="1"/>
            </p:cNvSpPr>
            <p:nvPr/>
          </p:nvSpPr>
          <p:spPr bwMode="auto">
            <a:xfrm>
              <a:off x="46101" y="26670"/>
              <a:ext cx="10255" cy="2222"/>
            </a:xfrm>
            <a:prstGeom prst="rect">
              <a:avLst/>
            </a:prstGeom>
            <a:gradFill rotWithShape="1">
              <a:gsLst>
                <a:gs pos="0">
                  <a:srgbClr val="9B2D2A"/>
                </a:gs>
                <a:gs pos="80000">
                  <a:srgbClr val="CB3D3A"/>
                </a:gs>
                <a:gs pos="100000">
                  <a:srgbClr val="CE3B37"/>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FACTURACIÓN</a:t>
              </a:r>
              <a:endParaRPr kumimoji="0" lang="es-ES" sz="1800" b="0" i="0" u="none" strike="noStrike" cap="none" normalizeH="0" baseline="0" smtClean="0">
                <a:ln>
                  <a:noFill/>
                </a:ln>
                <a:solidFill>
                  <a:schemeClr val="tx1"/>
                </a:solidFill>
                <a:effectLst/>
                <a:latin typeface="Arial" pitchFamily="34" charset="0"/>
              </a:endParaRPr>
            </a:p>
          </p:txBody>
        </p:sp>
        <p:cxnSp>
          <p:nvCxnSpPr>
            <p:cNvPr id="67" name="67 Conector recto de flecha"/>
            <p:cNvCxnSpPr>
              <a:cxnSpLocks noChangeShapeType="1"/>
            </p:cNvCxnSpPr>
            <p:nvPr/>
          </p:nvCxnSpPr>
          <p:spPr bwMode="auto">
            <a:xfrm>
              <a:off x="6953" y="19526"/>
              <a:ext cx="0" cy="285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cxnSp>
          <p:nvCxnSpPr>
            <p:cNvPr id="68" name="68 Conector recto de flecha"/>
            <p:cNvCxnSpPr>
              <a:cxnSpLocks noChangeShapeType="1"/>
            </p:cNvCxnSpPr>
            <p:nvPr/>
          </p:nvCxnSpPr>
          <p:spPr bwMode="auto">
            <a:xfrm>
              <a:off x="49815" y="19526"/>
              <a:ext cx="0" cy="285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sp>
          <p:nvSpPr>
            <p:cNvPr id="69" name="69 Conector recto"/>
            <p:cNvSpPr>
              <a:spLocks noChangeShapeType="1"/>
            </p:cNvSpPr>
            <p:nvPr/>
          </p:nvSpPr>
          <p:spPr bwMode="auto">
            <a:xfrm>
              <a:off x="952" y="26003"/>
              <a:ext cx="0" cy="7232"/>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s-ES"/>
            </a:p>
          </p:txBody>
        </p:sp>
        <p:cxnSp>
          <p:nvCxnSpPr>
            <p:cNvPr id="70" name="70 Conector recto de flecha"/>
            <p:cNvCxnSpPr>
              <a:cxnSpLocks noChangeShapeType="1"/>
            </p:cNvCxnSpPr>
            <p:nvPr/>
          </p:nvCxnSpPr>
          <p:spPr bwMode="auto">
            <a:xfrm>
              <a:off x="952" y="28765"/>
              <a:ext cx="2222"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cxnSp>
          <p:nvCxnSpPr>
            <p:cNvPr id="71" name="71 Conector recto de flecha"/>
            <p:cNvCxnSpPr>
              <a:cxnSpLocks noChangeShapeType="1"/>
            </p:cNvCxnSpPr>
            <p:nvPr/>
          </p:nvCxnSpPr>
          <p:spPr bwMode="auto">
            <a:xfrm>
              <a:off x="952" y="33242"/>
              <a:ext cx="2222"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sp>
          <p:nvSpPr>
            <p:cNvPr id="72" name="72 Cuadro de texto"/>
            <p:cNvSpPr txBox="1">
              <a:spLocks noChangeArrowheads="1"/>
            </p:cNvSpPr>
            <p:nvPr/>
          </p:nvSpPr>
          <p:spPr bwMode="auto">
            <a:xfrm>
              <a:off x="46196" y="29527"/>
              <a:ext cx="10255" cy="2222"/>
            </a:xfrm>
            <a:prstGeom prst="rect">
              <a:avLst/>
            </a:prstGeom>
            <a:gradFill rotWithShape="1">
              <a:gsLst>
                <a:gs pos="0">
                  <a:srgbClr val="9B2D2A"/>
                </a:gs>
                <a:gs pos="80000">
                  <a:srgbClr val="CB3D3A"/>
                </a:gs>
                <a:gs pos="100000">
                  <a:srgbClr val="CE3B37"/>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DESPACHO</a:t>
              </a:r>
              <a:endParaRPr kumimoji="0" lang="es-ES" sz="1800" b="0" i="0" u="none" strike="noStrike" cap="none" normalizeH="0" baseline="0" smtClean="0">
                <a:ln>
                  <a:noFill/>
                </a:ln>
                <a:solidFill>
                  <a:schemeClr val="tx1"/>
                </a:solidFill>
                <a:effectLst/>
                <a:latin typeface="Arial" pitchFamily="34" charset="0"/>
              </a:endParaRPr>
            </a:p>
          </p:txBody>
        </p:sp>
        <p:sp>
          <p:nvSpPr>
            <p:cNvPr id="73" name="73 Conector recto"/>
            <p:cNvSpPr>
              <a:spLocks noChangeShapeType="1"/>
            </p:cNvSpPr>
            <p:nvPr/>
          </p:nvSpPr>
          <p:spPr bwMode="auto">
            <a:xfrm>
              <a:off x="44005" y="26003"/>
              <a:ext cx="0" cy="12001"/>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s-ES"/>
            </a:p>
          </p:txBody>
        </p:sp>
        <p:cxnSp>
          <p:nvCxnSpPr>
            <p:cNvPr id="75" name="75 Conector recto de flecha"/>
            <p:cNvCxnSpPr>
              <a:cxnSpLocks noChangeShapeType="1"/>
            </p:cNvCxnSpPr>
            <p:nvPr/>
          </p:nvCxnSpPr>
          <p:spPr bwMode="auto">
            <a:xfrm>
              <a:off x="44005" y="30670"/>
              <a:ext cx="2222"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cxnSp>
          <p:nvCxnSpPr>
            <p:cNvPr id="76" name="76 Conector recto de flecha"/>
            <p:cNvCxnSpPr>
              <a:cxnSpLocks noChangeShapeType="1"/>
            </p:cNvCxnSpPr>
            <p:nvPr/>
          </p:nvCxnSpPr>
          <p:spPr bwMode="auto">
            <a:xfrm>
              <a:off x="44005" y="27717"/>
              <a:ext cx="2222"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sp>
          <p:nvSpPr>
            <p:cNvPr id="77" name="77 Cuadro de texto"/>
            <p:cNvSpPr txBox="1">
              <a:spLocks noChangeArrowheads="1"/>
            </p:cNvSpPr>
            <p:nvPr/>
          </p:nvSpPr>
          <p:spPr bwMode="auto">
            <a:xfrm>
              <a:off x="46196" y="32385"/>
              <a:ext cx="10255" cy="3259"/>
            </a:xfrm>
            <a:prstGeom prst="rect">
              <a:avLst/>
            </a:prstGeom>
            <a:gradFill rotWithShape="1">
              <a:gsLst>
                <a:gs pos="0">
                  <a:srgbClr val="9B2D2A"/>
                </a:gs>
                <a:gs pos="80000">
                  <a:srgbClr val="CB3D3A"/>
                </a:gs>
                <a:gs pos="100000">
                  <a:srgbClr val="CE3B37"/>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ASESOR  DE VENTAS</a:t>
              </a:r>
              <a:endParaRPr kumimoji="0" lang="es-ES" sz="1800" b="0" i="0" u="none" strike="noStrike" cap="none" normalizeH="0" baseline="0" smtClean="0">
                <a:ln>
                  <a:noFill/>
                </a:ln>
                <a:solidFill>
                  <a:schemeClr val="tx1"/>
                </a:solidFill>
                <a:effectLst/>
                <a:latin typeface="Arial" pitchFamily="34" charset="0"/>
              </a:endParaRPr>
            </a:p>
          </p:txBody>
        </p:sp>
        <p:sp>
          <p:nvSpPr>
            <p:cNvPr id="78" name="78 Cuadro de texto"/>
            <p:cNvSpPr txBox="1">
              <a:spLocks noChangeArrowheads="1"/>
            </p:cNvSpPr>
            <p:nvPr/>
          </p:nvSpPr>
          <p:spPr bwMode="auto">
            <a:xfrm>
              <a:off x="46196" y="36195"/>
              <a:ext cx="10255" cy="3498"/>
            </a:xfrm>
            <a:prstGeom prst="rect">
              <a:avLst/>
            </a:prstGeom>
            <a:gradFill rotWithShape="1">
              <a:gsLst>
                <a:gs pos="0">
                  <a:srgbClr val="9B2D2A"/>
                </a:gs>
                <a:gs pos="80000">
                  <a:srgbClr val="CB3D3A"/>
                </a:gs>
                <a:gs pos="100000">
                  <a:srgbClr val="CE3B37"/>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ASESOR DE VENTAS</a:t>
              </a:r>
              <a:endParaRPr kumimoji="0" lang="es-ES" sz="1800" b="0" i="0" u="none" strike="noStrike" cap="none" normalizeH="0" baseline="0" smtClean="0">
                <a:ln>
                  <a:noFill/>
                </a:ln>
                <a:solidFill>
                  <a:schemeClr val="tx1"/>
                </a:solidFill>
                <a:effectLst/>
                <a:latin typeface="Arial" pitchFamily="34" charset="0"/>
              </a:endParaRPr>
            </a:p>
          </p:txBody>
        </p:sp>
        <p:cxnSp>
          <p:nvCxnSpPr>
            <p:cNvPr id="79" name="79 Conector recto de flecha"/>
            <p:cNvCxnSpPr>
              <a:cxnSpLocks noChangeShapeType="1"/>
            </p:cNvCxnSpPr>
            <p:nvPr/>
          </p:nvCxnSpPr>
          <p:spPr bwMode="auto">
            <a:xfrm>
              <a:off x="44005" y="33909"/>
              <a:ext cx="2222"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cxnSp>
          <p:nvCxnSpPr>
            <p:cNvPr id="80" name="80 Conector recto de flecha"/>
            <p:cNvCxnSpPr>
              <a:cxnSpLocks noChangeShapeType="1"/>
            </p:cNvCxnSpPr>
            <p:nvPr/>
          </p:nvCxnSpPr>
          <p:spPr bwMode="auto">
            <a:xfrm>
              <a:off x="44005" y="38004"/>
              <a:ext cx="2222"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sp>
          <p:nvSpPr>
            <p:cNvPr id="81" name="81 Cuadro de texto"/>
            <p:cNvSpPr txBox="1">
              <a:spLocks noChangeArrowheads="1"/>
            </p:cNvSpPr>
            <p:nvPr/>
          </p:nvSpPr>
          <p:spPr bwMode="auto">
            <a:xfrm>
              <a:off x="16383" y="30194"/>
              <a:ext cx="10610" cy="2946"/>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DISEÑO</a:t>
              </a:r>
              <a:endParaRPr kumimoji="0" lang="es-ES" sz="1800" b="0" i="0" u="none" strike="noStrike" cap="none" normalizeH="0" baseline="0" smtClean="0">
                <a:ln>
                  <a:noFill/>
                </a:ln>
                <a:solidFill>
                  <a:schemeClr val="tx1"/>
                </a:solidFill>
                <a:effectLst/>
                <a:latin typeface="Arial" pitchFamily="34" charset="0"/>
              </a:endParaRPr>
            </a:p>
          </p:txBody>
        </p:sp>
        <p:sp>
          <p:nvSpPr>
            <p:cNvPr id="82" name="82 Cuadro de texto"/>
            <p:cNvSpPr txBox="1">
              <a:spLocks noChangeArrowheads="1"/>
            </p:cNvSpPr>
            <p:nvPr/>
          </p:nvSpPr>
          <p:spPr bwMode="auto">
            <a:xfrm>
              <a:off x="31051" y="34956"/>
              <a:ext cx="10566" cy="3486"/>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OPERARIOS DE PRODUCCIÓN</a:t>
              </a:r>
              <a:endParaRPr kumimoji="0" lang="es-ES" sz="1800" b="0" i="0" u="none" strike="noStrike" cap="none" normalizeH="0" baseline="0" smtClean="0">
                <a:ln>
                  <a:noFill/>
                </a:ln>
                <a:solidFill>
                  <a:schemeClr val="tx1"/>
                </a:solidFill>
                <a:effectLst/>
                <a:latin typeface="Arial" pitchFamily="34" charset="0"/>
              </a:endParaRPr>
            </a:p>
          </p:txBody>
        </p:sp>
        <p:sp>
          <p:nvSpPr>
            <p:cNvPr id="83" name="83 Cuadro de texto"/>
            <p:cNvSpPr txBox="1">
              <a:spLocks noChangeArrowheads="1"/>
            </p:cNvSpPr>
            <p:nvPr/>
          </p:nvSpPr>
          <p:spPr bwMode="auto">
            <a:xfrm>
              <a:off x="16478" y="33718"/>
              <a:ext cx="10611" cy="3562"/>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tx1"/>
                  </a:solidFill>
                  <a:effectLst/>
                  <a:latin typeface="Book Antiqua" pitchFamily="18" charset="0"/>
                </a:rPr>
                <a:t>CONTROL DE CALIDAD</a:t>
              </a:r>
              <a:endParaRPr kumimoji="0" lang="es-ES" sz="1800" b="0" i="0" u="none" strike="noStrike" cap="none" normalizeH="0" baseline="0" smtClean="0">
                <a:ln>
                  <a:noFill/>
                </a:ln>
                <a:solidFill>
                  <a:schemeClr val="tx1"/>
                </a:solidFill>
                <a:effectLst/>
                <a:latin typeface="Arial" pitchFamily="34" charset="0"/>
              </a:endParaRPr>
            </a:p>
          </p:txBody>
        </p:sp>
        <p:cxnSp>
          <p:nvCxnSpPr>
            <p:cNvPr id="84" name="84 Conector recto de flecha"/>
            <p:cNvCxnSpPr>
              <a:cxnSpLocks noChangeShapeType="1"/>
            </p:cNvCxnSpPr>
            <p:nvPr/>
          </p:nvCxnSpPr>
          <p:spPr bwMode="auto">
            <a:xfrm>
              <a:off x="36004" y="32575"/>
              <a:ext cx="0" cy="237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sp>
          <p:nvSpPr>
            <p:cNvPr id="85" name="85 Conector recto"/>
            <p:cNvSpPr>
              <a:spLocks noChangeShapeType="1"/>
            </p:cNvSpPr>
            <p:nvPr/>
          </p:nvSpPr>
          <p:spPr bwMode="auto">
            <a:xfrm>
              <a:off x="28860" y="26003"/>
              <a:ext cx="0" cy="9639"/>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s-ES"/>
            </a:p>
          </p:txBody>
        </p:sp>
        <p:cxnSp>
          <p:nvCxnSpPr>
            <p:cNvPr id="86" name="86 Conector recto de flecha"/>
            <p:cNvCxnSpPr>
              <a:cxnSpLocks noChangeShapeType="1"/>
            </p:cNvCxnSpPr>
            <p:nvPr/>
          </p:nvCxnSpPr>
          <p:spPr bwMode="auto">
            <a:xfrm flipH="1">
              <a:off x="26955" y="28479"/>
              <a:ext cx="1899"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cxnSp>
          <p:nvCxnSpPr>
            <p:cNvPr id="87" name="87 Conector recto de flecha"/>
            <p:cNvCxnSpPr>
              <a:cxnSpLocks noChangeShapeType="1"/>
            </p:cNvCxnSpPr>
            <p:nvPr/>
          </p:nvCxnSpPr>
          <p:spPr bwMode="auto">
            <a:xfrm flipH="1">
              <a:off x="26860" y="31623"/>
              <a:ext cx="1892"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cxnSp>
          <p:nvCxnSpPr>
            <p:cNvPr id="88" name="88 Conector recto de flecha"/>
            <p:cNvCxnSpPr>
              <a:cxnSpLocks noChangeShapeType="1"/>
            </p:cNvCxnSpPr>
            <p:nvPr/>
          </p:nvCxnSpPr>
          <p:spPr bwMode="auto">
            <a:xfrm flipH="1">
              <a:off x="27051" y="35623"/>
              <a:ext cx="1892"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sp>
          <p:nvSpPr>
            <p:cNvPr id="89" name="89 Conector recto"/>
            <p:cNvSpPr>
              <a:spLocks noChangeShapeType="1"/>
            </p:cNvSpPr>
            <p:nvPr/>
          </p:nvSpPr>
          <p:spPr bwMode="auto">
            <a:xfrm>
              <a:off x="28860" y="27146"/>
              <a:ext cx="7042"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s-ES"/>
            </a:p>
          </p:txBody>
        </p:sp>
        <p:cxnSp>
          <p:nvCxnSpPr>
            <p:cNvPr id="90" name="90 Conector recto de flecha"/>
            <p:cNvCxnSpPr>
              <a:cxnSpLocks noChangeShapeType="1"/>
            </p:cNvCxnSpPr>
            <p:nvPr/>
          </p:nvCxnSpPr>
          <p:spPr bwMode="auto">
            <a:xfrm>
              <a:off x="35814" y="27241"/>
              <a:ext cx="0" cy="237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cxn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Autofit/>
          </a:bodyPr>
          <a:lstStyle/>
          <a:p>
            <a:pPr algn="l"/>
            <a:r>
              <a:rPr lang="es-ES" dirty="0" smtClean="0">
                <a:latin typeface="Arial" pitchFamily="34" charset="0"/>
                <a:cs typeface="Arial" pitchFamily="34" charset="0"/>
              </a:rPr>
              <a:t>CAPÍTULO IV</a:t>
            </a:r>
            <a:endParaRPr lang="es-ES" dirty="0">
              <a:latin typeface="Arial" pitchFamily="34" charset="0"/>
              <a:cs typeface="Arial" pitchFamily="34" charset="0"/>
            </a:endParaRPr>
          </a:p>
        </p:txBody>
      </p:sp>
      <p:sp>
        <p:nvSpPr>
          <p:cNvPr id="6" name="5 CuadroTexto"/>
          <p:cNvSpPr txBox="1"/>
          <p:nvPr/>
        </p:nvSpPr>
        <p:spPr>
          <a:xfrm>
            <a:off x="3428992" y="4677329"/>
            <a:ext cx="5500726" cy="1323439"/>
          </a:xfrm>
          <a:prstGeom prst="rect">
            <a:avLst/>
          </a:prstGeom>
          <a:noFill/>
        </p:spPr>
        <p:txBody>
          <a:bodyPr wrap="square" rtlCol="0">
            <a:spAutoFit/>
          </a:bodyPr>
          <a:lstStyle/>
          <a:p>
            <a:r>
              <a:rPr lang="es-ES" sz="4000" dirty="0" smtClean="0">
                <a:latin typeface="Arial" pitchFamily="34" charset="0"/>
                <a:cs typeface="Arial" pitchFamily="34" charset="0"/>
              </a:rPr>
              <a:t>MERCADEO Y COMERCIALIZACIÓN</a:t>
            </a:r>
            <a:endParaRPr lang="es-E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MERCADEO Y COMERCIALIZACIÓN</a:t>
            </a:r>
            <a:endParaRPr lang="es-ES" sz="3600" dirty="0">
              <a:latin typeface="Arial" pitchFamily="34" charset="0"/>
              <a:cs typeface="Arial" pitchFamily="34" charset="0"/>
            </a:endParaRPr>
          </a:p>
        </p:txBody>
      </p:sp>
      <p:sp>
        <p:nvSpPr>
          <p:cNvPr id="4" name="3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ESTRATEGIA  DE  SERVICIO</a:t>
            </a:r>
            <a:endParaRPr lang="es-ES" sz="2000" u="sng"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47" name="46 Rectángulo"/>
          <p:cNvSpPr/>
          <p:nvPr/>
        </p:nvSpPr>
        <p:spPr>
          <a:xfrm>
            <a:off x="571472" y="2143116"/>
            <a:ext cx="8072494" cy="338554"/>
          </a:xfrm>
          <a:prstGeom prst="rect">
            <a:avLst/>
          </a:prstGeom>
        </p:spPr>
        <p:txBody>
          <a:bodyPr wrap="square">
            <a:spAutoFit/>
          </a:bodyPr>
          <a:lstStyle/>
          <a:p>
            <a:pPr lvl="0" algn="just" fontAlgn="base">
              <a:spcBef>
                <a:spcPct val="0"/>
              </a:spcBef>
              <a:spcAft>
                <a:spcPct val="0"/>
              </a:spcAft>
            </a:pPr>
            <a:r>
              <a:rPr lang="es-ES" sz="1600" dirty="0" smtClean="0">
                <a:latin typeface="Arial" pitchFamily="34" charset="0"/>
                <a:ea typeface="Times New Roman" pitchFamily="18" charset="0"/>
              </a:rPr>
              <a:t>La estrategia se basa en cinco determinantes de la calidad del servicio. </a:t>
            </a:r>
            <a:endParaRPr lang="es-ES" sz="1600" dirty="0" smtClean="0">
              <a:latin typeface="Arial" pitchFamily="34" charset="0"/>
            </a:endParaRPr>
          </a:p>
        </p:txBody>
      </p:sp>
      <p:sp>
        <p:nvSpPr>
          <p:cNvPr id="49" name="48 Rectángulo"/>
          <p:cNvSpPr/>
          <p:nvPr/>
        </p:nvSpPr>
        <p:spPr>
          <a:xfrm>
            <a:off x="571472" y="2870200"/>
            <a:ext cx="8001056" cy="3416320"/>
          </a:xfrm>
          <a:prstGeom prst="rect">
            <a:avLst/>
          </a:prstGeom>
        </p:spPr>
        <p:txBody>
          <a:bodyPr wrap="square">
            <a:spAutoFit/>
          </a:bodyPr>
          <a:lstStyle/>
          <a:p>
            <a:pPr marL="361950" lvl="0" indent="-361950" algn="just" fontAlgn="base">
              <a:spcBef>
                <a:spcPct val="0"/>
              </a:spcBef>
              <a:spcAft>
                <a:spcPct val="0"/>
              </a:spcAft>
              <a:buFont typeface="Wingdings" pitchFamily="2" charset="2"/>
              <a:buChar char="v"/>
            </a:pPr>
            <a:r>
              <a:rPr lang="es-ES" b="1" i="1" dirty="0" smtClean="0">
                <a:latin typeface="Arial" pitchFamily="34" charset="0"/>
                <a:ea typeface="Calibri" pitchFamily="34" charset="0"/>
              </a:rPr>
              <a:t>Confiabilidad:</a:t>
            </a:r>
            <a:r>
              <a:rPr lang="es-ES" sz="1600" dirty="0" smtClean="0">
                <a:latin typeface="Arial" pitchFamily="34" charset="0"/>
                <a:ea typeface="Calibri" pitchFamily="34" charset="0"/>
              </a:rPr>
              <a:t> ESTAMPATEX estará en la capacidad de entregar el servicio prometido en forma confiable y precisa. Realizará bien el servicio desde la primera vez.</a:t>
            </a:r>
          </a:p>
          <a:p>
            <a:pPr marL="361950" lvl="0" indent="-361950" algn="just" fontAlgn="base">
              <a:spcBef>
                <a:spcPct val="0"/>
              </a:spcBef>
              <a:spcAft>
                <a:spcPct val="0"/>
              </a:spcAft>
              <a:buFont typeface="Wingdings" pitchFamily="2" charset="2"/>
              <a:buChar char="v"/>
            </a:pPr>
            <a:r>
              <a:rPr lang="es-ES" b="1" i="1" dirty="0" smtClean="0">
                <a:latin typeface="Arial" pitchFamily="34" charset="0"/>
                <a:ea typeface="Calibri" pitchFamily="34" charset="0"/>
              </a:rPr>
              <a:t>Capacidad de Respuesta:</a:t>
            </a:r>
            <a:r>
              <a:rPr lang="es-ES" sz="1600" dirty="0" smtClean="0">
                <a:latin typeface="Arial" pitchFamily="34" charset="0"/>
                <a:ea typeface="Calibri" pitchFamily="34" charset="0"/>
              </a:rPr>
              <a:t> El servicio estará enfocado siempre al deseo de ayudar a los clientes y proporcionar un servicio eficiente.</a:t>
            </a:r>
          </a:p>
          <a:p>
            <a:pPr marL="361950" lvl="0" indent="-361950" algn="just" fontAlgn="base">
              <a:spcBef>
                <a:spcPct val="0"/>
              </a:spcBef>
              <a:spcAft>
                <a:spcPct val="0"/>
              </a:spcAft>
              <a:buFont typeface="Wingdings" pitchFamily="2" charset="2"/>
              <a:buChar char="v"/>
            </a:pPr>
            <a:r>
              <a:rPr lang="es-ES" b="1" i="1" dirty="0" smtClean="0">
                <a:latin typeface="Arial" pitchFamily="34" charset="0"/>
                <a:ea typeface="Calibri" pitchFamily="34" charset="0"/>
              </a:rPr>
              <a:t>Aseguramiento:</a:t>
            </a:r>
            <a:r>
              <a:rPr lang="es-ES" sz="1600" dirty="0" smtClean="0">
                <a:latin typeface="Arial" pitchFamily="34" charset="0"/>
                <a:ea typeface="Calibri" pitchFamily="34" charset="0"/>
              </a:rPr>
              <a:t> Todo el personal que formará parte de ESTAMPATEX contará con el conocimiento, cortesía indispensable y su capacidad para transmitir confianza a sus clientes.</a:t>
            </a:r>
          </a:p>
          <a:p>
            <a:pPr marL="361950" lvl="0" indent="-361950" algn="just" fontAlgn="base">
              <a:spcBef>
                <a:spcPct val="0"/>
              </a:spcBef>
              <a:spcAft>
                <a:spcPct val="0"/>
              </a:spcAft>
              <a:buFont typeface="Wingdings" pitchFamily="2" charset="2"/>
              <a:buChar char="v"/>
            </a:pPr>
            <a:r>
              <a:rPr lang="es-ES" b="1" i="1" dirty="0" smtClean="0">
                <a:latin typeface="Arial" pitchFamily="34" charset="0"/>
                <a:ea typeface="Calibri" pitchFamily="34" charset="0"/>
              </a:rPr>
              <a:t>Empatía:</a:t>
            </a:r>
            <a:r>
              <a:rPr lang="es-ES" sz="1600" dirty="0" smtClean="0">
                <a:latin typeface="Arial" pitchFamily="34" charset="0"/>
                <a:ea typeface="Calibri" pitchFamily="34" charset="0"/>
              </a:rPr>
              <a:t> Se tendrá un énfasis en la provisión de cuidado y atención personalizado a los clientes.</a:t>
            </a:r>
          </a:p>
          <a:p>
            <a:pPr marL="361950" lvl="0" indent="-361950" algn="just" fontAlgn="base">
              <a:spcBef>
                <a:spcPct val="0"/>
              </a:spcBef>
              <a:spcAft>
                <a:spcPct val="0"/>
              </a:spcAft>
              <a:buFont typeface="Wingdings" pitchFamily="2" charset="2"/>
              <a:buChar char="v"/>
            </a:pPr>
            <a:r>
              <a:rPr lang="es-ES" b="1" i="1" dirty="0" smtClean="0">
                <a:latin typeface="Arial" pitchFamily="34" charset="0"/>
                <a:ea typeface="Calibri" pitchFamily="34" charset="0"/>
              </a:rPr>
              <a:t>Tangibles:</a:t>
            </a:r>
            <a:r>
              <a:rPr lang="es-ES" sz="1600" dirty="0" smtClean="0">
                <a:latin typeface="Arial" pitchFamily="34" charset="0"/>
                <a:ea typeface="Calibri" pitchFamily="34" charset="0"/>
              </a:rPr>
              <a:t> La apariencia de las instalaciones físicas, maquinaria, personal y materiales de comunicación serán de vital importancia para la percepción del servicio en el cliente.</a:t>
            </a:r>
            <a:endParaRPr lang="es-ES" sz="1600" dirty="0" smtClean="0">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MERCADEO Y COMERCIALIZACIÓN</a:t>
            </a:r>
            <a:endParaRPr lang="es-ES" sz="3600" dirty="0">
              <a:latin typeface="Arial" pitchFamily="34" charset="0"/>
              <a:cs typeface="Arial" pitchFamily="34" charset="0"/>
            </a:endParaRPr>
          </a:p>
        </p:txBody>
      </p:sp>
      <p:sp>
        <p:nvSpPr>
          <p:cNvPr id="4" name="3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ESTRATEGIA  DE  PRECIO</a:t>
            </a:r>
            <a:endParaRPr lang="es-ES" sz="2000" u="sng"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8" name="7 Rectángulo"/>
          <p:cNvSpPr/>
          <p:nvPr/>
        </p:nvSpPr>
        <p:spPr>
          <a:xfrm>
            <a:off x="500034" y="2441572"/>
            <a:ext cx="8143932" cy="1200329"/>
          </a:xfrm>
          <a:prstGeom prst="rect">
            <a:avLst/>
          </a:prstGeom>
        </p:spPr>
        <p:txBody>
          <a:bodyPr wrap="square">
            <a:spAutoFit/>
          </a:bodyPr>
          <a:lstStyle/>
          <a:p>
            <a:pPr lvl="0" algn="just" fontAlgn="base">
              <a:spcBef>
                <a:spcPct val="0"/>
              </a:spcBef>
              <a:spcAft>
                <a:spcPct val="0"/>
              </a:spcAft>
            </a:pPr>
            <a:r>
              <a:rPr lang="es-ES" dirty="0" smtClean="0">
                <a:latin typeface="Arial" pitchFamily="34" charset="0"/>
              </a:rPr>
              <a:t>La estrategia a seguir será una</a:t>
            </a:r>
            <a:r>
              <a:rPr lang="es-EC" dirty="0" smtClean="0">
                <a:latin typeface="Arial" pitchFamily="34" charset="0"/>
              </a:rPr>
              <a:t> política conservadora, como es la de </a:t>
            </a:r>
            <a:r>
              <a:rPr lang="es-EC" b="1" i="1" dirty="0" smtClean="0">
                <a:latin typeface="Arial" pitchFamily="34" charset="0"/>
              </a:rPr>
              <a:t>penetración en el mercado</a:t>
            </a:r>
            <a:r>
              <a:rPr lang="es-EC" dirty="0" smtClean="0">
                <a:latin typeface="Arial" pitchFamily="34" charset="0"/>
              </a:rPr>
              <a:t>, fijando un precio lo suficientemente bajo para asegurar una fuerte demanda que permita conquistar el máximo de segmentos del mercado, tomando en cuenta las siguientes circunstancias: </a:t>
            </a:r>
            <a:endParaRPr lang="es-ES" dirty="0" smtClean="0">
              <a:latin typeface="Arial" pitchFamily="34" charset="0"/>
            </a:endParaRPr>
          </a:p>
        </p:txBody>
      </p:sp>
      <p:sp>
        <p:nvSpPr>
          <p:cNvPr id="7" name="6 CuadroTexto"/>
          <p:cNvSpPr txBox="1"/>
          <p:nvPr/>
        </p:nvSpPr>
        <p:spPr>
          <a:xfrm>
            <a:off x="214282" y="4171898"/>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ESTRATEGIA  DE  PLAZA</a:t>
            </a:r>
            <a:endParaRPr lang="es-ES" sz="2000" u="sng" dirty="0">
              <a:latin typeface="Arial" pitchFamily="34" charset="0"/>
              <a:cs typeface="Arial" pitchFamily="34" charset="0"/>
            </a:endParaRPr>
          </a:p>
        </p:txBody>
      </p:sp>
      <p:sp>
        <p:nvSpPr>
          <p:cNvPr id="9" name="8 Rectángulo"/>
          <p:cNvSpPr/>
          <p:nvPr/>
        </p:nvSpPr>
        <p:spPr>
          <a:xfrm>
            <a:off x="500034" y="4952068"/>
            <a:ext cx="8143932" cy="1477328"/>
          </a:xfrm>
          <a:prstGeom prst="rect">
            <a:avLst/>
          </a:prstGeom>
        </p:spPr>
        <p:txBody>
          <a:bodyPr wrap="square">
            <a:spAutoFit/>
          </a:bodyPr>
          <a:lstStyle/>
          <a:p>
            <a:pPr algn="just"/>
            <a:r>
              <a:rPr lang="es-ES" dirty="0" smtClean="0">
                <a:latin typeface="Arial" pitchFamily="34" charset="0"/>
                <a:cs typeface="Arial" pitchFamily="34" charset="0"/>
              </a:rPr>
              <a:t>Teniendo en cuenta el giro del negocio de ESTAMPATEX y al ser un servicio especializado, se puede establecer que el servicio requiere de un mercado más directo por medio de un representante de ventas de la compañía ya que los intermediarios carecen del conocimiento necesario del servicio a ofrecerse. </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MERCADEO Y COMERCIALIZACIÓN</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9" name="8 CuadroTexto"/>
          <p:cNvSpPr txBox="1"/>
          <p:nvPr/>
        </p:nvSpPr>
        <p:spPr>
          <a:xfrm>
            <a:off x="285720" y="188588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ESTRATEGIA  DE  PROMOCIÓN</a:t>
            </a:r>
            <a:endParaRPr lang="es-ES" sz="2000" u="sng" dirty="0">
              <a:latin typeface="Arial" pitchFamily="34" charset="0"/>
              <a:cs typeface="Arial" pitchFamily="34" charset="0"/>
            </a:endParaRPr>
          </a:p>
        </p:txBody>
      </p:sp>
      <p:sp>
        <p:nvSpPr>
          <p:cNvPr id="10" name="9 Rectángulo"/>
          <p:cNvSpPr/>
          <p:nvPr/>
        </p:nvSpPr>
        <p:spPr>
          <a:xfrm>
            <a:off x="500066" y="2557059"/>
            <a:ext cx="8001024" cy="3539430"/>
          </a:xfrm>
          <a:prstGeom prst="rect">
            <a:avLst/>
          </a:prstGeom>
        </p:spPr>
        <p:txBody>
          <a:bodyPr wrap="square">
            <a:spAutoFit/>
          </a:bodyPr>
          <a:lstStyle/>
          <a:p>
            <a:pPr marL="361950" lvl="0" indent="-361950" algn="just" fontAlgn="base">
              <a:spcBef>
                <a:spcPct val="0"/>
              </a:spcBef>
              <a:spcAft>
                <a:spcPct val="0"/>
              </a:spcAft>
              <a:buFont typeface="Wingdings" pitchFamily="2" charset="2"/>
              <a:buChar char="v"/>
            </a:pPr>
            <a:r>
              <a:rPr lang="es-ES" sz="1600" dirty="0" smtClean="0">
                <a:latin typeface="Arial" pitchFamily="34" charset="0"/>
                <a:ea typeface="Calibri" pitchFamily="34" charset="0"/>
              </a:rPr>
              <a:t>Internet, por medio de correos electrónicos, banners, y la página Web de la empresa.</a:t>
            </a:r>
          </a:p>
          <a:p>
            <a:pPr marL="361950" lvl="0" indent="-361950" algn="just" fontAlgn="base">
              <a:spcBef>
                <a:spcPct val="0"/>
              </a:spcBef>
              <a:spcAft>
                <a:spcPct val="0"/>
              </a:spcAft>
              <a:buFont typeface="Wingdings" pitchFamily="2" charset="2"/>
              <a:buChar char="v"/>
            </a:pPr>
            <a:endParaRPr lang="es-ES" sz="1600" dirty="0" smtClean="0">
              <a:latin typeface="Arial" pitchFamily="34" charset="0"/>
              <a:ea typeface="Calibri" pitchFamily="34" charset="0"/>
            </a:endParaRPr>
          </a:p>
          <a:p>
            <a:pPr marL="361950" lvl="0" indent="-361950" algn="just" fontAlgn="base">
              <a:spcBef>
                <a:spcPct val="0"/>
              </a:spcBef>
              <a:spcAft>
                <a:spcPct val="0"/>
              </a:spcAft>
              <a:buFont typeface="Wingdings" pitchFamily="2" charset="2"/>
              <a:buChar char="v"/>
            </a:pPr>
            <a:r>
              <a:rPr lang="es-ES" sz="1600" dirty="0" smtClean="0">
                <a:latin typeface="Arial" pitchFamily="34" charset="0"/>
                <a:ea typeface="Calibri" pitchFamily="34" charset="0"/>
              </a:rPr>
              <a:t>Se hará llegar publicidad de forma física a las empresas con regalos, bajas de precios, etc.</a:t>
            </a:r>
          </a:p>
          <a:p>
            <a:pPr marL="361950" lvl="0" indent="-361950" algn="just" fontAlgn="base">
              <a:spcBef>
                <a:spcPct val="0"/>
              </a:spcBef>
              <a:spcAft>
                <a:spcPct val="0"/>
              </a:spcAft>
              <a:buFont typeface="Wingdings" pitchFamily="2" charset="2"/>
              <a:buChar char="v"/>
            </a:pPr>
            <a:endParaRPr lang="es-ES" sz="1600" dirty="0" smtClean="0">
              <a:latin typeface="Arial" pitchFamily="34" charset="0"/>
              <a:ea typeface="Calibri" pitchFamily="34" charset="0"/>
            </a:endParaRPr>
          </a:p>
          <a:p>
            <a:pPr marL="361950" lvl="0" indent="-361950" algn="just" fontAlgn="base">
              <a:spcBef>
                <a:spcPct val="0"/>
              </a:spcBef>
              <a:spcAft>
                <a:spcPct val="0"/>
              </a:spcAft>
              <a:buFont typeface="Wingdings" pitchFamily="2" charset="2"/>
              <a:buChar char="v"/>
            </a:pPr>
            <a:r>
              <a:rPr lang="es-ES" sz="1600" dirty="0" smtClean="0">
                <a:latin typeface="Arial" pitchFamily="34" charset="0"/>
                <a:ea typeface="Calibri" pitchFamily="34" charset="0"/>
              </a:rPr>
              <a:t>Publicidad en cuñas radiales. </a:t>
            </a:r>
          </a:p>
          <a:p>
            <a:pPr marL="361950" lvl="0" indent="-361950" algn="just" fontAlgn="base">
              <a:spcBef>
                <a:spcPct val="0"/>
              </a:spcBef>
              <a:spcAft>
                <a:spcPct val="0"/>
              </a:spcAft>
              <a:buFont typeface="Wingdings" pitchFamily="2" charset="2"/>
              <a:buChar char="v"/>
            </a:pPr>
            <a:endParaRPr lang="es-ES" sz="1600" dirty="0" smtClean="0">
              <a:latin typeface="Arial" pitchFamily="34" charset="0"/>
              <a:ea typeface="Calibri" pitchFamily="34" charset="0"/>
            </a:endParaRPr>
          </a:p>
          <a:p>
            <a:pPr marL="361950" lvl="0" indent="-361950" algn="just" fontAlgn="base">
              <a:spcBef>
                <a:spcPct val="0"/>
              </a:spcBef>
              <a:spcAft>
                <a:spcPct val="0"/>
              </a:spcAft>
              <a:buFont typeface="Wingdings" pitchFamily="2" charset="2"/>
              <a:buChar char="v"/>
            </a:pPr>
            <a:r>
              <a:rPr lang="es-ES" sz="1600" dirty="0" smtClean="0">
                <a:latin typeface="Arial" pitchFamily="34" charset="0"/>
              </a:rPr>
              <a:t>Venta Personal, mediante una relación directa de intercambio entre el vendedor y el cliente.</a:t>
            </a:r>
          </a:p>
          <a:p>
            <a:pPr marL="361950" lvl="0" indent="-361950" algn="just" fontAlgn="base">
              <a:spcBef>
                <a:spcPct val="0"/>
              </a:spcBef>
              <a:spcAft>
                <a:spcPct val="0"/>
              </a:spcAft>
              <a:buFont typeface="Wingdings" pitchFamily="2" charset="2"/>
              <a:buChar char="v"/>
            </a:pPr>
            <a:endParaRPr lang="es-ES" sz="1600" dirty="0" smtClean="0">
              <a:latin typeface="Arial" pitchFamily="34" charset="0"/>
            </a:endParaRPr>
          </a:p>
          <a:p>
            <a:pPr marL="361950" lvl="0" indent="-361950" algn="just" fontAlgn="base">
              <a:spcBef>
                <a:spcPct val="0"/>
              </a:spcBef>
              <a:spcAft>
                <a:spcPct val="0"/>
              </a:spcAft>
              <a:buFont typeface="Wingdings" pitchFamily="2" charset="2"/>
              <a:buChar char="v"/>
            </a:pPr>
            <a:r>
              <a:rPr lang="es-ES" sz="1600" dirty="0" smtClean="0">
                <a:latin typeface="Arial" pitchFamily="34" charset="0"/>
              </a:rPr>
              <a:t>Participación en ferias relacionadas al sector.</a:t>
            </a:r>
          </a:p>
          <a:p>
            <a:pPr marL="361950" lvl="0" indent="-361950" algn="just" fontAlgn="base">
              <a:spcBef>
                <a:spcPct val="0"/>
              </a:spcBef>
              <a:spcAft>
                <a:spcPct val="0"/>
              </a:spcAft>
            </a:pPr>
            <a:endParaRPr lang="es-ES" sz="1600" dirty="0" smtClean="0">
              <a:latin typeface="Arial" pitchFamily="34" charset="0"/>
            </a:endParaRPr>
          </a:p>
          <a:p>
            <a:pPr marL="361950" lvl="0" indent="-361950" algn="just" fontAlgn="base">
              <a:spcBef>
                <a:spcPct val="0"/>
              </a:spcBef>
              <a:spcAft>
                <a:spcPct val="0"/>
              </a:spcAft>
              <a:buFont typeface="Wingdings" pitchFamily="2" charset="2"/>
              <a:buChar char="v"/>
            </a:pPr>
            <a:r>
              <a:rPr lang="es-ES" sz="1600" dirty="0" smtClean="0">
                <a:latin typeface="Arial" pitchFamily="34" charset="0"/>
                <a:ea typeface="Calibri" pitchFamily="34" charset="0"/>
              </a:rPr>
              <a:t>Publicidad en revistas especializadas</a:t>
            </a:r>
            <a:endParaRPr lang="es-E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MERCADEO Y COMERCIALIZACIÓN</a:t>
            </a:r>
            <a:endParaRPr lang="es-ES" sz="3600" dirty="0">
              <a:latin typeface="Arial" pitchFamily="34" charset="0"/>
              <a:cs typeface="Arial" pitchFamily="34" charset="0"/>
            </a:endParaRPr>
          </a:p>
        </p:txBody>
      </p:sp>
      <p:sp>
        <p:nvSpPr>
          <p:cNvPr id="4" name="3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PUBLICIDAD</a:t>
            </a:r>
            <a:endParaRPr lang="es-ES" sz="2000" u="sng"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8" name="7 CuadroTexto"/>
          <p:cNvSpPr txBox="1"/>
          <p:nvPr/>
        </p:nvSpPr>
        <p:spPr>
          <a:xfrm>
            <a:off x="285720" y="2028758"/>
            <a:ext cx="8643998" cy="400110"/>
          </a:xfrm>
          <a:prstGeom prst="rect">
            <a:avLst/>
          </a:prstGeom>
          <a:noFill/>
        </p:spPr>
        <p:txBody>
          <a:bodyPr wrap="square" rtlCol="0">
            <a:spAutoFit/>
          </a:bodyPr>
          <a:lstStyle/>
          <a:p>
            <a:r>
              <a:rPr lang="es-ES" sz="2000" dirty="0" smtClean="0">
                <a:latin typeface="Arial" pitchFamily="34" charset="0"/>
                <a:cs typeface="Arial" pitchFamily="34" charset="0"/>
              </a:rPr>
              <a:t>Requerimiento de publicidad</a:t>
            </a:r>
            <a:endParaRPr lang="es-ES" sz="2000" dirty="0">
              <a:latin typeface="Arial" pitchFamily="34" charset="0"/>
              <a:cs typeface="Arial" pitchFamily="34" charset="0"/>
            </a:endParaRPr>
          </a:p>
        </p:txBody>
      </p:sp>
      <p:graphicFrame>
        <p:nvGraphicFramePr>
          <p:cNvPr id="11" name="10 Tabla"/>
          <p:cNvGraphicFramePr>
            <a:graphicFrameLocks noGrp="1"/>
          </p:cNvGraphicFramePr>
          <p:nvPr/>
        </p:nvGraphicFramePr>
        <p:xfrm>
          <a:off x="1285854" y="2630803"/>
          <a:ext cx="6215102" cy="3227087"/>
        </p:xfrm>
        <a:graphic>
          <a:graphicData uri="http://schemas.openxmlformats.org/drawingml/2006/table">
            <a:tbl>
              <a:tblPr/>
              <a:tblGrid>
                <a:gridCol w="2411674"/>
                <a:gridCol w="1032880"/>
                <a:gridCol w="923516"/>
                <a:gridCol w="923516"/>
                <a:gridCol w="923516"/>
              </a:tblGrid>
              <a:tr h="451274">
                <a:tc rowSpan="2">
                  <a:txBody>
                    <a:bodyPr/>
                    <a:lstStyle/>
                    <a:p>
                      <a:pPr algn="ctr">
                        <a:spcAft>
                          <a:spcPts val="0"/>
                        </a:spcAft>
                      </a:pPr>
                      <a:r>
                        <a:rPr lang="es-ES" sz="1100" b="1" dirty="0">
                          <a:solidFill>
                            <a:srgbClr val="FFC000"/>
                          </a:solidFill>
                          <a:latin typeface="Arial"/>
                          <a:ea typeface="Times New Roman"/>
                        </a:rPr>
                        <a:t>RECURSOS</a:t>
                      </a:r>
                      <a:endParaRPr lang="es-ES" sz="1100" dirty="0">
                        <a:solidFill>
                          <a:srgbClr val="FFC000"/>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gridSpan="4">
                  <a:txBody>
                    <a:bodyPr/>
                    <a:lstStyle/>
                    <a:p>
                      <a:pPr algn="ctr">
                        <a:spcAft>
                          <a:spcPts val="0"/>
                        </a:spcAft>
                      </a:pPr>
                      <a:r>
                        <a:rPr lang="es-ES" sz="1100" b="1" dirty="0">
                          <a:solidFill>
                            <a:srgbClr val="FFC000"/>
                          </a:solidFill>
                          <a:latin typeface="Arial"/>
                          <a:ea typeface="Times New Roman"/>
                        </a:rPr>
                        <a:t>AÑO 1</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790207">
                <a:tc vMerge="1">
                  <a:txBody>
                    <a:bodyPr/>
                    <a:lstStyle/>
                    <a:p>
                      <a:endParaRPr lang="es-ES"/>
                    </a:p>
                  </a:txBody>
                  <a:tcPr/>
                </a:tc>
                <a:tc>
                  <a:txBody>
                    <a:bodyPr/>
                    <a:lstStyle/>
                    <a:p>
                      <a:pPr algn="ctr">
                        <a:spcAft>
                          <a:spcPts val="0"/>
                        </a:spcAft>
                      </a:pPr>
                      <a:r>
                        <a:rPr lang="es-ES" sz="1100" b="1" dirty="0">
                          <a:solidFill>
                            <a:srgbClr val="FFC000"/>
                          </a:solidFill>
                          <a:latin typeface="Arial"/>
                          <a:ea typeface="Times New Roman"/>
                        </a:rPr>
                        <a:t>UNIDAD DE MEDIDA </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rPr>
                        <a:t>CANTIDAD </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rPr>
                        <a:t>PRECIO UNITARIO</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rPr>
                        <a:t>TOTAL</a:t>
                      </a:r>
                      <a:endParaRPr lang="es-ES" sz="1100" dirty="0">
                        <a:solidFill>
                          <a:srgbClr val="FFC000"/>
                        </a:solidFill>
                        <a:latin typeface="Arial"/>
                        <a:ea typeface="Times New Roman"/>
                      </a:endParaRPr>
                    </a:p>
                  </a:txBody>
                  <a:tcPr marL="44450" marR="44450" marT="0"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473838">
                <a:tc>
                  <a:txBody>
                    <a:bodyPr/>
                    <a:lstStyle/>
                    <a:p>
                      <a:pPr>
                        <a:spcAft>
                          <a:spcPts val="0"/>
                        </a:spcAft>
                      </a:pPr>
                      <a:r>
                        <a:rPr lang="es-ES" sz="1100" dirty="0">
                          <a:solidFill>
                            <a:schemeClr val="tx1"/>
                          </a:solidFill>
                          <a:latin typeface="Arial"/>
                          <a:ea typeface="Times New Roman"/>
                        </a:rPr>
                        <a:t>Publicidad Revista Texportación </a:t>
                      </a:r>
                    </a:p>
                  </a:txBody>
                  <a:tcPr marL="44450" marR="4445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solidFill>
                            <a:schemeClr val="tx1"/>
                          </a:solidFill>
                          <a:latin typeface="Arial"/>
                          <a:ea typeface="Times New Roman"/>
                        </a:rPr>
                        <a:t>mes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a:solidFill>
                            <a:schemeClr val="tx1"/>
                          </a:solidFill>
                          <a:latin typeface="Arial"/>
                          <a:ea typeface="Times New Roman"/>
                        </a:rPr>
                        <a:t>12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rPr>
                        <a:t>200,00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rPr>
                        <a:t>2.400,00</a:t>
                      </a:r>
                    </a:p>
                  </a:txBody>
                  <a:tcPr marL="44450" marR="4445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965">
                <a:tc>
                  <a:txBody>
                    <a:bodyPr/>
                    <a:lstStyle/>
                    <a:p>
                      <a:pPr>
                        <a:spcAft>
                          <a:spcPts val="0"/>
                        </a:spcAft>
                      </a:pPr>
                      <a:r>
                        <a:rPr lang="es-ES" sz="1100" dirty="0">
                          <a:solidFill>
                            <a:schemeClr val="tx1"/>
                          </a:solidFill>
                          <a:latin typeface="Arial"/>
                          <a:ea typeface="Times New Roman"/>
                        </a:rPr>
                        <a:t>Banners</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solidFill>
                            <a:schemeClr val="tx1"/>
                          </a:solidFill>
                          <a:latin typeface="Arial"/>
                          <a:ea typeface="Times New Roman"/>
                        </a:rPr>
                        <a:t>año</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solidFill>
                            <a:schemeClr val="tx1"/>
                          </a:solidFill>
                          <a:latin typeface="Arial"/>
                          <a:ea typeface="Times New Roman"/>
                        </a:rPr>
                        <a:t>12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rPr>
                        <a:t>100,00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rPr>
                        <a:t>1.320,00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838">
                <a:tc>
                  <a:txBody>
                    <a:bodyPr/>
                    <a:lstStyle/>
                    <a:p>
                      <a:pPr>
                        <a:spcAft>
                          <a:spcPts val="0"/>
                        </a:spcAft>
                      </a:pPr>
                      <a:r>
                        <a:rPr lang="es-ES" sz="1100" dirty="0">
                          <a:solidFill>
                            <a:schemeClr val="tx1"/>
                          </a:solidFill>
                          <a:latin typeface="Arial"/>
                          <a:ea typeface="Times New Roman"/>
                        </a:rPr>
                        <a:t>Arriendo pagina Web </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es-ES" sz="1100" dirty="0">
                          <a:solidFill>
                            <a:schemeClr val="tx1"/>
                          </a:solidFill>
                          <a:latin typeface="Arial"/>
                          <a:ea typeface="Times New Roman"/>
                        </a:rPr>
                        <a:t>año</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es-ES" sz="1100" dirty="0">
                          <a:solidFill>
                            <a:schemeClr val="tx1"/>
                          </a:solidFill>
                          <a:latin typeface="Arial"/>
                          <a:ea typeface="Times New Roman"/>
                        </a:rPr>
                        <a:t>12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100" dirty="0">
                          <a:solidFill>
                            <a:schemeClr val="tx1"/>
                          </a:solidFill>
                          <a:latin typeface="Arial"/>
                          <a:ea typeface="Times New Roman"/>
                        </a:rPr>
                        <a:t>150,00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100" dirty="0">
                          <a:solidFill>
                            <a:schemeClr val="tx1"/>
                          </a:solidFill>
                          <a:latin typeface="Arial"/>
                          <a:ea typeface="Times New Roman"/>
                        </a:rPr>
                        <a:t>1.800,00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518965">
                <a:tc gridSpan="4">
                  <a:txBody>
                    <a:bodyPr/>
                    <a:lstStyle/>
                    <a:p>
                      <a:pPr algn="r">
                        <a:spcAft>
                          <a:spcPts val="0"/>
                        </a:spcAft>
                      </a:pPr>
                      <a:r>
                        <a:rPr lang="es-ES" sz="1100" b="1" dirty="0">
                          <a:solidFill>
                            <a:schemeClr val="tx1"/>
                          </a:solidFill>
                          <a:latin typeface="Arial"/>
                          <a:ea typeface="Times New Roman"/>
                        </a:rPr>
                        <a:t>TOTAL PUBLICIDAD</a:t>
                      </a:r>
                      <a:endParaRPr lang="es-ES" sz="1100" dirty="0">
                        <a:solidFill>
                          <a:schemeClr val="tx1"/>
                        </a:solidFill>
                        <a:latin typeface="Arial"/>
                        <a:ea typeface="Times New Roman"/>
                      </a:endParaRPr>
                    </a:p>
                  </a:txBody>
                  <a:tcPr marL="44450" marR="44450" marT="0" marB="0" anchor="ctr">
                    <a:lnL>
                      <a:noFill/>
                    </a:lnL>
                    <a:lnR w="28575"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r">
                        <a:spcAft>
                          <a:spcPts val="0"/>
                        </a:spcAft>
                      </a:pPr>
                      <a:r>
                        <a:rPr lang="es-ES" sz="1100" b="1" dirty="0">
                          <a:solidFill>
                            <a:schemeClr val="tx1"/>
                          </a:solidFill>
                          <a:latin typeface="Arial"/>
                          <a:ea typeface="Times New Roman"/>
                        </a:rPr>
                        <a:t>5.520,00</a:t>
                      </a:r>
                      <a:endParaRPr lang="es-ES" sz="1100" dirty="0">
                        <a:solidFill>
                          <a:schemeClr val="tx1"/>
                        </a:solidFill>
                        <a:latin typeface="Arial"/>
                        <a:ea typeface="Times New Roman"/>
                      </a:endParaRPr>
                    </a:p>
                  </a:txBody>
                  <a:tcPr marL="44450" marR="44450" marT="0" marB="0" anchor="ctr">
                    <a:lnL w="28575"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MERCADEO Y COMERCIALIZACIÓN</a:t>
            </a:r>
            <a:endParaRPr lang="es-ES" sz="3600" dirty="0">
              <a:latin typeface="Arial" pitchFamily="34" charset="0"/>
              <a:cs typeface="Arial" pitchFamily="34" charset="0"/>
            </a:endParaRPr>
          </a:p>
        </p:txBody>
      </p:sp>
      <p:sp>
        <p:nvSpPr>
          <p:cNvPr id="4" name="3 CuadroTexto"/>
          <p:cNvSpPr txBox="1"/>
          <p:nvPr/>
        </p:nvSpPr>
        <p:spPr>
          <a:xfrm>
            <a:off x="285720" y="1814444"/>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CADENA DE DISTRIBUCIÓN</a:t>
            </a:r>
            <a:endParaRPr lang="es-ES" sz="2000" u="sng"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grpSp>
        <p:nvGrpSpPr>
          <p:cNvPr id="208899" name="Group 3"/>
          <p:cNvGrpSpPr>
            <a:grpSpLocks/>
          </p:cNvGrpSpPr>
          <p:nvPr/>
        </p:nvGrpSpPr>
        <p:grpSpPr bwMode="auto">
          <a:xfrm>
            <a:off x="2679708" y="2890850"/>
            <a:ext cx="3821118" cy="2681290"/>
            <a:chOff x="3688" y="9222"/>
            <a:chExt cx="5460" cy="4320"/>
          </a:xfrm>
        </p:grpSpPr>
        <p:sp>
          <p:nvSpPr>
            <p:cNvPr id="208900" name="Text Box 4"/>
            <p:cNvSpPr txBox="1">
              <a:spLocks noChangeArrowheads="1"/>
            </p:cNvSpPr>
            <p:nvPr/>
          </p:nvSpPr>
          <p:spPr bwMode="auto">
            <a:xfrm>
              <a:off x="5882" y="11470"/>
              <a:ext cx="1242" cy="615"/>
            </a:xfrm>
            <a:prstGeom prst="rect">
              <a:avLst/>
            </a:prstGeom>
            <a:solidFill>
              <a:schemeClr val="tx2">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effectLst/>
                  <a:latin typeface="Arial" pitchFamily="34" charset="0"/>
                </a:rPr>
                <a:t>CANALES DIRECTOS</a:t>
              </a:r>
            </a:p>
          </p:txBody>
        </p:sp>
        <p:sp>
          <p:nvSpPr>
            <p:cNvPr id="208901" name="Oval 5"/>
            <p:cNvSpPr>
              <a:spLocks noChangeArrowheads="1"/>
            </p:cNvSpPr>
            <p:nvPr/>
          </p:nvSpPr>
          <p:spPr bwMode="auto">
            <a:xfrm>
              <a:off x="5513" y="9222"/>
              <a:ext cx="1800" cy="1800"/>
            </a:xfrm>
            <a:prstGeom prst="ellipse">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es-ES" sz="1100" b="1" i="0" u="none" strike="noStrike" cap="none" normalizeH="0" baseline="0" dirty="0" smtClean="0">
                  <a:ln>
                    <a:noFill/>
                  </a:ln>
                  <a:solidFill>
                    <a:schemeClr val="bg1"/>
                  </a:solidFill>
                  <a:effectLst/>
                  <a:latin typeface="Tw Cen MT Condensed" pitchFamily="34" charset="0"/>
                </a:rPr>
                <a:t>ESTAMPATEX</a:t>
              </a:r>
              <a:endParaRPr kumimoji="0" lang="es-ES" sz="1800" b="0" i="0" u="none" strike="noStrike" cap="none" normalizeH="0" baseline="0" dirty="0" smtClean="0">
                <a:ln>
                  <a:noFill/>
                </a:ln>
                <a:solidFill>
                  <a:schemeClr val="bg1"/>
                </a:solidFill>
                <a:effectLst/>
                <a:latin typeface="Arial" pitchFamily="34" charset="0"/>
              </a:endParaRPr>
            </a:p>
          </p:txBody>
        </p:sp>
        <p:sp>
          <p:nvSpPr>
            <p:cNvPr id="208902" name="Oval 6"/>
            <p:cNvSpPr>
              <a:spLocks noChangeArrowheads="1"/>
            </p:cNvSpPr>
            <p:nvPr/>
          </p:nvSpPr>
          <p:spPr bwMode="auto">
            <a:xfrm>
              <a:off x="7348" y="11742"/>
              <a:ext cx="1800" cy="1800"/>
            </a:xfrm>
            <a:prstGeom prst="ellipse">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000" b="0" i="0" u="none" strike="noStrike" cap="none" normalizeH="0" baseline="0" dirty="0" smtClean="0">
                  <a:ln>
                    <a:noFill/>
                  </a:ln>
                  <a:solidFill>
                    <a:schemeClr val="bg1"/>
                  </a:solidFill>
                  <a:effectLst/>
                  <a:latin typeface="Tw Cen MT Condensed Extra Bold" pitchFamily="34" charset="0"/>
                </a:rPr>
                <a:t>PYMES IMBABURA</a:t>
              </a:r>
              <a:endParaRPr kumimoji="0" lang="es-ES" sz="1800" b="0" i="0" u="none" strike="noStrike" cap="none" normalizeH="0" baseline="0" dirty="0" smtClean="0">
                <a:ln>
                  <a:noFill/>
                </a:ln>
                <a:solidFill>
                  <a:schemeClr val="bg1"/>
                </a:solidFill>
                <a:effectLst/>
                <a:latin typeface="Arial" pitchFamily="34" charset="0"/>
              </a:endParaRPr>
            </a:p>
          </p:txBody>
        </p:sp>
        <p:sp>
          <p:nvSpPr>
            <p:cNvPr id="208903" name="Oval 7"/>
            <p:cNvSpPr>
              <a:spLocks noChangeArrowheads="1"/>
            </p:cNvSpPr>
            <p:nvPr/>
          </p:nvSpPr>
          <p:spPr bwMode="auto">
            <a:xfrm>
              <a:off x="3688" y="11742"/>
              <a:ext cx="1800" cy="1800"/>
            </a:xfrm>
            <a:prstGeom prst="ellipse">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000" b="0" i="0" u="none" strike="noStrike" cap="none" normalizeH="0" baseline="0" dirty="0" smtClean="0">
                  <a:ln>
                    <a:noFill/>
                  </a:ln>
                  <a:solidFill>
                    <a:schemeClr val="bg1"/>
                  </a:solidFill>
                  <a:effectLst/>
                  <a:latin typeface="Tw Cen MT Condensed Extra Bold" pitchFamily="34" charset="0"/>
                </a:rPr>
                <a:t>PYMES  PICHINCHA</a:t>
              </a:r>
              <a:endParaRPr kumimoji="0" lang="es-ES" sz="1800" b="0" i="0" u="none" strike="noStrike" cap="none" normalizeH="0" baseline="0" dirty="0" smtClean="0">
                <a:ln>
                  <a:noFill/>
                </a:ln>
                <a:solidFill>
                  <a:schemeClr val="bg1"/>
                </a:solidFill>
                <a:effectLst/>
                <a:latin typeface="Arial" pitchFamily="34" charset="0"/>
              </a:endParaRPr>
            </a:p>
          </p:txBody>
        </p:sp>
        <p:sp>
          <p:nvSpPr>
            <p:cNvPr id="208904" name="AutoShape 8"/>
            <p:cNvSpPr>
              <a:spLocks noChangeArrowheads="1"/>
            </p:cNvSpPr>
            <p:nvPr/>
          </p:nvSpPr>
          <p:spPr bwMode="auto">
            <a:xfrm rot="3140743">
              <a:off x="6840" y="10738"/>
              <a:ext cx="1155" cy="1185"/>
            </a:xfrm>
            <a:prstGeom prst="leftRightArrow">
              <a:avLst>
                <a:gd name="adj1" fmla="val 50000"/>
                <a:gd name="adj2" fmla="val 20000"/>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s-ES"/>
            </a:p>
          </p:txBody>
        </p:sp>
        <p:sp>
          <p:nvSpPr>
            <p:cNvPr id="208905" name="AutoShape 9"/>
            <p:cNvSpPr>
              <a:spLocks noChangeArrowheads="1"/>
            </p:cNvSpPr>
            <p:nvPr/>
          </p:nvSpPr>
          <p:spPr bwMode="auto">
            <a:xfrm rot="-3009109">
              <a:off x="4963" y="10813"/>
              <a:ext cx="1155" cy="1185"/>
            </a:xfrm>
            <a:prstGeom prst="leftRightArrow">
              <a:avLst>
                <a:gd name="adj1" fmla="val 50000"/>
                <a:gd name="adj2" fmla="val 20000"/>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MERCADEO Y COMERCIALIZACIÓN</a:t>
            </a:r>
            <a:endParaRPr lang="es-ES" sz="3600" dirty="0">
              <a:latin typeface="Arial" pitchFamily="34" charset="0"/>
              <a:cs typeface="Arial" pitchFamily="34" charset="0"/>
            </a:endParaRPr>
          </a:p>
        </p:txBody>
      </p:sp>
      <p:sp>
        <p:nvSpPr>
          <p:cNvPr id="4" name="3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DETERMINACIÓN  MÁRGENES  DE  PRECIO</a:t>
            </a:r>
            <a:endParaRPr lang="es-ES" sz="2000" u="sng"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23" name="22 Rectángulo"/>
          <p:cNvSpPr/>
          <p:nvPr/>
        </p:nvSpPr>
        <p:spPr>
          <a:xfrm>
            <a:off x="571472" y="2071678"/>
            <a:ext cx="8001056" cy="2308324"/>
          </a:xfrm>
          <a:prstGeom prst="rect">
            <a:avLst/>
          </a:prstGeom>
        </p:spPr>
        <p:txBody>
          <a:bodyPr wrap="square">
            <a:spAutoFit/>
          </a:bodyPr>
          <a:lstStyle/>
          <a:p>
            <a:pPr lvl="0" algn="just" fontAlgn="base">
              <a:spcBef>
                <a:spcPct val="0"/>
              </a:spcBef>
              <a:spcAft>
                <a:spcPct val="0"/>
              </a:spcAft>
            </a:pPr>
            <a:r>
              <a:rPr lang="es-ES" dirty="0" smtClean="0">
                <a:latin typeface="Arial" pitchFamily="34" charset="0"/>
                <a:ea typeface="Calibri" pitchFamily="34" charset="0"/>
              </a:rPr>
              <a:t>Para determinar el margen de precios,  nos hemos basado en la pregunta 14 de la encuesta. En la que, el 64% de las pequeñas y medianas empresas encuestadas están dispuestas a pagar entre USD. $ 1,25 a USD. $ 1,50 el metro por el servicio de estampación textil con impresión digital directa. </a:t>
            </a:r>
            <a:endParaRPr lang="es-ES" dirty="0" smtClean="0">
              <a:latin typeface="Arial" pitchFamily="34" charset="0"/>
            </a:endParaRPr>
          </a:p>
          <a:p>
            <a:pPr lvl="0" algn="just" eaLnBrk="0" fontAlgn="base" hangingPunct="0">
              <a:spcBef>
                <a:spcPct val="0"/>
              </a:spcBef>
              <a:spcAft>
                <a:spcPct val="0"/>
              </a:spcAft>
            </a:pPr>
            <a:endParaRPr lang="es-ES" dirty="0" smtClean="0">
              <a:latin typeface="Arial" pitchFamily="34" charset="0"/>
              <a:ea typeface="Calibri" pitchFamily="34" charset="0"/>
            </a:endParaRPr>
          </a:p>
          <a:p>
            <a:pPr lvl="0" algn="just" eaLnBrk="0" fontAlgn="base" hangingPunct="0">
              <a:spcBef>
                <a:spcPct val="0"/>
              </a:spcBef>
              <a:spcAft>
                <a:spcPct val="0"/>
              </a:spcAft>
            </a:pPr>
            <a:r>
              <a:rPr lang="es-ES" dirty="0" smtClean="0">
                <a:latin typeface="Arial" pitchFamily="34" charset="0"/>
                <a:ea typeface="Calibri" pitchFamily="34" charset="0"/>
              </a:rPr>
              <a:t>Por lo que hemos procedido a tomar la media  que el programa estadístico SPSS nos da como referencia, que es de USD. $ 1,43 el metro por el servicio prestado de estampación textil.</a:t>
            </a:r>
            <a:endParaRPr lang="es-ES" dirty="0" smtClean="0">
              <a:latin typeface="Arial" pitchFamily="34" charset="0"/>
            </a:endParaRPr>
          </a:p>
        </p:txBody>
      </p:sp>
      <p:graphicFrame>
        <p:nvGraphicFramePr>
          <p:cNvPr id="7" name="6 Tabla"/>
          <p:cNvGraphicFramePr>
            <a:graphicFrameLocks noGrp="1"/>
          </p:cNvGraphicFramePr>
          <p:nvPr/>
        </p:nvGraphicFramePr>
        <p:xfrm>
          <a:off x="1376676" y="4572008"/>
          <a:ext cx="6124282" cy="1863133"/>
        </p:xfrm>
        <a:graphic>
          <a:graphicData uri="http://schemas.openxmlformats.org/drawingml/2006/table">
            <a:tbl>
              <a:tblPr/>
              <a:tblGrid>
                <a:gridCol w="1404037"/>
                <a:gridCol w="1291287"/>
                <a:gridCol w="1512215"/>
                <a:gridCol w="1916743"/>
              </a:tblGrid>
              <a:tr h="539242">
                <a:tc>
                  <a:txBody>
                    <a:bodyPr/>
                    <a:lstStyle/>
                    <a:p>
                      <a:pPr algn="ctr"/>
                      <a:r>
                        <a:rPr lang="es-ES" sz="1100" b="1" dirty="0">
                          <a:solidFill>
                            <a:srgbClr val="FFC000"/>
                          </a:solidFill>
                          <a:latin typeface="Arial" pitchFamily="34" charset="0"/>
                          <a:ea typeface="Calibri"/>
                          <a:cs typeface="Arial" pitchFamily="34" charset="0"/>
                        </a:rPr>
                        <a:t>EMPRESA</a:t>
                      </a:r>
                      <a:endParaRPr lang="es-ES" sz="1100" dirty="0">
                        <a:solidFill>
                          <a:srgbClr val="FFC000"/>
                        </a:solidFill>
                        <a:latin typeface="Arial" pitchFamily="34" charset="0"/>
                        <a:ea typeface="Calibri"/>
                        <a:cs typeface="Arial"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r>
                        <a:rPr lang="es-ES" sz="1100" b="1" dirty="0">
                          <a:solidFill>
                            <a:srgbClr val="FFC000"/>
                          </a:solidFill>
                          <a:latin typeface="Arial" pitchFamily="34" charset="0"/>
                          <a:ea typeface="Calibri"/>
                          <a:cs typeface="Arial" pitchFamily="34" charset="0"/>
                        </a:rPr>
                        <a:t>COSTO DEL METRO DE ESTAMPADO</a:t>
                      </a:r>
                      <a:endParaRPr lang="es-ES" sz="1100" dirty="0">
                        <a:solidFill>
                          <a:srgbClr val="FFC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r>
                        <a:rPr lang="es-ES" sz="1100" b="1" dirty="0">
                          <a:solidFill>
                            <a:srgbClr val="FFC000"/>
                          </a:solidFill>
                          <a:latin typeface="Arial" pitchFamily="34" charset="0"/>
                          <a:ea typeface="Calibri"/>
                          <a:cs typeface="Arial" pitchFamily="34" charset="0"/>
                        </a:rPr>
                        <a:t>METRAJE MÍNIMO DE ESTAMPACION</a:t>
                      </a:r>
                      <a:endParaRPr lang="es-ES" sz="1100" dirty="0">
                        <a:solidFill>
                          <a:srgbClr val="FFC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r>
                        <a:rPr lang="es-ES" sz="1100" b="1" dirty="0">
                          <a:solidFill>
                            <a:srgbClr val="FFC000"/>
                          </a:solidFill>
                          <a:latin typeface="Arial" pitchFamily="34" charset="0"/>
                          <a:ea typeface="Calibri"/>
                          <a:cs typeface="Arial" pitchFamily="34" charset="0"/>
                        </a:rPr>
                        <a:t>TOTAL COSTO DE ESTAMPACION</a:t>
                      </a:r>
                      <a:endParaRPr lang="es-ES" sz="1100" dirty="0">
                        <a:solidFill>
                          <a:srgbClr val="FFC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329537">
                <a:tc>
                  <a:txBody>
                    <a:bodyPr/>
                    <a:lstStyle/>
                    <a:p>
                      <a:r>
                        <a:rPr lang="es-ES" sz="1100" dirty="0">
                          <a:solidFill>
                            <a:schemeClr val="tx1">
                              <a:lumMod val="95000"/>
                            </a:schemeClr>
                          </a:solidFill>
                          <a:latin typeface="Arial" pitchFamily="34" charset="0"/>
                          <a:ea typeface="Calibri"/>
                          <a:cs typeface="Arial" pitchFamily="34" charset="0"/>
                        </a:rPr>
                        <a:t>TEXTILES ECUADOR</a:t>
                      </a:r>
                    </a:p>
                  </a:txBody>
                  <a:tcPr marL="68580" marR="6858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a:solidFill>
                            <a:schemeClr val="tx1">
                              <a:lumMod val="95000"/>
                            </a:schemeClr>
                          </a:solidFill>
                          <a:latin typeface="Arial" pitchFamily="34" charset="0"/>
                          <a:ea typeface="Calibri"/>
                          <a:cs typeface="Arial" pitchFamily="34" charset="0"/>
                        </a:rPr>
                        <a:t>1,75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dirty="0">
                          <a:solidFill>
                            <a:schemeClr val="tx1">
                              <a:lumMod val="95000"/>
                            </a:schemeClr>
                          </a:solidFill>
                          <a:latin typeface="Arial" pitchFamily="34" charset="0"/>
                          <a:ea typeface="Calibri"/>
                          <a:cs typeface="Arial" pitchFamily="34" charset="0"/>
                        </a:rPr>
                        <a:t>400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100">
                          <a:solidFill>
                            <a:schemeClr val="tx1">
                              <a:lumMod val="95000"/>
                            </a:schemeClr>
                          </a:solidFill>
                          <a:latin typeface="Arial" pitchFamily="34" charset="0"/>
                          <a:ea typeface="Calibri"/>
                          <a:cs typeface="Arial" pitchFamily="34" charset="0"/>
                        </a:rPr>
                        <a:t>$700 + diseño y cliché</a:t>
                      </a:r>
                    </a:p>
                  </a:txBody>
                  <a:tcPr marL="68580" marR="6858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537">
                <a:tc>
                  <a:txBody>
                    <a:bodyPr/>
                    <a:lstStyle/>
                    <a:p>
                      <a:r>
                        <a:rPr lang="es-ES" sz="1100" dirty="0">
                          <a:solidFill>
                            <a:schemeClr val="tx1">
                              <a:lumMod val="95000"/>
                            </a:schemeClr>
                          </a:solidFill>
                          <a:latin typeface="Arial" pitchFamily="34" charset="0"/>
                          <a:ea typeface="Calibri"/>
                          <a:cs typeface="Arial" pitchFamily="34" charset="0"/>
                        </a:rPr>
                        <a:t>SINTOFIL</a:t>
                      </a: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dirty="0">
                          <a:solidFill>
                            <a:schemeClr val="tx1">
                              <a:lumMod val="95000"/>
                            </a:schemeClr>
                          </a:solidFill>
                          <a:latin typeface="Arial" pitchFamily="34" charset="0"/>
                          <a:ea typeface="Calibri"/>
                          <a:cs typeface="Arial" pitchFamily="34" charset="0"/>
                        </a:rPr>
                        <a:t>1,82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a:solidFill>
                            <a:schemeClr val="tx1">
                              <a:lumMod val="95000"/>
                            </a:schemeClr>
                          </a:solidFill>
                          <a:latin typeface="Arial" pitchFamily="34" charset="0"/>
                          <a:ea typeface="Calibri"/>
                          <a:cs typeface="Arial" pitchFamily="34" charset="0"/>
                        </a:rPr>
                        <a:t>3.000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100">
                          <a:solidFill>
                            <a:schemeClr val="tx1">
                              <a:lumMod val="95000"/>
                            </a:schemeClr>
                          </a:solidFill>
                          <a:latin typeface="Arial" pitchFamily="34" charset="0"/>
                          <a:ea typeface="Calibri"/>
                          <a:cs typeface="Arial" pitchFamily="34" charset="0"/>
                        </a:rPr>
                        <a:t>$5.460 + diseño y cliché</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537">
                <a:tc>
                  <a:txBody>
                    <a:bodyPr/>
                    <a:lstStyle/>
                    <a:p>
                      <a:r>
                        <a:rPr lang="es-ES" sz="1100" dirty="0">
                          <a:solidFill>
                            <a:schemeClr val="tx1">
                              <a:lumMod val="95000"/>
                            </a:schemeClr>
                          </a:solidFill>
                          <a:latin typeface="Arial" pitchFamily="34" charset="0"/>
                          <a:ea typeface="Calibri"/>
                          <a:cs typeface="Arial" pitchFamily="34" charset="0"/>
                        </a:rPr>
                        <a:t>CORTIVIS</a:t>
                      </a: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dirty="0">
                          <a:solidFill>
                            <a:schemeClr val="tx1">
                              <a:lumMod val="95000"/>
                            </a:schemeClr>
                          </a:solidFill>
                          <a:latin typeface="Arial" pitchFamily="34" charset="0"/>
                          <a:ea typeface="Calibri"/>
                          <a:cs typeface="Arial" pitchFamily="34" charset="0"/>
                        </a:rPr>
                        <a:t>1.98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dirty="0">
                          <a:solidFill>
                            <a:schemeClr val="tx1">
                              <a:lumMod val="95000"/>
                            </a:schemeClr>
                          </a:solidFill>
                          <a:latin typeface="Arial" pitchFamily="34" charset="0"/>
                          <a:ea typeface="Calibri"/>
                          <a:cs typeface="Arial" pitchFamily="34" charset="0"/>
                        </a:rPr>
                        <a:t>2.000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100">
                          <a:solidFill>
                            <a:schemeClr val="tx1">
                              <a:lumMod val="95000"/>
                            </a:schemeClr>
                          </a:solidFill>
                          <a:latin typeface="Arial" pitchFamily="34" charset="0"/>
                          <a:ea typeface="Calibri"/>
                          <a:cs typeface="Arial" pitchFamily="34" charset="0"/>
                        </a:rPr>
                        <a:t>$3.960 + diseño y cliché</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537">
                <a:tc>
                  <a:txBody>
                    <a:bodyPr/>
                    <a:lstStyle/>
                    <a:p>
                      <a:r>
                        <a:rPr lang="es-ES" sz="1100">
                          <a:solidFill>
                            <a:schemeClr val="tx1">
                              <a:lumMod val="95000"/>
                            </a:schemeClr>
                          </a:solidFill>
                          <a:latin typeface="Arial" pitchFamily="34" charset="0"/>
                          <a:ea typeface="Calibri"/>
                          <a:cs typeface="Arial" pitchFamily="34" charset="0"/>
                        </a:rPr>
                        <a:t>DITEX</a:t>
                      </a: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s-ES" sz="1100" dirty="0">
                          <a:solidFill>
                            <a:schemeClr val="tx1">
                              <a:lumMod val="95000"/>
                            </a:schemeClr>
                          </a:solidFill>
                          <a:latin typeface="Arial" pitchFamily="34" charset="0"/>
                          <a:ea typeface="Calibri"/>
                          <a:cs typeface="Arial" pitchFamily="34" charset="0"/>
                        </a:rPr>
                        <a:t>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s-ES" sz="1100" dirty="0">
                          <a:solidFill>
                            <a:schemeClr val="tx1">
                              <a:lumMod val="95000"/>
                            </a:schemeClr>
                          </a:solidFill>
                          <a:latin typeface="Arial" pitchFamily="34" charset="0"/>
                          <a:ea typeface="Calibri"/>
                          <a:cs typeface="Arial" pitchFamily="34" charset="0"/>
                        </a:rPr>
                        <a:t>800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r>
                        <a:rPr lang="es-ES" sz="1100" dirty="0">
                          <a:solidFill>
                            <a:schemeClr val="tx1">
                              <a:lumMod val="95000"/>
                            </a:schemeClr>
                          </a:solidFill>
                          <a:latin typeface="Arial" pitchFamily="34" charset="0"/>
                          <a:ea typeface="Calibri"/>
                          <a:cs typeface="Arial" pitchFamily="34" charset="0"/>
                        </a:rPr>
                        <a:t>$1.600 + diseño y cliché</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Autofit/>
          </a:bodyPr>
          <a:lstStyle/>
          <a:p>
            <a:pPr algn="l"/>
            <a:r>
              <a:rPr lang="es-ES" dirty="0" smtClean="0">
                <a:latin typeface="Arial" pitchFamily="34" charset="0"/>
                <a:cs typeface="Arial" pitchFamily="34" charset="0"/>
              </a:rPr>
              <a:t>CAPÍTULO V</a:t>
            </a:r>
            <a:endParaRPr lang="es-ES" dirty="0">
              <a:latin typeface="Arial" pitchFamily="34" charset="0"/>
              <a:cs typeface="Arial" pitchFamily="34" charset="0"/>
            </a:endParaRPr>
          </a:p>
        </p:txBody>
      </p:sp>
      <p:sp>
        <p:nvSpPr>
          <p:cNvPr id="6" name="5 CuadroTexto"/>
          <p:cNvSpPr txBox="1"/>
          <p:nvPr/>
        </p:nvSpPr>
        <p:spPr>
          <a:xfrm>
            <a:off x="3214678" y="5221444"/>
            <a:ext cx="5715040" cy="707886"/>
          </a:xfrm>
          <a:prstGeom prst="rect">
            <a:avLst/>
          </a:prstGeom>
          <a:noFill/>
        </p:spPr>
        <p:txBody>
          <a:bodyPr wrap="square" rtlCol="0">
            <a:spAutoFit/>
          </a:bodyPr>
          <a:lstStyle/>
          <a:p>
            <a:r>
              <a:rPr lang="es-ES" sz="4000" dirty="0" smtClean="0">
                <a:latin typeface="Arial" pitchFamily="34" charset="0"/>
                <a:cs typeface="Arial" pitchFamily="34" charset="0"/>
              </a:rPr>
              <a:t>ESTUDIO FINANCIERO</a:t>
            </a:r>
            <a:endParaRPr lang="es-E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 name="3 CuadroTexto"/>
          <p:cNvSpPr txBox="1"/>
          <p:nvPr/>
        </p:nvSpPr>
        <p:spPr>
          <a:xfrm>
            <a:off x="571472" y="1571612"/>
            <a:ext cx="8001056" cy="523220"/>
          </a:xfrm>
          <a:prstGeom prst="rect">
            <a:avLst/>
          </a:prstGeom>
          <a:noFill/>
        </p:spPr>
        <p:txBody>
          <a:bodyPr wrap="square" rtlCol="0">
            <a:spAutoFit/>
          </a:bodyPr>
          <a:lstStyle/>
          <a:p>
            <a:pPr algn="ctr"/>
            <a:r>
              <a:rPr lang="es-ES" sz="2800" u="sng" dirty="0" smtClean="0">
                <a:latin typeface="Arial" pitchFamily="34" charset="0"/>
                <a:cs typeface="Arial" pitchFamily="34" charset="0"/>
              </a:rPr>
              <a:t>ANÁLISIS DEL MERCADO</a:t>
            </a:r>
            <a:endParaRPr lang="es-ES" sz="2800" u="sng" dirty="0">
              <a:latin typeface="Arial" pitchFamily="34" charset="0"/>
              <a:cs typeface="Arial" pitchFamily="34" charset="0"/>
            </a:endParaRPr>
          </a:p>
        </p:txBody>
      </p:sp>
      <p:sp>
        <p:nvSpPr>
          <p:cNvPr id="6" name="5 Rectángulo"/>
          <p:cNvSpPr/>
          <p:nvPr/>
        </p:nvSpPr>
        <p:spPr>
          <a:xfrm>
            <a:off x="642910" y="2647133"/>
            <a:ext cx="7929618" cy="3139321"/>
          </a:xfrm>
          <a:prstGeom prst="rect">
            <a:avLst/>
          </a:prstGeom>
        </p:spPr>
        <p:txBody>
          <a:bodyPr wrap="square">
            <a:spAutoFit/>
          </a:bodyPr>
          <a:lstStyle/>
          <a:p>
            <a:pPr algn="just"/>
            <a:r>
              <a:rPr lang="es-EC" dirty="0" smtClean="0">
                <a:latin typeface="Arial" pitchFamily="34" charset="0"/>
                <a:cs typeface="Arial" pitchFamily="34" charset="0"/>
              </a:rPr>
              <a:t>La tecnología de equipos y los elementos que acompaña toda impresión que existían antes de los años 90, no satisfacían en sus comienzos los requerimientos para imprimir telas con calidad, rapidez y costos accesibles; y más aún respecto a los costos en tiradas cortas.</a:t>
            </a:r>
          </a:p>
          <a:p>
            <a:pPr lvl="0" algn="just"/>
            <a:endParaRPr lang="es-ES" dirty="0" smtClean="0">
              <a:latin typeface="Arial" pitchFamily="34" charset="0"/>
              <a:ea typeface="Times New Roman" pitchFamily="18" charset="0"/>
              <a:cs typeface="Arial" pitchFamily="34" charset="0"/>
            </a:endParaRPr>
          </a:p>
          <a:p>
            <a:pPr lvl="0" algn="just"/>
            <a:r>
              <a:rPr lang="es-ES" dirty="0" smtClean="0">
                <a:latin typeface="Arial" pitchFamily="34" charset="0"/>
                <a:ea typeface="Times New Roman" pitchFamily="18" charset="0"/>
                <a:cs typeface="Arial" pitchFamily="34" charset="0"/>
              </a:rPr>
              <a:t>En el Ecuador, las grandes empresas fabricantes de telas son las que prestan en su mayoría el servicio de estampado textil, utilizando comúnmente, máquinas de estampación tradicional como son de plana o rotativas, con un elevado costo de preparación y puesta en marcha para tiradas cortas, por lo que las pequeñas y medianas empresas (PYMES) no logran acceder a este servicio.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4" name="3 CuadroTexto"/>
          <p:cNvSpPr txBox="1"/>
          <p:nvPr/>
        </p:nvSpPr>
        <p:spPr>
          <a:xfrm>
            <a:off x="285720" y="1571612"/>
            <a:ext cx="2214578" cy="646331"/>
          </a:xfrm>
          <a:prstGeom prst="rect">
            <a:avLst/>
          </a:prstGeom>
          <a:noFill/>
        </p:spPr>
        <p:txBody>
          <a:bodyPr wrap="square" rtlCol="0">
            <a:spAutoFit/>
          </a:bodyPr>
          <a:lstStyle/>
          <a:p>
            <a:r>
              <a:rPr lang="es-ES" b="1" i="1" dirty="0" smtClean="0">
                <a:latin typeface="Arial" pitchFamily="34" charset="0"/>
                <a:cs typeface="Arial" pitchFamily="34" charset="0"/>
              </a:rPr>
              <a:t>PRESUPUESTO  </a:t>
            </a:r>
          </a:p>
          <a:p>
            <a:r>
              <a:rPr lang="es-ES" b="1" i="1" dirty="0" smtClean="0">
                <a:latin typeface="Arial" pitchFamily="34" charset="0"/>
                <a:cs typeface="Arial" pitchFamily="34" charset="0"/>
              </a:rPr>
              <a:t>DE  INVERSIÓN</a:t>
            </a:r>
            <a:endParaRPr lang="es-ES" b="1" i="1"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graphicFrame>
        <p:nvGraphicFramePr>
          <p:cNvPr id="7" name="6 Tabla"/>
          <p:cNvGraphicFramePr>
            <a:graphicFrameLocks noGrp="1"/>
          </p:cNvGraphicFramePr>
          <p:nvPr/>
        </p:nvGraphicFramePr>
        <p:xfrm>
          <a:off x="2214546" y="1643051"/>
          <a:ext cx="6357982" cy="4857784"/>
        </p:xfrm>
        <a:graphic>
          <a:graphicData uri="http://schemas.openxmlformats.org/drawingml/2006/table">
            <a:tbl>
              <a:tblPr/>
              <a:tblGrid>
                <a:gridCol w="5008864"/>
                <a:gridCol w="1349118"/>
              </a:tblGrid>
              <a:tr h="155019">
                <a:tc>
                  <a:txBody>
                    <a:bodyPr/>
                    <a:lstStyle/>
                    <a:p>
                      <a:pPr algn="ctr">
                        <a:spcAft>
                          <a:spcPts val="0"/>
                        </a:spcAft>
                      </a:pPr>
                      <a:r>
                        <a:rPr lang="es-MX" sz="1000" b="1" dirty="0">
                          <a:solidFill>
                            <a:srgbClr val="FFC000"/>
                          </a:solidFill>
                          <a:latin typeface="Arial"/>
                          <a:ea typeface="Times New Roman"/>
                        </a:rPr>
                        <a:t>ACTIVOS FIJOS</a:t>
                      </a:r>
                      <a:endParaRPr lang="es-ES" sz="1000" dirty="0">
                        <a:solidFill>
                          <a:srgbClr val="FFC000"/>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000" b="1" dirty="0">
                          <a:solidFill>
                            <a:srgbClr val="FFC000"/>
                          </a:solidFill>
                          <a:latin typeface="Arial"/>
                          <a:ea typeface="Times New Roman"/>
                        </a:rPr>
                        <a:t>TOTAL</a:t>
                      </a:r>
                      <a:endParaRPr lang="es-ES" sz="1000" dirty="0">
                        <a:solidFill>
                          <a:srgbClr val="FFC000"/>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r>
              <a:tr h="175326">
                <a:tc>
                  <a:txBody>
                    <a:bodyPr/>
                    <a:lstStyle/>
                    <a:p>
                      <a:endParaRPr lang="es-ES" sz="1000" dirty="0">
                        <a:latin typeface="Arial"/>
                      </a:endParaRPr>
                    </a:p>
                  </a:txBody>
                  <a:tcPr marL="31975" marR="3197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s-ES" sz="1000">
                        <a:latin typeface="Arial"/>
                      </a:endParaRPr>
                    </a:p>
                  </a:txBody>
                  <a:tcPr marL="31975" marR="319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55019">
                <a:tc>
                  <a:txBody>
                    <a:bodyPr/>
                    <a:lstStyle/>
                    <a:p>
                      <a:pPr>
                        <a:spcAft>
                          <a:spcPts val="0"/>
                        </a:spcAft>
                      </a:pPr>
                      <a:r>
                        <a:rPr lang="es-MX" sz="1000" dirty="0">
                          <a:solidFill>
                            <a:schemeClr val="tx1"/>
                          </a:solidFill>
                          <a:latin typeface="Arial"/>
                          <a:ea typeface="Times New Roman"/>
                        </a:rPr>
                        <a:t>Maquinaria</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170.000,00</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Equipos de Computo y Software</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15.744,02</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231605">
                <a:tc>
                  <a:txBody>
                    <a:bodyPr/>
                    <a:lstStyle/>
                    <a:p>
                      <a:pPr>
                        <a:spcAft>
                          <a:spcPts val="0"/>
                        </a:spcAft>
                      </a:pPr>
                      <a:r>
                        <a:rPr lang="es-MX" sz="1000" dirty="0">
                          <a:solidFill>
                            <a:schemeClr val="tx1"/>
                          </a:solidFill>
                          <a:latin typeface="Arial"/>
                          <a:ea typeface="Times New Roman"/>
                        </a:rPr>
                        <a:t>Equipos de Comunicación</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1.047,93</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Muebles de Oficina</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000">
                          <a:solidFill>
                            <a:schemeClr val="tx1"/>
                          </a:solidFill>
                          <a:latin typeface="Arial"/>
                          <a:ea typeface="Times New Roman"/>
                        </a:rPr>
                        <a:t>11.755,00</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r>
              <a:tr h="155019">
                <a:tc>
                  <a:txBody>
                    <a:bodyPr/>
                    <a:lstStyle/>
                    <a:p>
                      <a:pPr algn="r">
                        <a:spcAft>
                          <a:spcPts val="0"/>
                        </a:spcAft>
                      </a:pPr>
                      <a:r>
                        <a:rPr lang="es-MX" sz="1000" b="1" dirty="0">
                          <a:solidFill>
                            <a:schemeClr val="tx1"/>
                          </a:solidFill>
                          <a:latin typeface="Arial"/>
                          <a:ea typeface="Times New Roman"/>
                        </a:rPr>
                        <a:t>TOTAL DE ACTIVOS FIJOS</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000" b="1" dirty="0">
                          <a:solidFill>
                            <a:schemeClr val="tx1"/>
                          </a:solidFill>
                          <a:latin typeface="Arial"/>
                          <a:ea typeface="Times New Roman"/>
                        </a:rPr>
                        <a:t>198.546,95</a:t>
                      </a:r>
                      <a:endParaRPr lang="es-ES" sz="1000" dirty="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175326">
                <a:tc>
                  <a:txBody>
                    <a:bodyPr/>
                    <a:lstStyle/>
                    <a:p>
                      <a:endParaRPr lang="es-ES" sz="1000" dirty="0">
                        <a:solidFill>
                          <a:schemeClr val="tx1"/>
                        </a:solidFill>
                        <a:latin typeface="Arial"/>
                      </a:endParaRPr>
                    </a:p>
                  </a:txBody>
                  <a:tcPr marL="31975" marR="31975"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a:solidFill>
                          <a:schemeClr val="tx1"/>
                        </a:solidFill>
                        <a:latin typeface="Arial"/>
                      </a:endParaRPr>
                    </a:p>
                  </a:txBody>
                  <a:tcPr marL="31975" marR="31975"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019">
                <a:tc>
                  <a:txBody>
                    <a:bodyPr/>
                    <a:lstStyle/>
                    <a:p>
                      <a:pPr algn="ctr">
                        <a:spcAft>
                          <a:spcPts val="0"/>
                        </a:spcAft>
                      </a:pPr>
                      <a:r>
                        <a:rPr lang="es-MX" sz="1000" b="1" dirty="0">
                          <a:solidFill>
                            <a:srgbClr val="FFC000"/>
                          </a:solidFill>
                          <a:latin typeface="Arial"/>
                          <a:ea typeface="Times New Roman"/>
                        </a:rPr>
                        <a:t>ACTIVOS INTANGIBLES</a:t>
                      </a:r>
                      <a:endParaRPr lang="es-ES" sz="1000" dirty="0">
                        <a:solidFill>
                          <a:srgbClr val="FFC000"/>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000" b="1" dirty="0">
                          <a:solidFill>
                            <a:srgbClr val="FFC000"/>
                          </a:solidFill>
                          <a:latin typeface="Arial"/>
                          <a:ea typeface="Times New Roman"/>
                        </a:rPr>
                        <a:t>TOTAL</a:t>
                      </a:r>
                      <a:endParaRPr lang="es-ES" sz="1000" dirty="0">
                        <a:solidFill>
                          <a:srgbClr val="FFC000"/>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r>
              <a:tr h="175326">
                <a:tc>
                  <a:txBody>
                    <a:bodyPr/>
                    <a:lstStyle/>
                    <a:p>
                      <a:endParaRPr lang="es-ES" sz="1000" dirty="0">
                        <a:solidFill>
                          <a:schemeClr val="tx1"/>
                        </a:solidFill>
                        <a:latin typeface="Arial"/>
                      </a:endParaRPr>
                    </a:p>
                  </a:txBody>
                  <a:tcPr marL="31975" marR="3197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s-ES" sz="1000">
                        <a:solidFill>
                          <a:schemeClr val="tx1"/>
                        </a:solidFill>
                        <a:latin typeface="Arial"/>
                      </a:endParaRPr>
                    </a:p>
                  </a:txBody>
                  <a:tcPr marL="31975" marR="319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55019">
                <a:tc>
                  <a:txBody>
                    <a:bodyPr/>
                    <a:lstStyle/>
                    <a:p>
                      <a:pPr>
                        <a:spcAft>
                          <a:spcPts val="0"/>
                        </a:spcAft>
                      </a:pPr>
                      <a:r>
                        <a:rPr lang="es-MX" sz="1000" dirty="0">
                          <a:solidFill>
                            <a:schemeClr val="tx1"/>
                          </a:solidFill>
                          <a:latin typeface="Arial"/>
                          <a:ea typeface="Times New Roman"/>
                        </a:rPr>
                        <a:t>Estudio del Proyecto</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1.417,24</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Escrituras</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140,00</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Pago en Notaría</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25,00</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Publicación en el diario</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35,50</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Inscripción en el Registro Mercantil</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dirty="0">
                          <a:solidFill>
                            <a:schemeClr val="tx1"/>
                          </a:solidFill>
                          <a:latin typeface="Arial"/>
                          <a:ea typeface="Times New Roman"/>
                        </a:rPr>
                        <a:t>38,20</a:t>
                      </a:r>
                      <a:endParaRPr lang="es-ES" sz="1000" dirty="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62282">
                <a:tc>
                  <a:txBody>
                    <a:bodyPr/>
                    <a:lstStyle/>
                    <a:p>
                      <a:pPr>
                        <a:spcAft>
                          <a:spcPts val="0"/>
                        </a:spcAft>
                      </a:pPr>
                      <a:r>
                        <a:rPr lang="es-MX" sz="1000" dirty="0">
                          <a:solidFill>
                            <a:schemeClr val="tx1"/>
                          </a:solidFill>
                          <a:latin typeface="Arial"/>
                          <a:ea typeface="Times New Roman"/>
                        </a:rPr>
                        <a:t>Inscripción del nombramiento del Gerente General</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22,70</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Honorario de Abogado</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350,00</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Gasto de capacitación</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000">
                          <a:solidFill>
                            <a:schemeClr val="tx1"/>
                          </a:solidFill>
                          <a:latin typeface="Arial"/>
                          <a:ea typeface="Times New Roman"/>
                        </a:rPr>
                        <a:t>600,00</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r>
              <a:tr h="155019">
                <a:tc>
                  <a:txBody>
                    <a:bodyPr/>
                    <a:lstStyle/>
                    <a:p>
                      <a:pPr algn="r">
                        <a:spcAft>
                          <a:spcPts val="0"/>
                        </a:spcAft>
                      </a:pPr>
                      <a:r>
                        <a:rPr lang="es-MX" sz="1000" b="1" dirty="0">
                          <a:solidFill>
                            <a:schemeClr val="tx1"/>
                          </a:solidFill>
                          <a:latin typeface="Arial"/>
                          <a:ea typeface="Times New Roman"/>
                        </a:rPr>
                        <a:t>TOTAL DE ACTIVOS INTANGIBLES</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000" b="1" dirty="0">
                          <a:solidFill>
                            <a:schemeClr val="tx1"/>
                          </a:solidFill>
                          <a:latin typeface="Arial"/>
                          <a:ea typeface="Times New Roman"/>
                        </a:rPr>
                        <a:t>2.628,64</a:t>
                      </a:r>
                      <a:endParaRPr lang="es-ES" sz="1000" dirty="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175326">
                <a:tc>
                  <a:txBody>
                    <a:bodyPr/>
                    <a:lstStyle/>
                    <a:p>
                      <a:endParaRPr lang="es-ES" sz="1000" dirty="0">
                        <a:solidFill>
                          <a:schemeClr val="tx1"/>
                        </a:solidFill>
                        <a:latin typeface="Arial"/>
                      </a:endParaRPr>
                    </a:p>
                  </a:txBody>
                  <a:tcPr marL="31975" marR="31975"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a:solidFill>
                          <a:schemeClr val="tx1"/>
                        </a:solidFill>
                        <a:latin typeface="Arial"/>
                      </a:endParaRPr>
                    </a:p>
                  </a:txBody>
                  <a:tcPr marL="31975" marR="31975" marT="0" marB="0" anchor="b">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019">
                <a:tc>
                  <a:txBody>
                    <a:bodyPr/>
                    <a:lstStyle/>
                    <a:p>
                      <a:pPr algn="ctr">
                        <a:spcAft>
                          <a:spcPts val="0"/>
                        </a:spcAft>
                      </a:pPr>
                      <a:r>
                        <a:rPr lang="es-MX" sz="1000" b="1" dirty="0">
                          <a:solidFill>
                            <a:srgbClr val="FFC000"/>
                          </a:solidFill>
                          <a:latin typeface="Arial"/>
                          <a:ea typeface="Times New Roman"/>
                        </a:rPr>
                        <a:t>CAPITAL DE TRABAJO</a:t>
                      </a:r>
                      <a:endParaRPr lang="es-ES" sz="1000" dirty="0">
                        <a:solidFill>
                          <a:srgbClr val="FFC000"/>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000" b="1" dirty="0">
                          <a:solidFill>
                            <a:srgbClr val="FFC000"/>
                          </a:solidFill>
                          <a:latin typeface="Arial"/>
                          <a:ea typeface="Times New Roman"/>
                        </a:rPr>
                        <a:t>TOTAL</a:t>
                      </a:r>
                      <a:endParaRPr lang="es-ES" sz="1000" dirty="0">
                        <a:solidFill>
                          <a:srgbClr val="FFC000"/>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r>
              <a:tr h="175326">
                <a:tc>
                  <a:txBody>
                    <a:bodyPr/>
                    <a:lstStyle/>
                    <a:p>
                      <a:endParaRPr lang="es-ES" sz="1000" dirty="0">
                        <a:solidFill>
                          <a:schemeClr val="tx1"/>
                        </a:solidFill>
                        <a:latin typeface="Arial"/>
                      </a:endParaRPr>
                    </a:p>
                  </a:txBody>
                  <a:tcPr marL="31975" marR="3197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s-ES" sz="1000" dirty="0">
                        <a:solidFill>
                          <a:schemeClr val="tx1"/>
                        </a:solidFill>
                        <a:latin typeface="Arial"/>
                      </a:endParaRPr>
                    </a:p>
                  </a:txBody>
                  <a:tcPr marL="31975" marR="319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55019">
                <a:tc>
                  <a:txBody>
                    <a:bodyPr/>
                    <a:lstStyle/>
                    <a:p>
                      <a:pPr>
                        <a:spcAft>
                          <a:spcPts val="0"/>
                        </a:spcAft>
                      </a:pPr>
                      <a:r>
                        <a:rPr lang="es-MX" sz="1000">
                          <a:solidFill>
                            <a:schemeClr val="tx1"/>
                          </a:solidFill>
                          <a:latin typeface="Arial"/>
                          <a:ea typeface="Times New Roman"/>
                        </a:rPr>
                        <a:t>Sueldos y Salarios</a:t>
                      </a:r>
                      <a:endParaRPr lang="es-ES" sz="100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18.767,20</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Servicios</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6.079,00</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Suministros de Oficina</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253,35</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Publicidad</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000">
                          <a:solidFill>
                            <a:schemeClr val="tx1"/>
                          </a:solidFill>
                          <a:latin typeface="Arial"/>
                          <a:ea typeface="Times New Roman"/>
                        </a:rPr>
                        <a:t>920,00</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a:noFill/>
                    </a:lnB>
                  </a:tcPr>
                </a:tc>
              </a:tr>
              <a:tr h="155019">
                <a:tc>
                  <a:txBody>
                    <a:bodyPr/>
                    <a:lstStyle/>
                    <a:p>
                      <a:pPr>
                        <a:spcAft>
                          <a:spcPts val="0"/>
                        </a:spcAft>
                      </a:pPr>
                      <a:r>
                        <a:rPr lang="es-MX" sz="1000" dirty="0">
                          <a:solidFill>
                            <a:schemeClr val="tx1"/>
                          </a:solidFill>
                          <a:latin typeface="Arial"/>
                          <a:ea typeface="Times New Roman"/>
                        </a:rPr>
                        <a:t>Costos Generales de Producción</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000">
                          <a:solidFill>
                            <a:schemeClr val="tx1"/>
                          </a:solidFill>
                          <a:latin typeface="Arial"/>
                          <a:ea typeface="Times New Roman"/>
                        </a:rPr>
                        <a:t>3.908,33</a:t>
                      </a:r>
                      <a:endParaRPr lang="es-ES" sz="100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r>
              <a:tr h="155019">
                <a:tc>
                  <a:txBody>
                    <a:bodyPr/>
                    <a:lstStyle/>
                    <a:p>
                      <a:pPr algn="r">
                        <a:spcAft>
                          <a:spcPts val="0"/>
                        </a:spcAft>
                      </a:pPr>
                      <a:r>
                        <a:rPr lang="es-MX" sz="1000" b="1" dirty="0">
                          <a:solidFill>
                            <a:schemeClr val="tx1"/>
                          </a:solidFill>
                          <a:latin typeface="Arial"/>
                          <a:ea typeface="Times New Roman"/>
                        </a:rPr>
                        <a:t>TOTAL CAPITAL DE TRABAJO</a:t>
                      </a:r>
                      <a:endParaRPr lang="es-ES" sz="1000" dirty="0">
                        <a:solidFill>
                          <a:schemeClr val="tx1"/>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000" b="1" dirty="0">
                          <a:solidFill>
                            <a:schemeClr val="tx1"/>
                          </a:solidFill>
                          <a:latin typeface="Arial"/>
                          <a:ea typeface="Times New Roman"/>
                        </a:rPr>
                        <a:t>29.927,89</a:t>
                      </a:r>
                      <a:endParaRPr lang="es-ES" sz="1000" dirty="0">
                        <a:solidFill>
                          <a:schemeClr val="tx1"/>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175326">
                <a:tc>
                  <a:txBody>
                    <a:bodyPr/>
                    <a:lstStyle/>
                    <a:p>
                      <a:endParaRPr lang="es-ES" sz="1000">
                        <a:solidFill>
                          <a:schemeClr val="tx1"/>
                        </a:solidFill>
                        <a:latin typeface="Arial"/>
                      </a:endParaRPr>
                    </a:p>
                  </a:txBody>
                  <a:tcPr marL="31975" marR="31975" marT="0" marB="0" anchor="ctr">
                    <a:lnL>
                      <a:noFill/>
                    </a:lnL>
                    <a:lnR>
                      <a:noFill/>
                    </a:lnR>
                    <a:lnT w="28575"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endParaRPr lang="es-ES" sz="1000" dirty="0">
                        <a:solidFill>
                          <a:schemeClr val="tx1"/>
                        </a:solidFill>
                        <a:latin typeface="Arial"/>
                      </a:endParaRPr>
                    </a:p>
                  </a:txBody>
                  <a:tcPr marL="31975" marR="31975" marT="0" marB="0" anchor="ctr">
                    <a:lnL>
                      <a:noFill/>
                    </a:lnL>
                    <a:lnR>
                      <a:noFill/>
                    </a:lnR>
                    <a:lnT w="28575"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56542">
                <a:tc>
                  <a:txBody>
                    <a:bodyPr/>
                    <a:lstStyle/>
                    <a:p>
                      <a:pPr algn="r">
                        <a:spcAft>
                          <a:spcPts val="0"/>
                        </a:spcAft>
                      </a:pPr>
                      <a:r>
                        <a:rPr lang="es-MX" sz="1000" b="1" dirty="0">
                          <a:solidFill>
                            <a:srgbClr val="FFC000"/>
                          </a:solidFill>
                          <a:latin typeface="Arial"/>
                          <a:ea typeface="Times New Roman"/>
                        </a:rPr>
                        <a:t>TOTAL INVERSIÓN</a:t>
                      </a:r>
                      <a:endParaRPr lang="es-ES" sz="1000" dirty="0">
                        <a:solidFill>
                          <a:srgbClr val="FFC000"/>
                        </a:solidFill>
                        <a:latin typeface="Arial"/>
                        <a:ea typeface="Times New Roman"/>
                      </a:endParaRPr>
                    </a:p>
                  </a:txBody>
                  <a:tcPr marL="31975" marR="31975"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000" b="1" dirty="0">
                          <a:solidFill>
                            <a:srgbClr val="FFC000"/>
                          </a:solidFill>
                          <a:latin typeface="Arial"/>
                          <a:ea typeface="Times New Roman"/>
                        </a:rPr>
                        <a:t>231.103,48</a:t>
                      </a:r>
                      <a:endParaRPr lang="es-ES" sz="1000" dirty="0">
                        <a:solidFill>
                          <a:srgbClr val="FFC000"/>
                        </a:solidFill>
                        <a:latin typeface="Arial"/>
                        <a:ea typeface="Times New Roman"/>
                      </a:endParaRPr>
                    </a:p>
                  </a:txBody>
                  <a:tcPr marL="31975" marR="31975"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3" name="12 Rectángulo"/>
          <p:cNvSpPr/>
          <p:nvPr/>
        </p:nvSpPr>
        <p:spPr>
          <a:xfrm>
            <a:off x="357158" y="2273850"/>
            <a:ext cx="8143932" cy="369332"/>
          </a:xfrm>
          <a:prstGeom prst="rect">
            <a:avLst/>
          </a:prstGeom>
        </p:spPr>
        <p:txBody>
          <a:bodyPr wrap="square">
            <a:spAutoFit/>
          </a:bodyPr>
          <a:lstStyle/>
          <a:p>
            <a:r>
              <a:rPr lang="es-ES" dirty="0" smtClean="0">
                <a:latin typeface="Arial" pitchFamily="34" charset="0"/>
                <a:cs typeface="Arial" pitchFamily="34" charset="0"/>
              </a:rPr>
              <a:t>Para el cálculo del capital operativo, se utilizará la siguiente fórmula.</a:t>
            </a:r>
            <a:endParaRPr lang="es-ES" dirty="0">
              <a:latin typeface="Arial" pitchFamily="34" charset="0"/>
              <a:cs typeface="Arial" pitchFamily="34" charset="0"/>
            </a:endParaRPr>
          </a:p>
        </p:txBody>
      </p:sp>
      <p:graphicFrame>
        <p:nvGraphicFramePr>
          <p:cNvPr id="213000" name="Object 8"/>
          <p:cNvGraphicFramePr>
            <a:graphicFrameLocks noChangeAspect="1"/>
          </p:cNvGraphicFramePr>
          <p:nvPr/>
        </p:nvGraphicFramePr>
        <p:xfrm>
          <a:off x="1714500" y="2781301"/>
          <a:ext cx="5400675" cy="719137"/>
        </p:xfrm>
        <a:graphic>
          <a:graphicData uri="http://schemas.openxmlformats.org/presentationml/2006/ole">
            <p:oleObj spid="_x0000_s213000" name="Documento" r:id="rId3" imgW="5415050" imgH="577015" progId="Word.Document.12">
              <p:embed/>
            </p:oleObj>
          </a:graphicData>
        </a:graphic>
      </p:graphicFrame>
      <p:sp>
        <p:nvSpPr>
          <p:cNvPr id="16" name="15 Rectángulo"/>
          <p:cNvSpPr/>
          <p:nvPr/>
        </p:nvSpPr>
        <p:spPr>
          <a:xfrm>
            <a:off x="357158" y="3728869"/>
            <a:ext cx="4214842" cy="1200329"/>
          </a:xfrm>
          <a:prstGeom prst="rect">
            <a:avLst/>
          </a:prstGeom>
        </p:spPr>
        <p:txBody>
          <a:bodyPr wrap="square">
            <a:spAutoFit/>
          </a:bodyPr>
          <a:lstStyle/>
          <a:p>
            <a:pPr lvl="0" algn="just" fontAlgn="base">
              <a:spcBef>
                <a:spcPct val="0"/>
              </a:spcBef>
              <a:spcAft>
                <a:spcPct val="0"/>
              </a:spcAft>
            </a:pPr>
            <a:r>
              <a:rPr lang="es-ES" dirty="0" smtClean="0">
                <a:latin typeface="Arial" pitchFamily="34" charset="0"/>
                <a:ea typeface="Calibri" pitchFamily="34" charset="0"/>
              </a:rPr>
              <a:t>Donde:</a:t>
            </a:r>
            <a:endParaRPr lang="es-ES" sz="1100" dirty="0" smtClean="0">
              <a:latin typeface="Arial" pitchFamily="34" charset="0"/>
            </a:endParaRPr>
          </a:p>
          <a:p>
            <a:pPr lvl="0" algn="just" eaLnBrk="0" fontAlgn="base" hangingPunct="0">
              <a:spcBef>
                <a:spcPct val="0"/>
              </a:spcBef>
              <a:spcAft>
                <a:spcPct val="0"/>
              </a:spcAft>
            </a:pPr>
            <a:r>
              <a:rPr lang="es-ES" dirty="0" smtClean="0">
                <a:latin typeface="Arial" pitchFamily="34" charset="0"/>
                <a:ea typeface="Calibri" pitchFamily="34" charset="0"/>
              </a:rPr>
              <a:t>ICT = Inversión de Capital de Trabajo</a:t>
            </a:r>
            <a:endParaRPr lang="es-ES" sz="1100" dirty="0" smtClean="0">
              <a:latin typeface="Arial" pitchFamily="34" charset="0"/>
            </a:endParaRPr>
          </a:p>
          <a:p>
            <a:pPr lvl="0" algn="just" eaLnBrk="0" fontAlgn="base" hangingPunct="0">
              <a:spcBef>
                <a:spcPct val="0"/>
              </a:spcBef>
              <a:spcAft>
                <a:spcPct val="0"/>
              </a:spcAft>
            </a:pPr>
            <a:r>
              <a:rPr lang="es-ES" dirty="0" smtClean="0">
                <a:latin typeface="Arial" pitchFamily="34" charset="0"/>
                <a:ea typeface="Calibri" pitchFamily="34" charset="0"/>
              </a:rPr>
              <a:t>Ca = Costo anual de capital</a:t>
            </a:r>
            <a:endParaRPr lang="es-ES" sz="1100" dirty="0" smtClean="0">
              <a:latin typeface="Arial" pitchFamily="34" charset="0"/>
            </a:endParaRPr>
          </a:p>
          <a:p>
            <a:pPr lvl="0" algn="just" eaLnBrk="0" fontAlgn="base" hangingPunct="0">
              <a:spcBef>
                <a:spcPct val="0"/>
              </a:spcBef>
              <a:spcAft>
                <a:spcPct val="0"/>
              </a:spcAft>
            </a:pPr>
            <a:r>
              <a:rPr lang="es-ES" dirty="0" err="1" smtClean="0">
                <a:latin typeface="Arial" pitchFamily="34" charset="0"/>
                <a:ea typeface="Calibri" pitchFamily="34" charset="0"/>
              </a:rPr>
              <a:t>n</a:t>
            </a:r>
            <a:r>
              <a:rPr lang="es-ES" baseline="-30000" dirty="0" err="1" smtClean="0">
                <a:latin typeface="Arial" pitchFamily="34" charset="0"/>
                <a:ea typeface="Calibri" pitchFamily="34" charset="0"/>
              </a:rPr>
              <a:t>d</a:t>
            </a:r>
            <a:r>
              <a:rPr lang="es-ES" dirty="0" smtClean="0">
                <a:latin typeface="Arial" pitchFamily="34" charset="0"/>
                <a:ea typeface="Calibri" pitchFamily="34" charset="0"/>
              </a:rPr>
              <a:t> = Número de días de desfase</a:t>
            </a:r>
            <a:endParaRPr lang="es-ES" sz="2800" dirty="0" smtClean="0">
              <a:latin typeface="Arial" pitchFamily="34" charset="0"/>
            </a:endParaRPr>
          </a:p>
        </p:txBody>
      </p:sp>
      <p:graphicFrame>
        <p:nvGraphicFramePr>
          <p:cNvPr id="213002" name="Object 10"/>
          <p:cNvGraphicFramePr>
            <a:graphicFrameLocks noChangeAspect="1"/>
          </p:cNvGraphicFramePr>
          <p:nvPr/>
        </p:nvGraphicFramePr>
        <p:xfrm>
          <a:off x="142844" y="5357826"/>
          <a:ext cx="5405437" cy="714380"/>
        </p:xfrm>
        <a:graphic>
          <a:graphicData uri="http://schemas.openxmlformats.org/presentationml/2006/ole">
            <p:oleObj spid="_x0000_s213002" name="Documento" r:id="rId4" imgW="5415050" imgH="582054" progId="Word.Document.12">
              <p:embed/>
            </p:oleObj>
          </a:graphicData>
        </a:graphic>
      </p:graphicFrame>
      <p:graphicFrame>
        <p:nvGraphicFramePr>
          <p:cNvPr id="213003" name="Object 11"/>
          <p:cNvGraphicFramePr>
            <a:graphicFrameLocks noChangeAspect="1"/>
          </p:cNvGraphicFramePr>
          <p:nvPr/>
        </p:nvGraphicFramePr>
        <p:xfrm>
          <a:off x="3171853" y="5572130"/>
          <a:ext cx="5400675" cy="428638"/>
        </p:xfrm>
        <a:graphic>
          <a:graphicData uri="http://schemas.openxmlformats.org/presentationml/2006/ole">
            <p:oleObj spid="_x0000_s213003" name="Documento" r:id="rId5" imgW="5415050" imgH="357440" progId="Word.Document.12">
              <p:embed/>
            </p:oleObj>
          </a:graphicData>
        </a:graphic>
      </p:graphicFrame>
      <p:sp>
        <p:nvSpPr>
          <p:cNvPr id="19" name="18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CAPITAL  DE  TRABAJO</a:t>
            </a:r>
            <a:endParaRPr lang="es-ES" sz="20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9" name="18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MOMENTOS  DE  LA  INVERSIÓN</a:t>
            </a:r>
            <a:endParaRPr lang="es-ES" sz="2000" u="sng" dirty="0">
              <a:latin typeface="Arial" pitchFamily="34" charset="0"/>
              <a:cs typeface="Arial" pitchFamily="34" charset="0"/>
            </a:endParaRPr>
          </a:p>
        </p:txBody>
      </p:sp>
      <p:graphicFrame>
        <p:nvGraphicFramePr>
          <p:cNvPr id="10" name="9 Tabla"/>
          <p:cNvGraphicFramePr>
            <a:graphicFrameLocks noGrp="1"/>
          </p:cNvGraphicFramePr>
          <p:nvPr/>
        </p:nvGraphicFramePr>
        <p:xfrm>
          <a:off x="1000100" y="2304112"/>
          <a:ext cx="7000923" cy="1996440"/>
        </p:xfrm>
        <a:graphic>
          <a:graphicData uri="http://schemas.openxmlformats.org/drawingml/2006/table">
            <a:tbl>
              <a:tblPr/>
              <a:tblGrid>
                <a:gridCol w="1870346"/>
                <a:gridCol w="929881"/>
                <a:gridCol w="900250"/>
                <a:gridCol w="657241"/>
                <a:gridCol w="571504"/>
                <a:gridCol w="571504"/>
                <a:gridCol w="899795"/>
                <a:gridCol w="600402"/>
              </a:tblGrid>
              <a:tr h="500716">
                <a:tc>
                  <a:txBody>
                    <a:bodyPr/>
                    <a:lstStyle/>
                    <a:p>
                      <a:pPr algn="ctr">
                        <a:spcAft>
                          <a:spcPts val="0"/>
                        </a:spcAft>
                      </a:pPr>
                      <a:r>
                        <a:rPr lang="es-MX" sz="1100" b="1" dirty="0">
                          <a:solidFill>
                            <a:srgbClr val="FFC000"/>
                          </a:solidFill>
                          <a:latin typeface="Arial"/>
                          <a:ea typeface="Times New Roman"/>
                        </a:rPr>
                        <a:t>RECURSO</a:t>
                      </a:r>
                      <a:endParaRPr lang="es-ES" sz="1100" dirty="0">
                        <a:solidFill>
                          <a:srgbClr val="FFC000"/>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 TOTAL PROYECTO                    $ </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smtClean="0">
                          <a:solidFill>
                            <a:srgbClr val="FFC000"/>
                          </a:solidFill>
                          <a:latin typeface="Arial"/>
                          <a:ea typeface="Times New Roman"/>
                        </a:rPr>
                        <a:t>AÑO 0</a:t>
                      </a:r>
                      <a:endParaRPr lang="es-ES" sz="1100" b="1"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 AÑO 1 </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 AÑO 2 </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 AÑO 3 </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 AÑO 4 </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 AÑO 5 </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12402">
                <a:tc>
                  <a:txBody>
                    <a:bodyPr/>
                    <a:lstStyle/>
                    <a:p>
                      <a:pPr>
                        <a:spcAft>
                          <a:spcPts val="0"/>
                        </a:spcAft>
                      </a:pPr>
                      <a:r>
                        <a:rPr lang="es-MX" sz="1100" dirty="0">
                          <a:solidFill>
                            <a:schemeClr val="tx1"/>
                          </a:solidFill>
                          <a:latin typeface="Arial"/>
                          <a:ea typeface="Times New Roman"/>
                        </a:rPr>
                        <a:t>Maquinaria</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b="1" dirty="0">
                          <a:solidFill>
                            <a:schemeClr val="tx1"/>
                          </a:solidFill>
                          <a:latin typeface="Arial"/>
                          <a:ea typeface="Times New Roman"/>
                        </a:rPr>
                        <a:t>    170.000,00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   170.000,00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r>
              <a:tr h="233667">
                <a:tc>
                  <a:txBody>
                    <a:bodyPr/>
                    <a:lstStyle/>
                    <a:p>
                      <a:pPr>
                        <a:spcAft>
                          <a:spcPts val="0"/>
                        </a:spcAft>
                      </a:pPr>
                      <a:r>
                        <a:rPr lang="es-MX" sz="1100" dirty="0">
                          <a:solidFill>
                            <a:schemeClr val="tx1"/>
                          </a:solidFill>
                          <a:latin typeface="Arial"/>
                          <a:ea typeface="Times New Roman"/>
                        </a:rPr>
                        <a:t>Equipo de Computo y software</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b="1" dirty="0">
                          <a:solidFill>
                            <a:schemeClr val="tx1"/>
                          </a:solidFill>
                          <a:latin typeface="Arial"/>
                          <a:ea typeface="Times New Roman"/>
                        </a:rPr>
                        <a:t>    62.976,08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   15.744,02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15.744,02</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33667">
                <a:tc>
                  <a:txBody>
                    <a:bodyPr/>
                    <a:lstStyle/>
                    <a:p>
                      <a:pPr>
                        <a:spcAft>
                          <a:spcPts val="0"/>
                        </a:spcAft>
                      </a:pPr>
                      <a:r>
                        <a:rPr lang="es-MX" sz="1100">
                          <a:solidFill>
                            <a:schemeClr val="tx1"/>
                          </a:solidFill>
                          <a:latin typeface="Arial"/>
                          <a:ea typeface="Times New Roman"/>
                        </a:rPr>
                        <a:t>Equipos de Comunicación</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b="1" dirty="0">
                          <a:solidFill>
                            <a:schemeClr val="tx1"/>
                          </a:solidFill>
                          <a:latin typeface="Arial"/>
                          <a:ea typeface="Times New Roman"/>
                        </a:rPr>
                        <a:t>      1.047,93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1.047,93</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33667">
                <a:tc>
                  <a:txBody>
                    <a:bodyPr/>
                    <a:lstStyle/>
                    <a:p>
                      <a:pPr>
                        <a:spcAft>
                          <a:spcPts val="0"/>
                        </a:spcAft>
                      </a:pPr>
                      <a:r>
                        <a:rPr lang="es-MX" sz="1100">
                          <a:solidFill>
                            <a:schemeClr val="tx1"/>
                          </a:solidFill>
                          <a:latin typeface="Arial"/>
                          <a:ea typeface="Times New Roman"/>
                        </a:rPr>
                        <a:t>Muebles de Oficina</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b="1">
                          <a:solidFill>
                            <a:schemeClr val="tx1"/>
                          </a:solidFill>
                          <a:latin typeface="Arial"/>
                          <a:ea typeface="Times New Roman"/>
                        </a:rPr>
                        <a:t>    11.755,00   </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rPr>
                        <a:t>   11.755,00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endParaRPr lang="es-ES"/>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r>
              <a:tr h="208631">
                <a:tc>
                  <a:txBody>
                    <a:bodyPr/>
                    <a:lstStyle/>
                    <a:p>
                      <a:pPr algn="r">
                        <a:spcAft>
                          <a:spcPts val="0"/>
                        </a:spcAft>
                      </a:pPr>
                      <a:r>
                        <a:rPr lang="es-MX" sz="1100" b="1" dirty="0">
                          <a:solidFill>
                            <a:schemeClr val="tx1"/>
                          </a:solidFill>
                          <a:latin typeface="Arial"/>
                          <a:ea typeface="Times New Roman"/>
                        </a:rPr>
                        <a:t>TOTAL INVERSIONES</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rPr>
                        <a:t> 245.779,01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rPr>
                        <a:t> 198.546,95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s-ES"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chemeClr val="tx1"/>
                          </a:solidFill>
                          <a:latin typeface="Arial"/>
                          <a:ea typeface="Times New Roman"/>
                        </a:rPr>
                        <a:t>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chemeClr val="tx1"/>
                          </a:solidFill>
                          <a:latin typeface="Arial"/>
                          <a:ea typeface="Times New Roman"/>
                        </a:rPr>
                        <a:t>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rPr>
                        <a:t>15.744,02</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chemeClr val="tx1"/>
                          </a:solidFill>
                          <a:latin typeface="Arial"/>
                          <a:ea typeface="Times New Roman"/>
                        </a:rPr>
                        <a:t>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graphicFrame>
        <p:nvGraphicFramePr>
          <p:cNvPr id="11" name="10 Tabla"/>
          <p:cNvGraphicFramePr>
            <a:graphicFrameLocks noGrp="1"/>
          </p:cNvGraphicFramePr>
          <p:nvPr/>
        </p:nvGraphicFramePr>
        <p:xfrm>
          <a:off x="1000103" y="4429132"/>
          <a:ext cx="7000920" cy="1714512"/>
        </p:xfrm>
        <a:graphic>
          <a:graphicData uri="http://schemas.openxmlformats.org/drawingml/2006/table">
            <a:tbl>
              <a:tblPr/>
              <a:tblGrid>
                <a:gridCol w="2175821"/>
                <a:gridCol w="1030949"/>
                <a:gridCol w="921067"/>
                <a:gridCol w="921067"/>
                <a:gridCol w="921067"/>
                <a:gridCol w="1030949"/>
              </a:tblGrid>
              <a:tr h="522186">
                <a:tc>
                  <a:txBody>
                    <a:bodyPr/>
                    <a:lstStyle/>
                    <a:p>
                      <a:pPr algn="ctr">
                        <a:spcAft>
                          <a:spcPts val="0"/>
                        </a:spcAft>
                      </a:pPr>
                      <a:r>
                        <a:rPr lang="es-MX" sz="1100" b="1" dirty="0">
                          <a:solidFill>
                            <a:srgbClr val="FFC000"/>
                          </a:solidFill>
                          <a:latin typeface="Arial"/>
                          <a:ea typeface="Times New Roman"/>
                        </a:rPr>
                        <a:t>RECURSO</a:t>
                      </a:r>
                      <a:endParaRPr lang="es-ES" sz="1100" dirty="0">
                        <a:solidFill>
                          <a:srgbClr val="FFC000"/>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6</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7</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8</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9</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10</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43687">
                <a:tc>
                  <a:txBody>
                    <a:bodyPr/>
                    <a:lstStyle/>
                    <a:p>
                      <a:pPr>
                        <a:spcAft>
                          <a:spcPts val="0"/>
                        </a:spcAft>
                      </a:pPr>
                      <a:r>
                        <a:rPr lang="es-MX" sz="1100" dirty="0">
                          <a:solidFill>
                            <a:schemeClr val="tx1"/>
                          </a:solidFill>
                          <a:latin typeface="Arial"/>
                          <a:ea typeface="Times New Roman"/>
                        </a:rPr>
                        <a:t>Maquinaria</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r>
              <a:tr h="243687">
                <a:tc>
                  <a:txBody>
                    <a:bodyPr/>
                    <a:lstStyle/>
                    <a:p>
                      <a:pPr>
                        <a:spcAft>
                          <a:spcPts val="0"/>
                        </a:spcAft>
                      </a:pPr>
                      <a:r>
                        <a:rPr lang="es-MX" sz="1100" dirty="0">
                          <a:solidFill>
                            <a:schemeClr val="tx1"/>
                          </a:solidFill>
                          <a:latin typeface="Arial"/>
                          <a:ea typeface="Times New Roman"/>
                        </a:rPr>
                        <a:t>Equipo de Computo y software</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15.744,02</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15.744,02</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43687">
                <a:tc>
                  <a:txBody>
                    <a:bodyPr/>
                    <a:lstStyle/>
                    <a:p>
                      <a:pPr>
                        <a:spcAft>
                          <a:spcPts val="0"/>
                        </a:spcAft>
                      </a:pPr>
                      <a:r>
                        <a:rPr lang="es-MX" sz="1100">
                          <a:solidFill>
                            <a:schemeClr val="tx1"/>
                          </a:solidFill>
                          <a:latin typeface="Arial"/>
                          <a:ea typeface="Times New Roman"/>
                        </a:rPr>
                        <a:t>Equipos de Comunicación</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43687">
                <a:tc>
                  <a:txBody>
                    <a:bodyPr/>
                    <a:lstStyle/>
                    <a:p>
                      <a:pPr>
                        <a:spcAft>
                          <a:spcPts val="0"/>
                        </a:spcAft>
                      </a:pPr>
                      <a:r>
                        <a:rPr lang="es-MX" sz="1100">
                          <a:solidFill>
                            <a:schemeClr val="tx1"/>
                          </a:solidFill>
                          <a:latin typeface="Arial"/>
                          <a:ea typeface="Times New Roman"/>
                        </a:rPr>
                        <a:t>Muebles de Oficina</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r>
              <a:tr h="217578">
                <a:tc>
                  <a:txBody>
                    <a:bodyPr/>
                    <a:lstStyle/>
                    <a:p>
                      <a:pPr algn="r">
                        <a:spcAft>
                          <a:spcPts val="0"/>
                        </a:spcAft>
                      </a:pPr>
                      <a:r>
                        <a:rPr lang="es-MX" sz="1100" b="1" dirty="0">
                          <a:solidFill>
                            <a:schemeClr val="tx1"/>
                          </a:solidFill>
                          <a:latin typeface="Arial"/>
                          <a:ea typeface="Times New Roman"/>
                        </a:rPr>
                        <a:t>TOTAL INVERSIONES</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rPr>
                        <a:t>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rPr>
                        <a:t>15.744,02</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rPr>
                        <a:t>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rPr>
                        <a:t>                       </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rPr>
                        <a:t>15.744,02</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9" name="18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PRESUPUESTO  DE  INGRESOS</a:t>
            </a:r>
            <a:endParaRPr lang="es-ES" sz="2000" u="sng" dirty="0">
              <a:latin typeface="Arial" pitchFamily="34" charset="0"/>
              <a:cs typeface="Arial" pitchFamily="34" charset="0"/>
            </a:endParaRPr>
          </a:p>
        </p:txBody>
      </p:sp>
      <p:graphicFrame>
        <p:nvGraphicFramePr>
          <p:cNvPr id="9" name="8 Tabla"/>
          <p:cNvGraphicFramePr>
            <a:graphicFrameLocks noGrp="1"/>
          </p:cNvGraphicFramePr>
          <p:nvPr/>
        </p:nvGraphicFramePr>
        <p:xfrm>
          <a:off x="1571601" y="2143115"/>
          <a:ext cx="5786481" cy="1714513"/>
        </p:xfrm>
        <a:graphic>
          <a:graphicData uri="http://schemas.openxmlformats.org/drawingml/2006/table">
            <a:tbl>
              <a:tblPr/>
              <a:tblGrid>
                <a:gridCol w="1565414"/>
                <a:gridCol w="930163"/>
                <a:gridCol w="822726"/>
                <a:gridCol w="822726"/>
                <a:gridCol w="822726"/>
                <a:gridCol w="822726"/>
              </a:tblGrid>
              <a:tr h="294131">
                <a:tc>
                  <a:txBody>
                    <a:bodyPr/>
                    <a:lstStyle/>
                    <a:p>
                      <a:pPr algn="ctr">
                        <a:spcAft>
                          <a:spcPts val="0"/>
                        </a:spcAft>
                      </a:pPr>
                      <a:r>
                        <a:rPr lang="es-MX" sz="1100" b="1" dirty="0">
                          <a:solidFill>
                            <a:srgbClr val="FFC000"/>
                          </a:solidFill>
                          <a:latin typeface="Arial"/>
                          <a:ea typeface="Times New Roman"/>
                          <a:cs typeface="Times New Roman"/>
                        </a:rPr>
                        <a:t>SERVICIO</a:t>
                      </a:r>
                      <a:endParaRPr lang="es-ES" sz="11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AÑO 1</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AÑO 2</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AÑO 3</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AÑO 4</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AÑO 5</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13913">
                <a:tc>
                  <a:txBody>
                    <a:bodyPr/>
                    <a:lstStyle/>
                    <a:p>
                      <a:pPr>
                        <a:spcAft>
                          <a:spcPts val="0"/>
                        </a:spcAft>
                      </a:pPr>
                      <a:r>
                        <a:rPr lang="es-MX" sz="1100" dirty="0">
                          <a:solidFill>
                            <a:schemeClr val="tx1"/>
                          </a:solidFill>
                          <a:latin typeface="Arial"/>
                          <a:ea typeface="Times New Roman"/>
                          <a:cs typeface="Times New Roman"/>
                        </a:rPr>
                        <a:t>Demanda del Mercado</a:t>
                      </a:r>
                      <a:endParaRPr lang="es-ES" sz="11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cs typeface="Times New Roman"/>
                        </a:rPr>
                        <a:t>15.385.113</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cs typeface="Times New Roman"/>
                        </a:rPr>
                        <a:t>15.521.675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cs typeface="Times New Roman"/>
                        </a:rPr>
                        <a:t>15.661.308</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cs typeface="Times New Roman"/>
                        </a:rPr>
                        <a:t>15.804.054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cs typeface="Times New Roman"/>
                        </a:rPr>
                        <a:t>15.949.953</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913">
                <a:tc>
                  <a:txBody>
                    <a:bodyPr/>
                    <a:lstStyle/>
                    <a:p>
                      <a:pPr>
                        <a:spcAft>
                          <a:spcPts val="0"/>
                        </a:spcAft>
                      </a:pPr>
                      <a:r>
                        <a:rPr lang="es-MX" sz="1100" dirty="0">
                          <a:solidFill>
                            <a:schemeClr val="tx1"/>
                          </a:solidFill>
                          <a:latin typeface="Arial"/>
                          <a:ea typeface="Times New Roman"/>
                          <a:cs typeface="Times New Roman"/>
                        </a:rPr>
                        <a:t>Volumen de Ventas</a:t>
                      </a:r>
                      <a:endParaRPr lang="es-ES" sz="11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218.892</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222.263</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cs typeface="Times New Roman"/>
                        </a:rPr>
                        <a:t>225.686</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229.161</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cs typeface="Times New Roman"/>
                        </a:rPr>
                        <a:t>232.690</a:t>
                      </a:r>
                      <a:endParaRPr lang="es-ES" sz="110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730">
                <a:tc>
                  <a:txBody>
                    <a:bodyPr/>
                    <a:lstStyle/>
                    <a:p>
                      <a:pPr algn="just">
                        <a:spcAft>
                          <a:spcPts val="0"/>
                        </a:spcAft>
                      </a:pPr>
                      <a:r>
                        <a:rPr lang="es-MX" sz="1100" dirty="0">
                          <a:solidFill>
                            <a:schemeClr val="tx1"/>
                          </a:solidFill>
                          <a:latin typeface="Arial"/>
                          <a:ea typeface="Times New Roman"/>
                          <a:cs typeface="Times New Roman"/>
                        </a:rPr>
                        <a:t>Porcentaje participación de Mercado</a:t>
                      </a:r>
                      <a:endParaRPr lang="es-ES" sz="11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smtClean="0">
                          <a:solidFill>
                            <a:schemeClr val="tx1"/>
                          </a:solidFill>
                          <a:latin typeface="Arial"/>
                          <a:ea typeface="Times New Roman"/>
                          <a:cs typeface="Times New Roman"/>
                        </a:rPr>
                        <a:t>1,42</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smtClean="0">
                          <a:solidFill>
                            <a:schemeClr val="tx1"/>
                          </a:solidFill>
                          <a:latin typeface="Arial"/>
                          <a:ea typeface="Times New Roman"/>
                          <a:cs typeface="Times New Roman"/>
                        </a:rPr>
                        <a:t>1,43</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smtClean="0">
                          <a:solidFill>
                            <a:schemeClr val="tx1"/>
                          </a:solidFill>
                          <a:latin typeface="Arial"/>
                          <a:ea typeface="Times New Roman"/>
                          <a:cs typeface="Times New Roman"/>
                        </a:rPr>
                        <a:t>1,44</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smtClean="0">
                          <a:solidFill>
                            <a:schemeClr val="tx1"/>
                          </a:solidFill>
                          <a:latin typeface="Arial"/>
                          <a:ea typeface="Times New Roman"/>
                          <a:cs typeface="Times New Roman"/>
                        </a:rPr>
                        <a:t>1,45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100" dirty="0" smtClean="0">
                          <a:solidFill>
                            <a:schemeClr val="tx1"/>
                          </a:solidFill>
                          <a:latin typeface="Arial"/>
                          <a:ea typeface="Times New Roman"/>
                          <a:cs typeface="Times New Roman"/>
                        </a:rPr>
                        <a:t>1,46</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913">
                <a:tc>
                  <a:txBody>
                    <a:bodyPr/>
                    <a:lstStyle/>
                    <a:p>
                      <a:pPr>
                        <a:spcAft>
                          <a:spcPts val="0"/>
                        </a:spcAft>
                      </a:pPr>
                      <a:r>
                        <a:rPr lang="es-MX" sz="1100" dirty="0">
                          <a:solidFill>
                            <a:schemeClr val="tx1"/>
                          </a:solidFill>
                          <a:latin typeface="Arial"/>
                          <a:ea typeface="Times New Roman"/>
                          <a:cs typeface="Times New Roman"/>
                        </a:rPr>
                        <a:t>Precio</a:t>
                      </a:r>
                      <a:endParaRPr lang="es-ES" sz="1100" dirty="0">
                        <a:solidFill>
                          <a:schemeClr val="tx1"/>
                        </a:solidFill>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1,43</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1,49</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1,55</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1,62</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1,69</a:t>
                      </a:r>
                      <a:endParaRPr lang="es-ES" sz="1100" dirty="0">
                        <a:solidFill>
                          <a:schemeClr val="tx1"/>
                        </a:solidFill>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13913">
                <a:tc>
                  <a:txBody>
                    <a:bodyPr/>
                    <a:lstStyle/>
                    <a:p>
                      <a:pPr>
                        <a:spcAft>
                          <a:spcPts val="0"/>
                        </a:spcAft>
                      </a:pPr>
                      <a:r>
                        <a:rPr lang="es-MX" sz="1100" b="1" dirty="0">
                          <a:solidFill>
                            <a:schemeClr val="tx1"/>
                          </a:solidFill>
                          <a:latin typeface="Arial"/>
                          <a:ea typeface="Times New Roman"/>
                          <a:cs typeface="Times New Roman"/>
                        </a:rPr>
                        <a:t>INGRESO TOTAL</a:t>
                      </a:r>
                      <a:endParaRPr lang="es-ES" sz="1100" dirty="0">
                        <a:solidFill>
                          <a:schemeClr val="tx1"/>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cs typeface="Times New Roman"/>
                        </a:rPr>
                        <a:t>313.015,46</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cs typeface="Times New Roman"/>
                        </a:rPr>
                        <a:t>331.171,87</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cs typeface="Times New Roman"/>
                        </a:rPr>
                        <a:t>349.813,30</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cs typeface="Times New Roman"/>
                        </a:rPr>
                        <a:t>371.240,82</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cs typeface="Times New Roman"/>
                        </a:rPr>
                        <a:t>393.246,10</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graphicFrame>
        <p:nvGraphicFramePr>
          <p:cNvPr id="10" name="9 Tabla"/>
          <p:cNvGraphicFramePr>
            <a:graphicFrameLocks noGrp="1"/>
          </p:cNvGraphicFramePr>
          <p:nvPr/>
        </p:nvGraphicFramePr>
        <p:xfrm>
          <a:off x="1571605" y="4214817"/>
          <a:ext cx="5786477" cy="1928827"/>
        </p:xfrm>
        <a:graphic>
          <a:graphicData uri="http://schemas.openxmlformats.org/drawingml/2006/table">
            <a:tbl>
              <a:tblPr/>
              <a:tblGrid>
                <a:gridCol w="1562898"/>
                <a:gridCol w="927339"/>
                <a:gridCol w="824060"/>
                <a:gridCol w="824060"/>
                <a:gridCol w="824060"/>
                <a:gridCol w="824060"/>
              </a:tblGrid>
              <a:tr h="354477">
                <a:tc>
                  <a:txBody>
                    <a:bodyPr/>
                    <a:lstStyle/>
                    <a:p>
                      <a:pPr algn="ctr">
                        <a:spcAft>
                          <a:spcPts val="0"/>
                        </a:spcAft>
                      </a:pPr>
                      <a:r>
                        <a:rPr lang="es-MX" sz="1100" b="1" dirty="0">
                          <a:solidFill>
                            <a:srgbClr val="FFC000"/>
                          </a:solidFill>
                          <a:latin typeface="Arial"/>
                          <a:ea typeface="Times New Roman"/>
                          <a:cs typeface="Times New Roman"/>
                        </a:rPr>
                        <a:t>SERVICIO</a:t>
                      </a:r>
                      <a:endParaRPr lang="es-ES" sz="1100" dirty="0">
                        <a:solidFill>
                          <a:srgbClr val="FFC000"/>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AÑO 6</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AÑO 7</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a:solidFill>
                            <a:srgbClr val="FFC000"/>
                          </a:solidFill>
                          <a:latin typeface="Arial"/>
                          <a:ea typeface="Times New Roman"/>
                          <a:cs typeface="Times New Roman"/>
                        </a:rPr>
                        <a:t>AÑO 8</a:t>
                      </a:r>
                      <a:endParaRPr lang="es-ES" sz="110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a:solidFill>
                            <a:srgbClr val="FFC000"/>
                          </a:solidFill>
                          <a:latin typeface="Arial"/>
                          <a:ea typeface="Times New Roman"/>
                          <a:cs typeface="Times New Roman"/>
                        </a:rPr>
                        <a:t>AÑO 9</a:t>
                      </a:r>
                      <a:endParaRPr lang="es-ES" sz="110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AÑO 10</a:t>
                      </a:r>
                      <a:endParaRPr lang="es-ES" sz="1100" dirty="0">
                        <a:solidFill>
                          <a:srgbClr val="FFC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37101">
                <a:tc>
                  <a:txBody>
                    <a:bodyPr/>
                    <a:lstStyle/>
                    <a:p>
                      <a:pPr>
                        <a:spcAft>
                          <a:spcPts val="0"/>
                        </a:spcAft>
                      </a:pPr>
                      <a:r>
                        <a:rPr lang="es-MX" sz="1100" dirty="0">
                          <a:solidFill>
                            <a:schemeClr val="tx1"/>
                          </a:solidFill>
                          <a:latin typeface="Arial"/>
                          <a:ea typeface="Times New Roman"/>
                          <a:cs typeface="Times New Roman"/>
                        </a:rPr>
                        <a:t>Demanda del Mercado</a:t>
                      </a:r>
                      <a:endParaRPr lang="es-ES" sz="1100" dirty="0">
                        <a:solidFill>
                          <a:schemeClr val="tx1"/>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smtClean="0">
                          <a:solidFill>
                            <a:schemeClr val="tx1"/>
                          </a:solidFill>
                          <a:latin typeface="Arial"/>
                          <a:ea typeface="Times New Roman"/>
                          <a:cs typeface="Times New Roman"/>
                        </a:rPr>
                        <a:t>16.099.047</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smtClean="0">
                          <a:solidFill>
                            <a:schemeClr val="tx1"/>
                          </a:solidFill>
                          <a:latin typeface="Arial"/>
                          <a:ea typeface="Times New Roman"/>
                          <a:cs typeface="Times New Roman"/>
                        </a:rPr>
                        <a:t>16.251.377</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smtClean="0">
                          <a:solidFill>
                            <a:schemeClr val="tx1"/>
                          </a:solidFill>
                          <a:latin typeface="Arial"/>
                          <a:ea typeface="Times New Roman"/>
                          <a:cs typeface="Times New Roman"/>
                        </a:rPr>
                        <a:t>16.406.988</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smtClean="0">
                          <a:solidFill>
                            <a:schemeClr val="tx1"/>
                          </a:solidFill>
                          <a:latin typeface="Arial"/>
                          <a:ea typeface="Times New Roman"/>
                          <a:cs typeface="Times New Roman"/>
                        </a:rPr>
                        <a:t>16.565.921</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smtClean="0">
                          <a:solidFill>
                            <a:schemeClr val="tx1"/>
                          </a:solidFill>
                          <a:latin typeface="Arial"/>
                          <a:ea typeface="Times New Roman"/>
                          <a:cs typeface="Times New Roman"/>
                        </a:rPr>
                        <a:t>16.728.221</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r>
              <a:tr h="237101">
                <a:tc>
                  <a:txBody>
                    <a:bodyPr/>
                    <a:lstStyle/>
                    <a:p>
                      <a:pPr>
                        <a:spcAft>
                          <a:spcPts val="0"/>
                        </a:spcAft>
                      </a:pPr>
                      <a:r>
                        <a:rPr lang="es-MX" sz="1100">
                          <a:solidFill>
                            <a:schemeClr val="tx1"/>
                          </a:solidFill>
                          <a:latin typeface="Arial"/>
                          <a:ea typeface="Times New Roman"/>
                          <a:cs typeface="Times New Roman"/>
                        </a:rPr>
                        <a:t>Volumen de Ventas</a:t>
                      </a:r>
                      <a:endParaRPr lang="es-ES" sz="1100">
                        <a:solidFill>
                          <a:schemeClr val="tx1"/>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cs typeface="Times New Roman"/>
                        </a:rPr>
                        <a:t>236.274</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cs typeface="Times New Roman"/>
                        </a:rPr>
                        <a:t>239.912</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cs typeface="Times New Roman"/>
                        </a:rPr>
                        <a:t>243.607</a:t>
                      </a:r>
                      <a:endParaRPr lang="es-ES" sz="110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cs typeface="Times New Roman"/>
                        </a:rPr>
                        <a:t>247.359</a:t>
                      </a:r>
                      <a:endParaRPr lang="es-ES" sz="110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cs typeface="Times New Roman"/>
                        </a:rPr>
                        <a:t>251.168</a:t>
                      </a:r>
                      <a:endParaRPr lang="es-ES" sz="110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625946">
                <a:tc>
                  <a:txBody>
                    <a:bodyPr/>
                    <a:lstStyle/>
                    <a:p>
                      <a:pPr algn="just">
                        <a:spcAft>
                          <a:spcPts val="0"/>
                        </a:spcAft>
                      </a:pPr>
                      <a:r>
                        <a:rPr lang="es-MX" sz="1100" dirty="0">
                          <a:solidFill>
                            <a:schemeClr val="tx1"/>
                          </a:solidFill>
                          <a:latin typeface="Arial"/>
                          <a:ea typeface="Times New Roman"/>
                          <a:cs typeface="Times New Roman"/>
                        </a:rPr>
                        <a:t>Porcentaje participación de Mercado</a:t>
                      </a:r>
                      <a:endParaRPr lang="es-ES" sz="1100" dirty="0">
                        <a:solidFill>
                          <a:schemeClr val="tx1"/>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1100" dirty="0" smtClean="0">
                          <a:solidFill>
                            <a:schemeClr val="tx1"/>
                          </a:solidFill>
                          <a:latin typeface="Arial"/>
                          <a:ea typeface="Times New Roman"/>
                          <a:cs typeface="Times New Roman"/>
                        </a:rPr>
                        <a:t>1,47</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1100" dirty="0" smtClean="0">
                          <a:solidFill>
                            <a:schemeClr val="tx1"/>
                          </a:solidFill>
                          <a:latin typeface="Arial"/>
                          <a:ea typeface="Times New Roman"/>
                          <a:cs typeface="Times New Roman"/>
                        </a:rPr>
                        <a:t>1,48</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1100" dirty="0" smtClean="0">
                          <a:solidFill>
                            <a:schemeClr val="tx1"/>
                          </a:solidFill>
                          <a:latin typeface="Arial"/>
                          <a:ea typeface="Times New Roman"/>
                          <a:cs typeface="Times New Roman"/>
                        </a:rPr>
                        <a:t>1,48</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1100" dirty="0" smtClean="0">
                          <a:solidFill>
                            <a:schemeClr val="tx1"/>
                          </a:solidFill>
                          <a:latin typeface="Arial"/>
                          <a:ea typeface="Times New Roman"/>
                          <a:cs typeface="Times New Roman"/>
                        </a:rPr>
                        <a:t>1,49</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1100" dirty="0" smtClean="0">
                          <a:solidFill>
                            <a:schemeClr val="tx1"/>
                          </a:solidFill>
                          <a:latin typeface="Arial"/>
                          <a:ea typeface="Times New Roman"/>
                          <a:cs typeface="Times New Roman"/>
                        </a:rPr>
                        <a:t>1,50</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37101">
                <a:tc>
                  <a:txBody>
                    <a:bodyPr/>
                    <a:lstStyle/>
                    <a:p>
                      <a:pPr>
                        <a:spcAft>
                          <a:spcPts val="0"/>
                        </a:spcAft>
                      </a:pPr>
                      <a:r>
                        <a:rPr lang="es-MX" sz="1100">
                          <a:solidFill>
                            <a:schemeClr val="tx1"/>
                          </a:solidFill>
                          <a:latin typeface="Arial"/>
                          <a:ea typeface="Times New Roman"/>
                          <a:cs typeface="Times New Roman"/>
                        </a:rPr>
                        <a:t>Precio</a:t>
                      </a:r>
                      <a:endParaRPr lang="es-ES" sz="1100">
                        <a:solidFill>
                          <a:schemeClr val="tx1"/>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s-MX" sz="1100">
                          <a:solidFill>
                            <a:schemeClr val="tx1"/>
                          </a:solidFill>
                          <a:latin typeface="Arial"/>
                          <a:ea typeface="Times New Roman"/>
                          <a:cs typeface="Times New Roman"/>
                        </a:rPr>
                        <a:t>1,76</a:t>
                      </a:r>
                      <a:endParaRPr lang="es-ES" sz="110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s-MX" sz="1100">
                          <a:solidFill>
                            <a:schemeClr val="tx1"/>
                          </a:solidFill>
                          <a:latin typeface="Arial"/>
                          <a:ea typeface="Times New Roman"/>
                          <a:cs typeface="Times New Roman"/>
                        </a:rPr>
                        <a:t>1,83</a:t>
                      </a:r>
                      <a:endParaRPr lang="es-ES" sz="110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1,91</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1,99</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s-MX" sz="1100" dirty="0">
                          <a:solidFill>
                            <a:schemeClr val="tx1"/>
                          </a:solidFill>
                          <a:latin typeface="Arial"/>
                          <a:ea typeface="Times New Roman"/>
                          <a:cs typeface="Times New Roman"/>
                        </a:rPr>
                        <a:t>2,08</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r>
              <a:tr h="237101">
                <a:tc>
                  <a:txBody>
                    <a:bodyPr/>
                    <a:lstStyle/>
                    <a:p>
                      <a:pPr>
                        <a:spcAft>
                          <a:spcPts val="0"/>
                        </a:spcAft>
                      </a:pPr>
                      <a:r>
                        <a:rPr lang="es-MX" sz="1100" b="1" dirty="0">
                          <a:solidFill>
                            <a:schemeClr val="tx1"/>
                          </a:solidFill>
                          <a:latin typeface="Arial"/>
                          <a:ea typeface="Times New Roman"/>
                          <a:cs typeface="Times New Roman"/>
                        </a:rPr>
                        <a:t>INGRESO TOTAL</a:t>
                      </a:r>
                      <a:endParaRPr lang="es-ES" sz="1100" dirty="0">
                        <a:solidFill>
                          <a:schemeClr val="tx1"/>
                        </a:solidFill>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cs typeface="Times New Roman"/>
                        </a:rPr>
                        <a:t>415.842,24</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cs typeface="Times New Roman"/>
                        </a:rPr>
                        <a:t>439.038,96</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cs typeface="Times New Roman"/>
                        </a:rPr>
                        <a:t>465.289,37</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cs typeface="Times New Roman"/>
                        </a:rPr>
                        <a:t>492.244,41</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cs typeface="Times New Roman"/>
                        </a:rPr>
                        <a:t>522.429,44</a:t>
                      </a:r>
                      <a:endParaRPr lang="es-ES" sz="11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9" name="18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COSTOS  DE  PRODUCCIÓN</a:t>
            </a:r>
            <a:endParaRPr lang="es-ES" sz="2000" u="sng" dirty="0">
              <a:latin typeface="Arial" pitchFamily="34" charset="0"/>
              <a:cs typeface="Arial" pitchFamily="34" charset="0"/>
            </a:endParaRPr>
          </a:p>
        </p:txBody>
      </p:sp>
      <p:graphicFrame>
        <p:nvGraphicFramePr>
          <p:cNvPr id="9" name="8 Tabla"/>
          <p:cNvGraphicFramePr>
            <a:graphicFrameLocks noGrp="1"/>
          </p:cNvGraphicFramePr>
          <p:nvPr/>
        </p:nvGraphicFramePr>
        <p:xfrm>
          <a:off x="714350" y="2214555"/>
          <a:ext cx="7786742" cy="1643073"/>
        </p:xfrm>
        <a:graphic>
          <a:graphicData uri="http://schemas.openxmlformats.org/drawingml/2006/table">
            <a:tbl>
              <a:tblPr/>
              <a:tblGrid>
                <a:gridCol w="1874900"/>
                <a:gridCol w="1205226"/>
                <a:gridCol w="1204282"/>
                <a:gridCol w="1205226"/>
                <a:gridCol w="1205226"/>
                <a:gridCol w="1091882"/>
              </a:tblGrid>
              <a:tr h="306029">
                <a:tc>
                  <a:txBody>
                    <a:bodyPr/>
                    <a:lstStyle/>
                    <a:p>
                      <a:endParaRPr lang="es-ES" sz="1100" dirty="0">
                        <a:solidFill>
                          <a:srgbClr val="FFC000"/>
                        </a:solidFill>
                        <a:latin typeface="Arial"/>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1</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2</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a:solidFill>
                            <a:srgbClr val="FFC000"/>
                          </a:solidFill>
                          <a:latin typeface="Arial"/>
                          <a:ea typeface="Times New Roman"/>
                        </a:rPr>
                        <a:t>AÑO 3</a:t>
                      </a:r>
                      <a:endParaRPr lang="es-ES" sz="110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4</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5</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59579">
                <a:tc>
                  <a:txBody>
                    <a:bodyPr/>
                    <a:lstStyle/>
                    <a:p>
                      <a:pPr>
                        <a:spcAft>
                          <a:spcPts val="0"/>
                        </a:spcAft>
                      </a:pPr>
                      <a:r>
                        <a:rPr lang="es-MX" sz="1100" dirty="0">
                          <a:solidFill>
                            <a:schemeClr val="tx1"/>
                          </a:solidFill>
                          <a:latin typeface="Arial"/>
                          <a:ea typeface="Times New Roman"/>
                        </a:rPr>
                        <a:t>Materiales Directos</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22.200,00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21.210,81</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22.108,02</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23.043,19</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24.017,92</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r>
              <a:tr h="259579">
                <a:tc>
                  <a:txBody>
                    <a:bodyPr/>
                    <a:lstStyle/>
                    <a:p>
                      <a:pPr>
                        <a:spcAft>
                          <a:spcPts val="0"/>
                        </a:spcAft>
                      </a:pPr>
                      <a:r>
                        <a:rPr lang="es-MX" sz="1100" dirty="0">
                          <a:solidFill>
                            <a:schemeClr val="tx1"/>
                          </a:solidFill>
                          <a:latin typeface="Arial"/>
                          <a:ea typeface="Times New Roman"/>
                        </a:rPr>
                        <a:t>Mano de Obra Directa</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39.004,82</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45.589,31</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50.148,24</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55.163,06</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60.679,37</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408943">
                <a:tc>
                  <a:txBody>
                    <a:bodyPr/>
                    <a:lstStyle/>
                    <a:p>
                      <a:pPr>
                        <a:spcAft>
                          <a:spcPts val="0"/>
                        </a:spcAft>
                      </a:pPr>
                      <a:r>
                        <a:rPr lang="es-MX" sz="1100" dirty="0">
                          <a:solidFill>
                            <a:schemeClr val="tx1"/>
                          </a:solidFill>
                          <a:latin typeface="Arial"/>
                          <a:ea typeface="Times New Roman"/>
                        </a:rPr>
                        <a:t>Costo Indirecto de Fabricación</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rPr>
                        <a:t>153.915,84</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rPr>
                        <a:t>168.014,62</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rPr>
                        <a:t>178.823,77</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rPr>
                        <a:t>190.631,68</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rPr>
                        <a:t>202.926,77</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r>
              <a:tr h="408943">
                <a:tc>
                  <a:txBody>
                    <a:bodyPr/>
                    <a:lstStyle/>
                    <a:p>
                      <a:pPr algn="ctr">
                        <a:spcAft>
                          <a:spcPts val="0"/>
                        </a:spcAft>
                      </a:pPr>
                      <a:r>
                        <a:rPr lang="es-MX" sz="1100" b="1" dirty="0">
                          <a:solidFill>
                            <a:schemeClr val="tx1"/>
                          </a:solidFill>
                          <a:latin typeface="Arial"/>
                          <a:ea typeface="Times New Roman"/>
                        </a:rPr>
                        <a:t>COSTO TOTAL DE PRODUCCIÓN</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smtClean="0">
                          <a:solidFill>
                            <a:schemeClr val="tx1"/>
                          </a:solidFill>
                          <a:latin typeface="Arial"/>
                          <a:ea typeface="Times New Roman"/>
                        </a:rPr>
                        <a:t>215.120,67</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smtClean="0">
                          <a:solidFill>
                            <a:schemeClr val="tx1"/>
                          </a:solidFill>
                          <a:latin typeface="Arial"/>
                          <a:ea typeface="Times New Roman"/>
                        </a:rPr>
                        <a:t>234.814,73</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smtClean="0">
                          <a:solidFill>
                            <a:schemeClr val="tx1"/>
                          </a:solidFill>
                          <a:latin typeface="Arial"/>
                          <a:ea typeface="Times New Roman"/>
                        </a:rPr>
                        <a:t>251.080,03</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smtClean="0">
                          <a:solidFill>
                            <a:schemeClr val="tx1"/>
                          </a:solidFill>
                          <a:latin typeface="Arial"/>
                          <a:ea typeface="Times New Roman"/>
                        </a:rPr>
                        <a:t>268.837,93</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smtClean="0">
                          <a:solidFill>
                            <a:schemeClr val="tx1"/>
                          </a:solidFill>
                          <a:latin typeface="Arial"/>
                          <a:ea typeface="Times New Roman"/>
                        </a:rPr>
                        <a:t>287.624,05</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graphicFrame>
        <p:nvGraphicFramePr>
          <p:cNvPr id="10" name="9 Tabla"/>
          <p:cNvGraphicFramePr>
            <a:graphicFrameLocks noGrp="1"/>
          </p:cNvGraphicFramePr>
          <p:nvPr/>
        </p:nvGraphicFramePr>
        <p:xfrm>
          <a:off x="714347" y="4429130"/>
          <a:ext cx="7786742" cy="1857390"/>
        </p:xfrm>
        <a:graphic>
          <a:graphicData uri="http://schemas.openxmlformats.org/drawingml/2006/table">
            <a:tbl>
              <a:tblPr/>
              <a:tblGrid>
                <a:gridCol w="1862476"/>
                <a:gridCol w="1197238"/>
                <a:gridCol w="1196301"/>
                <a:gridCol w="1197238"/>
                <a:gridCol w="1197238"/>
                <a:gridCol w="1136251"/>
              </a:tblGrid>
              <a:tr h="381658">
                <a:tc>
                  <a:txBody>
                    <a:bodyPr/>
                    <a:lstStyle/>
                    <a:p>
                      <a:endParaRPr lang="es-ES" sz="1100" dirty="0">
                        <a:solidFill>
                          <a:srgbClr val="FFC000"/>
                        </a:solidFill>
                        <a:latin typeface="Arial"/>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6</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7</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8</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9</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10</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323728">
                <a:tc>
                  <a:txBody>
                    <a:bodyPr/>
                    <a:lstStyle/>
                    <a:p>
                      <a:pPr>
                        <a:spcAft>
                          <a:spcPts val="0"/>
                        </a:spcAft>
                      </a:pPr>
                      <a:r>
                        <a:rPr lang="es-MX" sz="1100" dirty="0">
                          <a:solidFill>
                            <a:schemeClr val="tx1"/>
                          </a:solidFill>
                          <a:latin typeface="Arial"/>
                          <a:ea typeface="Times New Roman"/>
                        </a:rPr>
                        <a:t>Materiales Directos</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25.033,88</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26.092,81</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27.196,54</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28.346,95</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29.546,02</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r>
              <a:tr h="323728">
                <a:tc>
                  <a:txBody>
                    <a:bodyPr/>
                    <a:lstStyle/>
                    <a:p>
                      <a:pPr>
                        <a:spcAft>
                          <a:spcPts val="0"/>
                        </a:spcAft>
                      </a:pPr>
                      <a:r>
                        <a:rPr lang="es-MX" sz="1100">
                          <a:solidFill>
                            <a:schemeClr val="tx1"/>
                          </a:solidFill>
                          <a:latin typeface="Arial"/>
                          <a:ea typeface="Times New Roman"/>
                        </a:rPr>
                        <a:t>Mano de Obra Directa</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66.747,30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73.422,03</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80.764,24</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88.840,66</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97.724,72</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414138">
                <a:tc>
                  <a:txBody>
                    <a:bodyPr/>
                    <a:lstStyle/>
                    <a:p>
                      <a:pPr>
                        <a:spcAft>
                          <a:spcPts val="0"/>
                        </a:spcAft>
                      </a:pPr>
                      <a:r>
                        <a:rPr lang="es-MX" sz="1100">
                          <a:solidFill>
                            <a:schemeClr val="tx1"/>
                          </a:solidFill>
                          <a:latin typeface="Arial"/>
                          <a:ea typeface="Times New Roman"/>
                        </a:rPr>
                        <a:t>Costo Indirecto de Fabricación</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rPr>
                        <a:t>216.518,49</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rPr>
                        <a:t>231.369,28</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rPr>
                        <a:t>247.343,54</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rPr>
                        <a:t>265.150,84</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lgn="r">
                        <a:spcAft>
                          <a:spcPts val="0"/>
                        </a:spcAft>
                      </a:pPr>
                      <a:r>
                        <a:rPr lang="es-MX" sz="1100" dirty="0" smtClean="0">
                          <a:solidFill>
                            <a:schemeClr val="tx1"/>
                          </a:solidFill>
                          <a:latin typeface="Arial"/>
                          <a:ea typeface="Times New Roman"/>
                        </a:rPr>
                        <a:t>284.933,13</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r>
              <a:tr h="414138">
                <a:tc>
                  <a:txBody>
                    <a:bodyPr/>
                    <a:lstStyle/>
                    <a:p>
                      <a:pPr algn="ctr">
                        <a:spcAft>
                          <a:spcPts val="0"/>
                        </a:spcAft>
                      </a:pPr>
                      <a:r>
                        <a:rPr lang="es-MX" sz="1100" b="1" dirty="0">
                          <a:solidFill>
                            <a:schemeClr val="tx1"/>
                          </a:solidFill>
                          <a:latin typeface="Arial"/>
                          <a:ea typeface="Times New Roman"/>
                        </a:rPr>
                        <a:t>COSTO TOTAL DE PRODUCCIÓN</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smtClean="0">
                          <a:solidFill>
                            <a:schemeClr val="tx1"/>
                          </a:solidFill>
                          <a:latin typeface="Arial"/>
                          <a:ea typeface="Times New Roman"/>
                        </a:rPr>
                        <a:t>308.299,67</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smtClean="0">
                          <a:solidFill>
                            <a:schemeClr val="tx1"/>
                          </a:solidFill>
                          <a:latin typeface="Arial"/>
                          <a:ea typeface="Times New Roman"/>
                        </a:rPr>
                        <a:t>330.884,12</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smtClean="0">
                          <a:solidFill>
                            <a:schemeClr val="tx1"/>
                          </a:solidFill>
                          <a:latin typeface="Arial"/>
                          <a:ea typeface="Times New Roman"/>
                        </a:rPr>
                        <a:t>335.304,32</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smtClean="0">
                          <a:solidFill>
                            <a:schemeClr val="tx1"/>
                          </a:solidFill>
                          <a:latin typeface="Arial"/>
                          <a:ea typeface="Times New Roman"/>
                        </a:rPr>
                        <a:t>382.338,45</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smtClean="0">
                          <a:solidFill>
                            <a:schemeClr val="tx1"/>
                          </a:solidFill>
                          <a:latin typeface="Arial"/>
                          <a:ea typeface="Times New Roman"/>
                        </a:rPr>
                        <a:t>412.203,88</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9" name="18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DEPRECIACIÓN  DE  ACTIVOS  FIJOS</a:t>
            </a:r>
            <a:endParaRPr lang="es-ES" sz="2000" u="sng" dirty="0">
              <a:latin typeface="Arial" pitchFamily="34" charset="0"/>
              <a:cs typeface="Arial" pitchFamily="34" charset="0"/>
            </a:endParaRPr>
          </a:p>
        </p:txBody>
      </p:sp>
      <p:graphicFrame>
        <p:nvGraphicFramePr>
          <p:cNvPr id="7" name="6 Tabla"/>
          <p:cNvGraphicFramePr>
            <a:graphicFrameLocks noGrp="1"/>
          </p:cNvGraphicFramePr>
          <p:nvPr/>
        </p:nvGraphicFramePr>
        <p:xfrm>
          <a:off x="928660" y="2071678"/>
          <a:ext cx="7215242" cy="1143010"/>
        </p:xfrm>
        <a:graphic>
          <a:graphicData uri="http://schemas.openxmlformats.org/drawingml/2006/table">
            <a:tbl>
              <a:tblPr/>
              <a:tblGrid>
                <a:gridCol w="1954847"/>
                <a:gridCol w="1052079"/>
                <a:gridCol w="1052079"/>
                <a:gridCol w="1052079"/>
                <a:gridCol w="1052079"/>
                <a:gridCol w="1052079"/>
              </a:tblGrid>
              <a:tr h="272974">
                <a:tc>
                  <a:txBody>
                    <a:bodyPr/>
                    <a:lstStyle/>
                    <a:p>
                      <a:pPr algn="ctr">
                        <a:spcAft>
                          <a:spcPts val="0"/>
                        </a:spcAft>
                      </a:pPr>
                      <a:r>
                        <a:rPr lang="es-MX" sz="1100" b="1" dirty="0">
                          <a:solidFill>
                            <a:srgbClr val="FFC000"/>
                          </a:solidFill>
                          <a:latin typeface="Arial"/>
                          <a:ea typeface="Times New Roman"/>
                        </a:rPr>
                        <a:t>ITEM</a:t>
                      </a:r>
                      <a:endParaRPr lang="es-ES" sz="1100" dirty="0">
                        <a:solidFill>
                          <a:srgbClr val="FFC000"/>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1</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2</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3</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4</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5</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17509">
                <a:tc>
                  <a:txBody>
                    <a:bodyPr/>
                    <a:lstStyle/>
                    <a:p>
                      <a:pPr>
                        <a:spcAft>
                          <a:spcPts val="0"/>
                        </a:spcAft>
                      </a:pPr>
                      <a:r>
                        <a:rPr lang="es-MX" sz="1100" dirty="0">
                          <a:solidFill>
                            <a:schemeClr val="tx1"/>
                          </a:solidFill>
                          <a:latin typeface="Arial"/>
                          <a:ea typeface="Times New Roman"/>
                        </a:rPr>
                        <a:t>Activo fijo</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198.546,95</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198.546,95</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198.546,95</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198.546,95</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198.546,95</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r>
              <a:tr h="217509">
                <a:tc>
                  <a:txBody>
                    <a:bodyPr/>
                    <a:lstStyle/>
                    <a:p>
                      <a:pPr>
                        <a:spcAft>
                          <a:spcPts val="0"/>
                        </a:spcAft>
                      </a:pPr>
                      <a:r>
                        <a:rPr lang="es-MX" sz="1100">
                          <a:solidFill>
                            <a:schemeClr val="tx1"/>
                          </a:solidFill>
                          <a:latin typeface="Arial"/>
                          <a:ea typeface="Times New Roman"/>
                        </a:rPr>
                        <a:t>Activo fijo neto</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175.018,65</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151.490,35</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smtClean="0">
                          <a:solidFill>
                            <a:schemeClr val="tx1"/>
                          </a:solidFill>
                          <a:latin typeface="Arial"/>
                          <a:ea typeface="Times New Roman"/>
                        </a:rPr>
                        <a:t>127.962,05</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smtClean="0">
                          <a:solidFill>
                            <a:schemeClr val="tx1"/>
                          </a:solidFill>
                          <a:latin typeface="Arial"/>
                          <a:ea typeface="Times New Roman"/>
                        </a:rPr>
                        <a:t>120.177,77</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smtClean="0">
                          <a:solidFill>
                            <a:schemeClr val="tx1"/>
                          </a:solidFill>
                          <a:latin typeface="Arial"/>
                          <a:ea typeface="Times New Roman"/>
                        </a:rPr>
                        <a:t>96.649,47</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17509">
                <a:tc>
                  <a:txBody>
                    <a:bodyPr/>
                    <a:lstStyle/>
                    <a:p>
                      <a:pPr>
                        <a:spcAft>
                          <a:spcPts val="0"/>
                        </a:spcAft>
                      </a:pPr>
                      <a:r>
                        <a:rPr lang="es-MX" sz="1100">
                          <a:solidFill>
                            <a:schemeClr val="tx1"/>
                          </a:solidFill>
                          <a:latin typeface="Arial"/>
                          <a:ea typeface="Times New Roman"/>
                        </a:rPr>
                        <a:t>Depreciación anual</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23.528,30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23.528,30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23.528,30</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23.528,30</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23.528,30</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17509">
                <a:tc>
                  <a:txBody>
                    <a:bodyPr/>
                    <a:lstStyle/>
                    <a:p>
                      <a:pPr>
                        <a:spcAft>
                          <a:spcPts val="0"/>
                        </a:spcAft>
                      </a:pPr>
                      <a:r>
                        <a:rPr lang="es-MX" sz="1100">
                          <a:solidFill>
                            <a:schemeClr val="tx1"/>
                          </a:solidFill>
                          <a:latin typeface="Arial"/>
                          <a:ea typeface="Times New Roman"/>
                        </a:rPr>
                        <a:t>Depreciación acumulada</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rPr>
                        <a:t>23.528,30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rPr>
                        <a:t>47.056,60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rPr>
                        <a:t>70.584,90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rPr>
                        <a:t>78.369,18</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rPr>
                        <a:t>101.897,48</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928660" y="3405194"/>
          <a:ext cx="7215242" cy="1166815"/>
        </p:xfrm>
        <a:graphic>
          <a:graphicData uri="http://schemas.openxmlformats.org/drawingml/2006/table">
            <a:tbl>
              <a:tblPr/>
              <a:tblGrid>
                <a:gridCol w="1957362"/>
                <a:gridCol w="1051576"/>
                <a:gridCol w="1051576"/>
                <a:gridCol w="1051576"/>
                <a:gridCol w="1051576"/>
                <a:gridCol w="1051576"/>
              </a:tblGrid>
              <a:tr h="233363">
                <a:tc>
                  <a:txBody>
                    <a:bodyPr/>
                    <a:lstStyle/>
                    <a:p>
                      <a:pPr algn="ctr">
                        <a:spcAft>
                          <a:spcPts val="0"/>
                        </a:spcAft>
                      </a:pPr>
                      <a:r>
                        <a:rPr lang="es-MX" sz="1100" b="1" dirty="0">
                          <a:solidFill>
                            <a:srgbClr val="FFC000"/>
                          </a:solidFill>
                          <a:latin typeface="Arial"/>
                          <a:ea typeface="Times New Roman"/>
                        </a:rPr>
                        <a:t>ITEM</a:t>
                      </a:r>
                      <a:endParaRPr lang="es-ES" sz="1100" dirty="0">
                        <a:solidFill>
                          <a:srgbClr val="FFC000"/>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6</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7</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8</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9</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10</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33363">
                <a:tc>
                  <a:txBody>
                    <a:bodyPr/>
                    <a:lstStyle/>
                    <a:p>
                      <a:pPr>
                        <a:spcAft>
                          <a:spcPts val="0"/>
                        </a:spcAft>
                      </a:pPr>
                      <a:r>
                        <a:rPr lang="es-MX" sz="1100" dirty="0">
                          <a:solidFill>
                            <a:schemeClr val="tx1"/>
                          </a:solidFill>
                          <a:latin typeface="Arial"/>
                          <a:ea typeface="Times New Roman"/>
                        </a:rPr>
                        <a:t>Activo fijo</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198.546,95</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198.546,95</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198.546,95</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198.546,95</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198.546,95</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r>
              <a:tr h="233363">
                <a:tc>
                  <a:txBody>
                    <a:bodyPr/>
                    <a:lstStyle/>
                    <a:p>
                      <a:pPr>
                        <a:spcAft>
                          <a:spcPts val="0"/>
                        </a:spcAft>
                      </a:pPr>
                      <a:r>
                        <a:rPr lang="es-MX" sz="1100">
                          <a:solidFill>
                            <a:schemeClr val="tx1"/>
                          </a:solidFill>
                          <a:latin typeface="Arial"/>
                          <a:ea typeface="Times New Roman"/>
                        </a:rPr>
                        <a:t>Activo fijo neto</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smtClean="0">
                          <a:solidFill>
                            <a:schemeClr val="tx1"/>
                          </a:solidFill>
                          <a:latin typeface="Arial"/>
                          <a:ea typeface="Times New Roman"/>
                        </a:rPr>
                        <a:t>73.121,17</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smtClean="0">
                          <a:solidFill>
                            <a:schemeClr val="tx1"/>
                          </a:solidFill>
                          <a:latin typeface="Arial"/>
                          <a:ea typeface="Times New Roman"/>
                        </a:rPr>
                        <a:t>65.336,89</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smtClean="0">
                          <a:solidFill>
                            <a:schemeClr val="tx1"/>
                          </a:solidFill>
                          <a:latin typeface="Arial"/>
                          <a:ea typeface="Times New Roman"/>
                        </a:rPr>
                        <a:t>41.808,59</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smtClean="0">
                          <a:solidFill>
                            <a:schemeClr val="tx1"/>
                          </a:solidFill>
                          <a:latin typeface="Arial"/>
                          <a:ea typeface="Times New Roman"/>
                        </a:rPr>
                        <a:t>18.280,29</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10.496,01</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33363">
                <a:tc>
                  <a:txBody>
                    <a:bodyPr/>
                    <a:lstStyle/>
                    <a:p>
                      <a:pPr>
                        <a:spcAft>
                          <a:spcPts val="0"/>
                        </a:spcAft>
                      </a:pPr>
                      <a:r>
                        <a:rPr lang="es-MX" sz="1100">
                          <a:solidFill>
                            <a:schemeClr val="tx1"/>
                          </a:solidFill>
                          <a:latin typeface="Arial"/>
                          <a:ea typeface="Times New Roman"/>
                        </a:rPr>
                        <a:t>Depreciación anual</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23.528,30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23.528,30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23.528,30</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23.528,30</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23.528,30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33363">
                <a:tc>
                  <a:txBody>
                    <a:bodyPr/>
                    <a:lstStyle/>
                    <a:p>
                      <a:pPr>
                        <a:spcAft>
                          <a:spcPts val="0"/>
                        </a:spcAft>
                      </a:pPr>
                      <a:r>
                        <a:rPr lang="es-MX" sz="1100">
                          <a:solidFill>
                            <a:schemeClr val="tx1"/>
                          </a:solidFill>
                          <a:latin typeface="Arial"/>
                          <a:ea typeface="Times New Roman"/>
                        </a:rPr>
                        <a:t>Depreciación acumulada</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rPr>
                        <a:t>125.425,78</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rPr>
                        <a:t>133.210,06</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a:solidFill>
                            <a:schemeClr val="tx1"/>
                          </a:solidFill>
                          <a:latin typeface="Arial"/>
                          <a:ea typeface="Times New Roman"/>
                        </a:rPr>
                        <a:t>156.738,36</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rPr>
                        <a:t>180.266,66</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rPr>
                        <a:t>188.050,94</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11" name="10 CuadroTexto"/>
          <p:cNvSpPr txBox="1"/>
          <p:nvPr/>
        </p:nvSpPr>
        <p:spPr>
          <a:xfrm>
            <a:off x="285720" y="474340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AMORTIZACIÓN  DE  INTANGIBLES</a:t>
            </a:r>
            <a:endParaRPr lang="es-ES" sz="2000" u="sng" dirty="0">
              <a:latin typeface="Arial" pitchFamily="34" charset="0"/>
              <a:cs typeface="Arial" pitchFamily="34" charset="0"/>
            </a:endParaRPr>
          </a:p>
        </p:txBody>
      </p:sp>
      <p:graphicFrame>
        <p:nvGraphicFramePr>
          <p:cNvPr id="12" name="11 Tabla"/>
          <p:cNvGraphicFramePr>
            <a:graphicFrameLocks noGrp="1"/>
          </p:cNvGraphicFramePr>
          <p:nvPr/>
        </p:nvGraphicFramePr>
        <p:xfrm>
          <a:off x="928662" y="5246429"/>
          <a:ext cx="7215237" cy="1182967"/>
        </p:xfrm>
        <a:graphic>
          <a:graphicData uri="http://schemas.openxmlformats.org/drawingml/2006/table">
            <a:tbl>
              <a:tblPr/>
              <a:tblGrid>
                <a:gridCol w="2255840"/>
                <a:gridCol w="991189"/>
                <a:gridCol w="992052"/>
                <a:gridCol w="992052"/>
                <a:gridCol w="992052"/>
                <a:gridCol w="992052"/>
              </a:tblGrid>
              <a:tr h="214315">
                <a:tc>
                  <a:txBody>
                    <a:bodyPr/>
                    <a:lstStyle/>
                    <a:p>
                      <a:pPr algn="ctr">
                        <a:spcAft>
                          <a:spcPts val="0"/>
                        </a:spcAft>
                      </a:pPr>
                      <a:r>
                        <a:rPr lang="es-MX" sz="1100" b="1" dirty="0">
                          <a:solidFill>
                            <a:srgbClr val="FFC000"/>
                          </a:solidFill>
                          <a:latin typeface="Arial"/>
                          <a:ea typeface="Times New Roman"/>
                        </a:rPr>
                        <a:t>ITEM</a:t>
                      </a:r>
                      <a:endParaRPr lang="es-ES" sz="1100" dirty="0">
                        <a:solidFill>
                          <a:srgbClr val="FFC000"/>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1</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2</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a:solidFill>
                            <a:srgbClr val="FFC000"/>
                          </a:solidFill>
                          <a:latin typeface="Arial"/>
                          <a:ea typeface="Times New Roman"/>
                        </a:rPr>
                        <a:t>Año 3</a:t>
                      </a:r>
                      <a:endParaRPr lang="es-ES" sz="110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a:solidFill>
                            <a:srgbClr val="FFC000"/>
                          </a:solidFill>
                          <a:latin typeface="Arial"/>
                          <a:ea typeface="Times New Roman"/>
                        </a:rPr>
                        <a:t>Año 4</a:t>
                      </a:r>
                      <a:endParaRPr lang="es-ES" sz="110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Año 5</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42163">
                <a:tc>
                  <a:txBody>
                    <a:bodyPr/>
                    <a:lstStyle/>
                    <a:p>
                      <a:pPr>
                        <a:spcAft>
                          <a:spcPts val="0"/>
                        </a:spcAft>
                      </a:pPr>
                      <a:r>
                        <a:rPr lang="es-MX" sz="1100" dirty="0">
                          <a:solidFill>
                            <a:schemeClr val="tx1"/>
                          </a:solidFill>
                          <a:latin typeface="Arial"/>
                          <a:ea typeface="Times New Roman"/>
                        </a:rPr>
                        <a:t>Activo intangible</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2.628,64</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2.628,64</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2.628,64</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2.628,64</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dirty="0">
                          <a:solidFill>
                            <a:schemeClr val="tx1"/>
                          </a:solidFill>
                          <a:latin typeface="Arial"/>
                          <a:ea typeface="Times New Roman"/>
                        </a:rPr>
                        <a:t>2.628,64</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r>
              <a:tr h="242163">
                <a:tc>
                  <a:txBody>
                    <a:bodyPr/>
                    <a:lstStyle/>
                    <a:p>
                      <a:pPr>
                        <a:spcAft>
                          <a:spcPts val="0"/>
                        </a:spcAft>
                      </a:pPr>
                      <a:r>
                        <a:rPr lang="es-MX" sz="1100" dirty="0">
                          <a:solidFill>
                            <a:schemeClr val="tx1"/>
                          </a:solidFill>
                          <a:latin typeface="Arial"/>
                          <a:ea typeface="Times New Roman"/>
                        </a:rPr>
                        <a:t>Activo intangible neto</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2.102,91</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1.577,18</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1.051,46</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525,73</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42163">
                <a:tc>
                  <a:txBody>
                    <a:bodyPr/>
                    <a:lstStyle/>
                    <a:p>
                      <a:pPr>
                        <a:spcAft>
                          <a:spcPts val="0"/>
                        </a:spcAft>
                      </a:pPr>
                      <a:r>
                        <a:rPr lang="es-MX" sz="1100">
                          <a:solidFill>
                            <a:schemeClr val="tx1"/>
                          </a:solidFill>
                          <a:latin typeface="Arial"/>
                          <a:ea typeface="Times New Roman"/>
                        </a:rPr>
                        <a:t>Amortización anual</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525,73</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dirty="0">
                          <a:solidFill>
                            <a:schemeClr val="tx1"/>
                          </a:solidFill>
                          <a:latin typeface="Arial"/>
                          <a:ea typeface="Times New Roman"/>
                        </a:rPr>
                        <a:t>525,73</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525,73</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525,73</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525,73</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42163">
                <a:tc>
                  <a:txBody>
                    <a:bodyPr/>
                    <a:lstStyle/>
                    <a:p>
                      <a:pPr>
                        <a:spcAft>
                          <a:spcPts val="0"/>
                        </a:spcAft>
                      </a:pPr>
                      <a:r>
                        <a:rPr lang="es-MX" sz="1100">
                          <a:solidFill>
                            <a:schemeClr val="tx1"/>
                          </a:solidFill>
                          <a:latin typeface="Arial"/>
                          <a:ea typeface="Times New Roman"/>
                        </a:rPr>
                        <a:t>Amortización acumulada</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rPr>
                        <a:t>525,73</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rPr>
                        <a:t>1.051,46</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rPr>
                        <a:t>1.577,18</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rPr>
                        <a:t>2.102,91</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MX" sz="1100" dirty="0">
                          <a:solidFill>
                            <a:schemeClr val="tx1"/>
                          </a:solidFill>
                          <a:latin typeface="Arial"/>
                          <a:ea typeface="Times New Roman"/>
                        </a:rPr>
                        <a:t>2.628,64</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9" name="18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ESTRUCTURA  DE  FINANCIAMIENTO</a:t>
            </a:r>
            <a:endParaRPr lang="es-ES" sz="2000" u="sng" dirty="0">
              <a:latin typeface="Arial" pitchFamily="34" charset="0"/>
              <a:cs typeface="Arial" pitchFamily="34" charset="0"/>
            </a:endParaRPr>
          </a:p>
        </p:txBody>
      </p:sp>
      <p:graphicFrame>
        <p:nvGraphicFramePr>
          <p:cNvPr id="9" name="8 Tabla"/>
          <p:cNvGraphicFramePr>
            <a:graphicFrameLocks noGrp="1"/>
          </p:cNvGraphicFramePr>
          <p:nvPr/>
        </p:nvGraphicFramePr>
        <p:xfrm>
          <a:off x="1000100" y="2659383"/>
          <a:ext cx="6929486" cy="1562214"/>
        </p:xfrm>
        <a:graphic>
          <a:graphicData uri="http://schemas.openxmlformats.org/drawingml/2006/table">
            <a:tbl>
              <a:tblPr/>
              <a:tblGrid>
                <a:gridCol w="1815114"/>
                <a:gridCol w="1169205"/>
                <a:gridCol w="558558"/>
                <a:gridCol w="763709"/>
                <a:gridCol w="819806"/>
                <a:gridCol w="901547"/>
                <a:gridCol w="901547"/>
              </a:tblGrid>
              <a:tr h="282837">
                <a:tc rowSpan="2">
                  <a:txBody>
                    <a:bodyPr/>
                    <a:lstStyle/>
                    <a:p>
                      <a:pPr algn="ctr">
                        <a:spcAft>
                          <a:spcPts val="0"/>
                        </a:spcAft>
                      </a:pPr>
                      <a:r>
                        <a:rPr lang="es-MX" sz="1100" b="1" dirty="0">
                          <a:solidFill>
                            <a:srgbClr val="FFC000"/>
                          </a:solidFill>
                          <a:latin typeface="Arial"/>
                          <a:ea typeface="Times New Roman"/>
                        </a:rPr>
                        <a:t>FUENTE</a:t>
                      </a:r>
                      <a:endParaRPr lang="es-ES" sz="1100" dirty="0">
                        <a:solidFill>
                          <a:srgbClr val="FFC000"/>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rowSpan="2">
                  <a:txBody>
                    <a:bodyPr/>
                    <a:lstStyle/>
                    <a:p>
                      <a:pPr algn="ctr">
                        <a:spcAft>
                          <a:spcPts val="0"/>
                        </a:spcAft>
                      </a:pPr>
                      <a:r>
                        <a:rPr lang="es-MX" sz="1100" b="1" dirty="0">
                          <a:solidFill>
                            <a:srgbClr val="FFC000"/>
                          </a:solidFill>
                          <a:latin typeface="Arial"/>
                          <a:ea typeface="Times New Roman"/>
                        </a:rPr>
                        <a:t>MONTO $</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rowSpan="2">
                  <a:txBody>
                    <a:bodyPr/>
                    <a:lstStyle/>
                    <a:p>
                      <a:pPr algn="ctr">
                        <a:spcAft>
                          <a:spcPts val="0"/>
                        </a:spcAft>
                      </a:pPr>
                      <a:r>
                        <a:rPr lang="es-MX" sz="1100" b="1" dirty="0">
                          <a:solidFill>
                            <a:srgbClr val="FFC000"/>
                          </a:solidFill>
                          <a:latin typeface="Arial"/>
                          <a:ea typeface="Times New Roman"/>
                        </a:rPr>
                        <a:t>%</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rowSpan="2">
                  <a:txBody>
                    <a:bodyPr/>
                    <a:lstStyle/>
                    <a:p>
                      <a:pPr algn="ctr">
                        <a:spcAft>
                          <a:spcPts val="0"/>
                        </a:spcAft>
                      </a:pPr>
                      <a:r>
                        <a:rPr lang="es-MX" sz="1100" b="1" dirty="0">
                          <a:solidFill>
                            <a:srgbClr val="FFC000"/>
                          </a:solidFill>
                          <a:latin typeface="Arial"/>
                          <a:ea typeface="Times New Roman"/>
                        </a:rPr>
                        <a:t>PLAZO</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gridSpan="3">
                  <a:txBody>
                    <a:bodyPr/>
                    <a:lstStyle/>
                    <a:p>
                      <a:pPr algn="ctr">
                        <a:spcAft>
                          <a:spcPts val="0"/>
                        </a:spcAft>
                      </a:pPr>
                      <a:r>
                        <a:rPr lang="es-MX" sz="1100" b="1" dirty="0">
                          <a:solidFill>
                            <a:srgbClr val="FFC000"/>
                          </a:solidFill>
                          <a:latin typeface="Arial"/>
                          <a:ea typeface="Times New Roman"/>
                        </a:rPr>
                        <a:t>CONDICIONES</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c hMerge="1">
                  <a:txBody>
                    <a:bodyPr/>
                    <a:lstStyle/>
                    <a:p>
                      <a:endParaRPr lang="es-ES"/>
                    </a:p>
                  </a:txBody>
                  <a:tcPr/>
                </a:tc>
              </a:tr>
              <a:tr h="42293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Aft>
                          <a:spcPts val="0"/>
                        </a:spcAft>
                      </a:pPr>
                      <a:r>
                        <a:rPr lang="es-MX" sz="1100" b="1" dirty="0">
                          <a:solidFill>
                            <a:srgbClr val="FFC000"/>
                          </a:solidFill>
                          <a:latin typeface="Arial"/>
                          <a:ea typeface="Times New Roman"/>
                        </a:rPr>
                        <a:t>INTERÉS ANUAL</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GRACIA</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rPr>
                        <a:t>SERVICIO</a:t>
                      </a:r>
                      <a:endParaRPr lang="es-ES" sz="1100" dirty="0">
                        <a:solidFill>
                          <a:srgbClr val="FFC000"/>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96054">
                <a:tc>
                  <a:txBody>
                    <a:bodyPr/>
                    <a:lstStyle/>
                    <a:p>
                      <a:pPr>
                        <a:spcAft>
                          <a:spcPts val="0"/>
                        </a:spcAft>
                      </a:pPr>
                      <a:r>
                        <a:rPr lang="es-MX" sz="1100">
                          <a:solidFill>
                            <a:schemeClr val="tx1"/>
                          </a:solidFill>
                          <a:latin typeface="Arial"/>
                          <a:ea typeface="Times New Roman"/>
                        </a:rPr>
                        <a:t>Aporte de Capital</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MX" sz="1100">
                          <a:solidFill>
                            <a:schemeClr val="tx1"/>
                          </a:solidFill>
                          <a:latin typeface="Arial"/>
                          <a:ea typeface="Times New Roman"/>
                        </a:rPr>
                        <a:t>92.441,39</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100">
                          <a:solidFill>
                            <a:schemeClr val="tx1"/>
                          </a:solidFill>
                          <a:latin typeface="Arial"/>
                          <a:ea typeface="Times New Roman"/>
                        </a:rPr>
                        <a:t>40%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endParaRPr lang="es-ES" sz="1100" dirty="0">
                        <a:solidFill>
                          <a:schemeClr val="tx1"/>
                        </a:solidFill>
                        <a:latin typeface="Arial"/>
                      </a:endParaRPr>
                    </a:p>
                  </a:txBody>
                  <a:tcPr marL="44450" marR="4445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r>
              <a:tr h="264334">
                <a:tc>
                  <a:txBody>
                    <a:bodyPr/>
                    <a:lstStyle/>
                    <a:p>
                      <a:pPr>
                        <a:spcAft>
                          <a:spcPts val="0"/>
                        </a:spcAft>
                      </a:pPr>
                      <a:r>
                        <a:rPr lang="es-MX" sz="1100">
                          <a:solidFill>
                            <a:schemeClr val="tx1"/>
                          </a:solidFill>
                          <a:latin typeface="Arial"/>
                          <a:ea typeface="Times New Roman"/>
                        </a:rPr>
                        <a:t>Préstamo a Largo Plazo</a:t>
                      </a:r>
                      <a:endParaRPr lang="es-ES" sz="110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MX" sz="1100">
                          <a:solidFill>
                            <a:schemeClr val="tx1"/>
                          </a:solidFill>
                          <a:latin typeface="Arial"/>
                          <a:ea typeface="Times New Roman"/>
                        </a:rPr>
                        <a:t>138.662,09</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1100">
                          <a:solidFill>
                            <a:schemeClr val="tx1"/>
                          </a:solidFill>
                          <a:latin typeface="Arial"/>
                          <a:ea typeface="Times New Roman"/>
                        </a:rPr>
                        <a:t>60%</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1100" dirty="0">
                          <a:solidFill>
                            <a:schemeClr val="tx1"/>
                          </a:solidFill>
                          <a:latin typeface="Arial"/>
                          <a:ea typeface="Times New Roman"/>
                        </a:rPr>
                        <a:t>10 años</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1100">
                          <a:solidFill>
                            <a:schemeClr val="tx1"/>
                          </a:solidFill>
                          <a:latin typeface="Arial"/>
                          <a:ea typeface="Times New Roman"/>
                        </a:rPr>
                        <a:t>11%</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1100">
                          <a:solidFill>
                            <a:schemeClr val="tx1"/>
                          </a:solidFill>
                          <a:latin typeface="Arial"/>
                          <a:ea typeface="Times New Roman"/>
                        </a:rPr>
                        <a:t>2 años</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1100">
                          <a:solidFill>
                            <a:schemeClr val="tx1"/>
                          </a:solidFill>
                          <a:latin typeface="Arial"/>
                          <a:ea typeface="Times New Roman"/>
                        </a:rPr>
                        <a:t>Semestral</a:t>
                      </a:r>
                      <a:endParaRPr lang="es-ES" sz="110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296054">
                <a:tc>
                  <a:txBody>
                    <a:bodyPr/>
                    <a:lstStyle/>
                    <a:p>
                      <a:pPr algn="r">
                        <a:spcAft>
                          <a:spcPts val="0"/>
                        </a:spcAft>
                      </a:pPr>
                      <a:r>
                        <a:rPr lang="es-MX" sz="1100" b="1" dirty="0">
                          <a:solidFill>
                            <a:schemeClr val="tx1"/>
                          </a:solidFill>
                          <a:latin typeface="Arial"/>
                          <a:ea typeface="Times New Roman"/>
                        </a:rPr>
                        <a:t>Total Inversión</a:t>
                      </a:r>
                      <a:endParaRPr lang="es-ES" sz="1100" dirty="0">
                        <a:solidFill>
                          <a:schemeClr val="tx1"/>
                        </a:solidFill>
                        <a:latin typeface="Arial"/>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dirty="0">
                          <a:solidFill>
                            <a:schemeClr val="tx1"/>
                          </a:solidFill>
                          <a:latin typeface="Arial"/>
                          <a:ea typeface="Times New Roman"/>
                        </a:rPr>
                        <a:t>231.103,48</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chemeClr val="tx1"/>
                          </a:solidFill>
                          <a:latin typeface="Arial"/>
                          <a:ea typeface="Times New Roman"/>
                        </a:rPr>
                        <a:t>100%</a:t>
                      </a:r>
                      <a:endParaRPr lang="es-ES" sz="1100" dirty="0">
                        <a:solidFill>
                          <a:schemeClr val="tx1"/>
                        </a:solidFill>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s-ES" sz="1100" dirty="0">
                        <a:solidFill>
                          <a:schemeClr val="tx1"/>
                        </a:solidFill>
                        <a:latin typeface="Arial"/>
                      </a:endParaRPr>
                    </a:p>
                  </a:txBody>
                  <a:tcPr marL="44450" marR="44450" marT="0" marB="0" anchor="ctr">
                    <a:lnL>
                      <a:noFill/>
                    </a:lnL>
                    <a:lnR>
                      <a:noFill/>
                    </a:lnR>
                    <a:lnT>
                      <a:noFill/>
                    </a:lnT>
                    <a:lnB>
                      <a:noFill/>
                    </a:lnB>
                  </a:tcPr>
                </a:tc>
                <a:tc>
                  <a:txBody>
                    <a:bodyPr/>
                    <a:lstStyle/>
                    <a:p>
                      <a:endParaRPr lang="es-ES" sz="1100" dirty="0">
                        <a:solidFill>
                          <a:schemeClr val="tx1"/>
                        </a:solidFill>
                        <a:latin typeface="Arial"/>
                      </a:endParaRPr>
                    </a:p>
                  </a:txBody>
                  <a:tcPr marL="44450" marR="44450" marT="0" marB="0" anchor="ctr">
                    <a:lnL>
                      <a:noFill/>
                    </a:lnL>
                    <a:lnR>
                      <a:noFill/>
                    </a:lnR>
                    <a:lnT>
                      <a:noFill/>
                    </a:lnT>
                    <a:lnB>
                      <a:noFill/>
                    </a:lnB>
                  </a:tcPr>
                </a:tc>
                <a:tc>
                  <a:txBody>
                    <a:bodyPr/>
                    <a:lstStyle/>
                    <a:p>
                      <a:endParaRPr lang="es-ES" sz="1100">
                        <a:solidFill>
                          <a:schemeClr val="tx1"/>
                        </a:solidFill>
                        <a:latin typeface="Arial"/>
                      </a:endParaRPr>
                    </a:p>
                  </a:txBody>
                  <a:tcPr marL="44450" marR="44450" marT="0" marB="0" anchor="ctr">
                    <a:lnL>
                      <a:noFill/>
                    </a:lnL>
                    <a:lnR>
                      <a:noFill/>
                    </a:lnR>
                    <a:lnT>
                      <a:noFill/>
                    </a:lnT>
                    <a:lnB>
                      <a:noFill/>
                    </a:lnB>
                  </a:tcPr>
                </a:tc>
                <a:tc>
                  <a:txBody>
                    <a:bodyPr/>
                    <a:lstStyle/>
                    <a:p>
                      <a:endParaRPr lang="es-ES" sz="1100" dirty="0">
                        <a:solidFill>
                          <a:schemeClr val="tx1"/>
                        </a:solidFill>
                        <a:latin typeface="Arial"/>
                      </a:endParaRPr>
                    </a:p>
                  </a:txBody>
                  <a:tcPr marL="44450" marR="4445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9" name="18 CuadroTexto"/>
          <p:cNvSpPr txBox="1"/>
          <p:nvPr/>
        </p:nvSpPr>
        <p:spPr>
          <a:xfrm>
            <a:off x="285720" y="1571612"/>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PUNTO  DE  EQUILIBRIO</a:t>
            </a:r>
            <a:endParaRPr lang="es-ES" sz="2000" u="sng" dirty="0">
              <a:latin typeface="Arial" pitchFamily="34" charset="0"/>
              <a:cs typeface="Arial" pitchFamily="34" charset="0"/>
            </a:endParaRPr>
          </a:p>
        </p:txBody>
      </p:sp>
      <p:graphicFrame>
        <p:nvGraphicFramePr>
          <p:cNvPr id="219138" name="Object 2"/>
          <p:cNvGraphicFramePr>
            <a:graphicFrameLocks noChangeAspect="1"/>
          </p:cNvGraphicFramePr>
          <p:nvPr/>
        </p:nvGraphicFramePr>
        <p:xfrm>
          <a:off x="-285784" y="2855913"/>
          <a:ext cx="5405437" cy="787401"/>
        </p:xfrm>
        <a:graphic>
          <a:graphicData uri="http://schemas.openxmlformats.org/presentationml/2006/ole">
            <p:oleObj spid="_x0000_s219138" name="Documento" r:id="rId3" imgW="5415050" imgH="644687" progId="Word.Document.12">
              <p:embed/>
            </p:oleObj>
          </a:graphicData>
        </a:graphic>
      </p:graphicFrame>
      <p:sp>
        <p:nvSpPr>
          <p:cNvPr id="8" name="7 CuadroTexto"/>
          <p:cNvSpPr txBox="1"/>
          <p:nvPr/>
        </p:nvSpPr>
        <p:spPr>
          <a:xfrm>
            <a:off x="428596" y="2285992"/>
            <a:ext cx="4143404" cy="338554"/>
          </a:xfrm>
          <a:prstGeom prst="rect">
            <a:avLst/>
          </a:prstGeom>
          <a:noFill/>
        </p:spPr>
        <p:txBody>
          <a:bodyPr wrap="square" rtlCol="0">
            <a:spAutoFit/>
          </a:bodyPr>
          <a:lstStyle/>
          <a:p>
            <a:pPr algn="ctr"/>
            <a:r>
              <a:rPr lang="es-ES" sz="1600" b="1" i="1" dirty="0" smtClean="0">
                <a:latin typeface="Arial" pitchFamily="34" charset="0"/>
                <a:cs typeface="Arial" pitchFamily="34" charset="0"/>
              </a:rPr>
              <a:t>PUNTO  DE  EQUILIBRIO EN  $ USD.</a:t>
            </a:r>
            <a:endParaRPr lang="es-ES" sz="1600" b="1" i="1" dirty="0">
              <a:latin typeface="Arial" pitchFamily="34" charset="0"/>
              <a:cs typeface="Arial" pitchFamily="34" charset="0"/>
            </a:endParaRPr>
          </a:p>
        </p:txBody>
      </p:sp>
      <p:graphicFrame>
        <p:nvGraphicFramePr>
          <p:cNvPr id="219139" name="Object 3"/>
          <p:cNvGraphicFramePr>
            <a:graphicFrameLocks noChangeAspect="1"/>
          </p:cNvGraphicFramePr>
          <p:nvPr/>
        </p:nvGraphicFramePr>
        <p:xfrm>
          <a:off x="2857500" y="2933700"/>
          <a:ext cx="5410200" cy="657225"/>
        </p:xfrm>
        <a:graphic>
          <a:graphicData uri="http://schemas.openxmlformats.org/presentationml/2006/ole">
            <p:oleObj spid="_x0000_s219139" name="Documento" r:id="rId4" imgW="5424419" imgH="657646" progId="Word.Document.12">
              <p:embed/>
            </p:oleObj>
          </a:graphicData>
        </a:graphic>
      </p:graphicFrame>
      <p:graphicFrame>
        <p:nvGraphicFramePr>
          <p:cNvPr id="219140" name="Object 4"/>
          <p:cNvGraphicFramePr>
            <a:graphicFrameLocks noChangeAspect="1"/>
          </p:cNvGraphicFramePr>
          <p:nvPr/>
        </p:nvGraphicFramePr>
        <p:xfrm>
          <a:off x="3028950" y="3790950"/>
          <a:ext cx="5410200" cy="266700"/>
        </p:xfrm>
        <a:graphic>
          <a:graphicData uri="http://schemas.openxmlformats.org/presentationml/2006/ole">
            <p:oleObj spid="_x0000_s219140" name="Documento" r:id="rId5" imgW="5424419" imgH="268170" progId="Word.Document.12">
              <p:embed/>
            </p:oleObj>
          </a:graphicData>
        </a:graphic>
      </p:graphicFrame>
      <p:sp>
        <p:nvSpPr>
          <p:cNvPr id="11" name="10 CuadroTexto"/>
          <p:cNvSpPr txBox="1"/>
          <p:nvPr/>
        </p:nvSpPr>
        <p:spPr>
          <a:xfrm>
            <a:off x="642910" y="4519206"/>
            <a:ext cx="4143404" cy="338554"/>
          </a:xfrm>
          <a:prstGeom prst="rect">
            <a:avLst/>
          </a:prstGeom>
          <a:noFill/>
        </p:spPr>
        <p:txBody>
          <a:bodyPr wrap="square" rtlCol="0">
            <a:spAutoFit/>
          </a:bodyPr>
          <a:lstStyle/>
          <a:p>
            <a:pPr algn="ctr"/>
            <a:r>
              <a:rPr lang="es-ES" sz="1600" b="1" i="1" dirty="0" smtClean="0">
                <a:latin typeface="Arial" pitchFamily="34" charset="0"/>
                <a:cs typeface="Arial" pitchFamily="34" charset="0"/>
              </a:rPr>
              <a:t>PUNTO  DE  EQUILIBRIO EN  UNIDADES</a:t>
            </a:r>
            <a:endParaRPr lang="es-ES" sz="1600" b="1" i="1" dirty="0">
              <a:latin typeface="Arial" pitchFamily="34" charset="0"/>
              <a:cs typeface="Arial" pitchFamily="34" charset="0"/>
            </a:endParaRPr>
          </a:p>
        </p:txBody>
      </p:sp>
      <p:graphicFrame>
        <p:nvGraphicFramePr>
          <p:cNvPr id="219141" name="Object 5"/>
          <p:cNvGraphicFramePr>
            <a:graphicFrameLocks noChangeAspect="1"/>
          </p:cNvGraphicFramePr>
          <p:nvPr/>
        </p:nvGraphicFramePr>
        <p:xfrm>
          <a:off x="-357222" y="5143512"/>
          <a:ext cx="5405437" cy="785818"/>
        </p:xfrm>
        <a:graphic>
          <a:graphicData uri="http://schemas.openxmlformats.org/presentationml/2006/ole">
            <p:oleObj spid="_x0000_s219141" name="Documento" r:id="rId6" imgW="5415050" imgH="552538" progId="Word.Document.12">
              <p:embed/>
            </p:oleObj>
          </a:graphicData>
        </a:graphic>
      </p:graphicFrame>
      <p:graphicFrame>
        <p:nvGraphicFramePr>
          <p:cNvPr id="219142" name="Object 6"/>
          <p:cNvGraphicFramePr>
            <a:graphicFrameLocks noChangeAspect="1"/>
          </p:cNvGraphicFramePr>
          <p:nvPr/>
        </p:nvGraphicFramePr>
        <p:xfrm>
          <a:off x="2952750" y="5143500"/>
          <a:ext cx="5410200" cy="638175"/>
        </p:xfrm>
        <a:graphic>
          <a:graphicData uri="http://schemas.openxmlformats.org/presentationml/2006/ole">
            <p:oleObj spid="_x0000_s219142" name="Documento" r:id="rId7" imgW="5424419" imgH="641807" progId="Word.Document.12">
              <p:embed/>
            </p:oleObj>
          </a:graphicData>
        </a:graphic>
      </p:graphicFrame>
      <p:graphicFrame>
        <p:nvGraphicFramePr>
          <p:cNvPr id="219143" name="Object 7"/>
          <p:cNvGraphicFramePr>
            <a:graphicFrameLocks noChangeAspect="1"/>
          </p:cNvGraphicFramePr>
          <p:nvPr/>
        </p:nvGraphicFramePr>
        <p:xfrm>
          <a:off x="2886075" y="6143625"/>
          <a:ext cx="5410200" cy="266700"/>
        </p:xfrm>
        <a:graphic>
          <a:graphicData uri="http://schemas.openxmlformats.org/presentationml/2006/ole">
            <p:oleObj spid="_x0000_s219143" name="Documento" r:id="rId8" imgW="5424419" imgH="268170" progId="Word.Document.12">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9" name="18 CuadroTexto"/>
          <p:cNvSpPr txBox="1"/>
          <p:nvPr/>
        </p:nvSpPr>
        <p:spPr>
          <a:xfrm>
            <a:off x="285720" y="1457254"/>
            <a:ext cx="8643998" cy="338554"/>
          </a:xfrm>
          <a:prstGeom prst="rect">
            <a:avLst/>
          </a:prstGeom>
          <a:noFill/>
        </p:spPr>
        <p:txBody>
          <a:bodyPr wrap="square" rtlCol="0">
            <a:spAutoFit/>
          </a:bodyPr>
          <a:lstStyle/>
          <a:p>
            <a:r>
              <a:rPr lang="es-ES" sz="1600" b="1" i="1" dirty="0" smtClean="0">
                <a:latin typeface="Arial" pitchFamily="34" charset="0"/>
                <a:cs typeface="Arial" pitchFamily="34" charset="0"/>
              </a:rPr>
              <a:t>GRÁFICO DEL PUNTO  DE  EQUILIBRIO</a:t>
            </a:r>
            <a:endParaRPr lang="es-ES" sz="1600" b="1" i="1" dirty="0">
              <a:latin typeface="Arial" pitchFamily="34" charset="0"/>
              <a:cs typeface="Arial" pitchFamily="34" charset="0"/>
            </a:endParaRPr>
          </a:p>
        </p:txBody>
      </p:sp>
      <p:pic>
        <p:nvPicPr>
          <p:cNvPr id="8" name="7 Imagen" descr="F:\PUNTO DE EQUILIBRIO DEFINITIVO.png"/>
          <p:cNvPicPr/>
          <p:nvPr/>
        </p:nvPicPr>
        <p:blipFill>
          <a:blip r:embed="rId2"/>
          <a:srcRect l="19348" t="17120" r="22267" b="20960"/>
          <a:stretch>
            <a:fillRect/>
          </a:stretch>
        </p:blipFill>
        <p:spPr bwMode="auto">
          <a:xfrm>
            <a:off x="1285852" y="1857364"/>
            <a:ext cx="6715172"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642942"/>
          </a:xfrm>
        </p:spPr>
        <p:txBody>
          <a:bodyPr>
            <a:normAutofit/>
          </a:bodyPr>
          <a:lstStyle/>
          <a:p>
            <a:pPr algn="ctr"/>
            <a:r>
              <a:rPr lang="es-ES" sz="3600" dirty="0" smtClean="0"/>
              <a:t>ESTUDIO FINANCIERO</a:t>
            </a:r>
            <a:endParaRPr lang="es-ES" sz="3600" dirty="0"/>
          </a:p>
        </p:txBody>
      </p:sp>
      <p:sp>
        <p:nvSpPr>
          <p:cNvPr id="14" name="13 CuadroTexto"/>
          <p:cNvSpPr txBox="1"/>
          <p:nvPr/>
        </p:nvSpPr>
        <p:spPr>
          <a:xfrm>
            <a:off x="571472" y="928670"/>
            <a:ext cx="8001056" cy="338554"/>
          </a:xfrm>
          <a:prstGeom prst="rect">
            <a:avLst/>
          </a:prstGeom>
          <a:noFill/>
        </p:spPr>
        <p:txBody>
          <a:bodyPr wrap="square" rtlCol="0">
            <a:spAutoFit/>
          </a:bodyPr>
          <a:lstStyle/>
          <a:p>
            <a:pPr algn="ctr"/>
            <a:r>
              <a:rPr lang="es-ES" sz="1600" b="1" i="1" dirty="0" smtClean="0">
                <a:latin typeface="Arial" pitchFamily="34" charset="0"/>
                <a:cs typeface="Arial" pitchFamily="34" charset="0"/>
              </a:rPr>
              <a:t>FLUJO NETO DE FONDOS DEL PROYECTO SIN FINANCIAMIENTO</a:t>
            </a:r>
            <a:endParaRPr lang="es-ES" sz="1600" b="1" i="1" dirty="0">
              <a:latin typeface="Arial" pitchFamily="34" charset="0"/>
              <a:cs typeface="Arial" pitchFamily="34" charset="0"/>
            </a:endParaRPr>
          </a:p>
        </p:txBody>
      </p:sp>
      <p:graphicFrame>
        <p:nvGraphicFramePr>
          <p:cNvPr id="5" name="4 Tabla"/>
          <p:cNvGraphicFramePr>
            <a:graphicFrameLocks noGrp="1"/>
          </p:cNvGraphicFramePr>
          <p:nvPr/>
        </p:nvGraphicFramePr>
        <p:xfrm>
          <a:off x="428598" y="1643050"/>
          <a:ext cx="8286806" cy="4786346"/>
        </p:xfrm>
        <a:graphic>
          <a:graphicData uri="http://schemas.openxmlformats.org/drawingml/2006/table">
            <a:tbl>
              <a:tblPr/>
              <a:tblGrid>
                <a:gridCol w="1285882"/>
                <a:gridCol w="785818"/>
                <a:gridCol w="594489"/>
                <a:gridCol w="624513"/>
                <a:gridCol w="624513"/>
                <a:gridCol w="624513"/>
                <a:gridCol w="624513"/>
                <a:gridCol w="624513"/>
                <a:gridCol w="624513"/>
                <a:gridCol w="624513"/>
                <a:gridCol w="624513"/>
                <a:gridCol w="624513"/>
              </a:tblGrid>
              <a:tr h="329342">
                <a:tc>
                  <a:txBody>
                    <a:bodyPr/>
                    <a:lstStyle/>
                    <a:p>
                      <a:pPr algn="l" fontAlgn="ctr"/>
                      <a:r>
                        <a:rPr lang="es-ES" sz="800" b="1" i="0" u="none" strike="noStrike" dirty="0">
                          <a:solidFill>
                            <a:schemeClr val="tx1"/>
                          </a:solidFill>
                          <a:latin typeface="Arial"/>
                        </a:rPr>
                        <a:t>FLUJO DE CAJA SIN FINANCIAMIENTO</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dirty="0">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dirty="0">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r>
              <a:tr h="200816">
                <a:tc>
                  <a:txBody>
                    <a:bodyPr/>
                    <a:lstStyle/>
                    <a:p>
                      <a:pPr algn="l" fontAlgn="ctr"/>
                      <a:r>
                        <a:rPr lang="es-ES" sz="800" b="1" i="0" u="none" strike="noStrike" dirty="0">
                          <a:solidFill>
                            <a:schemeClr val="tx1"/>
                          </a:solidFill>
                          <a:latin typeface="Arial"/>
                        </a:rPr>
                        <a:t>RUBROS</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0</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1</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2</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3</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4</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5</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6</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dirty="0">
                          <a:solidFill>
                            <a:schemeClr val="tx1"/>
                          </a:solidFill>
                          <a:latin typeface="Arial"/>
                        </a:rPr>
                        <a:t>AÑO 7</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dirty="0">
                          <a:solidFill>
                            <a:schemeClr val="tx1"/>
                          </a:solidFill>
                          <a:latin typeface="Arial"/>
                        </a:rPr>
                        <a:t>AÑO 8</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dirty="0">
                          <a:solidFill>
                            <a:schemeClr val="tx1"/>
                          </a:solidFill>
                          <a:latin typeface="Arial"/>
                        </a:rPr>
                        <a:t>AÑO 9</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10</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r>
              <a:tr h="191255">
                <a:tc>
                  <a:txBody>
                    <a:bodyPr/>
                    <a:lstStyle/>
                    <a:p>
                      <a:pPr algn="l" fontAlgn="ctr"/>
                      <a:r>
                        <a:rPr lang="es-ES" sz="800" b="1" i="0" u="none" strike="noStrike" dirty="0">
                          <a:solidFill>
                            <a:schemeClr val="tx1"/>
                          </a:solidFill>
                          <a:latin typeface="Arial"/>
                        </a:rPr>
                        <a:t>I. FUENTES</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r>
              <a:tr h="191255">
                <a:tc>
                  <a:txBody>
                    <a:bodyPr/>
                    <a:lstStyle/>
                    <a:p>
                      <a:pPr algn="l"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r>
              <a:tr h="329342">
                <a:tc>
                  <a:txBody>
                    <a:bodyPr/>
                    <a:lstStyle/>
                    <a:p>
                      <a:pPr algn="l" fontAlgn="ctr"/>
                      <a:r>
                        <a:rPr lang="es-ES" sz="800" b="1" i="1" u="none" strike="noStrike">
                          <a:solidFill>
                            <a:schemeClr val="tx1"/>
                          </a:solidFill>
                          <a:latin typeface="Arial"/>
                        </a:rPr>
                        <a:t>Total Disponible</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a:t>
                      </a:r>
                      <a:r>
                        <a:rPr lang="es-ES" sz="800" b="1" i="1" u="none" strike="noStrike" dirty="0" smtClean="0">
                          <a:solidFill>
                            <a:schemeClr val="tx1"/>
                          </a:solidFill>
                          <a:latin typeface="Arial"/>
                        </a:rPr>
                        <a:t>29.927,89 </a:t>
                      </a:r>
                      <a:endParaRPr lang="es-ES" sz="800" b="1" i="1"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326.635,64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354.620,68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373.245,95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394.580,60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416.566,62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438.617,34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461.794,04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487.942,66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514.874,21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544.951,57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816">
                <a:tc>
                  <a:txBody>
                    <a:bodyPr/>
                    <a:lstStyle/>
                    <a:p>
                      <a:pPr algn="l" fontAlgn="b"/>
                      <a:endParaRPr lang="es-ES" sz="800" b="0" i="0" u="none" strike="noStrike">
                        <a:solidFill>
                          <a:schemeClr val="tx1"/>
                        </a:solidFill>
                        <a:latin typeface="Calibri"/>
                      </a:endParaRPr>
                    </a:p>
                  </a:txBody>
                  <a:tcPr marL="4417" marR="4417" marT="4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r>
              <a:tr h="191255">
                <a:tc>
                  <a:txBody>
                    <a:bodyPr/>
                    <a:lstStyle/>
                    <a:p>
                      <a:pPr algn="l" fontAlgn="ctr"/>
                      <a:r>
                        <a:rPr lang="es-ES" sz="800" b="1" i="0" u="none" strike="noStrike">
                          <a:solidFill>
                            <a:schemeClr val="tx1"/>
                          </a:solidFill>
                          <a:latin typeface="Arial"/>
                        </a:rPr>
                        <a:t>II. USOS</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r>
              <a:tr h="191255">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r>
              <a:tr h="329342">
                <a:tc>
                  <a:txBody>
                    <a:bodyPr/>
                    <a:lstStyle/>
                    <a:p>
                      <a:pPr algn="l" fontAlgn="ctr"/>
                      <a:r>
                        <a:rPr lang="es-ES" sz="800" b="1" i="1" u="none" strike="noStrike">
                          <a:solidFill>
                            <a:schemeClr val="tx1"/>
                          </a:solidFill>
                          <a:latin typeface="Arial"/>
                        </a:rPr>
                        <a:t>Total Uso Antes de Servicio de Deuda</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a:t>
                      </a:r>
                      <a:r>
                        <a:rPr lang="es-ES" sz="800" b="1" i="1" u="none" strike="noStrike" dirty="0" smtClean="0">
                          <a:solidFill>
                            <a:schemeClr val="tx1"/>
                          </a:solidFill>
                          <a:latin typeface="Arial"/>
                        </a:rPr>
                        <a:t>201.175,59 </a:t>
                      </a:r>
                      <a:endParaRPr lang="es-ES" sz="800" b="1" i="1"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249.775,42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268.925,16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286.031,61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320.832,57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325.014,26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346.369,74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384.914,96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394.239,02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421.245,16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466.967,75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816">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42">
                <a:tc>
                  <a:txBody>
                    <a:bodyPr/>
                    <a:lstStyle/>
                    <a:p>
                      <a:pPr algn="l" fontAlgn="ctr"/>
                      <a:r>
                        <a:rPr lang="es-ES" sz="800" b="1" i="0" u="none" strike="noStrike">
                          <a:solidFill>
                            <a:schemeClr val="tx1"/>
                          </a:solidFill>
                          <a:latin typeface="Arial"/>
                        </a:rPr>
                        <a:t>Saldo Disponible (I - II)</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dirty="0">
                          <a:solidFill>
                            <a:schemeClr val="tx1"/>
                          </a:solidFill>
                          <a:latin typeface="Arial"/>
                        </a:rPr>
                        <a:t>-   </a:t>
                      </a:r>
                      <a:r>
                        <a:rPr lang="es-ES" sz="800" b="1" i="0" u="none" strike="noStrike" dirty="0" smtClean="0">
                          <a:solidFill>
                            <a:schemeClr val="tx1"/>
                          </a:solidFill>
                          <a:latin typeface="Arial"/>
                        </a:rPr>
                        <a:t>231.103,48 </a:t>
                      </a:r>
                      <a:endParaRPr lang="es-ES" sz="800" b="1" i="0" u="none" strike="noStrike" dirty="0">
                        <a:solidFill>
                          <a:schemeClr val="tx1"/>
                        </a:solidFill>
                        <a:latin typeface="Arial"/>
                      </a:endParaRP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76.860,21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dirty="0">
                          <a:solidFill>
                            <a:schemeClr val="tx1"/>
                          </a:solidFill>
                          <a:latin typeface="Arial"/>
                        </a:rPr>
                        <a:t>             85.695,53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dirty="0">
                          <a:solidFill>
                            <a:schemeClr val="tx1"/>
                          </a:solidFill>
                          <a:latin typeface="Arial"/>
                        </a:rPr>
                        <a:t>             87.214,34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dirty="0">
                          <a:solidFill>
                            <a:schemeClr val="tx1"/>
                          </a:solidFill>
                          <a:latin typeface="Arial"/>
                        </a:rPr>
                        <a:t>             73.748,02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91.552,36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92.247,60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dirty="0">
                          <a:solidFill>
                            <a:schemeClr val="tx1"/>
                          </a:solidFill>
                          <a:latin typeface="Arial"/>
                        </a:rPr>
                        <a:t>             76.879,08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93.703,63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93.629,05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77.983,83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816">
                <a:tc>
                  <a:txBody>
                    <a:bodyPr/>
                    <a:lstStyle/>
                    <a:p>
                      <a:pPr algn="l" fontAlgn="b"/>
                      <a:endParaRPr lang="es-ES" sz="800" b="0" i="0" u="none" strike="noStrike">
                        <a:solidFill>
                          <a:schemeClr val="tx1"/>
                        </a:solidFill>
                        <a:latin typeface="Calibri"/>
                      </a:endParaRPr>
                    </a:p>
                  </a:txBody>
                  <a:tcPr marL="4417" marR="4417" marT="4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r>
              <a:tr h="191255">
                <a:tc>
                  <a:txBody>
                    <a:bodyPr/>
                    <a:lstStyle/>
                    <a:p>
                      <a:pPr algn="l" fontAlgn="ctr"/>
                      <a:r>
                        <a:rPr lang="es-ES" sz="800" b="1" i="0" u="none" strike="noStrike">
                          <a:solidFill>
                            <a:schemeClr val="tx1"/>
                          </a:solidFill>
                          <a:latin typeface="Arial"/>
                        </a:rPr>
                        <a:t>III. SERVICIO DE DEUDA</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r>
              <a:tr h="329342">
                <a:tc>
                  <a:txBody>
                    <a:bodyPr/>
                    <a:lstStyle/>
                    <a:p>
                      <a:pPr algn="l" fontAlgn="ctr"/>
                      <a:r>
                        <a:rPr lang="es-ES" sz="800" b="0" i="0" u="none" strike="noStrike">
                          <a:solidFill>
                            <a:schemeClr val="tx1"/>
                          </a:solidFill>
                          <a:latin typeface="Arial"/>
                        </a:rPr>
                        <a:t>3.1. Capital</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r>
              <a:tr h="329342">
                <a:tc>
                  <a:txBody>
                    <a:bodyPr/>
                    <a:lstStyle/>
                    <a:p>
                      <a:pPr algn="l" fontAlgn="ctr"/>
                      <a:r>
                        <a:rPr lang="es-ES" sz="800" b="0" i="0" u="none" strike="noStrike">
                          <a:solidFill>
                            <a:schemeClr val="tx1"/>
                          </a:solidFill>
                          <a:latin typeface="Arial"/>
                        </a:rPr>
                        <a:t>3.2. Intereses (11%)</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   </a:t>
                      </a:r>
                    </a:p>
                  </a:txBody>
                  <a:tcPr marL="4417" marR="4417" marT="4417" marB="0" anchor="ctr">
                    <a:lnL>
                      <a:noFill/>
                    </a:lnL>
                    <a:lnR>
                      <a:noFill/>
                    </a:lnR>
                    <a:lnT>
                      <a:noFill/>
                    </a:lnT>
                    <a:lnB>
                      <a:noFill/>
                    </a:lnB>
                  </a:tcPr>
                </a:tc>
              </a:tr>
              <a:tr h="191255">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r>
              <a:tr h="329342">
                <a:tc>
                  <a:txBody>
                    <a:bodyPr/>
                    <a:lstStyle/>
                    <a:p>
                      <a:pPr algn="l" fontAlgn="ctr"/>
                      <a:r>
                        <a:rPr lang="es-ES" sz="800" b="1" i="1" u="none" strike="noStrike">
                          <a:solidFill>
                            <a:schemeClr val="tx1"/>
                          </a:solidFill>
                          <a:latin typeface="Arial"/>
                        </a:rPr>
                        <a:t>Total Servicio de Deuda</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816">
                <a:tc>
                  <a:txBody>
                    <a:bodyPr/>
                    <a:lstStyle/>
                    <a:p>
                      <a:pPr algn="l" fontAlgn="b"/>
                      <a:endParaRPr lang="es-ES" sz="800" b="0" i="0" u="none" strike="noStrike">
                        <a:solidFill>
                          <a:schemeClr val="tx1"/>
                        </a:solidFill>
                        <a:latin typeface="Calibri"/>
                      </a:endParaRPr>
                    </a:p>
                  </a:txBody>
                  <a:tcPr marL="4417" marR="4417" marT="4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r>
              <a:tr h="329342">
                <a:tc>
                  <a:txBody>
                    <a:bodyPr/>
                    <a:lstStyle/>
                    <a:p>
                      <a:pPr algn="l" fontAlgn="ctr"/>
                      <a:r>
                        <a:rPr lang="es-ES" sz="800" b="1" i="0" u="none" strike="noStrike">
                          <a:solidFill>
                            <a:schemeClr val="tx1"/>
                          </a:solidFill>
                          <a:latin typeface="Arial"/>
                        </a:rPr>
                        <a:t>IV. CAJA FINAL</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dirty="0">
                          <a:solidFill>
                            <a:schemeClr val="tx1"/>
                          </a:solidFill>
                          <a:latin typeface="Arial"/>
                        </a:rPr>
                        <a:t>-  </a:t>
                      </a:r>
                      <a:r>
                        <a:rPr lang="es-ES" sz="800" b="1" i="0" u="none" strike="noStrike" dirty="0" smtClean="0">
                          <a:solidFill>
                            <a:schemeClr val="tx1"/>
                          </a:solidFill>
                          <a:latin typeface="Arial"/>
                        </a:rPr>
                        <a:t>231.103,48 </a:t>
                      </a:r>
                      <a:endParaRPr lang="es-ES" sz="800" b="1" i="0" u="none" strike="noStrike" dirty="0">
                        <a:solidFill>
                          <a:schemeClr val="tx1"/>
                        </a:solidFill>
                        <a:latin typeface="Arial"/>
                      </a:endParaRP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76.860,21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85.695,53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87.214,34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73.748,02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91.552,36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dirty="0">
                          <a:solidFill>
                            <a:schemeClr val="tx1"/>
                          </a:solidFill>
                          <a:latin typeface="Arial"/>
                        </a:rPr>
                        <a:t>             92.247,60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dirty="0">
                          <a:solidFill>
                            <a:schemeClr val="tx1"/>
                          </a:solidFill>
                          <a:latin typeface="Arial"/>
                        </a:rPr>
                        <a:t>             76.879,08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dirty="0">
                          <a:solidFill>
                            <a:schemeClr val="tx1"/>
                          </a:solidFill>
                          <a:latin typeface="Arial"/>
                        </a:rPr>
                        <a:t>             93.703,63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dirty="0">
                          <a:solidFill>
                            <a:schemeClr val="tx1"/>
                          </a:solidFill>
                          <a:latin typeface="Arial"/>
                        </a:rPr>
                        <a:t>             93.629,05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dirty="0">
                          <a:solidFill>
                            <a:schemeClr val="tx1"/>
                          </a:solidFill>
                          <a:latin typeface="Arial"/>
                        </a:rPr>
                        <a:t>             77.983,83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 name="3 CuadroTexto"/>
          <p:cNvSpPr txBox="1"/>
          <p:nvPr/>
        </p:nvSpPr>
        <p:spPr>
          <a:xfrm>
            <a:off x="571472" y="1571612"/>
            <a:ext cx="8001056" cy="523220"/>
          </a:xfrm>
          <a:prstGeom prst="rect">
            <a:avLst/>
          </a:prstGeom>
          <a:noFill/>
        </p:spPr>
        <p:txBody>
          <a:bodyPr wrap="square" rtlCol="0">
            <a:spAutoFit/>
          </a:bodyPr>
          <a:lstStyle/>
          <a:p>
            <a:pPr algn="ctr"/>
            <a:r>
              <a:rPr lang="es-ES" sz="2800" u="sng" dirty="0" smtClean="0">
                <a:latin typeface="Arial" pitchFamily="34" charset="0"/>
                <a:cs typeface="Arial" pitchFamily="34" charset="0"/>
              </a:rPr>
              <a:t>ANÁLISIS DEL MERCADO</a:t>
            </a:r>
            <a:endParaRPr lang="es-ES" sz="2800" u="sng" dirty="0">
              <a:latin typeface="Arial" pitchFamily="34" charset="0"/>
              <a:cs typeface="Arial" pitchFamily="34" charset="0"/>
            </a:endParaRPr>
          </a:p>
        </p:txBody>
      </p:sp>
      <p:sp>
        <p:nvSpPr>
          <p:cNvPr id="7" name="6 Rectángulo"/>
          <p:cNvSpPr/>
          <p:nvPr/>
        </p:nvSpPr>
        <p:spPr>
          <a:xfrm>
            <a:off x="500034" y="2285992"/>
            <a:ext cx="7929618" cy="2092881"/>
          </a:xfrm>
          <a:prstGeom prst="rect">
            <a:avLst/>
          </a:prstGeom>
        </p:spPr>
        <p:txBody>
          <a:bodyPr wrap="square">
            <a:spAutoFit/>
          </a:bodyPr>
          <a:lstStyle/>
          <a:p>
            <a:pPr marL="361950" indent="-361950" algn="just">
              <a:buFont typeface="Wingdings" pitchFamily="2" charset="2"/>
              <a:buChar char="v"/>
            </a:pPr>
            <a:r>
              <a:rPr lang="es-EC" sz="1600" dirty="0" smtClean="0">
                <a:latin typeface="Arial" pitchFamily="34" charset="0"/>
                <a:ea typeface="Times New Roman" pitchFamily="18" charset="0"/>
              </a:rPr>
              <a:t>El sistema de impresión digital directa, imprime directamente en las telas para su inmediato uso.</a:t>
            </a:r>
          </a:p>
          <a:p>
            <a:pPr marL="361950" indent="-361950" algn="just"/>
            <a:endParaRPr lang="es-EC" sz="1600" dirty="0" smtClean="0">
              <a:latin typeface="Arial" pitchFamily="34" charset="0"/>
              <a:ea typeface="Times New Roman" pitchFamily="18" charset="0"/>
            </a:endParaRPr>
          </a:p>
          <a:p>
            <a:pPr marL="361950" indent="-361950" algn="just">
              <a:buFont typeface="Wingdings" pitchFamily="2" charset="2"/>
              <a:buChar char="v"/>
            </a:pPr>
            <a:r>
              <a:rPr lang="es-EC" sz="1600" dirty="0" smtClean="0">
                <a:latin typeface="Arial" pitchFamily="34" charset="0"/>
                <a:ea typeface="Times New Roman" pitchFamily="18" charset="0"/>
              </a:rPr>
              <a:t>Los clientes pueden solicitar solo una o las unidades que requieran sin tener que pagar por costos asociados con el trabajo tradicional del screen. </a:t>
            </a:r>
          </a:p>
          <a:p>
            <a:pPr marL="361950" indent="-361950" algn="just">
              <a:buFont typeface="Wingdings" pitchFamily="2" charset="2"/>
              <a:buChar char="v"/>
            </a:pPr>
            <a:endParaRPr lang="es-EC" sz="1600" dirty="0" smtClean="0">
              <a:latin typeface="Arial" pitchFamily="34" charset="0"/>
              <a:ea typeface="Times New Roman" pitchFamily="18" charset="0"/>
            </a:endParaRPr>
          </a:p>
          <a:p>
            <a:pPr marL="361950" indent="-361950" algn="just">
              <a:buFont typeface="Wingdings" pitchFamily="2" charset="2"/>
              <a:buChar char="v"/>
            </a:pPr>
            <a:r>
              <a:rPr lang="es-EC" sz="1600" dirty="0" smtClean="0">
                <a:latin typeface="Arial" pitchFamily="34" charset="0"/>
                <a:ea typeface="Times New Roman" pitchFamily="18" charset="0"/>
              </a:rPr>
              <a:t>Una opción para las pequeñas y medianas empresas.</a:t>
            </a:r>
          </a:p>
          <a:p>
            <a:pPr marL="361950" indent="-361950" algn="just"/>
            <a:endParaRPr lang="es-EC" dirty="0" smtClean="0">
              <a:latin typeface="Arial" pitchFamily="34" charset="0"/>
              <a:ea typeface="Times New Roman" pitchFamily="18" charset="0"/>
            </a:endParaRPr>
          </a:p>
        </p:txBody>
      </p:sp>
      <p:sp>
        <p:nvSpPr>
          <p:cNvPr id="5" name="4 Rectángulo"/>
          <p:cNvSpPr/>
          <p:nvPr/>
        </p:nvSpPr>
        <p:spPr>
          <a:xfrm>
            <a:off x="500034" y="4286256"/>
            <a:ext cx="7929618" cy="2062103"/>
          </a:xfrm>
          <a:prstGeom prst="rect">
            <a:avLst/>
          </a:prstGeom>
        </p:spPr>
        <p:txBody>
          <a:bodyPr wrap="square">
            <a:spAutoFit/>
          </a:bodyPr>
          <a:lstStyle/>
          <a:p>
            <a:pPr marL="361950" lvl="0" indent="-361950" algn="just" fontAlgn="base">
              <a:spcBef>
                <a:spcPct val="0"/>
              </a:spcBef>
              <a:spcAft>
                <a:spcPct val="0"/>
              </a:spcAft>
              <a:buFont typeface="Wingdings" pitchFamily="2" charset="2"/>
              <a:buChar char="v"/>
            </a:pPr>
            <a:r>
              <a:rPr lang="es-ES" sz="1600" dirty="0" smtClean="0">
                <a:latin typeface="Arial" pitchFamily="34" charset="0"/>
                <a:ea typeface="Times New Roman" pitchFamily="18" charset="0"/>
                <a:cs typeface="Arial" pitchFamily="34" charset="0"/>
              </a:rPr>
              <a:t>Sector joven y con altas expectativas de crecimiento.</a:t>
            </a:r>
          </a:p>
          <a:p>
            <a:pPr lvl="0" algn="just" fontAlgn="base">
              <a:spcBef>
                <a:spcPct val="0"/>
              </a:spcBef>
              <a:spcAft>
                <a:spcPct val="0"/>
              </a:spcAft>
            </a:pPr>
            <a:endParaRPr lang="es-ES" sz="1600" dirty="0" smtClean="0">
              <a:latin typeface="Arial" pitchFamily="34" charset="0"/>
              <a:ea typeface="Times New Roman" pitchFamily="18" charset="0"/>
              <a:cs typeface="Arial" pitchFamily="34" charset="0"/>
            </a:endParaRPr>
          </a:p>
          <a:p>
            <a:pPr marL="361950" lvl="0" indent="-361950" algn="just" fontAlgn="base">
              <a:spcBef>
                <a:spcPct val="0"/>
              </a:spcBef>
              <a:spcAft>
                <a:spcPct val="0"/>
              </a:spcAft>
              <a:buFont typeface="Wingdings" pitchFamily="2" charset="2"/>
              <a:buChar char="v"/>
            </a:pPr>
            <a:r>
              <a:rPr lang="es-ES" sz="1600" dirty="0" smtClean="0">
                <a:latin typeface="Arial" pitchFamily="34" charset="0"/>
                <a:ea typeface="Times New Roman" pitchFamily="18" charset="0"/>
                <a:cs typeface="Arial" pitchFamily="34" charset="0"/>
              </a:rPr>
              <a:t>En tan solo cinco años (2009 a 2014), el negocio de impresión digital textil aumentará de 114,6 millones de euros a casi 1.000 millones de euros, es decir en aproximadamente 870%. </a:t>
            </a:r>
          </a:p>
          <a:p>
            <a:pPr marL="361950" lvl="0" indent="-361950" algn="just" fontAlgn="base">
              <a:spcBef>
                <a:spcPct val="0"/>
              </a:spcBef>
              <a:spcAft>
                <a:spcPct val="0"/>
              </a:spcAft>
            </a:pPr>
            <a:endParaRPr lang="es-ES" sz="1600" dirty="0" smtClean="0">
              <a:latin typeface="Arial" pitchFamily="34" charset="0"/>
              <a:ea typeface="Times New Roman" pitchFamily="18" charset="0"/>
              <a:cs typeface="Arial" pitchFamily="34" charset="0"/>
            </a:endParaRPr>
          </a:p>
          <a:p>
            <a:pPr marL="361950" lvl="0" indent="-361950" algn="just" fontAlgn="base">
              <a:spcBef>
                <a:spcPct val="0"/>
              </a:spcBef>
              <a:spcAft>
                <a:spcPct val="0"/>
              </a:spcAft>
              <a:buFont typeface="Wingdings" pitchFamily="2" charset="2"/>
              <a:buChar char="v"/>
            </a:pPr>
            <a:r>
              <a:rPr lang="es-ES" sz="1600" dirty="0" smtClean="0">
                <a:latin typeface="Arial" pitchFamily="34" charset="0"/>
                <a:ea typeface="Times New Roman" pitchFamily="18" charset="0"/>
                <a:cs typeface="Arial" pitchFamily="34" charset="0"/>
              </a:rPr>
              <a:t>Para el año 2014 habrán instaladas 52.800 impresoras digitales, a una tasa de crecimiento anual del 23,1%. </a:t>
            </a:r>
            <a:endParaRPr lang="es-E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642942"/>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14" name="13 CuadroTexto"/>
          <p:cNvSpPr txBox="1"/>
          <p:nvPr/>
        </p:nvSpPr>
        <p:spPr>
          <a:xfrm>
            <a:off x="571472" y="1071546"/>
            <a:ext cx="8001056" cy="338554"/>
          </a:xfrm>
          <a:prstGeom prst="rect">
            <a:avLst/>
          </a:prstGeom>
          <a:noFill/>
        </p:spPr>
        <p:txBody>
          <a:bodyPr wrap="square" rtlCol="0">
            <a:spAutoFit/>
          </a:bodyPr>
          <a:lstStyle/>
          <a:p>
            <a:pPr algn="ctr"/>
            <a:r>
              <a:rPr lang="es-ES" sz="1600" b="1" i="1" dirty="0" smtClean="0">
                <a:latin typeface="Arial" pitchFamily="34" charset="0"/>
                <a:cs typeface="Arial" pitchFamily="34" charset="0"/>
              </a:rPr>
              <a:t>FLUJO NETO DE FONDOS DEL PROYECTO CON FINANCIAMIENTO</a:t>
            </a:r>
            <a:endParaRPr lang="es-ES" sz="1600" b="1" i="1" dirty="0">
              <a:latin typeface="Arial" pitchFamily="34" charset="0"/>
              <a:cs typeface="Arial" pitchFamily="34" charset="0"/>
            </a:endParaRPr>
          </a:p>
        </p:txBody>
      </p:sp>
      <p:graphicFrame>
        <p:nvGraphicFramePr>
          <p:cNvPr id="6" name="5 Tabla"/>
          <p:cNvGraphicFramePr>
            <a:graphicFrameLocks noGrp="1"/>
          </p:cNvGraphicFramePr>
          <p:nvPr/>
        </p:nvGraphicFramePr>
        <p:xfrm>
          <a:off x="428598" y="1643052"/>
          <a:ext cx="8286806" cy="4791745"/>
        </p:xfrm>
        <a:graphic>
          <a:graphicData uri="http://schemas.openxmlformats.org/drawingml/2006/table">
            <a:tbl>
              <a:tblPr/>
              <a:tblGrid>
                <a:gridCol w="1285882"/>
                <a:gridCol w="755794"/>
                <a:gridCol w="624513"/>
                <a:gridCol w="624513"/>
                <a:gridCol w="624513"/>
                <a:gridCol w="624513"/>
                <a:gridCol w="624513"/>
                <a:gridCol w="624513"/>
                <a:gridCol w="624513"/>
                <a:gridCol w="624513"/>
                <a:gridCol w="624513"/>
                <a:gridCol w="624513"/>
              </a:tblGrid>
              <a:tr h="259723">
                <a:tc>
                  <a:txBody>
                    <a:bodyPr/>
                    <a:lstStyle/>
                    <a:p>
                      <a:pPr algn="l" fontAlgn="ctr"/>
                      <a:r>
                        <a:rPr lang="es-ES" sz="800" b="1" i="0" u="none" strike="noStrike" dirty="0">
                          <a:solidFill>
                            <a:schemeClr val="tx1"/>
                          </a:solidFill>
                          <a:latin typeface="Arial"/>
                        </a:rPr>
                        <a:t>FLUJO DE CAJA CON FINANCIAMIENTO</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25400" cap="flat" cmpd="dbl" algn="ctr">
                      <a:solidFill>
                        <a:srgbClr val="000000"/>
                      </a:solidFill>
                      <a:prstDash val="solid"/>
                      <a:round/>
                      <a:headEnd type="none" w="med" len="med"/>
                      <a:tailEnd type="none" w="med" len="med"/>
                    </a:lnB>
                  </a:tcPr>
                </a:tc>
              </a:tr>
              <a:tr h="259723">
                <a:tc>
                  <a:txBody>
                    <a:bodyPr/>
                    <a:lstStyle/>
                    <a:p>
                      <a:pPr algn="l" fontAlgn="ctr"/>
                      <a:r>
                        <a:rPr lang="es-ES" sz="800" b="1" i="0" u="none" strike="noStrike" dirty="0">
                          <a:solidFill>
                            <a:schemeClr val="tx1"/>
                          </a:solidFill>
                          <a:latin typeface="Arial"/>
                        </a:rPr>
                        <a:t>RUBROS</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0</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1</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2</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3</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4</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5</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6</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7</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8</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9</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chemeClr val="tx1"/>
                          </a:solidFill>
                          <a:latin typeface="Arial"/>
                        </a:rPr>
                        <a:t>AÑO 10</a:t>
                      </a:r>
                    </a:p>
                  </a:txBody>
                  <a:tcPr marL="4417" marR="4417" marT="4417" marB="0" anchor="ctr">
                    <a:lnL>
                      <a:noFill/>
                    </a:lnL>
                    <a:lnR>
                      <a:noFill/>
                    </a:lnR>
                    <a:lnT w="25400" cap="flat" cmpd="dbl" algn="ctr">
                      <a:solidFill>
                        <a:srgbClr val="000000"/>
                      </a:solidFill>
                      <a:prstDash val="solid"/>
                      <a:round/>
                      <a:headEnd type="none" w="med" len="med"/>
                      <a:tailEnd type="none" w="med" len="med"/>
                    </a:lnT>
                    <a:lnB>
                      <a:noFill/>
                    </a:lnB>
                  </a:tcPr>
                </a:tc>
              </a:tr>
              <a:tr h="247357">
                <a:tc>
                  <a:txBody>
                    <a:bodyPr/>
                    <a:lstStyle/>
                    <a:p>
                      <a:pPr algn="l" fontAlgn="ctr"/>
                      <a:r>
                        <a:rPr lang="es-ES" sz="800" b="1" i="0" u="none" strike="noStrike" dirty="0">
                          <a:solidFill>
                            <a:schemeClr val="tx1"/>
                          </a:solidFill>
                          <a:latin typeface="Arial"/>
                        </a:rPr>
                        <a:t>I. FUENTES</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r>
              <a:tr h="247357">
                <a:tc>
                  <a:txBody>
                    <a:bodyPr/>
                    <a:lstStyle/>
                    <a:p>
                      <a:pPr algn="l"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r>
              <a:tr h="247357">
                <a:tc>
                  <a:txBody>
                    <a:bodyPr/>
                    <a:lstStyle/>
                    <a:p>
                      <a:pPr algn="l" fontAlgn="ctr"/>
                      <a:r>
                        <a:rPr lang="es-ES" sz="800" b="1" i="1" u="none" strike="noStrike">
                          <a:solidFill>
                            <a:schemeClr val="tx1"/>
                          </a:solidFill>
                          <a:latin typeface="Arial"/>
                        </a:rPr>
                        <a:t>Total Disponible</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108.734,20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326.635,64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354.620,68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373.245,95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394.580,60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416.566,62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438.617,34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461.794,04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487.942,66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514.874,21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544.951,57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723">
                <a:tc>
                  <a:txBody>
                    <a:bodyPr/>
                    <a:lstStyle/>
                    <a:p>
                      <a:pPr algn="l" fontAlgn="b"/>
                      <a:endParaRPr lang="es-ES" sz="800" b="0" i="0" u="none" strike="noStrike">
                        <a:solidFill>
                          <a:schemeClr val="tx1"/>
                        </a:solidFill>
                        <a:latin typeface="Calibri"/>
                      </a:endParaRPr>
                    </a:p>
                  </a:txBody>
                  <a:tcPr marL="4417" marR="4417" marT="4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r>
              <a:tr h="247357">
                <a:tc>
                  <a:txBody>
                    <a:bodyPr/>
                    <a:lstStyle/>
                    <a:p>
                      <a:pPr algn="l" fontAlgn="ctr"/>
                      <a:r>
                        <a:rPr lang="es-ES" sz="800" b="1" i="0" u="none" strike="noStrike">
                          <a:solidFill>
                            <a:schemeClr val="tx1"/>
                          </a:solidFill>
                          <a:latin typeface="Arial"/>
                        </a:rPr>
                        <a:t>II. USOS</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r>
              <a:tr h="247357">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r>
              <a:tr h="247357">
                <a:tc>
                  <a:txBody>
                    <a:bodyPr/>
                    <a:lstStyle/>
                    <a:p>
                      <a:pPr algn="l" fontAlgn="ctr"/>
                      <a:r>
                        <a:rPr lang="es-ES" sz="800" b="1" i="1" u="none" strike="noStrike">
                          <a:solidFill>
                            <a:schemeClr val="tx1"/>
                          </a:solidFill>
                          <a:latin typeface="Arial"/>
                        </a:rPr>
                        <a:t>Total Uso Antes de Servicio de Deuda</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201.175,59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244.375,92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263.525,65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280.741,67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316.005,32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320.701,99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342.630,65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381.813,84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391.847,99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419.644,46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466.246,71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723">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57">
                <a:tc>
                  <a:txBody>
                    <a:bodyPr/>
                    <a:lstStyle/>
                    <a:p>
                      <a:pPr algn="l" fontAlgn="ctr"/>
                      <a:r>
                        <a:rPr lang="es-ES" sz="800" b="1" i="0" u="none" strike="noStrike">
                          <a:solidFill>
                            <a:schemeClr val="tx1"/>
                          </a:solidFill>
                          <a:latin typeface="Arial"/>
                        </a:rPr>
                        <a:t>Saldo Disponible (I - II)</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dirty="0">
                          <a:solidFill>
                            <a:schemeClr val="tx1"/>
                          </a:solidFill>
                          <a:latin typeface="Arial"/>
                        </a:rPr>
                        <a:t>-   </a:t>
                      </a:r>
                      <a:r>
                        <a:rPr lang="es-ES" sz="800" b="1" i="0" u="none" strike="noStrike" dirty="0" smtClean="0">
                          <a:solidFill>
                            <a:schemeClr val="tx1"/>
                          </a:solidFill>
                          <a:latin typeface="Arial"/>
                        </a:rPr>
                        <a:t>92.441,39 </a:t>
                      </a:r>
                      <a:endParaRPr lang="es-ES" sz="800" b="1" i="0" u="none" strike="noStrike" dirty="0">
                        <a:solidFill>
                          <a:schemeClr val="tx1"/>
                        </a:solidFill>
                        <a:latin typeface="Arial"/>
                      </a:endParaRP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82.259,72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91.095,03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dirty="0">
                          <a:solidFill>
                            <a:schemeClr val="tx1"/>
                          </a:solidFill>
                          <a:latin typeface="Arial"/>
                        </a:rPr>
                        <a:t>             92.504,28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dirty="0">
                          <a:solidFill>
                            <a:schemeClr val="tx1"/>
                          </a:solidFill>
                          <a:latin typeface="Arial"/>
                        </a:rPr>
                        <a:t>             78.575,28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95.864,63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95.986,68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79.980,19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96.094,67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95.229,75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0" u="none" strike="noStrike">
                          <a:solidFill>
                            <a:schemeClr val="tx1"/>
                          </a:solidFill>
                          <a:latin typeface="Arial"/>
                        </a:rPr>
                        <a:t>             78.704,86 </a:t>
                      </a:r>
                    </a:p>
                  </a:txBody>
                  <a:tcPr marL="4417" marR="4417" marT="441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723">
                <a:tc>
                  <a:txBody>
                    <a:bodyPr/>
                    <a:lstStyle/>
                    <a:p>
                      <a:pPr algn="l" fontAlgn="b"/>
                      <a:endParaRPr lang="es-ES" sz="800" b="0" i="0" u="none" strike="noStrike">
                        <a:solidFill>
                          <a:schemeClr val="tx1"/>
                        </a:solidFill>
                        <a:latin typeface="Calibri"/>
                      </a:endParaRPr>
                    </a:p>
                  </a:txBody>
                  <a:tcPr marL="4417" marR="4417" marT="4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r>
              <a:tr h="247357">
                <a:tc>
                  <a:txBody>
                    <a:bodyPr/>
                    <a:lstStyle/>
                    <a:p>
                      <a:pPr algn="l" fontAlgn="ctr"/>
                      <a:r>
                        <a:rPr lang="es-ES" sz="800" b="1" i="0" u="none" strike="noStrike">
                          <a:solidFill>
                            <a:schemeClr val="tx1"/>
                          </a:solidFill>
                          <a:latin typeface="Arial"/>
                        </a:rPr>
                        <a:t>III. SERVICIO DE DEUDA</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a:noFill/>
                    </a:lnB>
                    <a:solidFill>
                      <a:srgbClr val="D8D8D8"/>
                    </a:solidFill>
                  </a:tcPr>
                </a:tc>
              </a:tr>
              <a:tr h="247357">
                <a:tc>
                  <a:txBody>
                    <a:bodyPr/>
                    <a:lstStyle/>
                    <a:p>
                      <a:pPr algn="l" fontAlgn="ctr"/>
                      <a:r>
                        <a:rPr lang="es-ES" sz="800" b="0" i="0" u="none" strike="noStrike">
                          <a:solidFill>
                            <a:schemeClr val="tx1"/>
                          </a:solidFill>
                          <a:latin typeface="Arial"/>
                        </a:rPr>
                        <a:t>3.1. Capital</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11.564,02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12.871,04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14.325,79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15.944,96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17.747,14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19.753,01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21.985,60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24.470,52 </a:t>
                      </a:r>
                    </a:p>
                  </a:txBody>
                  <a:tcPr marL="4417" marR="4417" marT="4417" marB="0" anchor="ctr">
                    <a:lnL>
                      <a:noFill/>
                    </a:lnL>
                    <a:lnR>
                      <a:noFill/>
                    </a:lnR>
                    <a:lnT>
                      <a:noFill/>
                    </a:lnT>
                    <a:lnB>
                      <a:noFill/>
                    </a:lnB>
                  </a:tcPr>
                </a:tc>
              </a:tr>
              <a:tr h="247357">
                <a:tc>
                  <a:txBody>
                    <a:bodyPr/>
                    <a:lstStyle/>
                    <a:p>
                      <a:pPr algn="l" fontAlgn="ctr"/>
                      <a:r>
                        <a:rPr lang="es-ES" sz="800" b="0" i="0" u="none" strike="noStrike">
                          <a:solidFill>
                            <a:schemeClr val="tx1"/>
                          </a:solidFill>
                          <a:latin typeface="Arial"/>
                        </a:rPr>
                        <a:t>3.2. Intereses (11%)</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15.252,83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15.252,83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14.943,33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13.636,31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12.181,56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10.562,39 </a:t>
                      </a:r>
                    </a:p>
                  </a:txBody>
                  <a:tcPr marL="4417" marR="4417" marT="4417" marB="0" anchor="ctr">
                    <a:lnL>
                      <a:noFill/>
                    </a:lnL>
                    <a:lnR>
                      <a:noFill/>
                    </a:lnR>
                    <a:lnT>
                      <a:noFill/>
                    </a:lnT>
                    <a:lnB>
                      <a:noFill/>
                    </a:lnB>
                  </a:tcPr>
                </a:tc>
                <a:tc>
                  <a:txBody>
                    <a:bodyPr/>
                    <a:lstStyle/>
                    <a:p>
                      <a:pPr algn="r" fontAlgn="ctr"/>
                      <a:r>
                        <a:rPr lang="es-ES" sz="800" b="0" i="0" u="none" strike="noStrike" dirty="0">
                          <a:solidFill>
                            <a:schemeClr val="tx1"/>
                          </a:solidFill>
                          <a:latin typeface="Arial"/>
                        </a:rPr>
                        <a:t>                8.760,21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6.754,33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4.521,75 </a:t>
                      </a:r>
                    </a:p>
                  </a:txBody>
                  <a:tcPr marL="4417" marR="4417" marT="4417" marB="0" anchor="ctr">
                    <a:lnL>
                      <a:noFill/>
                    </a:lnL>
                    <a:lnR>
                      <a:noFill/>
                    </a:lnR>
                    <a:lnT>
                      <a:noFill/>
                    </a:lnT>
                    <a:lnB>
                      <a:noFill/>
                    </a:lnB>
                  </a:tcPr>
                </a:tc>
                <a:tc>
                  <a:txBody>
                    <a:bodyPr/>
                    <a:lstStyle/>
                    <a:p>
                      <a:pPr algn="r" fontAlgn="ctr"/>
                      <a:r>
                        <a:rPr lang="es-ES" sz="800" b="0" i="0" u="none" strike="noStrike">
                          <a:solidFill>
                            <a:schemeClr val="tx1"/>
                          </a:solidFill>
                          <a:latin typeface="Arial"/>
                        </a:rPr>
                        <a:t>                2.036,83 </a:t>
                      </a:r>
                    </a:p>
                  </a:txBody>
                  <a:tcPr marL="4417" marR="4417" marT="4417" marB="0" anchor="ctr">
                    <a:lnL>
                      <a:noFill/>
                    </a:lnL>
                    <a:lnR>
                      <a:noFill/>
                    </a:lnR>
                    <a:lnT>
                      <a:noFill/>
                    </a:lnT>
                    <a:lnB>
                      <a:noFill/>
                    </a:lnB>
                  </a:tcPr>
                </a:tc>
              </a:tr>
              <a:tr h="247357">
                <a:tc>
                  <a:txBody>
                    <a:bodyPr/>
                    <a:lstStyle/>
                    <a:p>
                      <a:pPr algn="l"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dirty="0">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800" b="0" i="0" u="none" strike="noStrike">
                          <a:solidFill>
                            <a:schemeClr val="tx1"/>
                          </a:solidFill>
                          <a:latin typeface="Arial"/>
                        </a:rPr>
                        <a:t> </a:t>
                      </a:r>
                    </a:p>
                  </a:txBody>
                  <a:tcPr marL="4417" marR="4417" marT="4417" marB="0" anchor="ctr">
                    <a:lnL>
                      <a:noFill/>
                    </a:lnL>
                    <a:lnR>
                      <a:noFill/>
                    </a:lnR>
                    <a:lnT>
                      <a:noFill/>
                    </a:lnT>
                    <a:lnB w="6350" cap="flat" cmpd="sng" algn="ctr">
                      <a:solidFill>
                        <a:srgbClr val="000000"/>
                      </a:solidFill>
                      <a:prstDash val="solid"/>
                      <a:round/>
                      <a:headEnd type="none" w="med" len="med"/>
                      <a:tailEnd type="none" w="med" len="med"/>
                    </a:lnB>
                  </a:tcPr>
                </a:tc>
              </a:tr>
              <a:tr h="247357">
                <a:tc>
                  <a:txBody>
                    <a:bodyPr/>
                    <a:lstStyle/>
                    <a:p>
                      <a:pPr algn="l" fontAlgn="ctr"/>
                      <a:r>
                        <a:rPr lang="es-ES" sz="800" b="1" i="1" u="none" strike="noStrike">
                          <a:solidFill>
                            <a:schemeClr val="tx1"/>
                          </a:solidFill>
                          <a:latin typeface="Arial"/>
                        </a:rPr>
                        <a:t>Total Servicio de Deuda</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15.252,83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15.252,83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26.507,35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26.507,35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26.507,35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26.507,35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26.507,35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dirty="0">
                          <a:solidFill>
                            <a:schemeClr val="tx1"/>
                          </a:solidFill>
                          <a:latin typeface="Arial"/>
                        </a:rPr>
                        <a:t>             26.507,35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26.507,35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800" b="1" i="1" u="none" strike="noStrike">
                          <a:solidFill>
                            <a:schemeClr val="tx1"/>
                          </a:solidFill>
                          <a:latin typeface="Arial"/>
                        </a:rPr>
                        <a:t>             26.507,35 </a:t>
                      </a:r>
                    </a:p>
                  </a:txBody>
                  <a:tcPr marL="4417" marR="4417" marT="44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723">
                <a:tc>
                  <a:txBody>
                    <a:bodyPr/>
                    <a:lstStyle/>
                    <a:p>
                      <a:pPr algn="l" fontAlgn="b"/>
                      <a:endParaRPr lang="es-ES" sz="800" b="0" i="0" u="none" strike="noStrike">
                        <a:solidFill>
                          <a:schemeClr val="tx1"/>
                        </a:solidFill>
                        <a:latin typeface="Calibri"/>
                      </a:endParaRPr>
                    </a:p>
                  </a:txBody>
                  <a:tcPr marL="4417" marR="4417" marT="4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dirty="0">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s-ES" sz="800" b="0" i="0" u="none" strike="noStrike">
                        <a:solidFill>
                          <a:schemeClr val="tx1"/>
                        </a:solidFill>
                        <a:latin typeface="Arial"/>
                      </a:endParaRPr>
                    </a:p>
                  </a:txBody>
                  <a:tcPr marL="4417" marR="4417" marT="4417" marB="0" anchor="ctr">
                    <a:lnL>
                      <a:noFill/>
                    </a:lnL>
                    <a:lnR>
                      <a:noFill/>
                    </a:lnR>
                    <a:lnT w="6350" cap="flat" cmpd="sng" algn="ctr">
                      <a:solidFill>
                        <a:srgbClr val="000000"/>
                      </a:solidFill>
                      <a:prstDash val="solid"/>
                      <a:round/>
                      <a:headEnd type="none" w="med" len="med"/>
                      <a:tailEnd type="none" w="med" len="med"/>
                    </a:lnT>
                    <a:lnB>
                      <a:noFill/>
                    </a:lnB>
                  </a:tcPr>
                </a:tc>
              </a:tr>
              <a:tr h="259723">
                <a:tc>
                  <a:txBody>
                    <a:bodyPr/>
                    <a:lstStyle/>
                    <a:p>
                      <a:pPr algn="l" fontAlgn="ctr"/>
                      <a:r>
                        <a:rPr lang="es-ES" sz="800" b="1" i="0" u="none" strike="noStrike">
                          <a:solidFill>
                            <a:schemeClr val="tx1"/>
                          </a:solidFill>
                          <a:latin typeface="Arial"/>
                        </a:rPr>
                        <a:t>IV. CAJA FINAL</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dirty="0">
                          <a:solidFill>
                            <a:schemeClr val="tx1"/>
                          </a:solidFill>
                          <a:latin typeface="Arial"/>
                        </a:rPr>
                        <a:t>-  </a:t>
                      </a:r>
                      <a:r>
                        <a:rPr lang="es-ES" sz="800" b="1" i="0" u="none" strike="noStrike" dirty="0" smtClean="0">
                          <a:solidFill>
                            <a:schemeClr val="tx1"/>
                          </a:solidFill>
                          <a:latin typeface="Arial"/>
                        </a:rPr>
                        <a:t>92.441,39 </a:t>
                      </a:r>
                      <a:endParaRPr lang="es-ES" sz="800" b="1" i="0" u="none" strike="noStrike" dirty="0">
                        <a:solidFill>
                          <a:schemeClr val="tx1"/>
                        </a:solidFill>
                        <a:latin typeface="Arial"/>
                      </a:endParaRP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67.006,89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75.842,20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65.996,93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52.067,93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69.357,28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69.479,33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a:solidFill>
                            <a:schemeClr val="tx1"/>
                          </a:solidFill>
                          <a:latin typeface="Arial"/>
                        </a:rPr>
                        <a:t>             53.472,84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dirty="0">
                          <a:solidFill>
                            <a:schemeClr val="tx1"/>
                          </a:solidFill>
                          <a:latin typeface="Arial"/>
                        </a:rPr>
                        <a:t>             69.587,32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dirty="0">
                          <a:solidFill>
                            <a:schemeClr val="tx1"/>
                          </a:solidFill>
                          <a:latin typeface="Arial"/>
                        </a:rPr>
                        <a:t>             68.722,40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r" fontAlgn="ctr"/>
                      <a:r>
                        <a:rPr lang="es-ES" sz="800" b="1" i="0" u="none" strike="noStrike" dirty="0">
                          <a:solidFill>
                            <a:schemeClr val="tx1"/>
                          </a:solidFill>
                          <a:latin typeface="Arial"/>
                        </a:rPr>
                        <a:t>             52.197,52 </a:t>
                      </a:r>
                    </a:p>
                  </a:txBody>
                  <a:tcPr marL="4417" marR="4417" marT="441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571504"/>
          </a:xfrm>
        </p:spPr>
        <p:txBody>
          <a:bodyPr>
            <a:normAutofit fontScale="90000"/>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9" name="18 CuadroTexto"/>
          <p:cNvSpPr txBox="1"/>
          <p:nvPr/>
        </p:nvSpPr>
        <p:spPr>
          <a:xfrm>
            <a:off x="357158" y="928670"/>
            <a:ext cx="8643998" cy="400110"/>
          </a:xfrm>
          <a:prstGeom prst="rect">
            <a:avLst/>
          </a:prstGeom>
          <a:noFill/>
        </p:spPr>
        <p:txBody>
          <a:bodyPr wrap="square" rtlCol="0">
            <a:spAutoFit/>
          </a:bodyPr>
          <a:lstStyle/>
          <a:p>
            <a:pPr algn="ctr"/>
            <a:r>
              <a:rPr lang="es-ES" sz="2000" u="sng" dirty="0" smtClean="0">
                <a:latin typeface="Arial" pitchFamily="34" charset="0"/>
                <a:cs typeface="Arial" pitchFamily="34" charset="0"/>
              </a:rPr>
              <a:t>EVALUACIÓN  FINANCIERA</a:t>
            </a:r>
            <a:endParaRPr lang="es-ES" sz="2000" u="sng" dirty="0">
              <a:latin typeface="Arial" pitchFamily="34" charset="0"/>
              <a:cs typeface="Arial" pitchFamily="34" charset="0"/>
            </a:endParaRPr>
          </a:p>
        </p:txBody>
      </p:sp>
      <p:sp>
        <p:nvSpPr>
          <p:cNvPr id="14" name="13 CuadroTexto"/>
          <p:cNvSpPr txBox="1"/>
          <p:nvPr/>
        </p:nvSpPr>
        <p:spPr>
          <a:xfrm>
            <a:off x="285720" y="2028758"/>
            <a:ext cx="8643998" cy="338554"/>
          </a:xfrm>
          <a:prstGeom prst="rect">
            <a:avLst/>
          </a:prstGeom>
          <a:noFill/>
        </p:spPr>
        <p:txBody>
          <a:bodyPr wrap="square" rtlCol="0">
            <a:spAutoFit/>
          </a:bodyPr>
          <a:lstStyle/>
          <a:p>
            <a:r>
              <a:rPr lang="es-ES" sz="1600" b="1" i="1" dirty="0" smtClean="0">
                <a:latin typeface="Arial" pitchFamily="34" charset="0"/>
                <a:cs typeface="Arial" pitchFamily="34" charset="0"/>
              </a:rPr>
              <a:t>COSTO DEL CAPITAL PROPIO</a:t>
            </a:r>
            <a:endParaRPr lang="es-ES" sz="1600" b="1" i="1" dirty="0">
              <a:latin typeface="Arial" pitchFamily="34" charset="0"/>
              <a:cs typeface="Arial" pitchFamily="34" charset="0"/>
            </a:endParaRPr>
          </a:p>
        </p:txBody>
      </p:sp>
      <p:graphicFrame>
        <p:nvGraphicFramePr>
          <p:cNvPr id="220168" name="Object 8"/>
          <p:cNvGraphicFramePr>
            <a:graphicFrameLocks noChangeAspect="1"/>
          </p:cNvGraphicFramePr>
          <p:nvPr/>
        </p:nvGraphicFramePr>
        <p:xfrm>
          <a:off x="-190495" y="2722559"/>
          <a:ext cx="5405437" cy="349251"/>
        </p:xfrm>
        <a:graphic>
          <a:graphicData uri="http://schemas.openxmlformats.org/presentationml/2006/ole">
            <p:oleObj spid="_x0000_s220168" name="Documento" r:id="rId3" imgW="5415050" imgH="312805" progId="Word.Document.12">
              <p:embed/>
            </p:oleObj>
          </a:graphicData>
        </a:graphic>
      </p:graphicFrame>
      <p:sp>
        <p:nvSpPr>
          <p:cNvPr id="17" name="16 Rectángulo"/>
          <p:cNvSpPr/>
          <p:nvPr/>
        </p:nvSpPr>
        <p:spPr>
          <a:xfrm>
            <a:off x="4643438" y="2285992"/>
            <a:ext cx="3857652" cy="1169551"/>
          </a:xfrm>
          <a:prstGeom prst="rect">
            <a:avLst/>
          </a:prstGeom>
        </p:spPr>
        <p:txBody>
          <a:bodyPr wrap="square">
            <a:spAutoFit/>
          </a:bodyPr>
          <a:lstStyle/>
          <a:p>
            <a:pPr lvl="0" algn="just" fontAlgn="base">
              <a:spcBef>
                <a:spcPct val="0"/>
              </a:spcBef>
              <a:spcAft>
                <a:spcPct val="0"/>
              </a:spcAft>
            </a:pPr>
            <a:r>
              <a:rPr lang="es-ES" sz="1400" dirty="0" smtClean="0">
                <a:latin typeface="Arial" pitchFamily="34" charset="0"/>
                <a:ea typeface="Times New Roman" pitchFamily="18" charset="0"/>
              </a:rPr>
              <a:t>Donde:</a:t>
            </a:r>
            <a:endParaRPr lang="es-ES" sz="1400" dirty="0" smtClean="0">
              <a:latin typeface="Arial" pitchFamily="34" charset="0"/>
            </a:endParaRPr>
          </a:p>
          <a:p>
            <a:pPr lvl="0" algn="just" eaLnBrk="0" fontAlgn="base" hangingPunct="0">
              <a:spcBef>
                <a:spcPct val="0"/>
              </a:spcBef>
              <a:spcAft>
                <a:spcPct val="0"/>
              </a:spcAft>
            </a:pPr>
            <a:r>
              <a:rPr lang="es-ES" sz="1400" dirty="0" err="1" smtClean="0">
                <a:latin typeface="Arial" pitchFamily="34" charset="0"/>
                <a:ea typeface="Times New Roman" pitchFamily="18" charset="0"/>
              </a:rPr>
              <a:t>Ke</a:t>
            </a:r>
            <a:r>
              <a:rPr lang="es-ES" sz="1400" dirty="0" smtClean="0">
                <a:latin typeface="Arial" pitchFamily="34" charset="0"/>
                <a:ea typeface="Times New Roman" pitchFamily="18" charset="0"/>
              </a:rPr>
              <a:t> = Costo del Capital Propio</a:t>
            </a:r>
            <a:endParaRPr lang="es-ES" sz="1400" dirty="0" smtClean="0">
              <a:latin typeface="Arial" pitchFamily="34" charset="0"/>
            </a:endParaRPr>
          </a:p>
          <a:p>
            <a:pPr lvl="0" algn="just" eaLnBrk="0" fontAlgn="base" hangingPunct="0">
              <a:spcBef>
                <a:spcPct val="0"/>
              </a:spcBef>
              <a:spcAft>
                <a:spcPct val="0"/>
              </a:spcAft>
            </a:pPr>
            <a:r>
              <a:rPr lang="es-ES" sz="1400" dirty="0" smtClean="0">
                <a:latin typeface="Arial" pitchFamily="34" charset="0"/>
                <a:ea typeface="Times New Roman" pitchFamily="18" charset="0"/>
              </a:rPr>
              <a:t>TLR = Tasa Libre de Riesgo</a:t>
            </a:r>
            <a:endParaRPr lang="es-ES" sz="1400" dirty="0" smtClean="0">
              <a:latin typeface="Arial" pitchFamily="34" charset="0"/>
            </a:endParaRPr>
          </a:p>
          <a:p>
            <a:pPr lvl="0" algn="just" eaLnBrk="0" fontAlgn="base" hangingPunct="0">
              <a:spcBef>
                <a:spcPct val="0"/>
              </a:spcBef>
              <a:spcAft>
                <a:spcPct val="0"/>
              </a:spcAft>
            </a:pPr>
            <a:r>
              <a:rPr lang="es-ES" sz="1400" dirty="0" smtClean="0">
                <a:latin typeface="Arial" pitchFamily="34" charset="0"/>
                <a:ea typeface="Times New Roman" pitchFamily="18" charset="0"/>
              </a:rPr>
              <a:t>β = Factor de medida del Riesgo (Beta)</a:t>
            </a:r>
            <a:endParaRPr lang="es-ES" sz="1400" dirty="0" smtClean="0">
              <a:latin typeface="Arial" pitchFamily="34" charset="0"/>
            </a:endParaRPr>
          </a:p>
          <a:p>
            <a:pPr lvl="0" algn="just" eaLnBrk="0" fontAlgn="base" hangingPunct="0">
              <a:spcBef>
                <a:spcPct val="0"/>
              </a:spcBef>
              <a:spcAft>
                <a:spcPct val="0"/>
              </a:spcAft>
            </a:pPr>
            <a:r>
              <a:rPr lang="es-ES" sz="1400" dirty="0" err="1" smtClean="0">
                <a:latin typeface="Arial" pitchFamily="34" charset="0"/>
                <a:ea typeface="Times New Roman" pitchFamily="18" charset="0"/>
              </a:rPr>
              <a:t>Rm</a:t>
            </a:r>
            <a:r>
              <a:rPr lang="es-ES" sz="1400" dirty="0" smtClean="0">
                <a:latin typeface="Arial" pitchFamily="34" charset="0"/>
                <a:ea typeface="Times New Roman" pitchFamily="18" charset="0"/>
              </a:rPr>
              <a:t> = Rendimiento del Mercado</a:t>
            </a:r>
            <a:endParaRPr lang="es-ES" sz="1400" dirty="0" smtClean="0">
              <a:latin typeface="Arial" pitchFamily="34" charset="0"/>
            </a:endParaRPr>
          </a:p>
        </p:txBody>
      </p:sp>
      <p:sp>
        <p:nvSpPr>
          <p:cNvPr id="20" name="19 Rectángulo"/>
          <p:cNvSpPr/>
          <p:nvPr/>
        </p:nvSpPr>
        <p:spPr>
          <a:xfrm>
            <a:off x="357158" y="3643314"/>
            <a:ext cx="8286808" cy="1323439"/>
          </a:xfrm>
          <a:prstGeom prst="rect">
            <a:avLst/>
          </a:prstGeom>
        </p:spPr>
        <p:txBody>
          <a:bodyPr wrap="square">
            <a:spAutoFit/>
          </a:bodyPr>
          <a:lstStyle/>
          <a:p>
            <a:pPr marL="361950" lvl="0" indent="-361950" algn="just" fontAlgn="base">
              <a:spcBef>
                <a:spcPct val="0"/>
              </a:spcBef>
              <a:spcAft>
                <a:spcPct val="0"/>
              </a:spcAft>
              <a:buFont typeface="Wingdings" pitchFamily="2" charset="2"/>
              <a:buChar char="v"/>
            </a:pPr>
            <a:r>
              <a:rPr lang="es-ES" sz="1600" dirty="0" smtClean="0">
                <a:latin typeface="Arial" pitchFamily="34" charset="0"/>
                <a:ea typeface="Calibri" pitchFamily="34" charset="0"/>
              </a:rPr>
              <a:t>La Tasa Libre de Riesgo (TLR) emitida  por el Banco Central del Ecuador  4,58% anual.</a:t>
            </a:r>
          </a:p>
          <a:p>
            <a:pPr marL="361950" lvl="0" indent="-361950" algn="just" fontAlgn="base">
              <a:spcBef>
                <a:spcPct val="0"/>
              </a:spcBef>
              <a:spcAft>
                <a:spcPct val="0"/>
              </a:spcAft>
              <a:buFont typeface="Wingdings" pitchFamily="2" charset="2"/>
              <a:buChar char="v"/>
            </a:pPr>
            <a:r>
              <a:rPr lang="es-ES" sz="1600" dirty="0" smtClean="0">
                <a:latin typeface="Arial" pitchFamily="34" charset="0"/>
                <a:ea typeface="Calibri" pitchFamily="34" charset="0"/>
              </a:rPr>
              <a:t>Rendimiento del Mercado (</a:t>
            </a:r>
            <a:r>
              <a:rPr lang="es-ES" sz="1600" dirty="0" err="1" smtClean="0">
                <a:latin typeface="Arial" pitchFamily="34" charset="0"/>
                <a:ea typeface="Calibri" pitchFamily="34" charset="0"/>
              </a:rPr>
              <a:t>Rm</a:t>
            </a:r>
            <a:r>
              <a:rPr lang="es-ES" sz="1600" dirty="0" smtClean="0">
                <a:latin typeface="Arial" pitchFamily="34" charset="0"/>
                <a:ea typeface="Calibri" pitchFamily="34" charset="0"/>
              </a:rPr>
              <a:t>) proporcionada por la Bolsa de Valores de Guayaquil 11,40% más 5 puntos por premio del riesgo, lo que nos da una tasa del 16,40%.</a:t>
            </a:r>
          </a:p>
          <a:p>
            <a:pPr marL="361950" lvl="0" indent="-361950" algn="just" fontAlgn="base">
              <a:spcBef>
                <a:spcPct val="0"/>
              </a:spcBef>
              <a:spcAft>
                <a:spcPct val="0"/>
              </a:spcAft>
              <a:buFont typeface="Wingdings" pitchFamily="2" charset="2"/>
              <a:buChar char="v"/>
            </a:pPr>
            <a:r>
              <a:rPr lang="es-ES" sz="1600" dirty="0" smtClean="0">
                <a:latin typeface="Arial" pitchFamily="34" charset="0"/>
                <a:ea typeface="Calibri" pitchFamily="34" charset="0"/>
              </a:rPr>
              <a:t>Factor de Medida del Riesgo (Beta) del Standard &amp; </a:t>
            </a:r>
            <a:r>
              <a:rPr lang="es-ES" sz="1600" dirty="0" err="1" smtClean="0">
                <a:latin typeface="Arial" pitchFamily="34" charset="0"/>
                <a:ea typeface="Calibri" pitchFamily="34" charset="0"/>
              </a:rPr>
              <a:t>Poor's</a:t>
            </a:r>
            <a:r>
              <a:rPr lang="es-ES" sz="1600" dirty="0" smtClean="0">
                <a:latin typeface="Arial" pitchFamily="34" charset="0"/>
                <a:ea typeface="Calibri" pitchFamily="34" charset="0"/>
              </a:rPr>
              <a:t> (S&amp;P) 500</a:t>
            </a:r>
            <a:endParaRPr lang="es-ES" sz="1600" dirty="0" smtClean="0">
              <a:latin typeface="Arial" pitchFamily="34" charset="0"/>
            </a:endParaRPr>
          </a:p>
        </p:txBody>
      </p:sp>
      <p:graphicFrame>
        <p:nvGraphicFramePr>
          <p:cNvPr id="21" name="20 Tabla"/>
          <p:cNvGraphicFramePr>
            <a:graphicFrameLocks noGrp="1"/>
          </p:cNvGraphicFramePr>
          <p:nvPr/>
        </p:nvGraphicFramePr>
        <p:xfrm>
          <a:off x="3228667" y="5143512"/>
          <a:ext cx="2700655" cy="1341120"/>
        </p:xfrm>
        <a:graphic>
          <a:graphicData uri="http://schemas.openxmlformats.org/drawingml/2006/table">
            <a:tbl>
              <a:tblPr/>
              <a:tblGrid>
                <a:gridCol w="1588135"/>
                <a:gridCol w="1112520"/>
              </a:tblGrid>
              <a:tr h="0">
                <a:tc>
                  <a:txBody>
                    <a:bodyPr/>
                    <a:lstStyle/>
                    <a:p>
                      <a:pPr marL="457200" algn="ctr">
                        <a:spcAft>
                          <a:spcPts val="0"/>
                        </a:spcAft>
                      </a:pPr>
                      <a:r>
                        <a:rPr lang="es-ES" sz="1100" b="1" dirty="0">
                          <a:solidFill>
                            <a:srgbClr val="FFC000"/>
                          </a:solidFill>
                          <a:latin typeface="Arial"/>
                          <a:ea typeface="Calibri"/>
                        </a:rPr>
                        <a:t>INDUSTRIA</a:t>
                      </a:r>
                      <a:endParaRPr lang="es-ES" sz="1100" dirty="0">
                        <a:solidFill>
                          <a:srgbClr val="FFC000"/>
                        </a:solidFill>
                        <a:latin typeface="Arial"/>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marL="457200" algn="ctr">
                        <a:spcAft>
                          <a:spcPts val="0"/>
                        </a:spcAft>
                      </a:pPr>
                      <a:r>
                        <a:rPr lang="es-ES" sz="1100" b="1" dirty="0">
                          <a:solidFill>
                            <a:srgbClr val="FFC000"/>
                          </a:solidFill>
                          <a:latin typeface="Arial"/>
                          <a:ea typeface="Calibri"/>
                        </a:rPr>
                        <a:t>Bi</a:t>
                      </a:r>
                      <a:endParaRPr lang="es-ES" sz="1100" dirty="0">
                        <a:solidFill>
                          <a:srgbClr val="FFC000"/>
                        </a:solidFill>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0">
                <a:tc>
                  <a:txBody>
                    <a:bodyPr/>
                    <a:lstStyle/>
                    <a:p>
                      <a:pPr marL="457200" algn="l">
                        <a:spcAft>
                          <a:spcPts val="0"/>
                        </a:spcAft>
                      </a:pPr>
                      <a:r>
                        <a:rPr lang="es-ES" sz="1100" dirty="0">
                          <a:solidFill>
                            <a:schemeClr val="tx1"/>
                          </a:solidFill>
                          <a:latin typeface="Arial"/>
                          <a:ea typeface="Calibri"/>
                        </a:rPr>
                        <a:t>Financieras</a:t>
                      </a:r>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marL="457200" algn="ctr">
                        <a:spcAft>
                          <a:spcPts val="0"/>
                        </a:spcAft>
                      </a:pPr>
                      <a:r>
                        <a:rPr lang="es-ES" sz="1100">
                          <a:solidFill>
                            <a:schemeClr val="tx1"/>
                          </a:solidFill>
                          <a:latin typeface="Arial"/>
                          <a:ea typeface="Calibri"/>
                        </a:rPr>
                        <a:t>1,80</a:t>
                      </a:r>
                    </a:p>
                  </a:txBody>
                  <a:tcPr marL="68580" marR="6858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r>
              <a:tr h="0">
                <a:tc>
                  <a:txBody>
                    <a:bodyPr/>
                    <a:lstStyle/>
                    <a:p>
                      <a:pPr marL="457200" algn="l">
                        <a:spcAft>
                          <a:spcPts val="0"/>
                        </a:spcAft>
                      </a:pPr>
                      <a:r>
                        <a:rPr lang="es-ES" sz="1100" dirty="0">
                          <a:solidFill>
                            <a:schemeClr val="tx1"/>
                          </a:solidFill>
                          <a:latin typeface="Arial"/>
                          <a:ea typeface="Calibri"/>
                        </a:rPr>
                        <a:t>Farmacéuticas</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457200" algn="ctr">
                        <a:spcAft>
                          <a:spcPts val="0"/>
                        </a:spcAft>
                      </a:pPr>
                      <a:r>
                        <a:rPr lang="es-ES" sz="1100">
                          <a:solidFill>
                            <a:schemeClr val="tx1"/>
                          </a:solidFill>
                          <a:latin typeface="Arial"/>
                          <a:ea typeface="Calibri"/>
                        </a:rPr>
                        <a:t>1,10</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457200" algn="l">
                        <a:spcAft>
                          <a:spcPts val="0"/>
                        </a:spcAft>
                      </a:pPr>
                      <a:r>
                        <a:rPr lang="es-ES" sz="1100" dirty="0">
                          <a:solidFill>
                            <a:schemeClr val="tx1"/>
                          </a:solidFill>
                          <a:latin typeface="Arial"/>
                          <a:ea typeface="Calibri"/>
                        </a:rPr>
                        <a:t>Industria</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marL="457200" algn="ctr">
                        <a:spcAft>
                          <a:spcPts val="0"/>
                        </a:spcAft>
                      </a:pPr>
                      <a:r>
                        <a:rPr lang="es-ES" sz="1100" dirty="0">
                          <a:solidFill>
                            <a:schemeClr val="tx1"/>
                          </a:solidFill>
                          <a:latin typeface="Arial"/>
                          <a:ea typeface="Calibri"/>
                        </a:rPr>
                        <a:t>0,90</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C000"/>
                    </a:solidFill>
                  </a:tcPr>
                </a:tc>
              </a:tr>
              <a:tr h="0">
                <a:tc>
                  <a:txBody>
                    <a:bodyPr/>
                    <a:lstStyle/>
                    <a:p>
                      <a:pPr marL="457200" algn="l">
                        <a:spcAft>
                          <a:spcPts val="0"/>
                        </a:spcAft>
                      </a:pPr>
                      <a:r>
                        <a:rPr lang="es-ES" sz="1100">
                          <a:solidFill>
                            <a:schemeClr val="tx1"/>
                          </a:solidFill>
                          <a:latin typeface="Arial"/>
                          <a:ea typeface="Calibri"/>
                        </a:rPr>
                        <a:t>Minería</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457200" algn="ctr">
                        <a:spcAft>
                          <a:spcPts val="0"/>
                        </a:spcAft>
                      </a:pPr>
                      <a:r>
                        <a:rPr lang="es-ES" sz="1100" dirty="0">
                          <a:solidFill>
                            <a:schemeClr val="tx1"/>
                          </a:solidFill>
                          <a:latin typeface="Arial"/>
                          <a:ea typeface="Calibri"/>
                        </a:rPr>
                        <a:t>0,90</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457200" algn="l">
                        <a:spcAft>
                          <a:spcPts val="0"/>
                        </a:spcAft>
                      </a:pPr>
                      <a:r>
                        <a:rPr lang="es-ES" sz="1100">
                          <a:solidFill>
                            <a:schemeClr val="tx1"/>
                          </a:solidFill>
                          <a:latin typeface="Arial"/>
                          <a:ea typeface="Calibri"/>
                        </a:rPr>
                        <a:t>Servicios Varios</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457200" algn="ctr">
                        <a:spcAft>
                          <a:spcPts val="0"/>
                        </a:spcAft>
                      </a:pPr>
                      <a:r>
                        <a:rPr lang="es-ES" sz="1100" dirty="0">
                          <a:solidFill>
                            <a:schemeClr val="tx1"/>
                          </a:solidFill>
                          <a:latin typeface="Arial"/>
                          <a:ea typeface="Calibri"/>
                        </a:rPr>
                        <a:t>0,97</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457200" algn="l">
                        <a:spcAft>
                          <a:spcPts val="0"/>
                        </a:spcAft>
                      </a:pPr>
                      <a:r>
                        <a:rPr lang="es-ES" sz="1100">
                          <a:solidFill>
                            <a:schemeClr val="tx1"/>
                          </a:solidFill>
                          <a:latin typeface="Arial"/>
                          <a:ea typeface="Calibri"/>
                        </a:rPr>
                        <a:t>Tabacaleras</a:t>
                      </a:r>
                    </a:p>
                  </a:txBody>
                  <a:tcPr marL="68580" marR="68580" marT="0" marB="0" anchor="ctr">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457200" algn="ctr">
                        <a:spcAft>
                          <a:spcPts val="0"/>
                        </a:spcAft>
                      </a:pPr>
                      <a:r>
                        <a:rPr lang="es-ES" sz="1100" dirty="0">
                          <a:solidFill>
                            <a:schemeClr val="tx1"/>
                          </a:solidFill>
                          <a:latin typeface="Arial"/>
                          <a:ea typeface="Calibri"/>
                        </a:rPr>
                        <a:t>0,80</a:t>
                      </a:r>
                    </a:p>
                  </a:txBody>
                  <a:tcPr marL="68580" marR="68580" marT="0" marB="0" anchor="ctr">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10" name="9 CuadroTexto"/>
          <p:cNvSpPr txBox="1"/>
          <p:nvPr/>
        </p:nvSpPr>
        <p:spPr>
          <a:xfrm>
            <a:off x="357158" y="1457254"/>
            <a:ext cx="8643998" cy="400110"/>
          </a:xfrm>
          <a:prstGeom prst="rect">
            <a:avLst/>
          </a:prstGeom>
          <a:noFill/>
        </p:spPr>
        <p:txBody>
          <a:bodyPr wrap="square" rtlCol="0">
            <a:spAutoFit/>
          </a:bodyPr>
          <a:lstStyle/>
          <a:p>
            <a:pPr algn="ctr"/>
            <a:r>
              <a:rPr lang="es-ES" sz="2000" b="1" i="1" dirty="0" smtClean="0">
                <a:latin typeface="Arial" pitchFamily="34" charset="0"/>
                <a:cs typeface="Arial" pitchFamily="34" charset="0"/>
              </a:rPr>
              <a:t>DETERMINACIÓN DE LA TASA DE DESCUENTO</a:t>
            </a:r>
            <a:endParaRPr lang="es-ES" sz="20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4" name="13 CuadroTexto"/>
          <p:cNvSpPr txBox="1"/>
          <p:nvPr/>
        </p:nvSpPr>
        <p:spPr>
          <a:xfrm>
            <a:off x="285720" y="1661686"/>
            <a:ext cx="8643998" cy="338554"/>
          </a:xfrm>
          <a:prstGeom prst="rect">
            <a:avLst/>
          </a:prstGeom>
          <a:noFill/>
        </p:spPr>
        <p:txBody>
          <a:bodyPr wrap="square" rtlCol="0">
            <a:spAutoFit/>
          </a:bodyPr>
          <a:lstStyle/>
          <a:p>
            <a:r>
              <a:rPr lang="es-ES" sz="1600" b="1" i="1" dirty="0" smtClean="0">
                <a:latin typeface="Arial" pitchFamily="34" charset="0"/>
                <a:cs typeface="Arial" pitchFamily="34" charset="0"/>
              </a:rPr>
              <a:t>BETA  AJUSTADO</a:t>
            </a:r>
            <a:endParaRPr lang="es-ES" sz="1600" b="1" i="1" dirty="0">
              <a:latin typeface="Arial" pitchFamily="34" charset="0"/>
              <a:cs typeface="Arial" pitchFamily="34" charset="0"/>
            </a:endParaRPr>
          </a:p>
        </p:txBody>
      </p:sp>
      <p:graphicFrame>
        <p:nvGraphicFramePr>
          <p:cNvPr id="221187" name="Object 3"/>
          <p:cNvGraphicFramePr>
            <a:graphicFrameLocks noChangeAspect="1"/>
          </p:cNvGraphicFramePr>
          <p:nvPr/>
        </p:nvGraphicFramePr>
        <p:xfrm>
          <a:off x="-285784" y="2428868"/>
          <a:ext cx="5405437" cy="549275"/>
        </p:xfrm>
        <a:graphic>
          <a:graphicData uri="http://schemas.openxmlformats.org/presentationml/2006/ole">
            <p:oleObj spid="_x0000_s221187" name="Documento" r:id="rId3" imgW="5415050" imgH="550018" progId="Word.Document.12">
              <p:embed/>
            </p:oleObj>
          </a:graphicData>
        </a:graphic>
      </p:graphicFrame>
      <p:sp>
        <p:nvSpPr>
          <p:cNvPr id="12" name="11 Rectángulo"/>
          <p:cNvSpPr/>
          <p:nvPr/>
        </p:nvSpPr>
        <p:spPr>
          <a:xfrm>
            <a:off x="4429156" y="2143116"/>
            <a:ext cx="4572000" cy="830997"/>
          </a:xfrm>
          <a:prstGeom prst="rect">
            <a:avLst/>
          </a:prstGeom>
        </p:spPr>
        <p:txBody>
          <a:bodyPr>
            <a:spAutoFit/>
          </a:bodyPr>
          <a:lstStyle/>
          <a:p>
            <a:pPr lvl="0" algn="just" fontAlgn="base">
              <a:spcBef>
                <a:spcPct val="0"/>
              </a:spcBef>
              <a:spcAft>
                <a:spcPct val="0"/>
              </a:spcAft>
            </a:pPr>
            <a:r>
              <a:rPr lang="es-ES" sz="1600" dirty="0" smtClean="0">
                <a:latin typeface="Arial" pitchFamily="34" charset="0"/>
                <a:ea typeface="Times New Roman" pitchFamily="18" charset="0"/>
              </a:rPr>
              <a:t>De donde:</a:t>
            </a:r>
            <a:endParaRPr lang="es-ES" sz="1600" dirty="0" smtClean="0">
              <a:latin typeface="Arial" pitchFamily="34" charset="0"/>
            </a:endParaRPr>
          </a:p>
          <a:p>
            <a:pPr lvl="0" algn="just" eaLnBrk="0" fontAlgn="base" hangingPunct="0">
              <a:spcBef>
                <a:spcPct val="0"/>
              </a:spcBef>
              <a:spcAft>
                <a:spcPct val="0"/>
              </a:spcAft>
            </a:pPr>
            <a:r>
              <a:rPr lang="es-ES" sz="1600" dirty="0" smtClean="0">
                <a:latin typeface="Arial" pitchFamily="34" charset="0"/>
                <a:ea typeface="Times New Roman" pitchFamily="18" charset="0"/>
              </a:rPr>
              <a:t>Bi = Beta del Sector  =&gt; 0,90</a:t>
            </a:r>
            <a:endParaRPr lang="es-ES" sz="1600" dirty="0" smtClean="0">
              <a:latin typeface="Arial" pitchFamily="34" charset="0"/>
            </a:endParaRPr>
          </a:p>
          <a:p>
            <a:pPr lvl="0" algn="just" eaLnBrk="0" fontAlgn="base" hangingPunct="0">
              <a:spcBef>
                <a:spcPct val="0"/>
              </a:spcBef>
              <a:spcAft>
                <a:spcPct val="0"/>
              </a:spcAft>
            </a:pPr>
            <a:r>
              <a:rPr lang="es-ES" sz="1600" dirty="0" smtClean="0">
                <a:latin typeface="Arial" pitchFamily="34" charset="0"/>
                <a:ea typeface="Times New Roman" pitchFamily="18" charset="0"/>
              </a:rPr>
              <a:t>t = Tasa Marginal o Impuesto a la Renta =&gt; 24%</a:t>
            </a:r>
            <a:endParaRPr lang="es-ES" sz="1600" dirty="0" smtClean="0">
              <a:latin typeface="Arial" pitchFamily="34" charset="0"/>
            </a:endParaRPr>
          </a:p>
        </p:txBody>
      </p:sp>
      <p:graphicFrame>
        <p:nvGraphicFramePr>
          <p:cNvPr id="221189" name="Object 5"/>
          <p:cNvGraphicFramePr>
            <a:graphicFrameLocks noChangeAspect="1"/>
          </p:cNvGraphicFramePr>
          <p:nvPr/>
        </p:nvGraphicFramePr>
        <p:xfrm>
          <a:off x="-714412" y="3357562"/>
          <a:ext cx="5405437" cy="857256"/>
        </p:xfrm>
        <a:graphic>
          <a:graphicData uri="http://schemas.openxmlformats.org/presentationml/2006/ole">
            <p:oleObj spid="_x0000_s221189" name="Documento" r:id="rId4" imgW="5424419" imgH="571615" progId="Word.Document.12">
              <p:embed/>
            </p:oleObj>
          </a:graphicData>
        </a:graphic>
      </p:graphicFrame>
      <p:graphicFrame>
        <p:nvGraphicFramePr>
          <p:cNvPr id="221191" name="Object 7"/>
          <p:cNvGraphicFramePr>
            <a:graphicFrameLocks noChangeAspect="1"/>
          </p:cNvGraphicFramePr>
          <p:nvPr/>
        </p:nvGraphicFramePr>
        <p:xfrm>
          <a:off x="2952777" y="3500438"/>
          <a:ext cx="5405437" cy="357190"/>
        </p:xfrm>
        <a:graphic>
          <a:graphicData uri="http://schemas.openxmlformats.org/presentationml/2006/ole">
            <p:oleObj spid="_x0000_s221191" name="Documento" r:id="rId5" imgW="5415050" imgH="268170" progId="Word.Document.12">
              <p:embed/>
            </p:oleObj>
          </a:graphicData>
        </a:graphic>
      </p:graphicFrame>
      <p:sp>
        <p:nvSpPr>
          <p:cNvPr id="18" name="17 Rectángulo"/>
          <p:cNvSpPr/>
          <p:nvPr/>
        </p:nvSpPr>
        <p:spPr>
          <a:xfrm>
            <a:off x="428596" y="4519206"/>
            <a:ext cx="8215370" cy="338554"/>
          </a:xfrm>
          <a:prstGeom prst="rect">
            <a:avLst/>
          </a:prstGeom>
        </p:spPr>
        <p:txBody>
          <a:bodyPr wrap="square">
            <a:spAutoFit/>
          </a:bodyPr>
          <a:lstStyle/>
          <a:p>
            <a:r>
              <a:rPr lang="es-ES" sz="1600" dirty="0" smtClean="0">
                <a:latin typeface="Arial" pitchFamily="34" charset="0"/>
                <a:cs typeface="Arial" pitchFamily="34" charset="0"/>
              </a:rPr>
              <a:t>Determinado el coeficiente del beta ajustado, calculamos el Costo del Capital propio</a:t>
            </a:r>
            <a:endParaRPr lang="es-ES" sz="1600" dirty="0">
              <a:latin typeface="Arial" pitchFamily="34" charset="0"/>
              <a:cs typeface="Arial" pitchFamily="34" charset="0"/>
            </a:endParaRPr>
          </a:p>
        </p:txBody>
      </p:sp>
      <p:graphicFrame>
        <p:nvGraphicFramePr>
          <p:cNvPr id="221192" name="Object 8"/>
          <p:cNvGraphicFramePr>
            <a:graphicFrameLocks noChangeAspect="1"/>
          </p:cNvGraphicFramePr>
          <p:nvPr/>
        </p:nvGraphicFramePr>
        <p:xfrm>
          <a:off x="1428728" y="5072074"/>
          <a:ext cx="5405437" cy="500066"/>
        </p:xfrm>
        <a:graphic>
          <a:graphicData uri="http://schemas.openxmlformats.org/presentationml/2006/ole">
            <p:oleObj spid="_x0000_s221192" name="Documento" r:id="rId6" imgW="5415050" imgH="268170" progId="Word.Document.12">
              <p:embed/>
            </p:oleObj>
          </a:graphicData>
        </a:graphic>
      </p:graphicFrame>
      <p:graphicFrame>
        <p:nvGraphicFramePr>
          <p:cNvPr id="221193" name="Object 9"/>
          <p:cNvGraphicFramePr>
            <a:graphicFrameLocks noChangeAspect="1"/>
          </p:cNvGraphicFramePr>
          <p:nvPr/>
        </p:nvGraphicFramePr>
        <p:xfrm>
          <a:off x="-547685" y="5643578"/>
          <a:ext cx="5405437" cy="357190"/>
        </p:xfrm>
        <a:graphic>
          <a:graphicData uri="http://schemas.openxmlformats.org/presentationml/2006/ole">
            <p:oleObj spid="_x0000_s221193" name="Documento" r:id="rId7" imgW="5424419" imgH="268170" progId="Word.Document.12">
              <p:embed/>
            </p:oleObj>
          </a:graphicData>
        </a:graphic>
      </p:graphicFrame>
      <p:graphicFrame>
        <p:nvGraphicFramePr>
          <p:cNvPr id="221194" name="Object 10"/>
          <p:cNvGraphicFramePr>
            <a:graphicFrameLocks noChangeAspect="1"/>
          </p:cNvGraphicFramePr>
          <p:nvPr/>
        </p:nvGraphicFramePr>
        <p:xfrm>
          <a:off x="3214678" y="5715016"/>
          <a:ext cx="5405437" cy="357190"/>
        </p:xfrm>
        <a:graphic>
          <a:graphicData uri="http://schemas.openxmlformats.org/presentationml/2006/ole">
            <p:oleObj spid="_x0000_s221194" name="Documento" r:id="rId8" imgW="5415050" imgH="268170" progId="Word.Document.12">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4" name="13 CuadroTexto"/>
          <p:cNvSpPr txBox="1"/>
          <p:nvPr/>
        </p:nvSpPr>
        <p:spPr>
          <a:xfrm>
            <a:off x="285720" y="1643050"/>
            <a:ext cx="8643998" cy="338554"/>
          </a:xfrm>
          <a:prstGeom prst="rect">
            <a:avLst/>
          </a:prstGeom>
          <a:noFill/>
        </p:spPr>
        <p:txBody>
          <a:bodyPr wrap="square" rtlCol="0">
            <a:spAutoFit/>
          </a:bodyPr>
          <a:lstStyle/>
          <a:p>
            <a:r>
              <a:rPr lang="es-ES" sz="1600" b="1" i="1" dirty="0" smtClean="0">
                <a:latin typeface="Arial" pitchFamily="34" charset="0"/>
                <a:cs typeface="Arial" pitchFamily="34" charset="0"/>
              </a:rPr>
              <a:t>COSTO DE LA DEUDA</a:t>
            </a:r>
            <a:endParaRPr lang="es-ES" sz="1600" b="1" i="1" dirty="0">
              <a:latin typeface="Arial" pitchFamily="34" charset="0"/>
              <a:cs typeface="Arial" pitchFamily="34" charset="0"/>
            </a:endParaRPr>
          </a:p>
        </p:txBody>
      </p:sp>
      <p:graphicFrame>
        <p:nvGraphicFramePr>
          <p:cNvPr id="222216" name="Object 8"/>
          <p:cNvGraphicFramePr>
            <a:graphicFrameLocks noChangeAspect="1"/>
          </p:cNvGraphicFramePr>
          <p:nvPr/>
        </p:nvGraphicFramePr>
        <p:xfrm>
          <a:off x="-714412" y="2357430"/>
          <a:ext cx="5405437" cy="349251"/>
        </p:xfrm>
        <a:graphic>
          <a:graphicData uri="http://schemas.openxmlformats.org/presentationml/2006/ole">
            <p:oleObj spid="_x0000_s222216" name="Documento" r:id="rId3" imgW="5415050" imgH="268170" progId="Word.Document.12">
              <p:embed/>
            </p:oleObj>
          </a:graphicData>
        </a:graphic>
      </p:graphicFrame>
      <p:sp>
        <p:nvSpPr>
          <p:cNvPr id="16" name="15 Rectángulo"/>
          <p:cNvSpPr/>
          <p:nvPr/>
        </p:nvSpPr>
        <p:spPr>
          <a:xfrm>
            <a:off x="4286280" y="1714488"/>
            <a:ext cx="4572000" cy="1077218"/>
          </a:xfrm>
          <a:prstGeom prst="rect">
            <a:avLst/>
          </a:prstGeom>
        </p:spPr>
        <p:txBody>
          <a:bodyPr>
            <a:spAutoFit/>
          </a:bodyPr>
          <a:lstStyle/>
          <a:p>
            <a:pPr lvl="0" algn="just" fontAlgn="base">
              <a:spcBef>
                <a:spcPct val="0"/>
              </a:spcBef>
              <a:spcAft>
                <a:spcPct val="0"/>
              </a:spcAft>
            </a:pPr>
            <a:r>
              <a:rPr lang="es-ES" sz="1600" dirty="0" smtClean="0">
                <a:latin typeface="Arial" pitchFamily="34" charset="0"/>
                <a:ea typeface="Times New Roman" pitchFamily="18" charset="0"/>
              </a:rPr>
              <a:t>Donde:</a:t>
            </a:r>
          </a:p>
          <a:p>
            <a:pPr lvl="0" algn="just" fontAlgn="base">
              <a:spcBef>
                <a:spcPct val="0"/>
              </a:spcBef>
              <a:spcAft>
                <a:spcPct val="0"/>
              </a:spcAft>
            </a:pPr>
            <a:endParaRPr lang="es-ES" sz="1600" dirty="0" smtClean="0">
              <a:latin typeface="Arial" pitchFamily="34" charset="0"/>
            </a:endParaRPr>
          </a:p>
          <a:p>
            <a:pPr lvl="0" algn="just" eaLnBrk="0" fontAlgn="base" hangingPunct="0">
              <a:spcBef>
                <a:spcPct val="0"/>
              </a:spcBef>
              <a:spcAft>
                <a:spcPct val="0"/>
              </a:spcAft>
            </a:pPr>
            <a:r>
              <a:rPr lang="es-ES" sz="1600" dirty="0" err="1" smtClean="0">
                <a:latin typeface="Arial" pitchFamily="34" charset="0"/>
                <a:ea typeface="Times New Roman" pitchFamily="18" charset="0"/>
              </a:rPr>
              <a:t>Kd</a:t>
            </a:r>
            <a:r>
              <a:rPr lang="es-ES" sz="1600" dirty="0" smtClean="0">
                <a:latin typeface="Arial" pitchFamily="34" charset="0"/>
                <a:ea typeface="Times New Roman" pitchFamily="18" charset="0"/>
              </a:rPr>
              <a:t> = Es el costo del préstamo</a:t>
            </a:r>
            <a:endParaRPr lang="es-ES" sz="1600" dirty="0" smtClean="0">
              <a:latin typeface="Arial" pitchFamily="34" charset="0"/>
            </a:endParaRPr>
          </a:p>
          <a:p>
            <a:pPr lvl="0" algn="just" eaLnBrk="0" fontAlgn="base" hangingPunct="0">
              <a:spcBef>
                <a:spcPct val="0"/>
              </a:spcBef>
              <a:spcAft>
                <a:spcPct val="0"/>
              </a:spcAft>
            </a:pPr>
            <a:r>
              <a:rPr lang="es-ES" sz="1600" dirty="0" smtClean="0">
                <a:latin typeface="Arial" pitchFamily="34" charset="0"/>
                <a:ea typeface="Times New Roman" pitchFamily="18" charset="0"/>
              </a:rPr>
              <a:t>t = Tasa marginal de impuestos</a:t>
            </a:r>
            <a:endParaRPr lang="es-ES" sz="1600" dirty="0" smtClean="0">
              <a:latin typeface="Arial" pitchFamily="34" charset="0"/>
            </a:endParaRPr>
          </a:p>
        </p:txBody>
      </p:sp>
      <p:graphicFrame>
        <p:nvGraphicFramePr>
          <p:cNvPr id="222218" name="Object 10"/>
          <p:cNvGraphicFramePr>
            <a:graphicFrameLocks noChangeAspect="1"/>
          </p:cNvGraphicFramePr>
          <p:nvPr/>
        </p:nvGraphicFramePr>
        <p:xfrm>
          <a:off x="-642974" y="3000372"/>
          <a:ext cx="5405437" cy="411163"/>
        </p:xfrm>
        <a:graphic>
          <a:graphicData uri="http://schemas.openxmlformats.org/presentationml/2006/ole">
            <p:oleObj spid="_x0000_s222218" name="Documento" r:id="rId4" imgW="5433788" imgH="268170" progId="Word.Document.12">
              <p:embed/>
            </p:oleObj>
          </a:graphicData>
        </a:graphic>
      </p:graphicFrame>
      <p:graphicFrame>
        <p:nvGraphicFramePr>
          <p:cNvPr id="222219" name="Object 11"/>
          <p:cNvGraphicFramePr>
            <a:graphicFrameLocks noChangeAspect="1"/>
          </p:cNvGraphicFramePr>
          <p:nvPr/>
        </p:nvGraphicFramePr>
        <p:xfrm>
          <a:off x="2571736" y="2928934"/>
          <a:ext cx="5405437" cy="357190"/>
        </p:xfrm>
        <a:graphic>
          <a:graphicData uri="http://schemas.openxmlformats.org/presentationml/2006/ole">
            <p:oleObj spid="_x0000_s222219" name="Documento" r:id="rId5" imgW="5415050" imgH="268170" progId="Word.Document.12">
              <p:embed/>
            </p:oleObj>
          </a:graphicData>
        </a:graphic>
      </p:graphicFrame>
      <p:sp>
        <p:nvSpPr>
          <p:cNvPr id="20" name="19 CuadroTexto"/>
          <p:cNvSpPr txBox="1"/>
          <p:nvPr/>
        </p:nvSpPr>
        <p:spPr>
          <a:xfrm>
            <a:off x="285720" y="3929066"/>
            <a:ext cx="8643998" cy="338554"/>
          </a:xfrm>
          <a:prstGeom prst="rect">
            <a:avLst/>
          </a:prstGeom>
          <a:noFill/>
        </p:spPr>
        <p:txBody>
          <a:bodyPr wrap="square" rtlCol="0">
            <a:spAutoFit/>
          </a:bodyPr>
          <a:lstStyle/>
          <a:p>
            <a:r>
              <a:rPr lang="es-ES" sz="1600" b="1" i="1" dirty="0" smtClean="0">
                <a:latin typeface="Arial" pitchFamily="34" charset="0"/>
                <a:cs typeface="Arial" pitchFamily="34" charset="0"/>
              </a:rPr>
              <a:t>COSTO PONDERADO DEL CAPITAL (WACC)</a:t>
            </a:r>
            <a:endParaRPr lang="es-ES" sz="1600" b="1" i="1" dirty="0">
              <a:latin typeface="Arial" pitchFamily="34" charset="0"/>
              <a:cs typeface="Arial" pitchFamily="34" charset="0"/>
            </a:endParaRPr>
          </a:p>
        </p:txBody>
      </p:sp>
      <p:graphicFrame>
        <p:nvGraphicFramePr>
          <p:cNvPr id="222220" name="Object 12"/>
          <p:cNvGraphicFramePr>
            <a:graphicFrameLocks noChangeAspect="1"/>
          </p:cNvGraphicFramePr>
          <p:nvPr/>
        </p:nvGraphicFramePr>
        <p:xfrm>
          <a:off x="-642974" y="5214950"/>
          <a:ext cx="5405437" cy="357190"/>
        </p:xfrm>
        <a:graphic>
          <a:graphicData uri="http://schemas.openxmlformats.org/presentationml/2006/ole">
            <p:oleObj spid="_x0000_s222220" name="Documento" r:id="rId6" imgW="5415050" imgH="268170" progId="Word.Document.12">
              <p:embed/>
            </p:oleObj>
          </a:graphicData>
        </a:graphic>
      </p:graphicFrame>
      <p:sp>
        <p:nvSpPr>
          <p:cNvPr id="22" name="21 Rectángulo"/>
          <p:cNvSpPr/>
          <p:nvPr/>
        </p:nvSpPr>
        <p:spPr>
          <a:xfrm>
            <a:off x="4214842" y="4357694"/>
            <a:ext cx="4572000" cy="2308324"/>
          </a:xfrm>
          <a:prstGeom prst="rect">
            <a:avLst/>
          </a:prstGeom>
        </p:spPr>
        <p:txBody>
          <a:bodyPr>
            <a:spAutoFit/>
          </a:bodyPr>
          <a:lstStyle/>
          <a:p>
            <a:pPr lvl="0" algn="just" fontAlgn="base">
              <a:spcBef>
                <a:spcPct val="0"/>
              </a:spcBef>
              <a:spcAft>
                <a:spcPct val="0"/>
              </a:spcAft>
            </a:pPr>
            <a:r>
              <a:rPr lang="es-ES" sz="1600" dirty="0" smtClean="0">
                <a:latin typeface="Arial" pitchFamily="34" charset="0"/>
                <a:ea typeface="Times New Roman" pitchFamily="18" charset="0"/>
              </a:rPr>
              <a:t>Donde:</a:t>
            </a:r>
          </a:p>
          <a:p>
            <a:pPr lvl="0" algn="just" fontAlgn="base">
              <a:spcBef>
                <a:spcPct val="0"/>
              </a:spcBef>
              <a:spcAft>
                <a:spcPct val="0"/>
              </a:spcAft>
            </a:pPr>
            <a:endParaRPr lang="es-ES" sz="1600" dirty="0" smtClean="0">
              <a:latin typeface="Arial" pitchFamily="34" charset="0"/>
            </a:endParaRPr>
          </a:p>
          <a:p>
            <a:pPr marL="895350" lvl="0" indent="-895350" algn="just" eaLnBrk="0" fontAlgn="base" hangingPunct="0">
              <a:spcBef>
                <a:spcPct val="0"/>
              </a:spcBef>
              <a:spcAft>
                <a:spcPct val="0"/>
              </a:spcAft>
            </a:pPr>
            <a:r>
              <a:rPr lang="es-ES" sz="1600" dirty="0" smtClean="0">
                <a:latin typeface="Arial" pitchFamily="34" charset="0"/>
                <a:ea typeface="Times New Roman" pitchFamily="18" charset="0"/>
              </a:rPr>
              <a:t>WACC = 	Costo ponderado del capital</a:t>
            </a:r>
            <a:endParaRPr lang="es-ES" sz="1600" dirty="0" smtClean="0">
              <a:latin typeface="Arial" pitchFamily="34" charset="0"/>
            </a:endParaRPr>
          </a:p>
          <a:p>
            <a:pPr marL="895350" lvl="0" indent="-895350" algn="just" eaLnBrk="0" fontAlgn="base" hangingPunct="0">
              <a:spcBef>
                <a:spcPct val="0"/>
              </a:spcBef>
              <a:spcAft>
                <a:spcPct val="0"/>
              </a:spcAft>
            </a:pPr>
            <a:r>
              <a:rPr lang="es-ES" sz="1600" dirty="0" err="1" smtClean="0">
                <a:latin typeface="Arial" pitchFamily="34" charset="0"/>
                <a:ea typeface="Times New Roman" pitchFamily="18" charset="0"/>
              </a:rPr>
              <a:t>Kd</a:t>
            </a:r>
            <a:r>
              <a:rPr lang="es-ES" sz="1600" dirty="0" smtClean="0">
                <a:latin typeface="Arial" pitchFamily="34" charset="0"/>
                <a:ea typeface="Times New Roman" pitchFamily="18" charset="0"/>
              </a:rPr>
              <a:t>       = 	Costo de la deuda</a:t>
            </a:r>
            <a:endParaRPr lang="es-ES" sz="1600" dirty="0" smtClean="0">
              <a:latin typeface="Arial" pitchFamily="34" charset="0"/>
            </a:endParaRPr>
          </a:p>
          <a:p>
            <a:pPr marL="895350" lvl="0" indent="-895350" algn="just" eaLnBrk="0" fontAlgn="base" hangingPunct="0">
              <a:spcBef>
                <a:spcPct val="0"/>
              </a:spcBef>
              <a:spcAft>
                <a:spcPct val="0"/>
              </a:spcAft>
            </a:pPr>
            <a:r>
              <a:rPr lang="es-ES" sz="1600" dirty="0" smtClean="0">
                <a:latin typeface="Arial" pitchFamily="34" charset="0"/>
                <a:ea typeface="Times New Roman" pitchFamily="18" charset="0"/>
              </a:rPr>
              <a:t>D%      = 	Porcentaje de aportación del crédito o deuda</a:t>
            </a:r>
            <a:endParaRPr lang="es-ES" sz="1600" dirty="0" smtClean="0">
              <a:latin typeface="Arial" pitchFamily="34" charset="0"/>
            </a:endParaRPr>
          </a:p>
          <a:p>
            <a:pPr marL="895350" lvl="0" indent="-895350" algn="just" eaLnBrk="0" fontAlgn="base" hangingPunct="0">
              <a:spcBef>
                <a:spcPct val="0"/>
              </a:spcBef>
              <a:spcAft>
                <a:spcPct val="0"/>
              </a:spcAft>
            </a:pPr>
            <a:r>
              <a:rPr lang="es-ES" sz="1600" dirty="0" err="1" smtClean="0">
                <a:latin typeface="Arial" pitchFamily="34" charset="0"/>
                <a:ea typeface="Times New Roman" pitchFamily="18" charset="0"/>
              </a:rPr>
              <a:t>Ke</a:t>
            </a:r>
            <a:r>
              <a:rPr lang="es-ES" sz="1600" dirty="0" smtClean="0">
                <a:latin typeface="Arial" pitchFamily="34" charset="0"/>
                <a:ea typeface="Times New Roman" pitchFamily="18" charset="0"/>
              </a:rPr>
              <a:t>        = 	Costo del capital propio</a:t>
            </a:r>
            <a:endParaRPr lang="es-ES" sz="1600" dirty="0" smtClean="0">
              <a:latin typeface="Arial" pitchFamily="34" charset="0"/>
            </a:endParaRPr>
          </a:p>
          <a:p>
            <a:pPr marL="895350" lvl="0" indent="-895350" algn="just" eaLnBrk="0" fontAlgn="base" hangingPunct="0">
              <a:spcBef>
                <a:spcPct val="0"/>
              </a:spcBef>
              <a:spcAft>
                <a:spcPct val="0"/>
              </a:spcAft>
            </a:pPr>
            <a:r>
              <a:rPr lang="es-ES" sz="1600" dirty="0" smtClean="0">
                <a:latin typeface="Arial" pitchFamily="34" charset="0"/>
                <a:ea typeface="Times New Roman" pitchFamily="18" charset="0"/>
              </a:rPr>
              <a:t>FP%  = Porcentaje de aportación de fondos propios</a:t>
            </a:r>
            <a:endParaRPr lang="es-ES" sz="1600" dirty="0" smtClean="0">
              <a:latin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4" name="13 CuadroTexto"/>
          <p:cNvSpPr txBox="1"/>
          <p:nvPr/>
        </p:nvSpPr>
        <p:spPr>
          <a:xfrm>
            <a:off x="285720" y="1571612"/>
            <a:ext cx="3071834" cy="584775"/>
          </a:xfrm>
          <a:prstGeom prst="rect">
            <a:avLst/>
          </a:prstGeom>
          <a:noFill/>
        </p:spPr>
        <p:txBody>
          <a:bodyPr wrap="square" rtlCol="0">
            <a:spAutoFit/>
          </a:bodyPr>
          <a:lstStyle/>
          <a:p>
            <a:pPr algn="ctr"/>
            <a:r>
              <a:rPr lang="es-ES" sz="1600" b="1" i="1" dirty="0" smtClean="0">
                <a:latin typeface="Arial" pitchFamily="34" charset="0"/>
                <a:cs typeface="Arial" pitchFamily="34" charset="0"/>
              </a:rPr>
              <a:t>WACC DEL PROYECTO SIN </a:t>
            </a:r>
          </a:p>
          <a:p>
            <a:pPr algn="ctr"/>
            <a:r>
              <a:rPr lang="es-ES" sz="1600" b="1" i="1" dirty="0" smtClean="0">
                <a:latin typeface="Arial" pitchFamily="34" charset="0"/>
                <a:cs typeface="Arial" pitchFamily="34" charset="0"/>
              </a:rPr>
              <a:t>FINANCIAMIENTO</a:t>
            </a:r>
            <a:endParaRPr lang="es-ES" sz="1600" b="1" i="1" dirty="0">
              <a:latin typeface="Arial" pitchFamily="34" charset="0"/>
              <a:cs typeface="Arial" pitchFamily="34" charset="0"/>
            </a:endParaRPr>
          </a:p>
        </p:txBody>
      </p:sp>
      <p:sp>
        <p:nvSpPr>
          <p:cNvPr id="20" name="19 CuadroTexto"/>
          <p:cNvSpPr txBox="1"/>
          <p:nvPr/>
        </p:nvSpPr>
        <p:spPr>
          <a:xfrm>
            <a:off x="4572000" y="1571612"/>
            <a:ext cx="3214710" cy="584775"/>
          </a:xfrm>
          <a:prstGeom prst="rect">
            <a:avLst/>
          </a:prstGeom>
          <a:noFill/>
        </p:spPr>
        <p:txBody>
          <a:bodyPr wrap="square" rtlCol="0">
            <a:spAutoFit/>
          </a:bodyPr>
          <a:lstStyle/>
          <a:p>
            <a:pPr algn="ctr"/>
            <a:r>
              <a:rPr lang="es-ES" sz="1600" b="1" i="1" dirty="0" smtClean="0">
                <a:latin typeface="Arial" pitchFamily="34" charset="0"/>
                <a:cs typeface="Arial" pitchFamily="34" charset="0"/>
              </a:rPr>
              <a:t>WACC DEL PROYECTO CON </a:t>
            </a:r>
          </a:p>
          <a:p>
            <a:pPr algn="ctr"/>
            <a:r>
              <a:rPr lang="es-ES" sz="1600" b="1" i="1" dirty="0" smtClean="0">
                <a:latin typeface="Arial" pitchFamily="34" charset="0"/>
                <a:cs typeface="Arial" pitchFamily="34" charset="0"/>
              </a:rPr>
              <a:t>FINANCIAMIENTO</a:t>
            </a:r>
            <a:endParaRPr lang="es-ES" sz="1600" b="1" i="1" dirty="0">
              <a:latin typeface="Arial" pitchFamily="34" charset="0"/>
              <a:cs typeface="Arial" pitchFamily="34" charset="0"/>
            </a:endParaRPr>
          </a:p>
        </p:txBody>
      </p:sp>
      <p:graphicFrame>
        <p:nvGraphicFramePr>
          <p:cNvPr id="223238" name="Object 6"/>
          <p:cNvGraphicFramePr>
            <a:graphicFrameLocks noChangeAspect="1"/>
          </p:cNvGraphicFramePr>
          <p:nvPr/>
        </p:nvGraphicFramePr>
        <p:xfrm>
          <a:off x="-857288" y="2500306"/>
          <a:ext cx="5405437" cy="357190"/>
        </p:xfrm>
        <a:graphic>
          <a:graphicData uri="http://schemas.openxmlformats.org/presentationml/2006/ole">
            <p:oleObj spid="_x0000_s223238" name="Documento" r:id="rId3" imgW="5415050" imgH="268170" progId="Word.Document.12">
              <p:embed/>
            </p:oleObj>
          </a:graphicData>
        </a:graphic>
      </p:graphicFrame>
      <p:graphicFrame>
        <p:nvGraphicFramePr>
          <p:cNvPr id="223239" name="Object 7"/>
          <p:cNvGraphicFramePr>
            <a:graphicFrameLocks noChangeAspect="1"/>
          </p:cNvGraphicFramePr>
          <p:nvPr/>
        </p:nvGraphicFramePr>
        <p:xfrm>
          <a:off x="-857288" y="3071810"/>
          <a:ext cx="5405437" cy="349251"/>
        </p:xfrm>
        <a:graphic>
          <a:graphicData uri="http://schemas.openxmlformats.org/presentationml/2006/ole">
            <p:oleObj spid="_x0000_s223239" name="Documento" r:id="rId4" imgW="5415050" imgH="268170" progId="Word.Document.12">
              <p:embed/>
            </p:oleObj>
          </a:graphicData>
        </a:graphic>
      </p:graphicFrame>
      <p:graphicFrame>
        <p:nvGraphicFramePr>
          <p:cNvPr id="223240" name="Object 8"/>
          <p:cNvGraphicFramePr>
            <a:graphicFrameLocks noChangeAspect="1"/>
          </p:cNvGraphicFramePr>
          <p:nvPr/>
        </p:nvGraphicFramePr>
        <p:xfrm>
          <a:off x="3524281" y="2500306"/>
          <a:ext cx="5405437" cy="349251"/>
        </p:xfrm>
        <a:graphic>
          <a:graphicData uri="http://schemas.openxmlformats.org/presentationml/2006/ole">
            <p:oleObj spid="_x0000_s223240" name="Documento" r:id="rId5" imgW="5415050" imgH="268170" progId="Word.Document.12">
              <p:embed/>
            </p:oleObj>
          </a:graphicData>
        </a:graphic>
      </p:graphicFrame>
      <p:graphicFrame>
        <p:nvGraphicFramePr>
          <p:cNvPr id="223241" name="Object 9"/>
          <p:cNvGraphicFramePr>
            <a:graphicFrameLocks noChangeAspect="1"/>
          </p:cNvGraphicFramePr>
          <p:nvPr/>
        </p:nvGraphicFramePr>
        <p:xfrm>
          <a:off x="3810033" y="3000372"/>
          <a:ext cx="5405437" cy="349251"/>
        </p:xfrm>
        <a:graphic>
          <a:graphicData uri="http://schemas.openxmlformats.org/presentationml/2006/ole">
            <p:oleObj spid="_x0000_s223241" name="Documento" r:id="rId6" imgW="5415050" imgH="268170" progId="Word.Document.12">
              <p:embed/>
            </p:oleObj>
          </a:graphicData>
        </a:graphic>
      </p:graphicFrame>
      <p:graphicFrame>
        <p:nvGraphicFramePr>
          <p:cNvPr id="17" name="16 Tabla"/>
          <p:cNvGraphicFramePr>
            <a:graphicFrameLocks noGrp="1"/>
          </p:cNvGraphicFramePr>
          <p:nvPr/>
        </p:nvGraphicFramePr>
        <p:xfrm>
          <a:off x="1285852" y="3786188"/>
          <a:ext cx="6286543" cy="2214580"/>
        </p:xfrm>
        <a:graphic>
          <a:graphicData uri="http://schemas.openxmlformats.org/drawingml/2006/table">
            <a:tbl>
              <a:tblPr/>
              <a:tblGrid>
                <a:gridCol w="1281457"/>
                <a:gridCol w="1281457"/>
                <a:gridCol w="1156429"/>
                <a:gridCol w="1226809"/>
                <a:gridCol w="1340391"/>
              </a:tblGrid>
              <a:tr h="507158">
                <a:tc>
                  <a:txBody>
                    <a:bodyPr/>
                    <a:lstStyle/>
                    <a:p>
                      <a:pPr algn="ctr">
                        <a:spcAft>
                          <a:spcPts val="0"/>
                        </a:spcAft>
                      </a:pPr>
                      <a:r>
                        <a:rPr lang="es-ES" sz="1100" b="1" dirty="0">
                          <a:solidFill>
                            <a:srgbClr val="FFC000"/>
                          </a:solidFill>
                          <a:latin typeface="Arial"/>
                          <a:ea typeface="Times New Roman"/>
                        </a:rPr>
                        <a:t>CONCEPTO</a:t>
                      </a:r>
                      <a:endParaRPr lang="es-ES" sz="1100" dirty="0">
                        <a:solidFill>
                          <a:srgbClr val="FFC000"/>
                        </a:solidFill>
                        <a:latin typeface="Arial"/>
                        <a:ea typeface="Times New Roman"/>
                      </a:endParaRPr>
                    </a:p>
                  </a:txBody>
                  <a:tcPr marL="68580" marR="68580" marT="0" marB="0" anchor="ctr">
                    <a:lnL>
                      <a:noFill/>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rPr>
                        <a:t>RECURSOS</a:t>
                      </a:r>
                      <a:endParaRPr lang="es-ES" sz="1100" dirty="0">
                        <a:solidFill>
                          <a:srgbClr val="FFC000"/>
                        </a:solidFill>
                        <a:latin typeface="Arial"/>
                        <a:ea typeface="Times New Roman"/>
                      </a:endParaRPr>
                    </a:p>
                  </a:txBody>
                  <a:tcPr marL="68580" marR="68580" marT="0" marB="0" anchor="ctr">
                    <a:lnL>
                      <a:noFill/>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rPr>
                        <a:t>% APORTACION</a:t>
                      </a:r>
                      <a:endParaRPr lang="es-ES" sz="1100" dirty="0">
                        <a:solidFill>
                          <a:srgbClr val="FFC000"/>
                        </a:solidFill>
                        <a:latin typeface="Arial"/>
                        <a:ea typeface="Times New Roman"/>
                      </a:endParaRPr>
                    </a:p>
                  </a:txBody>
                  <a:tcPr marL="68580" marR="68580" marT="0" marB="0" anchor="ctr">
                    <a:lnL>
                      <a:noFill/>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rPr>
                        <a:t>TMAR</a:t>
                      </a:r>
                      <a:endParaRPr lang="es-ES" sz="1100" dirty="0">
                        <a:solidFill>
                          <a:srgbClr val="FFC000"/>
                        </a:solidFill>
                        <a:latin typeface="Arial"/>
                        <a:ea typeface="Times New Roman"/>
                      </a:endParaRPr>
                    </a:p>
                  </a:txBody>
                  <a:tcPr marL="68580" marR="68580" marT="0" marB="0" anchor="ctr">
                    <a:lnL>
                      <a:noFill/>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rPr>
                        <a:t>PONDERACION</a:t>
                      </a:r>
                      <a:endParaRPr lang="es-ES" sz="1100" dirty="0">
                        <a:solidFill>
                          <a:srgbClr val="FFC000"/>
                        </a:solidFill>
                        <a:latin typeface="Arial"/>
                        <a:ea typeface="Times New Roman"/>
                      </a:endParaRPr>
                    </a:p>
                  </a:txBody>
                  <a:tcPr marL="68580" marR="68580" marT="0" marB="0" anchor="ctr">
                    <a:lnL>
                      <a:noFill/>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198354">
                <a:tc>
                  <a:txBody>
                    <a:bodyPr/>
                    <a:lstStyle/>
                    <a:p>
                      <a:pPr>
                        <a:spcAft>
                          <a:spcPts val="0"/>
                        </a:spcAft>
                      </a:pPr>
                      <a:r>
                        <a:rPr lang="es-ES" sz="1100" dirty="0">
                          <a:latin typeface="Arial"/>
                          <a:ea typeface="Times New Roman"/>
                        </a:rPr>
                        <a:t>Sin financiamiento</a:t>
                      </a: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100" dirty="0">
                          <a:latin typeface="Arial"/>
                          <a:ea typeface="Times New Roman"/>
                        </a:rPr>
                        <a:t>PROPIOS</a:t>
                      </a: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100">
                          <a:latin typeface="Arial"/>
                          <a:ea typeface="Times New Roman"/>
                        </a:rPr>
                        <a:t>100%</a:t>
                      </a: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100">
                          <a:latin typeface="Arial"/>
                          <a:ea typeface="Times New Roman"/>
                        </a:rPr>
                        <a:t>15,22</a:t>
                      </a: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100">
                          <a:latin typeface="Arial"/>
                          <a:ea typeface="Times New Roman"/>
                        </a:rPr>
                        <a:t>15,22%</a:t>
                      </a: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tcPr>
                </a:tc>
              </a:tr>
              <a:tr h="198354">
                <a:tc>
                  <a:txBody>
                    <a:bodyPr/>
                    <a:lstStyle/>
                    <a:p>
                      <a:pPr>
                        <a:spcAft>
                          <a:spcPts val="0"/>
                        </a:spcAft>
                      </a:pPr>
                      <a:endParaRPr lang="es-ES" sz="1100">
                        <a:latin typeface="Arial"/>
                        <a:ea typeface="Times New Roman"/>
                      </a:endParaRPr>
                    </a:p>
                  </a:txBody>
                  <a:tcPr marL="68580" marR="68580" marT="0" marB="0" anchor="ctr">
                    <a:lnL>
                      <a:noFill/>
                    </a:lnL>
                    <a:lnR>
                      <a:noFill/>
                    </a:lnR>
                    <a:lnT>
                      <a:noFill/>
                    </a:lnT>
                    <a:lnB>
                      <a:noFill/>
                    </a:lnB>
                  </a:tcPr>
                </a:tc>
                <a:tc>
                  <a:txBody>
                    <a:bodyPr/>
                    <a:lstStyle/>
                    <a:p>
                      <a:pPr algn="ctr">
                        <a:spcAft>
                          <a:spcPts val="0"/>
                        </a:spcAft>
                      </a:pPr>
                      <a:endParaRPr lang="es-ES" sz="1100" dirty="0">
                        <a:latin typeface="Arial"/>
                        <a:ea typeface="Times New Roman"/>
                      </a:endParaRPr>
                    </a:p>
                  </a:txBody>
                  <a:tcPr marL="68580" marR="68580" marT="0" marB="0" anchor="ctr">
                    <a:lnL>
                      <a:noFill/>
                    </a:lnL>
                    <a:lnR>
                      <a:noFill/>
                    </a:lnR>
                    <a:lnT>
                      <a:noFill/>
                    </a:lnT>
                    <a:lnB>
                      <a:noFill/>
                    </a:lnB>
                  </a:tcPr>
                </a:tc>
                <a:tc>
                  <a:txBody>
                    <a:bodyPr/>
                    <a:lstStyle/>
                    <a:p>
                      <a:pPr algn="ctr">
                        <a:spcAft>
                          <a:spcPts val="0"/>
                        </a:spcAft>
                      </a:pPr>
                      <a:endParaRPr lang="es-ES" sz="1100">
                        <a:latin typeface="Arial"/>
                        <a:ea typeface="Times New Roman"/>
                      </a:endParaRPr>
                    </a:p>
                  </a:txBody>
                  <a:tcPr marL="68580" marR="68580" marT="0" marB="0" anchor="ctr">
                    <a:lnL>
                      <a:noFill/>
                    </a:lnL>
                    <a:lnR>
                      <a:noFill/>
                    </a:lnR>
                    <a:lnT>
                      <a:noFill/>
                    </a:lnT>
                    <a:lnB>
                      <a:noFill/>
                    </a:lnB>
                  </a:tcPr>
                </a:tc>
                <a:tc>
                  <a:txBody>
                    <a:bodyPr/>
                    <a:lstStyle/>
                    <a:p>
                      <a:pPr algn="ctr">
                        <a:spcAft>
                          <a:spcPts val="0"/>
                        </a:spcAft>
                      </a:pPr>
                      <a:endParaRPr lang="es-ES" sz="1100">
                        <a:latin typeface="Arial"/>
                        <a:ea typeface="Times New Roman"/>
                      </a:endParaRPr>
                    </a:p>
                  </a:txBody>
                  <a:tcPr marL="68580" marR="68580" marT="0" marB="0" anchor="ctr">
                    <a:lnL>
                      <a:noFill/>
                    </a:lnL>
                    <a:lnR>
                      <a:noFill/>
                    </a:lnR>
                    <a:lnT>
                      <a:noFill/>
                    </a:lnT>
                    <a:lnB>
                      <a:noFill/>
                    </a:lnB>
                  </a:tcPr>
                </a:tc>
                <a:tc>
                  <a:txBody>
                    <a:bodyPr/>
                    <a:lstStyle/>
                    <a:p>
                      <a:pPr algn="ctr">
                        <a:spcAft>
                          <a:spcPts val="0"/>
                        </a:spcAft>
                      </a:pPr>
                      <a:endParaRPr lang="es-ES" sz="1100">
                        <a:latin typeface="Arial"/>
                        <a:ea typeface="Times New Roman"/>
                      </a:endParaRPr>
                    </a:p>
                  </a:txBody>
                  <a:tcPr marL="68580" marR="68580" marT="0" marB="0" anchor="ctr">
                    <a:lnL>
                      <a:noFill/>
                    </a:lnL>
                    <a:lnR>
                      <a:noFill/>
                    </a:lnR>
                    <a:lnT>
                      <a:noFill/>
                    </a:lnT>
                    <a:lnB>
                      <a:noFill/>
                    </a:lnB>
                  </a:tcPr>
                </a:tc>
              </a:tr>
              <a:tr h="258649">
                <a:tc>
                  <a:txBody>
                    <a:bodyPr/>
                    <a:lstStyle/>
                    <a:p>
                      <a:pPr>
                        <a:spcAft>
                          <a:spcPts val="0"/>
                        </a:spcAft>
                      </a:pPr>
                      <a:r>
                        <a:rPr lang="es-ES" sz="1100" b="1" i="1" dirty="0">
                          <a:latin typeface="Arial"/>
                          <a:ea typeface="Times New Roman"/>
                        </a:rPr>
                        <a:t>TMAR GLOBAL</a:t>
                      </a:r>
                      <a:endParaRPr lang="es-ES" sz="1100" dirty="0">
                        <a:latin typeface="Arial"/>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ES" sz="1100" dirty="0">
                        <a:latin typeface="Arial"/>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ES" sz="1100" dirty="0">
                        <a:latin typeface="Arial"/>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ES" sz="1100" dirty="0">
                        <a:latin typeface="Arial"/>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i="1" dirty="0">
                          <a:latin typeface="Arial"/>
                          <a:ea typeface="Times New Roman"/>
                        </a:rPr>
                        <a:t>15,22%</a:t>
                      </a:r>
                      <a:endParaRPr lang="es-ES" sz="1100" dirty="0">
                        <a:latin typeface="Arial"/>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50000"/>
                      </a:schemeClr>
                    </a:solidFill>
                  </a:tcPr>
                </a:tc>
              </a:tr>
              <a:tr h="198354">
                <a:tc>
                  <a:txBody>
                    <a:bodyPr/>
                    <a:lstStyle/>
                    <a:p>
                      <a:pPr>
                        <a:spcAft>
                          <a:spcPts val="0"/>
                        </a:spcAft>
                      </a:pPr>
                      <a:endParaRPr lang="es-ES" sz="1100">
                        <a:latin typeface="Arial"/>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100" dirty="0">
                        <a:latin typeface="Arial"/>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100">
                        <a:latin typeface="Arial"/>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100">
                        <a:latin typeface="Arial"/>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100">
                        <a:latin typeface="Arial"/>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54">
                <a:tc rowSpan="2">
                  <a:txBody>
                    <a:bodyPr/>
                    <a:lstStyle/>
                    <a:p>
                      <a:pPr>
                        <a:spcAft>
                          <a:spcPts val="0"/>
                        </a:spcAft>
                      </a:pPr>
                      <a:r>
                        <a:rPr lang="es-ES" sz="1100">
                          <a:latin typeface="Arial"/>
                          <a:ea typeface="Times New Roman"/>
                        </a:rPr>
                        <a:t>Con financiamiento</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100">
                          <a:latin typeface="Arial"/>
                          <a:ea typeface="Times New Roman"/>
                        </a:rPr>
                        <a:t>CREDITO</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100" dirty="0">
                          <a:latin typeface="Arial"/>
                          <a:ea typeface="Times New Roman"/>
                        </a:rPr>
                        <a:t>60%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100">
                          <a:latin typeface="Arial"/>
                          <a:ea typeface="Times New Roman"/>
                        </a:rPr>
                        <a:t>8,36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100">
                          <a:latin typeface="Arial"/>
                          <a:ea typeface="Times New Roman"/>
                        </a:rPr>
                        <a:t>5,02%</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98354">
                <a:tc vMerge="1">
                  <a:txBody>
                    <a:bodyPr/>
                    <a:lstStyle/>
                    <a:p>
                      <a:endParaRPr lang="es-ES"/>
                    </a:p>
                  </a:txBody>
                  <a:tcPr/>
                </a:tc>
                <a:tc>
                  <a:txBody>
                    <a:bodyPr/>
                    <a:lstStyle/>
                    <a:p>
                      <a:pPr algn="ctr">
                        <a:spcAft>
                          <a:spcPts val="0"/>
                        </a:spcAft>
                      </a:pPr>
                      <a:r>
                        <a:rPr lang="es-ES" sz="1100">
                          <a:latin typeface="Arial"/>
                          <a:ea typeface="Times New Roman"/>
                        </a:rPr>
                        <a:t>PROPIOS</a:t>
                      </a:r>
                    </a:p>
                  </a:txBody>
                  <a:tcPr marL="68580" marR="68580" marT="0" marB="0" anchor="ctr">
                    <a:lnL>
                      <a:noFill/>
                    </a:lnL>
                    <a:lnR>
                      <a:noFill/>
                    </a:lnR>
                    <a:lnT>
                      <a:noFill/>
                    </a:lnT>
                    <a:lnB>
                      <a:noFill/>
                    </a:lnB>
                  </a:tcPr>
                </a:tc>
                <a:tc>
                  <a:txBody>
                    <a:bodyPr/>
                    <a:lstStyle/>
                    <a:p>
                      <a:pPr algn="ctr">
                        <a:spcAft>
                          <a:spcPts val="0"/>
                        </a:spcAft>
                      </a:pPr>
                      <a:r>
                        <a:rPr lang="es-ES" sz="1100" dirty="0">
                          <a:latin typeface="Arial"/>
                          <a:ea typeface="Times New Roman"/>
                        </a:rPr>
                        <a:t>40%</a:t>
                      </a:r>
                    </a:p>
                  </a:txBody>
                  <a:tcPr marL="68580" marR="68580" marT="0" marB="0" anchor="ctr">
                    <a:lnL>
                      <a:noFill/>
                    </a:lnL>
                    <a:lnR>
                      <a:noFill/>
                    </a:lnR>
                    <a:lnT>
                      <a:noFill/>
                    </a:lnT>
                    <a:lnB>
                      <a:noFill/>
                    </a:lnB>
                  </a:tcPr>
                </a:tc>
                <a:tc>
                  <a:txBody>
                    <a:bodyPr/>
                    <a:lstStyle/>
                    <a:p>
                      <a:pPr algn="ctr">
                        <a:spcAft>
                          <a:spcPts val="0"/>
                        </a:spcAft>
                      </a:pPr>
                      <a:r>
                        <a:rPr lang="es-ES" sz="1100">
                          <a:latin typeface="Arial"/>
                          <a:ea typeface="Times New Roman"/>
                        </a:rPr>
                        <a:t>15,22</a:t>
                      </a:r>
                    </a:p>
                  </a:txBody>
                  <a:tcPr marL="68580" marR="68580" marT="0" marB="0" anchor="ctr">
                    <a:lnL>
                      <a:noFill/>
                    </a:lnL>
                    <a:lnR>
                      <a:noFill/>
                    </a:lnR>
                    <a:lnT>
                      <a:noFill/>
                    </a:lnT>
                    <a:lnB>
                      <a:noFill/>
                    </a:lnB>
                  </a:tcPr>
                </a:tc>
                <a:tc>
                  <a:txBody>
                    <a:bodyPr/>
                    <a:lstStyle/>
                    <a:p>
                      <a:pPr algn="ctr">
                        <a:spcAft>
                          <a:spcPts val="0"/>
                        </a:spcAft>
                      </a:pPr>
                      <a:r>
                        <a:rPr lang="es-ES" sz="1100">
                          <a:latin typeface="Arial"/>
                          <a:ea typeface="Times New Roman"/>
                        </a:rPr>
                        <a:t>6,08%</a:t>
                      </a:r>
                    </a:p>
                  </a:txBody>
                  <a:tcPr marL="68580" marR="68580" marT="0" marB="0" anchor="ctr">
                    <a:lnL>
                      <a:noFill/>
                    </a:lnL>
                    <a:lnR>
                      <a:noFill/>
                    </a:lnR>
                    <a:lnT>
                      <a:noFill/>
                    </a:lnT>
                    <a:lnB>
                      <a:noFill/>
                    </a:lnB>
                  </a:tcPr>
                </a:tc>
              </a:tr>
              <a:tr h="198354">
                <a:tc>
                  <a:txBody>
                    <a:bodyPr/>
                    <a:lstStyle/>
                    <a:p>
                      <a:pPr>
                        <a:spcAft>
                          <a:spcPts val="0"/>
                        </a:spcAft>
                      </a:pPr>
                      <a:endParaRPr lang="es-ES" sz="1100">
                        <a:latin typeface="Arial"/>
                        <a:ea typeface="Times New Roman"/>
                      </a:endParaRPr>
                    </a:p>
                  </a:txBody>
                  <a:tcPr marL="68580" marR="68580" marT="0" marB="0" anchor="ctr">
                    <a:lnL>
                      <a:noFill/>
                    </a:lnL>
                    <a:lnR>
                      <a:noFill/>
                    </a:lnR>
                    <a:lnT>
                      <a:noFill/>
                    </a:lnT>
                    <a:lnB>
                      <a:noFill/>
                    </a:lnB>
                  </a:tcPr>
                </a:tc>
                <a:tc>
                  <a:txBody>
                    <a:bodyPr/>
                    <a:lstStyle/>
                    <a:p>
                      <a:pPr algn="ctr">
                        <a:spcAft>
                          <a:spcPts val="0"/>
                        </a:spcAft>
                      </a:pPr>
                      <a:endParaRPr lang="es-ES" sz="1100">
                        <a:latin typeface="Arial"/>
                        <a:ea typeface="Times New Roman"/>
                      </a:endParaRPr>
                    </a:p>
                  </a:txBody>
                  <a:tcPr marL="68580" marR="68580" marT="0" marB="0" anchor="ctr">
                    <a:lnL>
                      <a:noFill/>
                    </a:lnL>
                    <a:lnR>
                      <a:noFill/>
                    </a:lnR>
                    <a:lnT>
                      <a:noFill/>
                    </a:lnT>
                    <a:lnB>
                      <a:noFill/>
                    </a:lnB>
                  </a:tcPr>
                </a:tc>
                <a:tc>
                  <a:txBody>
                    <a:bodyPr/>
                    <a:lstStyle/>
                    <a:p>
                      <a:pPr algn="ctr">
                        <a:spcAft>
                          <a:spcPts val="0"/>
                        </a:spcAft>
                      </a:pPr>
                      <a:endParaRPr lang="es-ES" sz="1100" dirty="0">
                        <a:latin typeface="Arial"/>
                        <a:ea typeface="Times New Roman"/>
                      </a:endParaRPr>
                    </a:p>
                  </a:txBody>
                  <a:tcPr marL="68580" marR="68580" marT="0" marB="0" anchor="ctr">
                    <a:lnL>
                      <a:noFill/>
                    </a:lnL>
                    <a:lnR>
                      <a:noFill/>
                    </a:lnR>
                    <a:lnT>
                      <a:noFill/>
                    </a:lnT>
                    <a:lnB>
                      <a:noFill/>
                    </a:lnB>
                  </a:tcPr>
                </a:tc>
                <a:tc>
                  <a:txBody>
                    <a:bodyPr/>
                    <a:lstStyle/>
                    <a:p>
                      <a:pPr algn="ctr">
                        <a:spcAft>
                          <a:spcPts val="0"/>
                        </a:spcAft>
                      </a:pPr>
                      <a:endParaRPr lang="es-ES" sz="1100">
                        <a:latin typeface="Arial"/>
                        <a:ea typeface="Times New Roman"/>
                      </a:endParaRPr>
                    </a:p>
                  </a:txBody>
                  <a:tcPr marL="68580" marR="68580" marT="0" marB="0" anchor="ctr">
                    <a:lnL>
                      <a:noFill/>
                    </a:lnL>
                    <a:lnR>
                      <a:noFill/>
                    </a:lnR>
                    <a:lnT>
                      <a:noFill/>
                    </a:lnT>
                    <a:lnB>
                      <a:noFill/>
                    </a:lnB>
                  </a:tcPr>
                </a:tc>
                <a:tc>
                  <a:txBody>
                    <a:bodyPr/>
                    <a:lstStyle/>
                    <a:p>
                      <a:pPr algn="ctr">
                        <a:spcAft>
                          <a:spcPts val="0"/>
                        </a:spcAft>
                      </a:pPr>
                      <a:endParaRPr lang="es-ES" sz="1100">
                        <a:latin typeface="Arial"/>
                        <a:ea typeface="Times New Roman"/>
                      </a:endParaRPr>
                    </a:p>
                  </a:txBody>
                  <a:tcPr marL="68580" marR="68580" marT="0" marB="0" anchor="ctr">
                    <a:lnL>
                      <a:noFill/>
                    </a:lnL>
                    <a:lnR>
                      <a:noFill/>
                    </a:lnR>
                    <a:lnT>
                      <a:noFill/>
                    </a:lnT>
                    <a:lnB>
                      <a:noFill/>
                    </a:lnB>
                  </a:tcPr>
                </a:tc>
              </a:tr>
              <a:tr h="258649">
                <a:tc>
                  <a:txBody>
                    <a:bodyPr/>
                    <a:lstStyle/>
                    <a:p>
                      <a:pPr>
                        <a:spcAft>
                          <a:spcPts val="0"/>
                        </a:spcAft>
                      </a:pPr>
                      <a:r>
                        <a:rPr lang="es-ES" sz="1100" b="1" i="1" dirty="0">
                          <a:latin typeface="Arial"/>
                          <a:ea typeface="Times New Roman"/>
                        </a:rPr>
                        <a:t>TMAR GLOBAL</a:t>
                      </a:r>
                      <a:endParaRPr lang="es-ES" sz="1100" dirty="0">
                        <a:latin typeface="Arial"/>
                        <a:ea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ES" sz="1100" dirty="0">
                        <a:latin typeface="Arial"/>
                        <a:ea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ES" sz="1100" dirty="0">
                        <a:latin typeface="Arial"/>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ES" sz="1100" dirty="0">
                        <a:latin typeface="Arial"/>
                        <a:ea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i="1" dirty="0">
                          <a:latin typeface="Arial"/>
                          <a:ea typeface="Times New Roman"/>
                        </a:rPr>
                        <a:t>11.10%</a:t>
                      </a:r>
                      <a:endParaRPr lang="es-ES" sz="1100" dirty="0">
                        <a:latin typeface="Arial"/>
                        <a:ea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14" name="13 CuadroTexto"/>
          <p:cNvSpPr txBox="1"/>
          <p:nvPr/>
        </p:nvSpPr>
        <p:spPr>
          <a:xfrm>
            <a:off x="285720" y="1571612"/>
            <a:ext cx="3643338" cy="584775"/>
          </a:xfrm>
          <a:prstGeom prst="rect">
            <a:avLst/>
          </a:prstGeom>
          <a:noFill/>
        </p:spPr>
        <p:txBody>
          <a:bodyPr wrap="square" rtlCol="0">
            <a:spAutoFit/>
          </a:bodyPr>
          <a:lstStyle/>
          <a:p>
            <a:pPr algn="ctr"/>
            <a:r>
              <a:rPr lang="es-ES" sz="1600" b="1" i="1" dirty="0" smtClean="0">
                <a:latin typeface="Arial" pitchFamily="34" charset="0"/>
                <a:cs typeface="Arial" pitchFamily="34" charset="0"/>
              </a:rPr>
              <a:t>VALOR ACTUAL NETO DEL PROYECTO SIN FINANCIAMIENTO</a:t>
            </a:r>
            <a:endParaRPr lang="es-ES" sz="1600" b="1" i="1" dirty="0">
              <a:latin typeface="Arial" pitchFamily="34" charset="0"/>
              <a:cs typeface="Arial" pitchFamily="34" charset="0"/>
            </a:endParaRPr>
          </a:p>
        </p:txBody>
      </p:sp>
      <p:sp>
        <p:nvSpPr>
          <p:cNvPr id="12" name="11 CuadroTexto"/>
          <p:cNvSpPr txBox="1"/>
          <p:nvPr/>
        </p:nvSpPr>
        <p:spPr>
          <a:xfrm>
            <a:off x="4572000" y="1558341"/>
            <a:ext cx="3643338" cy="584775"/>
          </a:xfrm>
          <a:prstGeom prst="rect">
            <a:avLst/>
          </a:prstGeom>
          <a:noFill/>
        </p:spPr>
        <p:txBody>
          <a:bodyPr wrap="square" rtlCol="0">
            <a:spAutoFit/>
          </a:bodyPr>
          <a:lstStyle/>
          <a:p>
            <a:pPr algn="ctr"/>
            <a:r>
              <a:rPr lang="es-ES" sz="1600" b="1" i="1" dirty="0" smtClean="0">
                <a:latin typeface="Arial" pitchFamily="34" charset="0"/>
                <a:cs typeface="Arial" pitchFamily="34" charset="0"/>
              </a:rPr>
              <a:t>VALOR ACTUAL NETO DEL PROYECTO CON FINANCIAMIENTO</a:t>
            </a:r>
            <a:endParaRPr lang="es-ES" sz="1600" b="1" i="1" dirty="0">
              <a:latin typeface="Arial" pitchFamily="34" charset="0"/>
              <a:cs typeface="Arial" pitchFamily="34" charset="0"/>
            </a:endParaRPr>
          </a:p>
        </p:txBody>
      </p:sp>
      <p:sp>
        <p:nvSpPr>
          <p:cNvPr id="15" name="14 Rectángulo"/>
          <p:cNvSpPr/>
          <p:nvPr/>
        </p:nvSpPr>
        <p:spPr>
          <a:xfrm>
            <a:off x="357158" y="2116573"/>
            <a:ext cx="2214562" cy="1169551"/>
          </a:xfrm>
          <a:prstGeom prst="rect">
            <a:avLst/>
          </a:prstGeom>
        </p:spPr>
        <p:txBody>
          <a:bodyPr wrap="square">
            <a:spAutoFit/>
          </a:bodyPr>
          <a:lstStyle/>
          <a:p>
            <a:pPr lvl="0" algn="just" fontAlgn="base">
              <a:spcBef>
                <a:spcPct val="0"/>
              </a:spcBef>
              <a:spcAft>
                <a:spcPct val="0"/>
              </a:spcAft>
            </a:pPr>
            <a:r>
              <a:rPr lang="es-ES" sz="1400" dirty="0" smtClean="0">
                <a:latin typeface="Arial" pitchFamily="34" charset="0"/>
                <a:ea typeface="Calibri" pitchFamily="34" charset="0"/>
              </a:rPr>
              <a:t>Datos:</a:t>
            </a:r>
          </a:p>
          <a:p>
            <a:pPr lvl="0" algn="just" fontAlgn="base">
              <a:spcBef>
                <a:spcPct val="0"/>
              </a:spcBef>
              <a:spcAft>
                <a:spcPct val="0"/>
              </a:spcAft>
            </a:pPr>
            <a:endParaRPr lang="es-ES" sz="1400" dirty="0" smtClean="0">
              <a:latin typeface="Arial" pitchFamily="34" charset="0"/>
            </a:endParaRPr>
          </a:p>
          <a:p>
            <a:pPr lvl="0" algn="just" eaLnBrk="0" fontAlgn="base" hangingPunct="0">
              <a:spcBef>
                <a:spcPct val="0"/>
              </a:spcBef>
              <a:spcAft>
                <a:spcPct val="0"/>
              </a:spcAft>
            </a:pPr>
            <a:r>
              <a:rPr lang="es-ES" sz="1400" dirty="0" smtClean="0">
                <a:latin typeface="Arial" pitchFamily="34" charset="0"/>
                <a:ea typeface="Calibri" pitchFamily="34" charset="0"/>
              </a:rPr>
              <a:t>P = - 231.103,48</a:t>
            </a:r>
            <a:endParaRPr lang="es-ES" sz="1400" dirty="0" smtClean="0">
              <a:latin typeface="Arial" pitchFamily="34" charset="0"/>
            </a:endParaRPr>
          </a:p>
          <a:p>
            <a:pPr lvl="0" algn="just" eaLnBrk="0" fontAlgn="base" hangingPunct="0">
              <a:spcBef>
                <a:spcPct val="0"/>
              </a:spcBef>
              <a:spcAft>
                <a:spcPct val="0"/>
              </a:spcAft>
            </a:pPr>
            <a:r>
              <a:rPr lang="es-ES" sz="1400" dirty="0" smtClean="0">
                <a:latin typeface="Arial" pitchFamily="34" charset="0"/>
                <a:ea typeface="Calibri" pitchFamily="34" charset="0"/>
              </a:rPr>
              <a:t>FE = Flujo de fondos</a:t>
            </a:r>
            <a:endParaRPr lang="es-ES" sz="1400" dirty="0" smtClean="0">
              <a:latin typeface="Arial" pitchFamily="34" charset="0"/>
            </a:endParaRPr>
          </a:p>
          <a:p>
            <a:pPr lvl="0" algn="just" eaLnBrk="0" fontAlgn="base" hangingPunct="0">
              <a:spcBef>
                <a:spcPct val="0"/>
              </a:spcBef>
              <a:spcAft>
                <a:spcPct val="0"/>
              </a:spcAft>
            </a:pPr>
            <a:r>
              <a:rPr lang="es-ES" sz="1400" dirty="0" smtClean="0">
                <a:latin typeface="Arial" pitchFamily="34" charset="0"/>
                <a:ea typeface="Calibri" pitchFamily="34" charset="0"/>
              </a:rPr>
              <a:t>i = 15,22%</a:t>
            </a:r>
            <a:endParaRPr lang="es-ES" sz="1400" dirty="0" smtClean="0">
              <a:latin typeface="Arial" pitchFamily="34" charset="0"/>
            </a:endParaRPr>
          </a:p>
        </p:txBody>
      </p:sp>
      <p:sp>
        <p:nvSpPr>
          <p:cNvPr id="18" name="17 Rectángulo"/>
          <p:cNvSpPr/>
          <p:nvPr/>
        </p:nvSpPr>
        <p:spPr>
          <a:xfrm>
            <a:off x="4786314" y="2143116"/>
            <a:ext cx="2214562" cy="1169551"/>
          </a:xfrm>
          <a:prstGeom prst="rect">
            <a:avLst/>
          </a:prstGeom>
        </p:spPr>
        <p:txBody>
          <a:bodyPr wrap="square">
            <a:spAutoFit/>
          </a:bodyPr>
          <a:lstStyle/>
          <a:p>
            <a:pPr lvl="0" algn="just" fontAlgn="base">
              <a:spcBef>
                <a:spcPct val="0"/>
              </a:spcBef>
              <a:spcAft>
                <a:spcPct val="0"/>
              </a:spcAft>
            </a:pPr>
            <a:r>
              <a:rPr lang="es-ES" sz="1400" dirty="0" smtClean="0">
                <a:latin typeface="Arial" pitchFamily="34" charset="0"/>
                <a:ea typeface="Calibri" pitchFamily="34" charset="0"/>
              </a:rPr>
              <a:t>Datos:</a:t>
            </a:r>
          </a:p>
          <a:p>
            <a:pPr lvl="0" algn="just" fontAlgn="base">
              <a:spcBef>
                <a:spcPct val="0"/>
              </a:spcBef>
              <a:spcAft>
                <a:spcPct val="0"/>
              </a:spcAft>
            </a:pPr>
            <a:endParaRPr lang="es-ES" sz="1400" dirty="0" smtClean="0">
              <a:latin typeface="Arial" pitchFamily="34" charset="0"/>
            </a:endParaRPr>
          </a:p>
          <a:p>
            <a:pPr lvl="0" algn="just" eaLnBrk="0" fontAlgn="base" hangingPunct="0">
              <a:spcBef>
                <a:spcPct val="0"/>
              </a:spcBef>
              <a:spcAft>
                <a:spcPct val="0"/>
              </a:spcAft>
            </a:pPr>
            <a:r>
              <a:rPr lang="es-ES" sz="1400" dirty="0" smtClean="0">
                <a:latin typeface="Arial" pitchFamily="34" charset="0"/>
                <a:ea typeface="Calibri" pitchFamily="34" charset="0"/>
              </a:rPr>
              <a:t>P = - 92.441,39</a:t>
            </a:r>
            <a:endParaRPr lang="es-ES" sz="1400" dirty="0" smtClean="0">
              <a:latin typeface="Arial" pitchFamily="34" charset="0"/>
            </a:endParaRPr>
          </a:p>
          <a:p>
            <a:pPr lvl="0" algn="just" eaLnBrk="0" fontAlgn="base" hangingPunct="0">
              <a:spcBef>
                <a:spcPct val="0"/>
              </a:spcBef>
              <a:spcAft>
                <a:spcPct val="0"/>
              </a:spcAft>
            </a:pPr>
            <a:r>
              <a:rPr lang="es-ES" sz="1400" dirty="0" smtClean="0">
                <a:latin typeface="Arial" pitchFamily="34" charset="0"/>
                <a:ea typeface="Calibri" pitchFamily="34" charset="0"/>
              </a:rPr>
              <a:t>FE = Flujo de fondos</a:t>
            </a:r>
            <a:endParaRPr lang="es-ES" sz="1400" dirty="0" smtClean="0">
              <a:latin typeface="Arial" pitchFamily="34" charset="0"/>
            </a:endParaRPr>
          </a:p>
          <a:p>
            <a:pPr lvl="0" algn="just" eaLnBrk="0" fontAlgn="base" hangingPunct="0">
              <a:spcBef>
                <a:spcPct val="0"/>
              </a:spcBef>
              <a:spcAft>
                <a:spcPct val="0"/>
              </a:spcAft>
            </a:pPr>
            <a:r>
              <a:rPr lang="es-ES" sz="1400" dirty="0" smtClean="0">
                <a:latin typeface="Arial" pitchFamily="34" charset="0"/>
                <a:ea typeface="Calibri" pitchFamily="34" charset="0"/>
              </a:rPr>
              <a:t>i = 11,10%</a:t>
            </a:r>
            <a:endParaRPr lang="es-ES" sz="1400" dirty="0" smtClean="0">
              <a:latin typeface="Arial" pitchFamily="34" charset="0"/>
            </a:endParaRPr>
          </a:p>
        </p:txBody>
      </p:sp>
      <p:sp>
        <p:nvSpPr>
          <p:cNvPr id="11" name="10 CuadroTexto"/>
          <p:cNvSpPr txBox="1"/>
          <p:nvPr/>
        </p:nvSpPr>
        <p:spPr>
          <a:xfrm>
            <a:off x="500034" y="6143644"/>
            <a:ext cx="6634210" cy="338554"/>
          </a:xfrm>
          <a:prstGeom prst="rect">
            <a:avLst/>
          </a:prstGeom>
          <a:noFill/>
        </p:spPr>
        <p:txBody>
          <a:bodyPr wrap="square" rtlCol="0">
            <a:spAutoFit/>
          </a:bodyPr>
          <a:lstStyle/>
          <a:p>
            <a:r>
              <a:rPr lang="es-ES" sz="1600" b="1" dirty="0" smtClean="0">
                <a:latin typeface="Arial" pitchFamily="34" charset="0"/>
                <a:cs typeface="Arial" pitchFamily="34" charset="0"/>
              </a:rPr>
              <a:t>Criterio de evaluación: VAN &gt; 0    =&gt;    se acepta</a:t>
            </a:r>
            <a:endParaRPr lang="es-ES" sz="1600" b="1" dirty="0">
              <a:latin typeface="Arial" pitchFamily="34" charset="0"/>
              <a:cs typeface="Arial" pitchFamily="34" charset="0"/>
            </a:endParaRPr>
          </a:p>
        </p:txBody>
      </p:sp>
      <p:graphicFrame>
        <p:nvGraphicFramePr>
          <p:cNvPr id="10" name="9 Tabla"/>
          <p:cNvGraphicFramePr>
            <a:graphicFrameLocks noGrp="1"/>
          </p:cNvGraphicFramePr>
          <p:nvPr/>
        </p:nvGraphicFramePr>
        <p:xfrm>
          <a:off x="428596" y="3357562"/>
          <a:ext cx="3500462" cy="2643209"/>
        </p:xfrm>
        <a:graphic>
          <a:graphicData uri="http://schemas.openxmlformats.org/drawingml/2006/table">
            <a:tbl>
              <a:tblPr/>
              <a:tblGrid>
                <a:gridCol w="956718"/>
                <a:gridCol w="1271872"/>
                <a:gridCol w="1271872"/>
              </a:tblGrid>
              <a:tr h="528641">
                <a:tc>
                  <a:txBody>
                    <a:bodyPr/>
                    <a:lstStyle/>
                    <a:p>
                      <a:pPr algn="ctr">
                        <a:spcAft>
                          <a:spcPts val="0"/>
                        </a:spcAft>
                      </a:pPr>
                      <a:r>
                        <a:rPr lang="es-ES" sz="1100" b="1" dirty="0">
                          <a:solidFill>
                            <a:srgbClr val="FFC000"/>
                          </a:solidFill>
                          <a:latin typeface="Arial"/>
                          <a:ea typeface="Times New Roman"/>
                          <a:cs typeface="Times New Roman"/>
                        </a:rPr>
                        <a:t>AÑO</a:t>
                      </a:r>
                      <a:endParaRPr lang="es-ES" sz="11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cs typeface="Times New Roman"/>
                        </a:rPr>
                        <a:t>FLUJO DE FONDOS</a:t>
                      </a:r>
                      <a:endParaRPr lang="es-ES" sz="11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cs typeface="Times New Roman"/>
                        </a:rPr>
                        <a:t>FLUJO DE FONDOS ACTUALIZADO</a:t>
                      </a:r>
                      <a:endParaRPr lang="es-ES" sz="11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176214">
                <a:tc>
                  <a:txBody>
                    <a:bodyPr/>
                    <a:lstStyle/>
                    <a:p>
                      <a:pPr algn="ctr">
                        <a:spcAft>
                          <a:spcPts val="0"/>
                        </a:spcAft>
                      </a:pPr>
                      <a:r>
                        <a:rPr lang="es-ES" sz="1100" b="1">
                          <a:solidFill>
                            <a:schemeClr val="tx1"/>
                          </a:solidFill>
                          <a:latin typeface="Arial"/>
                          <a:ea typeface="Times New Roman"/>
                          <a:cs typeface="Times New Roman"/>
                        </a:rPr>
                        <a:t>0</a:t>
                      </a:r>
                      <a:endParaRPr lang="es-ES" sz="110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100" dirty="0">
                          <a:solidFill>
                            <a:schemeClr val="tx1"/>
                          </a:solidFill>
                          <a:latin typeface="Arial"/>
                          <a:ea typeface="Times New Roman"/>
                          <a:cs typeface="Times New Roman"/>
                        </a:rPr>
                        <a:t>-  231.103,48 </a:t>
                      </a: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100" dirty="0">
                          <a:solidFill>
                            <a:schemeClr val="tx1"/>
                          </a:solidFill>
                          <a:latin typeface="Arial"/>
                          <a:ea typeface="Times New Roman"/>
                          <a:cs typeface="Times New Roman"/>
                        </a:rPr>
                        <a:t>-231.103,48</a:t>
                      </a: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1</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76.860,21 </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66.707,35</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2</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85.695,53 </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64.550,92</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3</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87.214,34 </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57.016,99</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4</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     73.748,02 </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41.844,55</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5</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     91.552,36 </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45.084,80</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6</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     92.247,60 </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39.426,47</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7</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     76.879,08 </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28.517,61</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8</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     93.703,63 </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30.167,09</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9</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     93.629,05 </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26.161,33</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10</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cs typeface="Times New Roman"/>
                        </a:rPr>
                        <a:t>     77.983,83 </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100" dirty="0">
                          <a:solidFill>
                            <a:schemeClr val="tx1"/>
                          </a:solidFill>
                          <a:latin typeface="Arial"/>
                          <a:ea typeface="Times New Roman"/>
                          <a:cs typeface="Times New Roman"/>
                        </a:rPr>
                        <a:t>18.911,49</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176214">
                <a:tc gridSpan="2">
                  <a:txBody>
                    <a:bodyPr/>
                    <a:lstStyle/>
                    <a:p>
                      <a:pPr algn="r">
                        <a:spcAft>
                          <a:spcPts val="0"/>
                        </a:spcAft>
                      </a:pPr>
                      <a:r>
                        <a:rPr lang="es-ES" sz="1100" b="1" i="1" dirty="0">
                          <a:solidFill>
                            <a:schemeClr val="tx1"/>
                          </a:solidFill>
                          <a:latin typeface="Arial"/>
                          <a:ea typeface="Times New Roman"/>
                          <a:cs typeface="Times New Roman"/>
                        </a:rPr>
                        <a:t>VAN</a:t>
                      </a:r>
                      <a:endParaRPr lang="es-ES" sz="1100" dirty="0">
                        <a:solidFill>
                          <a:schemeClr val="tx1"/>
                        </a:solidFill>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c>
                  <a:txBody>
                    <a:bodyPr/>
                    <a:lstStyle/>
                    <a:p>
                      <a:pPr algn="r">
                        <a:spcAft>
                          <a:spcPts val="0"/>
                        </a:spcAft>
                      </a:pPr>
                      <a:r>
                        <a:rPr lang="es-ES" sz="1100" b="1" i="1" dirty="0">
                          <a:solidFill>
                            <a:schemeClr val="tx1"/>
                          </a:solidFill>
                          <a:latin typeface="Arial"/>
                          <a:ea typeface="Times New Roman"/>
                          <a:cs typeface="Times New Roman"/>
                        </a:rPr>
                        <a:t>187.285,12</a:t>
                      </a:r>
                      <a:endParaRPr lang="es-ES" sz="1100" dirty="0">
                        <a:solidFill>
                          <a:schemeClr val="tx1"/>
                        </a:solidFill>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graphicFrame>
        <p:nvGraphicFramePr>
          <p:cNvPr id="13" name="12 Tabla"/>
          <p:cNvGraphicFramePr>
            <a:graphicFrameLocks noGrp="1"/>
          </p:cNvGraphicFramePr>
          <p:nvPr/>
        </p:nvGraphicFramePr>
        <p:xfrm>
          <a:off x="4643438" y="3357562"/>
          <a:ext cx="4071966" cy="2643209"/>
        </p:xfrm>
        <a:graphic>
          <a:graphicData uri="http://schemas.openxmlformats.org/drawingml/2006/table">
            <a:tbl>
              <a:tblPr/>
              <a:tblGrid>
                <a:gridCol w="992525"/>
                <a:gridCol w="1603712"/>
                <a:gridCol w="1475729"/>
              </a:tblGrid>
              <a:tr h="528641">
                <a:tc>
                  <a:txBody>
                    <a:bodyPr/>
                    <a:lstStyle/>
                    <a:p>
                      <a:pPr algn="ctr">
                        <a:spcAft>
                          <a:spcPts val="0"/>
                        </a:spcAft>
                      </a:pPr>
                      <a:r>
                        <a:rPr lang="es-ES" sz="1100" b="1" dirty="0">
                          <a:solidFill>
                            <a:srgbClr val="FFC000"/>
                          </a:solidFill>
                          <a:latin typeface="Arial"/>
                          <a:ea typeface="Times New Roman"/>
                          <a:cs typeface="Times New Roman"/>
                        </a:rPr>
                        <a:t>AÑO</a:t>
                      </a:r>
                      <a:endParaRPr lang="es-ES" sz="11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cs typeface="Times New Roman"/>
                        </a:rPr>
                        <a:t>FLUJO DE FONDOS</a:t>
                      </a:r>
                      <a:endParaRPr lang="es-ES" sz="11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1100" b="1" dirty="0">
                          <a:solidFill>
                            <a:srgbClr val="FFC000"/>
                          </a:solidFill>
                          <a:latin typeface="Arial"/>
                          <a:ea typeface="Times New Roman"/>
                          <a:cs typeface="Times New Roman"/>
                        </a:rPr>
                        <a:t>FLUJO DE FONDOS ACTUALIZADO</a:t>
                      </a:r>
                      <a:endParaRPr lang="es-ES" sz="11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176214">
                <a:tc>
                  <a:txBody>
                    <a:bodyPr/>
                    <a:lstStyle/>
                    <a:p>
                      <a:pPr algn="ctr">
                        <a:spcAft>
                          <a:spcPts val="0"/>
                        </a:spcAft>
                      </a:pPr>
                      <a:r>
                        <a:rPr lang="es-ES" sz="1100" b="1">
                          <a:solidFill>
                            <a:schemeClr val="tx1"/>
                          </a:solidFill>
                          <a:latin typeface="Arial"/>
                          <a:ea typeface="Times New Roman"/>
                          <a:cs typeface="Times New Roman"/>
                        </a:rPr>
                        <a:t>0</a:t>
                      </a:r>
                      <a:endParaRPr lang="es-ES" sz="110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100" dirty="0">
                          <a:solidFill>
                            <a:schemeClr val="tx1"/>
                          </a:solidFill>
                          <a:latin typeface="Arial"/>
                          <a:ea typeface="Times New Roman"/>
                          <a:cs typeface="Times New Roman"/>
                        </a:rPr>
                        <a:t>-92.441,39</a:t>
                      </a: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100">
                          <a:solidFill>
                            <a:schemeClr val="tx1"/>
                          </a:solidFill>
                          <a:latin typeface="Arial"/>
                          <a:ea typeface="Times New Roman"/>
                          <a:cs typeface="Times New Roman"/>
                        </a:rPr>
                        <a:t>-92.441,39</a:t>
                      </a: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1</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67.006,89</a:t>
                      </a: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60.312,23</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2</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75.842,20</a:t>
                      </a: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61.444,47</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3</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65.996,93</a:t>
                      </a: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48.126,20</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4</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52.067,93</a:t>
                      </a: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34.175,44</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5</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69.357,28</a:t>
                      </a: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40.975,27</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6</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69.479,33</a:t>
                      </a: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36.946,33</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7</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53.472,84</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25.593,81</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8</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69.587,32</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29.979,03</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9</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a:solidFill>
                            <a:schemeClr val="tx1"/>
                          </a:solidFill>
                          <a:latin typeface="Arial"/>
                          <a:ea typeface="Times New Roman"/>
                          <a:cs typeface="Times New Roman"/>
                        </a:rPr>
                        <a:t>68.722,40</a:t>
                      </a: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26.648,44</a:t>
                      </a:r>
                    </a:p>
                  </a:txBody>
                  <a:tcPr marL="44450" marR="44450" marT="0" marB="0" anchor="ctr">
                    <a:lnL>
                      <a:noFill/>
                    </a:lnL>
                    <a:lnR>
                      <a:noFill/>
                    </a:lnR>
                    <a:lnT>
                      <a:noFill/>
                    </a:lnT>
                    <a:lnB>
                      <a:noFill/>
                    </a:lnB>
                  </a:tcPr>
                </a:tc>
              </a:tr>
              <a:tr h="176214">
                <a:tc>
                  <a:txBody>
                    <a:bodyPr/>
                    <a:lstStyle/>
                    <a:p>
                      <a:pPr algn="ctr">
                        <a:spcAft>
                          <a:spcPts val="0"/>
                        </a:spcAft>
                      </a:pPr>
                      <a:r>
                        <a:rPr lang="es-ES" sz="1100" b="1">
                          <a:solidFill>
                            <a:schemeClr val="tx1"/>
                          </a:solidFill>
                          <a:latin typeface="Arial"/>
                          <a:ea typeface="Times New Roman"/>
                          <a:cs typeface="Times New Roman"/>
                        </a:rPr>
                        <a:t>10</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100">
                          <a:solidFill>
                            <a:schemeClr val="tx1"/>
                          </a:solidFill>
                          <a:latin typeface="Arial"/>
                          <a:ea typeface="Times New Roman"/>
                          <a:cs typeface="Times New Roman"/>
                        </a:rPr>
                        <a:t>52.197,52</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100" dirty="0">
                          <a:solidFill>
                            <a:schemeClr val="tx1"/>
                          </a:solidFill>
                          <a:latin typeface="Arial"/>
                          <a:ea typeface="Times New Roman"/>
                          <a:cs typeface="Times New Roman"/>
                        </a:rPr>
                        <a:t>18.218,36</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176214">
                <a:tc gridSpan="2">
                  <a:txBody>
                    <a:bodyPr/>
                    <a:lstStyle/>
                    <a:p>
                      <a:pPr algn="r">
                        <a:spcAft>
                          <a:spcPts val="0"/>
                        </a:spcAft>
                      </a:pPr>
                      <a:r>
                        <a:rPr lang="es-ES" sz="1100" b="1" i="1" dirty="0">
                          <a:solidFill>
                            <a:schemeClr val="tx1"/>
                          </a:solidFill>
                          <a:latin typeface="Arial"/>
                          <a:ea typeface="Times New Roman"/>
                          <a:cs typeface="Times New Roman"/>
                        </a:rPr>
                        <a:t>VAN</a:t>
                      </a:r>
                      <a:endParaRPr lang="es-ES" sz="1100" dirty="0">
                        <a:solidFill>
                          <a:schemeClr val="tx1"/>
                        </a:solidFill>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s-ES"/>
                    </a:p>
                  </a:txBody>
                  <a:tcPr/>
                </a:tc>
                <a:tc>
                  <a:txBody>
                    <a:bodyPr/>
                    <a:lstStyle/>
                    <a:p>
                      <a:pPr algn="r">
                        <a:spcAft>
                          <a:spcPts val="0"/>
                        </a:spcAft>
                      </a:pPr>
                      <a:r>
                        <a:rPr lang="es-ES" sz="1100" b="1" i="1" dirty="0">
                          <a:solidFill>
                            <a:schemeClr val="tx1"/>
                          </a:solidFill>
                          <a:latin typeface="Arial"/>
                          <a:ea typeface="Times New Roman"/>
                          <a:cs typeface="Times New Roman"/>
                        </a:rPr>
                        <a:t>289.978,17</a:t>
                      </a:r>
                      <a:endParaRPr lang="es-ES" sz="1100" dirty="0">
                        <a:solidFill>
                          <a:schemeClr val="tx1"/>
                        </a:solidFill>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4" name="13 CuadroTexto"/>
          <p:cNvSpPr txBox="1"/>
          <p:nvPr/>
        </p:nvSpPr>
        <p:spPr>
          <a:xfrm>
            <a:off x="285720" y="1500174"/>
            <a:ext cx="3643338" cy="584775"/>
          </a:xfrm>
          <a:prstGeom prst="rect">
            <a:avLst/>
          </a:prstGeom>
          <a:noFill/>
        </p:spPr>
        <p:txBody>
          <a:bodyPr wrap="square" rtlCol="0">
            <a:spAutoFit/>
          </a:bodyPr>
          <a:lstStyle/>
          <a:p>
            <a:pPr algn="just"/>
            <a:r>
              <a:rPr lang="es-ES" sz="1600" b="1" i="1" dirty="0" smtClean="0">
                <a:latin typeface="Arial" pitchFamily="34" charset="0"/>
                <a:cs typeface="Arial" pitchFamily="34" charset="0"/>
              </a:rPr>
              <a:t>TASA INTERNA DE RETORNO DEL PROYECTO SIN FINANCIAMIENTO</a:t>
            </a:r>
            <a:endParaRPr lang="es-ES" sz="1600" b="1" i="1" dirty="0">
              <a:latin typeface="Arial" pitchFamily="34" charset="0"/>
              <a:cs typeface="Arial" pitchFamily="34" charset="0"/>
            </a:endParaRPr>
          </a:p>
        </p:txBody>
      </p:sp>
      <p:sp>
        <p:nvSpPr>
          <p:cNvPr id="12" name="11 CuadroTexto"/>
          <p:cNvSpPr txBox="1"/>
          <p:nvPr/>
        </p:nvSpPr>
        <p:spPr>
          <a:xfrm>
            <a:off x="4572000" y="1500174"/>
            <a:ext cx="3643338" cy="584775"/>
          </a:xfrm>
          <a:prstGeom prst="rect">
            <a:avLst/>
          </a:prstGeom>
          <a:noFill/>
        </p:spPr>
        <p:txBody>
          <a:bodyPr wrap="square" rtlCol="0">
            <a:spAutoFit/>
          </a:bodyPr>
          <a:lstStyle/>
          <a:p>
            <a:pPr algn="just"/>
            <a:r>
              <a:rPr lang="es-ES" sz="1600" b="1" i="1" dirty="0" smtClean="0">
                <a:latin typeface="Arial" pitchFamily="34" charset="0"/>
                <a:cs typeface="Arial" pitchFamily="34" charset="0"/>
              </a:rPr>
              <a:t>TASA INTERNA DE RETORNO DEL PROYECTO CON FINANCIAMIENTO</a:t>
            </a:r>
            <a:endParaRPr lang="es-ES" sz="1600" b="1" i="1" dirty="0">
              <a:latin typeface="Arial" pitchFamily="34" charset="0"/>
              <a:cs typeface="Arial" pitchFamily="34" charset="0"/>
            </a:endParaRPr>
          </a:p>
        </p:txBody>
      </p:sp>
      <p:sp>
        <p:nvSpPr>
          <p:cNvPr id="9" name="8 CuadroTexto"/>
          <p:cNvSpPr txBox="1"/>
          <p:nvPr/>
        </p:nvSpPr>
        <p:spPr>
          <a:xfrm>
            <a:off x="500034" y="6072206"/>
            <a:ext cx="6634210" cy="338554"/>
          </a:xfrm>
          <a:prstGeom prst="rect">
            <a:avLst/>
          </a:prstGeom>
          <a:noFill/>
        </p:spPr>
        <p:txBody>
          <a:bodyPr wrap="square" rtlCol="0">
            <a:spAutoFit/>
          </a:bodyPr>
          <a:lstStyle/>
          <a:p>
            <a:r>
              <a:rPr lang="es-ES" sz="1600" b="1" dirty="0" smtClean="0">
                <a:latin typeface="Arial" pitchFamily="34" charset="0"/>
                <a:cs typeface="Arial" pitchFamily="34" charset="0"/>
              </a:rPr>
              <a:t>Criterio de evaluación: TIR &gt; TMAR    =&gt;    se acepta</a:t>
            </a:r>
            <a:endParaRPr lang="es-ES" sz="1600" b="1" dirty="0">
              <a:latin typeface="Arial" pitchFamily="34" charset="0"/>
              <a:cs typeface="Arial" pitchFamily="34" charset="0"/>
            </a:endParaRPr>
          </a:p>
        </p:txBody>
      </p:sp>
      <p:graphicFrame>
        <p:nvGraphicFramePr>
          <p:cNvPr id="10" name="9 Tabla"/>
          <p:cNvGraphicFramePr>
            <a:graphicFrameLocks noGrp="1"/>
          </p:cNvGraphicFramePr>
          <p:nvPr/>
        </p:nvGraphicFramePr>
        <p:xfrm>
          <a:off x="428596" y="2357430"/>
          <a:ext cx="3571900" cy="3500466"/>
        </p:xfrm>
        <a:graphic>
          <a:graphicData uri="http://schemas.openxmlformats.org/drawingml/2006/table">
            <a:tbl>
              <a:tblPr/>
              <a:tblGrid>
                <a:gridCol w="1620158"/>
                <a:gridCol w="1951742"/>
              </a:tblGrid>
              <a:tr h="456582">
                <a:tc>
                  <a:txBody>
                    <a:bodyPr/>
                    <a:lstStyle/>
                    <a:p>
                      <a:pPr algn="ctr">
                        <a:spcAft>
                          <a:spcPts val="0"/>
                        </a:spcAft>
                      </a:pPr>
                      <a:r>
                        <a:rPr lang="es-MX" sz="1100" b="1" dirty="0">
                          <a:solidFill>
                            <a:srgbClr val="FFC000"/>
                          </a:solidFill>
                          <a:latin typeface="Arial"/>
                          <a:ea typeface="Times New Roman"/>
                          <a:cs typeface="Times New Roman"/>
                        </a:rPr>
                        <a:t>AÑO</a:t>
                      </a:r>
                      <a:endParaRPr lang="es-ES" sz="1100" dirty="0">
                        <a:solidFill>
                          <a:srgbClr val="FFC000"/>
                        </a:solidFill>
                        <a:latin typeface="Arial"/>
                        <a:ea typeface="Times New Roman"/>
                        <a:cs typeface="Times New Roman"/>
                      </a:endParaRPr>
                    </a:p>
                  </a:txBody>
                  <a:tcPr marL="44450" marR="44450" marT="0" marB="0" anchor="ctr">
                    <a:lnL>
                      <a:noFill/>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FLUJO DE FONDOS</a:t>
                      </a:r>
                      <a:endParaRPr lang="es-ES" sz="1100" dirty="0">
                        <a:solidFill>
                          <a:srgbClr val="FFC000"/>
                        </a:solidFill>
                        <a:latin typeface="Arial"/>
                        <a:ea typeface="Times New Roman"/>
                        <a:cs typeface="Times New Roman"/>
                      </a:endParaRPr>
                    </a:p>
                  </a:txBody>
                  <a:tcPr marL="44450" marR="44450" marT="0" marB="0" anchor="ctr">
                    <a:lnL>
                      <a:noFill/>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53657">
                <a:tc>
                  <a:txBody>
                    <a:bodyPr/>
                    <a:lstStyle/>
                    <a:p>
                      <a:pPr algn="ctr">
                        <a:spcAft>
                          <a:spcPts val="0"/>
                        </a:spcAft>
                      </a:pPr>
                      <a:r>
                        <a:rPr lang="es-MX" sz="1100" b="1" dirty="0">
                          <a:solidFill>
                            <a:schemeClr val="tx1"/>
                          </a:solidFill>
                          <a:latin typeface="Arial"/>
                          <a:ea typeface="Times New Roman"/>
                          <a:cs typeface="Times New Roman"/>
                        </a:rPr>
                        <a:t>0</a:t>
                      </a:r>
                      <a:endParaRPr lang="es-ES" sz="1100" dirty="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100">
                          <a:solidFill>
                            <a:schemeClr val="tx1"/>
                          </a:solidFill>
                          <a:latin typeface="Arial"/>
                          <a:ea typeface="Times New Roman"/>
                          <a:cs typeface="Times New Roman"/>
                        </a:rPr>
                        <a:t>-  231.103,48 </a:t>
                      </a: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r>
              <a:tr h="253657">
                <a:tc>
                  <a:txBody>
                    <a:bodyPr/>
                    <a:lstStyle/>
                    <a:p>
                      <a:pPr algn="ctr">
                        <a:spcAft>
                          <a:spcPts val="0"/>
                        </a:spcAft>
                      </a:pPr>
                      <a:r>
                        <a:rPr lang="es-MX" sz="1100" b="1" dirty="0">
                          <a:solidFill>
                            <a:schemeClr val="tx1"/>
                          </a:solidFill>
                          <a:latin typeface="Arial"/>
                          <a:ea typeface="Times New Roman"/>
                          <a:cs typeface="Times New Roman"/>
                        </a:rPr>
                        <a:t>1</a:t>
                      </a:r>
                      <a:endParaRPr lang="es-ES" sz="11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76.860,21 </a:t>
                      </a:r>
                    </a:p>
                  </a:txBody>
                  <a:tcPr marL="44450" marR="44450" marT="0" marB="0" anchor="ctr">
                    <a:lnL>
                      <a:noFill/>
                    </a:lnL>
                    <a:lnR>
                      <a:noFill/>
                    </a:lnR>
                    <a:lnT>
                      <a:noFill/>
                    </a:lnT>
                    <a:lnB>
                      <a:noFill/>
                    </a:lnB>
                  </a:tcPr>
                </a:tc>
              </a:tr>
              <a:tr h="253657">
                <a:tc>
                  <a:txBody>
                    <a:bodyPr/>
                    <a:lstStyle/>
                    <a:p>
                      <a:pPr algn="ctr">
                        <a:spcAft>
                          <a:spcPts val="0"/>
                        </a:spcAft>
                      </a:pPr>
                      <a:r>
                        <a:rPr lang="es-MX" sz="1100" b="1">
                          <a:solidFill>
                            <a:schemeClr val="tx1"/>
                          </a:solidFill>
                          <a:latin typeface="Arial"/>
                          <a:ea typeface="Times New Roman"/>
                          <a:cs typeface="Times New Roman"/>
                        </a:rPr>
                        <a:t>2</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85.695,53 </a:t>
                      </a:r>
                    </a:p>
                  </a:txBody>
                  <a:tcPr marL="44450" marR="44450" marT="0" marB="0" anchor="ctr">
                    <a:lnL>
                      <a:noFill/>
                    </a:lnL>
                    <a:lnR>
                      <a:noFill/>
                    </a:lnR>
                    <a:lnT>
                      <a:noFill/>
                    </a:lnT>
                    <a:lnB>
                      <a:noFill/>
                    </a:lnB>
                  </a:tcPr>
                </a:tc>
              </a:tr>
              <a:tr h="253657">
                <a:tc>
                  <a:txBody>
                    <a:bodyPr/>
                    <a:lstStyle/>
                    <a:p>
                      <a:pPr algn="ctr">
                        <a:spcAft>
                          <a:spcPts val="0"/>
                        </a:spcAft>
                      </a:pPr>
                      <a:r>
                        <a:rPr lang="es-MX" sz="1100" b="1">
                          <a:solidFill>
                            <a:schemeClr val="tx1"/>
                          </a:solidFill>
                          <a:latin typeface="Arial"/>
                          <a:ea typeface="Times New Roman"/>
                          <a:cs typeface="Times New Roman"/>
                        </a:rPr>
                        <a:t>3</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87.214,34 </a:t>
                      </a:r>
                    </a:p>
                  </a:txBody>
                  <a:tcPr marL="44450" marR="44450" marT="0" marB="0" anchor="ctr">
                    <a:lnL>
                      <a:noFill/>
                    </a:lnL>
                    <a:lnR>
                      <a:noFill/>
                    </a:lnR>
                    <a:lnT>
                      <a:noFill/>
                    </a:lnT>
                    <a:lnB>
                      <a:noFill/>
                    </a:lnB>
                  </a:tcPr>
                </a:tc>
              </a:tr>
              <a:tr h="253657">
                <a:tc>
                  <a:txBody>
                    <a:bodyPr/>
                    <a:lstStyle/>
                    <a:p>
                      <a:pPr algn="ctr">
                        <a:spcAft>
                          <a:spcPts val="0"/>
                        </a:spcAft>
                      </a:pPr>
                      <a:r>
                        <a:rPr lang="es-MX" sz="1100" b="1">
                          <a:solidFill>
                            <a:schemeClr val="tx1"/>
                          </a:solidFill>
                          <a:latin typeface="Arial"/>
                          <a:ea typeface="Times New Roman"/>
                          <a:cs typeface="Times New Roman"/>
                        </a:rPr>
                        <a:t>4</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73.748,02 </a:t>
                      </a:r>
                    </a:p>
                  </a:txBody>
                  <a:tcPr marL="44450" marR="44450" marT="0" marB="0" anchor="ctr">
                    <a:lnL>
                      <a:noFill/>
                    </a:lnL>
                    <a:lnR>
                      <a:noFill/>
                    </a:lnR>
                    <a:lnT>
                      <a:noFill/>
                    </a:lnT>
                    <a:lnB>
                      <a:noFill/>
                    </a:lnB>
                  </a:tcPr>
                </a:tc>
              </a:tr>
              <a:tr h="253657">
                <a:tc>
                  <a:txBody>
                    <a:bodyPr/>
                    <a:lstStyle/>
                    <a:p>
                      <a:pPr algn="ctr">
                        <a:spcAft>
                          <a:spcPts val="0"/>
                        </a:spcAft>
                      </a:pPr>
                      <a:r>
                        <a:rPr lang="es-MX" sz="1100" b="1">
                          <a:solidFill>
                            <a:schemeClr val="tx1"/>
                          </a:solidFill>
                          <a:latin typeface="Arial"/>
                          <a:ea typeface="Times New Roman"/>
                          <a:cs typeface="Times New Roman"/>
                        </a:rPr>
                        <a:t>5</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91.552,36 </a:t>
                      </a:r>
                    </a:p>
                  </a:txBody>
                  <a:tcPr marL="44450" marR="44450" marT="0" marB="0" anchor="ctr">
                    <a:lnL>
                      <a:noFill/>
                    </a:lnL>
                    <a:lnR>
                      <a:noFill/>
                    </a:lnR>
                    <a:lnT>
                      <a:noFill/>
                    </a:lnT>
                    <a:lnB>
                      <a:noFill/>
                    </a:lnB>
                  </a:tcPr>
                </a:tc>
              </a:tr>
              <a:tr h="253657">
                <a:tc>
                  <a:txBody>
                    <a:bodyPr/>
                    <a:lstStyle/>
                    <a:p>
                      <a:pPr algn="ctr">
                        <a:spcAft>
                          <a:spcPts val="0"/>
                        </a:spcAft>
                      </a:pPr>
                      <a:r>
                        <a:rPr lang="es-MX" sz="1100" b="1">
                          <a:solidFill>
                            <a:schemeClr val="tx1"/>
                          </a:solidFill>
                          <a:latin typeface="Arial"/>
                          <a:ea typeface="Times New Roman"/>
                          <a:cs typeface="Times New Roman"/>
                        </a:rPr>
                        <a:t>6</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92.247,60 </a:t>
                      </a:r>
                    </a:p>
                  </a:txBody>
                  <a:tcPr marL="44450" marR="44450" marT="0" marB="0" anchor="ctr">
                    <a:lnL>
                      <a:noFill/>
                    </a:lnL>
                    <a:lnR>
                      <a:noFill/>
                    </a:lnR>
                    <a:lnT>
                      <a:noFill/>
                    </a:lnT>
                    <a:lnB>
                      <a:noFill/>
                    </a:lnB>
                  </a:tcPr>
                </a:tc>
              </a:tr>
              <a:tr h="253657">
                <a:tc>
                  <a:txBody>
                    <a:bodyPr/>
                    <a:lstStyle/>
                    <a:p>
                      <a:pPr algn="ctr">
                        <a:spcAft>
                          <a:spcPts val="0"/>
                        </a:spcAft>
                      </a:pPr>
                      <a:r>
                        <a:rPr lang="es-MX" sz="1100" b="1">
                          <a:solidFill>
                            <a:schemeClr val="tx1"/>
                          </a:solidFill>
                          <a:latin typeface="Arial"/>
                          <a:ea typeface="Times New Roman"/>
                          <a:cs typeface="Times New Roman"/>
                        </a:rPr>
                        <a:t>7</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76.879,08 </a:t>
                      </a:r>
                    </a:p>
                  </a:txBody>
                  <a:tcPr marL="44450" marR="44450" marT="0" marB="0" anchor="ctr">
                    <a:lnL>
                      <a:noFill/>
                    </a:lnL>
                    <a:lnR>
                      <a:noFill/>
                    </a:lnR>
                    <a:lnT>
                      <a:noFill/>
                    </a:lnT>
                    <a:lnB>
                      <a:noFill/>
                    </a:lnB>
                  </a:tcPr>
                </a:tc>
              </a:tr>
              <a:tr h="253657">
                <a:tc>
                  <a:txBody>
                    <a:bodyPr/>
                    <a:lstStyle/>
                    <a:p>
                      <a:pPr algn="ctr">
                        <a:spcAft>
                          <a:spcPts val="0"/>
                        </a:spcAft>
                      </a:pPr>
                      <a:r>
                        <a:rPr lang="es-MX" sz="1100" b="1">
                          <a:solidFill>
                            <a:schemeClr val="tx1"/>
                          </a:solidFill>
                          <a:latin typeface="Arial"/>
                          <a:ea typeface="Times New Roman"/>
                          <a:cs typeface="Times New Roman"/>
                        </a:rPr>
                        <a:t>8</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93.703,63 </a:t>
                      </a:r>
                    </a:p>
                  </a:txBody>
                  <a:tcPr marL="44450" marR="44450" marT="0" marB="0" anchor="ctr">
                    <a:lnL>
                      <a:noFill/>
                    </a:lnL>
                    <a:lnR>
                      <a:noFill/>
                    </a:lnR>
                    <a:lnT>
                      <a:noFill/>
                    </a:lnT>
                    <a:lnB>
                      <a:noFill/>
                    </a:lnB>
                  </a:tcPr>
                </a:tc>
              </a:tr>
              <a:tr h="253657">
                <a:tc>
                  <a:txBody>
                    <a:bodyPr/>
                    <a:lstStyle/>
                    <a:p>
                      <a:pPr algn="ctr">
                        <a:spcAft>
                          <a:spcPts val="0"/>
                        </a:spcAft>
                      </a:pPr>
                      <a:r>
                        <a:rPr lang="es-MX" sz="1100" b="1">
                          <a:solidFill>
                            <a:schemeClr val="tx1"/>
                          </a:solidFill>
                          <a:latin typeface="Arial"/>
                          <a:ea typeface="Times New Roman"/>
                          <a:cs typeface="Times New Roman"/>
                        </a:rPr>
                        <a:t>9</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     93.629,05 </a:t>
                      </a:r>
                    </a:p>
                  </a:txBody>
                  <a:tcPr marL="44450" marR="44450" marT="0" marB="0" anchor="ctr">
                    <a:lnL>
                      <a:noFill/>
                    </a:lnL>
                    <a:lnR>
                      <a:noFill/>
                    </a:lnR>
                    <a:lnT>
                      <a:noFill/>
                    </a:lnT>
                    <a:lnB>
                      <a:noFill/>
                    </a:lnB>
                  </a:tcPr>
                </a:tc>
              </a:tr>
              <a:tr h="253657">
                <a:tc>
                  <a:txBody>
                    <a:bodyPr/>
                    <a:lstStyle/>
                    <a:p>
                      <a:pPr algn="ctr">
                        <a:spcAft>
                          <a:spcPts val="0"/>
                        </a:spcAft>
                      </a:pPr>
                      <a:r>
                        <a:rPr lang="es-MX" sz="1100" b="1">
                          <a:solidFill>
                            <a:schemeClr val="tx1"/>
                          </a:solidFill>
                          <a:latin typeface="Arial"/>
                          <a:ea typeface="Times New Roman"/>
                          <a:cs typeface="Times New Roman"/>
                        </a:rPr>
                        <a:t>10</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100" dirty="0">
                          <a:solidFill>
                            <a:schemeClr val="tx1"/>
                          </a:solidFill>
                          <a:latin typeface="Arial"/>
                          <a:ea typeface="Times New Roman"/>
                          <a:cs typeface="Times New Roman"/>
                        </a:rPr>
                        <a:t>     77.983,83 </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253657">
                <a:tc>
                  <a:txBody>
                    <a:bodyPr/>
                    <a:lstStyle/>
                    <a:p>
                      <a:pPr algn="r">
                        <a:spcAft>
                          <a:spcPts val="0"/>
                        </a:spcAft>
                      </a:pPr>
                      <a:r>
                        <a:rPr lang="es-MX" sz="1100" b="1" i="1" dirty="0">
                          <a:solidFill>
                            <a:schemeClr val="tx1"/>
                          </a:solidFill>
                          <a:latin typeface="Arial"/>
                          <a:ea typeface="Times New Roman"/>
                          <a:cs typeface="Times New Roman"/>
                        </a:rPr>
                        <a:t>TIR</a:t>
                      </a:r>
                      <a:endParaRPr lang="es-ES" sz="1100" dirty="0">
                        <a:solidFill>
                          <a:schemeClr val="tx1"/>
                        </a:solidFill>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i="1" dirty="0">
                          <a:solidFill>
                            <a:schemeClr val="tx1"/>
                          </a:solidFill>
                          <a:latin typeface="Arial"/>
                          <a:ea typeface="Times New Roman"/>
                          <a:cs typeface="Times New Roman"/>
                        </a:rPr>
                        <a:t>34%</a:t>
                      </a:r>
                      <a:endParaRPr lang="es-ES" sz="1100" dirty="0">
                        <a:solidFill>
                          <a:schemeClr val="tx1"/>
                        </a:solidFill>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graphicFrame>
        <p:nvGraphicFramePr>
          <p:cNvPr id="15" name="14 Tabla"/>
          <p:cNvGraphicFramePr>
            <a:graphicFrameLocks noGrp="1"/>
          </p:cNvGraphicFramePr>
          <p:nvPr/>
        </p:nvGraphicFramePr>
        <p:xfrm>
          <a:off x="4736798" y="2357446"/>
          <a:ext cx="3835730" cy="3500448"/>
        </p:xfrm>
        <a:graphic>
          <a:graphicData uri="http://schemas.openxmlformats.org/drawingml/2006/table">
            <a:tbl>
              <a:tblPr/>
              <a:tblGrid>
                <a:gridCol w="1581585"/>
                <a:gridCol w="2254145"/>
              </a:tblGrid>
              <a:tr h="441444">
                <a:tc>
                  <a:txBody>
                    <a:bodyPr/>
                    <a:lstStyle/>
                    <a:p>
                      <a:pPr algn="ctr">
                        <a:spcAft>
                          <a:spcPts val="0"/>
                        </a:spcAft>
                      </a:pPr>
                      <a:r>
                        <a:rPr lang="es-MX" sz="1100" b="1" dirty="0">
                          <a:solidFill>
                            <a:srgbClr val="FFC000"/>
                          </a:solidFill>
                          <a:latin typeface="Arial"/>
                          <a:ea typeface="Times New Roman"/>
                          <a:cs typeface="Times New Roman"/>
                        </a:rPr>
                        <a:t>AÑO</a:t>
                      </a:r>
                      <a:endParaRPr lang="es-ES" sz="1100" dirty="0">
                        <a:solidFill>
                          <a:srgbClr val="FFC000"/>
                        </a:solidFill>
                        <a:latin typeface="Arial"/>
                        <a:ea typeface="Times New Roman"/>
                        <a:cs typeface="Times New Roman"/>
                      </a:endParaRPr>
                    </a:p>
                  </a:txBody>
                  <a:tcPr marL="44450" marR="44450" marT="0" marB="0" anchor="ctr">
                    <a:lnL>
                      <a:noFill/>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1100" b="1" dirty="0">
                          <a:solidFill>
                            <a:srgbClr val="FFC000"/>
                          </a:solidFill>
                          <a:latin typeface="Arial"/>
                          <a:ea typeface="Times New Roman"/>
                          <a:cs typeface="Times New Roman"/>
                        </a:rPr>
                        <a:t>FLUJO DE </a:t>
                      </a:r>
                      <a:endParaRPr lang="es-ES" sz="1100" dirty="0">
                        <a:solidFill>
                          <a:srgbClr val="FFC000"/>
                        </a:solidFill>
                        <a:latin typeface="Arial"/>
                        <a:ea typeface="Times New Roman"/>
                        <a:cs typeface="Times New Roman"/>
                      </a:endParaRPr>
                    </a:p>
                    <a:p>
                      <a:pPr algn="ctr">
                        <a:spcAft>
                          <a:spcPts val="0"/>
                        </a:spcAft>
                      </a:pPr>
                      <a:r>
                        <a:rPr lang="es-MX" sz="1100" b="1" dirty="0">
                          <a:solidFill>
                            <a:srgbClr val="FFC000"/>
                          </a:solidFill>
                          <a:latin typeface="Arial"/>
                          <a:ea typeface="Times New Roman"/>
                          <a:cs typeface="Times New Roman"/>
                        </a:rPr>
                        <a:t>FONDOS</a:t>
                      </a:r>
                      <a:endParaRPr lang="es-ES" sz="1100" dirty="0">
                        <a:solidFill>
                          <a:srgbClr val="FFC000"/>
                        </a:solidFill>
                        <a:latin typeface="Arial"/>
                        <a:ea typeface="Times New Roman"/>
                        <a:cs typeface="Times New Roman"/>
                      </a:endParaRPr>
                    </a:p>
                  </a:txBody>
                  <a:tcPr marL="44450" marR="44450" marT="0" marB="0" anchor="ctr">
                    <a:lnL>
                      <a:noFill/>
                    </a:lnL>
                    <a:lnR>
                      <a:noFill/>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54917">
                <a:tc>
                  <a:txBody>
                    <a:bodyPr/>
                    <a:lstStyle/>
                    <a:p>
                      <a:pPr algn="ctr">
                        <a:spcAft>
                          <a:spcPts val="0"/>
                        </a:spcAft>
                      </a:pPr>
                      <a:r>
                        <a:rPr lang="es-MX" sz="1100" b="1" dirty="0">
                          <a:solidFill>
                            <a:schemeClr val="tx1"/>
                          </a:solidFill>
                          <a:latin typeface="Arial"/>
                          <a:ea typeface="Times New Roman"/>
                          <a:cs typeface="Times New Roman"/>
                        </a:rPr>
                        <a:t>0</a:t>
                      </a:r>
                      <a:endParaRPr lang="es-ES" sz="1100" dirty="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100" dirty="0">
                          <a:solidFill>
                            <a:schemeClr val="tx1"/>
                          </a:solidFill>
                          <a:latin typeface="Arial"/>
                          <a:ea typeface="Times New Roman"/>
                          <a:cs typeface="Times New Roman"/>
                        </a:rPr>
                        <a:t>-92.441,39</a:t>
                      </a: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r>
              <a:tr h="254917">
                <a:tc>
                  <a:txBody>
                    <a:bodyPr/>
                    <a:lstStyle/>
                    <a:p>
                      <a:pPr algn="ctr">
                        <a:spcAft>
                          <a:spcPts val="0"/>
                        </a:spcAft>
                      </a:pPr>
                      <a:r>
                        <a:rPr lang="es-MX" sz="1100" b="1">
                          <a:solidFill>
                            <a:schemeClr val="tx1"/>
                          </a:solidFill>
                          <a:latin typeface="Arial"/>
                          <a:ea typeface="Times New Roman"/>
                          <a:cs typeface="Times New Roman"/>
                        </a:rPr>
                        <a:t>1</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67.006,89</a:t>
                      </a:r>
                    </a:p>
                  </a:txBody>
                  <a:tcPr marL="44450" marR="44450" marT="0" marB="0" anchor="ctr">
                    <a:lnL>
                      <a:noFill/>
                    </a:lnL>
                    <a:lnR>
                      <a:noFill/>
                    </a:lnR>
                    <a:lnT>
                      <a:noFill/>
                    </a:lnT>
                    <a:lnB>
                      <a:noFill/>
                    </a:lnB>
                  </a:tcPr>
                </a:tc>
              </a:tr>
              <a:tr h="254917">
                <a:tc>
                  <a:txBody>
                    <a:bodyPr/>
                    <a:lstStyle/>
                    <a:p>
                      <a:pPr algn="ctr">
                        <a:spcAft>
                          <a:spcPts val="0"/>
                        </a:spcAft>
                      </a:pPr>
                      <a:r>
                        <a:rPr lang="es-MX" sz="1100" b="1">
                          <a:solidFill>
                            <a:schemeClr val="tx1"/>
                          </a:solidFill>
                          <a:latin typeface="Arial"/>
                          <a:ea typeface="Times New Roman"/>
                          <a:cs typeface="Times New Roman"/>
                        </a:rPr>
                        <a:t>2</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75.842,20</a:t>
                      </a:r>
                    </a:p>
                  </a:txBody>
                  <a:tcPr marL="44450" marR="44450" marT="0" marB="0" anchor="ctr">
                    <a:lnL>
                      <a:noFill/>
                    </a:lnL>
                    <a:lnR>
                      <a:noFill/>
                    </a:lnR>
                    <a:lnT>
                      <a:noFill/>
                    </a:lnT>
                    <a:lnB>
                      <a:noFill/>
                    </a:lnB>
                  </a:tcPr>
                </a:tc>
              </a:tr>
              <a:tr h="254917">
                <a:tc>
                  <a:txBody>
                    <a:bodyPr/>
                    <a:lstStyle/>
                    <a:p>
                      <a:pPr algn="ctr">
                        <a:spcAft>
                          <a:spcPts val="0"/>
                        </a:spcAft>
                      </a:pPr>
                      <a:r>
                        <a:rPr lang="es-MX" sz="1100" b="1">
                          <a:solidFill>
                            <a:schemeClr val="tx1"/>
                          </a:solidFill>
                          <a:latin typeface="Arial"/>
                          <a:ea typeface="Times New Roman"/>
                          <a:cs typeface="Times New Roman"/>
                        </a:rPr>
                        <a:t>3</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65.996,93</a:t>
                      </a:r>
                    </a:p>
                  </a:txBody>
                  <a:tcPr marL="44450" marR="44450" marT="0" marB="0" anchor="ctr">
                    <a:lnL>
                      <a:noFill/>
                    </a:lnL>
                    <a:lnR>
                      <a:noFill/>
                    </a:lnR>
                    <a:lnT>
                      <a:noFill/>
                    </a:lnT>
                    <a:lnB>
                      <a:noFill/>
                    </a:lnB>
                  </a:tcPr>
                </a:tc>
              </a:tr>
              <a:tr h="254917">
                <a:tc>
                  <a:txBody>
                    <a:bodyPr/>
                    <a:lstStyle/>
                    <a:p>
                      <a:pPr algn="ctr">
                        <a:spcAft>
                          <a:spcPts val="0"/>
                        </a:spcAft>
                      </a:pPr>
                      <a:r>
                        <a:rPr lang="es-MX" sz="1100" b="1">
                          <a:solidFill>
                            <a:schemeClr val="tx1"/>
                          </a:solidFill>
                          <a:latin typeface="Arial"/>
                          <a:ea typeface="Times New Roman"/>
                          <a:cs typeface="Times New Roman"/>
                        </a:rPr>
                        <a:t>4</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52.067,93</a:t>
                      </a:r>
                    </a:p>
                  </a:txBody>
                  <a:tcPr marL="44450" marR="44450" marT="0" marB="0" anchor="ctr">
                    <a:lnL>
                      <a:noFill/>
                    </a:lnL>
                    <a:lnR>
                      <a:noFill/>
                    </a:lnR>
                    <a:lnT>
                      <a:noFill/>
                    </a:lnT>
                    <a:lnB>
                      <a:noFill/>
                    </a:lnB>
                  </a:tcPr>
                </a:tc>
              </a:tr>
              <a:tr h="254917">
                <a:tc>
                  <a:txBody>
                    <a:bodyPr/>
                    <a:lstStyle/>
                    <a:p>
                      <a:pPr algn="ctr">
                        <a:spcAft>
                          <a:spcPts val="0"/>
                        </a:spcAft>
                      </a:pPr>
                      <a:r>
                        <a:rPr lang="es-MX" sz="1100" b="1">
                          <a:solidFill>
                            <a:schemeClr val="tx1"/>
                          </a:solidFill>
                          <a:latin typeface="Arial"/>
                          <a:ea typeface="Times New Roman"/>
                          <a:cs typeface="Times New Roman"/>
                        </a:rPr>
                        <a:t>5</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69.357,28</a:t>
                      </a:r>
                    </a:p>
                  </a:txBody>
                  <a:tcPr marL="44450" marR="44450" marT="0" marB="0" anchor="ctr">
                    <a:lnL>
                      <a:noFill/>
                    </a:lnL>
                    <a:lnR>
                      <a:noFill/>
                    </a:lnR>
                    <a:lnT>
                      <a:noFill/>
                    </a:lnT>
                    <a:lnB>
                      <a:noFill/>
                    </a:lnB>
                  </a:tcPr>
                </a:tc>
              </a:tr>
              <a:tr h="254917">
                <a:tc>
                  <a:txBody>
                    <a:bodyPr/>
                    <a:lstStyle/>
                    <a:p>
                      <a:pPr algn="ctr">
                        <a:spcAft>
                          <a:spcPts val="0"/>
                        </a:spcAft>
                      </a:pPr>
                      <a:r>
                        <a:rPr lang="es-MX" sz="1100" b="1">
                          <a:solidFill>
                            <a:schemeClr val="tx1"/>
                          </a:solidFill>
                          <a:latin typeface="Arial"/>
                          <a:ea typeface="Times New Roman"/>
                          <a:cs typeface="Times New Roman"/>
                        </a:rPr>
                        <a:t>6</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69.479,33</a:t>
                      </a:r>
                    </a:p>
                  </a:txBody>
                  <a:tcPr marL="44450" marR="44450" marT="0" marB="0" anchor="ctr">
                    <a:lnL>
                      <a:noFill/>
                    </a:lnL>
                    <a:lnR>
                      <a:noFill/>
                    </a:lnR>
                    <a:lnT>
                      <a:noFill/>
                    </a:lnT>
                    <a:lnB>
                      <a:noFill/>
                    </a:lnB>
                  </a:tcPr>
                </a:tc>
              </a:tr>
              <a:tr h="254917">
                <a:tc>
                  <a:txBody>
                    <a:bodyPr/>
                    <a:lstStyle/>
                    <a:p>
                      <a:pPr algn="ctr">
                        <a:spcAft>
                          <a:spcPts val="0"/>
                        </a:spcAft>
                      </a:pPr>
                      <a:r>
                        <a:rPr lang="es-MX" sz="1100" b="1">
                          <a:solidFill>
                            <a:schemeClr val="tx1"/>
                          </a:solidFill>
                          <a:latin typeface="Arial"/>
                          <a:ea typeface="Times New Roman"/>
                          <a:cs typeface="Times New Roman"/>
                        </a:rPr>
                        <a:t>7</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53.472,84</a:t>
                      </a:r>
                    </a:p>
                  </a:txBody>
                  <a:tcPr marL="44450" marR="44450" marT="0" marB="0" anchor="ctr">
                    <a:lnL>
                      <a:noFill/>
                    </a:lnL>
                    <a:lnR>
                      <a:noFill/>
                    </a:lnR>
                    <a:lnT>
                      <a:noFill/>
                    </a:lnT>
                    <a:lnB>
                      <a:noFill/>
                    </a:lnB>
                  </a:tcPr>
                </a:tc>
              </a:tr>
              <a:tr h="254917">
                <a:tc>
                  <a:txBody>
                    <a:bodyPr/>
                    <a:lstStyle/>
                    <a:p>
                      <a:pPr algn="ctr">
                        <a:spcAft>
                          <a:spcPts val="0"/>
                        </a:spcAft>
                      </a:pPr>
                      <a:r>
                        <a:rPr lang="es-MX" sz="1100" b="1">
                          <a:solidFill>
                            <a:schemeClr val="tx1"/>
                          </a:solidFill>
                          <a:latin typeface="Arial"/>
                          <a:ea typeface="Times New Roman"/>
                          <a:cs typeface="Times New Roman"/>
                        </a:rPr>
                        <a:t>8</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69.587,32</a:t>
                      </a:r>
                    </a:p>
                  </a:txBody>
                  <a:tcPr marL="44450" marR="44450" marT="0" marB="0" anchor="ctr">
                    <a:lnL>
                      <a:noFill/>
                    </a:lnL>
                    <a:lnR>
                      <a:noFill/>
                    </a:lnR>
                    <a:lnT>
                      <a:noFill/>
                    </a:lnT>
                    <a:lnB>
                      <a:noFill/>
                    </a:lnB>
                  </a:tcPr>
                </a:tc>
              </a:tr>
              <a:tr h="254917">
                <a:tc>
                  <a:txBody>
                    <a:bodyPr/>
                    <a:lstStyle/>
                    <a:p>
                      <a:pPr algn="ctr">
                        <a:spcAft>
                          <a:spcPts val="0"/>
                        </a:spcAft>
                      </a:pPr>
                      <a:r>
                        <a:rPr lang="es-MX" sz="1100" b="1">
                          <a:solidFill>
                            <a:schemeClr val="tx1"/>
                          </a:solidFill>
                          <a:latin typeface="Arial"/>
                          <a:ea typeface="Times New Roman"/>
                          <a:cs typeface="Times New Roman"/>
                        </a:rPr>
                        <a:t>9</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100" dirty="0">
                          <a:solidFill>
                            <a:schemeClr val="tx1"/>
                          </a:solidFill>
                          <a:latin typeface="Arial"/>
                          <a:ea typeface="Times New Roman"/>
                          <a:cs typeface="Times New Roman"/>
                        </a:rPr>
                        <a:t>68.722,40</a:t>
                      </a:r>
                    </a:p>
                  </a:txBody>
                  <a:tcPr marL="44450" marR="44450" marT="0" marB="0" anchor="ctr">
                    <a:lnL>
                      <a:noFill/>
                    </a:lnL>
                    <a:lnR>
                      <a:noFill/>
                    </a:lnR>
                    <a:lnT>
                      <a:noFill/>
                    </a:lnT>
                    <a:lnB>
                      <a:noFill/>
                    </a:lnB>
                  </a:tcPr>
                </a:tc>
              </a:tr>
              <a:tr h="254917">
                <a:tc>
                  <a:txBody>
                    <a:bodyPr/>
                    <a:lstStyle/>
                    <a:p>
                      <a:pPr algn="ctr">
                        <a:spcAft>
                          <a:spcPts val="0"/>
                        </a:spcAft>
                      </a:pPr>
                      <a:r>
                        <a:rPr lang="es-MX" sz="1100" b="1">
                          <a:solidFill>
                            <a:schemeClr val="tx1"/>
                          </a:solidFill>
                          <a:latin typeface="Arial"/>
                          <a:ea typeface="Times New Roman"/>
                          <a:cs typeface="Times New Roman"/>
                        </a:rPr>
                        <a:t>10</a:t>
                      </a:r>
                      <a:endParaRPr lang="es-ES" sz="1100">
                        <a:solidFill>
                          <a:schemeClr val="tx1"/>
                        </a:solidFill>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100" dirty="0">
                          <a:solidFill>
                            <a:schemeClr val="tx1"/>
                          </a:solidFill>
                          <a:latin typeface="Arial"/>
                          <a:ea typeface="Times New Roman"/>
                          <a:cs typeface="Times New Roman"/>
                        </a:rPr>
                        <a:t>52.197,52</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254917">
                <a:tc>
                  <a:txBody>
                    <a:bodyPr/>
                    <a:lstStyle/>
                    <a:p>
                      <a:pPr algn="r">
                        <a:spcAft>
                          <a:spcPts val="0"/>
                        </a:spcAft>
                      </a:pPr>
                      <a:r>
                        <a:rPr lang="es-MX" sz="1100" b="1" i="1" dirty="0">
                          <a:solidFill>
                            <a:schemeClr val="tx1"/>
                          </a:solidFill>
                          <a:latin typeface="Arial"/>
                          <a:ea typeface="Times New Roman"/>
                          <a:cs typeface="Times New Roman"/>
                        </a:rPr>
                        <a:t>TIR</a:t>
                      </a:r>
                      <a:endParaRPr lang="es-ES" sz="1100" dirty="0">
                        <a:solidFill>
                          <a:schemeClr val="tx1"/>
                        </a:solidFill>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r">
                        <a:spcAft>
                          <a:spcPts val="0"/>
                        </a:spcAft>
                      </a:pPr>
                      <a:r>
                        <a:rPr lang="es-MX" sz="1100" b="1" i="1" dirty="0">
                          <a:solidFill>
                            <a:schemeClr val="tx1"/>
                          </a:solidFill>
                          <a:latin typeface="Arial"/>
                          <a:ea typeface="Times New Roman"/>
                          <a:cs typeface="Times New Roman"/>
                        </a:rPr>
                        <a:t>73%</a:t>
                      </a:r>
                      <a:endParaRPr lang="es-ES" sz="1100" dirty="0">
                        <a:solidFill>
                          <a:schemeClr val="tx1"/>
                        </a:solidFill>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4" name="13 CuadroTexto"/>
          <p:cNvSpPr txBox="1"/>
          <p:nvPr/>
        </p:nvSpPr>
        <p:spPr>
          <a:xfrm>
            <a:off x="285720" y="1571612"/>
            <a:ext cx="3643338" cy="584775"/>
          </a:xfrm>
          <a:prstGeom prst="rect">
            <a:avLst/>
          </a:prstGeom>
          <a:noFill/>
        </p:spPr>
        <p:txBody>
          <a:bodyPr wrap="square" rtlCol="0">
            <a:spAutoFit/>
          </a:bodyPr>
          <a:lstStyle/>
          <a:p>
            <a:pPr algn="just"/>
            <a:r>
              <a:rPr lang="es-ES" sz="1600" b="1" i="1" dirty="0" smtClean="0">
                <a:latin typeface="Arial" pitchFamily="34" charset="0"/>
                <a:cs typeface="Arial" pitchFamily="34" charset="0"/>
              </a:rPr>
              <a:t>PERÍODO DE RECUPERACIÓN DEL PROYECTO SIN FINANCIAMIENTO</a:t>
            </a:r>
            <a:endParaRPr lang="es-ES" sz="1600" b="1" i="1" dirty="0">
              <a:latin typeface="Arial" pitchFamily="34" charset="0"/>
              <a:cs typeface="Arial" pitchFamily="34" charset="0"/>
            </a:endParaRPr>
          </a:p>
        </p:txBody>
      </p:sp>
      <p:sp>
        <p:nvSpPr>
          <p:cNvPr id="12" name="11 CuadroTexto"/>
          <p:cNvSpPr txBox="1"/>
          <p:nvPr/>
        </p:nvSpPr>
        <p:spPr>
          <a:xfrm>
            <a:off x="4572000" y="1571612"/>
            <a:ext cx="3643338" cy="584775"/>
          </a:xfrm>
          <a:prstGeom prst="rect">
            <a:avLst/>
          </a:prstGeom>
          <a:noFill/>
        </p:spPr>
        <p:txBody>
          <a:bodyPr wrap="square" rtlCol="0">
            <a:spAutoFit/>
          </a:bodyPr>
          <a:lstStyle/>
          <a:p>
            <a:pPr algn="just"/>
            <a:r>
              <a:rPr lang="es-ES" sz="1600" b="1" i="1" dirty="0" smtClean="0">
                <a:latin typeface="Arial" pitchFamily="34" charset="0"/>
                <a:cs typeface="Arial" pitchFamily="34" charset="0"/>
              </a:rPr>
              <a:t>PERÍODO DE RECUPERACIÓN DEL PROYECTO CON FINANCIAMIENTO</a:t>
            </a:r>
            <a:endParaRPr lang="es-ES" sz="1600" b="1" i="1" dirty="0">
              <a:latin typeface="Arial" pitchFamily="34" charset="0"/>
              <a:cs typeface="Arial" pitchFamily="34" charset="0"/>
            </a:endParaRPr>
          </a:p>
        </p:txBody>
      </p:sp>
      <p:sp>
        <p:nvSpPr>
          <p:cNvPr id="2263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26312" name="Rectangle 8"/>
          <p:cNvSpPr>
            <a:spLocks noChangeArrowheads="1"/>
          </p:cNvSpPr>
          <p:nvPr/>
        </p:nvSpPr>
        <p:spPr bwMode="auto">
          <a:xfrm>
            <a:off x="269875"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graphicFrame>
        <p:nvGraphicFramePr>
          <p:cNvPr id="226313" name="Object 9"/>
          <p:cNvGraphicFramePr>
            <a:graphicFrameLocks noChangeAspect="1"/>
          </p:cNvGraphicFramePr>
          <p:nvPr/>
        </p:nvGraphicFramePr>
        <p:xfrm>
          <a:off x="-357222" y="2357430"/>
          <a:ext cx="5045075" cy="928694"/>
        </p:xfrm>
        <a:graphic>
          <a:graphicData uri="http://schemas.openxmlformats.org/presentationml/2006/ole">
            <p:oleObj spid="_x0000_s226313" name="Documento" r:id="rId3" imgW="5044966" imgH="731437" progId="Word.Document.12">
              <p:embed/>
            </p:oleObj>
          </a:graphicData>
        </a:graphic>
      </p:graphicFrame>
      <p:graphicFrame>
        <p:nvGraphicFramePr>
          <p:cNvPr id="17" name="16 Tabla"/>
          <p:cNvGraphicFramePr>
            <a:graphicFrameLocks noGrp="1"/>
          </p:cNvGraphicFramePr>
          <p:nvPr/>
        </p:nvGraphicFramePr>
        <p:xfrm>
          <a:off x="500034" y="3643305"/>
          <a:ext cx="3429024" cy="2857529"/>
        </p:xfrm>
        <a:graphic>
          <a:graphicData uri="http://schemas.openxmlformats.org/drawingml/2006/table">
            <a:tbl>
              <a:tblPr/>
              <a:tblGrid>
                <a:gridCol w="810006"/>
                <a:gridCol w="1309509"/>
                <a:gridCol w="1309509"/>
              </a:tblGrid>
              <a:tr h="699801">
                <a:tc>
                  <a:txBody>
                    <a:bodyPr/>
                    <a:lstStyle/>
                    <a:p>
                      <a:pPr algn="ctr">
                        <a:spcAft>
                          <a:spcPts val="0"/>
                        </a:spcAft>
                      </a:pPr>
                      <a:r>
                        <a:rPr lang="es-ES" sz="900" b="1" dirty="0">
                          <a:solidFill>
                            <a:srgbClr val="FFC000"/>
                          </a:solidFill>
                          <a:latin typeface="Arial"/>
                          <a:ea typeface="Times New Roman"/>
                          <a:cs typeface="Times New Roman"/>
                        </a:rPr>
                        <a:t>AÑO</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FLUJO DE FONDOS ACTUALIZADO</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FLUJO DE FONDOS ACTUALIZADOS ACUMULADOS</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13828">
                <a:tc>
                  <a:txBody>
                    <a:bodyPr/>
                    <a:lstStyle/>
                    <a:p>
                      <a:pPr algn="ctr">
                        <a:spcAft>
                          <a:spcPts val="0"/>
                        </a:spcAft>
                      </a:pPr>
                      <a:r>
                        <a:rPr lang="es-ES" sz="900" b="1">
                          <a:solidFill>
                            <a:schemeClr val="tx1"/>
                          </a:solidFill>
                          <a:latin typeface="Arial"/>
                          <a:ea typeface="Times New Roman"/>
                          <a:cs typeface="Times New Roman"/>
                        </a:rPr>
                        <a:t>0</a:t>
                      </a:r>
                      <a:endParaRPr lang="es-ES" sz="120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900" b="1" dirty="0">
                          <a:solidFill>
                            <a:schemeClr val="tx1"/>
                          </a:solidFill>
                          <a:latin typeface="Arial"/>
                          <a:ea typeface="Times New Roman"/>
                          <a:cs typeface="Times New Roman"/>
                        </a:rPr>
                        <a:t>(b)</a:t>
                      </a:r>
                      <a:r>
                        <a:rPr lang="es-ES" sz="900" dirty="0">
                          <a:solidFill>
                            <a:schemeClr val="tx1"/>
                          </a:solidFill>
                          <a:latin typeface="Arial"/>
                          <a:ea typeface="Times New Roman"/>
                          <a:cs typeface="Times New Roman"/>
                        </a:rPr>
                        <a:t>  -231.103,48</a:t>
                      </a:r>
                      <a:endParaRPr lang="es-ES" sz="1200" dirty="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Calibri"/>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r>
              <a:tr h="194390">
                <a:tc>
                  <a:txBody>
                    <a:bodyPr/>
                    <a:lstStyle/>
                    <a:p>
                      <a:pPr algn="ctr">
                        <a:spcAft>
                          <a:spcPts val="0"/>
                        </a:spcAft>
                      </a:pPr>
                      <a:r>
                        <a:rPr lang="es-ES" sz="900" b="1">
                          <a:solidFill>
                            <a:schemeClr val="tx1"/>
                          </a:solidFill>
                          <a:latin typeface="Arial"/>
                          <a:ea typeface="Times New Roman"/>
                          <a:cs typeface="Times New Roman"/>
                        </a:rPr>
                        <a:t>1</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66.707,35</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66.707,35</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90">
                <a:tc>
                  <a:txBody>
                    <a:bodyPr/>
                    <a:lstStyle/>
                    <a:p>
                      <a:pPr algn="ctr">
                        <a:spcAft>
                          <a:spcPts val="0"/>
                        </a:spcAft>
                      </a:pPr>
                      <a:r>
                        <a:rPr lang="es-ES" sz="900" b="1">
                          <a:solidFill>
                            <a:schemeClr val="tx1"/>
                          </a:solidFill>
                          <a:latin typeface="Arial"/>
                          <a:ea typeface="Times New Roman"/>
                          <a:cs typeface="Times New Roman"/>
                        </a:rPr>
                        <a:t>2</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64.550,92</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131.258,27</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90">
                <a:tc>
                  <a:txBody>
                    <a:bodyPr/>
                    <a:lstStyle/>
                    <a:p>
                      <a:pPr algn="ctr">
                        <a:spcAft>
                          <a:spcPts val="0"/>
                        </a:spcAft>
                      </a:pPr>
                      <a:r>
                        <a:rPr lang="es-ES" sz="900" b="1">
                          <a:solidFill>
                            <a:schemeClr val="tx1"/>
                          </a:solidFill>
                          <a:latin typeface="Arial"/>
                          <a:ea typeface="Times New Roman"/>
                          <a:cs typeface="Times New Roman"/>
                        </a:rPr>
                        <a:t>3     </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   57.016,99</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188.275,26</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90">
                <a:tc>
                  <a:txBody>
                    <a:bodyPr/>
                    <a:lstStyle/>
                    <a:p>
                      <a:pPr>
                        <a:spcAft>
                          <a:spcPts val="0"/>
                        </a:spcAft>
                      </a:pPr>
                      <a:r>
                        <a:rPr lang="es-ES" sz="900" b="1">
                          <a:solidFill>
                            <a:schemeClr val="tx1"/>
                          </a:solidFill>
                          <a:latin typeface="Arial"/>
                          <a:ea typeface="Times New Roman"/>
                          <a:cs typeface="Times New Roman"/>
                        </a:rPr>
                        <a:t>         4    (a)</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solidFill>
                      <a:srgbClr val="FFC000"/>
                    </a:solidFill>
                  </a:tcPr>
                </a:tc>
                <a:tc>
                  <a:txBody>
                    <a:bodyPr/>
                    <a:lstStyle/>
                    <a:p>
                      <a:pPr algn="r">
                        <a:spcAft>
                          <a:spcPts val="0"/>
                        </a:spcAft>
                      </a:pPr>
                      <a:r>
                        <a:rPr lang="es-ES" sz="900" dirty="0">
                          <a:solidFill>
                            <a:schemeClr val="tx1"/>
                          </a:solidFill>
                          <a:latin typeface="Arial"/>
                          <a:ea typeface="Times New Roman"/>
                          <a:cs typeface="Times New Roman"/>
                        </a:rPr>
                        <a:t>41.844,55</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solidFill>
                      <a:srgbClr val="FFC000"/>
                    </a:solidFill>
                  </a:tcPr>
                </a:tc>
                <a:tc>
                  <a:txBody>
                    <a:bodyPr/>
                    <a:lstStyle/>
                    <a:p>
                      <a:pPr algn="r">
                        <a:spcAft>
                          <a:spcPts val="0"/>
                        </a:spcAft>
                      </a:pPr>
                      <a:r>
                        <a:rPr lang="es-ES" sz="900" b="1">
                          <a:solidFill>
                            <a:schemeClr val="tx1"/>
                          </a:solidFill>
                          <a:latin typeface="Arial"/>
                          <a:ea typeface="Times New Roman"/>
                          <a:cs typeface="Times New Roman"/>
                        </a:rPr>
                        <a:t>(c)</a:t>
                      </a:r>
                      <a:r>
                        <a:rPr lang="es-ES" sz="900">
                          <a:solidFill>
                            <a:schemeClr val="tx1"/>
                          </a:solidFill>
                          <a:latin typeface="Arial"/>
                          <a:ea typeface="Times New Roman"/>
                          <a:cs typeface="Times New Roman"/>
                        </a:rPr>
                        <a:t>  230.119,81</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solidFill>
                      <a:srgbClr val="FFC000"/>
                    </a:solidFill>
                  </a:tcPr>
                </a:tc>
              </a:tr>
              <a:tr h="194390">
                <a:tc>
                  <a:txBody>
                    <a:bodyPr/>
                    <a:lstStyle/>
                    <a:p>
                      <a:pPr algn="ctr">
                        <a:spcAft>
                          <a:spcPts val="0"/>
                        </a:spcAft>
                      </a:pPr>
                      <a:r>
                        <a:rPr lang="es-ES" sz="900" b="1">
                          <a:solidFill>
                            <a:schemeClr val="tx1"/>
                          </a:solidFill>
                          <a:latin typeface="Arial"/>
                          <a:ea typeface="Times New Roman"/>
                          <a:cs typeface="Times New Roman"/>
                        </a:rPr>
                        <a:t>5</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b="1" dirty="0">
                          <a:solidFill>
                            <a:schemeClr val="tx1"/>
                          </a:solidFill>
                          <a:latin typeface="Arial"/>
                          <a:ea typeface="Times New Roman"/>
                          <a:cs typeface="Times New Roman"/>
                        </a:rPr>
                        <a:t>(d) </a:t>
                      </a:r>
                      <a:r>
                        <a:rPr lang="es-ES" sz="900" dirty="0">
                          <a:solidFill>
                            <a:schemeClr val="tx1"/>
                          </a:solidFill>
                          <a:latin typeface="Arial"/>
                          <a:ea typeface="Times New Roman"/>
                          <a:cs typeface="Times New Roman"/>
                        </a:rPr>
                        <a:t>   45.084,80</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275.204,61</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90">
                <a:tc>
                  <a:txBody>
                    <a:bodyPr/>
                    <a:lstStyle/>
                    <a:p>
                      <a:pPr algn="ctr">
                        <a:spcAft>
                          <a:spcPts val="0"/>
                        </a:spcAft>
                      </a:pPr>
                      <a:r>
                        <a:rPr lang="es-ES" sz="900" b="1">
                          <a:solidFill>
                            <a:schemeClr val="tx1"/>
                          </a:solidFill>
                          <a:latin typeface="Arial"/>
                          <a:ea typeface="Times New Roman"/>
                          <a:cs typeface="Times New Roman"/>
                        </a:rPr>
                        <a:t>6</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39.426,47</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314.631,08</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90">
                <a:tc>
                  <a:txBody>
                    <a:bodyPr/>
                    <a:lstStyle/>
                    <a:p>
                      <a:pPr algn="ctr">
                        <a:spcAft>
                          <a:spcPts val="0"/>
                        </a:spcAft>
                      </a:pPr>
                      <a:r>
                        <a:rPr lang="es-ES" sz="900" b="1">
                          <a:solidFill>
                            <a:schemeClr val="tx1"/>
                          </a:solidFill>
                          <a:latin typeface="Arial"/>
                          <a:ea typeface="Times New Roman"/>
                          <a:cs typeface="Times New Roman"/>
                        </a:rPr>
                        <a:t>7</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28.517,61</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343.148,69</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90">
                <a:tc>
                  <a:txBody>
                    <a:bodyPr/>
                    <a:lstStyle/>
                    <a:p>
                      <a:pPr algn="ctr">
                        <a:spcAft>
                          <a:spcPts val="0"/>
                        </a:spcAft>
                      </a:pPr>
                      <a:r>
                        <a:rPr lang="es-ES" sz="900" b="1">
                          <a:solidFill>
                            <a:schemeClr val="tx1"/>
                          </a:solidFill>
                          <a:latin typeface="Arial"/>
                          <a:ea typeface="Times New Roman"/>
                          <a:cs typeface="Times New Roman"/>
                        </a:rPr>
                        <a:t>8</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30.167,09</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373.315,78</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90">
                <a:tc>
                  <a:txBody>
                    <a:bodyPr/>
                    <a:lstStyle/>
                    <a:p>
                      <a:pPr algn="ctr">
                        <a:spcAft>
                          <a:spcPts val="0"/>
                        </a:spcAft>
                      </a:pPr>
                      <a:r>
                        <a:rPr lang="es-ES" sz="900" b="1">
                          <a:solidFill>
                            <a:schemeClr val="tx1"/>
                          </a:solidFill>
                          <a:latin typeface="Arial"/>
                          <a:ea typeface="Times New Roman"/>
                          <a:cs typeface="Times New Roman"/>
                        </a:rPr>
                        <a:t>9</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26.161,33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399.477,11</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90">
                <a:tc>
                  <a:txBody>
                    <a:bodyPr/>
                    <a:lstStyle/>
                    <a:p>
                      <a:pPr algn="ctr">
                        <a:spcAft>
                          <a:spcPts val="0"/>
                        </a:spcAft>
                      </a:pPr>
                      <a:r>
                        <a:rPr lang="es-ES" sz="900" b="1">
                          <a:solidFill>
                            <a:schemeClr val="tx1"/>
                          </a:solidFill>
                          <a:latin typeface="Arial"/>
                          <a:ea typeface="Times New Roman"/>
                          <a:cs typeface="Times New Roman"/>
                        </a:rPr>
                        <a:t>10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ES" sz="900">
                          <a:solidFill>
                            <a:schemeClr val="tx1"/>
                          </a:solidFill>
                          <a:latin typeface="Arial"/>
                          <a:ea typeface="Times New Roman"/>
                          <a:cs typeface="Times New Roman"/>
                        </a:rPr>
                        <a:t>18.911,49</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ES" sz="900" dirty="0">
                          <a:solidFill>
                            <a:schemeClr val="tx1"/>
                          </a:solidFill>
                          <a:latin typeface="Arial"/>
                          <a:ea typeface="Times New Roman"/>
                          <a:cs typeface="Times New Roman"/>
                        </a:rPr>
                        <a:t>418.388,60</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r>
            </a:tbl>
          </a:graphicData>
        </a:graphic>
      </p:graphicFrame>
      <p:graphicFrame>
        <p:nvGraphicFramePr>
          <p:cNvPr id="226314" name="Object 10"/>
          <p:cNvGraphicFramePr>
            <a:graphicFrameLocks noChangeAspect="1"/>
          </p:cNvGraphicFramePr>
          <p:nvPr/>
        </p:nvGraphicFramePr>
        <p:xfrm>
          <a:off x="4071934" y="2362200"/>
          <a:ext cx="5038725" cy="923924"/>
        </p:xfrm>
        <a:graphic>
          <a:graphicData uri="http://schemas.openxmlformats.org/presentationml/2006/ole">
            <p:oleObj spid="_x0000_s226314" name="Documento" r:id="rId4" imgW="5044966" imgH="731437" progId="Word.Document.12">
              <p:embed/>
            </p:oleObj>
          </a:graphicData>
        </a:graphic>
      </p:graphicFrame>
      <p:graphicFrame>
        <p:nvGraphicFramePr>
          <p:cNvPr id="18" name="17 Tabla"/>
          <p:cNvGraphicFramePr>
            <a:graphicFrameLocks noGrp="1"/>
          </p:cNvGraphicFramePr>
          <p:nvPr/>
        </p:nvGraphicFramePr>
        <p:xfrm>
          <a:off x="4572000" y="3643315"/>
          <a:ext cx="3786213" cy="2857518"/>
        </p:xfrm>
        <a:graphic>
          <a:graphicData uri="http://schemas.openxmlformats.org/drawingml/2006/table">
            <a:tbl>
              <a:tblPr/>
              <a:tblGrid>
                <a:gridCol w="894381"/>
                <a:gridCol w="1445916"/>
                <a:gridCol w="1445916"/>
              </a:tblGrid>
              <a:tr h="699800">
                <a:tc>
                  <a:txBody>
                    <a:bodyPr/>
                    <a:lstStyle/>
                    <a:p>
                      <a:pPr algn="ctr">
                        <a:spcAft>
                          <a:spcPts val="0"/>
                        </a:spcAft>
                      </a:pPr>
                      <a:r>
                        <a:rPr lang="es-ES" sz="900" b="1" dirty="0">
                          <a:solidFill>
                            <a:srgbClr val="FFC000"/>
                          </a:solidFill>
                          <a:latin typeface="Arial"/>
                          <a:ea typeface="Times New Roman"/>
                          <a:cs typeface="Times New Roman"/>
                        </a:rPr>
                        <a:t>AÑO</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FLUJO DE FONDOS ACTUALIZADO</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FLUJO DE FONDOS ACTUALIZADOS ACUMULADOS</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13828">
                <a:tc>
                  <a:txBody>
                    <a:bodyPr/>
                    <a:lstStyle/>
                    <a:p>
                      <a:pPr algn="ctr">
                        <a:spcAft>
                          <a:spcPts val="0"/>
                        </a:spcAft>
                      </a:pPr>
                      <a:r>
                        <a:rPr lang="es-ES" sz="900" b="1">
                          <a:solidFill>
                            <a:schemeClr val="tx1"/>
                          </a:solidFill>
                          <a:latin typeface="Arial"/>
                          <a:ea typeface="Times New Roman"/>
                          <a:cs typeface="Times New Roman"/>
                        </a:rPr>
                        <a:t>0</a:t>
                      </a:r>
                      <a:endParaRPr lang="es-ES" sz="120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900" b="1" dirty="0">
                          <a:solidFill>
                            <a:schemeClr val="tx1"/>
                          </a:solidFill>
                          <a:latin typeface="Arial"/>
                          <a:ea typeface="Times New Roman"/>
                          <a:cs typeface="Times New Roman"/>
                        </a:rPr>
                        <a:t>(b) </a:t>
                      </a:r>
                      <a:r>
                        <a:rPr lang="es-ES" sz="900" dirty="0">
                          <a:solidFill>
                            <a:schemeClr val="tx1"/>
                          </a:solidFill>
                          <a:latin typeface="Arial"/>
                          <a:ea typeface="Times New Roman"/>
                          <a:cs typeface="Times New Roman"/>
                        </a:rPr>
                        <a:t>  -92.441,39</a:t>
                      </a:r>
                      <a:endParaRPr lang="es-ES" sz="1200" dirty="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Calibri"/>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r>
              <a:tr h="194389">
                <a:tc>
                  <a:txBody>
                    <a:bodyPr/>
                    <a:lstStyle/>
                    <a:p>
                      <a:pPr algn="ctr">
                        <a:spcAft>
                          <a:spcPts val="0"/>
                        </a:spcAft>
                      </a:pPr>
                      <a:r>
                        <a:rPr lang="es-ES" sz="900" b="1">
                          <a:solidFill>
                            <a:schemeClr val="tx1"/>
                          </a:solidFill>
                          <a:latin typeface="Arial"/>
                          <a:ea typeface="Times New Roman"/>
                          <a:cs typeface="Times New Roman"/>
                        </a:rPr>
                        <a:t>       1   (a)</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solidFill>
                      <a:srgbClr val="FFC000"/>
                    </a:solidFill>
                  </a:tcPr>
                </a:tc>
                <a:tc>
                  <a:txBody>
                    <a:bodyPr/>
                    <a:lstStyle/>
                    <a:p>
                      <a:pPr algn="r">
                        <a:spcAft>
                          <a:spcPts val="0"/>
                        </a:spcAft>
                      </a:pPr>
                      <a:r>
                        <a:rPr lang="es-ES" sz="900" dirty="0">
                          <a:solidFill>
                            <a:schemeClr val="tx1"/>
                          </a:solidFill>
                          <a:latin typeface="Arial"/>
                          <a:ea typeface="Times New Roman"/>
                          <a:cs typeface="Times New Roman"/>
                        </a:rPr>
                        <a:t>60.312,23</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solidFill>
                      <a:srgbClr val="FFC000"/>
                    </a:solidFill>
                  </a:tcPr>
                </a:tc>
                <a:tc>
                  <a:txBody>
                    <a:bodyPr/>
                    <a:lstStyle/>
                    <a:p>
                      <a:pPr algn="r">
                        <a:spcAft>
                          <a:spcPts val="0"/>
                        </a:spcAft>
                      </a:pPr>
                      <a:r>
                        <a:rPr lang="es-ES" sz="900" b="1">
                          <a:solidFill>
                            <a:schemeClr val="tx1"/>
                          </a:solidFill>
                          <a:latin typeface="Arial"/>
                          <a:ea typeface="Times New Roman"/>
                          <a:cs typeface="Times New Roman"/>
                        </a:rPr>
                        <a:t>(c)</a:t>
                      </a:r>
                      <a:r>
                        <a:rPr lang="es-ES" sz="900">
                          <a:solidFill>
                            <a:schemeClr val="tx1"/>
                          </a:solidFill>
                          <a:latin typeface="Arial"/>
                          <a:ea typeface="Times New Roman"/>
                          <a:cs typeface="Times New Roman"/>
                        </a:rPr>
                        <a:t>    60.312,23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solidFill>
                      <a:srgbClr val="FFC000"/>
                    </a:solidFill>
                  </a:tcPr>
                </a:tc>
              </a:tr>
              <a:tr h="194389">
                <a:tc>
                  <a:txBody>
                    <a:bodyPr/>
                    <a:lstStyle/>
                    <a:p>
                      <a:pPr algn="ctr">
                        <a:spcAft>
                          <a:spcPts val="0"/>
                        </a:spcAft>
                      </a:pPr>
                      <a:r>
                        <a:rPr lang="es-ES" sz="900" b="1">
                          <a:solidFill>
                            <a:schemeClr val="tx1"/>
                          </a:solidFill>
                          <a:latin typeface="Arial"/>
                          <a:ea typeface="Times New Roman"/>
                          <a:cs typeface="Times New Roman"/>
                        </a:rPr>
                        <a:t>2</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b="1" dirty="0">
                          <a:solidFill>
                            <a:schemeClr val="tx1"/>
                          </a:solidFill>
                          <a:latin typeface="Arial"/>
                          <a:ea typeface="Times New Roman"/>
                          <a:cs typeface="Times New Roman"/>
                        </a:rPr>
                        <a:t>(d)    </a:t>
                      </a:r>
                      <a:r>
                        <a:rPr lang="es-ES" sz="900" dirty="0">
                          <a:solidFill>
                            <a:schemeClr val="tx1"/>
                          </a:solidFill>
                          <a:latin typeface="Arial"/>
                          <a:ea typeface="Times New Roman"/>
                          <a:cs typeface="Times New Roman"/>
                        </a:rPr>
                        <a:t>61.444,47</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121.756,70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89">
                <a:tc>
                  <a:txBody>
                    <a:bodyPr/>
                    <a:lstStyle/>
                    <a:p>
                      <a:pPr algn="ctr">
                        <a:spcAft>
                          <a:spcPts val="0"/>
                        </a:spcAft>
                      </a:pPr>
                      <a:r>
                        <a:rPr lang="es-ES" sz="900" b="1">
                          <a:solidFill>
                            <a:schemeClr val="tx1"/>
                          </a:solidFill>
                          <a:latin typeface="Arial"/>
                          <a:ea typeface="Times New Roman"/>
                          <a:cs typeface="Times New Roman"/>
                        </a:rPr>
                        <a:t>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48.126,20</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169.882,90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89">
                <a:tc>
                  <a:txBody>
                    <a:bodyPr/>
                    <a:lstStyle/>
                    <a:p>
                      <a:pPr algn="ctr">
                        <a:spcAft>
                          <a:spcPts val="0"/>
                        </a:spcAft>
                      </a:pPr>
                      <a:r>
                        <a:rPr lang="es-ES" sz="900" b="1">
                          <a:solidFill>
                            <a:schemeClr val="tx1"/>
                          </a:solidFill>
                          <a:latin typeface="Arial"/>
                          <a:ea typeface="Times New Roman"/>
                          <a:cs typeface="Times New Roman"/>
                        </a:rPr>
                        <a:t>4</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34.175,44</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204.058,33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89">
                <a:tc>
                  <a:txBody>
                    <a:bodyPr/>
                    <a:lstStyle/>
                    <a:p>
                      <a:pPr algn="ctr">
                        <a:spcAft>
                          <a:spcPts val="0"/>
                        </a:spcAft>
                      </a:pPr>
                      <a:r>
                        <a:rPr lang="es-ES" sz="900" b="1">
                          <a:solidFill>
                            <a:schemeClr val="tx1"/>
                          </a:solidFill>
                          <a:latin typeface="Arial"/>
                          <a:ea typeface="Times New Roman"/>
                          <a:cs typeface="Times New Roman"/>
                        </a:rPr>
                        <a:t>5</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40.975,27</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245.033,60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89">
                <a:tc>
                  <a:txBody>
                    <a:bodyPr/>
                    <a:lstStyle/>
                    <a:p>
                      <a:pPr algn="ctr">
                        <a:spcAft>
                          <a:spcPts val="0"/>
                        </a:spcAft>
                      </a:pPr>
                      <a:r>
                        <a:rPr lang="es-ES" sz="900" b="1">
                          <a:solidFill>
                            <a:schemeClr val="tx1"/>
                          </a:solidFill>
                          <a:latin typeface="Arial"/>
                          <a:ea typeface="Times New Roman"/>
                          <a:cs typeface="Times New Roman"/>
                        </a:rPr>
                        <a:t>6</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36.946,33</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281.979,93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89">
                <a:tc>
                  <a:txBody>
                    <a:bodyPr/>
                    <a:lstStyle/>
                    <a:p>
                      <a:pPr algn="ctr">
                        <a:spcAft>
                          <a:spcPts val="0"/>
                        </a:spcAft>
                      </a:pPr>
                      <a:r>
                        <a:rPr lang="es-ES" sz="900" b="1">
                          <a:solidFill>
                            <a:schemeClr val="tx1"/>
                          </a:solidFill>
                          <a:latin typeface="Arial"/>
                          <a:ea typeface="Times New Roman"/>
                          <a:cs typeface="Times New Roman"/>
                        </a:rPr>
                        <a:t>7</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25.593,81</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307.573,73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89">
                <a:tc>
                  <a:txBody>
                    <a:bodyPr/>
                    <a:lstStyle/>
                    <a:p>
                      <a:pPr algn="ctr">
                        <a:spcAft>
                          <a:spcPts val="0"/>
                        </a:spcAft>
                      </a:pPr>
                      <a:r>
                        <a:rPr lang="es-ES" sz="900" b="1">
                          <a:solidFill>
                            <a:schemeClr val="tx1"/>
                          </a:solidFill>
                          <a:latin typeface="Arial"/>
                          <a:ea typeface="Times New Roman"/>
                          <a:cs typeface="Times New Roman"/>
                        </a:rPr>
                        <a:t>8</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29.979,03</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337.552,77</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89">
                <a:tc>
                  <a:txBody>
                    <a:bodyPr/>
                    <a:lstStyle/>
                    <a:p>
                      <a:pPr algn="ctr">
                        <a:spcAft>
                          <a:spcPts val="0"/>
                        </a:spcAft>
                      </a:pPr>
                      <a:r>
                        <a:rPr lang="es-ES" sz="900" b="1">
                          <a:solidFill>
                            <a:schemeClr val="tx1"/>
                          </a:solidFill>
                          <a:latin typeface="Arial"/>
                          <a:ea typeface="Times New Roman"/>
                          <a:cs typeface="Times New Roman"/>
                        </a:rPr>
                        <a:t>9</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26.648,44</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364.201,21</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194389">
                <a:tc>
                  <a:txBody>
                    <a:bodyPr/>
                    <a:lstStyle/>
                    <a:p>
                      <a:pPr algn="ctr">
                        <a:spcAft>
                          <a:spcPts val="0"/>
                        </a:spcAft>
                      </a:pPr>
                      <a:r>
                        <a:rPr lang="es-ES" sz="900" b="1">
                          <a:solidFill>
                            <a:schemeClr val="tx1"/>
                          </a:solidFill>
                          <a:latin typeface="Arial"/>
                          <a:ea typeface="Times New Roman"/>
                          <a:cs typeface="Times New Roman"/>
                        </a:rPr>
                        <a:t>10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ES" sz="900">
                          <a:solidFill>
                            <a:schemeClr val="tx1"/>
                          </a:solidFill>
                          <a:latin typeface="Arial"/>
                          <a:ea typeface="Times New Roman"/>
                          <a:cs typeface="Times New Roman"/>
                        </a:rPr>
                        <a:t>18.218,36</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ES" sz="900" dirty="0">
                          <a:solidFill>
                            <a:schemeClr val="tx1"/>
                          </a:solidFill>
                          <a:latin typeface="Arial"/>
                          <a:ea typeface="Times New Roman"/>
                          <a:cs typeface="Times New Roman"/>
                        </a:rPr>
                        <a:t>382.419,56</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4" name="13 CuadroTexto"/>
          <p:cNvSpPr txBox="1"/>
          <p:nvPr/>
        </p:nvSpPr>
        <p:spPr>
          <a:xfrm>
            <a:off x="285720" y="1571612"/>
            <a:ext cx="3643338" cy="584775"/>
          </a:xfrm>
          <a:prstGeom prst="rect">
            <a:avLst/>
          </a:prstGeom>
          <a:noFill/>
        </p:spPr>
        <p:txBody>
          <a:bodyPr wrap="square" rtlCol="0">
            <a:spAutoFit/>
          </a:bodyPr>
          <a:lstStyle/>
          <a:p>
            <a:pPr algn="just"/>
            <a:r>
              <a:rPr lang="es-ES" sz="1600" dirty="0" smtClean="0">
                <a:latin typeface="Arial" pitchFamily="34" charset="0"/>
                <a:cs typeface="Arial" pitchFamily="34" charset="0"/>
              </a:rPr>
              <a:t>RELACIÓN COSTO/BENEFICIO DEL PROYECTO SIN FINANCIAMIENTO</a:t>
            </a:r>
            <a:endParaRPr lang="es-ES" sz="1600" dirty="0">
              <a:latin typeface="Arial" pitchFamily="34" charset="0"/>
              <a:cs typeface="Arial" pitchFamily="34" charset="0"/>
            </a:endParaRPr>
          </a:p>
        </p:txBody>
      </p:sp>
      <p:sp>
        <p:nvSpPr>
          <p:cNvPr id="12" name="11 CuadroTexto"/>
          <p:cNvSpPr txBox="1"/>
          <p:nvPr/>
        </p:nvSpPr>
        <p:spPr>
          <a:xfrm>
            <a:off x="4572000" y="1571612"/>
            <a:ext cx="3643338" cy="584775"/>
          </a:xfrm>
          <a:prstGeom prst="rect">
            <a:avLst/>
          </a:prstGeom>
          <a:noFill/>
        </p:spPr>
        <p:txBody>
          <a:bodyPr wrap="square" rtlCol="0">
            <a:spAutoFit/>
          </a:bodyPr>
          <a:lstStyle/>
          <a:p>
            <a:pPr algn="just"/>
            <a:r>
              <a:rPr lang="es-ES" sz="1600" dirty="0" smtClean="0">
                <a:latin typeface="Arial" pitchFamily="34" charset="0"/>
                <a:cs typeface="Arial" pitchFamily="34" charset="0"/>
              </a:rPr>
              <a:t>RELACIÓN COSTO/BENEFICIO DEL PROYECTO CON FINANCIAMIENTO</a:t>
            </a:r>
            <a:endParaRPr lang="es-ES" sz="1600" dirty="0">
              <a:latin typeface="Arial" pitchFamily="34" charset="0"/>
              <a:cs typeface="Arial" pitchFamily="34" charset="0"/>
            </a:endParaRPr>
          </a:p>
        </p:txBody>
      </p:sp>
      <p:sp>
        <p:nvSpPr>
          <p:cNvPr id="13" name="12 CuadroTexto"/>
          <p:cNvSpPr txBox="1"/>
          <p:nvPr/>
        </p:nvSpPr>
        <p:spPr>
          <a:xfrm>
            <a:off x="500034" y="6162280"/>
            <a:ext cx="6634210" cy="338554"/>
          </a:xfrm>
          <a:prstGeom prst="rect">
            <a:avLst/>
          </a:prstGeom>
          <a:noFill/>
        </p:spPr>
        <p:txBody>
          <a:bodyPr wrap="square" rtlCol="0">
            <a:spAutoFit/>
          </a:bodyPr>
          <a:lstStyle/>
          <a:p>
            <a:r>
              <a:rPr lang="es-ES" sz="1600" b="1" dirty="0" smtClean="0">
                <a:latin typeface="Arial" pitchFamily="34" charset="0"/>
                <a:cs typeface="Arial" pitchFamily="34" charset="0"/>
              </a:rPr>
              <a:t>Criterio de evaluación: C/B &gt; 1    =&gt;    se acepta</a:t>
            </a:r>
            <a:endParaRPr lang="es-ES" sz="1600" b="1" dirty="0">
              <a:latin typeface="Arial" pitchFamily="34" charset="0"/>
              <a:cs typeface="Arial" pitchFamily="34" charset="0"/>
            </a:endParaRPr>
          </a:p>
        </p:txBody>
      </p:sp>
      <p:graphicFrame>
        <p:nvGraphicFramePr>
          <p:cNvPr id="227338" name="Object 10"/>
          <p:cNvGraphicFramePr>
            <a:graphicFrameLocks noChangeAspect="1"/>
          </p:cNvGraphicFramePr>
          <p:nvPr/>
        </p:nvGraphicFramePr>
        <p:xfrm>
          <a:off x="-500098" y="2214554"/>
          <a:ext cx="5045075" cy="571504"/>
        </p:xfrm>
        <a:graphic>
          <a:graphicData uri="http://schemas.openxmlformats.org/presentationml/2006/ole">
            <p:oleObj spid="_x0000_s227338" name="Documento" r:id="rId3" imgW="5044966" imgH="452469" progId="Word.Document.12">
              <p:embed/>
            </p:oleObj>
          </a:graphicData>
        </a:graphic>
      </p:graphicFrame>
      <p:graphicFrame>
        <p:nvGraphicFramePr>
          <p:cNvPr id="15" name="14 Tabla"/>
          <p:cNvGraphicFramePr>
            <a:graphicFrameLocks noGrp="1"/>
          </p:cNvGraphicFramePr>
          <p:nvPr/>
        </p:nvGraphicFramePr>
        <p:xfrm>
          <a:off x="285720" y="2928934"/>
          <a:ext cx="3929090" cy="3143274"/>
        </p:xfrm>
        <a:graphic>
          <a:graphicData uri="http://schemas.openxmlformats.org/drawingml/2006/table">
            <a:tbl>
              <a:tblPr/>
              <a:tblGrid>
                <a:gridCol w="751537"/>
                <a:gridCol w="1028420"/>
                <a:gridCol w="1120713"/>
                <a:gridCol w="1028420"/>
              </a:tblGrid>
              <a:tr h="906713">
                <a:tc>
                  <a:txBody>
                    <a:bodyPr/>
                    <a:lstStyle/>
                    <a:p>
                      <a:pPr algn="ctr">
                        <a:spcAft>
                          <a:spcPts val="0"/>
                        </a:spcAft>
                      </a:pPr>
                      <a:r>
                        <a:rPr lang="es-ES" sz="900" b="1" dirty="0">
                          <a:solidFill>
                            <a:srgbClr val="FFC000"/>
                          </a:solidFill>
                          <a:latin typeface="Arial"/>
                          <a:ea typeface="Times New Roman"/>
                          <a:cs typeface="Times New Roman"/>
                        </a:rPr>
                        <a:t>AÑO</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FLUJO DE FONDOS</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FLUJO DE FONDOS ACTUALIZADO</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FLUJO DE FONDOS ACTUALIZADOS ACUMULADOS</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21641">
                <a:tc>
                  <a:txBody>
                    <a:bodyPr/>
                    <a:lstStyle/>
                    <a:p>
                      <a:pPr algn="ctr">
                        <a:spcAft>
                          <a:spcPts val="0"/>
                        </a:spcAft>
                      </a:pPr>
                      <a:r>
                        <a:rPr lang="es-ES" sz="900" b="1">
                          <a:solidFill>
                            <a:schemeClr val="tx1"/>
                          </a:solidFill>
                          <a:latin typeface="Arial"/>
                          <a:ea typeface="Times New Roman"/>
                          <a:cs typeface="Times New Roman"/>
                        </a:rPr>
                        <a:t>0</a:t>
                      </a:r>
                      <a:endParaRPr lang="es-ES" sz="120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spcAft>
                          <a:spcPts val="0"/>
                        </a:spcAft>
                      </a:pPr>
                      <a:r>
                        <a:rPr lang="es-ES" sz="900" dirty="0">
                          <a:solidFill>
                            <a:schemeClr val="tx1"/>
                          </a:solidFill>
                          <a:latin typeface="Arial"/>
                          <a:ea typeface="Times New Roman"/>
                          <a:cs typeface="Times New Roman"/>
                        </a:rPr>
                        <a:t>-      231.103,48 </a:t>
                      </a:r>
                      <a:endParaRPr lang="es-ES" sz="1200" dirty="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900" dirty="0">
                          <a:solidFill>
                            <a:schemeClr val="tx1"/>
                          </a:solidFill>
                          <a:latin typeface="Arial"/>
                          <a:ea typeface="Times New Roman"/>
                          <a:cs typeface="Times New Roman"/>
                        </a:rPr>
                        <a:t>-231.103,48</a:t>
                      </a:r>
                      <a:endParaRPr lang="es-ES" sz="1200" dirty="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Calibri"/>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r>
              <a:tr h="201492">
                <a:tc>
                  <a:txBody>
                    <a:bodyPr/>
                    <a:lstStyle/>
                    <a:p>
                      <a:pPr algn="ctr">
                        <a:spcAft>
                          <a:spcPts val="0"/>
                        </a:spcAft>
                      </a:pPr>
                      <a:r>
                        <a:rPr lang="es-ES" sz="900" b="1">
                          <a:solidFill>
                            <a:schemeClr val="tx1"/>
                          </a:solidFill>
                          <a:latin typeface="Arial"/>
                          <a:ea typeface="Times New Roman"/>
                          <a:cs typeface="Times New Roman"/>
                        </a:rPr>
                        <a:t>1</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spcAft>
                          <a:spcPts val="0"/>
                        </a:spcAft>
                      </a:pPr>
                      <a:r>
                        <a:rPr lang="es-ES" sz="900">
                          <a:solidFill>
                            <a:schemeClr val="tx1"/>
                          </a:solidFill>
                          <a:latin typeface="Arial"/>
                          <a:ea typeface="Times New Roman"/>
                          <a:cs typeface="Times New Roman"/>
                        </a:rPr>
                        <a:t>          76.860,21 </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66.707,35</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66.707,35</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01492">
                <a:tc>
                  <a:txBody>
                    <a:bodyPr/>
                    <a:lstStyle/>
                    <a:p>
                      <a:pPr algn="ctr">
                        <a:spcAft>
                          <a:spcPts val="0"/>
                        </a:spcAft>
                      </a:pPr>
                      <a:r>
                        <a:rPr lang="es-ES" sz="900" b="1">
                          <a:solidFill>
                            <a:schemeClr val="tx1"/>
                          </a:solidFill>
                          <a:latin typeface="Arial"/>
                          <a:ea typeface="Times New Roman"/>
                          <a:cs typeface="Times New Roman"/>
                        </a:rPr>
                        <a:t>2</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spcAft>
                          <a:spcPts val="0"/>
                        </a:spcAft>
                      </a:pPr>
                      <a:r>
                        <a:rPr lang="es-ES" sz="900">
                          <a:solidFill>
                            <a:schemeClr val="tx1"/>
                          </a:solidFill>
                          <a:latin typeface="Arial"/>
                          <a:ea typeface="Times New Roman"/>
                          <a:cs typeface="Times New Roman"/>
                        </a:rPr>
                        <a:t>          85.695,53 </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64.550,92</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131.258,27</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01492">
                <a:tc>
                  <a:txBody>
                    <a:bodyPr/>
                    <a:lstStyle/>
                    <a:p>
                      <a:pPr algn="ctr">
                        <a:spcAft>
                          <a:spcPts val="0"/>
                        </a:spcAft>
                      </a:pPr>
                      <a:r>
                        <a:rPr lang="es-ES" sz="900" b="1">
                          <a:solidFill>
                            <a:schemeClr val="tx1"/>
                          </a:solidFill>
                          <a:latin typeface="Arial"/>
                          <a:ea typeface="Times New Roman"/>
                          <a:cs typeface="Times New Roman"/>
                        </a:rPr>
                        <a:t>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spcAft>
                          <a:spcPts val="0"/>
                        </a:spcAft>
                      </a:pPr>
                      <a:r>
                        <a:rPr lang="es-ES" sz="900">
                          <a:solidFill>
                            <a:schemeClr val="tx1"/>
                          </a:solidFill>
                          <a:latin typeface="Arial"/>
                          <a:ea typeface="Times New Roman"/>
                          <a:cs typeface="Times New Roman"/>
                        </a:rPr>
                        <a:t>          87.214,34 </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57.016,99</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188.275,26</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01492">
                <a:tc>
                  <a:txBody>
                    <a:bodyPr/>
                    <a:lstStyle/>
                    <a:p>
                      <a:pPr algn="ctr">
                        <a:spcAft>
                          <a:spcPts val="0"/>
                        </a:spcAft>
                      </a:pPr>
                      <a:r>
                        <a:rPr lang="es-ES" sz="900" b="1">
                          <a:solidFill>
                            <a:schemeClr val="tx1"/>
                          </a:solidFill>
                          <a:latin typeface="Arial"/>
                          <a:ea typeface="Times New Roman"/>
                          <a:cs typeface="Times New Roman"/>
                        </a:rPr>
                        <a:t>4</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spcAft>
                          <a:spcPts val="0"/>
                        </a:spcAft>
                      </a:pPr>
                      <a:r>
                        <a:rPr lang="es-ES" sz="900">
                          <a:solidFill>
                            <a:schemeClr val="tx1"/>
                          </a:solidFill>
                          <a:latin typeface="Arial"/>
                          <a:ea typeface="Times New Roman"/>
                          <a:cs typeface="Times New Roman"/>
                        </a:rPr>
                        <a:t>          73.748,02 </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41.844,55</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230.119,81</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01492">
                <a:tc>
                  <a:txBody>
                    <a:bodyPr/>
                    <a:lstStyle/>
                    <a:p>
                      <a:pPr algn="ctr">
                        <a:spcAft>
                          <a:spcPts val="0"/>
                        </a:spcAft>
                      </a:pPr>
                      <a:r>
                        <a:rPr lang="es-ES" sz="900" b="1">
                          <a:solidFill>
                            <a:schemeClr val="tx1"/>
                          </a:solidFill>
                          <a:latin typeface="Arial"/>
                          <a:ea typeface="Times New Roman"/>
                          <a:cs typeface="Times New Roman"/>
                        </a:rPr>
                        <a:t>5</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spcAft>
                          <a:spcPts val="0"/>
                        </a:spcAft>
                      </a:pPr>
                      <a:r>
                        <a:rPr lang="es-ES" sz="900">
                          <a:solidFill>
                            <a:schemeClr val="tx1"/>
                          </a:solidFill>
                          <a:latin typeface="Arial"/>
                          <a:ea typeface="Times New Roman"/>
                          <a:cs typeface="Times New Roman"/>
                        </a:rPr>
                        <a:t>          91.552,36 </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45.084,80</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275.204,61</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01492">
                <a:tc>
                  <a:txBody>
                    <a:bodyPr/>
                    <a:lstStyle/>
                    <a:p>
                      <a:pPr algn="ctr">
                        <a:spcAft>
                          <a:spcPts val="0"/>
                        </a:spcAft>
                      </a:pPr>
                      <a:r>
                        <a:rPr lang="es-ES" sz="900" b="1">
                          <a:solidFill>
                            <a:schemeClr val="tx1"/>
                          </a:solidFill>
                          <a:latin typeface="Arial"/>
                          <a:ea typeface="Times New Roman"/>
                          <a:cs typeface="Times New Roman"/>
                        </a:rPr>
                        <a:t>6</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spcAft>
                          <a:spcPts val="0"/>
                        </a:spcAft>
                      </a:pPr>
                      <a:r>
                        <a:rPr lang="es-ES" sz="900">
                          <a:solidFill>
                            <a:schemeClr val="tx1"/>
                          </a:solidFill>
                          <a:latin typeface="Arial"/>
                          <a:ea typeface="Times New Roman"/>
                          <a:cs typeface="Times New Roman"/>
                        </a:rPr>
                        <a:t>          92.247,60 </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39.426,47</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314.631,08</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01492">
                <a:tc>
                  <a:txBody>
                    <a:bodyPr/>
                    <a:lstStyle/>
                    <a:p>
                      <a:pPr algn="ctr">
                        <a:spcAft>
                          <a:spcPts val="0"/>
                        </a:spcAft>
                      </a:pPr>
                      <a:r>
                        <a:rPr lang="es-ES" sz="900" b="1">
                          <a:solidFill>
                            <a:schemeClr val="tx1"/>
                          </a:solidFill>
                          <a:latin typeface="Arial"/>
                          <a:ea typeface="Times New Roman"/>
                          <a:cs typeface="Times New Roman"/>
                        </a:rPr>
                        <a:t>7</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spcAft>
                          <a:spcPts val="0"/>
                        </a:spcAft>
                      </a:pPr>
                      <a:r>
                        <a:rPr lang="es-ES" sz="900">
                          <a:solidFill>
                            <a:schemeClr val="tx1"/>
                          </a:solidFill>
                          <a:latin typeface="Arial"/>
                          <a:ea typeface="Times New Roman"/>
                          <a:cs typeface="Times New Roman"/>
                        </a:rPr>
                        <a:t>          76.879,08 </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28.517,61</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343.148,69</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01492">
                <a:tc>
                  <a:txBody>
                    <a:bodyPr/>
                    <a:lstStyle/>
                    <a:p>
                      <a:pPr algn="ctr">
                        <a:spcAft>
                          <a:spcPts val="0"/>
                        </a:spcAft>
                      </a:pPr>
                      <a:r>
                        <a:rPr lang="es-ES" sz="900" b="1">
                          <a:solidFill>
                            <a:schemeClr val="tx1"/>
                          </a:solidFill>
                          <a:latin typeface="Arial"/>
                          <a:ea typeface="Times New Roman"/>
                          <a:cs typeface="Times New Roman"/>
                        </a:rPr>
                        <a:t>8</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spcAft>
                          <a:spcPts val="0"/>
                        </a:spcAft>
                      </a:pPr>
                      <a:r>
                        <a:rPr lang="es-ES" sz="900">
                          <a:solidFill>
                            <a:schemeClr val="tx1"/>
                          </a:solidFill>
                          <a:latin typeface="Arial"/>
                          <a:ea typeface="Times New Roman"/>
                          <a:cs typeface="Times New Roman"/>
                        </a:rPr>
                        <a:t>          93.703,63 </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30.167,09</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373.315,78</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01492">
                <a:tc>
                  <a:txBody>
                    <a:bodyPr/>
                    <a:lstStyle/>
                    <a:p>
                      <a:pPr algn="ctr">
                        <a:spcAft>
                          <a:spcPts val="0"/>
                        </a:spcAft>
                      </a:pPr>
                      <a:r>
                        <a:rPr lang="es-ES" sz="900" b="1">
                          <a:solidFill>
                            <a:schemeClr val="tx1"/>
                          </a:solidFill>
                          <a:latin typeface="Arial"/>
                          <a:ea typeface="Times New Roman"/>
                          <a:cs typeface="Times New Roman"/>
                        </a:rPr>
                        <a:t>9</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spcAft>
                          <a:spcPts val="0"/>
                        </a:spcAft>
                      </a:pPr>
                      <a:r>
                        <a:rPr lang="es-ES" sz="900">
                          <a:solidFill>
                            <a:schemeClr val="tx1"/>
                          </a:solidFill>
                          <a:latin typeface="Arial"/>
                          <a:ea typeface="Times New Roman"/>
                          <a:cs typeface="Times New Roman"/>
                        </a:rPr>
                        <a:t>          93.629,05 </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26.161,33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399.477,11</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01492">
                <a:tc>
                  <a:txBody>
                    <a:bodyPr/>
                    <a:lstStyle/>
                    <a:p>
                      <a:pPr algn="ctr">
                        <a:spcAft>
                          <a:spcPts val="0"/>
                        </a:spcAft>
                      </a:pPr>
                      <a:r>
                        <a:rPr lang="es-ES" sz="900" b="1">
                          <a:solidFill>
                            <a:schemeClr val="tx1"/>
                          </a:solidFill>
                          <a:latin typeface="Arial"/>
                          <a:ea typeface="Times New Roman"/>
                          <a:cs typeface="Times New Roman"/>
                        </a:rPr>
                        <a:t>10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spcAft>
                          <a:spcPts val="0"/>
                        </a:spcAft>
                      </a:pPr>
                      <a:r>
                        <a:rPr lang="es-ES" sz="900">
                          <a:solidFill>
                            <a:schemeClr val="tx1"/>
                          </a:solidFill>
                          <a:latin typeface="Arial"/>
                          <a:ea typeface="Times New Roman"/>
                          <a:cs typeface="Times New Roman"/>
                        </a:rPr>
                        <a:t>          77.983,83 </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ES" sz="900">
                          <a:solidFill>
                            <a:schemeClr val="tx1"/>
                          </a:solidFill>
                          <a:latin typeface="Arial"/>
                          <a:ea typeface="Times New Roman"/>
                          <a:cs typeface="Times New Roman"/>
                        </a:rPr>
                        <a:t>18.911,49</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ES" sz="900" dirty="0">
                          <a:solidFill>
                            <a:schemeClr val="tx1"/>
                          </a:solidFill>
                          <a:latin typeface="Arial"/>
                          <a:ea typeface="Times New Roman"/>
                          <a:cs typeface="Times New Roman"/>
                        </a:rPr>
                        <a:t>418.388,60</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r>
            </a:tbl>
          </a:graphicData>
        </a:graphic>
      </p:graphicFrame>
      <p:graphicFrame>
        <p:nvGraphicFramePr>
          <p:cNvPr id="227339" name="Object 11"/>
          <p:cNvGraphicFramePr>
            <a:graphicFrameLocks noChangeAspect="1"/>
          </p:cNvGraphicFramePr>
          <p:nvPr/>
        </p:nvGraphicFramePr>
        <p:xfrm>
          <a:off x="3929058" y="2259007"/>
          <a:ext cx="5045075" cy="598489"/>
        </p:xfrm>
        <a:graphic>
          <a:graphicData uri="http://schemas.openxmlformats.org/presentationml/2006/ole">
            <p:oleObj spid="_x0000_s227339" name="Documento" r:id="rId4" imgW="5044966" imgH="456068" progId="Word.Document.12">
              <p:embed/>
            </p:oleObj>
          </a:graphicData>
        </a:graphic>
      </p:graphicFrame>
      <p:graphicFrame>
        <p:nvGraphicFramePr>
          <p:cNvPr id="16" name="15 Tabla"/>
          <p:cNvGraphicFramePr>
            <a:graphicFrameLocks noGrp="1"/>
          </p:cNvGraphicFramePr>
          <p:nvPr/>
        </p:nvGraphicFramePr>
        <p:xfrm>
          <a:off x="4559328" y="2928934"/>
          <a:ext cx="4156075" cy="3143272"/>
        </p:xfrm>
        <a:graphic>
          <a:graphicData uri="http://schemas.openxmlformats.org/drawingml/2006/table">
            <a:tbl>
              <a:tblPr/>
              <a:tblGrid>
                <a:gridCol w="871116"/>
                <a:gridCol w="968817"/>
                <a:gridCol w="1158071"/>
                <a:gridCol w="1158071"/>
              </a:tblGrid>
              <a:tr h="769781">
                <a:tc>
                  <a:txBody>
                    <a:bodyPr/>
                    <a:lstStyle/>
                    <a:p>
                      <a:pPr algn="ctr">
                        <a:spcAft>
                          <a:spcPts val="0"/>
                        </a:spcAft>
                      </a:pPr>
                      <a:r>
                        <a:rPr lang="es-ES" sz="900" b="1" dirty="0">
                          <a:solidFill>
                            <a:srgbClr val="FFC000"/>
                          </a:solidFill>
                          <a:latin typeface="Arial"/>
                          <a:ea typeface="Times New Roman"/>
                          <a:cs typeface="Times New Roman"/>
                        </a:rPr>
                        <a:t>AÑO</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FLUJO DE FONDOS</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FLUJO DE FONDOS ACTUALIZADO</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ES" sz="900" b="1" dirty="0">
                          <a:solidFill>
                            <a:srgbClr val="FFC000"/>
                          </a:solidFill>
                          <a:latin typeface="Arial"/>
                          <a:ea typeface="Times New Roman"/>
                          <a:cs typeface="Times New Roman"/>
                        </a:rPr>
                        <a:t>FLUJO DE FONDOS ACTUALIZADOS ACUMULADOS</a:t>
                      </a:r>
                      <a:endParaRPr lang="es-ES" sz="1200" dirty="0">
                        <a:solidFill>
                          <a:srgbClr val="FFC000"/>
                        </a:solidFill>
                        <a:latin typeface="Arial"/>
                        <a:ea typeface="Times New Roman"/>
                        <a:cs typeface="Times New Roman"/>
                      </a:endParaRPr>
                    </a:p>
                  </a:txBody>
                  <a:tcPr marL="44450" marR="44450" marT="0" marB="0" anchor="ctr">
                    <a:lnL>
                      <a:noFill/>
                    </a:lnL>
                    <a:lnR>
                      <a:noFill/>
                    </a:lnR>
                    <a:lnT w="6350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50000"/>
                      </a:schemeClr>
                    </a:solidFill>
                  </a:tcPr>
                </a:tc>
              </a:tr>
              <a:tr h="235211">
                <a:tc>
                  <a:txBody>
                    <a:bodyPr/>
                    <a:lstStyle/>
                    <a:p>
                      <a:pPr algn="ctr">
                        <a:spcAft>
                          <a:spcPts val="0"/>
                        </a:spcAft>
                      </a:pPr>
                      <a:r>
                        <a:rPr lang="es-ES" sz="900" b="1">
                          <a:solidFill>
                            <a:schemeClr val="tx1"/>
                          </a:solidFill>
                          <a:latin typeface="Arial"/>
                          <a:ea typeface="Times New Roman"/>
                          <a:cs typeface="Times New Roman"/>
                        </a:rPr>
                        <a:t>0</a:t>
                      </a:r>
                      <a:endParaRPr lang="es-ES" sz="120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900" dirty="0">
                          <a:solidFill>
                            <a:schemeClr val="tx1"/>
                          </a:solidFill>
                          <a:latin typeface="Arial"/>
                          <a:ea typeface="Times New Roman"/>
                          <a:cs typeface="Times New Roman"/>
                        </a:rPr>
                        <a:t>-92.441,39</a:t>
                      </a:r>
                      <a:endParaRPr lang="es-ES" sz="1200" dirty="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900">
                          <a:solidFill>
                            <a:schemeClr val="tx1"/>
                          </a:solidFill>
                          <a:latin typeface="Arial"/>
                          <a:ea typeface="Times New Roman"/>
                          <a:cs typeface="Times New Roman"/>
                        </a:rPr>
                        <a:t>-92.441,39</a:t>
                      </a:r>
                      <a:endParaRPr lang="es-ES" sz="1200">
                        <a:solidFill>
                          <a:schemeClr val="tx1"/>
                        </a:solidFill>
                        <a:latin typeface="Arial"/>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endParaRPr lang="es-ES" sz="1100">
                        <a:solidFill>
                          <a:schemeClr val="tx1"/>
                        </a:solidFill>
                        <a:latin typeface="Calibri"/>
                        <a:ea typeface="Times New Roman"/>
                        <a:cs typeface="Times New Roman"/>
                      </a:endParaRPr>
                    </a:p>
                  </a:txBody>
                  <a:tcPr marL="44450" marR="44450" marT="0" marB="0" anchor="ctr">
                    <a:lnL>
                      <a:noFill/>
                    </a:lnL>
                    <a:lnR>
                      <a:noFill/>
                    </a:lnR>
                    <a:lnT w="28575" cap="flat" cmpd="sng" algn="ctr">
                      <a:solidFill>
                        <a:srgbClr val="000000"/>
                      </a:solidFill>
                      <a:prstDash val="solid"/>
                      <a:round/>
                      <a:headEnd type="none" w="med" len="med"/>
                      <a:tailEnd type="none" w="med" len="med"/>
                    </a:lnT>
                    <a:lnB>
                      <a:noFill/>
                    </a:lnB>
                  </a:tcPr>
                </a:tc>
              </a:tr>
              <a:tr h="213828">
                <a:tc>
                  <a:txBody>
                    <a:bodyPr/>
                    <a:lstStyle/>
                    <a:p>
                      <a:pPr algn="ctr">
                        <a:spcAft>
                          <a:spcPts val="0"/>
                        </a:spcAft>
                      </a:pPr>
                      <a:r>
                        <a:rPr lang="es-ES" sz="900" b="1">
                          <a:solidFill>
                            <a:schemeClr val="tx1"/>
                          </a:solidFill>
                          <a:latin typeface="Arial"/>
                          <a:ea typeface="Times New Roman"/>
                          <a:cs typeface="Times New Roman"/>
                        </a:rPr>
                        <a:t>1</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67.006,89</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60.312,23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60.312,23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13828">
                <a:tc>
                  <a:txBody>
                    <a:bodyPr/>
                    <a:lstStyle/>
                    <a:p>
                      <a:pPr algn="ctr">
                        <a:spcAft>
                          <a:spcPts val="0"/>
                        </a:spcAft>
                      </a:pPr>
                      <a:r>
                        <a:rPr lang="es-ES" sz="900" b="1">
                          <a:solidFill>
                            <a:schemeClr val="tx1"/>
                          </a:solidFill>
                          <a:latin typeface="Arial"/>
                          <a:ea typeface="Times New Roman"/>
                          <a:cs typeface="Times New Roman"/>
                        </a:rPr>
                        <a:t>2</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75.842,20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61.444,47</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121.756,70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13828">
                <a:tc>
                  <a:txBody>
                    <a:bodyPr/>
                    <a:lstStyle/>
                    <a:p>
                      <a:pPr algn="ctr">
                        <a:spcAft>
                          <a:spcPts val="0"/>
                        </a:spcAft>
                      </a:pPr>
                      <a:r>
                        <a:rPr lang="es-ES" sz="900" b="1">
                          <a:solidFill>
                            <a:schemeClr val="tx1"/>
                          </a:solidFill>
                          <a:latin typeface="Arial"/>
                          <a:ea typeface="Times New Roman"/>
                          <a:cs typeface="Times New Roman"/>
                        </a:rPr>
                        <a:t>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65.996,93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48.126,20</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169.882,90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13828">
                <a:tc>
                  <a:txBody>
                    <a:bodyPr/>
                    <a:lstStyle/>
                    <a:p>
                      <a:pPr algn="ctr">
                        <a:spcAft>
                          <a:spcPts val="0"/>
                        </a:spcAft>
                      </a:pPr>
                      <a:r>
                        <a:rPr lang="es-ES" sz="900" b="1">
                          <a:solidFill>
                            <a:schemeClr val="tx1"/>
                          </a:solidFill>
                          <a:latin typeface="Arial"/>
                          <a:ea typeface="Times New Roman"/>
                          <a:cs typeface="Times New Roman"/>
                        </a:rPr>
                        <a:t>4</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52.067,93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34.175,44</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204.058,33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13828">
                <a:tc>
                  <a:txBody>
                    <a:bodyPr/>
                    <a:lstStyle/>
                    <a:p>
                      <a:pPr algn="ctr">
                        <a:spcAft>
                          <a:spcPts val="0"/>
                        </a:spcAft>
                      </a:pPr>
                      <a:r>
                        <a:rPr lang="es-ES" sz="900" b="1">
                          <a:solidFill>
                            <a:schemeClr val="tx1"/>
                          </a:solidFill>
                          <a:latin typeface="Arial"/>
                          <a:ea typeface="Times New Roman"/>
                          <a:cs typeface="Times New Roman"/>
                        </a:rPr>
                        <a:t>5</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69.357,28</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40.975,27</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245.033,60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13828">
                <a:tc>
                  <a:txBody>
                    <a:bodyPr/>
                    <a:lstStyle/>
                    <a:p>
                      <a:pPr algn="ctr">
                        <a:spcAft>
                          <a:spcPts val="0"/>
                        </a:spcAft>
                      </a:pPr>
                      <a:r>
                        <a:rPr lang="es-ES" sz="900" b="1">
                          <a:solidFill>
                            <a:schemeClr val="tx1"/>
                          </a:solidFill>
                          <a:latin typeface="Arial"/>
                          <a:ea typeface="Times New Roman"/>
                          <a:cs typeface="Times New Roman"/>
                        </a:rPr>
                        <a:t>6</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69.479,33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36.946,33</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281.979,93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13828">
                <a:tc>
                  <a:txBody>
                    <a:bodyPr/>
                    <a:lstStyle/>
                    <a:p>
                      <a:pPr algn="ctr">
                        <a:spcAft>
                          <a:spcPts val="0"/>
                        </a:spcAft>
                      </a:pPr>
                      <a:r>
                        <a:rPr lang="es-ES" sz="900" b="1">
                          <a:solidFill>
                            <a:schemeClr val="tx1"/>
                          </a:solidFill>
                          <a:latin typeface="Arial"/>
                          <a:ea typeface="Times New Roman"/>
                          <a:cs typeface="Times New Roman"/>
                        </a:rPr>
                        <a:t>7</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53.472,84</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25.593,81</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307.573,73</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13828">
                <a:tc>
                  <a:txBody>
                    <a:bodyPr/>
                    <a:lstStyle/>
                    <a:p>
                      <a:pPr algn="ctr">
                        <a:spcAft>
                          <a:spcPts val="0"/>
                        </a:spcAft>
                      </a:pPr>
                      <a:r>
                        <a:rPr lang="es-ES" sz="900" b="1">
                          <a:solidFill>
                            <a:schemeClr val="tx1"/>
                          </a:solidFill>
                          <a:latin typeface="Arial"/>
                          <a:ea typeface="Times New Roman"/>
                          <a:cs typeface="Times New Roman"/>
                        </a:rPr>
                        <a:t>8</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69.587,32</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29.979,03</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337.552,77</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13828">
                <a:tc>
                  <a:txBody>
                    <a:bodyPr/>
                    <a:lstStyle/>
                    <a:p>
                      <a:pPr algn="ctr">
                        <a:spcAft>
                          <a:spcPts val="0"/>
                        </a:spcAft>
                      </a:pPr>
                      <a:r>
                        <a:rPr lang="es-ES" sz="900" b="1">
                          <a:solidFill>
                            <a:schemeClr val="tx1"/>
                          </a:solidFill>
                          <a:latin typeface="Arial"/>
                          <a:ea typeface="Times New Roman"/>
                          <a:cs typeface="Times New Roman"/>
                        </a:rPr>
                        <a:t>9</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68.722,40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a:solidFill>
                            <a:schemeClr val="tx1"/>
                          </a:solidFill>
                          <a:latin typeface="Arial"/>
                          <a:ea typeface="Times New Roman"/>
                          <a:cs typeface="Times New Roman"/>
                        </a:rPr>
                        <a:t>26.648,44</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900" dirty="0">
                          <a:solidFill>
                            <a:schemeClr val="tx1"/>
                          </a:solidFill>
                          <a:latin typeface="Arial"/>
                          <a:ea typeface="Times New Roman"/>
                          <a:cs typeface="Times New Roman"/>
                        </a:rPr>
                        <a:t>364.201,21</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r>
              <a:tr h="213828">
                <a:tc>
                  <a:txBody>
                    <a:bodyPr/>
                    <a:lstStyle/>
                    <a:p>
                      <a:pPr algn="ctr">
                        <a:spcAft>
                          <a:spcPts val="0"/>
                        </a:spcAft>
                      </a:pPr>
                      <a:r>
                        <a:rPr lang="es-ES" sz="900" b="1">
                          <a:solidFill>
                            <a:schemeClr val="tx1"/>
                          </a:solidFill>
                          <a:latin typeface="Arial"/>
                          <a:ea typeface="Times New Roman"/>
                          <a:cs typeface="Times New Roman"/>
                        </a:rPr>
                        <a:t>10</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ES" sz="900">
                          <a:solidFill>
                            <a:schemeClr val="tx1"/>
                          </a:solidFill>
                          <a:latin typeface="Arial"/>
                          <a:ea typeface="Times New Roman"/>
                          <a:cs typeface="Times New Roman"/>
                        </a:rPr>
                        <a:t>52.197,52</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ES" sz="900">
                          <a:solidFill>
                            <a:schemeClr val="tx1"/>
                          </a:solidFill>
                          <a:latin typeface="Arial"/>
                          <a:ea typeface="Times New Roman"/>
                          <a:cs typeface="Times New Roman"/>
                        </a:rPr>
                        <a:t>18.218,36</a:t>
                      </a:r>
                      <a:endParaRPr lang="es-ES" sz="120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r">
                        <a:spcAft>
                          <a:spcPts val="0"/>
                        </a:spcAft>
                      </a:pPr>
                      <a:r>
                        <a:rPr lang="es-ES" sz="900" dirty="0">
                          <a:solidFill>
                            <a:schemeClr val="tx1"/>
                          </a:solidFill>
                          <a:latin typeface="Arial"/>
                          <a:ea typeface="Times New Roman"/>
                          <a:cs typeface="Times New Roman"/>
                        </a:rPr>
                        <a:t>382.419,56</a:t>
                      </a:r>
                      <a:endParaRPr lang="es-ES" sz="1200" dirty="0">
                        <a:solidFill>
                          <a:schemeClr val="tx1"/>
                        </a:solidFill>
                        <a:latin typeface="Arial"/>
                        <a:ea typeface="Times New Roman"/>
                        <a:cs typeface="Times New Roman"/>
                      </a:endParaRPr>
                    </a:p>
                  </a:txBody>
                  <a:tcPr marL="44450" marR="44450" marT="0" marB="0" anchor="ctr">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642942"/>
          </a:xfrm>
        </p:spPr>
        <p:txBody>
          <a:bodyPr>
            <a:normAutofit/>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4" name="13 CuadroTexto"/>
          <p:cNvSpPr txBox="1"/>
          <p:nvPr/>
        </p:nvSpPr>
        <p:spPr>
          <a:xfrm>
            <a:off x="571472" y="928670"/>
            <a:ext cx="8001056" cy="338554"/>
          </a:xfrm>
          <a:prstGeom prst="rect">
            <a:avLst/>
          </a:prstGeom>
          <a:noFill/>
        </p:spPr>
        <p:txBody>
          <a:bodyPr wrap="square" rtlCol="0">
            <a:spAutoFit/>
          </a:bodyPr>
          <a:lstStyle/>
          <a:p>
            <a:pPr algn="ctr"/>
            <a:r>
              <a:rPr lang="es-ES" sz="1600" b="1" i="1" dirty="0" smtClean="0">
                <a:latin typeface="Arial" pitchFamily="34" charset="0"/>
                <a:cs typeface="Arial" pitchFamily="34" charset="0"/>
              </a:rPr>
              <a:t>ANÁLISIS DE SENSIBILIDAD DEL PROYECTO SIN FINANCIAMIENTO</a:t>
            </a:r>
            <a:endParaRPr lang="es-ES" sz="1600" b="1" i="1" dirty="0">
              <a:latin typeface="Arial" pitchFamily="34" charset="0"/>
              <a:cs typeface="Arial" pitchFamily="34" charset="0"/>
            </a:endParaRPr>
          </a:p>
        </p:txBody>
      </p:sp>
      <p:graphicFrame>
        <p:nvGraphicFramePr>
          <p:cNvPr id="228424" name="Object 72"/>
          <p:cNvGraphicFramePr>
            <a:graphicFrameLocks noChangeAspect="1"/>
          </p:cNvGraphicFramePr>
          <p:nvPr/>
        </p:nvGraphicFramePr>
        <p:xfrm>
          <a:off x="928662" y="1690703"/>
          <a:ext cx="7286676" cy="4807515"/>
        </p:xfrm>
        <a:graphic>
          <a:graphicData uri="http://schemas.openxmlformats.org/presentationml/2006/ole">
            <p:oleObj spid="_x0000_s228424" name="Documento" r:id="rId3" imgW="5244602" imgH="4024705" progId="Word.Document.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 name="3 CuadroTexto"/>
          <p:cNvSpPr txBox="1"/>
          <p:nvPr/>
        </p:nvSpPr>
        <p:spPr>
          <a:xfrm>
            <a:off x="571472" y="1571612"/>
            <a:ext cx="8001056" cy="523220"/>
          </a:xfrm>
          <a:prstGeom prst="rect">
            <a:avLst/>
          </a:prstGeom>
          <a:noFill/>
        </p:spPr>
        <p:txBody>
          <a:bodyPr wrap="square" rtlCol="0">
            <a:spAutoFit/>
          </a:bodyPr>
          <a:lstStyle/>
          <a:p>
            <a:pPr algn="ctr"/>
            <a:r>
              <a:rPr lang="es-ES" sz="2800" u="sng" dirty="0" smtClean="0">
                <a:latin typeface="Arial" pitchFamily="34" charset="0"/>
                <a:cs typeface="Arial" pitchFamily="34" charset="0"/>
              </a:rPr>
              <a:t>CARACTERÍSTICAS DEL SERVICIO</a:t>
            </a:r>
            <a:endParaRPr lang="es-ES" sz="2800" u="sng" dirty="0">
              <a:latin typeface="Arial" pitchFamily="34" charset="0"/>
              <a:cs typeface="Arial" pitchFamily="34" charset="0"/>
            </a:endParaRPr>
          </a:p>
        </p:txBody>
      </p:sp>
      <p:grpSp>
        <p:nvGrpSpPr>
          <p:cNvPr id="28692" name="Group 20"/>
          <p:cNvGrpSpPr>
            <a:grpSpLocks/>
          </p:cNvGrpSpPr>
          <p:nvPr/>
        </p:nvGrpSpPr>
        <p:grpSpPr bwMode="auto">
          <a:xfrm>
            <a:off x="1214414" y="2357430"/>
            <a:ext cx="6407152" cy="3571900"/>
            <a:chOff x="495" y="1935"/>
            <a:chExt cx="9753" cy="4503"/>
          </a:xfrm>
        </p:grpSpPr>
        <p:sp>
          <p:nvSpPr>
            <p:cNvPr id="28693" name="Text Box 21"/>
            <p:cNvSpPr txBox="1">
              <a:spLocks noChangeArrowheads="1"/>
            </p:cNvSpPr>
            <p:nvPr/>
          </p:nvSpPr>
          <p:spPr bwMode="auto">
            <a:xfrm>
              <a:off x="495" y="3785"/>
              <a:ext cx="2640" cy="675"/>
            </a:xfrm>
            <a:prstGeom prst="rect">
              <a:avLst/>
            </a:prstGeom>
            <a:solidFill>
              <a:schemeClr val="tx2">
                <a:lumMod val="5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dirty="0" smtClean="0">
                  <a:ln>
                    <a:noFill/>
                  </a:ln>
                  <a:effectLst/>
                  <a:latin typeface="Arial" pitchFamily="34" charset="0"/>
                  <a:cs typeface="Arial" pitchFamily="34" charset="0"/>
                </a:rPr>
                <a:t>ESTAMPADO DIGITAL DIRECTO</a:t>
              </a:r>
              <a:endParaRPr kumimoji="0" lang="es-ES" sz="1800" b="0" i="0" u="none" strike="noStrike" cap="none" normalizeH="0" baseline="0" dirty="0" smtClean="0">
                <a:ln>
                  <a:noFill/>
                </a:ln>
                <a:effectLst/>
                <a:latin typeface="Arial" pitchFamily="34" charset="0"/>
                <a:cs typeface="Arial" pitchFamily="34" charset="0"/>
              </a:endParaRPr>
            </a:p>
          </p:txBody>
        </p:sp>
        <p:sp>
          <p:nvSpPr>
            <p:cNvPr id="28694" name="Text Box 22"/>
            <p:cNvSpPr txBox="1">
              <a:spLocks noChangeArrowheads="1"/>
            </p:cNvSpPr>
            <p:nvPr/>
          </p:nvSpPr>
          <p:spPr bwMode="auto">
            <a:xfrm>
              <a:off x="4035" y="1935"/>
              <a:ext cx="6195" cy="675"/>
            </a:xfrm>
            <a:prstGeom prst="rect">
              <a:avLst/>
            </a:prstGeom>
            <a:solidFill>
              <a:schemeClr val="tx2">
                <a:lumMod val="5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cs typeface="Arial" pitchFamily="34" charset="0"/>
                </a:rPr>
                <a:t>Idéntica a una impresora de inyección usada en casi todas las computadoras.</a:t>
              </a:r>
            </a:p>
          </p:txBody>
        </p:sp>
        <p:sp>
          <p:nvSpPr>
            <p:cNvPr id="28695" name="Text Box 23"/>
            <p:cNvSpPr txBox="1">
              <a:spLocks noChangeArrowheads="1"/>
            </p:cNvSpPr>
            <p:nvPr/>
          </p:nvSpPr>
          <p:spPr bwMode="auto">
            <a:xfrm>
              <a:off x="4035" y="2610"/>
              <a:ext cx="6195" cy="457"/>
            </a:xfrm>
            <a:prstGeom prst="rect">
              <a:avLst/>
            </a:prstGeom>
            <a:solidFill>
              <a:schemeClr val="tx2">
                <a:lumMod val="5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cs typeface="Arial" pitchFamily="34" charset="0"/>
                </a:rPr>
                <a:t>Son de 60 a 90 pulgadas de ancho.</a:t>
              </a:r>
            </a:p>
          </p:txBody>
        </p:sp>
        <p:sp>
          <p:nvSpPr>
            <p:cNvPr id="28696" name="Text Box 24"/>
            <p:cNvSpPr txBox="1">
              <a:spLocks noChangeArrowheads="1"/>
            </p:cNvSpPr>
            <p:nvPr/>
          </p:nvSpPr>
          <p:spPr bwMode="auto">
            <a:xfrm>
              <a:off x="4035" y="3067"/>
              <a:ext cx="6213" cy="675"/>
            </a:xfrm>
            <a:prstGeom prst="rect">
              <a:avLst/>
            </a:prstGeom>
            <a:solidFill>
              <a:schemeClr val="tx2">
                <a:lumMod val="5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cs typeface="Arial" pitchFamily="34" charset="0"/>
                </a:rPr>
                <a:t>Ofrece capacidad de diseños e imágenes en calidad fotográfica.</a:t>
              </a:r>
            </a:p>
          </p:txBody>
        </p:sp>
        <p:sp>
          <p:nvSpPr>
            <p:cNvPr id="28697" name="Text Box 25"/>
            <p:cNvSpPr txBox="1">
              <a:spLocks noChangeArrowheads="1"/>
            </p:cNvSpPr>
            <p:nvPr/>
          </p:nvSpPr>
          <p:spPr bwMode="auto">
            <a:xfrm>
              <a:off x="4028" y="3744"/>
              <a:ext cx="6213" cy="675"/>
            </a:xfrm>
            <a:prstGeom prst="rect">
              <a:avLst/>
            </a:prstGeom>
            <a:solidFill>
              <a:schemeClr val="tx2">
                <a:lumMod val="5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dirty="0" smtClean="0">
                  <a:ln>
                    <a:noFill/>
                  </a:ln>
                  <a:effectLst/>
                  <a:latin typeface="Arial" pitchFamily="34" charset="0"/>
                </a:rPr>
                <a:t>Oportunidad de cambiar de un diseño a otro inmediatamente sin desperdicio de tela.</a:t>
              </a:r>
            </a:p>
          </p:txBody>
        </p:sp>
        <p:sp>
          <p:nvSpPr>
            <p:cNvPr id="28698" name="Text Box 26"/>
            <p:cNvSpPr txBox="1">
              <a:spLocks noChangeArrowheads="1"/>
            </p:cNvSpPr>
            <p:nvPr/>
          </p:nvSpPr>
          <p:spPr bwMode="auto">
            <a:xfrm>
              <a:off x="4021" y="4421"/>
              <a:ext cx="6213" cy="675"/>
            </a:xfrm>
            <a:prstGeom prst="rect">
              <a:avLst/>
            </a:prstGeom>
            <a:solidFill>
              <a:schemeClr val="tx2">
                <a:lumMod val="5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cs typeface="Arial" pitchFamily="34" charset="0"/>
                </a:rPr>
                <a:t>El traspaso del dibujo al tejido se efectúa sin contacto</a:t>
              </a:r>
              <a:r>
                <a:rPr lang="es-ES" sz="1400" dirty="0" smtClean="0">
                  <a:latin typeface="Arial" pitchFamily="34" charset="0"/>
                  <a:cs typeface="Arial" pitchFamily="34" charset="0"/>
                </a:rPr>
                <a:t>.</a:t>
              </a:r>
              <a:endParaRPr kumimoji="0" lang="es-ES" sz="1400" b="0" i="0" u="none" strike="noStrike" cap="none" normalizeH="0" baseline="0" dirty="0" smtClean="0">
                <a:ln>
                  <a:noFill/>
                </a:ln>
                <a:solidFill>
                  <a:schemeClr val="bg1"/>
                </a:solidFill>
                <a:effectLst/>
                <a:latin typeface="Arial" pitchFamily="34" charset="0"/>
                <a:cs typeface="Arial" pitchFamily="34" charset="0"/>
              </a:endParaRPr>
            </a:p>
          </p:txBody>
        </p:sp>
        <p:sp>
          <p:nvSpPr>
            <p:cNvPr id="28699" name="Text Box 27"/>
            <p:cNvSpPr txBox="1">
              <a:spLocks noChangeArrowheads="1"/>
            </p:cNvSpPr>
            <p:nvPr/>
          </p:nvSpPr>
          <p:spPr bwMode="auto">
            <a:xfrm>
              <a:off x="4033" y="5098"/>
              <a:ext cx="6213" cy="675"/>
            </a:xfrm>
            <a:prstGeom prst="rect">
              <a:avLst/>
            </a:prstGeom>
            <a:solidFill>
              <a:schemeClr val="tx2">
                <a:lumMod val="5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cs typeface="Arial" pitchFamily="34" charset="0"/>
                </a:rPr>
                <a:t>Se puede usar en sustratos de poliéster, algodón, lino y en tejidos recubiertos de PVC.</a:t>
              </a:r>
            </a:p>
          </p:txBody>
        </p:sp>
        <p:sp>
          <p:nvSpPr>
            <p:cNvPr id="28700" name="Text Box 28"/>
            <p:cNvSpPr txBox="1">
              <a:spLocks noChangeArrowheads="1"/>
            </p:cNvSpPr>
            <p:nvPr/>
          </p:nvSpPr>
          <p:spPr bwMode="auto">
            <a:xfrm>
              <a:off x="4033" y="5763"/>
              <a:ext cx="6213" cy="675"/>
            </a:xfrm>
            <a:prstGeom prst="rect">
              <a:avLst/>
            </a:prstGeom>
            <a:solidFill>
              <a:schemeClr val="tx2">
                <a:lumMod val="5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cs typeface="Arial" pitchFamily="34" charset="0"/>
                </a:rPr>
                <a:t>Pueden ser de 6, 8 y 12 colores, las cuales ofrecen una mayor gama de colores.</a:t>
              </a:r>
            </a:p>
          </p:txBody>
        </p:sp>
        <p:cxnSp>
          <p:nvCxnSpPr>
            <p:cNvPr id="28701" name="AutoShape 29"/>
            <p:cNvCxnSpPr>
              <a:cxnSpLocks noChangeShapeType="1"/>
            </p:cNvCxnSpPr>
            <p:nvPr/>
          </p:nvCxnSpPr>
          <p:spPr bwMode="auto">
            <a:xfrm>
              <a:off x="3135" y="4096"/>
              <a:ext cx="194" cy="0"/>
            </a:xfrm>
            <a:prstGeom prst="straightConnector1">
              <a:avLst/>
            </a:prstGeom>
            <a:noFill/>
            <a:ln w="9525">
              <a:solidFill>
                <a:schemeClr val="tx1"/>
              </a:solidFill>
              <a:round/>
              <a:headEnd/>
              <a:tailEnd/>
            </a:ln>
          </p:spPr>
        </p:cxnSp>
        <p:cxnSp>
          <p:nvCxnSpPr>
            <p:cNvPr id="28702" name="AutoShape 30"/>
            <p:cNvCxnSpPr>
              <a:cxnSpLocks noChangeShapeType="1"/>
            </p:cNvCxnSpPr>
            <p:nvPr/>
          </p:nvCxnSpPr>
          <p:spPr bwMode="auto">
            <a:xfrm>
              <a:off x="3329" y="2225"/>
              <a:ext cx="0" cy="3890"/>
            </a:xfrm>
            <a:prstGeom prst="straightConnector1">
              <a:avLst/>
            </a:prstGeom>
            <a:noFill/>
            <a:ln w="9525">
              <a:solidFill>
                <a:schemeClr val="tx1"/>
              </a:solidFill>
              <a:round/>
              <a:headEnd/>
              <a:tailEnd/>
            </a:ln>
          </p:spPr>
        </p:cxnSp>
        <p:cxnSp>
          <p:nvCxnSpPr>
            <p:cNvPr id="28703" name="AutoShape 31"/>
            <p:cNvCxnSpPr>
              <a:cxnSpLocks noChangeShapeType="1"/>
            </p:cNvCxnSpPr>
            <p:nvPr/>
          </p:nvCxnSpPr>
          <p:spPr bwMode="auto">
            <a:xfrm>
              <a:off x="3329" y="2225"/>
              <a:ext cx="692" cy="0"/>
            </a:xfrm>
            <a:prstGeom prst="straightConnector1">
              <a:avLst/>
            </a:prstGeom>
            <a:noFill/>
            <a:ln w="9525">
              <a:solidFill>
                <a:schemeClr val="tx1"/>
              </a:solidFill>
              <a:round/>
              <a:headEnd/>
              <a:tailEnd type="triangle" w="med" len="med"/>
            </a:ln>
          </p:spPr>
        </p:cxnSp>
        <p:cxnSp>
          <p:nvCxnSpPr>
            <p:cNvPr id="28704" name="AutoShape 32"/>
            <p:cNvCxnSpPr>
              <a:cxnSpLocks noChangeShapeType="1"/>
            </p:cNvCxnSpPr>
            <p:nvPr/>
          </p:nvCxnSpPr>
          <p:spPr bwMode="auto">
            <a:xfrm>
              <a:off x="3329" y="2861"/>
              <a:ext cx="692" cy="0"/>
            </a:xfrm>
            <a:prstGeom prst="straightConnector1">
              <a:avLst/>
            </a:prstGeom>
            <a:noFill/>
            <a:ln w="9525">
              <a:solidFill>
                <a:schemeClr val="tx1"/>
              </a:solidFill>
              <a:round/>
              <a:headEnd/>
              <a:tailEnd type="triangle" w="med" len="med"/>
            </a:ln>
          </p:spPr>
        </p:cxnSp>
        <p:cxnSp>
          <p:nvCxnSpPr>
            <p:cNvPr id="28705" name="AutoShape 33"/>
            <p:cNvCxnSpPr>
              <a:cxnSpLocks noChangeShapeType="1"/>
            </p:cNvCxnSpPr>
            <p:nvPr/>
          </p:nvCxnSpPr>
          <p:spPr bwMode="auto">
            <a:xfrm>
              <a:off x="3329" y="3423"/>
              <a:ext cx="692" cy="0"/>
            </a:xfrm>
            <a:prstGeom prst="straightConnector1">
              <a:avLst/>
            </a:prstGeom>
            <a:noFill/>
            <a:ln w="9525">
              <a:solidFill>
                <a:schemeClr val="tx1"/>
              </a:solidFill>
              <a:round/>
              <a:headEnd/>
              <a:tailEnd type="triangle" w="med" len="med"/>
            </a:ln>
          </p:spPr>
        </p:cxnSp>
        <p:cxnSp>
          <p:nvCxnSpPr>
            <p:cNvPr id="28706" name="AutoShape 34"/>
            <p:cNvCxnSpPr>
              <a:cxnSpLocks noChangeShapeType="1"/>
            </p:cNvCxnSpPr>
            <p:nvPr/>
          </p:nvCxnSpPr>
          <p:spPr bwMode="auto">
            <a:xfrm>
              <a:off x="3329" y="4096"/>
              <a:ext cx="692" cy="0"/>
            </a:xfrm>
            <a:prstGeom prst="straightConnector1">
              <a:avLst/>
            </a:prstGeom>
            <a:noFill/>
            <a:ln w="9525">
              <a:solidFill>
                <a:schemeClr val="tx1"/>
              </a:solidFill>
              <a:round/>
              <a:headEnd/>
              <a:tailEnd type="triangle" w="med" len="med"/>
            </a:ln>
          </p:spPr>
        </p:cxnSp>
        <p:cxnSp>
          <p:nvCxnSpPr>
            <p:cNvPr id="28707" name="AutoShape 35"/>
            <p:cNvCxnSpPr>
              <a:cxnSpLocks noChangeShapeType="1"/>
            </p:cNvCxnSpPr>
            <p:nvPr/>
          </p:nvCxnSpPr>
          <p:spPr bwMode="auto">
            <a:xfrm>
              <a:off x="3329" y="4750"/>
              <a:ext cx="692" cy="0"/>
            </a:xfrm>
            <a:prstGeom prst="straightConnector1">
              <a:avLst/>
            </a:prstGeom>
            <a:noFill/>
            <a:ln w="9525">
              <a:solidFill>
                <a:schemeClr val="tx1"/>
              </a:solidFill>
              <a:round/>
              <a:headEnd/>
              <a:tailEnd type="triangle" w="med" len="med"/>
            </a:ln>
          </p:spPr>
        </p:cxnSp>
        <p:cxnSp>
          <p:nvCxnSpPr>
            <p:cNvPr id="28708" name="AutoShape 36"/>
            <p:cNvCxnSpPr>
              <a:cxnSpLocks noChangeShapeType="1"/>
            </p:cNvCxnSpPr>
            <p:nvPr/>
          </p:nvCxnSpPr>
          <p:spPr bwMode="auto">
            <a:xfrm>
              <a:off x="3329" y="5386"/>
              <a:ext cx="692" cy="0"/>
            </a:xfrm>
            <a:prstGeom prst="straightConnector1">
              <a:avLst/>
            </a:prstGeom>
            <a:noFill/>
            <a:ln w="9525">
              <a:solidFill>
                <a:schemeClr val="tx1"/>
              </a:solidFill>
              <a:round/>
              <a:headEnd/>
              <a:tailEnd type="triangle" w="med" len="med"/>
            </a:ln>
          </p:spPr>
        </p:cxnSp>
        <p:cxnSp>
          <p:nvCxnSpPr>
            <p:cNvPr id="28709" name="AutoShape 37"/>
            <p:cNvCxnSpPr>
              <a:cxnSpLocks noChangeShapeType="1"/>
            </p:cNvCxnSpPr>
            <p:nvPr/>
          </p:nvCxnSpPr>
          <p:spPr bwMode="auto">
            <a:xfrm>
              <a:off x="3329" y="6115"/>
              <a:ext cx="692" cy="0"/>
            </a:xfrm>
            <a:prstGeom prst="straightConnector1">
              <a:avLst/>
            </a:prstGeom>
            <a:noFill/>
            <a:ln w="9525">
              <a:solidFill>
                <a:schemeClr val="tx1"/>
              </a:solidFill>
              <a:round/>
              <a:headEnd/>
              <a:tailEnd type="triangle" w="med" len="med"/>
            </a:ln>
          </p:spPr>
        </p:cxn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571504"/>
          </a:xfrm>
        </p:spPr>
        <p:txBody>
          <a:bodyPr>
            <a:normAutofit fontScale="90000"/>
          </a:bodyPr>
          <a:lstStyle/>
          <a:p>
            <a:pPr algn="ctr"/>
            <a:r>
              <a:rPr lang="es-ES" sz="3600" dirty="0" smtClean="0">
                <a:latin typeface="Arial" pitchFamily="34" charset="0"/>
                <a:cs typeface="Arial" pitchFamily="34" charset="0"/>
              </a:rPr>
              <a:t>ESTUDIO FINANCIERO</a:t>
            </a:r>
            <a:endParaRPr lang="es-ES" sz="3600" dirty="0">
              <a:latin typeface="Arial" pitchFamily="34" charset="0"/>
              <a:cs typeface="Arial" pitchFamily="34" charset="0"/>
            </a:endParaRPr>
          </a:p>
        </p:txBody>
      </p:sp>
      <p:sp>
        <p:nvSpPr>
          <p:cNvPr id="6" name="5 CuadroTexto"/>
          <p:cNvSpPr txBox="1"/>
          <p:nvPr/>
        </p:nvSpPr>
        <p:spPr>
          <a:xfrm>
            <a:off x="285720" y="2100196"/>
            <a:ext cx="8643998" cy="338554"/>
          </a:xfrm>
          <a:prstGeom prst="rect">
            <a:avLst/>
          </a:prstGeom>
          <a:noFill/>
        </p:spPr>
        <p:txBody>
          <a:bodyPr wrap="square" rtlCol="0">
            <a:spAutoFit/>
          </a:bodyPr>
          <a:lstStyle/>
          <a:p>
            <a:r>
              <a:rPr lang="es-ES" sz="1600" dirty="0" smtClean="0"/>
              <a:t> </a:t>
            </a:r>
            <a:endParaRPr lang="es-ES" sz="1600" dirty="0"/>
          </a:p>
        </p:txBody>
      </p:sp>
      <p:sp>
        <p:nvSpPr>
          <p:cNvPr id="14" name="13 CuadroTexto"/>
          <p:cNvSpPr txBox="1"/>
          <p:nvPr/>
        </p:nvSpPr>
        <p:spPr>
          <a:xfrm>
            <a:off x="642910" y="928670"/>
            <a:ext cx="7929618" cy="338554"/>
          </a:xfrm>
          <a:prstGeom prst="rect">
            <a:avLst/>
          </a:prstGeom>
          <a:noFill/>
        </p:spPr>
        <p:txBody>
          <a:bodyPr wrap="square" rtlCol="0">
            <a:spAutoFit/>
          </a:bodyPr>
          <a:lstStyle/>
          <a:p>
            <a:pPr algn="ctr"/>
            <a:r>
              <a:rPr lang="es-ES" sz="1600" b="1" i="1" dirty="0" smtClean="0">
                <a:latin typeface="Arial" pitchFamily="34" charset="0"/>
                <a:cs typeface="Arial" pitchFamily="34" charset="0"/>
              </a:rPr>
              <a:t>ANÁLISIS DE SENSIBILIDAD DEL PROYECTO CON FINANCIAMIENTO</a:t>
            </a:r>
            <a:endParaRPr lang="es-ES" sz="1600" b="1" i="1" dirty="0">
              <a:latin typeface="Arial" pitchFamily="34" charset="0"/>
              <a:cs typeface="Arial" pitchFamily="34" charset="0"/>
            </a:endParaRPr>
          </a:p>
        </p:txBody>
      </p:sp>
      <p:graphicFrame>
        <p:nvGraphicFramePr>
          <p:cNvPr id="229380" name="Object 4"/>
          <p:cNvGraphicFramePr>
            <a:graphicFrameLocks noChangeAspect="1"/>
          </p:cNvGraphicFramePr>
          <p:nvPr/>
        </p:nvGraphicFramePr>
        <p:xfrm>
          <a:off x="928662" y="1643050"/>
          <a:ext cx="7286676" cy="4824582"/>
        </p:xfrm>
        <a:graphic>
          <a:graphicData uri="http://schemas.openxmlformats.org/presentationml/2006/ole">
            <p:oleObj spid="_x0000_s229380" name="Documento" r:id="rId3" imgW="5244602" imgH="4038743" progId="Word.Document.12">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Autofit/>
          </a:bodyPr>
          <a:lstStyle/>
          <a:p>
            <a:pPr algn="l"/>
            <a:r>
              <a:rPr lang="es-ES" dirty="0" smtClean="0">
                <a:latin typeface="Arial" pitchFamily="34" charset="0"/>
                <a:cs typeface="Arial" pitchFamily="34" charset="0"/>
              </a:rPr>
              <a:t>CAPÍTULO VI</a:t>
            </a:r>
            <a:endParaRPr lang="es-ES" dirty="0">
              <a:latin typeface="Arial" pitchFamily="34" charset="0"/>
              <a:cs typeface="Arial" pitchFamily="34" charset="0"/>
            </a:endParaRPr>
          </a:p>
        </p:txBody>
      </p:sp>
      <p:sp>
        <p:nvSpPr>
          <p:cNvPr id="6" name="5 CuadroTexto"/>
          <p:cNvSpPr txBox="1"/>
          <p:nvPr/>
        </p:nvSpPr>
        <p:spPr>
          <a:xfrm>
            <a:off x="3214678" y="4857760"/>
            <a:ext cx="5715040" cy="1323439"/>
          </a:xfrm>
          <a:prstGeom prst="rect">
            <a:avLst/>
          </a:prstGeom>
          <a:noFill/>
        </p:spPr>
        <p:txBody>
          <a:bodyPr wrap="square" rtlCol="0">
            <a:spAutoFit/>
          </a:bodyPr>
          <a:lstStyle/>
          <a:p>
            <a:r>
              <a:rPr lang="es-ES" sz="4000" dirty="0" smtClean="0">
                <a:latin typeface="Arial" pitchFamily="34" charset="0"/>
                <a:cs typeface="Arial" pitchFamily="34" charset="0"/>
              </a:rPr>
              <a:t>CONCLUSIONES Y RECOMENDACIONES</a:t>
            </a:r>
            <a:endParaRPr lang="es-E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fontScale="90000"/>
          </a:bodyPr>
          <a:lstStyle/>
          <a:p>
            <a:pPr algn="ctr"/>
            <a:r>
              <a:rPr lang="es-ES" sz="3600" dirty="0" smtClean="0">
                <a:latin typeface="Arial" pitchFamily="34" charset="0"/>
                <a:cs typeface="Arial" pitchFamily="34" charset="0"/>
              </a:rPr>
              <a:t>CONCLUSIONES Y RECOMENDACIONES</a:t>
            </a:r>
            <a:endParaRPr lang="es-ES" sz="3600" dirty="0">
              <a:latin typeface="Arial" pitchFamily="34" charset="0"/>
              <a:cs typeface="Arial" pitchFamily="34" charset="0"/>
            </a:endParaRPr>
          </a:p>
        </p:txBody>
      </p:sp>
      <p:sp>
        <p:nvSpPr>
          <p:cNvPr id="14" name="13 CuadroTexto"/>
          <p:cNvSpPr txBox="1"/>
          <p:nvPr/>
        </p:nvSpPr>
        <p:spPr>
          <a:xfrm>
            <a:off x="285720" y="1590248"/>
            <a:ext cx="6858048" cy="369332"/>
          </a:xfrm>
          <a:prstGeom prst="rect">
            <a:avLst/>
          </a:prstGeom>
          <a:noFill/>
        </p:spPr>
        <p:txBody>
          <a:bodyPr wrap="square" rtlCol="0">
            <a:spAutoFit/>
          </a:bodyPr>
          <a:lstStyle/>
          <a:p>
            <a:pPr algn="just"/>
            <a:r>
              <a:rPr lang="es-ES" b="1" i="1" dirty="0" smtClean="0">
                <a:latin typeface="Arial" pitchFamily="34" charset="0"/>
                <a:cs typeface="Arial" pitchFamily="34" charset="0"/>
              </a:rPr>
              <a:t>CONCLUSIONES</a:t>
            </a:r>
            <a:endParaRPr lang="es-ES" b="1" i="1" dirty="0">
              <a:latin typeface="Arial" pitchFamily="34" charset="0"/>
              <a:cs typeface="Arial" pitchFamily="34" charset="0"/>
            </a:endParaRPr>
          </a:p>
        </p:txBody>
      </p:sp>
      <p:sp>
        <p:nvSpPr>
          <p:cNvPr id="8" name="7 Rectángulo"/>
          <p:cNvSpPr/>
          <p:nvPr/>
        </p:nvSpPr>
        <p:spPr>
          <a:xfrm>
            <a:off x="285720" y="2356863"/>
            <a:ext cx="8429684" cy="4001095"/>
          </a:xfrm>
          <a:prstGeom prst="rect">
            <a:avLst/>
          </a:prstGeom>
        </p:spPr>
        <p:txBody>
          <a:bodyPr wrap="square">
            <a:spAutoFit/>
          </a:bodyPr>
          <a:lstStyle/>
          <a:p>
            <a:pPr marL="361950" lvl="0" indent="-361950" algn="just" fontAlgn="base">
              <a:spcBef>
                <a:spcPct val="0"/>
              </a:spcBef>
              <a:spcAft>
                <a:spcPct val="0"/>
              </a:spcAft>
              <a:buFont typeface="Wingdings" pitchFamily="2" charset="2"/>
              <a:buChar char="v"/>
            </a:pPr>
            <a:r>
              <a:rPr lang="es-ES" sz="1400" dirty="0" smtClean="0">
                <a:latin typeface="Arial" pitchFamily="34" charset="0"/>
                <a:ea typeface="Calibri" pitchFamily="34" charset="0"/>
              </a:rPr>
              <a:t>En la actualidad el sector textil ecuatoriano, en especial de las Pequeñas y Medianas empresas, está viviendo un proceso de transformación hacia una mayor industrialización y una reducción de los costes que permite a las empresas del país poder competir con sus socios más cercanos, Perú y Colombia. La diversificación en el sector ha permitido que se fabrique un sinnúmero de productos textiles en el Ecuador, siendo los hilados y los tejidos los principales en volumen de producción. No obstante, cada vez es mayor la producción de confecciones textiles, tanto las de prendas de vestir como de manufacturas para el hogar.</a:t>
            </a:r>
          </a:p>
          <a:p>
            <a:pPr marL="361950" lvl="0" indent="-361950" algn="just" fontAlgn="base">
              <a:spcBef>
                <a:spcPct val="0"/>
              </a:spcBef>
              <a:spcAft>
                <a:spcPct val="0"/>
              </a:spcAft>
            </a:pPr>
            <a:endParaRPr lang="es-ES" sz="1600" dirty="0" smtClean="0">
              <a:latin typeface="Arial" pitchFamily="34" charset="0"/>
              <a:ea typeface="Calibri" pitchFamily="34" charset="0"/>
            </a:endParaRPr>
          </a:p>
          <a:p>
            <a:pPr marL="361950" lvl="0" indent="-361950" algn="just" fontAlgn="base">
              <a:spcBef>
                <a:spcPct val="0"/>
              </a:spcBef>
              <a:spcAft>
                <a:spcPct val="0"/>
              </a:spcAft>
              <a:buFont typeface="Wingdings" pitchFamily="2" charset="2"/>
              <a:buChar char="v"/>
            </a:pPr>
            <a:r>
              <a:rPr lang="es-ES" sz="1400" dirty="0" smtClean="0">
                <a:latin typeface="Arial" pitchFamily="34" charset="0"/>
                <a:ea typeface="Calibri" pitchFamily="34" charset="0"/>
              </a:rPr>
              <a:t>La estampación digital es el servicio que prestará la empresa ESTAMPATEX, con el interés de fomentar la innovación y la introducción de las nuevas tecnologías en el sector textil y de nuevos insumos como son las tintas  pigmentarias; junto con el hecho constatado de que la demanda de mercado se acerca cada vez más a la producción de tiradas cortas, lo que nos lleva admitir que estamos a las puertas de una nueva tecnología que promete irrumpir de forma drástica en los próximos años.</a:t>
            </a:r>
          </a:p>
          <a:p>
            <a:pPr marL="361950" lvl="0" indent="-361950" algn="just" fontAlgn="base">
              <a:spcBef>
                <a:spcPct val="0"/>
              </a:spcBef>
              <a:spcAft>
                <a:spcPct val="0"/>
              </a:spcAft>
              <a:buFont typeface="Wingdings" pitchFamily="2" charset="2"/>
              <a:buChar char="v"/>
            </a:pPr>
            <a:endParaRPr lang="es-ES" sz="1400" dirty="0" smtClean="0">
              <a:latin typeface="Arial" pitchFamily="34" charset="0"/>
              <a:ea typeface="Times New Roman" pitchFamily="18" charset="0"/>
            </a:endParaRPr>
          </a:p>
          <a:p>
            <a:pPr marL="361950" lvl="0" indent="-361950" algn="just" fontAlgn="base">
              <a:spcBef>
                <a:spcPct val="0"/>
              </a:spcBef>
              <a:spcAft>
                <a:spcPct val="0"/>
              </a:spcAft>
              <a:buFont typeface="Wingdings" pitchFamily="2" charset="2"/>
              <a:buChar char="v"/>
            </a:pPr>
            <a:r>
              <a:rPr lang="es-MX" sz="1400" dirty="0" smtClean="0">
                <a:latin typeface="Arial" pitchFamily="34" charset="0"/>
                <a:ea typeface="Times New Roman" pitchFamily="18" charset="0"/>
              </a:rPr>
              <a:t>Refiriéndonos a la investigación de mercado, concluimos que nuestro segmento objetivo, son las Pequeñas y Medianas Empresas ubicadas en las Provincias de Pichincha e Imbabura, dado que en éstas se encuentran una mayor cantidad de industrias de la confección.  </a:t>
            </a:r>
            <a:endParaRPr lang="es-ES" sz="1400" dirty="0" smtClean="0">
              <a:latin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fontScale="90000"/>
          </a:bodyPr>
          <a:lstStyle/>
          <a:p>
            <a:pPr algn="ctr"/>
            <a:r>
              <a:rPr lang="es-ES" sz="3600" dirty="0" smtClean="0"/>
              <a:t>CONCLUSIONES Y RECOMENDACIONES</a:t>
            </a:r>
            <a:endParaRPr lang="es-ES" sz="3600" dirty="0"/>
          </a:p>
        </p:txBody>
      </p:sp>
      <p:sp>
        <p:nvSpPr>
          <p:cNvPr id="8" name="7 Rectángulo"/>
          <p:cNvSpPr/>
          <p:nvPr/>
        </p:nvSpPr>
        <p:spPr>
          <a:xfrm>
            <a:off x="285720" y="1714488"/>
            <a:ext cx="8501122" cy="4616648"/>
          </a:xfrm>
          <a:prstGeom prst="rect">
            <a:avLst/>
          </a:prstGeom>
        </p:spPr>
        <p:txBody>
          <a:bodyPr wrap="square">
            <a:spAutoFit/>
          </a:bodyPr>
          <a:lstStyle/>
          <a:p>
            <a:pPr marL="361950" lvl="0" indent="-361950" algn="just" eaLnBrk="0" fontAlgn="base" hangingPunct="0">
              <a:spcBef>
                <a:spcPct val="0"/>
              </a:spcBef>
              <a:spcAft>
                <a:spcPct val="0"/>
              </a:spcAft>
              <a:buFont typeface="Wingdings" pitchFamily="2" charset="2"/>
              <a:buChar char="v"/>
            </a:pPr>
            <a:r>
              <a:rPr lang="es-MX" sz="1400" dirty="0" smtClean="0">
                <a:latin typeface="Arial" pitchFamily="34" charset="0"/>
                <a:ea typeface="Times New Roman" pitchFamily="18" charset="0"/>
              </a:rPr>
              <a:t>Se ha determinado que existe demanda insatisfecha de tela estampada, y que la nueva unidad productiva contribuirá con una participación de mercado de alrededor del 1,42% de dicha demanda, con una capacidad real instalada de 218.892 metros de tela estampada. </a:t>
            </a:r>
            <a:endParaRPr lang="es-ES" sz="1400" dirty="0" smtClean="0">
              <a:latin typeface="Arial" pitchFamily="34" charset="0"/>
              <a:ea typeface="Times New Roman" pitchFamily="18" charset="0"/>
            </a:endParaRPr>
          </a:p>
          <a:p>
            <a:pPr marL="361950" lvl="0" indent="-361950" algn="just" eaLnBrk="0" fontAlgn="base" hangingPunct="0">
              <a:spcBef>
                <a:spcPct val="0"/>
              </a:spcBef>
              <a:spcAft>
                <a:spcPct val="0"/>
              </a:spcAft>
            </a:pPr>
            <a:endParaRPr lang="es-ES" sz="1400" dirty="0" smtClean="0">
              <a:latin typeface="Arial" pitchFamily="34" charset="0"/>
              <a:ea typeface="Times New Roman" pitchFamily="18" charset="0"/>
            </a:endParaRPr>
          </a:p>
          <a:p>
            <a:pPr marL="361950" lvl="0" indent="-361950" algn="just" eaLnBrk="0" fontAlgn="base" hangingPunct="0">
              <a:spcBef>
                <a:spcPct val="0"/>
              </a:spcBef>
              <a:spcAft>
                <a:spcPct val="0"/>
              </a:spcAft>
              <a:buFont typeface="Wingdings" pitchFamily="2" charset="2"/>
              <a:buChar char="v"/>
            </a:pPr>
            <a:r>
              <a:rPr lang="es-MX" sz="1400" dirty="0" smtClean="0">
                <a:latin typeface="Arial" pitchFamily="34" charset="0"/>
                <a:ea typeface="Times New Roman" pitchFamily="18" charset="0"/>
              </a:rPr>
              <a:t>La localización del proyecto en la Ciudad de Quito, Provincia de Pichincha, se cataloga como punto estratégico, que facilitará  a la empresa de proveerse de insumos con mayor facilidad y menores contratiempos, y a la vez, abastecer de mejor manera el servicio a las industrias ubicadas en el mercado objetivo.   </a:t>
            </a:r>
            <a:endParaRPr lang="es-ES" sz="1400" dirty="0" smtClean="0">
              <a:latin typeface="Arial" pitchFamily="34" charset="0"/>
              <a:ea typeface="Times New Roman" pitchFamily="18" charset="0"/>
            </a:endParaRPr>
          </a:p>
          <a:p>
            <a:pPr marL="361950" lvl="0" indent="-361950" algn="just" eaLnBrk="0" fontAlgn="base" hangingPunct="0">
              <a:spcBef>
                <a:spcPct val="0"/>
              </a:spcBef>
              <a:spcAft>
                <a:spcPct val="0"/>
              </a:spcAft>
              <a:buFont typeface="Wingdings" pitchFamily="2" charset="2"/>
              <a:buChar char="v"/>
            </a:pPr>
            <a:endParaRPr lang="es-ES" sz="1400" dirty="0" smtClean="0">
              <a:latin typeface="Arial" pitchFamily="34" charset="0"/>
              <a:ea typeface="Times New Roman" pitchFamily="18" charset="0"/>
            </a:endParaRPr>
          </a:p>
          <a:p>
            <a:pPr marL="361950" lvl="0" indent="-361950" algn="just" eaLnBrk="0" fontAlgn="base" hangingPunct="0">
              <a:spcBef>
                <a:spcPct val="0"/>
              </a:spcBef>
              <a:spcAft>
                <a:spcPct val="0"/>
              </a:spcAft>
              <a:buFont typeface="Wingdings" pitchFamily="2" charset="2"/>
              <a:buChar char="v"/>
            </a:pPr>
            <a:r>
              <a:rPr lang="es-MX" sz="1400" dirty="0" smtClean="0">
                <a:latin typeface="Arial" pitchFamily="34" charset="0"/>
                <a:ea typeface="Times New Roman" pitchFamily="18" charset="0"/>
              </a:rPr>
              <a:t>La comercialización del servicio, se la realizará con la fuerza de ventas propia de la empresa, la cual permitirá introducir y posicionar el producto / servicio en el mercado. </a:t>
            </a:r>
            <a:endParaRPr lang="es-ES" sz="1400" dirty="0" smtClean="0">
              <a:latin typeface="Arial" pitchFamily="34" charset="0"/>
              <a:ea typeface="Times New Roman" pitchFamily="18" charset="0"/>
            </a:endParaRPr>
          </a:p>
          <a:p>
            <a:pPr marL="361950" lvl="0" indent="-361950" algn="just" eaLnBrk="0" fontAlgn="base" hangingPunct="0">
              <a:spcBef>
                <a:spcPct val="0"/>
              </a:spcBef>
              <a:spcAft>
                <a:spcPct val="0"/>
              </a:spcAft>
              <a:buFont typeface="Wingdings" pitchFamily="2" charset="2"/>
              <a:buChar char="v"/>
            </a:pPr>
            <a:endParaRPr lang="es-ES" sz="1400" dirty="0" smtClean="0">
              <a:latin typeface="Arial" pitchFamily="34" charset="0"/>
              <a:ea typeface="Times New Roman" pitchFamily="18" charset="0"/>
            </a:endParaRPr>
          </a:p>
          <a:p>
            <a:pPr marL="361950" lvl="0" indent="-361950" algn="just" eaLnBrk="0" fontAlgn="base" hangingPunct="0">
              <a:spcBef>
                <a:spcPct val="0"/>
              </a:spcBef>
              <a:spcAft>
                <a:spcPct val="0"/>
              </a:spcAft>
              <a:buFont typeface="Wingdings" pitchFamily="2" charset="2"/>
              <a:buChar char="v"/>
            </a:pPr>
            <a:r>
              <a:rPr lang="es-MX" sz="1400" dirty="0" smtClean="0">
                <a:latin typeface="Arial" pitchFamily="34" charset="0"/>
                <a:ea typeface="Times New Roman" pitchFamily="18" charset="0"/>
              </a:rPr>
              <a:t>En lo referente al precio del servicio de estampación textil digital directa, se puede decir, que éste es competitivo frente a las industrias que realizan estampación tradicional, ubicándose en USD $1,43 por metro estampado para el primer año e incrementándose para los siguientes años de acuerdo a la inflación, lo que permite obtener una cómoda rentabilidad  para la empresa. </a:t>
            </a:r>
          </a:p>
          <a:p>
            <a:pPr marL="361950" lvl="0" indent="-361950" algn="just" eaLnBrk="0" fontAlgn="base" hangingPunct="0">
              <a:spcBef>
                <a:spcPct val="0"/>
              </a:spcBef>
              <a:spcAft>
                <a:spcPct val="0"/>
              </a:spcAft>
            </a:pPr>
            <a:endParaRPr lang="es-MX" sz="1400" dirty="0" smtClean="0">
              <a:latin typeface="Arial" pitchFamily="34" charset="0"/>
              <a:ea typeface="Times New Roman" pitchFamily="18" charset="0"/>
            </a:endParaRPr>
          </a:p>
          <a:p>
            <a:pPr marL="361950" indent="-361950" algn="just" eaLnBrk="0" fontAlgn="base" hangingPunct="0">
              <a:spcBef>
                <a:spcPct val="0"/>
              </a:spcBef>
              <a:spcAft>
                <a:spcPct val="0"/>
              </a:spcAft>
              <a:buFont typeface="Wingdings" pitchFamily="2" charset="2"/>
              <a:buChar char="v"/>
            </a:pPr>
            <a:r>
              <a:rPr lang="es-MX" sz="1400" dirty="0" smtClean="0">
                <a:latin typeface="Arial" pitchFamily="34" charset="0"/>
                <a:ea typeface="Times New Roman" pitchFamily="18" charset="0"/>
              </a:rPr>
              <a:t>Para poder maximizar la producción, se decidió trabajar con maquinaria japonesa, ya que ésta se encuentra a la vanguardia de la tecnología digital, y porque es la que más se acopla al proceso productivo del proyecto. </a:t>
            </a:r>
            <a:endParaRPr lang="es-ES" sz="1400" dirty="0" smtClean="0">
              <a:latin typeface="Arial" pitchFamily="34" charset="0"/>
              <a:ea typeface="Times New Roman" pitchFamily="18" charset="0"/>
            </a:endParaRPr>
          </a:p>
          <a:p>
            <a:pPr marL="361950" lvl="0" indent="-361950" algn="just" eaLnBrk="0" fontAlgn="base" hangingPunct="0">
              <a:spcBef>
                <a:spcPct val="0"/>
              </a:spcBef>
              <a:spcAft>
                <a:spcPct val="0"/>
              </a:spcAft>
              <a:buFont typeface="Wingdings" pitchFamily="2" charset="2"/>
              <a:buChar char="v"/>
            </a:pPr>
            <a:endParaRPr lang="es-ES" sz="1400" dirty="0" smtClean="0">
              <a:latin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fontScale="90000"/>
          </a:bodyPr>
          <a:lstStyle/>
          <a:p>
            <a:pPr algn="ctr"/>
            <a:r>
              <a:rPr lang="es-ES" sz="3600" dirty="0" smtClean="0"/>
              <a:t>CONCLUSIONES Y RECOMENDACIONES</a:t>
            </a:r>
            <a:endParaRPr lang="es-ES" sz="3600" dirty="0"/>
          </a:p>
        </p:txBody>
      </p:sp>
      <p:sp>
        <p:nvSpPr>
          <p:cNvPr id="8" name="7 Rectángulo"/>
          <p:cNvSpPr/>
          <p:nvPr/>
        </p:nvSpPr>
        <p:spPr>
          <a:xfrm>
            <a:off x="285720" y="1813877"/>
            <a:ext cx="8501122" cy="3539430"/>
          </a:xfrm>
          <a:prstGeom prst="rect">
            <a:avLst/>
          </a:prstGeom>
        </p:spPr>
        <p:txBody>
          <a:bodyPr wrap="square">
            <a:spAutoFit/>
          </a:bodyPr>
          <a:lstStyle/>
          <a:p>
            <a:pPr marL="361950" lvl="0" indent="-361950" algn="just" eaLnBrk="0" fontAlgn="base" hangingPunct="0">
              <a:spcBef>
                <a:spcPct val="0"/>
              </a:spcBef>
              <a:spcAft>
                <a:spcPct val="0"/>
              </a:spcAft>
              <a:buFont typeface="Wingdings" pitchFamily="2" charset="2"/>
              <a:buChar char="v"/>
            </a:pPr>
            <a:r>
              <a:rPr lang="es-ES" sz="1400" dirty="0" smtClean="0">
                <a:latin typeface="Arial" pitchFamily="34" charset="0"/>
                <a:ea typeface="Calibri" pitchFamily="34" charset="0"/>
              </a:rPr>
              <a:t>Los clientes que buscan impresiones limitadas pueden solicitar solo una o las unidades que requieran sin tener que pagar por costos asociados con el trabajo tradicional del screen. La necesidad puede ser 1, 2, 3 o más metros para muestras.</a:t>
            </a:r>
          </a:p>
          <a:p>
            <a:pPr marL="361950" lvl="0" indent="-361950" algn="just" eaLnBrk="0" fontAlgn="base" hangingPunct="0">
              <a:spcBef>
                <a:spcPct val="0"/>
              </a:spcBef>
              <a:spcAft>
                <a:spcPct val="0"/>
              </a:spcAft>
              <a:buFont typeface="Wingdings" pitchFamily="2" charset="2"/>
              <a:buChar char="v"/>
            </a:pPr>
            <a:endParaRPr lang="es-ES" sz="1400" dirty="0" smtClean="0">
              <a:latin typeface="Arial" pitchFamily="34" charset="0"/>
              <a:ea typeface="Calibri" pitchFamily="34" charset="0"/>
            </a:endParaRPr>
          </a:p>
          <a:p>
            <a:pPr marL="361950" lvl="0" indent="-361950" algn="just" eaLnBrk="0" fontAlgn="base" hangingPunct="0">
              <a:spcBef>
                <a:spcPct val="0"/>
              </a:spcBef>
              <a:spcAft>
                <a:spcPct val="0"/>
              </a:spcAft>
              <a:buFont typeface="Wingdings" pitchFamily="2" charset="2"/>
              <a:buChar char="v"/>
            </a:pPr>
            <a:r>
              <a:rPr lang="es-ES" sz="1400" dirty="0" smtClean="0">
                <a:latin typeface="Arial" pitchFamily="34" charset="0"/>
                <a:ea typeface="Calibri" pitchFamily="34" charset="0"/>
              </a:rPr>
              <a:t>El estudio financiero determinó la rentabilidad de la inversión con un Valor Actual Neto (VAN) de USD $ 187.285,12 sin financiamiento y de USD $ 289.978,17 del proyecto con financiamiento; una Tasa Interna de Retorno (TIR) de 34% para el proyecto sin financiamiento y de 73% con financiamiento; y una relación Beneficio/Costo para el proyecto sin financiamiento de 1,81 y de 4,14 para el financiado.  Por lo que se deduce que el proyecto es viable y rentable. </a:t>
            </a:r>
          </a:p>
          <a:p>
            <a:pPr marL="361950" lvl="0" indent="-361950" algn="just" eaLnBrk="0" fontAlgn="base" hangingPunct="0">
              <a:spcBef>
                <a:spcPct val="0"/>
              </a:spcBef>
              <a:spcAft>
                <a:spcPct val="0"/>
              </a:spcAft>
              <a:buFont typeface="Wingdings" pitchFamily="2" charset="2"/>
              <a:buChar char="v"/>
            </a:pPr>
            <a:endParaRPr lang="es-ES" sz="1400" dirty="0" smtClean="0">
              <a:latin typeface="Arial" pitchFamily="34" charset="0"/>
              <a:ea typeface="Times New Roman" pitchFamily="18" charset="0"/>
            </a:endParaRPr>
          </a:p>
          <a:p>
            <a:pPr marL="361950" lvl="0" indent="-361950" algn="just" eaLnBrk="0" fontAlgn="base" hangingPunct="0">
              <a:spcBef>
                <a:spcPct val="0"/>
              </a:spcBef>
              <a:spcAft>
                <a:spcPct val="0"/>
              </a:spcAft>
              <a:buFont typeface="Wingdings" pitchFamily="2" charset="2"/>
              <a:buChar char="v"/>
            </a:pPr>
            <a:r>
              <a:rPr lang="es-MX" sz="1400" dirty="0" smtClean="0">
                <a:latin typeface="Arial" pitchFamily="34" charset="0"/>
                <a:ea typeface="Times New Roman" pitchFamily="18" charset="0"/>
              </a:rPr>
              <a:t>La recuperación de la inversión, como incidencia en la decisión de invertir, es de 4,02 años para el proyecto sin financiamiento; y de 1,52 años para el proyecto con financiamiento. </a:t>
            </a:r>
            <a:endParaRPr lang="es-ES" sz="1400" dirty="0" smtClean="0">
              <a:latin typeface="Arial" pitchFamily="34" charset="0"/>
              <a:ea typeface="Times New Roman" pitchFamily="18" charset="0"/>
            </a:endParaRPr>
          </a:p>
          <a:p>
            <a:pPr marL="361950" lvl="0" indent="-361950" algn="just" eaLnBrk="0" fontAlgn="base" hangingPunct="0">
              <a:spcBef>
                <a:spcPct val="0"/>
              </a:spcBef>
              <a:spcAft>
                <a:spcPct val="0"/>
              </a:spcAft>
              <a:buFont typeface="Wingdings" pitchFamily="2" charset="2"/>
              <a:buChar char="v"/>
            </a:pPr>
            <a:endParaRPr lang="es-ES" sz="1400" dirty="0" smtClean="0">
              <a:latin typeface="Arial" pitchFamily="34" charset="0"/>
              <a:ea typeface="Times New Roman" pitchFamily="18" charset="0"/>
            </a:endParaRPr>
          </a:p>
          <a:p>
            <a:pPr marL="361950" lvl="0" indent="-361950" algn="just" eaLnBrk="0" fontAlgn="base" hangingPunct="0">
              <a:spcBef>
                <a:spcPct val="0"/>
              </a:spcBef>
              <a:spcAft>
                <a:spcPct val="0"/>
              </a:spcAft>
              <a:buFont typeface="Wingdings" pitchFamily="2" charset="2"/>
              <a:buChar char="v"/>
            </a:pPr>
            <a:r>
              <a:rPr lang="es-MX" sz="1400" dirty="0" smtClean="0">
                <a:latin typeface="Arial" pitchFamily="34" charset="0"/>
                <a:ea typeface="Times New Roman" pitchFamily="18" charset="0"/>
              </a:rPr>
              <a:t>En lo que respecta a la parte social, la ejecución del proyecto acarrea la creación de puestos de trabajo y la movilidad económica de las Pequeñas y Medianas Empresas de las provincias de Pichincha e Imbabura, y en futuro a nivel nacional. </a:t>
            </a:r>
            <a:endParaRPr lang="es-MX" sz="1400" dirty="0" smtClean="0">
              <a:latin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fontScale="90000"/>
          </a:bodyPr>
          <a:lstStyle/>
          <a:p>
            <a:pPr algn="ctr"/>
            <a:r>
              <a:rPr lang="es-ES" sz="3600" dirty="0" smtClean="0"/>
              <a:t>CONCLUSIONES Y RECOMENDACIONES</a:t>
            </a:r>
            <a:endParaRPr lang="es-ES" sz="3600" dirty="0"/>
          </a:p>
        </p:txBody>
      </p:sp>
      <p:sp>
        <p:nvSpPr>
          <p:cNvPr id="14" name="13 CuadroTexto"/>
          <p:cNvSpPr txBox="1"/>
          <p:nvPr/>
        </p:nvSpPr>
        <p:spPr>
          <a:xfrm>
            <a:off x="285720" y="1500174"/>
            <a:ext cx="6858048" cy="369332"/>
          </a:xfrm>
          <a:prstGeom prst="rect">
            <a:avLst/>
          </a:prstGeom>
          <a:noFill/>
        </p:spPr>
        <p:txBody>
          <a:bodyPr wrap="square" rtlCol="0">
            <a:spAutoFit/>
          </a:bodyPr>
          <a:lstStyle/>
          <a:p>
            <a:pPr algn="just"/>
            <a:r>
              <a:rPr lang="es-ES" b="1" i="1" dirty="0" smtClean="0">
                <a:latin typeface="Arial" pitchFamily="34" charset="0"/>
                <a:cs typeface="Arial" pitchFamily="34" charset="0"/>
              </a:rPr>
              <a:t>RECOMENDACIONES</a:t>
            </a:r>
            <a:endParaRPr lang="es-ES" b="1" i="1" dirty="0">
              <a:latin typeface="Arial" pitchFamily="34" charset="0"/>
              <a:cs typeface="Arial" pitchFamily="34" charset="0"/>
            </a:endParaRPr>
          </a:p>
        </p:txBody>
      </p:sp>
      <p:sp>
        <p:nvSpPr>
          <p:cNvPr id="6" name="5 Rectángulo"/>
          <p:cNvSpPr/>
          <p:nvPr/>
        </p:nvSpPr>
        <p:spPr>
          <a:xfrm>
            <a:off x="500034" y="1918352"/>
            <a:ext cx="8143932" cy="4924425"/>
          </a:xfrm>
          <a:prstGeom prst="rect">
            <a:avLst/>
          </a:prstGeom>
        </p:spPr>
        <p:txBody>
          <a:bodyPr wrap="square">
            <a:spAutoFit/>
          </a:bodyPr>
          <a:lstStyle/>
          <a:p>
            <a:pPr marL="361950" lvl="0" indent="-361950" algn="just" fontAlgn="base">
              <a:spcBef>
                <a:spcPct val="0"/>
              </a:spcBef>
              <a:spcAft>
                <a:spcPct val="0"/>
              </a:spcAft>
              <a:buFont typeface="Wingdings" pitchFamily="2" charset="2"/>
              <a:buChar char="v"/>
            </a:pPr>
            <a:r>
              <a:rPr lang="es-MX" sz="1300" dirty="0" smtClean="0">
                <a:latin typeface="Arial" pitchFamily="34" charset="0"/>
                <a:ea typeface="Times New Roman" pitchFamily="18" charset="0"/>
              </a:rPr>
              <a:t>Se recomienda poner el proyecto en ejecución justificándonos en la viabilidad del mismo, ya que genera una rentabilidad aceptable, y además cumple con los requisitos tanto financieros como técnicos que aseguran la recuperación del capital de cualquier inversionista.</a:t>
            </a:r>
            <a:endParaRPr lang="es-ES" sz="1300" dirty="0" smtClean="0">
              <a:latin typeface="Arial" pitchFamily="34" charset="0"/>
              <a:ea typeface="Times New Roman" pitchFamily="18" charset="0"/>
            </a:endParaRPr>
          </a:p>
          <a:p>
            <a:pPr marL="361950" lvl="0" indent="-361950" algn="just" fontAlgn="base">
              <a:spcBef>
                <a:spcPct val="0"/>
              </a:spcBef>
              <a:spcAft>
                <a:spcPct val="0"/>
              </a:spcAft>
              <a:buFont typeface="Wingdings" pitchFamily="2" charset="2"/>
              <a:buChar char="v"/>
            </a:pPr>
            <a:endParaRPr lang="es-ES" sz="1300" dirty="0" smtClean="0">
              <a:solidFill>
                <a:srgbClr val="000000"/>
              </a:solidFill>
              <a:latin typeface="Arial" pitchFamily="34" charset="0"/>
              <a:ea typeface="Times New Roman" pitchFamily="18" charset="0"/>
            </a:endParaRPr>
          </a:p>
          <a:p>
            <a:pPr marL="361950" lvl="0" indent="-361950" algn="just" fontAlgn="base">
              <a:spcBef>
                <a:spcPct val="0"/>
              </a:spcBef>
              <a:spcAft>
                <a:spcPct val="0"/>
              </a:spcAft>
              <a:buFont typeface="Wingdings" pitchFamily="2" charset="2"/>
              <a:buChar char="v"/>
            </a:pPr>
            <a:r>
              <a:rPr lang="es-MX" sz="1300" dirty="0" smtClean="0">
                <a:latin typeface="Arial" pitchFamily="34" charset="0"/>
                <a:ea typeface="Times New Roman" pitchFamily="18" charset="0"/>
              </a:rPr>
              <a:t>Sostener una capacitación y asesoramiento constantes que permita asegurar la calidad de los procesos de producción y aprovechar los adelantos tecnológicos actuales.  </a:t>
            </a:r>
            <a:endParaRPr lang="es-ES" sz="1300" dirty="0" smtClean="0">
              <a:latin typeface="Arial" pitchFamily="34" charset="0"/>
              <a:ea typeface="Times New Roman" pitchFamily="18" charset="0"/>
            </a:endParaRPr>
          </a:p>
          <a:p>
            <a:pPr marL="361950" lvl="0" indent="-361950" algn="just" fontAlgn="base">
              <a:spcBef>
                <a:spcPct val="0"/>
              </a:spcBef>
              <a:spcAft>
                <a:spcPct val="0"/>
              </a:spcAft>
              <a:buFont typeface="Wingdings" pitchFamily="2" charset="2"/>
              <a:buChar char="v"/>
            </a:pPr>
            <a:endParaRPr lang="es-ES" sz="1300" dirty="0" smtClean="0">
              <a:solidFill>
                <a:srgbClr val="000000"/>
              </a:solidFill>
              <a:latin typeface="Arial" pitchFamily="34" charset="0"/>
              <a:ea typeface="Times New Roman" pitchFamily="18" charset="0"/>
            </a:endParaRPr>
          </a:p>
          <a:p>
            <a:pPr marL="361950" lvl="0" indent="-361950" algn="just" fontAlgn="base">
              <a:spcBef>
                <a:spcPct val="0"/>
              </a:spcBef>
              <a:spcAft>
                <a:spcPct val="0"/>
              </a:spcAft>
              <a:buFont typeface="Wingdings" pitchFamily="2" charset="2"/>
              <a:buChar char="v"/>
            </a:pPr>
            <a:r>
              <a:rPr lang="es-MX" sz="1300" dirty="0" smtClean="0">
                <a:latin typeface="Arial" pitchFamily="34" charset="0"/>
                <a:ea typeface="Times New Roman" pitchFamily="18" charset="0"/>
              </a:rPr>
              <a:t>Asegurar la calidad del producto / servicio para la satisfacción plena del cliente, sin descuidar como aspecto relevante el mantener un  precio atractivo en el mercado. </a:t>
            </a:r>
            <a:r>
              <a:rPr lang="es-MX" sz="1300" dirty="0" smtClean="0">
                <a:solidFill>
                  <a:srgbClr val="000000"/>
                </a:solidFill>
                <a:latin typeface="Arial" pitchFamily="34" charset="0"/>
                <a:ea typeface="Times New Roman" pitchFamily="18" charset="0"/>
              </a:rPr>
              <a:t> </a:t>
            </a:r>
            <a:endParaRPr lang="es-ES" sz="1300" dirty="0" smtClean="0">
              <a:solidFill>
                <a:srgbClr val="000000"/>
              </a:solidFill>
              <a:latin typeface="Arial" pitchFamily="34" charset="0"/>
              <a:ea typeface="Times New Roman" pitchFamily="18" charset="0"/>
            </a:endParaRPr>
          </a:p>
          <a:p>
            <a:pPr marL="361950" lvl="0" indent="-361950" algn="just" fontAlgn="base">
              <a:spcBef>
                <a:spcPct val="0"/>
              </a:spcBef>
              <a:spcAft>
                <a:spcPct val="0"/>
              </a:spcAft>
              <a:buFont typeface="Wingdings" pitchFamily="2" charset="2"/>
              <a:buChar char="v"/>
            </a:pPr>
            <a:endParaRPr lang="es-ES" sz="1300" dirty="0" smtClean="0">
              <a:solidFill>
                <a:srgbClr val="000000"/>
              </a:solidFill>
              <a:latin typeface="Arial" pitchFamily="34" charset="0"/>
              <a:ea typeface="Times New Roman" pitchFamily="18" charset="0"/>
            </a:endParaRPr>
          </a:p>
          <a:p>
            <a:pPr marL="361950" lvl="0" indent="-361950" algn="just" fontAlgn="base">
              <a:spcBef>
                <a:spcPct val="0"/>
              </a:spcBef>
              <a:spcAft>
                <a:spcPct val="0"/>
              </a:spcAft>
              <a:buFont typeface="Wingdings" pitchFamily="2" charset="2"/>
              <a:buChar char="v"/>
            </a:pPr>
            <a:r>
              <a:rPr lang="es-MX" sz="1300" dirty="0" smtClean="0">
                <a:latin typeface="Arial" pitchFamily="34" charset="0"/>
                <a:ea typeface="Times New Roman" pitchFamily="18" charset="0"/>
              </a:rPr>
              <a:t>Debido a que se tiene una amplia demanda insatisfecha, recomendamos cumplir con el objetivo de producción, que es para el primer año de 218.892 metros de tela estampada y su proyección para los años siguientes, con el interés de llegar a cumplir al año 10 con el 1,50% establecido para satisfacer dicha demanda. </a:t>
            </a:r>
            <a:endParaRPr lang="es-ES" sz="1300" dirty="0" smtClean="0">
              <a:latin typeface="Arial" pitchFamily="34" charset="0"/>
              <a:ea typeface="Times New Roman" pitchFamily="18" charset="0"/>
            </a:endParaRPr>
          </a:p>
          <a:p>
            <a:pPr marL="361950" lvl="0" indent="-361950" algn="just" fontAlgn="base">
              <a:spcBef>
                <a:spcPct val="0"/>
              </a:spcBef>
              <a:spcAft>
                <a:spcPct val="0"/>
              </a:spcAft>
              <a:buFont typeface="Wingdings" pitchFamily="2" charset="2"/>
              <a:buChar char="v"/>
            </a:pPr>
            <a:endParaRPr lang="es-ES" sz="1300" dirty="0" smtClean="0">
              <a:solidFill>
                <a:srgbClr val="000000"/>
              </a:solidFill>
              <a:latin typeface="Arial" pitchFamily="34" charset="0"/>
              <a:ea typeface="Times New Roman" pitchFamily="18" charset="0"/>
            </a:endParaRPr>
          </a:p>
          <a:p>
            <a:pPr marL="361950" lvl="0" indent="-361950" algn="just" fontAlgn="base">
              <a:spcBef>
                <a:spcPct val="0"/>
              </a:spcBef>
              <a:spcAft>
                <a:spcPct val="0"/>
              </a:spcAft>
              <a:buFont typeface="Wingdings" pitchFamily="2" charset="2"/>
              <a:buChar char="v"/>
            </a:pPr>
            <a:r>
              <a:rPr lang="es-MX" sz="1300" dirty="0" smtClean="0">
                <a:latin typeface="Arial" pitchFamily="34" charset="0"/>
                <a:ea typeface="Times New Roman" pitchFamily="18" charset="0"/>
              </a:rPr>
              <a:t>De igual manera se recomienda asegurar el progreso tecnológico con maquinaria de punta que permita maximizar los niveles proyectados de producción y de esta manera asegurar las ventas y mayores utilidades. </a:t>
            </a:r>
          </a:p>
          <a:p>
            <a:pPr marL="361950" lvl="0" indent="-361950" algn="just" fontAlgn="base">
              <a:spcBef>
                <a:spcPct val="0"/>
              </a:spcBef>
              <a:spcAft>
                <a:spcPct val="0"/>
              </a:spcAft>
            </a:pPr>
            <a:endParaRPr lang="es-MX" sz="1300" dirty="0" smtClean="0">
              <a:latin typeface="Arial" pitchFamily="34" charset="0"/>
              <a:ea typeface="Times New Roman" pitchFamily="18" charset="0"/>
            </a:endParaRPr>
          </a:p>
          <a:p>
            <a:pPr marL="361950" indent="-361950" algn="just" fontAlgn="base">
              <a:spcBef>
                <a:spcPct val="0"/>
              </a:spcBef>
              <a:spcAft>
                <a:spcPct val="0"/>
              </a:spcAft>
              <a:buFont typeface="Wingdings" pitchFamily="2" charset="2"/>
              <a:buChar char="v"/>
            </a:pPr>
            <a:r>
              <a:rPr lang="es-MX" sz="1300" dirty="0" smtClean="0">
                <a:latin typeface="Arial" pitchFamily="34" charset="0"/>
                <a:ea typeface="Times New Roman" pitchFamily="18" charset="0"/>
              </a:rPr>
              <a:t>De acuerdo al análisis de sensibilidad realizado para este proyecto, se recomienda mantener como mínimo los ingresos actuales o elevarlos, ya que éste no soportaría un incremento en los egresos y un decremento simultáneo en los ingresos de alrededor del 10%, debido a que esto haría que la empresa incurra en una pérdida total. </a:t>
            </a:r>
            <a:r>
              <a:rPr lang="es-MX" sz="1400" dirty="0" smtClean="0">
                <a:latin typeface="Arial" pitchFamily="34" charset="0"/>
                <a:ea typeface="Times New Roman" pitchFamily="18" charset="0"/>
              </a:rPr>
              <a:t> </a:t>
            </a:r>
            <a:endParaRPr lang="es-MX" sz="1400" dirty="0" smtClean="0">
              <a:latin typeface="Arial" pitchFamily="34" charset="0"/>
            </a:endParaRPr>
          </a:p>
          <a:p>
            <a:pPr marL="361950" lvl="0" indent="-361950" algn="just" fontAlgn="base">
              <a:spcBef>
                <a:spcPct val="0"/>
              </a:spcBef>
              <a:spcAft>
                <a:spcPct val="0"/>
              </a:spcAft>
              <a:buFont typeface="Wingdings" pitchFamily="2" charset="2"/>
              <a:buChar char="v"/>
            </a:pPr>
            <a:endParaRPr lang="es-ES" sz="1400" dirty="0" smtClean="0">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4" name="3 CuadroTexto"/>
          <p:cNvSpPr txBox="1"/>
          <p:nvPr/>
        </p:nvSpPr>
        <p:spPr>
          <a:xfrm>
            <a:off x="285720" y="1500174"/>
            <a:ext cx="8643998" cy="523220"/>
          </a:xfrm>
          <a:prstGeom prst="rect">
            <a:avLst/>
          </a:prstGeom>
          <a:noFill/>
        </p:spPr>
        <p:txBody>
          <a:bodyPr wrap="square" rtlCol="0">
            <a:spAutoFit/>
          </a:bodyPr>
          <a:lstStyle/>
          <a:p>
            <a:pPr algn="ctr"/>
            <a:r>
              <a:rPr lang="es-ES" sz="2800" u="sng" dirty="0" smtClean="0">
                <a:latin typeface="Arial" pitchFamily="34" charset="0"/>
                <a:cs typeface="Arial" pitchFamily="34" charset="0"/>
              </a:rPr>
              <a:t>SERVICIOS COMPLEMENTARIOS/SUSTITUTOS</a:t>
            </a:r>
            <a:endParaRPr lang="es-ES" sz="2800" u="sng" dirty="0">
              <a:latin typeface="Arial" pitchFamily="34" charset="0"/>
              <a:cs typeface="Arial" pitchFamily="34" charset="0"/>
            </a:endParaRPr>
          </a:p>
        </p:txBody>
      </p:sp>
      <p:sp>
        <p:nvSpPr>
          <p:cNvPr id="22" name="21 CuadroTexto"/>
          <p:cNvSpPr txBox="1"/>
          <p:nvPr/>
        </p:nvSpPr>
        <p:spPr>
          <a:xfrm>
            <a:off x="357158" y="2143116"/>
            <a:ext cx="8072494" cy="400110"/>
          </a:xfrm>
          <a:prstGeom prst="rect">
            <a:avLst/>
          </a:prstGeom>
          <a:noFill/>
        </p:spPr>
        <p:txBody>
          <a:bodyPr wrap="square" rtlCol="0">
            <a:spAutoFit/>
          </a:bodyPr>
          <a:lstStyle/>
          <a:p>
            <a:r>
              <a:rPr lang="es-ES" sz="2000" b="1" i="1" dirty="0" smtClean="0">
                <a:latin typeface="Arial" pitchFamily="34" charset="0"/>
                <a:cs typeface="Arial" pitchFamily="34" charset="0"/>
              </a:rPr>
              <a:t>SERVICIOS COMPLEMENTARIOS</a:t>
            </a:r>
            <a:endParaRPr lang="es-ES" sz="2000" b="1" i="1" dirty="0">
              <a:latin typeface="Arial" pitchFamily="34" charset="0"/>
              <a:cs typeface="Arial" pitchFamily="34" charset="0"/>
            </a:endParaRPr>
          </a:p>
        </p:txBody>
      </p:sp>
      <p:sp>
        <p:nvSpPr>
          <p:cNvPr id="7" name="6 Rectángulo"/>
          <p:cNvSpPr/>
          <p:nvPr/>
        </p:nvSpPr>
        <p:spPr>
          <a:xfrm>
            <a:off x="428596" y="2792552"/>
            <a:ext cx="8215370" cy="707886"/>
          </a:xfrm>
          <a:prstGeom prst="rect">
            <a:avLst/>
          </a:prstGeom>
        </p:spPr>
        <p:txBody>
          <a:bodyPr wrap="square">
            <a:spAutoFit/>
          </a:bodyPr>
          <a:lstStyle/>
          <a:p>
            <a:pPr marL="361950" lvl="0" indent="-361950" algn="just" fontAlgn="base">
              <a:spcBef>
                <a:spcPct val="0"/>
              </a:spcBef>
              <a:spcAft>
                <a:spcPct val="0"/>
              </a:spcAft>
              <a:buFont typeface="Wingdings" pitchFamily="2" charset="2"/>
              <a:buChar char="v"/>
            </a:pPr>
            <a:r>
              <a:rPr lang="es-EC" sz="2000" dirty="0" smtClean="0">
                <a:latin typeface="Arial" pitchFamily="34" charset="0"/>
                <a:cs typeface="Arial" pitchFamily="34" charset="0"/>
              </a:rPr>
              <a:t>Asistencia en el diseño de estampados</a:t>
            </a:r>
          </a:p>
          <a:p>
            <a:pPr marL="361950" lvl="0" indent="-361950" algn="just" fontAlgn="base">
              <a:spcBef>
                <a:spcPct val="0"/>
              </a:spcBef>
              <a:spcAft>
                <a:spcPct val="0"/>
              </a:spcAft>
              <a:buFont typeface="Wingdings" pitchFamily="2" charset="2"/>
              <a:buChar char="v"/>
            </a:pPr>
            <a:r>
              <a:rPr lang="es-EC" sz="2000" dirty="0" smtClean="0">
                <a:latin typeface="Arial" pitchFamily="34" charset="0"/>
                <a:cs typeface="Arial" pitchFamily="34" charset="0"/>
              </a:rPr>
              <a:t>Prestación del servicio complementario de diseño sin costo </a:t>
            </a:r>
          </a:p>
        </p:txBody>
      </p:sp>
      <p:sp>
        <p:nvSpPr>
          <p:cNvPr id="6" name="5 CuadroTexto"/>
          <p:cNvSpPr txBox="1"/>
          <p:nvPr/>
        </p:nvSpPr>
        <p:spPr>
          <a:xfrm>
            <a:off x="357158" y="3743270"/>
            <a:ext cx="8072494" cy="400110"/>
          </a:xfrm>
          <a:prstGeom prst="rect">
            <a:avLst/>
          </a:prstGeom>
          <a:noFill/>
        </p:spPr>
        <p:txBody>
          <a:bodyPr wrap="square" rtlCol="0">
            <a:spAutoFit/>
          </a:bodyPr>
          <a:lstStyle/>
          <a:p>
            <a:r>
              <a:rPr lang="es-ES" sz="2000" b="1" i="1" dirty="0" smtClean="0">
                <a:latin typeface="Arial" pitchFamily="34" charset="0"/>
                <a:cs typeface="Arial" pitchFamily="34" charset="0"/>
              </a:rPr>
              <a:t>SERVICIOS SUSTITUTOS</a:t>
            </a:r>
            <a:endParaRPr lang="es-ES" sz="2000" b="1" i="1" dirty="0">
              <a:latin typeface="Arial" pitchFamily="34" charset="0"/>
              <a:cs typeface="Arial" pitchFamily="34" charset="0"/>
            </a:endParaRPr>
          </a:p>
        </p:txBody>
      </p:sp>
      <p:sp>
        <p:nvSpPr>
          <p:cNvPr id="8" name="7 Rectángulo"/>
          <p:cNvSpPr/>
          <p:nvPr/>
        </p:nvSpPr>
        <p:spPr>
          <a:xfrm>
            <a:off x="428596" y="4325503"/>
            <a:ext cx="8143932" cy="2246769"/>
          </a:xfrm>
          <a:prstGeom prst="rect">
            <a:avLst/>
          </a:prstGeom>
        </p:spPr>
        <p:txBody>
          <a:bodyPr wrap="square">
            <a:spAutoFit/>
          </a:bodyPr>
          <a:lstStyle/>
          <a:p>
            <a:pPr marL="361950" indent="-361950">
              <a:buFont typeface="Wingdings" pitchFamily="2" charset="2"/>
              <a:buChar char="v"/>
            </a:pPr>
            <a:r>
              <a:rPr lang="es-ES" sz="2000" dirty="0" smtClean="0">
                <a:latin typeface="Arial" pitchFamily="34" charset="0"/>
                <a:cs typeface="Arial" pitchFamily="34" charset="0"/>
              </a:rPr>
              <a:t>Estampado Húmedo</a:t>
            </a:r>
          </a:p>
          <a:p>
            <a:pPr marL="361950" indent="-361950">
              <a:buFont typeface="Wingdings" pitchFamily="2" charset="2"/>
              <a:buChar char="v"/>
            </a:pPr>
            <a:r>
              <a:rPr lang="es-ES" sz="2000" dirty="0" smtClean="0">
                <a:latin typeface="Arial" pitchFamily="34" charset="0"/>
                <a:cs typeface="Arial" pitchFamily="34" charset="0"/>
              </a:rPr>
              <a:t>Estampado de Pantalla de Cama Plana</a:t>
            </a:r>
          </a:p>
          <a:p>
            <a:pPr marL="361950" indent="-361950">
              <a:buFont typeface="Wingdings" pitchFamily="2" charset="2"/>
              <a:buChar char="v"/>
            </a:pPr>
            <a:r>
              <a:rPr lang="es-ES" sz="2000" dirty="0" smtClean="0">
                <a:latin typeface="Arial" pitchFamily="34" charset="0"/>
                <a:cs typeface="Arial" pitchFamily="34" charset="0"/>
              </a:rPr>
              <a:t>Estampado de Pantalla Rotatoria</a:t>
            </a:r>
          </a:p>
          <a:p>
            <a:pPr marL="361950" indent="-361950">
              <a:buFont typeface="Wingdings" pitchFamily="2" charset="2"/>
              <a:buChar char="v"/>
            </a:pPr>
            <a:r>
              <a:rPr lang="es-ES" sz="2000" dirty="0" smtClean="0">
                <a:latin typeface="Arial" pitchFamily="34" charset="0"/>
                <a:cs typeface="Arial" pitchFamily="34" charset="0"/>
              </a:rPr>
              <a:t>Estampado en Plancha</a:t>
            </a:r>
          </a:p>
          <a:p>
            <a:pPr marL="361950" indent="-361950">
              <a:buFont typeface="Wingdings" pitchFamily="2" charset="2"/>
              <a:buChar char="v"/>
            </a:pPr>
            <a:r>
              <a:rPr lang="es-ES" sz="2000" dirty="0" smtClean="0">
                <a:latin typeface="Arial" pitchFamily="34" charset="0"/>
                <a:cs typeface="Arial" pitchFamily="34" charset="0"/>
              </a:rPr>
              <a:t>Grabado con Láser</a:t>
            </a:r>
          </a:p>
          <a:p>
            <a:pPr marL="361950" indent="-361950">
              <a:buFont typeface="Wingdings" pitchFamily="2" charset="2"/>
              <a:buChar char="v"/>
            </a:pPr>
            <a:r>
              <a:rPr lang="es-ES" sz="2000" dirty="0" smtClean="0">
                <a:latin typeface="Arial" pitchFamily="34" charset="0"/>
                <a:cs typeface="Arial" pitchFamily="34" charset="0"/>
              </a:rPr>
              <a:t>Estampado de Rodillo Grabado</a:t>
            </a:r>
          </a:p>
          <a:p>
            <a:pPr marL="361950" indent="-361950">
              <a:buFont typeface="Wingdings" pitchFamily="2" charset="2"/>
              <a:buChar char="v"/>
            </a:pPr>
            <a:r>
              <a:rPr lang="es-ES" sz="2000" dirty="0" smtClean="0">
                <a:latin typeface="Arial" pitchFamily="34" charset="0"/>
                <a:cs typeface="Arial" pitchFamily="34" charset="0"/>
              </a:rPr>
              <a:t>Estampado por Transferencia de Calor</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pPr algn="ctr"/>
            <a:r>
              <a:rPr lang="es-ES" dirty="0" smtClean="0">
                <a:latin typeface="Arial" pitchFamily="34" charset="0"/>
                <a:cs typeface="Arial" pitchFamily="34" charset="0"/>
              </a:rPr>
              <a:t>ESTUDIO DE MERCADO</a:t>
            </a:r>
            <a:endParaRPr lang="es-ES" dirty="0">
              <a:latin typeface="Arial" pitchFamily="34" charset="0"/>
              <a:cs typeface="Arial" pitchFamily="34" charset="0"/>
            </a:endParaRPr>
          </a:p>
        </p:txBody>
      </p:sp>
      <p:sp>
        <p:nvSpPr>
          <p:cNvPr id="5" name="4 CuadroTexto"/>
          <p:cNvSpPr txBox="1"/>
          <p:nvPr/>
        </p:nvSpPr>
        <p:spPr>
          <a:xfrm>
            <a:off x="571472" y="1571612"/>
            <a:ext cx="8072494" cy="400110"/>
          </a:xfrm>
          <a:prstGeom prst="rect">
            <a:avLst/>
          </a:prstGeom>
          <a:noFill/>
        </p:spPr>
        <p:txBody>
          <a:bodyPr wrap="square" rtlCol="0">
            <a:spAutoFit/>
          </a:bodyPr>
          <a:lstStyle/>
          <a:p>
            <a:r>
              <a:rPr lang="es-ES" sz="2000" b="1" i="1" dirty="0" smtClean="0">
                <a:latin typeface="Arial" pitchFamily="34" charset="0"/>
                <a:cs typeface="Arial" pitchFamily="34" charset="0"/>
              </a:rPr>
              <a:t>TAMAÑO DEL UNIVERSO</a:t>
            </a:r>
            <a:endParaRPr lang="es-ES" sz="2000" b="1" i="1" dirty="0">
              <a:latin typeface="Arial" pitchFamily="34" charset="0"/>
              <a:cs typeface="Arial" pitchFamily="34" charset="0"/>
            </a:endParaRPr>
          </a:p>
        </p:txBody>
      </p:sp>
      <p:sp>
        <p:nvSpPr>
          <p:cNvPr id="7" name="6 Rectángulo"/>
          <p:cNvSpPr/>
          <p:nvPr/>
        </p:nvSpPr>
        <p:spPr>
          <a:xfrm>
            <a:off x="4071934" y="2857496"/>
            <a:ext cx="4714876" cy="2643206"/>
          </a:xfrm>
          <a:prstGeom prst="rect">
            <a:avLst/>
          </a:prstGeom>
        </p:spPr>
        <p:txBody>
          <a:bodyPr wrap="square">
            <a:spAutoFit/>
          </a:bodyPr>
          <a:lstStyle/>
          <a:p>
            <a:pPr algn="just"/>
            <a:r>
              <a:rPr lang="es-ES" sz="2000" dirty="0" smtClean="0">
                <a:latin typeface="Arial" pitchFamily="34" charset="0"/>
                <a:cs typeface="Arial" pitchFamily="34" charset="0"/>
              </a:rPr>
              <a:t>PYMES Manufactureras inscritas en la Superintendencia de Compañías a nivel nacional 1.999</a:t>
            </a:r>
          </a:p>
          <a:p>
            <a:pPr algn="just"/>
            <a:endParaRPr lang="es-ES" sz="2000" dirty="0" smtClean="0">
              <a:latin typeface="Arial" pitchFamily="34" charset="0"/>
              <a:cs typeface="Arial" pitchFamily="34" charset="0"/>
            </a:endParaRPr>
          </a:p>
          <a:p>
            <a:pPr algn="just">
              <a:buFont typeface="Wingdings" pitchFamily="2" charset="2"/>
              <a:buChar char="v"/>
            </a:pPr>
            <a:r>
              <a:rPr lang="es-ES" sz="2000" dirty="0" smtClean="0">
                <a:latin typeface="Arial" pitchFamily="34" charset="0"/>
                <a:cs typeface="Arial" pitchFamily="34" charset="0"/>
              </a:rPr>
              <a:t> Región Sierra 971 </a:t>
            </a:r>
          </a:p>
          <a:p>
            <a:pPr algn="just"/>
            <a:endParaRPr lang="es-ES" sz="2000" dirty="0" smtClean="0">
              <a:solidFill>
                <a:schemeClr val="accent2">
                  <a:lumMod val="60000"/>
                  <a:lumOff val="40000"/>
                </a:schemeClr>
              </a:solidFill>
              <a:latin typeface="Arial" pitchFamily="34" charset="0"/>
              <a:cs typeface="Arial" pitchFamily="34" charset="0"/>
            </a:endParaRPr>
          </a:p>
          <a:p>
            <a:pPr algn="just">
              <a:buFont typeface="Wingdings" pitchFamily="2" charset="2"/>
              <a:buChar char="v"/>
            </a:pPr>
            <a:r>
              <a:rPr lang="es-ES" sz="2000" dirty="0" smtClean="0">
                <a:solidFill>
                  <a:schemeClr val="accent2">
                    <a:lumMod val="60000"/>
                    <a:lumOff val="40000"/>
                  </a:schemeClr>
                </a:solidFill>
                <a:latin typeface="Arial" pitchFamily="34" charset="0"/>
                <a:cs typeface="Arial" pitchFamily="34" charset="0"/>
              </a:rPr>
              <a:t> Provincia de Pichincha 606 </a:t>
            </a:r>
          </a:p>
          <a:p>
            <a:pPr algn="just">
              <a:buFont typeface="Wingdings" pitchFamily="2" charset="2"/>
              <a:buChar char="v"/>
            </a:pPr>
            <a:r>
              <a:rPr lang="es-ES" sz="2000" dirty="0" smtClean="0">
                <a:solidFill>
                  <a:schemeClr val="accent2">
                    <a:lumMod val="60000"/>
                    <a:lumOff val="40000"/>
                  </a:schemeClr>
                </a:solidFill>
                <a:latin typeface="Arial" pitchFamily="34" charset="0"/>
                <a:cs typeface="Arial" pitchFamily="34" charset="0"/>
              </a:rPr>
              <a:t> Provincia de Imbabura 30 </a:t>
            </a:r>
            <a:endParaRPr lang="es-ES" sz="2000" dirty="0">
              <a:solidFill>
                <a:schemeClr val="accent2">
                  <a:lumMod val="60000"/>
                  <a:lumOff val="40000"/>
                </a:schemeClr>
              </a:solidFill>
              <a:latin typeface="Arial" pitchFamily="34" charset="0"/>
              <a:cs typeface="Arial" pitchFamily="34" charset="0"/>
            </a:endParaRPr>
          </a:p>
        </p:txBody>
      </p:sp>
      <p:graphicFrame>
        <p:nvGraphicFramePr>
          <p:cNvPr id="40963" name="Object 3"/>
          <p:cNvGraphicFramePr>
            <a:graphicFrameLocks noChangeAspect="1"/>
          </p:cNvGraphicFramePr>
          <p:nvPr/>
        </p:nvGraphicFramePr>
        <p:xfrm>
          <a:off x="500034" y="2428868"/>
          <a:ext cx="3571900" cy="3714776"/>
        </p:xfrm>
        <a:graphic>
          <a:graphicData uri="http://schemas.openxmlformats.org/presentationml/2006/ole">
            <p:oleObj spid="_x0000_s40963" name="Hoja de cálculo" r:id="rId3" imgW="5248275" imgH="3286150" progId="Excel.Sheet.12">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3521</TotalTime>
  <Words>6410</Words>
  <Application>Microsoft Office PowerPoint</Application>
  <PresentationFormat>Presentación en pantalla (4:3)</PresentationFormat>
  <Paragraphs>2104</Paragraphs>
  <Slides>75</Slides>
  <Notes>17</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75</vt:i4>
      </vt:variant>
    </vt:vector>
  </HeadingPairs>
  <TitlesOfParts>
    <vt:vector size="78" baseType="lpstr">
      <vt:lpstr>Fundición</vt:lpstr>
      <vt:lpstr>Hoja de cálculo</vt:lpstr>
      <vt:lpstr>Documento</vt:lpstr>
      <vt:lpstr>“ESTUDIO PARA LA CREACIÓN DE UNA EMPRESA QUE PRESTE EL SERVICIO DE  ESTAMPACIÓN TEXTIL CON IMPRESIÓN DIGITAL DIRECTA A PEQUEÑAS Y MEDIANAS EMPRESAS DE LAS  PROVINCIAS DE PICHINCHA E IMBABURA”</vt:lpstr>
      <vt:lpstr>OBJETIVOS DEL PROYECTO</vt:lpstr>
      <vt:lpstr>OBJETIVOS DEL PROYECTO</vt:lpstr>
      <vt:lpstr>CAPÍTULO I</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CAPÍTULO II</vt:lpstr>
      <vt:lpstr>ESTUDIO TÉCNICO</vt:lpstr>
      <vt:lpstr>ESTUDIO TÉCNICO</vt:lpstr>
      <vt:lpstr>ESTUDIO TÉCNICO</vt:lpstr>
      <vt:lpstr>ESTUDIO TÉCNICO</vt:lpstr>
      <vt:lpstr>ESTUDIO TÉCNICO</vt:lpstr>
      <vt:lpstr>CAPÍTULO III</vt:lpstr>
      <vt:lpstr>LA EMPRESA Y SU ORGANIZACIÓN</vt:lpstr>
      <vt:lpstr>LA EMPRESA Y SU ORGANIZACIÓN</vt:lpstr>
      <vt:lpstr>LA EMPRESA Y SU ORGANIZACIÓN</vt:lpstr>
      <vt:lpstr>LA EMPRESA Y SU ORGANIZACIÓN</vt:lpstr>
      <vt:lpstr>LA EMPRESA Y SU ORGANIZACIÓN</vt:lpstr>
      <vt:lpstr>LA EMPRESA Y SU ORGANIZACIÓN</vt:lpstr>
      <vt:lpstr>LA EMPRESA Y SU ORGANIZACIÓN</vt:lpstr>
      <vt:lpstr>LA EMPRESA Y SU ORGANIZACIÓN</vt:lpstr>
      <vt:lpstr>LA EMPRESA Y SU ORGANIZACIÓN</vt:lpstr>
      <vt:lpstr>LA EMPRESA Y SU ORGANIZACIÓN</vt:lpstr>
      <vt:lpstr>CAPÍTULO IV</vt:lpstr>
      <vt:lpstr>MERCADEO Y COMERCIALIZACIÓN</vt:lpstr>
      <vt:lpstr>MERCADEO Y COMERCIALIZACIÓN</vt:lpstr>
      <vt:lpstr>MERCADEO Y COMERCIALIZACIÓN</vt:lpstr>
      <vt:lpstr>MERCADEO Y COMERCIALIZACIÓN</vt:lpstr>
      <vt:lpstr>MERCADEO Y COMERCIALIZACIÓN</vt:lpstr>
      <vt:lpstr>MERCADEO Y COMERCIALIZACIÓN</vt:lpstr>
      <vt:lpstr>CAPÍTULO V</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CAPÍTULO VI</vt:lpstr>
      <vt:lpstr>CONCLUSIONES Y RECOMENDACIONES</vt:lpstr>
      <vt:lpstr>CONCLUSIONES Y RECOMENDACIONES</vt:lpstr>
      <vt:lpstr>CONCLUSIONES Y RECOMENDACIONES</vt:lpstr>
      <vt:lpstr>CONCLUSIONES Y RECOMENDACIONES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PARA LA CREACIÓN DE UNA EMPRESA QUE PRESTE EL SERVICIO DE  ESTAMPACIÓN TEXTIL CON IMPRESIÓN DIGITAL DIRECTA A PEQUEÑAS Y MEDIANAS EMPRESAS DE LAS  PROVINCIAS DE PICHINCHA E IMBABURA</dc:title>
  <dc:creator>Ricardo Racines</dc:creator>
  <cp:lastModifiedBy>Ricardo Racines</cp:lastModifiedBy>
  <cp:revision>229</cp:revision>
  <dcterms:created xsi:type="dcterms:W3CDTF">2011-10-24T21:05:24Z</dcterms:created>
  <dcterms:modified xsi:type="dcterms:W3CDTF">2011-11-17T17:03:35Z</dcterms:modified>
</cp:coreProperties>
</file>