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7" r:id="rId2"/>
    <p:sldId id="258" r:id="rId3"/>
    <p:sldId id="260" r:id="rId4"/>
    <p:sldId id="261" r:id="rId5"/>
    <p:sldId id="264"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361"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7" r:id="rId60"/>
    <p:sldId id="318" r:id="rId61"/>
    <p:sldId id="319" r:id="rId62"/>
    <p:sldId id="320" r:id="rId63"/>
    <p:sldId id="362"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59" r:id="rId93"/>
    <p:sldId id="349" r:id="rId94"/>
    <p:sldId id="350" r:id="rId95"/>
    <p:sldId id="351" r:id="rId96"/>
    <p:sldId id="352" r:id="rId97"/>
    <p:sldId id="353" r:id="rId98"/>
    <p:sldId id="354" r:id="rId99"/>
    <p:sldId id="355" r:id="rId100"/>
    <p:sldId id="356" r:id="rId10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Flujo\Ensayo%202\Analisis%20rectangulo\Pasos%20simulacion\Graficas\Flow%20rat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Flujo\Ensayo%202\Analisis%20cuadrado\Pasos\Flow%20rate%20cuadrado.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PATRICIO\Escritorio\Tesis%20final\Capitulos\graficas%20capitulo%202.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ocuments\Tesis\Ensayos%20-%20rectangul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Tesis\Ensayos%20-%20cuadrad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chart>
    <c:autoTitleDeleted val="1"/>
    <c:plotArea>
      <c:layout>
        <c:manualLayout>
          <c:layoutTarget val="inner"/>
          <c:xMode val="edge"/>
          <c:yMode val="edge"/>
          <c:x val="0.17009887511515234"/>
          <c:y val="0.11092975960786336"/>
          <c:w val="0.69676700111482992"/>
          <c:h val="0.81729200652529066"/>
        </c:manualLayout>
      </c:layout>
      <c:scatterChart>
        <c:scatterStyle val="lineMarker"/>
        <c:ser>
          <c:idx val="0"/>
          <c:order val="0"/>
          <c:tx>
            <c:v>GG Mass Flow Rate 1</c:v>
          </c:tx>
          <c:spPr>
            <a:ln w="25400">
              <a:solidFill>
                <a:srgbClr val="000080"/>
              </a:solidFill>
              <a:prstDash val="solid"/>
            </a:ln>
          </c:spPr>
          <c:marker>
            <c:symbol val="none"/>
          </c:marker>
          <c:xVal>
            <c:numRef>
              <c:f>'Plot Data'!$A$5:$A$250</c:f>
              <c:numCache>
                <c:formatCode>General</c:formatCode>
                <c:ptCount val="24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numCache>
            </c:numRef>
          </c:xVal>
          <c:yVal>
            <c:numRef>
              <c:f>'Plot Data'!$B$5:$B$250</c:f>
              <c:numCache>
                <c:formatCode>General</c:formatCode>
                <c:ptCount val="246"/>
                <c:pt idx="0">
                  <c:v>-4.0482929104088627E-44</c:v>
                </c:pt>
                <c:pt idx="1">
                  <c:v>5.0527995281167903E-4</c:v>
                </c:pt>
                <c:pt idx="2">
                  <c:v>1.1774174834020858E-4</c:v>
                </c:pt>
                <c:pt idx="3">
                  <c:v>-7.8048723297431201E-6</c:v>
                </c:pt>
                <c:pt idx="4">
                  <c:v>-2.2881265008394192E-7</c:v>
                </c:pt>
                <c:pt idx="5">
                  <c:v>1.6886976624857209E-6</c:v>
                </c:pt>
                <c:pt idx="6">
                  <c:v>1.7869646480104907E-5</c:v>
                </c:pt>
                <c:pt idx="7">
                  <c:v>8.9830131196105736E-5</c:v>
                </c:pt>
                <c:pt idx="8">
                  <c:v>1.4892926439736943E-4</c:v>
                </c:pt>
                <c:pt idx="9">
                  <c:v>1.5638465322655694E-4</c:v>
                </c:pt>
                <c:pt idx="10">
                  <c:v>2.5306785506637409E-4</c:v>
                </c:pt>
                <c:pt idx="11">
                  <c:v>2.7130465779329758E-4</c:v>
                </c:pt>
                <c:pt idx="12">
                  <c:v>3.1223163445724678E-4</c:v>
                </c:pt>
                <c:pt idx="13">
                  <c:v>2.9594312058289806E-4</c:v>
                </c:pt>
                <c:pt idx="14">
                  <c:v>2.7401492706108545E-4</c:v>
                </c:pt>
                <c:pt idx="15">
                  <c:v>1.7711896827662688E-4</c:v>
                </c:pt>
                <c:pt idx="16">
                  <c:v>1.7197725432875014E-4</c:v>
                </c:pt>
                <c:pt idx="17">
                  <c:v>6.5104417012536804E-6</c:v>
                </c:pt>
                <c:pt idx="18">
                  <c:v>1.3788087553591241E-4</c:v>
                </c:pt>
                <c:pt idx="19">
                  <c:v>-6.2360416217942767E-5</c:v>
                </c:pt>
                <c:pt idx="20">
                  <c:v>-1.2434424203592348E-4</c:v>
                </c:pt>
                <c:pt idx="21">
                  <c:v>-3.8169408297140342E-4</c:v>
                </c:pt>
                <c:pt idx="22">
                  <c:v>-3.7267404659252447E-4</c:v>
                </c:pt>
                <c:pt idx="23">
                  <c:v>-5.2916551858063477E-4</c:v>
                </c:pt>
                <c:pt idx="24">
                  <c:v>-5.1150665293816914E-4</c:v>
                </c:pt>
                <c:pt idx="25">
                  <c:v>-5.215288596630732E-4</c:v>
                </c:pt>
                <c:pt idx="26">
                  <c:v>-6.3136144787635914E-4</c:v>
                </c:pt>
                <c:pt idx="27">
                  <c:v>-8.0205742993807712E-4</c:v>
                </c:pt>
                <c:pt idx="28">
                  <c:v>-6.5094804829212902E-4</c:v>
                </c:pt>
                <c:pt idx="29">
                  <c:v>-6.8322268909490596E-4</c:v>
                </c:pt>
                <c:pt idx="30">
                  <c:v>-2.7023039752995128E-4</c:v>
                </c:pt>
                <c:pt idx="31">
                  <c:v>-1.6910519388694295E-4</c:v>
                </c:pt>
                <c:pt idx="32">
                  <c:v>-1.3250052344178237E-4</c:v>
                </c:pt>
                <c:pt idx="33">
                  <c:v>1.148356382009732E-5</c:v>
                </c:pt>
                <c:pt idx="34">
                  <c:v>-7.7349543172063664E-5</c:v>
                </c:pt>
                <c:pt idx="35">
                  <c:v>-9.2094217698900047E-5</c:v>
                </c:pt>
                <c:pt idx="36">
                  <c:v>-2.4757880220445486E-4</c:v>
                </c:pt>
                <c:pt idx="37">
                  <c:v>-4.3077839558494023E-4</c:v>
                </c:pt>
                <c:pt idx="38">
                  <c:v>-4.8618468583225423E-4</c:v>
                </c:pt>
                <c:pt idx="39">
                  <c:v>-5.6702370217332409E-4</c:v>
                </c:pt>
                <c:pt idx="40">
                  <c:v>-3.0319463428047012E-4</c:v>
                </c:pt>
                <c:pt idx="41">
                  <c:v>-5.5595991816617544E-4</c:v>
                </c:pt>
                <c:pt idx="42">
                  <c:v>-2.1460767804852085E-4</c:v>
                </c:pt>
                <c:pt idx="43">
                  <c:v>-4.1649057253180321E-4</c:v>
                </c:pt>
                <c:pt idx="44">
                  <c:v>1.3398967803533081E-4</c:v>
                </c:pt>
                <c:pt idx="45">
                  <c:v>-3.5701916385174942E-4</c:v>
                </c:pt>
                <c:pt idx="46">
                  <c:v>-1.7790512473418486E-6</c:v>
                </c:pt>
                <c:pt idx="47">
                  <c:v>-2.1359484951082727E-4</c:v>
                </c:pt>
                <c:pt idx="48">
                  <c:v>5.3852181813446526E-4</c:v>
                </c:pt>
                <c:pt idx="49">
                  <c:v>-7.0379327588577509E-6</c:v>
                </c:pt>
                <c:pt idx="50">
                  <c:v>3.6309117431809713E-4</c:v>
                </c:pt>
                <c:pt idx="51">
                  <c:v>-9.5917900323068102E-4</c:v>
                </c:pt>
                <c:pt idx="52">
                  <c:v>-2.6296616746549183E-4</c:v>
                </c:pt>
                <c:pt idx="53">
                  <c:v>-9.4152390828714579E-4</c:v>
                </c:pt>
                <c:pt idx="54">
                  <c:v>-2.6755647086897503E-5</c:v>
                </c:pt>
                <c:pt idx="55">
                  <c:v>-8.2604498700889297E-4</c:v>
                </c:pt>
                <c:pt idx="56">
                  <c:v>-6.7821389586907277E-5</c:v>
                </c:pt>
                <c:pt idx="57">
                  <c:v>-5.1241727176134101E-4</c:v>
                </c:pt>
                <c:pt idx="58">
                  <c:v>-6.8213686406095378E-6</c:v>
                </c:pt>
                <c:pt idx="59">
                  <c:v>-6.0168444502368729E-4</c:v>
                </c:pt>
                <c:pt idx="60">
                  <c:v>3.9625884023231284E-4</c:v>
                </c:pt>
                <c:pt idx="61">
                  <c:v>-4.140261408089003E-4</c:v>
                </c:pt>
                <c:pt idx="62">
                  <c:v>4.0302692368878845E-4</c:v>
                </c:pt>
                <c:pt idx="63">
                  <c:v>-1.9561344424386947E-4</c:v>
                </c:pt>
                <c:pt idx="64">
                  <c:v>5.5776589002904135E-4</c:v>
                </c:pt>
                <c:pt idx="65">
                  <c:v>-2.713508787737718E-4</c:v>
                </c:pt>
                <c:pt idx="66">
                  <c:v>3.4474857105449978E-4</c:v>
                </c:pt>
                <c:pt idx="67">
                  <c:v>9.5437018732045037E-5</c:v>
                </c:pt>
                <c:pt idx="68">
                  <c:v>6.8128151069969461E-4</c:v>
                </c:pt>
                <c:pt idx="69">
                  <c:v>-4.4693046390206976E-4</c:v>
                </c:pt>
                <c:pt idx="70">
                  <c:v>5.681635101387998E-4</c:v>
                </c:pt>
                <c:pt idx="71">
                  <c:v>1.1974059161387539E-4</c:v>
                </c:pt>
                <c:pt idx="72">
                  <c:v>1.2452827844058249E-3</c:v>
                </c:pt>
                <c:pt idx="73">
                  <c:v>3.8359283489574296E-4</c:v>
                </c:pt>
                <c:pt idx="74">
                  <c:v>8.9975003783608111E-4</c:v>
                </c:pt>
                <c:pt idx="75">
                  <c:v>1.826795227683348E-4</c:v>
                </c:pt>
                <c:pt idx="76">
                  <c:v>5.0341298011380398E-4</c:v>
                </c:pt>
                <c:pt idx="77">
                  <c:v>-1.5740653583393364E-5</c:v>
                </c:pt>
                <c:pt idx="78">
                  <c:v>4.0966271438448368E-4</c:v>
                </c:pt>
                <c:pt idx="79">
                  <c:v>-4.7847218323427733E-4</c:v>
                </c:pt>
                <c:pt idx="80">
                  <c:v>-2.0204890462730216E-4</c:v>
                </c:pt>
                <c:pt idx="81">
                  <c:v>-8.3176834693117247E-4</c:v>
                </c:pt>
                <c:pt idx="82">
                  <c:v>-6.4099277210204306E-4</c:v>
                </c:pt>
                <c:pt idx="83">
                  <c:v>-7.266493776191097E-4</c:v>
                </c:pt>
                <c:pt idx="84">
                  <c:v>-4.0106866280922014E-4</c:v>
                </c:pt>
                <c:pt idx="85">
                  <c:v>-1.1140211090676921E-3</c:v>
                </c:pt>
                <c:pt idx="86">
                  <c:v>-2.8528461355825034E-4</c:v>
                </c:pt>
                <c:pt idx="87">
                  <c:v>-3.467939866032304E-4</c:v>
                </c:pt>
                <c:pt idx="88">
                  <c:v>2.6589028466254252E-4</c:v>
                </c:pt>
                <c:pt idx="89">
                  <c:v>-4.7270164557093434E-4</c:v>
                </c:pt>
                <c:pt idx="90">
                  <c:v>4.4504543267512314E-4</c:v>
                </c:pt>
                <c:pt idx="91">
                  <c:v>-5.9801041173911541E-4</c:v>
                </c:pt>
                <c:pt idx="92">
                  <c:v>-1.9312551355934449E-7</c:v>
                </c:pt>
                <c:pt idx="93">
                  <c:v>-9.0629481802820277E-4</c:v>
                </c:pt>
                <c:pt idx="94">
                  <c:v>-1.2835685948784186E-4</c:v>
                </c:pt>
                <c:pt idx="95">
                  <c:v>-4.5683552980851493E-4</c:v>
                </c:pt>
                <c:pt idx="96">
                  <c:v>1.5210795190487324E-4</c:v>
                </c:pt>
                <c:pt idx="97">
                  <c:v>1.030497175175274E-5</c:v>
                </c:pt>
                <c:pt idx="98">
                  <c:v>5.9680494884232593E-4</c:v>
                </c:pt>
                <c:pt idx="99">
                  <c:v>3.9169722997216299E-4</c:v>
                </c:pt>
                <c:pt idx="100">
                  <c:v>6.8439506782018834E-4</c:v>
                </c:pt>
                <c:pt idx="101">
                  <c:v>-7.9443380481469009E-5</c:v>
                </c:pt>
                <c:pt idx="102">
                  <c:v>6.33253334414261E-4</c:v>
                </c:pt>
                <c:pt idx="103">
                  <c:v>2.0370341780663763E-4</c:v>
                </c:pt>
                <c:pt idx="104">
                  <c:v>6.8002568671262926E-4</c:v>
                </c:pt>
                <c:pt idx="105">
                  <c:v>-1.0639423181551929E-4</c:v>
                </c:pt>
                <c:pt idx="106">
                  <c:v>2.6993841782358612E-4</c:v>
                </c:pt>
                <c:pt idx="107">
                  <c:v>-5.7331618083158922E-4</c:v>
                </c:pt>
                <c:pt idx="108">
                  <c:v>-4.5627615420267834E-6</c:v>
                </c:pt>
                <c:pt idx="109">
                  <c:v>-4.3724471505816225E-4</c:v>
                </c:pt>
                <c:pt idx="110">
                  <c:v>1.3252694617277985E-4</c:v>
                </c:pt>
                <c:pt idx="111">
                  <c:v>1.0774360473142707E-4</c:v>
                </c:pt>
                <c:pt idx="112">
                  <c:v>1.1210638339798869E-3</c:v>
                </c:pt>
                <c:pt idx="113">
                  <c:v>6.839024382980746E-4</c:v>
                </c:pt>
                <c:pt idx="114">
                  <c:v>1.8223115752643672E-3</c:v>
                </c:pt>
                <c:pt idx="115">
                  <c:v>8.7004111948231705E-4</c:v>
                </c:pt>
                <c:pt idx="116">
                  <c:v>9.7919919702955656E-4</c:v>
                </c:pt>
                <c:pt idx="117">
                  <c:v>5.392898466122202E-4</c:v>
                </c:pt>
                <c:pt idx="118">
                  <c:v>6.9502120132747161E-4</c:v>
                </c:pt>
                <c:pt idx="119">
                  <c:v>4.706878106309285E-4</c:v>
                </c:pt>
                <c:pt idx="120">
                  <c:v>4.6548296296761973E-4</c:v>
                </c:pt>
                <c:pt idx="121">
                  <c:v>-4.3794637019756952E-4</c:v>
                </c:pt>
                <c:pt idx="122">
                  <c:v>-3.1378302582801205E-5</c:v>
                </c:pt>
                <c:pt idx="123">
                  <c:v>-1.1511505417007748E-3</c:v>
                </c:pt>
                <c:pt idx="124">
                  <c:v>-5.7842014915656628E-4</c:v>
                </c:pt>
                <c:pt idx="125">
                  <c:v>-6.6152802291339111E-4</c:v>
                </c:pt>
                <c:pt idx="126">
                  <c:v>-2.7428080402278841E-4</c:v>
                </c:pt>
                <c:pt idx="127">
                  <c:v>-9.6733631633077045E-4</c:v>
                </c:pt>
                <c:pt idx="128">
                  <c:v>-1.6388714280248935E-4</c:v>
                </c:pt>
                <c:pt idx="129">
                  <c:v>-6.235586917196853E-4</c:v>
                </c:pt>
                <c:pt idx="130">
                  <c:v>2.2294653973261889E-4</c:v>
                </c:pt>
                <c:pt idx="131">
                  <c:v>1.2783197308495698E-4</c:v>
                </c:pt>
                <c:pt idx="132">
                  <c:v>7.2343142176522037E-4</c:v>
                </c:pt>
                <c:pt idx="133">
                  <c:v>2.6107205257642062E-5</c:v>
                </c:pt>
                <c:pt idx="134">
                  <c:v>7.1470777601361749E-4</c:v>
                </c:pt>
                <c:pt idx="135">
                  <c:v>-2.1026986878918891E-4</c:v>
                </c:pt>
                <c:pt idx="136">
                  <c:v>5.6683929090230731E-4</c:v>
                </c:pt>
                <c:pt idx="137">
                  <c:v>1.8917623479137739E-4</c:v>
                </c:pt>
                <c:pt idx="138">
                  <c:v>6.7656416912734336E-4</c:v>
                </c:pt>
                <c:pt idx="139">
                  <c:v>2.7699468008377784E-4</c:v>
                </c:pt>
                <c:pt idx="140">
                  <c:v>9.2702171942274272E-4</c:v>
                </c:pt>
                <c:pt idx="141">
                  <c:v>2.0424352638901812E-4</c:v>
                </c:pt>
                <c:pt idx="142">
                  <c:v>4.6152040759889803E-4</c:v>
                </c:pt>
                <c:pt idx="143">
                  <c:v>-2.4688057724468819E-5</c:v>
                </c:pt>
                <c:pt idx="144">
                  <c:v>8.8438514398748547E-4</c:v>
                </c:pt>
                <c:pt idx="145">
                  <c:v>3.4849154130824127E-4</c:v>
                </c:pt>
                <c:pt idx="146">
                  <c:v>5.9197694546372123E-4</c:v>
                </c:pt>
                <c:pt idx="147">
                  <c:v>-3.6532880772290245E-4</c:v>
                </c:pt>
                <c:pt idx="148">
                  <c:v>4.7515855053662984E-4</c:v>
                </c:pt>
                <c:pt idx="149">
                  <c:v>-7.3098109510308171E-6</c:v>
                </c:pt>
                <c:pt idx="150">
                  <c:v>3.4157935204732212E-4</c:v>
                </c:pt>
                <c:pt idx="151">
                  <c:v>-3.5502526273600892E-4</c:v>
                </c:pt>
                <c:pt idx="152">
                  <c:v>1.3401107649619294E-4</c:v>
                </c:pt>
                <c:pt idx="153">
                  <c:v>-4.6706649887773809E-4</c:v>
                </c:pt>
                <c:pt idx="154">
                  <c:v>2.5391482064452992E-4</c:v>
                </c:pt>
                <c:pt idx="155">
                  <c:v>-4.454105379829198E-4</c:v>
                </c:pt>
                <c:pt idx="156">
                  <c:v>1.3827100674878402E-4</c:v>
                </c:pt>
                <c:pt idx="157">
                  <c:v>-3.2171828261575217E-4</c:v>
                </c:pt>
                <c:pt idx="158">
                  <c:v>6.0799200965722543E-5</c:v>
                </c:pt>
                <c:pt idx="159">
                  <c:v>-6.0092559116423137E-4</c:v>
                </c:pt>
                <c:pt idx="160">
                  <c:v>2.5409967271325401E-5</c:v>
                </c:pt>
                <c:pt idx="161">
                  <c:v>-3.9090731452561217E-4</c:v>
                </c:pt>
                <c:pt idx="162">
                  <c:v>-2.791204486562242E-4</c:v>
                </c:pt>
                <c:pt idx="163">
                  <c:v>-8.1395064514486236E-4</c:v>
                </c:pt>
                <c:pt idx="164">
                  <c:v>-1.4435513334801143E-4</c:v>
                </c:pt>
                <c:pt idx="165">
                  <c:v>-5.3374533133953585E-4</c:v>
                </c:pt>
                <c:pt idx="166">
                  <c:v>1.5806264335366924E-4</c:v>
                </c:pt>
                <c:pt idx="167">
                  <c:v>-3.5255177757351149E-4</c:v>
                </c:pt>
                <c:pt idx="168">
                  <c:v>-1.9106645130776064E-5</c:v>
                </c:pt>
                <c:pt idx="169">
                  <c:v>-5.3736604381568454E-4</c:v>
                </c:pt>
                <c:pt idx="170">
                  <c:v>-7.8045699877397629E-5</c:v>
                </c:pt>
                <c:pt idx="171">
                  <c:v>-5.4202451258890145E-4</c:v>
                </c:pt>
                <c:pt idx="172">
                  <c:v>1.3220898734826584E-4</c:v>
                </c:pt>
                <c:pt idx="173">
                  <c:v>-3.86111210439907E-4</c:v>
                </c:pt>
                <c:pt idx="174">
                  <c:v>-1.9075267757481245E-4</c:v>
                </c:pt>
                <c:pt idx="175">
                  <c:v>-6.7127868114274722E-4</c:v>
                </c:pt>
                <c:pt idx="176">
                  <c:v>-6.4529153902832391E-5</c:v>
                </c:pt>
                <c:pt idx="177">
                  <c:v>-3.7516081998245859E-4</c:v>
                </c:pt>
                <c:pt idx="178">
                  <c:v>-1.8278714854862903E-4</c:v>
                </c:pt>
                <c:pt idx="179">
                  <c:v>-9.241628776673255E-4</c:v>
                </c:pt>
                <c:pt idx="180">
                  <c:v>-6.1400393932458123E-4</c:v>
                </c:pt>
                <c:pt idx="181">
                  <c:v>-1.3753251396221914E-3</c:v>
                </c:pt>
                <c:pt idx="182">
                  <c:v>-5.726485508866201E-4</c:v>
                </c:pt>
                <c:pt idx="183">
                  <c:v>-8.6939523021836924E-4</c:v>
                </c:pt>
                <c:pt idx="184">
                  <c:v>2.1087356446508834E-4</c:v>
                </c:pt>
                <c:pt idx="185">
                  <c:v>4.3591904199022244E-4</c:v>
                </c:pt>
                <c:pt idx="186">
                  <c:v>1.5092460005067595E-3</c:v>
                </c:pt>
                <c:pt idx="187">
                  <c:v>1.1684486917709486E-3</c:v>
                </c:pt>
                <c:pt idx="188">
                  <c:v>1.2681133061129991E-3</c:v>
                </c:pt>
                <c:pt idx="189">
                  <c:v>6.7132366003596147E-4</c:v>
                </c:pt>
                <c:pt idx="190">
                  <c:v>1.0580513250700147E-3</c:v>
                </c:pt>
                <c:pt idx="191">
                  <c:v>5.5435020977850317E-4</c:v>
                </c:pt>
                <c:pt idx="192">
                  <c:v>7.2267606366238581E-4</c:v>
                </c:pt>
                <c:pt idx="193">
                  <c:v>3.7309672551911333E-4</c:v>
                </c:pt>
                <c:pt idx="194">
                  <c:v>8.1034849469285419E-4</c:v>
                </c:pt>
                <c:pt idx="195">
                  <c:v>4.7256177255249933E-4</c:v>
                </c:pt>
                <c:pt idx="196">
                  <c:v>6.3865402730621079E-4</c:v>
                </c:pt>
                <c:pt idx="197">
                  <c:v>3.3319943332452015E-4</c:v>
                </c:pt>
                <c:pt idx="198">
                  <c:v>5.0166736731908814E-4</c:v>
                </c:pt>
                <c:pt idx="199">
                  <c:v>-1.1712958509961204E-4</c:v>
                </c:pt>
                <c:pt idx="200">
                  <c:v>2.8505826666422036E-4</c:v>
                </c:pt>
                <c:pt idx="201">
                  <c:v>-2.178654972539324E-4</c:v>
                </c:pt>
                <c:pt idx="202">
                  <c:v>-2.4848817317485011E-4</c:v>
                </c:pt>
                <c:pt idx="203">
                  <c:v>-8.2187040784613224E-4</c:v>
                </c:pt>
                <c:pt idx="204">
                  <c:v>-2.0529730708474013E-4</c:v>
                </c:pt>
                <c:pt idx="205">
                  <c:v>-4.8560518801297179E-4</c:v>
                </c:pt>
                <c:pt idx="206">
                  <c:v>-1.0124874226108052E-4</c:v>
                </c:pt>
                <c:pt idx="207">
                  <c:v>-8.100027862984351E-4</c:v>
                </c:pt>
                <c:pt idx="208">
                  <c:v>-6.6475147349796674E-5</c:v>
                </c:pt>
                <c:pt idx="209">
                  <c:v>-4.7846841083758922E-4</c:v>
                </c:pt>
                <c:pt idx="210">
                  <c:v>-1.3839981716540863E-6</c:v>
                </c:pt>
                <c:pt idx="211">
                  <c:v>-3.5996087393389052E-4</c:v>
                </c:pt>
                <c:pt idx="212">
                  <c:v>2.2459033379086251E-4</c:v>
                </c:pt>
                <c:pt idx="213">
                  <c:v>-2.1336801588191101E-4</c:v>
                </c:pt>
                <c:pt idx="214">
                  <c:v>4.355941588758982E-4</c:v>
                </c:pt>
                <c:pt idx="215">
                  <c:v>-5.1853492428841563E-4</c:v>
                </c:pt>
                <c:pt idx="216">
                  <c:v>-1.4738734821035485E-4</c:v>
                </c:pt>
                <c:pt idx="217">
                  <c:v>-1.0398171197111418E-3</c:v>
                </c:pt>
                <c:pt idx="218">
                  <c:v>-8.0752525207735239E-4</c:v>
                </c:pt>
                <c:pt idx="219">
                  <c:v>-1.0889784032333642E-3</c:v>
                </c:pt>
                <c:pt idx="220">
                  <c:v>-1.1337173973597441E-3</c:v>
                </c:pt>
                <c:pt idx="221">
                  <c:v>-1.2683438742229936E-3</c:v>
                </c:pt>
                <c:pt idx="222">
                  <c:v>-1.3192560553899489E-3</c:v>
                </c:pt>
                <c:pt idx="223">
                  <c:v>-1.3841300221204807E-3</c:v>
                </c:pt>
                <c:pt idx="224">
                  <c:v>-6.1978510227729837E-4</c:v>
                </c:pt>
                <c:pt idx="225">
                  <c:v>-9.6980240939483116E-4</c:v>
                </c:pt>
                <c:pt idx="226">
                  <c:v>-7.4090865783342031E-4</c:v>
                </c:pt>
                <c:pt idx="227">
                  <c:v>-3.1965204604511962E-4</c:v>
                </c:pt>
                <c:pt idx="228">
                  <c:v>8.4677493470858322E-4</c:v>
                </c:pt>
                <c:pt idx="229">
                  <c:v>8.4950397294612247E-4</c:v>
                </c:pt>
                <c:pt idx="230">
                  <c:v>9.0319083968083268E-4</c:v>
                </c:pt>
                <c:pt idx="231">
                  <c:v>4.3986159317663714E-4</c:v>
                </c:pt>
                <c:pt idx="232">
                  <c:v>7.1657027064027671E-4</c:v>
                </c:pt>
                <c:pt idx="233">
                  <c:v>4.5754070361377534E-5</c:v>
                </c:pt>
                <c:pt idx="234">
                  <c:v>4.7138744906490818E-4</c:v>
                </c:pt>
                <c:pt idx="235">
                  <c:v>-8.6477323506557242E-5</c:v>
                </c:pt>
                <c:pt idx="236">
                  <c:v>3.8223680196606012E-4</c:v>
                </c:pt>
                <c:pt idx="237">
                  <c:v>-7.6085459606809738E-5</c:v>
                </c:pt>
                <c:pt idx="238">
                  <c:v>3.1781572715723855E-4</c:v>
                </c:pt>
                <c:pt idx="239">
                  <c:v>-2.326266139531361E-5</c:v>
                </c:pt>
                <c:pt idx="240">
                  <c:v>5.4359611122047275E-4</c:v>
                </c:pt>
                <c:pt idx="241">
                  <c:v>-1.0812980955410461E-4</c:v>
                </c:pt>
                <c:pt idx="242">
                  <c:v>2.7521856579180228E-4</c:v>
                </c:pt>
                <c:pt idx="243">
                  <c:v>-6.1133582084127737E-5</c:v>
                </c:pt>
                <c:pt idx="244">
                  <c:v>6.5326002828081683E-4</c:v>
                </c:pt>
              </c:numCache>
            </c:numRef>
          </c:yVal>
        </c:ser>
        <c:axId val="93373952"/>
        <c:axId val="93375872"/>
      </c:scatterChart>
      <c:valAx>
        <c:axId val="93373952"/>
        <c:scaling>
          <c:orientation val="minMax"/>
          <c:min val="0"/>
        </c:scaling>
        <c:axPos val="b"/>
        <c:majorGridlines>
          <c:spPr>
            <a:ln w="3175">
              <a:solidFill>
                <a:srgbClr val="000000"/>
              </a:solidFill>
              <a:prstDash val="solid"/>
            </a:ln>
          </c:spPr>
        </c:majorGridlines>
        <c:title>
          <c:tx>
            <c:rich>
              <a:bodyPr/>
              <a:lstStyle/>
              <a:p>
                <a:pPr>
                  <a:defRPr lang="es-EC" sz="925" b="1" i="0" u="none" strike="noStrike" baseline="0">
                    <a:solidFill>
                      <a:srgbClr val="000000"/>
                    </a:solidFill>
                    <a:latin typeface="Arial"/>
                    <a:ea typeface="Arial"/>
                    <a:cs typeface="Arial"/>
                  </a:defRPr>
                </a:pPr>
                <a:r>
                  <a:rPr lang="es-EC"/>
                  <a:t>Iterations</a:t>
                </a:r>
              </a:p>
            </c:rich>
          </c:tx>
          <c:layout>
            <c:manualLayout>
              <c:xMode val="edge"/>
              <c:yMode val="edge"/>
              <c:x val="0.41248606465998294"/>
              <c:y val="0.94616639477977149"/>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s-EC" sz="925" b="0" i="0" u="none" strike="noStrike" baseline="0">
                <a:solidFill>
                  <a:srgbClr val="000000"/>
                </a:solidFill>
                <a:latin typeface="Arial"/>
                <a:ea typeface="Arial"/>
                <a:cs typeface="Arial"/>
              </a:defRPr>
            </a:pPr>
            <a:endParaRPr lang="es-EC"/>
          </a:p>
        </c:txPr>
        <c:crossAx val="93375872"/>
        <c:crosses val="autoZero"/>
        <c:crossBetween val="midCat"/>
      </c:valAx>
      <c:valAx>
        <c:axId val="93375872"/>
        <c:scaling>
          <c:orientation val="minMax"/>
          <c:max val="2.0000000100000052E-3"/>
          <c:min val="-2.0000000000000052E-3"/>
        </c:scaling>
        <c:axPos val="l"/>
        <c:majorGridlines>
          <c:spPr>
            <a:ln w="3175">
              <a:solidFill>
                <a:srgbClr val="000000"/>
              </a:solidFill>
              <a:prstDash val="solid"/>
            </a:ln>
          </c:spPr>
        </c:majorGridlines>
        <c:title>
          <c:tx>
            <c:rich>
              <a:bodyPr/>
              <a:lstStyle/>
              <a:p>
                <a:pPr>
                  <a:defRPr lang="es-EC" sz="925" b="1" i="0" u="none" strike="noStrike" baseline="0">
                    <a:solidFill>
                      <a:srgbClr val="000000"/>
                    </a:solidFill>
                    <a:latin typeface="Arial"/>
                    <a:ea typeface="Arial"/>
                    <a:cs typeface="Arial"/>
                  </a:defRPr>
                </a:pPr>
                <a:r>
                  <a:rPr lang="es-EC"/>
                  <a:t>Mass Flow Rate  [kg/s]</a:t>
                </a:r>
              </a:p>
            </c:rich>
          </c:tx>
          <c:layout>
            <c:manualLayout>
              <c:xMode val="edge"/>
              <c:yMode val="edge"/>
              <c:x val="1.2263099219621088E-2"/>
              <c:y val="0.41272430668841781"/>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s-EC" sz="925" b="0" i="0" u="none" strike="noStrike" baseline="0">
                <a:solidFill>
                  <a:srgbClr val="000000"/>
                </a:solidFill>
                <a:latin typeface="Arial"/>
                <a:ea typeface="Arial"/>
                <a:cs typeface="Arial"/>
              </a:defRPr>
            </a:pPr>
            <a:endParaRPr lang="es-EC"/>
          </a:p>
        </c:txPr>
        <c:crossAx val="93373952"/>
        <c:crosses val="autoZero"/>
        <c:crossBetween val="midCat"/>
      </c:valAx>
      <c:spPr>
        <a:noFill/>
        <a:ln w="12700">
          <a:solidFill>
            <a:srgbClr val="808080"/>
          </a:solidFill>
          <a:prstDash val="solid"/>
        </a:ln>
      </c:spPr>
    </c:plotArea>
    <c:plotVisOnly val="1"/>
    <c:dispBlanksAs val="gap"/>
  </c:chart>
  <c:spPr>
    <a:noFill/>
    <a:ln w="9525">
      <a:noFill/>
    </a:ln>
  </c:spPr>
  <c:txPr>
    <a:bodyPr/>
    <a:lstStyle/>
    <a:p>
      <a:pPr>
        <a:defRPr sz="925" b="0" i="0" u="none" strike="noStrike" baseline="0">
          <a:solidFill>
            <a:srgbClr val="000000"/>
          </a:solidFill>
          <a:latin typeface="Arial"/>
          <a:ea typeface="Arial"/>
          <a:cs typeface="Arial"/>
        </a:defRPr>
      </a:pPr>
      <a:endParaRPr lang="es-EC"/>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chart>
    <c:autoTitleDeleted val="1"/>
    <c:plotArea>
      <c:layout>
        <c:manualLayout>
          <c:layoutTarget val="inner"/>
          <c:xMode val="edge"/>
          <c:yMode val="edge"/>
          <c:x val="0.16557296427559587"/>
          <c:y val="0.11092975960786335"/>
          <c:w val="0.6967670011148277"/>
          <c:h val="0.81729200652529022"/>
        </c:manualLayout>
      </c:layout>
      <c:scatterChart>
        <c:scatterStyle val="lineMarker"/>
        <c:ser>
          <c:idx val="0"/>
          <c:order val="0"/>
          <c:tx>
            <c:v>GG Mass Flow Rate 1</c:v>
          </c:tx>
          <c:spPr>
            <a:ln w="25400">
              <a:solidFill>
                <a:srgbClr val="000080"/>
              </a:solidFill>
              <a:prstDash val="solid"/>
            </a:ln>
          </c:spPr>
          <c:marker>
            <c:symbol val="none"/>
          </c:marker>
          <c:xVal>
            <c:numRef>
              <c:f>'Plot Data'!$A$5:$A$135</c:f>
              <c:numCache>
                <c:formatCode>General</c:formatCode>
                <c:ptCount val="1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numCache>
            </c:numRef>
          </c:xVal>
          <c:yVal>
            <c:numRef>
              <c:f>'Plot Data'!$B$5:$B$135</c:f>
              <c:numCache>
                <c:formatCode>General</c:formatCode>
                <c:ptCount val="131"/>
                <c:pt idx="0">
                  <c:v>-4.0185079327233238E-44</c:v>
                </c:pt>
                <c:pt idx="1">
                  <c:v>-1.3127111116228803E-4</c:v>
                </c:pt>
                <c:pt idx="2">
                  <c:v>-1.815648862980721E-4</c:v>
                </c:pt>
                <c:pt idx="3">
                  <c:v>-6.8010688560687254E-6</c:v>
                </c:pt>
                <c:pt idx="4">
                  <c:v>-4.5357821512878298E-8</c:v>
                </c:pt>
                <c:pt idx="5">
                  <c:v>4.4909048064558384E-7</c:v>
                </c:pt>
                <c:pt idx="6">
                  <c:v>2.2496622752027207E-6</c:v>
                </c:pt>
                <c:pt idx="7">
                  <c:v>-4.7704953676761933E-6</c:v>
                </c:pt>
                <c:pt idx="8">
                  <c:v>9.6502380425178726E-6</c:v>
                </c:pt>
                <c:pt idx="9">
                  <c:v>2.7003998772952471E-5</c:v>
                </c:pt>
                <c:pt idx="10">
                  <c:v>3.7840483637204927E-5</c:v>
                </c:pt>
                <c:pt idx="11">
                  <c:v>4.5968690875412337E-5</c:v>
                </c:pt>
                <c:pt idx="12">
                  <c:v>4.8146888906962234E-5</c:v>
                </c:pt>
                <c:pt idx="13">
                  <c:v>3.7783817660838465E-5</c:v>
                </c:pt>
                <c:pt idx="14">
                  <c:v>4.2887846209014804E-5</c:v>
                </c:pt>
                <c:pt idx="15">
                  <c:v>5.3912219510326231E-5</c:v>
                </c:pt>
                <c:pt idx="16">
                  <c:v>7.9688244877780447E-5</c:v>
                </c:pt>
                <c:pt idx="17">
                  <c:v>8.5884383132704266E-5</c:v>
                </c:pt>
                <c:pt idx="18">
                  <c:v>1.0923839786549843E-4</c:v>
                </c:pt>
                <c:pt idx="19">
                  <c:v>1.0155551079689264E-4</c:v>
                </c:pt>
                <c:pt idx="20">
                  <c:v>1.9242270321569011E-4</c:v>
                </c:pt>
                <c:pt idx="21">
                  <c:v>1.4309904688252333E-4</c:v>
                </c:pt>
                <c:pt idx="22">
                  <c:v>1.9112305073542936E-4</c:v>
                </c:pt>
                <c:pt idx="23">
                  <c:v>1.4775921429398928E-4</c:v>
                </c:pt>
                <c:pt idx="24">
                  <c:v>1.227613079569684E-4</c:v>
                </c:pt>
                <c:pt idx="25">
                  <c:v>1.7587903512393023E-4</c:v>
                </c:pt>
                <c:pt idx="26">
                  <c:v>1.9093534112322582E-4</c:v>
                </c:pt>
                <c:pt idx="27">
                  <c:v>1.3274720946487219E-4</c:v>
                </c:pt>
                <c:pt idx="28">
                  <c:v>1.931910970061317E-4</c:v>
                </c:pt>
                <c:pt idx="29">
                  <c:v>1.0872953652769401E-4</c:v>
                </c:pt>
                <c:pt idx="30">
                  <c:v>2.0650314065394294E-4</c:v>
                </c:pt>
                <c:pt idx="31">
                  <c:v>1.4704058504154391E-4</c:v>
                </c:pt>
                <c:pt idx="32">
                  <c:v>1.9697807086740846E-4</c:v>
                </c:pt>
                <c:pt idx="33">
                  <c:v>2.3716750212889726E-4</c:v>
                </c:pt>
                <c:pt idx="34">
                  <c:v>2.019503588362407E-4</c:v>
                </c:pt>
                <c:pt idx="35">
                  <c:v>2.5464072615952963E-4</c:v>
                </c:pt>
                <c:pt idx="36">
                  <c:v>2.0953276827969519E-4</c:v>
                </c:pt>
                <c:pt idx="37">
                  <c:v>1.2539920611204E-4</c:v>
                </c:pt>
                <c:pt idx="38">
                  <c:v>3.9463213035591282E-5</c:v>
                </c:pt>
                <c:pt idx="39">
                  <c:v>7.5875617498157534E-5</c:v>
                </c:pt>
                <c:pt idx="40">
                  <c:v>9.5252985307090433E-6</c:v>
                </c:pt>
                <c:pt idx="41">
                  <c:v>-6.8086615234527872E-5</c:v>
                </c:pt>
                <c:pt idx="42">
                  <c:v>-1.0977984622131797E-4</c:v>
                </c:pt>
                <c:pt idx="43">
                  <c:v>-2.9009328329877171E-5</c:v>
                </c:pt>
                <c:pt idx="44">
                  <c:v>-4.6086488971189424E-5</c:v>
                </c:pt>
                <c:pt idx="45">
                  <c:v>-2.8764713786951692E-5</c:v>
                </c:pt>
                <c:pt idx="46">
                  <c:v>-8.9309623202480731E-5</c:v>
                </c:pt>
                <c:pt idx="47">
                  <c:v>7.4974809708732833E-5</c:v>
                </c:pt>
                <c:pt idx="48">
                  <c:v>7.5327895817501727E-5</c:v>
                </c:pt>
                <c:pt idx="49">
                  <c:v>1.5480967535454892E-4</c:v>
                </c:pt>
                <c:pt idx="50">
                  <c:v>8.0095402083401823E-5</c:v>
                </c:pt>
                <c:pt idx="51">
                  <c:v>2.2976039167480402E-4</c:v>
                </c:pt>
                <c:pt idx="52">
                  <c:v>2.5111730306911454E-4</c:v>
                </c:pt>
                <c:pt idx="53">
                  <c:v>3.2002965778605273E-4</c:v>
                </c:pt>
                <c:pt idx="54">
                  <c:v>6.2169078947140133E-5</c:v>
                </c:pt>
                <c:pt idx="55">
                  <c:v>1.8088528287334152E-4</c:v>
                </c:pt>
                <c:pt idx="56">
                  <c:v>2.1636954836577011E-4</c:v>
                </c:pt>
                <c:pt idx="57">
                  <c:v>1.4448292278903578E-4</c:v>
                </c:pt>
                <c:pt idx="58">
                  <c:v>1.4925614160843422E-4</c:v>
                </c:pt>
                <c:pt idx="59">
                  <c:v>2.4543926826898582E-4</c:v>
                </c:pt>
                <c:pt idx="60">
                  <c:v>1.1256546562973645E-4</c:v>
                </c:pt>
                <c:pt idx="61">
                  <c:v>1.2816394277092308E-4</c:v>
                </c:pt>
                <c:pt idx="62">
                  <c:v>2.7973044702577213E-5</c:v>
                </c:pt>
                <c:pt idx="63">
                  <c:v>2.1838060217560412E-4</c:v>
                </c:pt>
                <c:pt idx="64">
                  <c:v>2.0219339235723419E-4</c:v>
                </c:pt>
                <c:pt idx="65">
                  <c:v>4.4048644482859499E-4</c:v>
                </c:pt>
                <c:pt idx="66">
                  <c:v>2.0903097438382856E-4</c:v>
                </c:pt>
                <c:pt idx="67">
                  <c:v>1.653665402229366E-4</c:v>
                </c:pt>
                <c:pt idx="68">
                  <c:v>1.7087285977986623E-5</c:v>
                </c:pt>
                <c:pt idx="69">
                  <c:v>2.1655548089369599E-4</c:v>
                </c:pt>
                <c:pt idx="70">
                  <c:v>3.5583648256206892E-4</c:v>
                </c:pt>
                <c:pt idx="71">
                  <c:v>3.2177965469233665E-4</c:v>
                </c:pt>
                <c:pt idx="72">
                  <c:v>3.8560097264459691E-4</c:v>
                </c:pt>
                <c:pt idx="73">
                  <c:v>2.5065979817479636E-4</c:v>
                </c:pt>
                <c:pt idx="74">
                  <c:v>1.0451718992067165E-4</c:v>
                </c:pt>
                <c:pt idx="75">
                  <c:v>2.3011067978658252E-4</c:v>
                </c:pt>
                <c:pt idx="76">
                  <c:v>-6.2302969145409643E-6</c:v>
                </c:pt>
                <c:pt idx="77">
                  <c:v>1.0263796348633043E-4</c:v>
                </c:pt>
                <c:pt idx="78">
                  <c:v>-8.7768238022935242E-6</c:v>
                </c:pt>
                <c:pt idx="79">
                  <c:v>1.5985979741676138E-4</c:v>
                </c:pt>
                <c:pt idx="80">
                  <c:v>8.9574546895710393E-5</c:v>
                </c:pt>
                <c:pt idx="81">
                  <c:v>2.7297676225611968E-4</c:v>
                </c:pt>
                <c:pt idx="82">
                  <c:v>8.3616888009472427E-5</c:v>
                </c:pt>
                <c:pt idx="83">
                  <c:v>2.9451418559721751E-4</c:v>
                </c:pt>
                <c:pt idx="84">
                  <c:v>6.4771620321818726E-5</c:v>
                </c:pt>
                <c:pt idx="85">
                  <c:v>7.9607612534462075E-5</c:v>
                </c:pt>
                <c:pt idx="86">
                  <c:v>1.8692990660422383E-4</c:v>
                </c:pt>
                <c:pt idx="87">
                  <c:v>1.0640488685898697E-4</c:v>
                </c:pt>
                <c:pt idx="88">
                  <c:v>7.6331208137474024E-5</c:v>
                </c:pt>
                <c:pt idx="89">
                  <c:v>5.733557063529747E-5</c:v>
                </c:pt>
                <c:pt idx="90">
                  <c:v>1.7605723067990656E-5</c:v>
                </c:pt>
                <c:pt idx="91">
                  <c:v>6.8322231360775577E-5</c:v>
                </c:pt>
                <c:pt idx="92">
                  <c:v>1.0381256608919352E-4</c:v>
                </c:pt>
                <c:pt idx="93">
                  <c:v>1.1220065937650843E-4</c:v>
                </c:pt>
                <c:pt idx="94">
                  <c:v>6.2513892464437675E-6</c:v>
                </c:pt>
                <c:pt idx="95">
                  <c:v>-4.2197304212367932E-5</c:v>
                </c:pt>
                <c:pt idx="96">
                  <c:v>2.6530942456106727E-4</c:v>
                </c:pt>
                <c:pt idx="97">
                  <c:v>1.6979080468415957E-4</c:v>
                </c:pt>
                <c:pt idx="98">
                  <c:v>2.1571126680914498E-4</c:v>
                </c:pt>
                <c:pt idx="99">
                  <c:v>2.9013903810692692E-4</c:v>
                </c:pt>
                <c:pt idx="100">
                  <c:v>3.5469491729958006E-4</c:v>
                </c:pt>
                <c:pt idx="101">
                  <c:v>3.0939111627462069E-4</c:v>
                </c:pt>
                <c:pt idx="102">
                  <c:v>2.5144014119044596E-4</c:v>
                </c:pt>
                <c:pt idx="103">
                  <c:v>2.8567720624501848E-4</c:v>
                </c:pt>
                <c:pt idx="104">
                  <c:v>-3.4442818804605701E-5</c:v>
                </c:pt>
                <c:pt idx="105">
                  <c:v>2.3655635671587891E-4</c:v>
                </c:pt>
                <c:pt idx="106">
                  <c:v>1.8136741962516801E-4</c:v>
                </c:pt>
                <c:pt idx="107">
                  <c:v>2.2876679176202865E-4</c:v>
                </c:pt>
                <c:pt idx="108">
                  <c:v>2.7083654088055833E-4</c:v>
                </c:pt>
                <c:pt idx="109">
                  <c:v>1.1932040981544359E-4</c:v>
                </c:pt>
                <c:pt idx="110">
                  <c:v>2.5299180578020373E-4</c:v>
                </c:pt>
                <c:pt idx="111">
                  <c:v>-3.0886298801600969E-4</c:v>
                </c:pt>
                <c:pt idx="112">
                  <c:v>3.7876454928382201E-4</c:v>
                </c:pt>
                <c:pt idx="113">
                  <c:v>2.2336642205801952E-4</c:v>
                </c:pt>
                <c:pt idx="114">
                  <c:v>3.6547845842637448E-5</c:v>
                </c:pt>
                <c:pt idx="115">
                  <c:v>-2.260472340396984E-4</c:v>
                </c:pt>
                <c:pt idx="116">
                  <c:v>4.6699902826388934E-5</c:v>
                </c:pt>
                <c:pt idx="117">
                  <c:v>-1.8027427698477749E-6</c:v>
                </c:pt>
                <c:pt idx="118">
                  <c:v>-2.3310840552483809E-5</c:v>
                </c:pt>
                <c:pt idx="119">
                  <c:v>3.7954827758987293E-5</c:v>
                </c:pt>
                <c:pt idx="120">
                  <c:v>3.2048365116083054E-4</c:v>
                </c:pt>
                <c:pt idx="121">
                  <c:v>-8.7337367985041277E-5</c:v>
                </c:pt>
                <c:pt idx="122">
                  <c:v>2.3112076583567651E-5</c:v>
                </c:pt>
                <c:pt idx="123">
                  <c:v>1.6150899477831792E-4</c:v>
                </c:pt>
                <c:pt idx="124">
                  <c:v>1.1697248418400501E-4</c:v>
                </c:pt>
                <c:pt idx="125">
                  <c:v>-6.1689398598152381E-5</c:v>
                </c:pt>
                <c:pt idx="126">
                  <c:v>-4.4160815273565394E-6</c:v>
                </c:pt>
                <c:pt idx="127">
                  <c:v>4.0279316678934756E-4</c:v>
                </c:pt>
                <c:pt idx="128">
                  <c:v>7.3411017709449513E-5</c:v>
                </c:pt>
                <c:pt idx="129">
                  <c:v>-5.9949872272089897E-5</c:v>
                </c:pt>
              </c:numCache>
            </c:numRef>
          </c:yVal>
        </c:ser>
        <c:axId val="97077888"/>
        <c:axId val="97084160"/>
      </c:scatterChart>
      <c:valAx>
        <c:axId val="97077888"/>
        <c:scaling>
          <c:orientation val="minMax"/>
          <c:min val="0"/>
        </c:scaling>
        <c:axPos val="b"/>
        <c:majorGridlines>
          <c:spPr>
            <a:ln w="3175">
              <a:solidFill>
                <a:srgbClr val="000000"/>
              </a:solidFill>
              <a:prstDash val="solid"/>
            </a:ln>
          </c:spPr>
        </c:majorGridlines>
        <c:title>
          <c:tx>
            <c:rich>
              <a:bodyPr/>
              <a:lstStyle/>
              <a:p>
                <a:pPr>
                  <a:defRPr lang="es-EC" sz="925" b="1" i="0" u="none" strike="noStrike" baseline="0">
                    <a:solidFill>
                      <a:srgbClr val="000000"/>
                    </a:solidFill>
                    <a:latin typeface="Arial"/>
                    <a:ea typeface="Arial"/>
                    <a:cs typeface="Arial"/>
                  </a:defRPr>
                </a:pPr>
                <a:r>
                  <a:rPr lang="es-EC"/>
                  <a:t>Iterations</a:t>
                </a:r>
              </a:p>
            </c:rich>
          </c:tx>
          <c:layout>
            <c:manualLayout>
              <c:xMode val="edge"/>
              <c:yMode val="edge"/>
              <c:x val="0.4124860646599825"/>
              <c:y val="0.94616639477977149"/>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s-EC" sz="925" b="0" i="0" u="none" strike="noStrike" baseline="0">
                <a:solidFill>
                  <a:srgbClr val="000000"/>
                </a:solidFill>
                <a:latin typeface="Arial"/>
                <a:ea typeface="Arial"/>
                <a:cs typeface="Arial"/>
              </a:defRPr>
            </a:pPr>
            <a:endParaRPr lang="es-EC"/>
          </a:p>
        </c:txPr>
        <c:crossAx val="97084160"/>
        <c:crosses val="autoZero"/>
        <c:crossBetween val="midCat"/>
      </c:valAx>
      <c:valAx>
        <c:axId val="97084160"/>
        <c:scaling>
          <c:orientation val="minMax"/>
          <c:max val="5.0000001000000583E-4"/>
          <c:min val="-4.0000000000000034E-4"/>
        </c:scaling>
        <c:axPos val="l"/>
        <c:majorGridlines>
          <c:spPr>
            <a:ln w="3175">
              <a:solidFill>
                <a:srgbClr val="000000"/>
              </a:solidFill>
              <a:prstDash val="solid"/>
            </a:ln>
          </c:spPr>
        </c:majorGridlines>
        <c:title>
          <c:tx>
            <c:rich>
              <a:bodyPr/>
              <a:lstStyle/>
              <a:p>
                <a:pPr>
                  <a:defRPr lang="es-EC" sz="925" b="1" i="0" u="none" strike="noStrike" baseline="0">
                    <a:solidFill>
                      <a:srgbClr val="000000"/>
                    </a:solidFill>
                    <a:latin typeface="Arial"/>
                    <a:ea typeface="Arial"/>
                    <a:cs typeface="Arial"/>
                  </a:defRPr>
                </a:pPr>
                <a:r>
                  <a:rPr lang="es-EC"/>
                  <a:t>Mass Flow Rate  [kg/s]</a:t>
                </a:r>
              </a:p>
            </c:rich>
          </c:tx>
          <c:layout>
            <c:manualLayout>
              <c:xMode val="edge"/>
              <c:yMode val="edge"/>
              <c:x val="1.2263099219621001E-2"/>
              <c:y val="0.41272430668841781"/>
            </c:manualLayout>
          </c:layout>
          <c:spPr>
            <a:noFill/>
            <a:ln w="25400">
              <a:noFill/>
            </a:ln>
          </c:spPr>
        </c:title>
        <c:numFmt formatCode="General" sourceLinked="1"/>
        <c:tickLblPos val="nextTo"/>
        <c:spPr>
          <a:ln w="3175">
            <a:solidFill>
              <a:srgbClr val="000000"/>
            </a:solidFill>
            <a:prstDash val="solid"/>
          </a:ln>
        </c:spPr>
        <c:txPr>
          <a:bodyPr rot="0" vert="horz"/>
          <a:lstStyle/>
          <a:p>
            <a:pPr>
              <a:defRPr lang="es-EC" sz="925" b="0" i="0" u="none" strike="noStrike" baseline="0">
                <a:solidFill>
                  <a:srgbClr val="000000"/>
                </a:solidFill>
                <a:latin typeface="Arial"/>
                <a:ea typeface="Arial"/>
                <a:cs typeface="Arial"/>
              </a:defRPr>
            </a:pPr>
            <a:endParaRPr lang="es-EC"/>
          </a:p>
        </c:txPr>
        <c:crossAx val="97077888"/>
        <c:crosses val="autoZero"/>
        <c:crossBetween val="midCat"/>
      </c:valAx>
      <c:spPr>
        <a:noFill/>
        <a:ln w="12700">
          <a:solidFill>
            <a:srgbClr val="808080"/>
          </a:solidFill>
          <a:prstDash val="solid"/>
        </a:ln>
      </c:spPr>
    </c:plotArea>
    <c:plotVisOnly val="1"/>
    <c:dispBlanksAs val="gap"/>
  </c:chart>
  <c:spPr>
    <a:noFill/>
    <a:ln w="9525">
      <a:noFill/>
    </a:ln>
  </c:spPr>
  <c:txPr>
    <a:bodyPr/>
    <a:lstStyle/>
    <a:p>
      <a:pPr>
        <a:defRPr sz="925" b="0" i="0" u="none" strike="noStrike" baseline="0">
          <a:solidFill>
            <a:srgbClr val="000000"/>
          </a:solidFill>
          <a:latin typeface="Arial"/>
          <a:ea typeface="Arial"/>
          <a:cs typeface="Arial"/>
        </a:defRPr>
      </a:pPr>
      <a:endParaRPr lang="es-EC"/>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C"/>
  <c:chart>
    <c:autoTitleDeleted val="1"/>
    <c:plotArea>
      <c:layout/>
      <c:scatterChart>
        <c:scatterStyle val="smoothMarker"/>
        <c:ser>
          <c:idx val="0"/>
          <c:order val="0"/>
          <c:xVal>
            <c:numRef>
              <c:f>Hoja4!$A$17:$A$22</c:f>
              <c:numCache>
                <c:formatCode>General</c:formatCode>
                <c:ptCount val="6"/>
                <c:pt idx="0">
                  <c:v>430</c:v>
                </c:pt>
                <c:pt idx="1">
                  <c:v>450</c:v>
                </c:pt>
                <c:pt idx="2">
                  <c:v>500</c:v>
                </c:pt>
                <c:pt idx="3">
                  <c:v>550</c:v>
                </c:pt>
                <c:pt idx="4">
                  <c:v>600</c:v>
                </c:pt>
                <c:pt idx="5">
                  <c:v>650</c:v>
                </c:pt>
              </c:numCache>
            </c:numRef>
          </c:xVal>
          <c:yVal>
            <c:numRef>
              <c:f>Hoja4!$B$17:$B$22</c:f>
              <c:numCache>
                <c:formatCode>General</c:formatCode>
                <c:ptCount val="6"/>
                <c:pt idx="0">
                  <c:v>540</c:v>
                </c:pt>
                <c:pt idx="1">
                  <c:v>500</c:v>
                </c:pt>
                <c:pt idx="2">
                  <c:v>420</c:v>
                </c:pt>
                <c:pt idx="3">
                  <c:v>390</c:v>
                </c:pt>
                <c:pt idx="4">
                  <c:v>370</c:v>
                </c:pt>
                <c:pt idx="5">
                  <c:v>400</c:v>
                </c:pt>
              </c:numCache>
            </c:numRef>
          </c:yVal>
          <c:smooth val="1"/>
        </c:ser>
        <c:axId val="97090944"/>
        <c:axId val="97211904"/>
      </c:scatterChart>
      <c:valAx>
        <c:axId val="97090944"/>
        <c:scaling>
          <c:orientation val="minMax"/>
          <c:min val="400"/>
        </c:scaling>
        <c:axPos val="b"/>
        <c:title>
          <c:tx>
            <c:rich>
              <a:bodyPr/>
              <a:lstStyle/>
              <a:p>
                <a:pPr>
                  <a:defRPr/>
                </a:pPr>
                <a:r>
                  <a:rPr lang="es-CO" sz="1000" b="1" i="0" baseline="0"/>
                  <a:t>Temperatura de Revenido °C</a:t>
                </a:r>
                <a:endParaRPr lang="es-CO" sz="1000"/>
              </a:p>
            </c:rich>
          </c:tx>
        </c:title>
        <c:numFmt formatCode="General" sourceLinked="1"/>
        <c:majorTickMark val="none"/>
        <c:tickLblPos val="nextTo"/>
        <c:crossAx val="97211904"/>
        <c:crosses val="autoZero"/>
        <c:crossBetween val="midCat"/>
      </c:valAx>
      <c:valAx>
        <c:axId val="97211904"/>
        <c:scaling>
          <c:orientation val="minMax"/>
          <c:min val="300"/>
        </c:scaling>
        <c:axPos val="l"/>
        <c:majorGridlines/>
        <c:title>
          <c:tx>
            <c:rich>
              <a:bodyPr/>
              <a:lstStyle/>
              <a:p>
                <a:pPr>
                  <a:defRPr/>
                </a:pPr>
                <a:r>
                  <a:rPr lang="es-CO" sz="1000" b="1" i="0" baseline="0"/>
                  <a:t>Resistencia a la fluencia MPa</a:t>
                </a:r>
                <a:endParaRPr lang="es-CO" sz="1000"/>
              </a:p>
            </c:rich>
          </c:tx>
        </c:title>
        <c:numFmt formatCode="General" sourceLinked="1"/>
        <c:majorTickMark val="none"/>
        <c:tickLblPos val="nextTo"/>
        <c:crossAx val="97090944"/>
        <c:crosses val="autoZero"/>
        <c:crossBetween val="midCat"/>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s-EC"/>
            </a:pPr>
            <a:r>
              <a:rPr lang="es-EC" sz="1400" dirty="0">
                <a:latin typeface="Arial" pitchFamily="34" charset="0"/>
                <a:cs typeface="Arial" pitchFamily="34" charset="0"/>
              </a:rPr>
              <a:t>Frecuencia - Flujo </a:t>
            </a:r>
            <a:r>
              <a:rPr lang="es-EC" sz="1400" dirty="0" smtClean="0">
                <a:latin typeface="Arial" pitchFamily="34" charset="0"/>
                <a:cs typeface="Arial" pitchFamily="34" charset="0"/>
              </a:rPr>
              <a:t>másico</a:t>
            </a:r>
            <a:endParaRPr lang="es-EC" sz="1400" dirty="0">
              <a:latin typeface="Arial" pitchFamily="34" charset="0"/>
              <a:cs typeface="Arial" pitchFamily="34" charset="0"/>
            </a:endParaRPr>
          </a:p>
        </c:rich>
      </c:tx>
    </c:title>
    <c:plotArea>
      <c:layout/>
      <c:scatterChart>
        <c:scatterStyle val="smoothMarker"/>
        <c:ser>
          <c:idx val="0"/>
          <c:order val="0"/>
          <c:tx>
            <c:v>T1=170 - T2=180 </c:v>
          </c:tx>
          <c:xVal>
            <c:numRef>
              <c:f>'Ensayo 5(Flujo)'!$V$4:$V$6</c:f>
              <c:numCache>
                <c:formatCode>General</c:formatCode>
                <c:ptCount val="3"/>
                <c:pt idx="0">
                  <c:v>20</c:v>
                </c:pt>
                <c:pt idx="1">
                  <c:v>40</c:v>
                </c:pt>
                <c:pt idx="2">
                  <c:v>60</c:v>
                </c:pt>
              </c:numCache>
            </c:numRef>
          </c:xVal>
          <c:yVal>
            <c:numRef>
              <c:f>'Ensayo 5(Flujo)'!$W$4:$W$6</c:f>
              <c:numCache>
                <c:formatCode>General</c:formatCode>
                <c:ptCount val="3"/>
                <c:pt idx="0">
                  <c:v>7.1</c:v>
                </c:pt>
                <c:pt idx="1">
                  <c:v>20</c:v>
                </c:pt>
                <c:pt idx="2">
                  <c:v>26</c:v>
                </c:pt>
              </c:numCache>
            </c:numRef>
          </c:yVal>
          <c:smooth val="1"/>
        </c:ser>
        <c:ser>
          <c:idx val="1"/>
          <c:order val="1"/>
          <c:tx>
            <c:v>T1=160 - T2=170</c:v>
          </c:tx>
          <c:xVal>
            <c:numRef>
              <c:f>'Ensayo 5(Flujo)'!$V$7:$V$9</c:f>
              <c:numCache>
                <c:formatCode>General</c:formatCode>
                <c:ptCount val="3"/>
                <c:pt idx="0">
                  <c:v>20</c:v>
                </c:pt>
                <c:pt idx="1">
                  <c:v>40</c:v>
                </c:pt>
                <c:pt idx="2">
                  <c:v>60</c:v>
                </c:pt>
              </c:numCache>
            </c:numRef>
          </c:xVal>
          <c:yVal>
            <c:numRef>
              <c:f>'Ensayo 5(Flujo)'!$W$7:$W$9</c:f>
              <c:numCache>
                <c:formatCode>General</c:formatCode>
                <c:ptCount val="3"/>
                <c:pt idx="0">
                  <c:v>9.5</c:v>
                </c:pt>
                <c:pt idx="1">
                  <c:v>12.8</c:v>
                </c:pt>
                <c:pt idx="2">
                  <c:v>15.7</c:v>
                </c:pt>
              </c:numCache>
            </c:numRef>
          </c:yVal>
          <c:smooth val="1"/>
        </c:ser>
        <c:ser>
          <c:idx val="2"/>
          <c:order val="2"/>
          <c:tx>
            <c:v>T1=150 - T2=160</c:v>
          </c:tx>
          <c:xVal>
            <c:numRef>
              <c:f>'Ensayo 5(Flujo)'!$V$10:$V$12</c:f>
              <c:numCache>
                <c:formatCode>General</c:formatCode>
                <c:ptCount val="3"/>
                <c:pt idx="0">
                  <c:v>20</c:v>
                </c:pt>
                <c:pt idx="1">
                  <c:v>40</c:v>
                </c:pt>
                <c:pt idx="2">
                  <c:v>60</c:v>
                </c:pt>
              </c:numCache>
            </c:numRef>
          </c:xVal>
          <c:yVal>
            <c:numRef>
              <c:f>'Ensayo 5(Flujo)'!$W$10:$W$12</c:f>
              <c:numCache>
                <c:formatCode>General</c:formatCode>
                <c:ptCount val="3"/>
                <c:pt idx="0">
                  <c:v>5</c:v>
                </c:pt>
                <c:pt idx="1">
                  <c:v>9.7000000000000011</c:v>
                </c:pt>
                <c:pt idx="2">
                  <c:v>14.3</c:v>
                </c:pt>
              </c:numCache>
            </c:numRef>
          </c:yVal>
          <c:smooth val="1"/>
        </c:ser>
        <c:ser>
          <c:idx val="3"/>
          <c:order val="3"/>
          <c:tx>
            <c:v>T1=140 - T2=150</c:v>
          </c:tx>
          <c:xVal>
            <c:numRef>
              <c:f>'Ensayo 5(Flujo)'!$V$13:$V$15</c:f>
              <c:numCache>
                <c:formatCode>General</c:formatCode>
                <c:ptCount val="3"/>
                <c:pt idx="0">
                  <c:v>20</c:v>
                </c:pt>
                <c:pt idx="1">
                  <c:v>40</c:v>
                </c:pt>
                <c:pt idx="2">
                  <c:v>60</c:v>
                </c:pt>
              </c:numCache>
            </c:numRef>
          </c:xVal>
          <c:yVal>
            <c:numRef>
              <c:f>'Ensayo 5(Flujo)'!$W$13:$W$15</c:f>
              <c:numCache>
                <c:formatCode>General</c:formatCode>
                <c:ptCount val="3"/>
                <c:pt idx="0">
                  <c:v>2.2000000000000002</c:v>
                </c:pt>
                <c:pt idx="1">
                  <c:v>4.7</c:v>
                </c:pt>
                <c:pt idx="2">
                  <c:v>9.7000000000000011</c:v>
                </c:pt>
              </c:numCache>
            </c:numRef>
          </c:yVal>
          <c:smooth val="1"/>
        </c:ser>
        <c:ser>
          <c:idx val="4"/>
          <c:order val="4"/>
          <c:tx>
            <c:v>T1=130 - T2=140</c:v>
          </c:tx>
          <c:xVal>
            <c:numRef>
              <c:f>'Ensayo 5(Flujo)'!$V$16:$V$18</c:f>
              <c:numCache>
                <c:formatCode>General</c:formatCode>
                <c:ptCount val="3"/>
                <c:pt idx="0">
                  <c:v>20</c:v>
                </c:pt>
                <c:pt idx="1">
                  <c:v>40</c:v>
                </c:pt>
                <c:pt idx="2">
                  <c:v>60</c:v>
                </c:pt>
              </c:numCache>
            </c:numRef>
          </c:xVal>
          <c:yVal>
            <c:numRef>
              <c:f>'Ensayo 5(Flujo)'!$W$16:$W$18</c:f>
              <c:numCache>
                <c:formatCode>General</c:formatCode>
                <c:ptCount val="3"/>
                <c:pt idx="0">
                  <c:v>2.5</c:v>
                </c:pt>
                <c:pt idx="1">
                  <c:v>3.3</c:v>
                </c:pt>
                <c:pt idx="2">
                  <c:v>3.7</c:v>
                </c:pt>
              </c:numCache>
            </c:numRef>
          </c:yVal>
          <c:smooth val="1"/>
        </c:ser>
        <c:axId val="88873600"/>
        <c:axId val="88875776"/>
      </c:scatterChart>
      <c:valAx>
        <c:axId val="88873600"/>
        <c:scaling>
          <c:orientation val="minMax"/>
        </c:scaling>
        <c:axPos val="b"/>
        <c:title>
          <c:tx>
            <c:rich>
              <a:bodyPr/>
              <a:lstStyle/>
              <a:p>
                <a:pPr>
                  <a:defRPr lang="es-EC"/>
                </a:pPr>
                <a:r>
                  <a:rPr lang="es-EC" sz="1400" dirty="0"/>
                  <a:t>Hz</a:t>
                </a:r>
              </a:p>
            </c:rich>
          </c:tx>
        </c:title>
        <c:numFmt formatCode="General" sourceLinked="1"/>
        <c:majorTickMark val="none"/>
        <c:tickLblPos val="nextTo"/>
        <c:txPr>
          <a:bodyPr/>
          <a:lstStyle/>
          <a:p>
            <a:pPr>
              <a:defRPr lang="es-EC"/>
            </a:pPr>
            <a:endParaRPr lang="es-EC"/>
          </a:p>
        </c:txPr>
        <c:crossAx val="88875776"/>
        <c:crosses val="autoZero"/>
        <c:crossBetween val="midCat"/>
      </c:valAx>
      <c:valAx>
        <c:axId val="88875776"/>
        <c:scaling>
          <c:orientation val="minMax"/>
        </c:scaling>
        <c:axPos val="l"/>
        <c:majorGridlines/>
        <c:title>
          <c:tx>
            <c:rich>
              <a:bodyPr/>
              <a:lstStyle/>
              <a:p>
                <a:pPr>
                  <a:defRPr lang="es-EC"/>
                </a:pPr>
                <a:r>
                  <a:rPr lang="es-EC" sz="1400" dirty="0"/>
                  <a:t>gr/min</a:t>
                </a:r>
              </a:p>
            </c:rich>
          </c:tx>
        </c:title>
        <c:numFmt formatCode="General" sourceLinked="1"/>
        <c:majorTickMark val="none"/>
        <c:tickLblPos val="nextTo"/>
        <c:txPr>
          <a:bodyPr/>
          <a:lstStyle/>
          <a:p>
            <a:pPr>
              <a:defRPr lang="es-EC"/>
            </a:pPr>
            <a:endParaRPr lang="es-EC"/>
          </a:p>
        </c:txPr>
        <c:crossAx val="88873600"/>
        <c:crosses val="autoZero"/>
        <c:crossBetween val="midCat"/>
      </c:valAx>
    </c:plotArea>
    <c:legend>
      <c:legendPos val="r"/>
      <c:txPr>
        <a:bodyPr/>
        <a:lstStyle/>
        <a:p>
          <a:pPr>
            <a:defRPr lang="es-EC"/>
          </a:pPr>
          <a:endParaRPr lang="es-EC"/>
        </a:p>
      </c:txPr>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s-EC"/>
            </a:pPr>
            <a:r>
              <a:rPr lang="es-EC" sz="1400" dirty="0">
                <a:latin typeface="Arial" pitchFamily="34" charset="0"/>
                <a:cs typeface="Arial" pitchFamily="34" charset="0"/>
              </a:rPr>
              <a:t>Frecuencia</a:t>
            </a:r>
            <a:r>
              <a:rPr lang="es-EC" sz="1400" baseline="0" dirty="0">
                <a:latin typeface="Arial" pitchFamily="34" charset="0"/>
                <a:cs typeface="Arial" pitchFamily="34" charset="0"/>
              </a:rPr>
              <a:t> - Flujo </a:t>
            </a:r>
            <a:r>
              <a:rPr lang="es-EC" sz="1400" baseline="0" dirty="0" smtClean="0">
                <a:latin typeface="Arial" pitchFamily="34" charset="0"/>
                <a:cs typeface="Arial" pitchFamily="34" charset="0"/>
              </a:rPr>
              <a:t>másico</a:t>
            </a:r>
            <a:endParaRPr lang="es-EC" sz="1400" dirty="0">
              <a:latin typeface="Arial" pitchFamily="34" charset="0"/>
              <a:cs typeface="Arial" pitchFamily="34" charset="0"/>
            </a:endParaRPr>
          </a:p>
        </c:rich>
      </c:tx>
    </c:title>
    <c:plotArea>
      <c:layout/>
      <c:scatterChart>
        <c:scatterStyle val="smoothMarker"/>
        <c:ser>
          <c:idx val="0"/>
          <c:order val="0"/>
          <c:tx>
            <c:v>T1=170 y T2=180</c:v>
          </c:tx>
          <c:xVal>
            <c:numRef>
              <c:f>'Ensayo 8(flujo)'!$O$22:$O$24</c:f>
              <c:numCache>
                <c:formatCode>General</c:formatCode>
                <c:ptCount val="3"/>
                <c:pt idx="0">
                  <c:v>30</c:v>
                </c:pt>
                <c:pt idx="1">
                  <c:v>40</c:v>
                </c:pt>
                <c:pt idx="2">
                  <c:v>50</c:v>
                </c:pt>
              </c:numCache>
            </c:numRef>
          </c:xVal>
          <c:yVal>
            <c:numRef>
              <c:f>'Ensayo 8(flujo)'!$P$22:$P$24</c:f>
              <c:numCache>
                <c:formatCode>General</c:formatCode>
                <c:ptCount val="3"/>
                <c:pt idx="0">
                  <c:v>11</c:v>
                </c:pt>
                <c:pt idx="1">
                  <c:v>20.3</c:v>
                </c:pt>
                <c:pt idx="2">
                  <c:v>22.7</c:v>
                </c:pt>
              </c:numCache>
            </c:numRef>
          </c:yVal>
          <c:smooth val="1"/>
        </c:ser>
        <c:ser>
          <c:idx val="1"/>
          <c:order val="1"/>
          <c:tx>
            <c:v>T1=160 y T2=170</c:v>
          </c:tx>
          <c:xVal>
            <c:numRef>
              <c:f>'Ensayo 8(flujo)'!$O$25:$O$27</c:f>
              <c:numCache>
                <c:formatCode>General</c:formatCode>
                <c:ptCount val="3"/>
                <c:pt idx="0">
                  <c:v>30</c:v>
                </c:pt>
                <c:pt idx="1">
                  <c:v>40</c:v>
                </c:pt>
                <c:pt idx="2">
                  <c:v>50</c:v>
                </c:pt>
              </c:numCache>
            </c:numRef>
          </c:xVal>
          <c:yVal>
            <c:numRef>
              <c:f>'Ensayo 8(flujo)'!$P$25:$P$27</c:f>
              <c:numCache>
                <c:formatCode>General</c:formatCode>
                <c:ptCount val="3"/>
                <c:pt idx="0">
                  <c:v>12.3</c:v>
                </c:pt>
                <c:pt idx="1">
                  <c:v>16.2</c:v>
                </c:pt>
                <c:pt idx="2">
                  <c:v>18</c:v>
                </c:pt>
              </c:numCache>
            </c:numRef>
          </c:yVal>
          <c:smooth val="1"/>
        </c:ser>
        <c:ser>
          <c:idx val="2"/>
          <c:order val="2"/>
          <c:tx>
            <c:v>T1=155 y T2= 160</c:v>
          </c:tx>
          <c:xVal>
            <c:numRef>
              <c:f>'Ensayo 8(flujo)'!$O$28:$O$30</c:f>
              <c:numCache>
                <c:formatCode>General</c:formatCode>
                <c:ptCount val="3"/>
                <c:pt idx="0">
                  <c:v>30</c:v>
                </c:pt>
                <c:pt idx="1">
                  <c:v>40</c:v>
                </c:pt>
                <c:pt idx="2">
                  <c:v>50</c:v>
                </c:pt>
              </c:numCache>
            </c:numRef>
          </c:xVal>
          <c:yVal>
            <c:numRef>
              <c:f>'Ensayo 8(flujo)'!$P$28:$P$30</c:f>
              <c:numCache>
                <c:formatCode>General</c:formatCode>
                <c:ptCount val="3"/>
                <c:pt idx="0">
                  <c:v>7.2</c:v>
                </c:pt>
                <c:pt idx="1">
                  <c:v>9</c:v>
                </c:pt>
                <c:pt idx="2">
                  <c:v>11</c:v>
                </c:pt>
              </c:numCache>
            </c:numRef>
          </c:yVal>
          <c:smooth val="1"/>
        </c:ser>
        <c:axId val="97458432"/>
        <c:axId val="97464704"/>
      </c:scatterChart>
      <c:valAx>
        <c:axId val="97458432"/>
        <c:scaling>
          <c:orientation val="minMax"/>
        </c:scaling>
        <c:axPos val="b"/>
        <c:title>
          <c:tx>
            <c:rich>
              <a:bodyPr/>
              <a:lstStyle/>
              <a:p>
                <a:pPr>
                  <a:defRPr lang="es-EC"/>
                </a:pPr>
                <a:r>
                  <a:rPr lang="es-EC" sz="1400" dirty="0"/>
                  <a:t>Hz</a:t>
                </a:r>
              </a:p>
            </c:rich>
          </c:tx>
        </c:title>
        <c:numFmt formatCode="General" sourceLinked="1"/>
        <c:majorTickMark val="none"/>
        <c:tickLblPos val="nextTo"/>
        <c:txPr>
          <a:bodyPr/>
          <a:lstStyle/>
          <a:p>
            <a:pPr>
              <a:defRPr lang="es-EC"/>
            </a:pPr>
            <a:endParaRPr lang="es-EC"/>
          </a:p>
        </c:txPr>
        <c:crossAx val="97464704"/>
        <c:crosses val="autoZero"/>
        <c:crossBetween val="midCat"/>
      </c:valAx>
      <c:valAx>
        <c:axId val="97464704"/>
        <c:scaling>
          <c:orientation val="minMax"/>
        </c:scaling>
        <c:axPos val="l"/>
        <c:majorGridlines/>
        <c:title>
          <c:tx>
            <c:rich>
              <a:bodyPr/>
              <a:lstStyle/>
              <a:p>
                <a:pPr>
                  <a:defRPr lang="es-EC"/>
                </a:pPr>
                <a:r>
                  <a:rPr lang="es-EC" sz="1400" dirty="0"/>
                  <a:t>gr/min</a:t>
                </a:r>
              </a:p>
            </c:rich>
          </c:tx>
        </c:title>
        <c:numFmt formatCode="General" sourceLinked="1"/>
        <c:majorTickMark val="none"/>
        <c:tickLblPos val="nextTo"/>
        <c:txPr>
          <a:bodyPr/>
          <a:lstStyle/>
          <a:p>
            <a:pPr>
              <a:defRPr lang="es-EC"/>
            </a:pPr>
            <a:endParaRPr lang="es-EC"/>
          </a:p>
        </c:txPr>
        <c:crossAx val="97458432"/>
        <c:crosses val="autoZero"/>
        <c:crossBetween val="midCat"/>
      </c:valAx>
    </c:plotArea>
    <c:legend>
      <c:legendPos val="r"/>
      <c:txPr>
        <a:bodyPr/>
        <a:lstStyle/>
        <a:p>
          <a:pPr>
            <a:defRPr lang="es-EC"/>
          </a:pPr>
          <a:endParaRPr lang="es-EC"/>
        </a:p>
      </c:txPr>
    </c:legend>
    <c:plotVisOnly val="1"/>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3CFB5D-4429-48D1-BF3C-AA89F81B8FEC}" type="datetimeFigureOut">
              <a:rPr lang="es-ES"/>
              <a:pPr>
                <a:defRPr/>
              </a:pPr>
              <a:t>19/07/2011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A9A163E-E9A8-4630-A4DF-34B4D11132AE}"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continuación la exposición del proyecto de grado previo a la obtención de nuestro título</a:t>
            </a:r>
          </a:p>
        </p:txBody>
      </p:sp>
      <p:sp>
        <p:nvSpPr>
          <p:cNvPr id="153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358A-8BE1-4E4D-8B8A-9303D31C7DC5}" type="slidenum">
              <a:rPr lang="es-EC" smtClean="0"/>
              <a:pPr fontAlgn="base">
                <a:spcBef>
                  <a:spcPct val="0"/>
                </a:spcBef>
                <a:spcAft>
                  <a:spcPct val="0"/>
                </a:spcAft>
                <a:defRPr/>
              </a:pPr>
              <a:t>1</a:t>
            </a:fld>
            <a:endParaRPr lang="es-EC"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10</a:t>
            </a:fld>
            <a:endParaRPr lang="es-EC" sz="1200">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100</a:t>
            </a:fld>
            <a:endParaRPr lang="es-EC"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11</a:t>
            </a:fld>
            <a:endParaRPr lang="es-EC"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12</a:t>
            </a:fld>
            <a:endParaRPr lang="es-EC"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13</a:t>
            </a:fld>
            <a:endParaRPr lang="es-EC"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14</a:t>
            </a:fld>
            <a:endParaRPr lang="es-EC"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15</a:t>
            </a:fld>
            <a:endParaRPr lang="es-EC"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16</a:t>
            </a:fld>
            <a:endParaRPr lang="es-EC"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17</a:t>
            </a:fld>
            <a:endParaRPr lang="es-EC"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18</a:t>
            </a:fld>
            <a:endParaRPr lang="es-EC"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19</a:t>
            </a:fld>
            <a:endParaRPr lang="es-EC"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1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500FAD-7E20-452D-B359-6AB950846AD5}" type="slidenum">
              <a:rPr lang="es-EC" smtClean="0"/>
              <a:pPr fontAlgn="base">
                <a:spcBef>
                  <a:spcPct val="0"/>
                </a:spcBef>
                <a:spcAft>
                  <a:spcPct val="0"/>
                </a:spcAft>
                <a:defRPr/>
              </a:pPr>
              <a:t>2</a:t>
            </a:fld>
            <a:endParaRPr lang="es-EC"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20</a:t>
            </a:fld>
            <a:endParaRPr lang="es-EC"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21</a:t>
            </a:fld>
            <a:endParaRPr lang="es-EC"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22</a:t>
            </a:fld>
            <a:endParaRPr lang="es-EC"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23</a:t>
            </a:fld>
            <a:endParaRPr lang="es-EC"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24</a:t>
            </a:fld>
            <a:endParaRPr lang="es-EC"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25</a:t>
            </a:fld>
            <a:endParaRPr lang="es-EC"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26</a:t>
            </a:fld>
            <a:endParaRPr lang="es-EC"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27</a:t>
            </a:fld>
            <a:endParaRPr lang="es-EC"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28</a:t>
            </a:fld>
            <a:endParaRPr lang="es-EC"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29</a:t>
            </a:fld>
            <a:endParaRPr lang="es-EC"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92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A6D2FB8-D0C8-45AF-9792-4634E45DE775}" type="slidenum">
              <a:rPr lang="es-EC" sz="1200">
                <a:latin typeface="Calibri" pitchFamily="34" charset="0"/>
              </a:rPr>
              <a:pPr algn="r"/>
              <a:t>3</a:t>
            </a:fld>
            <a:endParaRPr lang="es-EC"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30</a:t>
            </a:fld>
            <a:endParaRPr lang="es-EC"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31</a:t>
            </a:fld>
            <a:endParaRPr lang="es-EC"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32</a:t>
            </a:fld>
            <a:endParaRPr lang="es-EC"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33</a:t>
            </a:fld>
            <a:endParaRPr lang="es-EC"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34</a:t>
            </a:fld>
            <a:endParaRPr lang="es-EC"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35</a:t>
            </a:fld>
            <a:endParaRPr lang="es-EC"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36</a:t>
            </a:fld>
            <a:endParaRPr lang="es-EC"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37</a:t>
            </a:fld>
            <a:endParaRPr lang="es-EC"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38</a:t>
            </a:fld>
            <a:endParaRPr lang="es-EC"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39</a:t>
            </a:fld>
            <a:endParaRPr lang="es-EC"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a:t>
            </a:fld>
            <a:endParaRPr lang="es-EC"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40</a:t>
            </a:fld>
            <a:endParaRPr lang="es-EC"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41</a:t>
            </a:fld>
            <a:endParaRPr lang="es-EC"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42</a:t>
            </a:fld>
            <a:endParaRPr lang="es-EC"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43</a:t>
            </a:fld>
            <a:endParaRPr lang="es-EC"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44</a:t>
            </a:fld>
            <a:endParaRPr lang="es-EC"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45</a:t>
            </a:fld>
            <a:endParaRPr lang="es-EC"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46</a:t>
            </a:fld>
            <a:endParaRPr lang="es-EC"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47</a:t>
            </a:fld>
            <a:endParaRPr lang="es-EC"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48</a:t>
            </a:fld>
            <a:endParaRPr lang="es-EC"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49</a:t>
            </a:fld>
            <a:endParaRPr lang="es-EC"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a:t>
            </a:fld>
            <a:endParaRPr lang="es-EC"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50</a:t>
            </a:fld>
            <a:endParaRPr lang="es-EC"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51</a:t>
            </a:fld>
            <a:endParaRPr lang="es-EC"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52</a:t>
            </a:fld>
            <a:endParaRPr lang="es-EC"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53</a:t>
            </a:fld>
            <a:endParaRPr lang="es-EC"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54</a:t>
            </a:fld>
            <a:endParaRPr lang="es-EC"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55</a:t>
            </a:fld>
            <a:endParaRPr lang="es-EC"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56</a:t>
            </a:fld>
            <a:endParaRPr lang="es-EC"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57</a:t>
            </a:fld>
            <a:endParaRPr lang="es-EC" sz="120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58</a:t>
            </a:fld>
            <a:endParaRPr lang="es-EC" sz="120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59</a:t>
            </a:fld>
            <a:endParaRPr lang="es-EC"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a:t>
            </a:fld>
            <a:endParaRPr lang="es-EC" sz="120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60</a:t>
            </a:fld>
            <a:endParaRPr lang="es-EC" sz="120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61</a:t>
            </a:fld>
            <a:endParaRPr lang="es-EC" sz="120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62</a:t>
            </a:fld>
            <a:endParaRPr lang="es-EC" sz="120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63</a:t>
            </a:fld>
            <a:endParaRPr lang="es-EC" sz="120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64</a:t>
            </a:fld>
            <a:endParaRPr lang="es-EC" sz="120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65</a:t>
            </a:fld>
            <a:endParaRPr lang="es-EC" sz="120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66</a:t>
            </a:fld>
            <a:endParaRPr lang="es-EC" sz="120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67</a:t>
            </a:fld>
            <a:endParaRPr lang="es-EC" sz="1200">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68</a:t>
            </a:fld>
            <a:endParaRPr lang="es-EC" sz="120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69</a:t>
            </a:fld>
            <a:endParaRPr lang="es-EC"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a:t>
            </a:fld>
            <a:endParaRPr lang="es-EC" sz="120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70</a:t>
            </a:fld>
            <a:endParaRPr lang="es-EC" sz="1200">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71</a:t>
            </a:fld>
            <a:endParaRPr lang="es-EC" sz="120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72</a:t>
            </a:fld>
            <a:endParaRPr lang="es-EC" sz="120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73</a:t>
            </a:fld>
            <a:endParaRPr lang="es-EC" sz="1200">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74</a:t>
            </a:fld>
            <a:endParaRPr lang="es-EC" sz="1200">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75</a:t>
            </a:fld>
            <a:endParaRPr lang="es-EC" sz="1200">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76</a:t>
            </a:fld>
            <a:endParaRPr lang="es-EC" sz="1200">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77</a:t>
            </a:fld>
            <a:endParaRPr lang="es-EC" sz="120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78</a:t>
            </a:fld>
            <a:endParaRPr lang="es-EC" sz="1200">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79</a:t>
            </a:fld>
            <a:endParaRPr lang="es-EC"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a:t>
            </a:fld>
            <a:endParaRPr lang="es-EC" sz="120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80</a:t>
            </a:fld>
            <a:endParaRPr lang="es-EC" sz="1200">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81</a:t>
            </a:fld>
            <a:endParaRPr lang="es-EC" sz="1200">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82</a:t>
            </a:fld>
            <a:endParaRPr lang="es-EC" sz="1200">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83</a:t>
            </a:fld>
            <a:endParaRPr lang="es-EC" sz="1200">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84</a:t>
            </a:fld>
            <a:endParaRPr lang="es-EC" sz="1200">
              <a:latin typeface="Calibri"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85</a:t>
            </a:fld>
            <a:endParaRPr lang="es-EC" sz="1200">
              <a:latin typeface="Calibri"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86</a:t>
            </a:fld>
            <a:endParaRPr lang="es-EC" sz="1200">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87</a:t>
            </a:fld>
            <a:endParaRPr lang="es-EC" sz="1200">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88</a:t>
            </a:fld>
            <a:endParaRPr lang="es-EC" sz="1200">
              <a:latin typeface="Calibri"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89</a:t>
            </a:fld>
            <a:endParaRPr lang="es-EC"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a:t>
            </a:fld>
            <a:endParaRPr lang="es-EC" sz="1200">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90</a:t>
            </a:fld>
            <a:endParaRPr lang="es-EC" sz="1200">
              <a:latin typeface="Calibri"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91</a:t>
            </a:fld>
            <a:endParaRPr lang="es-EC" sz="1200">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92</a:t>
            </a:fld>
            <a:endParaRPr lang="es-EC" sz="1200">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93</a:t>
            </a:fld>
            <a:endParaRPr lang="es-EC" sz="1200">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94</a:t>
            </a:fld>
            <a:endParaRPr lang="es-EC" sz="1200">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95</a:t>
            </a:fld>
            <a:endParaRPr lang="es-EC" sz="1200">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96</a:t>
            </a:fld>
            <a:endParaRPr lang="es-EC" sz="1200">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97</a:t>
            </a:fld>
            <a:endParaRPr lang="es-EC" sz="1200">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98</a:t>
            </a:fld>
            <a:endParaRPr lang="es-EC" sz="1200">
              <a:latin typeface="Calibri"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49BAA16-DD6E-4750-9891-590589829460}" type="slidenum">
              <a:rPr lang="es-EC" sz="1200">
                <a:latin typeface="Calibri" pitchFamily="34" charset="0"/>
              </a:rPr>
              <a:pPr algn="r"/>
              <a:t>99</a:t>
            </a:fld>
            <a:endParaRPr lang="es-EC"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5B5BD3-E67B-459E-BF91-34D5A1A96253}" type="datetimeFigureOut">
              <a:rPr lang="es-ES"/>
              <a:pPr>
                <a:defRPr/>
              </a:pPr>
              <a:t>19/07/2011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322BE9-0F05-4DFE-9820-2C7F7C002C02}"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3546-FC62-41AB-91E2-A9023272D96C}" type="datetimeFigureOut">
              <a:rPr lang="es-ES"/>
              <a:pPr>
                <a:defRPr/>
              </a:pPr>
              <a:t>19/07/2011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31C229-D0A8-4C78-93C2-FABF8AB2E308}"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CB085A-9449-4EA0-8BEC-DCC8342A43D4}" type="datetimeFigureOut">
              <a:rPr lang="es-ES"/>
              <a:pPr>
                <a:defRPr/>
              </a:pPr>
              <a:t>19/07/2011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9569E1-1EB0-40DB-B6DB-12E2579797F6}"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9DC884-1E8E-4FF4-ACC0-6EABDC634E7E}" type="datetimeFigureOut">
              <a:rPr lang="es-ES"/>
              <a:pPr>
                <a:defRPr/>
              </a:pPr>
              <a:t>19/07/2011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4F38E7-BA92-4BAB-8499-204C11039924}"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295518-EB5A-4FAA-A82E-BD2A24DB0A2A}" type="datetimeFigureOut">
              <a:rPr lang="es-ES"/>
              <a:pPr>
                <a:defRPr/>
              </a:pPr>
              <a:t>19/07/2011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090D9-EC1E-4635-B5DF-2CAC877AB66D}"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3B72C27-F729-45EB-A00B-3A827DFF25C8}" type="datetimeFigureOut">
              <a:rPr lang="es-ES"/>
              <a:pPr>
                <a:defRPr/>
              </a:pPr>
              <a:t>19/07/2011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672D2A-1008-41F9-8D4F-B4C809F7F814}"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2D0A278-454C-45AD-95B1-A9837109BC7D}" type="datetimeFigureOut">
              <a:rPr lang="es-ES"/>
              <a:pPr>
                <a:defRPr/>
              </a:pPr>
              <a:t>19/07/2011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11AECD-308A-4080-8AAE-03BB6D36314C}"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C00909-B23A-43D8-AD65-753FBCBCED0D}" type="datetimeFigureOut">
              <a:rPr lang="es-ES"/>
              <a:pPr>
                <a:defRPr/>
              </a:pPr>
              <a:t>19/07/2011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DDA3EF-1894-45E6-A95F-5C87ADCB9ED6}"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E189D9-01AC-43B9-BE75-7960A3962092}" type="datetimeFigureOut">
              <a:rPr lang="es-ES"/>
              <a:pPr>
                <a:defRPr/>
              </a:pPr>
              <a:t>19/07/2011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2440DE-54F7-47F8-9B65-F1C74F9A5D21}"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7A3BE4-769A-434D-BC82-F02AF2FF3EEB}" type="datetimeFigureOut">
              <a:rPr lang="es-ES"/>
              <a:pPr>
                <a:defRPr/>
              </a:pPr>
              <a:t>19/07/2011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19C82B-E240-44AB-A248-5A8C40A9DCA4}"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7C62C9-CC51-4D94-BF28-36EBCAFADB4A}" type="datetimeFigureOut">
              <a:rPr lang="es-ES"/>
              <a:pPr>
                <a:defRPr/>
              </a:pPr>
              <a:t>19/07/2011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EAAA28-93BC-4971-B2B1-B59D8A5C2E13}"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657CA71-3056-4EF6-9BFD-110AC573EEDA}" type="datetimeFigureOut">
              <a:rPr lang="es-ES"/>
              <a:pPr>
                <a:defRPr/>
              </a:pPr>
              <a:t>19/07/2011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299985C-0F7B-4B1C-9A24-358193090AD3}"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027">
                                            <p:txEl>
                                              <p:pRg st="0" end="0"/>
                                            </p:txEl>
                                          </p:spTgt>
                                        </p:tgtEl>
                                        <p:attrNameLst>
                                          <p:attrName>style.visibility</p:attrName>
                                        </p:attrNameLst>
                                      </p:cBhvr>
                                      <p:to>
                                        <p:strVal val="visible"/>
                                      </p:to>
                                    </p:set>
                                    <p:anim calcmode="lin" valueType="num">
                                      <p:cBhvr>
                                        <p:cTn id="15"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2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2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27">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1027">
                                            <p:txEl>
                                              <p:pRg st="1" end="1"/>
                                            </p:txEl>
                                          </p:spTgt>
                                        </p:tgtEl>
                                        <p:attrNameLst>
                                          <p:attrName>style.visibility</p:attrName>
                                        </p:attrNameLst>
                                      </p:cBhvr>
                                      <p:to>
                                        <p:strVal val="visible"/>
                                      </p:to>
                                    </p:set>
                                    <p:anim calcmode="lin" valueType="num">
                                      <p:cBhvr>
                                        <p:cTn id="21"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02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1027">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1027">
                                            <p:txEl>
                                              <p:pRg st="2" end="2"/>
                                            </p:txEl>
                                          </p:spTgt>
                                        </p:tgtEl>
                                        <p:attrNameLst>
                                          <p:attrName>style.visibility</p:attrName>
                                        </p:attrNameLst>
                                      </p:cBhvr>
                                      <p:to>
                                        <p:strVal val="visible"/>
                                      </p:to>
                                    </p:set>
                                    <p:anim calcmode="lin" valueType="num">
                                      <p:cBhvr>
                                        <p:cTn id="27"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027">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1027">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1027">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27">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1027">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1027">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1027">
                                            <p:txEl>
                                              <p:pRg st="4" end="4"/>
                                            </p:txEl>
                                          </p:spTgt>
                                        </p:tgtEl>
                                        <p:attrNameLst>
                                          <p:attrName>style.visibility</p:attrName>
                                        </p:attrNameLst>
                                      </p:cBhvr>
                                      <p:to>
                                        <p:strVal val="visible"/>
                                      </p:to>
                                    </p:set>
                                    <p:anim calcmode="lin" valueType="num">
                                      <p:cBhvr>
                                        <p:cTn id="3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2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27">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9.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2.jpeg"/><Relationship Id="rId9"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0.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oleObject" Target="../embeddings/oleObject16.bin"/><Relationship Id="rId5" Type="http://schemas.openxmlformats.org/officeDocument/2006/relationships/oleObject" Target="../embeddings/oleObject10.bin"/><Relationship Id="rId10" Type="http://schemas.openxmlformats.org/officeDocument/2006/relationships/oleObject" Target="../embeddings/oleObject15.bin"/><Relationship Id="rId4" Type="http://schemas.openxmlformats.org/officeDocument/2006/relationships/image" Target="../media/image2.jpeg"/><Relationship Id="rId9"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8" Type="http://schemas.openxmlformats.org/officeDocument/2006/relationships/oleObject" Target="file:///C:\Users\User\Documents\Tesis\CALCULO%20INGENIERIA%20FLUJO%20TOTAL.xmcd\Selection%2019%20565%20311%20691" TargetMode="External"/><Relationship Id="rId3" Type="http://schemas.openxmlformats.org/officeDocument/2006/relationships/notesSlide" Target="../notesSlides/notesSlide21.xml"/><Relationship Id="rId7" Type="http://schemas.openxmlformats.org/officeDocument/2006/relationships/oleObject" Target="file:///C:\Users\User\Documents\Tesis\CALCULO%20INGENIERIA%20FLUJO%20TOTAL.xmcd\Selection%2019%20458%20268%20511"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file:///C:\Users\User\Documents\Tesis\CALCULO%20INGENIERIA%20FLUJO%20TOTAL.xmcd\Selection%2019%20317%20124%20419" TargetMode="External"/><Relationship Id="rId5" Type="http://schemas.openxmlformats.org/officeDocument/2006/relationships/image" Target="../media/image44.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oleObject" Target="file:///C:\Users\User\Documents\Tesis\CALCULO%20INGENIERIA%20FLUJO%20TOTAL.xmcd\Selection%2019%202543%20194%202579" TargetMode="External"/><Relationship Id="rId3" Type="http://schemas.openxmlformats.org/officeDocument/2006/relationships/notesSlide" Target="../notesSlides/notesSlide22.xml"/><Relationship Id="rId7" Type="http://schemas.openxmlformats.org/officeDocument/2006/relationships/oleObject" Target="file:///C:\Users\User\Documents\Tesis\CALCULO%20INGENIERIA%20FLUJO%20TOTAL.xmcd\Selection%2019%202191%20178%202227"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file:///C:\Users\User\Documents\Tesis\CALCULO%20INGENIERIA%20FLUJO%20TOTAL.xmcd\Selection%2019%201703%20154%201739" TargetMode="External"/><Relationship Id="rId11" Type="http://schemas.openxmlformats.org/officeDocument/2006/relationships/oleObject" Target="file:///C:\Users\User\Documents\Tesis\CALCULO%20INGENIERIA%20FLUJO%20TOTAL.xmcd\Selection%2019%203077%20309%203195" TargetMode="External"/><Relationship Id="rId5" Type="http://schemas.openxmlformats.org/officeDocument/2006/relationships/oleObject" Target="file:///C:\Users\User\Documents\Tesis\CALCULO%20INGENIERIA%20FLUJO%20TOTAL.xmcd\Selection%2019%201487%20154%201523" TargetMode="External"/><Relationship Id="rId10" Type="http://schemas.openxmlformats.org/officeDocument/2006/relationships/oleObject" Target="file:///C:\Users\User\Documents\Tesis\CALCULO%20INGENIERIA%20FLUJO%20TOTAL.xmcd\Selection%2019%203031%20194%203067" TargetMode="External"/><Relationship Id="rId4" Type="http://schemas.openxmlformats.org/officeDocument/2006/relationships/image" Target="../media/image2.jpeg"/><Relationship Id="rId9" Type="http://schemas.openxmlformats.org/officeDocument/2006/relationships/oleObject" Target="file:///C:\Users\User\Documents\Tesis\CALCULO%20INGENIERIA%20FLUJO%20TOTAL.xmcd\Selection%2019%202589%20299%202699"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file:///C:\Users\User\Documents\Tesis\CALCULO%20INGENIERIA%20FLUJO%20TOTAL.xmcd\Selection%2027%203806%20306%204127" TargetMode="Externa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file:///C:\Users\User\Documents\Tesis\CALCULO%20INGENIERIA%20FLUJO%20TOTAL.xmcd\Selection%2027%204182%20306%204519" TargetMode="Externa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5.png"/><Relationship Id="rId5" Type="http://schemas.openxmlformats.org/officeDocument/2006/relationships/oleObject" Target="../embeddings/oleObject17.bin"/><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file:///C:\Users\User\Documents\Tesis\CALCULO%20INGENIERIA%20FLUJO%20TOTAL.xmcd\Selection%2019%204621%20541%204876" TargetMode="Externa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Molde%201/Ensambles/Ensamblaje1%20-%20mov5.avi" TargetMode="Externa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Molde%201/Ensambles/video%20cuadrado%20tension%20corte.avi" TargetMode="Externa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wmf"/></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2.jpeg"/><Relationship Id="rId7"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51" name="1 Título"/>
          <p:cNvSpPr>
            <a:spLocks noGrp="1"/>
          </p:cNvSpPr>
          <p:nvPr>
            <p:ph type="title"/>
          </p:nvPr>
        </p:nvSpPr>
        <p:spPr>
          <a:xfrm>
            <a:off x="500063" y="714375"/>
            <a:ext cx="8643937" cy="4857750"/>
          </a:xfrm>
        </p:spPr>
        <p:txBody>
          <a:bodyPr/>
          <a:lstStyle/>
          <a:p>
            <a:pPr eaLnBrk="1" hangingPunct="1"/>
            <a:r>
              <a:rPr lang="es-EC" sz="2400" smtClean="0"/>
              <a:t/>
            </a:r>
            <a:br>
              <a:rPr lang="es-EC" sz="2400" smtClean="0"/>
            </a:br>
            <a:r>
              <a:rPr lang="es-EC" sz="2400" smtClean="0"/>
              <a:t/>
            </a:r>
            <a:br>
              <a:rPr lang="es-EC" sz="2400" smtClean="0"/>
            </a:br>
            <a:endParaRPr lang="es-EC" smtClean="0"/>
          </a:p>
        </p:txBody>
      </p:sp>
      <p:sp>
        <p:nvSpPr>
          <p:cNvPr id="5" name="4 CuadroTexto"/>
          <p:cNvSpPr txBox="1"/>
          <p:nvPr/>
        </p:nvSpPr>
        <p:spPr>
          <a:xfrm>
            <a:off x="990600" y="533400"/>
            <a:ext cx="7416824" cy="5416868"/>
          </a:xfrm>
          <a:prstGeom prst="rect">
            <a:avLst/>
          </a:prstGeom>
          <a:noFill/>
        </p:spPr>
        <p:txBody>
          <a:bodyPr wrap="square" rtlCol="0">
            <a:spAutoFit/>
          </a:bodyPr>
          <a:lstStyle/>
          <a:p>
            <a:pPr algn="ctr"/>
            <a:endParaRPr lang="es-EC" sz="2400" b="1" dirty="0" smtClean="0">
              <a:latin typeface="Arial" pitchFamily="34" charset="0"/>
              <a:cs typeface="Arial" pitchFamily="34" charset="0"/>
            </a:endParaRPr>
          </a:p>
          <a:p>
            <a:pPr algn="ctr"/>
            <a:endParaRPr lang="es-EC" sz="2400" b="1" dirty="0">
              <a:latin typeface="Arial" pitchFamily="34" charset="0"/>
              <a:cs typeface="Arial" pitchFamily="34" charset="0"/>
            </a:endParaRPr>
          </a:p>
          <a:p>
            <a:pPr algn="ctr"/>
            <a:r>
              <a:rPr lang="es-EC" sz="2000" b="1" dirty="0" smtClean="0">
                <a:latin typeface="Arial" pitchFamily="34" charset="0"/>
                <a:cs typeface="Arial" pitchFamily="34" charset="0"/>
              </a:rPr>
              <a:t>DEPARTAMENTO DE CIENCIAS DE LA INGENIERÍA MECÁNICA</a:t>
            </a:r>
          </a:p>
          <a:p>
            <a:pPr algn="ctr"/>
            <a:endParaRPr lang="es-EC" sz="2000" b="1" dirty="0" smtClean="0">
              <a:latin typeface="Arial" pitchFamily="34" charset="0"/>
              <a:cs typeface="Arial" pitchFamily="34" charset="0"/>
            </a:endParaRPr>
          </a:p>
          <a:p>
            <a:pPr algn="ctr"/>
            <a:endParaRPr lang="es-EC" sz="2000" b="1" dirty="0">
              <a:latin typeface="Arial" pitchFamily="34" charset="0"/>
              <a:cs typeface="Arial" pitchFamily="34" charset="0"/>
            </a:endParaRPr>
          </a:p>
          <a:p>
            <a:pPr algn="ctr"/>
            <a:r>
              <a:rPr lang="es-ES" sz="2000" b="1" dirty="0"/>
              <a:t>SIMULACIÓN, DISEÑO Y CONSTRUCCIÓN, DE MOLDES PARA EXTRUIR MEZCLAS DE PLÁSTICO DE DESECHO MAS FIBRAS, PARA EXTRUSORA DEL LABORATORIO DE MECÁNICA DE </a:t>
            </a:r>
            <a:r>
              <a:rPr lang="es-ES" sz="2000" b="1" dirty="0" smtClean="0"/>
              <a:t>MATERIALES</a:t>
            </a:r>
          </a:p>
          <a:p>
            <a:pPr algn="ctr"/>
            <a:endParaRPr lang="es-ES" sz="2000" b="1" dirty="0"/>
          </a:p>
          <a:p>
            <a:pPr algn="ctr"/>
            <a:endParaRPr lang="es-ES" sz="2000" b="1" dirty="0" smtClean="0"/>
          </a:p>
          <a:p>
            <a:r>
              <a:rPr lang="es-ES" b="1" dirty="0" smtClean="0">
                <a:latin typeface="Arial" pitchFamily="34" charset="0"/>
                <a:cs typeface="Arial" pitchFamily="34" charset="0"/>
              </a:rPr>
              <a:t>Realizado por: Carlos Bohada Palacios</a:t>
            </a:r>
          </a:p>
          <a:p>
            <a:r>
              <a:rPr lang="es-ES" b="1" dirty="0">
                <a:latin typeface="Arial" pitchFamily="34" charset="0"/>
                <a:cs typeface="Arial" pitchFamily="34" charset="0"/>
              </a:rPr>
              <a:t>	 </a:t>
            </a:r>
            <a:r>
              <a:rPr lang="es-ES" b="1" dirty="0" smtClean="0">
                <a:latin typeface="Arial" pitchFamily="34" charset="0"/>
                <a:cs typeface="Arial" pitchFamily="34" charset="0"/>
              </a:rPr>
              <a:t>          Patricio Quisanga Martínez</a:t>
            </a:r>
            <a:endParaRPr lang="es-EC" dirty="0">
              <a:latin typeface="Arial" pitchFamily="34" charset="0"/>
              <a:cs typeface="Arial" pitchFamily="34" charset="0"/>
            </a:endParaRPr>
          </a:p>
          <a:p>
            <a:pPr algn="ctr"/>
            <a:endParaRPr lang="es-EC" sz="2000" b="1" dirty="0" smtClean="0">
              <a:latin typeface="Arial" pitchFamily="34" charset="0"/>
              <a:cs typeface="Arial" pitchFamily="34" charset="0"/>
            </a:endParaRPr>
          </a:p>
          <a:p>
            <a:pPr algn="ctr"/>
            <a:endParaRPr lang="es-EC" sz="2000" b="1" dirty="0">
              <a:latin typeface="Arial" pitchFamily="34" charset="0"/>
              <a:cs typeface="Arial" pitchFamily="34" charset="0"/>
            </a:endParaRPr>
          </a:p>
          <a:p>
            <a:pPr algn="ctr"/>
            <a:endParaRPr lang="es-EC"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990600" y="228600"/>
            <a:ext cx="7056784"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PROCESO DE EXTRUSIÓN</a:t>
            </a:r>
            <a:endParaRPr lang="es-EC" sz="2200" b="1" dirty="0">
              <a:latin typeface="Arial" pitchFamily="34" charset="0"/>
              <a:cs typeface="Arial" pitchFamily="34" charset="0"/>
            </a:endParaRPr>
          </a:p>
        </p:txBody>
      </p:sp>
      <p:sp>
        <p:nvSpPr>
          <p:cNvPr id="5" name="4 CuadroTexto"/>
          <p:cNvSpPr txBox="1"/>
          <p:nvPr/>
        </p:nvSpPr>
        <p:spPr>
          <a:xfrm>
            <a:off x="774576" y="804664"/>
            <a:ext cx="7704856" cy="1754326"/>
          </a:xfrm>
          <a:prstGeom prst="rect">
            <a:avLst/>
          </a:prstGeom>
          <a:noFill/>
        </p:spPr>
        <p:txBody>
          <a:bodyPr wrap="square" rtlCol="0">
            <a:spAutoFit/>
          </a:bodyPr>
          <a:lstStyle/>
          <a:p>
            <a:pPr algn="just"/>
            <a:r>
              <a:rPr lang="es-ES" dirty="0" smtClean="0">
                <a:latin typeface="Arial" pitchFamily="34" charset="0"/>
                <a:cs typeface="Arial" pitchFamily="34" charset="0"/>
              </a:rPr>
              <a:t>Se puede definir como el proceso de obtención de longitudes prácticamente ilimitadas con una sección transversal constante conformando el material al obligarlo a pasar a través de una boquilla con una geometría determinada y bajo condiciones controladas de velocidad y temperatura. </a:t>
            </a:r>
            <a:endParaRPr lang="es-EC" dirty="0" smtClean="0">
              <a:latin typeface="Arial" pitchFamily="34" charset="0"/>
              <a:cs typeface="Arial" pitchFamily="34" charset="0"/>
            </a:endParaRPr>
          </a:p>
          <a:p>
            <a:pPr algn="just"/>
            <a:endParaRPr lang="es-EC" dirty="0">
              <a:latin typeface="Arial" pitchFamily="34" charset="0"/>
              <a:cs typeface="Arial" pitchFamily="34" charset="0"/>
            </a:endParaRPr>
          </a:p>
        </p:txBody>
      </p:sp>
      <p:pic>
        <p:nvPicPr>
          <p:cNvPr id="6" name="Picture 2"/>
          <p:cNvPicPr>
            <a:picLocks noChangeAspect="1" noChangeArrowheads="1"/>
          </p:cNvPicPr>
          <p:nvPr/>
        </p:nvPicPr>
        <p:blipFill>
          <a:blip r:embed="rId4" cstate="print"/>
          <a:srcRect l="29051" t="22266" r="32208" b="30485"/>
          <a:stretch>
            <a:fillRect/>
          </a:stretch>
        </p:blipFill>
        <p:spPr bwMode="auto">
          <a:xfrm>
            <a:off x="2133600" y="2133600"/>
            <a:ext cx="5424602" cy="3719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RECOMENDACIONES</a:t>
            </a:r>
            <a:endParaRPr lang="es-EC" sz="2200" b="1" dirty="0">
              <a:latin typeface="Arial" pitchFamily="34" charset="0"/>
              <a:cs typeface="Arial" pitchFamily="34" charset="0"/>
            </a:endParaRPr>
          </a:p>
        </p:txBody>
      </p:sp>
      <p:sp>
        <p:nvSpPr>
          <p:cNvPr id="5" name="4 CuadroTexto"/>
          <p:cNvSpPr txBox="1"/>
          <p:nvPr/>
        </p:nvSpPr>
        <p:spPr>
          <a:xfrm>
            <a:off x="827584" y="1268760"/>
            <a:ext cx="7488832" cy="4893647"/>
          </a:xfrm>
          <a:prstGeom prst="rect">
            <a:avLst/>
          </a:prstGeom>
          <a:noFill/>
        </p:spPr>
        <p:txBody>
          <a:bodyPr wrap="square" rtlCol="0">
            <a:spAutoFit/>
          </a:bodyPr>
          <a:lstStyle/>
          <a:p>
            <a:pPr marL="342900" lvl="2"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Para lograr un flujo continuo y evitar que el material se queme se debe disminuir la residencia del material en el tornillo y el molde, esto se logrará teniendo un control de los calefactores en tramos más cortos.</a:t>
            </a:r>
          </a:p>
          <a:p>
            <a:pPr marL="342900" lvl="2" indent="-342900" algn="just">
              <a:buFont typeface="+mj-lt"/>
              <a:buAutoNum type="arabicPeriod" startAt="4"/>
            </a:pPr>
            <a:endParaRPr lang="es-EC" dirty="0" smtClean="0">
              <a:latin typeface="Arial" pitchFamily="34" charset="0"/>
              <a:cs typeface="Arial" pitchFamily="34" charset="0"/>
            </a:endParaRPr>
          </a:p>
          <a:p>
            <a:pPr marL="342900" lvl="2"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El proceso de extrusión de polímeros de desecho produce gases contaminantes por lo que el personal debe protegerse con mascarilla y en el lugar de trabajo debe existir una buena ventilación.</a:t>
            </a:r>
          </a:p>
          <a:p>
            <a:pPr marL="342900" lvl="2" indent="-342900" algn="just">
              <a:buFont typeface="+mj-lt"/>
              <a:buAutoNum type="arabicPeriod" startAt="4"/>
            </a:pPr>
            <a:endParaRPr lang="es-EC" dirty="0" smtClean="0">
              <a:latin typeface="Arial" pitchFamily="34" charset="0"/>
              <a:cs typeface="Arial" pitchFamily="34" charset="0"/>
            </a:endParaRPr>
          </a:p>
          <a:p>
            <a:pPr marL="342900" lvl="2"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Se debe tomar en cuenta siempre los tratamientos térmicos que se pueden realizar a un material para mejorar sus propiedades de tal forma que se pueda tener un material apto para determinadas condiciones con un costo menor.</a:t>
            </a:r>
            <a:endParaRPr lang="es-EC" dirty="0" smtClean="0">
              <a:latin typeface="Arial" pitchFamily="34" charset="0"/>
              <a:cs typeface="Arial" pitchFamily="34" charset="0"/>
            </a:endParaRPr>
          </a:p>
          <a:p>
            <a:pPr marL="342900" lvl="2" indent="-342900">
              <a:buFont typeface="+mj-lt"/>
              <a:buAutoNum type="arabicPeriod" startAt="4"/>
            </a:pPr>
            <a:endParaRPr lang="es-EC" sz="1200" dirty="0" smtClean="0"/>
          </a:p>
          <a:p>
            <a:r>
              <a:rPr lang="es-ES" dirty="0" smtClean="0"/>
              <a:t> </a:t>
            </a:r>
            <a:endParaRPr lang="es-EC" sz="1200" dirty="0" smtClean="0"/>
          </a:p>
          <a:p>
            <a:pPr marL="342900" lvl="2" indent="-342900">
              <a:buFont typeface="+mj-lt"/>
              <a:buAutoNum type="arabicPeriod"/>
            </a:pPr>
            <a:endParaRPr lang="es-EC" sz="1200" dirty="0" smtClean="0"/>
          </a:p>
          <a:p>
            <a:pPr marL="342900" indent="-342900">
              <a:buFont typeface="+mj-lt"/>
              <a:buAutoNum type="arabicPeriod"/>
            </a:pPr>
            <a:endParaRPr lang="es-EC"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95536" y="0"/>
            <a:ext cx="8229600" cy="1143000"/>
          </a:xfrm>
        </p:spPr>
        <p:txBody>
          <a:bodyPr>
            <a:normAutofit/>
          </a:bodyPr>
          <a:lstStyle/>
          <a:p>
            <a:r>
              <a:rPr lang="es-EC" sz="2200" b="1" dirty="0" smtClean="0">
                <a:latin typeface="Arial" pitchFamily="34" charset="0"/>
                <a:cs typeface="Arial" pitchFamily="34" charset="0"/>
              </a:rPr>
              <a:t>CARACTERISTICAS DE LA EXTRUSORA DEL LABORATORIO DE M.M.</a:t>
            </a:r>
            <a:endParaRPr lang="es-EC" sz="2200" b="1" dirty="0">
              <a:latin typeface="Arial" pitchFamily="34" charset="0"/>
              <a:cs typeface="Arial" pitchFamily="34" charset="0"/>
            </a:endParaRPr>
          </a:p>
        </p:txBody>
      </p:sp>
      <p:pic>
        <p:nvPicPr>
          <p:cNvPr id="5" name="4 Imagen" descr="100_7202"/>
          <p:cNvPicPr/>
          <p:nvPr/>
        </p:nvPicPr>
        <p:blipFill>
          <a:blip r:embed="rId4" cstate="print"/>
          <a:srcRect/>
          <a:stretch>
            <a:fillRect/>
          </a:stretch>
        </p:blipFill>
        <p:spPr bwMode="auto">
          <a:xfrm>
            <a:off x="2843808" y="1340768"/>
            <a:ext cx="1371257" cy="1033272"/>
          </a:xfrm>
          <a:prstGeom prst="rect">
            <a:avLst/>
          </a:prstGeom>
          <a:noFill/>
          <a:ln w="9525">
            <a:noFill/>
            <a:miter lim="800000"/>
            <a:headEnd/>
            <a:tailEnd/>
          </a:ln>
        </p:spPr>
      </p:pic>
      <p:sp>
        <p:nvSpPr>
          <p:cNvPr id="6" name="5 CuadroTexto"/>
          <p:cNvSpPr txBox="1"/>
          <p:nvPr/>
        </p:nvSpPr>
        <p:spPr>
          <a:xfrm>
            <a:off x="611560" y="1196752"/>
            <a:ext cx="2232248" cy="1477328"/>
          </a:xfrm>
          <a:prstGeom prst="rect">
            <a:avLst/>
          </a:prstGeom>
          <a:noFill/>
        </p:spPr>
        <p:txBody>
          <a:bodyPr wrap="square" rtlCol="0">
            <a:spAutoFit/>
          </a:bodyPr>
          <a:lstStyle/>
          <a:p>
            <a:pPr lvl="0"/>
            <a:r>
              <a:rPr lang="es-ES" dirty="0" smtClean="0">
                <a:latin typeface="Arial" pitchFamily="34" charset="0"/>
                <a:cs typeface="Arial" pitchFamily="34" charset="0"/>
              </a:rPr>
              <a:t>1 Motor reductor helicoidal  de 1.5 HP, 1680 rpm, reducción 3.91</a:t>
            </a:r>
            <a:endParaRPr lang="es-EC" dirty="0" smtClean="0">
              <a:latin typeface="Arial" pitchFamily="34" charset="0"/>
              <a:cs typeface="Arial" pitchFamily="34" charset="0"/>
            </a:endParaRPr>
          </a:p>
          <a:p>
            <a:endParaRPr lang="es-EC" dirty="0"/>
          </a:p>
        </p:txBody>
      </p:sp>
      <p:sp>
        <p:nvSpPr>
          <p:cNvPr id="7" name="6 CuadroTexto"/>
          <p:cNvSpPr txBox="1"/>
          <p:nvPr/>
        </p:nvSpPr>
        <p:spPr>
          <a:xfrm>
            <a:off x="4427984" y="1268760"/>
            <a:ext cx="2592288" cy="1754326"/>
          </a:xfrm>
          <a:prstGeom prst="rect">
            <a:avLst/>
          </a:prstGeom>
          <a:noFill/>
        </p:spPr>
        <p:txBody>
          <a:bodyPr wrap="square" rtlCol="0">
            <a:spAutoFit/>
          </a:bodyPr>
          <a:lstStyle/>
          <a:p>
            <a:pPr lvl="0"/>
            <a:r>
              <a:rPr lang="es-ES" dirty="0" smtClean="0">
                <a:latin typeface="Arial" pitchFamily="34" charset="0"/>
                <a:cs typeface="Arial" pitchFamily="34" charset="0"/>
              </a:rPr>
              <a:t>Cadena N 40, hilo sencillo</a:t>
            </a:r>
            <a:endParaRPr lang="es-EC" sz="1200" dirty="0" smtClean="0">
              <a:latin typeface="Arial" pitchFamily="34" charset="0"/>
              <a:cs typeface="Arial" pitchFamily="34" charset="0"/>
            </a:endParaRPr>
          </a:p>
          <a:p>
            <a:pPr lvl="0"/>
            <a:r>
              <a:rPr lang="es-ES" dirty="0" smtClean="0">
                <a:latin typeface="Arial" pitchFamily="34" charset="0"/>
                <a:cs typeface="Arial" pitchFamily="34" charset="0"/>
              </a:rPr>
              <a:t>Catalinas de Zp=11 y Zr=57 con relación de transmisión de 5.182</a:t>
            </a:r>
            <a:endParaRPr lang="es-EC" sz="1200" dirty="0" smtClean="0">
              <a:latin typeface="Arial" pitchFamily="34" charset="0"/>
              <a:cs typeface="Arial" pitchFamily="34" charset="0"/>
            </a:endParaRPr>
          </a:p>
          <a:p>
            <a:endParaRPr lang="es-EC" dirty="0"/>
          </a:p>
        </p:txBody>
      </p:sp>
      <p:pic>
        <p:nvPicPr>
          <p:cNvPr id="8" name="7 Imagen" descr="100_7191"/>
          <p:cNvPicPr/>
          <p:nvPr/>
        </p:nvPicPr>
        <p:blipFill>
          <a:blip r:embed="rId5" cstate="print"/>
          <a:srcRect/>
          <a:stretch>
            <a:fillRect/>
          </a:stretch>
        </p:blipFill>
        <p:spPr bwMode="auto">
          <a:xfrm>
            <a:off x="7092280" y="1340768"/>
            <a:ext cx="1512168" cy="2088232"/>
          </a:xfrm>
          <a:prstGeom prst="rect">
            <a:avLst/>
          </a:prstGeom>
          <a:noFill/>
          <a:ln w="9525">
            <a:noFill/>
            <a:miter lim="800000"/>
            <a:headEnd/>
            <a:tailEnd/>
          </a:ln>
        </p:spPr>
      </p:pic>
      <p:pic>
        <p:nvPicPr>
          <p:cNvPr id="9" name="8 Imagen" descr="100_7175"/>
          <p:cNvPicPr/>
          <p:nvPr/>
        </p:nvPicPr>
        <p:blipFill>
          <a:blip r:embed="rId6" cstate="print"/>
          <a:srcRect l="5112" t="4622" b="6723"/>
          <a:stretch>
            <a:fillRect/>
          </a:stretch>
        </p:blipFill>
        <p:spPr bwMode="auto">
          <a:xfrm>
            <a:off x="2411760" y="2924944"/>
            <a:ext cx="1650442" cy="1299580"/>
          </a:xfrm>
          <a:prstGeom prst="rect">
            <a:avLst/>
          </a:prstGeom>
          <a:noFill/>
          <a:ln w="9525">
            <a:noFill/>
            <a:miter lim="800000"/>
            <a:headEnd/>
            <a:tailEnd/>
          </a:ln>
        </p:spPr>
      </p:pic>
      <p:sp>
        <p:nvSpPr>
          <p:cNvPr id="10" name="9 CuadroTexto"/>
          <p:cNvSpPr txBox="1"/>
          <p:nvPr/>
        </p:nvSpPr>
        <p:spPr>
          <a:xfrm>
            <a:off x="755576" y="2996952"/>
            <a:ext cx="1440160" cy="646331"/>
          </a:xfrm>
          <a:prstGeom prst="rect">
            <a:avLst/>
          </a:prstGeom>
          <a:noFill/>
        </p:spPr>
        <p:txBody>
          <a:bodyPr wrap="square" rtlCol="0">
            <a:spAutoFit/>
          </a:bodyPr>
          <a:lstStyle/>
          <a:p>
            <a:r>
              <a:rPr lang="es-EC" dirty="0" smtClean="0">
                <a:latin typeface="Arial" pitchFamily="34" charset="0"/>
                <a:cs typeface="Arial" pitchFamily="34" charset="0"/>
              </a:rPr>
              <a:t>6 bandas calefactoras</a:t>
            </a:r>
            <a:endParaRPr lang="es-EC" dirty="0">
              <a:latin typeface="Arial" pitchFamily="34" charset="0"/>
              <a:cs typeface="Arial" pitchFamily="34" charset="0"/>
            </a:endParaRPr>
          </a:p>
        </p:txBody>
      </p:sp>
      <p:sp>
        <p:nvSpPr>
          <p:cNvPr id="11" name="10 CuadroTexto"/>
          <p:cNvSpPr txBox="1"/>
          <p:nvPr/>
        </p:nvSpPr>
        <p:spPr>
          <a:xfrm>
            <a:off x="4788024" y="3645024"/>
            <a:ext cx="1728192" cy="646331"/>
          </a:xfrm>
          <a:prstGeom prst="rect">
            <a:avLst/>
          </a:prstGeom>
          <a:noFill/>
        </p:spPr>
        <p:txBody>
          <a:bodyPr wrap="square" rtlCol="0">
            <a:spAutoFit/>
          </a:bodyPr>
          <a:lstStyle/>
          <a:p>
            <a:r>
              <a:rPr lang="es-ES" dirty="0" smtClean="0"/>
              <a:t>2 Termocuplas tipo J</a:t>
            </a:r>
            <a:endParaRPr lang="es-EC" dirty="0"/>
          </a:p>
        </p:txBody>
      </p:sp>
      <p:pic>
        <p:nvPicPr>
          <p:cNvPr id="12" name="11 Imagen" descr="100_7205"/>
          <p:cNvPicPr/>
          <p:nvPr/>
        </p:nvPicPr>
        <p:blipFill>
          <a:blip r:embed="rId7" cstate="print"/>
          <a:srcRect l="12303" t="16250"/>
          <a:stretch>
            <a:fillRect/>
          </a:stretch>
        </p:blipFill>
        <p:spPr bwMode="auto">
          <a:xfrm>
            <a:off x="6372200" y="3789040"/>
            <a:ext cx="1506093" cy="1088938"/>
          </a:xfrm>
          <a:prstGeom prst="rect">
            <a:avLst/>
          </a:prstGeom>
          <a:noFill/>
          <a:ln w="9525">
            <a:noFill/>
            <a:miter lim="800000"/>
            <a:headEnd/>
            <a:tailEnd/>
          </a:ln>
        </p:spPr>
      </p:pic>
      <p:pic>
        <p:nvPicPr>
          <p:cNvPr id="13" name="12 Imagen" descr="Imagen004"/>
          <p:cNvPicPr/>
          <p:nvPr/>
        </p:nvPicPr>
        <p:blipFill>
          <a:blip r:embed="rId8" cstate="print"/>
          <a:srcRect l="42262" t="63948" r="16462" b="19795"/>
          <a:stretch>
            <a:fillRect/>
          </a:stretch>
        </p:blipFill>
        <p:spPr bwMode="auto">
          <a:xfrm>
            <a:off x="2514600" y="4495800"/>
            <a:ext cx="1270254" cy="375891"/>
          </a:xfrm>
          <a:prstGeom prst="rect">
            <a:avLst/>
          </a:prstGeom>
          <a:noFill/>
          <a:ln w="9525">
            <a:noFill/>
            <a:miter lim="800000"/>
            <a:headEnd/>
            <a:tailEnd/>
          </a:ln>
        </p:spPr>
      </p:pic>
      <p:sp>
        <p:nvSpPr>
          <p:cNvPr id="14" name="13 CuadroTexto"/>
          <p:cNvSpPr txBox="1"/>
          <p:nvPr/>
        </p:nvSpPr>
        <p:spPr>
          <a:xfrm>
            <a:off x="304800" y="4495800"/>
            <a:ext cx="2448272" cy="369332"/>
          </a:xfrm>
          <a:prstGeom prst="rect">
            <a:avLst/>
          </a:prstGeom>
          <a:noFill/>
        </p:spPr>
        <p:txBody>
          <a:bodyPr wrap="square" rtlCol="0">
            <a:spAutoFit/>
          </a:bodyPr>
          <a:lstStyle/>
          <a:p>
            <a:r>
              <a:rPr lang="es-EC" dirty="0" smtClean="0"/>
              <a:t>Dos interruptores</a:t>
            </a:r>
            <a:endParaRPr lang="es-EC" dirty="0"/>
          </a:p>
        </p:txBody>
      </p:sp>
      <p:pic>
        <p:nvPicPr>
          <p:cNvPr id="15" name="14 Imagen" descr="Imagen052a"/>
          <p:cNvPicPr/>
          <p:nvPr/>
        </p:nvPicPr>
        <p:blipFill>
          <a:blip r:embed="rId9" cstate="print"/>
          <a:srcRect l="10993" t="20000" r="11702" b="30952"/>
          <a:stretch>
            <a:fillRect/>
          </a:stretch>
        </p:blipFill>
        <p:spPr bwMode="auto">
          <a:xfrm>
            <a:off x="2438400" y="5257800"/>
            <a:ext cx="1590294" cy="751377"/>
          </a:xfrm>
          <a:prstGeom prst="rect">
            <a:avLst/>
          </a:prstGeom>
          <a:noFill/>
          <a:ln w="9525">
            <a:noFill/>
            <a:miter lim="800000"/>
            <a:headEnd/>
            <a:tailEnd/>
          </a:ln>
        </p:spPr>
      </p:pic>
      <p:sp>
        <p:nvSpPr>
          <p:cNvPr id="16" name="15 Rectángulo"/>
          <p:cNvSpPr/>
          <p:nvPr/>
        </p:nvSpPr>
        <p:spPr>
          <a:xfrm>
            <a:off x="457200" y="5105400"/>
            <a:ext cx="1737142" cy="923330"/>
          </a:xfrm>
          <a:prstGeom prst="rect">
            <a:avLst/>
          </a:prstGeom>
        </p:spPr>
        <p:txBody>
          <a:bodyPr wrap="none">
            <a:spAutoFit/>
          </a:bodyPr>
          <a:lstStyle/>
          <a:p>
            <a:r>
              <a:rPr lang="es-ES" dirty="0" smtClean="0"/>
              <a:t>2 Controladores </a:t>
            </a:r>
          </a:p>
          <a:p>
            <a:r>
              <a:rPr lang="es-ES" dirty="0" smtClean="0"/>
              <a:t>digitales de </a:t>
            </a:r>
          </a:p>
          <a:p>
            <a:r>
              <a:rPr lang="es-ES" dirty="0" smtClean="0"/>
              <a:t>temperatura</a:t>
            </a:r>
            <a:endParaRPr lang="es-EC" dirty="0"/>
          </a:p>
        </p:txBody>
      </p:sp>
      <p:pic>
        <p:nvPicPr>
          <p:cNvPr id="17" name="16 Imagen" descr="Imagen006"/>
          <p:cNvPicPr/>
          <p:nvPr/>
        </p:nvPicPr>
        <p:blipFill>
          <a:blip r:embed="rId10" cstate="print"/>
          <a:srcRect t="10667" r="15111" b="12000"/>
          <a:stretch>
            <a:fillRect/>
          </a:stretch>
        </p:blipFill>
        <p:spPr bwMode="auto">
          <a:xfrm>
            <a:off x="5029200" y="4953000"/>
            <a:ext cx="903366" cy="1097280"/>
          </a:xfrm>
          <a:prstGeom prst="rect">
            <a:avLst/>
          </a:prstGeom>
          <a:noFill/>
          <a:ln w="9525">
            <a:noFill/>
            <a:miter lim="800000"/>
            <a:headEnd/>
            <a:tailEnd/>
          </a:ln>
        </p:spPr>
      </p:pic>
      <p:sp>
        <p:nvSpPr>
          <p:cNvPr id="18" name="17 Rectángulo"/>
          <p:cNvSpPr/>
          <p:nvPr/>
        </p:nvSpPr>
        <p:spPr>
          <a:xfrm>
            <a:off x="6096000" y="5181600"/>
            <a:ext cx="1494320" cy="646331"/>
          </a:xfrm>
          <a:prstGeom prst="rect">
            <a:avLst/>
          </a:prstGeom>
        </p:spPr>
        <p:txBody>
          <a:bodyPr wrap="none">
            <a:spAutoFit/>
          </a:bodyPr>
          <a:lstStyle/>
          <a:p>
            <a:r>
              <a:rPr lang="es-ES" dirty="0" smtClean="0"/>
              <a:t>1 Variador de </a:t>
            </a:r>
          </a:p>
          <a:p>
            <a:r>
              <a:rPr lang="es-ES" dirty="0" smtClean="0"/>
              <a:t>frecuencia</a:t>
            </a:r>
            <a:endParaRPr lang="es-EC"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457200"/>
            <a:ext cx="8229600" cy="1143000"/>
          </a:xfrm>
        </p:spPr>
        <p:txBody>
          <a:bodyPr/>
          <a:lstStyle/>
          <a:p>
            <a:pPr lvl="2" algn="ctr" rtl="0">
              <a:spcBef>
                <a:spcPct val="0"/>
              </a:spcBef>
            </a:pPr>
            <a:r>
              <a:rPr lang="es-ES_tradnl" sz="2200" b="1" dirty="0" smtClean="0">
                <a:latin typeface="Arial" pitchFamily="34" charset="0"/>
                <a:cs typeface="Arial" pitchFamily="34" charset="0"/>
              </a:rPr>
              <a:t>PRODUCTOS REALIZADOS A BASE DE PLÁSTICO MAS FIBRAS NATURALES</a:t>
            </a:r>
            <a:r>
              <a:rPr lang="es-EC" dirty="0"/>
              <a:t/>
            </a:r>
            <a:br>
              <a:rPr lang="es-EC" dirty="0"/>
            </a:br>
            <a:endParaRPr lang="es-EC" dirty="0"/>
          </a:p>
        </p:txBody>
      </p:sp>
      <p:sp>
        <p:nvSpPr>
          <p:cNvPr id="5" name="4 CuadroTexto"/>
          <p:cNvSpPr txBox="1"/>
          <p:nvPr/>
        </p:nvSpPr>
        <p:spPr>
          <a:xfrm>
            <a:off x="683568" y="1307306"/>
            <a:ext cx="7776864" cy="2862322"/>
          </a:xfrm>
          <a:prstGeom prst="rect">
            <a:avLst/>
          </a:prstGeom>
          <a:noFill/>
        </p:spPr>
        <p:txBody>
          <a:bodyPr wrap="square" rtlCol="0">
            <a:spAutoFit/>
          </a:bodyPr>
          <a:lstStyle/>
          <a:p>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Friul Filiere fabrica un material compuesto ultraligero con aspecto de madera para fabricar perfiles, el cual es una mezcla de materia termoplástica atoxica de fibras naturales, que pueden ser aserrines mezcladas adecuadamente con un PVC y un agente de expansión, lubrificante y estabilizantes. Implica un proceso sencillo y una reducción del coste del producto final con respecto a la madera, manteniendo al mismo tiempo una alta productividad.</a:t>
            </a:r>
            <a:endParaRPr lang="es-EC" b="1" dirty="0" smtClean="0">
              <a:latin typeface="Arial" pitchFamily="34" charset="0"/>
              <a:cs typeface="Arial" pitchFamily="34" charset="0"/>
            </a:endParaRPr>
          </a:p>
          <a:p>
            <a:pPr algn="just"/>
            <a:endParaRPr lang="es-EC" b="1" dirty="0" smtClean="0">
              <a:latin typeface="Arial" pitchFamily="34" charset="0"/>
              <a:cs typeface="Arial" pitchFamily="34" charset="0"/>
            </a:endParaRPr>
          </a:p>
          <a:p>
            <a:endParaRPr lang="es-EC" dirty="0"/>
          </a:p>
        </p:txBody>
      </p:sp>
      <p:pic>
        <p:nvPicPr>
          <p:cNvPr id="6" name="5 Imagen" descr="foto"/>
          <p:cNvPicPr/>
          <p:nvPr/>
        </p:nvPicPr>
        <p:blipFill>
          <a:blip r:embed="rId4" cstate="print"/>
          <a:srcRect l="13829" r="10728" b="45979"/>
          <a:stretch>
            <a:fillRect/>
          </a:stretch>
        </p:blipFill>
        <p:spPr bwMode="auto">
          <a:xfrm>
            <a:off x="1907704" y="3827586"/>
            <a:ext cx="2088232" cy="2088232"/>
          </a:xfrm>
          <a:prstGeom prst="rect">
            <a:avLst/>
          </a:prstGeom>
          <a:noFill/>
          <a:ln w="9525">
            <a:noFill/>
            <a:miter lim="800000"/>
            <a:headEnd/>
            <a:tailEnd/>
          </a:ln>
        </p:spPr>
      </p:pic>
      <p:pic>
        <p:nvPicPr>
          <p:cNvPr id="7" name="6 Imagen" descr="foto"/>
          <p:cNvPicPr/>
          <p:nvPr/>
        </p:nvPicPr>
        <p:blipFill>
          <a:blip r:embed="rId4" cstate="print"/>
          <a:srcRect t="57578"/>
          <a:stretch>
            <a:fillRect/>
          </a:stretch>
        </p:blipFill>
        <p:spPr bwMode="auto">
          <a:xfrm>
            <a:off x="4860032" y="4043610"/>
            <a:ext cx="2592288" cy="1697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95536" y="404664"/>
            <a:ext cx="8229600" cy="922114"/>
          </a:xfrm>
        </p:spPr>
        <p:txBody>
          <a:bodyPr/>
          <a:lstStyle/>
          <a:p>
            <a:pPr lvl="2" algn="ctr" rtl="0">
              <a:spcBef>
                <a:spcPct val="0"/>
              </a:spcBef>
            </a:pPr>
            <a:r>
              <a:rPr lang="es-ES" sz="2200" b="1" dirty="0" smtClean="0"/>
              <a:t>ZONAS EN EL PROCESO DE EXTRUSIÓN</a:t>
            </a:r>
            <a:r>
              <a:rPr lang="es-EC" dirty="0"/>
              <a:t/>
            </a:r>
            <a:br>
              <a:rPr lang="es-EC" dirty="0"/>
            </a:br>
            <a:endParaRPr lang="es-EC" dirty="0"/>
          </a:p>
        </p:txBody>
      </p:sp>
      <p:pic>
        <p:nvPicPr>
          <p:cNvPr id="5" name="18 Imagen" descr="Esquema zonas de extrusion.png"/>
          <p:cNvPicPr/>
          <p:nvPr/>
        </p:nvPicPr>
        <p:blipFill>
          <a:blip r:embed="rId4" cstate="print"/>
          <a:srcRect l="10693" t="17523" r="15648" b="26284"/>
          <a:stretch>
            <a:fillRect/>
          </a:stretch>
        </p:blipFill>
        <p:spPr>
          <a:xfrm>
            <a:off x="457200" y="1066800"/>
            <a:ext cx="8208912" cy="417646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a:bodyPr>
          <a:lstStyle/>
          <a:p>
            <a:r>
              <a:rPr lang="es-EC" sz="2200" b="1" dirty="0" smtClean="0">
                <a:latin typeface="Arial" pitchFamily="34" charset="0"/>
                <a:cs typeface="Arial" pitchFamily="34" charset="0"/>
              </a:rPr>
              <a:t>ZONA DE ALIMENTACIÓN</a:t>
            </a:r>
            <a:endParaRPr lang="es-EC" sz="2200" b="1" dirty="0">
              <a:latin typeface="Arial" pitchFamily="34" charset="0"/>
              <a:cs typeface="Arial" pitchFamily="34" charset="0"/>
            </a:endParaRPr>
          </a:p>
        </p:txBody>
      </p:sp>
      <p:sp>
        <p:nvSpPr>
          <p:cNvPr id="5" name="4 CuadroTexto"/>
          <p:cNvSpPr txBox="1"/>
          <p:nvPr/>
        </p:nvSpPr>
        <p:spPr>
          <a:xfrm>
            <a:off x="683568" y="908720"/>
            <a:ext cx="7848872" cy="1477328"/>
          </a:xfrm>
          <a:prstGeom prst="rect">
            <a:avLst/>
          </a:prstGeom>
          <a:noFill/>
        </p:spPr>
        <p:txBody>
          <a:bodyPr wrap="square" rtlCol="0">
            <a:spAutoFit/>
          </a:bodyPr>
          <a:lstStyle/>
          <a:p>
            <a:pPr algn="just"/>
            <a:r>
              <a:rPr lang="es-ES" dirty="0" smtClean="0">
                <a:latin typeface="Arial" pitchFamily="34" charset="0"/>
                <a:cs typeface="Arial" pitchFamily="34" charset="0"/>
              </a:rPr>
              <a:t>Zona en la cual se precalienta y transporta el polímero a las partes siguientes. La profundidad del tornillo es constante y la longitud de esta zona es tal que hay una alimentación correcta hacia delante, ni deficiente ni excesiva.</a:t>
            </a:r>
            <a:endParaRPr lang="es-EC" dirty="0" smtClean="0">
              <a:latin typeface="Arial" pitchFamily="34" charset="0"/>
              <a:cs typeface="Arial" pitchFamily="34" charset="0"/>
            </a:endParaRPr>
          </a:p>
          <a:p>
            <a:endParaRPr lang="es-EC" dirty="0"/>
          </a:p>
        </p:txBody>
      </p:sp>
      <p:sp>
        <p:nvSpPr>
          <p:cNvPr id="6" name="1 Título"/>
          <p:cNvSpPr txBox="1">
            <a:spLocks/>
          </p:cNvSpPr>
          <p:nvPr/>
        </p:nvSpPr>
        <p:spPr>
          <a:xfrm>
            <a:off x="539552" y="177281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ZONA DE COMPRESIÓN</a:t>
            </a:r>
            <a:endParaRPr kumimoji="0" lang="es-EC" sz="2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7" name="6 CuadroTexto"/>
          <p:cNvSpPr txBox="1"/>
          <p:nvPr/>
        </p:nvSpPr>
        <p:spPr>
          <a:xfrm>
            <a:off x="683568" y="2708920"/>
            <a:ext cx="7848872" cy="1477328"/>
          </a:xfrm>
          <a:prstGeom prst="rect">
            <a:avLst/>
          </a:prstGeom>
          <a:noFill/>
        </p:spPr>
        <p:txBody>
          <a:bodyPr wrap="square" rtlCol="0">
            <a:spAutoFit/>
          </a:bodyPr>
          <a:lstStyle/>
          <a:p>
            <a:pPr algn="just"/>
            <a:r>
              <a:rPr lang="es-ES" dirty="0" smtClean="0">
                <a:latin typeface="Arial" pitchFamily="34" charset="0"/>
                <a:cs typeface="Arial" pitchFamily="34" charset="0"/>
              </a:rPr>
              <a:t>Esta zona tiene una profundidad de canal decreciente. Primeramente, se expulsa el aire atrapado entre los gránulos originales; en segundo lugar, se mejora la transferencia de calor desde las paredes del barril calentando conforme el material se vuelve menos espeso; en tercer lugar, se da el cambio de densidad que ocurre durante la fusión.</a:t>
            </a:r>
            <a:endParaRPr lang="es-EC" dirty="0">
              <a:latin typeface="Arial" pitchFamily="34" charset="0"/>
              <a:cs typeface="Arial" pitchFamily="34" charset="0"/>
            </a:endParaRPr>
          </a:p>
        </p:txBody>
      </p:sp>
      <p:sp>
        <p:nvSpPr>
          <p:cNvPr id="8" name="1 Título"/>
          <p:cNvSpPr txBox="1">
            <a:spLocks/>
          </p:cNvSpPr>
          <p:nvPr/>
        </p:nvSpPr>
        <p:spPr>
          <a:xfrm>
            <a:off x="611560" y="400506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ZONA DE DOSIFICACIÓN</a:t>
            </a:r>
            <a:endParaRPr kumimoji="0" lang="es-EC" sz="2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8 CuadroTexto"/>
          <p:cNvSpPr txBox="1"/>
          <p:nvPr/>
        </p:nvSpPr>
        <p:spPr>
          <a:xfrm>
            <a:off x="683568" y="4869160"/>
            <a:ext cx="7848872" cy="1200329"/>
          </a:xfrm>
          <a:prstGeom prst="rect">
            <a:avLst/>
          </a:prstGeom>
          <a:noFill/>
        </p:spPr>
        <p:txBody>
          <a:bodyPr wrap="square" rtlCol="0">
            <a:spAutoFit/>
          </a:bodyPr>
          <a:lstStyle/>
          <a:p>
            <a:pPr algn="just"/>
            <a:r>
              <a:rPr lang="es-ES" dirty="0" smtClean="0">
                <a:latin typeface="Arial" pitchFamily="34" charset="0"/>
                <a:cs typeface="Arial" pitchFamily="34" charset="0"/>
              </a:rPr>
              <a:t>Se encuentra una profundidad de tornillo constante. Su función es la homogenizar el material fundido y con ello suministrar a la región del dado material de calidad homogénea a temperatura y presión constante.</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a:bodyPr>
          <a:lstStyle/>
          <a:p>
            <a:pPr lvl="2" algn="ctr"/>
            <a:r>
              <a:rPr lang="es-ES" sz="2200" b="1" dirty="0" smtClean="0"/>
              <a:t>MECANISMOS DE FLUJO</a:t>
            </a:r>
            <a:endParaRPr lang="es-EC" sz="2200" dirty="0"/>
          </a:p>
        </p:txBody>
      </p:sp>
      <p:sp>
        <p:nvSpPr>
          <p:cNvPr id="5" name="4 CuadroTexto"/>
          <p:cNvSpPr txBox="1"/>
          <p:nvPr/>
        </p:nvSpPr>
        <p:spPr>
          <a:xfrm>
            <a:off x="827584" y="908720"/>
            <a:ext cx="7416824" cy="2031325"/>
          </a:xfrm>
          <a:prstGeom prst="rect">
            <a:avLst/>
          </a:prstGeom>
          <a:noFill/>
        </p:spPr>
        <p:txBody>
          <a:bodyPr wrap="square" rtlCol="0">
            <a:spAutoFit/>
          </a:bodyPr>
          <a:lstStyle/>
          <a:p>
            <a:r>
              <a:rPr lang="es-EC" b="1" dirty="0" smtClean="0">
                <a:latin typeface="Arial" pitchFamily="34" charset="0"/>
                <a:cs typeface="Arial" pitchFamily="34" charset="0"/>
              </a:rPr>
              <a:t>Fusión</a:t>
            </a:r>
          </a:p>
          <a:p>
            <a:endParaRPr lang="es-EC" b="1" dirty="0" smtClean="0">
              <a:latin typeface="Arial" pitchFamily="34" charset="0"/>
              <a:cs typeface="Arial" pitchFamily="34" charset="0"/>
            </a:endParaRPr>
          </a:p>
          <a:p>
            <a:pPr algn="just"/>
            <a:r>
              <a:rPr lang="es-ES" dirty="0" smtClean="0">
                <a:latin typeface="Arial" pitchFamily="34" charset="0"/>
                <a:cs typeface="Arial" pitchFamily="34" charset="0"/>
              </a:rPr>
              <a:t>Es producido por el calor que se conduce desde los calentadores del barril y el efecto de la fricción. El tornillo desprende la película fundida al girar y se mueve desde la cara frontal del hilo hacia el núcleo y luego barre de nuevo para establecer un movimiento rotatorio en frente del borde de conducción del hilo.</a:t>
            </a:r>
            <a:endParaRPr lang="es-EC" dirty="0">
              <a:latin typeface="Arial" pitchFamily="34" charset="0"/>
              <a:cs typeface="Arial" pitchFamily="34" charset="0"/>
            </a:endParaRPr>
          </a:p>
        </p:txBody>
      </p:sp>
      <p:pic>
        <p:nvPicPr>
          <p:cNvPr id="6" name="283 Imagen" descr="Charco fundido.png"/>
          <p:cNvPicPr/>
          <p:nvPr/>
        </p:nvPicPr>
        <p:blipFill>
          <a:blip r:embed="rId4" cstate="print"/>
          <a:srcRect l="7977" t="6344" r="37013" b="22357"/>
          <a:stretch>
            <a:fillRect/>
          </a:stretch>
        </p:blipFill>
        <p:spPr>
          <a:xfrm>
            <a:off x="2843808" y="3068960"/>
            <a:ext cx="3824635" cy="28747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683568" y="548680"/>
            <a:ext cx="7776864" cy="3724096"/>
          </a:xfrm>
          <a:prstGeom prst="rect">
            <a:avLst/>
          </a:prstGeom>
          <a:noFill/>
        </p:spPr>
        <p:txBody>
          <a:bodyPr wrap="square" rtlCol="0">
            <a:spAutoFit/>
          </a:bodyPr>
          <a:lstStyle/>
          <a:p>
            <a:r>
              <a:rPr lang="es-EC" b="1" dirty="0" smtClean="0">
                <a:latin typeface="Arial" pitchFamily="34" charset="0"/>
                <a:cs typeface="Arial" pitchFamily="34" charset="0"/>
              </a:rPr>
              <a:t>Transporte</a:t>
            </a:r>
          </a:p>
          <a:p>
            <a:endParaRPr lang="es-EC" b="1" dirty="0" smtClean="0">
              <a:latin typeface="Arial" pitchFamily="34" charset="0"/>
              <a:cs typeface="Arial" pitchFamily="34" charset="0"/>
            </a:endParaRPr>
          </a:p>
          <a:p>
            <a:pPr algn="just"/>
            <a:r>
              <a:rPr lang="es-ES" dirty="0" smtClean="0">
                <a:latin typeface="Arial" pitchFamily="34" charset="0"/>
                <a:cs typeface="Arial" pitchFamily="34" charset="0"/>
              </a:rPr>
              <a:t>Hay fricción tanto con el tornillo como con el barril, y esto conduce al mecanismo de transporte principal, el </a:t>
            </a:r>
            <a:r>
              <a:rPr lang="es-ES" i="1" dirty="0" smtClean="0">
                <a:latin typeface="Arial" pitchFamily="34" charset="0"/>
                <a:cs typeface="Arial" pitchFamily="34" charset="0"/>
              </a:rPr>
              <a:t>flujo de arrastre, </a:t>
            </a:r>
            <a:r>
              <a:rPr lang="es-ES" dirty="0" smtClean="0">
                <a:latin typeface="Arial" pitchFamily="34" charset="0"/>
                <a:cs typeface="Arial" pitchFamily="34" charset="0"/>
              </a:rPr>
              <a:t>que es el resultado de las fuerzas de fricción, y es  el equivalente al arrastre viscoso entre las placas estacionaria y móvil separadas por un medio viscoso. Se le opone la componente del </a:t>
            </a:r>
            <a:r>
              <a:rPr lang="es-ES" i="1" dirty="0" smtClean="0">
                <a:latin typeface="Arial" pitchFamily="34" charset="0"/>
                <a:cs typeface="Arial" pitchFamily="34" charset="0"/>
              </a:rPr>
              <a:t>flujo de presión </a:t>
            </a:r>
            <a:r>
              <a:rPr lang="es-ES" dirty="0" smtClean="0">
                <a:latin typeface="Arial" pitchFamily="34" charset="0"/>
                <a:cs typeface="Arial" pitchFamily="34" charset="0"/>
              </a:rPr>
              <a:t>producido por el gradiente de presión que hay a lo largo del extrusor. Hay un espacio finito entre el tornillo y el barril a través del cual se puede fugar el material. Este es también un flujo impulsado por presión y se denomina </a:t>
            </a:r>
            <a:r>
              <a:rPr lang="es-ES" i="1" dirty="0" smtClean="0">
                <a:latin typeface="Arial" pitchFamily="34" charset="0"/>
                <a:cs typeface="Arial" pitchFamily="34" charset="0"/>
              </a:rPr>
              <a:t>flujo de fuga.</a:t>
            </a:r>
          </a:p>
          <a:p>
            <a:pPr algn="ctr"/>
            <a:endParaRPr lang="es-ES" sz="1900" dirty="0" smtClean="0">
              <a:latin typeface="Arial" pitchFamily="34" charset="0"/>
              <a:cs typeface="Arial" pitchFamily="34" charset="0"/>
            </a:endParaRPr>
          </a:p>
          <a:p>
            <a:pPr algn="ctr"/>
            <a:r>
              <a:rPr lang="es-ES" sz="1900" dirty="0" smtClean="0">
                <a:latin typeface="Arial" pitchFamily="34" charset="0"/>
                <a:cs typeface="Arial" pitchFamily="34" charset="0"/>
              </a:rPr>
              <a:t>Flujo total = Flujo de arrastre – Flujo de presión – Flujo de fuga</a:t>
            </a:r>
            <a:endParaRPr lang="es-EC" sz="1900" dirty="0" smtClean="0">
              <a:latin typeface="Arial" pitchFamily="34" charset="0"/>
              <a:cs typeface="Arial" pitchFamily="34" charset="0"/>
            </a:endParaRPr>
          </a:p>
          <a:p>
            <a:pPr algn="just"/>
            <a:endParaRPr lang="es-EC" dirty="0">
              <a:latin typeface="Arial" pitchFamily="34" charset="0"/>
              <a:cs typeface="Arial" pitchFamily="34" charset="0"/>
            </a:endParaRPr>
          </a:p>
        </p:txBody>
      </p:sp>
      <p:graphicFrame>
        <p:nvGraphicFramePr>
          <p:cNvPr id="5" name="Object 1"/>
          <p:cNvGraphicFramePr>
            <a:graphicFrameLocks noChangeAspect="1"/>
          </p:cNvGraphicFramePr>
          <p:nvPr/>
        </p:nvGraphicFramePr>
        <p:xfrm>
          <a:off x="2209800" y="4191000"/>
          <a:ext cx="4672805" cy="1656184"/>
        </p:xfrm>
        <a:graphic>
          <a:graphicData uri="http://schemas.openxmlformats.org/presentationml/2006/ole">
            <p:oleObj spid="_x0000_s33794" r:id="rId5" imgW="4391025" imgH="1562100" progId="">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8"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FLUJO DE ARRASTRE</a:t>
            </a:r>
            <a:endParaRPr lang="es-EC" sz="2200" b="1" dirty="0">
              <a:latin typeface="Arial" pitchFamily="34" charset="0"/>
              <a:cs typeface="Arial" pitchFamily="34" charset="0"/>
            </a:endParaRPr>
          </a:p>
        </p:txBody>
      </p:sp>
      <p:pic>
        <p:nvPicPr>
          <p:cNvPr id="9" name="11 Imagen" descr="Esquema caracteristicas del tornillo.png"/>
          <p:cNvPicPr>
            <a:picLocks noChangeAspect="1" noChangeArrowheads="1"/>
          </p:cNvPicPr>
          <p:nvPr/>
        </p:nvPicPr>
        <p:blipFill>
          <a:blip r:embed="rId5" cstate="print"/>
          <a:srcRect l="19858" t="17523" r="18024" b="37462"/>
          <a:stretch>
            <a:fillRect/>
          </a:stretch>
        </p:blipFill>
        <p:spPr bwMode="auto">
          <a:xfrm>
            <a:off x="3851920" y="3356992"/>
            <a:ext cx="4421968" cy="1800200"/>
          </a:xfrm>
          <a:prstGeom prst="rect">
            <a:avLst/>
          </a:prstGeom>
          <a:noFill/>
        </p:spPr>
      </p:pic>
      <p:sp>
        <p:nvSpPr>
          <p:cNvPr id="10" name="9 CuadroTexto"/>
          <p:cNvSpPr txBox="1"/>
          <p:nvPr/>
        </p:nvSpPr>
        <p:spPr>
          <a:xfrm>
            <a:off x="683568" y="2996952"/>
            <a:ext cx="2736304" cy="2446824"/>
          </a:xfrm>
          <a:prstGeom prst="rect">
            <a:avLst/>
          </a:prstGeom>
          <a:noFill/>
        </p:spPr>
        <p:txBody>
          <a:bodyPr wrap="square" rtlCol="0">
            <a:spAutoFit/>
          </a:bodyPr>
          <a:lstStyle/>
          <a:p>
            <a:pPr algn="just">
              <a:lnSpc>
                <a:spcPct val="150000"/>
              </a:lnSpc>
              <a:spcAft>
                <a:spcPts val="0"/>
              </a:spcAft>
            </a:pPr>
            <a:r>
              <a:rPr lang="es-ES" dirty="0" smtClean="0">
                <a:latin typeface="Arial" pitchFamily="34" charset="0"/>
                <a:ea typeface="Times New Roman"/>
                <a:cs typeface="Arial" pitchFamily="34" charset="0"/>
              </a:rPr>
              <a:t>Donde:</a:t>
            </a:r>
            <a:endParaRPr lang="es-EC" dirty="0" smtClean="0">
              <a:latin typeface="Arial" pitchFamily="34" charset="0"/>
              <a:ea typeface="Times New Roman"/>
              <a:cs typeface="Arial" pitchFamily="34" charset="0"/>
            </a:endParaRPr>
          </a:p>
          <a:p>
            <a:pPr algn="just">
              <a:lnSpc>
                <a:spcPct val="150000"/>
              </a:lnSpc>
              <a:spcAft>
                <a:spcPts val="0"/>
              </a:spcAft>
            </a:pPr>
            <a:r>
              <a:rPr lang="es-ES" dirty="0" smtClean="0">
                <a:latin typeface="Arial" pitchFamily="34" charset="0"/>
                <a:ea typeface="Times New Roman"/>
                <a:cs typeface="Arial" pitchFamily="34" charset="0"/>
              </a:rPr>
              <a:t>D: Diámetro del tornillo</a:t>
            </a:r>
            <a:endParaRPr lang="es-EC" dirty="0" smtClean="0">
              <a:latin typeface="Arial" pitchFamily="34" charset="0"/>
              <a:ea typeface="Times New Roman"/>
              <a:cs typeface="Arial" pitchFamily="34" charset="0"/>
            </a:endParaRPr>
          </a:p>
          <a:p>
            <a:pPr algn="just">
              <a:lnSpc>
                <a:spcPct val="150000"/>
              </a:lnSpc>
              <a:spcAft>
                <a:spcPts val="0"/>
              </a:spcAft>
            </a:pPr>
            <a:r>
              <a:rPr lang="es-ES" dirty="0" smtClean="0">
                <a:latin typeface="Arial" pitchFamily="34" charset="0"/>
                <a:ea typeface="Times New Roman"/>
                <a:cs typeface="Arial" pitchFamily="34" charset="0"/>
              </a:rPr>
              <a:t>N: Rapidez del tornillo</a:t>
            </a:r>
            <a:endParaRPr lang="es-EC" dirty="0" smtClean="0">
              <a:latin typeface="Arial" pitchFamily="34" charset="0"/>
              <a:ea typeface="Times New Roman"/>
              <a:cs typeface="Arial" pitchFamily="34" charset="0"/>
            </a:endParaRPr>
          </a:p>
          <a:p>
            <a:pPr algn="just">
              <a:lnSpc>
                <a:spcPct val="150000"/>
              </a:lnSpc>
              <a:spcAft>
                <a:spcPts val="0"/>
              </a:spcAft>
            </a:pPr>
            <a:r>
              <a:rPr lang="es-ES" dirty="0" smtClean="0">
                <a:latin typeface="Arial" pitchFamily="34" charset="0"/>
                <a:ea typeface="Times New Roman"/>
                <a:cs typeface="Arial" pitchFamily="34" charset="0"/>
              </a:rPr>
              <a:t>H: Profundidad del canal</a:t>
            </a:r>
            <a:endParaRPr lang="es-EC" dirty="0" smtClean="0">
              <a:latin typeface="Arial" pitchFamily="34" charset="0"/>
              <a:ea typeface="Times New Roman"/>
              <a:cs typeface="Arial" pitchFamily="34" charset="0"/>
            </a:endParaRPr>
          </a:p>
          <a:p>
            <a:pPr algn="just">
              <a:lnSpc>
                <a:spcPct val="150000"/>
              </a:lnSpc>
              <a:spcAft>
                <a:spcPts val="0"/>
              </a:spcAft>
            </a:pPr>
            <a:r>
              <a:rPr lang="es-ES" dirty="0" smtClean="0">
                <a:latin typeface="Arial" pitchFamily="34" charset="0"/>
                <a:ea typeface="Times New Roman"/>
                <a:cs typeface="Arial" pitchFamily="34" charset="0"/>
              </a:rPr>
              <a:t>Ø: Angulo de hélice</a:t>
            </a:r>
            <a:endParaRPr lang="es-EC" dirty="0" smtClean="0">
              <a:latin typeface="Arial" pitchFamily="34" charset="0"/>
              <a:ea typeface="Times New Roman"/>
              <a:cs typeface="Arial" pitchFamily="34" charset="0"/>
            </a:endParaRPr>
          </a:p>
          <a:p>
            <a:endParaRPr lang="es-EC" dirty="0"/>
          </a:p>
        </p:txBody>
      </p:sp>
      <p:graphicFrame>
        <p:nvGraphicFramePr>
          <p:cNvPr id="11" name="Object 2"/>
          <p:cNvGraphicFramePr>
            <a:graphicFrameLocks noChangeAspect="1"/>
          </p:cNvGraphicFramePr>
          <p:nvPr/>
        </p:nvGraphicFramePr>
        <p:xfrm>
          <a:off x="2843808" y="1628800"/>
          <a:ext cx="3528392" cy="803690"/>
        </p:xfrm>
        <a:graphic>
          <a:graphicData uri="http://schemas.openxmlformats.org/presentationml/2006/ole">
            <p:oleObj spid="_x0000_s34819" name="Ecuación" r:id="rId6" imgW="1714500" imgH="3937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500062" y="0"/>
            <a:ext cx="8229600" cy="1143000"/>
          </a:xfrm>
        </p:spPr>
        <p:txBody>
          <a:bodyPr>
            <a:normAutofit/>
          </a:bodyPr>
          <a:lstStyle/>
          <a:p>
            <a:r>
              <a:rPr lang="es-EC" sz="2200" b="1" dirty="0" smtClean="0">
                <a:latin typeface="Arial" pitchFamily="34" charset="0"/>
                <a:cs typeface="Arial" pitchFamily="34" charset="0"/>
              </a:rPr>
              <a:t>FLUJO DE COMPRESIÓN</a:t>
            </a:r>
            <a:endParaRPr lang="es-EC" sz="2200" b="1" dirty="0">
              <a:latin typeface="Arial" pitchFamily="34" charset="0"/>
              <a:cs typeface="Arial" pitchFamily="34" charset="0"/>
            </a:endParaRPr>
          </a:p>
        </p:txBody>
      </p:sp>
      <p:sp>
        <p:nvSpPr>
          <p:cNvPr id="5" name="4 CuadroTexto"/>
          <p:cNvSpPr txBox="1"/>
          <p:nvPr/>
        </p:nvSpPr>
        <p:spPr>
          <a:xfrm>
            <a:off x="798438" y="2146250"/>
            <a:ext cx="7272808" cy="872034"/>
          </a:xfrm>
          <a:prstGeom prst="rect">
            <a:avLst/>
          </a:prstGeom>
          <a:noFill/>
        </p:spPr>
        <p:txBody>
          <a:bodyPr wrap="square" rtlCol="0">
            <a:spAutoFit/>
          </a:bodyPr>
          <a:lstStyle/>
          <a:p>
            <a:pPr algn="just">
              <a:lnSpc>
                <a:spcPct val="150000"/>
              </a:lnSpc>
              <a:spcAft>
                <a:spcPts val="0"/>
              </a:spcAft>
            </a:pPr>
            <a:r>
              <a:rPr lang="es-ES" dirty="0" smtClean="0">
                <a:latin typeface="Arial" pitchFamily="34" charset="0"/>
                <a:cs typeface="Arial" pitchFamily="34" charset="0"/>
              </a:rPr>
              <a:t>Hay presión alta en el extremo del dado y baja en el extremo de alimentación. </a:t>
            </a:r>
            <a:endParaRPr lang="es-EC" dirty="0">
              <a:latin typeface="Arial" pitchFamily="34" charset="0"/>
              <a:cs typeface="Arial" pitchFamily="34" charset="0"/>
            </a:endParaRPr>
          </a:p>
        </p:txBody>
      </p:sp>
      <p:graphicFrame>
        <p:nvGraphicFramePr>
          <p:cNvPr id="6" name="Object 3"/>
          <p:cNvGraphicFramePr>
            <a:graphicFrameLocks noChangeAspect="1"/>
          </p:cNvGraphicFramePr>
          <p:nvPr/>
        </p:nvGraphicFramePr>
        <p:xfrm>
          <a:off x="2971800" y="1209675"/>
          <a:ext cx="2651174" cy="798622"/>
        </p:xfrm>
        <a:graphic>
          <a:graphicData uri="http://schemas.openxmlformats.org/presentationml/2006/ole">
            <p:oleObj spid="_x0000_s35842" name="Ecuación" r:id="rId5" imgW="1485720" imgH="444240" progId="Equation.3">
              <p:embed/>
            </p:oleObj>
          </a:graphicData>
        </a:graphic>
      </p:graphicFrame>
      <p:sp>
        <p:nvSpPr>
          <p:cNvPr id="7" name="1 Título"/>
          <p:cNvSpPr txBox="1">
            <a:spLocks/>
          </p:cNvSpPr>
          <p:nvPr/>
        </p:nvSpPr>
        <p:spPr>
          <a:xfrm>
            <a:off x="654422" y="257829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FLUJO DE TOTAL</a:t>
            </a:r>
            <a:endParaRPr kumimoji="0" lang="es-EC" sz="2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8" name="Object 5"/>
          <p:cNvGraphicFramePr>
            <a:graphicFrameLocks noChangeAspect="1"/>
          </p:cNvGraphicFramePr>
          <p:nvPr/>
        </p:nvGraphicFramePr>
        <p:xfrm>
          <a:off x="2471737" y="5314950"/>
          <a:ext cx="4498975" cy="738187"/>
        </p:xfrm>
        <a:graphic>
          <a:graphicData uri="http://schemas.openxmlformats.org/presentationml/2006/ole">
            <p:oleObj spid="_x0000_s35843" name="Ecuación" r:id="rId6" imgW="2552400" imgH="419040" progId="Equation.3">
              <p:embed/>
            </p:oleObj>
          </a:graphicData>
        </a:graphic>
      </p:graphicFrame>
      <p:pic>
        <p:nvPicPr>
          <p:cNvPr id="9" name="8 Imagen" descr="Flujo total"/>
          <p:cNvPicPr/>
          <p:nvPr/>
        </p:nvPicPr>
        <p:blipFill>
          <a:blip r:embed="rId7" cstate="print"/>
          <a:srcRect l="36156" t="22012" r="28748" b="29559"/>
          <a:stretch>
            <a:fillRect/>
          </a:stretch>
        </p:blipFill>
        <p:spPr bwMode="auto">
          <a:xfrm>
            <a:off x="3534742" y="3442394"/>
            <a:ext cx="2448272" cy="1669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04800" y="381000"/>
            <a:ext cx="8229600" cy="1143000"/>
          </a:xfrm>
        </p:spPr>
        <p:txBody>
          <a:bodyPr/>
          <a:lstStyle/>
          <a:p>
            <a:pPr lvl="3" algn="ctr" rtl="0">
              <a:spcBef>
                <a:spcPct val="0"/>
              </a:spcBef>
            </a:pPr>
            <a:r>
              <a:rPr lang="es-ES" sz="2200" b="1" dirty="0" smtClean="0"/>
              <a:t>CÁLCULO DEL FLUJO TOTAL CUANDO NO SE CONOCE LA PRESIÓN DENTRO DEL CILINDRO</a:t>
            </a:r>
            <a:r>
              <a:rPr lang="es-EC" dirty="0"/>
              <a:t/>
            </a:r>
            <a:br>
              <a:rPr lang="es-EC" dirty="0"/>
            </a:br>
            <a:endParaRPr lang="es-EC" dirty="0"/>
          </a:p>
        </p:txBody>
      </p:sp>
      <p:sp>
        <p:nvSpPr>
          <p:cNvPr id="5" name="4 CuadroTexto"/>
          <p:cNvSpPr txBox="1"/>
          <p:nvPr/>
        </p:nvSpPr>
        <p:spPr>
          <a:xfrm>
            <a:off x="459160" y="1294731"/>
            <a:ext cx="7920880" cy="1200329"/>
          </a:xfrm>
          <a:prstGeom prst="rect">
            <a:avLst/>
          </a:prstGeom>
          <a:noFill/>
        </p:spPr>
        <p:txBody>
          <a:bodyPr wrap="square" rtlCol="0">
            <a:spAutoFit/>
          </a:bodyPr>
          <a:lstStyle/>
          <a:p>
            <a:pPr lvl="0"/>
            <a:r>
              <a:rPr lang="es-ES" dirty="0" smtClean="0">
                <a:latin typeface="Arial" pitchFamily="34" charset="0"/>
                <a:cs typeface="Arial" pitchFamily="34" charset="0"/>
              </a:rPr>
              <a:t>La salida de dados individuales depende, obviamente, de sus formas. En general: </a:t>
            </a:r>
            <a:endParaRPr lang="es-EC" dirty="0" smtClean="0">
              <a:latin typeface="Arial" pitchFamily="34" charset="0"/>
              <a:cs typeface="Arial" pitchFamily="34" charset="0"/>
            </a:endParaRPr>
          </a:p>
          <a:p>
            <a:r>
              <a:rPr lang="es-ES" dirty="0" smtClean="0"/>
              <a:t> </a:t>
            </a:r>
            <a:endParaRPr lang="es-EC" dirty="0" smtClean="0"/>
          </a:p>
          <a:p>
            <a:r>
              <a:rPr lang="es-ES" dirty="0" smtClean="0"/>
              <a:t> </a:t>
            </a:r>
            <a:endParaRPr lang="es-EC" dirty="0"/>
          </a:p>
        </p:txBody>
      </p:sp>
      <p:graphicFrame>
        <p:nvGraphicFramePr>
          <p:cNvPr id="6" name="5 Tabla"/>
          <p:cNvGraphicFramePr>
            <a:graphicFrameLocks noGrp="1"/>
          </p:cNvGraphicFramePr>
          <p:nvPr/>
        </p:nvGraphicFramePr>
        <p:xfrm>
          <a:off x="963216" y="2446858"/>
          <a:ext cx="6840760" cy="1800200"/>
        </p:xfrm>
        <a:graphic>
          <a:graphicData uri="http://schemas.openxmlformats.org/drawingml/2006/table">
            <a:tbl>
              <a:tblPr firstRow="1" bandRow="1">
                <a:tableStyleId>{5940675A-B579-460E-94D1-54222C63F5DA}</a:tableStyleId>
              </a:tblPr>
              <a:tblGrid>
                <a:gridCol w="1710190"/>
                <a:gridCol w="1710190"/>
                <a:gridCol w="1710190"/>
                <a:gridCol w="1710190"/>
              </a:tblGrid>
              <a:tr h="428061">
                <a:tc gridSpan="2">
                  <a:txBody>
                    <a:bodyPr/>
                    <a:lstStyle/>
                    <a:p>
                      <a:pPr algn="ctr"/>
                      <a:r>
                        <a:rPr lang="es-EC" dirty="0" smtClean="0">
                          <a:latin typeface="Arial" pitchFamily="34" charset="0"/>
                          <a:cs typeface="Arial" pitchFamily="34" charset="0"/>
                        </a:rPr>
                        <a:t>K</a:t>
                      </a:r>
                      <a:r>
                        <a:rPr lang="es-EC" baseline="0" dirty="0" smtClean="0">
                          <a:latin typeface="Arial" pitchFamily="34" charset="0"/>
                          <a:cs typeface="Arial" pitchFamily="34" charset="0"/>
                        </a:rPr>
                        <a:t> para cilindros</a:t>
                      </a:r>
                      <a:endParaRPr lang="es-EC" dirty="0">
                        <a:latin typeface="Arial" pitchFamily="34" charset="0"/>
                        <a:cs typeface="Arial" pitchFamily="34" charset="0"/>
                      </a:endParaRPr>
                    </a:p>
                  </a:txBody>
                  <a:tcPr/>
                </a:tc>
                <a:tc hMerge="1">
                  <a:txBody>
                    <a:bodyPr/>
                    <a:lstStyle/>
                    <a:p>
                      <a:endParaRPr lang="es-EC"/>
                    </a:p>
                  </a:txBody>
                  <a:tcPr/>
                </a:tc>
                <a:tc gridSpan="2">
                  <a:txBody>
                    <a:bodyPr/>
                    <a:lstStyle/>
                    <a:p>
                      <a:pPr algn="ctr"/>
                      <a:r>
                        <a:rPr lang="es-EC" dirty="0" smtClean="0">
                          <a:latin typeface="Arial" pitchFamily="34" charset="0"/>
                          <a:cs typeface="Arial" pitchFamily="34" charset="0"/>
                        </a:rPr>
                        <a:t>K para rectángulos</a:t>
                      </a:r>
                      <a:endParaRPr lang="es-EC" dirty="0">
                        <a:latin typeface="Arial" pitchFamily="34" charset="0"/>
                        <a:cs typeface="Arial" pitchFamily="34" charset="0"/>
                      </a:endParaRPr>
                    </a:p>
                  </a:txBody>
                  <a:tcPr/>
                </a:tc>
                <a:tc hMerge="1">
                  <a:txBody>
                    <a:bodyPr/>
                    <a:lstStyle/>
                    <a:p>
                      <a:endParaRPr lang="es-EC"/>
                    </a:p>
                  </a:txBody>
                  <a:tcPr/>
                </a:tc>
              </a:tr>
              <a:tr h="1372139">
                <a:tc>
                  <a:txBody>
                    <a:bodyPr/>
                    <a:lstStyle/>
                    <a:p>
                      <a:pPr algn="ctr"/>
                      <a:endParaRPr lang="es-EC" dirty="0" smtClean="0"/>
                    </a:p>
                    <a:p>
                      <a:pPr algn="ctr"/>
                      <a:endParaRPr lang="es-EC" dirty="0" smtClean="0"/>
                    </a:p>
                    <a:p>
                      <a:pPr algn="ctr"/>
                      <a:endParaRPr lang="es-EC" dirty="0" smtClean="0"/>
                    </a:p>
                    <a:p>
                      <a:pPr algn="ctr"/>
                      <a:endParaRPr lang="es-EC" dirty="0"/>
                    </a:p>
                  </a:txBody>
                  <a:tcPr/>
                </a:tc>
                <a:tc>
                  <a:txBody>
                    <a:bodyPr/>
                    <a:lstStyle/>
                    <a:p>
                      <a:pPr algn="l">
                        <a:buFont typeface="Arial" pitchFamily="34" charset="0"/>
                        <a:buChar char="•"/>
                      </a:pPr>
                      <a:r>
                        <a:rPr lang="es-EC" dirty="0" smtClean="0"/>
                        <a:t> </a:t>
                      </a:r>
                      <a:r>
                        <a:rPr lang="es-EC" dirty="0" smtClean="0">
                          <a:latin typeface="Arial" pitchFamily="34" charset="0"/>
                          <a:cs typeface="Arial" pitchFamily="34" charset="0"/>
                        </a:rPr>
                        <a:t>R = radio</a:t>
                      </a:r>
                    </a:p>
                    <a:p>
                      <a:pPr algn="l">
                        <a:buFont typeface="Arial" pitchFamily="34" charset="0"/>
                        <a:buChar char="•"/>
                      </a:pPr>
                      <a:r>
                        <a:rPr lang="es-EC" dirty="0" smtClean="0">
                          <a:latin typeface="Arial" pitchFamily="34" charset="0"/>
                          <a:cs typeface="Arial" pitchFamily="34" charset="0"/>
                        </a:rPr>
                        <a:t> L=longitud</a:t>
                      </a:r>
                      <a:endParaRPr lang="es-EC" dirty="0">
                        <a:latin typeface="Arial" pitchFamily="34" charset="0"/>
                        <a:cs typeface="Arial" pitchFamily="34" charset="0"/>
                      </a:endParaRPr>
                    </a:p>
                  </a:txBody>
                  <a:tcPr/>
                </a:tc>
                <a:tc>
                  <a:txBody>
                    <a:bodyPr/>
                    <a:lstStyle/>
                    <a:p>
                      <a:pPr algn="ctr"/>
                      <a:endParaRPr lang="es-EC" dirty="0"/>
                    </a:p>
                  </a:txBody>
                  <a:tcPr/>
                </a:tc>
                <a:tc>
                  <a:txBody>
                    <a:bodyPr/>
                    <a:lstStyle/>
                    <a:p>
                      <a:pPr algn="l">
                        <a:buFont typeface="Arial" pitchFamily="34" charset="0"/>
                        <a:buChar char="•"/>
                      </a:pPr>
                      <a:r>
                        <a:rPr lang="es-EC" dirty="0" smtClean="0">
                          <a:latin typeface="Arial" pitchFamily="34" charset="0"/>
                          <a:cs typeface="Arial" pitchFamily="34" charset="0"/>
                        </a:rPr>
                        <a:t> W = ancho</a:t>
                      </a:r>
                    </a:p>
                    <a:p>
                      <a:pPr algn="l">
                        <a:buFont typeface="Arial" pitchFamily="34" charset="0"/>
                        <a:buChar char="•"/>
                      </a:pPr>
                      <a:r>
                        <a:rPr lang="es-EC" baseline="0" dirty="0" smtClean="0">
                          <a:latin typeface="Arial" pitchFamily="34" charset="0"/>
                          <a:cs typeface="Arial" pitchFamily="34" charset="0"/>
                        </a:rPr>
                        <a:t> a = altura</a:t>
                      </a:r>
                    </a:p>
                    <a:p>
                      <a:pPr algn="l">
                        <a:buFont typeface="Arial" pitchFamily="34" charset="0"/>
                        <a:buChar char="•"/>
                      </a:pPr>
                      <a:r>
                        <a:rPr lang="es-EC" baseline="0" dirty="0" smtClean="0">
                          <a:latin typeface="Arial" pitchFamily="34" charset="0"/>
                          <a:cs typeface="Arial" pitchFamily="34" charset="0"/>
                        </a:rPr>
                        <a:t> L = longitud</a:t>
                      </a:r>
                      <a:endParaRPr lang="es-EC" dirty="0">
                        <a:latin typeface="Arial" pitchFamily="34" charset="0"/>
                        <a:cs typeface="Arial" pitchFamily="34" charset="0"/>
                      </a:endParaRPr>
                    </a:p>
                  </a:txBody>
                  <a:tcPr/>
                </a:tc>
              </a:tr>
            </a:tbl>
          </a:graphicData>
        </a:graphic>
      </p:graphicFrame>
      <p:graphicFrame>
        <p:nvGraphicFramePr>
          <p:cNvPr id="7" name="6 Objeto"/>
          <p:cNvGraphicFramePr>
            <a:graphicFrameLocks noChangeAspect="1"/>
          </p:cNvGraphicFramePr>
          <p:nvPr/>
        </p:nvGraphicFramePr>
        <p:xfrm>
          <a:off x="1611288" y="1726778"/>
          <a:ext cx="972118" cy="641598"/>
        </p:xfrm>
        <a:graphic>
          <a:graphicData uri="http://schemas.openxmlformats.org/presentationml/2006/ole">
            <p:oleObj spid="_x0000_s36866" name="Ecuación" r:id="rId5" imgW="634680" imgH="419040" progId="Equation.3">
              <p:embed/>
            </p:oleObj>
          </a:graphicData>
        </a:graphic>
      </p:graphicFrame>
      <p:graphicFrame>
        <p:nvGraphicFramePr>
          <p:cNvPr id="8" name="Object 5"/>
          <p:cNvGraphicFramePr>
            <a:graphicFrameLocks noChangeAspect="1"/>
          </p:cNvGraphicFramePr>
          <p:nvPr/>
        </p:nvGraphicFramePr>
        <p:xfrm>
          <a:off x="595313" y="5399087"/>
          <a:ext cx="5345112" cy="655638"/>
        </p:xfrm>
        <a:graphic>
          <a:graphicData uri="http://schemas.openxmlformats.org/presentationml/2006/ole">
            <p:oleObj spid="_x0000_s36867" name="Ecuación" r:id="rId6" imgW="3733560" imgH="457200" progId="Equation.3">
              <p:embed/>
            </p:oleObj>
          </a:graphicData>
        </a:graphic>
      </p:graphicFrame>
      <p:sp>
        <p:nvSpPr>
          <p:cNvPr id="9" name="8 CuadroTexto"/>
          <p:cNvSpPr txBox="1"/>
          <p:nvPr/>
        </p:nvSpPr>
        <p:spPr>
          <a:xfrm>
            <a:off x="531168" y="4607098"/>
            <a:ext cx="6912768" cy="369332"/>
          </a:xfrm>
          <a:prstGeom prst="rect">
            <a:avLst/>
          </a:prstGeom>
          <a:noFill/>
        </p:spPr>
        <p:txBody>
          <a:bodyPr wrap="square" rtlCol="0">
            <a:spAutoFit/>
          </a:bodyPr>
          <a:lstStyle/>
          <a:p>
            <a:r>
              <a:rPr lang="es-EC" dirty="0" smtClean="0">
                <a:latin typeface="Arial" pitchFamily="34" charset="0"/>
                <a:cs typeface="Arial" pitchFamily="34" charset="0"/>
              </a:rPr>
              <a:t>Utilizando la formula del flujo total en función de la longitud:</a:t>
            </a:r>
            <a:endParaRPr lang="es-EC" dirty="0">
              <a:latin typeface="Arial" pitchFamily="34" charset="0"/>
              <a:cs typeface="Arial" pitchFamily="34" charset="0"/>
            </a:endParaRPr>
          </a:p>
        </p:txBody>
      </p:sp>
      <p:graphicFrame>
        <p:nvGraphicFramePr>
          <p:cNvPr id="10" name="Object 7"/>
          <p:cNvGraphicFramePr>
            <a:graphicFrameLocks noChangeAspect="1"/>
          </p:cNvGraphicFramePr>
          <p:nvPr/>
        </p:nvGraphicFramePr>
        <p:xfrm>
          <a:off x="6781800" y="4648200"/>
          <a:ext cx="1656184" cy="1238772"/>
        </p:xfrm>
        <a:graphic>
          <a:graphicData uri="http://schemas.openxmlformats.org/presentationml/2006/ole">
            <p:oleObj spid="_x0000_s36868" name="Ecuación" r:id="rId7" imgW="1117440" imgH="876240" progId="Equation.3">
              <p:embed/>
            </p:oleObj>
          </a:graphicData>
        </a:graphic>
      </p:graphicFrame>
      <p:graphicFrame>
        <p:nvGraphicFramePr>
          <p:cNvPr id="36869" name="Object 5"/>
          <p:cNvGraphicFramePr>
            <a:graphicFrameLocks noChangeAspect="1"/>
          </p:cNvGraphicFramePr>
          <p:nvPr/>
        </p:nvGraphicFramePr>
        <p:xfrm>
          <a:off x="1403350" y="3357563"/>
          <a:ext cx="1152525" cy="688975"/>
        </p:xfrm>
        <a:graphic>
          <a:graphicData uri="http://schemas.openxmlformats.org/presentationml/2006/ole">
            <p:oleObj spid="_x0000_s36869" name="Ecuación" r:id="rId8" imgW="711000" imgH="419040" progId="Equation.3">
              <p:embed/>
            </p:oleObj>
          </a:graphicData>
        </a:graphic>
      </p:graphicFrame>
      <p:graphicFrame>
        <p:nvGraphicFramePr>
          <p:cNvPr id="36870" name="Object 6"/>
          <p:cNvGraphicFramePr>
            <a:graphicFrameLocks noChangeAspect="1"/>
          </p:cNvGraphicFramePr>
          <p:nvPr/>
        </p:nvGraphicFramePr>
        <p:xfrm>
          <a:off x="4787900" y="3284538"/>
          <a:ext cx="1130300" cy="690562"/>
        </p:xfrm>
        <a:graphic>
          <a:graphicData uri="http://schemas.openxmlformats.org/presentationml/2006/ole">
            <p:oleObj spid="_x0000_s36870" name="Ecuación" r:id="rId9" imgW="698400" imgH="419040"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3075" name="Rectangle 11"/>
          <p:cNvSpPr>
            <a:spLocks noGrp="1"/>
          </p:cNvSpPr>
          <p:nvPr>
            <p:ph type="body" idx="4294967295"/>
          </p:nvPr>
        </p:nvSpPr>
        <p:spPr>
          <a:xfrm>
            <a:off x="457200" y="533400"/>
            <a:ext cx="8229600" cy="5592763"/>
          </a:xfrm>
        </p:spPr>
        <p:txBody>
          <a:bodyPr/>
          <a:lstStyle/>
          <a:p>
            <a:pPr eaLnBrk="1" hangingPunct="1">
              <a:buFont typeface="Arial" charset="0"/>
              <a:buNone/>
            </a:pPr>
            <a:endParaRPr lang="es-ES" smtClean="0"/>
          </a:p>
          <a:p>
            <a:pPr eaLnBrk="1" hangingPunct="1">
              <a:buFont typeface="Arial" charset="0"/>
              <a:buNone/>
            </a:pPr>
            <a:endParaRPr lang="es-ES" smtClean="0"/>
          </a:p>
        </p:txBody>
      </p:sp>
      <p:sp>
        <p:nvSpPr>
          <p:cNvPr id="4" name="3 CuadroTexto"/>
          <p:cNvSpPr txBox="1"/>
          <p:nvPr/>
        </p:nvSpPr>
        <p:spPr>
          <a:xfrm>
            <a:off x="1981200" y="609600"/>
            <a:ext cx="5040560" cy="400110"/>
          </a:xfrm>
          <a:prstGeom prst="rect">
            <a:avLst/>
          </a:prstGeom>
          <a:noFill/>
        </p:spPr>
        <p:txBody>
          <a:bodyPr wrap="square" rtlCol="0">
            <a:spAutoFit/>
          </a:bodyPr>
          <a:lstStyle/>
          <a:p>
            <a:pPr algn="ctr"/>
            <a:r>
              <a:rPr lang="es-EC" sz="2000" b="1" dirty="0" smtClean="0">
                <a:latin typeface="Arial" pitchFamily="34" charset="0"/>
                <a:cs typeface="Arial" pitchFamily="34" charset="0"/>
              </a:rPr>
              <a:t>ANTECEDENTES</a:t>
            </a:r>
            <a:endParaRPr lang="es-EC" sz="2000" b="1" dirty="0">
              <a:latin typeface="Arial" pitchFamily="34" charset="0"/>
              <a:cs typeface="Arial" pitchFamily="34" charset="0"/>
            </a:endParaRPr>
          </a:p>
        </p:txBody>
      </p:sp>
      <p:sp>
        <p:nvSpPr>
          <p:cNvPr id="5" name="4 CuadroTexto"/>
          <p:cNvSpPr txBox="1"/>
          <p:nvPr/>
        </p:nvSpPr>
        <p:spPr>
          <a:xfrm>
            <a:off x="613048" y="1833736"/>
            <a:ext cx="4680520" cy="3970318"/>
          </a:xfrm>
          <a:prstGeom prst="rect">
            <a:avLst/>
          </a:prstGeom>
          <a:noFill/>
        </p:spPr>
        <p:txBody>
          <a:bodyPr wrap="square" rtlCol="0">
            <a:spAutoFit/>
          </a:bodyPr>
          <a:lstStyle/>
          <a:p>
            <a:pPr>
              <a:buFont typeface="Arial" pitchFamily="34" charset="0"/>
              <a:buChar char="•"/>
            </a:pPr>
            <a:r>
              <a:rPr lang="es-EC" dirty="0">
                <a:latin typeface="Arial" pitchFamily="34" charset="0"/>
                <a:cs typeface="Arial" pitchFamily="34" charset="0"/>
              </a:rPr>
              <a:t> </a:t>
            </a:r>
            <a:r>
              <a:rPr lang="es-EC" dirty="0" smtClean="0">
                <a:latin typeface="Arial" pitchFamily="34" charset="0"/>
                <a:cs typeface="Arial" pitchFamily="34" charset="0"/>
              </a:rPr>
              <a:t>Producción de 60000 millones de toneladas de plástico anuales</a:t>
            </a:r>
          </a:p>
          <a:p>
            <a:endParaRPr lang="es-EC" dirty="0" smtClean="0">
              <a:latin typeface="Arial" pitchFamily="34" charset="0"/>
              <a:cs typeface="Arial" pitchFamily="34" charset="0"/>
            </a:endParaRPr>
          </a:p>
          <a:p>
            <a:pPr>
              <a:buFont typeface="Arial" pitchFamily="34" charset="0"/>
              <a:buChar char="•"/>
            </a:pPr>
            <a:r>
              <a:rPr lang="es-EC" dirty="0">
                <a:latin typeface="Arial" pitchFamily="34" charset="0"/>
                <a:cs typeface="Arial" pitchFamily="34" charset="0"/>
              </a:rPr>
              <a:t> </a:t>
            </a:r>
            <a:r>
              <a:rPr lang="es-EC" dirty="0" smtClean="0">
                <a:latin typeface="Arial" pitchFamily="34" charset="0"/>
                <a:cs typeface="Arial" pitchFamily="34" charset="0"/>
              </a:rPr>
              <a:t>De las 1500 toneladas de basura que se generan en Quito el 14% es plástico</a:t>
            </a:r>
          </a:p>
          <a:p>
            <a:endParaRPr lang="es-EC" dirty="0" smtClean="0">
              <a:latin typeface="Arial" pitchFamily="34" charset="0"/>
              <a:cs typeface="Arial" pitchFamily="34" charset="0"/>
            </a:endParaRPr>
          </a:p>
          <a:p>
            <a:pPr>
              <a:buFont typeface="Arial" pitchFamily="34" charset="0"/>
              <a:buChar char="•"/>
            </a:pPr>
            <a:r>
              <a:rPr lang="es-EC" dirty="0">
                <a:latin typeface="Arial" pitchFamily="34" charset="0"/>
                <a:cs typeface="Arial" pitchFamily="34" charset="0"/>
              </a:rPr>
              <a:t> </a:t>
            </a:r>
            <a:r>
              <a:rPr lang="es-EC" dirty="0" smtClean="0">
                <a:latin typeface="Arial" pitchFamily="34" charset="0"/>
                <a:cs typeface="Arial" pitchFamily="34" charset="0"/>
              </a:rPr>
              <a:t>3% a 5% se recicla</a:t>
            </a:r>
          </a:p>
          <a:p>
            <a:pPr>
              <a:buFont typeface="Arial" pitchFamily="34" charset="0"/>
              <a:buChar char="•"/>
            </a:pPr>
            <a:endParaRPr lang="es-EC" dirty="0">
              <a:latin typeface="Arial" pitchFamily="34" charset="0"/>
              <a:cs typeface="Arial" pitchFamily="34" charset="0"/>
            </a:endParaRPr>
          </a:p>
          <a:p>
            <a:pPr>
              <a:buFont typeface="Arial" pitchFamily="34" charset="0"/>
              <a:buChar char="•"/>
            </a:pPr>
            <a:r>
              <a:rPr lang="es-EC" dirty="0" smtClean="0">
                <a:latin typeface="Arial" pitchFamily="34" charset="0"/>
                <a:cs typeface="Arial" pitchFamily="34" charset="0"/>
              </a:rPr>
              <a:t> Limitada capacidad de autodestrucción</a:t>
            </a:r>
          </a:p>
          <a:p>
            <a:pPr>
              <a:buFont typeface="Arial" pitchFamily="34" charset="0"/>
              <a:buChar char="•"/>
            </a:pPr>
            <a:endParaRPr lang="es-EC" dirty="0">
              <a:latin typeface="Arial" pitchFamily="34" charset="0"/>
              <a:cs typeface="Arial" pitchFamily="34" charset="0"/>
            </a:endParaRPr>
          </a:p>
          <a:p>
            <a:pPr>
              <a:buFont typeface="Arial" pitchFamily="34" charset="0"/>
              <a:buChar char="•"/>
            </a:pPr>
            <a:r>
              <a:rPr lang="es-EC" dirty="0" smtClean="0">
                <a:latin typeface="Arial" pitchFamily="34" charset="0"/>
                <a:cs typeface="Arial" pitchFamily="34" charset="0"/>
              </a:rPr>
              <a:t> Gran contaminación</a:t>
            </a:r>
          </a:p>
          <a:p>
            <a:pPr>
              <a:buFont typeface="Arial" pitchFamily="34" charset="0"/>
              <a:buChar char="•"/>
            </a:pPr>
            <a:endParaRPr lang="es-EC" dirty="0">
              <a:latin typeface="Arial" pitchFamily="34" charset="0"/>
              <a:cs typeface="Arial" pitchFamily="34" charset="0"/>
            </a:endParaRPr>
          </a:p>
          <a:p>
            <a:pPr>
              <a:buFont typeface="Arial" pitchFamily="34" charset="0"/>
              <a:buChar char="•"/>
            </a:pPr>
            <a:r>
              <a:rPr lang="es-EC" dirty="0" smtClean="0">
                <a:latin typeface="Arial" pitchFamily="34" charset="0"/>
                <a:cs typeface="Arial" pitchFamily="34" charset="0"/>
              </a:rPr>
              <a:t> Los plásticos son derivados del petróleo, un producto cada vez mas caro y escaso</a:t>
            </a:r>
            <a:endParaRPr lang="es-EC" dirty="0">
              <a:latin typeface="Arial" pitchFamily="34" charset="0"/>
              <a:cs typeface="Arial" pitchFamily="34" charset="0"/>
            </a:endParaRPr>
          </a:p>
        </p:txBody>
      </p:sp>
      <p:pic>
        <p:nvPicPr>
          <p:cNvPr id="6" name="Picture 1"/>
          <p:cNvPicPr>
            <a:picLocks noChangeAspect="1" noChangeArrowheads="1"/>
          </p:cNvPicPr>
          <p:nvPr/>
        </p:nvPicPr>
        <p:blipFill>
          <a:blip r:embed="rId4" cstate="print"/>
          <a:srcRect l="24902" t="31250" r="25293" b="21875"/>
          <a:stretch>
            <a:fillRect/>
          </a:stretch>
        </p:blipFill>
        <p:spPr bwMode="auto">
          <a:xfrm>
            <a:off x="5581600" y="2625824"/>
            <a:ext cx="2990706" cy="2111087"/>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graphicFrame>
        <p:nvGraphicFramePr>
          <p:cNvPr id="4" name="Object 1"/>
          <p:cNvGraphicFramePr>
            <a:graphicFrameLocks noChangeAspect="1"/>
          </p:cNvGraphicFramePr>
          <p:nvPr/>
        </p:nvGraphicFramePr>
        <p:xfrm>
          <a:off x="966788" y="476250"/>
          <a:ext cx="4071937" cy="936625"/>
        </p:xfrm>
        <a:graphic>
          <a:graphicData uri="http://schemas.openxmlformats.org/presentationml/2006/ole">
            <p:oleObj spid="_x0000_s37890" name="Ecuación" r:id="rId5" imgW="3111480" imgH="711000" progId="Equation.3">
              <p:embed/>
            </p:oleObj>
          </a:graphicData>
        </a:graphic>
      </p:graphicFrame>
      <p:graphicFrame>
        <p:nvGraphicFramePr>
          <p:cNvPr id="5" name="Object 3"/>
          <p:cNvGraphicFramePr>
            <a:graphicFrameLocks noChangeAspect="1"/>
          </p:cNvGraphicFramePr>
          <p:nvPr/>
        </p:nvGraphicFramePr>
        <p:xfrm>
          <a:off x="1047750" y="1412875"/>
          <a:ext cx="3709988" cy="647700"/>
        </p:xfrm>
        <a:graphic>
          <a:graphicData uri="http://schemas.openxmlformats.org/presentationml/2006/ole">
            <p:oleObj spid="_x0000_s37891" name="Ecuación" r:id="rId6" imgW="2781000" imgH="482400" progId="Equation.3">
              <p:embed/>
            </p:oleObj>
          </a:graphicData>
        </a:graphic>
      </p:graphicFrame>
      <p:graphicFrame>
        <p:nvGraphicFramePr>
          <p:cNvPr id="6" name="Object 5"/>
          <p:cNvGraphicFramePr>
            <a:graphicFrameLocks noChangeAspect="1"/>
          </p:cNvGraphicFramePr>
          <p:nvPr/>
        </p:nvGraphicFramePr>
        <p:xfrm>
          <a:off x="1106488" y="2357438"/>
          <a:ext cx="3979862" cy="3654425"/>
        </p:xfrm>
        <a:graphic>
          <a:graphicData uri="http://schemas.openxmlformats.org/presentationml/2006/ole">
            <p:oleObj spid="_x0000_s37892" name="Ecuación" r:id="rId7" imgW="3136680" imgH="2882880" progId="Equation.3">
              <p:embed/>
            </p:oleObj>
          </a:graphicData>
        </a:graphic>
      </p:graphicFrame>
      <p:graphicFrame>
        <p:nvGraphicFramePr>
          <p:cNvPr id="8" name="Object 1"/>
          <p:cNvGraphicFramePr>
            <a:graphicFrameLocks noChangeAspect="1"/>
          </p:cNvGraphicFramePr>
          <p:nvPr/>
        </p:nvGraphicFramePr>
        <p:xfrm>
          <a:off x="966788" y="476250"/>
          <a:ext cx="4071937" cy="936625"/>
        </p:xfrm>
        <a:graphic>
          <a:graphicData uri="http://schemas.openxmlformats.org/presentationml/2006/ole">
            <p:oleObj spid="_x0000_s37893" name="Ecuación" r:id="rId8" imgW="3111480" imgH="711000" progId="Equation.3">
              <p:embed/>
            </p:oleObj>
          </a:graphicData>
        </a:graphic>
      </p:graphicFrame>
      <p:graphicFrame>
        <p:nvGraphicFramePr>
          <p:cNvPr id="9" name="Object 3"/>
          <p:cNvGraphicFramePr>
            <a:graphicFrameLocks noChangeAspect="1"/>
          </p:cNvGraphicFramePr>
          <p:nvPr/>
        </p:nvGraphicFramePr>
        <p:xfrm>
          <a:off x="1047750" y="1412875"/>
          <a:ext cx="3709988" cy="647700"/>
        </p:xfrm>
        <a:graphic>
          <a:graphicData uri="http://schemas.openxmlformats.org/presentationml/2006/ole">
            <p:oleObj spid="_x0000_s37894" name="Ecuación" r:id="rId9" imgW="2781000" imgH="482400" progId="Equation.3">
              <p:embed/>
            </p:oleObj>
          </a:graphicData>
        </a:graphic>
      </p:graphicFrame>
      <p:graphicFrame>
        <p:nvGraphicFramePr>
          <p:cNvPr id="10" name="Object 5"/>
          <p:cNvGraphicFramePr>
            <a:graphicFrameLocks noChangeAspect="1"/>
          </p:cNvGraphicFramePr>
          <p:nvPr/>
        </p:nvGraphicFramePr>
        <p:xfrm>
          <a:off x="1106488" y="2357438"/>
          <a:ext cx="3979862" cy="3654425"/>
        </p:xfrm>
        <a:graphic>
          <a:graphicData uri="http://schemas.openxmlformats.org/presentationml/2006/ole">
            <p:oleObj spid="_x0000_s37895" name="Ecuación" r:id="rId10" imgW="3136680" imgH="2882880" progId="Equation.3">
              <p:embed/>
            </p:oleObj>
          </a:graphicData>
        </a:graphic>
      </p:graphicFrame>
      <p:sp>
        <p:nvSpPr>
          <p:cNvPr id="11" name="10 CuadroTexto"/>
          <p:cNvSpPr txBox="1"/>
          <p:nvPr/>
        </p:nvSpPr>
        <p:spPr>
          <a:xfrm>
            <a:off x="5638800" y="3429000"/>
            <a:ext cx="2664296"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a:p>
        </p:txBody>
      </p:sp>
      <p:graphicFrame>
        <p:nvGraphicFramePr>
          <p:cNvPr id="12" name="Object 7"/>
          <p:cNvGraphicFramePr>
            <a:graphicFrameLocks noChangeAspect="1"/>
          </p:cNvGraphicFramePr>
          <p:nvPr/>
        </p:nvGraphicFramePr>
        <p:xfrm>
          <a:off x="5710808" y="3789040"/>
          <a:ext cx="2366621" cy="1512168"/>
        </p:xfrm>
        <a:graphic>
          <a:graphicData uri="http://schemas.openxmlformats.org/presentationml/2006/ole">
            <p:oleObj spid="_x0000_s37896" name="Ecuación" r:id="rId11" imgW="1434960" imgH="91440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pPr algn="l"/>
            <a:r>
              <a:rPr lang="es-EC" sz="2200" b="1" dirty="0" smtClean="0">
                <a:latin typeface="Arial" pitchFamily="34" charset="0"/>
                <a:cs typeface="Arial" pitchFamily="34" charset="0"/>
              </a:rPr>
              <a:t>SABIENDO QUE</a:t>
            </a:r>
            <a:r>
              <a:rPr lang="es-EC" sz="2200" dirty="0" smtClean="0">
                <a:latin typeface="Arial" pitchFamily="34" charset="0"/>
                <a:cs typeface="Arial" pitchFamily="34" charset="0"/>
              </a:rPr>
              <a:t>:</a:t>
            </a:r>
            <a:endParaRPr lang="es-EC" sz="2200" dirty="0">
              <a:latin typeface="Arial" pitchFamily="34" charset="0"/>
              <a:cs typeface="Arial" pitchFamily="34" charset="0"/>
            </a:endParaRPr>
          </a:p>
        </p:txBody>
      </p:sp>
      <p:pic>
        <p:nvPicPr>
          <p:cNvPr id="5" name="4 Imagen"/>
          <p:cNvPicPr/>
          <p:nvPr/>
        </p:nvPicPr>
        <p:blipFill>
          <a:blip r:embed="rId5" cstate="print"/>
          <a:srcRect/>
          <a:stretch>
            <a:fillRect/>
          </a:stretch>
        </p:blipFill>
        <p:spPr bwMode="auto">
          <a:xfrm>
            <a:off x="4283968" y="2276872"/>
            <a:ext cx="4608512" cy="3024336"/>
          </a:xfrm>
          <a:prstGeom prst="rect">
            <a:avLst/>
          </a:prstGeom>
          <a:noFill/>
          <a:ln w="9525">
            <a:noFill/>
            <a:miter lim="800000"/>
            <a:headEnd/>
            <a:tailEnd/>
          </a:ln>
        </p:spPr>
      </p:pic>
      <p:graphicFrame>
        <p:nvGraphicFramePr>
          <p:cNvPr id="6" name="Object 3"/>
          <p:cNvGraphicFramePr>
            <a:graphicFrameLocks noChangeAspect="1"/>
          </p:cNvGraphicFramePr>
          <p:nvPr/>
        </p:nvGraphicFramePr>
        <p:xfrm>
          <a:off x="467544" y="1268760"/>
          <a:ext cx="1512168" cy="1401553"/>
        </p:xfrm>
        <a:graphic>
          <a:graphicData uri="http://schemas.openxmlformats.org/presentationml/2006/ole">
            <p:oleObj spid="_x0000_s38914" name="Mathcad" r:id="rId6" imgW="1000080" imgH="971640" progId="Mathcad">
              <p:link updateAutomatic="1"/>
            </p:oleObj>
          </a:graphicData>
        </a:graphic>
      </p:graphicFrame>
      <p:sp>
        <p:nvSpPr>
          <p:cNvPr id="7" name="6 CuadroTexto"/>
          <p:cNvSpPr txBox="1"/>
          <p:nvPr/>
        </p:nvSpPr>
        <p:spPr>
          <a:xfrm>
            <a:off x="2051720" y="1196752"/>
            <a:ext cx="4032448" cy="1524007"/>
          </a:xfrm>
          <a:prstGeom prst="rect">
            <a:avLst/>
          </a:prstGeom>
          <a:noFill/>
        </p:spPr>
        <p:txBody>
          <a:bodyPr wrap="square" rtlCol="0">
            <a:spAutoFit/>
          </a:bodyPr>
          <a:lstStyle/>
          <a:p>
            <a:pPr>
              <a:lnSpc>
                <a:spcPct val="150000"/>
              </a:lnSpc>
            </a:pPr>
            <a:r>
              <a:rPr lang="es-EC" sz="1600" dirty="0" smtClean="0">
                <a:latin typeface="Arial" pitchFamily="34" charset="0"/>
                <a:cs typeface="Arial" pitchFamily="34" charset="0"/>
              </a:rPr>
              <a:t>Longitud total</a:t>
            </a:r>
          </a:p>
          <a:p>
            <a:pPr>
              <a:lnSpc>
                <a:spcPct val="150000"/>
              </a:lnSpc>
            </a:pPr>
            <a:r>
              <a:rPr lang="es-EC" sz="1600" dirty="0" smtClean="0">
                <a:latin typeface="Arial" pitchFamily="34" charset="0"/>
                <a:cs typeface="Arial" pitchFamily="34" charset="0"/>
              </a:rPr>
              <a:t>Longitud de la zona de dosificación</a:t>
            </a:r>
          </a:p>
          <a:p>
            <a:pPr>
              <a:lnSpc>
                <a:spcPct val="150000"/>
              </a:lnSpc>
            </a:pPr>
            <a:r>
              <a:rPr lang="es-EC" sz="1600" dirty="0" smtClean="0">
                <a:latin typeface="Arial" pitchFamily="34" charset="0"/>
                <a:cs typeface="Arial" pitchFamily="34" charset="0"/>
              </a:rPr>
              <a:t>Diámetro</a:t>
            </a:r>
          </a:p>
          <a:p>
            <a:pPr>
              <a:lnSpc>
                <a:spcPct val="150000"/>
              </a:lnSpc>
            </a:pPr>
            <a:r>
              <a:rPr lang="es-EC" sz="1600" dirty="0" smtClean="0">
                <a:latin typeface="Arial" pitchFamily="34" charset="0"/>
                <a:cs typeface="Arial" pitchFamily="34" charset="0"/>
              </a:rPr>
              <a:t>Ángulo de hélice</a:t>
            </a:r>
          </a:p>
        </p:txBody>
      </p:sp>
      <p:sp>
        <p:nvSpPr>
          <p:cNvPr id="8" name="7 CuadroTexto"/>
          <p:cNvSpPr txBox="1"/>
          <p:nvPr/>
        </p:nvSpPr>
        <p:spPr>
          <a:xfrm>
            <a:off x="467544" y="3068960"/>
            <a:ext cx="4608512" cy="369332"/>
          </a:xfrm>
          <a:prstGeom prst="rect">
            <a:avLst/>
          </a:prstGeom>
          <a:noFill/>
        </p:spPr>
        <p:txBody>
          <a:bodyPr wrap="square" rtlCol="0">
            <a:spAutoFit/>
          </a:bodyPr>
          <a:lstStyle/>
          <a:p>
            <a:r>
              <a:rPr lang="es-EC" dirty="0" smtClean="0">
                <a:latin typeface="Arial" pitchFamily="34" charset="0"/>
                <a:cs typeface="Arial" pitchFamily="34" charset="0"/>
              </a:rPr>
              <a:t>Velocidad de giro del husillo:</a:t>
            </a:r>
            <a:endParaRPr lang="es-EC" dirty="0">
              <a:latin typeface="Arial" pitchFamily="34" charset="0"/>
              <a:cs typeface="Arial" pitchFamily="34" charset="0"/>
            </a:endParaRPr>
          </a:p>
        </p:txBody>
      </p:sp>
      <p:graphicFrame>
        <p:nvGraphicFramePr>
          <p:cNvPr id="9" name="Object 4"/>
          <p:cNvGraphicFramePr>
            <a:graphicFrameLocks noChangeAspect="1"/>
          </p:cNvGraphicFramePr>
          <p:nvPr/>
        </p:nvGraphicFramePr>
        <p:xfrm>
          <a:off x="539552" y="3501008"/>
          <a:ext cx="3215671" cy="684460"/>
        </p:xfrm>
        <a:graphic>
          <a:graphicData uri="http://schemas.openxmlformats.org/presentationml/2006/ole">
            <p:oleObj spid="_x0000_s38915" name="Mathcad" r:id="rId7" imgW="2371680" imgH="504720" progId="Mathcad">
              <p:link updateAutomatic="1"/>
            </p:oleObj>
          </a:graphicData>
        </a:graphic>
      </p:graphicFrame>
      <p:sp>
        <p:nvSpPr>
          <p:cNvPr id="10" name="9 CuadroTexto"/>
          <p:cNvSpPr txBox="1"/>
          <p:nvPr/>
        </p:nvSpPr>
        <p:spPr>
          <a:xfrm>
            <a:off x="611560" y="4365104"/>
            <a:ext cx="3600400" cy="369332"/>
          </a:xfrm>
          <a:prstGeom prst="rect">
            <a:avLst/>
          </a:prstGeom>
          <a:noFill/>
        </p:spPr>
        <p:txBody>
          <a:bodyPr wrap="square" rtlCol="0">
            <a:spAutoFit/>
          </a:bodyPr>
          <a:lstStyle/>
          <a:p>
            <a:r>
              <a:rPr lang="es-EC" dirty="0" smtClean="0">
                <a:latin typeface="Arial" pitchFamily="34" charset="0"/>
                <a:cs typeface="Arial" pitchFamily="34" charset="0"/>
              </a:rPr>
              <a:t>Función de canal variable</a:t>
            </a:r>
            <a:endParaRPr lang="es-EC" dirty="0">
              <a:latin typeface="Arial" pitchFamily="34" charset="0"/>
              <a:cs typeface="Arial" pitchFamily="34" charset="0"/>
            </a:endParaRPr>
          </a:p>
        </p:txBody>
      </p:sp>
      <p:graphicFrame>
        <p:nvGraphicFramePr>
          <p:cNvPr id="11" name="Object 5"/>
          <p:cNvGraphicFramePr>
            <a:graphicFrameLocks noChangeAspect="1"/>
          </p:cNvGraphicFramePr>
          <p:nvPr/>
        </p:nvGraphicFramePr>
        <p:xfrm>
          <a:off x="611559" y="4797152"/>
          <a:ext cx="3838141" cy="1656184"/>
        </p:xfrm>
        <a:graphic>
          <a:graphicData uri="http://schemas.openxmlformats.org/presentationml/2006/ole">
            <p:oleObj spid="_x0000_s38916" name="Mathcad" r:id="rId8" imgW="2781360" imgH="1200240" progId="Mathcad">
              <p:link updateAutomatic="1"/>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a:bodyPr>
          <a:lstStyle/>
          <a:p>
            <a:r>
              <a:rPr lang="es-EC" sz="2200" b="1" dirty="0" smtClean="0">
                <a:latin typeface="Arial" pitchFamily="34" charset="0"/>
                <a:cs typeface="Arial" pitchFamily="34" charset="0"/>
              </a:rPr>
              <a:t>CÁLCULO DE K</a:t>
            </a:r>
            <a:endParaRPr lang="es-EC" sz="2200" b="1" dirty="0">
              <a:latin typeface="Arial" pitchFamily="34" charset="0"/>
              <a:cs typeface="Arial" pitchFamily="34" charset="0"/>
            </a:endParaRPr>
          </a:p>
        </p:txBody>
      </p:sp>
      <p:sp>
        <p:nvSpPr>
          <p:cNvPr id="5" name="4 CuadroTexto"/>
          <p:cNvSpPr txBox="1"/>
          <p:nvPr/>
        </p:nvSpPr>
        <p:spPr>
          <a:xfrm>
            <a:off x="683568" y="1052736"/>
            <a:ext cx="2736304" cy="369332"/>
          </a:xfrm>
          <a:prstGeom prst="rect">
            <a:avLst/>
          </a:prstGeom>
          <a:noFill/>
        </p:spPr>
        <p:txBody>
          <a:bodyPr wrap="square" rtlCol="0">
            <a:spAutoFit/>
          </a:bodyPr>
          <a:lstStyle/>
          <a:p>
            <a:r>
              <a:rPr lang="es-EC" dirty="0" smtClean="0">
                <a:latin typeface="Arial" pitchFamily="34" charset="0"/>
                <a:cs typeface="Arial" pitchFamily="34" charset="0"/>
              </a:rPr>
              <a:t>Entrada al molde</a:t>
            </a:r>
            <a:endParaRPr lang="es-EC" dirty="0">
              <a:latin typeface="Arial" pitchFamily="34" charset="0"/>
              <a:cs typeface="Arial" pitchFamily="34" charset="0"/>
            </a:endParaRPr>
          </a:p>
        </p:txBody>
      </p:sp>
      <p:sp>
        <p:nvSpPr>
          <p:cNvPr id="6" name="5 CuadroTexto"/>
          <p:cNvSpPr txBox="1"/>
          <p:nvPr/>
        </p:nvSpPr>
        <p:spPr>
          <a:xfrm>
            <a:off x="683568" y="1628800"/>
            <a:ext cx="3672408" cy="369332"/>
          </a:xfrm>
          <a:prstGeom prst="rect">
            <a:avLst/>
          </a:prstGeom>
          <a:noFill/>
        </p:spPr>
        <p:txBody>
          <a:bodyPr wrap="square" rtlCol="0">
            <a:spAutoFit/>
          </a:bodyPr>
          <a:lstStyle/>
          <a:p>
            <a:r>
              <a:rPr lang="es-EC" dirty="0" smtClean="0">
                <a:latin typeface="Arial" pitchFamily="34" charset="0"/>
                <a:cs typeface="Arial" pitchFamily="34" charset="0"/>
              </a:rPr>
              <a:t>Placa rompedora y torpedo</a:t>
            </a:r>
            <a:endParaRPr lang="es-EC" dirty="0">
              <a:latin typeface="Arial" pitchFamily="34" charset="0"/>
              <a:cs typeface="Arial" pitchFamily="34" charset="0"/>
            </a:endParaRPr>
          </a:p>
        </p:txBody>
      </p:sp>
      <p:sp>
        <p:nvSpPr>
          <p:cNvPr id="7" name="6 CuadroTexto"/>
          <p:cNvSpPr txBox="1"/>
          <p:nvPr/>
        </p:nvSpPr>
        <p:spPr>
          <a:xfrm>
            <a:off x="683568" y="2276872"/>
            <a:ext cx="2952328" cy="369332"/>
          </a:xfrm>
          <a:prstGeom prst="rect">
            <a:avLst/>
          </a:prstGeom>
          <a:noFill/>
        </p:spPr>
        <p:txBody>
          <a:bodyPr wrap="square" rtlCol="0">
            <a:spAutoFit/>
          </a:bodyPr>
          <a:lstStyle/>
          <a:p>
            <a:r>
              <a:rPr lang="es-EC" dirty="0" smtClean="0">
                <a:latin typeface="Arial" pitchFamily="34" charset="0"/>
                <a:cs typeface="Arial" pitchFamily="34" charset="0"/>
              </a:rPr>
              <a:t>Cámara de relajación</a:t>
            </a:r>
            <a:endParaRPr lang="es-EC" dirty="0">
              <a:latin typeface="Arial" pitchFamily="34" charset="0"/>
              <a:cs typeface="Arial" pitchFamily="34" charset="0"/>
            </a:endParaRPr>
          </a:p>
        </p:txBody>
      </p:sp>
      <p:sp>
        <p:nvSpPr>
          <p:cNvPr id="8" name="7 CuadroTexto"/>
          <p:cNvSpPr txBox="1"/>
          <p:nvPr/>
        </p:nvSpPr>
        <p:spPr>
          <a:xfrm>
            <a:off x="683568" y="2852936"/>
            <a:ext cx="3456384" cy="369332"/>
          </a:xfrm>
          <a:prstGeom prst="rect">
            <a:avLst/>
          </a:prstGeom>
          <a:noFill/>
        </p:spPr>
        <p:txBody>
          <a:bodyPr wrap="square" rtlCol="0">
            <a:spAutoFit/>
          </a:bodyPr>
          <a:lstStyle/>
          <a:p>
            <a:r>
              <a:rPr lang="es-EC" dirty="0" smtClean="0">
                <a:latin typeface="Arial" pitchFamily="34" charset="0"/>
                <a:cs typeface="Arial" pitchFamily="34" charset="0"/>
              </a:rPr>
              <a:t>Cámara de descarga rectángulo</a:t>
            </a:r>
            <a:endParaRPr lang="es-EC" dirty="0">
              <a:latin typeface="Arial" pitchFamily="34" charset="0"/>
              <a:cs typeface="Arial" pitchFamily="34" charset="0"/>
            </a:endParaRPr>
          </a:p>
        </p:txBody>
      </p:sp>
      <p:sp>
        <p:nvSpPr>
          <p:cNvPr id="9" name="8 CuadroTexto"/>
          <p:cNvSpPr txBox="1"/>
          <p:nvPr/>
        </p:nvSpPr>
        <p:spPr>
          <a:xfrm>
            <a:off x="683568" y="3429000"/>
            <a:ext cx="3456384" cy="369332"/>
          </a:xfrm>
          <a:prstGeom prst="rect">
            <a:avLst/>
          </a:prstGeom>
          <a:noFill/>
        </p:spPr>
        <p:txBody>
          <a:bodyPr wrap="square" rtlCol="0">
            <a:spAutoFit/>
          </a:bodyPr>
          <a:lstStyle/>
          <a:p>
            <a:r>
              <a:rPr lang="es-EC" dirty="0" smtClean="0">
                <a:latin typeface="Arial" pitchFamily="34" charset="0"/>
                <a:cs typeface="Arial" pitchFamily="34" charset="0"/>
              </a:rPr>
              <a:t>Cámara de descarga cuadrado</a:t>
            </a:r>
            <a:endParaRPr lang="es-EC" dirty="0">
              <a:latin typeface="Arial" pitchFamily="34" charset="0"/>
              <a:cs typeface="Arial" pitchFamily="34" charset="0"/>
            </a:endParaRPr>
          </a:p>
        </p:txBody>
      </p:sp>
      <p:sp>
        <p:nvSpPr>
          <p:cNvPr id="10" name="9 CuadroTexto"/>
          <p:cNvSpPr txBox="1"/>
          <p:nvPr/>
        </p:nvSpPr>
        <p:spPr>
          <a:xfrm>
            <a:off x="827584" y="4005064"/>
            <a:ext cx="3384376" cy="369332"/>
          </a:xfrm>
          <a:prstGeom prst="rect">
            <a:avLst/>
          </a:prstGeom>
          <a:noFill/>
        </p:spPr>
        <p:txBody>
          <a:bodyPr wrap="square" rtlCol="0">
            <a:spAutoFit/>
          </a:bodyPr>
          <a:lstStyle/>
          <a:p>
            <a:r>
              <a:rPr lang="es-EC" i="1" u="sng" dirty="0" smtClean="0">
                <a:latin typeface="Arial" pitchFamily="34" charset="0"/>
                <a:cs typeface="Arial" pitchFamily="34" charset="0"/>
              </a:rPr>
              <a:t>K para molde rectangular:</a:t>
            </a:r>
            <a:endParaRPr lang="es-EC" i="1" u="sng" dirty="0">
              <a:latin typeface="Arial" pitchFamily="34" charset="0"/>
              <a:cs typeface="Arial" pitchFamily="34" charset="0"/>
            </a:endParaRPr>
          </a:p>
        </p:txBody>
      </p:sp>
      <p:sp>
        <p:nvSpPr>
          <p:cNvPr id="11" name="10 CuadroTexto"/>
          <p:cNvSpPr txBox="1"/>
          <p:nvPr/>
        </p:nvSpPr>
        <p:spPr>
          <a:xfrm>
            <a:off x="4932040" y="4005064"/>
            <a:ext cx="3384376" cy="369332"/>
          </a:xfrm>
          <a:prstGeom prst="rect">
            <a:avLst/>
          </a:prstGeom>
          <a:noFill/>
        </p:spPr>
        <p:txBody>
          <a:bodyPr wrap="square" rtlCol="0">
            <a:spAutoFit/>
          </a:bodyPr>
          <a:lstStyle/>
          <a:p>
            <a:r>
              <a:rPr lang="es-EC" i="1" u="sng" dirty="0" smtClean="0">
                <a:latin typeface="Arial" pitchFamily="34" charset="0"/>
                <a:cs typeface="Arial" pitchFamily="34" charset="0"/>
              </a:rPr>
              <a:t>K para molde cuadrado:</a:t>
            </a:r>
            <a:endParaRPr lang="es-EC" i="1" u="sng" dirty="0">
              <a:latin typeface="Arial" pitchFamily="34" charset="0"/>
              <a:cs typeface="Arial" pitchFamily="34" charset="0"/>
            </a:endParaRPr>
          </a:p>
        </p:txBody>
      </p:sp>
      <p:graphicFrame>
        <p:nvGraphicFramePr>
          <p:cNvPr id="12" name="Object 11"/>
          <p:cNvGraphicFramePr>
            <a:graphicFrameLocks noChangeAspect="1"/>
          </p:cNvGraphicFramePr>
          <p:nvPr/>
        </p:nvGraphicFramePr>
        <p:xfrm>
          <a:off x="5076056" y="836712"/>
          <a:ext cx="2160240" cy="576064"/>
        </p:xfrm>
        <a:graphic>
          <a:graphicData uri="http://schemas.openxmlformats.org/presentationml/2006/ole">
            <p:oleObj spid="_x0000_s39938" name="Mathcad" r:id="rId5" imgW="1285920" imgH="343080" progId="Mathcad">
              <p:link updateAutomatic="1"/>
            </p:oleObj>
          </a:graphicData>
        </a:graphic>
      </p:graphicFrame>
      <p:graphicFrame>
        <p:nvGraphicFramePr>
          <p:cNvPr id="13" name="Object 12"/>
          <p:cNvGraphicFramePr>
            <a:graphicFrameLocks noChangeAspect="1"/>
          </p:cNvGraphicFramePr>
          <p:nvPr/>
        </p:nvGraphicFramePr>
        <p:xfrm>
          <a:off x="5076056" y="1340768"/>
          <a:ext cx="2160241" cy="576064"/>
        </p:xfrm>
        <a:graphic>
          <a:graphicData uri="http://schemas.openxmlformats.org/presentationml/2006/ole">
            <p:oleObj spid="_x0000_s39939" name="Mathcad" r:id="rId6" imgW="1285920" imgH="343080" progId="Mathcad">
              <p:link updateAutomatic="1"/>
            </p:oleObj>
          </a:graphicData>
        </a:graphic>
      </p:graphicFrame>
      <p:graphicFrame>
        <p:nvGraphicFramePr>
          <p:cNvPr id="14" name="Object 13"/>
          <p:cNvGraphicFramePr>
            <a:graphicFrameLocks noChangeAspect="1"/>
          </p:cNvGraphicFramePr>
          <p:nvPr/>
        </p:nvGraphicFramePr>
        <p:xfrm>
          <a:off x="5076056" y="1988840"/>
          <a:ext cx="2544282" cy="576064"/>
        </p:xfrm>
        <a:graphic>
          <a:graphicData uri="http://schemas.openxmlformats.org/presentationml/2006/ole">
            <p:oleObj spid="_x0000_s39940" name="Mathcad" r:id="rId7" imgW="1514520" imgH="343080" progId="Mathcad">
              <p:link updateAutomatic="1"/>
            </p:oleObj>
          </a:graphicData>
        </a:graphic>
      </p:graphicFrame>
      <p:graphicFrame>
        <p:nvGraphicFramePr>
          <p:cNvPr id="15" name="Object 14"/>
          <p:cNvGraphicFramePr>
            <a:graphicFrameLocks noChangeAspect="1"/>
          </p:cNvGraphicFramePr>
          <p:nvPr/>
        </p:nvGraphicFramePr>
        <p:xfrm>
          <a:off x="5076056" y="2636912"/>
          <a:ext cx="2808312" cy="577710"/>
        </p:xfrm>
        <a:graphic>
          <a:graphicData uri="http://schemas.openxmlformats.org/presentationml/2006/ole">
            <p:oleObj spid="_x0000_s39941" name="Mathcad" r:id="rId8" imgW="1666800" imgH="343080" progId="Mathcad">
              <p:link updateAutomatic="1"/>
            </p:oleObj>
          </a:graphicData>
        </a:graphic>
      </p:graphicFrame>
      <p:graphicFrame>
        <p:nvGraphicFramePr>
          <p:cNvPr id="16" name="Object 15"/>
          <p:cNvGraphicFramePr>
            <a:graphicFrameLocks noChangeAspect="1"/>
          </p:cNvGraphicFramePr>
          <p:nvPr/>
        </p:nvGraphicFramePr>
        <p:xfrm>
          <a:off x="539552" y="4653136"/>
          <a:ext cx="3665862" cy="1440160"/>
        </p:xfrm>
        <a:graphic>
          <a:graphicData uri="http://schemas.openxmlformats.org/presentationml/2006/ole">
            <p:oleObj spid="_x0000_s39942" name="Mathcad" r:id="rId9" imgW="2666880" imgH="1047600" progId="Mathcad">
              <p:link updateAutomatic="1"/>
            </p:oleObj>
          </a:graphicData>
        </a:graphic>
      </p:graphicFrame>
      <p:graphicFrame>
        <p:nvGraphicFramePr>
          <p:cNvPr id="17" name="Object 17"/>
          <p:cNvGraphicFramePr>
            <a:graphicFrameLocks noChangeAspect="1"/>
          </p:cNvGraphicFramePr>
          <p:nvPr/>
        </p:nvGraphicFramePr>
        <p:xfrm>
          <a:off x="5076055" y="3284984"/>
          <a:ext cx="2800311" cy="576064"/>
        </p:xfrm>
        <a:graphic>
          <a:graphicData uri="http://schemas.openxmlformats.org/presentationml/2006/ole">
            <p:oleObj spid="_x0000_s39943" name="Mathcad" r:id="rId10" imgW="1666800" imgH="343080" progId="Mathcad">
              <p:link updateAutomatic="1"/>
            </p:oleObj>
          </a:graphicData>
        </a:graphic>
      </p:graphicFrame>
      <p:graphicFrame>
        <p:nvGraphicFramePr>
          <p:cNvPr id="18" name="Object 18"/>
          <p:cNvGraphicFramePr>
            <a:graphicFrameLocks noChangeAspect="1"/>
          </p:cNvGraphicFramePr>
          <p:nvPr/>
        </p:nvGraphicFramePr>
        <p:xfrm>
          <a:off x="4716016" y="4653136"/>
          <a:ext cx="3716345" cy="1512168"/>
        </p:xfrm>
        <a:graphic>
          <a:graphicData uri="http://schemas.openxmlformats.org/presentationml/2006/ole">
            <p:oleObj spid="_x0000_s39944" name="Mathcad" r:id="rId11" imgW="2762280" imgH="1123920" progId="Mathcad">
              <p:link updateAutomatic="1"/>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CÁLCULO DE CAUDAL TEÓRICO PERFIL RECTANGULAR</a:t>
            </a:r>
            <a:endParaRPr lang="es-EC" sz="2200" b="1" dirty="0">
              <a:latin typeface="Arial" pitchFamily="34" charset="0"/>
              <a:cs typeface="Arial" pitchFamily="34" charset="0"/>
            </a:endParaRPr>
          </a:p>
        </p:txBody>
      </p:sp>
      <p:graphicFrame>
        <p:nvGraphicFramePr>
          <p:cNvPr id="5" name="Object 3"/>
          <p:cNvGraphicFramePr>
            <a:graphicFrameLocks noChangeAspect="1"/>
          </p:cNvGraphicFramePr>
          <p:nvPr/>
        </p:nvGraphicFramePr>
        <p:xfrm>
          <a:off x="2411760" y="1412776"/>
          <a:ext cx="4180792" cy="4810159"/>
        </p:xfrm>
        <a:graphic>
          <a:graphicData uri="http://schemas.openxmlformats.org/presentationml/2006/ole">
            <p:oleObj spid="_x0000_s40962" name="Mathcad" r:id="rId5" imgW="2657520" imgH="3057480" progId="Mathcad">
              <p:link updateAutomatic="1"/>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CÁLCULO DE CAUDAL TEÓRICO PERFIL CUADRADO</a:t>
            </a:r>
            <a:endParaRPr lang="es-EC" sz="2200" b="1" dirty="0">
              <a:latin typeface="Arial" pitchFamily="34" charset="0"/>
              <a:cs typeface="Arial" pitchFamily="34" charset="0"/>
            </a:endParaRPr>
          </a:p>
        </p:txBody>
      </p:sp>
      <p:graphicFrame>
        <p:nvGraphicFramePr>
          <p:cNvPr id="5" name="Object 5"/>
          <p:cNvGraphicFramePr>
            <a:graphicFrameLocks noChangeAspect="1"/>
          </p:cNvGraphicFramePr>
          <p:nvPr/>
        </p:nvGraphicFramePr>
        <p:xfrm>
          <a:off x="2483768" y="1268760"/>
          <a:ext cx="3934585" cy="4752528"/>
        </p:xfrm>
        <a:graphic>
          <a:graphicData uri="http://schemas.openxmlformats.org/presentationml/2006/ole">
            <p:oleObj spid="_x0000_s41986" name="Mathcad" r:id="rId5" imgW="2657520" imgH="3209760" progId="Mathcad">
              <p:link updateAutomatic="1"/>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S" sz="2200" b="1" dirty="0" smtClean="0">
                <a:latin typeface="Arial" pitchFamily="34" charset="0"/>
                <a:cs typeface="Arial" pitchFamily="34" charset="0"/>
              </a:rPr>
              <a:t>CARACTERÍSTICAS DEL EXTRUSOR Y DE LA MATRIZ</a:t>
            </a:r>
            <a:endParaRPr lang="es-EC" sz="2200" dirty="0">
              <a:latin typeface="Arial" pitchFamily="34" charset="0"/>
              <a:cs typeface="Arial" pitchFamily="34" charset="0"/>
            </a:endParaRPr>
          </a:p>
        </p:txBody>
      </p:sp>
      <p:sp>
        <p:nvSpPr>
          <p:cNvPr id="5" name="4 CuadroTexto"/>
          <p:cNvSpPr txBox="1"/>
          <p:nvPr/>
        </p:nvSpPr>
        <p:spPr>
          <a:xfrm>
            <a:off x="539552" y="1268760"/>
            <a:ext cx="8136904" cy="3693319"/>
          </a:xfrm>
          <a:prstGeom prst="rect">
            <a:avLst/>
          </a:prstGeom>
          <a:noFill/>
        </p:spPr>
        <p:txBody>
          <a:bodyPr wrap="square" rtlCol="0">
            <a:spAutoFit/>
          </a:bodyPr>
          <a:lstStyle/>
          <a:p>
            <a:pPr lvl="0" algn="just">
              <a:buFont typeface="Arial" pitchFamily="34" charset="0"/>
              <a:buChar char="•"/>
            </a:pPr>
            <a:r>
              <a:rPr lang="es-EC" dirty="0" smtClean="0">
                <a:latin typeface="Arial" pitchFamily="34" charset="0"/>
                <a:cs typeface="Arial" pitchFamily="34" charset="0"/>
              </a:rPr>
              <a:t> </a:t>
            </a:r>
            <a:r>
              <a:rPr lang="es-ES" dirty="0" smtClean="0">
                <a:latin typeface="Arial" pitchFamily="34" charset="0"/>
                <a:cs typeface="Arial" pitchFamily="34" charset="0"/>
              </a:rPr>
              <a:t>Si la presión no se acumulara, por ejemplo, que no hubiera placa rompedora o dado, la producción seria máxima, Qmax. Se puede utilizar la ecuación ideal para el flujo de arrastre:</a:t>
            </a:r>
          </a:p>
          <a:p>
            <a:pPr lvl="0" algn="just">
              <a:buFont typeface="Arial" pitchFamily="34" charset="0"/>
              <a:buChar char="•"/>
            </a:pPr>
            <a:endParaRPr lang="es-ES" dirty="0" smtClean="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Si la resistencia es máxima (taponamiento), Q=0, se puede igualar el flujo de arrastre con el flujo de presión.</a:t>
            </a:r>
            <a:endParaRPr lang="es-EC" dirty="0" smtClean="0">
              <a:latin typeface="Arial" pitchFamily="34" charset="0"/>
              <a:cs typeface="Arial" pitchFamily="34" charset="0"/>
            </a:endParaRP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endParaRPr lang="es-EC" dirty="0" smtClean="0">
              <a:latin typeface="Arial" pitchFamily="34" charset="0"/>
              <a:cs typeface="Arial" pitchFamily="34" charset="0"/>
            </a:endParaRPr>
          </a:p>
          <a:p>
            <a:pPr>
              <a:buFont typeface="Arial" pitchFamily="34" charset="0"/>
              <a:buChar char="•"/>
            </a:pPr>
            <a:endParaRPr lang="es-EC" dirty="0">
              <a:latin typeface="Arial" pitchFamily="34" charset="0"/>
              <a:cs typeface="Arial" pitchFamily="34" charset="0"/>
            </a:endParaRPr>
          </a:p>
        </p:txBody>
      </p:sp>
      <p:graphicFrame>
        <p:nvGraphicFramePr>
          <p:cNvPr id="6" name="Object 1"/>
          <p:cNvGraphicFramePr>
            <a:graphicFrameLocks noChangeAspect="1"/>
          </p:cNvGraphicFramePr>
          <p:nvPr/>
        </p:nvGraphicFramePr>
        <p:xfrm>
          <a:off x="5399088" y="4087813"/>
          <a:ext cx="1971675" cy="769937"/>
        </p:xfrm>
        <a:graphic>
          <a:graphicData uri="http://schemas.openxmlformats.org/presentationml/2006/ole">
            <p:oleObj spid="_x0000_s43010" name="Ecuación" r:id="rId5" imgW="1066680" imgH="419040" progId="Equation.3">
              <p:embed/>
            </p:oleObj>
          </a:graphicData>
        </a:graphic>
      </p:graphicFrame>
      <p:pic>
        <p:nvPicPr>
          <p:cNvPr id="7" name="6 Imagen" descr="4"/>
          <p:cNvPicPr/>
          <p:nvPr/>
        </p:nvPicPr>
        <p:blipFill>
          <a:blip r:embed="rId6" cstate="print"/>
          <a:srcRect l="22615" t="20126" r="32686" b="28931"/>
          <a:stretch>
            <a:fillRect/>
          </a:stretch>
        </p:blipFill>
        <p:spPr bwMode="auto">
          <a:xfrm>
            <a:off x="899592" y="3429000"/>
            <a:ext cx="3888432"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4"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827584" y="404664"/>
            <a:ext cx="6912768"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CÁLCULO DE LA PRESIÓN MÁXIMA</a:t>
            </a:r>
            <a:endParaRPr lang="es-EC" sz="2200" b="1" dirty="0">
              <a:latin typeface="Arial" pitchFamily="34" charset="0"/>
              <a:cs typeface="Arial" pitchFamily="34" charset="0"/>
            </a:endParaRPr>
          </a:p>
        </p:txBody>
      </p:sp>
      <p:graphicFrame>
        <p:nvGraphicFramePr>
          <p:cNvPr id="5" name="Object 3"/>
          <p:cNvGraphicFramePr>
            <a:graphicFrameLocks noChangeAspect="1"/>
          </p:cNvGraphicFramePr>
          <p:nvPr/>
        </p:nvGraphicFramePr>
        <p:xfrm>
          <a:off x="1547664" y="1556792"/>
          <a:ext cx="8844276" cy="4320480"/>
        </p:xfrm>
        <a:graphic>
          <a:graphicData uri="http://schemas.openxmlformats.org/presentationml/2006/ole">
            <p:oleObj spid="_x0000_s44034" name="Mathcad" r:id="rId5" imgW="4971960" imgH="2428920" progId="Mathcad">
              <p:link updateAutomatic="1"/>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PROCESO DE EXTRUSIÓN EN EL MOLDE</a:t>
            </a:r>
            <a:endParaRPr lang="es-EC" sz="2200" b="1" dirty="0">
              <a:latin typeface="Arial" pitchFamily="34" charset="0"/>
              <a:cs typeface="Arial" pitchFamily="34" charset="0"/>
            </a:endParaRPr>
          </a:p>
        </p:txBody>
      </p:sp>
      <p:sp>
        <p:nvSpPr>
          <p:cNvPr id="5" name="4 CuadroTexto"/>
          <p:cNvSpPr txBox="1"/>
          <p:nvPr/>
        </p:nvSpPr>
        <p:spPr>
          <a:xfrm>
            <a:off x="683568" y="1340768"/>
            <a:ext cx="7704856" cy="2308324"/>
          </a:xfrm>
          <a:prstGeom prst="rect">
            <a:avLst/>
          </a:prstGeom>
          <a:noFill/>
        </p:spPr>
        <p:txBody>
          <a:bodyPr wrap="square" rtlCol="0">
            <a:spAutoFit/>
          </a:bodyPr>
          <a:lstStyle/>
          <a:p>
            <a:pPr algn="just"/>
            <a:r>
              <a:rPr lang="es-ES_tradnl" dirty="0" smtClean="0">
                <a:latin typeface="Arial" pitchFamily="34" charset="0"/>
                <a:cs typeface="Arial" pitchFamily="34" charset="0"/>
              </a:rPr>
              <a:t>El producto de extrusión se obtiene al obligar al material fundido a que pase a través de un dado con una cierta forma y generar una pieza extruida, perfilada y continua. </a:t>
            </a:r>
            <a:r>
              <a:rPr lang="es-ES" dirty="0" smtClean="0">
                <a:latin typeface="Arial" pitchFamily="34" charset="0"/>
                <a:cs typeface="Arial" pitchFamily="34" charset="0"/>
              </a:rPr>
              <a:t>En el diseño optimo de una dado de extrusión es necesario mantener un flujo laminar en el material fundido. Si los cambios de sección son abruptos se producen “puntos muertos” en las esquinas donde circula el material fundido como en un remanso y esto conduce a una pieza obtenida por extrusión con temperatura y tensiones anteriores no uniformes.</a:t>
            </a:r>
            <a:endParaRPr lang="es-EC" dirty="0">
              <a:latin typeface="Arial" pitchFamily="34" charset="0"/>
              <a:cs typeface="Arial" pitchFamily="34" charset="0"/>
            </a:endParaRPr>
          </a:p>
        </p:txBody>
      </p:sp>
      <p:pic>
        <p:nvPicPr>
          <p:cNvPr id="6" name="5 Imagen" descr="Morton jones 2"/>
          <p:cNvPicPr/>
          <p:nvPr/>
        </p:nvPicPr>
        <p:blipFill>
          <a:blip r:embed="rId4" cstate="print"/>
          <a:srcRect l="30687" t="13837" r="13757" b="25157"/>
          <a:stretch>
            <a:fillRect/>
          </a:stretch>
        </p:blipFill>
        <p:spPr bwMode="auto">
          <a:xfrm>
            <a:off x="3276600" y="3429000"/>
            <a:ext cx="3744416"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pPr lvl="2" algn="ctr" rtl="0">
              <a:spcBef>
                <a:spcPct val="0"/>
              </a:spcBef>
            </a:pPr>
            <a:r>
              <a:rPr lang="es-ES_tradnl" sz="2200" b="1" dirty="0" smtClean="0">
                <a:latin typeface="Arial" pitchFamily="34" charset="0"/>
                <a:cs typeface="Arial" pitchFamily="34" charset="0"/>
              </a:rPr>
              <a:t>INESTABILIDADES EN LA SALIDA DEL MOLDE</a:t>
            </a:r>
            <a:r>
              <a:rPr lang="es-EC" sz="2200" dirty="0" smtClean="0">
                <a:latin typeface="Arial" pitchFamily="34" charset="0"/>
                <a:cs typeface="Arial" pitchFamily="34" charset="0"/>
              </a:rPr>
              <a:t/>
            </a:r>
            <a:br>
              <a:rPr lang="es-EC" sz="2200" dirty="0" smtClean="0">
                <a:latin typeface="Arial" pitchFamily="34" charset="0"/>
                <a:cs typeface="Arial" pitchFamily="34" charset="0"/>
              </a:rPr>
            </a:br>
            <a:endParaRPr lang="es-EC" sz="2200" dirty="0">
              <a:latin typeface="Arial" pitchFamily="34" charset="0"/>
              <a:cs typeface="Arial" pitchFamily="34" charset="0"/>
            </a:endParaRPr>
          </a:p>
        </p:txBody>
      </p:sp>
      <p:sp>
        <p:nvSpPr>
          <p:cNvPr id="5" name="4 CuadroTexto"/>
          <p:cNvSpPr txBox="1"/>
          <p:nvPr/>
        </p:nvSpPr>
        <p:spPr>
          <a:xfrm>
            <a:off x="755576" y="1124744"/>
            <a:ext cx="7632848" cy="2585323"/>
          </a:xfrm>
          <a:prstGeom prst="rect">
            <a:avLst/>
          </a:prstGeom>
          <a:noFill/>
        </p:spPr>
        <p:txBody>
          <a:bodyPr wrap="square" rtlCol="0">
            <a:spAutoFit/>
          </a:bodyPr>
          <a:lstStyle/>
          <a:p>
            <a:pPr algn="just"/>
            <a:r>
              <a:rPr lang="es-ES" dirty="0" smtClean="0">
                <a:latin typeface="Arial" pitchFamily="34" charset="0"/>
                <a:cs typeface="Arial" pitchFamily="34" charset="0"/>
              </a:rPr>
              <a:t>El defecto más común que se encuentra en la salida del dado se conoce como </a:t>
            </a:r>
            <a:r>
              <a:rPr lang="es-ES" i="1" dirty="0" smtClean="0">
                <a:latin typeface="Arial" pitchFamily="34" charset="0"/>
                <a:cs typeface="Arial" pitchFamily="34" charset="0"/>
              </a:rPr>
              <a:t>piel de tiburón</a:t>
            </a:r>
            <a:r>
              <a:rPr lang="es-ES" dirty="0" smtClean="0">
                <a:latin typeface="Arial" pitchFamily="34" charset="0"/>
                <a:cs typeface="Arial" pitchFamily="34" charset="0"/>
              </a:rPr>
              <a:t>. Consiste en un arrugamiento de la superficie sometida a extrusión. El material fundido, conforme avanza a lo largo del canal del dado, tiene un perfil de velocidad, con una velocidad máxima en el centro y una velocidad cero en la pared. Conforme abandona los bordes del dado, el material de la pared tiene que acelerarse hasta la velocidad a la cual e producto sale del dado. Esto genera esfuerzos a la tracción y, si el esfuerzo excede la resistencia a la tracción, la superficie se rompe, generando el defecto visual</a:t>
            </a:r>
            <a:endParaRPr lang="es-EC" dirty="0">
              <a:latin typeface="Arial" pitchFamily="34" charset="0"/>
              <a:cs typeface="Arial" pitchFamily="34" charset="0"/>
            </a:endParaRPr>
          </a:p>
        </p:txBody>
      </p:sp>
      <p:pic>
        <p:nvPicPr>
          <p:cNvPr id="6" name="5 Imagen"/>
          <p:cNvPicPr/>
          <p:nvPr/>
        </p:nvPicPr>
        <p:blipFill>
          <a:blip r:embed="rId4" cstate="print"/>
          <a:srcRect l="23082" t="48640" r="22437" b="16314"/>
          <a:stretch>
            <a:fillRect/>
          </a:stretch>
        </p:blipFill>
        <p:spPr bwMode="auto">
          <a:xfrm>
            <a:off x="1619672" y="4077072"/>
            <a:ext cx="2952328" cy="1512168"/>
          </a:xfrm>
          <a:prstGeom prst="rect">
            <a:avLst/>
          </a:prstGeom>
          <a:noFill/>
          <a:ln w="9525">
            <a:noFill/>
            <a:miter lim="800000"/>
            <a:headEnd/>
            <a:tailEnd/>
          </a:ln>
        </p:spPr>
      </p:pic>
      <p:sp>
        <p:nvSpPr>
          <p:cNvPr id="7" name="6 CuadroTexto"/>
          <p:cNvSpPr txBox="1"/>
          <p:nvPr/>
        </p:nvSpPr>
        <p:spPr>
          <a:xfrm>
            <a:off x="5292080" y="4437112"/>
            <a:ext cx="2736304" cy="923330"/>
          </a:xfrm>
          <a:prstGeom prst="rect">
            <a:avLst/>
          </a:prstGeom>
          <a:noFill/>
        </p:spPr>
        <p:txBody>
          <a:bodyPr wrap="square" rtlCol="0">
            <a:spAutoFit/>
          </a:bodyPr>
          <a:lstStyle/>
          <a:p>
            <a:pPr algn="just"/>
            <a:r>
              <a:rPr lang="es-ES" dirty="0" smtClean="0">
                <a:latin typeface="Arial" pitchFamily="34" charset="0"/>
                <a:cs typeface="Arial" pitchFamily="34" charset="0"/>
              </a:rPr>
              <a:t>Excesiva presión en el extrusor o disminuye la temperatura del dado</a:t>
            </a:r>
            <a:endParaRPr lang="es-EC"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2" algn="ctr" rtl="0">
              <a:spcBef>
                <a:spcPct val="0"/>
              </a:spcBef>
            </a:pPr>
            <a:r>
              <a:rPr lang="es-ES_tradnl" sz="2200" b="1" dirty="0" smtClean="0">
                <a:latin typeface="Arial" pitchFamily="34" charset="0"/>
                <a:cs typeface="Arial" pitchFamily="34" charset="0"/>
              </a:rPr>
              <a:t>HINCHAMIENTO EN EL MOLDE</a:t>
            </a:r>
            <a:r>
              <a:rPr lang="es-EC" dirty="0"/>
              <a:t/>
            </a:r>
            <a:br>
              <a:rPr lang="es-EC" dirty="0"/>
            </a:br>
            <a:endParaRPr lang="es-EC" dirty="0"/>
          </a:p>
        </p:txBody>
      </p:sp>
      <p:sp>
        <p:nvSpPr>
          <p:cNvPr id="5" name="4 CuadroTexto"/>
          <p:cNvSpPr txBox="1"/>
          <p:nvPr/>
        </p:nvSpPr>
        <p:spPr>
          <a:xfrm>
            <a:off x="611560" y="1052736"/>
            <a:ext cx="7992888" cy="2308324"/>
          </a:xfrm>
          <a:prstGeom prst="rect">
            <a:avLst/>
          </a:prstGeom>
          <a:noFill/>
        </p:spPr>
        <p:txBody>
          <a:bodyPr wrap="square" rtlCol="0">
            <a:spAutoFit/>
          </a:bodyPr>
          <a:lstStyle/>
          <a:p>
            <a:pPr algn="just"/>
            <a:r>
              <a:rPr lang="es-ES" dirty="0" smtClean="0">
                <a:latin typeface="Arial" pitchFamily="34" charset="0"/>
                <a:cs typeface="Arial" pitchFamily="34" charset="0"/>
              </a:rPr>
              <a:t>Es el efecto por el cual el polímero se hincha cuando sale del dado. El resultado es una pieza que tiene dimensiones diferentes a las del orificio del dado. El hinchamiento en el dado es otro resultado de la componente elástica del comportamiento total que tiene el polímero fundido al someterse al esfuerzo. Esto lo provoca la recuperación de la deformación elástica cuando el material sometido a extrusión sale de la constricción del canal del dado y antes que se solidifique</a:t>
            </a:r>
            <a:endParaRPr lang="es-EC" dirty="0" smtClean="0">
              <a:latin typeface="Arial" pitchFamily="34" charset="0"/>
              <a:cs typeface="Arial" pitchFamily="34" charset="0"/>
            </a:endParaRPr>
          </a:p>
          <a:p>
            <a:endParaRPr lang="es-EC" dirty="0"/>
          </a:p>
        </p:txBody>
      </p:sp>
      <p:pic>
        <p:nvPicPr>
          <p:cNvPr id="6" name="5 Imagen"/>
          <p:cNvPicPr/>
          <p:nvPr/>
        </p:nvPicPr>
        <p:blipFill>
          <a:blip r:embed="rId4" cstate="print"/>
          <a:srcRect l="3055" t="20513" r="1731"/>
          <a:stretch>
            <a:fillRect/>
          </a:stretch>
        </p:blipFill>
        <p:spPr bwMode="auto">
          <a:xfrm>
            <a:off x="1259632" y="3429000"/>
            <a:ext cx="6336704" cy="22036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099" name="Rectangle 3"/>
          <p:cNvSpPr>
            <a:spLocks noGrp="1"/>
          </p:cNvSpPr>
          <p:nvPr>
            <p:ph type="body" idx="1"/>
          </p:nvPr>
        </p:nvSpPr>
        <p:spPr>
          <a:xfrm>
            <a:off x="457200" y="533400"/>
            <a:ext cx="8229600" cy="5592763"/>
          </a:xfrm>
        </p:spPr>
        <p:txBody>
          <a:bodyPr/>
          <a:lstStyle/>
          <a:p>
            <a:pPr eaLnBrk="1" hangingPunct="1">
              <a:lnSpc>
                <a:spcPct val="90000"/>
              </a:lnSpc>
              <a:buFont typeface="Arial" charset="0"/>
              <a:buNone/>
            </a:pPr>
            <a:endParaRPr lang="es-ES" sz="2400" smtClean="0"/>
          </a:p>
          <a:p>
            <a:pPr eaLnBrk="1" hangingPunct="1">
              <a:lnSpc>
                <a:spcPct val="90000"/>
              </a:lnSpc>
              <a:buFont typeface="Arial" charset="0"/>
              <a:buNone/>
            </a:pPr>
            <a:endParaRPr lang="es-ES" sz="2400" smtClean="0"/>
          </a:p>
        </p:txBody>
      </p:sp>
      <p:sp>
        <p:nvSpPr>
          <p:cNvPr id="4" name="3 CuadroTexto"/>
          <p:cNvSpPr txBox="1"/>
          <p:nvPr/>
        </p:nvSpPr>
        <p:spPr>
          <a:xfrm>
            <a:off x="683568" y="620688"/>
            <a:ext cx="7776864" cy="5970865"/>
          </a:xfrm>
          <a:prstGeom prst="rect">
            <a:avLst/>
          </a:prstGeom>
          <a:noFill/>
        </p:spPr>
        <p:txBody>
          <a:bodyPr wrap="square" rtlCol="0">
            <a:spAutoFit/>
          </a:bodyPr>
          <a:lstStyle/>
          <a:p>
            <a:r>
              <a:rPr lang="es-EC" b="1" dirty="0" smtClean="0">
                <a:latin typeface="Arial" pitchFamily="34" charset="0"/>
                <a:cs typeface="Arial" pitchFamily="34" charset="0"/>
              </a:rPr>
              <a:t>OBJETIVOS:</a:t>
            </a:r>
          </a:p>
          <a:p>
            <a:pPr algn="just"/>
            <a:endParaRPr lang="es-EC" b="1" dirty="0">
              <a:latin typeface="Arial" pitchFamily="34" charset="0"/>
              <a:cs typeface="Arial" pitchFamily="34" charset="0"/>
            </a:endParaRPr>
          </a:p>
          <a:p>
            <a:pPr algn="just">
              <a:buFont typeface="Arial" pitchFamily="34" charset="0"/>
              <a:buChar char="•"/>
            </a:pPr>
            <a:r>
              <a:rPr lang="es-EC" b="1" dirty="0" smtClean="0">
                <a:latin typeface="Arial" pitchFamily="34" charset="0"/>
                <a:cs typeface="Arial" pitchFamily="34" charset="0"/>
              </a:rPr>
              <a:t> </a:t>
            </a:r>
            <a:r>
              <a:rPr lang="es-ES" dirty="0">
                <a:latin typeface="Arial" pitchFamily="34" charset="0"/>
                <a:cs typeface="Arial" pitchFamily="34" charset="0"/>
              </a:rPr>
              <a:t>Simular, diseñar y construir moldes para extruir mezclas de plástico de desecho más fibras para la extrusora del </a:t>
            </a:r>
            <a:r>
              <a:rPr lang="es-ES" dirty="0" smtClean="0">
                <a:latin typeface="Arial" pitchFamily="34" charset="0"/>
                <a:cs typeface="Arial" pitchFamily="34" charset="0"/>
              </a:rPr>
              <a:t>L.M.M</a:t>
            </a:r>
          </a:p>
          <a:p>
            <a:pPr marL="0" lvl="3" algn="just"/>
            <a:endParaRPr lang="es-EC" dirty="0">
              <a:latin typeface="Arial" pitchFamily="34" charset="0"/>
              <a:cs typeface="Arial" pitchFamily="34" charset="0"/>
            </a:endParaRPr>
          </a:p>
          <a:p>
            <a:pPr marL="0" lvl="3" algn="just">
              <a:buFont typeface="Arial" pitchFamily="34" charset="0"/>
              <a:buChar char="•"/>
            </a:pPr>
            <a:r>
              <a:rPr lang="es-EC" dirty="0" smtClean="0">
                <a:latin typeface="Arial" pitchFamily="34" charset="0"/>
                <a:cs typeface="Arial" pitchFamily="34" charset="0"/>
              </a:rPr>
              <a:t> </a:t>
            </a:r>
            <a:r>
              <a:rPr lang="es-ES" dirty="0">
                <a:latin typeface="Arial" pitchFamily="34" charset="0"/>
                <a:cs typeface="Arial" pitchFamily="34" charset="0"/>
              </a:rPr>
              <a:t>Realizar un estudio de materiales existentes en nuestro medio para la fabricación de moldes que se puedan conseguir en nuestro país</a:t>
            </a:r>
            <a:r>
              <a:rPr lang="es-ES" dirty="0" smtClean="0">
                <a:latin typeface="Arial" pitchFamily="34" charset="0"/>
                <a:cs typeface="Arial" pitchFamily="34" charset="0"/>
              </a:rPr>
              <a:t>.</a:t>
            </a:r>
          </a:p>
          <a:p>
            <a:pPr marL="0" lvl="3" algn="just">
              <a:buFont typeface="Arial" pitchFamily="34" charset="0"/>
              <a:buChar char="•"/>
            </a:pPr>
            <a:endParaRPr lang="es-EC" dirty="0">
              <a:latin typeface="Arial" pitchFamily="34" charset="0"/>
              <a:cs typeface="Arial" pitchFamily="34" charset="0"/>
            </a:endParaRPr>
          </a:p>
          <a:p>
            <a:pPr marL="0" lvl="3" algn="just">
              <a:buFont typeface="Arial" pitchFamily="34" charset="0"/>
              <a:buChar char="•"/>
            </a:pPr>
            <a:r>
              <a:rPr lang="es-EC" dirty="0" smtClean="0">
                <a:latin typeface="Arial" pitchFamily="34" charset="0"/>
                <a:cs typeface="Arial" pitchFamily="34" charset="0"/>
              </a:rPr>
              <a:t> </a:t>
            </a:r>
            <a:r>
              <a:rPr lang="es-ES" dirty="0">
                <a:latin typeface="Arial" pitchFamily="34" charset="0"/>
                <a:cs typeface="Arial" pitchFamily="34" charset="0"/>
              </a:rPr>
              <a:t>Simular </a:t>
            </a:r>
            <a:r>
              <a:rPr lang="es-ES" dirty="0" smtClean="0">
                <a:latin typeface="Arial" pitchFamily="34" charset="0"/>
                <a:cs typeface="Arial" pitchFamily="34" charset="0"/>
              </a:rPr>
              <a:t>mecánicamente, térmicamente y el flujo de plástico </a:t>
            </a:r>
            <a:r>
              <a:rPr lang="es-ES" dirty="0">
                <a:latin typeface="Arial" pitchFamily="34" charset="0"/>
                <a:cs typeface="Arial" pitchFamily="34" charset="0"/>
              </a:rPr>
              <a:t>utilizando SolidWorks el proceso de extrusión en el molde de una extrusora</a:t>
            </a:r>
            <a:r>
              <a:rPr lang="es-ES" dirty="0" smtClean="0">
                <a:latin typeface="Arial" pitchFamily="34" charset="0"/>
                <a:cs typeface="Arial" pitchFamily="34" charset="0"/>
              </a:rPr>
              <a:t>..</a:t>
            </a:r>
          </a:p>
          <a:p>
            <a:pPr marL="0" lvl="3" algn="just">
              <a:buFont typeface="Arial" pitchFamily="34" charset="0"/>
              <a:buChar char="•"/>
            </a:pPr>
            <a:endParaRPr lang="es-ES" dirty="0" smtClean="0">
              <a:latin typeface="Arial" pitchFamily="34" charset="0"/>
              <a:cs typeface="Arial" pitchFamily="34" charset="0"/>
            </a:endParaRPr>
          </a:p>
          <a:p>
            <a:pPr marL="0" lvl="3" algn="just">
              <a:buFont typeface="Arial" pitchFamily="34" charset="0"/>
              <a:buChar char="•"/>
            </a:pPr>
            <a:r>
              <a:rPr lang="es-ES" dirty="0">
                <a:latin typeface="Arial" pitchFamily="34" charset="0"/>
                <a:cs typeface="Arial" pitchFamily="34" charset="0"/>
              </a:rPr>
              <a:t> Diseñar moldes para extruir mezcla de plásticos de desecho más fibras para obtener perfiles cuadrados y rectangulares</a:t>
            </a:r>
            <a:r>
              <a:rPr lang="es-ES" dirty="0" smtClean="0">
                <a:latin typeface="Arial" pitchFamily="34" charset="0"/>
                <a:cs typeface="Arial" pitchFamily="34" charset="0"/>
              </a:rPr>
              <a:t>.</a:t>
            </a:r>
          </a:p>
          <a:p>
            <a:pPr marL="0" lvl="3" algn="just">
              <a:buFont typeface="Arial" pitchFamily="34" charset="0"/>
              <a:buChar char="•"/>
            </a:pPr>
            <a:endParaRPr lang="es-EC" dirty="0">
              <a:latin typeface="Arial" pitchFamily="34" charset="0"/>
              <a:cs typeface="Arial" pitchFamily="34" charset="0"/>
            </a:endParaRPr>
          </a:p>
          <a:p>
            <a:pPr marL="0" lvl="3" algn="just">
              <a:buFont typeface="Arial" pitchFamily="34" charset="0"/>
              <a:buChar char="•"/>
            </a:pPr>
            <a:r>
              <a:rPr lang="es-EC" dirty="0" smtClean="0">
                <a:latin typeface="Arial" pitchFamily="34" charset="0"/>
                <a:cs typeface="Arial" pitchFamily="34" charset="0"/>
              </a:rPr>
              <a:t> </a:t>
            </a:r>
            <a:r>
              <a:rPr lang="es-ES" dirty="0">
                <a:latin typeface="Arial" pitchFamily="34" charset="0"/>
                <a:cs typeface="Arial" pitchFamily="34" charset="0"/>
              </a:rPr>
              <a:t>Construir moldes para obtener perfiles cuadrados y rectangulares</a:t>
            </a:r>
            <a:r>
              <a:rPr lang="es-ES" dirty="0" smtClean="0">
                <a:latin typeface="Arial" pitchFamily="34" charset="0"/>
                <a:cs typeface="Arial" pitchFamily="34" charset="0"/>
              </a:rPr>
              <a:t>.</a:t>
            </a:r>
          </a:p>
          <a:p>
            <a:pPr marL="0" lvl="3" algn="just">
              <a:buFont typeface="Arial" pitchFamily="34" charset="0"/>
              <a:buChar char="•"/>
            </a:pPr>
            <a:endParaRPr lang="es-EC" dirty="0">
              <a:latin typeface="Arial" pitchFamily="34" charset="0"/>
              <a:cs typeface="Arial" pitchFamily="34" charset="0"/>
            </a:endParaRPr>
          </a:p>
          <a:p>
            <a:pPr marL="0" lvl="3" algn="just">
              <a:buFont typeface="Arial" pitchFamily="34" charset="0"/>
              <a:buChar char="•"/>
            </a:pPr>
            <a:r>
              <a:rPr lang="es-EC" dirty="0" smtClean="0">
                <a:latin typeface="Arial" pitchFamily="34" charset="0"/>
                <a:cs typeface="Arial" pitchFamily="34" charset="0"/>
              </a:rPr>
              <a:t> </a:t>
            </a:r>
            <a:r>
              <a:rPr lang="es-ES" dirty="0">
                <a:latin typeface="Arial" pitchFamily="34" charset="0"/>
                <a:cs typeface="Arial" pitchFamily="34" charset="0"/>
              </a:rPr>
              <a:t>Verificar el correcto funcionamiento de los moldes construidos</a:t>
            </a:r>
            <a:r>
              <a:rPr lang="es-ES" dirty="0" smtClean="0">
                <a:latin typeface="Arial" pitchFamily="34" charset="0"/>
                <a:cs typeface="Arial" pitchFamily="34" charset="0"/>
              </a:rPr>
              <a:t>.</a:t>
            </a:r>
          </a:p>
          <a:p>
            <a:pPr marL="0" lvl="3" algn="just">
              <a:buFont typeface="Arial" pitchFamily="34" charset="0"/>
              <a:buChar char="•"/>
            </a:pPr>
            <a:endParaRPr lang="es-EC" sz="1600" dirty="0">
              <a:latin typeface="Arial" pitchFamily="34" charset="0"/>
              <a:cs typeface="Arial" pitchFamily="34" charset="0"/>
            </a:endParaRPr>
          </a:p>
          <a:p>
            <a:pPr marL="0" lvl="3"/>
            <a:endParaRPr lang="es-EC" sz="2000" dirty="0"/>
          </a:p>
          <a:p>
            <a:r>
              <a:rPr lang="es-ES" sz="2000" dirty="0"/>
              <a:t> </a:t>
            </a:r>
            <a:endParaRPr lang="es-EC" sz="2000" dirty="0"/>
          </a:p>
          <a:p>
            <a:pPr>
              <a:buFont typeface="Arial" pitchFamily="34" charset="0"/>
              <a:buChar char="•"/>
            </a:pPr>
            <a:endParaRPr lang="es-EC" sz="20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457200"/>
            <a:ext cx="8229600" cy="1143000"/>
          </a:xfrm>
        </p:spPr>
        <p:txBody>
          <a:bodyPr/>
          <a:lstStyle/>
          <a:p>
            <a:pPr lvl="2" algn="ctr" rtl="0">
              <a:spcBef>
                <a:spcPct val="0"/>
              </a:spcBef>
            </a:pPr>
            <a:r>
              <a:rPr lang="es-ES_tradnl" sz="2200" b="1" dirty="0" smtClean="0">
                <a:latin typeface="Arial" pitchFamily="34" charset="0"/>
                <a:cs typeface="Arial" pitchFamily="34" charset="0"/>
              </a:rPr>
              <a:t>PRINCIPALES COMPONENTES DE UN CABEZAL DE EXTRUSIÓN </a:t>
            </a:r>
            <a:r>
              <a:rPr lang="es-EC" dirty="0"/>
              <a:t/>
            </a:r>
            <a:br>
              <a:rPr lang="es-EC" dirty="0"/>
            </a:br>
            <a:endParaRPr lang="es-EC" dirty="0"/>
          </a:p>
        </p:txBody>
      </p:sp>
      <p:sp>
        <p:nvSpPr>
          <p:cNvPr id="5" name="4 CuadroTexto"/>
          <p:cNvSpPr txBox="1"/>
          <p:nvPr/>
        </p:nvSpPr>
        <p:spPr>
          <a:xfrm>
            <a:off x="611560" y="1451322"/>
            <a:ext cx="7848872" cy="1200329"/>
          </a:xfrm>
          <a:prstGeom prst="rect">
            <a:avLst/>
          </a:prstGeom>
          <a:noFill/>
        </p:spPr>
        <p:txBody>
          <a:bodyPr wrap="square" rtlCol="0">
            <a:spAutoFit/>
          </a:bodyPr>
          <a:lstStyle/>
          <a:p>
            <a:r>
              <a:rPr lang="es-ES_tradnl" b="1" dirty="0" smtClean="0">
                <a:latin typeface="Arial" pitchFamily="34" charset="0"/>
                <a:cs typeface="Arial" pitchFamily="34" charset="0"/>
              </a:rPr>
              <a:t>Plato rompedor y torpedo</a:t>
            </a:r>
          </a:p>
          <a:p>
            <a:endParaRPr lang="es-ES_tradnl" b="1" dirty="0" smtClean="0">
              <a:latin typeface="Arial" pitchFamily="34" charset="0"/>
              <a:cs typeface="Arial" pitchFamily="34" charset="0"/>
            </a:endParaRPr>
          </a:p>
          <a:p>
            <a:pPr algn="just"/>
            <a:r>
              <a:rPr lang="es-ES" dirty="0" smtClean="0">
                <a:latin typeface="Arial" pitchFamily="34" charset="0"/>
                <a:cs typeface="Arial" pitchFamily="34" charset="0"/>
              </a:rPr>
              <a:t>El plato rompedor es el primer elemento del cabezal destinado a romper con el patrón de flujo que el tornillo imparte en espiral a uno longitudinal.</a:t>
            </a:r>
            <a:endParaRPr lang="es-EC" dirty="0">
              <a:latin typeface="Arial" pitchFamily="34" charset="0"/>
              <a:cs typeface="Arial" pitchFamily="34" charset="0"/>
            </a:endParaRPr>
          </a:p>
        </p:txBody>
      </p:sp>
      <p:sp>
        <p:nvSpPr>
          <p:cNvPr id="6" name="5 CuadroTexto"/>
          <p:cNvSpPr txBox="1"/>
          <p:nvPr/>
        </p:nvSpPr>
        <p:spPr>
          <a:xfrm>
            <a:off x="755576" y="3899594"/>
            <a:ext cx="7632848" cy="2031325"/>
          </a:xfrm>
          <a:prstGeom prst="rect">
            <a:avLst/>
          </a:prstGeom>
          <a:noFill/>
        </p:spPr>
        <p:txBody>
          <a:bodyPr wrap="square" rtlCol="0">
            <a:spAutoFit/>
          </a:bodyPr>
          <a:lstStyle/>
          <a:p>
            <a:endParaRPr lang="es-EC" b="1" dirty="0" smtClean="0">
              <a:latin typeface="Arial" pitchFamily="34" charset="0"/>
              <a:cs typeface="Arial" pitchFamily="34" charset="0"/>
            </a:endParaRPr>
          </a:p>
          <a:p>
            <a:r>
              <a:rPr lang="es-EC" b="1" dirty="0" smtClean="0">
                <a:latin typeface="Arial" pitchFamily="34" charset="0"/>
                <a:cs typeface="Arial" pitchFamily="34" charset="0"/>
              </a:rPr>
              <a:t>Boquilla</a:t>
            </a:r>
          </a:p>
          <a:p>
            <a:endParaRPr lang="es-EC" b="1" dirty="0" smtClean="0">
              <a:latin typeface="Arial" pitchFamily="34" charset="0"/>
              <a:cs typeface="Arial" pitchFamily="34" charset="0"/>
            </a:endParaRPr>
          </a:p>
          <a:p>
            <a:pPr algn="just"/>
            <a:r>
              <a:rPr lang="es-ES" dirty="0" smtClean="0">
                <a:latin typeface="Arial" pitchFamily="34" charset="0"/>
                <a:cs typeface="Arial" pitchFamily="34" charset="0"/>
              </a:rPr>
              <a:t>Es el encargado de la conformación final del material extruido. Se debe velar por que el polímero fluya, con volumen y velocidad de flujo uniforme, alrededor de toda la circunferencia de la boquilla, de manera de lograr espesores uniformes.</a:t>
            </a:r>
            <a:endParaRPr lang="es-EC" b="1" dirty="0">
              <a:latin typeface="Arial" pitchFamily="34" charset="0"/>
              <a:cs typeface="Arial" pitchFamily="34" charset="0"/>
            </a:endParaRPr>
          </a:p>
        </p:txBody>
      </p:sp>
      <p:pic>
        <p:nvPicPr>
          <p:cNvPr id="7" name="Picture 1" descr="C:\Users\User\TESIS\Molde 1\Presentacion\TROMPO.JPG"/>
          <p:cNvPicPr>
            <a:picLocks noChangeAspect="1" noChangeArrowheads="1"/>
          </p:cNvPicPr>
          <p:nvPr/>
        </p:nvPicPr>
        <p:blipFill>
          <a:blip r:embed="rId4" cstate="print"/>
          <a:srcRect l="28024" t="10833" r="26391" b="10498"/>
          <a:stretch>
            <a:fillRect/>
          </a:stretch>
        </p:blipFill>
        <p:spPr bwMode="auto">
          <a:xfrm>
            <a:off x="3851920" y="2675458"/>
            <a:ext cx="1512168" cy="175093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685800" y="304800"/>
            <a:ext cx="7704856" cy="4524315"/>
          </a:xfrm>
          <a:prstGeom prst="rect">
            <a:avLst/>
          </a:prstGeom>
          <a:noFill/>
        </p:spPr>
        <p:txBody>
          <a:bodyPr wrap="square" rtlCol="0">
            <a:spAutoFit/>
          </a:bodyPr>
          <a:lstStyle/>
          <a:p>
            <a:r>
              <a:rPr lang="es-EC" b="1" dirty="0" smtClean="0">
                <a:latin typeface="Arial" pitchFamily="34" charset="0"/>
                <a:cs typeface="Arial" pitchFamily="34" charset="0"/>
              </a:rPr>
              <a:t>Cámara de relajación</a:t>
            </a:r>
          </a:p>
          <a:p>
            <a:endParaRPr lang="es-EC" b="1" dirty="0" smtClean="0">
              <a:latin typeface="Arial" pitchFamily="34" charset="0"/>
              <a:cs typeface="Arial" pitchFamily="34" charset="0"/>
            </a:endParaRPr>
          </a:p>
          <a:p>
            <a:pPr algn="just"/>
            <a:r>
              <a:rPr lang="es-ES" dirty="0" smtClean="0">
                <a:latin typeface="Arial" pitchFamily="34" charset="0"/>
                <a:cs typeface="Arial" pitchFamily="34" charset="0"/>
              </a:rPr>
              <a:t>Tiene como propósito producir la desaceleración del material e incrementar el tiempo de residencia en la boquilla de manera tal que el polímero relaje los esfuerzos impartidos por el paso a través del plato rompedor.</a:t>
            </a:r>
          </a:p>
          <a:p>
            <a:pPr algn="just"/>
            <a:endParaRPr lang="es-ES" dirty="0" smtClean="0">
              <a:latin typeface="Arial" pitchFamily="34" charset="0"/>
              <a:cs typeface="Arial" pitchFamily="34" charset="0"/>
            </a:endParaRPr>
          </a:p>
          <a:p>
            <a:pPr algn="just"/>
            <a:endParaRPr lang="es-ES" b="1" dirty="0" smtClean="0">
              <a:latin typeface="Arial" pitchFamily="34" charset="0"/>
              <a:cs typeface="Arial" pitchFamily="34" charset="0"/>
            </a:endParaRPr>
          </a:p>
          <a:p>
            <a:pPr algn="just"/>
            <a:endParaRPr lang="es-ES" b="1" dirty="0" smtClean="0">
              <a:latin typeface="Arial" pitchFamily="34" charset="0"/>
              <a:cs typeface="Arial" pitchFamily="34" charset="0"/>
            </a:endParaRPr>
          </a:p>
          <a:p>
            <a:pPr algn="just"/>
            <a:endParaRPr lang="es-ES" b="1" dirty="0" smtClean="0">
              <a:latin typeface="Arial" pitchFamily="34" charset="0"/>
              <a:cs typeface="Arial" pitchFamily="34" charset="0"/>
            </a:endParaRPr>
          </a:p>
          <a:p>
            <a:pPr algn="just"/>
            <a:endParaRPr lang="es-ES" b="1" dirty="0" smtClean="0">
              <a:latin typeface="Arial" pitchFamily="34" charset="0"/>
              <a:cs typeface="Arial" pitchFamily="34" charset="0"/>
            </a:endParaRPr>
          </a:p>
          <a:p>
            <a:pPr algn="just"/>
            <a:r>
              <a:rPr lang="es-ES" b="1" dirty="0" smtClean="0">
                <a:latin typeface="Arial" pitchFamily="34" charset="0"/>
                <a:cs typeface="Arial" pitchFamily="34" charset="0"/>
              </a:rPr>
              <a:t>Cámara de descarga</a:t>
            </a:r>
          </a:p>
          <a:p>
            <a:pPr algn="just"/>
            <a:endParaRPr lang="es-ES" b="1" dirty="0" smtClean="0">
              <a:latin typeface="Arial" pitchFamily="34" charset="0"/>
              <a:cs typeface="Arial" pitchFamily="34" charset="0"/>
            </a:endParaRPr>
          </a:p>
          <a:p>
            <a:pPr algn="just"/>
            <a:r>
              <a:rPr lang="es-ES" dirty="0" smtClean="0">
                <a:latin typeface="Arial" pitchFamily="34" charset="0"/>
                <a:cs typeface="Arial" pitchFamily="34" charset="0"/>
              </a:rPr>
              <a:t>Produce el formado del perfil deseado con las dimensiones requeridas.</a:t>
            </a:r>
            <a:endParaRPr lang="es-EC" dirty="0" smtClean="0">
              <a:latin typeface="Arial" pitchFamily="34" charset="0"/>
              <a:cs typeface="Arial" pitchFamily="34" charset="0"/>
            </a:endParaRPr>
          </a:p>
          <a:p>
            <a:pPr algn="just"/>
            <a:endParaRPr lang="es-EC" b="1" dirty="0" smtClean="0">
              <a:latin typeface="Arial" pitchFamily="34" charset="0"/>
              <a:cs typeface="Arial" pitchFamily="34" charset="0"/>
            </a:endParaRPr>
          </a:p>
          <a:p>
            <a:endParaRPr lang="es-EC" dirty="0">
              <a:latin typeface="Arial" pitchFamily="34" charset="0"/>
              <a:cs typeface="Arial" pitchFamily="34" charset="0"/>
            </a:endParaRPr>
          </a:p>
        </p:txBody>
      </p:sp>
      <p:pic>
        <p:nvPicPr>
          <p:cNvPr id="5" name="Picture 1" descr="C:\Users\User\TESIS\Molde 1\Presentacion\Boquilla.JPG"/>
          <p:cNvPicPr>
            <a:picLocks noChangeAspect="1" noChangeArrowheads="1"/>
          </p:cNvPicPr>
          <p:nvPr/>
        </p:nvPicPr>
        <p:blipFill>
          <a:blip r:embed="rId4" cstate="print"/>
          <a:srcRect l="18980" t="3983" r="19867" b="3983"/>
          <a:stretch>
            <a:fillRect/>
          </a:stretch>
        </p:blipFill>
        <p:spPr bwMode="auto">
          <a:xfrm>
            <a:off x="3566120" y="1816969"/>
            <a:ext cx="1440160" cy="1461032"/>
          </a:xfrm>
          <a:prstGeom prst="rect">
            <a:avLst/>
          </a:prstGeom>
          <a:noFill/>
        </p:spPr>
      </p:pic>
      <p:pic>
        <p:nvPicPr>
          <p:cNvPr id="6" name="Picture 2" descr="C:\Users\User\TESIS\Molde 1\Presentacion\Molde rectangular.JPG"/>
          <p:cNvPicPr>
            <a:picLocks noChangeAspect="1" noChangeArrowheads="1"/>
          </p:cNvPicPr>
          <p:nvPr/>
        </p:nvPicPr>
        <p:blipFill>
          <a:blip r:embed="rId5" cstate="print"/>
          <a:srcRect l="22781" t="9242" r="25415" b="7928"/>
          <a:stretch>
            <a:fillRect/>
          </a:stretch>
        </p:blipFill>
        <p:spPr bwMode="auto">
          <a:xfrm>
            <a:off x="2630016" y="4337248"/>
            <a:ext cx="1584176" cy="1691578"/>
          </a:xfrm>
          <a:prstGeom prst="rect">
            <a:avLst/>
          </a:prstGeom>
          <a:noFill/>
        </p:spPr>
      </p:pic>
      <p:pic>
        <p:nvPicPr>
          <p:cNvPr id="7" name="Picture 3" descr="C:\Users\User\TESIS\Molde 1\Presentacion\Molde cuadrado.JPG"/>
          <p:cNvPicPr>
            <a:picLocks noChangeAspect="1" noChangeArrowheads="1"/>
          </p:cNvPicPr>
          <p:nvPr/>
        </p:nvPicPr>
        <p:blipFill>
          <a:blip r:embed="rId6" cstate="print"/>
          <a:srcRect l="22697" t="9285" r="24737" b="7760"/>
          <a:stretch>
            <a:fillRect/>
          </a:stretch>
        </p:blipFill>
        <p:spPr bwMode="auto">
          <a:xfrm>
            <a:off x="4574232" y="4337248"/>
            <a:ext cx="1584176" cy="167736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pic>
        <p:nvPicPr>
          <p:cNvPr id="5" name="4 Imagen" descr="C:\Users\User\TESIS\Molde 1\Modelado\completo cuadrado.JPG"/>
          <p:cNvPicPr/>
          <p:nvPr/>
        </p:nvPicPr>
        <p:blipFill>
          <a:blip r:embed="rId4" cstate="print"/>
          <a:srcRect l="17344" t="3017" r="15718" b="6466"/>
          <a:stretch>
            <a:fillRect/>
          </a:stretch>
        </p:blipFill>
        <p:spPr bwMode="auto">
          <a:xfrm>
            <a:off x="1981200" y="1143000"/>
            <a:ext cx="5638800" cy="4572000"/>
          </a:xfrm>
          <a:prstGeom prst="rect">
            <a:avLst/>
          </a:prstGeom>
          <a:noFill/>
          <a:ln w="9525">
            <a:noFill/>
            <a:miter lim="800000"/>
            <a:headEnd/>
            <a:tailEnd/>
          </a:ln>
        </p:spPr>
      </p:pic>
      <p:sp>
        <p:nvSpPr>
          <p:cNvPr id="6" name="5 CuadroTexto"/>
          <p:cNvSpPr txBox="1"/>
          <p:nvPr/>
        </p:nvSpPr>
        <p:spPr>
          <a:xfrm>
            <a:off x="457200" y="609600"/>
            <a:ext cx="3528392" cy="369332"/>
          </a:xfrm>
          <a:prstGeom prst="rect">
            <a:avLst/>
          </a:prstGeom>
          <a:noFill/>
        </p:spPr>
        <p:txBody>
          <a:bodyPr wrap="square" rtlCol="0">
            <a:spAutoFit/>
          </a:bodyPr>
          <a:lstStyle/>
          <a:p>
            <a:r>
              <a:rPr lang="es-EC" b="1" dirty="0" smtClean="0">
                <a:latin typeface="Arial" pitchFamily="34" charset="0"/>
                <a:cs typeface="Arial" pitchFamily="34" charset="0"/>
              </a:rPr>
              <a:t>MOLDE PERFIL CUADRADO</a:t>
            </a:r>
            <a:endParaRPr lang="es-EC"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pic>
        <p:nvPicPr>
          <p:cNvPr id="4" name="3 Imagen" descr="C:\Users\User\TESIS\Molde 1\Modelado\completo rectangulo.JPG"/>
          <p:cNvPicPr/>
          <p:nvPr/>
        </p:nvPicPr>
        <p:blipFill>
          <a:blip r:embed="rId4" cstate="print"/>
          <a:srcRect l="17312" t="5405" r="16327" b="7297"/>
          <a:stretch>
            <a:fillRect/>
          </a:stretch>
        </p:blipFill>
        <p:spPr bwMode="auto">
          <a:xfrm>
            <a:off x="2057400" y="1295400"/>
            <a:ext cx="5562600" cy="4572000"/>
          </a:xfrm>
          <a:prstGeom prst="rect">
            <a:avLst/>
          </a:prstGeom>
          <a:noFill/>
          <a:ln w="9525">
            <a:noFill/>
            <a:miter lim="800000"/>
            <a:headEnd/>
            <a:tailEnd/>
          </a:ln>
        </p:spPr>
      </p:pic>
      <p:sp>
        <p:nvSpPr>
          <p:cNvPr id="7" name="6 CuadroTexto"/>
          <p:cNvSpPr txBox="1"/>
          <p:nvPr/>
        </p:nvSpPr>
        <p:spPr>
          <a:xfrm>
            <a:off x="381000" y="762000"/>
            <a:ext cx="3744416" cy="369332"/>
          </a:xfrm>
          <a:prstGeom prst="rect">
            <a:avLst/>
          </a:prstGeom>
          <a:noFill/>
        </p:spPr>
        <p:txBody>
          <a:bodyPr wrap="square" rtlCol="0">
            <a:spAutoFit/>
          </a:bodyPr>
          <a:lstStyle/>
          <a:p>
            <a:r>
              <a:rPr lang="es-EC" b="1" dirty="0" smtClean="0">
                <a:latin typeface="Arial" pitchFamily="34" charset="0"/>
                <a:cs typeface="Arial" pitchFamily="34" charset="0"/>
                <a:hlinkClick r:id="rId5" action="ppaction://hlinkfile"/>
              </a:rPr>
              <a:t>MOLDE PERFIL RECTANGULAR</a:t>
            </a:r>
            <a:endParaRPr lang="es-EC"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395536" y="404664"/>
            <a:ext cx="8280920" cy="430887"/>
          </a:xfrm>
          <a:prstGeom prst="rect">
            <a:avLst/>
          </a:prstGeom>
          <a:noFill/>
        </p:spPr>
        <p:txBody>
          <a:bodyPr wrap="square" rtlCol="0">
            <a:spAutoFit/>
          </a:bodyPr>
          <a:lstStyle/>
          <a:p>
            <a:r>
              <a:rPr lang="es-EC" sz="2200" b="1" dirty="0" smtClean="0">
                <a:latin typeface="Arial" pitchFamily="34" charset="0"/>
                <a:cs typeface="Arial" pitchFamily="34" charset="0"/>
              </a:rPr>
              <a:t>SIMULACION DE FLUJO UTILIZANDO COSMOSFLOWORKS</a:t>
            </a:r>
            <a:endParaRPr lang="es-EC" sz="2200" b="1" dirty="0">
              <a:latin typeface="Arial" pitchFamily="34" charset="0"/>
              <a:cs typeface="Arial" pitchFamily="34" charset="0"/>
            </a:endParaRPr>
          </a:p>
        </p:txBody>
      </p:sp>
      <p:sp>
        <p:nvSpPr>
          <p:cNvPr id="5" name="4 CuadroTexto"/>
          <p:cNvSpPr txBox="1"/>
          <p:nvPr/>
        </p:nvSpPr>
        <p:spPr>
          <a:xfrm>
            <a:off x="539552" y="1268760"/>
            <a:ext cx="7848872" cy="5078313"/>
          </a:xfrm>
          <a:prstGeom prst="rect">
            <a:avLst/>
          </a:prstGeom>
          <a:noFill/>
        </p:spPr>
        <p:txBody>
          <a:bodyPr wrap="square" rtlCol="0">
            <a:spAutoFit/>
          </a:bodyPr>
          <a:lstStyle/>
          <a:p>
            <a:r>
              <a:rPr lang="es-EC" sz="2000" u="sng" dirty="0" smtClean="0">
                <a:latin typeface="Arial" pitchFamily="34" charset="0"/>
                <a:cs typeface="Arial" pitchFamily="34" charset="0"/>
              </a:rPr>
              <a:t>Parámetros para el análisis:</a:t>
            </a:r>
          </a:p>
          <a:p>
            <a:endParaRPr lang="es-EC" dirty="0" smtClean="0">
              <a:latin typeface="Arial" pitchFamily="34" charset="0"/>
              <a:cs typeface="Arial" pitchFamily="34" charset="0"/>
            </a:endParaRPr>
          </a:p>
          <a:p>
            <a:pPr algn="just">
              <a:buFont typeface="Arial" pitchFamily="34" charset="0"/>
              <a:buChar char="•"/>
            </a:pPr>
            <a:r>
              <a:rPr lang="es-EC" dirty="0" smtClean="0">
                <a:latin typeface="Arial" pitchFamily="34" charset="0"/>
                <a:cs typeface="Arial" pitchFamily="34" charset="0"/>
              </a:rPr>
              <a:t> </a:t>
            </a:r>
            <a:r>
              <a:rPr lang="es-ES" dirty="0" smtClean="0">
                <a:latin typeface="Arial" pitchFamily="34" charset="0"/>
                <a:cs typeface="Arial" pitchFamily="34" charset="0"/>
              </a:rPr>
              <a:t>Análisis interno que no excluya las cavidades fuera de las condiciones de flujo</a:t>
            </a:r>
          </a:p>
          <a:p>
            <a:pPr algn="just">
              <a:buFont typeface="Arial" pitchFamily="34" charset="0"/>
              <a:buChar char="•"/>
            </a:pPr>
            <a:endParaRPr lang="es-ES" dirty="0" smtClean="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Fluido NO newtoniano </a:t>
            </a:r>
          </a:p>
          <a:p>
            <a:pPr algn="just">
              <a:buFont typeface="Arial" pitchFamily="34" charset="0"/>
              <a:buChar char="•"/>
            </a:pPr>
            <a:endParaRPr lang="es-ES" dirty="0" smtClean="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Acero como material del molde</a:t>
            </a:r>
          </a:p>
          <a:p>
            <a:pPr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 Como condición de borde es que el sistema es adiabático ya que el equipo posee un resistencia de abrazadera la cual tiene un control para mantener la temperatura constante</a:t>
            </a:r>
          </a:p>
          <a:p>
            <a:pPr lvl="0" algn="just">
              <a:buFont typeface="Arial" pitchFamily="34" charset="0"/>
              <a:buChar char="•"/>
            </a:pPr>
            <a:endParaRPr lang="es-ES"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 Las condiciones iniciales para el análisis son a una temperatura ambiente de 293 K y 101325 Pa de presión. Mientras que el sólido por estar en presencia de una resistencia le permite tener una temperatura constante máxima externa de 170 C </a:t>
            </a:r>
            <a:endParaRPr lang="es-EC" dirty="0" smtClean="0">
              <a:latin typeface="Arial" pitchFamily="34" charset="0"/>
              <a:cs typeface="Arial" pitchFamily="34" charset="0"/>
            </a:endParaRPr>
          </a:p>
          <a:p>
            <a:pPr>
              <a:buFont typeface="Arial" pitchFamily="34" charset="0"/>
              <a:buChar char="•"/>
            </a:pPr>
            <a:endParaRPr lang="es-EC" dirty="0">
              <a:latin typeface="Arial" pitchFamily="34" charset="0"/>
              <a:cs typeface="Arial" pitchFamily="34" charset="0"/>
            </a:endParaRPr>
          </a:p>
        </p:txBody>
      </p:sp>
      <p:pic>
        <p:nvPicPr>
          <p:cNvPr id="6" name="5 Imagen"/>
          <p:cNvPicPr/>
          <p:nvPr/>
        </p:nvPicPr>
        <p:blipFill>
          <a:blip r:embed="rId4" cstate="print"/>
          <a:srcRect l="22035" t="16286" r="22182" b="20576"/>
          <a:stretch>
            <a:fillRect/>
          </a:stretch>
        </p:blipFill>
        <p:spPr bwMode="auto">
          <a:xfrm>
            <a:off x="5796136" y="2276872"/>
            <a:ext cx="1685925" cy="14928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228600" y="152400"/>
            <a:ext cx="8229600" cy="1143000"/>
          </a:xfrm>
        </p:spPr>
        <p:txBody>
          <a:bodyPr>
            <a:normAutofit/>
          </a:bodyPr>
          <a:lstStyle/>
          <a:p>
            <a:r>
              <a:rPr lang="es-EC" sz="2200" b="1" dirty="0" smtClean="0">
                <a:latin typeface="Arial" pitchFamily="34" charset="0"/>
                <a:cs typeface="Arial" pitchFamily="34" charset="0"/>
              </a:rPr>
              <a:t>CONDICIONES DE ENTRADA Y SALIDA</a:t>
            </a:r>
            <a:endParaRPr lang="es-EC" sz="2200" b="1" dirty="0">
              <a:latin typeface="Arial" pitchFamily="34" charset="0"/>
              <a:cs typeface="Arial" pitchFamily="34" charset="0"/>
            </a:endParaRPr>
          </a:p>
        </p:txBody>
      </p:sp>
      <p:pic>
        <p:nvPicPr>
          <p:cNvPr id="5" name="4 Imagen"/>
          <p:cNvPicPr/>
          <p:nvPr/>
        </p:nvPicPr>
        <p:blipFill>
          <a:blip r:embed="rId4" cstate="print"/>
          <a:srcRect t="24000" r="3004" b="4235"/>
          <a:stretch>
            <a:fillRect/>
          </a:stretch>
        </p:blipFill>
        <p:spPr bwMode="auto">
          <a:xfrm>
            <a:off x="815008" y="1866602"/>
            <a:ext cx="3312368" cy="1800200"/>
          </a:xfrm>
          <a:prstGeom prst="rect">
            <a:avLst/>
          </a:prstGeom>
          <a:noFill/>
          <a:ln w="9525">
            <a:noFill/>
            <a:miter lim="800000"/>
            <a:headEnd/>
            <a:tailEnd/>
          </a:ln>
        </p:spPr>
      </p:pic>
      <p:pic>
        <p:nvPicPr>
          <p:cNvPr id="6" name="5 Imagen"/>
          <p:cNvPicPr/>
          <p:nvPr/>
        </p:nvPicPr>
        <p:blipFill>
          <a:blip r:embed="rId5" cstate="print"/>
          <a:srcRect t="24048" r="2823" b="6877"/>
          <a:stretch>
            <a:fillRect/>
          </a:stretch>
        </p:blipFill>
        <p:spPr bwMode="auto">
          <a:xfrm>
            <a:off x="815008" y="4098850"/>
            <a:ext cx="3312368" cy="1872208"/>
          </a:xfrm>
          <a:prstGeom prst="rect">
            <a:avLst/>
          </a:prstGeom>
          <a:noFill/>
          <a:ln w="9525">
            <a:noFill/>
            <a:miter lim="800000"/>
            <a:headEnd/>
            <a:tailEnd/>
          </a:ln>
        </p:spPr>
      </p:pic>
      <p:sp>
        <p:nvSpPr>
          <p:cNvPr id="7" name="6 CuadroTexto"/>
          <p:cNvSpPr txBox="1"/>
          <p:nvPr/>
        </p:nvSpPr>
        <p:spPr>
          <a:xfrm>
            <a:off x="1103040" y="1362546"/>
            <a:ext cx="3024336" cy="369332"/>
          </a:xfrm>
          <a:prstGeom prst="rect">
            <a:avLst/>
          </a:prstGeom>
          <a:noFill/>
        </p:spPr>
        <p:txBody>
          <a:bodyPr wrap="square" rtlCol="0">
            <a:spAutoFit/>
          </a:bodyPr>
          <a:lstStyle/>
          <a:p>
            <a:r>
              <a:rPr lang="es-EC" i="1" dirty="0" smtClean="0">
                <a:latin typeface="Arial" pitchFamily="34" charset="0"/>
                <a:cs typeface="Arial" pitchFamily="34" charset="0"/>
              </a:rPr>
              <a:t>Entrada: 246600 Pa</a:t>
            </a:r>
            <a:endParaRPr lang="es-EC" i="1" dirty="0">
              <a:latin typeface="Arial" pitchFamily="34" charset="0"/>
              <a:cs typeface="Arial" pitchFamily="34" charset="0"/>
            </a:endParaRPr>
          </a:p>
        </p:txBody>
      </p:sp>
      <p:pic>
        <p:nvPicPr>
          <p:cNvPr id="8" name="7 Imagen"/>
          <p:cNvPicPr/>
          <p:nvPr/>
        </p:nvPicPr>
        <p:blipFill>
          <a:blip r:embed="rId6" cstate="print"/>
          <a:srcRect t="23977" r="2957" b="7017"/>
          <a:stretch>
            <a:fillRect/>
          </a:stretch>
        </p:blipFill>
        <p:spPr bwMode="auto">
          <a:xfrm>
            <a:off x="4631432" y="1866602"/>
            <a:ext cx="3240360" cy="1872208"/>
          </a:xfrm>
          <a:prstGeom prst="rect">
            <a:avLst/>
          </a:prstGeom>
          <a:noFill/>
          <a:ln w="9525">
            <a:noFill/>
            <a:miter lim="800000"/>
            <a:headEnd/>
            <a:tailEnd/>
          </a:ln>
        </p:spPr>
      </p:pic>
      <p:sp>
        <p:nvSpPr>
          <p:cNvPr id="9" name="8 CuadroTexto"/>
          <p:cNvSpPr txBox="1"/>
          <p:nvPr/>
        </p:nvSpPr>
        <p:spPr>
          <a:xfrm>
            <a:off x="4631432" y="1362546"/>
            <a:ext cx="3024336" cy="369332"/>
          </a:xfrm>
          <a:prstGeom prst="rect">
            <a:avLst/>
          </a:prstGeom>
          <a:noFill/>
        </p:spPr>
        <p:txBody>
          <a:bodyPr wrap="square" rtlCol="0">
            <a:spAutoFit/>
          </a:bodyPr>
          <a:lstStyle/>
          <a:p>
            <a:r>
              <a:rPr lang="es-EC" i="1" dirty="0" smtClean="0">
                <a:latin typeface="Arial" pitchFamily="34" charset="0"/>
                <a:cs typeface="Arial" pitchFamily="34" charset="0"/>
              </a:rPr>
              <a:t>Salida: 101325 Pa</a:t>
            </a:r>
            <a:endParaRPr lang="es-EC" i="1" dirty="0">
              <a:latin typeface="Arial" pitchFamily="34" charset="0"/>
              <a:cs typeface="Arial" pitchFamily="34" charset="0"/>
            </a:endParaRPr>
          </a:p>
        </p:txBody>
      </p:sp>
      <p:pic>
        <p:nvPicPr>
          <p:cNvPr id="10" name="9 Imagen"/>
          <p:cNvPicPr/>
          <p:nvPr/>
        </p:nvPicPr>
        <p:blipFill>
          <a:blip r:embed="rId7" cstate="print"/>
          <a:srcRect t="23990" r="2846" b="6861"/>
          <a:stretch>
            <a:fillRect/>
          </a:stretch>
        </p:blipFill>
        <p:spPr bwMode="auto">
          <a:xfrm>
            <a:off x="4631432" y="4098850"/>
            <a:ext cx="3312368"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a:bodyPr>
          <a:lstStyle/>
          <a:p>
            <a:r>
              <a:rPr lang="es-EC" sz="2200" b="1" dirty="0" smtClean="0">
                <a:latin typeface="Arial" pitchFamily="34" charset="0"/>
                <a:cs typeface="Arial" pitchFamily="34" charset="0"/>
              </a:rPr>
              <a:t>DISTRIBUCIÓN DE PRESIÓN</a:t>
            </a:r>
            <a:endParaRPr lang="es-EC" sz="2200" b="1" dirty="0">
              <a:latin typeface="Arial" pitchFamily="34" charset="0"/>
              <a:cs typeface="Arial" pitchFamily="34" charset="0"/>
            </a:endParaRPr>
          </a:p>
        </p:txBody>
      </p:sp>
      <p:pic>
        <p:nvPicPr>
          <p:cNvPr id="5" name="4 Imagen" descr="E:\Flujo\Ensayo 2\Analisis rectangulo\Distribucion presion max\rec1.BMP"/>
          <p:cNvPicPr/>
          <p:nvPr/>
        </p:nvPicPr>
        <p:blipFill>
          <a:blip r:embed="rId4" cstate="print"/>
          <a:srcRect/>
          <a:stretch>
            <a:fillRect/>
          </a:stretch>
        </p:blipFill>
        <p:spPr bwMode="auto">
          <a:xfrm>
            <a:off x="4572000" y="914400"/>
            <a:ext cx="4419600" cy="3352800"/>
          </a:xfrm>
          <a:prstGeom prst="rect">
            <a:avLst/>
          </a:prstGeom>
          <a:noFill/>
          <a:ln w="9525">
            <a:noFill/>
            <a:miter lim="800000"/>
            <a:headEnd/>
            <a:tailEnd/>
          </a:ln>
        </p:spPr>
      </p:pic>
      <p:pic>
        <p:nvPicPr>
          <p:cNvPr id="6" name="5 Imagen" descr="E:\Flujo\Ensayo 2\Analisis cuadrado\Distribucion presion max\cua1.BMP"/>
          <p:cNvPicPr/>
          <p:nvPr/>
        </p:nvPicPr>
        <p:blipFill>
          <a:blip r:embed="rId5" cstate="print"/>
          <a:srcRect/>
          <a:stretch>
            <a:fillRect/>
          </a:stretch>
        </p:blipFill>
        <p:spPr bwMode="auto">
          <a:xfrm>
            <a:off x="152400" y="2667000"/>
            <a:ext cx="4392488" cy="342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DISTRIBUCIÓN DE VELOCIDAD</a:t>
            </a:r>
            <a:endParaRPr lang="es-EC" sz="2200" b="1" dirty="0">
              <a:latin typeface="Arial" pitchFamily="34" charset="0"/>
              <a:cs typeface="Arial" pitchFamily="34" charset="0"/>
            </a:endParaRPr>
          </a:p>
        </p:txBody>
      </p:sp>
      <p:pic>
        <p:nvPicPr>
          <p:cNvPr id="5" name="4 Imagen" descr="E:\Flujo\Ensayo 2\Analisis rectangulo\Distribucion velocidades\velocidad rec2.BMP"/>
          <p:cNvPicPr/>
          <p:nvPr/>
        </p:nvPicPr>
        <p:blipFill>
          <a:blip r:embed="rId4" cstate="print"/>
          <a:srcRect/>
          <a:stretch>
            <a:fillRect/>
          </a:stretch>
        </p:blipFill>
        <p:spPr bwMode="auto">
          <a:xfrm>
            <a:off x="4572000" y="1066800"/>
            <a:ext cx="4419600" cy="3352800"/>
          </a:xfrm>
          <a:prstGeom prst="rect">
            <a:avLst/>
          </a:prstGeom>
          <a:noFill/>
          <a:ln w="9525">
            <a:noFill/>
            <a:miter lim="800000"/>
            <a:headEnd/>
            <a:tailEnd/>
          </a:ln>
        </p:spPr>
      </p:pic>
      <p:pic>
        <p:nvPicPr>
          <p:cNvPr id="6" name="5 Imagen" descr="E:\Flujo\Ensayo 2\Analisis cuadrado\Distribucion velocidades\velo cua2.BMP"/>
          <p:cNvPicPr/>
          <p:nvPr/>
        </p:nvPicPr>
        <p:blipFill>
          <a:blip r:embed="rId5" cstate="print"/>
          <a:srcRect/>
          <a:stretch>
            <a:fillRect/>
          </a:stretch>
        </p:blipFill>
        <p:spPr bwMode="auto">
          <a:xfrm>
            <a:off x="152400" y="2590800"/>
            <a:ext cx="4392488" cy="34475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81000" y="-228600"/>
            <a:ext cx="8229600" cy="1143000"/>
          </a:xfrm>
        </p:spPr>
        <p:txBody>
          <a:bodyPr>
            <a:normAutofit/>
          </a:bodyPr>
          <a:lstStyle/>
          <a:p>
            <a:r>
              <a:rPr lang="es-EC" sz="2200" b="1" dirty="0" smtClean="0">
                <a:latin typeface="Arial" pitchFamily="34" charset="0"/>
                <a:cs typeface="Arial" pitchFamily="34" charset="0"/>
              </a:rPr>
              <a:t>FLUJO MÁSICO</a:t>
            </a:r>
            <a:endParaRPr lang="es-EC" sz="2200" b="1" dirty="0">
              <a:latin typeface="Arial" pitchFamily="34" charset="0"/>
              <a:cs typeface="Arial" pitchFamily="34" charset="0"/>
            </a:endParaRPr>
          </a:p>
        </p:txBody>
      </p:sp>
      <p:graphicFrame>
        <p:nvGraphicFramePr>
          <p:cNvPr id="5" name="4 Gráfico"/>
          <p:cNvGraphicFramePr/>
          <p:nvPr/>
        </p:nvGraphicFramePr>
        <p:xfrm>
          <a:off x="525016" y="1400200"/>
          <a:ext cx="4104456" cy="2736304"/>
        </p:xfrm>
        <a:graphic>
          <a:graphicData uri="http://schemas.openxmlformats.org/drawingml/2006/chart">
            <c:chart xmlns:c="http://schemas.openxmlformats.org/drawingml/2006/chart" xmlns:r="http://schemas.openxmlformats.org/officeDocument/2006/relationships" r:id="rId4"/>
          </a:graphicData>
        </a:graphic>
      </p:graphicFrame>
      <p:sp>
        <p:nvSpPr>
          <p:cNvPr id="6" name="5 CuadroTexto"/>
          <p:cNvSpPr txBox="1"/>
          <p:nvPr/>
        </p:nvSpPr>
        <p:spPr>
          <a:xfrm>
            <a:off x="1029072" y="896144"/>
            <a:ext cx="3024336" cy="369332"/>
          </a:xfrm>
          <a:prstGeom prst="rect">
            <a:avLst/>
          </a:prstGeom>
          <a:noFill/>
        </p:spPr>
        <p:txBody>
          <a:bodyPr wrap="square" rtlCol="0">
            <a:spAutoFit/>
          </a:bodyPr>
          <a:lstStyle/>
          <a:p>
            <a:r>
              <a:rPr lang="es-EC" u="sng" dirty="0" smtClean="0">
                <a:latin typeface="Arial" pitchFamily="34" charset="0"/>
                <a:cs typeface="Arial" pitchFamily="34" charset="0"/>
              </a:rPr>
              <a:t>Molde rectangular</a:t>
            </a:r>
            <a:endParaRPr lang="es-EC" u="sng" dirty="0">
              <a:latin typeface="Arial" pitchFamily="34" charset="0"/>
              <a:cs typeface="Arial" pitchFamily="34" charset="0"/>
            </a:endParaRPr>
          </a:p>
        </p:txBody>
      </p:sp>
      <p:sp>
        <p:nvSpPr>
          <p:cNvPr id="7" name="6 CuadroTexto"/>
          <p:cNvSpPr txBox="1"/>
          <p:nvPr/>
        </p:nvSpPr>
        <p:spPr>
          <a:xfrm>
            <a:off x="5493568" y="896144"/>
            <a:ext cx="2304256" cy="369332"/>
          </a:xfrm>
          <a:prstGeom prst="rect">
            <a:avLst/>
          </a:prstGeom>
          <a:noFill/>
        </p:spPr>
        <p:txBody>
          <a:bodyPr wrap="square" rtlCol="0">
            <a:spAutoFit/>
          </a:bodyPr>
          <a:lstStyle/>
          <a:p>
            <a:r>
              <a:rPr lang="es-EC" u="sng" dirty="0" smtClean="0">
                <a:latin typeface="Arial" pitchFamily="34" charset="0"/>
                <a:cs typeface="Arial" pitchFamily="34" charset="0"/>
              </a:rPr>
              <a:t>Molde cuadrado</a:t>
            </a:r>
            <a:endParaRPr lang="es-EC" u="sng" dirty="0">
              <a:latin typeface="Arial" pitchFamily="34" charset="0"/>
              <a:cs typeface="Arial" pitchFamily="34" charset="0"/>
            </a:endParaRPr>
          </a:p>
        </p:txBody>
      </p:sp>
      <p:graphicFrame>
        <p:nvGraphicFramePr>
          <p:cNvPr id="8" name="7 Gráfico"/>
          <p:cNvGraphicFramePr/>
          <p:nvPr/>
        </p:nvGraphicFramePr>
        <p:xfrm>
          <a:off x="4701480" y="1400200"/>
          <a:ext cx="4176464" cy="2736304"/>
        </p:xfrm>
        <a:graphic>
          <a:graphicData uri="http://schemas.openxmlformats.org/drawingml/2006/chart">
            <c:chart xmlns:c="http://schemas.openxmlformats.org/drawingml/2006/chart" xmlns:r="http://schemas.openxmlformats.org/officeDocument/2006/relationships" r:id="rId5"/>
          </a:graphicData>
        </a:graphic>
      </p:graphicFrame>
      <p:sp>
        <p:nvSpPr>
          <p:cNvPr id="9" name="8 CuadroTexto"/>
          <p:cNvSpPr txBox="1"/>
          <p:nvPr/>
        </p:nvSpPr>
        <p:spPr>
          <a:xfrm>
            <a:off x="813048" y="4496544"/>
            <a:ext cx="7560840" cy="2031325"/>
          </a:xfrm>
          <a:prstGeom prst="rect">
            <a:avLst/>
          </a:prstGeom>
          <a:noFill/>
        </p:spPr>
        <p:txBody>
          <a:bodyPr wrap="square" rtlCol="0">
            <a:spAutoFit/>
          </a:bodyPr>
          <a:lstStyle/>
          <a:p>
            <a:pPr algn="just"/>
            <a:r>
              <a:rPr lang="es-ES" dirty="0" smtClean="0">
                <a:latin typeface="Arial" pitchFamily="34" charset="0"/>
                <a:cs typeface="Arial" pitchFamily="34" charset="0"/>
              </a:rPr>
              <a:t>Las graficas de flujo másico muestran la variabilidad de flujo dentro del molde ya que al ser un fluido no newtoniano (relación entre esfuerzo cortante y la velocidad de deformación es no lineal), se van a formar zonas caóticas las cuales no van a permitir que exista un flujo continuo de material ya sea para el perfil rectangular como cuadrado. </a:t>
            </a:r>
            <a:endParaRPr lang="es-EC" dirty="0" smtClean="0">
              <a:latin typeface="Arial" pitchFamily="34" charset="0"/>
              <a:cs typeface="Arial" pitchFamily="34" charset="0"/>
            </a:endParaRPr>
          </a:p>
          <a:p>
            <a:r>
              <a:rPr lang="es-ES" b="1" dirty="0" smtClean="0"/>
              <a:t> </a:t>
            </a:r>
            <a:endParaRPr lang="es-EC" dirty="0" smtClean="0"/>
          </a:p>
          <a:p>
            <a:endParaRPr lang="es-EC"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2" algn="ctr" rtl="0">
              <a:spcBef>
                <a:spcPct val="0"/>
              </a:spcBef>
            </a:pPr>
            <a:r>
              <a:rPr lang="es-ES" sz="2200" b="1" dirty="0" smtClean="0">
                <a:latin typeface="Arial" pitchFamily="34" charset="0"/>
                <a:cs typeface="Arial" pitchFamily="34" charset="0"/>
              </a:rPr>
              <a:t>VARIABLES QUE INFLUYEN EN EL FLUJO MÁSICO DENTRO DEL MOLDE</a:t>
            </a:r>
            <a:r>
              <a:rPr lang="es-EC" sz="1200" dirty="0"/>
              <a:t/>
            </a:r>
            <a:br>
              <a:rPr lang="es-EC" sz="1200" dirty="0"/>
            </a:br>
            <a:endParaRPr lang="es-EC" dirty="0"/>
          </a:p>
        </p:txBody>
      </p:sp>
      <p:sp>
        <p:nvSpPr>
          <p:cNvPr id="5" name="4 CuadroTexto"/>
          <p:cNvSpPr txBox="1"/>
          <p:nvPr/>
        </p:nvSpPr>
        <p:spPr>
          <a:xfrm>
            <a:off x="611560" y="1502688"/>
            <a:ext cx="7920880" cy="5355312"/>
          </a:xfrm>
          <a:prstGeom prst="rect">
            <a:avLst/>
          </a:prstGeom>
          <a:noFill/>
        </p:spPr>
        <p:txBody>
          <a:bodyPr wrap="square" rtlCol="0">
            <a:spAutoFit/>
          </a:bodyPr>
          <a:lstStyle/>
          <a:p>
            <a:pPr marL="0" lvl="3"/>
            <a:r>
              <a:rPr lang="es-ES" b="1" dirty="0" smtClean="0">
                <a:latin typeface="Arial" pitchFamily="34" charset="0"/>
                <a:cs typeface="Arial" pitchFamily="34" charset="0"/>
              </a:rPr>
              <a:t>Viscosidad</a:t>
            </a:r>
          </a:p>
          <a:p>
            <a:pPr marL="0" lvl="3" algn="just"/>
            <a:r>
              <a:rPr lang="es-ES" dirty="0" smtClean="0">
                <a:latin typeface="Arial" pitchFamily="34" charset="0"/>
                <a:cs typeface="Arial" pitchFamily="34" charset="0"/>
              </a:rPr>
              <a:t>La viscosidad disminuye con la temperatura pero aumenta con la presión, esto hace una variabilidad permanente del proceso; estos fluidos al deformase continuamente bajo la aplicación de un esfuerzo cortante hacen que su respuesta dinámica se cuantifique mediante la velocidad de deformación y en la mayoría de casos la viscosidad disminuye con el aumento de la velocidad de deformación. </a:t>
            </a:r>
          </a:p>
          <a:p>
            <a:pPr marL="0" lvl="3" algn="just"/>
            <a:endParaRPr lang="es-ES" b="1" dirty="0" smtClean="0">
              <a:latin typeface="Arial" pitchFamily="34" charset="0"/>
              <a:cs typeface="Arial" pitchFamily="34" charset="0"/>
            </a:endParaRPr>
          </a:p>
          <a:p>
            <a:pPr marL="0" lvl="3" algn="just"/>
            <a:r>
              <a:rPr lang="es-ES" b="1" dirty="0" smtClean="0">
                <a:latin typeface="Arial" pitchFamily="34" charset="0"/>
                <a:cs typeface="Arial" pitchFamily="34" charset="0"/>
              </a:rPr>
              <a:t>Degradación</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Al degradarse un plástico cambia su estructura química y el peso molecular medio baja como producto de la ruptura de las macromoléculas.</a:t>
            </a:r>
          </a:p>
          <a:p>
            <a:pPr algn="just"/>
            <a:endParaRPr lang="es-ES" b="1" dirty="0" smtClean="0">
              <a:latin typeface="Arial" pitchFamily="34" charset="0"/>
              <a:cs typeface="Arial" pitchFamily="34" charset="0"/>
            </a:endParaRPr>
          </a:p>
          <a:p>
            <a:pPr algn="just"/>
            <a:r>
              <a:rPr lang="es-ES" b="1" dirty="0" smtClean="0">
                <a:latin typeface="Arial" pitchFamily="34" charset="0"/>
                <a:cs typeface="Arial" pitchFamily="34" charset="0"/>
              </a:rPr>
              <a:t>Aditivos</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Con la finalidad de homogenizar el flujo se puede utilizar lubricantes, plastificantes o fibras que ayudan al proceso ya que disminuyen la viscosidad de los plásticos en estado fundido.</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marL="0" lvl="3" algn="just"/>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457200" y="457200"/>
            <a:ext cx="8208912" cy="923330"/>
          </a:xfrm>
          <a:prstGeom prst="rect">
            <a:avLst/>
          </a:prstGeom>
          <a:noFill/>
        </p:spPr>
        <p:txBody>
          <a:bodyPr wrap="square" rtlCol="0">
            <a:spAutoFit/>
          </a:bodyPr>
          <a:lstStyle/>
          <a:p>
            <a:pPr algn="ctr"/>
            <a:r>
              <a:rPr lang="es-EC" sz="2000" b="1" dirty="0" smtClean="0">
                <a:latin typeface="Arial" pitchFamily="34" charset="0"/>
                <a:cs typeface="Arial" pitchFamily="34" charset="0"/>
              </a:rPr>
              <a:t>JUSTIFICACIÓN E IMPORTANCIA</a:t>
            </a:r>
          </a:p>
          <a:p>
            <a:pPr algn="ctr"/>
            <a:endParaRPr lang="es-EC" b="1" dirty="0">
              <a:latin typeface="Arial" pitchFamily="34" charset="0"/>
              <a:cs typeface="Arial" pitchFamily="34" charset="0"/>
            </a:endParaRPr>
          </a:p>
          <a:p>
            <a:endParaRPr lang="es-EC" sz="1600" dirty="0">
              <a:latin typeface="Arial" pitchFamily="34" charset="0"/>
              <a:cs typeface="Arial" pitchFamily="34" charset="0"/>
            </a:endParaRPr>
          </a:p>
        </p:txBody>
      </p:sp>
      <p:sp>
        <p:nvSpPr>
          <p:cNvPr id="5" name="4 CuadroTexto"/>
          <p:cNvSpPr txBox="1"/>
          <p:nvPr/>
        </p:nvSpPr>
        <p:spPr>
          <a:xfrm>
            <a:off x="745232" y="1249288"/>
            <a:ext cx="7560840" cy="3693319"/>
          </a:xfrm>
          <a:prstGeom prst="rect">
            <a:avLst/>
          </a:prstGeom>
          <a:noFill/>
        </p:spPr>
        <p:txBody>
          <a:bodyPr wrap="square" rtlCol="0">
            <a:spAutoFit/>
          </a:bodyPr>
          <a:lstStyle/>
          <a:p>
            <a:pPr algn="just">
              <a:buFont typeface="Arial" pitchFamily="34" charset="0"/>
              <a:buChar char="•"/>
            </a:pPr>
            <a:r>
              <a:rPr lang="es-ES" dirty="0" smtClean="0">
                <a:latin typeface="Arial" pitchFamily="34" charset="0"/>
                <a:cs typeface="Arial" pitchFamily="34" charset="0"/>
              </a:rPr>
              <a:t> Hoy </a:t>
            </a:r>
            <a:r>
              <a:rPr lang="es-ES" dirty="0">
                <a:latin typeface="Arial" pitchFamily="34" charset="0"/>
                <a:cs typeface="Arial" pitchFamily="34" charset="0"/>
              </a:rPr>
              <a:t>en día los plásticos de desecho están siendo depositados en rellenos sanitarios, y debido a su volumen los plásticos ocupan un gran espacio y se disminuye el tiempo de vida de los rellenos ya que los plásticos se degradan entre 100 y 1000 años; además causan un impacto ambiental visual. </a:t>
            </a:r>
            <a:endParaRPr lang="es-ES" dirty="0" smtClean="0">
              <a:latin typeface="Arial" pitchFamily="34" charset="0"/>
              <a:cs typeface="Arial" pitchFamily="34" charset="0"/>
            </a:endParaRPr>
          </a:p>
          <a:p>
            <a:pPr algn="just">
              <a:buFont typeface="Arial" pitchFamily="34" charset="0"/>
              <a:buChar char="•"/>
            </a:pPr>
            <a:endParaRPr lang="es-ES" dirty="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La madera plástica es un elemento que en perfiles rectangulares y cuadrado puede reemplazar a la madera ya que es ligero, tiene estabilidad dimensional, resistencia a la humedad, aislamiento térmico y acústico.</a:t>
            </a:r>
          </a:p>
          <a:p>
            <a:pPr algn="just"/>
            <a:endParaRPr lang="es-ES" dirty="0">
              <a:latin typeface="Arial" pitchFamily="34" charset="0"/>
              <a:cs typeface="Arial" pitchFamily="34" charset="0"/>
            </a:endParaRPr>
          </a:p>
          <a:p>
            <a:pPr algn="just"/>
            <a:endParaRPr lang="es-EC" dirty="0">
              <a:latin typeface="Arial" pitchFamily="34" charset="0"/>
              <a:cs typeface="Arial" pitchFamily="34" charset="0"/>
            </a:endParaRPr>
          </a:p>
          <a:p>
            <a:endParaRPr lang="es-EC" dirty="0"/>
          </a:p>
        </p:txBody>
      </p:sp>
      <p:pic>
        <p:nvPicPr>
          <p:cNvPr id="6" name="5 Imagen" descr="foto"/>
          <p:cNvPicPr/>
          <p:nvPr/>
        </p:nvPicPr>
        <p:blipFill>
          <a:blip r:embed="rId4" cstate="print"/>
          <a:srcRect l="13829" r="10728" b="45979"/>
          <a:stretch>
            <a:fillRect/>
          </a:stretch>
        </p:blipFill>
        <p:spPr bwMode="auto">
          <a:xfrm>
            <a:off x="3697560" y="4129608"/>
            <a:ext cx="2016224"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SIMULACIÓN TERMOMECÁNICA</a:t>
            </a:r>
            <a:endParaRPr lang="es-EC" sz="2200" b="1" dirty="0">
              <a:latin typeface="Arial" pitchFamily="34" charset="0"/>
              <a:cs typeface="Arial" pitchFamily="34" charset="0"/>
            </a:endParaRPr>
          </a:p>
        </p:txBody>
      </p:sp>
      <p:sp>
        <p:nvSpPr>
          <p:cNvPr id="5" name="4 CuadroTexto"/>
          <p:cNvSpPr txBox="1"/>
          <p:nvPr/>
        </p:nvSpPr>
        <p:spPr>
          <a:xfrm>
            <a:off x="539552" y="1268760"/>
            <a:ext cx="8064896" cy="1754326"/>
          </a:xfrm>
          <a:prstGeom prst="rect">
            <a:avLst/>
          </a:prstGeom>
          <a:noFill/>
        </p:spPr>
        <p:txBody>
          <a:bodyPr wrap="square" rtlCol="0">
            <a:spAutoFit/>
          </a:bodyPr>
          <a:lstStyle/>
          <a:p>
            <a:pPr algn="just"/>
            <a:r>
              <a:rPr lang="es-EC" dirty="0" smtClean="0">
                <a:latin typeface="Arial" pitchFamily="34" charset="0"/>
                <a:cs typeface="Arial" pitchFamily="34" charset="0"/>
              </a:rPr>
              <a:t>Los aspectos más importantes en el comportamiento mecánico de los metales son la ductilidad y la resistencia mecánica; ambas propiedades son fuertemente dependientes de la temperatura a la cual se realiza la </a:t>
            </a:r>
            <a:r>
              <a:rPr lang="es-ES" dirty="0" smtClean="0">
                <a:latin typeface="Arial" pitchFamily="34" charset="0"/>
                <a:cs typeface="Arial" pitchFamily="34" charset="0"/>
              </a:rPr>
              <a:t>prueba. En general la resistencia disminuye y la ductilidad se incrementa al aumentar la temperatura</a:t>
            </a:r>
            <a:r>
              <a:rPr lang="es-EC" dirty="0" smtClean="0">
                <a:latin typeface="Arial" pitchFamily="34" charset="0"/>
                <a:cs typeface="Arial" pitchFamily="34" charset="0"/>
              </a:rPr>
              <a:t> de prueba.</a:t>
            </a:r>
          </a:p>
          <a:p>
            <a:endParaRPr lang="es-EC" dirty="0"/>
          </a:p>
        </p:txBody>
      </p:sp>
      <p:pic>
        <p:nvPicPr>
          <p:cNvPr id="6" name="5 Imagen"/>
          <p:cNvPicPr/>
          <p:nvPr/>
        </p:nvPicPr>
        <p:blipFill>
          <a:blip r:embed="rId4" cstate="print"/>
          <a:srcRect/>
          <a:stretch>
            <a:fillRect/>
          </a:stretch>
        </p:blipFill>
        <p:spPr bwMode="auto">
          <a:xfrm>
            <a:off x="2915816" y="3212976"/>
            <a:ext cx="3672408"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TIPO DE ANÁLISIS</a:t>
            </a:r>
            <a:endParaRPr lang="es-EC" sz="2200" b="1" dirty="0">
              <a:latin typeface="Arial" pitchFamily="34" charset="0"/>
              <a:cs typeface="Arial" pitchFamily="34" charset="0"/>
            </a:endParaRPr>
          </a:p>
        </p:txBody>
      </p:sp>
      <p:sp>
        <p:nvSpPr>
          <p:cNvPr id="5" name="4 CuadroTexto"/>
          <p:cNvSpPr txBox="1"/>
          <p:nvPr/>
        </p:nvSpPr>
        <p:spPr>
          <a:xfrm>
            <a:off x="611560" y="1196753"/>
            <a:ext cx="7992888" cy="4555093"/>
          </a:xfrm>
          <a:prstGeom prst="rect">
            <a:avLst/>
          </a:prstGeom>
          <a:noFill/>
        </p:spPr>
        <p:txBody>
          <a:bodyPr wrap="square" rtlCol="0">
            <a:spAutoFit/>
          </a:bodyPr>
          <a:lstStyle/>
          <a:p>
            <a:r>
              <a:rPr lang="es-EC" sz="2000" u="sng" dirty="0" smtClean="0">
                <a:latin typeface="Arial" pitchFamily="34" charset="0"/>
                <a:cs typeface="Arial" pitchFamily="34" charset="0"/>
              </a:rPr>
              <a:t>Variables:</a:t>
            </a:r>
          </a:p>
          <a:p>
            <a:endParaRPr lang="es-EC" dirty="0" smtClean="0">
              <a:latin typeface="Arial" pitchFamily="34" charset="0"/>
              <a:cs typeface="Arial" pitchFamily="34" charset="0"/>
            </a:endParaRPr>
          </a:p>
          <a:p>
            <a:pPr>
              <a:buFont typeface="Arial" pitchFamily="34" charset="0"/>
              <a:buChar char="•"/>
            </a:pPr>
            <a:r>
              <a:rPr lang="es-EC" dirty="0" smtClean="0">
                <a:latin typeface="Arial" pitchFamily="34" charset="0"/>
                <a:cs typeface="Arial" pitchFamily="34" charset="0"/>
              </a:rPr>
              <a:t> Restricciones de movimiento dadas por 4 pernos en la tapa, 8 prisioneros en el cuerpo del molde y enroscado al cilindro de la extrusora</a:t>
            </a:r>
          </a:p>
          <a:p>
            <a:pPr>
              <a:buFont typeface="Arial" pitchFamily="34" charset="0"/>
              <a:buChar char="•"/>
            </a:pPr>
            <a:r>
              <a:rPr lang="es-EC" dirty="0" smtClean="0">
                <a:latin typeface="Arial" pitchFamily="34" charset="0"/>
                <a:cs typeface="Arial" pitchFamily="34" charset="0"/>
              </a:rPr>
              <a:t>Temperatura exterior en el molde = 170°C</a:t>
            </a:r>
          </a:p>
          <a:p>
            <a:pPr>
              <a:buFont typeface="Arial" pitchFamily="34" charset="0"/>
              <a:buChar char="•"/>
            </a:pPr>
            <a:r>
              <a:rPr lang="es-EC" dirty="0" smtClean="0">
                <a:latin typeface="Arial" pitchFamily="34" charset="0"/>
                <a:cs typeface="Arial" pitchFamily="34" charset="0"/>
              </a:rPr>
              <a:t>Temperatura interior debido al flujo del plástico fundido = 180°C</a:t>
            </a:r>
          </a:p>
          <a:p>
            <a:pPr>
              <a:buFont typeface="Arial" pitchFamily="34" charset="0"/>
              <a:buChar char="•"/>
            </a:pPr>
            <a:r>
              <a:rPr lang="es-EC" dirty="0" smtClean="0">
                <a:latin typeface="Arial" pitchFamily="34" charset="0"/>
                <a:cs typeface="Arial" pitchFamily="34" charset="0"/>
              </a:rPr>
              <a:t>Distribución de presión dado por CosmosFloWorks</a:t>
            </a:r>
          </a:p>
          <a:p>
            <a:pPr>
              <a:buFont typeface="Arial" pitchFamily="34" charset="0"/>
              <a:buChar char="•"/>
            </a:pPr>
            <a:endParaRPr lang="es-EC" dirty="0" smtClean="0">
              <a:latin typeface="Arial" pitchFamily="34" charset="0"/>
              <a:cs typeface="Arial" pitchFamily="34" charset="0"/>
            </a:endParaRPr>
          </a:p>
          <a:p>
            <a:pPr lvl="1">
              <a:buFont typeface="Arial" pitchFamily="34" charset="0"/>
              <a:buChar char="•"/>
            </a:pPr>
            <a:r>
              <a:rPr lang="es-EC" dirty="0" smtClean="0">
                <a:latin typeface="Arial" pitchFamily="34" charset="0"/>
                <a:cs typeface="Arial" pitchFamily="34" charset="0"/>
              </a:rPr>
              <a:t> Rectángulo:</a:t>
            </a:r>
          </a:p>
          <a:p>
            <a:pPr lvl="3">
              <a:buFont typeface="Arial" pitchFamily="34" charset="0"/>
              <a:buChar char="•"/>
            </a:pPr>
            <a:r>
              <a:rPr lang="es-EC" dirty="0" smtClean="0">
                <a:latin typeface="Arial" pitchFamily="34" charset="0"/>
                <a:cs typeface="Arial" pitchFamily="34" charset="0"/>
              </a:rPr>
              <a:t> Max = 246634 Pa</a:t>
            </a:r>
          </a:p>
          <a:p>
            <a:pPr lvl="3">
              <a:buFont typeface="Arial" pitchFamily="34" charset="0"/>
              <a:buChar char="•"/>
            </a:pPr>
            <a:r>
              <a:rPr lang="es-EC" dirty="0" smtClean="0">
                <a:latin typeface="Arial" pitchFamily="34" charset="0"/>
                <a:cs typeface="Arial" pitchFamily="34" charset="0"/>
              </a:rPr>
              <a:t> Min = 87542 Pa</a:t>
            </a:r>
          </a:p>
          <a:p>
            <a:pPr lvl="1">
              <a:buFont typeface="Arial" pitchFamily="34" charset="0"/>
              <a:buChar char="•"/>
            </a:pPr>
            <a:r>
              <a:rPr lang="es-EC" dirty="0" smtClean="0">
                <a:latin typeface="Arial" pitchFamily="34" charset="0"/>
                <a:cs typeface="Arial" pitchFamily="34" charset="0"/>
              </a:rPr>
              <a:t> Cuadrado:</a:t>
            </a:r>
          </a:p>
          <a:p>
            <a:pPr lvl="3">
              <a:buFont typeface="Arial" pitchFamily="34" charset="0"/>
              <a:buChar char="•"/>
            </a:pPr>
            <a:r>
              <a:rPr lang="es-EC" dirty="0" smtClean="0">
                <a:latin typeface="Arial" pitchFamily="34" charset="0"/>
                <a:cs typeface="Arial" pitchFamily="34" charset="0"/>
              </a:rPr>
              <a:t> Max = 251198 Pa</a:t>
            </a:r>
          </a:p>
          <a:p>
            <a:pPr lvl="3">
              <a:buFont typeface="Arial" pitchFamily="34" charset="0"/>
              <a:buChar char="•"/>
            </a:pPr>
            <a:r>
              <a:rPr lang="es-EC" dirty="0" smtClean="0">
                <a:latin typeface="Arial" pitchFamily="34" charset="0"/>
                <a:cs typeface="Arial" pitchFamily="34" charset="0"/>
              </a:rPr>
              <a:t> Min =  99227 Pa</a:t>
            </a:r>
          </a:p>
          <a:p>
            <a:pPr lvl="3"/>
            <a:endParaRPr lang="es-EC" dirty="0" smtClean="0">
              <a:latin typeface="Arial" pitchFamily="34" charset="0"/>
              <a:cs typeface="Arial" pitchFamily="34" charset="0"/>
            </a:endParaRPr>
          </a:p>
          <a:p>
            <a:pPr lvl="3"/>
            <a:endParaRPr lang="es-EC" dirty="0" smtClean="0">
              <a:latin typeface="Arial" pitchFamily="34" charset="0"/>
              <a:cs typeface="Arial" pitchFamily="34" charset="0"/>
            </a:endParaRPr>
          </a:p>
        </p:txBody>
      </p:sp>
      <p:sp>
        <p:nvSpPr>
          <p:cNvPr id="6" name="5 CuadroTexto"/>
          <p:cNvSpPr txBox="1"/>
          <p:nvPr/>
        </p:nvSpPr>
        <p:spPr>
          <a:xfrm>
            <a:off x="755576" y="5661248"/>
            <a:ext cx="7416824" cy="369332"/>
          </a:xfrm>
          <a:prstGeom prst="rect">
            <a:avLst/>
          </a:prstGeom>
          <a:noFill/>
        </p:spPr>
        <p:txBody>
          <a:bodyPr wrap="square" rtlCol="0">
            <a:spAutoFit/>
          </a:bodyPr>
          <a:lstStyle/>
          <a:p>
            <a:pPr algn="ctr"/>
            <a:r>
              <a:rPr lang="es-ES" i="1" dirty="0" smtClean="0">
                <a:latin typeface="Arial" pitchFamily="34" charset="0"/>
                <a:cs typeface="Arial" pitchFamily="34" charset="0"/>
              </a:rPr>
              <a:t>Estudio estático de régimen permanente</a:t>
            </a:r>
            <a:endParaRPr lang="es-EC"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pic>
        <p:nvPicPr>
          <p:cNvPr id="4" name="3 Imagen" descr="E:\Pasos\rectangulo\cargas.jpg"/>
          <p:cNvPicPr/>
          <p:nvPr/>
        </p:nvPicPr>
        <p:blipFill>
          <a:blip r:embed="rId4" cstate="print"/>
          <a:srcRect/>
          <a:stretch>
            <a:fillRect/>
          </a:stretch>
        </p:blipFill>
        <p:spPr bwMode="auto">
          <a:xfrm>
            <a:off x="4648200" y="1143000"/>
            <a:ext cx="4320479" cy="3240360"/>
          </a:xfrm>
          <a:prstGeom prst="rect">
            <a:avLst/>
          </a:prstGeom>
          <a:noFill/>
          <a:ln w="9525">
            <a:noFill/>
            <a:miter lim="800000"/>
            <a:headEnd/>
            <a:tailEnd/>
          </a:ln>
        </p:spPr>
      </p:pic>
      <p:sp>
        <p:nvSpPr>
          <p:cNvPr id="5" name="4 CuadroTexto"/>
          <p:cNvSpPr txBox="1"/>
          <p:nvPr/>
        </p:nvSpPr>
        <p:spPr>
          <a:xfrm>
            <a:off x="453007" y="278904"/>
            <a:ext cx="8280920" cy="769441"/>
          </a:xfrm>
          <a:prstGeom prst="rect">
            <a:avLst/>
          </a:prstGeom>
          <a:noFill/>
        </p:spPr>
        <p:txBody>
          <a:bodyPr wrap="square" rtlCol="0">
            <a:spAutoFit/>
          </a:bodyPr>
          <a:lstStyle/>
          <a:p>
            <a:pPr algn="ctr"/>
            <a:r>
              <a:rPr lang="es-EC" sz="2200" b="1" dirty="0" smtClean="0">
                <a:latin typeface="Arial" pitchFamily="34" charset="0"/>
                <a:cs typeface="Arial" pitchFamily="34" charset="0"/>
              </a:rPr>
              <a:t>APLICACIÓN DE RESTRICCIONES, PRESIÓN Y TEMPERATURA </a:t>
            </a:r>
            <a:endParaRPr lang="es-EC" sz="2200" b="1" dirty="0">
              <a:latin typeface="Arial" pitchFamily="34" charset="0"/>
              <a:cs typeface="Arial" pitchFamily="34" charset="0"/>
            </a:endParaRPr>
          </a:p>
        </p:txBody>
      </p:sp>
      <p:pic>
        <p:nvPicPr>
          <p:cNvPr id="6" name="5 Imagen" descr="E:\Pasos\cuadrado\cargas cuadrado.jpg"/>
          <p:cNvPicPr/>
          <p:nvPr/>
        </p:nvPicPr>
        <p:blipFill>
          <a:blip r:embed="rId5" cstate="print"/>
          <a:srcRect/>
          <a:stretch>
            <a:fillRect/>
          </a:stretch>
        </p:blipFill>
        <p:spPr bwMode="auto">
          <a:xfrm>
            <a:off x="152400" y="2667000"/>
            <a:ext cx="4492154" cy="3322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2" algn="ctr" rtl="0">
              <a:spcBef>
                <a:spcPct val="0"/>
              </a:spcBef>
            </a:pPr>
            <a:r>
              <a:rPr lang="es-ES" sz="2200" b="1" dirty="0" smtClean="0">
                <a:latin typeface="Arial" pitchFamily="34" charset="0"/>
                <a:cs typeface="Arial" pitchFamily="34" charset="0"/>
              </a:rPr>
              <a:t>ESFUERZO DE VON MISES</a:t>
            </a:r>
            <a:r>
              <a:rPr lang="es-EC" sz="1200" dirty="0"/>
              <a:t/>
            </a:r>
            <a:br>
              <a:rPr lang="es-EC" sz="1200" dirty="0"/>
            </a:br>
            <a:endParaRPr lang="es-EC" dirty="0"/>
          </a:p>
        </p:txBody>
      </p:sp>
      <p:sp>
        <p:nvSpPr>
          <p:cNvPr id="5" name="4 CuadroTexto"/>
          <p:cNvSpPr txBox="1"/>
          <p:nvPr/>
        </p:nvSpPr>
        <p:spPr>
          <a:xfrm>
            <a:off x="539552" y="1052736"/>
            <a:ext cx="8136904" cy="1477328"/>
          </a:xfrm>
          <a:prstGeom prst="rect">
            <a:avLst/>
          </a:prstGeom>
          <a:noFill/>
        </p:spPr>
        <p:txBody>
          <a:bodyPr wrap="square" rtlCol="0">
            <a:spAutoFit/>
          </a:bodyPr>
          <a:lstStyle/>
          <a:p>
            <a:pPr algn="just"/>
            <a:r>
              <a:rPr lang="es-ES" dirty="0" smtClean="0">
                <a:latin typeface="Arial" pitchFamily="34" charset="0"/>
                <a:cs typeface="Arial" pitchFamily="34" charset="0"/>
              </a:rPr>
              <a:t>Es un criterio de carga estática el cual define que la falla ocurrirá en la parte compleja cuando la energía de distorsión por volumen unitario exceda una prueba de tensión simple en la falla</a:t>
            </a:r>
            <a:r>
              <a:rPr lang="es-ES" u="sng" dirty="0" smtClean="0">
                <a:latin typeface="Arial" pitchFamily="34" charset="0"/>
                <a:cs typeface="Arial" pitchFamily="34" charset="0"/>
              </a:rPr>
              <a:t>.</a:t>
            </a:r>
          </a:p>
          <a:p>
            <a:pPr algn="just"/>
            <a:endParaRPr lang="es-ES" u="sng" dirty="0" smtClean="0">
              <a:latin typeface="Arial" pitchFamily="34" charset="0"/>
              <a:cs typeface="Arial" pitchFamily="34" charset="0"/>
            </a:endParaRPr>
          </a:p>
          <a:p>
            <a:pPr algn="just"/>
            <a:r>
              <a:rPr lang="es-ES" u="sng" dirty="0" smtClean="0">
                <a:latin typeface="Arial" pitchFamily="34" charset="0"/>
                <a:cs typeface="Arial" pitchFamily="34" charset="0"/>
              </a:rPr>
              <a:t>Rectángulo:</a:t>
            </a:r>
            <a:endParaRPr lang="es-EC" u="sng" dirty="0">
              <a:latin typeface="Arial" pitchFamily="34" charset="0"/>
              <a:cs typeface="Arial" pitchFamily="34" charset="0"/>
            </a:endParaRPr>
          </a:p>
        </p:txBody>
      </p:sp>
      <p:pic>
        <p:nvPicPr>
          <p:cNvPr id="6" name="5 Imagen" descr="E:\Pasos\rectangulo\corte von misses.jpg"/>
          <p:cNvPicPr/>
          <p:nvPr/>
        </p:nvPicPr>
        <p:blipFill>
          <a:blip r:embed="rId4" cstate="print"/>
          <a:srcRect/>
          <a:stretch>
            <a:fillRect/>
          </a:stretch>
        </p:blipFill>
        <p:spPr bwMode="auto">
          <a:xfrm>
            <a:off x="1905000" y="1905000"/>
            <a:ext cx="5202372"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pPr algn="l"/>
            <a:r>
              <a:rPr lang="es-EC" sz="1800" u="sng" dirty="0" smtClean="0">
                <a:latin typeface="Arial" pitchFamily="34" charset="0"/>
                <a:cs typeface="Arial" pitchFamily="34" charset="0"/>
              </a:rPr>
              <a:t>Cuadrado:</a:t>
            </a:r>
            <a:endParaRPr lang="es-EC" sz="1800" u="sng" dirty="0">
              <a:latin typeface="Arial" pitchFamily="34" charset="0"/>
              <a:cs typeface="Arial" pitchFamily="34" charset="0"/>
            </a:endParaRPr>
          </a:p>
        </p:txBody>
      </p:sp>
      <p:pic>
        <p:nvPicPr>
          <p:cNvPr id="5" name="4 Imagen" descr="E:\Pasos\cuadrado\corte von misses.jpg"/>
          <p:cNvPicPr/>
          <p:nvPr/>
        </p:nvPicPr>
        <p:blipFill>
          <a:blip r:embed="rId4" cstate="print"/>
          <a:srcRect/>
          <a:stretch>
            <a:fillRect/>
          </a:stretch>
        </p:blipFill>
        <p:spPr bwMode="auto">
          <a:xfrm>
            <a:off x="1547664" y="1052736"/>
            <a:ext cx="6174265" cy="4727600"/>
          </a:xfrm>
          <a:prstGeom prst="rect">
            <a:avLst/>
          </a:prstGeom>
          <a:noFill/>
          <a:ln w="9525">
            <a:noFill/>
            <a:miter lim="800000"/>
            <a:headEnd/>
            <a:tailEnd/>
          </a:ln>
        </p:spPr>
      </p:pic>
      <p:sp>
        <p:nvSpPr>
          <p:cNvPr id="6" name="5 CuadroTexto"/>
          <p:cNvSpPr txBox="1"/>
          <p:nvPr/>
        </p:nvSpPr>
        <p:spPr>
          <a:xfrm>
            <a:off x="6934200" y="609600"/>
            <a:ext cx="1944216" cy="369332"/>
          </a:xfrm>
          <a:prstGeom prst="rect">
            <a:avLst/>
          </a:prstGeom>
          <a:noFill/>
        </p:spPr>
        <p:txBody>
          <a:bodyPr wrap="square" rtlCol="0">
            <a:spAutoFit/>
          </a:bodyPr>
          <a:lstStyle/>
          <a:p>
            <a:r>
              <a:rPr lang="es-EC" i="1" u="sng" dirty="0" smtClean="0">
                <a:latin typeface="Arial" pitchFamily="34" charset="0"/>
                <a:cs typeface="Arial" pitchFamily="34" charset="0"/>
                <a:hlinkClick r:id="rId5" action="ppaction://hlinkfile"/>
              </a:rPr>
              <a:t>Animación</a:t>
            </a:r>
            <a:endParaRPr lang="es-EC" i="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r>
              <a:rPr lang="es-EC" sz="2200" b="1" dirty="0" smtClean="0">
                <a:latin typeface="Arial" pitchFamily="34" charset="0"/>
                <a:cs typeface="Arial" pitchFamily="34" charset="0"/>
              </a:rPr>
              <a:t>DEFORMACIÓN</a:t>
            </a:r>
            <a:endParaRPr lang="es-EC" sz="2200" b="1" dirty="0">
              <a:latin typeface="Arial" pitchFamily="34" charset="0"/>
              <a:cs typeface="Arial" pitchFamily="34" charset="0"/>
            </a:endParaRPr>
          </a:p>
        </p:txBody>
      </p:sp>
      <p:sp>
        <p:nvSpPr>
          <p:cNvPr id="5" name="4 CuadroTexto"/>
          <p:cNvSpPr txBox="1"/>
          <p:nvPr/>
        </p:nvSpPr>
        <p:spPr>
          <a:xfrm>
            <a:off x="683568" y="850106"/>
            <a:ext cx="7848872" cy="1477328"/>
          </a:xfrm>
          <a:prstGeom prst="rect">
            <a:avLst/>
          </a:prstGeom>
          <a:noFill/>
        </p:spPr>
        <p:txBody>
          <a:bodyPr wrap="square" rtlCol="0">
            <a:spAutoFit/>
          </a:bodyPr>
          <a:lstStyle/>
          <a:p>
            <a:r>
              <a:rPr lang="es-ES" dirty="0" smtClean="0">
                <a:latin typeface="Arial" pitchFamily="34" charset="0"/>
                <a:cs typeface="Arial" pitchFamily="34" charset="0"/>
              </a:rPr>
              <a:t>Se refiere a los cambios en las dimensiones o forma de un elemento cuando es sometido a cargas externas como la presión y temperatura (dilatación). </a:t>
            </a:r>
          </a:p>
          <a:p>
            <a:endParaRPr lang="es-ES" dirty="0" smtClean="0">
              <a:latin typeface="Arial" pitchFamily="34" charset="0"/>
              <a:cs typeface="Arial" pitchFamily="34" charset="0"/>
            </a:endParaRPr>
          </a:p>
          <a:p>
            <a:r>
              <a:rPr lang="es-EC" u="sng" dirty="0" smtClean="0">
                <a:latin typeface="Arial" pitchFamily="34" charset="0"/>
                <a:cs typeface="Arial" pitchFamily="34" charset="0"/>
              </a:rPr>
              <a:t>Rectángulo:</a:t>
            </a:r>
            <a:endParaRPr lang="es-EC" u="sng" dirty="0">
              <a:latin typeface="Arial" pitchFamily="34" charset="0"/>
              <a:cs typeface="Arial" pitchFamily="34" charset="0"/>
            </a:endParaRPr>
          </a:p>
        </p:txBody>
      </p:sp>
      <p:pic>
        <p:nvPicPr>
          <p:cNvPr id="6" name="5 Imagen" descr="E:\Pasos\rectangulo\desplazamientos - corte.jpg"/>
          <p:cNvPicPr/>
          <p:nvPr/>
        </p:nvPicPr>
        <p:blipFill>
          <a:blip r:embed="rId4" cstate="print"/>
          <a:srcRect/>
          <a:stretch>
            <a:fillRect/>
          </a:stretch>
        </p:blipFill>
        <p:spPr bwMode="auto">
          <a:xfrm>
            <a:off x="2438400" y="1752600"/>
            <a:ext cx="5112568"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8688" y="0"/>
            <a:ext cx="8229600" cy="1143000"/>
          </a:xfrm>
        </p:spPr>
        <p:txBody>
          <a:bodyPr>
            <a:normAutofit/>
          </a:bodyPr>
          <a:lstStyle/>
          <a:p>
            <a:pPr algn="l"/>
            <a:r>
              <a:rPr lang="es-EC" sz="2200" u="sng" dirty="0" smtClean="0">
                <a:latin typeface="Arial" pitchFamily="34" charset="0"/>
                <a:cs typeface="Arial" pitchFamily="34" charset="0"/>
              </a:rPr>
              <a:t>Cuadrado:</a:t>
            </a:r>
            <a:endParaRPr lang="es-EC" sz="2200" u="sng" dirty="0">
              <a:latin typeface="Arial" pitchFamily="34" charset="0"/>
              <a:cs typeface="Arial" pitchFamily="34" charset="0"/>
            </a:endParaRPr>
          </a:p>
        </p:txBody>
      </p:sp>
      <p:pic>
        <p:nvPicPr>
          <p:cNvPr id="5" name="4 Imagen" descr="E:\Pasos\cuadrado\desplazamientos - corte.jpg"/>
          <p:cNvPicPr/>
          <p:nvPr/>
        </p:nvPicPr>
        <p:blipFill>
          <a:blip r:embed="rId4" cstate="print"/>
          <a:srcRect/>
          <a:stretch>
            <a:fillRect/>
          </a:stretch>
        </p:blipFill>
        <p:spPr bwMode="auto">
          <a:xfrm>
            <a:off x="1981200" y="850106"/>
            <a:ext cx="5184576" cy="3888432"/>
          </a:xfrm>
          <a:prstGeom prst="rect">
            <a:avLst/>
          </a:prstGeom>
          <a:noFill/>
          <a:ln w="9525">
            <a:noFill/>
            <a:miter lim="800000"/>
            <a:headEnd/>
            <a:tailEnd/>
          </a:ln>
        </p:spPr>
      </p:pic>
      <p:sp>
        <p:nvSpPr>
          <p:cNvPr id="6" name="5 CuadroTexto"/>
          <p:cNvSpPr txBox="1"/>
          <p:nvPr/>
        </p:nvSpPr>
        <p:spPr>
          <a:xfrm>
            <a:off x="757064" y="4954562"/>
            <a:ext cx="7632848" cy="1477328"/>
          </a:xfrm>
          <a:prstGeom prst="rect">
            <a:avLst/>
          </a:prstGeom>
          <a:noFill/>
        </p:spPr>
        <p:txBody>
          <a:bodyPr wrap="square" rtlCol="0">
            <a:spAutoFit/>
          </a:bodyPr>
          <a:lstStyle/>
          <a:p>
            <a:pPr algn="just"/>
            <a:r>
              <a:rPr lang="es-ES" dirty="0" smtClean="0">
                <a:latin typeface="Arial" pitchFamily="34" charset="0"/>
                <a:cs typeface="Arial" pitchFamily="34" charset="0"/>
              </a:rPr>
              <a:t>Las deformaciones máximas están alrededor de 0.02 mm y están ubicados en la superficie exterior del molde; lo cual es lógico ya que en esos puntos la temperatura producida por los calefactores tiene mayor área de contacto.</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2" algn="ctr" rtl="0">
              <a:spcBef>
                <a:spcPct val="0"/>
              </a:spcBef>
            </a:pPr>
            <a:r>
              <a:rPr lang="es-ES" sz="2200" b="1" dirty="0" smtClean="0">
                <a:latin typeface="Arial" pitchFamily="34" charset="0"/>
                <a:cs typeface="Arial" pitchFamily="34" charset="0"/>
              </a:rPr>
              <a:t>DEFORMACIONES UNITARIAS</a:t>
            </a:r>
            <a:r>
              <a:rPr lang="es-EC" sz="1200" dirty="0"/>
              <a:t/>
            </a:r>
            <a:br>
              <a:rPr lang="es-EC" sz="1200" dirty="0"/>
            </a:br>
            <a:endParaRPr lang="es-EC" dirty="0"/>
          </a:p>
        </p:txBody>
      </p:sp>
      <p:sp>
        <p:nvSpPr>
          <p:cNvPr id="5" name="4 CuadroTexto"/>
          <p:cNvSpPr txBox="1"/>
          <p:nvPr/>
        </p:nvSpPr>
        <p:spPr>
          <a:xfrm>
            <a:off x="539552" y="1052736"/>
            <a:ext cx="8064896" cy="923330"/>
          </a:xfrm>
          <a:prstGeom prst="rect">
            <a:avLst/>
          </a:prstGeom>
          <a:noFill/>
        </p:spPr>
        <p:txBody>
          <a:bodyPr wrap="square" rtlCol="0">
            <a:spAutoFit/>
          </a:bodyPr>
          <a:lstStyle/>
          <a:p>
            <a:pPr algn="just"/>
            <a:r>
              <a:rPr lang="es-ES" dirty="0" smtClean="0">
                <a:latin typeface="Arial" pitchFamily="34" charset="0"/>
                <a:cs typeface="Arial" pitchFamily="34" charset="0"/>
              </a:rPr>
              <a:t>Al ser la relación existente entre la deformación total y la longitud inicial del elemento, nos permite determinar la deformación del elemento sometido a esfuerzos mecánicos y térmicos.</a:t>
            </a:r>
            <a:endParaRPr lang="es-EC" dirty="0">
              <a:latin typeface="Arial" pitchFamily="34" charset="0"/>
              <a:cs typeface="Arial" pitchFamily="34" charset="0"/>
            </a:endParaRPr>
          </a:p>
        </p:txBody>
      </p:sp>
      <p:pic>
        <p:nvPicPr>
          <p:cNvPr id="6" name="5 Imagen"/>
          <p:cNvPicPr/>
          <p:nvPr/>
        </p:nvPicPr>
        <p:blipFill>
          <a:blip r:embed="rId4" cstate="print"/>
          <a:srcRect/>
          <a:stretch>
            <a:fillRect/>
          </a:stretch>
        </p:blipFill>
        <p:spPr bwMode="auto">
          <a:xfrm>
            <a:off x="1403648" y="2276872"/>
            <a:ext cx="1859008" cy="408365"/>
          </a:xfrm>
          <a:prstGeom prst="rect">
            <a:avLst/>
          </a:prstGeom>
          <a:noFill/>
          <a:ln w="9525">
            <a:noFill/>
            <a:miter lim="800000"/>
            <a:headEnd/>
            <a:tailEnd/>
          </a:ln>
        </p:spPr>
      </p:pic>
      <p:sp>
        <p:nvSpPr>
          <p:cNvPr id="7" name="6 CuadroTexto"/>
          <p:cNvSpPr txBox="1"/>
          <p:nvPr/>
        </p:nvSpPr>
        <p:spPr>
          <a:xfrm>
            <a:off x="3995936" y="2348880"/>
            <a:ext cx="4032448" cy="369332"/>
          </a:xfrm>
          <a:prstGeom prst="rect">
            <a:avLst/>
          </a:prstGeom>
          <a:noFill/>
        </p:spPr>
        <p:txBody>
          <a:bodyPr wrap="square" rtlCol="0">
            <a:spAutoFit/>
          </a:bodyPr>
          <a:lstStyle/>
          <a:p>
            <a:r>
              <a:rPr lang="es-EC" dirty="0" smtClean="0">
                <a:latin typeface="Arial" pitchFamily="34" charset="0"/>
                <a:cs typeface="Arial" pitchFamily="34" charset="0"/>
              </a:rPr>
              <a:t>Deformación unitaria máxima</a:t>
            </a:r>
            <a:endParaRPr lang="es-EC" dirty="0">
              <a:latin typeface="Arial" pitchFamily="34" charset="0"/>
              <a:cs typeface="Arial" pitchFamily="34" charset="0"/>
            </a:endParaRPr>
          </a:p>
        </p:txBody>
      </p:sp>
      <p:pic>
        <p:nvPicPr>
          <p:cNvPr id="8" name="7 Imagen" descr="E:\Pasos\rectangulo\deformaciones unitarias.jpg"/>
          <p:cNvPicPr/>
          <p:nvPr/>
        </p:nvPicPr>
        <p:blipFill>
          <a:blip r:embed="rId5" cstate="print"/>
          <a:srcRect/>
          <a:stretch>
            <a:fillRect/>
          </a:stretch>
        </p:blipFill>
        <p:spPr bwMode="auto">
          <a:xfrm>
            <a:off x="2133600" y="2743200"/>
            <a:ext cx="4362450" cy="3353207"/>
          </a:xfrm>
          <a:prstGeom prst="rect">
            <a:avLst/>
          </a:prstGeom>
          <a:noFill/>
          <a:ln w="9525">
            <a:noFill/>
            <a:miter lim="800000"/>
            <a:headEnd/>
            <a:tailEnd/>
          </a:ln>
        </p:spPr>
      </p:pic>
      <p:sp>
        <p:nvSpPr>
          <p:cNvPr id="9" name="8 CuadroTexto"/>
          <p:cNvSpPr txBox="1"/>
          <p:nvPr/>
        </p:nvSpPr>
        <p:spPr>
          <a:xfrm>
            <a:off x="755576" y="3068960"/>
            <a:ext cx="1512168" cy="369332"/>
          </a:xfrm>
          <a:prstGeom prst="rect">
            <a:avLst/>
          </a:prstGeom>
          <a:noFill/>
        </p:spPr>
        <p:txBody>
          <a:bodyPr wrap="square" rtlCol="0">
            <a:spAutoFit/>
          </a:bodyPr>
          <a:lstStyle/>
          <a:p>
            <a:r>
              <a:rPr lang="es-EC" u="sng" dirty="0" smtClean="0">
                <a:latin typeface="Arial" pitchFamily="34" charset="0"/>
                <a:cs typeface="Arial" pitchFamily="34" charset="0"/>
              </a:rPr>
              <a:t>Rectángulo:</a:t>
            </a:r>
            <a:endParaRPr lang="es-EC"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algn="l"/>
            <a:r>
              <a:rPr lang="es-EC" sz="1800" u="sng" dirty="0" smtClean="0">
                <a:latin typeface="Arial" pitchFamily="34" charset="0"/>
                <a:cs typeface="Arial" pitchFamily="34" charset="0"/>
              </a:rPr>
              <a:t>Cuadrado</a:t>
            </a:r>
            <a:endParaRPr lang="es-EC" sz="1800" u="sng" dirty="0">
              <a:latin typeface="Arial" pitchFamily="34" charset="0"/>
              <a:cs typeface="Arial" pitchFamily="34" charset="0"/>
            </a:endParaRPr>
          </a:p>
        </p:txBody>
      </p:sp>
      <p:pic>
        <p:nvPicPr>
          <p:cNvPr id="5" name="4 Imagen" descr="E:\Pasos\cuadrado\deformaciones unitarias.jpg"/>
          <p:cNvPicPr/>
          <p:nvPr/>
        </p:nvPicPr>
        <p:blipFill>
          <a:blip r:embed="rId4" cstate="print"/>
          <a:srcRect/>
          <a:stretch>
            <a:fillRect/>
          </a:stretch>
        </p:blipFill>
        <p:spPr bwMode="auto">
          <a:xfrm>
            <a:off x="1835696" y="1124744"/>
            <a:ext cx="5688632"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r>
              <a:rPr lang="es-EC" sz="2200" b="1" dirty="0" smtClean="0">
                <a:latin typeface="Arial" pitchFamily="34" charset="0"/>
                <a:cs typeface="Arial" pitchFamily="34" charset="0"/>
              </a:rPr>
              <a:t>MATERIAL DEL MOLDE</a:t>
            </a:r>
            <a:endParaRPr lang="es-EC" sz="2200" b="1" dirty="0">
              <a:latin typeface="Arial" pitchFamily="34" charset="0"/>
              <a:cs typeface="Arial" pitchFamily="34" charset="0"/>
            </a:endParaRPr>
          </a:p>
        </p:txBody>
      </p:sp>
      <p:sp>
        <p:nvSpPr>
          <p:cNvPr id="5" name="4 CuadroTexto"/>
          <p:cNvSpPr txBox="1"/>
          <p:nvPr/>
        </p:nvSpPr>
        <p:spPr>
          <a:xfrm>
            <a:off x="762000" y="914400"/>
            <a:ext cx="7992888" cy="369332"/>
          </a:xfrm>
          <a:prstGeom prst="rect">
            <a:avLst/>
          </a:prstGeom>
          <a:noFill/>
        </p:spPr>
        <p:txBody>
          <a:bodyPr wrap="square" rtlCol="0">
            <a:spAutoFit/>
          </a:bodyPr>
          <a:lstStyle/>
          <a:p>
            <a:pPr marL="0" lvl="2"/>
            <a:r>
              <a:rPr lang="es-ES" u="sng" dirty="0" smtClean="0">
                <a:latin typeface="Arial" pitchFamily="34" charset="0"/>
                <a:cs typeface="Arial" pitchFamily="34" charset="0"/>
              </a:rPr>
              <a:t>Características que debe tener el material</a:t>
            </a:r>
            <a:endParaRPr lang="es-EC" sz="1200" u="sng" dirty="0" smtClean="0">
              <a:latin typeface="Arial" pitchFamily="34" charset="0"/>
              <a:cs typeface="Arial" pitchFamily="34" charset="0"/>
            </a:endParaRPr>
          </a:p>
        </p:txBody>
      </p:sp>
      <p:sp>
        <p:nvSpPr>
          <p:cNvPr id="7" name="6 CuadroTexto"/>
          <p:cNvSpPr txBox="1"/>
          <p:nvPr/>
        </p:nvSpPr>
        <p:spPr>
          <a:xfrm>
            <a:off x="609600" y="4953000"/>
            <a:ext cx="7848872" cy="923330"/>
          </a:xfrm>
          <a:prstGeom prst="rect">
            <a:avLst/>
          </a:prstGeom>
          <a:noFill/>
        </p:spPr>
        <p:txBody>
          <a:bodyPr wrap="square" rtlCol="0">
            <a:spAutoFit/>
          </a:bodyPr>
          <a:lstStyle/>
          <a:p>
            <a:pPr algn="just"/>
            <a:r>
              <a:rPr lang="es-ES" dirty="0" smtClean="0">
                <a:latin typeface="Arial" pitchFamily="34" charset="0"/>
                <a:cs typeface="Arial" pitchFamily="34" charset="0"/>
              </a:rPr>
              <a:t>Para un acero con medio contenido de carbono el esfuerzo de 0 a 200 °C tiene una tendencia ascendente, esto implica que las propiedades del material no se van a ver afectadas por la temperatura máxima de 180 °C</a:t>
            </a:r>
            <a:endParaRPr lang="es-EC" dirty="0">
              <a:latin typeface="Arial" pitchFamily="34" charset="0"/>
              <a:cs typeface="Arial" pitchFamily="34" charset="0"/>
            </a:endParaRPr>
          </a:p>
        </p:txBody>
      </p:sp>
      <p:pic>
        <p:nvPicPr>
          <p:cNvPr id="8" name="7 Imagen"/>
          <p:cNvPicPr/>
          <p:nvPr/>
        </p:nvPicPr>
        <p:blipFill>
          <a:blip r:embed="rId4" cstate="print"/>
          <a:srcRect l="2743" t="9980" r="19750" b="29550"/>
          <a:stretch>
            <a:fillRect/>
          </a:stretch>
        </p:blipFill>
        <p:spPr bwMode="auto">
          <a:xfrm>
            <a:off x="1981200" y="1447800"/>
            <a:ext cx="5045003" cy="3175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000" b="1" dirty="0" smtClean="0">
                <a:latin typeface="Arial" pitchFamily="34" charset="0"/>
                <a:cs typeface="Arial" pitchFamily="34" charset="0"/>
              </a:rPr>
              <a:t>CLASIFICACIÓN DE LOS PLÁSTICOS</a:t>
            </a:r>
            <a:endParaRPr lang="es-EC" sz="2000" b="1" dirty="0">
              <a:latin typeface="Arial" pitchFamily="34" charset="0"/>
              <a:cs typeface="Arial" pitchFamily="34" charset="0"/>
            </a:endParaRPr>
          </a:p>
        </p:txBody>
      </p:sp>
      <p:sp>
        <p:nvSpPr>
          <p:cNvPr id="5" name="2 Marcador de contenido"/>
          <p:cNvSpPr txBox="1">
            <a:spLocks/>
          </p:cNvSpPr>
          <p:nvPr/>
        </p:nvSpPr>
        <p:spPr bwMode="auto">
          <a:xfrm>
            <a:off x="457200" y="1600200"/>
            <a:ext cx="4186808" cy="45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s-EC" sz="2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Termoplásticos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s-EC" sz="2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s-ES" sz="2000" b="0" i="0" u="none" strike="noStrike" kern="1200" cap="none" spc="0" normalizeH="0" baseline="0" noProof="0" smtClean="0">
                <a:ln>
                  <a:noFill/>
                </a:ln>
                <a:solidFill>
                  <a:schemeClr val="tx1"/>
                </a:solidFill>
                <a:effectLst/>
                <a:uLnTx/>
                <a:uFillTx/>
                <a:latin typeface="+mn-lt"/>
                <a:ea typeface="+mn-ea"/>
                <a:cs typeface="+mn-cs"/>
              </a:rPr>
              <a:t>	Alcanzan un estado fluido y pueden ser moldeados con cierta facilidad. </a:t>
            </a:r>
            <a:endParaRPr kumimoji="0" lang="es-EC" sz="2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s-EC" sz="2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Termoestables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s-EC" sz="2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s-ES" sz="2000" b="0" i="0" u="none" strike="noStrike" kern="1200" cap="none" spc="0" normalizeH="0" baseline="0" noProof="0" smtClean="0">
                <a:ln>
                  <a:noFill/>
                </a:ln>
                <a:solidFill>
                  <a:schemeClr val="tx1"/>
                </a:solidFill>
                <a:effectLst/>
                <a:uLnTx/>
                <a:uFillTx/>
                <a:latin typeface="+mn-lt"/>
                <a:ea typeface="+mn-ea"/>
                <a:cs typeface="+mn-cs"/>
              </a:rPr>
              <a:t>	Son quebradizos a lo largo de todo el intervalo de temperaturas, no reblandecen y no funden</a:t>
            </a:r>
            <a:endParaRPr kumimoji="0" lang="es-EC"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6" name="Picture 1"/>
          <p:cNvPicPr>
            <a:picLocks noChangeAspect="1" noChangeArrowheads="1"/>
          </p:cNvPicPr>
          <p:nvPr/>
        </p:nvPicPr>
        <p:blipFill>
          <a:blip r:embed="rId4" cstate="print"/>
          <a:srcRect l="47607" t="43946" r="47998" b="37500"/>
          <a:stretch>
            <a:fillRect/>
          </a:stretch>
        </p:blipFill>
        <p:spPr bwMode="auto">
          <a:xfrm>
            <a:off x="5092016" y="1913982"/>
            <a:ext cx="428628" cy="1357322"/>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l="44873" t="40234" r="45605" b="35352"/>
          <a:stretch>
            <a:fillRect/>
          </a:stretch>
        </p:blipFill>
        <p:spPr bwMode="auto">
          <a:xfrm>
            <a:off x="5949272" y="1985420"/>
            <a:ext cx="928694" cy="1785950"/>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l="44141" t="45117" r="44873" b="39258"/>
          <a:stretch>
            <a:fillRect/>
          </a:stretch>
        </p:blipFill>
        <p:spPr bwMode="auto">
          <a:xfrm>
            <a:off x="7092280" y="1556792"/>
            <a:ext cx="1339463" cy="1428760"/>
          </a:xfrm>
          <a:prstGeom prst="rect">
            <a:avLst/>
          </a:prstGeom>
          <a:noFill/>
          <a:ln w="9525">
            <a:noFill/>
            <a:miter lim="800000"/>
            <a:headEnd/>
            <a:tailEnd/>
          </a:ln>
          <a:effectLst/>
        </p:spPr>
      </p:pic>
      <p:pic>
        <p:nvPicPr>
          <p:cNvPr id="9" name="Picture 4"/>
          <p:cNvPicPr>
            <a:picLocks noChangeAspect="1" noChangeArrowheads="1"/>
          </p:cNvPicPr>
          <p:nvPr/>
        </p:nvPicPr>
        <p:blipFill>
          <a:blip r:embed="rId7" cstate="print"/>
          <a:srcRect l="35352" t="39258" r="35351" b="33399"/>
          <a:stretch>
            <a:fillRect/>
          </a:stretch>
        </p:blipFill>
        <p:spPr bwMode="auto">
          <a:xfrm>
            <a:off x="4716016" y="4581128"/>
            <a:ext cx="1543029" cy="1080120"/>
          </a:xfrm>
          <a:prstGeom prst="rect">
            <a:avLst/>
          </a:prstGeom>
          <a:noFill/>
          <a:ln w="9525">
            <a:noFill/>
            <a:miter lim="800000"/>
            <a:headEnd/>
            <a:tailEnd/>
          </a:ln>
          <a:effectLst/>
        </p:spPr>
      </p:pic>
      <p:pic>
        <p:nvPicPr>
          <p:cNvPr id="10" name="Picture 5"/>
          <p:cNvPicPr>
            <a:picLocks noChangeAspect="1" noChangeArrowheads="1"/>
          </p:cNvPicPr>
          <p:nvPr/>
        </p:nvPicPr>
        <p:blipFill>
          <a:blip r:embed="rId8" cstate="print"/>
          <a:srcRect l="30957" t="36328" r="30957" b="32422"/>
          <a:stretch>
            <a:fillRect/>
          </a:stretch>
        </p:blipFill>
        <p:spPr bwMode="auto">
          <a:xfrm>
            <a:off x="6899979" y="4438252"/>
            <a:ext cx="1858441" cy="11436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ACERO </a:t>
            </a:r>
            <a:r>
              <a:rPr lang="es-ES_tradnl" sz="2200" b="1" dirty="0" smtClean="0">
                <a:latin typeface="Arial" pitchFamily="34" charset="0"/>
                <a:cs typeface="Arial" pitchFamily="34" charset="0"/>
              </a:rPr>
              <a:t>BÖHLER V945 (AISI 1045)</a:t>
            </a:r>
            <a:endParaRPr lang="es-EC" sz="2200" b="1" dirty="0">
              <a:latin typeface="Arial" pitchFamily="34" charset="0"/>
              <a:cs typeface="Arial" pitchFamily="34" charset="0"/>
            </a:endParaRPr>
          </a:p>
        </p:txBody>
      </p:sp>
      <p:sp>
        <p:nvSpPr>
          <p:cNvPr id="5" name="4 CuadroTexto"/>
          <p:cNvSpPr txBox="1"/>
          <p:nvPr/>
        </p:nvSpPr>
        <p:spPr>
          <a:xfrm>
            <a:off x="611560" y="1124744"/>
            <a:ext cx="7920880" cy="3416320"/>
          </a:xfrm>
          <a:prstGeom prst="rect">
            <a:avLst/>
          </a:prstGeom>
          <a:noFill/>
        </p:spPr>
        <p:txBody>
          <a:bodyPr wrap="square" rtlCol="0">
            <a:spAutoFit/>
          </a:bodyPr>
          <a:lstStyle/>
          <a:p>
            <a:pPr algn="just"/>
            <a:r>
              <a:rPr lang="es-ES_tradnl" dirty="0" smtClean="0">
                <a:latin typeface="Arial" pitchFamily="34" charset="0"/>
                <a:cs typeface="Arial" pitchFamily="34" charset="0"/>
              </a:rPr>
              <a:t>Es un acero utilizado cuando la resistencia y dureza son necesarias en condición de suministro. Este acero medio carbono puede ser forjado con martillo responde al tratamiento térmico y al endurecimiento por llama o inducción, pero no es recomendado para cementación o cianurado.</a:t>
            </a:r>
          </a:p>
          <a:p>
            <a:pPr algn="just"/>
            <a:endParaRPr lang="es-ES_tradnl" dirty="0" smtClean="0">
              <a:latin typeface="Arial" pitchFamily="34" charset="0"/>
              <a:cs typeface="Arial" pitchFamily="34" charset="0"/>
            </a:endParaRPr>
          </a:p>
          <a:p>
            <a:pPr algn="just"/>
            <a:r>
              <a:rPr lang="es-ES_tradnl" dirty="0" smtClean="0">
                <a:latin typeface="Arial" pitchFamily="34" charset="0"/>
                <a:cs typeface="Arial" pitchFamily="34" charset="0"/>
              </a:rPr>
              <a:t>Este acero principalmente es utilizado en la fabricación de partes de maquinaria sometida a esfuerzos normales, sin embargo, las características mecánicas pueden ser mejoradas en este acero si se realiza un correcto tratamiento térmico.</a:t>
            </a:r>
          </a:p>
          <a:p>
            <a:pPr algn="just"/>
            <a:endParaRPr lang="es-ES_tradnl" dirty="0" smtClean="0">
              <a:latin typeface="Arial" pitchFamily="34" charset="0"/>
              <a:cs typeface="Arial" pitchFamily="34" charset="0"/>
            </a:endParaRPr>
          </a:p>
          <a:p>
            <a:pPr algn="just"/>
            <a:r>
              <a:rPr lang="es-ES_tradnl" u="sng" dirty="0" smtClean="0">
                <a:latin typeface="Arial" pitchFamily="34" charset="0"/>
                <a:cs typeface="Arial" pitchFamily="34" charset="0"/>
              </a:rPr>
              <a:t>Composición química:</a:t>
            </a:r>
            <a:endParaRPr lang="es-EC" u="sng" dirty="0" smtClean="0">
              <a:latin typeface="Arial" pitchFamily="34" charset="0"/>
              <a:cs typeface="Arial" pitchFamily="34" charset="0"/>
            </a:endParaRPr>
          </a:p>
          <a:p>
            <a:pPr algn="just"/>
            <a:r>
              <a:rPr lang="es-ES_tradnl" dirty="0" smtClean="0">
                <a:latin typeface="Arial" pitchFamily="34" charset="0"/>
                <a:cs typeface="Arial" pitchFamily="34" charset="0"/>
              </a:rPr>
              <a:t> </a:t>
            </a:r>
            <a:endParaRPr lang="es-EC" dirty="0">
              <a:latin typeface="Arial" pitchFamily="34" charset="0"/>
              <a:cs typeface="Arial" pitchFamily="34" charset="0"/>
            </a:endParaRPr>
          </a:p>
        </p:txBody>
      </p:sp>
      <p:graphicFrame>
        <p:nvGraphicFramePr>
          <p:cNvPr id="6" name="5 Tabla"/>
          <p:cNvGraphicFramePr>
            <a:graphicFrameLocks noGrp="1"/>
          </p:cNvGraphicFramePr>
          <p:nvPr/>
        </p:nvGraphicFramePr>
        <p:xfrm>
          <a:off x="3203848" y="4653136"/>
          <a:ext cx="3672408" cy="1224136"/>
        </p:xfrm>
        <a:graphic>
          <a:graphicData uri="http://schemas.openxmlformats.org/drawingml/2006/table">
            <a:tbl>
              <a:tblPr/>
              <a:tblGrid>
                <a:gridCol w="1179883"/>
                <a:gridCol w="1245823"/>
                <a:gridCol w="1246702"/>
              </a:tblGrid>
              <a:tr h="612068">
                <a:tc>
                  <a:txBody>
                    <a:bodyPr/>
                    <a:lstStyle/>
                    <a:p>
                      <a:pPr algn="ctr">
                        <a:lnSpc>
                          <a:spcPct val="150000"/>
                        </a:lnSpc>
                        <a:spcAft>
                          <a:spcPts val="0"/>
                        </a:spcAft>
                      </a:pPr>
                      <a:r>
                        <a:rPr lang="es-ES_tradnl" sz="1800" i="1" dirty="0">
                          <a:latin typeface="Arial"/>
                          <a:ea typeface="Times New Roman"/>
                          <a:cs typeface="Times New Roman"/>
                        </a:rPr>
                        <a:t>C</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dirty="0">
                          <a:latin typeface="Arial"/>
                          <a:ea typeface="Times New Roman"/>
                          <a:cs typeface="Times New Roman"/>
                        </a:rPr>
                        <a:t>Si</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dirty="0">
                          <a:latin typeface="Arial"/>
                          <a:ea typeface="Times New Roman"/>
                          <a:cs typeface="Times New Roman"/>
                        </a:rPr>
                        <a:t>Mn</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2068">
                <a:tc>
                  <a:txBody>
                    <a:bodyPr/>
                    <a:lstStyle/>
                    <a:p>
                      <a:pPr algn="ctr">
                        <a:lnSpc>
                          <a:spcPct val="150000"/>
                        </a:lnSpc>
                        <a:spcAft>
                          <a:spcPts val="0"/>
                        </a:spcAft>
                      </a:pPr>
                      <a:r>
                        <a:rPr lang="es-ES_tradnl" sz="1800" dirty="0">
                          <a:latin typeface="Arial"/>
                          <a:ea typeface="Times New Roman"/>
                          <a:cs typeface="Times New Roman"/>
                        </a:rPr>
                        <a:t>0.45</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dirty="0">
                          <a:latin typeface="Arial"/>
                          <a:ea typeface="Times New Roman"/>
                          <a:cs typeface="Times New Roman"/>
                        </a:rPr>
                        <a:t>0.30</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dirty="0">
                          <a:latin typeface="Arial"/>
                          <a:ea typeface="Times New Roman"/>
                          <a:cs typeface="Times New Roman"/>
                        </a:rPr>
                        <a:t>0.70</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ACERO </a:t>
            </a:r>
            <a:r>
              <a:rPr lang="es-ES_tradnl" sz="2200" b="1" dirty="0" smtClean="0">
                <a:latin typeface="Arial" pitchFamily="34" charset="0"/>
                <a:cs typeface="Arial" pitchFamily="34" charset="0"/>
              </a:rPr>
              <a:t>BÖHLER V945 (AISI 1045)</a:t>
            </a:r>
            <a:endParaRPr lang="es-EC" sz="2200" dirty="0">
              <a:latin typeface="Arial" pitchFamily="34" charset="0"/>
              <a:cs typeface="Arial" pitchFamily="34" charset="0"/>
            </a:endParaRPr>
          </a:p>
        </p:txBody>
      </p:sp>
      <p:sp>
        <p:nvSpPr>
          <p:cNvPr id="5" name="4 CuadroTexto"/>
          <p:cNvSpPr txBox="1"/>
          <p:nvPr/>
        </p:nvSpPr>
        <p:spPr>
          <a:xfrm>
            <a:off x="683568" y="1268760"/>
            <a:ext cx="7848872" cy="2308324"/>
          </a:xfrm>
          <a:prstGeom prst="rect">
            <a:avLst/>
          </a:prstGeom>
          <a:noFill/>
        </p:spPr>
        <p:txBody>
          <a:bodyPr wrap="square" rtlCol="0">
            <a:spAutoFit/>
          </a:bodyPr>
          <a:lstStyle/>
          <a:p>
            <a:pPr algn="just"/>
            <a:r>
              <a:rPr lang="es-ES_tradnl" dirty="0" smtClean="0">
                <a:latin typeface="Arial" pitchFamily="34" charset="0"/>
                <a:cs typeface="Arial" pitchFamily="34" charset="0"/>
              </a:rPr>
              <a:t>En este acero se realiza un tratamiento de revenido, que es un calentamiento lento a temperatura de revenido El material entregado es elevado a una temperatura de temple de 800°C y posteriormente se realizará el tratamiento de revenido a una temperatura de 450 °C, después de realizar este tratamiento, las características mecánicas mejorarán hasta alcanzar un límite elástico de 560 N/mm2. Pero para el diseño se tomo un limite elástico de 531 </a:t>
            </a:r>
            <a:r>
              <a:rPr lang="es-ES_tradnl" dirty="0" err="1" smtClean="0">
                <a:latin typeface="Arial" pitchFamily="34" charset="0"/>
                <a:cs typeface="Arial" pitchFamily="34" charset="0"/>
              </a:rPr>
              <a:t>MPa</a:t>
            </a:r>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graphicFrame>
        <p:nvGraphicFramePr>
          <p:cNvPr id="6" name="5 Gráfico"/>
          <p:cNvGraphicFramePr/>
          <p:nvPr/>
        </p:nvGraphicFramePr>
        <p:xfrm>
          <a:off x="2133600" y="3352800"/>
          <a:ext cx="4968552" cy="28803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2" algn="ctr" rtl="0">
              <a:spcBef>
                <a:spcPct val="0"/>
              </a:spcBef>
            </a:pPr>
            <a:r>
              <a:rPr lang="es-ES_tradnl" sz="2200" b="1" dirty="0" smtClean="0"/>
              <a:t>ACERO </a:t>
            </a:r>
            <a:r>
              <a:rPr lang="es-ES_tradnl" sz="2200" b="1" dirty="0"/>
              <a:t>BÖHLER M201</a:t>
            </a:r>
            <a:r>
              <a:rPr lang="es-EC" dirty="0"/>
              <a:t/>
            </a:r>
            <a:br>
              <a:rPr lang="es-EC" dirty="0"/>
            </a:br>
            <a:endParaRPr lang="es-EC" dirty="0"/>
          </a:p>
        </p:txBody>
      </p:sp>
      <p:sp>
        <p:nvSpPr>
          <p:cNvPr id="5" name="2 Marcador de contenido"/>
          <p:cNvSpPr>
            <a:spLocks noGrp="1"/>
          </p:cNvSpPr>
          <p:nvPr>
            <p:ph idx="1"/>
          </p:nvPr>
        </p:nvSpPr>
        <p:spPr>
          <a:xfrm>
            <a:off x="457200" y="1600200"/>
            <a:ext cx="8229600" cy="4525963"/>
          </a:xfrm>
        </p:spPr>
        <p:txBody>
          <a:bodyPr>
            <a:normAutofit/>
          </a:bodyPr>
          <a:lstStyle/>
          <a:p>
            <a:pPr algn="just">
              <a:buNone/>
            </a:pPr>
            <a:r>
              <a:rPr lang="es-ES_tradnl" sz="1800" dirty="0" smtClean="0">
                <a:latin typeface="Arial" pitchFamily="34" charset="0"/>
                <a:cs typeface="Arial" pitchFamily="34" charset="0"/>
              </a:rPr>
              <a:t>	Las aplicaciones de este material son en la construcción para moldes de tamaño medio y grande para la transformación de materiales plásticos, armazones de moldes para las industrias de plásticos y de fundición inyectada. Resistencia a la fluencia en estado de suministro 880 </a:t>
            </a:r>
            <a:r>
              <a:rPr lang="es-ES_tradnl" sz="1800" dirty="0" err="1" smtClean="0">
                <a:latin typeface="Arial" pitchFamily="34" charset="0"/>
                <a:cs typeface="Arial" pitchFamily="34" charset="0"/>
              </a:rPr>
              <a:t>MPa</a:t>
            </a:r>
            <a:r>
              <a:rPr lang="es-ES_tradnl" sz="1800" dirty="0" smtClean="0">
                <a:latin typeface="Arial" pitchFamily="34" charset="0"/>
                <a:cs typeface="Arial" pitchFamily="34" charset="0"/>
              </a:rPr>
              <a:t>.</a:t>
            </a:r>
          </a:p>
          <a:p>
            <a:pPr algn="just">
              <a:buNone/>
            </a:pPr>
            <a:endParaRPr lang="es-ES_tradnl" sz="1800" dirty="0" smtClean="0">
              <a:latin typeface="Arial" pitchFamily="34" charset="0"/>
              <a:cs typeface="Arial" pitchFamily="34" charset="0"/>
            </a:endParaRPr>
          </a:p>
          <a:p>
            <a:pPr algn="just">
              <a:buNone/>
            </a:pPr>
            <a:r>
              <a:rPr lang="es-ES_tradnl" sz="1800" dirty="0" smtClean="0">
                <a:latin typeface="Arial" pitchFamily="34" charset="0"/>
                <a:cs typeface="Arial" pitchFamily="34" charset="0"/>
              </a:rPr>
              <a:t>	Composición química:</a:t>
            </a:r>
            <a:endParaRPr lang="es-EC" sz="1800" dirty="0">
              <a:latin typeface="Arial" pitchFamily="34" charset="0"/>
              <a:cs typeface="Arial" pitchFamily="34" charset="0"/>
            </a:endParaRPr>
          </a:p>
        </p:txBody>
      </p:sp>
      <p:graphicFrame>
        <p:nvGraphicFramePr>
          <p:cNvPr id="6" name="5 Tabla"/>
          <p:cNvGraphicFramePr>
            <a:graphicFrameLocks noGrp="1"/>
          </p:cNvGraphicFramePr>
          <p:nvPr/>
        </p:nvGraphicFramePr>
        <p:xfrm>
          <a:off x="2411760" y="3933056"/>
          <a:ext cx="4824536" cy="936104"/>
        </p:xfrm>
        <a:graphic>
          <a:graphicData uri="http://schemas.openxmlformats.org/drawingml/2006/table">
            <a:tbl>
              <a:tblPr/>
              <a:tblGrid>
                <a:gridCol w="929847"/>
                <a:gridCol w="1010991"/>
                <a:gridCol w="953329"/>
                <a:gridCol w="981814"/>
                <a:gridCol w="948555"/>
              </a:tblGrid>
              <a:tr h="468052">
                <a:tc>
                  <a:txBody>
                    <a:bodyPr/>
                    <a:lstStyle/>
                    <a:p>
                      <a:pPr algn="ctr">
                        <a:lnSpc>
                          <a:spcPct val="150000"/>
                        </a:lnSpc>
                        <a:spcAft>
                          <a:spcPts val="0"/>
                        </a:spcAft>
                      </a:pPr>
                      <a:r>
                        <a:rPr lang="es-ES_tradnl" sz="1800" i="1" dirty="0">
                          <a:latin typeface="Arial"/>
                          <a:ea typeface="Times New Roman"/>
                          <a:cs typeface="Times New Roman"/>
                        </a:rPr>
                        <a:t>C</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dirty="0">
                          <a:latin typeface="Arial"/>
                          <a:ea typeface="Times New Roman"/>
                          <a:cs typeface="Times New Roman"/>
                        </a:rPr>
                        <a:t>Si</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dirty="0">
                          <a:latin typeface="Arial"/>
                          <a:ea typeface="Times New Roman"/>
                          <a:cs typeface="Times New Roman"/>
                        </a:rPr>
                        <a:t>Mn</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dirty="0">
                          <a:latin typeface="Arial"/>
                          <a:ea typeface="Times New Roman"/>
                          <a:cs typeface="Times New Roman"/>
                        </a:rPr>
                        <a:t>Cr</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i="1">
                          <a:latin typeface="Arial"/>
                          <a:ea typeface="Times New Roman"/>
                          <a:cs typeface="Times New Roman"/>
                        </a:rPr>
                        <a:t>Mo</a:t>
                      </a:r>
                      <a:endParaRPr lang="es-EC"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52">
                <a:tc>
                  <a:txBody>
                    <a:bodyPr/>
                    <a:lstStyle/>
                    <a:p>
                      <a:pPr algn="ctr">
                        <a:lnSpc>
                          <a:spcPct val="150000"/>
                        </a:lnSpc>
                        <a:spcAft>
                          <a:spcPts val="0"/>
                        </a:spcAft>
                      </a:pPr>
                      <a:r>
                        <a:rPr lang="es-ES_tradnl" sz="1800">
                          <a:latin typeface="Arial"/>
                          <a:ea typeface="Times New Roman"/>
                          <a:cs typeface="Times New Roman"/>
                        </a:rPr>
                        <a:t>0.4</a:t>
                      </a:r>
                      <a:endParaRPr lang="es-EC"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a:latin typeface="Arial"/>
                          <a:ea typeface="Times New Roman"/>
                          <a:cs typeface="Times New Roman"/>
                        </a:rPr>
                        <a:t>0.30</a:t>
                      </a:r>
                      <a:endParaRPr lang="es-EC"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a:latin typeface="Arial"/>
                          <a:ea typeface="Times New Roman"/>
                          <a:cs typeface="Times New Roman"/>
                        </a:rPr>
                        <a:t>1.50</a:t>
                      </a:r>
                      <a:endParaRPr lang="es-EC"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a:latin typeface="Arial"/>
                          <a:ea typeface="Times New Roman"/>
                          <a:cs typeface="Times New Roman"/>
                        </a:rPr>
                        <a:t>2.00</a:t>
                      </a:r>
                      <a:endParaRPr lang="es-EC"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1800" dirty="0">
                          <a:latin typeface="Arial"/>
                          <a:ea typeface="Times New Roman"/>
                          <a:cs typeface="Times New Roman"/>
                        </a:rPr>
                        <a:t>0.20</a:t>
                      </a:r>
                      <a:endParaRPr lang="es-EC"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6" name="1 Título"/>
          <p:cNvSpPr>
            <a:spLocks noGrp="1"/>
          </p:cNvSpPr>
          <p:nvPr>
            <p:ph type="title"/>
          </p:nvPr>
        </p:nvSpPr>
        <p:spPr>
          <a:xfrm>
            <a:off x="438944" y="-181744"/>
            <a:ext cx="8229600" cy="1143000"/>
          </a:xfrm>
        </p:spPr>
        <p:txBody>
          <a:bodyPr>
            <a:normAutofit/>
          </a:bodyPr>
          <a:lstStyle/>
          <a:p>
            <a:r>
              <a:rPr lang="es-EC" sz="2200" b="1" dirty="0" smtClean="0">
                <a:latin typeface="Arial" pitchFamily="34" charset="0"/>
                <a:cs typeface="Arial" pitchFamily="34" charset="0"/>
              </a:rPr>
              <a:t>DISEÑO MECÁNICO</a:t>
            </a:r>
            <a:endParaRPr lang="es-EC" sz="2200" b="1" dirty="0">
              <a:latin typeface="Arial" pitchFamily="34" charset="0"/>
              <a:cs typeface="Arial" pitchFamily="34" charset="0"/>
            </a:endParaRPr>
          </a:p>
        </p:txBody>
      </p:sp>
      <p:sp>
        <p:nvSpPr>
          <p:cNvPr id="7" name="6 CuadroTexto"/>
          <p:cNvSpPr txBox="1"/>
          <p:nvPr/>
        </p:nvSpPr>
        <p:spPr>
          <a:xfrm>
            <a:off x="726976" y="726976"/>
            <a:ext cx="7632848" cy="2031325"/>
          </a:xfrm>
          <a:prstGeom prst="rect">
            <a:avLst/>
          </a:prstGeom>
          <a:noFill/>
        </p:spPr>
        <p:txBody>
          <a:bodyPr wrap="square" rtlCol="0">
            <a:spAutoFit/>
          </a:bodyPr>
          <a:lstStyle/>
          <a:p>
            <a:pPr algn="just"/>
            <a:r>
              <a:rPr lang="es-ES" dirty="0" smtClean="0">
                <a:latin typeface="Arial" pitchFamily="34" charset="0"/>
                <a:cs typeface="Arial" pitchFamily="34" charset="0"/>
              </a:rPr>
              <a:t>Para determinar si el molde resiste a las cargas aplicadas de presión y temperatura se tiene el factor de seguridad, tomando en cuenta que se requiere una presión para que trabaje el molde; es necesaria la presión simplemente para forzar el paso del material fundido a través del molde. La característica del molde es, por lo tanto, opuesta en forma; la producción máxima se deberá a una presión máxima.</a:t>
            </a:r>
            <a:endParaRPr lang="es-EC" dirty="0" smtClean="0">
              <a:latin typeface="Arial" pitchFamily="34" charset="0"/>
              <a:cs typeface="Arial" pitchFamily="34" charset="0"/>
            </a:endParaRPr>
          </a:p>
          <a:p>
            <a:endParaRPr lang="es-EC" dirty="0"/>
          </a:p>
        </p:txBody>
      </p:sp>
      <p:pic>
        <p:nvPicPr>
          <p:cNvPr id="8" name="7 Imagen" descr="E:\Fotos ultimo FS\rectangulo\rectangulo fs-1.jpg"/>
          <p:cNvPicPr/>
          <p:nvPr/>
        </p:nvPicPr>
        <p:blipFill>
          <a:blip r:embed="rId4" cstate="print"/>
          <a:srcRect/>
          <a:stretch>
            <a:fillRect/>
          </a:stretch>
        </p:blipFill>
        <p:spPr bwMode="auto">
          <a:xfrm>
            <a:off x="1600200" y="2438400"/>
            <a:ext cx="4608512" cy="3609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04800" y="-228600"/>
            <a:ext cx="8229600" cy="1143000"/>
          </a:xfrm>
        </p:spPr>
        <p:txBody>
          <a:bodyPr>
            <a:normAutofit/>
          </a:bodyPr>
          <a:lstStyle/>
          <a:p>
            <a:r>
              <a:rPr lang="es-EC" sz="2200" b="1" dirty="0" smtClean="0">
                <a:latin typeface="Arial" pitchFamily="34" charset="0"/>
                <a:cs typeface="Arial" pitchFamily="34" charset="0"/>
              </a:rPr>
              <a:t>ISO SUPERFICIE</a:t>
            </a:r>
            <a:endParaRPr lang="es-EC" sz="2200" b="1" dirty="0">
              <a:latin typeface="Arial" pitchFamily="34" charset="0"/>
              <a:cs typeface="Arial" pitchFamily="34" charset="0"/>
            </a:endParaRPr>
          </a:p>
        </p:txBody>
      </p:sp>
      <p:pic>
        <p:nvPicPr>
          <p:cNvPr id="5" name="1 Imagen" descr="3.5 mpa.jpg"/>
          <p:cNvPicPr/>
          <p:nvPr/>
        </p:nvPicPr>
        <p:blipFill>
          <a:blip r:embed="rId4" cstate="print"/>
          <a:stretch>
            <a:fillRect/>
          </a:stretch>
        </p:blipFill>
        <p:spPr>
          <a:xfrm>
            <a:off x="2177008" y="608112"/>
            <a:ext cx="4320480" cy="3456384"/>
          </a:xfrm>
          <a:prstGeom prst="rect">
            <a:avLst/>
          </a:prstGeom>
        </p:spPr>
      </p:pic>
      <p:sp>
        <p:nvSpPr>
          <p:cNvPr id="6" name="5 CuadroTexto"/>
          <p:cNvSpPr txBox="1"/>
          <p:nvPr/>
        </p:nvSpPr>
        <p:spPr>
          <a:xfrm>
            <a:off x="448816" y="4136504"/>
            <a:ext cx="7848872" cy="2308324"/>
          </a:xfrm>
          <a:prstGeom prst="rect">
            <a:avLst/>
          </a:prstGeom>
          <a:noFill/>
        </p:spPr>
        <p:txBody>
          <a:bodyPr wrap="square" rtlCol="0">
            <a:spAutoFit/>
          </a:bodyPr>
          <a:lstStyle/>
          <a:p>
            <a:pPr algn="just"/>
            <a:r>
              <a:rPr lang="es-ES" dirty="0" smtClean="0">
                <a:latin typeface="Arial" pitchFamily="34" charset="0"/>
                <a:cs typeface="Arial" pitchFamily="34" charset="0"/>
              </a:rPr>
              <a:t>Como muestra la ISO superficie a esfuerzos mayores 350 MPa se presentan en la reducción de sección en la entrada del molde, en la placa rompedora y boquilla los cuales son acumuladores de presión. Cabe señalar que se busco los ángulos de inclinación para la reducción y ampliación de sección óptimos, los diámetros de perforación para la placa rompedora y evitar las esquinas donde se pueda acumular el plástico fundido para minimizar los esfuerzos.</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S" sz="2200" dirty="0" smtClean="0">
                <a:latin typeface="Arial" pitchFamily="34" charset="0"/>
                <a:cs typeface="Arial" pitchFamily="34" charset="0"/>
              </a:rPr>
              <a:t>Variación de esfuerzo y factor de seguridad para distintas temperaturas de funcionamiento molde rectangular</a:t>
            </a:r>
            <a:endParaRPr lang="es-EC" sz="2200" dirty="0">
              <a:latin typeface="Arial" pitchFamily="34" charset="0"/>
              <a:cs typeface="Arial" pitchFamily="34" charset="0"/>
            </a:endParaRPr>
          </a:p>
        </p:txBody>
      </p:sp>
      <p:graphicFrame>
        <p:nvGraphicFramePr>
          <p:cNvPr id="5" name="4 Tabla"/>
          <p:cNvGraphicFramePr>
            <a:graphicFrameLocks noGrp="1"/>
          </p:cNvGraphicFramePr>
          <p:nvPr/>
        </p:nvGraphicFramePr>
        <p:xfrm>
          <a:off x="1547664" y="1916832"/>
          <a:ext cx="6192687" cy="3672410"/>
        </p:xfrm>
        <a:graphic>
          <a:graphicData uri="http://schemas.openxmlformats.org/drawingml/2006/table">
            <a:tbl>
              <a:tblPr/>
              <a:tblGrid>
                <a:gridCol w="2263050"/>
                <a:gridCol w="2070077"/>
                <a:gridCol w="1859560"/>
              </a:tblGrid>
              <a:tr h="1029762">
                <a:tc>
                  <a:txBody>
                    <a:bodyPr/>
                    <a:lstStyle/>
                    <a:p>
                      <a:pPr algn="ctr">
                        <a:lnSpc>
                          <a:spcPct val="115000"/>
                        </a:lnSpc>
                        <a:spcAft>
                          <a:spcPts val="0"/>
                        </a:spcAft>
                      </a:pPr>
                      <a:r>
                        <a:rPr lang="es-EC" sz="1800" b="0" dirty="0">
                          <a:solidFill>
                            <a:srgbClr val="000000"/>
                          </a:solidFill>
                          <a:latin typeface="Arial" pitchFamily="34" charset="0"/>
                          <a:ea typeface="Times New Roman"/>
                          <a:cs typeface="Arial" pitchFamily="34" charset="0"/>
                        </a:rPr>
                        <a:t>Rango de temperaturas(C)</a:t>
                      </a:r>
                      <a:endParaRPr lang="es-EC" sz="1800" b="0" dirty="0">
                        <a:latin typeface="Arial" pitchFamily="34" charset="0"/>
                        <a:ea typeface="Times New Roman"/>
                        <a:cs typeface="Arial" pitchFamily="34" charset="0"/>
                      </a:endParaRPr>
                    </a:p>
                    <a:p>
                      <a:pPr algn="ctr">
                        <a:lnSpc>
                          <a:spcPct val="115000"/>
                        </a:lnSpc>
                        <a:spcAft>
                          <a:spcPts val="0"/>
                        </a:spcAft>
                      </a:pPr>
                      <a:r>
                        <a:rPr lang="es-EC" sz="1800" b="0" dirty="0">
                          <a:solidFill>
                            <a:srgbClr val="000000"/>
                          </a:solidFill>
                          <a:latin typeface="Arial" pitchFamily="34" charset="0"/>
                          <a:ea typeface="Times New Roman"/>
                          <a:cs typeface="Arial" pitchFamily="34" charset="0"/>
                        </a:rPr>
                        <a:t>Salida - entrada</a:t>
                      </a:r>
                      <a:endParaRPr lang="es-EC" sz="1800" b="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0" dirty="0">
                          <a:solidFill>
                            <a:srgbClr val="000000"/>
                          </a:solidFill>
                          <a:latin typeface="Arial" pitchFamily="34" charset="0"/>
                          <a:ea typeface="Times New Roman"/>
                          <a:cs typeface="Arial" pitchFamily="34" charset="0"/>
                        </a:rPr>
                        <a:t>Esfuerzo de </a:t>
                      </a:r>
                      <a:r>
                        <a:rPr lang="es-EC" sz="1800" b="0" dirty="0" smtClean="0">
                          <a:solidFill>
                            <a:srgbClr val="000000"/>
                          </a:solidFill>
                          <a:latin typeface="Arial" pitchFamily="34" charset="0"/>
                          <a:ea typeface="Times New Roman"/>
                          <a:cs typeface="Arial" pitchFamily="34" charset="0"/>
                        </a:rPr>
                        <a:t>Von Mises (Mpa</a:t>
                      </a:r>
                      <a:r>
                        <a:rPr lang="es-EC" sz="1800" b="0" dirty="0">
                          <a:solidFill>
                            <a:srgbClr val="000000"/>
                          </a:solidFill>
                          <a:latin typeface="Arial" pitchFamily="34" charset="0"/>
                          <a:ea typeface="Times New Roman"/>
                          <a:cs typeface="Arial" pitchFamily="34" charset="0"/>
                        </a:rPr>
                        <a:t>)</a:t>
                      </a:r>
                      <a:endParaRPr lang="es-EC" sz="1800" b="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0" dirty="0">
                          <a:solidFill>
                            <a:srgbClr val="000000"/>
                          </a:solidFill>
                          <a:latin typeface="Arial" pitchFamily="34" charset="0"/>
                          <a:ea typeface="Times New Roman"/>
                          <a:cs typeface="Arial" pitchFamily="34" charset="0"/>
                        </a:rPr>
                        <a:t>Factor de seguridad</a:t>
                      </a:r>
                      <a:endParaRPr lang="es-EC" sz="1800" b="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170 - 180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499</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1,66</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165 - 175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483</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1,68</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160 - 170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466</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1,69</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155 - 165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450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1,73</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150 - 160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434</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1,75</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145 - 155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418</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1,81</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140 - 150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402</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1,85</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331">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135 - 145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386</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1,92</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pPr algn="l"/>
            <a:r>
              <a:rPr lang="es-EC" sz="1800" u="sng" dirty="0" smtClean="0">
                <a:latin typeface="Arial" pitchFamily="34" charset="0"/>
                <a:cs typeface="Arial" pitchFamily="34" charset="0"/>
              </a:rPr>
              <a:t>Cuadrado:</a:t>
            </a:r>
            <a:endParaRPr lang="es-EC" sz="1800" u="sng" dirty="0">
              <a:latin typeface="Arial" pitchFamily="34" charset="0"/>
              <a:cs typeface="Arial" pitchFamily="34" charset="0"/>
            </a:endParaRPr>
          </a:p>
        </p:txBody>
      </p:sp>
      <p:sp>
        <p:nvSpPr>
          <p:cNvPr id="5" name="4 CuadroTexto"/>
          <p:cNvSpPr txBox="1"/>
          <p:nvPr/>
        </p:nvSpPr>
        <p:spPr>
          <a:xfrm>
            <a:off x="899592" y="5026570"/>
            <a:ext cx="7416824" cy="1200329"/>
          </a:xfrm>
          <a:prstGeom prst="rect">
            <a:avLst/>
          </a:prstGeom>
          <a:noFill/>
        </p:spPr>
        <p:txBody>
          <a:bodyPr wrap="square" rtlCol="0">
            <a:spAutoFit/>
          </a:bodyPr>
          <a:lstStyle/>
          <a:p>
            <a:pPr algn="just"/>
            <a:r>
              <a:rPr lang="es-ES" dirty="0" smtClean="0">
                <a:latin typeface="Arial" pitchFamily="34" charset="0"/>
                <a:cs typeface="Arial" pitchFamily="34" charset="0"/>
              </a:rPr>
              <a:t>La distribución muestra un rango del factor de seguridad de 1.63 a 100,  pero para tener datos más precisos se crearon ISO superficies del esfuerzo de Von Mises.</a:t>
            </a:r>
            <a:endParaRPr lang="es-EC" dirty="0" smtClean="0">
              <a:latin typeface="Arial" pitchFamily="34" charset="0"/>
              <a:cs typeface="Arial" pitchFamily="34" charset="0"/>
            </a:endParaRPr>
          </a:p>
          <a:p>
            <a:endParaRPr lang="es-EC" dirty="0"/>
          </a:p>
        </p:txBody>
      </p:sp>
      <p:pic>
        <p:nvPicPr>
          <p:cNvPr id="6" name="5 Imagen" descr="E:\Fotos ultimo FS\cuadrado fs-1.jpg"/>
          <p:cNvPicPr/>
          <p:nvPr/>
        </p:nvPicPr>
        <p:blipFill>
          <a:blip r:embed="rId4" cstate="print"/>
          <a:srcRect/>
          <a:stretch>
            <a:fillRect/>
          </a:stretch>
        </p:blipFill>
        <p:spPr bwMode="auto">
          <a:xfrm>
            <a:off x="1835696" y="490066"/>
            <a:ext cx="5612130" cy="43020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ISO SUPERFICIE</a:t>
            </a:r>
            <a:endParaRPr lang="es-EC" sz="2200" b="1" dirty="0">
              <a:latin typeface="Arial" pitchFamily="34" charset="0"/>
              <a:cs typeface="Arial" pitchFamily="34" charset="0"/>
            </a:endParaRPr>
          </a:p>
        </p:txBody>
      </p:sp>
      <p:pic>
        <p:nvPicPr>
          <p:cNvPr id="5" name="4 Imagen" descr="E:\iso superficies\cuadrado\3.55 Mpa.jpg"/>
          <p:cNvPicPr/>
          <p:nvPr/>
        </p:nvPicPr>
        <p:blipFill>
          <a:blip r:embed="rId4" cstate="print"/>
          <a:srcRect/>
          <a:stretch>
            <a:fillRect/>
          </a:stretch>
        </p:blipFill>
        <p:spPr bwMode="auto">
          <a:xfrm>
            <a:off x="2411760" y="1196752"/>
            <a:ext cx="4373790" cy="3352800"/>
          </a:xfrm>
          <a:prstGeom prst="rect">
            <a:avLst/>
          </a:prstGeom>
          <a:noFill/>
          <a:ln w="9525">
            <a:noFill/>
            <a:miter lim="800000"/>
            <a:headEnd/>
            <a:tailEnd/>
          </a:ln>
        </p:spPr>
      </p:pic>
      <p:sp>
        <p:nvSpPr>
          <p:cNvPr id="6" name="5 CuadroTexto"/>
          <p:cNvSpPr txBox="1"/>
          <p:nvPr/>
        </p:nvSpPr>
        <p:spPr>
          <a:xfrm>
            <a:off x="899592" y="4869160"/>
            <a:ext cx="7560840" cy="1754326"/>
          </a:xfrm>
          <a:prstGeom prst="rect">
            <a:avLst/>
          </a:prstGeom>
          <a:noFill/>
        </p:spPr>
        <p:txBody>
          <a:bodyPr wrap="square" rtlCol="0">
            <a:spAutoFit/>
          </a:bodyPr>
          <a:lstStyle/>
          <a:p>
            <a:pPr algn="just"/>
            <a:r>
              <a:rPr lang="es-ES" dirty="0" smtClean="0">
                <a:latin typeface="Arial" pitchFamily="34" charset="0"/>
                <a:cs typeface="Arial" pitchFamily="34" charset="0"/>
              </a:rPr>
              <a:t>Como muestra la ISO superficie a esfuerzos mayores 355 MPa se presentan en la reducción de sección en la entrada del molde, en la placa rompedora y boquilla es decir en los mismos lugares que el molde para perfil rectangular.</a:t>
            </a:r>
            <a:endParaRPr lang="es-EC" dirty="0" smtClean="0">
              <a:latin typeface="Arial" pitchFamily="34" charset="0"/>
              <a:cs typeface="Arial" pitchFamily="34" charset="0"/>
            </a:endParaRPr>
          </a:p>
          <a:p>
            <a:r>
              <a:rPr lang="es-ES" dirty="0" smtClean="0"/>
              <a:t> </a:t>
            </a:r>
            <a:endParaRPr lang="es-EC" dirty="0" smtClean="0"/>
          </a:p>
          <a:p>
            <a:endParaRPr lang="es-EC"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S" sz="2200" b="1" dirty="0" smtClean="0">
                <a:latin typeface="Arial" pitchFamily="34" charset="0"/>
                <a:cs typeface="Arial" pitchFamily="34" charset="0"/>
              </a:rPr>
              <a:t>Variación de esfuerzo y factor de seguridad para distintas temperaturas de funcionamiento molde cuadrado</a:t>
            </a:r>
            <a:endParaRPr lang="es-EC" sz="2200" b="1" dirty="0"/>
          </a:p>
        </p:txBody>
      </p:sp>
      <p:graphicFrame>
        <p:nvGraphicFramePr>
          <p:cNvPr id="5" name="4 Tabla"/>
          <p:cNvGraphicFramePr>
            <a:graphicFrameLocks noGrp="1"/>
          </p:cNvGraphicFramePr>
          <p:nvPr/>
        </p:nvGraphicFramePr>
        <p:xfrm>
          <a:off x="1547664" y="1844824"/>
          <a:ext cx="5913958" cy="3604987"/>
        </p:xfrm>
        <a:graphic>
          <a:graphicData uri="http://schemas.openxmlformats.org/drawingml/2006/table">
            <a:tbl>
              <a:tblPr/>
              <a:tblGrid>
                <a:gridCol w="2161191"/>
                <a:gridCol w="1976904"/>
                <a:gridCol w="1775863"/>
              </a:tblGrid>
              <a:tr h="983179">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Rango de temperaturas(C)</a:t>
                      </a:r>
                      <a:endParaRPr lang="es-EC" sz="1800" dirty="0">
                        <a:latin typeface="Arial" pitchFamily="34" charset="0"/>
                        <a:ea typeface="Times New Roman"/>
                        <a:cs typeface="Arial" pitchFamily="34" charset="0"/>
                      </a:endParaRPr>
                    </a:p>
                    <a:p>
                      <a:pPr algn="ctr">
                        <a:lnSpc>
                          <a:spcPct val="115000"/>
                        </a:lnSpc>
                        <a:spcAft>
                          <a:spcPts val="0"/>
                        </a:spcAft>
                      </a:pPr>
                      <a:r>
                        <a:rPr lang="es-EC" sz="1800" dirty="0">
                          <a:solidFill>
                            <a:srgbClr val="000000"/>
                          </a:solidFill>
                          <a:latin typeface="Arial" pitchFamily="34" charset="0"/>
                          <a:ea typeface="Times New Roman"/>
                          <a:cs typeface="Arial" pitchFamily="34" charset="0"/>
                        </a:rPr>
                        <a:t>Salida - entrada</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Esfuerzo de Von Mises (MPa)</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Factor de seguridad</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170 - 180</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508</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1,63</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165 - 175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491</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1,66</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160 - 170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Arial" pitchFamily="34" charset="0"/>
                          <a:ea typeface="Times New Roman"/>
                          <a:cs typeface="Arial" pitchFamily="34" charset="0"/>
                        </a:rPr>
                        <a:t>475</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1,68</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155 - 165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459</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1,71</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150 - 160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442</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1,74</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145 - 155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426</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1,77</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140 - 150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410</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1,82</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726">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135 - 145</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Arial" pitchFamily="34" charset="0"/>
                          <a:ea typeface="Times New Roman"/>
                          <a:cs typeface="Arial" pitchFamily="34" charset="0"/>
                        </a:rPr>
                        <a:t>393</a:t>
                      </a:r>
                      <a:endParaRPr lang="es-EC" sz="180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smtClean="0">
                          <a:solidFill>
                            <a:srgbClr val="000000"/>
                          </a:solidFill>
                          <a:latin typeface="Arial" pitchFamily="34" charset="0"/>
                          <a:ea typeface="Times New Roman"/>
                          <a:cs typeface="Arial" pitchFamily="34" charset="0"/>
                        </a:rPr>
                        <a:t>1,87</a:t>
                      </a:r>
                      <a:endParaRPr lang="es-EC" sz="1800" dirty="0">
                        <a:latin typeface="Arial" pitchFamily="34" charset="0"/>
                        <a:ea typeface="Times New Roman"/>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533400" y="381000"/>
            <a:ext cx="7992888"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PROCESO DE FABRICACIÓN</a:t>
            </a:r>
            <a:endParaRPr lang="es-EC" sz="2200" b="1" dirty="0">
              <a:latin typeface="Arial" pitchFamily="34" charset="0"/>
              <a:cs typeface="Arial" pitchFamily="34" charset="0"/>
            </a:endParaRPr>
          </a:p>
        </p:txBody>
      </p:sp>
      <p:pic>
        <p:nvPicPr>
          <p:cNvPr id="5" name="4 Imagen" descr="D1"/>
          <p:cNvPicPr/>
          <p:nvPr/>
        </p:nvPicPr>
        <p:blipFill>
          <a:blip r:embed="rId4" cstate="print"/>
          <a:srcRect/>
          <a:stretch>
            <a:fillRect/>
          </a:stretch>
        </p:blipFill>
        <p:spPr bwMode="auto">
          <a:xfrm>
            <a:off x="1037456" y="1173088"/>
            <a:ext cx="2882900" cy="2162175"/>
          </a:xfrm>
          <a:prstGeom prst="rect">
            <a:avLst/>
          </a:prstGeom>
          <a:noFill/>
          <a:ln w="9525">
            <a:noFill/>
            <a:miter lim="800000"/>
            <a:headEnd/>
            <a:tailEnd/>
          </a:ln>
        </p:spPr>
      </p:pic>
      <p:pic>
        <p:nvPicPr>
          <p:cNvPr id="6" name="5 Imagen" descr="DSC05039"/>
          <p:cNvPicPr/>
          <p:nvPr/>
        </p:nvPicPr>
        <p:blipFill>
          <a:blip r:embed="rId5" cstate="print"/>
          <a:srcRect r="4634" b="30257"/>
          <a:stretch>
            <a:fillRect/>
          </a:stretch>
        </p:blipFill>
        <p:spPr bwMode="auto">
          <a:xfrm>
            <a:off x="4724400" y="1066800"/>
            <a:ext cx="3048000" cy="2968967"/>
          </a:xfrm>
          <a:prstGeom prst="rect">
            <a:avLst/>
          </a:prstGeom>
          <a:noFill/>
          <a:ln w="9525">
            <a:noFill/>
            <a:miter lim="800000"/>
            <a:headEnd/>
            <a:tailEnd/>
          </a:ln>
        </p:spPr>
      </p:pic>
      <p:pic>
        <p:nvPicPr>
          <p:cNvPr id="7" name="6 Imagen" descr="DSC05042"/>
          <p:cNvPicPr/>
          <p:nvPr/>
        </p:nvPicPr>
        <p:blipFill>
          <a:blip r:embed="rId6" cstate="print"/>
          <a:srcRect t="6940" r="6279" b="21451"/>
          <a:stretch>
            <a:fillRect/>
          </a:stretch>
        </p:blipFill>
        <p:spPr bwMode="auto">
          <a:xfrm>
            <a:off x="1541512" y="3765376"/>
            <a:ext cx="2257425" cy="2305050"/>
          </a:xfrm>
          <a:prstGeom prst="rect">
            <a:avLst/>
          </a:prstGeom>
          <a:noFill/>
          <a:ln w="9525">
            <a:noFill/>
            <a:miter lim="800000"/>
            <a:headEnd/>
            <a:tailEnd/>
          </a:ln>
        </p:spPr>
      </p:pic>
      <p:pic>
        <p:nvPicPr>
          <p:cNvPr id="8" name="7 Imagen" descr="Fotografía 0055"/>
          <p:cNvPicPr/>
          <p:nvPr/>
        </p:nvPicPr>
        <p:blipFill>
          <a:blip r:embed="rId7" cstate="print"/>
          <a:srcRect l="26172" t="9375" r="18750" b="17708"/>
          <a:stretch>
            <a:fillRect/>
          </a:stretch>
        </p:blipFill>
        <p:spPr bwMode="auto">
          <a:xfrm>
            <a:off x="4724400" y="4191000"/>
            <a:ext cx="1819275" cy="181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fontScale="90000"/>
          </a:bodyPr>
          <a:lstStyle/>
          <a:p>
            <a:pPr lvl="1" algn="ctr" rtl="0">
              <a:spcBef>
                <a:spcPct val="0"/>
              </a:spcBef>
            </a:pPr>
            <a:r>
              <a:rPr lang="es-ES" sz="2000" b="1" dirty="0" smtClean="0">
                <a:latin typeface="Arial" pitchFamily="34" charset="0"/>
                <a:cs typeface="Arial" pitchFamily="34" charset="0"/>
              </a:rPr>
              <a:t/>
            </a:r>
            <a:br>
              <a:rPr lang="es-ES" sz="2000" b="1" dirty="0" smtClean="0">
                <a:latin typeface="Arial" pitchFamily="34" charset="0"/>
                <a:cs typeface="Arial" pitchFamily="34" charset="0"/>
              </a:rPr>
            </a:br>
            <a:r>
              <a:rPr lang="es-ES" sz="2200" b="1" dirty="0" smtClean="0">
                <a:latin typeface="Arial" pitchFamily="34" charset="0"/>
                <a:cs typeface="Arial" pitchFamily="34" charset="0"/>
              </a:rPr>
              <a:t>CAMBIOS </a:t>
            </a:r>
            <a:r>
              <a:rPr lang="es-ES" sz="2200" b="1" dirty="0">
                <a:latin typeface="Arial" pitchFamily="34" charset="0"/>
                <a:cs typeface="Arial" pitchFamily="34" charset="0"/>
              </a:rPr>
              <a:t>FÍSICOS DE LOS PLÁSTICOS POR EFECTO DE LA TEMPERATURA</a:t>
            </a:r>
            <a:r>
              <a:rPr lang="es-EC" dirty="0"/>
              <a:t/>
            </a:r>
            <a:br>
              <a:rPr lang="es-EC" dirty="0"/>
            </a:br>
            <a:endParaRPr lang="es-EC" sz="3200" b="1" dirty="0">
              <a:latin typeface="Arial" pitchFamily="34" charset="0"/>
              <a:cs typeface="Arial" pitchFamily="34" charset="0"/>
            </a:endParaRPr>
          </a:p>
        </p:txBody>
      </p:sp>
      <p:sp>
        <p:nvSpPr>
          <p:cNvPr id="5" name="2 Marcador de contenido"/>
          <p:cNvSpPr txBox="1">
            <a:spLocks/>
          </p:cNvSpPr>
          <p:nvPr/>
        </p:nvSpPr>
        <p:spPr bwMode="auto">
          <a:xfrm>
            <a:off x="457200" y="1600200"/>
            <a:ext cx="353873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None/>
              <a:tabLst/>
              <a:defRPr/>
            </a:pPr>
            <a:r>
              <a:rPr kumimoji="0" lang="es-EC" sz="2600" b="0" i="0" u="none" strike="noStrike" kern="1200" cap="none" spc="0" normalizeH="0" baseline="0" noProof="0" smtClean="0">
                <a:ln>
                  <a:noFill/>
                </a:ln>
                <a:solidFill>
                  <a:schemeClr val="tx1"/>
                </a:solidFill>
                <a:effectLst/>
                <a:uLnTx/>
                <a:uFillTx/>
                <a:latin typeface="+mn-lt"/>
                <a:ea typeface="+mn-ea"/>
                <a:cs typeface="+mn-cs"/>
              </a:rPr>
              <a:t> </a:t>
            </a:r>
            <a:r>
              <a:rPr kumimoji="0" lang="es-EC" sz="2400" b="0" i="0" u="none" strike="noStrike" kern="1200" cap="none" spc="0" normalizeH="0" baseline="0" noProof="0" smtClean="0">
                <a:ln>
                  <a:noFill/>
                </a:ln>
                <a:solidFill>
                  <a:schemeClr val="tx1"/>
                </a:solidFill>
                <a:effectLst/>
                <a:uLnTx/>
                <a:uFillTx/>
                <a:latin typeface="+mn-lt"/>
                <a:ea typeface="+mn-ea"/>
                <a:cs typeface="+mn-cs"/>
              </a:rPr>
              <a:t>	</a:t>
            </a:r>
            <a:r>
              <a:rPr kumimoji="0" lang="es-ES_tradnl" sz="2400" b="1"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Amorfos:</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_tradnl" sz="2600" b="1"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r>
              <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Al aplicar calor continuo sufren reblandecimiento.</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r>
              <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 una temperatura menor a la  Transición vítrea (Tg) posee características como rigidez, fragilidad y transparencia.</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r>
              <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 una temperatura mayor a Tg pasa de polímero rígido a flexible y blando.</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19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s-ES" sz="21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s-EC" sz="21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1"/>
          <p:cNvPicPr>
            <a:picLocks noChangeAspect="1" noChangeArrowheads="1"/>
          </p:cNvPicPr>
          <p:nvPr/>
        </p:nvPicPr>
        <p:blipFill>
          <a:blip r:embed="rId4" cstate="print"/>
          <a:srcRect l="41748" t="41992" r="42138" b="36523"/>
          <a:stretch>
            <a:fillRect/>
          </a:stretch>
        </p:blipFill>
        <p:spPr bwMode="auto">
          <a:xfrm>
            <a:off x="4953000" y="4495800"/>
            <a:ext cx="1571636" cy="1571636"/>
          </a:xfrm>
          <a:prstGeom prst="rect">
            <a:avLst/>
          </a:prstGeom>
          <a:noFill/>
          <a:ln w="9525">
            <a:noFill/>
            <a:miter lim="800000"/>
            <a:headEnd/>
            <a:tailEnd/>
          </a:ln>
          <a:effectLst/>
        </p:spPr>
      </p:pic>
      <p:pic>
        <p:nvPicPr>
          <p:cNvPr id="8" name="7 Imagen"/>
          <p:cNvPicPr/>
          <p:nvPr/>
        </p:nvPicPr>
        <p:blipFill>
          <a:blip r:embed="rId5" cstate="print"/>
          <a:srcRect l="19181" t="27387" r="18524" b="20555"/>
          <a:stretch>
            <a:fillRect/>
          </a:stretch>
        </p:blipFill>
        <p:spPr bwMode="auto">
          <a:xfrm>
            <a:off x="4267200" y="1524000"/>
            <a:ext cx="4381500" cy="2745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507504" y="270520"/>
            <a:ext cx="7992888"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PROCESO DE FABRICACIÓN</a:t>
            </a:r>
            <a:endParaRPr lang="es-EC" sz="2200" b="1" dirty="0">
              <a:latin typeface="Arial" pitchFamily="34" charset="0"/>
              <a:cs typeface="Arial" pitchFamily="34" charset="0"/>
            </a:endParaRPr>
          </a:p>
        </p:txBody>
      </p:sp>
      <p:pic>
        <p:nvPicPr>
          <p:cNvPr id="5" name="4 Imagen" descr="DSC05048"/>
          <p:cNvPicPr/>
          <p:nvPr/>
        </p:nvPicPr>
        <p:blipFill>
          <a:blip r:embed="rId4" cstate="print"/>
          <a:srcRect/>
          <a:stretch>
            <a:fillRect/>
          </a:stretch>
        </p:blipFill>
        <p:spPr bwMode="auto">
          <a:xfrm>
            <a:off x="1371600" y="990600"/>
            <a:ext cx="2238375" cy="1678781"/>
          </a:xfrm>
          <a:prstGeom prst="rect">
            <a:avLst/>
          </a:prstGeom>
          <a:noFill/>
          <a:ln w="9525">
            <a:noFill/>
            <a:miter lim="800000"/>
            <a:headEnd/>
            <a:tailEnd/>
          </a:ln>
        </p:spPr>
      </p:pic>
      <p:pic>
        <p:nvPicPr>
          <p:cNvPr id="6" name="5 Imagen" descr="DSC05009"/>
          <p:cNvPicPr/>
          <p:nvPr/>
        </p:nvPicPr>
        <p:blipFill>
          <a:blip r:embed="rId5" cstate="print"/>
          <a:srcRect/>
          <a:stretch>
            <a:fillRect/>
          </a:stretch>
        </p:blipFill>
        <p:spPr bwMode="auto">
          <a:xfrm>
            <a:off x="4827984" y="918592"/>
            <a:ext cx="3024336" cy="2304256"/>
          </a:xfrm>
          <a:prstGeom prst="rect">
            <a:avLst/>
          </a:prstGeom>
          <a:noFill/>
          <a:ln w="9525">
            <a:noFill/>
            <a:miter lim="800000"/>
            <a:headEnd/>
            <a:tailEnd/>
          </a:ln>
        </p:spPr>
      </p:pic>
      <p:pic>
        <p:nvPicPr>
          <p:cNvPr id="7" name="6 Imagen"/>
          <p:cNvPicPr/>
          <p:nvPr/>
        </p:nvPicPr>
        <p:blipFill>
          <a:blip r:embed="rId6" cstate="print"/>
          <a:srcRect/>
          <a:stretch>
            <a:fillRect/>
          </a:stretch>
        </p:blipFill>
        <p:spPr bwMode="auto">
          <a:xfrm>
            <a:off x="1155576" y="3366864"/>
            <a:ext cx="2695575" cy="2266950"/>
          </a:xfrm>
          <a:prstGeom prst="rect">
            <a:avLst/>
          </a:prstGeom>
          <a:noFill/>
          <a:ln w="9525">
            <a:noFill/>
            <a:miter lim="800000"/>
            <a:headEnd/>
            <a:tailEnd/>
          </a:ln>
        </p:spPr>
      </p:pic>
      <p:pic>
        <p:nvPicPr>
          <p:cNvPr id="8" name="7 Imagen"/>
          <p:cNvPicPr/>
          <p:nvPr/>
        </p:nvPicPr>
        <p:blipFill>
          <a:blip r:embed="rId7" cstate="print"/>
          <a:srcRect/>
          <a:stretch>
            <a:fillRect/>
          </a:stretch>
        </p:blipFill>
        <p:spPr bwMode="auto">
          <a:xfrm>
            <a:off x="4972000" y="3582888"/>
            <a:ext cx="26574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533400" y="304800"/>
            <a:ext cx="7992888"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PROCESO DE FABRICACIÓN</a:t>
            </a:r>
            <a:endParaRPr lang="es-EC" sz="2200" b="1" dirty="0">
              <a:latin typeface="Arial" pitchFamily="34" charset="0"/>
              <a:cs typeface="Arial" pitchFamily="34" charset="0"/>
            </a:endParaRPr>
          </a:p>
        </p:txBody>
      </p:sp>
      <p:pic>
        <p:nvPicPr>
          <p:cNvPr id="5" name="4 Imagen" descr="DSC05364"/>
          <p:cNvPicPr/>
          <p:nvPr/>
        </p:nvPicPr>
        <p:blipFill>
          <a:blip r:embed="rId4" cstate="print"/>
          <a:srcRect/>
          <a:stretch>
            <a:fillRect/>
          </a:stretch>
        </p:blipFill>
        <p:spPr bwMode="auto">
          <a:xfrm>
            <a:off x="749424" y="1024880"/>
            <a:ext cx="2009775" cy="2695575"/>
          </a:xfrm>
          <a:prstGeom prst="rect">
            <a:avLst/>
          </a:prstGeom>
          <a:noFill/>
          <a:ln w="9525">
            <a:noFill/>
            <a:miter lim="800000"/>
            <a:headEnd/>
            <a:tailEnd/>
          </a:ln>
        </p:spPr>
      </p:pic>
      <p:pic>
        <p:nvPicPr>
          <p:cNvPr id="6" name="5 Imagen" descr="DSC05365"/>
          <p:cNvPicPr/>
          <p:nvPr/>
        </p:nvPicPr>
        <p:blipFill>
          <a:blip r:embed="rId5" cstate="print"/>
          <a:srcRect/>
          <a:stretch>
            <a:fillRect/>
          </a:stretch>
        </p:blipFill>
        <p:spPr bwMode="auto">
          <a:xfrm>
            <a:off x="3125688" y="1024880"/>
            <a:ext cx="2305050" cy="3076575"/>
          </a:xfrm>
          <a:prstGeom prst="rect">
            <a:avLst/>
          </a:prstGeom>
          <a:noFill/>
          <a:ln w="9525">
            <a:noFill/>
            <a:miter lim="800000"/>
            <a:headEnd/>
            <a:tailEnd/>
          </a:ln>
        </p:spPr>
      </p:pic>
      <p:pic>
        <p:nvPicPr>
          <p:cNvPr id="7" name="6 Imagen" descr="DSC05368"/>
          <p:cNvPicPr/>
          <p:nvPr/>
        </p:nvPicPr>
        <p:blipFill>
          <a:blip r:embed="rId6" cstate="print"/>
          <a:srcRect/>
          <a:stretch>
            <a:fillRect/>
          </a:stretch>
        </p:blipFill>
        <p:spPr bwMode="auto">
          <a:xfrm>
            <a:off x="5861992" y="1024880"/>
            <a:ext cx="2333625" cy="3095625"/>
          </a:xfrm>
          <a:prstGeom prst="rect">
            <a:avLst/>
          </a:prstGeom>
          <a:noFill/>
          <a:ln w="9525">
            <a:noFill/>
            <a:miter lim="800000"/>
            <a:headEnd/>
            <a:tailEnd/>
          </a:ln>
        </p:spPr>
      </p:pic>
      <p:pic>
        <p:nvPicPr>
          <p:cNvPr id="8" name="7 Imagen" descr="Fotografía 0052"/>
          <p:cNvPicPr/>
          <p:nvPr/>
        </p:nvPicPr>
        <p:blipFill>
          <a:blip r:embed="rId7" cstate="print"/>
          <a:srcRect l="24245" t="15829" r="28877" b="21234"/>
          <a:stretch>
            <a:fillRect/>
          </a:stretch>
        </p:blipFill>
        <p:spPr bwMode="auto">
          <a:xfrm>
            <a:off x="2477616" y="4481264"/>
            <a:ext cx="1584176" cy="1656184"/>
          </a:xfrm>
          <a:prstGeom prst="rect">
            <a:avLst/>
          </a:prstGeom>
          <a:noFill/>
          <a:ln w="9525">
            <a:noFill/>
            <a:miter lim="800000"/>
            <a:headEnd/>
            <a:tailEnd/>
          </a:ln>
        </p:spPr>
      </p:pic>
      <p:pic>
        <p:nvPicPr>
          <p:cNvPr id="9" name="8 Imagen" descr="Fotografía 0050"/>
          <p:cNvPicPr/>
          <p:nvPr/>
        </p:nvPicPr>
        <p:blipFill>
          <a:blip r:embed="rId8" cstate="print"/>
          <a:srcRect l="18974" t="5518" r="13846" b="11725"/>
          <a:stretch>
            <a:fillRect/>
          </a:stretch>
        </p:blipFill>
        <p:spPr bwMode="auto">
          <a:xfrm>
            <a:off x="4709864" y="4481264"/>
            <a:ext cx="1728192" cy="1694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515144" y="190128"/>
            <a:ext cx="7992888" cy="430887"/>
          </a:xfrm>
          <a:prstGeom prst="rect">
            <a:avLst/>
          </a:prstGeom>
          <a:noFill/>
        </p:spPr>
        <p:txBody>
          <a:bodyPr wrap="square" rtlCol="0">
            <a:spAutoFit/>
          </a:bodyPr>
          <a:lstStyle/>
          <a:p>
            <a:pPr algn="ctr"/>
            <a:r>
              <a:rPr lang="es-EC" sz="2200" b="1" dirty="0" smtClean="0">
                <a:latin typeface="Arial" pitchFamily="34" charset="0"/>
                <a:cs typeface="Arial" pitchFamily="34" charset="0"/>
              </a:rPr>
              <a:t>PROCESO DE FABRICACIÓN</a:t>
            </a:r>
            <a:endParaRPr lang="es-EC" sz="2200" b="1" dirty="0">
              <a:latin typeface="Arial" pitchFamily="34" charset="0"/>
              <a:cs typeface="Arial" pitchFamily="34" charset="0"/>
            </a:endParaRPr>
          </a:p>
        </p:txBody>
      </p:sp>
      <p:pic>
        <p:nvPicPr>
          <p:cNvPr id="5" name="4 Imagen"/>
          <p:cNvPicPr/>
          <p:nvPr/>
        </p:nvPicPr>
        <p:blipFill>
          <a:blip r:embed="rId4" cstate="print"/>
          <a:srcRect l="23848" t="9015" r="27863" b="33284"/>
          <a:stretch>
            <a:fillRect/>
          </a:stretch>
        </p:blipFill>
        <p:spPr bwMode="auto">
          <a:xfrm>
            <a:off x="2819400" y="838200"/>
            <a:ext cx="3240360" cy="2492499"/>
          </a:xfrm>
          <a:prstGeom prst="rect">
            <a:avLst/>
          </a:prstGeom>
          <a:noFill/>
          <a:ln w="9525">
            <a:noFill/>
            <a:miter lim="800000"/>
            <a:headEnd/>
            <a:tailEnd/>
          </a:ln>
        </p:spPr>
      </p:pic>
      <p:pic>
        <p:nvPicPr>
          <p:cNvPr id="6" name="5 Imagen" descr="Fotografía 0053"/>
          <p:cNvPicPr/>
          <p:nvPr/>
        </p:nvPicPr>
        <p:blipFill>
          <a:blip r:embed="rId5" cstate="print"/>
          <a:srcRect l="17473" t="8134" r="21933" b="13367"/>
          <a:stretch>
            <a:fillRect/>
          </a:stretch>
        </p:blipFill>
        <p:spPr bwMode="auto">
          <a:xfrm>
            <a:off x="1811288" y="3718520"/>
            <a:ext cx="2143125" cy="2094046"/>
          </a:xfrm>
          <a:prstGeom prst="rect">
            <a:avLst/>
          </a:prstGeom>
          <a:noFill/>
          <a:ln w="9525">
            <a:noFill/>
            <a:miter lim="800000"/>
            <a:headEnd/>
            <a:tailEnd/>
          </a:ln>
        </p:spPr>
      </p:pic>
      <p:pic>
        <p:nvPicPr>
          <p:cNvPr id="7" name="6 Imagen" descr="Fotografía 0054"/>
          <p:cNvPicPr/>
          <p:nvPr/>
        </p:nvPicPr>
        <p:blipFill>
          <a:blip r:embed="rId6" cstate="print"/>
          <a:srcRect l="18515" t="6161" r="18701" b="17535"/>
          <a:stretch>
            <a:fillRect/>
          </a:stretch>
        </p:blipFill>
        <p:spPr bwMode="auto">
          <a:xfrm>
            <a:off x="5123656" y="3718520"/>
            <a:ext cx="2298204" cy="21012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fontScale="90000"/>
          </a:bodyPr>
          <a:lstStyle/>
          <a:p>
            <a:r>
              <a:rPr lang="es-ES" b="1" dirty="0" smtClean="0"/>
              <a:t> </a:t>
            </a:r>
            <a:r>
              <a:rPr lang="es-EC" dirty="0" smtClean="0"/>
              <a:t/>
            </a:r>
            <a:br>
              <a:rPr lang="es-EC" dirty="0" smtClean="0"/>
            </a:br>
            <a:r>
              <a:rPr lang="es-ES" sz="2400" b="1" dirty="0" smtClean="0">
                <a:latin typeface="Arial" pitchFamily="34" charset="0"/>
                <a:cs typeface="Arial" pitchFamily="34" charset="0"/>
              </a:rPr>
              <a:t>PREPARACIÓN DE MATERIA PRIMA</a:t>
            </a:r>
            <a:r>
              <a:rPr lang="es-EC" sz="2400" dirty="0" smtClean="0">
                <a:latin typeface="Arial" pitchFamily="34" charset="0"/>
                <a:cs typeface="Arial" pitchFamily="34" charset="0"/>
              </a:rPr>
              <a:t/>
            </a:r>
            <a:br>
              <a:rPr lang="es-EC" sz="2400" dirty="0" smtClean="0">
                <a:latin typeface="Arial" pitchFamily="34" charset="0"/>
                <a:cs typeface="Arial" pitchFamily="34" charset="0"/>
              </a:rPr>
            </a:br>
            <a:endParaRPr lang="es-EC" sz="2400" dirty="0">
              <a:latin typeface="Arial" pitchFamily="34" charset="0"/>
              <a:cs typeface="Arial" pitchFamily="34" charset="0"/>
            </a:endParaRPr>
          </a:p>
        </p:txBody>
      </p:sp>
      <p:sp>
        <p:nvSpPr>
          <p:cNvPr id="5" name="4 CuadroTexto"/>
          <p:cNvSpPr txBox="1"/>
          <p:nvPr/>
        </p:nvSpPr>
        <p:spPr>
          <a:xfrm>
            <a:off x="755576" y="1196752"/>
            <a:ext cx="7704856" cy="5078313"/>
          </a:xfrm>
          <a:prstGeom prst="rect">
            <a:avLst/>
          </a:prstGeom>
          <a:noFill/>
        </p:spPr>
        <p:txBody>
          <a:bodyPr wrap="square" rtlCol="0">
            <a:spAutoFit/>
          </a:bodyPr>
          <a:lstStyle/>
          <a:p>
            <a:pPr algn="just"/>
            <a:r>
              <a:rPr lang="es-ES" dirty="0" smtClean="0">
                <a:latin typeface="Arial" pitchFamily="34" charset="0"/>
                <a:cs typeface="Arial" pitchFamily="34" charset="0"/>
              </a:rPr>
              <a:t>Para realizar las pruebas y obtener buenos resultados es importante la calidad de la materia prima para lo cual se debe escoger, limpiar, moler, lavar y secar.</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i="1" u="sng" dirty="0" smtClean="0">
                <a:latin typeface="Arial" pitchFamily="34" charset="0"/>
                <a:cs typeface="Arial" pitchFamily="34" charset="0"/>
              </a:rPr>
              <a:t>Clasificación</a:t>
            </a:r>
            <a:r>
              <a:rPr lang="es-ES" i="1" dirty="0" smtClean="0">
                <a:latin typeface="Arial" pitchFamily="34" charset="0"/>
                <a:cs typeface="Arial" pitchFamily="34" charset="0"/>
              </a:rPr>
              <a:t>.-</a:t>
            </a:r>
            <a:r>
              <a:rPr lang="es-ES" dirty="0" smtClean="0">
                <a:latin typeface="Arial" pitchFamily="34" charset="0"/>
                <a:cs typeface="Arial" pitchFamily="34" charset="0"/>
              </a:rPr>
              <a:t> Se escogió utilizar polietileno de baja densidad el cual se encuentra en envases de leche, agua y polietileno de alta densidad que se encuentra en envases de detergentes, aceites de motor y shampoo.</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i="1" u="sng" dirty="0" smtClean="0">
                <a:latin typeface="Arial" pitchFamily="34" charset="0"/>
                <a:cs typeface="Arial" pitchFamily="34" charset="0"/>
              </a:rPr>
              <a:t>Limpieza</a:t>
            </a:r>
            <a:r>
              <a:rPr lang="es-ES" i="1" dirty="0" smtClean="0">
                <a:latin typeface="Arial" pitchFamily="34" charset="0"/>
                <a:cs typeface="Arial" pitchFamily="34" charset="0"/>
              </a:rPr>
              <a:t>.-</a:t>
            </a:r>
            <a:r>
              <a:rPr lang="es-ES" dirty="0" smtClean="0">
                <a:latin typeface="Arial" pitchFamily="34" charset="0"/>
                <a:cs typeface="Arial" pitchFamily="34" charset="0"/>
              </a:rPr>
              <a:t> Se debe retirar todos los residuos de líquidos que estaban contenidos en los envases, además retirar las tapas y etiquetas ya que estos elementos tienen otra composición.</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i="1" u="sng" dirty="0" smtClean="0">
                <a:latin typeface="Arial" pitchFamily="34" charset="0"/>
                <a:cs typeface="Arial" pitchFamily="34" charset="0"/>
              </a:rPr>
              <a:t>Molienda</a:t>
            </a:r>
            <a:r>
              <a:rPr lang="es-ES" i="1" dirty="0" smtClean="0">
                <a:latin typeface="Arial" pitchFamily="34" charset="0"/>
                <a:cs typeface="Arial" pitchFamily="34" charset="0"/>
              </a:rPr>
              <a:t>.- </a:t>
            </a:r>
            <a:r>
              <a:rPr lang="es-ES" dirty="0" smtClean="0">
                <a:latin typeface="Arial" pitchFamily="34" charset="0"/>
                <a:cs typeface="Arial" pitchFamily="34" charset="0"/>
              </a:rPr>
              <a:t>Una vez que el material se encuentra sin elementos extraños se procede a granularlo con el fin de tener partículas de aproximadamente 0.5 cm, las cuales son aptas para el funcionamiento correcto del tornillo. Además el tamaño de las partículas es acorde con el diámetro de alimentación que es de 7 cm.</a:t>
            </a:r>
            <a:endParaRPr lang="es-EC" dirty="0" smtClean="0">
              <a:latin typeface="Arial" pitchFamily="34" charset="0"/>
              <a:cs typeface="Arial" pitchFamily="34" charset="0"/>
            </a:endParaRPr>
          </a:p>
          <a:p>
            <a:r>
              <a:rPr lang="es-ES" dirty="0" smtClean="0"/>
              <a:t> </a:t>
            </a:r>
            <a:endParaRPr lang="es-EC"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216024"/>
            <a:ext cx="8229600" cy="1143000"/>
          </a:xfrm>
        </p:spPr>
        <p:txBody>
          <a:bodyPr>
            <a:normAutofit/>
          </a:bodyPr>
          <a:lstStyle/>
          <a:p>
            <a:r>
              <a:rPr lang="es-ES" sz="2200" b="1" dirty="0" smtClean="0">
                <a:latin typeface="Arial" pitchFamily="34" charset="0"/>
                <a:cs typeface="Arial" pitchFamily="34" charset="0"/>
              </a:rPr>
              <a:t>PREPARACIÓN DE MATERIA PRIMA</a:t>
            </a:r>
            <a:endParaRPr lang="es-EC" sz="2200" dirty="0"/>
          </a:p>
        </p:txBody>
      </p:sp>
      <p:sp>
        <p:nvSpPr>
          <p:cNvPr id="5" name="4 CuadroTexto"/>
          <p:cNvSpPr txBox="1"/>
          <p:nvPr/>
        </p:nvSpPr>
        <p:spPr>
          <a:xfrm>
            <a:off x="683568" y="1340768"/>
            <a:ext cx="7704856" cy="4524315"/>
          </a:xfrm>
          <a:prstGeom prst="rect">
            <a:avLst/>
          </a:prstGeom>
          <a:noFill/>
        </p:spPr>
        <p:txBody>
          <a:bodyPr wrap="square" rtlCol="0">
            <a:spAutoFit/>
          </a:bodyPr>
          <a:lstStyle/>
          <a:p>
            <a:pPr algn="just"/>
            <a:r>
              <a:rPr lang="es-ES" i="1" u="sng" dirty="0" smtClean="0">
                <a:latin typeface="Arial" pitchFamily="34" charset="0"/>
                <a:cs typeface="Arial" pitchFamily="34" charset="0"/>
              </a:rPr>
              <a:t>Lavado</a:t>
            </a:r>
            <a:r>
              <a:rPr lang="es-ES" i="1" dirty="0" smtClean="0">
                <a:latin typeface="Arial" pitchFamily="34" charset="0"/>
                <a:cs typeface="Arial" pitchFamily="34" charset="0"/>
              </a:rPr>
              <a:t>.- </a:t>
            </a:r>
            <a:r>
              <a:rPr lang="es-ES" dirty="0" smtClean="0">
                <a:latin typeface="Arial" pitchFamily="34" charset="0"/>
                <a:cs typeface="Arial" pitchFamily="34" charset="0"/>
              </a:rPr>
              <a:t>Ya granulado el material se tiene que lavarlo con detergente y abundante agua, es recomendable dejar actuar al detergente por varias horas, este procedimiento se debe repetir al menos dos veces, para obtener un compuesto más limpio y así mejores resultados.</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u="sng" dirty="0" smtClean="0">
                <a:latin typeface="Arial" pitchFamily="34" charset="0"/>
                <a:cs typeface="Arial" pitchFamily="34" charset="0"/>
              </a:rPr>
              <a:t>Secado</a:t>
            </a:r>
            <a:r>
              <a:rPr lang="es-ES" dirty="0" smtClean="0">
                <a:latin typeface="Arial" pitchFamily="34" charset="0"/>
                <a:cs typeface="Arial" pitchFamily="34" charset="0"/>
              </a:rPr>
              <a:t>.- El secado se lo realizará en 2 etapas: </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La primera etapa de secado se la realizará en un ambiente abierto con exposición directa al sol, durante al menos dos días. </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Posterior a este, el secado del plástico se lo realiza en una secadora de aire caliente, durante 30 min, 1500 gr y a 15 C la niquelina.</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También es importante secar la cascarilla de arroz la cual se lo realiza  durante 20 min, 200 gr y a 10 C la niquelina. </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MOLDE COMPLETO</a:t>
            </a:r>
            <a:endParaRPr lang="es-EC" sz="2200" b="1" dirty="0">
              <a:latin typeface="Arial" pitchFamily="34" charset="0"/>
              <a:cs typeface="Arial" pitchFamily="34" charset="0"/>
            </a:endParaRPr>
          </a:p>
        </p:txBody>
      </p:sp>
      <p:pic>
        <p:nvPicPr>
          <p:cNvPr id="5" name="Picture 2" descr="C:\Users\User\TESIS\Molde 1\Modelado\Ensamblaje1 - transparencia.JPG"/>
          <p:cNvPicPr>
            <a:picLocks noChangeAspect="1" noChangeArrowheads="1"/>
          </p:cNvPicPr>
          <p:nvPr/>
        </p:nvPicPr>
        <p:blipFill>
          <a:blip r:embed="rId4" cstate="print"/>
          <a:srcRect/>
          <a:stretch>
            <a:fillRect/>
          </a:stretch>
        </p:blipFill>
        <p:spPr bwMode="auto">
          <a:xfrm>
            <a:off x="1259632" y="1196752"/>
            <a:ext cx="6672609" cy="4325536"/>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PRUEBAS PRELIMINARES</a:t>
            </a:r>
            <a:endParaRPr lang="es-EC" sz="2200" b="1" dirty="0">
              <a:latin typeface="Arial" pitchFamily="34" charset="0"/>
              <a:cs typeface="Arial" pitchFamily="34" charset="0"/>
            </a:endParaRPr>
          </a:p>
        </p:txBody>
      </p:sp>
      <p:graphicFrame>
        <p:nvGraphicFramePr>
          <p:cNvPr id="5" name="4 Tabla"/>
          <p:cNvGraphicFramePr>
            <a:graphicFrameLocks noGrp="1"/>
          </p:cNvGraphicFramePr>
          <p:nvPr/>
        </p:nvGraphicFramePr>
        <p:xfrm>
          <a:off x="762000" y="1219200"/>
          <a:ext cx="7848872" cy="4511508"/>
        </p:xfrm>
        <a:graphic>
          <a:graphicData uri="http://schemas.openxmlformats.org/drawingml/2006/table">
            <a:tbl>
              <a:tblPr/>
              <a:tblGrid>
                <a:gridCol w="598964"/>
                <a:gridCol w="598205"/>
                <a:gridCol w="469746"/>
                <a:gridCol w="1161445"/>
                <a:gridCol w="1245057"/>
                <a:gridCol w="2094856"/>
                <a:gridCol w="1680599"/>
              </a:tblGrid>
              <a:tr h="237762">
                <a:tc gridSpan="7">
                  <a:txBody>
                    <a:bodyPr/>
                    <a:lstStyle/>
                    <a:p>
                      <a:pPr algn="ctr">
                        <a:lnSpc>
                          <a:spcPct val="150000"/>
                        </a:lnSpc>
                        <a:spcAft>
                          <a:spcPts val="0"/>
                        </a:spcAft>
                      </a:pPr>
                      <a:r>
                        <a:rPr lang="es-EC" sz="1300" dirty="0">
                          <a:solidFill>
                            <a:srgbClr val="000000"/>
                          </a:solidFill>
                          <a:latin typeface="Arial"/>
                          <a:ea typeface="Times New Roman"/>
                          <a:cs typeface="Times New Roman"/>
                        </a:rPr>
                        <a:t>ENSAYO 1 - rectángulo</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59222">
                <a:tc>
                  <a:txBody>
                    <a:bodyPr/>
                    <a:lstStyle/>
                    <a:p>
                      <a:pPr algn="ctr">
                        <a:lnSpc>
                          <a:spcPct val="150000"/>
                        </a:lnSpc>
                        <a:spcAft>
                          <a:spcPts val="0"/>
                        </a:spcAft>
                      </a:pPr>
                      <a:r>
                        <a:rPr lang="es-EC" sz="1300">
                          <a:solidFill>
                            <a:srgbClr val="000000"/>
                          </a:solidFill>
                          <a:latin typeface="Arial"/>
                          <a:ea typeface="Times New Roman"/>
                          <a:cs typeface="Times New Roman"/>
                        </a:rPr>
                        <a:t>T1(°C)</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T2(°C)</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f(Hz)</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Tsalida(°C)</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Dimensiones</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50000"/>
                        </a:lnSpc>
                        <a:spcAft>
                          <a:spcPts val="0"/>
                        </a:spcAft>
                      </a:pPr>
                      <a:r>
                        <a:rPr lang="es-EC" sz="1300">
                          <a:solidFill>
                            <a:srgbClr val="000000"/>
                          </a:solidFill>
                          <a:latin typeface="Arial"/>
                          <a:ea typeface="Times New Roman"/>
                          <a:cs typeface="Times New Roman"/>
                        </a:rPr>
                        <a:t>Fotografías</a:t>
                      </a:r>
                      <a:endParaRPr lang="es-EC" sz="130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222">
                <a:tc gridSpan="4">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300" dirty="0">
                          <a:solidFill>
                            <a:srgbClr val="000000"/>
                          </a:solidFill>
                          <a:latin typeface="Arial"/>
                          <a:ea typeface="Times New Roman"/>
                          <a:cs typeface="Times New Roman"/>
                        </a:rPr>
                        <a:t>A la salida(mm)</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Enfriado al ambiente(mm)</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762">
                <a:tc>
                  <a:txBody>
                    <a:bodyPr/>
                    <a:lstStyle/>
                    <a:p>
                      <a:pPr algn="ctr">
                        <a:lnSpc>
                          <a:spcPct val="150000"/>
                        </a:lnSpc>
                        <a:spcAft>
                          <a:spcPts val="0"/>
                        </a:spcAft>
                      </a:pPr>
                      <a:r>
                        <a:rPr lang="es-EC" sz="1300">
                          <a:solidFill>
                            <a:srgbClr val="000000"/>
                          </a:solidFill>
                          <a:latin typeface="Arial"/>
                          <a:ea typeface="Times New Roman"/>
                          <a:cs typeface="Times New Roman"/>
                        </a:rPr>
                        <a:t>170</a:t>
                      </a:r>
                      <a:endParaRPr lang="es-EC" sz="130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175</a:t>
                      </a:r>
                      <a:endParaRPr lang="es-EC" sz="130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25</a:t>
                      </a:r>
                      <a:endParaRPr lang="es-EC" sz="130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139</a:t>
                      </a:r>
                      <a:endParaRPr lang="es-EC" sz="1300" dirty="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10,50 x 27</a:t>
                      </a:r>
                      <a:endParaRPr lang="es-EC" sz="1300" dirty="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7,30 x 23,5</a:t>
                      </a:r>
                      <a:endParaRPr lang="es-EC" sz="1300" dirty="0">
                        <a:latin typeface="Times New Roman"/>
                        <a:ea typeface="Times New Roman"/>
                        <a:cs typeface="Times New Roman"/>
                      </a:endParaRP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37762">
                <a:tc>
                  <a:txBody>
                    <a:bodyPr/>
                    <a:lstStyle/>
                    <a:p>
                      <a:pPr algn="ctr">
                        <a:lnSpc>
                          <a:spcPct val="150000"/>
                        </a:lnSpc>
                        <a:spcAft>
                          <a:spcPts val="0"/>
                        </a:spcAft>
                      </a:pPr>
                      <a:r>
                        <a:rPr lang="es-EC" sz="1300">
                          <a:solidFill>
                            <a:srgbClr val="000000"/>
                          </a:solidFill>
                          <a:latin typeface="Arial"/>
                          <a:ea typeface="Times New Roman"/>
                          <a:cs typeface="Times New Roman"/>
                        </a:rPr>
                        <a:t>166</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175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45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121</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9,80 x 26,50</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7,70 x 25</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37762">
                <a:tc gridSpan="6">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vMerge="1">
                  <a:txBody>
                    <a:bodyPr/>
                    <a:lstStyle/>
                    <a:p>
                      <a:endParaRPr lang="es-EC"/>
                    </a:p>
                  </a:txBody>
                  <a:tcPr/>
                </a:tc>
              </a:tr>
              <a:tr h="459222">
                <a:tc gridSpan="4">
                  <a:txBody>
                    <a:bodyPr/>
                    <a:lstStyle/>
                    <a:p>
                      <a:pPr algn="ctr">
                        <a:lnSpc>
                          <a:spcPct val="150000"/>
                        </a:lnSpc>
                        <a:spcAft>
                          <a:spcPts val="0"/>
                        </a:spcAft>
                      </a:pPr>
                      <a:r>
                        <a:rPr lang="es-EC" sz="1300" dirty="0">
                          <a:solidFill>
                            <a:srgbClr val="000000"/>
                          </a:solidFill>
                          <a:latin typeface="Arial"/>
                          <a:ea typeface="Times New Roman"/>
                          <a:cs typeface="Times New Roman"/>
                        </a:rPr>
                        <a:t>Desconectado calefactor de la boquilla</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vMerge="1">
                  <a:txBody>
                    <a:bodyPr/>
                    <a:lstStyle/>
                    <a:p>
                      <a:endParaRPr lang="es-EC"/>
                    </a:p>
                  </a:txBody>
                  <a:tcPr/>
                </a:tc>
              </a:tr>
              <a:tr h="459222">
                <a:tc>
                  <a:txBody>
                    <a:bodyPr/>
                    <a:lstStyle/>
                    <a:p>
                      <a:pPr algn="ctr">
                        <a:lnSpc>
                          <a:spcPct val="150000"/>
                        </a:lnSpc>
                        <a:spcAft>
                          <a:spcPts val="0"/>
                        </a:spcAft>
                      </a:pPr>
                      <a:r>
                        <a:rPr lang="es-EC" sz="1300">
                          <a:solidFill>
                            <a:srgbClr val="000000"/>
                          </a:solidFill>
                          <a:latin typeface="Arial"/>
                          <a:ea typeface="Times New Roman"/>
                          <a:cs typeface="Times New Roman"/>
                        </a:rPr>
                        <a:t>T1(°C)</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T2(°C)</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f(Hz)</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Tsalida(°C)</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Dimensiones</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5">
                  <a:txBody>
                    <a:bodyPr/>
                    <a:lstStyle/>
                    <a:p>
                      <a:pPr algn="ctr">
                        <a:lnSpc>
                          <a:spcPct val="150000"/>
                        </a:lnSpc>
                        <a:spcAft>
                          <a:spcPts val="0"/>
                        </a:spcAft>
                      </a:pPr>
                      <a:r>
                        <a:rPr lang="es-EC" sz="1300" dirty="0">
                          <a:solidFill>
                            <a:srgbClr val="000000"/>
                          </a:solidFill>
                          <a:latin typeface="Arial"/>
                          <a:ea typeface="Times New Roman"/>
                          <a:cs typeface="Times New Roman"/>
                        </a:rPr>
                        <a:t> </a:t>
                      </a:r>
                    </a:p>
                  </a:txBody>
                  <a:tcPr marL="41325" marR="4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222">
                <a:tc gridSpan="4">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300" dirty="0">
                          <a:solidFill>
                            <a:srgbClr val="000000"/>
                          </a:solidFill>
                          <a:latin typeface="Arial"/>
                          <a:ea typeface="Times New Roman"/>
                          <a:cs typeface="Times New Roman"/>
                        </a:rPr>
                        <a:t>A la salida(mm)</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Enfriado al ambiente(mm)</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37762">
                <a:tc>
                  <a:txBody>
                    <a:bodyPr/>
                    <a:lstStyle/>
                    <a:p>
                      <a:pPr algn="ctr">
                        <a:lnSpc>
                          <a:spcPct val="150000"/>
                        </a:lnSpc>
                        <a:spcAft>
                          <a:spcPts val="0"/>
                        </a:spcAft>
                      </a:pPr>
                      <a:r>
                        <a:rPr lang="es-EC" sz="1300">
                          <a:solidFill>
                            <a:srgbClr val="000000"/>
                          </a:solidFill>
                          <a:latin typeface="Arial"/>
                          <a:ea typeface="Times New Roman"/>
                          <a:cs typeface="Times New Roman"/>
                        </a:rPr>
                        <a:t>170</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45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107</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9,2 x 24</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6,80 x 20,4</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37762">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60</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133</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9 x 28</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7,5 x 26,5</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237762">
                <a:tc>
                  <a:txBody>
                    <a:bodyPr/>
                    <a:lstStyle/>
                    <a:p>
                      <a:pPr algn="ctr">
                        <a:lnSpc>
                          <a:spcPct val="150000"/>
                        </a:lnSpc>
                        <a:spcAft>
                          <a:spcPts val="0"/>
                        </a:spcAft>
                      </a:pPr>
                      <a:r>
                        <a:rPr lang="es-EC" sz="1300">
                          <a:solidFill>
                            <a:srgbClr val="000000"/>
                          </a:solidFill>
                          <a:latin typeface="Arial"/>
                          <a:ea typeface="Times New Roman"/>
                          <a:cs typeface="Times New Roman"/>
                        </a:rPr>
                        <a:t>155</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160</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60</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137</a:t>
                      </a:r>
                      <a:endParaRPr lang="es-EC" sz="130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8,5 x 27</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7,3 x 24,5</a:t>
                      </a:r>
                      <a:endParaRPr lang="es-EC" sz="1300" dirty="0">
                        <a:latin typeface="Times New Roman"/>
                        <a:ea typeface="Times New Roman"/>
                        <a:cs typeface="Times New Roman"/>
                      </a:endParaRPr>
                    </a:p>
                  </a:txBody>
                  <a:tcPr marL="41325" marR="4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bl>
          </a:graphicData>
        </a:graphic>
      </p:graphicFrame>
      <p:pic>
        <p:nvPicPr>
          <p:cNvPr id="6" name="Imagen 1" descr="DSC06975.JPG"/>
          <p:cNvPicPr>
            <a:picLocks noChangeAspect="1" noChangeArrowheads="1"/>
          </p:cNvPicPr>
          <p:nvPr/>
        </p:nvPicPr>
        <p:blipFill>
          <a:blip r:embed="rId4" cstate="print"/>
          <a:srcRect t="17529" r="11554"/>
          <a:stretch>
            <a:fillRect/>
          </a:stretch>
        </p:blipFill>
        <p:spPr bwMode="auto">
          <a:xfrm>
            <a:off x="7308304" y="4293096"/>
            <a:ext cx="1123950" cy="790575"/>
          </a:xfrm>
          <a:prstGeom prst="rect">
            <a:avLst/>
          </a:prstGeom>
          <a:noFill/>
        </p:spPr>
      </p:pic>
      <p:pic>
        <p:nvPicPr>
          <p:cNvPr id="7" name="Imagen 2" descr="DSC06976.JPG"/>
          <p:cNvPicPr>
            <a:picLocks noChangeAspect="1" noChangeArrowheads="1"/>
          </p:cNvPicPr>
          <p:nvPr/>
        </p:nvPicPr>
        <p:blipFill>
          <a:blip r:embed="rId5" cstate="print"/>
          <a:srcRect/>
          <a:stretch>
            <a:fillRect/>
          </a:stretch>
        </p:blipFill>
        <p:spPr bwMode="auto">
          <a:xfrm>
            <a:off x="7164288" y="2636912"/>
            <a:ext cx="1104900" cy="82867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457200"/>
            <a:ext cx="8229600" cy="1143000"/>
          </a:xfrm>
        </p:spPr>
        <p:txBody>
          <a:bodyPr>
            <a:normAutofit/>
          </a:bodyPr>
          <a:lstStyle/>
          <a:p>
            <a:r>
              <a:rPr lang="es-EC" sz="2200" b="1" dirty="0" smtClean="0">
                <a:latin typeface="Arial" pitchFamily="34" charset="0"/>
                <a:cs typeface="Arial" pitchFamily="34" charset="0"/>
              </a:rPr>
              <a:t>PRUEBAS PRELIMINARES</a:t>
            </a:r>
            <a:endParaRPr lang="es-EC" sz="2200" b="1" dirty="0"/>
          </a:p>
        </p:txBody>
      </p:sp>
      <p:graphicFrame>
        <p:nvGraphicFramePr>
          <p:cNvPr id="5" name="4 Tabla"/>
          <p:cNvGraphicFramePr>
            <a:graphicFrameLocks noGrp="1"/>
          </p:cNvGraphicFramePr>
          <p:nvPr/>
        </p:nvGraphicFramePr>
        <p:xfrm>
          <a:off x="611560" y="1451322"/>
          <a:ext cx="7776864" cy="3677090"/>
        </p:xfrm>
        <a:graphic>
          <a:graphicData uri="http://schemas.openxmlformats.org/drawingml/2006/table">
            <a:tbl>
              <a:tblPr/>
              <a:tblGrid>
                <a:gridCol w="600817"/>
                <a:gridCol w="600066"/>
                <a:gridCol w="471053"/>
                <a:gridCol w="1138627"/>
                <a:gridCol w="1272141"/>
                <a:gridCol w="2013974"/>
                <a:gridCol w="1680186"/>
              </a:tblGrid>
              <a:tr h="308273">
                <a:tc gridSpan="7">
                  <a:txBody>
                    <a:bodyPr/>
                    <a:lstStyle/>
                    <a:p>
                      <a:pPr algn="ctr">
                        <a:lnSpc>
                          <a:spcPct val="150000"/>
                        </a:lnSpc>
                        <a:spcAft>
                          <a:spcPts val="0"/>
                        </a:spcAft>
                      </a:pPr>
                      <a:r>
                        <a:rPr lang="es-EC" sz="1300" dirty="0">
                          <a:solidFill>
                            <a:srgbClr val="000000"/>
                          </a:solidFill>
                          <a:latin typeface="Arial"/>
                          <a:ea typeface="Times New Roman"/>
                          <a:cs typeface="Times New Roman"/>
                        </a:rPr>
                        <a:t>ENSAYO 1 - cuadrado</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T1(°C)</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T2(°C)</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f(Hz)</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Tsalida(°C)</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Dimensiones</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50000"/>
                        </a:lnSpc>
                        <a:spcAft>
                          <a:spcPts val="0"/>
                        </a:spcAft>
                      </a:pPr>
                      <a:r>
                        <a:rPr lang="es-EC" sz="1300">
                          <a:solidFill>
                            <a:srgbClr val="000000"/>
                          </a:solidFill>
                          <a:latin typeface="Arial"/>
                          <a:ea typeface="Times New Roman"/>
                          <a:cs typeface="Times New Roman"/>
                        </a:rPr>
                        <a:t>Fotografías</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273">
                <a:tc gridSpan="4">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300" dirty="0">
                          <a:solidFill>
                            <a:srgbClr val="000000"/>
                          </a:solidFill>
                          <a:latin typeface="Arial"/>
                          <a:ea typeface="Times New Roman"/>
                          <a:cs typeface="Times New Roman"/>
                        </a:rPr>
                        <a:t>A la salida(mm)</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Enfriado al ambiente(mm)</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50000"/>
                        </a:lnSpc>
                        <a:spcAft>
                          <a:spcPts val="0"/>
                        </a:spcAft>
                      </a:pPr>
                      <a:r>
                        <a:rPr lang="es-EC" sz="1300">
                          <a:solidFill>
                            <a:srgbClr val="000000"/>
                          </a:solidFill>
                          <a:latin typeface="Arial"/>
                          <a:ea typeface="Times New Roman"/>
                          <a:cs typeface="Times New Roman"/>
                        </a:rPr>
                        <a:t> </a:t>
                      </a: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160</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25</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200</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29,80 x 23,40</a:t>
                      </a:r>
                      <a:endParaRPr lang="es-EC" sz="1300" dirty="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26,50 x 21,50</a:t>
                      </a:r>
                      <a:endParaRPr lang="es-EC" sz="1300" dirty="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150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35</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189</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29,30 x 23.30</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27 x 25</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308273">
                <a:tc gridSpan="6">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vMerge="1">
                  <a:txBody>
                    <a:bodyPr/>
                    <a:lstStyle/>
                    <a:p>
                      <a:endParaRPr lang="es-EC"/>
                    </a:p>
                  </a:txBody>
                  <a:tcPr/>
                </a:tc>
              </a:tr>
              <a:tr h="589679">
                <a:tc gridSpan="4">
                  <a:txBody>
                    <a:bodyPr/>
                    <a:lstStyle/>
                    <a:p>
                      <a:pPr algn="ctr">
                        <a:lnSpc>
                          <a:spcPct val="150000"/>
                        </a:lnSpc>
                        <a:spcAft>
                          <a:spcPts val="0"/>
                        </a:spcAft>
                      </a:pPr>
                      <a:r>
                        <a:rPr lang="es-EC" sz="1300">
                          <a:solidFill>
                            <a:srgbClr val="000000"/>
                          </a:solidFill>
                          <a:latin typeface="Arial"/>
                          <a:ea typeface="Times New Roman"/>
                          <a:cs typeface="Times New Roman"/>
                        </a:rPr>
                        <a:t>Desconectado calefactor de la boquilla</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 </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5">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157" marR="41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T1(°C)</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T2(°C)</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f(Hz)</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Tsalida(°C)</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300" dirty="0">
                          <a:solidFill>
                            <a:srgbClr val="000000"/>
                          </a:solidFill>
                          <a:latin typeface="Arial"/>
                          <a:ea typeface="Times New Roman"/>
                          <a:cs typeface="Times New Roman"/>
                        </a:rPr>
                        <a:t>Dimensiones</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vMerge="1">
                  <a:txBody>
                    <a:bodyPr/>
                    <a:lstStyle/>
                    <a:p>
                      <a:endParaRPr lang="es-EC"/>
                    </a:p>
                  </a:txBody>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 </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A la salida(mm)</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Enfriado al ambiente(mm)</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165</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60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146</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27,5 x 24,50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24,50 x 20,50</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r h="308273">
                <a:tc>
                  <a:txBody>
                    <a:bodyPr/>
                    <a:lstStyle/>
                    <a:p>
                      <a:pPr algn="ctr">
                        <a:lnSpc>
                          <a:spcPct val="150000"/>
                        </a:lnSpc>
                        <a:spcAft>
                          <a:spcPts val="0"/>
                        </a:spcAft>
                      </a:pPr>
                      <a:r>
                        <a:rPr lang="es-EC" sz="1300">
                          <a:solidFill>
                            <a:srgbClr val="000000"/>
                          </a:solidFill>
                          <a:latin typeface="Arial"/>
                          <a:ea typeface="Times New Roman"/>
                          <a:cs typeface="Times New Roman"/>
                        </a:rPr>
                        <a:t>155</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160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60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140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a:solidFill>
                            <a:srgbClr val="000000"/>
                          </a:solidFill>
                          <a:latin typeface="Arial"/>
                          <a:ea typeface="Times New Roman"/>
                          <a:cs typeface="Times New Roman"/>
                        </a:rPr>
                        <a:t>28,20 x 23,50</a:t>
                      </a:r>
                      <a:endParaRPr lang="es-EC" sz="130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300" dirty="0">
                          <a:solidFill>
                            <a:srgbClr val="000000"/>
                          </a:solidFill>
                          <a:latin typeface="Arial"/>
                          <a:ea typeface="Times New Roman"/>
                          <a:cs typeface="Times New Roman"/>
                        </a:rPr>
                        <a:t>27,30 x 21,50</a:t>
                      </a:r>
                      <a:endParaRPr lang="es-EC" sz="1300" dirty="0">
                        <a:latin typeface="Times New Roman"/>
                        <a:ea typeface="Times New Roman"/>
                        <a:cs typeface="Times New Roman"/>
                      </a:endParaRPr>
                    </a:p>
                  </a:txBody>
                  <a:tcPr marL="41157" marR="411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r>
            </a:tbl>
          </a:graphicData>
        </a:graphic>
      </p:graphicFrame>
      <p:pic>
        <p:nvPicPr>
          <p:cNvPr id="6" name="Imagen 4" descr="DSC06974.JPG"/>
          <p:cNvPicPr>
            <a:picLocks noChangeAspect="1" noChangeArrowheads="1"/>
          </p:cNvPicPr>
          <p:nvPr/>
        </p:nvPicPr>
        <p:blipFill>
          <a:blip r:embed="rId4" cstate="print"/>
          <a:srcRect r="23000"/>
          <a:stretch>
            <a:fillRect/>
          </a:stretch>
        </p:blipFill>
        <p:spPr bwMode="auto">
          <a:xfrm>
            <a:off x="7092280" y="2243410"/>
            <a:ext cx="1021393" cy="997074"/>
          </a:xfrm>
          <a:prstGeom prst="rect">
            <a:avLst/>
          </a:prstGeom>
          <a:noFill/>
        </p:spPr>
      </p:pic>
      <p:pic>
        <p:nvPicPr>
          <p:cNvPr id="7" name="Imagen 5" descr="DSC06971.JPG"/>
          <p:cNvPicPr>
            <a:picLocks noChangeAspect="1" noChangeArrowheads="1"/>
          </p:cNvPicPr>
          <p:nvPr/>
        </p:nvPicPr>
        <p:blipFill>
          <a:blip r:embed="rId5" cstate="print"/>
          <a:srcRect l="13393" t="22620" r="20090"/>
          <a:stretch>
            <a:fillRect/>
          </a:stretch>
        </p:blipFill>
        <p:spPr bwMode="auto">
          <a:xfrm>
            <a:off x="6948264" y="3827586"/>
            <a:ext cx="1170447" cy="1025649"/>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152400"/>
            <a:ext cx="8229600" cy="1143000"/>
          </a:xfrm>
        </p:spPr>
        <p:txBody>
          <a:bodyPr>
            <a:normAutofit/>
          </a:bodyPr>
          <a:lstStyle/>
          <a:p>
            <a:r>
              <a:rPr lang="es-EC" sz="2200" b="1" dirty="0" smtClean="0">
                <a:latin typeface="Arial" pitchFamily="34" charset="0"/>
                <a:cs typeface="Arial" pitchFamily="34" charset="0"/>
              </a:rPr>
              <a:t>OBSERVACIONES</a:t>
            </a:r>
            <a:endParaRPr lang="es-EC" sz="2200" b="1" dirty="0">
              <a:latin typeface="Arial" pitchFamily="34" charset="0"/>
              <a:cs typeface="Arial" pitchFamily="34" charset="0"/>
            </a:endParaRPr>
          </a:p>
        </p:txBody>
      </p:sp>
      <p:sp>
        <p:nvSpPr>
          <p:cNvPr id="5" name="4 CuadroTexto"/>
          <p:cNvSpPr txBox="1"/>
          <p:nvPr/>
        </p:nvSpPr>
        <p:spPr>
          <a:xfrm>
            <a:off x="755576" y="769714"/>
            <a:ext cx="4680520" cy="1477328"/>
          </a:xfrm>
          <a:prstGeom prst="rect">
            <a:avLst/>
          </a:prstGeom>
          <a:noFill/>
        </p:spPr>
        <p:txBody>
          <a:bodyPr wrap="square" rtlCol="0">
            <a:spAutoFit/>
          </a:bodyPr>
          <a:lstStyle/>
          <a:p>
            <a:pPr lvl="0" algn="just"/>
            <a:r>
              <a:rPr lang="es-ES" dirty="0" smtClean="0">
                <a:latin typeface="Arial" pitchFamily="34" charset="0"/>
                <a:cs typeface="Arial" pitchFamily="34" charset="0"/>
              </a:rPr>
              <a:t>Cuando el material empieza con el proceso de extrusión se produce distorsiones bruscas a medida que va saliendo a través del molde pero esto dura de 5 a 7 cm</a:t>
            </a:r>
            <a:endParaRPr lang="es-EC" dirty="0" smtClean="0">
              <a:latin typeface="Arial" pitchFamily="34" charset="0"/>
              <a:cs typeface="Arial" pitchFamily="34" charset="0"/>
            </a:endParaRPr>
          </a:p>
          <a:p>
            <a:endParaRPr lang="es-EC" dirty="0"/>
          </a:p>
        </p:txBody>
      </p:sp>
      <p:sp>
        <p:nvSpPr>
          <p:cNvPr id="6" name="5 CuadroTexto"/>
          <p:cNvSpPr txBox="1"/>
          <p:nvPr/>
        </p:nvSpPr>
        <p:spPr>
          <a:xfrm>
            <a:off x="827584" y="2353890"/>
            <a:ext cx="4536504" cy="1477328"/>
          </a:xfrm>
          <a:prstGeom prst="rect">
            <a:avLst/>
          </a:prstGeom>
          <a:noFill/>
        </p:spPr>
        <p:txBody>
          <a:bodyPr wrap="square" rtlCol="0">
            <a:spAutoFit/>
          </a:bodyPr>
          <a:lstStyle/>
          <a:p>
            <a:pPr lvl="0" algn="just"/>
            <a:r>
              <a:rPr lang="es-ES" dirty="0" smtClean="0">
                <a:latin typeface="Arial" pitchFamily="34" charset="0"/>
                <a:cs typeface="Arial" pitchFamily="34" charset="0"/>
              </a:rPr>
              <a:t>A medida que se va enfriando, se producen contracciones o distorsiones de material que dependen de la superficie donde se coloque las probetas</a:t>
            </a:r>
            <a:endParaRPr lang="es-EC" dirty="0" smtClean="0">
              <a:latin typeface="Arial" pitchFamily="34" charset="0"/>
              <a:cs typeface="Arial" pitchFamily="34" charset="0"/>
            </a:endParaRPr>
          </a:p>
          <a:p>
            <a:endParaRPr lang="es-EC" dirty="0"/>
          </a:p>
        </p:txBody>
      </p:sp>
      <p:sp>
        <p:nvSpPr>
          <p:cNvPr id="7" name="6 CuadroTexto"/>
          <p:cNvSpPr txBox="1"/>
          <p:nvPr/>
        </p:nvSpPr>
        <p:spPr>
          <a:xfrm>
            <a:off x="899592" y="3866058"/>
            <a:ext cx="4464496" cy="1200329"/>
          </a:xfrm>
          <a:prstGeom prst="rect">
            <a:avLst/>
          </a:prstGeom>
          <a:noFill/>
        </p:spPr>
        <p:txBody>
          <a:bodyPr wrap="square" rtlCol="0">
            <a:spAutoFit/>
          </a:bodyPr>
          <a:lstStyle/>
          <a:p>
            <a:pPr lvl="0" algn="just"/>
            <a:r>
              <a:rPr lang="es-ES" dirty="0" smtClean="0">
                <a:latin typeface="Arial" pitchFamily="34" charset="0"/>
                <a:cs typeface="Arial" pitchFamily="34" charset="0"/>
              </a:rPr>
              <a:t>Se producen más irregularidades en la sección del perfil cuadrado a medida que aumenta su longitud.</a:t>
            </a:r>
            <a:endParaRPr lang="es-EC" dirty="0" smtClean="0">
              <a:latin typeface="Arial" pitchFamily="34" charset="0"/>
              <a:cs typeface="Arial" pitchFamily="34" charset="0"/>
            </a:endParaRPr>
          </a:p>
          <a:p>
            <a:endParaRPr lang="es-EC" dirty="0"/>
          </a:p>
        </p:txBody>
      </p:sp>
      <p:sp>
        <p:nvSpPr>
          <p:cNvPr id="8" name="7 CuadroTexto"/>
          <p:cNvSpPr txBox="1"/>
          <p:nvPr/>
        </p:nvSpPr>
        <p:spPr>
          <a:xfrm>
            <a:off x="1043608" y="5090194"/>
            <a:ext cx="4248472" cy="923330"/>
          </a:xfrm>
          <a:prstGeom prst="rect">
            <a:avLst/>
          </a:prstGeom>
          <a:noFill/>
        </p:spPr>
        <p:txBody>
          <a:bodyPr wrap="square" rtlCol="0">
            <a:spAutoFit/>
          </a:bodyPr>
          <a:lstStyle/>
          <a:p>
            <a:pPr lvl="0" algn="just"/>
            <a:r>
              <a:rPr lang="es-ES" dirty="0" smtClean="0">
                <a:latin typeface="Arial" pitchFamily="34" charset="0"/>
                <a:cs typeface="Arial" pitchFamily="34" charset="0"/>
              </a:rPr>
              <a:t>El perfil rectangular es más uniforme a medida que aumenta su longitud</a:t>
            </a:r>
            <a:endParaRPr lang="es-EC" dirty="0" smtClean="0">
              <a:latin typeface="Arial" pitchFamily="34" charset="0"/>
              <a:cs typeface="Arial" pitchFamily="34" charset="0"/>
            </a:endParaRPr>
          </a:p>
          <a:p>
            <a:endParaRPr lang="es-EC" dirty="0"/>
          </a:p>
        </p:txBody>
      </p:sp>
      <p:pic>
        <p:nvPicPr>
          <p:cNvPr id="9" name="8 Imagen" descr="C:\Users\User\TESIS\Fotos\Prueba 1\Perfil cuadrado\DSC06964.JPG"/>
          <p:cNvPicPr/>
          <p:nvPr/>
        </p:nvPicPr>
        <p:blipFill>
          <a:blip r:embed="rId4" cstate="print"/>
          <a:srcRect t="9483"/>
          <a:stretch>
            <a:fillRect/>
          </a:stretch>
        </p:blipFill>
        <p:spPr bwMode="auto">
          <a:xfrm>
            <a:off x="6156176" y="913730"/>
            <a:ext cx="1512168" cy="1008112"/>
          </a:xfrm>
          <a:prstGeom prst="rect">
            <a:avLst/>
          </a:prstGeom>
          <a:noFill/>
          <a:ln w="9525">
            <a:noFill/>
            <a:miter lim="800000"/>
            <a:headEnd/>
            <a:tailEnd/>
          </a:ln>
        </p:spPr>
      </p:pic>
      <p:pic>
        <p:nvPicPr>
          <p:cNvPr id="10" name="9 Imagen" descr="C:\Users\User\TESIS\Fotos\Prueba 1\Perfil cuadrado\DSC06972.JPG"/>
          <p:cNvPicPr/>
          <p:nvPr/>
        </p:nvPicPr>
        <p:blipFill>
          <a:blip r:embed="rId5" cstate="print"/>
          <a:srcRect l="22403" t="42081" r="19495" b="34163"/>
          <a:stretch>
            <a:fillRect/>
          </a:stretch>
        </p:blipFill>
        <p:spPr bwMode="auto">
          <a:xfrm>
            <a:off x="5868144" y="2497906"/>
            <a:ext cx="2033761" cy="824391"/>
          </a:xfrm>
          <a:prstGeom prst="rect">
            <a:avLst/>
          </a:prstGeom>
          <a:noFill/>
          <a:ln w="9525">
            <a:noFill/>
            <a:miter lim="800000"/>
            <a:headEnd/>
            <a:tailEnd/>
          </a:ln>
        </p:spPr>
      </p:pic>
      <p:pic>
        <p:nvPicPr>
          <p:cNvPr id="11" name="10 Imagen" descr="C:\Users\User\TESIS\Fotos\Prueba 1\Perfil cuadrado\DSC06970.JPG"/>
          <p:cNvPicPr/>
          <p:nvPr/>
        </p:nvPicPr>
        <p:blipFill>
          <a:blip r:embed="rId6" cstate="print"/>
          <a:srcRect l="27974" r="27331"/>
          <a:stretch>
            <a:fillRect/>
          </a:stretch>
        </p:blipFill>
        <p:spPr bwMode="auto">
          <a:xfrm>
            <a:off x="6732240" y="3578026"/>
            <a:ext cx="685800" cy="1149579"/>
          </a:xfrm>
          <a:prstGeom prst="rect">
            <a:avLst/>
          </a:prstGeom>
          <a:noFill/>
          <a:ln w="9525">
            <a:noFill/>
            <a:miter lim="800000"/>
            <a:headEnd/>
            <a:tailEnd/>
          </a:ln>
        </p:spPr>
      </p:pic>
      <p:pic>
        <p:nvPicPr>
          <p:cNvPr id="12" name="11 Imagen" descr="C:\Users\User\TESIS\Fotos\Prueba 1\Perfil rectangular\DSC06976.JPG"/>
          <p:cNvPicPr/>
          <p:nvPr/>
        </p:nvPicPr>
        <p:blipFill>
          <a:blip r:embed="rId7" cstate="print"/>
          <a:srcRect l="43958" t="45701" b="28733"/>
          <a:stretch>
            <a:fillRect/>
          </a:stretch>
        </p:blipFill>
        <p:spPr bwMode="auto">
          <a:xfrm>
            <a:off x="6156176" y="5162202"/>
            <a:ext cx="1838325" cy="62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fontScale="90000"/>
          </a:bodyPr>
          <a:lstStyle/>
          <a:p>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400" b="1" dirty="0" smtClean="0">
                <a:latin typeface="Arial" pitchFamily="34" charset="0"/>
                <a:cs typeface="Arial" pitchFamily="34" charset="0"/>
              </a:rPr>
              <a:t>ENSAYO 2</a:t>
            </a:r>
            <a:r>
              <a:rPr lang="es-EC" dirty="0" smtClean="0"/>
              <a:t/>
            </a:r>
            <a:br>
              <a:rPr lang="es-EC" dirty="0" smtClean="0"/>
            </a:br>
            <a:endParaRPr lang="es-EC" dirty="0"/>
          </a:p>
        </p:txBody>
      </p:sp>
      <p:sp>
        <p:nvSpPr>
          <p:cNvPr id="5" name="4 CuadroTexto"/>
          <p:cNvSpPr txBox="1"/>
          <p:nvPr/>
        </p:nvSpPr>
        <p:spPr>
          <a:xfrm>
            <a:off x="395536" y="908720"/>
            <a:ext cx="7632848" cy="646331"/>
          </a:xfrm>
          <a:prstGeom prst="rect">
            <a:avLst/>
          </a:prstGeom>
          <a:noFill/>
        </p:spPr>
        <p:txBody>
          <a:bodyPr wrap="square" rtlCol="0">
            <a:spAutoFit/>
          </a:bodyPr>
          <a:lstStyle/>
          <a:p>
            <a:r>
              <a:rPr lang="es-ES" dirty="0" smtClean="0">
                <a:latin typeface="Arial" pitchFamily="34" charset="0"/>
                <a:cs typeface="Arial" pitchFamily="34" charset="0"/>
              </a:rPr>
              <a:t>Variando la frecuencia y el tipo de enfriamiento a la salida del molde:</a:t>
            </a:r>
            <a:endParaRPr lang="es-EC" dirty="0" smtClean="0">
              <a:latin typeface="Arial" pitchFamily="34" charset="0"/>
              <a:cs typeface="Arial" pitchFamily="34" charset="0"/>
            </a:endParaRPr>
          </a:p>
          <a:p>
            <a:endParaRPr lang="es-EC" dirty="0"/>
          </a:p>
        </p:txBody>
      </p:sp>
      <p:sp>
        <p:nvSpPr>
          <p:cNvPr id="6" name="Rectangle 1"/>
          <p:cNvSpPr>
            <a:spLocks noChangeArrowheads="1"/>
          </p:cNvSpPr>
          <p:nvPr/>
        </p:nvSpPr>
        <p:spPr bwMode="auto">
          <a:xfrm>
            <a:off x="323528" y="1412776"/>
            <a:ext cx="835292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mj-lt"/>
              <a:buAutoNum type="arabicPeriod"/>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ser enfriado con agua se produce una contracción en el centro del perfil y distorsión en los extremos; se produce un perfil en forma de trapecio.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7"/>
          <p:cNvPicPr>
            <a:picLocks noChangeAspect="1" noChangeArrowheads="1"/>
          </p:cNvPicPr>
          <p:nvPr/>
        </p:nvPicPr>
        <p:blipFill>
          <a:blip r:embed="rId4" cstate="print"/>
          <a:srcRect l="31265" t="36047" r="32208" b="33438"/>
          <a:stretch>
            <a:fillRect/>
          </a:stretch>
        </p:blipFill>
        <p:spPr bwMode="auto">
          <a:xfrm>
            <a:off x="1475656" y="2420888"/>
            <a:ext cx="5978987"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04800" y="228600"/>
            <a:ext cx="8229600" cy="1143000"/>
          </a:xfrm>
        </p:spPr>
        <p:txBody>
          <a:bodyPr>
            <a:normAutofit fontScale="90000"/>
          </a:bodyPr>
          <a:lstStyle/>
          <a:p>
            <a:pPr lvl="1" algn="ctr" rtl="0">
              <a:spcBef>
                <a:spcPct val="0"/>
              </a:spcBef>
            </a:pPr>
            <a:r>
              <a:rPr lang="es-ES" sz="2000" b="1" dirty="0" smtClean="0">
                <a:latin typeface="Arial" pitchFamily="34" charset="0"/>
                <a:cs typeface="Arial" pitchFamily="34" charset="0"/>
              </a:rPr>
              <a:t/>
            </a:r>
            <a:br>
              <a:rPr lang="es-ES" sz="2000" b="1" dirty="0" smtClean="0">
                <a:latin typeface="Arial" pitchFamily="34" charset="0"/>
                <a:cs typeface="Arial" pitchFamily="34" charset="0"/>
              </a:rPr>
            </a:br>
            <a:r>
              <a:rPr lang="es-ES" sz="2200" b="1" dirty="0" smtClean="0">
                <a:latin typeface="Arial" pitchFamily="34" charset="0"/>
                <a:cs typeface="Arial" pitchFamily="34" charset="0"/>
              </a:rPr>
              <a:t>CAMBIOS </a:t>
            </a:r>
            <a:r>
              <a:rPr lang="es-ES" sz="2200" b="1" dirty="0">
                <a:latin typeface="Arial" pitchFamily="34" charset="0"/>
                <a:cs typeface="Arial" pitchFamily="34" charset="0"/>
              </a:rPr>
              <a:t>FÍSICOS DE LOS PLÁSTICOS POR EFECTO DE LA TEMPERATURA</a:t>
            </a:r>
            <a:r>
              <a:rPr lang="es-EC" dirty="0"/>
              <a:t/>
            </a:r>
            <a:br>
              <a:rPr lang="es-EC" dirty="0"/>
            </a:br>
            <a:endParaRPr lang="es-EC" sz="3200" b="1" dirty="0">
              <a:latin typeface="Arial" pitchFamily="34" charset="0"/>
              <a:cs typeface="Arial" pitchFamily="34" charset="0"/>
            </a:endParaRPr>
          </a:p>
        </p:txBody>
      </p:sp>
      <p:sp>
        <p:nvSpPr>
          <p:cNvPr id="5" name="2 Marcador de contenido"/>
          <p:cNvSpPr>
            <a:spLocks noGrp="1"/>
          </p:cNvSpPr>
          <p:nvPr>
            <p:ph idx="1"/>
          </p:nvPr>
        </p:nvSpPr>
        <p:spPr>
          <a:xfrm>
            <a:off x="304800" y="1554162"/>
            <a:ext cx="3538736" cy="4525963"/>
          </a:xfrm>
        </p:spPr>
        <p:txBody>
          <a:bodyPr>
            <a:normAutofit/>
          </a:bodyPr>
          <a:lstStyle/>
          <a:p>
            <a:pPr algn="just">
              <a:buNone/>
            </a:pPr>
            <a:r>
              <a:rPr lang="es-EC" sz="2200" dirty="0" smtClean="0"/>
              <a:t> 	</a:t>
            </a:r>
            <a:r>
              <a:rPr lang="es-ES_tradnl" sz="2200" b="1" dirty="0" smtClean="0">
                <a:latin typeface="Arial" pitchFamily="34" charset="0"/>
                <a:cs typeface="Arial" pitchFamily="34" charset="0"/>
              </a:rPr>
              <a:t>Cristalinos:</a:t>
            </a:r>
          </a:p>
          <a:p>
            <a:pPr algn="just"/>
            <a:endParaRPr lang="es-ES_tradnl" sz="1900" b="1" dirty="0" smtClean="0">
              <a:latin typeface="Arial" pitchFamily="34" charset="0"/>
              <a:cs typeface="Arial" pitchFamily="34" charset="0"/>
            </a:endParaRPr>
          </a:p>
          <a:p>
            <a:pPr algn="just"/>
            <a:r>
              <a:rPr lang="es-ES" sz="1900" dirty="0" smtClean="0">
                <a:latin typeface="Arial" pitchFamily="34" charset="0"/>
                <a:cs typeface="Arial" pitchFamily="34" charset="0"/>
              </a:rPr>
              <a:t>Este tipo de polímero posee un alto orden en su estructura molecular, dando mayor movilidad y flexibilidad a sus cadenas. </a:t>
            </a:r>
          </a:p>
          <a:p>
            <a:pPr algn="just"/>
            <a:endParaRPr lang="es-ES" sz="1900" dirty="0" smtClean="0">
              <a:latin typeface="Arial" pitchFamily="34" charset="0"/>
              <a:cs typeface="Arial" pitchFamily="34" charset="0"/>
            </a:endParaRPr>
          </a:p>
          <a:p>
            <a:pPr algn="just"/>
            <a:endParaRPr lang="es-ES" sz="1900" dirty="0" smtClean="0">
              <a:latin typeface="Arial" pitchFamily="34" charset="0"/>
              <a:cs typeface="Arial" pitchFamily="34" charset="0"/>
            </a:endParaRPr>
          </a:p>
          <a:p>
            <a:pPr algn="just"/>
            <a:r>
              <a:rPr lang="es-ES" sz="1900" dirty="0" smtClean="0">
                <a:latin typeface="Arial" pitchFamily="34" charset="0"/>
                <a:cs typeface="Arial" pitchFamily="34" charset="0"/>
              </a:rPr>
              <a:t>Ningún polímero posee toda su estructura ordenada o desordenada al 100%.</a:t>
            </a:r>
            <a:endParaRPr lang="es-ES_tradnl" sz="1900" dirty="0" smtClean="0">
              <a:latin typeface="Arial" pitchFamily="34" charset="0"/>
              <a:cs typeface="Arial" pitchFamily="34" charset="0"/>
            </a:endParaRPr>
          </a:p>
          <a:p>
            <a:endParaRPr lang="es-EC" sz="2100" dirty="0"/>
          </a:p>
        </p:txBody>
      </p:sp>
      <p:pic>
        <p:nvPicPr>
          <p:cNvPr id="7" name="Picture 2"/>
          <p:cNvPicPr>
            <a:picLocks noChangeAspect="1" noChangeArrowheads="1"/>
          </p:cNvPicPr>
          <p:nvPr/>
        </p:nvPicPr>
        <p:blipFill>
          <a:blip r:embed="rId4" cstate="print"/>
          <a:srcRect l="42676" t="44141" r="42676" b="38281"/>
          <a:stretch>
            <a:fillRect/>
          </a:stretch>
        </p:blipFill>
        <p:spPr bwMode="auto">
          <a:xfrm>
            <a:off x="4876800" y="4343400"/>
            <a:ext cx="1746262" cy="1571636"/>
          </a:xfrm>
          <a:prstGeom prst="rect">
            <a:avLst/>
          </a:prstGeom>
          <a:noFill/>
          <a:ln w="9525">
            <a:noFill/>
            <a:miter lim="800000"/>
            <a:headEnd/>
            <a:tailEnd/>
          </a:ln>
          <a:effectLst/>
        </p:spPr>
      </p:pic>
      <p:pic>
        <p:nvPicPr>
          <p:cNvPr id="8" name="7 Imagen"/>
          <p:cNvPicPr/>
          <p:nvPr/>
        </p:nvPicPr>
        <p:blipFill>
          <a:blip r:embed="rId5" cstate="print"/>
          <a:srcRect l="5262" t="10860" r="8170" b="12443"/>
          <a:stretch>
            <a:fillRect/>
          </a:stretch>
        </p:blipFill>
        <p:spPr bwMode="auto">
          <a:xfrm>
            <a:off x="4343400" y="1447800"/>
            <a:ext cx="4200525" cy="27921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611560" y="404664"/>
            <a:ext cx="7848872" cy="923330"/>
          </a:xfrm>
          <a:prstGeom prst="rect">
            <a:avLst/>
          </a:prstGeom>
          <a:noFill/>
        </p:spPr>
        <p:txBody>
          <a:bodyPr wrap="square" rtlCol="0">
            <a:spAutoFit/>
          </a:bodyPr>
          <a:lstStyle/>
          <a:p>
            <a:pPr marL="342900" lvl="0" indent="-342900" algn="just">
              <a:buFont typeface="+mj-lt"/>
              <a:buAutoNum type="arabicPeriod" startAt="2"/>
            </a:pPr>
            <a:r>
              <a:rPr lang="es-ES" dirty="0" smtClean="0">
                <a:latin typeface="Arial" pitchFamily="34" charset="0"/>
                <a:cs typeface="Arial" pitchFamily="34" charset="0"/>
              </a:rPr>
              <a:t>Al ser enfriado sobre madera se produce contracciones menores que al ser enfriado sobre mármol en el centro del perfil.</a:t>
            </a:r>
            <a:endParaRPr lang="es-EC" dirty="0" smtClean="0">
              <a:latin typeface="Arial" pitchFamily="34" charset="0"/>
              <a:cs typeface="Arial" pitchFamily="34" charset="0"/>
            </a:endParaRPr>
          </a:p>
          <a:p>
            <a:pPr marL="342900" indent="-342900"/>
            <a:endParaRPr lang="es-EC" dirty="0"/>
          </a:p>
        </p:txBody>
      </p:sp>
      <p:pic>
        <p:nvPicPr>
          <p:cNvPr id="5" name="Picture 2"/>
          <p:cNvPicPr>
            <a:picLocks noChangeAspect="1" noChangeArrowheads="1"/>
          </p:cNvPicPr>
          <p:nvPr/>
        </p:nvPicPr>
        <p:blipFill>
          <a:blip r:embed="rId4" cstate="print"/>
          <a:srcRect l="26838" t="49828" r="27781" b="22610"/>
          <a:stretch>
            <a:fillRect/>
          </a:stretch>
        </p:blipFill>
        <p:spPr bwMode="auto">
          <a:xfrm>
            <a:off x="1619672" y="1484784"/>
            <a:ext cx="5904656" cy="2016224"/>
          </a:xfrm>
          <a:prstGeom prst="rect">
            <a:avLst/>
          </a:prstGeom>
          <a:noFill/>
          <a:ln w="9525">
            <a:noFill/>
            <a:miter lim="800000"/>
            <a:headEnd/>
            <a:tailEnd/>
          </a:ln>
        </p:spPr>
      </p:pic>
      <p:sp>
        <p:nvSpPr>
          <p:cNvPr id="6" name="5 CuadroTexto"/>
          <p:cNvSpPr txBox="1"/>
          <p:nvPr/>
        </p:nvSpPr>
        <p:spPr>
          <a:xfrm>
            <a:off x="1115616" y="3717032"/>
            <a:ext cx="7200800" cy="1477328"/>
          </a:xfrm>
          <a:prstGeom prst="rect">
            <a:avLst/>
          </a:prstGeom>
          <a:noFill/>
        </p:spPr>
        <p:txBody>
          <a:bodyPr wrap="square" rtlCol="0">
            <a:spAutoFit/>
          </a:bodyPr>
          <a:lstStyle/>
          <a:p>
            <a:pPr algn="just"/>
            <a:r>
              <a:rPr lang="es-ES" dirty="0" smtClean="0">
                <a:latin typeface="Arial" pitchFamily="34" charset="0"/>
                <a:cs typeface="Arial" pitchFamily="34" charset="0"/>
              </a:rPr>
              <a:t>Al tener el mármol 10 veces  mayor capacidad de conducir calor, hace que el material extruido se enfrié más rápidamente produciendo mayores contracciones; además el mármol tiene mayor rapidez para variar su temperatura ante una solicitud térmica.</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611560" y="548680"/>
            <a:ext cx="7848872" cy="646331"/>
          </a:xfrm>
          <a:prstGeom prst="rect">
            <a:avLst/>
          </a:prstGeom>
          <a:noFill/>
        </p:spPr>
        <p:txBody>
          <a:bodyPr wrap="square" rtlCol="0">
            <a:spAutoFit/>
          </a:bodyPr>
          <a:lstStyle/>
          <a:p>
            <a:pPr marL="342900" lvl="0" indent="-342900" algn="just">
              <a:buFont typeface="+mj-lt"/>
              <a:buAutoNum type="arabicPeriod" startAt="3"/>
            </a:pPr>
            <a:r>
              <a:rPr lang="es-EC" dirty="0" smtClean="0">
                <a:latin typeface="Arial" pitchFamily="34" charset="0"/>
                <a:cs typeface="Arial" pitchFamily="34" charset="0"/>
              </a:rPr>
              <a:t> </a:t>
            </a:r>
            <a:r>
              <a:rPr lang="es-ES" dirty="0" smtClean="0">
                <a:latin typeface="Arial" pitchFamily="34" charset="0"/>
                <a:cs typeface="Arial" pitchFamily="34" charset="0"/>
              </a:rPr>
              <a:t>El aumento de velocidad reduce el espesor de las franjas</a:t>
            </a:r>
            <a:endParaRPr lang="es-EC" dirty="0" smtClean="0">
              <a:latin typeface="Arial" pitchFamily="34" charset="0"/>
              <a:cs typeface="Arial" pitchFamily="34" charset="0"/>
            </a:endParaRPr>
          </a:p>
          <a:p>
            <a:pPr marL="342900" indent="-342900">
              <a:buFont typeface="+mj-lt"/>
              <a:buAutoNum type="arabicPeriod" startAt="3"/>
            </a:pPr>
            <a:endParaRPr lang="es-EC" dirty="0"/>
          </a:p>
        </p:txBody>
      </p:sp>
      <p:pic>
        <p:nvPicPr>
          <p:cNvPr id="5" name="Picture 2"/>
          <p:cNvPicPr>
            <a:picLocks noChangeAspect="1" noChangeArrowheads="1"/>
          </p:cNvPicPr>
          <p:nvPr/>
        </p:nvPicPr>
        <p:blipFill>
          <a:blip r:embed="rId4" cstate="print"/>
          <a:srcRect l="42334" t="38016" r="39956" b="38359"/>
          <a:stretch>
            <a:fillRect/>
          </a:stretch>
        </p:blipFill>
        <p:spPr bwMode="auto">
          <a:xfrm>
            <a:off x="2987824" y="1124744"/>
            <a:ext cx="2784309" cy="2088232"/>
          </a:xfrm>
          <a:prstGeom prst="rect">
            <a:avLst/>
          </a:prstGeom>
          <a:noFill/>
          <a:ln w="9525">
            <a:noFill/>
            <a:miter lim="800000"/>
            <a:headEnd/>
            <a:tailEnd/>
          </a:ln>
        </p:spPr>
      </p:pic>
      <p:sp>
        <p:nvSpPr>
          <p:cNvPr id="6" name="5 CuadroTexto"/>
          <p:cNvSpPr txBox="1"/>
          <p:nvPr/>
        </p:nvSpPr>
        <p:spPr>
          <a:xfrm>
            <a:off x="683568" y="3429000"/>
            <a:ext cx="7488832" cy="923330"/>
          </a:xfrm>
          <a:prstGeom prst="rect">
            <a:avLst/>
          </a:prstGeom>
          <a:noFill/>
        </p:spPr>
        <p:txBody>
          <a:bodyPr wrap="square" rtlCol="0">
            <a:spAutoFit/>
          </a:bodyPr>
          <a:lstStyle/>
          <a:p>
            <a:pPr marL="342900" lvl="0"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Cuando se enfría bruscamente se produce  contracciones en la parte central y disminuye su sección</a:t>
            </a:r>
            <a:endParaRPr lang="es-EC" dirty="0" smtClean="0">
              <a:latin typeface="Arial" pitchFamily="34" charset="0"/>
              <a:cs typeface="Arial" pitchFamily="34" charset="0"/>
            </a:endParaRPr>
          </a:p>
          <a:p>
            <a:pPr marL="342900" indent="-342900">
              <a:buFont typeface="+mj-lt"/>
              <a:buAutoNum type="arabicPeriod" startAt="4"/>
            </a:pPr>
            <a:endParaRPr lang="es-EC" dirty="0"/>
          </a:p>
        </p:txBody>
      </p:sp>
      <p:pic>
        <p:nvPicPr>
          <p:cNvPr id="7" name="6 Imagen" descr="DSC07027.JPG"/>
          <p:cNvPicPr/>
          <p:nvPr/>
        </p:nvPicPr>
        <p:blipFill>
          <a:blip r:embed="rId5" cstate="print"/>
          <a:srcRect l="2900" t="11285" r="10580" b="48589"/>
          <a:stretch>
            <a:fillRect/>
          </a:stretch>
        </p:blipFill>
        <p:spPr>
          <a:xfrm>
            <a:off x="3275856" y="4437112"/>
            <a:ext cx="2376264" cy="115212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188640"/>
            <a:ext cx="8229600" cy="1143000"/>
          </a:xfrm>
        </p:spPr>
        <p:txBody>
          <a:bodyPr>
            <a:normAutofit/>
          </a:bodyPr>
          <a:lstStyle/>
          <a:p>
            <a:r>
              <a:rPr lang="es-EC" sz="2200" b="1" dirty="0" smtClean="0">
                <a:latin typeface="Arial" pitchFamily="34" charset="0"/>
                <a:cs typeface="Arial" pitchFamily="34" charset="0"/>
              </a:rPr>
              <a:t>ENSAYO 3 Y 4</a:t>
            </a:r>
            <a:endParaRPr lang="es-EC" sz="2200" b="1" dirty="0">
              <a:latin typeface="Arial" pitchFamily="34" charset="0"/>
              <a:cs typeface="Arial" pitchFamily="34" charset="0"/>
            </a:endParaRPr>
          </a:p>
        </p:txBody>
      </p:sp>
      <p:sp>
        <p:nvSpPr>
          <p:cNvPr id="5" name="4 CuadroTexto"/>
          <p:cNvSpPr txBox="1"/>
          <p:nvPr/>
        </p:nvSpPr>
        <p:spPr>
          <a:xfrm>
            <a:off x="611560" y="1124744"/>
            <a:ext cx="7992888" cy="923330"/>
          </a:xfrm>
          <a:prstGeom prst="rect">
            <a:avLst/>
          </a:prstGeom>
          <a:noFill/>
        </p:spPr>
        <p:txBody>
          <a:bodyPr wrap="square" rtlCol="0">
            <a:spAutoFit/>
          </a:bodyPr>
          <a:lstStyle/>
          <a:p>
            <a:pPr algn="just"/>
            <a:r>
              <a:rPr lang="es-ES" dirty="0" smtClean="0">
                <a:latin typeface="Arial" pitchFamily="34" charset="0"/>
                <a:cs typeface="Arial" pitchFamily="34" charset="0"/>
              </a:rPr>
              <a:t>Para el ensayo 3 y 4 se va a variar la temperatura en la entrada y salida del extrusor</a:t>
            </a:r>
            <a:endParaRPr lang="es-EC" dirty="0" smtClean="0">
              <a:latin typeface="Arial" pitchFamily="34" charset="0"/>
              <a:cs typeface="Arial" pitchFamily="34" charset="0"/>
            </a:endParaRPr>
          </a:p>
          <a:p>
            <a:pPr algn="just"/>
            <a:endParaRPr lang="es-EC" dirty="0">
              <a:latin typeface="Arial" pitchFamily="34" charset="0"/>
              <a:cs typeface="Arial" pitchFamily="34" charset="0"/>
            </a:endParaRPr>
          </a:p>
        </p:txBody>
      </p:sp>
      <p:sp>
        <p:nvSpPr>
          <p:cNvPr id="6" name="5 CuadroTexto"/>
          <p:cNvSpPr txBox="1"/>
          <p:nvPr/>
        </p:nvSpPr>
        <p:spPr>
          <a:xfrm>
            <a:off x="683568" y="2060848"/>
            <a:ext cx="4968552" cy="923330"/>
          </a:xfrm>
          <a:prstGeom prst="rect">
            <a:avLst/>
          </a:prstGeom>
          <a:noFill/>
        </p:spPr>
        <p:txBody>
          <a:bodyPr wrap="square" rtlCol="0">
            <a:spAutoFit/>
          </a:bodyPr>
          <a:lstStyle/>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disminuir la temperatura mejora la uniformidad de las franjas que se producen</a:t>
            </a:r>
            <a:endParaRPr lang="es-EC" dirty="0" smtClean="0">
              <a:latin typeface="Arial" pitchFamily="34" charset="0"/>
              <a:cs typeface="Arial" pitchFamily="34" charset="0"/>
            </a:endParaRPr>
          </a:p>
          <a:p>
            <a:pPr marL="342900" indent="-342900">
              <a:buFont typeface="+mj-lt"/>
              <a:buAutoNum type="arabicPeriod"/>
            </a:pPr>
            <a:endParaRPr lang="es-EC" dirty="0"/>
          </a:p>
        </p:txBody>
      </p:sp>
      <p:pic>
        <p:nvPicPr>
          <p:cNvPr id="7" name="6 Imagen" descr="DSC07079.JPG"/>
          <p:cNvPicPr/>
          <p:nvPr/>
        </p:nvPicPr>
        <p:blipFill>
          <a:blip r:embed="rId4" cstate="print"/>
          <a:srcRect l="59507" t="46974" r="24944" b="22504"/>
          <a:stretch>
            <a:fillRect/>
          </a:stretch>
        </p:blipFill>
        <p:spPr>
          <a:xfrm rot="16200000">
            <a:off x="6262220" y="1450748"/>
            <a:ext cx="1228072" cy="1728192"/>
          </a:xfrm>
          <a:prstGeom prst="rect">
            <a:avLst/>
          </a:prstGeom>
        </p:spPr>
      </p:pic>
      <p:sp>
        <p:nvSpPr>
          <p:cNvPr id="8" name="7 CuadroTexto"/>
          <p:cNvSpPr txBox="1"/>
          <p:nvPr/>
        </p:nvSpPr>
        <p:spPr>
          <a:xfrm>
            <a:off x="755576" y="3284984"/>
            <a:ext cx="4896544" cy="1477328"/>
          </a:xfrm>
          <a:prstGeom prst="rect">
            <a:avLst/>
          </a:prstGeom>
          <a:noFill/>
        </p:spPr>
        <p:txBody>
          <a:bodyPr wrap="square" rtlCol="0">
            <a:spAutoFit/>
          </a:bodyPr>
          <a:lstStyle/>
          <a:p>
            <a:pPr marL="342900" lvl="0" indent="-342900" algn="just">
              <a:buFont typeface="+mj-lt"/>
              <a:buAutoNum type="arabicPeriod" startAt="2"/>
            </a:pPr>
            <a:r>
              <a:rPr lang="es-EC" dirty="0" smtClean="0">
                <a:latin typeface="Arial" pitchFamily="34" charset="0"/>
                <a:cs typeface="Arial" pitchFamily="34" charset="0"/>
              </a:rPr>
              <a:t> </a:t>
            </a:r>
            <a:r>
              <a:rPr lang="es-ES" dirty="0" smtClean="0">
                <a:latin typeface="Arial" pitchFamily="34" charset="0"/>
                <a:cs typeface="Arial" pitchFamily="34" charset="0"/>
              </a:rPr>
              <a:t>Con T1=160 C y T2=170 C se obtuvo buenos perfiles con menores contracciones en la parte central  y menores distorsiones en los extremos</a:t>
            </a:r>
            <a:endParaRPr lang="es-EC" dirty="0" smtClean="0">
              <a:latin typeface="Arial" pitchFamily="34" charset="0"/>
              <a:cs typeface="Arial" pitchFamily="34" charset="0"/>
            </a:endParaRPr>
          </a:p>
          <a:p>
            <a:pPr marL="342900" indent="-342900">
              <a:buFont typeface="+mj-lt"/>
              <a:buAutoNum type="arabicPeriod" startAt="2"/>
            </a:pPr>
            <a:endParaRPr lang="es-EC" dirty="0"/>
          </a:p>
        </p:txBody>
      </p:sp>
      <p:pic>
        <p:nvPicPr>
          <p:cNvPr id="9" name="8 Imagen" descr="DSC07079.JPG"/>
          <p:cNvPicPr/>
          <p:nvPr/>
        </p:nvPicPr>
        <p:blipFill>
          <a:blip r:embed="rId4" cstate="print"/>
          <a:srcRect l="28438" t="56264" r="59033" b="21331"/>
          <a:stretch>
            <a:fillRect/>
          </a:stretch>
        </p:blipFill>
        <p:spPr>
          <a:xfrm rot="16200000">
            <a:off x="6156176" y="3068960"/>
            <a:ext cx="1440160" cy="1728192"/>
          </a:xfrm>
          <a:prstGeom prst="rect">
            <a:avLst/>
          </a:prstGeom>
          <a:ln>
            <a:noFill/>
          </a:ln>
        </p:spPr>
      </p:pic>
      <p:sp>
        <p:nvSpPr>
          <p:cNvPr id="10" name="9 CuadroTexto"/>
          <p:cNvSpPr txBox="1"/>
          <p:nvPr/>
        </p:nvSpPr>
        <p:spPr>
          <a:xfrm>
            <a:off x="755576" y="5013176"/>
            <a:ext cx="7848872" cy="923330"/>
          </a:xfrm>
          <a:prstGeom prst="rect">
            <a:avLst/>
          </a:prstGeom>
          <a:noFill/>
        </p:spPr>
        <p:txBody>
          <a:bodyPr wrap="square" rtlCol="0">
            <a:spAutoFit/>
          </a:bodyPr>
          <a:lstStyle/>
          <a:p>
            <a:pPr marL="342900" lvl="0" indent="-342900" algn="just">
              <a:buFont typeface="+mj-lt"/>
              <a:buAutoNum type="arabicPeriod" startAt="3"/>
            </a:pPr>
            <a:r>
              <a:rPr lang="es-EC" dirty="0" smtClean="0">
                <a:latin typeface="Arial" pitchFamily="34" charset="0"/>
                <a:cs typeface="Arial" pitchFamily="34" charset="0"/>
              </a:rPr>
              <a:t> </a:t>
            </a:r>
            <a:r>
              <a:rPr lang="es-ES" dirty="0" smtClean="0">
                <a:latin typeface="Arial" pitchFamily="34" charset="0"/>
                <a:cs typeface="Arial" pitchFamily="34" charset="0"/>
              </a:rPr>
              <a:t>Al momento de calentar el material dentro del molde empieza a tener flexibilidad a 140 C</a:t>
            </a:r>
            <a:endParaRPr lang="es-EC" dirty="0" smtClean="0">
              <a:latin typeface="Arial" pitchFamily="34" charset="0"/>
              <a:cs typeface="Arial" pitchFamily="34" charset="0"/>
            </a:endParaRPr>
          </a:p>
          <a:p>
            <a:pPr marL="342900" indent="-342900">
              <a:buFont typeface="+mj-lt"/>
              <a:buAutoNum type="arabicPeriod" startAt="3"/>
            </a:pPr>
            <a:endParaRPr lang="es-EC"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67544" y="0"/>
            <a:ext cx="8229600" cy="1143000"/>
          </a:xfrm>
        </p:spPr>
        <p:txBody>
          <a:bodyPr>
            <a:normAutofit/>
          </a:bodyPr>
          <a:lstStyle/>
          <a:p>
            <a:r>
              <a:rPr lang="es-EC" sz="2200" b="1" dirty="0" smtClean="0">
                <a:latin typeface="Arial" pitchFamily="34" charset="0"/>
                <a:cs typeface="Arial" pitchFamily="34" charset="0"/>
              </a:rPr>
              <a:t>ENSAYO 5</a:t>
            </a:r>
            <a:endParaRPr lang="es-EC" sz="2200" b="1" dirty="0">
              <a:latin typeface="Arial" pitchFamily="34" charset="0"/>
              <a:cs typeface="Arial" pitchFamily="34" charset="0"/>
            </a:endParaRPr>
          </a:p>
        </p:txBody>
      </p:sp>
      <p:sp>
        <p:nvSpPr>
          <p:cNvPr id="5" name="4 CuadroTexto"/>
          <p:cNvSpPr txBox="1"/>
          <p:nvPr/>
        </p:nvSpPr>
        <p:spPr>
          <a:xfrm>
            <a:off x="755576" y="980728"/>
            <a:ext cx="7704856" cy="1200329"/>
          </a:xfrm>
          <a:prstGeom prst="rect">
            <a:avLst/>
          </a:prstGeom>
          <a:noFill/>
        </p:spPr>
        <p:txBody>
          <a:bodyPr wrap="square" rtlCol="0">
            <a:spAutoFit/>
          </a:bodyPr>
          <a:lstStyle/>
          <a:p>
            <a:r>
              <a:rPr lang="es-EC" dirty="0" smtClean="0">
                <a:latin typeface="Arial" pitchFamily="34" charset="0"/>
                <a:cs typeface="Arial" pitchFamily="34" charset="0"/>
              </a:rPr>
              <a:t>S</a:t>
            </a:r>
            <a:r>
              <a:rPr lang="es-ES" dirty="0" smtClean="0">
                <a:latin typeface="Arial" pitchFamily="34" charset="0"/>
                <a:cs typeface="Arial" pitchFamily="34" charset="0"/>
              </a:rPr>
              <a:t>e va a medir el flujo másico al variar la temperatura; hay que tomar en cuenta que este flujo es medido al momento que es continuo, ya que el proceso realmente tiene varias interrupciones</a:t>
            </a:r>
            <a:endParaRPr lang="es-EC" dirty="0" smtClean="0">
              <a:latin typeface="Arial" pitchFamily="34" charset="0"/>
              <a:cs typeface="Arial" pitchFamily="34" charset="0"/>
            </a:endParaRPr>
          </a:p>
          <a:p>
            <a:endParaRPr lang="es-EC" dirty="0"/>
          </a:p>
        </p:txBody>
      </p:sp>
      <p:graphicFrame>
        <p:nvGraphicFramePr>
          <p:cNvPr id="6" name="5 Gráfico"/>
          <p:cNvGraphicFramePr/>
          <p:nvPr/>
        </p:nvGraphicFramePr>
        <p:xfrm>
          <a:off x="1752600" y="1981200"/>
          <a:ext cx="5947172" cy="387111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611560" y="1225689"/>
            <a:ext cx="7992888" cy="5632311"/>
          </a:xfrm>
          <a:prstGeom prst="rect">
            <a:avLst/>
          </a:prstGeom>
          <a:noFill/>
        </p:spPr>
        <p:txBody>
          <a:bodyPr wrap="square" rtlCol="0">
            <a:spAutoFit/>
          </a:bodyPr>
          <a:lstStyle/>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llegar a la temperatura de 140 °C e inferiores no existe flujo continuo de material y esto ocasiona variaciones de sección e hinchamiento muy notables en las muestras.</a:t>
            </a:r>
          </a:p>
          <a:p>
            <a:pPr marL="342900" lvl="0" indent="-342900" algn="just">
              <a:buFont typeface="+mj-lt"/>
              <a:buAutoNum type="arabicPeriod"/>
            </a:pPr>
            <a:endParaRPr lang="es-ES" dirty="0" smtClean="0">
              <a:latin typeface="Arial" pitchFamily="34" charset="0"/>
              <a:cs typeface="Arial" pitchFamily="34" charset="0"/>
            </a:endParaRPr>
          </a:p>
          <a:p>
            <a:pPr marL="342900" indent="-342900" algn="just">
              <a:buFont typeface="+mj-lt"/>
              <a:buAutoNum type="arabicPeriod"/>
            </a:pPr>
            <a:r>
              <a:rPr lang="es-ES" dirty="0" smtClean="0">
                <a:latin typeface="Arial" pitchFamily="34" charset="0"/>
                <a:cs typeface="Arial" pitchFamily="34" charset="0"/>
              </a:rPr>
              <a:t>Ya que el ambiente dentro del molde y cilindro se encuentra caliente, el fluido va ganando temperatura y al alcanzar la temperatura adecuada para fluir, sale de manera intermitente a temperaturas inferiores a 140 °C</a:t>
            </a:r>
          </a:p>
          <a:p>
            <a:pPr marL="342900" indent="-342900" algn="just">
              <a:buFont typeface="+mj-lt"/>
              <a:buAutoNum type="arabicPeriod"/>
            </a:pPr>
            <a:endParaRPr lang="es-ES" dirty="0" smtClean="0">
              <a:latin typeface="Arial" pitchFamily="34" charset="0"/>
              <a:cs typeface="Arial" pitchFamily="34" charset="0"/>
            </a:endParaRPr>
          </a:p>
          <a:p>
            <a:pPr marL="342900" lvl="0" indent="-342900" algn="just">
              <a:buFont typeface="+mj-lt"/>
              <a:buAutoNum type="arabicPeriod"/>
            </a:pPr>
            <a:r>
              <a:rPr lang="es-ES" dirty="0" smtClean="0">
                <a:latin typeface="Arial" pitchFamily="34" charset="0"/>
                <a:cs typeface="Arial" pitchFamily="34" charset="0"/>
              </a:rPr>
              <a:t>Se produce un sonido agudo que suponemos es producido por la masa de plástico no fundido que se adhiere al tornillo  y roza con el cilindro. Esto se produce a una temperatura de 120 °C</a:t>
            </a:r>
          </a:p>
          <a:p>
            <a:pPr marL="342900" lvl="0" indent="-342900" algn="just">
              <a:buFont typeface="+mj-lt"/>
              <a:buAutoNum type="arabicPeriod"/>
            </a:pPr>
            <a:endParaRPr lang="es-ES" dirty="0" smtClean="0">
              <a:latin typeface="Arial" pitchFamily="34" charset="0"/>
              <a:cs typeface="Arial" pitchFamily="34" charset="0"/>
            </a:endParaRPr>
          </a:p>
          <a:p>
            <a:pPr marL="342900" indent="-342900" algn="just">
              <a:buFont typeface="+mj-lt"/>
              <a:buAutoNum type="arabicPeriod"/>
            </a:pPr>
            <a:r>
              <a:rPr lang="es-ES" dirty="0" smtClean="0">
                <a:latin typeface="Arial" pitchFamily="34" charset="0"/>
                <a:cs typeface="Arial" pitchFamily="34" charset="0"/>
              </a:rPr>
              <a:t> Al aumentar la frecuencia y/o la temperatura  mejora la planimetría en las caras del perfil debido a que se producen franjas mas seguidas</a:t>
            </a:r>
          </a:p>
          <a:p>
            <a:pPr marL="342900" indent="-342900" algn="just">
              <a:buFont typeface="+mj-lt"/>
              <a:buAutoNum type="arabicPeriod"/>
            </a:pPr>
            <a:endParaRPr lang="es-ES" dirty="0" smtClean="0">
              <a:latin typeface="Arial" pitchFamily="34" charset="0"/>
              <a:cs typeface="Arial" pitchFamily="34" charset="0"/>
            </a:endParaRPr>
          </a:p>
          <a:p>
            <a:pPr marL="342900" lvl="0" indent="-342900" algn="just">
              <a:buFont typeface="+mj-lt"/>
              <a:buAutoNum type="arabicPeriod"/>
            </a:pPr>
            <a:r>
              <a:rPr lang="es-ES" dirty="0" smtClean="0">
                <a:latin typeface="Arial" pitchFamily="34" charset="0"/>
                <a:cs typeface="Arial" pitchFamily="34" charset="0"/>
              </a:rPr>
              <a:t> A menor frecuencia se obtiene la sección más definida</a:t>
            </a:r>
            <a:endParaRPr lang="es-EC" dirty="0" smtClean="0">
              <a:latin typeface="Arial" pitchFamily="34" charset="0"/>
              <a:cs typeface="Arial" pitchFamily="34" charset="0"/>
            </a:endParaRPr>
          </a:p>
          <a:p>
            <a:pPr marL="342900" indent="-342900" algn="just">
              <a:buFont typeface="+mj-lt"/>
              <a:buAutoNum type="arabicPeriod"/>
            </a:pPr>
            <a:endParaRPr lang="es-EC" dirty="0" smtClean="0"/>
          </a:p>
          <a:p>
            <a:pPr marL="342900" lvl="0" indent="-342900" algn="just">
              <a:buFont typeface="+mj-lt"/>
              <a:buAutoNum type="arabicPeriod"/>
            </a:pPr>
            <a:endParaRPr lang="es-ES" dirty="0" smtClean="0">
              <a:latin typeface="Arial" pitchFamily="34" charset="0"/>
              <a:cs typeface="Arial" pitchFamily="34" charset="0"/>
            </a:endParaRPr>
          </a:p>
          <a:p>
            <a:pPr marL="342900" lvl="0" indent="-342900" algn="just"/>
            <a:endParaRPr lang="es-EC" dirty="0" smtClean="0">
              <a:latin typeface="Arial" pitchFamily="34" charset="0"/>
              <a:cs typeface="Arial" pitchFamily="34" charset="0"/>
            </a:endParaRPr>
          </a:p>
          <a:p>
            <a:pPr marL="342900" indent="-342900">
              <a:buFont typeface="+mj-lt"/>
              <a:buAutoNum type="arabicPeriod"/>
            </a:pPr>
            <a:endParaRPr lang="es-EC" dirty="0"/>
          </a:p>
        </p:txBody>
      </p:sp>
      <p:sp>
        <p:nvSpPr>
          <p:cNvPr id="5" name="1 Título"/>
          <p:cNvSpPr>
            <a:spLocks noGrp="1"/>
          </p:cNvSpPr>
          <p:nvPr>
            <p:ph type="title"/>
          </p:nvPr>
        </p:nvSpPr>
        <p:spPr>
          <a:xfrm>
            <a:off x="467544" y="0"/>
            <a:ext cx="8229600" cy="1143000"/>
          </a:xfrm>
        </p:spPr>
        <p:txBody>
          <a:bodyPr>
            <a:normAutofit/>
          </a:bodyPr>
          <a:lstStyle/>
          <a:p>
            <a:r>
              <a:rPr lang="es-EC" sz="2200" b="1" dirty="0" smtClean="0">
                <a:latin typeface="Arial" pitchFamily="34" charset="0"/>
                <a:cs typeface="Arial" pitchFamily="34" charset="0"/>
              </a:rPr>
              <a:t>ENSAYO 5</a:t>
            </a:r>
            <a:endParaRPr lang="es-EC" sz="2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r>
              <a:rPr lang="es-EC" sz="2200" b="1" dirty="0" smtClean="0">
                <a:latin typeface="Arial" pitchFamily="34" charset="0"/>
                <a:cs typeface="Arial" pitchFamily="34" charset="0"/>
              </a:rPr>
              <a:t>ENSAYO 6</a:t>
            </a:r>
            <a:endParaRPr lang="es-EC" sz="2200" b="1" dirty="0">
              <a:latin typeface="Arial" pitchFamily="34" charset="0"/>
              <a:cs typeface="Arial" pitchFamily="34" charset="0"/>
            </a:endParaRPr>
          </a:p>
        </p:txBody>
      </p:sp>
      <p:sp>
        <p:nvSpPr>
          <p:cNvPr id="5" name="4 CuadroTexto"/>
          <p:cNvSpPr txBox="1"/>
          <p:nvPr/>
        </p:nvSpPr>
        <p:spPr>
          <a:xfrm>
            <a:off x="611560" y="922114"/>
            <a:ext cx="7992888" cy="923330"/>
          </a:xfrm>
          <a:prstGeom prst="rect">
            <a:avLst/>
          </a:prstGeom>
          <a:noFill/>
        </p:spPr>
        <p:txBody>
          <a:bodyPr wrap="square" rtlCol="0">
            <a:spAutoFit/>
          </a:bodyPr>
          <a:lstStyle/>
          <a:p>
            <a:pPr algn="just"/>
            <a:r>
              <a:rPr lang="es-ES" dirty="0" smtClean="0">
                <a:latin typeface="Arial" pitchFamily="34" charset="0"/>
                <a:cs typeface="Arial" pitchFamily="34" charset="0"/>
              </a:rPr>
              <a:t>Se va incluir fibras (cascarilla de arroz), variando la temperatura y frecuencia que dio los mejores resultados en los ensayos anteriores.</a:t>
            </a:r>
            <a:endParaRPr lang="es-EC" dirty="0" smtClean="0">
              <a:latin typeface="Arial" pitchFamily="34" charset="0"/>
              <a:cs typeface="Arial" pitchFamily="34" charset="0"/>
            </a:endParaRPr>
          </a:p>
          <a:p>
            <a:endParaRPr lang="es-EC" dirty="0"/>
          </a:p>
        </p:txBody>
      </p:sp>
      <p:sp>
        <p:nvSpPr>
          <p:cNvPr id="6" name="5 CuadroTexto"/>
          <p:cNvSpPr txBox="1"/>
          <p:nvPr/>
        </p:nvSpPr>
        <p:spPr>
          <a:xfrm>
            <a:off x="755576" y="1786210"/>
            <a:ext cx="7776864" cy="4524315"/>
          </a:xfrm>
          <a:prstGeom prst="rect">
            <a:avLst/>
          </a:prstGeom>
          <a:noFill/>
        </p:spPr>
        <p:txBody>
          <a:bodyPr wrap="square" rtlCol="0">
            <a:spAutoFit/>
          </a:bodyPr>
          <a:lstStyle/>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realizar una mezcla de 20% fibras con 80% de plástico para el proceso de extrusión se obtuvo un perfil sin forma definida y con muy poca consistencia, además se producía un olor muy desagradable al quemarse las cascarilla de arroz</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Se disminuyo la proporción de fibras en la mezcla, con un 5% de fibras y 95% de plástico  se obtuvo perfiles extruidos con pequeñas porosidades, sección sin orificios,  con pequeñas contracciones y mejoro de alguna manera la consistencia.</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Con mezclas que contienen proporciones de fibras menores al 5% mejora la sección en el centro del perfil</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Para una relación de volumen 1 a 1 existe una relación de masa de plástico 3 veces mayor al de las fibras</a:t>
            </a:r>
            <a:endParaRPr lang="es-EC" dirty="0" smtClean="0">
              <a:latin typeface="Arial" pitchFamily="34" charset="0"/>
              <a:cs typeface="Arial" pitchFamily="34" charset="0"/>
            </a:endParaRPr>
          </a:p>
          <a:p>
            <a:pPr marL="342900" indent="-342900"/>
            <a:endParaRPr lang="es-EC"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r>
              <a:rPr lang="es-EC" sz="2200" b="1" dirty="0" smtClean="0">
                <a:latin typeface="Arial" pitchFamily="34" charset="0"/>
                <a:cs typeface="Arial" pitchFamily="34" charset="0"/>
              </a:rPr>
              <a:t>ENSAYO 6</a:t>
            </a:r>
            <a:endParaRPr lang="es-EC" sz="2200" b="1" dirty="0">
              <a:latin typeface="Arial" pitchFamily="34" charset="0"/>
              <a:cs typeface="Arial" pitchFamily="34" charset="0"/>
            </a:endParaRPr>
          </a:p>
        </p:txBody>
      </p:sp>
      <p:sp>
        <p:nvSpPr>
          <p:cNvPr id="5" name="4 CuadroTexto"/>
          <p:cNvSpPr txBox="1"/>
          <p:nvPr/>
        </p:nvSpPr>
        <p:spPr>
          <a:xfrm>
            <a:off x="762000" y="990600"/>
            <a:ext cx="7776864" cy="5078313"/>
          </a:xfrm>
          <a:prstGeom prst="rect">
            <a:avLst/>
          </a:prstGeom>
          <a:noFill/>
        </p:spPr>
        <p:txBody>
          <a:bodyPr wrap="square" rtlCol="0">
            <a:spAutoFit/>
          </a:bodyPr>
          <a:lstStyle/>
          <a:p>
            <a:pPr marL="342900" lvl="0" indent="-342900" algn="just">
              <a:buFont typeface="+mj-lt"/>
              <a:buAutoNum type="arabicPeriod" startAt="5"/>
            </a:pPr>
            <a:r>
              <a:rPr lang="es-ES" dirty="0" smtClean="0">
                <a:latin typeface="Arial" pitchFamily="34" charset="0"/>
                <a:cs typeface="Arial" pitchFamily="34" charset="0"/>
              </a:rPr>
              <a:t>Se obtuvo un perfil uniforme con la proporción de 1% de fibras y 99% de plástico, aunque se mantiene pequeñas imperfecciones en la superficie</a:t>
            </a:r>
          </a:p>
          <a:p>
            <a:pPr marL="342900" lvl="0" indent="-342900" algn="just">
              <a:buFont typeface="+mj-lt"/>
              <a:buAutoNum type="arabicPeriod" startAt="5"/>
            </a:pPr>
            <a:endParaRPr lang="es-ES" dirty="0" smtClean="0">
              <a:latin typeface="Arial" pitchFamily="34" charset="0"/>
              <a:cs typeface="Arial" pitchFamily="34" charset="0"/>
            </a:endParaRPr>
          </a:p>
          <a:p>
            <a:pPr marL="342900" indent="-342900" algn="just">
              <a:buFont typeface="+mj-lt"/>
              <a:buAutoNum type="arabicPeriod" startAt="5"/>
            </a:pPr>
            <a:r>
              <a:rPr lang="es-ES" dirty="0" smtClean="0">
                <a:latin typeface="Arial" pitchFamily="34" charset="0"/>
                <a:cs typeface="Arial" pitchFamily="34" charset="0"/>
              </a:rPr>
              <a:t> Con las fibras se pierden las líneas de extrusión pero existen excesos de material en los lados del perfil</a:t>
            </a:r>
          </a:p>
          <a:p>
            <a:pPr marL="342900" indent="-342900" algn="just">
              <a:buFont typeface="+mj-lt"/>
              <a:buAutoNum type="arabicPeriod" startAt="5"/>
            </a:pPr>
            <a:endParaRPr lang="es-EC" dirty="0" smtClean="0">
              <a:latin typeface="Arial" pitchFamily="34" charset="0"/>
              <a:cs typeface="Arial" pitchFamily="34" charset="0"/>
            </a:endParaRPr>
          </a:p>
          <a:p>
            <a:pPr marL="342900" indent="-342900" algn="just">
              <a:buFont typeface="+mj-lt"/>
              <a:buAutoNum type="arabicPeriod" startAt="5"/>
            </a:pPr>
            <a:endParaRPr lang="es-EC" dirty="0" smtClean="0">
              <a:latin typeface="Arial" pitchFamily="34" charset="0"/>
              <a:cs typeface="Arial" pitchFamily="34" charset="0"/>
            </a:endParaRPr>
          </a:p>
          <a:p>
            <a:pPr marL="342900" indent="-342900" algn="just">
              <a:buFont typeface="+mj-lt"/>
              <a:buAutoNum type="arabicPeriod" startAt="5"/>
            </a:pPr>
            <a:endParaRPr lang="es-EC" dirty="0" smtClean="0">
              <a:latin typeface="Arial" pitchFamily="34" charset="0"/>
              <a:cs typeface="Arial" pitchFamily="34" charset="0"/>
            </a:endParaRPr>
          </a:p>
          <a:p>
            <a:pPr marL="342900" indent="-342900" algn="just">
              <a:buFont typeface="+mj-lt"/>
              <a:buAutoNum type="arabicPeriod" startAt="5"/>
            </a:pPr>
            <a:r>
              <a:rPr lang="es-EC" dirty="0" smtClean="0">
                <a:latin typeface="Arial" pitchFamily="34" charset="0"/>
                <a:cs typeface="Arial" pitchFamily="34" charset="0"/>
              </a:rPr>
              <a:t> </a:t>
            </a:r>
            <a:r>
              <a:rPr lang="es-ES" dirty="0" smtClean="0">
                <a:latin typeface="Arial" pitchFamily="34" charset="0"/>
                <a:cs typeface="Arial" pitchFamily="34" charset="0"/>
              </a:rPr>
              <a:t>A una temperatura de T1=140, T2=150, f=30hz existe incrustaciones y/u orificios a los largo del perfil, además no hay flujo continuo y al momento de fluir lo hace por tramos cortos</a:t>
            </a:r>
          </a:p>
          <a:p>
            <a:pPr marL="342900" indent="-342900" algn="just"/>
            <a:endParaRPr lang="es-EC" dirty="0" smtClean="0">
              <a:latin typeface="Arial" pitchFamily="34" charset="0"/>
              <a:cs typeface="Arial" pitchFamily="34" charset="0"/>
            </a:endParaRPr>
          </a:p>
          <a:p>
            <a:pPr marL="342900" indent="-342900" algn="just">
              <a:buFont typeface="+mj-lt"/>
              <a:buAutoNum type="arabicPeriod" startAt="5"/>
            </a:pPr>
            <a:r>
              <a:rPr lang="es-EC" dirty="0" smtClean="0">
                <a:latin typeface="Arial" pitchFamily="34" charset="0"/>
                <a:cs typeface="Arial" pitchFamily="34" charset="0"/>
              </a:rPr>
              <a:t> </a:t>
            </a:r>
            <a:r>
              <a:rPr lang="es-ES" dirty="0" smtClean="0">
                <a:latin typeface="Arial" pitchFamily="34" charset="0"/>
                <a:cs typeface="Arial" pitchFamily="34" charset="0"/>
              </a:rPr>
              <a:t>A una temperatura de T1=140, T2=150, f=40hz existe ondulaciones en la parte central del perfil y hay mayor presencia de rebabas de material extruido</a:t>
            </a:r>
            <a:endParaRPr lang="es-EC" dirty="0" smtClean="0">
              <a:latin typeface="Arial" pitchFamily="34" charset="0"/>
              <a:cs typeface="Arial" pitchFamily="34" charset="0"/>
            </a:endParaRPr>
          </a:p>
          <a:p>
            <a:pPr marL="342900" lvl="0" indent="-342900">
              <a:buFont typeface="+mj-lt"/>
              <a:buAutoNum type="arabicPeriod" startAt="5"/>
            </a:pPr>
            <a:endParaRPr lang="es-EC" dirty="0" smtClean="0"/>
          </a:p>
          <a:p>
            <a:pPr marL="342900" indent="-342900"/>
            <a:r>
              <a:rPr lang="es-EC" dirty="0" smtClean="0"/>
              <a:t> </a:t>
            </a:r>
            <a:endParaRPr lang="es-EC" dirty="0"/>
          </a:p>
        </p:txBody>
      </p:sp>
      <p:pic>
        <p:nvPicPr>
          <p:cNvPr id="7" name="6 Imagen" descr="40 hz t1 150 t2 160 2 x ciento 2.jpg"/>
          <p:cNvPicPr/>
          <p:nvPr/>
        </p:nvPicPr>
        <p:blipFill>
          <a:blip r:embed="rId4" cstate="print"/>
          <a:srcRect l="20484" t="28767" r="11607" b="41096"/>
          <a:stretch>
            <a:fillRect/>
          </a:stretch>
        </p:blipFill>
        <p:spPr>
          <a:xfrm>
            <a:off x="4876800" y="2590800"/>
            <a:ext cx="2038349" cy="822585"/>
          </a:xfrm>
          <a:prstGeom prst="rect">
            <a:avLst/>
          </a:prstGeom>
        </p:spPr>
      </p:pic>
      <p:pic>
        <p:nvPicPr>
          <p:cNvPr id="8" name="7 Imagen" descr="1.8.jpg"/>
          <p:cNvPicPr/>
          <p:nvPr/>
        </p:nvPicPr>
        <p:blipFill>
          <a:blip r:embed="rId5" cstate="print"/>
          <a:srcRect l="5631" t="26280" r="5802" b="34812"/>
          <a:stretch>
            <a:fillRect/>
          </a:stretch>
        </p:blipFill>
        <p:spPr>
          <a:xfrm>
            <a:off x="3276600" y="5257800"/>
            <a:ext cx="1905000" cy="762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ENSAYO 7</a:t>
            </a:r>
            <a:endParaRPr lang="es-EC" sz="2200" b="1" dirty="0">
              <a:latin typeface="Arial" pitchFamily="34" charset="0"/>
              <a:cs typeface="Arial" pitchFamily="34" charset="0"/>
            </a:endParaRPr>
          </a:p>
        </p:txBody>
      </p:sp>
      <p:sp>
        <p:nvSpPr>
          <p:cNvPr id="5" name="4 CuadroTexto"/>
          <p:cNvSpPr txBox="1"/>
          <p:nvPr/>
        </p:nvSpPr>
        <p:spPr>
          <a:xfrm>
            <a:off x="755576" y="1340768"/>
            <a:ext cx="7776864" cy="369332"/>
          </a:xfrm>
          <a:prstGeom prst="rect">
            <a:avLst/>
          </a:prstGeom>
          <a:noFill/>
        </p:spPr>
        <p:txBody>
          <a:bodyPr wrap="square" rtlCol="0">
            <a:spAutoFit/>
          </a:bodyPr>
          <a:lstStyle/>
          <a:p>
            <a:pPr algn="just"/>
            <a:r>
              <a:rPr lang="es-ES" dirty="0" smtClean="0">
                <a:latin typeface="Arial" pitchFamily="34" charset="0"/>
                <a:cs typeface="Arial" pitchFamily="34" charset="0"/>
              </a:rPr>
              <a:t>Variación de la frecuencia y temperatura constante perfil cuadrado:</a:t>
            </a:r>
            <a:endParaRPr lang="es-EC" dirty="0">
              <a:latin typeface="Arial" pitchFamily="34" charset="0"/>
              <a:cs typeface="Arial" pitchFamily="34" charset="0"/>
            </a:endParaRPr>
          </a:p>
        </p:txBody>
      </p:sp>
      <p:sp>
        <p:nvSpPr>
          <p:cNvPr id="6" name="5 CuadroTexto"/>
          <p:cNvSpPr txBox="1"/>
          <p:nvPr/>
        </p:nvSpPr>
        <p:spPr>
          <a:xfrm>
            <a:off x="827584" y="1988840"/>
            <a:ext cx="7272808" cy="2308324"/>
          </a:xfrm>
          <a:prstGeom prst="rect">
            <a:avLst/>
          </a:prstGeom>
          <a:noFill/>
        </p:spPr>
        <p:txBody>
          <a:bodyPr wrap="square" rtlCol="0">
            <a:spAutoFit/>
          </a:bodyPr>
          <a:lstStyle/>
          <a:p>
            <a:pPr marL="342900" indent="-342900" algn="just">
              <a:buFont typeface="+mj-lt"/>
              <a:buAutoNum type="arabicPeriod"/>
            </a:pPr>
            <a:r>
              <a:rPr lang="es-EC" dirty="0" smtClean="0"/>
              <a:t> </a:t>
            </a:r>
            <a:r>
              <a:rPr lang="es-ES" dirty="0" smtClean="0">
                <a:latin typeface="Arial" pitchFamily="34" charset="0"/>
                <a:cs typeface="Arial" pitchFamily="34" charset="0"/>
              </a:rPr>
              <a:t>Tarda muy pocos minutos en enfriarse y de esta manera mantiene su forma a T1=160 y T2=170.</a:t>
            </a:r>
          </a:p>
          <a:p>
            <a:pPr marL="342900" indent="-342900" algn="just">
              <a:buFont typeface="+mj-lt"/>
              <a:buAutoNum type="arabicPeriod"/>
            </a:pPr>
            <a:endParaRPr lang="es-ES" dirty="0" smtClean="0">
              <a:latin typeface="Arial" pitchFamily="34" charset="0"/>
              <a:cs typeface="Arial" pitchFamily="34" charset="0"/>
            </a:endParaRPr>
          </a:p>
          <a:p>
            <a:pPr marL="342900" lvl="0" indent="-342900" algn="just">
              <a:buFont typeface="+mj-lt"/>
              <a:buAutoNum type="arabicPeriod"/>
            </a:pPr>
            <a:r>
              <a:rPr lang="es-ES" dirty="0" smtClean="0">
                <a:latin typeface="Arial" pitchFamily="34" charset="0"/>
                <a:cs typeface="Arial" pitchFamily="34" charset="0"/>
              </a:rPr>
              <a:t> Existe porosidades y discontinuidades en las esquinas del perfil</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aumentar la frecuencia disminuye las porosidades y aparecen las franjas propias del proceso de extrusión sin fibras</a:t>
            </a:r>
            <a:endParaRPr lang="es-EC" dirty="0" smtClean="0">
              <a:latin typeface="Arial" pitchFamily="34" charset="0"/>
              <a:cs typeface="Arial" pitchFamily="34" charset="0"/>
            </a:endParaRPr>
          </a:p>
          <a:p>
            <a:pPr marL="342900" indent="-342900">
              <a:buFont typeface="+mj-lt"/>
              <a:buAutoNum type="arabicPeriod"/>
            </a:pPr>
            <a:endParaRPr lang="es-EC" dirty="0"/>
          </a:p>
        </p:txBody>
      </p:sp>
      <p:pic>
        <p:nvPicPr>
          <p:cNvPr id="7" name="Picture 2"/>
          <p:cNvPicPr>
            <a:picLocks noChangeAspect="1" noChangeArrowheads="1"/>
          </p:cNvPicPr>
          <p:nvPr/>
        </p:nvPicPr>
        <p:blipFill>
          <a:blip r:embed="rId4" cstate="print"/>
          <a:srcRect l="44547" t="32110" r="40510" b="52140"/>
          <a:stretch>
            <a:fillRect/>
          </a:stretch>
        </p:blipFill>
        <p:spPr bwMode="auto">
          <a:xfrm>
            <a:off x="3491880" y="4149080"/>
            <a:ext cx="2308757"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ENSAYO 7</a:t>
            </a:r>
            <a:endParaRPr lang="es-EC" sz="2200" b="1" dirty="0">
              <a:latin typeface="Arial" pitchFamily="34" charset="0"/>
              <a:cs typeface="Arial" pitchFamily="34" charset="0"/>
            </a:endParaRPr>
          </a:p>
        </p:txBody>
      </p:sp>
      <p:sp>
        <p:nvSpPr>
          <p:cNvPr id="5" name="4 CuadroTexto"/>
          <p:cNvSpPr txBox="1"/>
          <p:nvPr/>
        </p:nvSpPr>
        <p:spPr>
          <a:xfrm>
            <a:off x="827584" y="1412776"/>
            <a:ext cx="7272808" cy="2031325"/>
          </a:xfrm>
          <a:prstGeom prst="rect">
            <a:avLst/>
          </a:prstGeom>
          <a:noFill/>
        </p:spPr>
        <p:txBody>
          <a:bodyPr wrap="square" rtlCol="0">
            <a:spAutoFit/>
          </a:bodyPr>
          <a:lstStyle/>
          <a:p>
            <a:pPr marL="342900" lvl="0" indent="-342900" algn="just">
              <a:buFont typeface="+mj-lt"/>
              <a:buAutoNum type="arabicPeriod" startAt="4"/>
            </a:pPr>
            <a:r>
              <a:rPr lang="es-ES" dirty="0" smtClean="0">
                <a:latin typeface="Arial" pitchFamily="34" charset="0"/>
                <a:cs typeface="Arial" pitchFamily="34" charset="0"/>
              </a:rPr>
              <a:t>Existe hinchamiento en el centro del perfil y el material presenta memoria del proceso de extrusión a través de la boquilla por lo que se produce ondulaciones en las esquinas al momento de enfriarse; además la sección adquiere una forma trapezoidal.</a:t>
            </a:r>
            <a:endParaRPr lang="es-EC" dirty="0" smtClean="0">
              <a:latin typeface="Arial" pitchFamily="34" charset="0"/>
              <a:cs typeface="Arial" pitchFamily="34" charset="0"/>
            </a:endParaRPr>
          </a:p>
          <a:p>
            <a:pPr marL="342900" indent="-342900" algn="just">
              <a:buFont typeface="+mj-lt"/>
              <a:buAutoNum type="arabicPeriod" startAt="4"/>
            </a:pPr>
            <a:endParaRPr lang="es-ES" dirty="0" smtClean="0">
              <a:latin typeface="Arial" pitchFamily="34" charset="0"/>
              <a:cs typeface="Arial" pitchFamily="34" charset="0"/>
            </a:endParaRPr>
          </a:p>
          <a:p>
            <a:pPr marL="342900" indent="-342900" algn="just">
              <a:buFont typeface="+mj-lt"/>
              <a:buAutoNum type="arabicPeriod" startAt="4"/>
            </a:pPr>
            <a:endParaRPr lang="es-ES" dirty="0" smtClean="0">
              <a:latin typeface="Arial" pitchFamily="34" charset="0"/>
              <a:cs typeface="Arial" pitchFamily="34" charset="0"/>
            </a:endParaRPr>
          </a:p>
          <a:p>
            <a:pPr marL="342900" lvl="0" indent="-342900" algn="just"/>
            <a:endParaRPr lang="es-EC" dirty="0"/>
          </a:p>
        </p:txBody>
      </p:sp>
      <p:pic>
        <p:nvPicPr>
          <p:cNvPr id="6" name="3 Imagen" descr="trapecio-30.jpg"/>
          <p:cNvPicPr/>
          <p:nvPr/>
        </p:nvPicPr>
        <p:blipFill>
          <a:blip r:embed="rId4" cstate="print"/>
          <a:srcRect l="28683" t="17647" r="34148" b="35973"/>
          <a:stretch>
            <a:fillRect/>
          </a:stretch>
        </p:blipFill>
        <p:spPr>
          <a:xfrm>
            <a:off x="3995936" y="2996952"/>
            <a:ext cx="1513358" cy="141825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ENSAYO 8</a:t>
            </a:r>
            <a:endParaRPr lang="es-EC" sz="2200" b="1" dirty="0">
              <a:latin typeface="Arial" pitchFamily="34" charset="0"/>
              <a:cs typeface="Arial" pitchFamily="34" charset="0"/>
            </a:endParaRPr>
          </a:p>
        </p:txBody>
      </p:sp>
      <p:sp>
        <p:nvSpPr>
          <p:cNvPr id="5" name="4 CuadroTexto"/>
          <p:cNvSpPr txBox="1"/>
          <p:nvPr/>
        </p:nvSpPr>
        <p:spPr>
          <a:xfrm>
            <a:off x="755576" y="1196752"/>
            <a:ext cx="7416824" cy="646331"/>
          </a:xfrm>
          <a:prstGeom prst="rect">
            <a:avLst/>
          </a:prstGeom>
          <a:noFill/>
        </p:spPr>
        <p:txBody>
          <a:bodyPr wrap="square" rtlCol="0">
            <a:spAutoFit/>
          </a:bodyPr>
          <a:lstStyle/>
          <a:p>
            <a:pPr algn="just"/>
            <a:r>
              <a:rPr lang="es-ES" dirty="0" smtClean="0">
                <a:latin typeface="Arial" pitchFamily="34" charset="0"/>
                <a:cs typeface="Arial" pitchFamily="34" charset="0"/>
              </a:rPr>
              <a:t>Se determino el flujo másico del perfil cuadrado al variar la temperatura y frecuencia</a:t>
            </a:r>
            <a:endParaRPr lang="es-EC" dirty="0"/>
          </a:p>
        </p:txBody>
      </p:sp>
      <p:graphicFrame>
        <p:nvGraphicFramePr>
          <p:cNvPr id="6" name="5 Gráfico"/>
          <p:cNvGraphicFramePr/>
          <p:nvPr/>
        </p:nvGraphicFramePr>
        <p:xfrm>
          <a:off x="1981200" y="1905000"/>
          <a:ext cx="5904309" cy="39282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3 CuadroTexto"/>
          <p:cNvSpPr txBox="1"/>
          <p:nvPr/>
        </p:nvSpPr>
        <p:spPr>
          <a:xfrm>
            <a:off x="381000" y="381000"/>
            <a:ext cx="3600400" cy="4293483"/>
          </a:xfrm>
          <a:prstGeom prst="rect">
            <a:avLst/>
          </a:prstGeom>
          <a:noFill/>
        </p:spPr>
        <p:txBody>
          <a:bodyPr wrap="square" rtlCol="0">
            <a:spAutoFit/>
          </a:bodyPr>
          <a:lstStyle/>
          <a:p>
            <a:pPr algn="ctr"/>
            <a:r>
              <a:rPr lang="es-EC" sz="2000" b="1" dirty="0" smtClean="0">
                <a:latin typeface="Arial" pitchFamily="34" charset="0"/>
                <a:cs typeface="Arial" pitchFamily="34" charset="0"/>
              </a:rPr>
              <a:t>LD-PE: Polietileno de baja densidad</a:t>
            </a:r>
          </a:p>
          <a:p>
            <a:pPr algn="ctr"/>
            <a:endParaRPr lang="es-EC" sz="2000" b="1" dirty="0" smtClean="0">
              <a:latin typeface="Arial" pitchFamily="34" charset="0"/>
              <a:cs typeface="Arial" pitchFamily="34" charset="0"/>
            </a:endParaRPr>
          </a:p>
          <a:p>
            <a:pPr algn="ctr"/>
            <a:endParaRPr lang="es-EC" sz="2000" b="1" dirty="0">
              <a:latin typeface="Arial" pitchFamily="34" charset="0"/>
              <a:cs typeface="Arial" pitchFamily="34" charset="0"/>
            </a:endParaRPr>
          </a:p>
          <a:p>
            <a:pPr>
              <a:buFont typeface="Arial" pitchFamily="34" charset="0"/>
              <a:buChar char="•"/>
            </a:pPr>
            <a:r>
              <a:rPr lang="es-EC" sz="1900" dirty="0" smtClean="0">
                <a:latin typeface="Arial" pitchFamily="34" charset="0"/>
                <a:cs typeface="Arial" pitchFamily="34" charset="0"/>
              </a:rPr>
              <a:t> </a:t>
            </a:r>
            <a:r>
              <a:rPr lang="es-ES" sz="1900" dirty="0" smtClean="0">
                <a:latin typeface="Arial" pitchFamily="34" charset="0"/>
                <a:cs typeface="Arial" pitchFamily="34" charset="0"/>
              </a:rPr>
              <a:t>Estructura </a:t>
            </a:r>
            <a:r>
              <a:rPr lang="es-ES" sz="1900" dirty="0">
                <a:latin typeface="Arial" pitchFamily="34" charset="0"/>
                <a:cs typeface="Arial" pitchFamily="34" charset="0"/>
              </a:rPr>
              <a:t>en su mayor </a:t>
            </a:r>
            <a:r>
              <a:rPr lang="es-ES" sz="1900" dirty="0" smtClean="0">
                <a:latin typeface="Arial" pitchFamily="34" charset="0"/>
                <a:cs typeface="Arial" pitchFamily="34" charset="0"/>
              </a:rPr>
              <a:t>parte amorfa.</a:t>
            </a:r>
          </a:p>
          <a:p>
            <a:pPr>
              <a:buFont typeface="Arial" pitchFamily="34" charset="0"/>
              <a:buChar char="•"/>
            </a:pPr>
            <a:endParaRPr lang="es-ES" sz="1900" dirty="0" smtClean="0">
              <a:latin typeface="Arial" pitchFamily="34" charset="0"/>
              <a:cs typeface="Arial" pitchFamily="34" charset="0"/>
            </a:endParaRPr>
          </a:p>
          <a:p>
            <a:pPr>
              <a:buFont typeface="Arial" pitchFamily="34" charset="0"/>
              <a:buChar char="•"/>
            </a:pPr>
            <a:r>
              <a:rPr lang="es-ES" sz="1900" dirty="0">
                <a:latin typeface="Arial" pitchFamily="34" charset="0"/>
                <a:cs typeface="Arial" pitchFamily="34" charset="0"/>
              </a:rPr>
              <a:t> </a:t>
            </a:r>
            <a:r>
              <a:rPr lang="es-ES" sz="1900" dirty="0" smtClean="0">
                <a:latin typeface="Arial" pitchFamily="34" charset="0"/>
                <a:cs typeface="Arial" pitchFamily="34" charset="0"/>
              </a:rPr>
              <a:t>Conductividad </a:t>
            </a:r>
            <a:r>
              <a:rPr lang="es-ES" sz="1900" dirty="0">
                <a:latin typeface="Arial" pitchFamily="34" charset="0"/>
                <a:cs typeface="Arial" pitchFamily="34" charset="0"/>
              </a:rPr>
              <a:t>térmica baja </a:t>
            </a:r>
            <a:endParaRPr lang="es-ES" sz="1900" dirty="0" smtClean="0">
              <a:latin typeface="Arial" pitchFamily="34" charset="0"/>
              <a:cs typeface="Arial" pitchFamily="34" charset="0"/>
            </a:endParaRPr>
          </a:p>
          <a:p>
            <a:pPr>
              <a:buFont typeface="Arial" pitchFamily="34" charset="0"/>
              <a:buChar char="•"/>
            </a:pPr>
            <a:endParaRPr lang="es-ES" sz="1900" dirty="0">
              <a:latin typeface="Arial" pitchFamily="34" charset="0"/>
              <a:cs typeface="Arial" pitchFamily="34" charset="0"/>
            </a:endParaRPr>
          </a:p>
          <a:p>
            <a:pPr>
              <a:buFont typeface="Arial" pitchFamily="34" charset="0"/>
              <a:buChar char="•"/>
            </a:pPr>
            <a:r>
              <a:rPr lang="es-ES" sz="1900" dirty="0" smtClean="0">
                <a:latin typeface="Arial" pitchFamily="34" charset="0"/>
                <a:cs typeface="Arial" pitchFamily="34" charset="0"/>
              </a:rPr>
              <a:t> Material </a:t>
            </a:r>
            <a:r>
              <a:rPr lang="es-ES" sz="1900" dirty="0">
                <a:latin typeface="Arial" pitchFamily="34" charset="0"/>
                <a:cs typeface="Arial" pitchFamily="34" charset="0"/>
              </a:rPr>
              <a:t>traslucido, </a:t>
            </a:r>
            <a:r>
              <a:rPr lang="es-ES" sz="1900" dirty="0" smtClean="0">
                <a:latin typeface="Arial" pitchFamily="34" charset="0"/>
                <a:cs typeface="Arial" pitchFamily="34" charset="0"/>
              </a:rPr>
              <a:t>inodoro</a:t>
            </a:r>
          </a:p>
          <a:p>
            <a:pPr>
              <a:buFont typeface="Arial" pitchFamily="34" charset="0"/>
              <a:buChar char="•"/>
            </a:pPr>
            <a:endParaRPr lang="es-ES" sz="1900" dirty="0">
              <a:latin typeface="Arial" pitchFamily="34" charset="0"/>
              <a:cs typeface="Arial" pitchFamily="34" charset="0"/>
            </a:endParaRPr>
          </a:p>
          <a:p>
            <a:pPr>
              <a:buFont typeface="Arial" pitchFamily="34" charset="0"/>
              <a:buChar char="•"/>
            </a:pPr>
            <a:r>
              <a:rPr lang="es-ES" sz="1900" dirty="0" smtClean="0">
                <a:latin typeface="Arial" pitchFamily="34" charset="0"/>
                <a:cs typeface="Arial" pitchFamily="34" charset="0"/>
              </a:rPr>
              <a:t> Gran </a:t>
            </a:r>
            <a:r>
              <a:rPr lang="es-ES" sz="1900" dirty="0">
                <a:latin typeface="Arial" pitchFamily="34" charset="0"/>
                <a:cs typeface="Arial" pitchFamily="34" charset="0"/>
              </a:rPr>
              <a:t>resistencia a los ataques de sustancias químicas</a:t>
            </a:r>
            <a:endParaRPr lang="es-EC" sz="1900" dirty="0">
              <a:latin typeface="Arial" pitchFamily="34" charset="0"/>
              <a:cs typeface="Arial" pitchFamily="34" charset="0"/>
            </a:endParaRPr>
          </a:p>
        </p:txBody>
      </p:sp>
      <p:sp>
        <p:nvSpPr>
          <p:cNvPr id="5" name="4 CuadroTexto"/>
          <p:cNvSpPr txBox="1"/>
          <p:nvPr/>
        </p:nvSpPr>
        <p:spPr>
          <a:xfrm>
            <a:off x="4485456" y="381000"/>
            <a:ext cx="3600400" cy="4985980"/>
          </a:xfrm>
          <a:prstGeom prst="rect">
            <a:avLst/>
          </a:prstGeom>
          <a:noFill/>
        </p:spPr>
        <p:txBody>
          <a:bodyPr wrap="square" rtlCol="0">
            <a:spAutoFit/>
          </a:bodyPr>
          <a:lstStyle/>
          <a:p>
            <a:pPr algn="ctr"/>
            <a:r>
              <a:rPr lang="es-EC" sz="2000" b="1" dirty="0">
                <a:latin typeface="Arial" pitchFamily="34" charset="0"/>
                <a:cs typeface="Arial" pitchFamily="34" charset="0"/>
              </a:rPr>
              <a:t>H</a:t>
            </a:r>
            <a:r>
              <a:rPr lang="es-EC" sz="2000" b="1" dirty="0" smtClean="0">
                <a:latin typeface="Arial" pitchFamily="34" charset="0"/>
                <a:cs typeface="Arial" pitchFamily="34" charset="0"/>
              </a:rPr>
              <a:t>D-PE: Polietileno de alta densidad</a:t>
            </a:r>
          </a:p>
          <a:p>
            <a:pPr algn="ctr"/>
            <a:endParaRPr lang="es-EC" sz="2000" b="1" dirty="0">
              <a:latin typeface="Arial" pitchFamily="34" charset="0"/>
              <a:cs typeface="Arial" pitchFamily="34" charset="0"/>
            </a:endParaRPr>
          </a:p>
          <a:p>
            <a:pPr>
              <a:buFont typeface="Arial" pitchFamily="34" charset="0"/>
              <a:buChar char="•"/>
            </a:pPr>
            <a:r>
              <a:rPr lang="es-EC" sz="1900" b="1" dirty="0" smtClean="0">
                <a:latin typeface="Arial" pitchFamily="34" charset="0"/>
                <a:cs typeface="Arial" pitchFamily="34" charset="0"/>
              </a:rPr>
              <a:t> </a:t>
            </a:r>
            <a:r>
              <a:rPr lang="es-EC" sz="1900" dirty="0" smtClean="0">
                <a:latin typeface="Arial" pitchFamily="34" charset="0"/>
                <a:cs typeface="Arial" pitchFamily="34" charset="0"/>
              </a:rPr>
              <a:t>Estructura cristalina</a:t>
            </a:r>
          </a:p>
          <a:p>
            <a:pPr>
              <a:buFont typeface="Arial" pitchFamily="34" charset="0"/>
              <a:buChar char="•"/>
            </a:pPr>
            <a:endParaRPr lang="es-EC" sz="1900" b="1" dirty="0">
              <a:latin typeface="Arial" pitchFamily="34" charset="0"/>
              <a:cs typeface="Arial" pitchFamily="34" charset="0"/>
            </a:endParaRPr>
          </a:p>
          <a:p>
            <a:pPr>
              <a:buFont typeface="Arial" pitchFamily="34" charset="0"/>
              <a:buChar char="•"/>
            </a:pPr>
            <a:r>
              <a:rPr lang="es-EC" sz="1900" b="1" dirty="0" smtClean="0">
                <a:latin typeface="Arial" pitchFamily="34" charset="0"/>
                <a:cs typeface="Arial" pitchFamily="34" charset="0"/>
              </a:rPr>
              <a:t> </a:t>
            </a:r>
            <a:r>
              <a:rPr lang="es-ES" sz="1900" dirty="0" smtClean="0">
                <a:latin typeface="Arial" pitchFamily="34" charset="0"/>
                <a:cs typeface="Arial" pitchFamily="34" charset="0"/>
              </a:rPr>
              <a:t>Moléculas </a:t>
            </a:r>
            <a:r>
              <a:rPr lang="es-ES" sz="1900" dirty="0">
                <a:latin typeface="Arial" pitchFamily="34" charset="0"/>
                <a:cs typeface="Arial" pitchFamily="34" charset="0"/>
              </a:rPr>
              <a:t>más empacadas, ya que casi no existen ramificaciones</a:t>
            </a:r>
            <a:r>
              <a:rPr lang="es-ES" sz="1900" dirty="0" smtClean="0">
                <a:latin typeface="Arial" pitchFamily="34" charset="0"/>
                <a:cs typeface="Arial" pitchFamily="34" charset="0"/>
              </a:rPr>
              <a:t>.</a:t>
            </a:r>
          </a:p>
          <a:p>
            <a:pPr>
              <a:buFont typeface="Arial" pitchFamily="34" charset="0"/>
              <a:buChar char="•"/>
            </a:pPr>
            <a:endParaRPr lang="es-ES" sz="1900" dirty="0">
              <a:latin typeface="Arial" pitchFamily="34" charset="0"/>
              <a:cs typeface="Arial" pitchFamily="34" charset="0"/>
            </a:endParaRPr>
          </a:p>
          <a:p>
            <a:pPr>
              <a:buFont typeface="Arial" pitchFamily="34" charset="0"/>
              <a:buChar char="•"/>
            </a:pPr>
            <a:r>
              <a:rPr lang="es-ES" sz="1900" dirty="0" smtClean="0">
                <a:latin typeface="Arial" pitchFamily="34" charset="0"/>
                <a:cs typeface="Arial" pitchFamily="34" charset="0"/>
              </a:rPr>
              <a:t> Presenta </a:t>
            </a:r>
            <a:r>
              <a:rPr lang="es-ES" sz="1900" dirty="0">
                <a:latin typeface="Arial" pitchFamily="34" charset="0"/>
                <a:cs typeface="Arial" pitchFamily="34" charset="0"/>
              </a:rPr>
              <a:t>mejores propiedades mecánicas que el </a:t>
            </a:r>
            <a:r>
              <a:rPr lang="es-ES" sz="1900" dirty="0" smtClean="0">
                <a:latin typeface="Arial" pitchFamily="34" charset="0"/>
                <a:cs typeface="Arial" pitchFamily="34" charset="0"/>
              </a:rPr>
              <a:t>LD-PE</a:t>
            </a:r>
          </a:p>
          <a:p>
            <a:pPr>
              <a:buFont typeface="Arial" pitchFamily="34" charset="0"/>
              <a:buChar char="•"/>
            </a:pPr>
            <a:endParaRPr lang="es-ES" sz="1900" dirty="0">
              <a:latin typeface="Arial" pitchFamily="34" charset="0"/>
              <a:cs typeface="Arial" pitchFamily="34" charset="0"/>
            </a:endParaRPr>
          </a:p>
          <a:p>
            <a:pPr>
              <a:buFont typeface="Arial" pitchFamily="34" charset="0"/>
              <a:buChar char="•"/>
            </a:pPr>
            <a:r>
              <a:rPr lang="es-ES" sz="1900" dirty="0" smtClean="0">
                <a:latin typeface="Arial" pitchFamily="34" charset="0"/>
                <a:cs typeface="Arial" pitchFamily="34" charset="0"/>
              </a:rPr>
              <a:t> Fácil </a:t>
            </a:r>
            <a:r>
              <a:rPr lang="es-ES" sz="1900" dirty="0">
                <a:latin typeface="Arial" pitchFamily="34" charset="0"/>
                <a:cs typeface="Arial" pitchFamily="34" charset="0"/>
              </a:rPr>
              <a:t>procesamiento y buena resistencia al impacto</a:t>
            </a:r>
            <a:endParaRPr lang="es-EC" sz="1900" dirty="0">
              <a:latin typeface="Arial" pitchFamily="34" charset="0"/>
              <a:cs typeface="Arial" pitchFamily="34" charset="0"/>
            </a:endParaRPr>
          </a:p>
          <a:p>
            <a:pPr>
              <a:buFont typeface="Arial" pitchFamily="34" charset="0"/>
              <a:buChar char="•"/>
            </a:pPr>
            <a:endParaRPr lang="es-EC" sz="2000" b="1" dirty="0">
              <a:latin typeface="Arial" pitchFamily="34" charset="0"/>
              <a:cs typeface="Arial" pitchFamily="34" charset="0"/>
            </a:endParaRPr>
          </a:p>
        </p:txBody>
      </p:sp>
      <p:pic>
        <p:nvPicPr>
          <p:cNvPr id="6" name="Picture 2" descr="http://t3.gstatic.com/images?q=tbn:ANd9GcTTpNEqDpkRvxFnXxv5UzwENodcJj6uKWuCkFx-bpDW2yAo2FHe"/>
          <p:cNvPicPr>
            <a:picLocks noChangeAspect="1" noChangeArrowheads="1"/>
          </p:cNvPicPr>
          <p:nvPr/>
        </p:nvPicPr>
        <p:blipFill>
          <a:blip r:embed="rId4" cstate="print"/>
          <a:srcRect b="25415"/>
          <a:stretch>
            <a:fillRect/>
          </a:stretch>
        </p:blipFill>
        <p:spPr bwMode="auto">
          <a:xfrm>
            <a:off x="1749152" y="4917504"/>
            <a:ext cx="936104" cy="864096"/>
          </a:xfrm>
          <a:prstGeom prst="rect">
            <a:avLst/>
          </a:prstGeom>
          <a:noFill/>
        </p:spPr>
      </p:pic>
      <p:pic>
        <p:nvPicPr>
          <p:cNvPr id="7" name="Picture 2"/>
          <p:cNvPicPr>
            <a:picLocks noChangeAspect="1" noChangeArrowheads="1"/>
          </p:cNvPicPr>
          <p:nvPr/>
        </p:nvPicPr>
        <p:blipFill>
          <a:blip r:embed="rId5" cstate="print"/>
          <a:srcRect l="34424" t="43945" r="56055" b="41579"/>
          <a:stretch>
            <a:fillRect/>
          </a:stretch>
        </p:blipFill>
        <p:spPr bwMode="auto">
          <a:xfrm>
            <a:off x="5781601" y="4917505"/>
            <a:ext cx="884098" cy="10081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95536" y="332656"/>
            <a:ext cx="8229600" cy="1143000"/>
          </a:xfrm>
        </p:spPr>
        <p:txBody>
          <a:bodyPr>
            <a:normAutofit/>
          </a:bodyPr>
          <a:lstStyle/>
          <a:p>
            <a:r>
              <a:rPr lang="es-EC" sz="2200" b="1" dirty="0" smtClean="0">
                <a:latin typeface="Arial" pitchFamily="34" charset="0"/>
                <a:cs typeface="Arial" pitchFamily="34" charset="0"/>
              </a:rPr>
              <a:t>ENSAYO 9</a:t>
            </a:r>
            <a:endParaRPr lang="es-EC" sz="2200" b="1" dirty="0">
              <a:latin typeface="Arial" pitchFamily="34" charset="0"/>
              <a:cs typeface="Arial" pitchFamily="34" charset="0"/>
            </a:endParaRPr>
          </a:p>
        </p:txBody>
      </p:sp>
      <p:sp>
        <p:nvSpPr>
          <p:cNvPr id="5" name="4 CuadroTexto"/>
          <p:cNvSpPr txBox="1"/>
          <p:nvPr/>
        </p:nvSpPr>
        <p:spPr>
          <a:xfrm>
            <a:off x="755576" y="1340768"/>
            <a:ext cx="7416824" cy="1200329"/>
          </a:xfrm>
          <a:prstGeom prst="rect">
            <a:avLst/>
          </a:prstGeom>
          <a:noFill/>
        </p:spPr>
        <p:txBody>
          <a:bodyPr wrap="square" rtlCol="0">
            <a:spAutoFit/>
          </a:bodyPr>
          <a:lstStyle/>
          <a:p>
            <a:pPr algn="just"/>
            <a:r>
              <a:rPr lang="es-ES" dirty="0" smtClean="0">
                <a:latin typeface="Arial" pitchFamily="34" charset="0"/>
                <a:cs typeface="Arial" pitchFamily="34" charset="0"/>
              </a:rPr>
              <a:t>Se va incluir fibras (cascarilla de arroz) en 1 y 2%, variando la temperatura y frecuencia que dio los mejores resultados en los ensayos para perfil rectangular.</a:t>
            </a:r>
            <a:endParaRPr lang="es-EC" dirty="0" smtClean="0">
              <a:latin typeface="Arial" pitchFamily="34" charset="0"/>
              <a:cs typeface="Arial" pitchFamily="34" charset="0"/>
            </a:endParaRPr>
          </a:p>
          <a:p>
            <a:pPr algn="just"/>
            <a:endParaRPr lang="es-EC" dirty="0"/>
          </a:p>
        </p:txBody>
      </p:sp>
      <p:sp>
        <p:nvSpPr>
          <p:cNvPr id="6" name="5 CuadroTexto"/>
          <p:cNvSpPr txBox="1"/>
          <p:nvPr/>
        </p:nvSpPr>
        <p:spPr>
          <a:xfrm>
            <a:off x="827584" y="2780928"/>
            <a:ext cx="7416824" cy="3416320"/>
          </a:xfrm>
          <a:prstGeom prst="rect">
            <a:avLst/>
          </a:prstGeom>
          <a:noFill/>
        </p:spPr>
        <p:txBody>
          <a:bodyPr wrap="square" rtlCol="0">
            <a:spAutoFit/>
          </a:bodyPr>
          <a:lstStyle/>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colocar fibras al 1% se forman grietas y se demora más tiempo en enfriarse, lo cual a bajas frecuencias produce deformaciones en la sección transversal</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Aumenta la magnitud de los lados del cuadrado al aumentar la frecuencia</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aumentar la temperatura a 170 C y con baja frecuencia existe mayor sección transversal e hinchamiento pero al aumentar la frecuencia la sección en más uniforme y menos porosidades</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endParaRPr lang="es-EC"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395536" y="332656"/>
            <a:ext cx="8229600" cy="1143000"/>
          </a:xfrm>
        </p:spPr>
        <p:txBody>
          <a:bodyPr>
            <a:normAutofit/>
          </a:bodyPr>
          <a:lstStyle/>
          <a:p>
            <a:r>
              <a:rPr lang="es-EC" sz="2200" b="1" dirty="0" smtClean="0">
                <a:latin typeface="Arial" pitchFamily="34" charset="0"/>
                <a:cs typeface="Arial" pitchFamily="34" charset="0"/>
              </a:rPr>
              <a:t>ENSAYO 9</a:t>
            </a:r>
            <a:endParaRPr lang="es-EC" sz="2200" b="1" dirty="0">
              <a:latin typeface="Arial" pitchFamily="34" charset="0"/>
              <a:cs typeface="Arial" pitchFamily="34" charset="0"/>
            </a:endParaRPr>
          </a:p>
        </p:txBody>
      </p:sp>
      <p:sp>
        <p:nvSpPr>
          <p:cNvPr id="5" name="4 CuadroTexto"/>
          <p:cNvSpPr txBox="1"/>
          <p:nvPr/>
        </p:nvSpPr>
        <p:spPr>
          <a:xfrm>
            <a:off x="827584" y="1268760"/>
            <a:ext cx="7416824" cy="2308324"/>
          </a:xfrm>
          <a:prstGeom prst="rect">
            <a:avLst/>
          </a:prstGeom>
          <a:noFill/>
        </p:spPr>
        <p:txBody>
          <a:bodyPr wrap="square" rtlCol="0">
            <a:spAutoFit/>
          </a:bodyPr>
          <a:lstStyle/>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endParaRPr lang="es-EC" dirty="0" smtClean="0">
              <a:latin typeface="Arial" pitchFamily="34" charset="0"/>
              <a:cs typeface="Arial" pitchFamily="34" charset="0"/>
            </a:endParaRPr>
          </a:p>
          <a:p>
            <a:pPr marL="342900" lvl="0"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Existe porosidades debido a la inconsistencia del material y es fácilmente deformable.</a:t>
            </a:r>
          </a:p>
          <a:p>
            <a:pPr marL="342900" lvl="0" indent="-342900" algn="just">
              <a:buFont typeface="+mj-lt"/>
              <a:buAutoNum type="arabicPeriod" startAt="4"/>
            </a:pPr>
            <a:endParaRPr lang="es-EC" dirty="0" smtClean="0">
              <a:latin typeface="Arial" pitchFamily="34" charset="0"/>
              <a:cs typeface="Arial" pitchFamily="34" charset="0"/>
            </a:endParaRPr>
          </a:p>
          <a:p>
            <a:pPr marL="342900" lvl="0"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Al llegar a una frecuencia de 50 Hz y temperatura alta existen burbujas de aire en las paredes del material extruido</a:t>
            </a:r>
            <a:endParaRPr lang="es-EC" dirty="0" smtClean="0">
              <a:latin typeface="Arial" pitchFamily="34" charset="0"/>
              <a:cs typeface="Arial" pitchFamily="34" charset="0"/>
            </a:endParaRPr>
          </a:p>
          <a:p>
            <a:pPr marL="342900" indent="-342900" algn="just">
              <a:buFont typeface="+mj-lt"/>
              <a:buAutoNum type="arabicPeriod" startAt="4"/>
            </a:pPr>
            <a:endParaRPr lang="es-EC" dirty="0"/>
          </a:p>
        </p:txBody>
      </p:sp>
      <p:pic>
        <p:nvPicPr>
          <p:cNvPr id="6" name="1 Imagen" descr="25.jpg"/>
          <p:cNvPicPr/>
          <p:nvPr/>
        </p:nvPicPr>
        <p:blipFill>
          <a:blip r:embed="rId4" cstate="print"/>
          <a:srcRect l="31568" t="11435" r="17176" b="40474"/>
          <a:stretch>
            <a:fillRect/>
          </a:stretch>
        </p:blipFill>
        <p:spPr>
          <a:xfrm>
            <a:off x="3491880" y="3645024"/>
            <a:ext cx="2120057" cy="175505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ENSAYO 10</a:t>
            </a:r>
            <a:endParaRPr lang="es-EC" sz="2200" b="1" dirty="0">
              <a:latin typeface="Arial" pitchFamily="34" charset="0"/>
              <a:cs typeface="Arial" pitchFamily="34" charset="0"/>
            </a:endParaRPr>
          </a:p>
        </p:txBody>
      </p:sp>
      <p:graphicFrame>
        <p:nvGraphicFramePr>
          <p:cNvPr id="5" name="4 Tabla"/>
          <p:cNvGraphicFramePr>
            <a:graphicFrameLocks noGrp="1"/>
          </p:cNvGraphicFramePr>
          <p:nvPr/>
        </p:nvGraphicFramePr>
        <p:xfrm>
          <a:off x="539552" y="1340768"/>
          <a:ext cx="7992887" cy="1807073"/>
        </p:xfrm>
        <a:graphic>
          <a:graphicData uri="http://schemas.openxmlformats.org/drawingml/2006/table">
            <a:tbl>
              <a:tblPr/>
              <a:tblGrid>
                <a:gridCol w="565507"/>
                <a:gridCol w="565507"/>
                <a:gridCol w="925831"/>
                <a:gridCol w="1001614"/>
                <a:gridCol w="925831"/>
                <a:gridCol w="911532"/>
                <a:gridCol w="1114572"/>
                <a:gridCol w="1114572"/>
                <a:gridCol w="867921"/>
              </a:tblGrid>
              <a:tr h="236598">
                <a:tc gridSpan="9">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ENSAYO 10 - cuadrado</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09793">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T1(°C)</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T2(°C)</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f(Hz)</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Masa </a:t>
                      </a:r>
                      <a:endParaRPr lang="es-EC" sz="1200" dirty="0">
                        <a:latin typeface="Arial" pitchFamily="34" charset="0"/>
                        <a:ea typeface="Times New Roman"/>
                        <a:cs typeface="Arial" pitchFamily="34" charset="0"/>
                      </a:endParaRPr>
                    </a:p>
                    <a:p>
                      <a:pPr algn="ctr">
                        <a:lnSpc>
                          <a:spcPct val="150000"/>
                        </a:lnSpc>
                        <a:spcAft>
                          <a:spcPts val="0"/>
                        </a:spcAft>
                      </a:pPr>
                      <a:r>
                        <a:rPr lang="es-EC" sz="1200" dirty="0">
                          <a:solidFill>
                            <a:srgbClr val="000000"/>
                          </a:solidFill>
                          <a:latin typeface="Arial" pitchFamily="34" charset="0"/>
                          <a:ea typeface="Times New Roman"/>
                          <a:cs typeface="Arial" pitchFamily="34" charset="0"/>
                        </a:rPr>
                        <a:t>entrada(gr)</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t-transición</a:t>
                      </a:r>
                      <a:endParaRPr lang="es-EC" sz="1200" dirty="0">
                        <a:latin typeface="Arial" pitchFamily="34" charset="0"/>
                        <a:ea typeface="Times New Roman"/>
                        <a:cs typeface="Arial" pitchFamily="34" charset="0"/>
                      </a:endParaRPr>
                    </a:p>
                    <a:p>
                      <a:pPr algn="ctr">
                        <a:lnSpc>
                          <a:spcPct val="150000"/>
                        </a:lnSpc>
                        <a:spcAft>
                          <a:spcPts val="0"/>
                        </a:spcAft>
                      </a:pPr>
                      <a:r>
                        <a:rPr lang="es-EC" sz="1200" dirty="0">
                          <a:solidFill>
                            <a:srgbClr val="000000"/>
                          </a:solidFill>
                          <a:latin typeface="Arial" pitchFamily="34" charset="0"/>
                          <a:ea typeface="Times New Roman"/>
                          <a:cs typeface="Arial" pitchFamily="34" charset="0"/>
                        </a:rPr>
                        <a:t>(seg)</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t-consumo</a:t>
                      </a:r>
                      <a:endParaRPr lang="es-EC" sz="1200" dirty="0">
                        <a:latin typeface="Arial" pitchFamily="34" charset="0"/>
                        <a:ea typeface="Times New Roman"/>
                        <a:cs typeface="Arial" pitchFamily="34" charset="0"/>
                      </a:endParaRPr>
                    </a:p>
                    <a:p>
                      <a:pPr algn="ctr">
                        <a:lnSpc>
                          <a:spcPct val="150000"/>
                        </a:lnSpc>
                        <a:spcAft>
                          <a:spcPts val="0"/>
                        </a:spcAft>
                      </a:pPr>
                      <a:r>
                        <a:rPr lang="es-EC" sz="1200" dirty="0">
                          <a:solidFill>
                            <a:srgbClr val="000000"/>
                          </a:solidFill>
                          <a:latin typeface="Arial" pitchFamily="34" charset="0"/>
                          <a:ea typeface="Times New Roman"/>
                          <a:cs typeface="Arial" pitchFamily="34" charset="0"/>
                        </a:rPr>
                        <a:t>(min)</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t-total</a:t>
                      </a:r>
                      <a:endParaRPr lang="es-EC" sz="1200" dirty="0">
                        <a:latin typeface="Arial" pitchFamily="34" charset="0"/>
                        <a:ea typeface="Times New Roman"/>
                        <a:cs typeface="Arial" pitchFamily="34" charset="0"/>
                      </a:endParaRPr>
                    </a:p>
                    <a:p>
                      <a:pPr algn="ctr">
                        <a:lnSpc>
                          <a:spcPct val="150000"/>
                        </a:lnSpc>
                        <a:spcAft>
                          <a:spcPts val="0"/>
                        </a:spcAft>
                      </a:pPr>
                      <a:r>
                        <a:rPr lang="es-EC" sz="1200" dirty="0">
                          <a:solidFill>
                            <a:srgbClr val="000000"/>
                          </a:solidFill>
                          <a:latin typeface="Arial" pitchFamily="34" charset="0"/>
                          <a:ea typeface="Times New Roman"/>
                          <a:cs typeface="Arial" pitchFamily="34" charset="0"/>
                        </a:rPr>
                        <a:t>(min)</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Masa salida</a:t>
                      </a:r>
                      <a:endParaRPr lang="es-EC" sz="1200">
                        <a:latin typeface="Arial" pitchFamily="34" charset="0"/>
                        <a:ea typeface="Times New Roman"/>
                        <a:cs typeface="Arial" pitchFamily="34" charset="0"/>
                      </a:endParaRPr>
                    </a:p>
                    <a:p>
                      <a:pPr algn="ctr">
                        <a:lnSpc>
                          <a:spcPct val="150000"/>
                        </a:lnSpc>
                        <a:spcAft>
                          <a:spcPts val="0"/>
                        </a:spcAft>
                      </a:pPr>
                      <a:r>
                        <a:rPr lang="es-EC" sz="1200">
                          <a:solidFill>
                            <a:srgbClr val="000000"/>
                          </a:solidFill>
                          <a:latin typeface="Arial" pitchFamily="34" charset="0"/>
                          <a:ea typeface="Times New Roman"/>
                          <a:cs typeface="Arial" pitchFamily="34" charset="0"/>
                        </a:rPr>
                        <a:t>(gr)</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Longitud</a:t>
                      </a:r>
                      <a:endParaRPr lang="es-EC" sz="1200">
                        <a:latin typeface="Arial" pitchFamily="34" charset="0"/>
                        <a:ea typeface="Times New Roman"/>
                        <a:cs typeface="Arial" pitchFamily="34" charset="0"/>
                      </a:endParaRPr>
                    </a:p>
                    <a:p>
                      <a:pPr algn="ctr">
                        <a:lnSpc>
                          <a:spcPct val="150000"/>
                        </a:lnSpc>
                        <a:spcAft>
                          <a:spcPts val="0"/>
                        </a:spcAft>
                      </a:pPr>
                      <a:r>
                        <a:rPr lang="es-EC" sz="1200">
                          <a:solidFill>
                            <a:srgbClr val="000000"/>
                          </a:solidFill>
                          <a:latin typeface="Arial" pitchFamily="34" charset="0"/>
                          <a:ea typeface="Times New Roman"/>
                          <a:cs typeface="Arial" pitchFamily="34" charset="0"/>
                        </a:rPr>
                        <a:t>(cm)</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598">
                <a:tc rowSpan="3">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160</a:t>
                      </a:r>
                      <a:endParaRPr lang="es-EC" sz="1200">
                        <a:latin typeface="Arial" pitchFamily="34" charset="0"/>
                        <a:ea typeface="Times New Roman"/>
                        <a:cs typeface="Arial" pitchFamily="34" charset="0"/>
                      </a:endParaRPr>
                    </a:p>
                  </a:txBody>
                  <a:tcPr marL="43570" marR="43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170</a:t>
                      </a:r>
                      <a:endParaRPr lang="es-EC" sz="1200">
                        <a:latin typeface="Arial" pitchFamily="34" charset="0"/>
                        <a:ea typeface="Times New Roman"/>
                        <a:cs typeface="Arial" pitchFamily="34" charset="0"/>
                      </a:endParaRPr>
                    </a:p>
                  </a:txBody>
                  <a:tcPr marL="43570" marR="43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30</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100</a:t>
                      </a:r>
                      <a:endParaRPr lang="es-EC" sz="1200">
                        <a:latin typeface="Arial" pitchFamily="34" charset="0"/>
                        <a:ea typeface="Times New Roman"/>
                        <a:cs typeface="Arial" pitchFamily="34" charset="0"/>
                      </a:endParaRPr>
                    </a:p>
                  </a:txBody>
                  <a:tcPr marL="43570" marR="43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59</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8,7</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12</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96</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26</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598">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40</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43</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6,5</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10</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94</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24,5</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598">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50</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36</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latin typeface="Arial" pitchFamily="34" charset="0"/>
                          <a:ea typeface="Times New Roman"/>
                          <a:cs typeface="Arial" pitchFamily="34" charset="0"/>
                        </a:rPr>
                        <a:t>4,5</a:t>
                      </a:r>
                      <a:endParaRPr lang="es-EC" sz="120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7</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96</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Arial" pitchFamily="34" charset="0"/>
                          <a:ea typeface="Times New Roman"/>
                          <a:cs typeface="Arial" pitchFamily="34" charset="0"/>
                        </a:rPr>
                        <a:t>24</a:t>
                      </a:r>
                      <a:endParaRPr lang="es-EC" sz="1200" dirty="0">
                        <a:latin typeface="Arial" pitchFamily="34" charset="0"/>
                        <a:ea typeface="Times New Roman"/>
                        <a:cs typeface="Arial" pitchFamily="34" charset="0"/>
                      </a:endParaRPr>
                    </a:p>
                  </a:txBody>
                  <a:tcPr marL="43570" marR="435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611560" y="3573016"/>
            <a:ext cx="7920880" cy="1754326"/>
          </a:xfrm>
          <a:prstGeom prst="rect">
            <a:avLst/>
          </a:prstGeom>
          <a:noFill/>
        </p:spPr>
        <p:txBody>
          <a:bodyPr wrap="square" rtlCol="0">
            <a:spAutoFit/>
          </a:bodyPr>
          <a:lstStyle/>
          <a:p>
            <a:pPr lvl="0" algn="just"/>
            <a:r>
              <a:rPr lang="es-ES" dirty="0" smtClean="0">
                <a:latin typeface="Arial" pitchFamily="34" charset="0"/>
                <a:cs typeface="Arial" pitchFamily="34" charset="0"/>
              </a:rPr>
              <a:t>Con fibras el material compuesto se demora más tiempo para obtener el perfil mediante el proceso de extrusión. Por ejemplo a una temperatura de entrada de 170 C y de salida de 160 C se demora en extruir 100 gr de plástico 7 min pero al extruir 99 gr de plástico más 1 gramo de fibras se demora 13 min</a:t>
            </a:r>
            <a:endParaRPr lang="es-EC"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ENSAYO 11</a:t>
            </a:r>
            <a:endParaRPr lang="es-EC" sz="2200" dirty="0"/>
          </a:p>
        </p:txBody>
      </p:sp>
      <p:sp>
        <p:nvSpPr>
          <p:cNvPr id="5" name="4 CuadroTexto"/>
          <p:cNvSpPr txBox="1"/>
          <p:nvPr/>
        </p:nvSpPr>
        <p:spPr>
          <a:xfrm>
            <a:off x="755576" y="1196752"/>
            <a:ext cx="7488832" cy="3139321"/>
          </a:xfrm>
          <a:prstGeom prst="rect">
            <a:avLst/>
          </a:prstGeom>
          <a:noFill/>
        </p:spPr>
        <p:txBody>
          <a:bodyPr wrap="square" rtlCol="0">
            <a:spAutoFit/>
          </a:bodyPr>
          <a:lstStyle/>
          <a:p>
            <a:pPr algn="just"/>
            <a:r>
              <a:rPr lang="es-ES" dirty="0" smtClean="0">
                <a:latin typeface="Arial" pitchFamily="34" charset="0"/>
                <a:cs typeface="Arial" pitchFamily="34" charset="0"/>
              </a:rPr>
              <a:t>Para comprobar la forma que deben tener las boquillas para conseguir ciertos perfiles como lo dice en el libro de Morton-Jones, se construyo una boquilla con la cámara de descarga recta; y de esta forma conocer el comportamiento del material a través de este tipo de boquillas</a:t>
            </a:r>
          </a:p>
          <a:p>
            <a:pPr algn="just"/>
            <a:endParaRPr lang="es-ES" dirty="0" smtClean="0">
              <a:latin typeface="Arial" pitchFamily="34" charset="0"/>
              <a:cs typeface="Arial" pitchFamily="34" charset="0"/>
            </a:endParaRPr>
          </a:p>
          <a:p>
            <a:pPr lvl="0" algn="just"/>
            <a:r>
              <a:rPr lang="es-ES" dirty="0" smtClean="0">
                <a:latin typeface="Arial" pitchFamily="34" charset="0"/>
                <a:cs typeface="Arial" pitchFamily="34" charset="0"/>
              </a:rPr>
              <a:t>Se pudo observar que al tener una boquilla con las paredes totalmente rectas, al momento de extruir se produce un hinchamiento que provoca que el perfil sea circular, por lo que siempre se debe estimar la variación que va tener el perfil extruido al pasar por la boquilla.</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p>
        </p:txBody>
      </p:sp>
      <p:pic>
        <p:nvPicPr>
          <p:cNvPr id="6" name="Picture 2"/>
          <p:cNvPicPr>
            <a:picLocks noChangeAspect="1" noChangeArrowheads="1"/>
          </p:cNvPicPr>
          <p:nvPr/>
        </p:nvPicPr>
        <p:blipFill>
          <a:blip r:embed="rId4" cstate="print"/>
          <a:srcRect l="26838" t="30141" r="28334" b="42297"/>
          <a:stretch>
            <a:fillRect/>
          </a:stretch>
        </p:blipFill>
        <p:spPr bwMode="auto">
          <a:xfrm>
            <a:off x="1752600" y="3810000"/>
            <a:ext cx="5832648"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1" algn="ctr" rtl="0">
              <a:spcBef>
                <a:spcPct val="0"/>
              </a:spcBef>
            </a:pPr>
            <a:r>
              <a:rPr lang="es-ES" sz="2200" b="1" dirty="0" smtClean="0">
                <a:latin typeface="Arial" pitchFamily="34" charset="0"/>
                <a:cs typeface="Arial" pitchFamily="34" charset="0"/>
              </a:rPr>
              <a:t>ANÁLISIS DE RESULTADOS</a:t>
            </a:r>
            <a:r>
              <a:rPr lang="es-EC" sz="1200" dirty="0"/>
              <a:t/>
            </a:r>
            <a:br>
              <a:rPr lang="es-EC" sz="1200" dirty="0"/>
            </a:br>
            <a:endParaRPr lang="es-EC" dirty="0"/>
          </a:p>
        </p:txBody>
      </p:sp>
      <p:sp>
        <p:nvSpPr>
          <p:cNvPr id="5" name="4 CuadroTexto"/>
          <p:cNvSpPr txBox="1"/>
          <p:nvPr/>
        </p:nvSpPr>
        <p:spPr>
          <a:xfrm>
            <a:off x="611560" y="1268760"/>
            <a:ext cx="7920880" cy="4247317"/>
          </a:xfrm>
          <a:prstGeom prst="rect">
            <a:avLst/>
          </a:prstGeom>
          <a:noFill/>
        </p:spPr>
        <p:txBody>
          <a:bodyPr wrap="square" rtlCol="0">
            <a:spAutoFit/>
          </a:bodyPr>
          <a:lstStyle/>
          <a:p>
            <a:pPr algn="just"/>
            <a:r>
              <a:rPr lang="es-ES" dirty="0" smtClean="0">
                <a:latin typeface="Arial" pitchFamily="34" charset="0"/>
                <a:cs typeface="Arial" pitchFamily="34" charset="0"/>
              </a:rPr>
              <a:t>Para analizar los resultados se debe conocer las razones y las variables que han influido en los ensayos, para determinar si están dentro de los parámetros de diseño y funcionamiento.</a:t>
            </a:r>
            <a:endParaRPr lang="es-EC" dirty="0" smtClean="0">
              <a:latin typeface="Arial" pitchFamily="34" charset="0"/>
              <a:cs typeface="Arial" pitchFamily="34" charset="0"/>
            </a:endParaRPr>
          </a:p>
          <a:p>
            <a:pPr algn="just"/>
            <a:r>
              <a:rPr lang="es-ES" b="1"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u="sng" dirty="0" err="1" smtClean="0">
                <a:latin typeface="Arial" pitchFamily="34" charset="0"/>
                <a:cs typeface="Arial" pitchFamily="34" charset="0"/>
              </a:rPr>
              <a:t>Reología</a:t>
            </a:r>
            <a:r>
              <a:rPr lang="es-ES" u="sng" dirty="0" smtClean="0">
                <a:latin typeface="Arial" pitchFamily="34" charset="0"/>
                <a:cs typeface="Arial" pitchFamily="34" charset="0"/>
              </a:rPr>
              <a:t> en el proceso de extrusión:</a:t>
            </a:r>
            <a:endParaRPr lang="es-EC" dirty="0" smtClean="0">
              <a:latin typeface="Arial" pitchFamily="34" charset="0"/>
              <a:cs typeface="Arial" pitchFamily="34" charset="0"/>
            </a:endParaRPr>
          </a:p>
          <a:p>
            <a:pPr algn="just"/>
            <a:r>
              <a:rPr lang="es-ES" b="1"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La presión desarrollada, dependerá de la viscosidad, el flujo constante y uniforme del material. Se puede considerar 4 puntos para poder detectar la base de los problemas de extrusión:</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lvl="1" algn="just">
              <a:buFont typeface="Arial" pitchFamily="34" charset="0"/>
              <a:buChar char="•"/>
            </a:pPr>
            <a:r>
              <a:rPr lang="es-ES" dirty="0" smtClean="0">
                <a:latin typeface="Arial" pitchFamily="34" charset="0"/>
                <a:cs typeface="Arial" pitchFamily="34" charset="0"/>
              </a:rPr>
              <a:t>Problemas de plastificación</a:t>
            </a:r>
            <a:endParaRPr lang="es-EC" dirty="0" smtClean="0">
              <a:latin typeface="Arial" pitchFamily="34" charset="0"/>
              <a:cs typeface="Arial" pitchFamily="34" charset="0"/>
            </a:endParaRPr>
          </a:p>
          <a:p>
            <a:pPr lvl="1" algn="just">
              <a:buFont typeface="Arial" pitchFamily="34" charset="0"/>
              <a:buChar char="•"/>
            </a:pPr>
            <a:r>
              <a:rPr lang="es-ES" dirty="0" smtClean="0">
                <a:latin typeface="Arial" pitchFamily="34" charset="0"/>
                <a:cs typeface="Arial" pitchFamily="34" charset="0"/>
              </a:rPr>
              <a:t>Problemas de mezclado y contaminación</a:t>
            </a:r>
            <a:endParaRPr lang="es-EC" dirty="0" smtClean="0">
              <a:latin typeface="Arial" pitchFamily="34" charset="0"/>
              <a:cs typeface="Arial" pitchFamily="34" charset="0"/>
            </a:endParaRPr>
          </a:p>
          <a:p>
            <a:pPr lvl="1" algn="just">
              <a:buFont typeface="Arial" pitchFamily="34" charset="0"/>
              <a:buChar char="•"/>
            </a:pPr>
            <a:r>
              <a:rPr lang="es-ES" dirty="0" smtClean="0">
                <a:latin typeface="Arial" pitchFamily="34" charset="0"/>
                <a:cs typeface="Arial" pitchFamily="34" charset="0"/>
              </a:rPr>
              <a:t>Problemas de desgaste</a:t>
            </a:r>
            <a:endParaRPr lang="es-EC" dirty="0" smtClean="0">
              <a:latin typeface="Arial" pitchFamily="34" charset="0"/>
              <a:cs typeface="Arial" pitchFamily="34" charset="0"/>
            </a:endParaRPr>
          </a:p>
          <a:p>
            <a:pPr lvl="1" algn="just">
              <a:buFont typeface="Arial" pitchFamily="34" charset="0"/>
              <a:buChar char="•"/>
            </a:pPr>
            <a:r>
              <a:rPr lang="es-ES" dirty="0" smtClean="0">
                <a:latin typeface="Arial" pitchFamily="34" charset="0"/>
                <a:cs typeface="Arial" pitchFamily="34" charset="0"/>
              </a:rPr>
              <a:t>Problemas de flujo</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1" algn="ctr" rtl="0">
              <a:spcBef>
                <a:spcPct val="0"/>
              </a:spcBef>
            </a:pPr>
            <a:r>
              <a:rPr lang="es-ES" sz="2200" b="1" dirty="0" smtClean="0">
                <a:latin typeface="Arial" pitchFamily="34" charset="0"/>
                <a:cs typeface="Arial" pitchFamily="34" charset="0"/>
              </a:rPr>
              <a:t>ANÁLISIS DE RESULTADOS</a:t>
            </a:r>
            <a:r>
              <a:rPr lang="es-EC" sz="1200" dirty="0"/>
              <a:t/>
            </a:r>
            <a:br>
              <a:rPr lang="es-EC" sz="1200" dirty="0"/>
            </a:br>
            <a:endParaRPr lang="es-EC" dirty="0"/>
          </a:p>
        </p:txBody>
      </p:sp>
      <p:sp>
        <p:nvSpPr>
          <p:cNvPr id="5" name="4 CuadroTexto"/>
          <p:cNvSpPr txBox="1"/>
          <p:nvPr/>
        </p:nvSpPr>
        <p:spPr>
          <a:xfrm>
            <a:off x="611560" y="1124744"/>
            <a:ext cx="7920880" cy="4801314"/>
          </a:xfrm>
          <a:prstGeom prst="rect">
            <a:avLst/>
          </a:prstGeom>
          <a:noFill/>
        </p:spPr>
        <p:txBody>
          <a:bodyPr wrap="square" rtlCol="0">
            <a:spAutoFit/>
          </a:bodyPr>
          <a:lstStyle/>
          <a:p>
            <a:pPr algn="just"/>
            <a:r>
              <a:rPr lang="es-ES" u="sng" dirty="0" smtClean="0">
                <a:latin typeface="Arial" pitchFamily="34" charset="0"/>
                <a:cs typeface="Arial" pitchFamily="34" charset="0"/>
              </a:rPr>
              <a:t>Problemas de plastificación:</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La deficiencia en la plastificación del material da origen a la fractura del fundido y degradación del material con el consecuente amarillamiento y puntos negros, lo cual depende tanto del equipo como de la materia prima, pero este problema no se presenta en el diseño del molde ya que la salida del molde es ahusada; eliminando puntos muertos y reduciendo esfuerzos.</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u="sng" dirty="0" smtClean="0">
                <a:latin typeface="Arial" pitchFamily="34" charset="0"/>
                <a:cs typeface="Arial" pitchFamily="34" charset="0"/>
              </a:rPr>
              <a:t>Problemas de mezclado y contaminación:</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Es fundamental tener un material perfectamente homogéneo y compatible en todos sus componentes para tener una extrusión eficiente además de no sobre aditivar con cargas y fibras, lo cual se ha logrado utilizando polietileno de alta y baja densidad perfectamente granulado y secado con un porcentaje de fibras adecuado; de esta manera se evita ráfagas, mala dispersión y bajas propiedades mecánicas</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1" algn="ctr" rtl="0">
              <a:spcBef>
                <a:spcPct val="0"/>
              </a:spcBef>
            </a:pPr>
            <a:r>
              <a:rPr lang="es-ES" sz="2200" b="1" dirty="0" smtClean="0">
                <a:latin typeface="Arial" pitchFamily="34" charset="0"/>
                <a:cs typeface="Arial" pitchFamily="34" charset="0"/>
              </a:rPr>
              <a:t>ANÁLISIS DE RESULTADOS</a:t>
            </a:r>
            <a:r>
              <a:rPr lang="es-EC" sz="1200" dirty="0"/>
              <a:t/>
            </a:r>
            <a:br>
              <a:rPr lang="es-EC" sz="1200" dirty="0"/>
            </a:br>
            <a:endParaRPr lang="es-EC" dirty="0"/>
          </a:p>
        </p:txBody>
      </p:sp>
      <p:sp>
        <p:nvSpPr>
          <p:cNvPr id="5" name="4 CuadroTexto"/>
          <p:cNvSpPr txBox="1"/>
          <p:nvPr/>
        </p:nvSpPr>
        <p:spPr>
          <a:xfrm>
            <a:off x="611560" y="1124744"/>
            <a:ext cx="7920880" cy="5078313"/>
          </a:xfrm>
          <a:prstGeom prst="rect">
            <a:avLst/>
          </a:prstGeom>
          <a:noFill/>
        </p:spPr>
        <p:txBody>
          <a:bodyPr wrap="square" rtlCol="0">
            <a:spAutoFit/>
          </a:bodyPr>
          <a:lstStyle/>
          <a:p>
            <a:pPr algn="just"/>
            <a:r>
              <a:rPr lang="es-ES" u="sng" dirty="0" smtClean="0">
                <a:latin typeface="Arial" pitchFamily="34" charset="0"/>
                <a:cs typeface="Arial" pitchFamily="34" charset="0"/>
              </a:rPr>
              <a:t>Problemas de desgaste:</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El desgaste el propio del proceso (movimiento). Se puede producir desgaste prematuro con el uso de:</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Cargas abrasivas que se tomaron en cuenta al no sobrecargar la maquina tanto en régimen de velocidad como tiempo de uso</a:t>
            </a:r>
          </a:p>
          <a:p>
            <a:pPr lvl="0" algn="just">
              <a:buFont typeface="Arial" pitchFamily="34" charset="0"/>
              <a:buChar char="•"/>
            </a:pPr>
            <a:endParaRPr lang="es-EC"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No se coloco materiales contaminantes abrasivos ya que se realizo una inspección minuciosa del material granulado</a:t>
            </a:r>
          </a:p>
          <a:p>
            <a:pPr lvl="0" algn="just">
              <a:buFont typeface="Arial" pitchFamily="34" charset="0"/>
              <a:buChar char="•"/>
            </a:pPr>
            <a:endParaRPr lang="es-EC"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Se procuro no tener malas condiciones de operación; al menor ruido se paró la maquina y se procedió a revisar, desmontar y arreglar el problema</a:t>
            </a:r>
          </a:p>
          <a:p>
            <a:pPr lvl="0" algn="just">
              <a:buFont typeface="Arial" pitchFamily="34" charset="0"/>
              <a:buChar char="•"/>
            </a:pPr>
            <a:endParaRPr lang="es-EC" dirty="0" smtClean="0">
              <a:latin typeface="Arial" pitchFamily="34" charset="0"/>
              <a:cs typeface="Arial" pitchFamily="34" charset="0"/>
            </a:endParaRPr>
          </a:p>
          <a:p>
            <a:pPr lvl="0" algn="just">
              <a:buFont typeface="Arial" pitchFamily="34" charset="0"/>
              <a:buChar char="•"/>
            </a:pPr>
            <a:r>
              <a:rPr lang="es-ES" dirty="0" smtClean="0">
                <a:latin typeface="Arial" pitchFamily="34" charset="0"/>
                <a:cs typeface="Arial" pitchFamily="34" charset="0"/>
              </a:rPr>
              <a:t>Previo a la utilización del equipo en la etapa de mantenimiento se midió el diámetro del tornillo el cual no había tenido mayor desgaste ya que se lo comparo con los planos de fabricación</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lstStyle/>
          <a:p>
            <a:pPr lvl="1" algn="ctr" rtl="0">
              <a:spcBef>
                <a:spcPct val="0"/>
              </a:spcBef>
            </a:pPr>
            <a:r>
              <a:rPr lang="es-ES" sz="2200" b="1" dirty="0" smtClean="0">
                <a:latin typeface="Arial" pitchFamily="34" charset="0"/>
                <a:cs typeface="Arial" pitchFamily="34" charset="0"/>
              </a:rPr>
              <a:t>ANÁLISIS DE RESULTADOS</a:t>
            </a:r>
            <a:r>
              <a:rPr lang="es-EC" sz="1200" dirty="0"/>
              <a:t/>
            </a:r>
            <a:br>
              <a:rPr lang="es-EC" sz="1200" dirty="0"/>
            </a:br>
            <a:endParaRPr lang="es-EC" dirty="0"/>
          </a:p>
        </p:txBody>
      </p:sp>
      <p:sp>
        <p:nvSpPr>
          <p:cNvPr id="5" name="4 CuadroTexto"/>
          <p:cNvSpPr txBox="1"/>
          <p:nvPr/>
        </p:nvSpPr>
        <p:spPr>
          <a:xfrm>
            <a:off x="611560" y="1124744"/>
            <a:ext cx="7920880" cy="3970318"/>
          </a:xfrm>
          <a:prstGeom prst="rect">
            <a:avLst/>
          </a:prstGeom>
          <a:noFill/>
        </p:spPr>
        <p:txBody>
          <a:bodyPr wrap="square" rtlCol="0">
            <a:spAutoFit/>
          </a:bodyPr>
          <a:lstStyle/>
          <a:p>
            <a:pPr algn="just"/>
            <a:r>
              <a:rPr lang="es-EC" u="sng" dirty="0" smtClean="0">
                <a:latin typeface="Arial" pitchFamily="34" charset="0"/>
                <a:cs typeface="Arial" pitchFamily="34" charset="0"/>
              </a:rPr>
              <a:t>Problemas de flujo:</a:t>
            </a:r>
            <a:endParaRPr lang="es-EC" dirty="0" smtClean="0">
              <a:latin typeface="Arial" pitchFamily="34" charset="0"/>
              <a:cs typeface="Arial" pitchFamily="34" charset="0"/>
            </a:endParaRPr>
          </a:p>
          <a:p>
            <a:pPr algn="just"/>
            <a:r>
              <a:rPr lang="es-EC" dirty="0" smtClean="0">
                <a:latin typeface="Arial" pitchFamily="34" charset="0"/>
                <a:cs typeface="Arial" pitchFamily="34" charset="0"/>
              </a:rPr>
              <a:t> </a:t>
            </a:r>
          </a:p>
          <a:p>
            <a:pPr algn="just"/>
            <a:r>
              <a:rPr lang="es-EC" dirty="0" smtClean="0">
                <a:latin typeface="Arial" pitchFamily="34" charset="0"/>
                <a:cs typeface="Arial" pitchFamily="34" charset="0"/>
              </a:rPr>
              <a:t>El flujo del material plástico no es uniforme y constante; este problema no se pudo evitar en su totalidad ya que el material no se funde uniformemente y se producen cavitaciones ya que no hay un mecanismo de alimentación de material constante</a:t>
            </a:r>
          </a:p>
          <a:p>
            <a:pPr algn="just"/>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u="sng" dirty="0" smtClean="0">
                <a:latin typeface="Arial" pitchFamily="34" charset="0"/>
                <a:cs typeface="Arial" pitchFamily="34" charset="0"/>
              </a:rPr>
              <a:t>Variables de los ensayos:</a:t>
            </a:r>
            <a:endParaRPr lang="es-EC" dirty="0" smtClean="0">
              <a:latin typeface="Arial" pitchFamily="34" charset="0"/>
              <a:cs typeface="Arial" pitchFamily="34" charset="0"/>
            </a:endParaRPr>
          </a:p>
          <a:p>
            <a:pPr algn="just"/>
            <a:r>
              <a:rPr lang="es-ES" b="1" dirty="0" smtClean="0">
                <a:latin typeface="Arial" pitchFamily="34" charset="0"/>
                <a:cs typeface="Arial" pitchFamily="34" charset="0"/>
              </a:rPr>
              <a:t> </a:t>
            </a:r>
            <a:endParaRPr lang="es-EC" dirty="0" smtClean="0">
              <a:latin typeface="Arial" pitchFamily="34" charset="0"/>
              <a:cs typeface="Arial" pitchFamily="34" charset="0"/>
            </a:endParaRPr>
          </a:p>
          <a:p>
            <a:pPr algn="just"/>
            <a:r>
              <a:rPr lang="es-ES" dirty="0" smtClean="0">
                <a:latin typeface="Arial" pitchFamily="34" charset="0"/>
                <a:cs typeface="Arial" pitchFamily="34" charset="0"/>
              </a:rPr>
              <a:t>Para el perfil rectangular se quería obtener rectángulos de 7 x 20 mm y para el cuadrado de  18 x 18 mm, pero variando los parámetros se pueden llegar a las siguientes conclusiones:</a:t>
            </a:r>
            <a:endParaRPr lang="es-EC" dirty="0" smtClean="0">
              <a:latin typeface="Arial" pitchFamily="34" charset="0"/>
              <a:cs typeface="Arial" pitchFamily="34" charset="0"/>
            </a:endParaRPr>
          </a:p>
          <a:p>
            <a:r>
              <a:rPr lang="es-ES" dirty="0" smtClean="0"/>
              <a:t> </a:t>
            </a:r>
            <a:endParaRPr lang="es-EC" dirty="0" smtClean="0"/>
          </a:p>
          <a:p>
            <a:pPr algn="just"/>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ANÁLISIS DE RESULTADOS</a:t>
            </a:r>
            <a:endParaRPr lang="es-EC" sz="2200" b="1" dirty="0">
              <a:latin typeface="Arial" pitchFamily="34" charset="0"/>
              <a:cs typeface="Arial" pitchFamily="34" charset="0"/>
            </a:endParaRPr>
          </a:p>
        </p:txBody>
      </p:sp>
      <p:sp>
        <p:nvSpPr>
          <p:cNvPr id="5" name="4 CuadroTexto"/>
          <p:cNvSpPr txBox="1"/>
          <p:nvPr/>
        </p:nvSpPr>
        <p:spPr>
          <a:xfrm>
            <a:off x="467544" y="1412776"/>
            <a:ext cx="8208912" cy="4801314"/>
          </a:xfrm>
          <a:prstGeom prst="rect">
            <a:avLst/>
          </a:prstGeom>
          <a:noFill/>
        </p:spPr>
        <p:txBody>
          <a:bodyPr wrap="square" rtlCol="0">
            <a:spAutoFit/>
          </a:bodyPr>
          <a:lstStyle/>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Con temperaturas altas como 170 C a la salida y 180 C en la entrada se consiguen perfiles con dimensiones mayores a las esperadas con un incremento del 50 % en el ancho y un 35% en el alto para el perfil rectangular; mientras que para el perfil cuadrado un incremento del 39% aproximadamente.</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Al aumentar la velocidad del tornillo se reduce las inestabilidades a la salida del molde que se manifiestan como la piel de tiburón (arrugamiento de la superficie), este fenómeno se produce ya que el material fundido avanza con un perfil de velocidad que es máximo en el centro y 0 en la pared, conforme abandona los bordes del molde tiende acelerarse y esto genera esfuerzos a la tracción y, si el esfuerzo excede la resistencia a la tracción, la superficie se rompe generando el defecto visual.</a:t>
            </a:r>
          </a:p>
          <a:p>
            <a:pPr marL="342900" lvl="0" indent="-342900" algn="just">
              <a:buFont typeface="+mj-lt"/>
              <a:buAutoNum type="arabicPeriod"/>
            </a:pPr>
            <a:endParaRPr lang="es-EC" dirty="0" smtClean="0">
              <a:latin typeface="Arial" pitchFamily="34" charset="0"/>
              <a:cs typeface="Arial" pitchFamily="34" charset="0"/>
            </a:endParaRPr>
          </a:p>
          <a:p>
            <a:pPr marL="342900" lvl="0"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Las distorsiones dependen más intensamente de la temperatura, siendo reducido por el decrecimiento de esta.</a:t>
            </a:r>
            <a:endParaRPr lang="es-EC" dirty="0" smtClean="0">
              <a:latin typeface="Arial" pitchFamily="34" charset="0"/>
              <a:cs typeface="Arial" pitchFamily="34" charset="0"/>
            </a:endParaRPr>
          </a:p>
          <a:p>
            <a:pPr marL="342900" indent="-342900"/>
            <a:endParaRPr lang="es-EC"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0"/>
            <a:ext cx="8229600" cy="1143000"/>
          </a:xfrm>
        </p:spPr>
        <p:txBody>
          <a:bodyPr>
            <a:normAutofit/>
          </a:bodyPr>
          <a:lstStyle/>
          <a:p>
            <a:r>
              <a:rPr lang="es-EC" sz="2200" b="1" dirty="0" smtClean="0">
                <a:latin typeface="Arial" pitchFamily="34" charset="0"/>
                <a:cs typeface="Arial" pitchFamily="34" charset="0"/>
              </a:rPr>
              <a:t>ANÁLISIS DE RESULTADOS</a:t>
            </a:r>
            <a:endParaRPr lang="es-EC" sz="2200" b="1" dirty="0">
              <a:latin typeface="Arial" pitchFamily="34" charset="0"/>
              <a:cs typeface="Arial" pitchFamily="34" charset="0"/>
            </a:endParaRPr>
          </a:p>
        </p:txBody>
      </p:sp>
      <p:sp>
        <p:nvSpPr>
          <p:cNvPr id="5" name="4 CuadroTexto"/>
          <p:cNvSpPr txBox="1"/>
          <p:nvPr/>
        </p:nvSpPr>
        <p:spPr>
          <a:xfrm>
            <a:off x="457200" y="914400"/>
            <a:ext cx="8208912" cy="6186309"/>
          </a:xfrm>
          <a:prstGeom prst="rect">
            <a:avLst/>
          </a:prstGeom>
          <a:noFill/>
        </p:spPr>
        <p:txBody>
          <a:bodyPr wrap="square" rtlCol="0">
            <a:spAutoFit/>
          </a:bodyPr>
          <a:lstStyle/>
          <a:p>
            <a:pPr marL="342900" lvl="0" indent="-342900" algn="just">
              <a:buFont typeface="+mj-lt"/>
              <a:buAutoNum type="arabicPeriod" startAt="4"/>
            </a:pPr>
            <a:r>
              <a:rPr lang="es-EC" dirty="0" smtClean="0">
                <a:latin typeface="Arial" pitchFamily="34" charset="0"/>
                <a:cs typeface="Arial" pitchFamily="34" charset="0"/>
              </a:rPr>
              <a:t> </a:t>
            </a:r>
            <a:r>
              <a:rPr lang="es-ES" dirty="0" smtClean="0">
                <a:latin typeface="Arial" pitchFamily="34" charset="0"/>
                <a:cs typeface="Arial" pitchFamily="34" charset="0"/>
              </a:rPr>
              <a:t>El hinchamiento en el molde es el efecto por el cual el polímero recupera las deformaciones elásticas producidas por el efecto de cizalla, el cual tiende a estar dentro de la relación esperada que para el diseño es 1.4 a temperaturas de salida de 150 °C y entrada de 160 °C.  Acompañado de una frecuencia controlada de 40 a 50 Hz se evita también un excesivo arrugamiento en la superficie.</a:t>
            </a:r>
          </a:p>
          <a:p>
            <a:pPr marL="342900" lvl="0" indent="-342900" algn="just">
              <a:buFont typeface="+mj-lt"/>
              <a:buAutoNum type="arabicPeriod" startAt="4"/>
            </a:pPr>
            <a:endParaRPr lang="es-ES" dirty="0" smtClean="0">
              <a:latin typeface="Arial" pitchFamily="34" charset="0"/>
              <a:cs typeface="Arial" pitchFamily="34" charset="0"/>
            </a:endParaRPr>
          </a:p>
          <a:p>
            <a:pPr marL="342900" indent="-342900" algn="just">
              <a:buFont typeface="+mj-lt"/>
              <a:buAutoNum type="arabicPeriod" startAt="4"/>
            </a:pPr>
            <a:r>
              <a:rPr lang="es-ES" dirty="0" smtClean="0">
                <a:latin typeface="Arial" pitchFamily="34" charset="0"/>
                <a:cs typeface="Arial" pitchFamily="34" charset="0"/>
              </a:rPr>
              <a:t> Se pudo determinar que el enfriamiento es primordial para mantener la forma luego del proceso de extrusión: </a:t>
            </a:r>
          </a:p>
          <a:p>
            <a:pPr marL="342900" indent="-342900" algn="just">
              <a:buFont typeface="+mj-lt"/>
              <a:buAutoNum type="arabicPeriod" startAt="4"/>
            </a:pPr>
            <a:endParaRPr lang="es-ES" dirty="0" smtClean="0">
              <a:latin typeface="Arial" pitchFamily="34" charset="0"/>
              <a:cs typeface="Arial" pitchFamily="34" charset="0"/>
            </a:endParaRPr>
          </a:p>
          <a:p>
            <a:pPr marL="800100" lvl="1" indent="-342900" algn="just">
              <a:buFont typeface="Arial" pitchFamily="34" charset="0"/>
              <a:buChar char="•"/>
            </a:pPr>
            <a:r>
              <a:rPr lang="es-ES" dirty="0" smtClean="0">
                <a:latin typeface="Arial" pitchFamily="34" charset="0"/>
                <a:cs typeface="Arial" pitchFamily="34" charset="0"/>
              </a:rPr>
              <a:t>Enfriado con agua a temperatura ambiente el perfil tiende a tener muchas deformaciones y esto se debe a un enfriamiento brusco.</a:t>
            </a:r>
            <a:endParaRPr lang="es-EC" dirty="0" smtClean="0">
              <a:latin typeface="Arial" pitchFamily="34" charset="0"/>
              <a:cs typeface="Arial" pitchFamily="34" charset="0"/>
            </a:endParaRPr>
          </a:p>
          <a:p>
            <a:pPr marL="800100" lvl="1" indent="-342900" algn="just">
              <a:buFont typeface="Arial" pitchFamily="34" charset="0"/>
              <a:buChar char="•"/>
            </a:pPr>
            <a:r>
              <a:rPr lang="es-ES" dirty="0" smtClean="0">
                <a:latin typeface="Arial" pitchFamily="34" charset="0"/>
                <a:cs typeface="Arial" pitchFamily="34" charset="0"/>
              </a:rPr>
              <a:t>Enfriado sobre una superficie produce también varias deformaciones y estas deformaciones van a depender del coeficiente de transferencia de calor que tenga la superficie de contacto.</a:t>
            </a:r>
            <a:endParaRPr lang="es-EC" dirty="0" smtClean="0">
              <a:latin typeface="Arial" pitchFamily="34" charset="0"/>
              <a:cs typeface="Arial" pitchFamily="34" charset="0"/>
            </a:endParaRPr>
          </a:p>
          <a:p>
            <a:pPr marL="800100" lvl="1" indent="-342900" algn="just">
              <a:buFont typeface="Arial" pitchFamily="34" charset="0"/>
              <a:buChar char="•"/>
            </a:pPr>
            <a:r>
              <a:rPr lang="es-ES" dirty="0" smtClean="0">
                <a:latin typeface="Arial" pitchFamily="34" charset="0"/>
                <a:cs typeface="Arial" pitchFamily="34" charset="0"/>
              </a:rPr>
              <a:t>Enfriado al ambiente sin contacto con alguna superficie se obtienen los mejores resultados ya que se produce un enfriamiento paulatino ya que el material transfiere calor por convección al ambiente.</a:t>
            </a:r>
            <a:endParaRPr lang="es-EC" dirty="0" smtClean="0">
              <a:latin typeface="Arial" pitchFamily="34" charset="0"/>
              <a:cs typeface="Arial" pitchFamily="34" charset="0"/>
            </a:endParaRPr>
          </a:p>
          <a:p>
            <a:pPr marL="800100" lvl="1" indent="-342900">
              <a:buFont typeface="Arial" pitchFamily="34" charset="0"/>
              <a:buChar char="•"/>
            </a:pPr>
            <a:endParaRPr lang="es-ES" dirty="0" smtClean="0"/>
          </a:p>
          <a:p>
            <a:pPr marL="800100" lvl="1" indent="-342900">
              <a:buFont typeface="Arial" pitchFamily="34" charset="0"/>
              <a:buChar char="•"/>
            </a:pPr>
            <a:endParaRPr lang="es-EC" dirty="0" smtClean="0"/>
          </a:p>
          <a:p>
            <a:pPr marL="342900" lvl="0" indent="-342900">
              <a:buFont typeface="+mj-lt"/>
              <a:buAutoNum type="arabicPeriod" startAt="4"/>
            </a:pPr>
            <a:endParaRPr lang="es-EC" dirty="0" smtClean="0"/>
          </a:p>
          <a:p>
            <a:pPr marL="342900" indent="-342900">
              <a:buFont typeface="+mj-lt"/>
              <a:buAutoNum type="arabicPeriod" startAt="4"/>
            </a:pPr>
            <a:endParaRPr lang="es-EC"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152400"/>
            <a:ext cx="8229600" cy="1143000"/>
          </a:xfrm>
        </p:spPr>
        <p:txBody>
          <a:bodyPr>
            <a:normAutofit/>
          </a:bodyPr>
          <a:lstStyle/>
          <a:p>
            <a:r>
              <a:rPr lang="es-EC" sz="2200" b="1" dirty="0" smtClean="0">
                <a:latin typeface="Arial" pitchFamily="34" charset="0"/>
                <a:cs typeface="Arial" pitchFamily="34" charset="0"/>
              </a:rPr>
              <a:t>POLIETILENO LIQUIDO</a:t>
            </a:r>
            <a:endParaRPr lang="es-EC" sz="2200" b="1" dirty="0">
              <a:latin typeface="Arial" pitchFamily="34" charset="0"/>
              <a:cs typeface="Arial" pitchFamily="34" charset="0"/>
            </a:endParaRPr>
          </a:p>
        </p:txBody>
      </p:sp>
      <p:sp>
        <p:nvSpPr>
          <p:cNvPr id="5" name="4 CuadroTexto"/>
          <p:cNvSpPr txBox="1"/>
          <p:nvPr/>
        </p:nvSpPr>
        <p:spPr>
          <a:xfrm>
            <a:off x="533400" y="838200"/>
            <a:ext cx="7992888" cy="5632311"/>
          </a:xfrm>
          <a:prstGeom prst="rect">
            <a:avLst/>
          </a:prstGeom>
          <a:noFill/>
        </p:spPr>
        <p:txBody>
          <a:bodyPr wrap="square" rtlCol="0">
            <a:spAutoFit/>
          </a:bodyPr>
          <a:lstStyle/>
          <a:p>
            <a:pPr algn="just">
              <a:buFont typeface="Arial" pitchFamily="34" charset="0"/>
              <a:buChar char="•"/>
            </a:pPr>
            <a:r>
              <a:rPr lang="es-EC" dirty="0" smtClean="0">
                <a:latin typeface="Arial" pitchFamily="34" charset="0"/>
                <a:cs typeface="Arial" pitchFamily="34" charset="0"/>
              </a:rPr>
              <a:t> </a:t>
            </a:r>
            <a:r>
              <a:rPr lang="es-ES" dirty="0">
                <a:latin typeface="Arial" pitchFamily="34" charset="0"/>
                <a:cs typeface="Arial" pitchFamily="34" charset="0"/>
              </a:rPr>
              <a:t>El movimiento del polietileno líquido es no </a:t>
            </a:r>
            <a:r>
              <a:rPr lang="es-ES" dirty="0" smtClean="0">
                <a:latin typeface="Arial" pitchFamily="34" charset="0"/>
                <a:cs typeface="Arial" pitchFamily="34" charset="0"/>
              </a:rPr>
              <a:t>newtoniano</a:t>
            </a:r>
          </a:p>
          <a:p>
            <a:pPr algn="just">
              <a:buFont typeface="Arial" pitchFamily="34" charset="0"/>
              <a:buChar char="•"/>
            </a:pPr>
            <a:endParaRPr lang="es-ES" dirty="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t>
            </a:r>
            <a:r>
              <a:rPr lang="es-ES" dirty="0">
                <a:latin typeface="Arial" pitchFamily="34" charset="0"/>
                <a:cs typeface="Arial" pitchFamily="34" charset="0"/>
              </a:rPr>
              <a:t>La viscosidad del polietileno fundido disminuye a medida que aumenta la </a:t>
            </a:r>
            <a:r>
              <a:rPr lang="es-ES" dirty="0" smtClean="0">
                <a:latin typeface="Arial" pitchFamily="34" charset="0"/>
                <a:cs typeface="Arial" pitchFamily="34" charset="0"/>
              </a:rPr>
              <a:t>temperatura</a:t>
            </a:r>
          </a:p>
          <a:p>
            <a:pPr algn="just">
              <a:buFont typeface="Arial" pitchFamily="34" charset="0"/>
              <a:buChar char="•"/>
            </a:pPr>
            <a:endParaRPr lang="es-ES" dirty="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t>
            </a:r>
            <a:r>
              <a:rPr lang="es-ES" dirty="0">
                <a:latin typeface="Arial" pitchFamily="34" charset="0"/>
                <a:cs typeface="Arial" pitchFamily="34" charset="0"/>
              </a:rPr>
              <a:t>Si el material se enfría rápidamente desde el estado fundido, el sólido tiene densidad y cristalinidad </a:t>
            </a:r>
            <a:r>
              <a:rPr lang="es-ES" dirty="0" smtClean="0">
                <a:latin typeface="Arial" pitchFamily="34" charset="0"/>
                <a:cs typeface="Arial" pitchFamily="34" charset="0"/>
              </a:rPr>
              <a:t>menores y contiene </a:t>
            </a:r>
            <a:r>
              <a:rPr lang="es-ES" dirty="0">
                <a:latin typeface="Arial" pitchFamily="34" charset="0"/>
                <a:cs typeface="Arial" pitchFamily="34" charset="0"/>
              </a:rPr>
              <a:t>más tensiones internas</a:t>
            </a:r>
            <a:endParaRPr lang="es-ES" dirty="0" smtClean="0">
              <a:latin typeface="Arial" pitchFamily="34" charset="0"/>
              <a:cs typeface="Arial" pitchFamily="34" charset="0"/>
            </a:endParaRPr>
          </a:p>
          <a:p>
            <a:pPr algn="just">
              <a:buFont typeface="Arial" pitchFamily="34" charset="0"/>
              <a:buChar char="•"/>
            </a:pPr>
            <a:endParaRPr lang="es-ES" dirty="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t>
            </a:r>
            <a:r>
              <a:rPr lang="es-ES" dirty="0">
                <a:latin typeface="Arial" pitchFamily="34" charset="0"/>
                <a:cs typeface="Arial" pitchFamily="34" charset="0"/>
              </a:rPr>
              <a:t>El enfriamiento lento partiendo del estado fundido o el recocido de la muestra, por ejemplo, por tratamiento en agua hirviendo, da un producto más cristalino, más duro y algo más quebradizo; pero el sólido puede estar sometido a menos tensiones y es menos probable que se produzcan cambios lentos en las dimensiones al elevarse después la temperatura</a:t>
            </a:r>
            <a:r>
              <a:rPr lang="es-ES" dirty="0" smtClean="0">
                <a:latin typeface="Arial" pitchFamily="34" charset="0"/>
                <a:cs typeface="Arial" pitchFamily="34" charset="0"/>
              </a:rPr>
              <a:t>.</a:t>
            </a:r>
          </a:p>
          <a:p>
            <a:pPr algn="just">
              <a:buFont typeface="Arial" pitchFamily="34" charset="0"/>
              <a:buChar char="•"/>
            </a:pPr>
            <a:endParaRPr lang="es-ES" dirty="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Los principales efectos de la oxidación del polietileno son variaciones en el peso molecular que se manifiestan primero por cambios en la viscosidad y, cuando son más intensos, por deterioro en la resistencia mecánica, variación en las propiedades eléctricas y desarrollo de olor rancio y cambio de color al amarillo, pardo y, en casos extremos, al negro.</a:t>
            </a:r>
            <a:endParaRPr lang="es-EC" dirty="0">
              <a:latin typeface="Arial" pitchFamily="34" charset="0"/>
              <a:cs typeface="Arial" pitchFamily="34" charset="0"/>
            </a:endParaRPr>
          </a:p>
          <a:p>
            <a:pPr>
              <a:buFont typeface="Arial" pitchFamily="34" charset="0"/>
              <a:buChar char="•"/>
            </a:pPr>
            <a:endParaRPr lang="es-EC"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ANÁLISIS DE RESULTADOS</a:t>
            </a:r>
            <a:endParaRPr lang="es-EC" sz="2200" b="1" dirty="0">
              <a:latin typeface="Arial" pitchFamily="34" charset="0"/>
              <a:cs typeface="Arial" pitchFamily="34" charset="0"/>
            </a:endParaRPr>
          </a:p>
        </p:txBody>
      </p:sp>
      <p:sp>
        <p:nvSpPr>
          <p:cNvPr id="5" name="4 CuadroTexto"/>
          <p:cNvSpPr txBox="1"/>
          <p:nvPr/>
        </p:nvSpPr>
        <p:spPr>
          <a:xfrm>
            <a:off x="611560" y="1268760"/>
            <a:ext cx="7920880" cy="2585323"/>
          </a:xfrm>
          <a:prstGeom prst="rect">
            <a:avLst/>
          </a:prstGeom>
          <a:noFill/>
        </p:spPr>
        <p:txBody>
          <a:bodyPr wrap="square" rtlCol="0">
            <a:spAutoFit/>
          </a:bodyPr>
          <a:lstStyle/>
          <a:p>
            <a:pPr marL="342900" lvl="0" indent="-342900" algn="just">
              <a:buFont typeface="+mj-lt"/>
              <a:buAutoNum type="arabicPeriod" startAt="6"/>
            </a:pPr>
            <a:r>
              <a:rPr lang="es-EC" dirty="0" smtClean="0">
                <a:latin typeface="Arial" pitchFamily="34" charset="0"/>
                <a:cs typeface="Arial" pitchFamily="34" charset="0"/>
              </a:rPr>
              <a:t> </a:t>
            </a:r>
            <a:r>
              <a:rPr lang="es-ES" dirty="0" smtClean="0">
                <a:latin typeface="Arial" pitchFamily="34" charset="0"/>
                <a:cs typeface="Arial" pitchFamily="34" charset="0"/>
              </a:rPr>
              <a:t>Las contracciones producidas luego del proceso de enfriamiento al ambiente tienen los siguientes valores:</a:t>
            </a:r>
          </a:p>
          <a:p>
            <a:pPr marL="342900" lvl="0" indent="-342900" algn="just">
              <a:buFont typeface="+mj-lt"/>
              <a:buAutoNum type="arabicPeriod" startAt="6"/>
            </a:pPr>
            <a:endParaRPr lang="es-ES" dirty="0" smtClean="0">
              <a:latin typeface="Arial" pitchFamily="34" charset="0"/>
              <a:cs typeface="Arial" pitchFamily="34" charset="0"/>
            </a:endParaRPr>
          </a:p>
          <a:p>
            <a:pPr marL="800100" lvl="1" indent="-342900" algn="just">
              <a:buFont typeface="Arial" pitchFamily="34" charset="0"/>
              <a:buChar char="•"/>
            </a:pPr>
            <a:r>
              <a:rPr lang="es-ES" dirty="0" smtClean="0">
                <a:latin typeface="Arial" pitchFamily="34" charset="0"/>
                <a:cs typeface="Arial" pitchFamily="34" charset="0"/>
              </a:rPr>
              <a:t> Perfil rectangular: Contracción en el espesor del 80.8% y contracción longitudinal/transversal del 9.5%.</a:t>
            </a:r>
            <a:endParaRPr lang="es-EC" dirty="0" smtClean="0">
              <a:latin typeface="Arial" pitchFamily="34" charset="0"/>
              <a:cs typeface="Arial" pitchFamily="34" charset="0"/>
            </a:endParaRPr>
          </a:p>
          <a:p>
            <a:pPr marL="800100" lvl="1" indent="-342900" algn="just">
              <a:buFont typeface="Arial" pitchFamily="34" charset="0"/>
              <a:buChar char="•"/>
            </a:pPr>
            <a:r>
              <a:rPr lang="es-EC" dirty="0" smtClean="0">
                <a:latin typeface="Arial" pitchFamily="34" charset="0"/>
                <a:cs typeface="Arial" pitchFamily="34" charset="0"/>
              </a:rPr>
              <a:t> </a:t>
            </a:r>
            <a:r>
              <a:rPr lang="es-ES" dirty="0" smtClean="0">
                <a:latin typeface="Arial" pitchFamily="34" charset="0"/>
                <a:cs typeface="Arial" pitchFamily="34" charset="0"/>
              </a:rPr>
              <a:t>Perfil cuadrado: Contracción en el espesor del 45.9% y contracción longitudinal/transversal del 7.7%.</a:t>
            </a:r>
            <a:endParaRPr lang="es-EC" dirty="0" smtClean="0">
              <a:latin typeface="Arial" pitchFamily="34" charset="0"/>
              <a:cs typeface="Arial" pitchFamily="34" charset="0"/>
            </a:endParaRPr>
          </a:p>
          <a:p>
            <a:pPr marL="800100" lvl="1" indent="-342900" algn="just">
              <a:buFont typeface="Arial" pitchFamily="34" charset="0"/>
              <a:buChar char="•"/>
            </a:pPr>
            <a:endParaRPr lang="es-EC" dirty="0" smtClean="0">
              <a:latin typeface="Arial" pitchFamily="34" charset="0"/>
              <a:cs typeface="Arial" pitchFamily="34" charset="0"/>
            </a:endParaRPr>
          </a:p>
          <a:p>
            <a:pPr marL="342900" indent="-342900">
              <a:buFont typeface="+mj-lt"/>
              <a:buAutoNum type="arabicPeriod" startAt="6"/>
            </a:pPr>
            <a:endParaRPr lang="es-EC" dirty="0"/>
          </a:p>
        </p:txBody>
      </p:sp>
      <p:sp>
        <p:nvSpPr>
          <p:cNvPr id="6" name="5 CuadroTexto"/>
          <p:cNvSpPr txBox="1"/>
          <p:nvPr/>
        </p:nvSpPr>
        <p:spPr>
          <a:xfrm>
            <a:off x="611560" y="3501008"/>
            <a:ext cx="7776864" cy="2862322"/>
          </a:xfrm>
          <a:prstGeom prst="rect">
            <a:avLst/>
          </a:prstGeom>
          <a:noFill/>
        </p:spPr>
        <p:txBody>
          <a:bodyPr wrap="square" rtlCol="0">
            <a:spAutoFit/>
          </a:bodyPr>
          <a:lstStyle/>
          <a:p>
            <a:pPr marL="342900" lvl="0" indent="-342900" algn="just">
              <a:buFont typeface="+mj-lt"/>
              <a:buAutoNum type="arabicPeriod" startAt="7"/>
            </a:pPr>
            <a:r>
              <a:rPr lang="es-ES" dirty="0" smtClean="0">
                <a:latin typeface="Arial" pitchFamily="34" charset="0"/>
                <a:cs typeface="Arial" pitchFamily="34" charset="0"/>
              </a:rPr>
              <a:t>Para realizar un proceso de extrusión adecuado con este tipo de polímeros y tener flujo continuo no se debe reducir la temperatura de operación de 140 C, ya que a temperaturas inferiores el material no fluye y en el equipo se pueden producir daños severos.</a:t>
            </a:r>
          </a:p>
          <a:p>
            <a:pPr marL="342900" lvl="0" indent="-342900" algn="just">
              <a:buFont typeface="+mj-lt"/>
              <a:buAutoNum type="arabicPeriod" startAt="7"/>
            </a:pPr>
            <a:endParaRPr lang="es-EC" dirty="0" smtClean="0">
              <a:latin typeface="Arial" pitchFamily="34" charset="0"/>
              <a:cs typeface="Arial" pitchFamily="34" charset="0"/>
            </a:endParaRPr>
          </a:p>
          <a:p>
            <a:pPr marL="342900" lvl="0" indent="-342900" algn="just">
              <a:buFont typeface="+mj-lt"/>
              <a:buAutoNum type="arabicPeriod" startAt="7"/>
            </a:pPr>
            <a:r>
              <a:rPr lang="es-ES" dirty="0" smtClean="0">
                <a:latin typeface="Arial" pitchFamily="34" charset="0"/>
                <a:cs typeface="Arial" pitchFamily="34" charset="0"/>
              </a:rPr>
              <a:t>En uno de los ensayos se obtuvo perfiles rectangulares con inclinaciones al lado izquierdo, lo cual era provocado porque la placa rompedora se había movido de su lugar y estaba provocando interferencia en el flujo hacia uno de los lados.</a:t>
            </a:r>
            <a:endParaRPr lang="es-EC" dirty="0" smtClean="0">
              <a:latin typeface="Arial" pitchFamily="34" charset="0"/>
              <a:cs typeface="Arial" pitchFamily="34" charset="0"/>
            </a:endParaRPr>
          </a:p>
          <a:p>
            <a:pPr marL="342900" indent="-342900">
              <a:buFont typeface="+mj-lt"/>
              <a:buAutoNum type="arabicPeriod" startAt="7"/>
            </a:pPr>
            <a:endParaRPr lang="es-EC"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ANÁLISIS DE RESULTADOS</a:t>
            </a:r>
            <a:endParaRPr lang="es-EC" sz="2200" b="1" dirty="0">
              <a:latin typeface="Arial" pitchFamily="34" charset="0"/>
              <a:cs typeface="Arial" pitchFamily="34" charset="0"/>
            </a:endParaRPr>
          </a:p>
        </p:txBody>
      </p:sp>
      <p:sp>
        <p:nvSpPr>
          <p:cNvPr id="5" name="4 CuadroTexto"/>
          <p:cNvSpPr txBox="1"/>
          <p:nvPr/>
        </p:nvSpPr>
        <p:spPr>
          <a:xfrm>
            <a:off x="539552" y="1268760"/>
            <a:ext cx="7920880" cy="3416320"/>
          </a:xfrm>
          <a:prstGeom prst="rect">
            <a:avLst/>
          </a:prstGeom>
          <a:noFill/>
        </p:spPr>
        <p:txBody>
          <a:bodyPr wrap="square" rtlCol="0">
            <a:spAutoFit/>
          </a:bodyPr>
          <a:lstStyle/>
          <a:p>
            <a:pPr marL="342900" lvl="0" indent="-342900" algn="just">
              <a:buFont typeface="+mj-lt"/>
              <a:buAutoNum type="arabicPeriod" startAt="9"/>
            </a:pPr>
            <a:r>
              <a:rPr lang="es-ES" dirty="0" smtClean="0">
                <a:latin typeface="Arial" pitchFamily="34" charset="0"/>
                <a:cs typeface="Arial" pitchFamily="34" charset="0"/>
              </a:rPr>
              <a:t>La relación en volumen 1 a 1 tiene una relación de masa de plástico 3 veces mayor al de las fibras esto implica que el porcentaje de fibras de aporte al polímero para el proceso de extrusión debe ser bajo (1 a 2%); las ventajas son que se pierden las líneas de extrusión, disminuye el hinchamiento y el perfil es homogéneo mientras que las desventajas son excesos de material en los lados, porosidades y el perfil pierde ductilidad por lo tanto se vuelve frágil</a:t>
            </a:r>
          </a:p>
          <a:p>
            <a:pPr marL="342900" lvl="0" indent="-342900" algn="just">
              <a:buFont typeface="+mj-lt"/>
              <a:buAutoNum type="arabicPeriod" startAt="9"/>
            </a:pPr>
            <a:endParaRPr lang="es-EC" dirty="0" smtClean="0">
              <a:latin typeface="Arial" pitchFamily="34" charset="0"/>
              <a:cs typeface="Arial" pitchFamily="34" charset="0"/>
            </a:endParaRPr>
          </a:p>
          <a:p>
            <a:pPr marL="342900" indent="-342900" algn="just">
              <a:buFont typeface="+mj-lt"/>
              <a:buAutoNum type="arabicPeriod" startAt="9"/>
            </a:pPr>
            <a:r>
              <a:rPr lang="es-EC" dirty="0" smtClean="0">
                <a:latin typeface="Arial" pitchFamily="34" charset="0"/>
                <a:cs typeface="Arial" pitchFamily="34" charset="0"/>
              </a:rPr>
              <a:t>Si el perfil que se necesita no es circular, los patrones de flujo y velocidades varían en diferentes sitios, y en el hinchamiento en el molde no es igual en todos los puntos. Por eso se tiene que descuadrar el perfil de la boquilla para lograr la forma que se necesita  </a:t>
            </a:r>
            <a:endParaRPr lang="es-EC" dirty="0">
              <a:latin typeface="Arial" pitchFamily="34" charset="0"/>
              <a:cs typeface="Arial" pitchFamily="34" charset="0"/>
            </a:endParaRPr>
          </a:p>
        </p:txBody>
      </p:sp>
      <p:pic>
        <p:nvPicPr>
          <p:cNvPr id="6" name="24 Imagen" descr="ESQUEMA MOLDE CUADRADO.png"/>
          <p:cNvPicPr/>
          <p:nvPr/>
        </p:nvPicPr>
        <p:blipFill>
          <a:blip r:embed="rId4" cstate="print"/>
          <a:srcRect l="58554" t="29607" r="21063" b="32931"/>
          <a:stretch>
            <a:fillRect/>
          </a:stretch>
        </p:blipFill>
        <p:spPr>
          <a:xfrm>
            <a:off x="3962400" y="4648200"/>
            <a:ext cx="1440160" cy="144016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28600"/>
            <a:ext cx="8229600" cy="1143000"/>
          </a:xfrm>
        </p:spPr>
        <p:txBody>
          <a:bodyPr>
            <a:normAutofit/>
          </a:bodyPr>
          <a:lstStyle/>
          <a:p>
            <a:r>
              <a:rPr lang="es-EC" sz="2200" b="1" dirty="0" smtClean="0">
                <a:latin typeface="Arial" pitchFamily="34" charset="0"/>
                <a:cs typeface="Arial" pitchFamily="34" charset="0"/>
              </a:rPr>
              <a:t>ANÁLISIS ECONOMICO Y FINANCIERO</a:t>
            </a:r>
            <a:endParaRPr lang="es-EC" sz="2200" b="1" dirty="0">
              <a:latin typeface="Arial" pitchFamily="34" charset="0"/>
              <a:cs typeface="Arial" pitchFamily="34" charset="0"/>
            </a:endParaRPr>
          </a:p>
        </p:txBody>
      </p:sp>
      <p:graphicFrame>
        <p:nvGraphicFramePr>
          <p:cNvPr id="5" name="4 Tabla"/>
          <p:cNvGraphicFramePr>
            <a:graphicFrameLocks noGrp="1"/>
          </p:cNvGraphicFramePr>
          <p:nvPr/>
        </p:nvGraphicFramePr>
        <p:xfrm>
          <a:off x="1295400" y="1981200"/>
          <a:ext cx="6792914" cy="2087881"/>
        </p:xfrm>
        <a:graphic>
          <a:graphicData uri="http://schemas.openxmlformats.org/drawingml/2006/table">
            <a:tbl>
              <a:tblPr/>
              <a:tblGrid>
                <a:gridCol w="534232"/>
                <a:gridCol w="3033995"/>
                <a:gridCol w="1030624"/>
                <a:gridCol w="1202023"/>
                <a:gridCol w="992040"/>
              </a:tblGrid>
              <a:tr h="596536">
                <a:tc>
                  <a:txBody>
                    <a:bodyPr/>
                    <a:lstStyle/>
                    <a:p>
                      <a:pPr algn="ctr">
                        <a:spcAft>
                          <a:spcPts val="0"/>
                        </a:spcAft>
                      </a:pPr>
                      <a:r>
                        <a:rPr lang="es-ES_tradnl" sz="1600" b="1" dirty="0">
                          <a:latin typeface="Arial"/>
                          <a:ea typeface="Times New Roman"/>
                          <a:cs typeface="Times New Roman"/>
                        </a:rPr>
                        <a:t>Ord.</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dirty="0">
                          <a:latin typeface="Arial"/>
                          <a:ea typeface="Times New Roman"/>
                          <a:cs typeface="Times New Roman"/>
                        </a:rPr>
                        <a:t>Posición</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Horas - H </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H - H</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dirty="0">
                          <a:latin typeface="Arial"/>
                          <a:ea typeface="Times New Roman"/>
                          <a:cs typeface="Times New Roman"/>
                        </a:rPr>
                        <a:t>Valor Total</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269">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Director del proyecto *</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54</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a:latin typeface="Arial"/>
                          <a:ea typeface="Times New Roman"/>
                          <a:cs typeface="Times New Roman"/>
                        </a:rPr>
                        <a:t>20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a:latin typeface="Arial"/>
                          <a:ea typeface="Times New Roman"/>
                          <a:cs typeface="Times New Roman"/>
                        </a:rPr>
                        <a:t>1080.00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269">
                <a:tc>
                  <a:txBody>
                    <a:bodyPr/>
                    <a:lstStyle/>
                    <a:p>
                      <a:pPr algn="ctr">
                        <a:spcAft>
                          <a:spcPts val="0"/>
                        </a:spcAft>
                      </a:pPr>
                      <a:r>
                        <a:rPr lang="es-ES_tradnl" sz="1600">
                          <a:latin typeface="Arial"/>
                          <a:ea typeface="Times New Roman"/>
                          <a:cs typeface="Times New Roman"/>
                        </a:rPr>
                        <a: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a:latin typeface="Arial"/>
                          <a:ea typeface="Times New Roman"/>
                          <a:cs typeface="Times New Roman"/>
                        </a:rPr>
                        <a:t>Codirector del proyecto *</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54</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a:latin typeface="Arial"/>
                          <a:ea typeface="Times New Roman"/>
                          <a:cs typeface="Times New Roman"/>
                        </a:rPr>
                        <a:t>20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a:latin typeface="Arial"/>
                          <a:ea typeface="Times New Roman"/>
                          <a:cs typeface="Times New Roman"/>
                        </a:rPr>
                        <a:t>1080.00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269">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a:latin typeface="Arial"/>
                          <a:ea typeface="Times New Roman"/>
                          <a:cs typeface="Times New Roman"/>
                        </a:rPr>
                        <a:t>Egresado CIME*</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540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dirty="0">
                          <a:latin typeface="Arial"/>
                          <a:ea typeface="Times New Roman"/>
                          <a:cs typeface="Times New Roman"/>
                        </a:rPr>
                        <a:t>3</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a:latin typeface="Arial"/>
                          <a:ea typeface="Times New Roman"/>
                          <a:cs typeface="Times New Roman"/>
                        </a:rPr>
                        <a:t>1620.00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269">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a:latin typeface="Arial"/>
                          <a:ea typeface="Times New Roman"/>
                          <a:cs typeface="Times New Roman"/>
                        </a:rPr>
                        <a:t>Egresado CIME*</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540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dirty="0">
                          <a:latin typeface="Arial"/>
                          <a:ea typeface="Times New Roman"/>
                          <a:cs typeface="Times New Roman"/>
                        </a:rPr>
                        <a:t>3</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1600" dirty="0">
                          <a:latin typeface="Arial"/>
                          <a:ea typeface="Times New Roman"/>
                          <a:cs typeface="Times New Roman"/>
                        </a:rPr>
                        <a:t>1620.00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269">
                <a:tc gridSpan="4">
                  <a:txBody>
                    <a:bodyPr/>
                    <a:lstStyle/>
                    <a:p>
                      <a:pPr algn="r">
                        <a:spcAft>
                          <a:spcPts val="0"/>
                        </a:spcAft>
                      </a:pPr>
                      <a:r>
                        <a:rPr lang="es-ES_tradnl" sz="1600">
                          <a:latin typeface="Arial"/>
                          <a:ea typeface="Times New Roman"/>
                          <a:cs typeface="Times New Roman"/>
                        </a:rPr>
                        <a:t>Total  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a:spcAft>
                          <a:spcPts val="0"/>
                        </a:spcAft>
                      </a:pPr>
                      <a:r>
                        <a:rPr lang="es-ES_tradnl" sz="1600" dirty="0">
                          <a:latin typeface="Arial"/>
                          <a:ea typeface="Times New Roman"/>
                          <a:cs typeface="Times New Roman"/>
                        </a:rPr>
                        <a:t>5400.00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762000" y="1295400"/>
            <a:ext cx="3740224" cy="369332"/>
          </a:xfrm>
          <a:prstGeom prst="rect">
            <a:avLst/>
          </a:prstGeom>
          <a:noFill/>
        </p:spPr>
        <p:txBody>
          <a:bodyPr wrap="square" rtlCol="0">
            <a:spAutoFit/>
          </a:bodyPr>
          <a:lstStyle/>
          <a:p>
            <a:r>
              <a:rPr lang="es-EC" dirty="0" smtClean="0"/>
              <a:t>Personal</a:t>
            </a:r>
            <a:endParaRPr lang="es-EC"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152400"/>
            <a:ext cx="8229600" cy="1143000"/>
          </a:xfrm>
        </p:spPr>
        <p:txBody>
          <a:bodyPr>
            <a:normAutofit/>
          </a:bodyPr>
          <a:lstStyle/>
          <a:p>
            <a:r>
              <a:rPr lang="es-EC" sz="2200" b="1" dirty="0" smtClean="0">
                <a:latin typeface="Arial" pitchFamily="34" charset="0"/>
                <a:cs typeface="Arial" pitchFamily="34" charset="0"/>
              </a:rPr>
              <a:t>ANÁLISIS ECONOMICO Y FINANCIERO</a:t>
            </a:r>
            <a:endParaRPr lang="es-EC" sz="2200" b="1" dirty="0">
              <a:latin typeface="Arial" pitchFamily="34" charset="0"/>
              <a:cs typeface="Arial" pitchFamily="34" charset="0"/>
            </a:endParaRPr>
          </a:p>
        </p:txBody>
      </p:sp>
      <p:graphicFrame>
        <p:nvGraphicFramePr>
          <p:cNvPr id="5" name="4 Tabla"/>
          <p:cNvGraphicFramePr>
            <a:graphicFrameLocks noGrp="1"/>
          </p:cNvGraphicFramePr>
          <p:nvPr/>
        </p:nvGraphicFramePr>
        <p:xfrm>
          <a:off x="1187624" y="1201762"/>
          <a:ext cx="6939161" cy="1537320"/>
        </p:xfrm>
        <a:graphic>
          <a:graphicData uri="http://schemas.openxmlformats.org/drawingml/2006/table">
            <a:tbl>
              <a:tblPr/>
              <a:tblGrid>
                <a:gridCol w="545734"/>
                <a:gridCol w="3099315"/>
                <a:gridCol w="1052812"/>
                <a:gridCol w="1227902"/>
                <a:gridCol w="1013398"/>
              </a:tblGrid>
              <a:tr h="614928">
                <a:tc>
                  <a:txBody>
                    <a:bodyPr/>
                    <a:lstStyle/>
                    <a:p>
                      <a:pPr algn="ctr">
                        <a:spcAft>
                          <a:spcPts val="0"/>
                        </a:spcAft>
                      </a:pPr>
                      <a:r>
                        <a:rPr lang="es-ES_tradnl" sz="1600" b="1" dirty="0">
                          <a:latin typeface="Arial"/>
                          <a:ea typeface="Times New Roman"/>
                          <a:cs typeface="Times New Roman"/>
                        </a:rPr>
                        <a:t>Ord.</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dirty="0">
                          <a:latin typeface="Arial"/>
                          <a:ea typeface="Times New Roman"/>
                          <a:cs typeface="Times New Roman"/>
                        </a:rPr>
                        <a:t>Descripción</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Cantidad </a:t>
                      </a:r>
                      <a:endParaRPr lang="es-EC" sz="1600">
                        <a:latin typeface="Times New Roman"/>
                        <a:ea typeface="Times New Roman"/>
                        <a:cs typeface="Times New Roman"/>
                      </a:endParaRPr>
                    </a:p>
                    <a:p>
                      <a:pPr algn="ctr">
                        <a:spcAft>
                          <a:spcPts val="0"/>
                        </a:spcAft>
                      </a:pPr>
                      <a:r>
                        <a:rPr lang="es-ES_tradnl" sz="1600" b="1">
                          <a:latin typeface="Arial"/>
                          <a:ea typeface="Times New Roman"/>
                          <a:cs typeface="Times New Roman"/>
                        </a:rPr>
                        <a:t>(Kg)</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unitario</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Total</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4">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Desechos plásticos</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500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0.30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150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4">
                <a:tc>
                  <a:txBody>
                    <a:bodyPr/>
                    <a:lstStyle/>
                    <a:p>
                      <a:pPr algn="ctr">
                        <a:spcAft>
                          <a:spcPts val="0"/>
                        </a:spcAft>
                      </a:pPr>
                      <a:r>
                        <a:rPr lang="es-ES_tradnl" sz="1600">
                          <a:latin typeface="Arial"/>
                          <a:ea typeface="Times New Roman"/>
                          <a:cs typeface="Times New Roman"/>
                        </a:rPr>
                        <a: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a:latin typeface="Arial"/>
                          <a:ea typeface="Times New Roman"/>
                          <a:cs typeface="Times New Roman"/>
                        </a:rPr>
                        <a:t>Cascarilla de arroz</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5</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1</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4">
                <a:tc gridSpan="4">
                  <a:txBody>
                    <a:bodyPr/>
                    <a:lstStyle/>
                    <a:p>
                      <a:pPr algn="r">
                        <a:spcAft>
                          <a:spcPts val="0"/>
                        </a:spcAft>
                      </a:pPr>
                      <a:r>
                        <a:rPr lang="es-ES_tradnl" sz="1600" dirty="0">
                          <a:latin typeface="Arial"/>
                          <a:ea typeface="Times New Roman"/>
                          <a:cs typeface="Times New Roman"/>
                        </a:rPr>
                        <a:t>Total 2</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S_tradnl" sz="1600" dirty="0">
                          <a:latin typeface="Arial"/>
                          <a:ea typeface="Times New Roman"/>
                          <a:cs typeface="Times New Roman"/>
                        </a:rPr>
                        <a:t>155</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755576" y="769714"/>
            <a:ext cx="3740224" cy="369332"/>
          </a:xfrm>
          <a:prstGeom prst="rect">
            <a:avLst/>
          </a:prstGeom>
          <a:noFill/>
        </p:spPr>
        <p:txBody>
          <a:bodyPr wrap="square" rtlCol="0">
            <a:spAutoFit/>
          </a:bodyPr>
          <a:lstStyle/>
          <a:p>
            <a:r>
              <a:rPr lang="es-EC" dirty="0" smtClean="0"/>
              <a:t>Materia prima para ensayos</a:t>
            </a:r>
            <a:endParaRPr lang="es-EC" dirty="0"/>
          </a:p>
        </p:txBody>
      </p:sp>
      <p:graphicFrame>
        <p:nvGraphicFramePr>
          <p:cNvPr id="7" name="6 Tabla"/>
          <p:cNvGraphicFramePr>
            <a:graphicFrameLocks noGrp="1"/>
          </p:cNvGraphicFramePr>
          <p:nvPr/>
        </p:nvGraphicFramePr>
        <p:xfrm>
          <a:off x="1043608" y="3578026"/>
          <a:ext cx="7227193" cy="2243688"/>
        </p:xfrm>
        <a:graphic>
          <a:graphicData uri="http://schemas.openxmlformats.org/drawingml/2006/table">
            <a:tbl>
              <a:tblPr/>
              <a:tblGrid>
                <a:gridCol w="568387"/>
                <a:gridCol w="3227962"/>
                <a:gridCol w="1096512"/>
                <a:gridCol w="1278870"/>
                <a:gridCol w="1055462"/>
              </a:tblGrid>
              <a:tr h="560922">
                <a:tc>
                  <a:txBody>
                    <a:bodyPr/>
                    <a:lstStyle/>
                    <a:p>
                      <a:pPr algn="ctr">
                        <a:spcAft>
                          <a:spcPts val="0"/>
                        </a:spcAft>
                      </a:pPr>
                      <a:r>
                        <a:rPr lang="es-ES_tradnl" sz="1600" b="1" dirty="0">
                          <a:latin typeface="Arial"/>
                          <a:ea typeface="Times New Roman"/>
                          <a:cs typeface="Times New Roman"/>
                        </a:rPr>
                        <a:t>Ord.</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dirty="0">
                          <a:latin typeface="Arial"/>
                          <a:ea typeface="Times New Roman"/>
                          <a:cs typeface="Times New Roman"/>
                        </a:rPr>
                        <a:t>Descripción</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Cantidad </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unitario</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Total</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922">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Eje acero AISI 1045, Φ 3 pulg, 20 cm</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5 x kg</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22.5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61">
                <a:tc>
                  <a:txBody>
                    <a:bodyPr/>
                    <a:lstStyle/>
                    <a:p>
                      <a:pPr algn="ctr">
                        <a:spcAft>
                          <a:spcPts val="0"/>
                        </a:spcAft>
                      </a:pPr>
                      <a:r>
                        <a:rPr lang="es-ES_tradnl" sz="1600">
                          <a:latin typeface="Arial"/>
                          <a:ea typeface="Times New Roman"/>
                          <a:cs typeface="Times New Roman"/>
                        </a:rPr>
                        <a: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Cuchilla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61">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Broca de 8.5 mm</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61">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Fresa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1</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61">
                <a:tc gridSpan="4">
                  <a:txBody>
                    <a:bodyPr/>
                    <a:lstStyle/>
                    <a:p>
                      <a:pPr algn="r">
                        <a:spcAft>
                          <a:spcPts val="0"/>
                        </a:spcAft>
                      </a:pPr>
                      <a:r>
                        <a:rPr lang="es-ES_tradnl" sz="1600" dirty="0">
                          <a:latin typeface="Arial"/>
                          <a:ea typeface="Times New Roman"/>
                          <a:cs typeface="Times New Roman"/>
                        </a:rPr>
                        <a:t>Total 3</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S_tradnl" sz="1600" dirty="0">
                          <a:latin typeface="Arial"/>
                          <a:ea typeface="Times New Roman"/>
                          <a:cs typeface="Times New Roman"/>
                        </a:rPr>
                        <a:t>87.50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827584" y="3145978"/>
            <a:ext cx="2952328" cy="369332"/>
          </a:xfrm>
          <a:prstGeom prst="rect">
            <a:avLst/>
          </a:prstGeom>
          <a:noFill/>
        </p:spPr>
        <p:txBody>
          <a:bodyPr wrap="square" rtlCol="0">
            <a:spAutoFit/>
          </a:bodyPr>
          <a:lstStyle/>
          <a:p>
            <a:r>
              <a:rPr lang="es-EC" dirty="0" smtClean="0"/>
              <a:t>Materiales</a:t>
            </a:r>
            <a:endParaRPr lang="es-EC"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152400"/>
            <a:ext cx="8229600" cy="1143000"/>
          </a:xfrm>
        </p:spPr>
        <p:txBody>
          <a:bodyPr>
            <a:normAutofit/>
          </a:bodyPr>
          <a:lstStyle/>
          <a:p>
            <a:r>
              <a:rPr lang="es-EC" sz="2200" b="1" dirty="0" smtClean="0">
                <a:latin typeface="Arial" pitchFamily="34" charset="0"/>
                <a:cs typeface="Arial" pitchFamily="34" charset="0"/>
              </a:rPr>
              <a:t>ANÁLISIS ECONOMICO Y FINANCIERO</a:t>
            </a:r>
            <a:endParaRPr lang="es-EC" sz="2200" b="1" dirty="0">
              <a:latin typeface="Arial" pitchFamily="34" charset="0"/>
              <a:cs typeface="Arial" pitchFamily="34" charset="0"/>
            </a:endParaRPr>
          </a:p>
        </p:txBody>
      </p:sp>
      <p:sp>
        <p:nvSpPr>
          <p:cNvPr id="5" name="4 CuadroTexto"/>
          <p:cNvSpPr txBox="1"/>
          <p:nvPr/>
        </p:nvSpPr>
        <p:spPr>
          <a:xfrm>
            <a:off x="755576" y="769714"/>
            <a:ext cx="2952328" cy="369332"/>
          </a:xfrm>
          <a:prstGeom prst="rect">
            <a:avLst/>
          </a:prstGeom>
          <a:noFill/>
        </p:spPr>
        <p:txBody>
          <a:bodyPr wrap="square" rtlCol="0">
            <a:spAutoFit/>
          </a:bodyPr>
          <a:lstStyle/>
          <a:p>
            <a:r>
              <a:rPr lang="es-EC" dirty="0" smtClean="0"/>
              <a:t>Trabajos/mano de obra</a:t>
            </a:r>
            <a:endParaRPr lang="es-EC" dirty="0"/>
          </a:p>
        </p:txBody>
      </p:sp>
      <p:graphicFrame>
        <p:nvGraphicFramePr>
          <p:cNvPr id="6" name="5 Tabla"/>
          <p:cNvGraphicFramePr>
            <a:graphicFrameLocks noGrp="1"/>
          </p:cNvGraphicFramePr>
          <p:nvPr/>
        </p:nvGraphicFramePr>
        <p:xfrm>
          <a:off x="755576" y="1201762"/>
          <a:ext cx="7704855" cy="3456381"/>
        </p:xfrm>
        <a:graphic>
          <a:graphicData uri="http://schemas.openxmlformats.org/drawingml/2006/table">
            <a:tbl>
              <a:tblPr/>
              <a:tblGrid>
                <a:gridCol w="597919"/>
                <a:gridCol w="4083291"/>
                <a:gridCol w="1176738"/>
                <a:gridCol w="946706"/>
                <a:gridCol w="900201"/>
              </a:tblGrid>
              <a:tr h="733572">
                <a:tc>
                  <a:txBody>
                    <a:bodyPr/>
                    <a:lstStyle/>
                    <a:p>
                      <a:pPr algn="ctr">
                        <a:spcAft>
                          <a:spcPts val="0"/>
                        </a:spcAft>
                      </a:pPr>
                      <a:r>
                        <a:rPr lang="es-ES_tradnl" sz="1600" b="1" dirty="0">
                          <a:latin typeface="Arial"/>
                          <a:ea typeface="Times New Roman"/>
                          <a:cs typeface="Times New Roman"/>
                        </a:rPr>
                        <a:t>Ord.</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dirty="0">
                          <a:latin typeface="Arial"/>
                          <a:ea typeface="Times New Roman"/>
                          <a:cs typeface="Times New Roman"/>
                        </a:rPr>
                        <a:t>Descripción</a:t>
                      </a:r>
                      <a:endParaRPr lang="es-EC" sz="1600" dirty="0">
                        <a:latin typeface="Times New Roman"/>
                        <a:ea typeface="Times New Roman"/>
                        <a:cs typeface="Times New Roman"/>
                      </a:endParaRPr>
                    </a:p>
                    <a:p>
                      <a:pPr algn="ctr">
                        <a:spcAft>
                          <a:spcPts val="0"/>
                        </a:spcAft>
                      </a:pPr>
                      <a:r>
                        <a:rPr lang="es-ES_tradnl" sz="1600" b="1" dirty="0">
                          <a:latin typeface="Arial"/>
                          <a:ea typeface="Times New Roman"/>
                          <a:cs typeface="Times New Roman"/>
                        </a:rPr>
                        <a:t>( por hora)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Cantidad </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unitario</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b="1">
                          <a:latin typeface="Arial"/>
                          <a:ea typeface="Times New Roman"/>
                          <a:cs typeface="Times New Roman"/>
                        </a:rPr>
                        <a:t>Valor Total</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el torno  </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la fresa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12.00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047">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la máquina de electro-erosión</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45.00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con el taladro</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3.00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la moledora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6</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6.00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6</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la secadora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20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60.00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047">
                <a:tc>
                  <a:txBody>
                    <a:bodyPr/>
                    <a:lstStyle/>
                    <a:p>
                      <a:pPr algn="ctr">
                        <a:spcAft>
                          <a:spcPts val="0"/>
                        </a:spcAft>
                      </a:pPr>
                      <a:r>
                        <a:rPr lang="es-ES_tradnl" sz="1600">
                          <a:latin typeface="Arial"/>
                          <a:ea typeface="Times New Roman"/>
                          <a:cs typeface="Times New Roman"/>
                        </a:rPr>
                        <a:t>7</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dirty="0">
                          <a:latin typeface="Arial"/>
                          <a:ea typeface="Times New Roman"/>
                          <a:cs typeface="Times New Roman"/>
                        </a:rPr>
                        <a:t>Trabajo en la extrusora</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200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1600.00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a:txBody>
                    <a:bodyPr/>
                    <a:lstStyle/>
                    <a:p>
                      <a:pPr algn="ctr">
                        <a:spcAft>
                          <a:spcPts val="0"/>
                        </a:spcAft>
                      </a:pPr>
                      <a:r>
                        <a:rPr lang="es-ES_tradnl" sz="1600">
                          <a:latin typeface="Arial"/>
                          <a:ea typeface="Times New Roman"/>
                          <a:cs typeface="Times New Roman"/>
                        </a:rPr>
                        <a:t>8</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_tradnl" sz="1600">
                          <a:latin typeface="Arial"/>
                          <a:ea typeface="Times New Roman"/>
                          <a:cs typeface="Times New Roman"/>
                        </a:rPr>
                        <a:t>Trabajo de lavado </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dirty="0">
                          <a:latin typeface="Arial"/>
                          <a:ea typeface="Times New Roman"/>
                          <a:cs typeface="Times New Roman"/>
                        </a:rPr>
                        <a:t>2</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600">
                          <a:latin typeface="Arial"/>
                          <a:ea typeface="Times New Roman"/>
                          <a:cs typeface="Times New Roman"/>
                        </a:rPr>
                        <a:t>8.00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245">
                <a:tc gridSpan="4">
                  <a:txBody>
                    <a:bodyPr/>
                    <a:lstStyle/>
                    <a:p>
                      <a:pPr algn="r">
                        <a:spcAft>
                          <a:spcPts val="0"/>
                        </a:spcAft>
                      </a:pPr>
                      <a:r>
                        <a:rPr lang="es-ES_tradnl" sz="1600" dirty="0">
                          <a:latin typeface="Arial"/>
                          <a:ea typeface="Times New Roman"/>
                          <a:cs typeface="Times New Roman"/>
                        </a:rPr>
                        <a:t>Total 4</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spcAft>
                          <a:spcPts val="0"/>
                        </a:spcAft>
                      </a:pPr>
                      <a:r>
                        <a:rPr lang="es-ES_tradnl" sz="1600" dirty="0">
                          <a:latin typeface="Arial"/>
                          <a:ea typeface="Times New Roman"/>
                          <a:cs typeface="Times New Roman"/>
                        </a:rPr>
                        <a:t>115.00</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1447800" y="4953000"/>
          <a:ext cx="4896544" cy="1080120"/>
        </p:xfrm>
        <a:graphic>
          <a:graphicData uri="http://schemas.openxmlformats.org/drawingml/2006/table">
            <a:tbl>
              <a:tblPr/>
              <a:tblGrid>
                <a:gridCol w="3265551"/>
                <a:gridCol w="1630993"/>
              </a:tblGrid>
              <a:tr h="390405">
                <a:tc>
                  <a:txBody>
                    <a:bodyPr/>
                    <a:lstStyle/>
                    <a:p>
                      <a:pPr marL="228600" algn="r">
                        <a:lnSpc>
                          <a:spcPct val="150000"/>
                        </a:lnSpc>
                        <a:spcAft>
                          <a:spcPts val="0"/>
                        </a:spcAft>
                      </a:pPr>
                      <a:r>
                        <a:rPr lang="es-MX" sz="1600" dirty="0">
                          <a:latin typeface="Arial"/>
                          <a:ea typeface="Times New Roman"/>
                          <a:cs typeface="Times New Roman"/>
                        </a:rPr>
                        <a:t>Subtotal 1</a:t>
                      </a:r>
                      <a:endParaRPr lang="es-EC" sz="1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50000"/>
                        </a:lnSpc>
                        <a:spcAft>
                          <a:spcPts val="0"/>
                        </a:spcAft>
                      </a:pPr>
                      <a:r>
                        <a:rPr lang="es-MX" sz="1600" dirty="0">
                          <a:latin typeface="Arial"/>
                          <a:ea typeface="Times New Roman"/>
                          <a:cs typeface="Times New Roman"/>
                        </a:rPr>
                        <a:t>5834.25 </a:t>
                      </a:r>
                      <a:endParaRPr lang="es-EC" sz="1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405">
                <a:tc>
                  <a:txBody>
                    <a:bodyPr/>
                    <a:lstStyle/>
                    <a:p>
                      <a:pPr marL="228600" algn="r">
                        <a:lnSpc>
                          <a:spcPct val="150000"/>
                        </a:lnSpc>
                        <a:spcAft>
                          <a:spcPts val="0"/>
                        </a:spcAft>
                      </a:pPr>
                      <a:r>
                        <a:rPr lang="es-MX" sz="1600">
                          <a:latin typeface="Arial"/>
                          <a:ea typeface="Times New Roman"/>
                          <a:cs typeface="Times New Roman"/>
                        </a:rPr>
                        <a:t>Subtotal 2</a:t>
                      </a:r>
                      <a:endParaRPr lang="es-EC" sz="16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50000"/>
                        </a:lnSpc>
                        <a:spcAft>
                          <a:spcPts val="0"/>
                        </a:spcAft>
                      </a:pPr>
                      <a:r>
                        <a:rPr lang="es-ES" sz="1600" dirty="0">
                          <a:latin typeface="Arial"/>
                          <a:ea typeface="Times New Roman"/>
                          <a:cs typeface="Times New Roman"/>
                        </a:rPr>
                        <a:t>430.00</a:t>
                      </a:r>
                      <a:endParaRPr lang="es-EC" sz="1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310">
                <a:tc>
                  <a:txBody>
                    <a:bodyPr/>
                    <a:lstStyle/>
                    <a:p>
                      <a:pPr marL="228600" algn="just">
                        <a:lnSpc>
                          <a:spcPct val="115000"/>
                        </a:lnSpc>
                        <a:spcAft>
                          <a:spcPts val="0"/>
                        </a:spcAft>
                      </a:pPr>
                      <a:r>
                        <a:rPr lang="es-MX" sz="1600" b="1">
                          <a:latin typeface="Arial"/>
                          <a:ea typeface="Times New Roman"/>
                          <a:cs typeface="Times New Roman"/>
                        </a:rPr>
                        <a:t>TOTAL GLOBAL</a:t>
                      </a:r>
                      <a:endParaRPr lang="es-EC" sz="16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just">
                        <a:lnSpc>
                          <a:spcPct val="115000"/>
                        </a:lnSpc>
                        <a:spcAft>
                          <a:spcPts val="0"/>
                        </a:spcAft>
                      </a:pPr>
                      <a:r>
                        <a:rPr lang="es-MX" sz="1600" b="1" dirty="0">
                          <a:latin typeface="Arial"/>
                          <a:ea typeface="Times New Roman"/>
                          <a:cs typeface="Times New Roman"/>
                        </a:rPr>
                        <a:t>6264.25</a:t>
                      </a:r>
                      <a:endParaRPr lang="es-EC" sz="1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46901"/>
            <a:ext cx="8229600" cy="1143000"/>
          </a:xfrm>
        </p:spPr>
        <p:txBody>
          <a:bodyPr>
            <a:normAutofit/>
          </a:bodyPr>
          <a:lstStyle/>
          <a:p>
            <a:r>
              <a:rPr lang="es-EC" sz="2200" b="1" dirty="0" smtClean="0">
                <a:latin typeface="Arial" pitchFamily="34" charset="0"/>
                <a:cs typeface="Arial" pitchFamily="34" charset="0"/>
              </a:rPr>
              <a:t>CONCLUSIONES</a:t>
            </a:r>
            <a:endParaRPr lang="es-EC" sz="2200" b="1" dirty="0">
              <a:latin typeface="Arial" pitchFamily="34" charset="0"/>
              <a:cs typeface="Arial" pitchFamily="34" charset="0"/>
            </a:endParaRPr>
          </a:p>
        </p:txBody>
      </p:sp>
      <p:sp>
        <p:nvSpPr>
          <p:cNvPr id="5" name="4 CuadroTexto"/>
          <p:cNvSpPr txBox="1"/>
          <p:nvPr/>
        </p:nvSpPr>
        <p:spPr>
          <a:xfrm>
            <a:off x="-324544" y="1041023"/>
            <a:ext cx="8784976" cy="5816977"/>
          </a:xfrm>
          <a:prstGeom prst="rect">
            <a:avLst/>
          </a:prstGeom>
          <a:noFill/>
        </p:spPr>
        <p:txBody>
          <a:bodyPr wrap="square" rtlCol="0">
            <a:spAutoFit/>
          </a:bodyPr>
          <a:lstStyle/>
          <a:p>
            <a:pPr marL="1257300" lvl="2" indent="-342900" algn="just">
              <a:buFont typeface="+mj-lt"/>
              <a:buAutoNum type="arabicPeriod"/>
            </a:pPr>
            <a:r>
              <a:rPr lang="es-ES" dirty="0" smtClean="0">
                <a:latin typeface="Arial" pitchFamily="34" charset="0"/>
                <a:cs typeface="Arial" pitchFamily="34" charset="0"/>
              </a:rPr>
              <a:t>Es fundamental tener un material perfectamente homogéneo con polímero granulado de 1 cm y compatible en todos sus componentes para tener una extrusión eficiente además de no sobre aditivar con cargas y fibras (máx. 2%).</a:t>
            </a:r>
          </a:p>
          <a:p>
            <a:pPr marL="1257300" lvl="2" indent="-342900" algn="just">
              <a:buFont typeface="+mj-lt"/>
              <a:buAutoNum type="arabicPeriod"/>
            </a:pPr>
            <a:endParaRPr lang="es-ES" dirty="0" smtClean="0">
              <a:latin typeface="Arial" pitchFamily="34" charset="0"/>
              <a:cs typeface="Arial" pitchFamily="34" charset="0"/>
            </a:endParaRPr>
          </a:p>
          <a:p>
            <a:pPr marL="1257300" lvl="2" indent="-342900" algn="just">
              <a:buFont typeface="+mj-lt"/>
              <a:buAutoNum type="arabicPeriod"/>
            </a:pPr>
            <a:r>
              <a:rPr lang="es-ES" dirty="0" smtClean="0">
                <a:latin typeface="Arial" pitchFamily="34" charset="0"/>
                <a:cs typeface="Arial" pitchFamily="34" charset="0"/>
              </a:rPr>
              <a:t> Los mejores resultados en el proceso de extrusión de perfiles rectangulares y cuadrados se obtuvieron en rangos de temperatura en la entrada de 160 a 170 C mientras que a la salida de 150 a 160 C con una frecuencia controlada de 40 Hz.</a:t>
            </a:r>
          </a:p>
          <a:p>
            <a:pPr marL="1257300" lvl="2" indent="-342900" algn="just">
              <a:buFont typeface="+mj-lt"/>
              <a:buAutoNum type="arabicPeriod"/>
            </a:pPr>
            <a:endParaRPr lang="es-EC" dirty="0" smtClean="0">
              <a:latin typeface="Arial" pitchFamily="34" charset="0"/>
              <a:cs typeface="Arial" pitchFamily="34" charset="0"/>
            </a:endParaRPr>
          </a:p>
          <a:p>
            <a:pPr marL="1257300" lvl="2"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La longitud de molde es muy importante para que el material fundido adquiera una forma determinada y se compacte, de tal forma que no sufra cambios bruscos.</a:t>
            </a:r>
          </a:p>
          <a:p>
            <a:pPr marL="1257300" lvl="2" indent="-342900" algn="just">
              <a:buFont typeface="+mj-lt"/>
              <a:buAutoNum type="arabicPeriod"/>
            </a:pPr>
            <a:endParaRPr lang="es-EC" dirty="0" smtClean="0">
              <a:latin typeface="Arial" pitchFamily="34" charset="0"/>
              <a:cs typeface="Arial" pitchFamily="34" charset="0"/>
            </a:endParaRPr>
          </a:p>
          <a:p>
            <a:pPr marL="1257300" lvl="2"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Para obtener perfiles que no son circulares se debe descuadrar el perfil de la boquilla ya que los patrones de flujo, velocidades y por lo tanto el hinchamiento en el molde no es igual en todos los puntos; esto provoco un hinchamiento del 40%.</a:t>
            </a:r>
            <a:endParaRPr lang="es-EC" dirty="0" smtClean="0">
              <a:latin typeface="Arial" pitchFamily="34" charset="0"/>
              <a:cs typeface="Arial" pitchFamily="34" charset="0"/>
            </a:endParaRPr>
          </a:p>
          <a:p>
            <a:pPr marL="1257300" lvl="2" indent="-342900" algn="just">
              <a:buFont typeface="+mj-lt"/>
              <a:buAutoNum type="arabicPeriod"/>
            </a:pPr>
            <a:endParaRPr lang="es-EC" sz="1200" dirty="0" smtClean="0"/>
          </a:p>
          <a:p>
            <a:pPr algn="just"/>
            <a:r>
              <a:rPr lang="es-ES" dirty="0" smtClean="0"/>
              <a:t> </a:t>
            </a:r>
            <a:endParaRPr lang="es-EC" sz="1200" dirty="0" smtClean="0"/>
          </a:p>
          <a:p>
            <a:endParaRPr lang="es-EC"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CONCLUSIONES</a:t>
            </a:r>
            <a:endParaRPr lang="es-EC" sz="2200" b="1" dirty="0">
              <a:latin typeface="Arial" pitchFamily="34" charset="0"/>
              <a:cs typeface="Arial" pitchFamily="34" charset="0"/>
            </a:endParaRPr>
          </a:p>
        </p:txBody>
      </p:sp>
      <p:sp>
        <p:nvSpPr>
          <p:cNvPr id="5" name="4 CuadroTexto"/>
          <p:cNvSpPr txBox="1"/>
          <p:nvPr/>
        </p:nvSpPr>
        <p:spPr>
          <a:xfrm>
            <a:off x="-324544" y="1268760"/>
            <a:ext cx="8784976" cy="5539978"/>
          </a:xfrm>
          <a:prstGeom prst="rect">
            <a:avLst/>
          </a:prstGeom>
          <a:noFill/>
        </p:spPr>
        <p:txBody>
          <a:bodyPr wrap="square" rtlCol="0">
            <a:spAutoFit/>
          </a:bodyPr>
          <a:lstStyle/>
          <a:p>
            <a:pPr marL="1257300" lvl="2" indent="-342900" algn="just">
              <a:buFont typeface="+mj-lt"/>
              <a:buAutoNum type="arabicPeriod" startAt="5"/>
            </a:pPr>
            <a:r>
              <a:rPr lang="es-ES" dirty="0" smtClean="0">
                <a:latin typeface="Arial" pitchFamily="34" charset="0"/>
                <a:cs typeface="Arial" pitchFamily="34" charset="0"/>
              </a:rPr>
              <a:t>El flujo másico es totalmente irregular, pero se determinaron patrones de flujo en intervalos para el perfil rectangular de 0.0015 a -0.0015 Kg/s y para el perfil cuadrado de 0.0003 a - 0.0004 Kg/s, lo cual muestra la discontinuidad del flujo ya que se presentan líneas caóticas que provocan un retroceso del flujo másico.</a:t>
            </a:r>
          </a:p>
          <a:p>
            <a:pPr marL="1257300" lvl="2" indent="-342900" algn="just">
              <a:buFont typeface="+mj-lt"/>
              <a:buAutoNum type="arabicPeriod" startAt="5"/>
            </a:pPr>
            <a:endParaRPr lang="es-ES" dirty="0" smtClean="0">
              <a:latin typeface="Arial" pitchFamily="34" charset="0"/>
              <a:cs typeface="Arial" pitchFamily="34" charset="0"/>
            </a:endParaRPr>
          </a:p>
          <a:p>
            <a:pPr marL="1257300" lvl="2" indent="-342900" algn="just">
              <a:buFont typeface="+mj-lt"/>
              <a:buAutoNum type="arabicPeriod" startAt="5"/>
            </a:pPr>
            <a:r>
              <a:rPr lang="es-ES" dirty="0" smtClean="0">
                <a:latin typeface="Arial" pitchFamily="34" charset="0"/>
                <a:cs typeface="Arial" pitchFamily="34" charset="0"/>
              </a:rPr>
              <a:t> El medio de enfriamiento del perfil es fundamental para mantener su forma y propiedades mecánicas, este debe ser un enfriamiento paulatino con el fin de evitar agrietamientos, distorsiones y cambios en su estructura molecular; aunque se pueden obtener buenos resultados al sumergir el perfil en agua en un rango de temperaturas de 70 a 80 C.</a:t>
            </a:r>
          </a:p>
          <a:p>
            <a:pPr marL="1257300" lvl="2" indent="-342900" algn="just">
              <a:buFont typeface="+mj-lt"/>
              <a:buAutoNum type="arabicPeriod" startAt="5"/>
            </a:pPr>
            <a:endParaRPr lang="es-EC" dirty="0" smtClean="0">
              <a:latin typeface="Arial" pitchFamily="34" charset="0"/>
              <a:cs typeface="Arial" pitchFamily="34" charset="0"/>
            </a:endParaRPr>
          </a:p>
          <a:p>
            <a:pPr marL="1257300" lvl="2" indent="-342900" algn="just">
              <a:buFont typeface="+mj-lt"/>
              <a:buAutoNum type="arabicPeriod" startAt="5"/>
            </a:pPr>
            <a:r>
              <a:rPr lang="es-EC" dirty="0" smtClean="0">
                <a:latin typeface="Arial" pitchFamily="34" charset="0"/>
                <a:cs typeface="Arial" pitchFamily="34" charset="0"/>
              </a:rPr>
              <a:t> </a:t>
            </a:r>
            <a:r>
              <a:rPr lang="es-ES" dirty="0" smtClean="0">
                <a:latin typeface="Arial" pitchFamily="34" charset="0"/>
                <a:cs typeface="Arial" pitchFamily="34" charset="0"/>
              </a:rPr>
              <a:t>No se puedo evitar que el polímero se queme, ya que el tiempo de residencia del material dentro del tornillo hace que se produzca este fenómeno; y si se disminuye la temperatura demasiado, se producirá una sobrecarga del equipo.</a:t>
            </a:r>
            <a:endParaRPr lang="es-EC" dirty="0" smtClean="0">
              <a:latin typeface="Arial" pitchFamily="34" charset="0"/>
              <a:cs typeface="Arial" pitchFamily="34" charset="0"/>
            </a:endParaRPr>
          </a:p>
          <a:p>
            <a:pPr marL="1257300" lvl="2" indent="-342900">
              <a:buFont typeface="+mj-lt"/>
              <a:buAutoNum type="arabicPeriod" startAt="5"/>
            </a:pPr>
            <a:endParaRPr lang="es-EC" dirty="0" smtClean="0"/>
          </a:p>
          <a:p>
            <a:pPr marL="1257300" lvl="2" indent="-342900" algn="just">
              <a:buFont typeface="+mj-lt"/>
              <a:buAutoNum type="arabicPeriod" startAt="5"/>
            </a:pPr>
            <a:endParaRPr lang="es-EC" sz="1200" dirty="0" smtClean="0"/>
          </a:p>
          <a:p>
            <a:pPr algn="just"/>
            <a:r>
              <a:rPr lang="es-ES" dirty="0" smtClean="0"/>
              <a:t> </a:t>
            </a:r>
            <a:endParaRPr lang="es-EC" sz="1200" dirty="0" smtClean="0"/>
          </a:p>
          <a:p>
            <a:endParaRPr lang="es-EC"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CONCLUSIONES</a:t>
            </a:r>
            <a:endParaRPr lang="es-EC" sz="2200" b="1" dirty="0">
              <a:latin typeface="Arial" pitchFamily="34" charset="0"/>
              <a:cs typeface="Arial" pitchFamily="34" charset="0"/>
            </a:endParaRPr>
          </a:p>
        </p:txBody>
      </p:sp>
      <p:sp>
        <p:nvSpPr>
          <p:cNvPr id="5" name="4 CuadroTexto"/>
          <p:cNvSpPr txBox="1"/>
          <p:nvPr/>
        </p:nvSpPr>
        <p:spPr>
          <a:xfrm>
            <a:off x="-324544" y="1268760"/>
            <a:ext cx="8784976" cy="4247317"/>
          </a:xfrm>
          <a:prstGeom prst="rect">
            <a:avLst/>
          </a:prstGeom>
          <a:noFill/>
        </p:spPr>
        <p:txBody>
          <a:bodyPr wrap="square" rtlCol="0">
            <a:spAutoFit/>
          </a:bodyPr>
          <a:lstStyle/>
          <a:p>
            <a:pPr marL="1257300" lvl="2" indent="-342900" algn="just">
              <a:buFont typeface="+mj-lt"/>
              <a:buAutoNum type="arabicPeriod" startAt="8"/>
            </a:pPr>
            <a:r>
              <a:rPr lang="es-EC" dirty="0" smtClean="0">
                <a:latin typeface="Arial" pitchFamily="34" charset="0"/>
                <a:cs typeface="Arial" pitchFamily="34" charset="0"/>
              </a:rPr>
              <a:t> </a:t>
            </a:r>
            <a:r>
              <a:rPr lang="es-ES" dirty="0" smtClean="0">
                <a:latin typeface="Arial" pitchFamily="34" charset="0"/>
                <a:cs typeface="Arial" pitchFamily="34" charset="0"/>
              </a:rPr>
              <a:t>Al no existir un sistema de alimentación continuo, el flujo másico de material extruido es intermitente y produce excesiva residencia del material fundido en el tornillo y dentro del molde. Para condiciones de temperatura de entrada de 170 C y de salida a 160 C, frecuencia constante de 40 Hz se tiene un tiempo de extrusión de 100 gr de plástico granulado en 10 minutos obteniendo un perfil con una longitud de 24.5 cm.</a:t>
            </a:r>
          </a:p>
          <a:p>
            <a:pPr marL="1257300" lvl="2" indent="-342900" algn="just">
              <a:buFont typeface="+mj-lt"/>
              <a:buAutoNum type="arabicPeriod" startAt="8"/>
            </a:pPr>
            <a:endParaRPr lang="es-EC" dirty="0" smtClean="0">
              <a:latin typeface="Arial" pitchFamily="34" charset="0"/>
              <a:cs typeface="Arial" pitchFamily="34" charset="0"/>
            </a:endParaRPr>
          </a:p>
          <a:p>
            <a:pPr marL="1257300" lvl="2" indent="-342900" algn="just">
              <a:buFont typeface="+mj-lt"/>
              <a:buAutoNum type="arabicPeriod" startAt="8"/>
            </a:pPr>
            <a:r>
              <a:rPr lang="es-EC" dirty="0" smtClean="0">
                <a:latin typeface="Arial" pitchFamily="34" charset="0"/>
                <a:cs typeface="Arial" pitchFamily="34" charset="0"/>
              </a:rPr>
              <a:t> </a:t>
            </a:r>
            <a:r>
              <a:rPr lang="es-ES" dirty="0" smtClean="0">
                <a:latin typeface="Arial" pitchFamily="34" charset="0"/>
                <a:cs typeface="Arial" pitchFamily="34" charset="0"/>
              </a:rPr>
              <a:t>Al combinar polietileno de alta y baja densidad granulado con fibras n 2% (cascarilla de arroz) para el proceso de extrusión, el material extruido pierde ductilidad, ya que al aplicar fuerza perpendicular en los extremos del perfil en una longitud de 10 cm se produce una fractura sin previo aviso con un alargamiento menor al 5%.</a:t>
            </a:r>
            <a:endParaRPr lang="es-EC" dirty="0" smtClean="0">
              <a:latin typeface="Arial" pitchFamily="34" charset="0"/>
              <a:cs typeface="Arial" pitchFamily="34" charset="0"/>
            </a:endParaRPr>
          </a:p>
          <a:p>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marL="1257300" lvl="2" indent="-342900" algn="just">
              <a:buFont typeface="+mj-lt"/>
              <a:buAutoNum type="arabicPeriod" startAt="8"/>
            </a:pPr>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CONCLUSIONES</a:t>
            </a:r>
            <a:endParaRPr lang="es-EC" sz="2200" b="1" dirty="0">
              <a:latin typeface="Arial" pitchFamily="34" charset="0"/>
              <a:cs typeface="Arial" pitchFamily="34" charset="0"/>
            </a:endParaRPr>
          </a:p>
        </p:txBody>
      </p:sp>
      <p:sp>
        <p:nvSpPr>
          <p:cNvPr id="5" name="4 CuadroTexto"/>
          <p:cNvSpPr txBox="1"/>
          <p:nvPr/>
        </p:nvSpPr>
        <p:spPr>
          <a:xfrm>
            <a:off x="-324544" y="1268760"/>
            <a:ext cx="8784976" cy="5262979"/>
          </a:xfrm>
          <a:prstGeom prst="rect">
            <a:avLst/>
          </a:prstGeom>
          <a:noFill/>
        </p:spPr>
        <p:txBody>
          <a:bodyPr wrap="square" rtlCol="0">
            <a:spAutoFit/>
          </a:bodyPr>
          <a:lstStyle/>
          <a:p>
            <a:pPr algn="just"/>
            <a:r>
              <a:rPr lang="es-EC" dirty="0" smtClean="0">
                <a:latin typeface="Arial" pitchFamily="34" charset="0"/>
                <a:cs typeface="Arial" pitchFamily="34" charset="0"/>
              </a:rPr>
              <a:t> </a:t>
            </a:r>
            <a:r>
              <a:rPr lang="es-ES" dirty="0" smtClean="0"/>
              <a:t> </a:t>
            </a:r>
            <a:endParaRPr lang="es-EC" dirty="0" smtClean="0">
              <a:latin typeface="Arial" pitchFamily="34" charset="0"/>
              <a:cs typeface="Arial" pitchFamily="34" charset="0"/>
            </a:endParaRPr>
          </a:p>
          <a:p>
            <a:pPr marL="1257300" lvl="2" indent="-342900" algn="just">
              <a:buFont typeface="+mj-lt"/>
              <a:buAutoNum type="arabicPeriod" startAt="10"/>
            </a:pPr>
            <a:r>
              <a:rPr lang="es-ES" dirty="0" smtClean="0">
                <a:latin typeface="Arial" pitchFamily="34" charset="0"/>
                <a:cs typeface="Arial" pitchFamily="34" charset="0"/>
              </a:rPr>
              <a:t>Después de realizar un estudio de los materiales existentes en el medio y con el objetivo de disminuir costos, se selecciono para la construcción del molde el acero AISI 1045 con un tratamiento de temple y revenido, con el fin de lograr características mecánicas que cumplan con los parámetros de funcionamiento requeridos por el diseñador para la boquilla de relajación y descarga mientras que para el trompo y placa rompedora se utilizo un acero Bohler M201 ya que esta sección esta expuesta a mayores esfuerzos</a:t>
            </a:r>
          </a:p>
          <a:p>
            <a:pPr marL="1257300" lvl="2" indent="-342900" algn="just">
              <a:buFont typeface="+mj-lt"/>
              <a:buAutoNum type="arabicPeriod" startAt="10"/>
            </a:pPr>
            <a:endParaRPr lang="es-ES" dirty="0" smtClean="0">
              <a:latin typeface="Arial" pitchFamily="34" charset="0"/>
              <a:cs typeface="Arial" pitchFamily="34" charset="0"/>
            </a:endParaRPr>
          </a:p>
          <a:p>
            <a:pPr marL="1257300" lvl="2" indent="-342900" algn="just">
              <a:buFont typeface="+mj-lt"/>
              <a:buAutoNum type="arabicPeriod" startAt="11"/>
            </a:pPr>
            <a:r>
              <a:rPr lang="es-ES" dirty="0" smtClean="0">
                <a:latin typeface="Arial" pitchFamily="34" charset="0"/>
                <a:cs typeface="Arial" pitchFamily="34" charset="0"/>
              </a:rPr>
              <a:t>Los datos obtenidos sobre el proceso de extrusión de plástico de desecho formado de polietileno de alta y baja densidad van a servir para implementar un sistema de reciclaje de desechos plásticos para obtener madera plástica en perfiles rectangulares y cuadrado.</a:t>
            </a:r>
            <a:endParaRPr lang="es-EC" dirty="0" smtClean="0">
              <a:latin typeface="Arial" pitchFamily="34" charset="0"/>
              <a:cs typeface="Arial" pitchFamily="34" charset="0"/>
            </a:endParaRPr>
          </a:p>
          <a:p>
            <a:r>
              <a:rPr lang="es-ES" dirty="0" smtClean="0"/>
              <a:t> </a:t>
            </a:r>
            <a:endParaRPr lang="es-EC" sz="1200" dirty="0" smtClean="0"/>
          </a:p>
          <a:p>
            <a:pPr marL="1257300" lvl="2" indent="-342900">
              <a:buFont typeface="+mj-lt"/>
              <a:buAutoNum type="arabicPeriod" startAt="10"/>
            </a:pPr>
            <a:endParaRPr lang="es-EC" sz="1200" dirty="0" smtClean="0"/>
          </a:p>
          <a:p>
            <a:pPr marL="1257300" lvl="2" indent="-342900" algn="just"/>
            <a:endParaRPr lang="es-ES" dirty="0" smtClean="0">
              <a:latin typeface="Arial" pitchFamily="34" charset="0"/>
              <a:cs typeface="Arial" pitchFamily="34" charset="0"/>
            </a:endParaRPr>
          </a:p>
          <a:p>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marL="1257300" lvl="2" indent="-342900" algn="just">
              <a:buFont typeface="+mj-lt"/>
              <a:buAutoNum type="arabicPeriod" startAt="8"/>
            </a:pPr>
            <a:endParaRPr lang="es-EC"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
        <p:nvSpPr>
          <p:cNvPr id="4" name="1 Título"/>
          <p:cNvSpPr>
            <a:spLocks noGrp="1"/>
          </p:cNvSpPr>
          <p:nvPr>
            <p:ph type="title"/>
          </p:nvPr>
        </p:nvSpPr>
        <p:spPr>
          <a:xfrm>
            <a:off x="457200" y="274638"/>
            <a:ext cx="8229600" cy="1143000"/>
          </a:xfrm>
        </p:spPr>
        <p:txBody>
          <a:bodyPr>
            <a:normAutofit/>
          </a:bodyPr>
          <a:lstStyle/>
          <a:p>
            <a:r>
              <a:rPr lang="es-EC" sz="2200" b="1" dirty="0" smtClean="0">
                <a:latin typeface="Arial" pitchFamily="34" charset="0"/>
                <a:cs typeface="Arial" pitchFamily="34" charset="0"/>
              </a:rPr>
              <a:t>RECOMENDACIONES</a:t>
            </a:r>
            <a:endParaRPr lang="es-EC" sz="2200" b="1" dirty="0">
              <a:latin typeface="Arial" pitchFamily="34" charset="0"/>
              <a:cs typeface="Arial" pitchFamily="34" charset="0"/>
            </a:endParaRPr>
          </a:p>
        </p:txBody>
      </p:sp>
      <p:sp>
        <p:nvSpPr>
          <p:cNvPr id="5" name="4 CuadroTexto"/>
          <p:cNvSpPr txBox="1"/>
          <p:nvPr/>
        </p:nvSpPr>
        <p:spPr>
          <a:xfrm>
            <a:off x="827584" y="1268760"/>
            <a:ext cx="7488832" cy="5170646"/>
          </a:xfrm>
          <a:prstGeom prst="rect">
            <a:avLst/>
          </a:prstGeom>
          <a:noFill/>
        </p:spPr>
        <p:txBody>
          <a:bodyPr wrap="square" rtlCol="0">
            <a:spAutoFit/>
          </a:bodyPr>
          <a:lstStyle/>
          <a:p>
            <a:pPr marL="342900" lvl="2" indent="-342900" algn="just">
              <a:buFont typeface="+mj-lt"/>
              <a:buAutoNum type="arabicPeriod"/>
            </a:pPr>
            <a:r>
              <a:rPr lang="es-EC" dirty="0" smtClean="0">
                <a:latin typeface="Arial" pitchFamily="34" charset="0"/>
                <a:cs typeface="Arial" pitchFamily="34" charset="0"/>
              </a:rPr>
              <a:t> </a:t>
            </a:r>
            <a:r>
              <a:rPr lang="es-ES" dirty="0" smtClean="0">
                <a:latin typeface="Arial" pitchFamily="34" charset="0"/>
                <a:cs typeface="Arial" pitchFamily="34" charset="0"/>
              </a:rPr>
              <a:t>Con el fin de mantener la forma del perfil después del proceso de extrusión se recomienda diseñar y construir un sistema de enfriamiento a la salida del molde.</a:t>
            </a:r>
          </a:p>
          <a:p>
            <a:pPr marL="342900" lvl="2" indent="-342900" algn="just">
              <a:buFont typeface="+mj-lt"/>
              <a:buAutoNum type="arabicPeriod"/>
            </a:pPr>
            <a:endParaRPr lang="es-ES" dirty="0" smtClean="0">
              <a:latin typeface="Arial" pitchFamily="34" charset="0"/>
              <a:cs typeface="Arial" pitchFamily="34" charset="0"/>
            </a:endParaRPr>
          </a:p>
          <a:p>
            <a:pPr marL="342900" lvl="2" indent="-342900" algn="just">
              <a:buFont typeface="+mj-lt"/>
              <a:buAutoNum type="arabicPeriod"/>
            </a:pPr>
            <a:r>
              <a:rPr lang="es-ES" dirty="0" smtClean="0">
                <a:latin typeface="Arial" pitchFamily="34" charset="0"/>
                <a:cs typeface="Arial" pitchFamily="34" charset="0"/>
              </a:rPr>
              <a:t>El secado del plástico granulado en la secadora de aire caliente debe ser a una temperatura máxima de 15 C la niquelina, a esta temperatura y con un movimiento constante se evita la formación de bolas de plástico que no son aptas para la alimentación de la extrusora.  </a:t>
            </a:r>
          </a:p>
          <a:p>
            <a:pPr marL="342900" lvl="2" indent="-342900" algn="just">
              <a:buFont typeface="+mj-lt"/>
              <a:buAutoNum type="arabicPeriod"/>
            </a:pPr>
            <a:endParaRPr lang="es-ES" dirty="0" smtClean="0">
              <a:latin typeface="Arial" pitchFamily="34" charset="0"/>
              <a:cs typeface="Arial" pitchFamily="34" charset="0"/>
            </a:endParaRPr>
          </a:p>
          <a:p>
            <a:pPr marL="342900" lvl="2" indent="-342900" algn="just">
              <a:buFont typeface="+mj-lt"/>
              <a:buAutoNum type="arabicPeriod"/>
            </a:pPr>
            <a:r>
              <a:rPr lang="es-ES" dirty="0" smtClean="0">
                <a:latin typeface="Arial" pitchFamily="34" charset="0"/>
                <a:cs typeface="Arial" pitchFamily="34" charset="0"/>
              </a:rPr>
              <a:t>Para evitar problemas en la zona de alimentación se debe asegurar, que el material que se introduzca a la tolva este totalmente granulado, ya que de no ser así, estas aglomeraciones de plástico (bolas) impedirán el arrastre del material a través del tornillo a la zona de compresión.</a:t>
            </a:r>
            <a:endParaRPr lang="es-EC" dirty="0" smtClean="0">
              <a:latin typeface="Arial" pitchFamily="34" charset="0"/>
              <a:cs typeface="Arial" pitchFamily="34" charset="0"/>
            </a:endParaRPr>
          </a:p>
          <a:p>
            <a:pPr marL="342900" lvl="2" indent="-342900">
              <a:buFont typeface="+mj-lt"/>
              <a:buAutoNum type="arabicPeriod"/>
            </a:pPr>
            <a:endParaRPr lang="es-EC" sz="1200" dirty="0" smtClean="0"/>
          </a:p>
          <a:p>
            <a:r>
              <a:rPr lang="es-ES" dirty="0" smtClean="0"/>
              <a:t> </a:t>
            </a:r>
            <a:endParaRPr lang="es-EC" sz="1200" dirty="0" smtClean="0"/>
          </a:p>
          <a:p>
            <a:pPr marL="342900" lvl="2" indent="-342900">
              <a:buFont typeface="+mj-lt"/>
              <a:buAutoNum type="arabicPeriod"/>
            </a:pPr>
            <a:endParaRPr lang="es-EC" sz="1200" dirty="0" smtClean="0"/>
          </a:p>
          <a:p>
            <a:pPr marL="342900" indent="-342900">
              <a:buFont typeface="+mj-lt"/>
              <a:buAutoNum type="arabicPeriod"/>
            </a:pPr>
            <a:endParaRPr lang="es-EC"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TotalTime>
  <Words>6876</Words>
  <Application>Microsoft Office PowerPoint</Application>
  <PresentationFormat>Presentación en pantalla (4:3)</PresentationFormat>
  <Paragraphs>1094</Paragraphs>
  <Slides>100</Slides>
  <Notes>100</Notes>
  <HiddenSlides>0</HiddenSlides>
  <MMClips>0</MMClips>
  <ScaleCrop>false</ScaleCrop>
  <HeadingPairs>
    <vt:vector size="8" baseType="variant">
      <vt:variant>
        <vt:lpstr>Tema</vt:lpstr>
      </vt:variant>
      <vt:variant>
        <vt:i4>1</vt:i4>
      </vt:variant>
      <vt:variant>
        <vt:lpstr>Vínculos</vt:lpstr>
      </vt:variant>
      <vt:variant>
        <vt:i4>13</vt:i4>
      </vt:variant>
      <vt:variant>
        <vt:lpstr>Servidores OLE incrustados</vt:lpstr>
      </vt:variant>
      <vt:variant>
        <vt:i4>1</vt:i4>
      </vt:variant>
      <vt:variant>
        <vt:lpstr>Títulos de diapositiva</vt:lpstr>
      </vt:variant>
      <vt:variant>
        <vt:i4>100</vt:i4>
      </vt:variant>
    </vt:vector>
  </HeadingPairs>
  <TitlesOfParts>
    <vt:vector size="115" baseType="lpstr">
      <vt:lpstr>Office Theme</vt:lpstr>
      <vt:lpstr>C:\Users\User\Documents\Tesis\CALCULO INGENIERIA FLUJO TOTAL.xmcd\Selection 19 317 124 419</vt:lpstr>
      <vt:lpstr>C:\Users\User\Documents\Tesis\CALCULO INGENIERIA FLUJO TOTAL.xmcd\Selection 19 458 268 511</vt:lpstr>
      <vt:lpstr>C:\Users\User\Documents\Tesis\CALCULO INGENIERIA FLUJO TOTAL.xmcd\Selection 19 565 311 691</vt:lpstr>
      <vt:lpstr>C:\Users\User\Documents\Tesis\CALCULO INGENIERIA FLUJO TOTAL.xmcd\Selection 19 1487 154 1523</vt:lpstr>
      <vt:lpstr>C:\Users\User\Documents\Tesis\CALCULO INGENIERIA FLUJO TOTAL.xmcd\Selection 19 1703 154 1739</vt:lpstr>
      <vt:lpstr>C:\Users\User\Documents\Tesis\CALCULO INGENIERIA FLUJO TOTAL.xmcd\Selection 19 2191 178 2227</vt:lpstr>
      <vt:lpstr>C:\Users\User\Documents\Tesis\CALCULO INGENIERIA FLUJO TOTAL.xmcd\Selection 19 2543 194 2579</vt:lpstr>
      <vt:lpstr>C:\Users\User\Documents\Tesis\CALCULO INGENIERIA FLUJO TOTAL.xmcd\Selection 19 2589 299 2699</vt:lpstr>
      <vt:lpstr>C:\Users\User\Documents\Tesis\CALCULO INGENIERIA FLUJO TOTAL.xmcd\Selection 19 3031 194 3067</vt:lpstr>
      <vt:lpstr>C:\Users\User\Documents\Tesis\CALCULO INGENIERIA FLUJO TOTAL.xmcd\Selection 19 3077 309 3195</vt:lpstr>
      <vt:lpstr>C:\Users\User\Documents\Tesis\CALCULO INGENIERIA FLUJO TOTAL.xmcd\Selection 27 3806 306 4127</vt:lpstr>
      <vt:lpstr>C:\Users\User\Documents\Tesis\CALCULO INGENIERIA FLUJO TOTAL.xmcd\Selection 27 4182 306 4519</vt:lpstr>
      <vt:lpstr>C:\Users\User\Documents\Tesis\CALCULO INGENIERIA FLUJO TOTAL.xmcd\Selection 19 4621 541 4876</vt:lpstr>
      <vt:lpstr>Ecuación</vt:lpstr>
      <vt:lpstr>  </vt:lpstr>
      <vt:lpstr>Diapositiva 2</vt:lpstr>
      <vt:lpstr>Diapositiva 3</vt:lpstr>
      <vt:lpstr>Diapositiva 4</vt:lpstr>
      <vt:lpstr>CLASIFICACIÓN DE LOS PLÁSTICOS</vt:lpstr>
      <vt:lpstr> CAMBIOS FÍSICOS DE LOS PLÁSTICOS POR EFECTO DE LA TEMPERATURA </vt:lpstr>
      <vt:lpstr> CAMBIOS FÍSICOS DE LOS PLÁSTICOS POR EFECTO DE LA TEMPERATURA </vt:lpstr>
      <vt:lpstr>Diapositiva 8</vt:lpstr>
      <vt:lpstr>POLIETILENO LIQUIDO</vt:lpstr>
      <vt:lpstr>Diapositiva 10</vt:lpstr>
      <vt:lpstr>CARACTERISTICAS DE LA EXTRUSORA DEL LABORATORIO DE M.M.</vt:lpstr>
      <vt:lpstr>PRODUCTOS REALIZADOS A BASE DE PLÁSTICO MAS FIBRAS NATURALES </vt:lpstr>
      <vt:lpstr>ZONAS EN EL PROCESO DE EXTRUSIÓN </vt:lpstr>
      <vt:lpstr>ZONA DE ALIMENTACIÓN</vt:lpstr>
      <vt:lpstr>MECANISMOS DE FLUJO</vt:lpstr>
      <vt:lpstr>Diapositiva 16</vt:lpstr>
      <vt:lpstr>FLUJO DE ARRASTRE</vt:lpstr>
      <vt:lpstr>FLUJO DE COMPRESIÓN</vt:lpstr>
      <vt:lpstr>CÁLCULO DEL FLUJO TOTAL CUANDO NO SE CONOCE LA PRESIÓN DENTRO DEL CILINDRO </vt:lpstr>
      <vt:lpstr>Diapositiva 20</vt:lpstr>
      <vt:lpstr>SABIENDO QUE:</vt:lpstr>
      <vt:lpstr>CÁLCULO DE K</vt:lpstr>
      <vt:lpstr>CÁLCULO DE CAUDAL TEÓRICO PERFIL RECTANGULAR</vt:lpstr>
      <vt:lpstr>CÁLCULO DE CAUDAL TEÓRICO PERFIL CUADRADO</vt:lpstr>
      <vt:lpstr>CARACTERÍSTICAS DEL EXTRUSOR Y DE LA MATRIZ</vt:lpstr>
      <vt:lpstr>Diapositiva 26</vt:lpstr>
      <vt:lpstr>PROCESO DE EXTRUSIÓN EN EL MOLDE</vt:lpstr>
      <vt:lpstr>INESTABILIDADES EN LA SALIDA DEL MOLDE </vt:lpstr>
      <vt:lpstr>HINCHAMIENTO EN EL MOLDE </vt:lpstr>
      <vt:lpstr>PRINCIPALES COMPONENTES DE UN CABEZAL DE EXTRUSIÓN  </vt:lpstr>
      <vt:lpstr>Diapositiva 31</vt:lpstr>
      <vt:lpstr>Diapositiva 32</vt:lpstr>
      <vt:lpstr>Diapositiva 33</vt:lpstr>
      <vt:lpstr>Diapositiva 34</vt:lpstr>
      <vt:lpstr>CONDICIONES DE ENTRADA Y SALIDA</vt:lpstr>
      <vt:lpstr>DISTRIBUCIÓN DE PRESIÓN</vt:lpstr>
      <vt:lpstr>DISTRIBUCIÓN DE VELOCIDAD</vt:lpstr>
      <vt:lpstr>FLUJO MÁSICO</vt:lpstr>
      <vt:lpstr>VARIABLES QUE INFLUYEN EN EL FLUJO MÁSICO DENTRO DEL MOLDE </vt:lpstr>
      <vt:lpstr>SIMULACIÓN TERMOMECÁNICA</vt:lpstr>
      <vt:lpstr>TIPO DE ANÁLISIS</vt:lpstr>
      <vt:lpstr>Diapositiva 42</vt:lpstr>
      <vt:lpstr>ESFUERZO DE VON MISES </vt:lpstr>
      <vt:lpstr>Cuadrado:</vt:lpstr>
      <vt:lpstr>DEFORMACIÓN</vt:lpstr>
      <vt:lpstr>Cuadrado:</vt:lpstr>
      <vt:lpstr>DEFORMACIONES UNITARIAS </vt:lpstr>
      <vt:lpstr>Cuadrado</vt:lpstr>
      <vt:lpstr>MATERIAL DEL MOLDE</vt:lpstr>
      <vt:lpstr>ACERO BÖHLER V945 (AISI 1045)</vt:lpstr>
      <vt:lpstr>ACERO BÖHLER V945 (AISI 1045)</vt:lpstr>
      <vt:lpstr>ACERO BÖHLER M201 </vt:lpstr>
      <vt:lpstr>DISEÑO MECÁNICO</vt:lpstr>
      <vt:lpstr>ISO SUPERFICIE</vt:lpstr>
      <vt:lpstr>Variación de esfuerzo y factor de seguridad para distintas temperaturas de funcionamiento molde rectangular</vt:lpstr>
      <vt:lpstr>Cuadrado:</vt:lpstr>
      <vt:lpstr>ISO SUPERFICIE</vt:lpstr>
      <vt:lpstr>Variación de esfuerzo y factor de seguridad para distintas temperaturas de funcionamiento molde cuadrado</vt:lpstr>
      <vt:lpstr>Diapositiva 59</vt:lpstr>
      <vt:lpstr>Diapositiva 60</vt:lpstr>
      <vt:lpstr>Diapositiva 61</vt:lpstr>
      <vt:lpstr>Diapositiva 62</vt:lpstr>
      <vt:lpstr>  PREPARACIÓN DE MATERIA PRIMA </vt:lpstr>
      <vt:lpstr>PREPARACIÓN DE MATERIA PRIMA</vt:lpstr>
      <vt:lpstr>MOLDE COMPLETO</vt:lpstr>
      <vt:lpstr>PRUEBAS PRELIMINARES</vt:lpstr>
      <vt:lpstr>PRUEBAS PRELIMINARES</vt:lpstr>
      <vt:lpstr>OBSERVACIONES</vt:lpstr>
      <vt:lpstr>  ENSAYO 2 </vt:lpstr>
      <vt:lpstr>Diapositiva 70</vt:lpstr>
      <vt:lpstr>Diapositiva 71</vt:lpstr>
      <vt:lpstr>ENSAYO 3 Y 4</vt:lpstr>
      <vt:lpstr>ENSAYO 5</vt:lpstr>
      <vt:lpstr>ENSAYO 5</vt:lpstr>
      <vt:lpstr>ENSAYO 6</vt:lpstr>
      <vt:lpstr>ENSAYO 6</vt:lpstr>
      <vt:lpstr>ENSAYO 7</vt:lpstr>
      <vt:lpstr>ENSAYO 7</vt:lpstr>
      <vt:lpstr>ENSAYO 8</vt:lpstr>
      <vt:lpstr>ENSAYO 9</vt:lpstr>
      <vt:lpstr>ENSAYO 9</vt:lpstr>
      <vt:lpstr>ENSAYO 10</vt:lpstr>
      <vt:lpstr>ENSAYO 11</vt:lpstr>
      <vt:lpstr>ANÁLISIS DE RESULTADOS </vt:lpstr>
      <vt:lpstr>ANÁLISIS DE RESULTADOS </vt:lpstr>
      <vt:lpstr>ANÁLISIS DE RESULTADOS </vt:lpstr>
      <vt:lpstr>ANÁLISIS DE RESULTADOS </vt:lpstr>
      <vt:lpstr>ANÁLISIS DE RESULTADOS</vt:lpstr>
      <vt:lpstr>ANÁLISIS DE RESULTADOS</vt:lpstr>
      <vt:lpstr>ANÁLISIS DE RESULTADOS</vt:lpstr>
      <vt:lpstr>ANÁLISIS DE RESULTADOS</vt:lpstr>
      <vt:lpstr>ANÁLISIS ECONOMICO Y FINANCIERO</vt:lpstr>
      <vt:lpstr>ANÁLISIS ECONOMICO Y FINANCIERO</vt:lpstr>
      <vt:lpstr>ANÁLISIS ECONOMICO Y FINANCIERO</vt:lpstr>
      <vt:lpstr>CONCLUSIONES</vt:lpstr>
      <vt:lpstr>CONCLUSIONES</vt:lpstr>
      <vt:lpstr>CONCLUSIONES</vt:lpstr>
      <vt:lpstr>CONCLUSIONES</vt:lpstr>
      <vt:lpstr>RECOMENDACIONES</vt:lpstr>
      <vt:lpstr>RECOMENDACIONES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una Compactadora Hidráulica de chatarra CON CAPACIDAD DE 70 TONELADAS, de MOVIMIENTO ANGULAR, para la empresa “Recicladora Mejía”  Carlos Alberto rivera rosas Oscar David Mejía Zambrano   Director: Ing. Fernando Montenegro Codirector: Ing. Carlos SuntaxI………….</dc:title>
  <dc:creator>Charly</dc:creator>
  <cp:lastModifiedBy>Usuario</cp:lastModifiedBy>
  <cp:revision>97</cp:revision>
  <dcterms:created xsi:type="dcterms:W3CDTF">2009-11-10T19:49:23Z</dcterms:created>
  <dcterms:modified xsi:type="dcterms:W3CDTF">2011-07-20T03:27:16Z</dcterms:modified>
</cp:coreProperties>
</file>