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rawings/drawing2.xml" ContentType="application/vnd.openxmlformats-officedocument.drawingml.chartshape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charts/chart3.xml" ContentType="application/vnd.openxmlformats-officedocument.drawingml.chart+xml"/>
  <Override PartName="/ppt/charts/chart5.xml" ContentType="application/vnd.openxmlformats-officedocument.drawingml.chart+xml"/>
  <Override PartName="/ppt/drawings/drawing7.xml" ContentType="application/vnd.openxmlformats-officedocument.drawingml.chartshap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drawings/drawing5.xml" ContentType="application/vnd.openxmlformats-officedocument.drawingml.chartshap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3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charts/chart2.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32.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9"/>
  </p:notesMasterIdLst>
  <p:handoutMasterIdLst>
    <p:handoutMasterId r:id="rId40"/>
  </p:handoutMasterIdLst>
  <p:sldIdLst>
    <p:sldId id="256" r:id="rId2"/>
    <p:sldId id="258" r:id="rId3"/>
    <p:sldId id="259" r:id="rId4"/>
    <p:sldId id="260" r:id="rId5"/>
    <p:sldId id="261" r:id="rId6"/>
    <p:sldId id="263" r:id="rId7"/>
    <p:sldId id="264" r:id="rId8"/>
    <p:sldId id="265" r:id="rId9"/>
    <p:sldId id="303" r:id="rId10"/>
    <p:sldId id="301" r:id="rId11"/>
    <p:sldId id="266" r:id="rId12"/>
    <p:sldId id="267" r:id="rId13"/>
    <p:sldId id="283" r:id="rId14"/>
    <p:sldId id="270" r:id="rId15"/>
    <p:sldId id="274" r:id="rId16"/>
    <p:sldId id="275" r:id="rId17"/>
    <p:sldId id="277" r:id="rId18"/>
    <p:sldId id="278" r:id="rId19"/>
    <p:sldId id="279" r:id="rId20"/>
    <p:sldId id="280" r:id="rId21"/>
    <p:sldId id="281" r:id="rId22"/>
    <p:sldId id="284" r:id="rId23"/>
    <p:sldId id="285" r:id="rId24"/>
    <p:sldId id="286" r:id="rId25"/>
    <p:sldId id="287" r:id="rId26"/>
    <p:sldId id="288" r:id="rId27"/>
    <p:sldId id="289" r:id="rId28"/>
    <p:sldId id="291" r:id="rId29"/>
    <p:sldId id="292" r:id="rId30"/>
    <p:sldId id="293" r:id="rId31"/>
    <p:sldId id="294" r:id="rId32"/>
    <p:sldId id="296" r:id="rId33"/>
    <p:sldId id="297" r:id="rId34"/>
    <p:sldId id="295" r:id="rId35"/>
    <p:sldId id="298" r:id="rId36"/>
    <p:sldId id="300" r:id="rId37"/>
    <p:sldId id="304" r:id="rId38"/>
  </p:sldIdLst>
  <p:sldSz cx="9144000" cy="6858000" type="screen4x3"/>
  <p:notesSz cx="6858000" cy="96869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99"/>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84946" autoAdjust="0"/>
  </p:normalViewPr>
  <p:slideViewPr>
    <p:cSldViewPr>
      <p:cViewPr varScale="1">
        <p:scale>
          <a:sx n="88" d="100"/>
          <a:sy n="88" d="100"/>
        </p:scale>
        <p:origin x="-570" y="-96"/>
      </p:cViewPr>
      <p:guideLst>
        <p:guide orient="horz" pos="2160"/>
        <p:guide pos="2880"/>
      </p:guideLst>
    </p:cSldViewPr>
  </p:slideViewPr>
  <p:outlineViewPr>
    <p:cViewPr>
      <p:scale>
        <a:sx n="33" d="100"/>
        <a:sy n="33" d="100"/>
      </p:scale>
      <p:origin x="0" y="18234"/>
    </p:cViewPr>
  </p:outlineViewPr>
  <p:notesTextViewPr>
    <p:cViewPr>
      <p:scale>
        <a:sx n="100" d="100"/>
        <a:sy n="100" d="100"/>
      </p:scale>
      <p:origin x="0" y="0"/>
    </p:cViewPr>
  </p:notesTextViewPr>
  <p:notesViewPr>
    <p:cSldViewPr>
      <p:cViewPr varScale="1">
        <p:scale>
          <a:sx n="52" d="100"/>
          <a:sy n="52" d="100"/>
        </p:scale>
        <p:origin x="-2826" y="-108"/>
      </p:cViewPr>
      <p:guideLst>
        <p:guide orient="horz" pos="3051"/>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Familia%20Andrade\Documents\Anita\Tesis\Tabulaci&#243;n%20y%20gr&#225;ficos%20encuesta%20motivaci&#243;n-%20Ingl&#233;s.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Users\Familia%20Andrade\Documents\Anita\Tesis\Tabulaci&#243;n%20y%20gr&#225;ficos%20encuesta%20motivaci&#243;n-%20Ingl&#233;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M:\AA\Tesis\Tabulaci&#243;n%20y%20gr&#225;ficos%20encuesta%20motivaci&#243;n-%20Ingl&#233;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M:\AA\Tesis\Tabulaci&#243;n%20y%20gr&#225;ficos%20encuesta%20motivaci&#243;n-%20Ingl&#233;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Familia%20Andrade\Documents\Anita\Tesis\Tabulaci&#243;n%20y%20gr&#225;ficos%20encuesta%20motivaci&#243;n-%20Ingl&#233;s.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Familia%20Andrade\Documents\Anita\Tesis\Tabulaci&#243;n%20y%20gr&#225;ficos%20encuesta%20motivaci&#243;n-%20Ingl&#233;s.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Familia%20Andrade\Documents\Anita\Tesis\Tabulaci&#243;n%20y%20gr&#225;ficos%20encuesta%20motivaci&#243;n-%20Ingl&#233;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Familia%20Andrade\Documents\Anita\Tesis\Tabulaci&#243;n%20y%20gr&#225;ficos%20encuesta%20motivaci&#243;n-%20Ingl&#233;s.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Familia%20Andrade\Documents\Anita\Tesis\Tabulaci&#243;n%20y%20gr&#225;ficos%20encuesta%20motivaci&#243;n-%20Ingl&#233;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Familia%20Andrade\Documents\Anita\Tesis\Tabulaci&#243;n%20y%20gr&#225;ficos%20encuesta%20motivaci&#243;n-%20Ingl&#233;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lang="es-ES"/>
            </a:pPr>
            <a:r>
              <a:rPr lang="es-ES"/>
              <a:t>8.  I am willing to make an effort to learn English. </a:t>
            </a:r>
          </a:p>
        </c:rich>
      </c:tx>
      <c:layout/>
    </c:title>
    <c:view3D>
      <c:rotX val="30"/>
      <c:perspective val="30"/>
    </c:view3D>
    <c:plotArea>
      <c:layout/>
      <c:pie3DChart>
        <c:varyColors val="1"/>
        <c:ser>
          <c:idx val="0"/>
          <c:order val="0"/>
          <c:tx>
            <c:strRef>
              <c:f>Resultados!$A$12:$B$12</c:f>
              <c:strCache>
                <c:ptCount val="1"/>
                <c:pt idx="0">
                  <c:v>8  I am willing to make an effort to learn English. </c:v>
                </c:pt>
              </c:strCache>
            </c:strRef>
          </c:tx>
          <c:dLbls>
            <c:txPr>
              <a:bodyPr/>
              <a:lstStyle/>
              <a:p>
                <a:pPr>
                  <a:defRPr lang="es-ES"/>
                </a:pPr>
                <a:endParaRPr lang="en-US"/>
              </a:p>
            </c:txPr>
            <c:showVal val="1"/>
            <c:showLeaderLines val="1"/>
          </c:dLbls>
          <c:cat>
            <c:strRef>
              <c:f>Resultados!$D$4:$N$4</c:f>
              <c:strCache>
                <c:ptCount val="6"/>
                <c:pt idx="0">
                  <c:v>% 
Totally Agree</c:v>
                </c:pt>
                <c:pt idx="1">
                  <c:v>%
Agree</c:v>
                </c:pt>
                <c:pt idx="2">
                  <c:v>%
Neither agree nor disagree</c:v>
                </c:pt>
                <c:pt idx="3">
                  <c:v>%
Disagree</c:v>
                </c:pt>
                <c:pt idx="4">
                  <c:v>%
Totally disagree</c:v>
                </c:pt>
                <c:pt idx="5">
                  <c:v>%
Did not answer</c:v>
                </c:pt>
              </c:strCache>
            </c:strRef>
          </c:cat>
          <c:val>
            <c:numRef>
              <c:f>Resultados!$C$12:$N$12</c:f>
              <c:numCache>
                <c:formatCode>0.00</c:formatCode>
                <c:ptCount val="6"/>
                <c:pt idx="0">
                  <c:v>58.064516129032256</c:v>
                </c:pt>
                <c:pt idx="1">
                  <c:v>34.408602150537625</c:v>
                </c:pt>
                <c:pt idx="2">
                  <c:v>4.3010752688171845</c:v>
                </c:pt>
                <c:pt idx="3">
                  <c:v>0</c:v>
                </c:pt>
                <c:pt idx="4">
                  <c:v>2.150537634408602</c:v>
                </c:pt>
                <c:pt idx="5">
                  <c:v>1.0752688172042923</c:v>
                </c:pt>
              </c:numCache>
            </c:numRef>
          </c:val>
        </c:ser>
      </c:pie3DChart>
    </c:plotArea>
    <c:legend>
      <c:legendPos val="r"/>
      <c:layout/>
      <c:txPr>
        <a:bodyPr/>
        <a:lstStyle/>
        <a:p>
          <a:pPr rtl="0">
            <a:defRPr lang="es-ES"/>
          </a:pPr>
          <a:endParaRPr lang="en-US"/>
        </a:p>
      </c:txPr>
    </c:legend>
    <c:plotVisOnly val="1"/>
  </c:chart>
  <c:spPr>
    <a:gradFill>
      <a:gsLst>
        <a:gs pos="0">
          <a:srgbClr val="FBEAC7"/>
        </a:gs>
        <a:gs pos="17999">
          <a:srgbClr val="FEE7F2"/>
        </a:gs>
        <a:gs pos="36000">
          <a:srgbClr val="FAC77D"/>
        </a:gs>
        <a:gs pos="61000">
          <a:srgbClr val="FBA97D"/>
        </a:gs>
        <a:gs pos="82001">
          <a:srgbClr val="FBD49C"/>
        </a:gs>
        <a:gs pos="100000">
          <a:srgbClr val="FEE7F2"/>
        </a:gs>
      </a:gsLst>
      <a:lin ang="5400000" scaled="0"/>
    </a:gradFill>
  </c:sp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s-ES"/>
            </a:pPr>
            <a:r>
              <a:rPr lang="en-US"/>
              <a:t>22.   I feel demotivated if the academy changes the teachers all the time. </a:t>
            </a:r>
          </a:p>
        </c:rich>
      </c:tx>
      <c:layout/>
    </c:title>
    <c:view3D>
      <c:rotX val="30"/>
      <c:perspective val="30"/>
    </c:view3D>
    <c:plotArea>
      <c:layout>
        <c:manualLayout>
          <c:layoutTarget val="inner"/>
          <c:xMode val="edge"/>
          <c:yMode val="edge"/>
          <c:x val="6.2449470955548328E-2"/>
          <c:y val="0.30574918435104431"/>
          <c:w val="0.60581574660716264"/>
          <c:h val="0.68401373338384885"/>
        </c:manualLayout>
      </c:layout>
      <c:pie3DChart>
        <c:varyColors val="1"/>
        <c:ser>
          <c:idx val="0"/>
          <c:order val="0"/>
          <c:tx>
            <c:strRef>
              <c:f>Resultados!$A$26:$B$26</c:f>
              <c:strCache>
                <c:ptCount val="1"/>
                <c:pt idx="0">
                  <c:v>22 I feel demotivated if the academy changes the teachers all the time. </c:v>
                </c:pt>
              </c:strCache>
            </c:strRef>
          </c:tx>
          <c:dLbls>
            <c:txPr>
              <a:bodyPr/>
              <a:lstStyle/>
              <a:p>
                <a:pPr>
                  <a:defRPr lang="es-ES"/>
                </a:pPr>
                <a:endParaRPr lang="en-US"/>
              </a:p>
            </c:txPr>
            <c:showVal val="1"/>
            <c:showLeaderLines val="1"/>
          </c:dLbls>
          <c:cat>
            <c:strRef>
              <c:f>Resultados!$D$4:$N$4</c:f>
              <c:strCache>
                <c:ptCount val="6"/>
                <c:pt idx="0">
                  <c:v>% 
Totally Agree</c:v>
                </c:pt>
                <c:pt idx="1">
                  <c:v>%
Agree</c:v>
                </c:pt>
                <c:pt idx="2">
                  <c:v>%
Neither agree nor disagree</c:v>
                </c:pt>
                <c:pt idx="3">
                  <c:v>%
Disagree</c:v>
                </c:pt>
                <c:pt idx="4">
                  <c:v>%
Totally disagree</c:v>
                </c:pt>
                <c:pt idx="5">
                  <c:v>%
Did not answer</c:v>
                </c:pt>
              </c:strCache>
            </c:strRef>
          </c:cat>
          <c:val>
            <c:numRef>
              <c:f>Resultados!$C$26:$N$26</c:f>
              <c:numCache>
                <c:formatCode>0.00</c:formatCode>
                <c:ptCount val="6"/>
                <c:pt idx="0">
                  <c:v>46.236559139785214</c:v>
                </c:pt>
                <c:pt idx="1">
                  <c:v>10.752688172043024</c:v>
                </c:pt>
                <c:pt idx="2">
                  <c:v>8.6021505376344098</c:v>
                </c:pt>
                <c:pt idx="3">
                  <c:v>11.827956989247324</c:v>
                </c:pt>
                <c:pt idx="4">
                  <c:v>22.580645161290324</c:v>
                </c:pt>
                <c:pt idx="5">
                  <c:v>0</c:v>
                </c:pt>
              </c:numCache>
            </c:numRef>
          </c:val>
        </c:ser>
      </c:pie3DChart>
    </c:plotArea>
    <c:legend>
      <c:legendPos val="r"/>
      <c:layout>
        <c:manualLayout>
          <c:xMode val="edge"/>
          <c:yMode val="edge"/>
          <c:x val="0.7379708735589785"/>
          <c:y val="0.22565581980561178"/>
          <c:w val="0.25114484887994787"/>
          <c:h val="0.61699407741594015"/>
        </c:manualLayout>
      </c:layout>
      <c:txPr>
        <a:bodyPr/>
        <a:lstStyle/>
        <a:p>
          <a:pPr rtl="0">
            <a:defRPr lang="es-ES" sz="1100"/>
          </a:pPr>
          <a:endParaRPr lang="en-US"/>
        </a:p>
      </c:txPr>
    </c:legend>
    <c:plotVisOnly val="1"/>
  </c:chart>
  <c:spPr>
    <a:gradFill>
      <a:gsLst>
        <a:gs pos="0">
          <a:srgbClr val="FBEAC7"/>
        </a:gs>
        <a:gs pos="17999">
          <a:srgbClr val="FEE7F2"/>
        </a:gs>
        <a:gs pos="36000">
          <a:srgbClr val="FAC77D"/>
        </a:gs>
        <a:gs pos="61000">
          <a:srgbClr val="FBA97D"/>
        </a:gs>
        <a:gs pos="82001">
          <a:srgbClr val="FBD49C"/>
        </a:gs>
        <a:gs pos="100000">
          <a:srgbClr val="FEE7F2"/>
        </a:gs>
      </a:gsLst>
      <a:lin ang="5400000" scaled="0"/>
    </a:gradFill>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s-ES"/>
            </a:pPr>
            <a:r>
              <a:rPr lang="en-US"/>
              <a:t>2.  Learning English is easy</a:t>
            </a:r>
          </a:p>
        </c:rich>
      </c:tx>
      <c:layout/>
    </c:title>
    <c:view3D>
      <c:rotX val="30"/>
      <c:perspective val="30"/>
    </c:view3D>
    <c:plotArea>
      <c:layout>
        <c:manualLayout>
          <c:layoutTarget val="inner"/>
          <c:xMode val="edge"/>
          <c:yMode val="edge"/>
          <c:x val="7.4382607834398137E-2"/>
          <c:y val="0.20006557919515075"/>
          <c:w val="0.5281517357500124"/>
          <c:h val="0.69108198151448863"/>
        </c:manualLayout>
      </c:layout>
      <c:pie3DChart>
        <c:varyColors val="1"/>
        <c:ser>
          <c:idx val="1"/>
          <c:order val="1"/>
          <c:tx>
            <c:strRef>
              <c:f>Resultados!$A$6:$B$6</c:f>
              <c:strCache>
                <c:ptCount val="1"/>
                <c:pt idx="0">
                  <c:v>2 Learning English is easy</c:v>
                </c:pt>
              </c:strCache>
            </c:strRef>
          </c:tx>
          <c:dLbls>
            <c:dLbl>
              <c:idx val="0"/>
              <c:layout>
                <c:manualLayout>
                  <c:x val="3.5220125786163563E-2"/>
                  <c:y val="-4.2024832855778495E-2"/>
                </c:manualLayout>
              </c:layout>
              <c:dLblPos val="outEnd"/>
              <c:showVal val="1"/>
            </c:dLbl>
            <c:dLbl>
              <c:idx val="1"/>
              <c:layout>
                <c:manualLayout>
                  <c:x val="-5.0314465408805081E-3"/>
                  <c:y val="2.6743075453677156E-2"/>
                </c:manualLayout>
              </c:layout>
              <c:dLblPos val="outEnd"/>
              <c:showVal val="1"/>
            </c:dLbl>
            <c:dLbl>
              <c:idx val="2"/>
              <c:layout>
                <c:manualLayout>
                  <c:x val="-1.509433962264151E-2"/>
                  <c:y val="-8.4049665711556906E-2"/>
                </c:manualLayout>
              </c:layout>
              <c:dLblPos val="outEnd"/>
              <c:showVal val="1"/>
            </c:dLbl>
            <c:txPr>
              <a:bodyPr/>
              <a:lstStyle/>
              <a:p>
                <a:pPr>
                  <a:defRPr lang="es-ES"/>
                </a:pPr>
                <a:endParaRPr lang="en-US"/>
              </a:p>
            </c:txPr>
            <c:dLblPos val="outEnd"/>
            <c:showVal val="1"/>
            <c:showLeaderLines val="1"/>
          </c:dLbls>
          <c:val>
            <c:numRef>
              <c:f>Resultados!$C$6:$N$6</c:f>
              <c:numCache>
                <c:formatCode>0.00</c:formatCode>
                <c:ptCount val="6"/>
                <c:pt idx="0">
                  <c:v>7.5268817204301079</c:v>
                </c:pt>
                <c:pt idx="1">
                  <c:v>37.634408602150536</c:v>
                </c:pt>
                <c:pt idx="2">
                  <c:v>43.010752688172062</c:v>
                </c:pt>
                <c:pt idx="3">
                  <c:v>7.5268817204301079</c:v>
                </c:pt>
                <c:pt idx="4">
                  <c:v>3.2258064516129044</c:v>
                </c:pt>
                <c:pt idx="5">
                  <c:v>1.0752688172043003</c:v>
                </c:pt>
              </c:numCache>
            </c:numRef>
          </c:val>
        </c:ser>
        <c:ser>
          <c:idx val="0"/>
          <c:order val="0"/>
          <c:tx>
            <c:strRef>
              <c:f>Resultados!$A$5:$B$5</c:f>
              <c:strCache>
                <c:ptCount val="1"/>
                <c:pt idx="0">
                  <c:v>1 I like the English Language</c:v>
                </c:pt>
              </c:strCache>
            </c:strRef>
          </c:tx>
          <c:dLbls>
            <c:txPr>
              <a:bodyPr/>
              <a:lstStyle/>
              <a:p>
                <a:pPr>
                  <a:defRPr lang="es-ES"/>
                </a:pPr>
                <a:endParaRPr lang="en-US"/>
              </a:p>
            </c:txPr>
            <c:showVal val="1"/>
            <c:showLeaderLines val="1"/>
          </c:dLbls>
          <c:cat>
            <c:strRef>
              <c:f>Resultados!$C$4:$N$4</c:f>
              <c:strCache>
                <c:ptCount val="6"/>
                <c:pt idx="0">
                  <c:v>% 
Totally Agree</c:v>
                </c:pt>
                <c:pt idx="1">
                  <c:v>%
Agree</c:v>
                </c:pt>
                <c:pt idx="2">
                  <c:v>%
Neither agree nor disagree</c:v>
                </c:pt>
                <c:pt idx="3">
                  <c:v>%
Disagree</c:v>
                </c:pt>
                <c:pt idx="4">
                  <c:v>%
Totally disagree</c:v>
                </c:pt>
                <c:pt idx="5">
                  <c:v>%
Did not answer</c:v>
                </c:pt>
              </c:strCache>
            </c:strRef>
          </c:cat>
          <c:val>
            <c:numRef>
              <c:f>Resultados!$C$5:$N$5</c:f>
              <c:numCache>
                <c:formatCode>0.00</c:formatCode>
                <c:ptCount val="6"/>
                <c:pt idx="0">
                  <c:v>56.989247311827945</c:v>
                </c:pt>
                <c:pt idx="1">
                  <c:v>25.806451612903224</c:v>
                </c:pt>
                <c:pt idx="2">
                  <c:v>10.752688172043015</c:v>
                </c:pt>
                <c:pt idx="3">
                  <c:v>3.2258064516129044</c:v>
                </c:pt>
                <c:pt idx="4">
                  <c:v>3.2258064516129044</c:v>
                </c:pt>
                <c:pt idx="5">
                  <c:v>0</c:v>
                </c:pt>
              </c:numCache>
            </c:numRef>
          </c:val>
        </c:ser>
      </c:pie3DChart>
    </c:plotArea>
    <c:legend>
      <c:legendPos val="r"/>
      <c:layout>
        <c:manualLayout>
          <c:xMode val="edge"/>
          <c:yMode val="edge"/>
          <c:x val="0.73842053224404913"/>
          <c:y val="0.21581755624084223"/>
          <c:w val="0.24972769701274727"/>
          <c:h val="0.57960905757390757"/>
        </c:manualLayout>
      </c:layout>
      <c:txPr>
        <a:bodyPr/>
        <a:lstStyle/>
        <a:p>
          <a:pPr>
            <a:defRPr lang="es-ES"/>
          </a:pPr>
          <a:endParaRPr lang="en-US"/>
        </a:p>
      </c:txPr>
    </c:legend>
    <c:plotVisOnly val="1"/>
  </c:chart>
  <c:spPr>
    <a:gradFill>
      <a:gsLst>
        <a:gs pos="0">
          <a:srgbClr val="FBEAC7"/>
        </a:gs>
        <a:gs pos="17999">
          <a:srgbClr val="FEE7F2"/>
        </a:gs>
        <a:gs pos="36000">
          <a:srgbClr val="FAC77D"/>
        </a:gs>
        <a:gs pos="61000">
          <a:srgbClr val="FBA97D"/>
        </a:gs>
        <a:gs pos="82001">
          <a:srgbClr val="FBD49C"/>
        </a:gs>
        <a:gs pos="100000">
          <a:srgbClr val="FEE7F2"/>
        </a:gs>
      </a:gsLst>
      <a:lin ang="5400000" scaled="0"/>
    </a:gradFill>
  </c:sp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s-ES"/>
            </a:pPr>
            <a:r>
              <a:rPr lang="en-US"/>
              <a:t>34. The teacher is committed with the students' learning. </a:t>
            </a:r>
          </a:p>
        </c:rich>
      </c:tx>
      <c:layout/>
    </c:title>
    <c:view3D>
      <c:rotX val="30"/>
      <c:perspective val="30"/>
    </c:view3D>
    <c:plotArea>
      <c:layout>
        <c:manualLayout>
          <c:layoutTarget val="inner"/>
          <c:xMode val="edge"/>
          <c:yMode val="edge"/>
          <c:x val="6.9325214127231596E-2"/>
          <c:y val="0.24704416051230901"/>
          <c:w val="0.60662754435081945"/>
          <c:h val="0.6992179202875578"/>
        </c:manualLayout>
      </c:layout>
      <c:pie3DChart>
        <c:varyColors val="1"/>
        <c:ser>
          <c:idx val="0"/>
          <c:order val="0"/>
          <c:tx>
            <c:strRef>
              <c:f>Resultados!$A$38:$B$38</c:f>
              <c:strCache>
                <c:ptCount val="1"/>
                <c:pt idx="0">
                  <c:v>34 The teacher is committed with the students' learning. </c:v>
                </c:pt>
              </c:strCache>
            </c:strRef>
          </c:tx>
          <c:dPt>
            <c:idx val="2"/>
            <c:explosion val="29"/>
          </c:dPt>
          <c:dPt>
            <c:idx val="4"/>
            <c:explosion val="36"/>
          </c:dPt>
          <c:dLbls>
            <c:dLbl>
              <c:idx val="3"/>
              <c:layout>
                <c:manualLayout>
                  <c:x val="-2.9708216193161115E-2"/>
                  <c:y val="-6.8292685841396764E-2"/>
                </c:manualLayout>
              </c:layout>
              <c:dLblPos val="outEnd"/>
              <c:showVal val="1"/>
            </c:dLbl>
            <c:dLbl>
              <c:idx val="5"/>
              <c:layout>
                <c:manualLayout>
                  <c:x val="4.4562324289741814E-2"/>
                  <c:y val="-2.6558266716098702E-2"/>
                </c:manualLayout>
              </c:layout>
              <c:dLblPos val="outEnd"/>
              <c:showVal val="1"/>
            </c:dLbl>
            <c:txPr>
              <a:bodyPr/>
              <a:lstStyle/>
              <a:p>
                <a:pPr>
                  <a:defRPr lang="es-ES"/>
                </a:pPr>
                <a:endParaRPr lang="en-US"/>
              </a:p>
            </c:txPr>
            <c:dLblPos val="outEnd"/>
            <c:showVal val="1"/>
            <c:showLeaderLines val="1"/>
          </c:dLbls>
          <c:cat>
            <c:strRef>
              <c:f>Resultados!$D$4:$N$4</c:f>
              <c:strCache>
                <c:ptCount val="6"/>
                <c:pt idx="0">
                  <c:v>% 
Totally Agree</c:v>
                </c:pt>
                <c:pt idx="1">
                  <c:v>%
Agree</c:v>
                </c:pt>
                <c:pt idx="2">
                  <c:v>%
Neither agree nor disagree</c:v>
                </c:pt>
                <c:pt idx="3">
                  <c:v>%
Disagree</c:v>
                </c:pt>
                <c:pt idx="4">
                  <c:v>%
Totally disagree</c:v>
                </c:pt>
                <c:pt idx="5">
                  <c:v>%
Did not answer</c:v>
                </c:pt>
              </c:strCache>
            </c:strRef>
          </c:cat>
          <c:val>
            <c:numRef>
              <c:f>Resultados!$C$38:$N$38</c:f>
              <c:numCache>
                <c:formatCode>0.00</c:formatCode>
                <c:ptCount val="6"/>
                <c:pt idx="0">
                  <c:v>72.043010752688133</c:v>
                </c:pt>
                <c:pt idx="1">
                  <c:v>13.978494623655921</c:v>
                </c:pt>
                <c:pt idx="2">
                  <c:v>11.827956989247317</c:v>
                </c:pt>
                <c:pt idx="3">
                  <c:v>0</c:v>
                </c:pt>
                <c:pt idx="4">
                  <c:v>2.150537634408602</c:v>
                </c:pt>
                <c:pt idx="5">
                  <c:v>0</c:v>
                </c:pt>
              </c:numCache>
            </c:numRef>
          </c:val>
        </c:ser>
      </c:pie3DChart>
    </c:plotArea>
    <c:legend>
      <c:legendPos val="r"/>
      <c:layout/>
      <c:txPr>
        <a:bodyPr/>
        <a:lstStyle/>
        <a:p>
          <a:pPr rtl="0">
            <a:defRPr lang="es-ES"/>
          </a:pPr>
          <a:endParaRPr lang="en-US"/>
        </a:p>
      </c:txPr>
    </c:legend>
    <c:plotVisOnly val="1"/>
  </c:chart>
  <c:spPr>
    <a:gradFill>
      <a:gsLst>
        <a:gs pos="0">
          <a:srgbClr val="FBEAC7"/>
        </a:gs>
        <a:gs pos="17999">
          <a:srgbClr val="FEE7F2"/>
        </a:gs>
        <a:gs pos="36000">
          <a:srgbClr val="FAC77D"/>
        </a:gs>
        <a:gs pos="61000">
          <a:srgbClr val="FBA97D"/>
        </a:gs>
        <a:gs pos="82001">
          <a:srgbClr val="FBD49C"/>
        </a:gs>
        <a:gs pos="100000">
          <a:srgbClr val="FEE7F2"/>
        </a:gs>
      </a:gsLst>
      <a:lin ang="5400000" scaled="0"/>
    </a:gradFill>
  </c:sp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s-ES"/>
            </a:pPr>
            <a:r>
              <a:rPr lang="en-US"/>
              <a:t>11. I feel well in this group</a:t>
            </a:r>
          </a:p>
        </c:rich>
      </c:tx>
      <c:layout/>
    </c:title>
    <c:view3D>
      <c:rotX val="30"/>
      <c:perspective val="30"/>
    </c:view3D>
    <c:plotArea>
      <c:layout/>
      <c:pie3DChart>
        <c:varyColors val="1"/>
        <c:ser>
          <c:idx val="0"/>
          <c:order val="0"/>
          <c:tx>
            <c:strRef>
              <c:f>Resultados!$A$15:$B$15</c:f>
              <c:strCache>
                <c:ptCount val="1"/>
                <c:pt idx="0">
                  <c:v>11 I feel well in this group</c:v>
                </c:pt>
              </c:strCache>
            </c:strRef>
          </c:tx>
          <c:explosion val="3"/>
          <c:dLbls>
            <c:txPr>
              <a:bodyPr/>
              <a:lstStyle/>
              <a:p>
                <a:pPr>
                  <a:defRPr lang="es-ES"/>
                </a:pPr>
                <a:endParaRPr lang="en-US"/>
              </a:p>
            </c:txPr>
            <c:showVal val="1"/>
            <c:showLeaderLines val="1"/>
          </c:dLbls>
          <c:cat>
            <c:strRef>
              <c:f>Resultados!$D$4:$N$4</c:f>
              <c:strCache>
                <c:ptCount val="6"/>
                <c:pt idx="0">
                  <c:v>% 
Totally Agree</c:v>
                </c:pt>
                <c:pt idx="1">
                  <c:v>%
Agree</c:v>
                </c:pt>
                <c:pt idx="2">
                  <c:v>%
Neither agree nor disagree</c:v>
                </c:pt>
                <c:pt idx="3">
                  <c:v>%
Disagree</c:v>
                </c:pt>
                <c:pt idx="4">
                  <c:v>%
Totally disagree</c:v>
                </c:pt>
                <c:pt idx="5">
                  <c:v>%
Did not answer</c:v>
                </c:pt>
              </c:strCache>
            </c:strRef>
          </c:cat>
          <c:val>
            <c:numRef>
              <c:f>Resultados!$C$15:$N$15</c:f>
              <c:numCache>
                <c:formatCode>0.00</c:formatCode>
                <c:ptCount val="6"/>
                <c:pt idx="0">
                  <c:v>70.967741935483858</c:v>
                </c:pt>
                <c:pt idx="1">
                  <c:v>17.204301075268816</c:v>
                </c:pt>
                <c:pt idx="2">
                  <c:v>5.3763440860215104</c:v>
                </c:pt>
                <c:pt idx="3">
                  <c:v>0</c:v>
                </c:pt>
                <c:pt idx="4">
                  <c:v>5.3763440860215104</c:v>
                </c:pt>
                <c:pt idx="5">
                  <c:v>1.0752688172042923</c:v>
                </c:pt>
              </c:numCache>
            </c:numRef>
          </c:val>
        </c:ser>
      </c:pie3DChart>
    </c:plotArea>
    <c:legend>
      <c:legendPos val="r"/>
      <c:layout>
        <c:manualLayout>
          <c:xMode val="edge"/>
          <c:yMode val="edge"/>
          <c:x val="0.74685861896337491"/>
          <c:y val="0.22811813083097318"/>
          <c:w val="0.2416719272625906"/>
          <c:h val="0.62154086569663713"/>
        </c:manualLayout>
      </c:layout>
      <c:txPr>
        <a:bodyPr/>
        <a:lstStyle/>
        <a:p>
          <a:pPr rtl="0">
            <a:defRPr lang="es-ES"/>
          </a:pPr>
          <a:endParaRPr lang="en-US"/>
        </a:p>
      </c:txPr>
    </c:legend>
    <c:plotVisOnly val="1"/>
  </c:chart>
  <c:spPr>
    <a:gradFill>
      <a:gsLst>
        <a:gs pos="0">
          <a:srgbClr val="FBEAC7"/>
        </a:gs>
        <a:gs pos="17999">
          <a:srgbClr val="FEE7F2"/>
        </a:gs>
        <a:gs pos="36000">
          <a:srgbClr val="FAC77D"/>
        </a:gs>
        <a:gs pos="61000">
          <a:srgbClr val="FBA97D"/>
        </a:gs>
        <a:gs pos="82001">
          <a:srgbClr val="FBD49C"/>
        </a:gs>
        <a:gs pos="100000">
          <a:srgbClr val="FEE7F2"/>
        </a:gs>
      </a:gsLst>
      <a:lin ang="5400000" scaled="0"/>
    </a:gradFill>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s-ES"/>
            </a:pPr>
            <a:r>
              <a:rPr lang="en-US" dirty="0"/>
              <a:t>4.  I really do not like </a:t>
            </a:r>
            <a:r>
              <a:rPr lang="en-US" dirty="0">
                <a:solidFill>
                  <a:srgbClr val="FF3300"/>
                </a:solidFill>
              </a:rPr>
              <a:t>the process </a:t>
            </a:r>
            <a:r>
              <a:rPr lang="en-US" dirty="0"/>
              <a:t>to learn English and I do it only because I need to learn. </a:t>
            </a:r>
          </a:p>
        </c:rich>
      </c:tx>
      <c:layout/>
    </c:title>
    <c:view3D>
      <c:rotX val="30"/>
      <c:perspective val="30"/>
    </c:view3D>
    <c:plotArea>
      <c:layout/>
      <c:pie3DChart>
        <c:varyColors val="1"/>
        <c:ser>
          <c:idx val="0"/>
          <c:order val="0"/>
          <c:tx>
            <c:strRef>
              <c:f>Resultados!$A$8:$B$8</c:f>
              <c:strCache>
                <c:ptCount val="1"/>
                <c:pt idx="0">
                  <c:v>4  I really do not like the process to learn English and I do it only because I need to learn. </c:v>
                </c:pt>
              </c:strCache>
            </c:strRef>
          </c:tx>
          <c:dLbls>
            <c:txPr>
              <a:bodyPr/>
              <a:lstStyle/>
              <a:p>
                <a:pPr>
                  <a:defRPr lang="es-ES"/>
                </a:pPr>
                <a:endParaRPr lang="en-US"/>
              </a:p>
            </c:txPr>
            <c:dLblPos val="bestFit"/>
            <c:showPercent val="1"/>
            <c:separator>
</c:separator>
            <c:showLeaderLines val="1"/>
          </c:dLbls>
          <c:cat>
            <c:strRef>
              <c:f>Resultados!$D$4:$N$4</c:f>
              <c:strCache>
                <c:ptCount val="6"/>
                <c:pt idx="0">
                  <c:v>% 
Totally Agree</c:v>
                </c:pt>
                <c:pt idx="1">
                  <c:v>%
Agree</c:v>
                </c:pt>
                <c:pt idx="2">
                  <c:v>%
Neither agree nor disagree</c:v>
                </c:pt>
                <c:pt idx="3">
                  <c:v>%
Disagree</c:v>
                </c:pt>
                <c:pt idx="4">
                  <c:v>%
Totally disagree</c:v>
                </c:pt>
                <c:pt idx="5">
                  <c:v>%
Did not answer</c:v>
                </c:pt>
              </c:strCache>
            </c:strRef>
          </c:cat>
          <c:val>
            <c:numRef>
              <c:f>Resultados!$C$8:$N$8</c:f>
              <c:numCache>
                <c:formatCode>0.00</c:formatCode>
                <c:ptCount val="6"/>
                <c:pt idx="0">
                  <c:v>7.5268817204301079</c:v>
                </c:pt>
                <c:pt idx="1">
                  <c:v>6.4516129032258114</c:v>
                </c:pt>
                <c:pt idx="2">
                  <c:v>9.6774193548387206</c:v>
                </c:pt>
                <c:pt idx="3">
                  <c:v>33.333333333333336</c:v>
                </c:pt>
                <c:pt idx="4">
                  <c:v>39.784946236559406</c:v>
                </c:pt>
                <c:pt idx="5">
                  <c:v>3.2258064516129052</c:v>
                </c:pt>
              </c:numCache>
            </c:numRef>
          </c:val>
        </c:ser>
        <c:ser>
          <c:idx val="1"/>
          <c:order val="1"/>
          <c:tx>
            <c:strRef>
              <c:f>Resultados!$D$4:$N$4</c:f>
              <c:strCache>
                <c:ptCount val="1"/>
                <c:pt idx="0">
                  <c:v>% 
Totally Agree 2 %
Agree 3 %
Neither agree nor disagree 4 %
Disagree 5 %
Totally disagree No contesta %
Did not answer</c:v>
                </c:pt>
              </c:strCache>
            </c:strRef>
          </c:tx>
          <c:cat>
            <c:strRef>
              <c:f>Resultados!$D$4:$N$4</c:f>
              <c:strCache>
                <c:ptCount val="6"/>
                <c:pt idx="0">
                  <c:v>% 
Totally Agree</c:v>
                </c:pt>
                <c:pt idx="1">
                  <c:v>%
Agree</c:v>
                </c:pt>
                <c:pt idx="2">
                  <c:v>%
Neither agree nor disagree</c:v>
                </c:pt>
                <c:pt idx="3">
                  <c:v>%
Disagree</c:v>
                </c:pt>
                <c:pt idx="4">
                  <c:v>%
Totally disagree</c:v>
                </c:pt>
                <c:pt idx="5">
                  <c:v>%
Did not answer</c:v>
                </c:pt>
              </c:strCache>
            </c:strRef>
          </c:cat>
          <c:val>
            <c:numLit>
              <c:formatCode>General</c:formatCode>
              <c:ptCount val="1"/>
              <c:pt idx="0">
                <c:v>1</c:v>
              </c:pt>
            </c:numLit>
          </c:val>
        </c:ser>
      </c:pie3DChart>
    </c:plotArea>
    <c:legend>
      <c:legendPos val="r"/>
      <c:layout/>
      <c:txPr>
        <a:bodyPr/>
        <a:lstStyle/>
        <a:p>
          <a:pPr rtl="0">
            <a:defRPr lang="es-ES"/>
          </a:pPr>
          <a:endParaRPr lang="en-US"/>
        </a:p>
      </c:txPr>
    </c:legend>
    <c:plotVisOnly val="1"/>
  </c:chart>
  <c:spPr>
    <a:gradFill>
      <a:gsLst>
        <a:gs pos="0">
          <a:srgbClr val="FBEAC7"/>
        </a:gs>
        <a:gs pos="17999">
          <a:srgbClr val="FEE7F2"/>
        </a:gs>
        <a:gs pos="36000">
          <a:srgbClr val="FAC77D"/>
        </a:gs>
        <a:gs pos="61000">
          <a:srgbClr val="FBA97D"/>
        </a:gs>
        <a:gs pos="82001">
          <a:srgbClr val="FBD49C"/>
        </a:gs>
        <a:gs pos="100000">
          <a:srgbClr val="FEE7F2"/>
        </a:gs>
      </a:gsLst>
      <a:lin ang="5400000" scaled="0"/>
    </a:gradFill>
  </c:sp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lang="es-ES"/>
            </a:pPr>
            <a:r>
              <a:rPr lang="es-ES"/>
              <a:t>30. The teaching method is adequate.</a:t>
            </a:r>
          </a:p>
        </c:rich>
      </c:tx>
      <c:layout/>
    </c:title>
    <c:view3D>
      <c:rotX val="30"/>
      <c:perspective val="30"/>
    </c:view3D>
    <c:plotArea>
      <c:layout/>
      <c:pie3DChart>
        <c:varyColors val="1"/>
        <c:ser>
          <c:idx val="0"/>
          <c:order val="0"/>
          <c:tx>
            <c:strRef>
              <c:f>Resultados!$A$34:$B$34</c:f>
              <c:strCache>
                <c:ptCount val="1"/>
                <c:pt idx="0">
                  <c:v>30 The teaching method is adequate.</c:v>
                </c:pt>
              </c:strCache>
            </c:strRef>
          </c:tx>
          <c:dLbls>
            <c:txPr>
              <a:bodyPr/>
              <a:lstStyle/>
              <a:p>
                <a:pPr>
                  <a:defRPr lang="es-ES"/>
                </a:pPr>
                <a:endParaRPr lang="en-US"/>
              </a:p>
            </c:txPr>
            <c:showVal val="1"/>
            <c:showLeaderLines val="1"/>
          </c:dLbls>
          <c:cat>
            <c:strRef>
              <c:f>Resultados!$D$4:$N$4</c:f>
              <c:strCache>
                <c:ptCount val="6"/>
                <c:pt idx="0">
                  <c:v>% 
Totally Agree</c:v>
                </c:pt>
                <c:pt idx="1">
                  <c:v>%
Agree</c:v>
                </c:pt>
                <c:pt idx="2">
                  <c:v>%
Neither agree nor disagree</c:v>
                </c:pt>
                <c:pt idx="3">
                  <c:v>%
Disagree</c:v>
                </c:pt>
                <c:pt idx="4">
                  <c:v>%
Totally disagree</c:v>
                </c:pt>
                <c:pt idx="5">
                  <c:v>%
Did not answer</c:v>
                </c:pt>
              </c:strCache>
            </c:strRef>
          </c:cat>
          <c:val>
            <c:numRef>
              <c:f>Resultados!$C$34:$N$34</c:f>
              <c:numCache>
                <c:formatCode>0.00</c:formatCode>
                <c:ptCount val="6"/>
                <c:pt idx="0">
                  <c:v>47.311827956988964</c:v>
                </c:pt>
                <c:pt idx="1">
                  <c:v>27.956989247311789</c:v>
                </c:pt>
                <c:pt idx="2">
                  <c:v>16.129032258064516</c:v>
                </c:pt>
                <c:pt idx="3">
                  <c:v>1.0752688172042923</c:v>
                </c:pt>
                <c:pt idx="4">
                  <c:v>3.2258064516129052</c:v>
                </c:pt>
                <c:pt idx="5">
                  <c:v>4.3010752688171845</c:v>
                </c:pt>
              </c:numCache>
            </c:numRef>
          </c:val>
        </c:ser>
      </c:pie3DChart>
    </c:plotArea>
    <c:legend>
      <c:legendPos val="r"/>
      <c:layout/>
      <c:txPr>
        <a:bodyPr/>
        <a:lstStyle/>
        <a:p>
          <a:pPr rtl="0">
            <a:defRPr lang="es-ES"/>
          </a:pPr>
          <a:endParaRPr lang="en-US"/>
        </a:p>
      </c:txPr>
    </c:legend>
    <c:plotVisOnly val="1"/>
  </c:chart>
  <c:spPr>
    <a:gradFill>
      <a:gsLst>
        <a:gs pos="0">
          <a:srgbClr val="FBEAC7"/>
        </a:gs>
        <a:gs pos="17999">
          <a:srgbClr val="FEE7F2"/>
        </a:gs>
        <a:gs pos="36000">
          <a:srgbClr val="FAC77D"/>
        </a:gs>
        <a:gs pos="61000">
          <a:srgbClr val="FBA97D"/>
        </a:gs>
        <a:gs pos="82001">
          <a:srgbClr val="FBD49C"/>
        </a:gs>
        <a:gs pos="100000">
          <a:srgbClr val="FEE7F2"/>
        </a:gs>
      </a:gsLst>
      <a:lin ang="5400000" scaled="0"/>
    </a:gradFill>
  </c:sp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s-ES"/>
            </a:pPr>
            <a:r>
              <a:rPr lang="en-US"/>
              <a:t>17. There is a supporting environment for learning in this class. </a:t>
            </a:r>
          </a:p>
        </c:rich>
      </c:tx>
      <c:layout/>
    </c:title>
    <c:view3D>
      <c:rotX val="30"/>
      <c:perspective val="30"/>
    </c:view3D>
    <c:plotArea>
      <c:layout/>
      <c:pie3DChart>
        <c:varyColors val="1"/>
        <c:ser>
          <c:idx val="0"/>
          <c:order val="0"/>
          <c:tx>
            <c:strRef>
              <c:f>Resultados!$A$21:$B$21</c:f>
              <c:strCache>
                <c:ptCount val="1"/>
                <c:pt idx="0">
                  <c:v>17 There is a supporting environment for learning in this class. </c:v>
                </c:pt>
              </c:strCache>
            </c:strRef>
          </c:tx>
          <c:dLbls>
            <c:txPr>
              <a:bodyPr/>
              <a:lstStyle/>
              <a:p>
                <a:pPr>
                  <a:defRPr lang="es-ES"/>
                </a:pPr>
                <a:endParaRPr lang="en-US"/>
              </a:p>
            </c:txPr>
            <c:showVal val="1"/>
            <c:showLeaderLines val="1"/>
          </c:dLbls>
          <c:cat>
            <c:strRef>
              <c:f>Resultados!$D$4:$N$4</c:f>
              <c:strCache>
                <c:ptCount val="6"/>
                <c:pt idx="0">
                  <c:v>% 
Totally Agree</c:v>
                </c:pt>
                <c:pt idx="1">
                  <c:v>%
Agree</c:v>
                </c:pt>
                <c:pt idx="2">
                  <c:v>%
Neither agree nor disagree</c:v>
                </c:pt>
                <c:pt idx="3">
                  <c:v>%
Disagree</c:v>
                </c:pt>
                <c:pt idx="4">
                  <c:v>%
Totally disagree</c:v>
                </c:pt>
                <c:pt idx="5">
                  <c:v>%
Did not answer</c:v>
                </c:pt>
              </c:strCache>
            </c:strRef>
          </c:cat>
          <c:val>
            <c:numRef>
              <c:f>Resultados!$C$21:$N$21</c:f>
              <c:numCache>
                <c:formatCode>0.00</c:formatCode>
                <c:ptCount val="6"/>
                <c:pt idx="0">
                  <c:v>53.763440860215056</c:v>
                </c:pt>
                <c:pt idx="1">
                  <c:v>30.107526881720226</c:v>
                </c:pt>
                <c:pt idx="2">
                  <c:v>13.978494623655926</c:v>
                </c:pt>
                <c:pt idx="3">
                  <c:v>1.0752688172042917</c:v>
                </c:pt>
                <c:pt idx="4">
                  <c:v>1.0752688172042917</c:v>
                </c:pt>
                <c:pt idx="5">
                  <c:v>0</c:v>
                </c:pt>
              </c:numCache>
            </c:numRef>
          </c:val>
        </c:ser>
      </c:pie3DChart>
    </c:plotArea>
    <c:legend>
      <c:legendPos val="r"/>
      <c:layout/>
      <c:txPr>
        <a:bodyPr/>
        <a:lstStyle/>
        <a:p>
          <a:pPr rtl="0">
            <a:defRPr lang="es-ES"/>
          </a:pPr>
          <a:endParaRPr lang="en-US"/>
        </a:p>
      </c:txPr>
    </c:legend>
    <c:plotVisOnly val="1"/>
  </c:chart>
  <c:spPr>
    <a:gradFill>
      <a:gsLst>
        <a:gs pos="0">
          <a:srgbClr val="FBEAC7"/>
        </a:gs>
        <a:gs pos="17999">
          <a:srgbClr val="FEE7F2"/>
        </a:gs>
        <a:gs pos="36000">
          <a:srgbClr val="FAC77D"/>
        </a:gs>
        <a:gs pos="61000">
          <a:srgbClr val="FBA97D"/>
        </a:gs>
        <a:gs pos="82001">
          <a:srgbClr val="FBD49C"/>
        </a:gs>
        <a:gs pos="100000">
          <a:srgbClr val="FEE7F2"/>
        </a:gs>
      </a:gsLst>
      <a:lin ang="5400000" scaled="0"/>
    </a:gradFill>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s-ES"/>
            </a:pPr>
            <a:r>
              <a:rPr lang="en-US"/>
              <a:t>16. I think that the books and materials are interesting and adequate. </a:t>
            </a:r>
          </a:p>
        </c:rich>
      </c:tx>
      <c:layout/>
    </c:title>
    <c:view3D>
      <c:rotX val="30"/>
      <c:perspective val="30"/>
    </c:view3D>
    <c:plotArea>
      <c:layout/>
      <c:pie3DChart>
        <c:varyColors val="1"/>
        <c:ser>
          <c:idx val="0"/>
          <c:order val="0"/>
          <c:tx>
            <c:strRef>
              <c:f>Resultados!$A$20:$B$20</c:f>
              <c:strCache>
                <c:ptCount val="1"/>
                <c:pt idx="0">
                  <c:v>16 I think that the books and materials are interesting and adequate. </c:v>
                </c:pt>
              </c:strCache>
            </c:strRef>
          </c:tx>
          <c:dLbls>
            <c:txPr>
              <a:bodyPr/>
              <a:lstStyle/>
              <a:p>
                <a:pPr>
                  <a:defRPr lang="es-ES"/>
                </a:pPr>
                <a:endParaRPr lang="en-US"/>
              </a:p>
            </c:txPr>
            <c:showVal val="1"/>
            <c:showLeaderLines val="1"/>
          </c:dLbls>
          <c:cat>
            <c:strRef>
              <c:f>Resultados!$D$4:$N$4</c:f>
              <c:strCache>
                <c:ptCount val="6"/>
                <c:pt idx="0">
                  <c:v>% 
Totally Agree</c:v>
                </c:pt>
                <c:pt idx="1">
                  <c:v>%
Agree</c:v>
                </c:pt>
                <c:pt idx="2">
                  <c:v>%
Neither agree nor disagree</c:v>
                </c:pt>
                <c:pt idx="3">
                  <c:v>%
Disagree</c:v>
                </c:pt>
                <c:pt idx="4">
                  <c:v>%
Totally disagree</c:v>
                </c:pt>
                <c:pt idx="5">
                  <c:v>%
Did not answer</c:v>
                </c:pt>
              </c:strCache>
            </c:strRef>
          </c:cat>
          <c:val>
            <c:numRef>
              <c:f>Resultados!$C$20:$N$20</c:f>
              <c:numCache>
                <c:formatCode>0.00</c:formatCode>
                <c:ptCount val="6"/>
                <c:pt idx="0">
                  <c:v>43.010752688172062</c:v>
                </c:pt>
                <c:pt idx="1">
                  <c:v>26.881720430107489</c:v>
                </c:pt>
                <c:pt idx="2">
                  <c:v>20.43010752688172</c:v>
                </c:pt>
                <c:pt idx="3">
                  <c:v>5.3763440860215104</c:v>
                </c:pt>
                <c:pt idx="4">
                  <c:v>4.3010752688171845</c:v>
                </c:pt>
                <c:pt idx="5">
                  <c:v>0</c:v>
                </c:pt>
              </c:numCache>
            </c:numRef>
          </c:val>
        </c:ser>
      </c:pie3DChart>
    </c:plotArea>
    <c:legend>
      <c:legendPos val="r"/>
      <c:layout>
        <c:manualLayout>
          <c:xMode val="edge"/>
          <c:yMode val="edge"/>
          <c:x val="0.74129507212740453"/>
          <c:y val="0.26741090176096866"/>
          <c:w val="0.24698339819143963"/>
          <c:h val="0.56517726326791529"/>
        </c:manualLayout>
      </c:layout>
      <c:txPr>
        <a:bodyPr/>
        <a:lstStyle/>
        <a:p>
          <a:pPr rtl="0">
            <a:defRPr lang="es-ES"/>
          </a:pPr>
          <a:endParaRPr lang="en-US"/>
        </a:p>
      </c:txPr>
    </c:legend>
    <c:plotVisOnly val="1"/>
  </c:chart>
  <c:spPr>
    <a:gradFill>
      <a:gsLst>
        <a:gs pos="0">
          <a:srgbClr val="FBEAC7"/>
        </a:gs>
        <a:gs pos="17999">
          <a:srgbClr val="FEE7F2"/>
        </a:gs>
        <a:gs pos="36000">
          <a:srgbClr val="FAC77D"/>
        </a:gs>
        <a:gs pos="61000">
          <a:srgbClr val="FBA97D"/>
        </a:gs>
        <a:gs pos="82001">
          <a:srgbClr val="FBD49C"/>
        </a:gs>
        <a:gs pos="100000">
          <a:srgbClr val="FEE7F2"/>
        </a:gs>
      </a:gsLst>
      <a:lin ang="5400000" scaled="0"/>
    </a:gradFill>
  </c:spPr>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s-ES"/>
            </a:pPr>
            <a:r>
              <a:rPr lang="es-ES"/>
              <a:t>48. The academy has adequate environments to learn. </a:t>
            </a:r>
          </a:p>
        </c:rich>
      </c:tx>
      <c:layout/>
    </c:title>
    <c:view3D>
      <c:rotX val="30"/>
      <c:perspective val="30"/>
    </c:view3D>
    <c:plotArea>
      <c:layout/>
      <c:pie3DChart>
        <c:varyColors val="1"/>
        <c:ser>
          <c:idx val="0"/>
          <c:order val="0"/>
          <c:tx>
            <c:strRef>
              <c:f>Resultados!$A$52:$B$52</c:f>
              <c:strCache>
                <c:ptCount val="1"/>
                <c:pt idx="0">
                  <c:v>48 The academy has adequate environments to learn. </c:v>
                </c:pt>
              </c:strCache>
            </c:strRef>
          </c:tx>
          <c:dLbls>
            <c:txPr>
              <a:bodyPr/>
              <a:lstStyle/>
              <a:p>
                <a:pPr>
                  <a:defRPr lang="es-ES"/>
                </a:pPr>
                <a:endParaRPr lang="en-US"/>
              </a:p>
            </c:txPr>
            <c:showVal val="1"/>
            <c:showLeaderLines val="1"/>
          </c:dLbls>
          <c:cat>
            <c:strRef>
              <c:f>Resultados!$D$4:$N$4</c:f>
              <c:strCache>
                <c:ptCount val="6"/>
                <c:pt idx="0">
                  <c:v>% 
Totally Agree</c:v>
                </c:pt>
                <c:pt idx="1">
                  <c:v>%
Agree</c:v>
                </c:pt>
                <c:pt idx="2">
                  <c:v>%
Neither agree nor disagree</c:v>
                </c:pt>
                <c:pt idx="3">
                  <c:v>%
Disagree</c:v>
                </c:pt>
                <c:pt idx="4">
                  <c:v>%
Totally disagree</c:v>
                </c:pt>
                <c:pt idx="5">
                  <c:v>%
Did not answer</c:v>
                </c:pt>
              </c:strCache>
            </c:strRef>
          </c:cat>
          <c:val>
            <c:numRef>
              <c:f>Resultados!$C$52:$N$52</c:f>
              <c:numCache>
                <c:formatCode>0.00</c:formatCode>
                <c:ptCount val="6"/>
                <c:pt idx="0">
                  <c:v>40.860215053763135</c:v>
                </c:pt>
                <c:pt idx="1">
                  <c:v>24.731182795698931</c:v>
                </c:pt>
                <c:pt idx="2">
                  <c:v>25.806451612903224</c:v>
                </c:pt>
                <c:pt idx="3">
                  <c:v>2.150537634408602</c:v>
                </c:pt>
                <c:pt idx="4">
                  <c:v>6.4516129032258114</c:v>
                </c:pt>
                <c:pt idx="5">
                  <c:v>0</c:v>
                </c:pt>
              </c:numCache>
            </c:numRef>
          </c:val>
        </c:ser>
      </c:pie3DChart>
    </c:plotArea>
    <c:legend>
      <c:legendPos val="r"/>
      <c:layout>
        <c:manualLayout>
          <c:xMode val="edge"/>
          <c:yMode val="edge"/>
          <c:x val="0.73646775811815424"/>
          <c:y val="0.22997860833197648"/>
          <c:w val="0.25159199389135661"/>
          <c:h val="0.58411393789784238"/>
        </c:manualLayout>
      </c:layout>
      <c:txPr>
        <a:bodyPr/>
        <a:lstStyle/>
        <a:p>
          <a:pPr rtl="0">
            <a:defRPr lang="es-ES"/>
          </a:pPr>
          <a:endParaRPr lang="en-US"/>
        </a:p>
      </c:txPr>
    </c:legend>
    <c:plotVisOnly val="1"/>
  </c:chart>
  <c:spPr>
    <a:gradFill>
      <a:gsLst>
        <a:gs pos="0">
          <a:srgbClr val="FBEAC7"/>
        </a:gs>
        <a:gs pos="17999">
          <a:srgbClr val="FEE7F2"/>
        </a:gs>
        <a:gs pos="36000">
          <a:srgbClr val="FAC77D"/>
        </a:gs>
        <a:gs pos="61000">
          <a:srgbClr val="FBA97D"/>
        </a:gs>
        <a:gs pos="82001">
          <a:srgbClr val="FBD49C"/>
        </a:gs>
        <a:gs pos="100000">
          <a:srgbClr val="FEE7F2"/>
        </a:gs>
      </a:gsLst>
      <a:lin ang="5400000" scaled="0"/>
    </a:gradFill>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22D128-BA66-4501-941A-5E43B632FC48}" type="doc">
      <dgm:prSet loTypeId="urn:microsoft.com/office/officeart/2005/8/layout/bList2" loCatId="list" qsTypeId="urn:microsoft.com/office/officeart/2005/8/quickstyle/simple1" qsCatId="simple" csTypeId="urn:microsoft.com/office/officeart/2005/8/colors/accent1_2" csCatId="accent1" phldr="1"/>
      <dgm:spPr/>
    </dgm:pt>
    <dgm:pt modelId="{7B588B98-71D1-4470-B5D7-DB70198FFF67}">
      <dgm:prSet phldrT="[Texto]"/>
      <dgm:spPr>
        <a:solidFill>
          <a:schemeClr val="lt1">
            <a:hueOff val="0"/>
            <a:satOff val="0"/>
            <a:lumOff val="0"/>
          </a:schemeClr>
        </a:solidFill>
      </dgm:spPr>
      <dgm:t>
        <a:bodyPr/>
        <a:lstStyle/>
        <a:p>
          <a:r>
            <a:rPr lang="en-US" dirty="0" smtClean="0">
              <a:solidFill>
                <a:srgbClr val="FF3300"/>
              </a:solidFill>
            </a:rPr>
            <a:t>Instrumental Motivation</a:t>
          </a:r>
          <a:endParaRPr lang="es-ES" dirty="0"/>
        </a:p>
      </dgm:t>
    </dgm:pt>
    <dgm:pt modelId="{34409193-32BC-4262-AB9B-4CFC6788443E}" type="parTrans" cxnId="{69FD94F4-6E42-4300-A301-E6866807751B}">
      <dgm:prSet/>
      <dgm:spPr/>
      <dgm:t>
        <a:bodyPr/>
        <a:lstStyle/>
        <a:p>
          <a:endParaRPr lang="es-ES"/>
        </a:p>
      </dgm:t>
    </dgm:pt>
    <dgm:pt modelId="{68358027-DA78-48AB-B959-101B90184481}" type="sibTrans" cxnId="{69FD94F4-6E42-4300-A301-E6866807751B}">
      <dgm:prSet/>
      <dgm:spPr/>
      <dgm:t>
        <a:bodyPr/>
        <a:lstStyle/>
        <a:p>
          <a:endParaRPr lang="es-ES"/>
        </a:p>
      </dgm:t>
    </dgm:pt>
    <dgm:pt modelId="{0882480F-88C2-40A8-8B3A-7FFE50BBDA6A}">
      <dgm:prSet phldrT="[Texto]"/>
      <dgm:spPr>
        <a:solidFill>
          <a:schemeClr val="lt1">
            <a:hueOff val="0"/>
            <a:satOff val="0"/>
            <a:lumOff val="0"/>
          </a:schemeClr>
        </a:solidFill>
      </dgm:spPr>
      <dgm:t>
        <a:bodyPr/>
        <a:lstStyle/>
        <a:p>
          <a:r>
            <a:rPr lang="en-US" dirty="0" smtClean="0">
              <a:solidFill>
                <a:srgbClr val="FF3300"/>
              </a:solidFill>
            </a:rPr>
            <a:t>Integrative Motivation </a:t>
          </a:r>
          <a:endParaRPr lang="es-ES" dirty="0"/>
        </a:p>
      </dgm:t>
    </dgm:pt>
    <dgm:pt modelId="{3927E0CF-ED00-472A-86B1-C6EB26A22406}" type="parTrans" cxnId="{127D5DE9-6133-45EC-8F83-2F1EFF95B125}">
      <dgm:prSet/>
      <dgm:spPr/>
      <dgm:t>
        <a:bodyPr/>
        <a:lstStyle/>
        <a:p>
          <a:endParaRPr lang="es-ES"/>
        </a:p>
      </dgm:t>
    </dgm:pt>
    <dgm:pt modelId="{FCA4B588-4E8D-4513-9B27-560CE1B80B25}" type="sibTrans" cxnId="{127D5DE9-6133-45EC-8F83-2F1EFF95B125}">
      <dgm:prSet/>
      <dgm:spPr/>
      <dgm:t>
        <a:bodyPr/>
        <a:lstStyle/>
        <a:p>
          <a:endParaRPr lang="es-ES"/>
        </a:p>
      </dgm:t>
    </dgm:pt>
    <dgm:pt modelId="{8921ED70-42A1-48BE-A2EF-A7BABB6EDCC7}">
      <dgm:prSet/>
      <dgm:spPr/>
      <dgm:t>
        <a:bodyPr/>
        <a:lstStyle/>
        <a:p>
          <a:r>
            <a:rPr lang="en-US" dirty="0" smtClean="0"/>
            <a:t>Is the desire to learn a language because it would </a:t>
          </a:r>
          <a:r>
            <a:rPr lang="en-US" dirty="0" smtClean="0">
              <a:solidFill>
                <a:srgbClr val="FF3300"/>
              </a:solidFill>
            </a:rPr>
            <a:t>fulfill certain utilitarian goals</a:t>
          </a:r>
          <a:r>
            <a:rPr lang="en-US" dirty="0" smtClean="0"/>
            <a:t>, </a:t>
          </a:r>
          <a:endParaRPr lang="es-ES" dirty="0"/>
        </a:p>
      </dgm:t>
    </dgm:pt>
    <dgm:pt modelId="{A024E745-C075-4AC9-BB9F-8FAA02A42342}" type="parTrans" cxnId="{B9F53F58-4946-4D11-B02E-0F8356F952B9}">
      <dgm:prSet/>
      <dgm:spPr/>
      <dgm:t>
        <a:bodyPr/>
        <a:lstStyle/>
        <a:p>
          <a:endParaRPr lang="es-ES"/>
        </a:p>
      </dgm:t>
    </dgm:pt>
    <dgm:pt modelId="{3B0B416D-463E-46A8-8C39-5BB8B9135738}" type="sibTrans" cxnId="{B9F53F58-4946-4D11-B02E-0F8356F952B9}">
      <dgm:prSet/>
      <dgm:spPr/>
      <dgm:t>
        <a:bodyPr/>
        <a:lstStyle/>
        <a:p>
          <a:endParaRPr lang="es-ES"/>
        </a:p>
      </dgm:t>
    </dgm:pt>
    <dgm:pt modelId="{ED7186CE-E91C-4272-A01C-901C3C1D8771}">
      <dgm:prSet/>
      <dgm:spPr/>
      <dgm:t>
        <a:bodyPr/>
        <a:lstStyle/>
        <a:p>
          <a:r>
            <a:rPr lang="en-US" dirty="0" smtClean="0"/>
            <a:t>Is the desire to learn a language in </a:t>
          </a:r>
          <a:r>
            <a:rPr lang="en-US" dirty="0" smtClean="0">
              <a:solidFill>
                <a:srgbClr val="FF3300"/>
              </a:solidFill>
            </a:rPr>
            <a:t>order to communicate </a:t>
          </a:r>
          <a:r>
            <a:rPr lang="en-US" dirty="0" smtClean="0"/>
            <a:t>with people from another culture and identify with the target language group. </a:t>
          </a:r>
          <a:endParaRPr lang="es-ES" dirty="0"/>
        </a:p>
      </dgm:t>
    </dgm:pt>
    <dgm:pt modelId="{AB2CFE8E-98A6-4B2F-A557-04092CCE0F7D}" type="parTrans" cxnId="{8FDCBE4C-766F-4549-BC86-FCE6A91C081B}">
      <dgm:prSet/>
      <dgm:spPr/>
      <dgm:t>
        <a:bodyPr/>
        <a:lstStyle/>
        <a:p>
          <a:endParaRPr lang="es-ES"/>
        </a:p>
      </dgm:t>
    </dgm:pt>
    <dgm:pt modelId="{22F5136B-D7B0-4AD6-B82E-3C2DB1A02509}" type="sibTrans" cxnId="{8FDCBE4C-766F-4549-BC86-FCE6A91C081B}">
      <dgm:prSet/>
      <dgm:spPr/>
      <dgm:t>
        <a:bodyPr/>
        <a:lstStyle/>
        <a:p>
          <a:endParaRPr lang="es-ES"/>
        </a:p>
      </dgm:t>
    </dgm:pt>
    <dgm:pt modelId="{211EE102-1C0D-4112-B7FD-CE80D3C26CEC}" type="pres">
      <dgm:prSet presAssocID="{8022D128-BA66-4501-941A-5E43B632FC48}" presName="diagram" presStyleCnt="0">
        <dgm:presLayoutVars>
          <dgm:dir/>
          <dgm:animLvl val="lvl"/>
          <dgm:resizeHandles val="exact"/>
        </dgm:presLayoutVars>
      </dgm:prSet>
      <dgm:spPr/>
    </dgm:pt>
    <dgm:pt modelId="{EF0EF51D-9556-49FA-B5AB-B999D0279B3A}" type="pres">
      <dgm:prSet presAssocID="{7B588B98-71D1-4470-B5D7-DB70198FFF67}" presName="compNode" presStyleCnt="0"/>
      <dgm:spPr/>
    </dgm:pt>
    <dgm:pt modelId="{C1065309-39B8-48F6-BADB-CFD064B3C939}" type="pres">
      <dgm:prSet presAssocID="{7B588B98-71D1-4470-B5D7-DB70198FFF67}" presName="childRect" presStyleLbl="bgAcc1" presStyleIdx="0" presStyleCnt="2" custScaleX="96771" custScaleY="45437" custLinFactNeighborX="-1571" custLinFactNeighborY="-68341">
        <dgm:presLayoutVars>
          <dgm:bulletEnabled val="1"/>
        </dgm:presLayoutVars>
      </dgm:prSet>
      <dgm:spPr/>
      <dgm:t>
        <a:bodyPr/>
        <a:lstStyle/>
        <a:p>
          <a:endParaRPr lang="es-ES"/>
        </a:p>
      </dgm:t>
    </dgm:pt>
    <dgm:pt modelId="{5306A1D3-5FB0-45C9-868D-1C1515196342}" type="pres">
      <dgm:prSet presAssocID="{7B588B98-71D1-4470-B5D7-DB70198FFF67}" presName="parentText" presStyleLbl="node1" presStyleIdx="0" presStyleCnt="0">
        <dgm:presLayoutVars>
          <dgm:chMax val="0"/>
          <dgm:bulletEnabled val="1"/>
        </dgm:presLayoutVars>
      </dgm:prSet>
      <dgm:spPr/>
      <dgm:t>
        <a:bodyPr/>
        <a:lstStyle/>
        <a:p>
          <a:endParaRPr lang="es-ES"/>
        </a:p>
      </dgm:t>
    </dgm:pt>
    <dgm:pt modelId="{AD258239-CA1F-4C45-8E59-B92D58F4118F}" type="pres">
      <dgm:prSet presAssocID="{7B588B98-71D1-4470-B5D7-DB70198FFF67}" presName="parentRect" presStyleLbl="alignNode1" presStyleIdx="0" presStyleCnt="2" custScaleX="96381" custLinFactY="-14045" custLinFactNeighborX="1175" custLinFactNeighborY="-100000"/>
      <dgm:spPr/>
      <dgm:t>
        <a:bodyPr/>
        <a:lstStyle/>
        <a:p>
          <a:endParaRPr lang="es-ES"/>
        </a:p>
      </dgm:t>
    </dgm:pt>
    <dgm:pt modelId="{3B1B9FC1-2326-4CC8-AFE4-E56EC8EF6F50}" type="pres">
      <dgm:prSet presAssocID="{7B588B98-71D1-4470-B5D7-DB70198FFF67}" presName="adorn" presStyleLbl="fgAccFollowNode1" presStyleIdx="0" presStyleCnt="2" custAng="5765249" custFlipVert="1" custFlipHor="1" custScaleX="9105" custScaleY="38566" custLinFactX="-9606" custLinFactNeighborX="-100000" custLinFactNeighborY="-28938"/>
      <dgm:spPr/>
    </dgm:pt>
    <dgm:pt modelId="{5C1D5C76-6C81-4512-B0DD-5272A5484E52}" type="pres">
      <dgm:prSet presAssocID="{68358027-DA78-48AB-B959-101B90184481}" presName="sibTrans" presStyleLbl="sibTrans2D1" presStyleIdx="0" presStyleCnt="0"/>
      <dgm:spPr/>
      <dgm:t>
        <a:bodyPr/>
        <a:lstStyle/>
        <a:p>
          <a:endParaRPr lang="es-ES"/>
        </a:p>
      </dgm:t>
    </dgm:pt>
    <dgm:pt modelId="{C1F84F61-F7E7-4781-ACE0-E19C4412141A}" type="pres">
      <dgm:prSet presAssocID="{0882480F-88C2-40A8-8B3A-7FFE50BBDA6A}" presName="compNode" presStyleCnt="0"/>
      <dgm:spPr/>
    </dgm:pt>
    <dgm:pt modelId="{FE7F2CCE-B6AB-4F19-9CDF-3F78B715EA33}" type="pres">
      <dgm:prSet presAssocID="{0882480F-88C2-40A8-8B3A-7FFE50BBDA6A}" presName="childRect" presStyleLbl="bgAcc1" presStyleIdx="1" presStyleCnt="2" custScaleX="73698" custScaleY="88443" custLinFactNeighborX="-12820" custLinFactNeighborY="20544">
        <dgm:presLayoutVars>
          <dgm:bulletEnabled val="1"/>
        </dgm:presLayoutVars>
      </dgm:prSet>
      <dgm:spPr/>
      <dgm:t>
        <a:bodyPr/>
        <a:lstStyle/>
        <a:p>
          <a:endParaRPr lang="es-ES"/>
        </a:p>
      </dgm:t>
    </dgm:pt>
    <dgm:pt modelId="{E75BFD71-28F6-4283-94A5-771480FF5A26}" type="pres">
      <dgm:prSet presAssocID="{0882480F-88C2-40A8-8B3A-7FFE50BBDA6A}" presName="parentText" presStyleLbl="node1" presStyleIdx="0" presStyleCnt="0">
        <dgm:presLayoutVars>
          <dgm:chMax val="0"/>
          <dgm:bulletEnabled val="1"/>
        </dgm:presLayoutVars>
      </dgm:prSet>
      <dgm:spPr/>
      <dgm:t>
        <a:bodyPr/>
        <a:lstStyle/>
        <a:p>
          <a:endParaRPr lang="es-ES"/>
        </a:p>
      </dgm:t>
    </dgm:pt>
    <dgm:pt modelId="{21399848-8EF9-4665-A7F1-D05307257201}" type="pres">
      <dgm:prSet presAssocID="{0882480F-88C2-40A8-8B3A-7FFE50BBDA6A}" presName="parentRect" presStyleLbl="alignNode1" presStyleIdx="1" presStyleCnt="2" custLinFactNeighborX="9168" custLinFactNeighborY="72678"/>
      <dgm:spPr/>
      <dgm:t>
        <a:bodyPr/>
        <a:lstStyle/>
        <a:p>
          <a:endParaRPr lang="es-ES"/>
        </a:p>
      </dgm:t>
    </dgm:pt>
    <dgm:pt modelId="{AD861344-DB8C-44CD-A21C-7497CC7F394E}" type="pres">
      <dgm:prSet presAssocID="{0882480F-88C2-40A8-8B3A-7FFE50BBDA6A}" presName="adorn" presStyleLbl="fgAccFollowNode1" presStyleIdx="1" presStyleCnt="2" custFlipVert="1" custScaleX="9401" custScaleY="65905" custLinFactNeighborX="64928" custLinFactNeighborY="39196"/>
      <dgm:spPr/>
    </dgm:pt>
  </dgm:ptLst>
  <dgm:cxnLst>
    <dgm:cxn modelId="{8FDCBE4C-766F-4549-BC86-FCE6A91C081B}" srcId="{0882480F-88C2-40A8-8B3A-7FFE50BBDA6A}" destId="{ED7186CE-E91C-4272-A01C-901C3C1D8771}" srcOrd="0" destOrd="0" parTransId="{AB2CFE8E-98A6-4B2F-A557-04092CCE0F7D}" sibTransId="{22F5136B-D7B0-4AD6-B82E-3C2DB1A02509}"/>
    <dgm:cxn modelId="{B9F53F58-4946-4D11-B02E-0F8356F952B9}" srcId="{7B588B98-71D1-4470-B5D7-DB70198FFF67}" destId="{8921ED70-42A1-48BE-A2EF-A7BABB6EDCC7}" srcOrd="0" destOrd="0" parTransId="{A024E745-C075-4AC9-BB9F-8FAA02A42342}" sibTransId="{3B0B416D-463E-46A8-8C39-5BB8B9135738}"/>
    <dgm:cxn modelId="{260351F9-0DA3-4D99-8C0F-C34956ACC7E1}" type="presOf" srcId="{7B588B98-71D1-4470-B5D7-DB70198FFF67}" destId="{AD258239-CA1F-4C45-8E59-B92D58F4118F}" srcOrd="1" destOrd="0" presId="urn:microsoft.com/office/officeart/2005/8/layout/bList2"/>
    <dgm:cxn modelId="{69FD94F4-6E42-4300-A301-E6866807751B}" srcId="{8022D128-BA66-4501-941A-5E43B632FC48}" destId="{7B588B98-71D1-4470-B5D7-DB70198FFF67}" srcOrd="0" destOrd="0" parTransId="{34409193-32BC-4262-AB9B-4CFC6788443E}" sibTransId="{68358027-DA78-48AB-B959-101B90184481}"/>
    <dgm:cxn modelId="{2E5D4BB8-B5DA-4BCF-8199-91DC864BA46C}" type="presOf" srcId="{ED7186CE-E91C-4272-A01C-901C3C1D8771}" destId="{FE7F2CCE-B6AB-4F19-9CDF-3F78B715EA33}" srcOrd="0" destOrd="0" presId="urn:microsoft.com/office/officeart/2005/8/layout/bList2"/>
    <dgm:cxn modelId="{127D5DE9-6133-45EC-8F83-2F1EFF95B125}" srcId="{8022D128-BA66-4501-941A-5E43B632FC48}" destId="{0882480F-88C2-40A8-8B3A-7FFE50BBDA6A}" srcOrd="1" destOrd="0" parTransId="{3927E0CF-ED00-472A-86B1-C6EB26A22406}" sibTransId="{FCA4B588-4E8D-4513-9B27-560CE1B80B25}"/>
    <dgm:cxn modelId="{0E11648F-795D-4278-8257-BE455F6A564A}" type="presOf" srcId="{0882480F-88C2-40A8-8B3A-7FFE50BBDA6A}" destId="{21399848-8EF9-4665-A7F1-D05307257201}" srcOrd="1" destOrd="0" presId="urn:microsoft.com/office/officeart/2005/8/layout/bList2"/>
    <dgm:cxn modelId="{B1481835-C8F0-4E20-B45A-1792E4C8292C}" type="presOf" srcId="{8022D128-BA66-4501-941A-5E43B632FC48}" destId="{211EE102-1C0D-4112-B7FD-CE80D3C26CEC}" srcOrd="0" destOrd="0" presId="urn:microsoft.com/office/officeart/2005/8/layout/bList2"/>
    <dgm:cxn modelId="{BEC650AC-FD59-414F-860C-AE69D37FEBE5}" type="presOf" srcId="{8921ED70-42A1-48BE-A2EF-A7BABB6EDCC7}" destId="{C1065309-39B8-48F6-BADB-CFD064B3C939}" srcOrd="0" destOrd="0" presId="urn:microsoft.com/office/officeart/2005/8/layout/bList2"/>
    <dgm:cxn modelId="{BEA83FC7-330A-4E2B-AED5-7DEF29CD0749}" type="presOf" srcId="{0882480F-88C2-40A8-8B3A-7FFE50BBDA6A}" destId="{E75BFD71-28F6-4283-94A5-771480FF5A26}" srcOrd="0" destOrd="0" presId="urn:microsoft.com/office/officeart/2005/8/layout/bList2"/>
    <dgm:cxn modelId="{A256B8E5-E4F6-478B-A5F6-D1AE5AF6F963}" type="presOf" srcId="{68358027-DA78-48AB-B959-101B90184481}" destId="{5C1D5C76-6C81-4512-B0DD-5272A5484E52}" srcOrd="0" destOrd="0" presId="urn:microsoft.com/office/officeart/2005/8/layout/bList2"/>
    <dgm:cxn modelId="{3AD9961D-CB60-4F30-8033-FAD5BA00F23F}" type="presOf" srcId="{7B588B98-71D1-4470-B5D7-DB70198FFF67}" destId="{5306A1D3-5FB0-45C9-868D-1C1515196342}" srcOrd="0" destOrd="0" presId="urn:microsoft.com/office/officeart/2005/8/layout/bList2"/>
    <dgm:cxn modelId="{A438B136-BC61-4317-8560-B62ACE05B51D}" type="presParOf" srcId="{211EE102-1C0D-4112-B7FD-CE80D3C26CEC}" destId="{EF0EF51D-9556-49FA-B5AB-B999D0279B3A}" srcOrd="0" destOrd="0" presId="urn:microsoft.com/office/officeart/2005/8/layout/bList2"/>
    <dgm:cxn modelId="{3D76E842-CDCE-443C-9141-D3D61F1F5147}" type="presParOf" srcId="{EF0EF51D-9556-49FA-B5AB-B999D0279B3A}" destId="{C1065309-39B8-48F6-BADB-CFD064B3C939}" srcOrd="0" destOrd="0" presId="urn:microsoft.com/office/officeart/2005/8/layout/bList2"/>
    <dgm:cxn modelId="{6370041F-172F-480E-8C15-2BACF65F76FA}" type="presParOf" srcId="{EF0EF51D-9556-49FA-B5AB-B999D0279B3A}" destId="{5306A1D3-5FB0-45C9-868D-1C1515196342}" srcOrd="1" destOrd="0" presId="urn:microsoft.com/office/officeart/2005/8/layout/bList2"/>
    <dgm:cxn modelId="{4AAE49D9-DF80-48DD-91E5-97FA815CF019}" type="presParOf" srcId="{EF0EF51D-9556-49FA-B5AB-B999D0279B3A}" destId="{AD258239-CA1F-4C45-8E59-B92D58F4118F}" srcOrd="2" destOrd="0" presId="urn:microsoft.com/office/officeart/2005/8/layout/bList2"/>
    <dgm:cxn modelId="{98234354-CBF5-4423-896D-C2C9B194EC17}" type="presParOf" srcId="{EF0EF51D-9556-49FA-B5AB-B999D0279B3A}" destId="{3B1B9FC1-2326-4CC8-AFE4-E56EC8EF6F50}" srcOrd="3" destOrd="0" presId="urn:microsoft.com/office/officeart/2005/8/layout/bList2"/>
    <dgm:cxn modelId="{A22701A9-67EB-4E75-946F-D7C634BC5A70}" type="presParOf" srcId="{211EE102-1C0D-4112-B7FD-CE80D3C26CEC}" destId="{5C1D5C76-6C81-4512-B0DD-5272A5484E52}" srcOrd="1" destOrd="0" presId="urn:microsoft.com/office/officeart/2005/8/layout/bList2"/>
    <dgm:cxn modelId="{B51D8D75-E7E5-489A-B047-489365A825C9}" type="presParOf" srcId="{211EE102-1C0D-4112-B7FD-CE80D3C26CEC}" destId="{C1F84F61-F7E7-4781-ACE0-E19C4412141A}" srcOrd="2" destOrd="0" presId="urn:microsoft.com/office/officeart/2005/8/layout/bList2"/>
    <dgm:cxn modelId="{509EAD14-0305-472C-BC74-1D6841851E0E}" type="presParOf" srcId="{C1F84F61-F7E7-4781-ACE0-E19C4412141A}" destId="{FE7F2CCE-B6AB-4F19-9CDF-3F78B715EA33}" srcOrd="0" destOrd="0" presId="urn:microsoft.com/office/officeart/2005/8/layout/bList2"/>
    <dgm:cxn modelId="{075F3ABD-BBF3-4854-A3ED-9541205B061D}" type="presParOf" srcId="{C1F84F61-F7E7-4781-ACE0-E19C4412141A}" destId="{E75BFD71-28F6-4283-94A5-771480FF5A26}" srcOrd="1" destOrd="0" presId="urn:microsoft.com/office/officeart/2005/8/layout/bList2"/>
    <dgm:cxn modelId="{64A44FD5-3D10-4892-A6A0-1856DDCF7026}" type="presParOf" srcId="{C1F84F61-F7E7-4781-ACE0-E19C4412141A}" destId="{21399848-8EF9-4665-A7F1-D05307257201}" srcOrd="2" destOrd="0" presId="urn:microsoft.com/office/officeart/2005/8/layout/bList2"/>
    <dgm:cxn modelId="{332CDC9F-9B49-44B7-A983-783D6C7CAC70}" type="presParOf" srcId="{C1F84F61-F7E7-4781-ACE0-E19C4412141A}" destId="{AD861344-DB8C-44CD-A21C-7497CC7F394E}" srcOrd="3" destOrd="0" presId="urn:microsoft.com/office/officeart/2005/8/layout/bList2"/>
  </dgm:cxnLst>
  <dgm:bg/>
  <dgm:whole/>
</dgm:dataModel>
</file>

<file path=ppt/diagrams/data2.xml><?xml version="1.0" encoding="utf-8"?>
<dgm:dataModel xmlns:dgm="http://schemas.openxmlformats.org/drawingml/2006/diagram" xmlns:a="http://schemas.openxmlformats.org/drawingml/2006/main">
  <dgm:ptLst>
    <dgm:pt modelId="{ABC9E2DA-EB1D-47A9-9DA3-785750C63D5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S"/>
        </a:p>
      </dgm:t>
    </dgm:pt>
    <dgm:pt modelId="{DFC92256-ECEB-4D9D-8D81-1531855FAD80}">
      <dgm:prSet phldrT="[Texto]"/>
      <dgm:spPr>
        <a:solidFill>
          <a:schemeClr val="accent2">
            <a:lumMod val="20000"/>
            <a:lumOff val="80000"/>
          </a:schemeClr>
        </a:solidFill>
      </dgm:spPr>
      <dgm:t>
        <a:bodyPr/>
        <a:lstStyle/>
        <a:p>
          <a:r>
            <a:rPr lang="en-US" b="1" dirty="0" smtClean="0">
              <a:solidFill>
                <a:srgbClr val="FF3300"/>
              </a:solidFill>
            </a:rPr>
            <a:t>Intrinsic Motivation</a:t>
          </a:r>
          <a:endParaRPr lang="es-ES" dirty="0"/>
        </a:p>
      </dgm:t>
    </dgm:pt>
    <dgm:pt modelId="{3807E460-69BD-439F-9CBE-45C90B2FC5E8}" type="parTrans" cxnId="{AC6F59F2-D0FC-42C4-90DB-35A499A67821}">
      <dgm:prSet/>
      <dgm:spPr/>
      <dgm:t>
        <a:bodyPr/>
        <a:lstStyle/>
        <a:p>
          <a:endParaRPr lang="es-ES"/>
        </a:p>
      </dgm:t>
    </dgm:pt>
    <dgm:pt modelId="{F0B8BC9B-43C0-48AF-80EE-DF432572742D}" type="sibTrans" cxnId="{AC6F59F2-D0FC-42C4-90DB-35A499A67821}">
      <dgm:prSet/>
      <dgm:spPr/>
      <dgm:t>
        <a:bodyPr/>
        <a:lstStyle/>
        <a:p>
          <a:endParaRPr lang="es-ES"/>
        </a:p>
      </dgm:t>
    </dgm:pt>
    <dgm:pt modelId="{10B7977F-9E69-4831-86D9-2687E26D2DEA}">
      <dgm:prSet phldrT="[Texto]"/>
      <dgm:spPr>
        <a:scene3d>
          <a:camera prst="orthographicFront"/>
          <a:lightRig rig="threePt" dir="t"/>
        </a:scene3d>
        <a:sp3d>
          <a:bevelB w="139700" prst="cross"/>
        </a:sp3d>
      </dgm:spPr>
      <dgm:t>
        <a:bodyPr/>
        <a:lstStyle/>
        <a:p>
          <a:r>
            <a:rPr lang="en-US" dirty="0" smtClean="0"/>
            <a:t>Is the urge to engage in a learning activity for its own desire.</a:t>
          </a:r>
          <a:endParaRPr lang="es-ES" dirty="0"/>
        </a:p>
      </dgm:t>
    </dgm:pt>
    <dgm:pt modelId="{78F3D25E-0FE3-4EF3-888A-38C325E8C2EC}" type="parTrans" cxnId="{82896131-3506-412D-8A6D-6AED35909C0A}">
      <dgm:prSet/>
      <dgm:spPr/>
      <dgm:t>
        <a:bodyPr/>
        <a:lstStyle/>
        <a:p>
          <a:endParaRPr lang="es-ES"/>
        </a:p>
      </dgm:t>
    </dgm:pt>
    <dgm:pt modelId="{76C60C4A-06A2-44C8-9A8F-0DFECB73834E}" type="sibTrans" cxnId="{82896131-3506-412D-8A6D-6AED35909C0A}">
      <dgm:prSet/>
      <dgm:spPr/>
      <dgm:t>
        <a:bodyPr/>
        <a:lstStyle/>
        <a:p>
          <a:endParaRPr lang="es-ES"/>
        </a:p>
      </dgm:t>
    </dgm:pt>
    <dgm:pt modelId="{65D07C12-C268-4198-BA9D-798C2E6CC22A}">
      <dgm:prSet phldrT="[Texto]"/>
      <dgm:spPr>
        <a:solidFill>
          <a:schemeClr val="accent2">
            <a:lumMod val="20000"/>
            <a:lumOff val="80000"/>
          </a:schemeClr>
        </a:solidFill>
      </dgm:spPr>
      <dgm:t>
        <a:bodyPr/>
        <a:lstStyle/>
        <a:p>
          <a:r>
            <a:rPr lang="en-US" b="1" dirty="0" smtClean="0">
              <a:solidFill>
                <a:srgbClr val="FF3300"/>
              </a:solidFill>
            </a:rPr>
            <a:t>Extrinsic Motivation </a:t>
          </a:r>
          <a:endParaRPr lang="es-ES" dirty="0"/>
        </a:p>
      </dgm:t>
    </dgm:pt>
    <dgm:pt modelId="{650883AB-3353-4BD7-A06B-2D987F51F85A}" type="parTrans" cxnId="{83C72024-9A38-41DE-8CA1-254A1D71AC88}">
      <dgm:prSet/>
      <dgm:spPr/>
      <dgm:t>
        <a:bodyPr/>
        <a:lstStyle/>
        <a:p>
          <a:endParaRPr lang="es-ES"/>
        </a:p>
      </dgm:t>
    </dgm:pt>
    <dgm:pt modelId="{0DDACD50-A894-402E-93DF-2E8D598A643A}" type="sibTrans" cxnId="{83C72024-9A38-41DE-8CA1-254A1D71AC88}">
      <dgm:prSet/>
      <dgm:spPr/>
      <dgm:t>
        <a:bodyPr/>
        <a:lstStyle/>
        <a:p>
          <a:endParaRPr lang="es-ES"/>
        </a:p>
      </dgm:t>
    </dgm:pt>
    <dgm:pt modelId="{E44FCD16-9540-44C5-92B1-24F790DA2CA2}">
      <dgm:prSet phldrT="[Texto]"/>
      <dgm:spPr/>
      <dgm:t>
        <a:bodyPr/>
        <a:lstStyle/>
        <a:p>
          <a:r>
            <a:rPr lang="en-US" dirty="0" smtClean="0"/>
            <a:t>Is the motivation derived from external incentives. </a:t>
          </a:r>
          <a:endParaRPr lang="es-ES" dirty="0"/>
        </a:p>
      </dgm:t>
    </dgm:pt>
    <dgm:pt modelId="{FF754DE7-E5FE-42CA-9978-05137FCF6031}" type="parTrans" cxnId="{CD9EE531-F9CF-4872-AABB-FA7B5F0DE2E0}">
      <dgm:prSet/>
      <dgm:spPr/>
      <dgm:t>
        <a:bodyPr/>
        <a:lstStyle/>
        <a:p>
          <a:endParaRPr lang="es-ES"/>
        </a:p>
      </dgm:t>
    </dgm:pt>
    <dgm:pt modelId="{A25044AE-0948-4CC7-A42D-9E8A8404662F}" type="sibTrans" cxnId="{CD9EE531-F9CF-4872-AABB-FA7B5F0DE2E0}">
      <dgm:prSet/>
      <dgm:spPr/>
      <dgm:t>
        <a:bodyPr/>
        <a:lstStyle/>
        <a:p>
          <a:endParaRPr lang="es-ES"/>
        </a:p>
      </dgm:t>
    </dgm:pt>
    <dgm:pt modelId="{68AE9744-1363-4F07-B426-412018D63420}" type="pres">
      <dgm:prSet presAssocID="{ABC9E2DA-EB1D-47A9-9DA3-785750C63D50}" presName="Name0" presStyleCnt="0">
        <dgm:presLayoutVars>
          <dgm:dir/>
          <dgm:animLvl val="lvl"/>
          <dgm:resizeHandles/>
        </dgm:presLayoutVars>
      </dgm:prSet>
      <dgm:spPr/>
      <dgm:t>
        <a:bodyPr/>
        <a:lstStyle/>
        <a:p>
          <a:endParaRPr lang="es-ES"/>
        </a:p>
      </dgm:t>
    </dgm:pt>
    <dgm:pt modelId="{4CF4FC91-0FB9-44C9-986D-8D901E8494B8}" type="pres">
      <dgm:prSet presAssocID="{DFC92256-ECEB-4D9D-8D81-1531855FAD80}" presName="linNode" presStyleCnt="0"/>
      <dgm:spPr/>
    </dgm:pt>
    <dgm:pt modelId="{D20FEA40-CC11-4398-8089-695BB2EC087F}" type="pres">
      <dgm:prSet presAssocID="{DFC92256-ECEB-4D9D-8D81-1531855FAD80}" presName="parentShp" presStyleLbl="node1" presStyleIdx="0" presStyleCnt="2">
        <dgm:presLayoutVars>
          <dgm:bulletEnabled val="1"/>
        </dgm:presLayoutVars>
      </dgm:prSet>
      <dgm:spPr/>
      <dgm:t>
        <a:bodyPr/>
        <a:lstStyle/>
        <a:p>
          <a:endParaRPr lang="es-ES"/>
        </a:p>
      </dgm:t>
    </dgm:pt>
    <dgm:pt modelId="{0C975180-87DC-4BD8-8C94-CADF20810DE5}" type="pres">
      <dgm:prSet presAssocID="{DFC92256-ECEB-4D9D-8D81-1531855FAD80}" presName="childShp" presStyleLbl="bgAccFollowNode1" presStyleIdx="0" presStyleCnt="2">
        <dgm:presLayoutVars>
          <dgm:bulletEnabled val="1"/>
        </dgm:presLayoutVars>
      </dgm:prSet>
      <dgm:spPr/>
      <dgm:t>
        <a:bodyPr/>
        <a:lstStyle/>
        <a:p>
          <a:endParaRPr lang="es-ES"/>
        </a:p>
      </dgm:t>
    </dgm:pt>
    <dgm:pt modelId="{86A2BEEF-2BB3-41CE-9945-BEE1571C3886}" type="pres">
      <dgm:prSet presAssocID="{F0B8BC9B-43C0-48AF-80EE-DF432572742D}" presName="spacing" presStyleCnt="0"/>
      <dgm:spPr/>
    </dgm:pt>
    <dgm:pt modelId="{C32BC7EC-CAC6-46A9-975D-82327B5EFE47}" type="pres">
      <dgm:prSet presAssocID="{65D07C12-C268-4198-BA9D-798C2E6CC22A}" presName="linNode" presStyleCnt="0"/>
      <dgm:spPr/>
    </dgm:pt>
    <dgm:pt modelId="{3A59E5D1-667F-4CDA-9D85-73804FB95448}" type="pres">
      <dgm:prSet presAssocID="{65D07C12-C268-4198-BA9D-798C2E6CC22A}" presName="parentShp" presStyleLbl="node1" presStyleIdx="1" presStyleCnt="2">
        <dgm:presLayoutVars>
          <dgm:bulletEnabled val="1"/>
        </dgm:presLayoutVars>
      </dgm:prSet>
      <dgm:spPr/>
      <dgm:t>
        <a:bodyPr/>
        <a:lstStyle/>
        <a:p>
          <a:endParaRPr lang="es-ES"/>
        </a:p>
      </dgm:t>
    </dgm:pt>
    <dgm:pt modelId="{EEB5E524-7172-481D-A53F-CC2839208CAE}" type="pres">
      <dgm:prSet presAssocID="{65D07C12-C268-4198-BA9D-798C2E6CC22A}" presName="childShp" presStyleLbl="bgAccFollowNode1" presStyleIdx="1" presStyleCnt="2">
        <dgm:presLayoutVars>
          <dgm:bulletEnabled val="1"/>
        </dgm:presLayoutVars>
      </dgm:prSet>
      <dgm:spPr/>
      <dgm:t>
        <a:bodyPr/>
        <a:lstStyle/>
        <a:p>
          <a:endParaRPr lang="es-ES"/>
        </a:p>
      </dgm:t>
    </dgm:pt>
  </dgm:ptLst>
  <dgm:cxnLst>
    <dgm:cxn modelId="{82896131-3506-412D-8A6D-6AED35909C0A}" srcId="{DFC92256-ECEB-4D9D-8D81-1531855FAD80}" destId="{10B7977F-9E69-4831-86D9-2687E26D2DEA}" srcOrd="0" destOrd="0" parTransId="{78F3D25E-0FE3-4EF3-888A-38C325E8C2EC}" sibTransId="{76C60C4A-06A2-44C8-9A8F-0DFECB73834E}"/>
    <dgm:cxn modelId="{8E7E38E5-CDFA-4C77-A71E-65D017000C10}" type="presOf" srcId="{65D07C12-C268-4198-BA9D-798C2E6CC22A}" destId="{3A59E5D1-667F-4CDA-9D85-73804FB95448}" srcOrd="0" destOrd="0" presId="urn:microsoft.com/office/officeart/2005/8/layout/vList6"/>
    <dgm:cxn modelId="{83C72024-9A38-41DE-8CA1-254A1D71AC88}" srcId="{ABC9E2DA-EB1D-47A9-9DA3-785750C63D50}" destId="{65D07C12-C268-4198-BA9D-798C2E6CC22A}" srcOrd="1" destOrd="0" parTransId="{650883AB-3353-4BD7-A06B-2D987F51F85A}" sibTransId="{0DDACD50-A894-402E-93DF-2E8D598A643A}"/>
    <dgm:cxn modelId="{CD9EE531-F9CF-4872-AABB-FA7B5F0DE2E0}" srcId="{65D07C12-C268-4198-BA9D-798C2E6CC22A}" destId="{E44FCD16-9540-44C5-92B1-24F790DA2CA2}" srcOrd="0" destOrd="0" parTransId="{FF754DE7-E5FE-42CA-9978-05137FCF6031}" sibTransId="{A25044AE-0948-4CC7-A42D-9E8A8404662F}"/>
    <dgm:cxn modelId="{AC6F59F2-D0FC-42C4-90DB-35A499A67821}" srcId="{ABC9E2DA-EB1D-47A9-9DA3-785750C63D50}" destId="{DFC92256-ECEB-4D9D-8D81-1531855FAD80}" srcOrd="0" destOrd="0" parTransId="{3807E460-69BD-439F-9CBE-45C90B2FC5E8}" sibTransId="{F0B8BC9B-43C0-48AF-80EE-DF432572742D}"/>
    <dgm:cxn modelId="{77957075-2DC0-422B-BA40-4C6DDD517C23}" type="presOf" srcId="{DFC92256-ECEB-4D9D-8D81-1531855FAD80}" destId="{D20FEA40-CC11-4398-8089-695BB2EC087F}" srcOrd="0" destOrd="0" presId="urn:microsoft.com/office/officeart/2005/8/layout/vList6"/>
    <dgm:cxn modelId="{28BC1B9C-6FCA-459D-9F51-4D6D3966CFA8}" type="presOf" srcId="{10B7977F-9E69-4831-86D9-2687E26D2DEA}" destId="{0C975180-87DC-4BD8-8C94-CADF20810DE5}" srcOrd="0" destOrd="0" presId="urn:microsoft.com/office/officeart/2005/8/layout/vList6"/>
    <dgm:cxn modelId="{B5EA68A8-A633-44B5-9ABF-A8ECA9CCA94A}" type="presOf" srcId="{ABC9E2DA-EB1D-47A9-9DA3-785750C63D50}" destId="{68AE9744-1363-4F07-B426-412018D63420}" srcOrd="0" destOrd="0" presId="urn:microsoft.com/office/officeart/2005/8/layout/vList6"/>
    <dgm:cxn modelId="{A4284038-0A07-4AF2-BE09-816D9F86D375}" type="presOf" srcId="{E44FCD16-9540-44C5-92B1-24F790DA2CA2}" destId="{EEB5E524-7172-481D-A53F-CC2839208CAE}" srcOrd="0" destOrd="0" presId="urn:microsoft.com/office/officeart/2005/8/layout/vList6"/>
    <dgm:cxn modelId="{80D0A21D-0F93-4E30-B04E-0E5348224873}" type="presParOf" srcId="{68AE9744-1363-4F07-B426-412018D63420}" destId="{4CF4FC91-0FB9-44C9-986D-8D901E8494B8}" srcOrd="0" destOrd="0" presId="urn:microsoft.com/office/officeart/2005/8/layout/vList6"/>
    <dgm:cxn modelId="{D10732FC-76D1-4FAC-AB09-6051CE30EEAC}" type="presParOf" srcId="{4CF4FC91-0FB9-44C9-986D-8D901E8494B8}" destId="{D20FEA40-CC11-4398-8089-695BB2EC087F}" srcOrd="0" destOrd="0" presId="urn:microsoft.com/office/officeart/2005/8/layout/vList6"/>
    <dgm:cxn modelId="{ECB6F413-E802-4549-B2A5-3946A9018949}" type="presParOf" srcId="{4CF4FC91-0FB9-44C9-986D-8D901E8494B8}" destId="{0C975180-87DC-4BD8-8C94-CADF20810DE5}" srcOrd="1" destOrd="0" presId="urn:microsoft.com/office/officeart/2005/8/layout/vList6"/>
    <dgm:cxn modelId="{F6C0A817-3D77-4F1B-BA3C-2DEE5B5A4F71}" type="presParOf" srcId="{68AE9744-1363-4F07-B426-412018D63420}" destId="{86A2BEEF-2BB3-41CE-9945-BEE1571C3886}" srcOrd="1" destOrd="0" presId="urn:microsoft.com/office/officeart/2005/8/layout/vList6"/>
    <dgm:cxn modelId="{026280C3-0375-4B1B-B370-5225D4385929}" type="presParOf" srcId="{68AE9744-1363-4F07-B426-412018D63420}" destId="{C32BC7EC-CAC6-46A9-975D-82327B5EFE47}" srcOrd="2" destOrd="0" presId="urn:microsoft.com/office/officeart/2005/8/layout/vList6"/>
    <dgm:cxn modelId="{C4D1BE0C-061B-4F88-95BF-5A10D103E3B0}" type="presParOf" srcId="{C32BC7EC-CAC6-46A9-975D-82327B5EFE47}" destId="{3A59E5D1-667F-4CDA-9D85-73804FB95448}" srcOrd="0" destOrd="0" presId="urn:microsoft.com/office/officeart/2005/8/layout/vList6"/>
    <dgm:cxn modelId="{60D0426D-E80F-4F74-9691-530F85A1C716}" type="presParOf" srcId="{C32BC7EC-CAC6-46A9-975D-82327B5EFE47}" destId="{EEB5E524-7172-481D-A53F-CC2839208CAE}" srcOrd="1" destOrd="0" presId="urn:microsoft.com/office/officeart/2005/8/layout/vList6"/>
  </dgm:cxnLst>
  <dgm:bg/>
  <dgm:whole/>
</dgm:dataModel>
</file>

<file path=ppt/diagrams/data3.xml><?xml version="1.0" encoding="utf-8"?>
<dgm:dataModel xmlns:dgm="http://schemas.openxmlformats.org/drawingml/2006/diagram" xmlns:a="http://schemas.openxmlformats.org/drawingml/2006/main">
  <dgm:ptLst>
    <dgm:pt modelId="{053C4E64-4FF3-4289-ABEC-1D30DD314D53}"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s-ES"/>
        </a:p>
      </dgm:t>
    </dgm:pt>
    <dgm:pt modelId="{898DB78F-39F7-40C7-A5FA-E149407FCF6A}">
      <dgm:prSet phldrT="[Texto]" custT="1"/>
      <dgm:spPr>
        <a:solidFill>
          <a:srgbClr val="FF3300"/>
        </a:solidFill>
        <a:scene3d>
          <a:camera prst="orthographicFront"/>
          <a:lightRig rig="threePt" dir="t"/>
        </a:scene3d>
        <a:sp3d extrusionH="6350">
          <a:bevelB prst="relaxedInset"/>
        </a:sp3d>
      </dgm:spPr>
      <dgm:t>
        <a:bodyPr/>
        <a:lstStyle/>
        <a:p>
          <a:r>
            <a:rPr lang="es-ES" sz="1500" b="1" dirty="0" err="1" smtClean="0">
              <a:solidFill>
                <a:schemeClr val="tx2"/>
              </a:solidFill>
            </a:rPr>
            <a:t>Students</a:t>
          </a:r>
          <a:r>
            <a:rPr lang="es-ES" sz="1500" b="1" dirty="0" smtClean="0">
              <a:solidFill>
                <a:schemeClr val="tx2"/>
              </a:solidFill>
            </a:rPr>
            <a:t>’</a:t>
          </a:r>
        </a:p>
        <a:p>
          <a:r>
            <a:rPr lang="es-ES" sz="1500" b="1" dirty="0" err="1" smtClean="0">
              <a:solidFill>
                <a:schemeClr val="tx2"/>
              </a:solidFill>
            </a:rPr>
            <a:t>Motivation</a:t>
          </a:r>
          <a:endParaRPr lang="es-ES" sz="1500" b="1" dirty="0">
            <a:solidFill>
              <a:schemeClr val="tx2"/>
            </a:solidFill>
          </a:endParaRPr>
        </a:p>
      </dgm:t>
    </dgm:pt>
    <dgm:pt modelId="{9A219C65-A912-4A6F-93E8-BE875B1FFA4F}" type="parTrans" cxnId="{A02314B5-868E-4252-B6E4-E7BE6087D80F}">
      <dgm:prSet/>
      <dgm:spPr/>
      <dgm:t>
        <a:bodyPr/>
        <a:lstStyle/>
        <a:p>
          <a:endParaRPr lang="es-ES" sz="1200"/>
        </a:p>
      </dgm:t>
    </dgm:pt>
    <dgm:pt modelId="{1D13B257-5A14-4651-9237-DB59EA61FFDA}" type="sibTrans" cxnId="{A02314B5-868E-4252-B6E4-E7BE6087D80F}">
      <dgm:prSet/>
      <dgm:spPr/>
      <dgm:t>
        <a:bodyPr/>
        <a:lstStyle/>
        <a:p>
          <a:endParaRPr lang="es-ES" sz="1200"/>
        </a:p>
      </dgm:t>
    </dgm:pt>
    <dgm:pt modelId="{993AF748-47E9-434E-BED2-DD2026405B4F}">
      <dgm:prSet phldrT="[Texto]" custT="1"/>
      <dgm:spPr>
        <a:solidFill>
          <a:schemeClr val="accent4">
            <a:lumMod val="40000"/>
            <a:lumOff val="60000"/>
          </a:schemeClr>
        </a:solidFill>
      </dgm:spPr>
      <dgm:t>
        <a:bodyPr/>
        <a:lstStyle/>
        <a:p>
          <a:r>
            <a:rPr lang="en-US" sz="1200" b="1" i="1" u="sng" dirty="0" smtClean="0">
              <a:solidFill>
                <a:srgbClr val="FF3300"/>
              </a:solidFill>
            </a:rPr>
            <a:t>The personal characteristics of the teachers</a:t>
          </a:r>
          <a:r>
            <a:rPr lang="en-US" sz="1200" dirty="0" smtClean="0"/>
            <a:t>, </a:t>
          </a:r>
        </a:p>
        <a:p>
          <a:r>
            <a:rPr lang="en-US" sz="1200" dirty="0" smtClean="0">
              <a:solidFill>
                <a:schemeClr val="tx1"/>
              </a:solidFill>
            </a:rPr>
            <a:t>motivation, commitment, warmth, empathy</a:t>
          </a:r>
        </a:p>
        <a:p>
          <a:r>
            <a:rPr lang="en-US" sz="1200" dirty="0" smtClean="0">
              <a:solidFill>
                <a:schemeClr val="tx1"/>
              </a:solidFill>
            </a:rPr>
            <a:t>competence, </a:t>
          </a:r>
          <a:endParaRPr lang="es-ES" sz="1200" dirty="0">
            <a:solidFill>
              <a:schemeClr val="tx1"/>
            </a:solidFill>
          </a:endParaRPr>
        </a:p>
      </dgm:t>
    </dgm:pt>
    <dgm:pt modelId="{A5B41D30-9911-4511-B613-7FA14E374320}" type="parTrans" cxnId="{E6882554-F14E-4E40-B768-4144C09A8E38}">
      <dgm:prSet custT="1"/>
      <dgm:spPr>
        <a:solidFill>
          <a:srgbClr val="FF3300"/>
        </a:solidFill>
      </dgm:spPr>
      <dgm:t>
        <a:bodyPr/>
        <a:lstStyle/>
        <a:p>
          <a:endParaRPr lang="es-ES" sz="1200"/>
        </a:p>
      </dgm:t>
    </dgm:pt>
    <dgm:pt modelId="{30E9F686-06AA-44F9-8A6B-68564B358429}" type="sibTrans" cxnId="{E6882554-F14E-4E40-B768-4144C09A8E38}">
      <dgm:prSet/>
      <dgm:spPr/>
      <dgm:t>
        <a:bodyPr/>
        <a:lstStyle/>
        <a:p>
          <a:endParaRPr lang="es-ES" sz="1200"/>
        </a:p>
      </dgm:t>
    </dgm:pt>
    <dgm:pt modelId="{885EAE2D-6E34-4DE7-B244-61DFA98D0E95}">
      <dgm:prSet phldrT="[Texto]" custT="1"/>
      <dgm:spPr>
        <a:solidFill>
          <a:schemeClr val="accent4">
            <a:lumMod val="40000"/>
            <a:lumOff val="60000"/>
          </a:schemeClr>
        </a:solidFill>
      </dgm:spPr>
      <dgm:t>
        <a:bodyPr/>
        <a:lstStyle/>
        <a:p>
          <a:r>
            <a:rPr lang="en-US" sz="1400" b="1" i="1" u="sng" dirty="0" smtClean="0">
              <a:solidFill>
                <a:srgbClr val="FF3300"/>
              </a:solidFill>
            </a:rPr>
            <a:t>Teacher immediacy</a:t>
          </a:r>
        </a:p>
        <a:p>
          <a:r>
            <a:rPr lang="en-US" sz="1400" dirty="0" smtClean="0">
              <a:solidFill>
                <a:schemeClr val="tx1"/>
              </a:solidFill>
            </a:rPr>
            <a:t>physical or psychological closeness between people. </a:t>
          </a:r>
          <a:endParaRPr lang="es-ES" sz="1400" dirty="0">
            <a:solidFill>
              <a:schemeClr val="tx1"/>
            </a:solidFill>
          </a:endParaRPr>
        </a:p>
      </dgm:t>
    </dgm:pt>
    <dgm:pt modelId="{636B34A2-A294-460C-8DBD-3C7A1C5A0139}" type="parTrans" cxnId="{91FFEE8B-AC10-45FB-A4D5-C7C81C3DE9FC}">
      <dgm:prSet custT="1"/>
      <dgm:spPr>
        <a:solidFill>
          <a:srgbClr val="FF3300"/>
        </a:solidFill>
      </dgm:spPr>
      <dgm:t>
        <a:bodyPr/>
        <a:lstStyle/>
        <a:p>
          <a:endParaRPr lang="es-ES" sz="1200"/>
        </a:p>
      </dgm:t>
    </dgm:pt>
    <dgm:pt modelId="{0831C826-2570-48DD-B8BF-276B708111AF}" type="sibTrans" cxnId="{91FFEE8B-AC10-45FB-A4D5-C7C81C3DE9FC}">
      <dgm:prSet/>
      <dgm:spPr/>
      <dgm:t>
        <a:bodyPr/>
        <a:lstStyle/>
        <a:p>
          <a:endParaRPr lang="es-ES" sz="1200"/>
        </a:p>
      </dgm:t>
    </dgm:pt>
    <dgm:pt modelId="{6D735863-366A-4990-A78A-5BD1449EF2E4}">
      <dgm:prSet phldrT="[Texto]" custT="1"/>
      <dgm:spPr>
        <a:solidFill>
          <a:schemeClr val="accent4">
            <a:lumMod val="40000"/>
            <a:lumOff val="60000"/>
          </a:schemeClr>
        </a:solidFill>
      </dgm:spPr>
      <dgm:t>
        <a:bodyPr/>
        <a:lstStyle/>
        <a:p>
          <a:r>
            <a:rPr lang="en-US" sz="1200" b="1" i="1" u="sng" dirty="0" smtClean="0">
              <a:solidFill>
                <a:srgbClr val="FF3300"/>
              </a:solidFill>
            </a:rPr>
            <a:t>Classroom management</a:t>
          </a:r>
          <a:r>
            <a:rPr lang="en-US" sz="1200" dirty="0" smtClean="0"/>
            <a:t>: </a:t>
          </a:r>
        </a:p>
        <a:p>
          <a:r>
            <a:rPr lang="en-US" sz="1200" dirty="0" smtClean="0">
              <a:solidFill>
                <a:schemeClr val="tx1"/>
              </a:solidFill>
            </a:rPr>
            <a:t>setting and enforcing rules, establishing procedures and organizing grouping activities. </a:t>
          </a:r>
          <a:endParaRPr lang="es-ES" sz="1200" dirty="0">
            <a:solidFill>
              <a:schemeClr val="tx1"/>
            </a:solidFill>
          </a:endParaRPr>
        </a:p>
      </dgm:t>
    </dgm:pt>
    <dgm:pt modelId="{511228FB-9EE0-4ACA-9A19-75015A5B8382}" type="parTrans" cxnId="{6F2D0FDE-70F9-48ED-B9C8-5A3B6A53C327}">
      <dgm:prSet custT="1"/>
      <dgm:spPr>
        <a:solidFill>
          <a:srgbClr val="FF3300"/>
        </a:solidFill>
      </dgm:spPr>
      <dgm:t>
        <a:bodyPr/>
        <a:lstStyle/>
        <a:p>
          <a:endParaRPr lang="es-ES" sz="1200"/>
        </a:p>
      </dgm:t>
    </dgm:pt>
    <dgm:pt modelId="{042E25D7-FE43-42E1-BD78-26EA55C2231C}" type="sibTrans" cxnId="{6F2D0FDE-70F9-48ED-B9C8-5A3B6A53C327}">
      <dgm:prSet/>
      <dgm:spPr/>
      <dgm:t>
        <a:bodyPr/>
        <a:lstStyle/>
        <a:p>
          <a:endParaRPr lang="es-ES" sz="1200"/>
        </a:p>
      </dgm:t>
    </dgm:pt>
    <dgm:pt modelId="{5B57B7D2-9F2B-4C16-9C72-0773AFD7D6A1}">
      <dgm:prSet phldrT="[Texto]" custT="1"/>
      <dgm:spPr>
        <a:solidFill>
          <a:schemeClr val="accent4">
            <a:lumMod val="40000"/>
            <a:lumOff val="60000"/>
          </a:schemeClr>
        </a:solidFill>
      </dgm:spPr>
      <dgm:t>
        <a:bodyPr/>
        <a:lstStyle/>
        <a:p>
          <a:r>
            <a:rPr lang="en-US" sz="1200" b="1" i="1" u="sng" dirty="0" smtClean="0">
              <a:solidFill>
                <a:srgbClr val="FF3300"/>
              </a:solidFill>
            </a:rPr>
            <a:t>Active motivational socializing behavior</a:t>
          </a:r>
          <a:r>
            <a:rPr lang="en-US" sz="1200" u="sng" dirty="0" smtClean="0"/>
            <a:t>,</a:t>
          </a:r>
          <a:r>
            <a:rPr lang="en-US" sz="1200" dirty="0" smtClean="0"/>
            <a:t> </a:t>
          </a:r>
          <a:r>
            <a:rPr lang="en-US" sz="1200" dirty="0" smtClean="0">
              <a:solidFill>
                <a:schemeClr val="tx1"/>
              </a:solidFill>
            </a:rPr>
            <a:t> direct and systematic motivational influence through appropriate:  Modeling, task presentations, feedback / reward system (Not only grades!) </a:t>
          </a:r>
          <a:endParaRPr lang="es-ES" sz="1200" dirty="0">
            <a:solidFill>
              <a:schemeClr val="tx1"/>
            </a:solidFill>
          </a:endParaRPr>
        </a:p>
      </dgm:t>
    </dgm:pt>
    <dgm:pt modelId="{0527B7C2-CC1A-45A8-8AAD-11EE8AF1C0CE}" type="parTrans" cxnId="{DD7BCA1C-995D-48F0-990A-17137B7D5AD4}">
      <dgm:prSet custT="1"/>
      <dgm:spPr>
        <a:solidFill>
          <a:srgbClr val="FF3300"/>
        </a:solidFill>
      </dgm:spPr>
      <dgm:t>
        <a:bodyPr/>
        <a:lstStyle/>
        <a:p>
          <a:endParaRPr lang="es-ES" sz="1200"/>
        </a:p>
      </dgm:t>
    </dgm:pt>
    <dgm:pt modelId="{232F6584-2746-4F19-B8E3-767A07EC8276}" type="sibTrans" cxnId="{DD7BCA1C-995D-48F0-990A-17137B7D5AD4}">
      <dgm:prSet/>
      <dgm:spPr/>
      <dgm:t>
        <a:bodyPr/>
        <a:lstStyle/>
        <a:p>
          <a:endParaRPr lang="es-ES" sz="1200"/>
        </a:p>
      </dgm:t>
    </dgm:pt>
    <dgm:pt modelId="{6C10451B-5F66-458A-B137-4671812F8686}" type="pres">
      <dgm:prSet presAssocID="{053C4E64-4FF3-4289-ABEC-1D30DD314D53}" presName="Name0" presStyleCnt="0">
        <dgm:presLayoutVars>
          <dgm:chMax val="1"/>
          <dgm:dir/>
          <dgm:animLvl val="ctr"/>
          <dgm:resizeHandles val="exact"/>
        </dgm:presLayoutVars>
      </dgm:prSet>
      <dgm:spPr/>
      <dgm:t>
        <a:bodyPr/>
        <a:lstStyle/>
        <a:p>
          <a:endParaRPr lang="en-US"/>
        </a:p>
      </dgm:t>
    </dgm:pt>
    <dgm:pt modelId="{1C5A84FE-E23C-4BBA-98EE-D78288E3642E}" type="pres">
      <dgm:prSet presAssocID="{898DB78F-39F7-40C7-A5FA-E149407FCF6A}" presName="centerShape" presStyleLbl="node0" presStyleIdx="0" presStyleCnt="1" custLinFactNeighborY="2286"/>
      <dgm:spPr/>
      <dgm:t>
        <a:bodyPr/>
        <a:lstStyle/>
        <a:p>
          <a:endParaRPr lang="en-US"/>
        </a:p>
      </dgm:t>
    </dgm:pt>
    <dgm:pt modelId="{0D1E0A55-9932-4C91-9ECA-4622395878D7}" type="pres">
      <dgm:prSet presAssocID="{A5B41D30-9911-4511-B613-7FA14E374320}" presName="parTrans" presStyleLbl="sibTrans2D1" presStyleIdx="0" presStyleCnt="4"/>
      <dgm:spPr/>
      <dgm:t>
        <a:bodyPr/>
        <a:lstStyle/>
        <a:p>
          <a:endParaRPr lang="en-US"/>
        </a:p>
      </dgm:t>
    </dgm:pt>
    <dgm:pt modelId="{9CF76B95-4159-4D65-AC96-A153B4EFBC53}" type="pres">
      <dgm:prSet presAssocID="{A5B41D30-9911-4511-B613-7FA14E374320}" presName="connectorText" presStyleLbl="sibTrans2D1" presStyleIdx="0" presStyleCnt="4"/>
      <dgm:spPr/>
      <dgm:t>
        <a:bodyPr/>
        <a:lstStyle/>
        <a:p>
          <a:endParaRPr lang="en-US"/>
        </a:p>
      </dgm:t>
    </dgm:pt>
    <dgm:pt modelId="{43FF2CD7-1C13-42FC-9ABB-9D15DDE9954C}" type="pres">
      <dgm:prSet presAssocID="{993AF748-47E9-434E-BED2-DD2026405B4F}" presName="node" presStyleLbl="node1" presStyleIdx="0" presStyleCnt="4" custScaleX="128520" custScaleY="115223" custRadScaleRad="95429">
        <dgm:presLayoutVars>
          <dgm:bulletEnabled val="1"/>
        </dgm:presLayoutVars>
      </dgm:prSet>
      <dgm:spPr/>
      <dgm:t>
        <a:bodyPr/>
        <a:lstStyle/>
        <a:p>
          <a:endParaRPr lang="es-ES"/>
        </a:p>
      </dgm:t>
    </dgm:pt>
    <dgm:pt modelId="{92BCC2B2-B45F-40BA-8BD2-52562DD62B43}" type="pres">
      <dgm:prSet presAssocID="{636B34A2-A294-460C-8DBD-3C7A1C5A0139}" presName="parTrans" presStyleLbl="sibTrans2D1" presStyleIdx="1" presStyleCnt="4"/>
      <dgm:spPr/>
      <dgm:t>
        <a:bodyPr/>
        <a:lstStyle/>
        <a:p>
          <a:endParaRPr lang="en-US"/>
        </a:p>
      </dgm:t>
    </dgm:pt>
    <dgm:pt modelId="{DA306023-D477-4081-BABF-A87A99BDB414}" type="pres">
      <dgm:prSet presAssocID="{636B34A2-A294-460C-8DBD-3C7A1C5A0139}" presName="connectorText" presStyleLbl="sibTrans2D1" presStyleIdx="1" presStyleCnt="4"/>
      <dgm:spPr/>
      <dgm:t>
        <a:bodyPr/>
        <a:lstStyle/>
        <a:p>
          <a:endParaRPr lang="en-US"/>
        </a:p>
      </dgm:t>
    </dgm:pt>
    <dgm:pt modelId="{883EFCAA-5518-4DAE-BBF9-53E80677661A}" type="pres">
      <dgm:prSet presAssocID="{885EAE2D-6E34-4DE7-B244-61DFA98D0E95}" presName="node" presStyleLbl="node1" presStyleIdx="1" presStyleCnt="4" custScaleX="160606" custScaleY="154417" custRadScaleRad="108330" custRadScaleInc="-4619">
        <dgm:presLayoutVars>
          <dgm:bulletEnabled val="1"/>
        </dgm:presLayoutVars>
      </dgm:prSet>
      <dgm:spPr/>
      <dgm:t>
        <a:bodyPr/>
        <a:lstStyle/>
        <a:p>
          <a:endParaRPr lang="es-ES"/>
        </a:p>
      </dgm:t>
    </dgm:pt>
    <dgm:pt modelId="{80F6A0F4-EA7C-421F-BC0E-D5B713E2E1B1}" type="pres">
      <dgm:prSet presAssocID="{511228FB-9EE0-4ACA-9A19-75015A5B8382}" presName="parTrans" presStyleLbl="sibTrans2D1" presStyleIdx="2" presStyleCnt="4"/>
      <dgm:spPr/>
      <dgm:t>
        <a:bodyPr/>
        <a:lstStyle/>
        <a:p>
          <a:endParaRPr lang="en-US"/>
        </a:p>
      </dgm:t>
    </dgm:pt>
    <dgm:pt modelId="{80FDABE7-58E2-495D-B486-FC8439BF5A58}" type="pres">
      <dgm:prSet presAssocID="{511228FB-9EE0-4ACA-9A19-75015A5B8382}" presName="connectorText" presStyleLbl="sibTrans2D1" presStyleIdx="2" presStyleCnt="4"/>
      <dgm:spPr/>
      <dgm:t>
        <a:bodyPr/>
        <a:lstStyle/>
        <a:p>
          <a:endParaRPr lang="en-US"/>
        </a:p>
      </dgm:t>
    </dgm:pt>
    <dgm:pt modelId="{33A293BF-9218-4564-9D8F-6B99AC49FD36}" type="pres">
      <dgm:prSet presAssocID="{6D735863-366A-4990-A78A-5BD1449EF2E4}" presName="node" presStyleLbl="node1" presStyleIdx="2" presStyleCnt="4" custScaleX="142394" custScaleY="135645">
        <dgm:presLayoutVars>
          <dgm:bulletEnabled val="1"/>
        </dgm:presLayoutVars>
      </dgm:prSet>
      <dgm:spPr/>
      <dgm:t>
        <a:bodyPr/>
        <a:lstStyle/>
        <a:p>
          <a:endParaRPr lang="es-ES"/>
        </a:p>
      </dgm:t>
    </dgm:pt>
    <dgm:pt modelId="{6C3A5596-A5DB-4C60-BFC7-F5741FE1739E}" type="pres">
      <dgm:prSet presAssocID="{0527B7C2-CC1A-45A8-8AAD-11EE8AF1C0CE}" presName="parTrans" presStyleLbl="sibTrans2D1" presStyleIdx="3" presStyleCnt="4"/>
      <dgm:spPr/>
      <dgm:t>
        <a:bodyPr/>
        <a:lstStyle/>
        <a:p>
          <a:endParaRPr lang="en-US"/>
        </a:p>
      </dgm:t>
    </dgm:pt>
    <dgm:pt modelId="{0FC44325-37B5-4825-8FC2-6759EB22E4E4}" type="pres">
      <dgm:prSet presAssocID="{0527B7C2-CC1A-45A8-8AAD-11EE8AF1C0CE}" presName="connectorText" presStyleLbl="sibTrans2D1" presStyleIdx="3" presStyleCnt="4"/>
      <dgm:spPr/>
      <dgm:t>
        <a:bodyPr/>
        <a:lstStyle/>
        <a:p>
          <a:endParaRPr lang="en-US"/>
        </a:p>
      </dgm:t>
    </dgm:pt>
    <dgm:pt modelId="{B2CE5F11-810F-4286-85BC-116A0829A359}" type="pres">
      <dgm:prSet presAssocID="{5B57B7D2-9F2B-4C16-9C72-0773AFD7D6A1}" presName="node" presStyleLbl="node1" presStyleIdx="3" presStyleCnt="4" custScaleX="177854" custScaleY="173849" custRadScaleRad="114248" custRadScaleInc="-1311">
        <dgm:presLayoutVars>
          <dgm:bulletEnabled val="1"/>
        </dgm:presLayoutVars>
      </dgm:prSet>
      <dgm:spPr/>
      <dgm:t>
        <a:bodyPr/>
        <a:lstStyle/>
        <a:p>
          <a:endParaRPr lang="es-ES"/>
        </a:p>
      </dgm:t>
    </dgm:pt>
  </dgm:ptLst>
  <dgm:cxnLst>
    <dgm:cxn modelId="{1D2CC8BD-9C38-430D-80B4-762714AB7FA1}" type="presOf" srcId="{5B57B7D2-9F2B-4C16-9C72-0773AFD7D6A1}" destId="{B2CE5F11-810F-4286-85BC-116A0829A359}" srcOrd="0" destOrd="0" presId="urn:microsoft.com/office/officeart/2005/8/layout/radial5"/>
    <dgm:cxn modelId="{A02314B5-868E-4252-B6E4-E7BE6087D80F}" srcId="{053C4E64-4FF3-4289-ABEC-1D30DD314D53}" destId="{898DB78F-39F7-40C7-A5FA-E149407FCF6A}" srcOrd="0" destOrd="0" parTransId="{9A219C65-A912-4A6F-93E8-BE875B1FFA4F}" sibTransId="{1D13B257-5A14-4651-9237-DB59EA61FFDA}"/>
    <dgm:cxn modelId="{6F2D0FDE-70F9-48ED-B9C8-5A3B6A53C327}" srcId="{898DB78F-39F7-40C7-A5FA-E149407FCF6A}" destId="{6D735863-366A-4990-A78A-5BD1449EF2E4}" srcOrd="2" destOrd="0" parTransId="{511228FB-9EE0-4ACA-9A19-75015A5B8382}" sibTransId="{042E25D7-FE43-42E1-BD78-26EA55C2231C}"/>
    <dgm:cxn modelId="{B4665607-C1A9-4580-A3B5-0C2D43625155}" type="presOf" srcId="{0527B7C2-CC1A-45A8-8AAD-11EE8AF1C0CE}" destId="{6C3A5596-A5DB-4C60-BFC7-F5741FE1739E}" srcOrd="0" destOrd="0" presId="urn:microsoft.com/office/officeart/2005/8/layout/radial5"/>
    <dgm:cxn modelId="{DD7BCA1C-995D-48F0-990A-17137B7D5AD4}" srcId="{898DB78F-39F7-40C7-A5FA-E149407FCF6A}" destId="{5B57B7D2-9F2B-4C16-9C72-0773AFD7D6A1}" srcOrd="3" destOrd="0" parTransId="{0527B7C2-CC1A-45A8-8AAD-11EE8AF1C0CE}" sibTransId="{232F6584-2746-4F19-B8E3-767A07EC8276}"/>
    <dgm:cxn modelId="{DF8AF35F-45E8-45E1-8375-1F121D33D12E}" type="presOf" srcId="{885EAE2D-6E34-4DE7-B244-61DFA98D0E95}" destId="{883EFCAA-5518-4DAE-BBF9-53E80677661A}" srcOrd="0" destOrd="0" presId="urn:microsoft.com/office/officeart/2005/8/layout/radial5"/>
    <dgm:cxn modelId="{A3E2E824-D0E0-465C-B935-5A416E06AC7E}" type="presOf" srcId="{511228FB-9EE0-4ACA-9A19-75015A5B8382}" destId="{80FDABE7-58E2-495D-B486-FC8439BF5A58}" srcOrd="1" destOrd="0" presId="urn:microsoft.com/office/officeart/2005/8/layout/radial5"/>
    <dgm:cxn modelId="{5A8FB469-8381-468A-8670-C9A5BB830E77}" type="presOf" srcId="{A5B41D30-9911-4511-B613-7FA14E374320}" destId="{9CF76B95-4159-4D65-AC96-A153B4EFBC53}" srcOrd="1" destOrd="0" presId="urn:microsoft.com/office/officeart/2005/8/layout/radial5"/>
    <dgm:cxn modelId="{4A5EE0EB-DDCE-4D9C-B211-26AD87126A38}" type="presOf" srcId="{0527B7C2-CC1A-45A8-8AAD-11EE8AF1C0CE}" destId="{0FC44325-37B5-4825-8FC2-6759EB22E4E4}" srcOrd="1" destOrd="0" presId="urn:microsoft.com/office/officeart/2005/8/layout/radial5"/>
    <dgm:cxn modelId="{E6882554-F14E-4E40-B768-4144C09A8E38}" srcId="{898DB78F-39F7-40C7-A5FA-E149407FCF6A}" destId="{993AF748-47E9-434E-BED2-DD2026405B4F}" srcOrd="0" destOrd="0" parTransId="{A5B41D30-9911-4511-B613-7FA14E374320}" sibTransId="{30E9F686-06AA-44F9-8A6B-68564B358429}"/>
    <dgm:cxn modelId="{DCAC93DB-5E44-4D69-BA42-60140F4CCBAD}" type="presOf" srcId="{511228FB-9EE0-4ACA-9A19-75015A5B8382}" destId="{80F6A0F4-EA7C-421F-BC0E-D5B713E2E1B1}" srcOrd="0" destOrd="0" presId="urn:microsoft.com/office/officeart/2005/8/layout/radial5"/>
    <dgm:cxn modelId="{6B3D18AD-A866-4BCE-9C66-4AD85DF3A67E}" type="presOf" srcId="{053C4E64-4FF3-4289-ABEC-1D30DD314D53}" destId="{6C10451B-5F66-458A-B137-4671812F8686}" srcOrd="0" destOrd="0" presId="urn:microsoft.com/office/officeart/2005/8/layout/radial5"/>
    <dgm:cxn modelId="{266C549F-526E-418E-BB53-FB49266586FE}" type="presOf" srcId="{636B34A2-A294-460C-8DBD-3C7A1C5A0139}" destId="{92BCC2B2-B45F-40BA-8BD2-52562DD62B43}" srcOrd="0" destOrd="0" presId="urn:microsoft.com/office/officeart/2005/8/layout/radial5"/>
    <dgm:cxn modelId="{3B645AEC-318D-49CB-9286-54FEC327353E}" type="presOf" srcId="{636B34A2-A294-460C-8DBD-3C7A1C5A0139}" destId="{DA306023-D477-4081-BABF-A87A99BDB414}" srcOrd="1" destOrd="0" presId="urn:microsoft.com/office/officeart/2005/8/layout/radial5"/>
    <dgm:cxn modelId="{78B09BF1-B766-49FC-B03A-F342063A1D7F}" type="presOf" srcId="{A5B41D30-9911-4511-B613-7FA14E374320}" destId="{0D1E0A55-9932-4C91-9ECA-4622395878D7}" srcOrd="0" destOrd="0" presId="urn:microsoft.com/office/officeart/2005/8/layout/radial5"/>
    <dgm:cxn modelId="{BB4D601B-40C5-4E31-B549-914B40481297}" type="presOf" srcId="{6D735863-366A-4990-A78A-5BD1449EF2E4}" destId="{33A293BF-9218-4564-9D8F-6B99AC49FD36}" srcOrd="0" destOrd="0" presId="urn:microsoft.com/office/officeart/2005/8/layout/radial5"/>
    <dgm:cxn modelId="{4E3DBB02-C40E-40BA-B952-1F4A305097BB}" type="presOf" srcId="{993AF748-47E9-434E-BED2-DD2026405B4F}" destId="{43FF2CD7-1C13-42FC-9ABB-9D15DDE9954C}" srcOrd="0" destOrd="0" presId="urn:microsoft.com/office/officeart/2005/8/layout/radial5"/>
    <dgm:cxn modelId="{91FFEE8B-AC10-45FB-A4D5-C7C81C3DE9FC}" srcId="{898DB78F-39F7-40C7-A5FA-E149407FCF6A}" destId="{885EAE2D-6E34-4DE7-B244-61DFA98D0E95}" srcOrd="1" destOrd="0" parTransId="{636B34A2-A294-460C-8DBD-3C7A1C5A0139}" sibTransId="{0831C826-2570-48DD-B8BF-276B708111AF}"/>
    <dgm:cxn modelId="{D8D9EE61-B865-4A9D-970C-E3CB25BDF207}" type="presOf" srcId="{898DB78F-39F7-40C7-A5FA-E149407FCF6A}" destId="{1C5A84FE-E23C-4BBA-98EE-D78288E3642E}" srcOrd="0" destOrd="0" presId="urn:microsoft.com/office/officeart/2005/8/layout/radial5"/>
    <dgm:cxn modelId="{94D4C177-098A-4D16-ADD5-28AFB1631337}" type="presParOf" srcId="{6C10451B-5F66-458A-B137-4671812F8686}" destId="{1C5A84FE-E23C-4BBA-98EE-D78288E3642E}" srcOrd="0" destOrd="0" presId="urn:microsoft.com/office/officeart/2005/8/layout/radial5"/>
    <dgm:cxn modelId="{6810A2E6-EA39-4762-917D-4C1AB9ECA997}" type="presParOf" srcId="{6C10451B-5F66-458A-B137-4671812F8686}" destId="{0D1E0A55-9932-4C91-9ECA-4622395878D7}" srcOrd="1" destOrd="0" presId="urn:microsoft.com/office/officeart/2005/8/layout/radial5"/>
    <dgm:cxn modelId="{6CC24280-423D-4F5C-97B3-B668FCC76EE3}" type="presParOf" srcId="{0D1E0A55-9932-4C91-9ECA-4622395878D7}" destId="{9CF76B95-4159-4D65-AC96-A153B4EFBC53}" srcOrd="0" destOrd="0" presId="urn:microsoft.com/office/officeart/2005/8/layout/radial5"/>
    <dgm:cxn modelId="{0D1CC106-2FA3-4CCB-9447-DBC5FDE7E661}" type="presParOf" srcId="{6C10451B-5F66-458A-B137-4671812F8686}" destId="{43FF2CD7-1C13-42FC-9ABB-9D15DDE9954C}" srcOrd="2" destOrd="0" presId="urn:microsoft.com/office/officeart/2005/8/layout/radial5"/>
    <dgm:cxn modelId="{337303A3-3EC3-4C55-A3E5-1FEE466ACC90}" type="presParOf" srcId="{6C10451B-5F66-458A-B137-4671812F8686}" destId="{92BCC2B2-B45F-40BA-8BD2-52562DD62B43}" srcOrd="3" destOrd="0" presId="urn:microsoft.com/office/officeart/2005/8/layout/radial5"/>
    <dgm:cxn modelId="{01590986-1A0F-4F87-A7B9-D0B1E06525EA}" type="presParOf" srcId="{92BCC2B2-B45F-40BA-8BD2-52562DD62B43}" destId="{DA306023-D477-4081-BABF-A87A99BDB414}" srcOrd="0" destOrd="0" presId="urn:microsoft.com/office/officeart/2005/8/layout/radial5"/>
    <dgm:cxn modelId="{1265D1DB-8A2D-404D-BDF9-F563E356C72F}" type="presParOf" srcId="{6C10451B-5F66-458A-B137-4671812F8686}" destId="{883EFCAA-5518-4DAE-BBF9-53E80677661A}" srcOrd="4" destOrd="0" presId="urn:microsoft.com/office/officeart/2005/8/layout/radial5"/>
    <dgm:cxn modelId="{0E60E021-A5E6-45E0-98CB-76114505F99B}" type="presParOf" srcId="{6C10451B-5F66-458A-B137-4671812F8686}" destId="{80F6A0F4-EA7C-421F-BC0E-D5B713E2E1B1}" srcOrd="5" destOrd="0" presId="urn:microsoft.com/office/officeart/2005/8/layout/radial5"/>
    <dgm:cxn modelId="{C8B977C6-BB18-4F46-9DD2-1C1896321158}" type="presParOf" srcId="{80F6A0F4-EA7C-421F-BC0E-D5B713E2E1B1}" destId="{80FDABE7-58E2-495D-B486-FC8439BF5A58}" srcOrd="0" destOrd="0" presId="urn:microsoft.com/office/officeart/2005/8/layout/radial5"/>
    <dgm:cxn modelId="{49A12C88-7F1B-4D69-8119-8ED3026E868D}" type="presParOf" srcId="{6C10451B-5F66-458A-B137-4671812F8686}" destId="{33A293BF-9218-4564-9D8F-6B99AC49FD36}" srcOrd="6" destOrd="0" presId="urn:microsoft.com/office/officeart/2005/8/layout/radial5"/>
    <dgm:cxn modelId="{E243500E-54FA-463D-A8B3-C0D82571D508}" type="presParOf" srcId="{6C10451B-5F66-458A-B137-4671812F8686}" destId="{6C3A5596-A5DB-4C60-BFC7-F5741FE1739E}" srcOrd="7" destOrd="0" presId="urn:microsoft.com/office/officeart/2005/8/layout/radial5"/>
    <dgm:cxn modelId="{2C64B2F2-ED39-447E-8E70-F87BA5A04C6A}" type="presParOf" srcId="{6C3A5596-A5DB-4C60-BFC7-F5741FE1739E}" destId="{0FC44325-37B5-4825-8FC2-6759EB22E4E4}" srcOrd="0" destOrd="0" presId="urn:microsoft.com/office/officeart/2005/8/layout/radial5"/>
    <dgm:cxn modelId="{F54FE611-5361-47B0-B7BC-F4326F542922}" type="presParOf" srcId="{6C10451B-5F66-458A-B137-4671812F8686}" destId="{B2CE5F11-810F-4286-85BC-116A0829A359}" srcOrd="8" destOrd="0" presId="urn:microsoft.com/office/officeart/2005/8/layout/radial5"/>
  </dgm:cxnLst>
  <dgm:bg/>
  <dgm:whole/>
</dgm:dataModel>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0.34021</cdr:x>
      <cdr:y>0.09375</cdr:y>
    </cdr:from>
    <cdr:to>
      <cdr:x>0.48454</cdr:x>
      <cdr:y>0.23536</cdr:y>
    </cdr:to>
    <cdr:sp macro="" textlink="">
      <cdr:nvSpPr>
        <cdr:cNvPr id="2" name="4 Llamada ovalada"/>
        <cdr:cNvSpPr/>
      </cdr:nvSpPr>
      <cdr:spPr>
        <a:xfrm xmlns:a="http://schemas.openxmlformats.org/drawingml/2006/main">
          <a:off x="2357453" y="428627"/>
          <a:ext cx="1000132" cy="647428"/>
        </a:xfrm>
        <a:prstGeom xmlns:a="http://schemas.openxmlformats.org/drawingml/2006/main" prst="wedgeEllipseCallout">
          <a:avLst/>
        </a:prstGeom>
        <a:solidFill xmlns:a="http://schemas.openxmlformats.org/drawingml/2006/main">
          <a:srgbClr val="FFFF00"/>
        </a:solidFill>
        <a:ln xmlns:a="http://schemas.openxmlformats.org/drawingml/2006/main" w="25400" cap="flat" cmpd="sng" algn="ctr">
          <a:solidFill>
            <a:srgbClr val="3891A7">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s-E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xmlns:a="http://schemas.openxmlformats.org/drawingml/2006/main">
          <a:pPr algn="ctr"/>
          <a:r>
            <a:rPr lang="es-ES" sz="1400" dirty="0" smtClean="0">
              <a:solidFill>
                <a:srgbClr val="4F271C"/>
              </a:solidFill>
            </a:rPr>
            <a:t>6.45 %</a:t>
          </a:r>
          <a:endParaRPr lang="es-ES" sz="1400" dirty="0">
            <a:solidFill>
              <a:srgbClr val="4F271C"/>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0.08009</cdr:x>
      <cdr:y>0.03953</cdr:y>
    </cdr:from>
    <cdr:to>
      <cdr:x>0.2574</cdr:x>
      <cdr:y>0.25475</cdr:y>
    </cdr:to>
    <cdr:sp macro="" textlink="">
      <cdr:nvSpPr>
        <cdr:cNvPr id="2" name="4 Llamada ovalada"/>
        <cdr:cNvSpPr/>
      </cdr:nvSpPr>
      <cdr:spPr>
        <a:xfrm xmlns:a="http://schemas.openxmlformats.org/drawingml/2006/main" rot="20453895">
          <a:off x="549274" y="173029"/>
          <a:ext cx="1215973" cy="941936"/>
        </a:xfrm>
        <a:prstGeom xmlns:a="http://schemas.openxmlformats.org/drawingml/2006/main" prst="wedgeEllipseCallout">
          <a:avLst>
            <a:gd name="adj1" fmla="val 25986"/>
            <a:gd name="adj2" fmla="val 82209"/>
          </a:avLst>
        </a:prstGeom>
        <a:solidFill xmlns:a="http://schemas.openxmlformats.org/drawingml/2006/main">
          <a:srgbClr val="FFFF00"/>
        </a:solidFill>
        <a:ln xmlns:a="http://schemas.openxmlformats.org/drawingml/2006/main" w="25400" cap="flat" cmpd="sng" algn="ctr">
          <a:solidFill>
            <a:srgbClr val="3891A7">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s-E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xmlns:a="http://schemas.openxmlformats.org/drawingml/2006/main">
          <a:pPr algn="ctr"/>
          <a:r>
            <a:rPr lang="es-ES" dirty="0" smtClean="0">
              <a:solidFill>
                <a:srgbClr val="4F271C"/>
              </a:solidFill>
            </a:rPr>
            <a:t>-54%</a:t>
          </a:r>
        </a:p>
        <a:p xmlns:a="http://schemas.openxmlformats.org/drawingml/2006/main">
          <a:pPr algn="ctr"/>
          <a:r>
            <a:rPr lang="es-ES" dirty="0" err="1" smtClean="0">
              <a:solidFill>
                <a:srgbClr val="4F271C"/>
              </a:solidFill>
            </a:rPr>
            <a:t>Not</a:t>
          </a:r>
          <a:r>
            <a:rPr lang="es-ES" dirty="0" smtClean="0">
              <a:solidFill>
                <a:srgbClr val="4F271C"/>
              </a:solidFill>
            </a:rPr>
            <a:t> </a:t>
          </a:r>
          <a:r>
            <a:rPr lang="es-ES" dirty="0" err="1" smtClean="0">
              <a:solidFill>
                <a:srgbClr val="4F271C"/>
              </a:solidFill>
            </a:rPr>
            <a:t>easy</a:t>
          </a:r>
          <a:endParaRPr lang="es-ES" dirty="0">
            <a:solidFill>
              <a:srgbClr val="4F271C"/>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0.07689</cdr:x>
      <cdr:y>0.14533</cdr:y>
    </cdr:from>
    <cdr:to>
      <cdr:x>0.23414</cdr:x>
      <cdr:y>0.31177</cdr:y>
    </cdr:to>
    <cdr:sp macro="" textlink="">
      <cdr:nvSpPr>
        <cdr:cNvPr id="3" name="4 Llamada ovalada"/>
        <cdr:cNvSpPr/>
      </cdr:nvSpPr>
      <cdr:spPr>
        <a:xfrm xmlns:a="http://schemas.openxmlformats.org/drawingml/2006/main" rot="20453895">
          <a:off x="521817" y="654067"/>
          <a:ext cx="1067228" cy="749101"/>
        </a:xfrm>
        <a:prstGeom xmlns:a="http://schemas.openxmlformats.org/drawingml/2006/main" prst="wedgeEllipseCallout">
          <a:avLst>
            <a:gd name="adj1" fmla="val 68174"/>
            <a:gd name="adj2" fmla="val 104877"/>
          </a:avLst>
        </a:prstGeom>
        <a:solidFill xmlns:a="http://schemas.openxmlformats.org/drawingml/2006/main">
          <a:srgbClr val="FFFF00"/>
        </a:solidFill>
        <a:ln xmlns:a="http://schemas.openxmlformats.org/drawingml/2006/main" w="25400" cap="flat" cmpd="sng" algn="ctr">
          <a:solidFill>
            <a:srgbClr val="3891A7">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s-E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xmlns:a="http://schemas.openxmlformats.org/drawingml/2006/main">
          <a:pPr algn="ctr"/>
          <a:r>
            <a:rPr lang="es-ES" dirty="0" smtClean="0">
              <a:solidFill>
                <a:srgbClr val="4F271C"/>
              </a:solidFill>
            </a:rPr>
            <a:t>+14 %</a:t>
          </a:r>
          <a:endParaRPr lang="es-ES" dirty="0">
            <a:solidFill>
              <a:srgbClr val="4F271C"/>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0.54115</cdr:x>
      <cdr:y>0.13545</cdr:y>
    </cdr:from>
    <cdr:to>
      <cdr:x>0.69764</cdr:x>
      <cdr:y>0.37338</cdr:y>
    </cdr:to>
    <cdr:sp macro="" textlink="">
      <cdr:nvSpPr>
        <cdr:cNvPr id="2" name="4 Llamada ovalada"/>
        <cdr:cNvSpPr/>
      </cdr:nvSpPr>
      <cdr:spPr>
        <a:xfrm xmlns:a="http://schemas.openxmlformats.org/drawingml/2006/main" rot="1346101">
          <a:off x="3595262" y="594746"/>
          <a:ext cx="1039648" cy="1044761"/>
        </a:xfrm>
        <a:prstGeom xmlns:a="http://schemas.openxmlformats.org/drawingml/2006/main" prst="wedgeEllipseCallout">
          <a:avLst/>
        </a:prstGeom>
        <a:solidFill xmlns:a="http://schemas.openxmlformats.org/drawingml/2006/main">
          <a:srgbClr val="FFFF00"/>
        </a:solidFill>
        <a:ln xmlns:a="http://schemas.openxmlformats.org/drawingml/2006/main" w="25400" cap="flat" cmpd="sng" algn="ctr">
          <a:solidFill>
            <a:srgbClr val="3891A7">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s-E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xmlns:a="http://schemas.openxmlformats.org/drawingml/2006/main">
          <a:pPr algn="ctr"/>
          <a:r>
            <a:rPr lang="es-ES" dirty="0" smtClean="0">
              <a:solidFill>
                <a:srgbClr val="4F271C"/>
              </a:solidFill>
            </a:rPr>
            <a:t>24%</a:t>
          </a:r>
          <a:endParaRPr lang="es-ES" dirty="0">
            <a:solidFill>
              <a:srgbClr val="4F271C"/>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0.10297</cdr:x>
      <cdr:y>0.07039</cdr:y>
    </cdr:from>
    <cdr:to>
      <cdr:x>0.29427</cdr:x>
      <cdr:y>0.32985</cdr:y>
    </cdr:to>
    <cdr:sp macro="" textlink="">
      <cdr:nvSpPr>
        <cdr:cNvPr id="2" name="4 Llamada ovalada"/>
        <cdr:cNvSpPr/>
      </cdr:nvSpPr>
      <cdr:spPr>
        <a:xfrm xmlns:a="http://schemas.openxmlformats.org/drawingml/2006/main" rot="20453895">
          <a:off x="653659" y="310091"/>
          <a:ext cx="1214273" cy="1143008"/>
        </a:xfrm>
        <a:prstGeom xmlns:a="http://schemas.openxmlformats.org/drawingml/2006/main" prst="wedgeEllipseCallout">
          <a:avLst/>
        </a:prstGeom>
        <a:solidFill xmlns:a="http://schemas.openxmlformats.org/drawingml/2006/main">
          <a:srgbClr val="FFFF00"/>
        </a:solidFill>
        <a:ln xmlns:a="http://schemas.openxmlformats.org/drawingml/2006/main" w="25400" cap="flat" cmpd="sng" algn="ctr">
          <a:solidFill>
            <a:srgbClr val="3891A7">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s-E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xmlns:a="http://schemas.openxmlformats.org/drawingml/2006/main">
          <a:pPr algn="ctr"/>
          <a:r>
            <a:rPr lang="es-ES" dirty="0" smtClean="0">
              <a:solidFill>
                <a:srgbClr val="4F271C"/>
              </a:solidFill>
            </a:rPr>
            <a:t>+20%</a:t>
          </a:r>
          <a:endParaRPr lang="es-ES" dirty="0">
            <a:solidFill>
              <a:srgbClr val="4F271C"/>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0.11798</cdr:x>
      <cdr:y>0.11833</cdr:y>
    </cdr:from>
    <cdr:to>
      <cdr:x>0.28329</cdr:x>
      <cdr:y>0.33735</cdr:y>
    </cdr:to>
    <cdr:sp macro="" textlink="">
      <cdr:nvSpPr>
        <cdr:cNvPr id="2" name="4 Llamada ovalada"/>
        <cdr:cNvSpPr/>
      </cdr:nvSpPr>
      <cdr:spPr>
        <a:xfrm xmlns:a="http://schemas.openxmlformats.org/drawingml/2006/main" rot="20453895">
          <a:off x="766967" y="507180"/>
          <a:ext cx="1074634" cy="938807"/>
        </a:xfrm>
        <a:prstGeom xmlns:a="http://schemas.openxmlformats.org/drawingml/2006/main" prst="wedgeEllipseCallout">
          <a:avLst/>
        </a:prstGeom>
        <a:solidFill xmlns:a="http://schemas.openxmlformats.org/drawingml/2006/main">
          <a:srgbClr val="FFFF00"/>
        </a:solidFill>
        <a:ln xmlns:a="http://schemas.openxmlformats.org/drawingml/2006/main" w="25400" cap="flat" cmpd="sng" algn="ctr">
          <a:solidFill>
            <a:srgbClr val="3891A7">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s-E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xmlns:a="http://schemas.openxmlformats.org/drawingml/2006/main">
          <a:pPr algn="ctr"/>
          <a:r>
            <a:rPr lang="es-ES" dirty="0" smtClean="0">
              <a:solidFill>
                <a:srgbClr val="4F271C"/>
              </a:solidFill>
            </a:rPr>
            <a:t>+30%</a:t>
          </a:r>
          <a:endParaRPr lang="es-ES" dirty="0">
            <a:solidFill>
              <a:srgbClr val="4F271C"/>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0.1084</cdr:x>
      <cdr:y>0.16524</cdr:y>
    </cdr:from>
    <cdr:to>
      <cdr:x>0.26612</cdr:x>
      <cdr:y>0.38057</cdr:y>
    </cdr:to>
    <cdr:sp macro="" textlink="">
      <cdr:nvSpPr>
        <cdr:cNvPr id="3" name="4 Llamada ovalada"/>
        <cdr:cNvSpPr/>
      </cdr:nvSpPr>
      <cdr:spPr>
        <a:xfrm xmlns:a="http://schemas.openxmlformats.org/drawingml/2006/main" rot="20453895">
          <a:off x="774419" y="729678"/>
          <a:ext cx="1126690" cy="950832"/>
        </a:xfrm>
        <a:prstGeom xmlns:a="http://schemas.openxmlformats.org/drawingml/2006/main" prst="wedgeEllipseCallout">
          <a:avLst/>
        </a:prstGeom>
        <a:solidFill xmlns:a="http://schemas.openxmlformats.org/drawingml/2006/main">
          <a:srgbClr val="FFFF00"/>
        </a:solidFill>
        <a:ln xmlns:a="http://schemas.openxmlformats.org/drawingml/2006/main" w="25400" cap="flat" cmpd="sng" algn="ctr">
          <a:solidFill>
            <a:srgbClr val="3891A7">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s-ES"/>
          </a:defPPr>
          <a:lvl1pPr marL="0" algn="l" defTabSz="914400" rtl="0" eaLnBrk="1" latinLnBrk="0" hangingPunct="1">
            <a:defRPr sz="1800" kern="1200">
              <a:solidFill>
                <a:sysClr val="window" lastClr="FFFFFF"/>
              </a:solidFill>
              <a:latin typeface="Gill Sans MT"/>
            </a:defRPr>
          </a:lvl1pPr>
          <a:lvl2pPr marL="457200" algn="l" defTabSz="914400" rtl="0" eaLnBrk="1" latinLnBrk="0" hangingPunct="1">
            <a:defRPr sz="1800" kern="1200">
              <a:solidFill>
                <a:sysClr val="window" lastClr="FFFFFF"/>
              </a:solidFill>
              <a:latin typeface="Gill Sans MT"/>
            </a:defRPr>
          </a:lvl2pPr>
          <a:lvl3pPr marL="914400" algn="l" defTabSz="914400" rtl="0" eaLnBrk="1" latinLnBrk="0" hangingPunct="1">
            <a:defRPr sz="1800" kern="1200">
              <a:solidFill>
                <a:sysClr val="window" lastClr="FFFFFF"/>
              </a:solidFill>
              <a:latin typeface="Gill Sans MT"/>
            </a:defRPr>
          </a:lvl3pPr>
          <a:lvl4pPr marL="1371600" algn="l" defTabSz="914400" rtl="0" eaLnBrk="1" latinLnBrk="0" hangingPunct="1">
            <a:defRPr sz="1800" kern="1200">
              <a:solidFill>
                <a:sysClr val="window" lastClr="FFFFFF"/>
              </a:solidFill>
              <a:latin typeface="Gill Sans MT"/>
            </a:defRPr>
          </a:lvl4pPr>
          <a:lvl5pPr marL="1828800" algn="l" defTabSz="914400" rtl="0" eaLnBrk="1" latinLnBrk="0" hangingPunct="1">
            <a:defRPr sz="1800" kern="1200">
              <a:solidFill>
                <a:sysClr val="window" lastClr="FFFFFF"/>
              </a:solidFill>
              <a:latin typeface="Gill Sans MT"/>
            </a:defRPr>
          </a:lvl5pPr>
          <a:lvl6pPr marL="2286000" algn="l" defTabSz="914400" rtl="0" eaLnBrk="1" latinLnBrk="0" hangingPunct="1">
            <a:defRPr sz="1800" kern="1200">
              <a:solidFill>
                <a:sysClr val="window" lastClr="FFFFFF"/>
              </a:solidFill>
              <a:latin typeface="Gill Sans MT"/>
            </a:defRPr>
          </a:lvl6pPr>
          <a:lvl7pPr marL="2743200" algn="l" defTabSz="914400" rtl="0" eaLnBrk="1" latinLnBrk="0" hangingPunct="1">
            <a:defRPr sz="1800" kern="1200">
              <a:solidFill>
                <a:sysClr val="window" lastClr="FFFFFF"/>
              </a:solidFill>
              <a:latin typeface="Gill Sans MT"/>
            </a:defRPr>
          </a:lvl7pPr>
          <a:lvl8pPr marL="3200400" algn="l" defTabSz="914400" rtl="0" eaLnBrk="1" latinLnBrk="0" hangingPunct="1">
            <a:defRPr sz="1800" kern="1200">
              <a:solidFill>
                <a:sysClr val="window" lastClr="FFFFFF"/>
              </a:solidFill>
              <a:latin typeface="Gill Sans MT"/>
            </a:defRPr>
          </a:lvl8pPr>
          <a:lvl9pPr marL="3657600" algn="l" defTabSz="914400" rtl="0" eaLnBrk="1" latinLnBrk="0" hangingPunct="1">
            <a:defRPr sz="1800" kern="1200">
              <a:solidFill>
                <a:sysClr val="window" lastClr="FFFFFF"/>
              </a:solidFill>
              <a:latin typeface="Gill Sans MT"/>
            </a:defRPr>
          </a:lvl9pPr>
        </a:lstStyle>
        <a:p xmlns:a="http://schemas.openxmlformats.org/drawingml/2006/main">
          <a:pPr algn="ctr"/>
          <a:r>
            <a:rPr lang="es-ES" dirty="0" smtClean="0">
              <a:solidFill>
                <a:srgbClr val="4F271C"/>
              </a:solidFill>
            </a:rPr>
            <a:t>+43%</a:t>
          </a:r>
          <a:endParaRPr lang="es-ES" dirty="0">
            <a:solidFill>
              <a:srgbClr val="4F271C"/>
            </a:solidFill>
          </a:endParaRPr>
        </a:p>
      </cdr:txBody>
    </cdr:sp>
  </cdr:relSizeAnchor>
  <cdr:relSizeAnchor xmlns:cdr="http://schemas.openxmlformats.org/drawingml/2006/chartDrawing">
    <cdr:from>
      <cdr:x>0.37</cdr:x>
      <cdr:y>0.48533</cdr:y>
    </cdr:from>
    <cdr:to>
      <cdr:x>0.51</cdr:x>
      <cdr:y>0.67946</cdr:y>
    </cdr:to>
    <cdr:sp macro="" textlink="">
      <cdr:nvSpPr>
        <cdr:cNvPr id="4" name="4 Llamada ovalada"/>
        <cdr:cNvSpPr/>
      </cdr:nvSpPr>
      <cdr:spPr>
        <a:xfrm xmlns:a="http://schemas.openxmlformats.org/drawingml/2006/main">
          <a:off x="2643206" y="2143140"/>
          <a:ext cx="1000132" cy="857236"/>
        </a:xfrm>
        <a:prstGeom xmlns:a="http://schemas.openxmlformats.org/drawingml/2006/main" prst="wedgeEllipseCallout">
          <a:avLst/>
        </a:prstGeom>
        <a:solidFill xmlns:a="http://schemas.openxmlformats.org/drawingml/2006/main">
          <a:srgbClr val="FFFF00"/>
        </a:solidFill>
        <a:ln xmlns:a="http://schemas.openxmlformats.org/drawingml/2006/main" w="25400" cap="flat" cmpd="sng" algn="ctr">
          <a:solidFill>
            <a:srgbClr val="3891A7">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ysClr val="window" lastClr="FFFFFF"/>
              </a:solidFill>
              <a:latin typeface="Gill Sans MT"/>
            </a:defRPr>
          </a:lvl1pPr>
          <a:lvl2pPr marL="457200" indent="0">
            <a:defRPr sz="1100">
              <a:solidFill>
                <a:sysClr val="window" lastClr="FFFFFF"/>
              </a:solidFill>
              <a:latin typeface="Gill Sans MT"/>
            </a:defRPr>
          </a:lvl2pPr>
          <a:lvl3pPr marL="914400" indent="0">
            <a:defRPr sz="1100">
              <a:solidFill>
                <a:sysClr val="window" lastClr="FFFFFF"/>
              </a:solidFill>
              <a:latin typeface="Gill Sans MT"/>
            </a:defRPr>
          </a:lvl3pPr>
          <a:lvl4pPr marL="1371600" indent="0">
            <a:defRPr sz="1100">
              <a:solidFill>
                <a:sysClr val="window" lastClr="FFFFFF"/>
              </a:solidFill>
              <a:latin typeface="Gill Sans MT"/>
            </a:defRPr>
          </a:lvl4pPr>
          <a:lvl5pPr marL="1828800" indent="0">
            <a:defRPr sz="1100">
              <a:solidFill>
                <a:sysClr val="window" lastClr="FFFFFF"/>
              </a:solidFill>
              <a:latin typeface="Gill Sans MT"/>
            </a:defRPr>
          </a:lvl5pPr>
          <a:lvl6pPr marL="2286000" indent="0">
            <a:defRPr sz="1100">
              <a:solidFill>
                <a:sysClr val="window" lastClr="FFFFFF"/>
              </a:solidFill>
              <a:latin typeface="Gill Sans MT"/>
            </a:defRPr>
          </a:lvl6pPr>
          <a:lvl7pPr marL="2743200" indent="0">
            <a:defRPr sz="1100">
              <a:solidFill>
                <a:sysClr val="window" lastClr="FFFFFF"/>
              </a:solidFill>
              <a:latin typeface="Gill Sans MT"/>
            </a:defRPr>
          </a:lvl7pPr>
          <a:lvl8pPr marL="3200400" indent="0">
            <a:defRPr sz="1100">
              <a:solidFill>
                <a:sysClr val="window" lastClr="FFFFFF"/>
              </a:solidFill>
              <a:latin typeface="Gill Sans MT"/>
            </a:defRPr>
          </a:lvl8pPr>
          <a:lvl9pPr marL="3657600" indent="0">
            <a:defRPr sz="1100">
              <a:solidFill>
                <a:sysClr val="window" lastClr="FFFFFF"/>
              </a:solidFill>
              <a:latin typeface="Gill Sans MT"/>
            </a:defRPr>
          </a:lvl9pPr>
        </a:lstStyle>
        <a:p xmlns:a="http://schemas.openxmlformats.org/drawingml/2006/main">
          <a:pPr algn="ctr"/>
          <a:r>
            <a:rPr lang="es-ES" sz="1200" dirty="0" smtClean="0">
              <a:solidFill>
                <a:srgbClr val="4F271C"/>
              </a:solidFill>
            </a:rPr>
            <a:t>57%</a:t>
          </a:r>
          <a:endParaRPr lang="es-ES" sz="1200" dirty="0">
            <a:solidFill>
              <a:srgbClr val="4F271C"/>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434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84346"/>
          </a:xfrm>
          <a:prstGeom prst="rect">
            <a:avLst/>
          </a:prstGeom>
        </p:spPr>
        <p:txBody>
          <a:bodyPr vert="horz" lIns="91440" tIns="45720" rIns="91440" bIns="45720" rtlCol="0"/>
          <a:lstStyle>
            <a:lvl1pPr algn="r">
              <a:defRPr sz="1200"/>
            </a:lvl1pPr>
          </a:lstStyle>
          <a:p>
            <a:fld id="{25594CF5-3562-4F30-B6CC-219B889BCA6E}" type="datetimeFigureOut">
              <a:rPr lang="en-US" smtClean="0"/>
              <a:pPr/>
              <a:t>1/25/2012</a:t>
            </a:fld>
            <a:endParaRPr lang="en-US" dirty="0"/>
          </a:p>
        </p:txBody>
      </p:sp>
      <p:sp>
        <p:nvSpPr>
          <p:cNvPr id="4" name="Footer Placeholder 3"/>
          <p:cNvSpPr>
            <a:spLocks noGrp="1"/>
          </p:cNvSpPr>
          <p:nvPr>
            <p:ph type="ftr" sz="quarter" idx="2"/>
          </p:nvPr>
        </p:nvSpPr>
        <p:spPr>
          <a:xfrm>
            <a:off x="0" y="9200898"/>
            <a:ext cx="2971800" cy="48434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9200898"/>
            <a:ext cx="2971800" cy="484346"/>
          </a:xfrm>
          <a:prstGeom prst="rect">
            <a:avLst/>
          </a:prstGeom>
        </p:spPr>
        <p:txBody>
          <a:bodyPr vert="horz" lIns="91440" tIns="45720" rIns="91440" bIns="45720" rtlCol="0" anchor="b"/>
          <a:lstStyle>
            <a:lvl1pPr algn="r">
              <a:defRPr sz="1200"/>
            </a:lvl1pPr>
          </a:lstStyle>
          <a:p>
            <a:fld id="{EC5943F6-36BA-4263-AF3A-998BC6230E4A}"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84346"/>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84346"/>
          </a:xfrm>
          <a:prstGeom prst="rect">
            <a:avLst/>
          </a:prstGeom>
        </p:spPr>
        <p:txBody>
          <a:bodyPr vert="horz" lIns="91440" tIns="45720" rIns="91440" bIns="45720" rtlCol="0"/>
          <a:lstStyle>
            <a:lvl1pPr algn="r">
              <a:defRPr sz="1200"/>
            </a:lvl1pPr>
          </a:lstStyle>
          <a:p>
            <a:fld id="{F360DC77-3D11-47F4-8391-BEB76E490D8E}" type="datetimeFigureOut">
              <a:rPr lang="es-ES" smtClean="0"/>
              <a:pPr/>
              <a:t>25/01/2012</a:t>
            </a:fld>
            <a:endParaRPr lang="es-ES" dirty="0"/>
          </a:p>
        </p:txBody>
      </p:sp>
      <p:sp>
        <p:nvSpPr>
          <p:cNvPr id="4" name="3 Marcador de imagen de diapositiva"/>
          <p:cNvSpPr>
            <a:spLocks noGrp="1" noRot="1" noChangeAspect="1"/>
          </p:cNvSpPr>
          <p:nvPr>
            <p:ph type="sldImg" idx="2"/>
          </p:nvPr>
        </p:nvSpPr>
        <p:spPr>
          <a:xfrm>
            <a:off x="1008063" y="727075"/>
            <a:ext cx="4841875" cy="36322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601290"/>
            <a:ext cx="5486400" cy="435911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200898"/>
            <a:ext cx="2971800" cy="484346"/>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9200898"/>
            <a:ext cx="2971800" cy="484346"/>
          </a:xfrm>
          <a:prstGeom prst="rect">
            <a:avLst/>
          </a:prstGeom>
        </p:spPr>
        <p:txBody>
          <a:bodyPr vert="horz" lIns="91440" tIns="45720" rIns="91440" bIns="45720" rtlCol="0" anchor="b"/>
          <a:lstStyle>
            <a:lvl1pPr algn="r">
              <a:defRPr sz="1200"/>
            </a:lvl1pPr>
          </a:lstStyle>
          <a:p>
            <a:fld id="{D671123E-4396-4CD8-B84D-84E41684EF66}" type="slidenum">
              <a:rPr lang="es-ES" smtClean="0"/>
              <a:pPr/>
              <a:t>‹#›</a:t>
            </a:fld>
            <a:endParaRPr lang="es-E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71123E-4396-4CD8-B84D-84E41684EF66}"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71123E-4396-4CD8-B84D-84E41684EF66}"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a:bodyPr>
          <a:lstStyle/>
          <a:p>
            <a:r>
              <a:rPr lang="en-US" sz="1200" b="1" kern="1200" dirty="0" smtClean="0">
                <a:solidFill>
                  <a:schemeClr val="tx1"/>
                </a:solidFill>
                <a:latin typeface="+mn-lt"/>
                <a:ea typeface="+mn-ea"/>
                <a:cs typeface="+mn-cs"/>
              </a:rPr>
              <a:t>History:</a:t>
            </a:r>
            <a:r>
              <a:rPr lang="en-US" sz="1200" kern="1200" dirty="0" smtClean="0">
                <a:solidFill>
                  <a:schemeClr val="tx1"/>
                </a:solidFill>
                <a:latin typeface="+mn-lt"/>
                <a:ea typeface="+mn-ea"/>
                <a:cs typeface="+mn-cs"/>
              </a:rPr>
              <a:t>  is the complex of social and personal variables that the individual brings with him or her that can influence second language acquisition</a:t>
            </a:r>
          </a:p>
          <a:p>
            <a:r>
              <a:rPr lang="en-US" sz="1200" b="1" kern="1200" dirty="0" smtClean="0">
                <a:solidFill>
                  <a:schemeClr val="tx1"/>
                </a:solidFill>
                <a:latin typeface="+mn-lt"/>
                <a:ea typeface="+mn-ea"/>
                <a:cs typeface="+mn-cs"/>
              </a:rPr>
              <a:t>Motivators.</a:t>
            </a:r>
            <a:r>
              <a:rPr lang="en-US" sz="1200" kern="1200" dirty="0" smtClean="0">
                <a:solidFill>
                  <a:schemeClr val="tx1"/>
                </a:solidFill>
                <a:latin typeface="+mn-lt"/>
                <a:ea typeface="+mn-ea"/>
                <a:cs typeface="+mn-cs"/>
              </a:rPr>
              <a:t> Currently, there is the belief that one can distinguish between motivation and motivating (cf., </a:t>
            </a:r>
            <a:r>
              <a:rPr lang="en-US" sz="1200" kern="1200" dirty="0" err="1" smtClean="0">
                <a:solidFill>
                  <a:schemeClr val="tx1"/>
                </a:solidFill>
                <a:latin typeface="+mn-lt"/>
                <a:ea typeface="+mn-ea"/>
                <a:cs typeface="+mn-cs"/>
              </a:rPr>
              <a:t>Dornyei</a:t>
            </a:r>
            <a:r>
              <a:rPr lang="en-US" sz="1200" kern="1200" dirty="0" smtClean="0">
                <a:solidFill>
                  <a:schemeClr val="tx1"/>
                </a:solidFill>
                <a:latin typeface="+mn-lt"/>
                <a:ea typeface="+mn-ea"/>
                <a:cs typeface="+mn-cs"/>
              </a:rPr>
              <a:t>, 1994; 2001). Thus, it is proposed that teachers can help the language learning process by motivating their students. These motivators have a direct effect on ALS.</a:t>
            </a:r>
          </a:p>
          <a:p>
            <a:r>
              <a:rPr lang="en-US" sz="1200" b="1" kern="1200" dirty="0" smtClean="0">
                <a:solidFill>
                  <a:schemeClr val="tx1"/>
                </a:solidFill>
                <a:latin typeface="+mn-lt"/>
                <a:ea typeface="+mn-ea"/>
                <a:cs typeface="+mn-cs"/>
              </a:rPr>
              <a:t>ALS</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Attitudes toward the Learning Situation</a:t>
            </a:r>
            <a:r>
              <a:rPr lang="en-US" sz="1200" kern="1200" dirty="0" smtClean="0">
                <a:solidFill>
                  <a:schemeClr val="tx1"/>
                </a:solidFill>
                <a:latin typeface="+mn-lt"/>
                <a:ea typeface="+mn-ea"/>
                <a:cs typeface="+mn-cs"/>
              </a:rPr>
              <a:t>, involves attitudes toward any aspect of the situation in which the language is learned. In the school context, these attitudes could be directed toward the teacher, the course in general, one’s classmates, the course materials, extra-curricular activities associated with the course, etc... </a:t>
            </a:r>
          </a:p>
          <a:p>
            <a:r>
              <a:rPr lang="en-US" sz="1200" b="1" kern="1200" dirty="0" err="1" smtClean="0">
                <a:solidFill>
                  <a:schemeClr val="tx1"/>
                </a:solidFill>
                <a:latin typeface="+mn-lt"/>
                <a:ea typeface="+mn-ea"/>
                <a:cs typeface="+mn-cs"/>
              </a:rPr>
              <a:t>INT</a:t>
            </a:r>
            <a:r>
              <a:rPr lang="en-US" sz="1200" b="1" kern="120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a:t>
            </a:r>
            <a:r>
              <a:rPr lang="en-US" sz="1200" b="1" kern="1200" baseline="0" dirty="0" err="1" smtClean="0">
                <a:solidFill>
                  <a:schemeClr val="tx1"/>
                </a:solidFill>
                <a:latin typeface="+mn-lt"/>
                <a:ea typeface="+mn-ea"/>
                <a:cs typeface="+mn-cs"/>
              </a:rPr>
              <a:t>Integrativeness</a:t>
            </a:r>
            <a:r>
              <a:rPr lang="en-US" sz="1200" b="1" kern="1200" baseline="0" dirty="0" smtClean="0">
                <a:solidFill>
                  <a:schemeClr val="tx1"/>
                </a:solidFill>
                <a:latin typeface="+mn-lt"/>
                <a:ea typeface="+mn-ea"/>
                <a:cs typeface="+mn-cs"/>
              </a:rPr>
              <a:t> </a:t>
            </a:r>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Motivation</a:t>
            </a:r>
            <a:r>
              <a:rPr lang="en-US" sz="1200" kern="1200" dirty="0" smtClean="0">
                <a:solidFill>
                  <a:schemeClr val="tx1"/>
                </a:solidFill>
                <a:latin typeface="+mn-lt"/>
                <a:ea typeface="+mn-ea"/>
                <a:cs typeface="+mn-cs"/>
              </a:rPr>
              <a:t>, refers to the driving force in any situation. In the socio-educational model, motivation to learn the second language is viewed as requiring three elements. </a:t>
            </a:r>
            <a:endParaRPr lang="es-ES" sz="12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First</a:t>
            </a:r>
            <a:r>
              <a:rPr lang="en-US" sz="1200" kern="1200" dirty="0" smtClean="0">
                <a:solidFill>
                  <a:schemeClr val="tx1"/>
                </a:solidFill>
                <a:latin typeface="+mn-lt"/>
                <a:ea typeface="+mn-ea"/>
                <a:cs typeface="+mn-cs"/>
              </a:rPr>
              <a:t>, the motivated individual </a:t>
            </a:r>
            <a:r>
              <a:rPr lang="en-US" sz="1200" b="1" kern="1200" dirty="0" smtClean="0">
                <a:solidFill>
                  <a:schemeClr val="tx1"/>
                </a:solidFill>
                <a:latin typeface="+mn-lt"/>
                <a:ea typeface="+mn-ea"/>
                <a:cs typeface="+mn-cs"/>
              </a:rPr>
              <a:t>expends effort</a:t>
            </a:r>
            <a:r>
              <a:rPr lang="en-US" sz="1200" kern="1200" dirty="0" smtClean="0">
                <a:solidFill>
                  <a:schemeClr val="tx1"/>
                </a:solidFill>
                <a:latin typeface="+mn-lt"/>
                <a:ea typeface="+mn-ea"/>
                <a:cs typeface="+mn-cs"/>
              </a:rPr>
              <a:t> to learn the language. That is, there is a persistent and consistent attempt to learn the material by doing homework, by seeking out opportunities to learn more, by doing extra work, etc. </a:t>
            </a:r>
            <a:endParaRPr lang="es-ES" sz="1200" kern="1200" dirty="0" smtClean="0">
              <a:solidFill>
                <a:schemeClr val="tx1"/>
              </a:solidFill>
              <a:latin typeface="+mn-lt"/>
              <a:ea typeface="+mn-ea"/>
              <a:cs typeface="+mn-cs"/>
            </a:endParaRPr>
          </a:p>
          <a:p>
            <a:pPr lvl="0"/>
            <a:r>
              <a:rPr lang="en-US" sz="1200" b="1" kern="1200" dirty="0" smtClean="0">
                <a:solidFill>
                  <a:schemeClr val="tx1"/>
                </a:solidFill>
                <a:latin typeface="+mn-lt"/>
                <a:ea typeface="+mn-ea"/>
                <a:cs typeface="+mn-cs"/>
              </a:rPr>
              <a:t>Second</a:t>
            </a:r>
            <a:r>
              <a:rPr lang="en-US" sz="1200" kern="1200" dirty="0" smtClean="0">
                <a:solidFill>
                  <a:schemeClr val="tx1"/>
                </a:solidFill>
                <a:latin typeface="+mn-lt"/>
                <a:ea typeface="+mn-ea"/>
                <a:cs typeface="+mn-cs"/>
              </a:rPr>
              <a:t>, the motivated individual </a:t>
            </a:r>
            <a:r>
              <a:rPr lang="en-US" sz="1200" b="1" kern="1200" dirty="0" smtClean="0">
                <a:solidFill>
                  <a:schemeClr val="tx1"/>
                </a:solidFill>
                <a:latin typeface="+mn-lt"/>
                <a:ea typeface="+mn-ea"/>
                <a:cs typeface="+mn-cs"/>
              </a:rPr>
              <a:t>wants</a:t>
            </a:r>
            <a:r>
              <a:rPr lang="en-US" sz="1200" kern="1200" dirty="0" smtClean="0">
                <a:solidFill>
                  <a:schemeClr val="tx1"/>
                </a:solidFill>
                <a:latin typeface="+mn-lt"/>
                <a:ea typeface="+mn-ea"/>
                <a:cs typeface="+mn-cs"/>
              </a:rPr>
              <a:t> to achieve the goal. Such an individual will express the desire to succeed, and will strive to achieve success. </a:t>
            </a:r>
            <a:endParaRPr lang="es-E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Third</a:t>
            </a:r>
            <a:r>
              <a:rPr lang="en-US" sz="1200" kern="1200" dirty="0" smtClean="0">
                <a:solidFill>
                  <a:schemeClr val="tx1"/>
                </a:solidFill>
                <a:latin typeface="+mn-lt"/>
                <a:ea typeface="+mn-ea"/>
                <a:cs typeface="+mn-cs"/>
              </a:rPr>
              <a:t>, the motivated individual will </a:t>
            </a:r>
            <a:r>
              <a:rPr lang="en-US" sz="1200" b="1" kern="1200" dirty="0" smtClean="0">
                <a:solidFill>
                  <a:schemeClr val="tx1"/>
                </a:solidFill>
                <a:latin typeface="+mn-lt"/>
                <a:ea typeface="+mn-ea"/>
                <a:cs typeface="+mn-cs"/>
              </a:rPr>
              <a:t>enjoy</a:t>
            </a:r>
            <a:r>
              <a:rPr lang="en-US" sz="1200" kern="1200" dirty="0" smtClean="0">
                <a:solidFill>
                  <a:schemeClr val="tx1"/>
                </a:solidFill>
                <a:latin typeface="+mn-lt"/>
                <a:ea typeface="+mn-ea"/>
                <a:cs typeface="+mn-cs"/>
              </a:rPr>
              <a:t> the task of learning the language. Such an individual will say that it is fun, a challenge, and enjoyable, even though at times enthusiasm may be less than at other times.</a:t>
            </a:r>
          </a:p>
          <a:p>
            <a:r>
              <a:rPr lang="en-US" sz="1200" b="1" kern="1200" dirty="0" smtClean="0">
                <a:solidFill>
                  <a:schemeClr val="tx1"/>
                </a:solidFill>
                <a:latin typeface="+mn-lt"/>
                <a:ea typeface="+mn-ea"/>
                <a:cs typeface="+mn-cs"/>
              </a:rPr>
              <a:t>APT: Language Aptitude</a:t>
            </a:r>
            <a:r>
              <a:rPr lang="en-US" sz="1200" kern="1200" dirty="0" smtClean="0">
                <a:solidFill>
                  <a:schemeClr val="tx1"/>
                </a:solidFill>
                <a:latin typeface="+mn-lt"/>
                <a:ea typeface="+mn-ea"/>
                <a:cs typeface="+mn-cs"/>
              </a:rPr>
              <a:t>  with Motivation, influence</a:t>
            </a:r>
            <a:r>
              <a:rPr lang="en-US" sz="1200" kern="1200" baseline="0" dirty="0" smtClean="0">
                <a:solidFill>
                  <a:schemeClr val="tx1"/>
                </a:solidFill>
                <a:latin typeface="+mn-lt"/>
                <a:ea typeface="+mn-ea"/>
                <a:cs typeface="+mn-cs"/>
              </a:rPr>
              <a:t>  the learning success in formal contexts. </a:t>
            </a:r>
          </a:p>
          <a:p>
            <a:r>
              <a:rPr lang="en-US" sz="1200" b="1" kern="1200" baseline="0" dirty="0" smtClean="0">
                <a:solidFill>
                  <a:schemeClr val="tx1"/>
                </a:solidFill>
                <a:latin typeface="+mn-lt"/>
                <a:ea typeface="+mn-ea"/>
                <a:cs typeface="+mn-cs"/>
              </a:rPr>
              <a:t>Other Motivational Factors:  </a:t>
            </a:r>
            <a:r>
              <a:rPr lang="en-US" sz="1200" kern="1200" baseline="0" dirty="0" smtClean="0">
                <a:solidFill>
                  <a:schemeClr val="tx1"/>
                </a:solidFill>
                <a:latin typeface="+mn-lt"/>
                <a:ea typeface="+mn-ea"/>
                <a:cs typeface="+mn-cs"/>
              </a:rPr>
              <a:t>Instrumental motivation</a:t>
            </a:r>
          </a:p>
          <a:p>
            <a:r>
              <a:rPr lang="en-US" sz="1200" b="1" kern="1200" baseline="0" dirty="0" smtClean="0">
                <a:solidFill>
                  <a:schemeClr val="tx1"/>
                </a:solidFill>
                <a:latin typeface="+mn-lt"/>
                <a:ea typeface="+mn-ea"/>
                <a:cs typeface="+mn-cs"/>
              </a:rPr>
              <a:t>Other non motivational factors:</a:t>
            </a:r>
            <a:r>
              <a:rPr lang="en-US" sz="1200" kern="1200" baseline="0" dirty="0" smtClean="0">
                <a:solidFill>
                  <a:schemeClr val="tx1"/>
                </a:solidFill>
                <a:latin typeface="+mn-lt"/>
                <a:ea typeface="+mn-ea"/>
                <a:cs typeface="+mn-cs"/>
              </a:rPr>
              <a:t> language learning strategies </a:t>
            </a:r>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None/>
            </a:pPr>
            <a:r>
              <a:rPr lang="en-US" b="1" dirty="0" smtClean="0">
                <a:solidFill>
                  <a:srgbClr val="FF3300"/>
                </a:solidFill>
              </a:rPr>
              <a:t>individual’s social environment</a:t>
            </a:r>
            <a:r>
              <a:rPr lang="en-US" dirty="0" smtClean="0"/>
              <a:t> </a:t>
            </a:r>
            <a:endParaRPr lang="es-ES" dirty="0" smtClean="0"/>
          </a:p>
          <a:p>
            <a:pPr lvl="0"/>
            <a:r>
              <a:rPr lang="en-US" dirty="0" smtClean="0"/>
              <a:t>Social welfare goals, such as becoming a productive member of society</a:t>
            </a:r>
            <a:endParaRPr lang="es-ES" dirty="0" smtClean="0"/>
          </a:p>
          <a:p>
            <a:pPr lvl="0"/>
            <a:r>
              <a:rPr lang="en-US" dirty="0" smtClean="0"/>
              <a:t>Social solidarity goals, such as trying to bring some degree of honor to one’s family.</a:t>
            </a:r>
            <a:endParaRPr lang="es-ES" dirty="0" smtClean="0"/>
          </a:p>
          <a:p>
            <a:pPr lvl="0"/>
            <a:r>
              <a:rPr lang="en-US" dirty="0" smtClean="0"/>
              <a:t>Social approval goals, such as doing well in school to gain the approval of peers or teachers. </a:t>
            </a:r>
            <a:endParaRPr lang="es-ES" dirty="0" smtClean="0"/>
          </a:p>
          <a:p>
            <a:endParaRPr lang="es-ES" dirty="0" smtClean="0"/>
          </a:p>
          <a:p>
            <a:pPr marL="0" indent="0">
              <a:buNone/>
            </a:pPr>
            <a:r>
              <a:rPr lang="en-US" b="1" dirty="0" smtClean="0">
                <a:solidFill>
                  <a:srgbClr val="FF3300"/>
                </a:solidFill>
              </a:rPr>
              <a:t>Personal motivation</a:t>
            </a:r>
            <a:r>
              <a:rPr lang="en-US" dirty="0" smtClean="0"/>
              <a:t>, which concerns issues such as:</a:t>
            </a:r>
            <a:endParaRPr lang="es-ES" dirty="0" smtClean="0"/>
          </a:p>
          <a:p>
            <a:pPr lvl="0"/>
            <a:r>
              <a:rPr lang="en-US" dirty="0" smtClean="0"/>
              <a:t>Fulfilling personal desires</a:t>
            </a:r>
            <a:endParaRPr lang="es-ES" dirty="0" smtClean="0"/>
          </a:p>
          <a:p>
            <a:pPr lvl="0"/>
            <a:r>
              <a:rPr lang="en-US" dirty="0" smtClean="0"/>
              <a:t>Gaining knowledge to satisfy one’s curiosity or to become more educated</a:t>
            </a:r>
            <a:endParaRPr lang="es-ES" dirty="0" smtClean="0"/>
          </a:p>
          <a:p>
            <a:pPr lvl="0"/>
            <a:r>
              <a:rPr lang="en-US" dirty="0" smtClean="0"/>
              <a:t>The impact of self-confidence and self- efficacy on one’s achievement strivings. </a:t>
            </a:r>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None/>
            </a:pPr>
            <a:r>
              <a:rPr lang="en-US" b="1" i="1" u="sng" dirty="0" smtClean="0">
                <a:solidFill>
                  <a:srgbClr val="FF3300"/>
                </a:solidFill>
              </a:rPr>
              <a:t>The personal characteristics of the teachers</a:t>
            </a:r>
            <a:r>
              <a:rPr lang="en-US" dirty="0" smtClean="0"/>
              <a:t>, including the level of motivation, commitment, warmth, empathy, trustworthiness, </a:t>
            </a:r>
          </a:p>
          <a:p>
            <a:pPr marL="365125" indent="-9525">
              <a:buNone/>
            </a:pPr>
            <a:r>
              <a:rPr lang="en-US" dirty="0" smtClean="0"/>
              <a:t>competence, etc. </a:t>
            </a:r>
            <a:endParaRPr lang="es-ES" dirty="0" smtClean="0"/>
          </a:p>
          <a:p>
            <a:pPr>
              <a:buNone/>
            </a:pPr>
            <a:r>
              <a:rPr lang="en-US" b="1" i="1" u="sng" dirty="0" smtClean="0">
                <a:solidFill>
                  <a:srgbClr val="FF3300"/>
                </a:solidFill>
              </a:rPr>
              <a:t>Teacher immediacy</a:t>
            </a:r>
            <a:r>
              <a:rPr lang="en-US" u="sng" dirty="0" smtClean="0"/>
              <a:t>,</a:t>
            </a:r>
            <a:r>
              <a:rPr lang="en-US" dirty="0" smtClean="0"/>
              <a:t> this is the perceived physical or psychological closeness between people which may impact the levels of learning by modifying student classroom motivation. </a:t>
            </a:r>
            <a:endParaRPr lang="es-ES" dirty="0" smtClean="0"/>
          </a:p>
          <a:p>
            <a:pPr>
              <a:buNone/>
            </a:pPr>
            <a:r>
              <a:rPr lang="en-US" b="1" i="1" u="sng" dirty="0" smtClean="0">
                <a:solidFill>
                  <a:srgbClr val="FF3300"/>
                </a:solidFill>
              </a:rPr>
              <a:t>Active motivational socializing behavior</a:t>
            </a:r>
            <a:r>
              <a:rPr lang="en-US" u="sng" dirty="0" smtClean="0"/>
              <a:t>,</a:t>
            </a:r>
            <a:r>
              <a:rPr lang="en-US" dirty="0" smtClean="0"/>
              <a:t> by which teachers can exert a direct and systematic motivational influence by promoting  the learners’ motivation through appropriate:  Modeling, task presentations, feedback / reward system (Not only grades!) </a:t>
            </a:r>
            <a:endParaRPr lang="es-ES" dirty="0" smtClean="0"/>
          </a:p>
          <a:p>
            <a:pPr>
              <a:buNone/>
            </a:pPr>
            <a:r>
              <a:rPr lang="en-US" b="1" i="1" u="sng" dirty="0" smtClean="0">
                <a:solidFill>
                  <a:srgbClr val="FF3300"/>
                </a:solidFill>
              </a:rPr>
              <a:t>Classroom management</a:t>
            </a:r>
            <a:r>
              <a:rPr lang="en-US" dirty="0" smtClean="0"/>
              <a:t>: Teachers are in almost total control of  running the classroom, including setting and enforcing rules, establishing procedures and organizing grouping activities, which greatly influence student’s motivation. </a:t>
            </a:r>
          </a:p>
          <a:p>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71123E-4396-4CD8-B84D-84E41684EF66}"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71123E-4396-4CD8-B84D-84E41684EF66}"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71123E-4396-4CD8-B84D-84E41684EF66}"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above answers show that most of the students have a positive attitude towards learning English. This is a clear example of a high level of personal motivation. Only 36 students responded that their parents want them to learn English, while more than double the number of students answered that they want to learn English, as a personal desire. </a:t>
            </a:r>
            <a:endParaRPr lang="es-E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s-E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Most of the students understand the value of English to promote opportunities for them in the future and they see English as a tool to promote their personal success in their school life. These attitudes are examples of instrumental motivation, which is very logical in the situation of these students, because they are learning English in an academic setting with almost no social integration to an English-speaking environment</a:t>
            </a:r>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82.8% of the students responded positively.  This may be the most important factor for successful learning denoting intrinsic motivation. However, it is important to note that more than 17% of the students expressed that they do not like the English language and that attitude may determine their failure in learning the second language.  </a:t>
            </a:r>
            <a:endParaRPr lang="es-E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s-E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Questions number 3 (For me, learning English is a motivating activity) and number 5 (I like the English classes and I’m happy to attend) also intended to determine intrinsic motivation. In question number 3, 63.44% of the students think that learning English is a motivating activity for them, whereas, 5.38% of the think that it is not motivating. Here, it is important to note that 26.88% of the students responded neutrally, which increases the percentage of perceived </a:t>
            </a:r>
            <a:r>
              <a:rPr lang="en-US" sz="1200" b="1" kern="1200" dirty="0" smtClean="0">
                <a:solidFill>
                  <a:schemeClr val="tx1"/>
                </a:solidFill>
                <a:latin typeface="+mn-lt"/>
                <a:ea typeface="+mn-ea"/>
                <a:cs typeface="+mn-cs"/>
              </a:rPr>
              <a:t>demotivation.</a:t>
            </a:r>
            <a:endParaRPr lang="es-E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question number 5, 72.04% of the students responded positively, however, it should be noted that 9.68% of the students responded negatively and 17.20% responded in a neutral way. These last figures should be noted, as they denote </a:t>
            </a:r>
            <a:r>
              <a:rPr lang="en-US" sz="1200" b="1" kern="1200" dirty="0" smtClean="0">
                <a:solidFill>
                  <a:schemeClr val="tx1"/>
                </a:solidFill>
                <a:latin typeface="+mn-lt"/>
                <a:ea typeface="+mn-ea"/>
                <a:cs typeface="+mn-cs"/>
              </a:rPr>
              <a:t>intrinsic demotivation on more than 20% of the students.  </a:t>
            </a:r>
            <a:endParaRPr lang="es-ES" sz="120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18</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Question number 8 was aimed to determine the willingness of the students to make an effort to learn English, and 92.47% of the students responded positively.  On the other hand, 2.15% of the students provided a negative response, and special attention should be paid to this group, although it is only a small group of students</a:t>
            </a:r>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71123E-4396-4CD8-B84D-84E41684EF66}" type="slidenum">
              <a:rPr lang="es-ES" smtClean="0"/>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question number 2, 45.16% of the students in the sample mentioned that they think that learning English is easy. 10.75% of the students think that it is not easy and 43.01% of them are neutral. This denotes a low expectancy of success and low motivation.</a:t>
            </a:r>
            <a:endParaRPr lang="es-E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s-E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question No. 6, the majority of the students recognized the importance of learning English, whereas, the answers to question 7 (Learning English gives me a sense of success) and 20 (I feel that I am having success in learning English) show that 92.47% of the students and 81.72% respectively have a sensation of success and achievement. However, it is important to note that 2.15% and 5.38% of the students mention that they do not have that sense of success. </a:t>
            </a:r>
            <a:endParaRPr lang="es-E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s-E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However, in question number 24, only 51.61% of the students expressed that they can reach a point of satisfaction in learning the English language.  This is a reason for concern.  On the other hand, on questions number 52 and 53, the majority of the students expressed that they feel satisfied with their learning of English so far and with the English course provided by the Academy.   </a:t>
            </a:r>
            <a:endParaRPr lang="es-ES"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20</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92.47% of the students think that their teachers have the necessary knowledge of the English language, and therefore they are capable of doing a good job at teaching.  2.15% totally disagree with this assertion. This is a reason for concern as this factor causes demotivation among the students and of course, if some of the teachers do not have the necessary knowledge to teach, the learning results will definitely not be successful for students. </a:t>
            </a:r>
            <a:endParaRPr lang="es-ES" sz="120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21</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86.02% f the students mentioned that they think that their teacher is committed with their learning, while 2.15% of them did not agree with this assertion. It is important to note that 11.3% responded neutrally. This is also a reason for concern, as these last groups perceive lack of commitment from their teachers and this affects their extrinsic motivation.  This question is related to question 33 (The teacher teaches with enthusiasm) where 11.83% of the students responded negatively or neutrally. This is also a reason for concern. </a:t>
            </a:r>
            <a:endParaRPr lang="es-E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s-E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Based on the results of questions 27, 31, 34, 35, 37, 38, 39 and 40, the majority of the teachers of the Academy are on time for class, have an adequate personal appearance, explain the topics in a simple way, have an adequate teaching speed, make sure that the students understand before going to another topic and are available to respond to the students’ questions. However, a small percentage of students responded negatively to the above mentioned questions</a:t>
            </a:r>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22</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88.17% of the students responded that they feel well in the group, while 5.38% responded negatively and 5.38% responded neutrally. Therefore, more than 10% of the students do not feel well in their groups.  Other questions related to social aspects are number 10 and 32, whose results show that most of the students have a good relationship with their classmates and with the teacher, however, an average of 3% of the students do not have good relationships and this may be affecting their motivation and performance.  The result of question number 25 show that 60.22% of the students feel nervous and get confused when they have to talk in the class, meaning that the confidence must be fostered among the students so that they feel safe in the class. </a:t>
            </a:r>
            <a:endParaRPr lang="es-ES" sz="120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23</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14% of the students in the sample expressed that they do not like the process to learn English, while 73% of them denied this assertion. 10% of the group was neutral, meaning that they do neither like, nor dislike the process. This denotes a problem in teaching methodology as well as in the performance of the teachers.      </a:t>
            </a:r>
            <a:endParaRPr lang="es-ES" sz="120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24</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75.27% of the students mentioned that the teaching method is adequate, while 4.30% responded negatively and 16.13% responded neutrally. The results of questions 19 and 29 which are also related to the teaching method show that 55.99% of the students think that the method is boring although they also mention that they think that the learning method is practical. </a:t>
            </a:r>
            <a:endParaRPr lang="es-ES" sz="120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25</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83.87% of the students think that there is a supporting environment in their class, while only 2.15% responded negatively and 13.98% responded neutrally. The results of questions 13, 14, 15 and 18 also show that, in general, most of the students think that the topics are addressed with humor, mistakes are accepted as a normal part of learning, the groups have set norms for respect and tolerance and they can learn without fear, meaning that safe environments exist in most of the classes. However, there is a small group of students who responded negatively or neutrally to those questions.</a:t>
            </a:r>
            <a:endParaRPr lang="es-ES" sz="120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26</a:t>
            </a:fld>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69.9% of the students think that the books and materials used in the Academy are interesting and adequate, while 9.68% of them responded negatively and 20.43% responded neutrally. This is an area of concern because if the students do not perceive that the materials are meaningful for them to learn English and apply them in their daily lives; this affects their motivation to learn.</a:t>
            </a:r>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27</a:t>
            </a:fld>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Only 65.69% of the students think that the Academy has adequate environments to learn, while 8.60% of them responded negatively and 25.81% responded neutrally. This is another area of concern. The answers to questions number 45, 46, 47 and 49 show that most of the students think that there is enough light and they have enough space in the classrooms, that the decoration is adequate and that the Academy is adequately clean. However, there seems to be some problems with light, space and cleanliness at some of the classrooms. </a:t>
            </a:r>
            <a:endParaRPr lang="es-E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It is important to note that the answers to questions 50 and 51 related to the infrastructure of the laboratory and the function of the audio-visual equipment show that the Academy should pay greater attention to these aspects. </a:t>
            </a:r>
            <a:endParaRPr lang="es-ES" sz="120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28</a:t>
            </a:fld>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56.99% of the students mentioned that they feel </a:t>
            </a:r>
            <a:r>
              <a:rPr lang="en-US" sz="1200" kern="1200" dirty="0" err="1" smtClean="0">
                <a:solidFill>
                  <a:schemeClr val="tx1"/>
                </a:solidFill>
                <a:latin typeface="+mn-lt"/>
                <a:ea typeface="+mn-ea"/>
                <a:cs typeface="+mn-cs"/>
              </a:rPr>
              <a:t>demotivated</a:t>
            </a:r>
            <a:r>
              <a:rPr lang="en-US" sz="1200" kern="1200" dirty="0" smtClean="0">
                <a:solidFill>
                  <a:schemeClr val="tx1"/>
                </a:solidFill>
                <a:latin typeface="+mn-lt"/>
                <a:ea typeface="+mn-ea"/>
                <a:cs typeface="+mn-cs"/>
              </a:rPr>
              <a:t> if the Academy changes the teachers often, while 34.41% mentioned that this does not affect their motivation and 8.60% responded neutrally. This means that the resilience of the students is strong in this area, as the Academy had to change many teachers on the last months. The answers to questions 21, 23 and 25 show that the students are equally resilient and do not lose their motivation if the teacher is absent several times during the course, or if they have a bad teacher in a certain course</a:t>
            </a:r>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29</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71123E-4396-4CD8-B84D-84E41684EF66}" type="slidenum">
              <a:rPr lang="es-ES" smtClean="0"/>
              <a:pPr/>
              <a:t>3</a:t>
            </a:fld>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71123E-4396-4CD8-B84D-84E41684EF66}" type="slidenum">
              <a:rPr lang="es-ES" smtClean="0"/>
              <a:pPr/>
              <a:t>30</a:t>
            </a:fld>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31</a:t>
            </a:fld>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71123E-4396-4CD8-B84D-84E41684EF66}" type="slidenum">
              <a:rPr lang="es-ES" smtClean="0"/>
              <a:pPr/>
              <a:t>32</a:t>
            </a:fld>
            <a:endParaRPr lang="es-E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71123E-4396-4CD8-B84D-84E41684EF66}" type="slidenum">
              <a:rPr lang="es-ES" smtClean="0"/>
              <a:pPr/>
              <a:t>33</a:t>
            </a:fld>
            <a:endParaRPr lang="es-E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71123E-4396-4CD8-B84D-84E41684EF66}" type="slidenum">
              <a:rPr lang="es-ES" smtClean="0"/>
              <a:pPr/>
              <a:t>34</a:t>
            </a:fld>
            <a:endParaRPr lang="es-E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71123E-4396-4CD8-B84D-84E41684EF66}" type="slidenum">
              <a:rPr lang="es-ES" smtClean="0"/>
              <a:pPr/>
              <a:t>35</a:t>
            </a:fld>
            <a:endParaRPr lang="es-E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71123E-4396-4CD8-B84D-84E41684EF66}" type="slidenum">
              <a:rPr lang="es-ES" smtClean="0"/>
              <a:pPr/>
              <a:t>36</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71123E-4396-4CD8-B84D-84E41684EF66}"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71123E-4396-4CD8-B84D-84E41684EF66}"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Clr>
                <a:srgbClr val="FF3300"/>
              </a:buClr>
            </a:pPr>
            <a:r>
              <a:rPr lang="en-US" dirty="0" smtClean="0"/>
              <a:t>Motivation is relevant to learning because learning is an active process requiring conscious and deliberate activity.</a:t>
            </a:r>
          </a:p>
          <a:p>
            <a:pPr>
              <a:buClr>
                <a:srgbClr val="FF3300"/>
              </a:buClr>
            </a:pPr>
            <a:r>
              <a:rPr lang="en-US" dirty="0" smtClean="0"/>
              <a:t>Human behavior has two basic dimensions, direction and magnitude (intensity), motivation by definition concerns both of these.  It is responsible for:</a:t>
            </a:r>
          </a:p>
          <a:p>
            <a:pPr lvl="1">
              <a:buNone/>
            </a:pPr>
            <a:r>
              <a:rPr lang="en-US" dirty="0" smtClean="0"/>
              <a:t>a) The choice of a particular action; </a:t>
            </a:r>
          </a:p>
          <a:p>
            <a:pPr lvl="1">
              <a:buNone/>
            </a:pPr>
            <a:r>
              <a:rPr lang="en-US" dirty="0" smtClean="0"/>
              <a:t>b) The effort expended on it and the persistence with it. </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71123E-4396-4CD8-B84D-84E41684EF66}"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71123E-4396-4CD8-B84D-84E41684EF66}"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b="1" dirty="0" err="1" smtClean="0"/>
              <a:t>Instumental</a:t>
            </a:r>
            <a:r>
              <a:rPr lang="es-ES" b="1" dirty="0" smtClean="0"/>
              <a:t> </a:t>
            </a:r>
            <a:r>
              <a:rPr lang="es-ES" b="1" dirty="0" err="1" smtClean="0"/>
              <a:t>motivation</a:t>
            </a:r>
            <a:r>
              <a:rPr lang="es-ES" dirty="0" smtClean="0"/>
              <a:t>: </a:t>
            </a:r>
            <a:r>
              <a:rPr lang="en-US" dirty="0" smtClean="0"/>
              <a:t>such as getting a job,  passing an examination, gaining some economic reward. </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D671123E-4396-4CD8-B84D-84E41684EF66}"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2F27BC66-2FC7-461E-8422-73FB711D879D}" type="datetimeFigureOut">
              <a:rPr lang="es-ES" smtClean="0"/>
              <a:pPr/>
              <a:t>25/01/2012</a:t>
            </a:fld>
            <a:endParaRPr lang="es-ES" dirty="0"/>
          </a:p>
        </p:txBody>
      </p:sp>
      <p:sp>
        <p:nvSpPr>
          <p:cNvPr id="20" name="19 Marcador de pie de página"/>
          <p:cNvSpPr>
            <a:spLocks noGrp="1"/>
          </p:cNvSpPr>
          <p:nvPr>
            <p:ph type="ftr" sz="quarter" idx="11"/>
          </p:nvPr>
        </p:nvSpPr>
        <p:spPr/>
        <p:txBody>
          <a:bodyPr/>
          <a:lstStyle>
            <a:extLst/>
          </a:lstStyle>
          <a:p>
            <a:endParaRPr lang="es-ES" dirty="0"/>
          </a:p>
        </p:txBody>
      </p:sp>
      <p:sp>
        <p:nvSpPr>
          <p:cNvPr id="10" name="9 Marcador de número de diapositiva"/>
          <p:cNvSpPr>
            <a:spLocks noGrp="1"/>
          </p:cNvSpPr>
          <p:nvPr>
            <p:ph type="sldNum" sz="quarter" idx="12"/>
          </p:nvPr>
        </p:nvSpPr>
        <p:spPr/>
        <p:txBody>
          <a:bodyPr/>
          <a:lstStyle>
            <a:extLst/>
          </a:lstStyle>
          <a:p>
            <a:fld id="{6A67FE54-CF55-49EC-BA27-78ABEAAFA78C}" type="slidenum">
              <a:rPr lang="es-ES" smtClean="0"/>
              <a:pPr/>
              <a:t>‹#›</a:t>
            </a:fld>
            <a:endParaRPr lang="es-ES" dirty="0"/>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F27BC66-2FC7-461E-8422-73FB711D879D}" type="datetimeFigureOut">
              <a:rPr lang="es-ES" smtClean="0"/>
              <a:pPr/>
              <a:t>25/01/2012</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6A67FE54-CF55-49EC-BA27-78ABEAAFA78C}" type="slidenum">
              <a:rPr lang="es-ES" smtClean="0"/>
              <a:pPr/>
              <a:t>‹#›</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F27BC66-2FC7-461E-8422-73FB711D879D}" type="datetimeFigureOut">
              <a:rPr lang="es-ES" smtClean="0"/>
              <a:pPr/>
              <a:t>25/01/2012</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6A67FE54-CF55-49EC-BA27-78ABEAAFA78C}" type="slidenum">
              <a:rPr lang="es-ES" smtClean="0"/>
              <a:pPr/>
              <a:t>‹#›</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F27BC66-2FC7-461E-8422-73FB711D879D}" type="datetimeFigureOut">
              <a:rPr lang="es-ES" smtClean="0"/>
              <a:pPr/>
              <a:t>25/01/2012</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6A67FE54-CF55-49EC-BA27-78ABEAAFA78C}" type="slidenum">
              <a:rPr lang="es-ES" smtClean="0"/>
              <a:pPr/>
              <a:t>‹#›</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F27BC66-2FC7-461E-8422-73FB711D879D}" type="datetimeFigureOut">
              <a:rPr lang="es-ES" smtClean="0"/>
              <a:pPr/>
              <a:t>25/01/2012</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6A67FE54-CF55-49EC-BA27-78ABEAAFA78C}" type="slidenum">
              <a:rPr lang="es-ES" smtClean="0"/>
              <a:pPr/>
              <a:t>‹#›</a:t>
            </a:fld>
            <a:endParaRPr lang="es-ES" dirty="0"/>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F27BC66-2FC7-461E-8422-73FB711D879D}" type="datetimeFigureOut">
              <a:rPr lang="es-ES" smtClean="0"/>
              <a:pPr/>
              <a:t>25/01/2012</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6A67FE54-CF55-49EC-BA27-78ABEAAFA78C}" type="slidenum">
              <a:rPr lang="es-ES" smtClean="0"/>
              <a:pPr/>
              <a:t>‹#›</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F27BC66-2FC7-461E-8422-73FB711D879D}" type="datetimeFigureOut">
              <a:rPr lang="es-ES" smtClean="0"/>
              <a:pPr/>
              <a:t>25/01/2012</a:t>
            </a:fld>
            <a:endParaRPr lang="es-ES" dirty="0"/>
          </a:p>
        </p:txBody>
      </p:sp>
      <p:sp>
        <p:nvSpPr>
          <p:cNvPr id="8" name="7 Marcador de pie de página"/>
          <p:cNvSpPr>
            <a:spLocks noGrp="1"/>
          </p:cNvSpPr>
          <p:nvPr>
            <p:ph type="ftr" sz="quarter" idx="11"/>
          </p:nvPr>
        </p:nvSpPr>
        <p:spPr/>
        <p:txBody>
          <a:bodyPr/>
          <a:lstStyle>
            <a:extLst/>
          </a:lstStyle>
          <a:p>
            <a:endParaRPr lang="es-ES" dirty="0"/>
          </a:p>
        </p:txBody>
      </p:sp>
      <p:sp>
        <p:nvSpPr>
          <p:cNvPr id="9" name="8 Marcador de número de diapositiva"/>
          <p:cNvSpPr>
            <a:spLocks noGrp="1"/>
          </p:cNvSpPr>
          <p:nvPr>
            <p:ph type="sldNum" sz="quarter" idx="12"/>
          </p:nvPr>
        </p:nvSpPr>
        <p:spPr/>
        <p:txBody>
          <a:bodyPr/>
          <a:lstStyle>
            <a:extLst/>
          </a:lstStyle>
          <a:p>
            <a:fld id="{6A67FE54-CF55-49EC-BA27-78ABEAAFA78C}" type="slidenum">
              <a:rPr lang="es-ES" smtClean="0"/>
              <a:pPr/>
              <a:t>‹#›</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2F27BC66-2FC7-461E-8422-73FB711D879D}" type="datetimeFigureOut">
              <a:rPr lang="es-ES" smtClean="0"/>
              <a:pPr/>
              <a:t>25/01/2012</a:t>
            </a:fld>
            <a:endParaRPr lang="es-ES" dirty="0"/>
          </a:p>
        </p:txBody>
      </p:sp>
      <p:sp>
        <p:nvSpPr>
          <p:cNvPr id="4" name="3 Marcador de pie de página"/>
          <p:cNvSpPr>
            <a:spLocks noGrp="1"/>
          </p:cNvSpPr>
          <p:nvPr>
            <p:ph type="ftr" sz="quarter" idx="11"/>
          </p:nvPr>
        </p:nvSpPr>
        <p:spPr/>
        <p:txBody>
          <a:bodyPr/>
          <a:lstStyle>
            <a:extLst/>
          </a:lstStyle>
          <a:p>
            <a:endParaRPr lang="es-ES" dirty="0"/>
          </a:p>
        </p:txBody>
      </p:sp>
      <p:sp>
        <p:nvSpPr>
          <p:cNvPr id="5" name="4 Marcador de número de diapositiva"/>
          <p:cNvSpPr>
            <a:spLocks noGrp="1"/>
          </p:cNvSpPr>
          <p:nvPr>
            <p:ph type="sldNum" sz="quarter" idx="12"/>
          </p:nvPr>
        </p:nvSpPr>
        <p:spPr/>
        <p:txBody>
          <a:bodyPr/>
          <a:lstStyle>
            <a:extLst/>
          </a:lstStyle>
          <a:p>
            <a:fld id="{6A67FE54-CF55-49EC-BA27-78ABEAAFA78C}" type="slidenum">
              <a:rPr lang="es-ES" smtClean="0"/>
              <a:pPr/>
              <a:t>‹#›</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Marcador de fecha"/>
          <p:cNvSpPr>
            <a:spLocks noGrp="1"/>
          </p:cNvSpPr>
          <p:nvPr>
            <p:ph type="dt" sz="half" idx="10"/>
          </p:nvPr>
        </p:nvSpPr>
        <p:spPr/>
        <p:txBody>
          <a:bodyPr/>
          <a:lstStyle>
            <a:extLst/>
          </a:lstStyle>
          <a:p>
            <a:fld id="{2F27BC66-2FC7-461E-8422-73FB711D879D}" type="datetimeFigureOut">
              <a:rPr lang="es-ES" smtClean="0"/>
              <a:pPr/>
              <a:t>25/01/2012</a:t>
            </a:fld>
            <a:endParaRPr lang="es-ES" dirty="0"/>
          </a:p>
        </p:txBody>
      </p:sp>
      <p:sp>
        <p:nvSpPr>
          <p:cNvPr id="3" name="2 Marcador de pie de página"/>
          <p:cNvSpPr>
            <a:spLocks noGrp="1"/>
          </p:cNvSpPr>
          <p:nvPr>
            <p:ph type="ftr" sz="quarter" idx="11"/>
          </p:nvPr>
        </p:nvSpPr>
        <p:spPr/>
        <p:txBody>
          <a:bodyPr/>
          <a:lstStyle>
            <a:extLst/>
          </a:lstStyle>
          <a:p>
            <a:endParaRPr lang="es-ES" dirty="0"/>
          </a:p>
        </p:txBody>
      </p:sp>
      <p:sp>
        <p:nvSpPr>
          <p:cNvPr id="4" name="3 Marcador de número de diapositiva"/>
          <p:cNvSpPr>
            <a:spLocks noGrp="1"/>
          </p:cNvSpPr>
          <p:nvPr>
            <p:ph type="sldNum" sz="quarter" idx="12"/>
          </p:nvPr>
        </p:nvSpPr>
        <p:spPr/>
        <p:txBody>
          <a:bodyPr/>
          <a:lstStyle>
            <a:extLst/>
          </a:lstStyle>
          <a:p>
            <a:fld id="{6A67FE54-CF55-49EC-BA27-78ABEAAFA78C}" type="slidenum">
              <a:rPr lang="es-ES" smtClean="0"/>
              <a:pPr/>
              <a:t>‹#›</a:t>
            </a:fld>
            <a:endParaRPr lang="es-ES" dirty="0"/>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F27BC66-2FC7-461E-8422-73FB711D879D}" type="datetimeFigureOut">
              <a:rPr lang="es-ES" smtClean="0"/>
              <a:pPr/>
              <a:t>25/01/2012</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6A67FE54-CF55-49EC-BA27-78ABEAAFA78C}" type="slidenum">
              <a:rPr lang="es-ES" smtClean="0"/>
              <a:pPr/>
              <a:t>‹#›</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2F27BC66-2FC7-461E-8422-73FB711D879D}" type="datetimeFigureOut">
              <a:rPr lang="es-ES" smtClean="0"/>
              <a:pPr/>
              <a:t>25/01/2012</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6A67FE54-CF55-49EC-BA27-78ABEAAFA78C}" type="slidenum">
              <a:rPr lang="es-ES" smtClean="0"/>
              <a:pPr/>
              <a:t>‹#›</a:t>
            </a:fld>
            <a:endParaRPr lang="es-ES" dirty="0"/>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dirty="0"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F27BC66-2FC7-461E-8422-73FB711D879D}" type="datetimeFigureOut">
              <a:rPr lang="es-ES" smtClean="0"/>
              <a:pPr/>
              <a:t>25/01/2012</a:t>
            </a:fld>
            <a:endParaRPr lang="es-ES" dirty="0"/>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A67FE54-CF55-49EC-BA27-78ABEAAFA78C}" type="slidenum">
              <a:rPr lang="es-ES" smtClean="0"/>
              <a:pPr/>
              <a:t>‹#›</a:t>
            </a:fld>
            <a:endParaRPr lang="es-ES"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diagramData" Target="../diagrams/data1.xml"/><Relationship Id="rId7"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928662" y="1500174"/>
            <a:ext cx="7835268" cy="5000660"/>
          </a:xfrm>
        </p:spPr>
        <p:txBody>
          <a:bodyPr>
            <a:noAutofit/>
          </a:bodyPr>
          <a:lstStyle/>
          <a:p>
            <a:pPr algn="ctr"/>
            <a:r>
              <a:rPr lang="en-US" sz="2000" b="1" dirty="0" smtClean="0"/>
              <a:t>DEPARTMENT OF LANGUAGES</a:t>
            </a:r>
            <a:br>
              <a:rPr lang="en-US" sz="2000" b="1" dirty="0" smtClean="0"/>
            </a:br>
            <a:r>
              <a:rPr lang="en-US" sz="2000" b="1" dirty="0" smtClean="0"/>
              <a:t>DISTANCE EDUCATION PROGRAM </a:t>
            </a:r>
            <a:br>
              <a:rPr lang="en-US" sz="2000" b="1" dirty="0" smtClean="0"/>
            </a:br>
            <a:r>
              <a:rPr lang="en-US" sz="2000" b="1" dirty="0" smtClean="0"/>
              <a:t>APPLIED LINGUISTICS IN </a:t>
            </a:r>
            <a:br>
              <a:rPr lang="en-US" sz="2000" b="1" dirty="0" smtClean="0"/>
            </a:br>
            <a:r>
              <a:rPr lang="en-US" sz="2000" b="1" dirty="0" smtClean="0"/>
              <a:t>ENGLISH PROGRAM</a:t>
            </a:r>
          </a:p>
          <a:p>
            <a:pPr algn="ctr"/>
            <a:r>
              <a:rPr lang="en-US" sz="2000" b="1" dirty="0" smtClean="0"/>
              <a:t/>
            </a:r>
            <a:br>
              <a:rPr lang="en-US" sz="2000" b="1" dirty="0" smtClean="0"/>
            </a:br>
            <a:r>
              <a:rPr lang="en-US" sz="2000" dirty="0" smtClean="0">
                <a:solidFill>
                  <a:srgbClr val="0000CC"/>
                </a:solidFill>
              </a:rPr>
              <a:t>“Motivation as a Contributing Factor in Second Language Learning Among the Students of the Benedict School of Languages- Villa Flora Branch </a:t>
            </a:r>
          </a:p>
          <a:p>
            <a:pPr algn="ctr"/>
            <a:r>
              <a:rPr lang="en-US" sz="2000" dirty="0" smtClean="0">
                <a:solidFill>
                  <a:srgbClr val="0000CC"/>
                </a:solidFill>
              </a:rPr>
              <a:t>(May to August 2011)”.</a:t>
            </a:r>
          </a:p>
          <a:p>
            <a:pPr algn="ctr"/>
            <a:endParaRPr lang="en-US" sz="2000" b="1" dirty="0" smtClean="0"/>
          </a:p>
          <a:p>
            <a:pPr algn="ctr"/>
            <a:r>
              <a:rPr lang="en-US" sz="2000" b="1" dirty="0" smtClean="0"/>
              <a:t>By:  Ana </a:t>
            </a:r>
            <a:r>
              <a:rPr lang="en-US" sz="2000" b="1" dirty="0" err="1" smtClean="0"/>
              <a:t>Lucía</a:t>
            </a:r>
            <a:r>
              <a:rPr lang="en-US" sz="2000" b="1" dirty="0" smtClean="0"/>
              <a:t> Andrade </a:t>
            </a:r>
          </a:p>
          <a:p>
            <a:pPr algn="ctr">
              <a:lnSpc>
                <a:spcPct val="90000"/>
              </a:lnSpc>
            </a:pPr>
            <a:endParaRPr lang="en-US" sz="2000" b="1" dirty="0" smtClean="0"/>
          </a:p>
          <a:p>
            <a:pPr algn="ctr">
              <a:lnSpc>
                <a:spcPct val="90000"/>
              </a:lnSpc>
            </a:pPr>
            <a:r>
              <a:rPr lang="en-US" sz="2000" b="1" dirty="0" smtClean="0"/>
              <a:t>THESIS DIRECTOR:  </a:t>
            </a:r>
            <a:r>
              <a:rPr lang="en-US" sz="2000" b="1" dirty="0" err="1" smtClean="0"/>
              <a:t>MSC</a:t>
            </a:r>
            <a:r>
              <a:rPr lang="en-US" sz="2000" b="1" dirty="0" smtClean="0"/>
              <a:t>.  </a:t>
            </a:r>
            <a:r>
              <a:rPr lang="en-US" sz="2000" b="1" dirty="0" err="1" smtClean="0"/>
              <a:t>LILIAN</a:t>
            </a:r>
            <a:r>
              <a:rPr lang="en-US" sz="2000" b="1" dirty="0" smtClean="0"/>
              <a:t> AVALOS</a:t>
            </a:r>
          </a:p>
          <a:p>
            <a:pPr algn="ctr">
              <a:lnSpc>
                <a:spcPct val="90000"/>
              </a:lnSpc>
            </a:pPr>
            <a:r>
              <a:rPr lang="en-US" sz="2000" b="1" dirty="0" smtClean="0"/>
              <a:t>THESIS CO-DIRECTOR:  </a:t>
            </a:r>
            <a:r>
              <a:rPr lang="en-US" sz="2000" b="1" dirty="0" err="1" smtClean="0"/>
              <a:t>LIC</a:t>
            </a:r>
            <a:r>
              <a:rPr lang="en-US" sz="2000" b="1" dirty="0" smtClean="0"/>
              <a:t>.  EVELYN ALMEIDA</a:t>
            </a:r>
          </a:p>
          <a:p>
            <a:pPr algn="ctr"/>
            <a:r>
              <a:rPr lang="en-US" sz="2000" b="1" dirty="0" smtClean="0"/>
              <a:t/>
            </a:r>
            <a:br>
              <a:rPr lang="en-US" sz="2000" b="1" dirty="0" smtClean="0"/>
            </a:br>
            <a:r>
              <a:rPr lang="en-US" sz="2000" b="1" dirty="0" smtClean="0"/>
              <a:t>January 2012</a:t>
            </a:r>
            <a:endParaRPr lang="es-ES" sz="2000" dirty="0"/>
          </a:p>
        </p:txBody>
      </p:sp>
      <p:pic>
        <p:nvPicPr>
          <p:cNvPr id="4" name="Picture 4"/>
          <p:cNvPicPr>
            <a:picLocks noChangeAspect="1" noChangeArrowheads="1"/>
          </p:cNvPicPr>
          <p:nvPr/>
        </p:nvPicPr>
        <p:blipFill>
          <a:blip r:embed="rId3"/>
          <a:srcRect/>
          <a:stretch>
            <a:fillRect/>
          </a:stretch>
        </p:blipFill>
        <p:spPr bwMode="auto">
          <a:xfrm>
            <a:off x="1714480" y="0"/>
            <a:ext cx="5329237" cy="1512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dirty="0" smtClean="0"/>
              <a:t>Intrinsic Vs.  Extrinsic Motivation</a:t>
            </a:r>
            <a:endParaRPr lang="en-US" dirty="0"/>
          </a:p>
        </p:txBody>
      </p:sp>
      <p:graphicFrame>
        <p:nvGraphicFramePr>
          <p:cNvPr id="9" name="8 Diagrama"/>
          <p:cNvGraphicFramePr/>
          <p:nvPr/>
        </p:nvGraphicFramePr>
        <p:xfrm>
          <a:off x="1428728" y="128586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9 Rectángulo"/>
          <p:cNvSpPr/>
          <p:nvPr/>
        </p:nvSpPr>
        <p:spPr>
          <a:xfrm>
            <a:off x="1357290" y="5429264"/>
            <a:ext cx="6429420" cy="923330"/>
          </a:xfrm>
          <a:prstGeom prst="rect">
            <a:avLst/>
          </a:prstGeom>
        </p:spPr>
        <p:txBody>
          <a:bodyPr wrap="square">
            <a:spAutoFit/>
          </a:bodyPr>
          <a:lstStyle/>
          <a:p>
            <a:r>
              <a:rPr lang="en-US" dirty="0" smtClean="0"/>
              <a:t>Motivation  is </a:t>
            </a:r>
            <a:r>
              <a:rPr lang="en-US" dirty="0" smtClean="0">
                <a:solidFill>
                  <a:srgbClr val="FF3300"/>
                </a:solidFill>
              </a:rPr>
              <a:t>TEMPORARY</a:t>
            </a:r>
            <a:r>
              <a:rPr lang="en-US" dirty="0" smtClean="0"/>
              <a:t>  as  a dynamic entity that </a:t>
            </a:r>
            <a:r>
              <a:rPr lang="en-US" dirty="0" smtClean="0">
                <a:solidFill>
                  <a:srgbClr val="FF3300"/>
                </a:solidFill>
              </a:rPr>
              <a:t>changes over time</a:t>
            </a:r>
            <a:r>
              <a:rPr lang="en-US" dirty="0" smtClean="0"/>
              <a:t>, with the level of effort invested in the pursuit of a particular goal oscillating between regular difficulties.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graphicEl>
                                              <a:dgm id="{D20FEA40-CC11-4398-8089-695BB2EC087F}"/>
                                            </p:graphicEl>
                                          </p:spTgt>
                                        </p:tgtEl>
                                        <p:attrNameLst>
                                          <p:attrName>style.visibility</p:attrName>
                                        </p:attrNameLst>
                                      </p:cBhvr>
                                      <p:to>
                                        <p:strVal val="visible"/>
                                      </p:to>
                                    </p:set>
                                    <p:anim calcmode="lin" valueType="num">
                                      <p:cBhvr additive="base">
                                        <p:cTn id="13" dur="500" fill="hold"/>
                                        <p:tgtEl>
                                          <p:spTgt spid="9">
                                            <p:graphicEl>
                                              <a:dgm id="{D20FEA40-CC11-4398-8089-695BB2EC087F}"/>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graphicEl>
                                              <a:dgm id="{D20FEA40-CC11-4398-8089-695BB2EC087F}"/>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graphicEl>
                                              <a:dgm id="{3A59E5D1-667F-4CDA-9D85-73804FB95448}"/>
                                            </p:graphicEl>
                                          </p:spTgt>
                                        </p:tgtEl>
                                        <p:attrNameLst>
                                          <p:attrName>style.visibility</p:attrName>
                                        </p:attrNameLst>
                                      </p:cBhvr>
                                      <p:to>
                                        <p:strVal val="visible"/>
                                      </p:to>
                                    </p:set>
                                    <p:anim calcmode="lin" valueType="num">
                                      <p:cBhvr additive="base">
                                        <p:cTn id="19" dur="500" fill="hold"/>
                                        <p:tgtEl>
                                          <p:spTgt spid="9">
                                            <p:graphicEl>
                                              <a:dgm id="{3A59E5D1-667F-4CDA-9D85-73804FB95448}"/>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graphicEl>
                                              <a:dgm id="{3A59E5D1-667F-4CDA-9D85-73804FB95448}"/>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graphicEl>
                                              <a:dgm id="{0C975180-87DC-4BD8-8C94-CADF20810DE5}"/>
                                            </p:graphicEl>
                                          </p:spTgt>
                                        </p:tgtEl>
                                        <p:attrNameLst>
                                          <p:attrName>style.visibility</p:attrName>
                                        </p:attrNameLst>
                                      </p:cBhvr>
                                      <p:to>
                                        <p:strVal val="visible"/>
                                      </p:to>
                                    </p:set>
                                    <p:anim calcmode="lin" valueType="num">
                                      <p:cBhvr additive="base">
                                        <p:cTn id="25" dur="500" fill="hold"/>
                                        <p:tgtEl>
                                          <p:spTgt spid="9">
                                            <p:graphicEl>
                                              <a:dgm id="{0C975180-87DC-4BD8-8C94-CADF20810DE5}"/>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graphicEl>
                                              <a:dgm id="{0C975180-87DC-4BD8-8C94-CADF20810DE5}"/>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graphicEl>
                                              <a:dgm id="{EEB5E524-7172-481D-A53F-CC2839208CAE}"/>
                                            </p:graphicEl>
                                          </p:spTgt>
                                        </p:tgtEl>
                                        <p:attrNameLst>
                                          <p:attrName>style.visibility</p:attrName>
                                        </p:attrNameLst>
                                      </p:cBhvr>
                                      <p:to>
                                        <p:strVal val="visible"/>
                                      </p:to>
                                    </p:set>
                                    <p:anim calcmode="lin" valueType="num">
                                      <p:cBhvr additive="base">
                                        <p:cTn id="31" dur="500" fill="hold"/>
                                        <p:tgtEl>
                                          <p:spTgt spid="9">
                                            <p:graphicEl>
                                              <a:dgm id="{EEB5E524-7172-481D-A53F-CC2839208CAE}"/>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graphicEl>
                                              <a:dgm id="{EEB5E524-7172-481D-A53F-CC2839208CAE}"/>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 calcmode="lin" valueType="num">
                                      <p:cBhvr additive="base">
                                        <p:cTn id="3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9" grpId="0">
        <p:bldSub>
          <a:bldDgm bld="lvlOne"/>
        </p:bldSub>
      </p:bldGraphic>
      <p:bldP spid="10"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939784"/>
          </a:xfrm>
        </p:spPr>
        <p:txBody>
          <a:bodyPr>
            <a:noAutofit/>
          </a:bodyPr>
          <a:lstStyle/>
          <a:p>
            <a:r>
              <a:rPr lang="en-US" sz="2800" dirty="0" smtClean="0"/>
              <a:t>Revised Socio-Educational Model</a:t>
            </a:r>
            <a:r>
              <a:rPr lang="es-ES" sz="1800" b="1" dirty="0" smtClean="0"/>
              <a:t/>
            </a:r>
            <a:br>
              <a:rPr lang="es-ES" sz="1800" b="1" dirty="0" smtClean="0"/>
            </a:br>
            <a:r>
              <a:rPr lang="en-US" sz="1800" dirty="0" smtClean="0"/>
              <a:t>R. C. Gardner,</a:t>
            </a:r>
            <a:r>
              <a:rPr lang="en-US" sz="1800" cap="small" dirty="0" smtClean="0"/>
              <a:t> </a:t>
            </a:r>
            <a:r>
              <a:rPr lang="en-US" sz="1800" dirty="0" smtClean="0"/>
              <a:t>Language Learning Motivation</a:t>
            </a:r>
            <a:r>
              <a:rPr lang="es-ES" sz="1800" dirty="0" smtClean="0"/>
              <a:t/>
            </a:r>
            <a:br>
              <a:rPr lang="es-ES" sz="1800" dirty="0" smtClean="0"/>
            </a:br>
            <a:endParaRPr lang="es-ES" sz="1800" dirty="0"/>
          </a:p>
        </p:txBody>
      </p:sp>
      <p:pic>
        <p:nvPicPr>
          <p:cNvPr id="4" name="3 Marcador de contenido"/>
          <p:cNvPicPr>
            <a:picLocks noGrp="1"/>
          </p:cNvPicPr>
          <p:nvPr>
            <p:ph idx="1"/>
          </p:nvPr>
        </p:nvPicPr>
        <p:blipFill>
          <a:blip r:embed="rId3"/>
          <a:stretch>
            <a:fillRect/>
          </a:stretch>
        </p:blipFill>
        <p:spPr bwMode="auto">
          <a:xfrm>
            <a:off x="1714480" y="1428736"/>
            <a:ext cx="7124496" cy="4800600"/>
          </a:xfrm>
          <a:prstGeom prst="rect">
            <a:avLst/>
          </a:prstGeom>
          <a:noFill/>
          <a:ln w="9525">
            <a:noFill/>
            <a:miter lim="800000"/>
            <a:headEnd/>
            <a:tailEnd/>
          </a:ln>
        </p:spPr>
      </p:pic>
      <p:cxnSp>
        <p:nvCxnSpPr>
          <p:cNvPr id="10" name="Straight Arrow Connector 9"/>
          <p:cNvCxnSpPr>
            <a:stCxn id="16" idx="2"/>
          </p:cNvCxnSpPr>
          <p:nvPr/>
        </p:nvCxnSpPr>
        <p:spPr>
          <a:xfrm rot="16200000" flipH="1">
            <a:off x="1625182" y="4768462"/>
            <a:ext cx="571504"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6" idx="3"/>
          </p:cNvCxnSpPr>
          <p:nvPr/>
        </p:nvCxnSpPr>
        <p:spPr>
          <a:xfrm flipV="1">
            <a:off x="2357422" y="4071942"/>
            <a:ext cx="1071570"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428728" y="3929066"/>
            <a:ext cx="928694" cy="571504"/>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3300"/>
                </a:solidFill>
              </a:rPr>
              <a:t>Teacher</a:t>
            </a:r>
            <a:endParaRPr lang="en-US" dirty="0">
              <a:solidFill>
                <a:srgbClr val="FF3300"/>
              </a:solidFill>
            </a:endParaRPr>
          </a:p>
        </p:txBody>
      </p:sp>
      <p:cxnSp>
        <p:nvCxnSpPr>
          <p:cNvPr id="23" name="Straight Arrow Connector 22"/>
          <p:cNvCxnSpPr>
            <a:stCxn id="16" idx="3"/>
          </p:cNvCxnSpPr>
          <p:nvPr/>
        </p:nvCxnSpPr>
        <p:spPr>
          <a:xfrm>
            <a:off x="2357422" y="4214818"/>
            <a:ext cx="1643074"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214414" y="0"/>
            <a:ext cx="7498080" cy="1143000"/>
          </a:xfrm>
        </p:spPr>
        <p:txBody>
          <a:bodyPr>
            <a:normAutofit fontScale="90000"/>
          </a:bodyPr>
          <a:lstStyle/>
          <a:p>
            <a:r>
              <a:rPr lang="en-US" dirty="0" smtClean="0"/>
              <a:t>Social Motivation Vs. </a:t>
            </a:r>
            <a:br>
              <a:rPr lang="en-US" dirty="0" smtClean="0"/>
            </a:br>
            <a:r>
              <a:rPr lang="en-US" dirty="0" smtClean="0"/>
              <a:t>Personal Motivation </a:t>
            </a:r>
            <a:endParaRPr lang="en-US" dirty="0"/>
          </a:p>
        </p:txBody>
      </p:sp>
      <p:sp>
        <p:nvSpPr>
          <p:cNvPr id="9" name="8 Trapecio"/>
          <p:cNvSpPr/>
          <p:nvPr/>
        </p:nvSpPr>
        <p:spPr>
          <a:xfrm>
            <a:off x="5214910" y="3643314"/>
            <a:ext cx="3929090" cy="2928958"/>
          </a:xfrm>
          <a:prstGeom prst="trapezoid">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1400" b="1" dirty="0" smtClean="0">
                <a:solidFill>
                  <a:srgbClr val="FF3300"/>
                </a:solidFill>
              </a:rPr>
              <a:t>CULTURAL ASPECTS</a:t>
            </a:r>
          </a:p>
          <a:p>
            <a:pPr lvl="1"/>
            <a:r>
              <a:rPr lang="en-US" sz="1400" b="1" dirty="0" smtClean="0">
                <a:solidFill>
                  <a:schemeClr val="tx1"/>
                </a:solidFill>
              </a:rPr>
              <a:t>Competition </a:t>
            </a:r>
            <a:r>
              <a:rPr lang="en-US" sz="1400" dirty="0" smtClean="0">
                <a:solidFill>
                  <a:schemeClr val="tx1"/>
                </a:solidFill>
              </a:rPr>
              <a:t>with peers</a:t>
            </a:r>
            <a:endParaRPr lang="es-ES" sz="1400" dirty="0" smtClean="0">
              <a:solidFill>
                <a:schemeClr val="tx1"/>
              </a:solidFill>
            </a:endParaRPr>
          </a:p>
          <a:p>
            <a:pPr lvl="1"/>
            <a:r>
              <a:rPr lang="en-US" sz="1400" b="1" dirty="0" smtClean="0">
                <a:solidFill>
                  <a:schemeClr val="tx1"/>
                </a:solidFill>
              </a:rPr>
              <a:t>Power,</a:t>
            </a:r>
            <a:r>
              <a:rPr lang="en-US" sz="1400" dirty="0" smtClean="0">
                <a:solidFill>
                  <a:schemeClr val="tx1"/>
                </a:solidFill>
              </a:rPr>
              <a:t> relating to positions of authority like group leadership</a:t>
            </a:r>
            <a:endParaRPr lang="es-ES" sz="1400" dirty="0" smtClean="0">
              <a:solidFill>
                <a:schemeClr val="tx1"/>
              </a:solidFill>
            </a:endParaRPr>
          </a:p>
          <a:p>
            <a:pPr lvl="1"/>
            <a:r>
              <a:rPr lang="en-US" sz="1400" b="1" dirty="0" smtClean="0">
                <a:solidFill>
                  <a:schemeClr val="tx1"/>
                </a:solidFill>
              </a:rPr>
              <a:t>Affiliation</a:t>
            </a:r>
            <a:r>
              <a:rPr lang="en-US" sz="1400" dirty="0" smtClean="0">
                <a:solidFill>
                  <a:schemeClr val="tx1"/>
                </a:solidFill>
              </a:rPr>
              <a:t>,  cooperation with peers</a:t>
            </a:r>
            <a:endParaRPr lang="es-ES" sz="1400" dirty="0" smtClean="0">
              <a:solidFill>
                <a:schemeClr val="tx1"/>
              </a:solidFill>
            </a:endParaRPr>
          </a:p>
          <a:p>
            <a:pPr lvl="1"/>
            <a:r>
              <a:rPr lang="en-US" sz="1400" b="1" dirty="0" smtClean="0">
                <a:solidFill>
                  <a:schemeClr val="tx1"/>
                </a:solidFill>
              </a:rPr>
              <a:t>Social concern</a:t>
            </a:r>
            <a:r>
              <a:rPr lang="en-US" sz="1400" dirty="0" smtClean="0">
                <a:solidFill>
                  <a:schemeClr val="tx1"/>
                </a:solidFill>
              </a:rPr>
              <a:t> or caring for each other</a:t>
            </a:r>
            <a:endParaRPr lang="es-ES" sz="1400" dirty="0" smtClean="0">
              <a:solidFill>
                <a:schemeClr val="tx1"/>
              </a:solidFill>
            </a:endParaRPr>
          </a:p>
          <a:p>
            <a:pPr lvl="1"/>
            <a:r>
              <a:rPr lang="en-US" sz="1400" b="1" dirty="0" smtClean="0">
                <a:solidFill>
                  <a:schemeClr val="tx1"/>
                </a:solidFill>
              </a:rPr>
              <a:t>Recognition</a:t>
            </a:r>
            <a:r>
              <a:rPr lang="en-US" sz="1400" dirty="0" smtClean="0">
                <a:solidFill>
                  <a:schemeClr val="tx1"/>
                </a:solidFill>
              </a:rPr>
              <a:t>, the desire to please the teacher and receive praise from friends, teachers and parents</a:t>
            </a:r>
            <a:endParaRPr lang="es-ES" sz="1400" dirty="0">
              <a:solidFill>
                <a:schemeClr val="tx1"/>
              </a:solidFill>
            </a:endParaRPr>
          </a:p>
        </p:txBody>
      </p:sp>
      <p:sp>
        <p:nvSpPr>
          <p:cNvPr id="10" name="9 Hexágono"/>
          <p:cNvSpPr/>
          <p:nvPr/>
        </p:nvSpPr>
        <p:spPr>
          <a:xfrm>
            <a:off x="1000100" y="3714752"/>
            <a:ext cx="3357586" cy="2786082"/>
          </a:xfrm>
          <a:prstGeom prst="hexagon">
            <a:avLst>
              <a:gd name="adj" fmla="val 30470"/>
              <a:gd name="vf" fmla="val 11547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7313" indent="-4763" algn="ctr">
              <a:buNone/>
            </a:pPr>
            <a:r>
              <a:rPr lang="en-US" sz="2000" smtClean="0">
                <a:solidFill>
                  <a:schemeClr val="tx1"/>
                </a:solidFill>
              </a:rPr>
              <a:t>Most important factors in the learning environment: </a:t>
            </a:r>
            <a:endParaRPr lang="en-US" sz="2000" b="1" smtClean="0">
              <a:solidFill>
                <a:schemeClr val="tx1"/>
              </a:solidFill>
            </a:endParaRPr>
          </a:p>
          <a:p>
            <a:pPr marL="87313" indent="-4763">
              <a:buNone/>
            </a:pPr>
            <a:r>
              <a:rPr lang="en-US" sz="2000" b="1" smtClean="0">
                <a:solidFill>
                  <a:srgbClr val="FF3300"/>
                </a:solidFill>
              </a:rPr>
              <a:t>The parents</a:t>
            </a:r>
            <a:r>
              <a:rPr lang="en-US" sz="2000" smtClean="0"/>
              <a:t>:</a:t>
            </a:r>
          </a:p>
          <a:p>
            <a:pPr marL="87313" indent="-4763">
              <a:buNone/>
            </a:pPr>
            <a:r>
              <a:rPr lang="en-US" sz="2000" b="1" smtClean="0">
                <a:solidFill>
                  <a:srgbClr val="FF3300"/>
                </a:solidFill>
              </a:rPr>
              <a:t>The peer group</a:t>
            </a:r>
            <a:r>
              <a:rPr lang="en-US" sz="2000" smtClean="0"/>
              <a:t>:</a:t>
            </a:r>
          </a:p>
          <a:p>
            <a:pPr marL="87313" indent="-4763">
              <a:buNone/>
            </a:pPr>
            <a:r>
              <a:rPr lang="en-US" sz="2000" b="1" smtClean="0">
                <a:solidFill>
                  <a:srgbClr val="FF3300"/>
                </a:solidFill>
              </a:rPr>
              <a:t>The school</a:t>
            </a:r>
            <a:br>
              <a:rPr lang="en-US" sz="2000" b="1" smtClean="0">
                <a:solidFill>
                  <a:srgbClr val="FF3300"/>
                </a:solidFill>
              </a:rPr>
            </a:br>
            <a:r>
              <a:rPr lang="en-US" sz="2000" b="1" smtClean="0">
                <a:solidFill>
                  <a:srgbClr val="FF3300"/>
                </a:solidFill>
              </a:rPr>
              <a:t>The teacher</a:t>
            </a:r>
            <a:endParaRPr lang="en-US" sz="2000" smtClean="0"/>
          </a:p>
        </p:txBody>
      </p:sp>
      <p:sp>
        <p:nvSpPr>
          <p:cNvPr id="12" name="11 Llamada de flecha hacia abajo"/>
          <p:cNvSpPr/>
          <p:nvPr/>
        </p:nvSpPr>
        <p:spPr>
          <a:xfrm>
            <a:off x="1285852" y="1428736"/>
            <a:ext cx="2786082" cy="2214578"/>
          </a:xfrm>
          <a:prstGeom prst="downArrowCallout">
            <a:avLst/>
          </a:prstGeom>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scene3d>
            <a:camera prst="orthographicFront"/>
            <a:lightRig rig="threePt" dir="t"/>
          </a:scene3d>
          <a:sp3d>
            <a:bevelB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dirty="0" smtClean="0">
                <a:solidFill>
                  <a:srgbClr val="FF3300"/>
                </a:solidFill>
              </a:rPr>
              <a:t>Social  (Extrinsic)Motivation </a:t>
            </a:r>
          </a:p>
          <a:p>
            <a:pPr lvl="0" algn="ctr"/>
            <a:r>
              <a:rPr lang="en-US" sz="2400" dirty="0" smtClean="0">
                <a:solidFill>
                  <a:schemeClr val="tx1"/>
                </a:solidFill>
              </a:rPr>
              <a:t>Environment</a:t>
            </a:r>
            <a:endParaRPr lang="en-US" sz="2400" dirty="0">
              <a:solidFill>
                <a:schemeClr val="tx1"/>
              </a:solidFill>
            </a:endParaRPr>
          </a:p>
        </p:txBody>
      </p:sp>
      <p:sp>
        <p:nvSpPr>
          <p:cNvPr id="14" name="13 Redondear rectángulo de esquina del mismo lado"/>
          <p:cNvSpPr/>
          <p:nvPr/>
        </p:nvSpPr>
        <p:spPr>
          <a:xfrm>
            <a:off x="5929322" y="1214422"/>
            <a:ext cx="2500330" cy="1500198"/>
          </a:xfrm>
          <a:prstGeom prst="round2Same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smtClean="0">
                <a:solidFill>
                  <a:srgbClr val="FF3300"/>
                </a:solidFill>
              </a:rPr>
              <a:t>Personal  (Intrinsic) Motivation </a:t>
            </a:r>
          </a:p>
          <a:p>
            <a:pPr lvl="0" algn="ctr"/>
            <a:r>
              <a:rPr lang="en-US" dirty="0" smtClean="0">
                <a:solidFill>
                  <a:schemeClr val="tx1"/>
                </a:solidFill>
              </a:rPr>
              <a:t>Personal goals or desires</a:t>
            </a:r>
            <a:endParaRPr lang="en-US" dirty="0">
              <a:solidFill>
                <a:schemeClr val="tx1"/>
              </a:solidFill>
            </a:endParaRPr>
          </a:p>
        </p:txBody>
      </p:sp>
      <p:sp>
        <p:nvSpPr>
          <p:cNvPr id="15" name="14 Cheurón"/>
          <p:cNvSpPr/>
          <p:nvPr/>
        </p:nvSpPr>
        <p:spPr>
          <a:xfrm>
            <a:off x="4286248" y="4857760"/>
            <a:ext cx="1143008" cy="714380"/>
          </a:xfrm>
          <a:prstGeom prst="chevro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6" name="15 Flecha izquierda y derecha"/>
          <p:cNvSpPr/>
          <p:nvPr/>
        </p:nvSpPr>
        <p:spPr>
          <a:xfrm>
            <a:off x="4643438" y="1928802"/>
            <a:ext cx="1143008" cy="785818"/>
          </a:xfrm>
          <a:prstGeom prst="lef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anim calcmode="lin" valueType="num">
                                      <p:cBhvr>
                                        <p:cTn id="21" dur="1000" fill="hold"/>
                                        <p:tgtEl>
                                          <p:spTgt spid="16"/>
                                        </p:tgtEl>
                                        <p:attrNameLst>
                                          <p:attrName>ppt_x</p:attrName>
                                        </p:attrNameLst>
                                      </p:cBhvr>
                                      <p:tavLst>
                                        <p:tav tm="0">
                                          <p:val>
                                            <p:strVal val="#ppt_x"/>
                                          </p:val>
                                        </p:tav>
                                        <p:tav tm="100000">
                                          <p:val>
                                            <p:strVal val="#ppt_x"/>
                                          </p:val>
                                        </p:tav>
                                      </p:tavLst>
                                    </p:anim>
                                    <p:anim calcmode="lin" valueType="num">
                                      <p:cBhvr>
                                        <p:cTn id="2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1000"/>
                                        <p:tgtEl>
                                          <p:spTgt spid="15"/>
                                        </p:tgtEl>
                                      </p:cBhvr>
                                    </p:animEffect>
                                    <p:anim calcmode="lin" valueType="num">
                                      <p:cBhvr>
                                        <p:cTn id="42" dur="1000" fill="hold"/>
                                        <p:tgtEl>
                                          <p:spTgt spid="15"/>
                                        </p:tgtEl>
                                        <p:attrNameLst>
                                          <p:attrName>ppt_x</p:attrName>
                                        </p:attrNameLst>
                                      </p:cBhvr>
                                      <p:tavLst>
                                        <p:tav tm="0">
                                          <p:val>
                                            <p:strVal val="#ppt_x"/>
                                          </p:val>
                                        </p:tav>
                                        <p:tav tm="100000">
                                          <p:val>
                                            <p:strVal val="#ppt_x"/>
                                          </p:val>
                                        </p:tav>
                                      </p:tavLst>
                                    </p:anim>
                                    <p:anim calcmode="lin" valueType="num">
                                      <p:cBhvr>
                                        <p:cTn id="4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0" grpId="0" animBg="1"/>
      <p:bldP spid="12" grpId="0" animBg="1"/>
      <p:bldP spid="14" grpId="0" animBg="1"/>
      <p:bldP spid="15"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57290" y="0"/>
            <a:ext cx="7498080" cy="1143000"/>
          </a:xfrm>
        </p:spPr>
        <p:txBody>
          <a:bodyPr>
            <a:normAutofit/>
          </a:bodyPr>
          <a:lstStyle/>
          <a:p>
            <a:r>
              <a:rPr lang="en-US" dirty="0" smtClean="0"/>
              <a:t>The Teachers</a:t>
            </a:r>
            <a:endParaRPr lang="en-US" dirty="0"/>
          </a:p>
        </p:txBody>
      </p:sp>
      <p:graphicFrame>
        <p:nvGraphicFramePr>
          <p:cNvPr id="4" name="3 Diagrama"/>
          <p:cNvGraphicFramePr/>
          <p:nvPr/>
        </p:nvGraphicFramePr>
        <p:xfrm>
          <a:off x="928662" y="928670"/>
          <a:ext cx="8072494" cy="5715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1C5A84FE-E23C-4BBA-98EE-D78288E3642E}"/>
                                            </p:graphicEl>
                                          </p:spTgt>
                                        </p:tgtEl>
                                        <p:attrNameLst>
                                          <p:attrName>style.visibility</p:attrName>
                                        </p:attrNameLst>
                                      </p:cBhvr>
                                      <p:to>
                                        <p:strVal val="visible"/>
                                      </p:to>
                                    </p:set>
                                    <p:anim calcmode="lin" valueType="num">
                                      <p:cBhvr additive="base">
                                        <p:cTn id="13" dur="500" fill="hold"/>
                                        <p:tgtEl>
                                          <p:spTgt spid="4">
                                            <p:graphicEl>
                                              <a:dgm id="{1C5A84FE-E23C-4BBA-98EE-D78288E3642E}"/>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1C5A84FE-E23C-4BBA-98EE-D78288E3642E}"/>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0D1E0A55-9932-4C91-9ECA-4622395878D7}"/>
                                            </p:graphicEl>
                                          </p:spTgt>
                                        </p:tgtEl>
                                        <p:attrNameLst>
                                          <p:attrName>style.visibility</p:attrName>
                                        </p:attrNameLst>
                                      </p:cBhvr>
                                      <p:to>
                                        <p:strVal val="visible"/>
                                      </p:to>
                                    </p:set>
                                    <p:anim calcmode="lin" valueType="num">
                                      <p:cBhvr additive="base">
                                        <p:cTn id="19" dur="500" fill="hold"/>
                                        <p:tgtEl>
                                          <p:spTgt spid="4">
                                            <p:graphicEl>
                                              <a:dgm id="{0D1E0A55-9932-4C91-9ECA-4622395878D7}"/>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0D1E0A55-9932-4C91-9ECA-4622395878D7}"/>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graphicEl>
                                              <a:dgm id="{43FF2CD7-1C13-42FC-9ABB-9D15DDE9954C}"/>
                                            </p:graphicEl>
                                          </p:spTgt>
                                        </p:tgtEl>
                                        <p:attrNameLst>
                                          <p:attrName>style.visibility</p:attrName>
                                        </p:attrNameLst>
                                      </p:cBhvr>
                                      <p:to>
                                        <p:strVal val="visible"/>
                                      </p:to>
                                    </p:set>
                                    <p:anim calcmode="lin" valueType="num">
                                      <p:cBhvr additive="base">
                                        <p:cTn id="23" dur="500" fill="hold"/>
                                        <p:tgtEl>
                                          <p:spTgt spid="4">
                                            <p:graphicEl>
                                              <a:dgm id="{43FF2CD7-1C13-42FC-9ABB-9D15DDE9954C}"/>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43FF2CD7-1C13-42FC-9ABB-9D15DDE9954C}"/>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graphicEl>
                                              <a:dgm id="{92BCC2B2-B45F-40BA-8BD2-52562DD62B43}"/>
                                            </p:graphicEl>
                                          </p:spTgt>
                                        </p:tgtEl>
                                        <p:attrNameLst>
                                          <p:attrName>style.visibility</p:attrName>
                                        </p:attrNameLst>
                                      </p:cBhvr>
                                      <p:to>
                                        <p:strVal val="visible"/>
                                      </p:to>
                                    </p:set>
                                    <p:anim calcmode="lin" valueType="num">
                                      <p:cBhvr additive="base">
                                        <p:cTn id="29" dur="500" fill="hold"/>
                                        <p:tgtEl>
                                          <p:spTgt spid="4">
                                            <p:graphicEl>
                                              <a:dgm id="{92BCC2B2-B45F-40BA-8BD2-52562DD62B43}"/>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92BCC2B2-B45F-40BA-8BD2-52562DD62B43}"/>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graphicEl>
                                              <a:dgm id="{883EFCAA-5518-4DAE-BBF9-53E80677661A}"/>
                                            </p:graphicEl>
                                          </p:spTgt>
                                        </p:tgtEl>
                                        <p:attrNameLst>
                                          <p:attrName>style.visibility</p:attrName>
                                        </p:attrNameLst>
                                      </p:cBhvr>
                                      <p:to>
                                        <p:strVal val="visible"/>
                                      </p:to>
                                    </p:set>
                                    <p:anim calcmode="lin" valueType="num">
                                      <p:cBhvr additive="base">
                                        <p:cTn id="33" dur="500" fill="hold"/>
                                        <p:tgtEl>
                                          <p:spTgt spid="4">
                                            <p:graphicEl>
                                              <a:dgm id="{883EFCAA-5518-4DAE-BBF9-53E80677661A}"/>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883EFCAA-5518-4DAE-BBF9-53E80677661A}"/>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graphicEl>
                                              <a:dgm id="{80F6A0F4-EA7C-421F-BC0E-D5B713E2E1B1}"/>
                                            </p:graphicEl>
                                          </p:spTgt>
                                        </p:tgtEl>
                                        <p:attrNameLst>
                                          <p:attrName>style.visibility</p:attrName>
                                        </p:attrNameLst>
                                      </p:cBhvr>
                                      <p:to>
                                        <p:strVal val="visible"/>
                                      </p:to>
                                    </p:set>
                                    <p:anim calcmode="lin" valueType="num">
                                      <p:cBhvr additive="base">
                                        <p:cTn id="39" dur="500" fill="hold"/>
                                        <p:tgtEl>
                                          <p:spTgt spid="4">
                                            <p:graphicEl>
                                              <a:dgm id="{80F6A0F4-EA7C-421F-BC0E-D5B713E2E1B1}"/>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graphicEl>
                                              <a:dgm id="{80F6A0F4-EA7C-421F-BC0E-D5B713E2E1B1}"/>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
                                            <p:graphicEl>
                                              <a:dgm id="{33A293BF-9218-4564-9D8F-6B99AC49FD36}"/>
                                            </p:graphicEl>
                                          </p:spTgt>
                                        </p:tgtEl>
                                        <p:attrNameLst>
                                          <p:attrName>style.visibility</p:attrName>
                                        </p:attrNameLst>
                                      </p:cBhvr>
                                      <p:to>
                                        <p:strVal val="visible"/>
                                      </p:to>
                                    </p:set>
                                    <p:anim calcmode="lin" valueType="num">
                                      <p:cBhvr additive="base">
                                        <p:cTn id="43" dur="500" fill="hold"/>
                                        <p:tgtEl>
                                          <p:spTgt spid="4">
                                            <p:graphicEl>
                                              <a:dgm id="{33A293BF-9218-4564-9D8F-6B99AC49FD36}"/>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33A293BF-9218-4564-9D8F-6B99AC49FD36}"/>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graphicEl>
                                              <a:dgm id="{6C3A5596-A5DB-4C60-BFC7-F5741FE1739E}"/>
                                            </p:graphicEl>
                                          </p:spTgt>
                                        </p:tgtEl>
                                        <p:attrNameLst>
                                          <p:attrName>style.visibility</p:attrName>
                                        </p:attrNameLst>
                                      </p:cBhvr>
                                      <p:to>
                                        <p:strVal val="visible"/>
                                      </p:to>
                                    </p:set>
                                    <p:anim calcmode="lin" valueType="num">
                                      <p:cBhvr additive="base">
                                        <p:cTn id="49" dur="500" fill="hold"/>
                                        <p:tgtEl>
                                          <p:spTgt spid="4">
                                            <p:graphicEl>
                                              <a:dgm id="{6C3A5596-A5DB-4C60-BFC7-F5741FE1739E}"/>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graphicEl>
                                              <a:dgm id="{6C3A5596-A5DB-4C60-BFC7-F5741FE1739E}"/>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
                                            <p:graphicEl>
                                              <a:dgm id="{B2CE5F11-810F-4286-85BC-116A0829A359}"/>
                                            </p:graphicEl>
                                          </p:spTgt>
                                        </p:tgtEl>
                                        <p:attrNameLst>
                                          <p:attrName>style.visibility</p:attrName>
                                        </p:attrNameLst>
                                      </p:cBhvr>
                                      <p:to>
                                        <p:strVal val="visible"/>
                                      </p:to>
                                    </p:set>
                                    <p:anim calcmode="lin" valueType="num">
                                      <p:cBhvr additive="base">
                                        <p:cTn id="53" dur="500" fill="hold"/>
                                        <p:tgtEl>
                                          <p:spTgt spid="4">
                                            <p:graphicEl>
                                              <a:dgm id="{B2CE5F11-810F-4286-85BC-116A0829A359}"/>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B2CE5F11-810F-4286-85BC-116A0829A359}"/>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lvl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A process oriented approach to motivation </a:t>
            </a:r>
            <a:r>
              <a:rPr lang="en-US" sz="2200" dirty="0" smtClean="0"/>
              <a:t>(because motivation is temporal) </a:t>
            </a:r>
            <a:endParaRPr lang="en-US" sz="2200" dirty="0"/>
          </a:p>
        </p:txBody>
      </p:sp>
      <p:pic>
        <p:nvPicPr>
          <p:cNvPr id="1026" name="Picture 2"/>
          <p:cNvPicPr>
            <a:picLocks noGrp="1" noChangeAspect="1" noChangeArrowheads="1"/>
          </p:cNvPicPr>
          <p:nvPr>
            <p:ph idx="1"/>
          </p:nvPr>
        </p:nvPicPr>
        <p:blipFill>
          <a:blip r:embed="rId3"/>
          <a:stretch>
            <a:fillRect/>
          </a:stretch>
        </p:blipFill>
        <p:spPr bwMode="auto">
          <a:xfrm>
            <a:off x="1142976" y="1428736"/>
            <a:ext cx="7499350" cy="4563179"/>
          </a:xfrm>
          <a:prstGeom prst="rect">
            <a:avLst/>
          </a:prstGeom>
          <a:noFill/>
          <a:ln w="9525">
            <a:noFill/>
            <a:miter lim="800000"/>
            <a:headEnd/>
            <a:tailEnd/>
          </a:ln>
          <a:effectLst/>
        </p:spPr>
      </p:pic>
      <p:sp>
        <p:nvSpPr>
          <p:cNvPr id="5" name="4 Llamada rectangular"/>
          <p:cNvSpPr/>
          <p:nvPr/>
        </p:nvSpPr>
        <p:spPr>
          <a:xfrm>
            <a:off x="3000364" y="1857364"/>
            <a:ext cx="1000132" cy="571504"/>
          </a:xfrm>
          <a:prstGeom prst="wedgeRectCallout">
            <a:avLst>
              <a:gd name="adj1" fmla="val -20833"/>
              <a:gd name="adj2" fmla="val 89167"/>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err="1" smtClean="0"/>
              <a:t>Generated</a:t>
            </a:r>
            <a:endParaRPr lang="es-ES" sz="1400" dirty="0"/>
          </a:p>
        </p:txBody>
      </p:sp>
      <p:sp>
        <p:nvSpPr>
          <p:cNvPr id="6" name="5 Llamada rectangular"/>
          <p:cNvSpPr/>
          <p:nvPr/>
        </p:nvSpPr>
        <p:spPr>
          <a:xfrm>
            <a:off x="5643570" y="1857364"/>
            <a:ext cx="1000132" cy="571504"/>
          </a:xfrm>
          <a:prstGeom prst="wedgeRectCallout">
            <a:avLst>
              <a:gd name="adj1" fmla="val -17976"/>
              <a:gd name="adj2" fmla="val 8750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err="1" smtClean="0">
                <a:solidFill>
                  <a:schemeClr val="tx1"/>
                </a:solidFill>
              </a:rPr>
              <a:t>Maintained</a:t>
            </a:r>
            <a:endParaRPr lang="es-ES" sz="1400" dirty="0">
              <a:solidFill>
                <a:schemeClr val="tx1"/>
              </a:solidFill>
            </a:endParaRPr>
          </a:p>
        </p:txBody>
      </p:sp>
      <p:sp>
        <p:nvSpPr>
          <p:cNvPr id="7" name="6 Llamada rectangular"/>
          <p:cNvSpPr/>
          <p:nvPr/>
        </p:nvSpPr>
        <p:spPr>
          <a:xfrm>
            <a:off x="8001024" y="1785926"/>
            <a:ext cx="1000132" cy="571504"/>
          </a:xfrm>
          <a:prstGeom prst="wedgeRectCallout">
            <a:avLst>
              <a:gd name="adj1" fmla="val -18928"/>
              <a:gd name="adj2" fmla="val 90833"/>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err="1" smtClean="0">
                <a:solidFill>
                  <a:schemeClr val="tx1"/>
                </a:solidFill>
              </a:rPr>
              <a:t>Future</a:t>
            </a:r>
            <a:r>
              <a:rPr lang="es-ES" sz="1400" dirty="0" smtClean="0">
                <a:solidFill>
                  <a:schemeClr val="tx1"/>
                </a:solidFill>
              </a:rPr>
              <a:t> </a:t>
            </a:r>
            <a:r>
              <a:rPr lang="es-ES" sz="1400" dirty="0" err="1" smtClean="0">
                <a:solidFill>
                  <a:schemeClr val="tx1"/>
                </a:solidFill>
              </a:rPr>
              <a:t>motivation</a:t>
            </a:r>
            <a:endParaRPr lang="es-ES" sz="1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2"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Scale>
                                      <p:cBhvr>
                                        <p:cTn id="13" dur="1000" decel="50000" fill="hold">
                                          <p:stCondLst>
                                            <p:cond delay="0"/>
                                          </p:stCondLst>
                                        </p:cTn>
                                        <p:tgtEl>
                                          <p:spTgt spid="10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1026"/>
                                        </p:tgtEl>
                                        <p:attrNameLst>
                                          <p:attrName>ppt_x</p:attrName>
                                          <p:attrName>ppt_y</p:attrName>
                                        </p:attrNameLst>
                                      </p:cBhvr>
                                    </p:animMotion>
                                    <p:animEffect transition="in" filter="fade">
                                      <p:cBhvr>
                                        <p:cTn id="15" dur="1000"/>
                                        <p:tgtEl>
                                          <p:spTgt spid="1026"/>
                                        </p:tgtEl>
                                      </p:cBhvr>
                                    </p:animEffect>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000" dirty="0" err="1" smtClean="0"/>
              <a:t>HOW</a:t>
            </a:r>
            <a:r>
              <a:rPr lang="es-ES" sz="3000" dirty="0" smtClean="0"/>
              <a:t> CAN </a:t>
            </a:r>
            <a:r>
              <a:rPr lang="es-ES" sz="3000" dirty="0" err="1" smtClean="0"/>
              <a:t>TEACHERS</a:t>
            </a:r>
            <a:r>
              <a:rPr lang="es-ES" sz="3000" dirty="0" smtClean="0"/>
              <a:t> </a:t>
            </a:r>
            <a:r>
              <a:rPr lang="es-ES" sz="3000" dirty="0" err="1" smtClean="0"/>
              <a:t>MOTIVATE</a:t>
            </a:r>
            <a:r>
              <a:rPr lang="es-ES" sz="3000" dirty="0" smtClean="0"/>
              <a:t> </a:t>
            </a:r>
            <a:r>
              <a:rPr lang="es-ES" sz="3000" dirty="0" err="1" smtClean="0"/>
              <a:t>THE</a:t>
            </a:r>
            <a:r>
              <a:rPr lang="es-ES" sz="3000" dirty="0" smtClean="0"/>
              <a:t> </a:t>
            </a:r>
            <a:r>
              <a:rPr lang="es-ES" sz="3000" dirty="0" err="1" smtClean="0"/>
              <a:t>STUDENTS</a:t>
            </a:r>
            <a:r>
              <a:rPr lang="es-ES" sz="3000" dirty="0" smtClean="0"/>
              <a:t> </a:t>
            </a:r>
            <a:r>
              <a:rPr lang="es-ES" sz="3000" dirty="0" err="1" smtClean="0"/>
              <a:t>TO</a:t>
            </a:r>
            <a:r>
              <a:rPr lang="es-ES" sz="3000" dirty="0" smtClean="0"/>
              <a:t> </a:t>
            </a:r>
            <a:r>
              <a:rPr lang="es-ES" sz="3000" dirty="0" err="1" smtClean="0"/>
              <a:t>LEARN</a:t>
            </a:r>
            <a:r>
              <a:rPr lang="es-ES" sz="3000" dirty="0" smtClean="0"/>
              <a:t>?</a:t>
            </a:r>
            <a:endParaRPr lang="es-ES" sz="3000" dirty="0"/>
          </a:p>
        </p:txBody>
      </p:sp>
      <p:sp>
        <p:nvSpPr>
          <p:cNvPr id="3" name="2 Marcador de contenido"/>
          <p:cNvSpPr>
            <a:spLocks noGrp="1"/>
          </p:cNvSpPr>
          <p:nvPr>
            <p:ph idx="1"/>
          </p:nvPr>
        </p:nvSpPr>
        <p:spPr>
          <a:xfrm>
            <a:off x="1435608" y="1500174"/>
            <a:ext cx="7498080" cy="4748226"/>
          </a:xfrm>
        </p:spPr>
        <p:txBody>
          <a:bodyPr>
            <a:normAutofit fontScale="62500" lnSpcReduction="20000"/>
          </a:bodyPr>
          <a:lstStyle/>
          <a:p>
            <a:pPr algn="just">
              <a:buNone/>
            </a:pPr>
            <a:r>
              <a:rPr lang="en-US" dirty="0" smtClean="0"/>
              <a:t>Based on the process-oriented model, the teachers can: </a:t>
            </a:r>
          </a:p>
          <a:p>
            <a:pPr algn="just">
              <a:buNone/>
            </a:pPr>
            <a:endParaRPr lang="en-US" b="1" dirty="0" smtClean="0">
              <a:solidFill>
                <a:srgbClr val="FF3300"/>
              </a:solidFill>
            </a:endParaRPr>
          </a:p>
          <a:p>
            <a:pPr algn="just">
              <a:buNone/>
            </a:pPr>
            <a:r>
              <a:rPr lang="en-US" b="1" dirty="0" smtClean="0">
                <a:solidFill>
                  <a:srgbClr val="FF3300"/>
                </a:solidFill>
              </a:rPr>
              <a:t>Create the basic motivation conditions with:</a:t>
            </a:r>
          </a:p>
          <a:p>
            <a:pPr marL="596646" indent="-514350" algn="just">
              <a:buClr>
                <a:srgbClr val="FF3300"/>
              </a:buClr>
              <a:buFont typeface="Wingdings" pitchFamily="2" charset="2"/>
              <a:buChar char="Ø"/>
            </a:pPr>
            <a:r>
              <a:rPr lang="en-US" dirty="0" smtClean="0"/>
              <a:t>Appropriate teacher behaviors</a:t>
            </a:r>
          </a:p>
          <a:p>
            <a:pPr marL="596646" indent="-514350" algn="just">
              <a:buClr>
                <a:srgbClr val="FF3300"/>
              </a:buClr>
              <a:buFont typeface="Wingdings" pitchFamily="2" charset="2"/>
              <a:buChar char="Ø"/>
            </a:pPr>
            <a:r>
              <a:rPr lang="en-US" dirty="0" smtClean="0"/>
              <a:t>A pleasant and supporting atmosphere in the classroom.</a:t>
            </a:r>
          </a:p>
          <a:p>
            <a:pPr marL="596646" indent="-514350" algn="just">
              <a:buClr>
                <a:srgbClr val="FF3300"/>
              </a:buClr>
              <a:buFont typeface="Wingdings" pitchFamily="2" charset="2"/>
              <a:buChar char="Ø"/>
            </a:pPr>
            <a:r>
              <a:rPr lang="en-US" dirty="0" smtClean="0"/>
              <a:t>A cohesive learner group with appropriate group norms.</a:t>
            </a:r>
          </a:p>
          <a:p>
            <a:pPr algn="just">
              <a:buNone/>
            </a:pPr>
            <a:endParaRPr lang="en-US" dirty="0" smtClean="0">
              <a:solidFill>
                <a:srgbClr val="0000CC"/>
              </a:solidFill>
            </a:endParaRPr>
          </a:p>
          <a:p>
            <a:pPr algn="just">
              <a:buNone/>
            </a:pPr>
            <a:r>
              <a:rPr lang="en-US" b="1" dirty="0" smtClean="0">
                <a:solidFill>
                  <a:srgbClr val="FF3300"/>
                </a:solidFill>
              </a:rPr>
              <a:t>Generate initial motivation by:</a:t>
            </a:r>
          </a:p>
          <a:p>
            <a:pPr marL="596646" indent="-514350" algn="just">
              <a:buClr>
                <a:srgbClr val="FF3300"/>
              </a:buClr>
              <a:buFont typeface="Wingdings" pitchFamily="2" charset="2"/>
              <a:buChar char="Ø"/>
            </a:pPr>
            <a:r>
              <a:rPr lang="en-US" dirty="0" smtClean="0"/>
              <a:t>Enhancing the learners’ language-related values and attitudes.</a:t>
            </a:r>
          </a:p>
          <a:p>
            <a:pPr marL="596646" indent="-514350" algn="just">
              <a:buClr>
                <a:srgbClr val="FF3300"/>
              </a:buClr>
              <a:buFont typeface="Wingdings" pitchFamily="2" charset="2"/>
              <a:buChar char="Ø"/>
            </a:pPr>
            <a:r>
              <a:rPr lang="en-US" dirty="0" smtClean="0"/>
              <a:t>Increasing the learners’ expectancy of success and goal-orientedness.</a:t>
            </a:r>
          </a:p>
          <a:p>
            <a:pPr marL="596646" indent="-514350" algn="just">
              <a:buClr>
                <a:srgbClr val="FF3300"/>
              </a:buClr>
              <a:buFont typeface="Wingdings" pitchFamily="2" charset="2"/>
              <a:buChar char="Ø"/>
            </a:pPr>
            <a:r>
              <a:rPr lang="en-US" dirty="0" smtClean="0"/>
              <a:t>Making the teaching materials more relevant for the learners. </a:t>
            </a:r>
          </a:p>
          <a:p>
            <a:pPr marL="596646" indent="-514350" algn="just">
              <a:buClr>
                <a:srgbClr val="FF3300"/>
              </a:buClr>
              <a:buFont typeface="Wingdings" pitchFamily="2" charset="2"/>
              <a:buChar char="Ø"/>
            </a:pPr>
            <a:r>
              <a:rPr lang="en-US" dirty="0" smtClean="0"/>
              <a:t>Creating realistic learner beliefs.</a:t>
            </a:r>
          </a:p>
          <a:p>
            <a:pPr algn="just">
              <a:buNone/>
            </a:pPr>
            <a:endParaRPr lang="en-US" dirty="0" smtClean="0"/>
          </a:p>
          <a:p>
            <a:pPr algn="just">
              <a:buNone/>
            </a:pPr>
            <a:endParaRPr lang="en-US" dirty="0" smtClean="0"/>
          </a:p>
          <a:p>
            <a:pPr algn="just">
              <a:buNone/>
            </a:pPr>
            <a:endParaRPr lang="en-US" dirty="0" smtClean="0"/>
          </a:p>
          <a:p>
            <a:pPr algn="just">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4414" y="142852"/>
            <a:ext cx="7498080" cy="1143000"/>
          </a:xfrm>
        </p:spPr>
        <p:txBody>
          <a:bodyPr>
            <a:normAutofit/>
          </a:bodyPr>
          <a:lstStyle/>
          <a:p>
            <a:r>
              <a:rPr lang="es-ES" sz="3200" dirty="0" err="1" smtClean="0"/>
              <a:t>HOW</a:t>
            </a:r>
            <a:r>
              <a:rPr lang="es-ES" sz="3200" dirty="0" smtClean="0"/>
              <a:t> CAN </a:t>
            </a:r>
            <a:r>
              <a:rPr lang="es-ES" sz="3200" dirty="0" err="1" smtClean="0"/>
              <a:t>TEACHERS</a:t>
            </a:r>
            <a:r>
              <a:rPr lang="es-ES" sz="3200" dirty="0" smtClean="0"/>
              <a:t> </a:t>
            </a:r>
            <a:r>
              <a:rPr lang="es-ES" sz="3200" dirty="0" err="1" smtClean="0"/>
              <a:t>MOTIVATE</a:t>
            </a:r>
            <a:r>
              <a:rPr lang="es-ES" sz="3200" dirty="0" smtClean="0"/>
              <a:t> </a:t>
            </a:r>
            <a:r>
              <a:rPr lang="es-ES" sz="3200" dirty="0" err="1" smtClean="0"/>
              <a:t>THE</a:t>
            </a:r>
            <a:r>
              <a:rPr lang="es-ES" sz="3200" dirty="0" smtClean="0"/>
              <a:t> </a:t>
            </a:r>
            <a:r>
              <a:rPr lang="es-ES" sz="3200" dirty="0" err="1" smtClean="0"/>
              <a:t>STUDENTS</a:t>
            </a:r>
            <a:r>
              <a:rPr lang="es-ES" sz="3200" dirty="0" smtClean="0"/>
              <a:t> </a:t>
            </a:r>
            <a:r>
              <a:rPr lang="es-ES" sz="3200" dirty="0" err="1" smtClean="0"/>
              <a:t>TO</a:t>
            </a:r>
            <a:r>
              <a:rPr lang="es-ES" sz="3200" dirty="0" smtClean="0"/>
              <a:t> </a:t>
            </a:r>
            <a:r>
              <a:rPr lang="es-ES" sz="3200" dirty="0" err="1" smtClean="0"/>
              <a:t>LEARN</a:t>
            </a:r>
            <a:r>
              <a:rPr lang="es-ES" sz="3200" dirty="0" smtClean="0"/>
              <a:t>?</a:t>
            </a:r>
            <a:endParaRPr lang="es-ES" sz="3200" dirty="0"/>
          </a:p>
        </p:txBody>
      </p:sp>
      <p:sp>
        <p:nvSpPr>
          <p:cNvPr id="3" name="2 Marcador de contenido"/>
          <p:cNvSpPr>
            <a:spLocks noGrp="1"/>
          </p:cNvSpPr>
          <p:nvPr>
            <p:ph idx="1"/>
          </p:nvPr>
        </p:nvSpPr>
        <p:spPr>
          <a:xfrm>
            <a:off x="1142976" y="1214422"/>
            <a:ext cx="7790712" cy="5429288"/>
          </a:xfrm>
        </p:spPr>
        <p:txBody>
          <a:bodyPr>
            <a:noAutofit/>
          </a:bodyPr>
          <a:lstStyle/>
          <a:p>
            <a:pPr>
              <a:buNone/>
            </a:pPr>
            <a:r>
              <a:rPr lang="en-US" sz="1700" b="1" dirty="0" smtClean="0">
                <a:solidFill>
                  <a:srgbClr val="FF3300"/>
                </a:solidFill>
              </a:rPr>
              <a:t>Maintain and protect motivation by:</a:t>
            </a:r>
          </a:p>
          <a:p>
            <a:pPr marL="425196" indent="-342900">
              <a:buClr>
                <a:srgbClr val="FF3300"/>
              </a:buClr>
              <a:buFont typeface="Wingdings" pitchFamily="2" charset="2"/>
              <a:buChar char="Ø"/>
            </a:pPr>
            <a:r>
              <a:rPr lang="en-US" sz="1700" dirty="0" smtClean="0"/>
              <a:t>Making learning stimulating and enjoyable</a:t>
            </a:r>
          </a:p>
          <a:p>
            <a:pPr marL="425196" indent="-342900">
              <a:buClr>
                <a:srgbClr val="FF3300"/>
              </a:buClr>
              <a:buFont typeface="Wingdings" pitchFamily="2" charset="2"/>
              <a:buChar char="Ø"/>
            </a:pPr>
            <a:r>
              <a:rPr lang="en-US" sz="1700" dirty="0" smtClean="0"/>
              <a:t>Presenting tasks in a motivating way</a:t>
            </a:r>
          </a:p>
          <a:p>
            <a:pPr marL="425196" indent="-342900">
              <a:buClr>
                <a:srgbClr val="FF3300"/>
              </a:buClr>
              <a:buFont typeface="Wingdings" pitchFamily="2" charset="2"/>
              <a:buChar char="Ø"/>
            </a:pPr>
            <a:r>
              <a:rPr lang="en-US" sz="1700" dirty="0" smtClean="0"/>
              <a:t>Setting specific learner goals</a:t>
            </a:r>
          </a:p>
          <a:p>
            <a:pPr marL="425196" indent="-342900">
              <a:buClr>
                <a:srgbClr val="FF3300"/>
              </a:buClr>
              <a:buFont typeface="Wingdings" pitchFamily="2" charset="2"/>
              <a:buChar char="Ø"/>
            </a:pPr>
            <a:r>
              <a:rPr lang="en-US" sz="1700" dirty="0" smtClean="0"/>
              <a:t>Protecting the learners’ self-esteem and increasing self-confidence</a:t>
            </a:r>
          </a:p>
          <a:p>
            <a:pPr marL="425196" indent="-342900">
              <a:buClr>
                <a:srgbClr val="FF3300"/>
              </a:buClr>
              <a:buFont typeface="Wingdings" pitchFamily="2" charset="2"/>
              <a:buChar char="Ø"/>
            </a:pPr>
            <a:r>
              <a:rPr lang="en-US" sz="1700" dirty="0" smtClean="0"/>
              <a:t>Allowing learners to maintain a positive social image</a:t>
            </a:r>
          </a:p>
          <a:p>
            <a:pPr marL="425196" indent="-342900">
              <a:buClr>
                <a:srgbClr val="FF3300"/>
              </a:buClr>
              <a:buFont typeface="Wingdings" pitchFamily="2" charset="2"/>
              <a:buChar char="Ø"/>
            </a:pPr>
            <a:r>
              <a:rPr lang="en-US" sz="1700" dirty="0" smtClean="0"/>
              <a:t>Promoting cooperation among the students</a:t>
            </a:r>
          </a:p>
          <a:p>
            <a:pPr marL="425196" indent="-342900">
              <a:buClr>
                <a:srgbClr val="FF3300"/>
              </a:buClr>
              <a:buFont typeface="Wingdings" pitchFamily="2" charset="2"/>
              <a:buChar char="Ø"/>
            </a:pPr>
            <a:r>
              <a:rPr lang="en-US" sz="1700" dirty="0" smtClean="0"/>
              <a:t>Creating learner autonomy</a:t>
            </a:r>
          </a:p>
          <a:p>
            <a:pPr marL="425196" indent="-342900">
              <a:buClr>
                <a:srgbClr val="FF3300"/>
              </a:buClr>
              <a:buFont typeface="Wingdings" pitchFamily="2" charset="2"/>
              <a:buChar char="Ø"/>
            </a:pPr>
            <a:r>
              <a:rPr lang="en-US" sz="1700" dirty="0" smtClean="0"/>
              <a:t>Promoting self-motivating learner strategies </a:t>
            </a:r>
          </a:p>
          <a:p>
            <a:pPr>
              <a:buNone/>
            </a:pPr>
            <a:endParaRPr lang="en-US" sz="1700" dirty="0" smtClean="0"/>
          </a:p>
          <a:p>
            <a:pPr>
              <a:buNone/>
            </a:pPr>
            <a:r>
              <a:rPr lang="en-US" sz="1700" b="1" dirty="0" smtClean="0">
                <a:solidFill>
                  <a:srgbClr val="FF3300"/>
                </a:solidFill>
              </a:rPr>
              <a:t>Round off the learning experience by:</a:t>
            </a:r>
            <a:endParaRPr lang="en-US" sz="1700" b="1" dirty="0" smtClean="0">
              <a:solidFill>
                <a:srgbClr val="0000CC"/>
              </a:solidFill>
            </a:endParaRPr>
          </a:p>
          <a:p>
            <a:pPr>
              <a:buClr>
                <a:srgbClr val="FF3300"/>
              </a:buClr>
              <a:buFont typeface="Wingdings" pitchFamily="2" charset="2"/>
              <a:buChar char="Ø"/>
            </a:pPr>
            <a:r>
              <a:rPr lang="en-US" sz="1700" dirty="0" smtClean="0"/>
              <a:t>Encouraging positive self-evaluation</a:t>
            </a:r>
          </a:p>
          <a:p>
            <a:pPr>
              <a:buClr>
                <a:srgbClr val="FF3300"/>
              </a:buClr>
              <a:buFont typeface="Wingdings" pitchFamily="2" charset="2"/>
              <a:buChar char="Ø"/>
            </a:pPr>
            <a:r>
              <a:rPr lang="en-US" sz="1700" dirty="0" smtClean="0"/>
              <a:t>Promoting motivational attributions</a:t>
            </a:r>
          </a:p>
          <a:p>
            <a:pPr>
              <a:buClr>
                <a:srgbClr val="FF3300"/>
              </a:buClr>
              <a:buFont typeface="Wingdings" pitchFamily="2" charset="2"/>
              <a:buChar char="Ø"/>
            </a:pPr>
            <a:r>
              <a:rPr lang="en-US" sz="1700" dirty="0" smtClean="0"/>
              <a:t>Providing motivational feedback</a:t>
            </a:r>
          </a:p>
          <a:p>
            <a:pPr>
              <a:buClr>
                <a:srgbClr val="FF3300"/>
              </a:buClr>
              <a:buFont typeface="Wingdings" pitchFamily="2" charset="2"/>
              <a:buChar char="Ø"/>
            </a:pPr>
            <a:r>
              <a:rPr lang="en-US" sz="1700" dirty="0" smtClean="0"/>
              <a:t>Increasing learner satisfaction</a:t>
            </a:r>
          </a:p>
          <a:p>
            <a:pPr>
              <a:buClr>
                <a:srgbClr val="FF3300"/>
              </a:buClr>
              <a:buFont typeface="Wingdings" pitchFamily="2" charset="2"/>
              <a:buChar char="Ø"/>
            </a:pPr>
            <a:r>
              <a:rPr lang="en-US" sz="1700" dirty="0" smtClean="0"/>
              <a:t>Offering rewards and grades in a motivating manner.</a:t>
            </a:r>
          </a:p>
          <a:p>
            <a:pPr>
              <a:buClr>
                <a:srgbClr val="FF3300"/>
              </a:buClr>
            </a:pPr>
            <a:endParaRPr lang="en-US"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Analysis of the Survey Results</a:t>
            </a:r>
            <a:endParaRPr lang="en-US" dirty="0"/>
          </a:p>
        </p:txBody>
      </p:sp>
      <p:sp>
        <p:nvSpPr>
          <p:cNvPr id="3" name="2 Marcador de contenido"/>
          <p:cNvSpPr>
            <a:spLocks noGrp="1"/>
          </p:cNvSpPr>
          <p:nvPr>
            <p:ph idx="1"/>
          </p:nvPr>
        </p:nvSpPr>
        <p:spPr>
          <a:xfrm>
            <a:off x="214282" y="1643050"/>
            <a:ext cx="4929222" cy="2786082"/>
          </a:xfrm>
        </p:spPr>
        <p:txBody>
          <a:bodyPr>
            <a:normAutofit fontScale="70000" lnSpcReduction="20000"/>
          </a:bodyPr>
          <a:lstStyle/>
          <a:p>
            <a:pPr>
              <a:buNone/>
            </a:pPr>
            <a:r>
              <a:rPr lang="en-US" dirty="0" smtClean="0"/>
              <a:t>The opening question asked the students to identify the main reason or reasons why they want or have to learn English (Intrinsic Motivation). They were allowed to choose as many reasons as they wanted:</a:t>
            </a:r>
            <a:endParaRPr lang="es-ES" dirty="0" smtClean="0"/>
          </a:p>
          <a:p>
            <a:endParaRPr lang="es-ES" dirty="0" smtClean="0"/>
          </a:p>
          <a:p>
            <a:r>
              <a:rPr lang="en-US" b="1" dirty="0" smtClean="0">
                <a:solidFill>
                  <a:srgbClr val="FF3300"/>
                </a:solidFill>
              </a:rPr>
              <a:t>I am studying English because</a:t>
            </a:r>
            <a:r>
              <a:rPr lang="en-US" dirty="0" smtClean="0"/>
              <a:t>……</a:t>
            </a:r>
            <a:endParaRPr lang="es-ES" dirty="0" smtClean="0"/>
          </a:p>
          <a:p>
            <a:endParaRPr lang="es-ES" dirty="0"/>
          </a:p>
        </p:txBody>
      </p:sp>
      <p:graphicFrame>
        <p:nvGraphicFramePr>
          <p:cNvPr id="4" name="3 Tabla"/>
          <p:cNvGraphicFramePr>
            <a:graphicFrameLocks noGrp="1"/>
          </p:cNvGraphicFramePr>
          <p:nvPr/>
        </p:nvGraphicFramePr>
        <p:xfrm>
          <a:off x="5214942" y="1714488"/>
          <a:ext cx="3579941" cy="4429164"/>
        </p:xfrm>
        <a:graphic>
          <a:graphicData uri="http://schemas.openxmlformats.org/drawingml/2006/table">
            <a:tbl>
              <a:tblPr/>
              <a:tblGrid>
                <a:gridCol w="309356"/>
                <a:gridCol w="2278092"/>
                <a:gridCol w="992493"/>
              </a:tblGrid>
              <a:tr h="273518">
                <a:tc>
                  <a:txBody>
                    <a:bodyPr/>
                    <a:lstStyle/>
                    <a:p>
                      <a:pPr>
                        <a:lnSpc>
                          <a:spcPct val="115000"/>
                        </a:lnSpc>
                      </a:pPr>
                      <a:endParaRPr lang="es-ES" sz="1000" dirty="0">
                        <a:latin typeface="Calibri"/>
                        <a:cs typeface="Times New Roman"/>
                      </a:endParaRPr>
                    </a:p>
                  </a:txBody>
                  <a:tcPr marL="40628" marR="40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1000">
                        <a:latin typeface="Calibri"/>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100" b="1">
                          <a:solidFill>
                            <a:srgbClr val="000000"/>
                          </a:solidFill>
                          <a:latin typeface="Times New Roman"/>
                          <a:ea typeface="Times New Roman"/>
                          <a:cs typeface="Times New Roman"/>
                        </a:rPr>
                        <a:t>No. of Answers</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518">
                <a:tc>
                  <a:txBody>
                    <a:bodyPr/>
                    <a:lstStyle/>
                    <a:p>
                      <a:pPr>
                        <a:lnSpc>
                          <a:spcPct val="150000"/>
                        </a:lnSpc>
                        <a:spcAft>
                          <a:spcPts val="0"/>
                        </a:spcAft>
                      </a:pPr>
                      <a:r>
                        <a:rPr lang="en-US" sz="1100">
                          <a:solidFill>
                            <a:srgbClr val="000000"/>
                          </a:solidFill>
                          <a:latin typeface="Times New Roman"/>
                          <a:ea typeface="Times New Roman"/>
                          <a:cs typeface="Times New Roman"/>
                        </a:rPr>
                        <a:t>a</a:t>
                      </a:r>
                      <a:endParaRPr lang="es-ES" sz="1100">
                        <a:latin typeface="Times New Roman"/>
                        <a:ea typeface="Times New Roman"/>
                        <a:cs typeface="Times New Roman"/>
                      </a:endParaRPr>
                    </a:p>
                  </a:txBody>
                  <a:tcPr marL="40628" marR="40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solidFill>
                            <a:srgbClr val="000000"/>
                          </a:solidFill>
                          <a:latin typeface="Times New Roman"/>
                          <a:ea typeface="Times New Roman"/>
                          <a:cs typeface="Times New Roman"/>
                        </a:rPr>
                        <a:t>I want to learn English</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a:solidFill>
                            <a:srgbClr val="000000"/>
                          </a:solidFill>
                          <a:latin typeface="Times New Roman"/>
                          <a:ea typeface="Times New Roman"/>
                          <a:cs typeface="Times New Roman"/>
                        </a:rPr>
                        <a:t>71</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6D0A"/>
                    </a:solidFill>
                  </a:tcPr>
                </a:tc>
              </a:tr>
              <a:tr h="397730">
                <a:tc>
                  <a:txBody>
                    <a:bodyPr/>
                    <a:lstStyle/>
                    <a:p>
                      <a:pPr>
                        <a:lnSpc>
                          <a:spcPct val="150000"/>
                        </a:lnSpc>
                        <a:spcAft>
                          <a:spcPts val="0"/>
                        </a:spcAft>
                      </a:pPr>
                      <a:r>
                        <a:rPr lang="en-US" sz="1100">
                          <a:solidFill>
                            <a:srgbClr val="000000"/>
                          </a:solidFill>
                          <a:latin typeface="Times New Roman"/>
                          <a:ea typeface="Times New Roman"/>
                          <a:cs typeface="Times New Roman"/>
                        </a:rPr>
                        <a:t>c</a:t>
                      </a:r>
                      <a:endParaRPr lang="es-ES" sz="1100">
                        <a:latin typeface="Times New Roman"/>
                        <a:ea typeface="Times New Roman"/>
                        <a:cs typeface="Times New Roman"/>
                      </a:endParaRPr>
                    </a:p>
                  </a:txBody>
                  <a:tcPr marL="40628" marR="40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dirty="0">
                          <a:solidFill>
                            <a:srgbClr val="000000"/>
                          </a:solidFill>
                          <a:latin typeface="Times New Roman"/>
                          <a:ea typeface="Times New Roman"/>
                          <a:cs typeface="Times New Roman"/>
                        </a:rPr>
                        <a:t>Learning English is good for my future</a:t>
                      </a:r>
                      <a:endParaRPr lang="es-ES" sz="1100" dirty="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a:solidFill>
                            <a:srgbClr val="000000"/>
                          </a:solidFill>
                          <a:latin typeface="Times New Roman"/>
                          <a:ea typeface="Times New Roman"/>
                          <a:cs typeface="Times New Roman"/>
                        </a:rPr>
                        <a:t>60</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6D0A"/>
                    </a:solidFill>
                  </a:tcPr>
                </a:tc>
              </a:tr>
              <a:tr h="547036">
                <a:tc>
                  <a:txBody>
                    <a:bodyPr/>
                    <a:lstStyle/>
                    <a:p>
                      <a:pPr>
                        <a:lnSpc>
                          <a:spcPct val="150000"/>
                        </a:lnSpc>
                        <a:spcAft>
                          <a:spcPts val="0"/>
                        </a:spcAft>
                      </a:pPr>
                      <a:r>
                        <a:rPr lang="en-US" sz="1100">
                          <a:solidFill>
                            <a:srgbClr val="000000"/>
                          </a:solidFill>
                          <a:latin typeface="Times New Roman"/>
                          <a:ea typeface="Times New Roman"/>
                          <a:cs typeface="Times New Roman"/>
                        </a:rPr>
                        <a:t>d</a:t>
                      </a:r>
                      <a:endParaRPr lang="es-ES" sz="1100">
                        <a:latin typeface="Times New Roman"/>
                        <a:ea typeface="Times New Roman"/>
                        <a:cs typeface="Times New Roman"/>
                      </a:endParaRPr>
                    </a:p>
                  </a:txBody>
                  <a:tcPr marL="40628" marR="40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solidFill>
                            <a:srgbClr val="000000"/>
                          </a:solidFill>
                          <a:latin typeface="Times New Roman"/>
                          <a:ea typeface="Times New Roman"/>
                          <a:cs typeface="Times New Roman"/>
                        </a:rPr>
                        <a:t>Learning English will help me to have better grades and school /college</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a:solidFill>
                            <a:srgbClr val="000000"/>
                          </a:solidFill>
                          <a:latin typeface="Times New Roman"/>
                          <a:ea typeface="Times New Roman"/>
                          <a:cs typeface="Times New Roman"/>
                        </a:rPr>
                        <a:t>47</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6D0A"/>
                    </a:solidFill>
                  </a:tcPr>
                </a:tc>
              </a:tr>
              <a:tr h="547036">
                <a:tc>
                  <a:txBody>
                    <a:bodyPr/>
                    <a:lstStyle/>
                    <a:p>
                      <a:pPr>
                        <a:lnSpc>
                          <a:spcPct val="150000"/>
                        </a:lnSpc>
                        <a:spcAft>
                          <a:spcPts val="0"/>
                        </a:spcAft>
                      </a:pPr>
                      <a:r>
                        <a:rPr lang="en-US" sz="1100">
                          <a:solidFill>
                            <a:srgbClr val="000000"/>
                          </a:solidFill>
                          <a:latin typeface="Times New Roman"/>
                          <a:ea typeface="Times New Roman"/>
                          <a:cs typeface="Times New Roman"/>
                        </a:rPr>
                        <a:t>h</a:t>
                      </a:r>
                      <a:endParaRPr lang="es-ES" sz="1100">
                        <a:latin typeface="Times New Roman"/>
                        <a:ea typeface="Times New Roman"/>
                        <a:cs typeface="Times New Roman"/>
                      </a:endParaRPr>
                    </a:p>
                  </a:txBody>
                  <a:tcPr marL="40628" marR="40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solidFill>
                            <a:srgbClr val="000000"/>
                          </a:solidFill>
                          <a:latin typeface="Times New Roman"/>
                          <a:ea typeface="Times New Roman"/>
                          <a:cs typeface="Times New Roman"/>
                        </a:rPr>
                        <a:t>It will allow me to know people from other countries. </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a:solidFill>
                            <a:srgbClr val="000000"/>
                          </a:solidFill>
                          <a:latin typeface="Times New Roman"/>
                          <a:ea typeface="Times New Roman"/>
                          <a:cs typeface="Times New Roman"/>
                        </a:rPr>
                        <a:t>42</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12">
                <a:tc>
                  <a:txBody>
                    <a:bodyPr/>
                    <a:lstStyle/>
                    <a:p>
                      <a:pPr>
                        <a:lnSpc>
                          <a:spcPct val="150000"/>
                        </a:lnSpc>
                        <a:spcAft>
                          <a:spcPts val="0"/>
                        </a:spcAft>
                      </a:pPr>
                      <a:r>
                        <a:rPr lang="en-US" sz="1100">
                          <a:solidFill>
                            <a:srgbClr val="000000"/>
                          </a:solidFill>
                          <a:latin typeface="Times New Roman"/>
                          <a:ea typeface="Times New Roman"/>
                          <a:cs typeface="Times New Roman"/>
                        </a:rPr>
                        <a:t>b</a:t>
                      </a:r>
                      <a:endParaRPr lang="es-ES" sz="1100">
                        <a:latin typeface="Times New Roman"/>
                        <a:ea typeface="Times New Roman"/>
                        <a:cs typeface="Times New Roman"/>
                      </a:endParaRPr>
                    </a:p>
                  </a:txBody>
                  <a:tcPr marL="40628" marR="40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solidFill>
                            <a:srgbClr val="000000"/>
                          </a:solidFill>
                          <a:latin typeface="Times New Roman"/>
                          <a:ea typeface="Times New Roman"/>
                          <a:cs typeface="Times New Roman"/>
                        </a:rPr>
                        <a:t>My parents want me to learn English</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a:solidFill>
                            <a:srgbClr val="000000"/>
                          </a:solidFill>
                          <a:latin typeface="Times New Roman"/>
                          <a:ea typeface="Times New Roman"/>
                          <a:cs typeface="Times New Roman"/>
                        </a:rPr>
                        <a:t>36</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036">
                <a:tc>
                  <a:txBody>
                    <a:bodyPr/>
                    <a:lstStyle/>
                    <a:p>
                      <a:pPr>
                        <a:lnSpc>
                          <a:spcPct val="150000"/>
                        </a:lnSpc>
                        <a:spcAft>
                          <a:spcPts val="0"/>
                        </a:spcAft>
                      </a:pPr>
                      <a:r>
                        <a:rPr lang="en-US" sz="1100">
                          <a:solidFill>
                            <a:srgbClr val="000000"/>
                          </a:solidFill>
                          <a:latin typeface="Times New Roman"/>
                          <a:ea typeface="Times New Roman"/>
                          <a:cs typeface="Times New Roman"/>
                        </a:rPr>
                        <a:t>g</a:t>
                      </a:r>
                      <a:endParaRPr lang="es-ES" sz="1100">
                        <a:latin typeface="Times New Roman"/>
                        <a:ea typeface="Times New Roman"/>
                        <a:cs typeface="Times New Roman"/>
                      </a:endParaRPr>
                    </a:p>
                  </a:txBody>
                  <a:tcPr marL="40628" marR="40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solidFill>
                            <a:srgbClr val="000000"/>
                          </a:solidFill>
                          <a:latin typeface="Times New Roman"/>
                          <a:ea typeface="Times New Roman"/>
                          <a:cs typeface="Times New Roman"/>
                        </a:rPr>
                        <a:t>Learning English could provide me economic benefits in the future. </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a:solidFill>
                            <a:srgbClr val="000000"/>
                          </a:solidFill>
                          <a:latin typeface="Times New Roman"/>
                          <a:ea typeface="Times New Roman"/>
                          <a:cs typeface="Times New Roman"/>
                        </a:rPr>
                        <a:t>35</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382">
                <a:tc>
                  <a:txBody>
                    <a:bodyPr/>
                    <a:lstStyle/>
                    <a:p>
                      <a:pPr>
                        <a:lnSpc>
                          <a:spcPct val="150000"/>
                        </a:lnSpc>
                        <a:spcAft>
                          <a:spcPts val="0"/>
                        </a:spcAft>
                      </a:pPr>
                      <a:r>
                        <a:rPr lang="en-US" sz="1100">
                          <a:solidFill>
                            <a:srgbClr val="000000"/>
                          </a:solidFill>
                          <a:latin typeface="Times New Roman"/>
                          <a:ea typeface="Times New Roman"/>
                          <a:cs typeface="Times New Roman"/>
                        </a:rPr>
                        <a:t>i</a:t>
                      </a:r>
                      <a:endParaRPr lang="es-ES" sz="1100">
                        <a:latin typeface="Times New Roman"/>
                        <a:ea typeface="Times New Roman"/>
                        <a:cs typeface="Times New Roman"/>
                      </a:endParaRPr>
                    </a:p>
                  </a:txBody>
                  <a:tcPr marL="40628" marR="40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solidFill>
                            <a:srgbClr val="000000"/>
                          </a:solidFill>
                          <a:latin typeface="Times New Roman"/>
                          <a:ea typeface="Times New Roman"/>
                          <a:cs typeface="Times New Roman"/>
                        </a:rPr>
                        <a:t>English will help me when I travel</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a:solidFill>
                            <a:srgbClr val="000000"/>
                          </a:solidFill>
                          <a:latin typeface="Times New Roman"/>
                          <a:ea typeface="Times New Roman"/>
                          <a:cs typeface="Times New Roman"/>
                        </a:rPr>
                        <a:t>35</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036">
                <a:tc>
                  <a:txBody>
                    <a:bodyPr/>
                    <a:lstStyle/>
                    <a:p>
                      <a:pPr>
                        <a:lnSpc>
                          <a:spcPct val="150000"/>
                        </a:lnSpc>
                        <a:spcAft>
                          <a:spcPts val="0"/>
                        </a:spcAft>
                      </a:pPr>
                      <a:r>
                        <a:rPr lang="en-US" sz="1100">
                          <a:solidFill>
                            <a:srgbClr val="000000"/>
                          </a:solidFill>
                          <a:latin typeface="Times New Roman"/>
                          <a:ea typeface="Times New Roman"/>
                          <a:cs typeface="Times New Roman"/>
                        </a:rPr>
                        <a:t>e</a:t>
                      </a:r>
                      <a:endParaRPr lang="es-ES" sz="1100">
                        <a:latin typeface="Times New Roman"/>
                        <a:ea typeface="Times New Roman"/>
                        <a:cs typeface="Times New Roman"/>
                      </a:endParaRPr>
                    </a:p>
                  </a:txBody>
                  <a:tcPr marL="40628" marR="40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solidFill>
                            <a:srgbClr val="000000"/>
                          </a:solidFill>
                          <a:latin typeface="Times New Roman"/>
                          <a:ea typeface="Times New Roman"/>
                          <a:cs typeface="Times New Roman"/>
                        </a:rPr>
                        <a:t>If I learn English I will be able to study abroad</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a:solidFill>
                            <a:srgbClr val="000000"/>
                          </a:solidFill>
                          <a:latin typeface="Times New Roman"/>
                          <a:ea typeface="Times New Roman"/>
                          <a:cs typeface="Times New Roman"/>
                        </a:rPr>
                        <a:t>30</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442">
                <a:tc>
                  <a:txBody>
                    <a:bodyPr/>
                    <a:lstStyle/>
                    <a:p>
                      <a:pPr>
                        <a:lnSpc>
                          <a:spcPct val="150000"/>
                        </a:lnSpc>
                        <a:spcAft>
                          <a:spcPts val="0"/>
                        </a:spcAft>
                      </a:pPr>
                      <a:r>
                        <a:rPr lang="en-US" sz="1100">
                          <a:solidFill>
                            <a:srgbClr val="000000"/>
                          </a:solidFill>
                          <a:latin typeface="Times New Roman"/>
                          <a:ea typeface="Times New Roman"/>
                          <a:cs typeface="Times New Roman"/>
                        </a:rPr>
                        <a:t>f</a:t>
                      </a:r>
                      <a:endParaRPr lang="es-ES" sz="1100">
                        <a:latin typeface="Times New Roman"/>
                        <a:ea typeface="Times New Roman"/>
                        <a:cs typeface="Times New Roman"/>
                      </a:endParaRPr>
                    </a:p>
                  </a:txBody>
                  <a:tcPr marL="40628" marR="40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solidFill>
                            <a:srgbClr val="000000"/>
                          </a:solidFill>
                          <a:latin typeface="Times New Roman"/>
                          <a:ea typeface="Times New Roman"/>
                          <a:cs typeface="Times New Roman"/>
                        </a:rPr>
                        <a:t>I have to learn English </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a:solidFill>
                            <a:srgbClr val="000000"/>
                          </a:solidFill>
                          <a:latin typeface="Times New Roman"/>
                          <a:ea typeface="Times New Roman"/>
                          <a:cs typeface="Times New Roman"/>
                        </a:rPr>
                        <a:t>8</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518">
                <a:tc>
                  <a:txBody>
                    <a:bodyPr/>
                    <a:lstStyle/>
                    <a:p>
                      <a:pPr>
                        <a:lnSpc>
                          <a:spcPct val="150000"/>
                        </a:lnSpc>
                        <a:spcAft>
                          <a:spcPts val="0"/>
                        </a:spcAft>
                      </a:pPr>
                      <a:r>
                        <a:rPr lang="en-US" sz="1100">
                          <a:solidFill>
                            <a:srgbClr val="000000"/>
                          </a:solidFill>
                          <a:latin typeface="Times New Roman"/>
                          <a:ea typeface="Times New Roman"/>
                          <a:cs typeface="Times New Roman"/>
                        </a:rPr>
                        <a:t>j</a:t>
                      </a:r>
                      <a:endParaRPr lang="es-ES" sz="1100">
                        <a:latin typeface="Times New Roman"/>
                        <a:ea typeface="Times New Roman"/>
                        <a:cs typeface="Times New Roman"/>
                      </a:endParaRPr>
                    </a:p>
                  </a:txBody>
                  <a:tcPr marL="40628" marR="406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a:solidFill>
                            <a:srgbClr val="000000"/>
                          </a:solidFill>
                          <a:latin typeface="Times New Roman"/>
                          <a:ea typeface="Times New Roman"/>
                          <a:cs typeface="Times New Roman"/>
                        </a:rPr>
                        <a:t>Others</a:t>
                      </a:r>
                      <a:endParaRPr lang="es-ES" sz="110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dirty="0">
                          <a:solidFill>
                            <a:srgbClr val="000000"/>
                          </a:solidFill>
                          <a:latin typeface="Times New Roman"/>
                          <a:ea typeface="Times New Roman"/>
                          <a:cs typeface="Times New Roman"/>
                        </a:rPr>
                        <a:t>4</a:t>
                      </a:r>
                      <a:endParaRPr lang="es-ES" sz="1100" dirty="0">
                        <a:latin typeface="Times New Roman"/>
                        <a:ea typeface="Times New Roman"/>
                        <a:cs typeface="Times New Roman"/>
                      </a:endParaRPr>
                    </a:p>
                  </a:txBody>
                  <a:tcPr marL="40628" marR="4062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85852" y="0"/>
            <a:ext cx="7498080" cy="846158"/>
          </a:xfrm>
        </p:spPr>
        <p:txBody>
          <a:bodyPr>
            <a:normAutofit/>
          </a:bodyPr>
          <a:lstStyle/>
          <a:p>
            <a:r>
              <a:rPr lang="en-US" dirty="0" smtClean="0"/>
              <a:t>Intrinsic Motivation</a:t>
            </a:r>
            <a:endParaRPr lang="en-US" dirty="0"/>
          </a:p>
        </p:txBody>
      </p:sp>
      <p:sp>
        <p:nvSpPr>
          <p:cNvPr id="3" name="2 Marcador de contenido"/>
          <p:cNvSpPr>
            <a:spLocks noGrp="1"/>
          </p:cNvSpPr>
          <p:nvPr>
            <p:ph idx="1"/>
          </p:nvPr>
        </p:nvSpPr>
        <p:spPr>
          <a:xfrm>
            <a:off x="1357290" y="857232"/>
            <a:ext cx="7358114" cy="500066"/>
          </a:xfrm>
        </p:spPr>
        <p:txBody>
          <a:bodyPr>
            <a:normAutofit/>
          </a:bodyPr>
          <a:lstStyle/>
          <a:p>
            <a:pPr algn="ctr">
              <a:buNone/>
            </a:pPr>
            <a:r>
              <a:rPr lang="en-US" sz="2000" b="1" dirty="0" smtClean="0"/>
              <a:t>Graphic 4: Interpretation of question #1</a:t>
            </a:r>
            <a:endParaRPr lang="es-ES" sz="2000" b="1" dirty="0" smtClean="0"/>
          </a:p>
          <a:p>
            <a:endParaRPr lang="es-ES" sz="2000" dirty="0"/>
          </a:p>
        </p:txBody>
      </p:sp>
      <p:pic>
        <p:nvPicPr>
          <p:cNvPr id="4" name="3 Imagen"/>
          <p:cNvPicPr/>
          <p:nvPr/>
        </p:nvPicPr>
        <p:blipFill>
          <a:blip r:embed="rId3"/>
          <a:srcRect/>
          <a:stretch>
            <a:fillRect/>
          </a:stretch>
        </p:blipFill>
        <p:spPr bwMode="auto">
          <a:xfrm>
            <a:off x="1643042" y="1428736"/>
            <a:ext cx="6858048" cy="4714908"/>
          </a:xfrm>
          <a:prstGeom prst="rect">
            <a:avLst/>
          </a:prstGeom>
          <a:noFill/>
          <a:ln w="9525">
            <a:noFill/>
            <a:miter lim="800000"/>
            <a:headEnd/>
            <a:tailEnd/>
          </a:ln>
        </p:spPr>
      </p:pic>
      <p:sp>
        <p:nvSpPr>
          <p:cNvPr id="5" name="4 Llamada ovalada"/>
          <p:cNvSpPr/>
          <p:nvPr/>
        </p:nvSpPr>
        <p:spPr>
          <a:xfrm rot="20453895">
            <a:off x="2511015" y="1738828"/>
            <a:ext cx="1214273" cy="1143008"/>
          </a:xfrm>
          <a:prstGeom prst="wedgeEllipse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solidFill>
              </a:rPr>
              <a:t>+17%</a:t>
            </a:r>
            <a:endParaRPr lang="es-E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bg/>
                                          </p:spTgt>
                                        </p:tgtEl>
                                        <p:attrNameLst>
                                          <p:attrName>style.visibility</p:attrName>
                                        </p:attrNameLst>
                                      </p:cBhvr>
                                      <p:to>
                                        <p:strVal val="visible"/>
                                      </p:to>
                                    </p:set>
                                    <p:anim calcmode="lin" valueType="num">
                                      <p:cBhvr additive="base">
                                        <p:cTn id="2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dirty="0" smtClean="0"/>
              <a:t>Intrinsic Motivation</a:t>
            </a:r>
            <a:endParaRPr lang="en-US" dirty="0"/>
          </a:p>
        </p:txBody>
      </p:sp>
      <p:sp>
        <p:nvSpPr>
          <p:cNvPr id="3" name="2 Marcador de contenido"/>
          <p:cNvSpPr>
            <a:spLocks noGrp="1"/>
          </p:cNvSpPr>
          <p:nvPr>
            <p:ph idx="1"/>
          </p:nvPr>
        </p:nvSpPr>
        <p:spPr>
          <a:xfrm>
            <a:off x="1357290" y="1214422"/>
            <a:ext cx="7498080" cy="695316"/>
          </a:xfrm>
        </p:spPr>
        <p:txBody>
          <a:bodyPr>
            <a:normAutofit/>
          </a:bodyPr>
          <a:lstStyle/>
          <a:p>
            <a:pPr algn="ctr">
              <a:buNone/>
            </a:pPr>
            <a:r>
              <a:rPr lang="en-US" sz="2000" b="1" dirty="0" smtClean="0"/>
              <a:t>Graphic 5: Interpretation of question # 8</a:t>
            </a:r>
            <a:endParaRPr lang="es-ES" sz="2000" b="1" dirty="0" smtClean="0"/>
          </a:p>
          <a:p>
            <a:pPr algn="ctr"/>
            <a:endParaRPr lang="es-ES" sz="2000" dirty="0"/>
          </a:p>
        </p:txBody>
      </p:sp>
      <p:graphicFrame>
        <p:nvGraphicFramePr>
          <p:cNvPr id="4" name="3 Gráfico"/>
          <p:cNvGraphicFramePr/>
          <p:nvPr/>
        </p:nvGraphicFramePr>
        <p:xfrm>
          <a:off x="1571605" y="1643051"/>
          <a:ext cx="6929486" cy="457203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Problem</a:t>
            </a:r>
            <a:endParaRPr lang="en-US"/>
          </a:p>
        </p:txBody>
      </p:sp>
      <p:sp>
        <p:nvSpPr>
          <p:cNvPr id="3" name="2 Marcador de contenido"/>
          <p:cNvSpPr>
            <a:spLocks noGrp="1"/>
          </p:cNvSpPr>
          <p:nvPr>
            <p:ph idx="1"/>
          </p:nvPr>
        </p:nvSpPr>
        <p:spPr>
          <a:xfrm>
            <a:off x="1428728" y="1500174"/>
            <a:ext cx="7498080" cy="4800600"/>
          </a:xfrm>
        </p:spPr>
        <p:txBody>
          <a:bodyPr>
            <a:normAutofit/>
          </a:bodyPr>
          <a:lstStyle/>
          <a:p>
            <a:pPr marL="88900" indent="-6350" algn="just">
              <a:buNone/>
            </a:pPr>
            <a:r>
              <a:rPr lang="en-US" dirty="0" smtClean="0"/>
              <a:t>A group of students show a low level of performance in second language learning (English), difficulty to participate with the rest of the group and are not prone to cooperate with the teacher for a better learning.  A possible cause for this problem is the lack of or little </a:t>
            </a:r>
            <a:r>
              <a:rPr lang="en-US" b="1" dirty="0" smtClean="0">
                <a:solidFill>
                  <a:srgbClr val="FF3300"/>
                </a:solidFill>
              </a:rPr>
              <a:t>motivation to learn a new language.</a:t>
            </a:r>
            <a:r>
              <a:rPr lang="en-US" b="1" dirty="0" smtClean="0"/>
              <a:t> </a:t>
            </a:r>
          </a:p>
          <a:p>
            <a:pPr algn="just">
              <a:buNone/>
            </a:pP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96908"/>
          </a:xfrm>
        </p:spPr>
        <p:txBody>
          <a:bodyPr/>
          <a:lstStyle/>
          <a:p>
            <a:r>
              <a:rPr lang="en-US" smtClean="0"/>
              <a:t>Expectancy of Success</a:t>
            </a:r>
            <a:endParaRPr lang="en-US"/>
          </a:p>
        </p:txBody>
      </p:sp>
      <p:sp>
        <p:nvSpPr>
          <p:cNvPr id="3" name="2 Marcador de contenido"/>
          <p:cNvSpPr>
            <a:spLocks noGrp="1"/>
          </p:cNvSpPr>
          <p:nvPr>
            <p:ph idx="1"/>
          </p:nvPr>
        </p:nvSpPr>
        <p:spPr>
          <a:xfrm>
            <a:off x="1285852" y="1071546"/>
            <a:ext cx="7498080" cy="428628"/>
          </a:xfrm>
        </p:spPr>
        <p:txBody>
          <a:bodyPr>
            <a:normAutofit/>
          </a:bodyPr>
          <a:lstStyle/>
          <a:p>
            <a:pPr algn="ctr">
              <a:buNone/>
            </a:pPr>
            <a:r>
              <a:rPr lang="en-US" sz="2000" b="1" dirty="0" smtClean="0"/>
              <a:t>Graphic 6: Interpretation of question #2</a:t>
            </a:r>
            <a:endParaRPr lang="es-ES" sz="2000" b="1" dirty="0" smtClean="0"/>
          </a:p>
          <a:p>
            <a:pPr algn="ctr"/>
            <a:endParaRPr lang="es-ES" sz="2000" dirty="0"/>
          </a:p>
        </p:txBody>
      </p:sp>
      <p:graphicFrame>
        <p:nvGraphicFramePr>
          <p:cNvPr id="5" name="1 Gráfico"/>
          <p:cNvGraphicFramePr/>
          <p:nvPr/>
        </p:nvGraphicFramePr>
        <p:xfrm>
          <a:off x="1428728" y="1857364"/>
          <a:ext cx="6858048" cy="437675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smtClean="0"/>
              <a:t>Extrinsic Motivation</a:t>
            </a:r>
            <a:br>
              <a:rPr lang="en-US" smtClean="0"/>
            </a:br>
            <a:r>
              <a:rPr lang="en-US" sz="2200" smtClean="0">
                <a:solidFill>
                  <a:srgbClr val="FF3300"/>
                </a:solidFill>
              </a:rPr>
              <a:t>Teachers’ performance</a:t>
            </a:r>
            <a:endParaRPr lang="en-US" sz="2200">
              <a:solidFill>
                <a:srgbClr val="FF3300"/>
              </a:solidFill>
            </a:endParaRPr>
          </a:p>
        </p:txBody>
      </p:sp>
      <p:sp>
        <p:nvSpPr>
          <p:cNvPr id="3" name="2 Marcador de contenido"/>
          <p:cNvSpPr>
            <a:spLocks noGrp="1"/>
          </p:cNvSpPr>
          <p:nvPr>
            <p:ph idx="1"/>
          </p:nvPr>
        </p:nvSpPr>
        <p:spPr>
          <a:xfrm>
            <a:off x="1435608" y="1447800"/>
            <a:ext cx="7498080" cy="481002"/>
          </a:xfrm>
        </p:spPr>
        <p:txBody>
          <a:bodyPr>
            <a:normAutofit/>
          </a:bodyPr>
          <a:lstStyle/>
          <a:p>
            <a:pPr algn="ctr">
              <a:buNone/>
            </a:pPr>
            <a:r>
              <a:rPr lang="en-US" sz="2000" b="1" dirty="0" smtClean="0"/>
              <a:t>Graphic 7: Interpretation of question #26</a:t>
            </a:r>
            <a:endParaRPr lang="es-ES" sz="2000" b="1" dirty="0" smtClean="0"/>
          </a:p>
          <a:p>
            <a:endParaRPr lang="es-ES" sz="2000" dirty="0"/>
          </a:p>
        </p:txBody>
      </p:sp>
      <p:pic>
        <p:nvPicPr>
          <p:cNvPr id="1026" name="Picture 2"/>
          <p:cNvPicPr>
            <a:picLocks noChangeAspect="1" noChangeArrowheads="1"/>
          </p:cNvPicPr>
          <p:nvPr/>
        </p:nvPicPr>
        <p:blipFill>
          <a:blip r:embed="rId3"/>
          <a:srcRect/>
          <a:stretch>
            <a:fillRect/>
          </a:stretch>
        </p:blipFill>
        <p:spPr bwMode="auto">
          <a:xfrm>
            <a:off x="1643042" y="1857364"/>
            <a:ext cx="6892791" cy="4500593"/>
          </a:xfrm>
          <a:prstGeom prst="rect">
            <a:avLst/>
          </a:prstGeom>
          <a:noFill/>
          <a:ln w="9525">
            <a:noFill/>
            <a:miter lim="800000"/>
            <a:headEnd/>
            <a:tailEnd/>
          </a:ln>
          <a:effectLst/>
        </p:spPr>
      </p:pic>
      <p:sp>
        <p:nvSpPr>
          <p:cNvPr id="7" name="4 Llamada ovalada"/>
          <p:cNvSpPr/>
          <p:nvPr/>
        </p:nvSpPr>
        <p:spPr>
          <a:xfrm rot="20453895">
            <a:off x="2156526" y="2654306"/>
            <a:ext cx="1067228" cy="749101"/>
          </a:xfrm>
          <a:prstGeom prst="wedgeEllipseCallout">
            <a:avLst>
              <a:gd name="adj1" fmla="val 68174"/>
              <a:gd name="adj2" fmla="val 104877"/>
            </a:avLst>
          </a:prstGeom>
          <a:solidFill>
            <a:srgbClr val="FFFF00"/>
          </a:solidFill>
          <a:ln w="25400" cap="flat" cmpd="sng" algn="ctr">
            <a:solidFill>
              <a:srgbClr val="3891A7">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 dirty="0" smtClean="0">
                <a:solidFill>
                  <a:srgbClr val="4F271C"/>
                </a:solidFill>
              </a:rPr>
              <a:t>3.23 %</a:t>
            </a:r>
            <a:endParaRPr lang="es-ES" dirty="0">
              <a:solidFill>
                <a:srgbClr val="4F271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fade">
                                      <p:cBhvr>
                                        <p:cTn id="19" dur="1000"/>
                                        <p:tgtEl>
                                          <p:spTgt spid="1026"/>
                                        </p:tgtEl>
                                      </p:cBhvr>
                                    </p:animEffect>
                                    <p:anim calcmode="lin" valueType="num">
                                      <p:cBhvr>
                                        <p:cTn id="20" dur="1000" fill="hold"/>
                                        <p:tgtEl>
                                          <p:spTgt spid="1026"/>
                                        </p:tgtEl>
                                        <p:attrNameLst>
                                          <p:attrName>ppt_x</p:attrName>
                                        </p:attrNameLst>
                                      </p:cBhvr>
                                      <p:tavLst>
                                        <p:tav tm="0">
                                          <p:val>
                                            <p:strVal val="#ppt_x"/>
                                          </p:val>
                                        </p:tav>
                                        <p:tav tm="100000">
                                          <p:val>
                                            <p:strVal val="#ppt_x"/>
                                          </p:val>
                                        </p:tav>
                                      </p:tavLst>
                                    </p:anim>
                                    <p:anim calcmode="lin" valueType="num">
                                      <p:cBhvr>
                                        <p:cTn id="21"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rmAutofit fontScale="90000"/>
          </a:bodyPr>
          <a:lstStyle/>
          <a:p>
            <a:r>
              <a:rPr lang="en-US" dirty="0" smtClean="0"/>
              <a:t>Extrinsic Motivation</a:t>
            </a:r>
            <a:br>
              <a:rPr lang="en-US" dirty="0" smtClean="0"/>
            </a:br>
            <a:r>
              <a:rPr lang="en-US" sz="2700" dirty="0" smtClean="0">
                <a:solidFill>
                  <a:srgbClr val="FF3300"/>
                </a:solidFill>
              </a:rPr>
              <a:t>Teachers’ performance</a:t>
            </a:r>
            <a:endParaRPr lang="en-US" sz="2700" dirty="0">
              <a:solidFill>
                <a:srgbClr val="FF3300"/>
              </a:solidFill>
            </a:endParaRPr>
          </a:p>
        </p:txBody>
      </p:sp>
      <p:sp>
        <p:nvSpPr>
          <p:cNvPr id="3" name="2 Marcador de contenido"/>
          <p:cNvSpPr>
            <a:spLocks noGrp="1"/>
          </p:cNvSpPr>
          <p:nvPr>
            <p:ph idx="1"/>
          </p:nvPr>
        </p:nvSpPr>
        <p:spPr>
          <a:xfrm>
            <a:off x="1435608" y="1447800"/>
            <a:ext cx="7498080" cy="481002"/>
          </a:xfrm>
        </p:spPr>
        <p:txBody>
          <a:bodyPr>
            <a:normAutofit/>
          </a:bodyPr>
          <a:lstStyle/>
          <a:p>
            <a:pPr algn="ctr">
              <a:buNone/>
            </a:pPr>
            <a:r>
              <a:rPr lang="en-US" sz="2000" b="1" dirty="0" smtClean="0"/>
              <a:t>Graphic 8: Interpretation of question #34</a:t>
            </a:r>
            <a:endParaRPr lang="es-ES" sz="2000" b="1" dirty="0" smtClean="0"/>
          </a:p>
          <a:p>
            <a:endParaRPr lang="es-ES" sz="2000" dirty="0"/>
          </a:p>
        </p:txBody>
      </p:sp>
      <p:graphicFrame>
        <p:nvGraphicFramePr>
          <p:cNvPr id="6" name="7 Gráfico"/>
          <p:cNvGraphicFramePr/>
          <p:nvPr/>
        </p:nvGraphicFramePr>
        <p:xfrm>
          <a:off x="1357290" y="1928802"/>
          <a:ext cx="6929486" cy="450059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lide(fromBottom)">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Graphic spid="6"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85852" y="0"/>
            <a:ext cx="7498080" cy="846158"/>
          </a:xfrm>
        </p:spPr>
        <p:txBody>
          <a:bodyPr/>
          <a:lstStyle/>
          <a:p>
            <a:r>
              <a:rPr lang="en-US" smtClean="0"/>
              <a:t>Social Aspects</a:t>
            </a:r>
            <a:endParaRPr lang="en-US"/>
          </a:p>
        </p:txBody>
      </p:sp>
      <p:sp>
        <p:nvSpPr>
          <p:cNvPr id="3" name="2 Marcador de contenido"/>
          <p:cNvSpPr>
            <a:spLocks noGrp="1"/>
          </p:cNvSpPr>
          <p:nvPr>
            <p:ph idx="1"/>
          </p:nvPr>
        </p:nvSpPr>
        <p:spPr>
          <a:xfrm>
            <a:off x="1285852" y="857232"/>
            <a:ext cx="7498080" cy="409564"/>
          </a:xfrm>
        </p:spPr>
        <p:txBody>
          <a:bodyPr>
            <a:normAutofit/>
          </a:bodyPr>
          <a:lstStyle/>
          <a:p>
            <a:pPr algn="ctr">
              <a:buNone/>
            </a:pPr>
            <a:r>
              <a:rPr lang="en-US" sz="2000" b="1" dirty="0" smtClean="0"/>
              <a:t>Graphic 9: Interpretation of question # 11</a:t>
            </a:r>
            <a:endParaRPr lang="es-ES" sz="2000" dirty="0"/>
          </a:p>
        </p:txBody>
      </p:sp>
      <p:graphicFrame>
        <p:nvGraphicFramePr>
          <p:cNvPr id="4" name="3 Gráfico"/>
          <p:cNvGraphicFramePr/>
          <p:nvPr/>
        </p:nvGraphicFramePr>
        <p:xfrm>
          <a:off x="1714480" y="1428736"/>
          <a:ext cx="6643734" cy="4714908"/>
        </p:xfrm>
        <a:graphic>
          <a:graphicData uri="http://schemas.openxmlformats.org/drawingml/2006/chart">
            <c:chart xmlns:c="http://schemas.openxmlformats.org/drawingml/2006/chart" xmlns:r="http://schemas.openxmlformats.org/officeDocument/2006/relationships" r:id="rId3"/>
          </a:graphicData>
        </a:graphic>
      </p:graphicFrame>
      <p:sp>
        <p:nvSpPr>
          <p:cNvPr id="5" name="4 Llamada ovalada"/>
          <p:cNvSpPr/>
          <p:nvPr/>
        </p:nvSpPr>
        <p:spPr>
          <a:xfrm rot="20453895">
            <a:off x="2093421" y="1939926"/>
            <a:ext cx="1067228" cy="749101"/>
          </a:xfrm>
          <a:prstGeom prst="wedgeEllipseCallout">
            <a:avLst>
              <a:gd name="adj1" fmla="val 68174"/>
              <a:gd name="adj2" fmla="val 104877"/>
            </a:avLst>
          </a:prstGeom>
          <a:solidFill>
            <a:srgbClr val="FFFF00"/>
          </a:solidFill>
          <a:ln w="25400" cap="flat" cmpd="sng" algn="ctr">
            <a:solidFill>
              <a:srgbClr val="3891A7">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 dirty="0" smtClean="0">
                <a:solidFill>
                  <a:srgbClr val="4F271C"/>
                </a:solidFill>
              </a:rPr>
              <a:t>11%</a:t>
            </a:r>
            <a:endParaRPr lang="es-ES" dirty="0">
              <a:solidFill>
                <a:srgbClr val="4F271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4" grpId="0">
        <p:bldAsOne/>
      </p:bldGraphic>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939784"/>
          </a:xfrm>
        </p:spPr>
        <p:txBody>
          <a:bodyPr/>
          <a:lstStyle/>
          <a:p>
            <a:r>
              <a:rPr lang="en-US" smtClean="0"/>
              <a:t>Teaching Methodology</a:t>
            </a:r>
            <a:endParaRPr lang="en-US"/>
          </a:p>
        </p:txBody>
      </p:sp>
      <p:sp>
        <p:nvSpPr>
          <p:cNvPr id="3" name="2 Marcador de contenido"/>
          <p:cNvSpPr>
            <a:spLocks noGrp="1"/>
          </p:cNvSpPr>
          <p:nvPr>
            <p:ph idx="1"/>
          </p:nvPr>
        </p:nvSpPr>
        <p:spPr>
          <a:xfrm>
            <a:off x="1645920" y="1142984"/>
            <a:ext cx="7498080" cy="481002"/>
          </a:xfrm>
        </p:spPr>
        <p:txBody>
          <a:bodyPr>
            <a:normAutofit/>
          </a:bodyPr>
          <a:lstStyle/>
          <a:p>
            <a:pPr algn="ctr">
              <a:buNone/>
            </a:pPr>
            <a:r>
              <a:rPr lang="en-US" sz="2000" b="1" dirty="0" smtClean="0"/>
              <a:t>Graphic 10: Interpretation of question # 4</a:t>
            </a:r>
            <a:endParaRPr lang="es-ES" sz="2000" b="1" dirty="0" smtClean="0"/>
          </a:p>
          <a:p>
            <a:pPr algn="ctr"/>
            <a:endParaRPr lang="es-ES" sz="2000" dirty="0"/>
          </a:p>
        </p:txBody>
      </p:sp>
      <p:graphicFrame>
        <p:nvGraphicFramePr>
          <p:cNvPr id="4" name="3 Gráfico"/>
          <p:cNvGraphicFramePr/>
          <p:nvPr/>
        </p:nvGraphicFramePr>
        <p:xfrm>
          <a:off x="1571604" y="1857364"/>
          <a:ext cx="6858048" cy="439104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4"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435608" y="274638"/>
            <a:ext cx="7498080" cy="868346"/>
          </a:xfrm>
        </p:spPr>
        <p:txBody>
          <a:bodyPr/>
          <a:lstStyle/>
          <a:p>
            <a:r>
              <a:rPr lang="en-US" smtClean="0"/>
              <a:t>Teaching Methodology</a:t>
            </a:r>
            <a:endParaRPr lang="en-US"/>
          </a:p>
        </p:txBody>
      </p:sp>
      <p:sp>
        <p:nvSpPr>
          <p:cNvPr id="3" name="2 Marcador de contenido"/>
          <p:cNvSpPr>
            <a:spLocks noGrp="1"/>
          </p:cNvSpPr>
          <p:nvPr>
            <p:ph idx="1"/>
          </p:nvPr>
        </p:nvSpPr>
        <p:spPr>
          <a:xfrm>
            <a:off x="1428728" y="1214422"/>
            <a:ext cx="7351234" cy="481002"/>
          </a:xfrm>
        </p:spPr>
        <p:txBody>
          <a:bodyPr>
            <a:normAutofit/>
          </a:bodyPr>
          <a:lstStyle/>
          <a:p>
            <a:pPr algn="ctr">
              <a:buNone/>
            </a:pPr>
            <a:r>
              <a:rPr lang="en-US" sz="2000" b="1" dirty="0" smtClean="0"/>
              <a:t>Graphic 11: Interpretation of question # 30</a:t>
            </a:r>
            <a:endParaRPr lang="es-ES" sz="2000" b="1" dirty="0" smtClean="0"/>
          </a:p>
          <a:p>
            <a:pPr algn="ctr"/>
            <a:endParaRPr lang="es-ES" sz="2000" dirty="0"/>
          </a:p>
        </p:txBody>
      </p:sp>
      <p:graphicFrame>
        <p:nvGraphicFramePr>
          <p:cNvPr id="5" name="4 Gráfico"/>
          <p:cNvGraphicFramePr/>
          <p:nvPr/>
        </p:nvGraphicFramePr>
        <p:xfrm>
          <a:off x="1857356" y="1857364"/>
          <a:ext cx="6572296" cy="44291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Graphic spid="5"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1011222"/>
          </a:xfrm>
        </p:spPr>
        <p:txBody>
          <a:bodyPr/>
          <a:lstStyle/>
          <a:p>
            <a:r>
              <a:rPr lang="en-US" smtClean="0"/>
              <a:t>Class Environment</a:t>
            </a:r>
            <a:endParaRPr lang="en-US"/>
          </a:p>
        </p:txBody>
      </p:sp>
      <p:sp>
        <p:nvSpPr>
          <p:cNvPr id="3" name="2 Marcador de contenido"/>
          <p:cNvSpPr>
            <a:spLocks noGrp="1"/>
          </p:cNvSpPr>
          <p:nvPr>
            <p:ph idx="1"/>
          </p:nvPr>
        </p:nvSpPr>
        <p:spPr>
          <a:xfrm>
            <a:off x="1428728" y="1285860"/>
            <a:ext cx="7498080" cy="481002"/>
          </a:xfrm>
        </p:spPr>
        <p:txBody>
          <a:bodyPr>
            <a:normAutofit/>
          </a:bodyPr>
          <a:lstStyle/>
          <a:p>
            <a:pPr algn="ctr">
              <a:buNone/>
            </a:pPr>
            <a:r>
              <a:rPr lang="en-US" sz="2000" b="1" dirty="0" smtClean="0"/>
              <a:t>Graphic 12: Interpretation of question # 17</a:t>
            </a:r>
            <a:endParaRPr lang="es-ES" sz="2000" b="1" dirty="0" smtClean="0"/>
          </a:p>
          <a:p>
            <a:pPr algn="ctr"/>
            <a:endParaRPr lang="es-ES" sz="2000" dirty="0"/>
          </a:p>
        </p:txBody>
      </p:sp>
      <p:graphicFrame>
        <p:nvGraphicFramePr>
          <p:cNvPr id="4" name="3 Gráfico"/>
          <p:cNvGraphicFramePr/>
          <p:nvPr/>
        </p:nvGraphicFramePr>
        <p:xfrm>
          <a:off x="1869986" y="1818167"/>
          <a:ext cx="6559666" cy="4468353"/>
        </p:xfrm>
        <a:graphic>
          <a:graphicData uri="http://schemas.openxmlformats.org/drawingml/2006/chart">
            <c:chart xmlns:c="http://schemas.openxmlformats.org/drawingml/2006/chart" xmlns:r="http://schemas.openxmlformats.org/officeDocument/2006/relationships" r:id="rId3"/>
          </a:graphicData>
        </a:graphic>
      </p:graphicFrame>
      <p:sp>
        <p:nvSpPr>
          <p:cNvPr id="5" name="4 Llamada ovalada"/>
          <p:cNvSpPr/>
          <p:nvPr/>
        </p:nvSpPr>
        <p:spPr>
          <a:xfrm rot="20453895">
            <a:off x="2758309" y="2292021"/>
            <a:ext cx="1072471" cy="965315"/>
          </a:xfrm>
          <a:prstGeom prst="wedgeEllipse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solidFill>
              </a:rPr>
              <a:t>+16%</a:t>
            </a:r>
            <a:endParaRPr lang="es-E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 calcmode="lin" valueType="num">
                                      <p:cBhvr additive="base">
                                        <p:cTn id="23"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4" grpId="0">
        <p:bldAsOne/>
      </p:bldGraphic>
      <p:bldP spid="5"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868346"/>
          </a:xfrm>
        </p:spPr>
        <p:txBody>
          <a:bodyPr/>
          <a:lstStyle/>
          <a:p>
            <a:r>
              <a:rPr lang="en-US" smtClean="0"/>
              <a:t>Relevance of the Materials</a:t>
            </a:r>
            <a:endParaRPr lang="en-US"/>
          </a:p>
        </p:txBody>
      </p:sp>
      <p:sp>
        <p:nvSpPr>
          <p:cNvPr id="3" name="2 Marcador de contenido"/>
          <p:cNvSpPr>
            <a:spLocks noGrp="1"/>
          </p:cNvSpPr>
          <p:nvPr>
            <p:ph idx="1"/>
          </p:nvPr>
        </p:nvSpPr>
        <p:spPr>
          <a:xfrm>
            <a:off x="1428728" y="1071546"/>
            <a:ext cx="7498080" cy="481002"/>
          </a:xfrm>
        </p:spPr>
        <p:txBody>
          <a:bodyPr>
            <a:normAutofit/>
          </a:bodyPr>
          <a:lstStyle/>
          <a:p>
            <a:pPr algn="ctr">
              <a:buNone/>
            </a:pPr>
            <a:r>
              <a:rPr lang="en-US" sz="2000" b="1" dirty="0" smtClean="0"/>
              <a:t>Graphic 13: Interpretation of question # 16</a:t>
            </a:r>
            <a:endParaRPr lang="es-ES" sz="2000" b="1" dirty="0" smtClean="0"/>
          </a:p>
          <a:p>
            <a:pPr algn="ctr"/>
            <a:endParaRPr lang="es-ES" sz="2000" dirty="0"/>
          </a:p>
        </p:txBody>
      </p:sp>
      <p:graphicFrame>
        <p:nvGraphicFramePr>
          <p:cNvPr id="4" name="3 Gráfico"/>
          <p:cNvGraphicFramePr/>
          <p:nvPr/>
        </p:nvGraphicFramePr>
        <p:xfrm>
          <a:off x="1643042" y="1714488"/>
          <a:ext cx="6858048" cy="435771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4"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96908"/>
          </a:xfrm>
        </p:spPr>
        <p:txBody>
          <a:bodyPr/>
          <a:lstStyle/>
          <a:p>
            <a:r>
              <a:rPr lang="en-US" smtClean="0"/>
              <a:t>Infrastructure</a:t>
            </a:r>
            <a:endParaRPr lang="en-US"/>
          </a:p>
        </p:txBody>
      </p:sp>
      <p:sp>
        <p:nvSpPr>
          <p:cNvPr id="3" name="2 Marcador de contenido"/>
          <p:cNvSpPr>
            <a:spLocks noGrp="1"/>
          </p:cNvSpPr>
          <p:nvPr>
            <p:ph idx="1"/>
          </p:nvPr>
        </p:nvSpPr>
        <p:spPr>
          <a:xfrm>
            <a:off x="1357290" y="1000108"/>
            <a:ext cx="7498080" cy="481002"/>
          </a:xfrm>
        </p:spPr>
        <p:txBody>
          <a:bodyPr>
            <a:normAutofit/>
          </a:bodyPr>
          <a:lstStyle/>
          <a:p>
            <a:pPr algn="ctr">
              <a:buNone/>
            </a:pPr>
            <a:r>
              <a:rPr lang="en-US" sz="2000" b="1" dirty="0" smtClean="0"/>
              <a:t>Graphic 14: Interpretation of question # 48</a:t>
            </a:r>
            <a:endParaRPr lang="es-ES" sz="2000" b="1" dirty="0"/>
          </a:p>
        </p:txBody>
      </p:sp>
      <p:graphicFrame>
        <p:nvGraphicFramePr>
          <p:cNvPr id="4" name="3 Gráfico"/>
          <p:cNvGraphicFramePr/>
          <p:nvPr/>
        </p:nvGraphicFramePr>
        <p:xfrm>
          <a:off x="1500167" y="1747837"/>
          <a:ext cx="7143800" cy="4538683"/>
        </p:xfrm>
        <a:graphic>
          <a:graphicData uri="http://schemas.openxmlformats.org/drawingml/2006/chart">
            <c:chart xmlns:c="http://schemas.openxmlformats.org/drawingml/2006/chart" xmlns:r="http://schemas.openxmlformats.org/officeDocument/2006/relationships" r:id="rId3"/>
          </a:graphicData>
        </a:graphic>
      </p:graphicFrame>
      <p:sp>
        <p:nvSpPr>
          <p:cNvPr id="5" name="4 Llamada ovalada"/>
          <p:cNvSpPr/>
          <p:nvPr/>
        </p:nvSpPr>
        <p:spPr>
          <a:xfrm rot="20453895">
            <a:off x="2700159" y="2220584"/>
            <a:ext cx="1072472" cy="965314"/>
          </a:xfrm>
          <a:prstGeom prst="wedgeEllipse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solidFill>
              </a:rPr>
              <a:t>+34%</a:t>
            </a:r>
            <a:endParaRPr lang="es-E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 calcmode="lin" valueType="num">
                                      <p:cBhvr additive="base">
                                        <p:cTn id="23"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4" grpId="0">
        <p:bldAsOne/>
      </p:bldGraphic>
      <p:bldP spid="5"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Demotives</a:t>
            </a:r>
            <a:endParaRPr lang="es-ES" dirty="0"/>
          </a:p>
        </p:txBody>
      </p:sp>
      <p:sp>
        <p:nvSpPr>
          <p:cNvPr id="3" name="2 Marcador de contenido"/>
          <p:cNvSpPr>
            <a:spLocks noGrp="1"/>
          </p:cNvSpPr>
          <p:nvPr>
            <p:ph idx="1"/>
          </p:nvPr>
        </p:nvSpPr>
        <p:spPr>
          <a:xfrm>
            <a:off x="1357290" y="1214422"/>
            <a:ext cx="7498080" cy="481002"/>
          </a:xfrm>
        </p:spPr>
        <p:txBody>
          <a:bodyPr>
            <a:normAutofit/>
          </a:bodyPr>
          <a:lstStyle/>
          <a:p>
            <a:pPr algn="ctr">
              <a:buNone/>
            </a:pPr>
            <a:r>
              <a:rPr lang="en-US" sz="2000" b="1" dirty="0" smtClean="0"/>
              <a:t>Graphic 15: Interpretation of question # 22</a:t>
            </a:r>
            <a:endParaRPr lang="es-ES" sz="2000" b="1" dirty="0"/>
          </a:p>
        </p:txBody>
      </p:sp>
      <p:graphicFrame>
        <p:nvGraphicFramePr>
          <p:cNvPr id="4" name="3 Gráfico"/>
          <p:cNvGraphicFramePr/>
          <p:nvPr/>
        </p:nvGraphicFramePr>
        <p:xfrm>
          <a:off x="1285852" y="1714488"/>
          <a:ext cx="7143800" cy="441580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Objectives of the Research</a:t>
            </a:r>
            <a:endParaRPr lang="en-US"/>
          </a:p>
        </p:txBody>
      </p:sp>
      <p:sp>
        <p:nvSpPr>
          <p:cNvPr id="3" name="2 Marcador de contenido"/>
          <p:cNvSpPr>
            <a:spLocks noGrp="1"/>
          </p:cNvSpPr>
          <p:nvPr>
            <p:ph idx="1"/>
          </p:nvPr>
        </p:nvSpPr>
        <p:spPr>
          <a:xfrm>
            <a:off x="1435608" y="1285860"/>
            <a:ext cx="7498080" cy="5214974"/>
          </a:xfrm>
        </p:spPr>
        <p:txBody>
          <a:bodyPr>
            <a:normAutofit fontScale="70000" lnSpcReduction="20000"/>
          </a:bodyPr>
          <a:lstStyle/>
          <a:p>
            <a:pPr>
              <a:buNone/>
            </a:pPr>
            <a:r>
              <a:rPr lang="en-US" b="1" dirty="0" smtClean="0">
                <a:solidFill>
                  <a:srgbClr val="FF3300"/>
                </a:solidFill>
              </a:rPr>
              <a:t>General Objective</a:t>
            </a:r>
            <a:endParaRPr lang="es-ES" dirty="0" smtClean="0">
              <a:solidFill>
                <a:srgbClr val="FF3300"/>
              </a:solidFill>
            </a:endParaRPr>
          </a:p>
          <a:p>
            <a:pPr marL="87313" lvl="0" indent="-4763">
              <a:buNone/>
            </a:pPr>
            <a:r>
              <a:rPr lang="en-US" dirty="0" smtClean="0"/>
              <a:t>To promote motivation to improve the learning process of the students by providing the teachers with adequate tools to motivate them to learn English as a second language.</a:t>
            </a:r>
            <a:endParaRPr lang="es-ES" dirty="0" smtClean="0"/>
          </a:p>
          <a:p>
            <a:pPr>
              <a:buNone/>
            </a:pPr>
            <a:endParaRPr lang="en-US" b="1" dirty="0" smtClean="0"/>
          </a:p>
          <a:p>
            <a:pPr>
              <a:buNone/>
            </a:pPr>
            <a:r>
              <a:rPr lang="en-US" b="1" dirty="0" smtClean="0">
                <a:solidFill>
                  <a:srgbClr val="FF3300"/>
                </a:solidFill>
              </a:rPr>
              <a:t>Specific Objectives</a:t>
            </a:r>
            <a:endParaRPr lang="es-ES" dirty="0" smtClean="0">
              <a:solidFill>
                <a:srgbClr val="FF3300"/>
              </a:solidFill>
            </a:endParaRPr>
          </a:p>
          <a:p>
            <a:pPr marL="596646" lvl="0" indent="-514350" algn="just">
              <a:buClr>
                <a:srgbClr val="FF3300"/>
              </a:buClr>
              <a:buFont typeface="+mj-lt"/>
              <a:buAutoNum type="arabicPeriod"/>
            </a:pPr>
            <a:r>
              <a:rPr lang="en-US" dirty="0" smtClean="0"/>
              <a:t>To analyze the collected information and the techniques on motivation to learn a second language.</a:t>
            </a:r>
          </a:p>
          <a:p>
            <a:pPr marL="596646" lvl="0" indent="-514350" algn="just">
              <a:buClr>
                <a:srgbClr val="FF3300"/>
              </a:buClr>
              <a:buFont typeface="+mj-lt"/>
              <a:buAutoNum type="arabicPeriod"/>
            </a:pPr>
            <a:endParaRPr lang="es-ES" dirty="0" smtClean="0"/>
          </a:p>
          <a:p>
            <a:pPr marL="596646" lvl="0" indent="-514350" algn="just">
              <a:buClr>
                <a:srgbClr val="FF3300"/>
              </a:buClr>
              <a:buFont typeface="+mj-lt"/>
              <a:buAutoNum type="arabicPeriod"/>
            </a:pPr>
            <a:r>
              <a:rPr lang="en-US" dirty="0" smtClean="0"/>
              <a:t>To analyze the results of the survey that was applied to determine motivation problems among the students to learn English.</a:t>
            </a:r>
          </a:p>
          <a:p>
            <a:pPr marL="596646" lvl="0" indent="-514350" algn="just">
              <a:buClr>
                <a:srgbClr val="FF3300"/>
              </a:buClr>
              <a:buFont typeface="+mj-lt"/>
              <a:buAutoNum type="arabicPeriod"/>
            </a:pPr>
            <a:endParaRPr lang="es-ES" dirty="0" smtClean="0"/>
          </a:p>
          <a:p>
            <a:pPr marL="596646" indent="-514350" algn="just">
              <a:buClr>
                <a:srgbClr val="FF3300"/>
              </a:buClr>
              <a:buFont typeface="+mj-lt"/>
              <a:buAutoNum type="arabicPeriod"/>
            </a:pPr>
            <a:r>
              <a:rPr lang="en-US" dirty="0" smtClean="0"/>
              <a:t>To design and present a proposal of a training workshop for the teachers of the academy, on motivation techniques and strategies.</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20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1538" y="274638"/>
            <a:ext cx="7862150" cy="654032"/>
          </a:xfrm>
        </p:spPr>
        <p:txBody>
          <a:bodyPr>
            <a:normAutofit fontScale="90000"/>
          </a:bodyPr>
          <a:lstStyle/>
          <a:p>
            <a:r>
              <a:rPr lang="en-US" dirty="0" smtClean="0"/>
              <a:t>Suggestions provided by the students</a:t>
            </a:r>
            <a:endParaRPr lang="en-US" dirty="0"/>
          </a:p>
        </p:txBody>
      </p:sp>
      <p:sp>
        <p:nvSpPr>
          <p:cNvPr id="3" name="2 Marcador de contenido"/>
          <p:cNvSpPr>
            <a:spLocks noGrp="1"/>
          </p:cNvSpPr>
          <p:nvPr>
            <p:ph idx="1"/>
          </p:nvPr>
        </p:nvSpPr>
        <p:spPr>
          <a:xfrm>
            <a:off x="1142976" y="1357298"/>
            <a:ext cx="7786742" cy="4429156"/>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Autofit/>
          </a:bodyPr>
          <a:lstStyle/>
          <a:p>
            <a:pPr lvl="0">
              <a:buClr>
                <a:srgbClr val="FF3300"/>
              </a:buClr>
              <a:buFont typeface="Wingdings" pitchFamily="2" charset="2"/>
              <a:buChar char="§"/>
            </a:pPr>
            <a:r>
              <a:rPr lang="en-US" sz="1800" dirty="0" smtClean="0"/>
              <a:t>Respect the rules in the classroom and in the  Academy (cleanliness) </a:t>
            </a:r>
          </a:p>
          <a:p>
            <a:pPr lvl="0">
              <a:buClr>
                <a:srgbClr val="FF3300"/>
              </a:buClr>
              <a:buFont typeface="Wingdings" pitchFamily="2" charset="2"/>
              <a:buChar char="§"/>
            </a:pPr>
            <a:r>
              <a:rPr lang="en-US" sz="1800" b="1" dirty="0" smtClean="0">
                <a:solidFill>
                  <a:srgbClr val="0000CC"/>
                </a:solidFill>
              </a:rPr>
              <a:t>Improve the laboratory, the computers and the headphones</a:t>
            </a:r>
          </a:p>
          <a:p>
            <a:pPr lvl="0">
              <a:buClr>
                <a:srgbClr val="FF3300"/>
              </a:buClr>
              <a:buFont typeface="Wingdings" pitchFamily="2" charset="2"/>
              <a:buChar char="§"/>
            </a:pPr>
            <a:r>
              <a:rPr lang="en-US" sz="1800" dirty="0" smtClean="0"/>
              <a:t>Improve the infrastructure and decoration (TVs and DVDs) </a:t>
            </a:r>
          </a:p>
          <a:p>
            <a:pPr lvl="0">
              <a:buClr>
                <a:srgbClr val="FF3300"/>
              </a:buClr>
              <a:buFont typeface="Wingdings" pitchFamily="2" charset="2"/>
              <a:buChar char="§"/>
            </a:pPr>
            <a:r>
              <a:rPr lang="en-US" sz="1800" dirty="0" smtClean="0"/>
              <a:t>Not to change the teachers so often</a:t>
            </a:r>
            <a:endParaRPr lang="es-ES" sz="1800" dirty="0" smtClean="0"/>
          </a:p>
          <a:p>
            <a:pPr lvl="0">
              <a:buClr>
                <a:srgbClr val="FF3300"/>
              </a:buClr>
              <a:buFont typeface="Wingdings" pitchFamily="2" charset="2"/>
              <a:buChar char="§"/>
            </a:pPr>
            <a:r>
              <a:rPr lang="en-US" sz="1800" dirty="0" smtClean="0"/>
              <a:t>Make more English exercises at home / Have more listening and speaking activities</a:t>
            </a:r>
            <a:endParaRPr lang="es-ES" sz="1800" dirty="0" smtClean="0"/>
          </a:p>
          <a:p>
            <a:pPr lvl="0">
              <a:buClr>
                <a:srgbClr val="FF3300"/>
              </a:buClr>
              <a:buFont typeface="Wingdings" pitchFamily="2" charset="2"/>
              <a:buChar char="§"/>
            </a:pPr>
            <a:r>
              <a:rPr lang="en-US" sz="1800" dirty="0" smtClean="0"/>
              <a:t>See more movies  and videos in English</a:t>
            </a:r>
            <a:endParaRPr lang="es-ES" sz="1800" dirty="0" smtClean="0"/>
          </a:p>
          <a:p>
            <a:pPr lvl="0">
              <a:buClr>
                <a:srgbClr val="FF3300"/>
              </a:buClr>
              <a:buFont typeface="Wingdings" pitchFamily="2" charset="2"/>
              <a:buChar char="§"/>
            </a:pPr>
            <a:r>
              <a:rPr lang="en-US" sz="1800" b="1" dirty="0" smtClean="0">
                <a:solidFill>
                  <a:srgbClr val="0000CC"/>
                </a:solidFill>
              </a:rPr>
              <a:t>Make the classes more fun</a:t>
            </a:r>
            <a:endParaRPr lang="es-ES" sz="1800" dirty="0" smtClean="0">
              <a:solidFill>
                <a:srgbClr val="0000CC"/>
              </a:solidFill>
            </a:endParaRPr>
          </a:p>
          <a:p>
            <a:pPr lvl="0">
              <a:buClr>
                <a:srgbClr val="FF3300"/>
              </a:buClr>
              <a:buFont typeface="Wingdings" pitchFamily="2" charset="2"/>
              <a:buChar char="§"/>
            </a:pPr>
            <a:r>
              <a:rPr lang="en-US" sz="1800" b="1" dirty="0" smtClean="0"/>
              <a:t>The teachers should be more dynamic</a:t>
            </a:r>
            <a:endParaRPr lang="es-ES" sz="1800" dirty="0" smtClean="0"/>
          </a:p>
          <a:p>
            <a:pPr lvl="0">
              <a:buClr>
                <a:srgbClr val="FF3300"/>
              </a:buClr>
              <a:buFont typeface="Wingdings" pitchFamily="2" charset="2"/>
              <a:buChar char="§"/>
            </a:pPr>
            <a:r>
              <a:rPr lang="en-US" sz="1800" b="1" dirty="0" smtClean="0"/>
              <a:t>Use more motivating teaching methods</a:t>
            </a:r>
            <a:endParaRPr lang="es-ES" sz="1800" dirty="0" smtClean="0"/>
          </a:p>
          <a:p>
            <a:pPr>
              <a:buClr>
                <a:srgbClr val="FF3300"/>
              </a:buClr>
              <a:buFont typeface="Wingdings" pitchFamily="2" charset="2"/>
              <a:buChar char="§"/>
            </a:pPr>
            <a:r>
              <a:rPr lang="en-US" sz="1800" b="1" dirty="0" smtClean="0">
                <a:solidFill>
                  <a:srgbClr val="0000CC"/>
                </a:solidFill>
              </a:rPr>
              <a:t>Promote motivation and help the students if they have problems to learn</a:t>
            </a:r>
            <a:r>
              <a:rPr lang="en-US" sz="1800" dirty="0" smtClean="0"/>
              <a:t>. </a:t>
            </a:r>
            <a:endParaRPr lang="es-E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additive="base">
                                        <p:cTn id="6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 calcmode="lin" valueType="num">
                                      <p:cBhvr additive="base">
                                        <p:cTn id="7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28728" y="0"/>
            <a:ext cx="7498080" cy="796908"/>
          </a:xfrm>
        </p:spPr>
        <p:txBody>
          <a:bodyPr>
            <a:normAutofit/>
          </a:bodyPr>
          <a:lstStyle/>
          <a:p>
            <a:r>
              <a:rPr lang="en-US" dirty="0" smtClean="0"/>
              <a:t>Conclusions</a:t>
            </a:r>
            <a:endParaRPr lang="en-US" dirty="0"/>
          </a:p>
        </p:txBody>
      </p:sp>
      <p:sp>
        <p:nvSpPr>
          <p:cNvPr id="3" name="2 Marcador de contenido"/>
          <p:cNvSpPr>
            <a:spLocks noGrp="1"/>
          </p:cNvSpPr>
          <p:nvPr>
            <p:ph idx="1"/>
          </p:nvPr>
        </p:nvSpPr>
        <p:spPr>
          <a:xfrm>
            <a:off x="1000100" y="1000108"/>
            <a:ext cx="7858180" cy="4929222"/>
          </a:xfrm>
          <a:solidFill>
            <a:schemeClr val="accent2">
              <a:lumMod val="20000"/>
              <a:lumOff val="80000"/>
            </a:schemeClr>
          </a:solidFill>
        </p:spPr>
        <p:txBody>
          <a:bodyPr>
            <a:noAutofit/>
          </a:bodyPr>
          <a:lstStyle/>
          <a:p>
            <a:pPr algn="just">
              <a:buNone/>
            </a:pPr>
            <a:endParaRPr lang="es-ES" sz="1800" dirty="0" smtClean="0"/>
          </a:p>
          <a:p>
            <a:pPr marL="425196" lvl="0" indent="-342900" algn="just">
              <a:buClr>
                <a:srgbClr val="FF3300"/>
              </a:buClr>
              <a:buFont typeface="+mj-lt"/>
              <a:buAutoNum type="arabicPeriod"/>
            </a:pPr>
            <a:r>
              <a:rPr lang="en-US" sz="1800" dirty="0" smtClean="0"/>
              <a:t>A large number of students do not like the English Language, they think that learning English is not a motivating activity for them, they do not like the English classes and show a poor attitude towards </a:t>
            </a:r>
            <a:r>
              <a:rPr lang="en-US" sz="1800" dirty="0" err="1" smtClean="0"/>
              <a:t>L2</a:t>
            </a:r>
            <a:r>
              <a:rPr lang="en-US" sz="1800" dirty="0" smtClean="0"/>
              <a:t> (I</a:t>
            </a:r>
            <a:r>
              <a:rPr lang="en-US" sz="1800" b="1" dirty="0" smtClean="0"/>
              <a:t>ntrinsic demotivation).</a:t>
            </a:r>
            <a:r>
              <a:rPr lang="en-US" sz="1800" dirty="0" smtClean="0"/>
              <a:t> These  aspects will definitely determine their failure or success in learning. </a:t>
            </a:r>
            <a:endParaRPr lang="es-ES" sz="1800" dirty="0" smtClean="0"/>
          </a:p>
          <a:p>
            <a:pPr marL="425196" indent="-342900" algn="just">
              <a:buFont typeface="+mj-lt"/>
              <a:buAutoNum type="arabicPeriod"/>
            </a:pPr>
            <a:endParaRPr lang="es-ES" sz="1800" dirty="0" smtClean="0"/>
          </a:p>
          <a:p>
            <a:pPr marL="425196" lvl="0" indent="-342900" algn="just">
              <a:buClr>
                <a:srgbClr val="FF3300"/>
              </a:buClr>
              <a:buFont typeface="+mj-lt"/>
              <a:buAutoNum type="arabicPeriod"/>
            </a:pPr>
            <a:r>
              <a:rPr lang="en-US" sz="1800" dirty="0" smtClean="0"/>
              <a:t>The majority of the students in the sample think that learning English is not an easy task. A small group of students think that they are not being successful in learning. This perception of difficulty may hinder their efforts to learn English (</a:t>
            </a:r>
            <a:r>
              <a:rPr lang="en-US" sz="1800" b="1" dirty="0" smtClean="0"/>
              <a:t>intrinsic demotivation)</a:t>
            </a:r>
            <a:r>
              <a:rPr lang="en-US" sz="1800" dirty="0" smtClean="0"/>
              <a:t>.   </a:t>
            </a:r>
          </a:p>
          <a:p>
            <a:pPr marL="425196" lvl="0" indent="-342900" algn="just">
              <a:buClr>
                <a:srgbClr val="FF3300"/>
              </a:buClr>
              <a:buFont typeface="+mj-lt"/>
              <a:buAutoNum type="arabicPeriod"/>
            </a:pPr>
            <a:endParaRPr lang="en-US" sz="1800" dirty="0" smtClean="0"/>
          </a:p>
          <a:p>
            <a:pPr marL="425196" lvl="0" indent="-342900" algn="just">
              <a:buClr>
                <a:srgbClr val="FF3300"/>
              </a:buClr>
              <a:buFont typeface="+mj-lt"/>
              <a:buAutoNum type="arabicPeriod"/>
            </a:pPr>
            <a:r>
              <a:rPr lang="en-US" sz="1800" dirty="0" smtClean="0"/>
              <a:t>Few teachers of the Academy may need training to improve their knowledge of the English language for effective teaching, their commitment to the students’ learning and enthusiasm, in order to foster the students’ motivation. </a:t>
            </a:r>
          </a:p>
          <a:p>
            <a:pPr marL="425196" lvl="0" indent="-342900" algn="just">
              <a:buClr>
                <a:srgbClr val="FF3300"/>
              </a:buClr>
              <a:buFont typeface="+mj-lt"/>
              <a:buAutoNum type="arabicPeriod"/>
            </a:pPr>
            <a:endParaRPr lang="es-ES" sz="1800" dirty="0" smtClean="0"/>
          </a:p>
          <a:p>
            <a:pPr algn="just"/>
            <a:endParaRPr lang="es-E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28728" y="0"/>
            <a:ext cx="7498080" cy="725470"/>
          </a:xfrm>
        </p:spPr>
        <p:txBody>
          <a:bodyPr>
            <a:normAutofit fontScale="90000"/>
          </a:bodyPr>
          <a:lstStyle/>
          <a:p>
            <a:r>
              <a:rPr lang="en-US" dirty="0" smtClean="0"/>
              <a:t>Conclusions</a:t>
            </a:r>
            <a:endParaRPr lang="en-US" dirty="0"/>
          </a:p>
        </p:txBody>
      </p:sp>
      <p:sp>
        <p:nvSpPr>
          <p:cNvPr id="3" name="2 Marcador de contenido"/>
          <p:cNvSpPr>
            <a:spLocks noGrp="1"/>
          </p:cNvSpPr>
          <p:nvPr>
            <p:ph idx="1"/>
          </p:nvPr>
        </p:nvSpPr>
        <p:spPr>
          <a:xfrm>
            <a:off x="1071538" y="1071546"/>
            <a:ext cx="7862150" cy="5072098"/>
          </a:xfrm>
          <a:solidFill>
            <a:schemeClr val="accent2">
              <a:lumMod val="20000"/>
              <a:lumOff val="80000"/>
            </a:schemeClr>
          </a:solidFill>
        </p:spPr>
        <p:txBody>
          <a:bodyPr>
            <a:noAutofit/>
          </a:bodyPr>
          <a:lstStyle/>
          <a:p>
            <a:pPr lvl="0" algn="just">
              <a:buClr>
                <a:srgbClr val="FF3300"/>
              </a:buClr>
              <a:buFont typeface="+mj-lt"/>
              <a:buAutoNum type="arabicPeriod" startAt="3"/>
            </a:pPr>
            <a:endParaRPr lang="es-ES" sz="1000" dirty="0" smtClean="0"/>
          </a:p>
          <a:p>
            <a:pPr marL="425196" indent="-342900" algn="just">
              <a:buClr>
                <a:srgbClr val="FF3300"/>
              </a:buClr>
              <a:buFont typeface="+mj-lt"/>
              <a:buAutoNum type="arabicPeriod" startAt="4"/>
            </a:pPr>
            <a:r>
              <a:rPr lang="en-US" sz="1800" dirty="0" smtClean="0"/>
              <a:t>The social aspects that affect motivation such as feeling well in the learning group, and having good relationships with the classmates and with the teacher were rated relatively well by the students, however a group of students  mentioned that these factors cause problems.</a:t>
            </a:r>
          </a:p>
          <a:p>
            <a:pPr marL="425196" indent="-342900" algn="just">
              <a:buClr>
                <a:srgbClr val="FF3300"/>
              </a:buClr>
              <a:buFont typeface="+mj-lt"/>
              <a:buAutoNum type="arabicPeriod" startAt="4"/>
            </a:pPr>
            <a:endParaRPr lang="en-US" sz="1800" dirty="0" smtClean="0"/>
          </a:p>
          <a:p>
            <a:pPr marL="425196" indent="-342900" algn="just">
              <a:buClr>
                <a:srgbClr val="FF3300"/>
              </a:buClr>
              <a:buFont typeface="+mj-lt"/>
              <a:buAutoNum type="arabicPeriod" startAt="4"/>
            </a:pPr>
            <a:r>
              <a:rPr lang="en-US" sz="1800" dirty="0" smtClean="0"/>
              <a:t>Although a small percentage of the sample of the students said that they do not like the process to learn English, the majority of students think that the teaching method is adequate and practical but somewhat boring.</a:t>
            </a:r>
          </a:p>
          <a:p>
            <a:pPr marL="425196" indent="-342900" algn="just">
              <a:buClr>
                <a:srgbClr val="FF3300"/>
              </a:buClr>
              <a:buFont typeface="+mj-lt"/>
              <a:buAutoNum type="arabicPeriod" startAt="4"/>
            </a:pPr>
            <a:endParaRPr lang="en-US" sz="1800" dirty="0" smtClean="0"/>
          </a:p>
          <a:p>
            <a:pPr marL="425196" lvl="0" indent="-342900" algn="just">
              <a:buClr>
                <a:srgbClr val="FF3300"/>
              </a:buClr>
              <a:buFont typeface="+mj-lt"/>
              <a:buAutoNum type="arabicPeriod" startAt="4"/>
            </a:pPr>
            <a:r>
              <a:rPr lang="en-US" sz="1800" dirty="0" smtClean="0"/>
              <a:t>A small group of students think that the learning environment is not very good but there is room for improvement, addressing topics with humor, accepting mistakes as a normal part of learning, setting norms for respect and tolerance and learning without fear. </a:t>
            </a:r>
            <a:endParaRPr lang="es-ES" sz="1800" dirty="0" smtClean="0"/>
          </a:p>
          <a:p>
            <a:pPr marL="425196" indent="-342900" algn="just">
              <a:buClr>
                <a:srgbClr val="FF3300"/>
              </a:buClr>
              <a:buFont typeface="+mj-lt"/>
              <a:buAutoNum type="arabicPeriod" startAt="4"/>
            </a:pPr>
            <a:endParaRPr lang="en-US" sz="1800" dirty="0" smtClean="0"/>
          </a:p>
          <a:p>
            <a:pPr marL="425196" indent="-342900" algn="just">
              <a:buClr>
                <a:srgbClr val="FF3300"/>
              </a:buClr>
              <a:buNone/>
            </a:pPr>
            <a:endParaRPr lang="es-ES" sz="1800" dirty="0" smtClean="0"/>
          </a:p>
          <a:p>
            <a:pPr marL="425196" indent="-342900" algn="just">
              <a:buClr>
                <a:srgbClr val="FF3300"/>
              </a:buClr>
              <a:buFont typeface="+mj-lt"/>
              <a:buAutoNum type="arabicPeriod" startAt="3"/>
            </a:pPr>
            <a:endParaRPr lang="es-E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57290" y="0"/>
            <a:ext cx="7498080" cy="714356"/>
          </a:xfrm>
        </p:spPr>
        <p:txBody>
          <a:bodyPr>
            <a:normAutofit fontScale="90000"/>
          </a:bodyPr>
          <a:lstStyle/>
          <a:p>
            <a:r>
              <a:rPr lang="en-US" dirty="0" smtClean="0"/>
              <a:t>Conclusions</a:t>
            </a:r>
            <a:endParaRPr lang="en-US" dirty="0"/>
          </a:p>
        </p:txBody>
      </p:sp>
      <p:sp>
        <p:nvSpPr>
          <p:cNvPr id="3" name="2 Marcador de contenido"/>
          <p:cNvSpPr>
            <a:spLocks noGrp="1"/>
          </p:cNvSpPr>
          <p:nvPr>
            <p:ph idx="1"/>
          </p:nvPr>
        </p:nvSpPr>
        <p:spPr>
          <a:xfrm>
            <a:off x="1071538" y="785794"/>
            <a:ext cx="7858180" cy="5072098"/>
          </a:xfrm>
          <a:solidFill>
            <a:schemeClr val="accent2">
              <a:lumMod val="20000"/>
              <a:lumOff val="80000"/>
            </a:schemeClr>
          </a:solidFill>
        </p:spPr>
        <p:txBody>
          <a:bodyPr>
            <a:noAutofit/>
          </a:bodyPr>
          <a:lstStyle/>
          <a:p>
            <a:pPr marL="425196" indent="-342900" algn="just">
              <a:buClr>
                <a:srgbClr val="FF3300"/>
              </a:buClr>
              <a:buFont typeface="+mj-lt"/>
              <a:buAutoNum type="arabicPeriod" startAt="7"/>
            </a:pPr>
            <a:endParaRPr lang="es-ES" sz="1800" dirty="0" smtClean="0"/>
          </a:p>
          <a:p>
            <a:pPr marL="425196" lvl="0" indent="-342900" algn="just">
              <a:buClr>
                <a:srgbClr val="FF3300"/>
              </a:buClr>
              <a:buFont typeface="+mj-lt"/>
              <a:buAutoNum type="arabicPeriod" startAt="7"/>
            </a:pPr>
            <a:r>
              <a:rPr lang="en-US" sz="1800" dirty="0" smtClean="0"/>
              <a:t>The relevance and adequacy of the books and materials used in the Academy is an area of concern in order to make them more meaningful for the students and foster their learning of the English language.</a:t>
            </a:r>
            <a:endParaRPr lang="es-ES" sz="1800" dirty="0" smtClean="0"/>
          </a:p>
          <a:p>
            <a:pPr marL="425196" indent="-342900" algn="just">
              <a:buClr>
                <a:srgbClr val="FF3300"/>
              </a:buClr>
              <a:buFont typeface="+mj-lt"/>
              <a:buAutoNum type="arabicPeriod" startAt="7"/>
            </a:pPr>
            <a:endParaRPr lang="es-ES" sz="1800" dirty="0" smtClean="0"/>
          </a:p>
          <a:p>
            <a:pPr marL="425196" lvl="0" indent="-342900" algn="just">
              <a:buClr>
                <a:srgbClr val="FF3300"/>
              </a:buClr>
              <a:buFont typeface="+mj-lt"/>
              <a:buAutoNum type="arabicPeriod" startAt="7"/>
            </a:pPr>
            <a:r>
              <a:rPr lang="en-US" sz="1800" dirty="0" smtClean="0"/>
              <a:t>The infrastructure of the Academy is another area of concern, especially what is related to the environment in the classrooms, cleanliness, the infrastructure of the laboratory and the use of the audio-visual equipment.  </a:t>
            </a:r>
          </a:p>
          <a:p>
            <a:pPr lvl="0" algn="just">
              <a:buClr>
                <a:srgbClr val="FF3300"/>
              </a:buClr>
              <a:buFont typeface="+mj-lt"/>
              <a:buAutoNum type="arabicPeriod" startAt="7"/>
            </a:pPr>
            <a:endParaRPr lang="es-ES" sz="1000" dirty="0" smtClean="0"/>
          </a:p>
          <a:p>
            <a:pPr marL="425196" indent="-342900" algn="just">
              <a:buClr>
                <a:srgbClr val="FF3300"/>
              </a:buClr>
              <a:buFont typeface="+mj-lt"/>
              <a:buAutoNum type="arabicPeriod" startAt="7"/>
            </a:pPr>
            <a:r>
              <a:rPr lang="en-US" sz="1800" dirty="0" smtClean="0"/>
              <a:t>The students show a high level of resilience towards demotives caused by teachers. However, many students do feel demotivated for these reasons and it is important to work on these issues. </a:t>
            </a:r>
          </a:p>
          <a:p>
            <a:pPr marL="425196" indent="-342900" algn="just">
              <a:buClr>
                <a:srgbClr val="FF3300"/>
              </a:buClr>
              <a:buFont typeface="+mj-lt"/>
              <a:buAutoNum type="arabicPeriod" startAt="7"/>
            </a:pPr>
            <a:endParaRPr lang="en-US" sz="1800" dirty="0" smtClean="0"/>
          </a:p>
          <a:p>
            <a:pPr marL="425196" indent="-342900" algn="just">
              <a:buClr>
                <a:srgbClr val="FF3300"/>
              </a:buClr>
              <a:buFont typeface="+mj-lt"/>
              <a:buAutoNum type="arabicPeriod" startAt="7"/>
            </a:pPr>
            <a:r>
              <a:rPr lang="en-US" sz="1800" dirty="0" smtClean="0"/>
              <a:t>The teachers need to acquire motivation skills and implement strategies in order to promote motivation among the students to achieve successful second language learning results.</a:t>
            </a:r>
            <a:endParaRPr lang="es-ES" sz="1800" dirty="0" smtClean="0"/>
          </a:p>
          <a:p>
            <a:pPr marL="425196" indent="-342900" algn="just">
              <a:buClr>
                <a:srgbClr val="FF3300"/>
              </a:buClr>
              <a:buFont typeface="+mj-lt"/>
              <a:buAutoNum type="arabicPeriod" startAt="7"/>
            </a:pPr>
            <a:endParaRPr lang="es-E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0"/>
            <a:ext cx="7498080" cy="1143000"/>
          </a:xfrm>
        </p:spPr>
        <p:txBody>
          <a:bodyPr/>
          <a:lstStyle/>
          <a:p>
            <a:r>
              <a:rPr lang="en-US" dirty="0" smtClean="0"/>
              <a:t>Recommendations</a:t>
            </a:r>
            <a:endParaRPr lang="en-US" dirty="0"/>
          </a:p>
        </p:txBody>
      </p:sp>
      <p:sp>
        <p:nvSpPr>
          <p:cNvPr id="3" name="2 Marcador de contenido"/>
          <p:cNvSpPr>
            <a:spLocks noGrp="1"/>
          </p:cNvSpPr>
          <p:nvPr>
            <p:ph idx="1"/>
          </p:nvPr>
        </p:nvSpPr>
        <p:spPr>
          <a:xfrm>
            <a:off x="1142976" y="928670"/>
            <a:ext cx="7790712" cy="5715040"/>
          </a:xfrm>
          <a:solidFill>
            <a:schemeClr val="accent1">
              <a:lumMod val="20000"/>
              <a:lumOff val="80000"/>
            </a:schemeClr>
          </a:solidFill>
        </p:spPr>
        <p:txBody>
          <a:bodyPr>
            <a:noAutofit/>
          </a:bodyPr>
          <a:lstStyle/>
          <a:p>
            <a:pPr algn="just">
              <a:buClr>
                <a:srgbClr val="FF3300"/>
              </a:buClr>
              <a:buNone/>
              <a:tabLst>
                <a:tab pos="87313" algn="l"/>
              </a:tabLst>
            </a:pPr>
            <a:r>
              <a:rPr lang="en-US" sz="1800" dirty="0" smtClean="0"/>
              <a:t>Based on the results, the following recommendations are stated: </a:t>
            </a:r>
          </a:p>
          <a:p>
            <a:pPr marL="596646" lvl="0" indent="-514350" algn="just">
              <a:buClr>
                <a:srgbClr val="FF3300"/>
              </a:buClr>
              <a:buFont typeface="+mj-lt"/>
              <a:buAutoNum type="arabicPeriod"/>
            </a:pPr>
            <a:r>
              <a:rPr lang="en-US" sz="1800" dirty="0" smtClean="0"/>
              <a:t>It is advisable to work with the students who do not like the English language in order to promote better levels of acceptance for successful learning.  The teachers must be trained so that they will be able to transfer to the students a positive attitude towards the English language.</a:t>
            </a:r>
          </a:p>
          <a:p>
            <a:pPr marL="596646" indent="-514350" algn="just">
              <a:buClr>
                <a:srgbClr val="FF3300"/>
              </a:buClr>
              <a:buFont typeface="+mj-lt"/>
              <a:buAutoNum type="arabicPeriod"/>
            </a:pPr>
            <a:endParaRPr lang="es-ES" sz="1800" dirty="0" smtClean="0"/>
          </a:p>
          <a:p>
            <a:pPr marL="596646" lvl="0" indent="-514350" algn="just">
              <a:buClr>
                <a:srgbClr val="FF3300"/>
              </a:buClr>
              <a:buFont typeface="+mj-lt"/>
              <a:buAutoNum type="arabicPeriod"/>
            </a:pPr>
            <a:r>
              <a:rPr lang="en-US" sz="1800" dirty="0" smtClean="0"/>
              <a:t>Teachers should implement a complete set of motivational strategies with the students (30%) who feel that learning English is not an easy task or a motivating activity for them and those who are not willing to make an effort to learn English to promote the learners’ language related values and enhance their interest in learning. </a:t>
            </a:r>
          </a:p>
          <a:p>
            <a:pPr marL="596646" lvl="0" indent="-514350" algn="just">
              <a:buClr>
                <a:srgbClr val="FF3300"/>
              </a:buClr>
              <a:buFont typeface="+mj-lt"/>
              <a:buAutoNum type="arabicPeriod"/>
            </a:pPr>
            <a:endParaRPr lang="en-US" sz="1800" dirty="0" smtClean="0"/>
          </a:p>
          <a:p>
            <a:pPr marL="596646" indent="-514350" algn="just">
              <a:buClr>
                <a:srgbClr val="FF3300"/>
              </a:buClr>
              <a:buFont typeface="+mj-lt"/>
              <a:buAutoNum type="arabicPeriod"/>
            </a:pPr>
            <a:r>
              <a:rPr lang="en-US" sz="1800" dirty="0" smtClean="0"/>
              <a:t>The Director may carry out a performance assessment of the teachers of the Academy in order to determine their areas for improvement and training needs. All the teachers should be trained on motivational strategies in order to apply them with their students</a:t>
            </a:r>
          </a:p>
          <a:p>
            <a:pPr marL="596646" lvl="0" indent="-514350" algn="just">
              <a:buClr>
                <a:srgbClr val="FF3300"/>
              </a:buClr>
              <a:buFont typeface="+mj-lt"/>
              <a:buAutoNum type="arabicPeriod"/>
            </a:pPr>
            <a:endParaRPr lang="en-US" sz="1800" dirty="0" smtClean="0"/>
          </a:p>
          <a:p>
            <a:pPr marL="596646" indent="-514350" algn="just">
              <a:buClr>
                <a:srgbClr val="FF3300"/>
              </a:buClr>
              <a:buNone/>
            </a:pPr>
            <a:r>
              <a:rPr lang="en-US" sz="1800" dirty="0" smtClean="0"/>
              <a:t> </a:t>
            </a:r>
          </a:p>
          <a:p>
            <a:pPr marL="596646" indent="-514350" algn="just">
              <a:buClr>
                <a:srgbClr val="FF3300"/>
              </a:buClr>
              <a:buFont typeface="+mj-lt"/>
              <a:buAutoNum type="arabicPeriod"/>
            </a:pPr>
            <a:endParaRPr lang="en-US" sz="1800" dirty="0" smtClean="0"/>
          </a:p>
          <a:p>
            <a:pPr lvl="0" algn="just">
              <a:buClr>
                <a:srgbClr val="FF3300"/>
              </a:buClr>
              <a:buFont typeface="Wingdings" pitchFamily="2" charset="2"/>
              <a:buChar char="v"/>
            </a:pPr>
            <a:endParaRPr lang="es-ES" sz="1800" dirty="0" smtClean="0"/>
          </a:p>
          <a:p>
            <a:pPr lvl="0" algn="just">
              <a:buClr>
                <a:srgbClr val="FF3300"/>
              </a:buClr>
              <a:buFont typeface="Wingdings" pitchFamily="2" charset="2"/>
              <a:buChar char="v"/>
            </a:pPr>
            <a:endParaRPr lang="es-ES" sz="1800" dirty="0" smtClean="0"/>
          </a:p>
          <a:p>
            <a:pPr algn="just">
              <a:buClr>
                <a:srgbClr val="FF3300"/>
              </a:buClr>
              <a:buFont typeface="Wingdings" pitchFamily="2" charset="2"/>
              <a:buChar char="v"/>
            </a:pPr>
            <a:endParaRPr lang="es-E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796908"/>
          </a:xfrm>
        </p:spPr>
        <p:txBody>
          <a:bodyPr/>
          <a:lstStyle/>
          <a:p>
            <a:r>
              <a:rPr lang="en-US" dirty="0" smtClean="0"/>
              <a:t>Recommendations</a:t>
            </a:r>
            <a:endParaRPr lang="en-US" dirty="0"/>
          </a:p>
        </p:txBody>
      </p:sp>
      <p:sp>
        <p:nvSpPr>
          <p:cNvPr id="3" name="2 Marcador de contenido"/>
          <p:cNvSpPr>
            <a:spLocks noGrp="1"/>
          </p:cNvSpPr>
          <p:nvPr>
            <p:ph idx="1"/>
          </p:nvPr>
        </p:nvSpPr>
        <p:spPr>
          <a:xfrm>
            <a:off x="1071538" y="1071546"/>
            <a:ext cx="7862150" cy="5572164"/>
          </a:xfrm>
          <a:solidFill>
            <a:schemeClr val="accent1">
              <a:lumMod val="20000"/>
              <a:lumOff val="80000"/>
            </a:schemeClr>
          </a:solidFill>
        </p:spPr>
        <p:txBody>
          <a:bodyPr>
            <a:noAutofit/>
          </a:bodyPr>
          <a:lstStyle/>
          <a:p>
            <a:pPr marL="423863" indent="-342900" algn="just">
              <a:buClr>
                <a:srgbClr val="FF3300"/>
              </a:buClr>
              <a:buFont typeface="+mj-lt"/>
              <a:buAutoNum type="arabicPeriod" startAt="4"/>
            </a:pPr>
            <a:r>
              <a:rPr lang="en-US" sz="1800" dirty="0" smtClean="0"/>
              <a:t>The teachers can improve the social aspects that affect motivation by applying strategies to build the learners’ confidence and help diminish language anxiety by removing or reducing the anxiety provoking elements in the learning environment.</a:t>
            </a:r>
            <a:endParaRPr lang="es-ES" sz="1800" dirty="0" smtClean="0"/>
          </a:p>
          <a:p>
            <a:pPr marL="423863" indent="-342900" algn="just">
              <a:buClr>
                <a:srgbClr val="FF3300"/>
              </a:buClr>
              <a:buFont typeface="+mj-lt"/>
              <a:buAutoNum type="arabicPeriod" startAt="4"/>
            </a:pPr>
            <a:endParaRPr lang="en-US" sz="1800" dirty="0" smtClean="0"/>
          </a:p>
          <a:p>
            <a:pPr marL="423863" indent="-342900" algn="just">
              <a:buClr>
                <a:srgbClr val="FF3300"/>
              </a:buClr>
              <a:buFont typeface="+mj-lt"/>
              <a:buAutoNum type="arabicPeriod" startAt="4"/>
            </a:pPr>
            <a:r>
              <a:rPr lang="en-US" sz="1800" dirty="0" smtClean="0"/>
              <a:t>The Academic Coordinator should analyze the teaching methodology of the Academy in order to make it easier for the students to learn English and change their perception of difficulty, so that they are able to obtain successful results. </a:t>
            </a:r>
            <a:endParaRPr lang="es-ES" sz="1800" dirty="0" smtClean="0"/>
          </a:p>
          <a:p>
            <a:pPr marL="423863" indent="-342900" algn="just">
              <a:buClr>
                <a:srgbClr val="FF3300"/>
              </a:buClr>
              <a:buFont typeface="+mj-lt"/>
              <a:buAutoNum type="arabicPeriod" startAt="4"/>
            </a:pPr>
            <a:endParaRPr lang="en-US" sz="1800" dirty="0" smtClean="0"/>
          </a:p>
          <a:p>
            <a:pPr marL="423863" lvl="0" indent="-342900" algn="just">
              <a:buClr>
                <a:srgbClr val="FF3300"/>
              </a:buClr>
              <a:buFont typeface="+mj-lt"/>
              <a:buAutoNum type="arabicPeriod" startAt="4"/>
            </a:pPr>
            <a:r>
              <a:rPr lang="en-US" sz="1800" dirty="0" smtClean="0"/>
              <a:t>The teachers can help to improve the learning environment by applying strategies to create a pleasant and supportive atmosphere in the classroom, setting norms for respect and tolerance and creating a safe space for learning.</a:t>
            </a:r>
          </a:p>
          <a:p>
            <a:pPr marL="423863" lvl="0" indent="-342900" algn="just">
              <a:buClr>
                <a:srgbClr val="FF3300"/>
              </a:buClr>
              <a:buFont typeface="+mj-lt"/>
              <a:buAutoNum type="arabicPeriod" startAt="4"/>
            </a:pPr>
            <a:endParaRPr lang="en-US" sz="1800" dirty="0" smtClean="0"/>
          </a:p>
          <a:p>
            <a:pPr marL="423863" indent="-342900" algn="just">
              <a:buClr>
                <a:srgbClr val="FF3300"/>
              </a:buClr>
              <a:buFont typeface="+mj-lt"/>
              <a:buAutoNum type="arabicPeriod" startAt="4"/>
            </a:pPr>
            <a:endParaRPr lang="en-US" sz="1800" dirty="0" smtClean="0"/>
          </a:p>
          <a:p>
            <a:pPr marL="423863" indent="-342900" algn="just">
              <a:buClr>
                <a:srgbClr val="FF3300"/>
              </a:buClr>
              <a:buFont typeface="+mj-lt"/>
              <a:buAutoNum type="arabicPeriod" startAt="4"/>
            </a:pPr>
            <a:endParaRPr lang="en-US" sz="1800" dirty="0" smtClean="0"/>
          </a:p>
          <a:p>
            <a:pPr marL="425196" lvl="0" indent="-342900" algn="just">
              <a:buClr>
                <a:srgbClr val="FF3300"/>
              </a:buClr>
              <a:buFont typeface="+mj-lt"/>
              <a:buAutoNum type="arabicPeriod" startAt="4"/>
            </a:pPr>
            <a:endParaRPr lang="es-ES" sz="1800" dirty="0" smtClean="0"/>
          </a:p>
          <a:p>
            <a:pPr algn="just">
              <a:buClr>
                <a:srgbClr val="FF3300"/>
              </a:buClr>
              <a:buFont typeface="Wingdings" pitchFamily="2" charset="2"/>
              <a:buChar char="v"/>
            </a:pPr>
            <a:endParaRPr lang="es-E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57290" y="0"/>
            <a:ext cx="7498080" cy="868346"/>
          </a:xfrm>
        </p:spPr>
        <p:txBody>
          <a:bodyPr/>
          <a:lstStyle/>
          <a:p>
            <a:r>
              <a:rPr lang="en-US" dirty="0" smtClean="0"/>
              <a:t>Recommendations</a:t>
            </a:r>
            <a:endParaRPr lang="en-US" dirty="0"/>
          </a:p>
        </p:txBody>
      </p:sp>
      <p:sp>
        <p:nvSpPr>
          <p:cNvPr id="3" name="2 Marcador de contenido"/>
          <p:cNvSpPr>
            <a:spLocks noGrp="1"/>
          </p:cNvSpPr>
          <p:nvPr>
            <p:ph idx="1"/>
          </p:nvPr>
        </p:nvSpPr>
        <p:spPr>
          <a:xfrm>
            <a:off x="1071538" y="857232"/>
            <a:ext cx="7862150" cy="5786478"/>
          </a:xfrm>
          <a:solidFill>
            <a:schemeClr val="accent1">
              <a:lumMod val="20000"/>
              <a:lumOff val="80000"/>
            </a:schemeClr>
          </a:solidFill>
        </p:spPr>
        <p:txBody>
          <a:bodyPr>
            <a:noAutofit/>
          </a:bodyPr>
          <a:lstStyle/>
          <a:p>
            <a:pPr marL="425196" lvl="0" indent="-342900" algn="just">
              <a:buClr>
                <a:srgbClr val="FF3300"/>
              </a:buClr>
              <a:buFont typeface="+mj-lt"/>
              <a:buAutoNum type="arabicPeriod" startAt="8"/>
            </a:pPr>
            <a:endParaRPr lang="en-US" sz="800" dirty="0" smtClean="0"/>
          </a:p>
          <a:p>
            <a:pPr marL="425196" lvl="0" indent="-342900" algn="just">
              <a:buClr>
                <a:srgbClr val="FF3300"/>
              </a:buClr>
              <a:buFont typeface="+mj-lt"/>
              <a:buAutoNum type="arabicPeriod" startAt="8"/>
            </a:pPr>
            <a:endParaRPr lang="en-US" sz="1800" dirty="0" smtClean="0"/>
          </a:p>
          <a:p>
            <a:pPr marL="425196" lvl="0" indent="-342900" algn="just">
              <a:buClr>
                <a:srgbClr val="FF3300"/>
              </a:buClr>
              <a:buFont typeface="+mj-lt"/>
              <a:buAutoNum type="arabicPeriod" startAt="7"/>
            </a:pPr>
            <a:r>
              <a:rPr lang="en-US" sz="1800" dirty="0" smtClean="0"/>
              <a:t>The Academic Coordinator should perform a complete review of the books and materials used in the different courses provided, in order to use more updated materials with contents that are relevant for the students, which can be applied in their daily lives.  </a:t>
            </a:r>
          </a:p>
          <a:p>
            <a:pPr marL="425196" lvl="0" indent="-342900" algn="just">
              <a:buClr>
                <a:srgbClr val="FF3300"/>
              </a:buClr>
              <a:buFont typeface="+mj-lt"/>
              <a:buAutoNum type="arabicPeriod" startAt="7"/>
            </a:pPr>
            <a:endParaRPr lang="en-US" sz="1800" dirty="0" smtClean="0"/>
          </a:p>
          <a:p>
            <a:pPr marL="425196" indent="-342900" algn="just">
              <a:buClr>
                <a:srgbClr val="FF3300"/>
              </a:buClr>
              <a:buFont typeface="+mj-lt"/>
              <a:buAutoNum type="arabicPeriod" startAt="7"/>
            </a:pPr>
            <a:r>
              <a:rPr lang="en-US" sz="1800" dirty="0" smtClean="0"/>
              <a:t>The Academy should continue taking steps to improve the infrastructure, especially the infrastructure of the laboratory, ensuring that all the computers and the audio-visual equipment work properly to ease the work of the teachers and improve the learning process of the students. </a:t>
            </a:r>
          </a:p>
          <a:p>
            <a:pPr marL="425196" indent="-342900" algn="just">
              <a:buClr>
                <a:srgbClr val="FF3300"/>
              </a:buClr>
              <a:buFont typeface="+mj-lt"/>
              <a:buAutoNum type="arabicPeriod" startAt="7"/>
            </a:pPr>
            <a:endParaRPr lang="en-US" sz="1800" dirty="0" smtClean="0"/>
          </a:p>
          <a:p>
            <a:pPr marL="425196" lvl="0" indent="-342900" algn="just">
              <a:buClr>
                <a:srgbClr val="FF3300"/>
              </a:buClr>
              <a:buFont typeface="+mj-lt"/>
              <a:buAutoNum type="arabicPeriod" startAt="7"/>
            </a:pPr>
            <a:r>
              <a:rPr lang="en-US" sz="1800" dirty="0" smtClean="0"/>
              <a:t>The teachers and the administration of the Academy can foster the motivation of the students by reducing demotives to a minimum and applying strategies to increase students’ motivation and their self-motivating capacities.</a:t>
            </a:r>
          </a:p>
          <a:p>
            <a:pPr marL="425196" lvl="0" indent="-342900" algn="just">
              <a:buClr>
                <a:srgbClr val="FF3300"/>
              </a:buClr>
              <a:buFont typeface="+mj-lt"/>
              <a:buAutoNum type="arabicPeriod" startAt="7"/>
            </a:pPr>
            <a:endParaRPr lang="en-US" sz="1800" dirty="0" smtClean="0"/>
          </a:p>
          <a:p>
            <a:pPr marL="425196" lvl="0" indent="-342900" algn="just">
              <a:buClr>
                <a:srgbClr val="FF3300"/>
              </a:buClr>
              <a:buFont typeface="+mj-lt"/>
              <a:buAutoNum type="arabicPeriod" startAt="7"/>
            </a:pPr>
            <a:r>
              <a:rPr lang="en-US" sz="1800" dirty="0" smtClean="0"/>
              <a:t>All the teachers should be trained on motivational strategies in order to apply them with their students as a continuous process to enhance the learning experience and promote the success of the students in learning English. </a:t>
            </a:r>
          </a:p>
          <a:p>
            <a:pPr marL="425196" lvl="0" indent="-342900" algn="just">
              <a:buClr>
                <a:srgbClr val="FF3300"/>
              </a:buClr>
              <a:buNone/>
            </a:pPr>
            <a:endParaRPr lang="en-US" sz="1800" dirty="0" smtClean="0"/>
          </a:p>
          <a:p>
            <a:pPr marL="425196" lvl="0" indent="-342900" algn="just">
              <a:buClr>
                <a:srgbClr val="FF3300"/>
              </a:buClr>
              <a:buFont typeface="+mj-lt"/>
              <a:buAutoNum type="arabicPeriod" startAt="7"/>
            </a:pPr>
            <a:endParaRPr lang="es-ES" sz="1800" dirty="0" smtClean="0"/>
          </a:p>
          <a:p>
            <a:pPr algn="just">
              <a:buClr>
                <a:srgbClr val="FF3300"/>
              </a:buClr>
              <a:buNone/>
            </a:pPr>
            <a:endParaRPr lang="es-E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a:xfrm>
            <a:off x="1142976" y="1285860"/>
            <a:ext cx="7790712" cy="4962540"/>
          </a:xfrm>
          <a:gradFill>
            <a:gsLst>
              <a:gs pos="0">
                <a:srgbClr val="FFEFD1"/>
              </a:gs>
              <a:gs pos="64999">
                <a:srgbClr val="F0EBD5"/>
              </a:gs>
              <a:gs pos="100000">
                <a:srgbClr val="D1C39F"/>
              </a:gs>
            </a:gsLst>
            <a:lin ang="5400000" scaled="0"/>
          </a:gradFill>
        </p:spPr>
        <p:txBody>
          <a:bodyPr>
            <a:normAutofit lnSpcReduction="10000"/>
          </a:bodyPr>
          <a:lstStyle/>
          <a:p>
            <a:pPr marL="0" indent="0">
              <a:buNone/>
            </a:pPr>
            <a:r>
              <a:rPr lang="en-US" sz="1800" b="1" dirty="0" smtClean="0">
                <a:solidFill>
                  <a:srgbClr val="FF3300"/>
                </a:solidFill>
              </a:rPr>
              <a:t>Aim</a:t>
            </a:r>
            <a:r>
              <a:rPr lang="en-US" sz="1800" dirty="0" smtClean="0">
                <a:solidFill>
                  <a:srgbClr val="FF3300"/>
                </a:solidFill>
              </a:rPr>
              <a:t>:  </a:t>
            </a:r>
            <a:r>
              <a:rPr lang="en-US" sz="1800" dirty="0" smtClean="0"/>
              <a:t>to provide the teachers of the Benedict School of Languages, Villa Flora, with a three-day workshop to learn a complete set of motivational strategies to enhancing the learning experience of the students and ensure their success at learning English. </a:t>
            </a:r>
          </a:p>
          <a:p>
            <a:r>
              <a:rPr lang="en-US" sz="1800" b="1" dirty="0" smtClean="0"/>
              <a:t>Time frame for the workshop</a:t>
            </a:r>
            <a:r>
              <a:rPr lang="en-US" sz="1800" dirty="0" smtClean="0"/>
              <a:t>:  3 days</a:t>
            </a:r>
          </a:p>
          <a:p>
            <a:r>
              <a:rPr lang="en-US" sz="1800" b="1" dirty="0" smtClean="0"/>
              <a:t>Number of participants:  </a:t>
            </a:r>
            <a:r>
              <a:rPr lang="en-US" sz="1800" dirty="0" smtClean="0"/>
              <a:t>Min 10  -  Max 30</a:t>
            </a:r>
          </a:p>
          <a:p>
            <a:r>
              <a:rPr lang="en-US" sz="1800" b="1" dirty="0" smtClean="0"/>
              <a:t>Skill level of the participants</a:t>
            </a:r>
            <a:r>
              <a:rPr lang="en-US" sz="1800" dirty="0" smtClean="0"/>
              <a:t>:  the workshop will be useful to English teachers.</a:t>
            </a:r>
          </a:p>
          <a:p>
            <a:pPr>
              <a:buNone/>
            </a:pPr>
            <a:r>
              <a:rPr lang="en-US" sz="1800" b="1" dirty="0" smtClean="0">
                <a:solidFill>
                  <a:srgbClr val="FF3300"/>
                </a:solidFill>
              </a:rPr>
              <a:t>Workshop structure</a:t>
            </a:r>
          </a:p>
          <a:p>
            <a:r>
              <a:rPr lang="en-US" sz="1800" dirty="0" smtClean="0"/>
              <a:t>Warm-up</a:t>
            </a:r>
          </a:p>
          <a:p>
            <a:r>
              <a:rPr lang="en-US" sz="1800" dirty="0" smtClean="0"/>
              <a:t>Presentation of strategies </a:t>
            </a:r>
          </a:p>
          <a:p>
            <a:r>
              <a:rPr lang="en-US" sz="1800" dirty="0" smtClean="0"/>
              <a:t>Group work</a:t>
            </a:r>
          </a:p>
          <a:p>
            <a:r>
              <a:rPr lang="en-US" sz="1800" dirty="0" smtClean="0"/>
              <a:t>Role plays</a:t>
            </a:r>
          </a:p>
          <a:p>
            <a:r>
              <a:rPr lang="en-US" sz="1800" dirty="0" smtClean="0"/>
              <a:t>Practice of a demonstrative class using motivation techniques and strategies.</a:t>
            </a:r>
          </a:p>
          <a:p>
            <a:r>
              <a:rPr lang="en-US" sz="1800" dirty="0" smtClean="0"/>
              <a:t>Evaluation at the end of the workshop</a:t>
            </a:r>
          </a:p>
          <a:p>
            <a:pPr marL="0" indent="0">
              <a:buNone/>
            </a:pPr>
            <a:endParaRPr lang="en-US" sz="1800" dirty="0" smtClean="0"/>
          </a:p>
          <a:p>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wipe(down)">
                                      <p:cBhvr>
                                        <p:cTn id="13" dur="500"/>
                                        <p:tgtEl>
                                          <p:spTgt spid="3">
                                            <p:bg/>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00"/>
                                        <p:tgtEl>
                                          <p:spTgt spid="3">
                                            <p:txEl>
                                              <p:pRg st="0" end="0"/>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00"/>
                                        <p:tgtEl>
                                          <p:spTgt spid="3">
                                            <p:txEl>
                                              <p:pRg st="3" end="3"/>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down)">
                                      <p:cBhvr>
                                        <p:cTn id="28" dur="500"/>
                                        <p:tgtEl>
                                          <p:spTgt spid="3">
                                            <p:txEl>
                                              <p:pRg st="4" end="4"/>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down)">
                                      <p:cBhvr>
                                        <p:cTn id="31" dur="500"/>
                                        <p:tgtEl>
                                          <p:spTgt spid="3">
                                            <p:txEl>
                                              <p:pRg st="5" end="5"/>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down)">
                                      <p:cBhvr>
                                        <p:cTn id="34" dur="500"/>
                                        <p:tgtEl>
                                          <p:spTgt spid="3">
                                            <p:txEl>
                                              <p:pRg st="6" end="6"/>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wipe(down)">
                                      <p:cBhvr>
                                        <p:cTn id="40" dur="500"/>
                                        <p:tgtEl>
                                          <p:spTgt spid="3">
                                            <p:txEl>
                                              <p:pRg st="8" end="8"/>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wipe(down)">
                                      <p:cBhvr>
                                        <p:cTn id="43" dur="500"/>
                                        <p:tgtEl>
                                          <p:spTgt spid="3">
                                            <p:txEl>
                                              <p:pRg st="9" end="9"/>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wipe(down)">
                                      <p:cBhvr>
                                        <p:cTn id="4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Methodology</a:t>
            </a:r>
            <a:endParaRPr lang="en-US"/>
          </a:p>
        </p:txBody>
      </p:sp>
      <p:sp>
        <p:nvSpPr>
          <p:cNvPr id="3" name="2 Marcador de contenido"/>
          <p:cNvSpPr>
            <a:spLocks noGrp="1"/>
          </p:cNvSpPr>
          <p:nvPr>
            <p:ph idx="1"/>
          </p:nvPr>
        </p:nvSpPr>
        <p:spPr/>
        <p:txBody>
          <a:bodyPr>
            <a:normAutofit/>
          </a:bodyPr>
          <a:lstStyle/>
          <a:p>
            <a:pPr marL="87313" indent="-4763" algn="just">
              <a:buNone/>
            </a:pPr>
            <a:r>
              <a:rPr lang="en-US" dirty="0" smtClean="0"/>
              <a:t>This document was prepared using a combination of Quantitative and Qualitative research. </a:t>
            </a:r>
          </a:p>
          <a:p>
            <a:pPr marL="87313" indent="-4763" algn="just">
              <a:buNone/>
            </a:pPr>
            <a:r>
              <a:rPr lang="en-US" dirty="0" smtClean="0"/>
              <a:t> A survey was applied to a sample of </a:t>
            </a:r>
            <a:r>
              <a:rPr lang="en-US" dirty="0" smtClean="0">
                <a:solidFill>
                  <a:srgbClr val="FF3300"/>
                </a:solidFill>
              </a:rPr>
              <a:t>83</a:t>
            </a:r>
            <a:r>
              <a:rPr lang="en-US" dirty="0" smtClean="0"/>
              <a:t> students among the population of 212 students that attend the English courses at the Benedict School of Languages, Villa Flora, in Quito, to measure their attitudes, behaviors and perceptions.</a:t>
            </a:r>
          </a:p>
          <a:p>
            <a:pPr marL="87313" indent="-4763" algn="just">
              <a:buNone/>
            </a:pPr>
            <a:endParaRPr lang="en-US" dirty="0" smtClean="0"/>
          </a:p>
          <a:p>
            <a:pPr algn="just">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n-US" sz="3200" dirty="0" smtClean="0"/>
              <a:t>SECOND LANGUAGE LEARNING</a:t>
            </a:r>
            <a:r>
              <a:rPr lang="es-ES" sz="3200" dirty="0" smtClean="0"/>
              <a:t/>
            </a:r>
            <a:br>
              <a:rPr lang="es-ES" sz="3200" dirty="0" smtClean="0"/>
            </a:br>
            <a:endParaRPr lang="es-ES" sz="3200" dirty="0"/>
          </a:p>
        </p:txBody>
      </p:sp>
      <p:sp>
        <p:nvSpPr>
          <p:cNvPr id="3" name="2 Marcador de contenido"/>
          <p:cNvSpPr>
            <a:spLocks noGrp="1"/>
          </p:cNvSpPr>
          <p:nvPr>
            <p:ph idx="1"/>
          </p:nvPr>
        </p:nvSpPr>
        <p:spPr/>
        <p:txBody>
          <a:bodyPr>
            <a:normAutofit fontScale="92500" lnSpcReduction="10000"/>
          </a:bodyPr>
          <a:lstStyle/>
          <a:p>
            <a:pPr>
              <a:buClr>
                <a:srgbClr val="FF3300"/>
              </a:buClr>
              <a:buFont typeface="Wingdings" pitchFamily="2" charset="2"/>
              <a:buChar char="Ø"/>
            </a:pPr>
            <a:r>
              <a:rPr lang="en-US" dirty="0" smtClean="0">
                <a:solidFill>
                  <a:srgbClr val="FF3300"/>
                </a:solidFill>
              </a:rPr>
              <a:t>Second language acquisition </a:t>
            </a:r>
            <a:r>
              <a:rPr lang="en-US" dirty="0" smtClean="0"/>
              <a:t>or </a:t>
            </a:r>
            <a:r>
              <a:rPr lang="en-US" b="1" dirty="0" smtClean="0"/>
              <a:t>second language learning</a:t>
            </a:r>
            <a:r>
              <a:rPr lang="en-US" dirty="0" smtClean="0"/>
              <a:t> is the process by which people learn a second language. </a:t>
            </a:r>
          </a:p>
          <a:p>
            <a:pPr>
              <a:buClr>
                <a:srgbClr val="FF3300"/>
              </a:buClr>
              <a:buFont typeface="Wingdings" pitchFamily="2" charset="2"/>
              <a:buChar char="Ø"/>
            </a:pPr>
            <a:endParaRPr lang="en-US" dirty="0" smtClean="0"/>
          </a:p>
          <a:p>
            <a:pPr>
              <a:buClr>
                <a:srgbClr val="FF3300"/>
              </a:buClr>
              <a:buFont typeface="Wingdings" pitchFamily="2" charset="2"/>
              <a:buChar char="Ø"/>
            </a:pPr>
            <a:r>
              <a:rPr lang="en-US" dirty="0" smtClean="0">
                <a:solidFill>
                  <a:srgbClr val="FF3300"/>
                </a:solidFill>
              </a:rPr>
              <a:t>Second language learning </a:t>
            </a:r>
            <a:r>
              <a:rPr lang="en-US" dirty="0" smtClean="0"/>
              <a:t>is also the name of the scientific discipline devoted to studying that process.</a:t>
            </a:r>
          </a:p>
          <a:p>
            <a:pPr>
              <a:buNone/>
            </a:pPr>
            <a:endParaRPr lang="en-US" dirty="0" smtClean="0"/>
          </a:p>
          <a:p>
            <a:pPr>
              <a:buNone/>
            </a:pPr>
            <a:r>
              <a:rPr lang="en-US" dirty="0" smtClean="0">
                <a:solidFill>
                  <a:srgbClr val="FF3300"/>
                </a:solidFill>
              </a:rPr>
              <a:t>Acquisition</a:t>
            </a:r>
            <a:r>
              <a:rPr lang="en-US" dirty="0" smtClean="0"/>
              <a:t>         Natural communication</a:t>
            </a:r>
          </a:p>
          <a:p>
            <a:pPr>
              <a:buNone/>
            </a:pPr>
            <a:r>
              <a:rPr lang="en-US" dirty="0" smtClean="0">
                <a:solidFill>
                  <a:srgbClr val="FF3300"/>
                </a:solidFill>
              </a:rPr>
              <a:t>Learning </a:t>
            </a:r>
            <a:r>
              <a:rPr lang="en-US" dirty="0" smtClean="0"/>
              <a:t>            Formal instruction</a:t>
            </a:r>
            <a:endParaRPr lang="es-ES" dirty="0"/>
          </a:p>
        </p:txBody>
      </p:sp>
      <p:sp>
        <p:nvSpPr>
          <p:cNvPr id="4" name="3 Flecha a la derecha con bandas"/>
          <p:cNvSpPr/>
          <p:nvPr/>
        </p:nvSpPr>
        <p:spPr>
          <a:xfrm>
            <a:off x="3500430" y="5143512"/>
            <a:ext cx="642942" cy="357190"/>
          </a:xfrm>
          <a:prstGeom prst="stripedRightArrow">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Flecha a la derecha con bandas"/>
          <p:cNvSpPr/>
          <p:nvPr/>
        </p:nvSpPr>
        <p:spPr>
          <a:xfrm>
            <a:off x="3500430" y="5643578"/>
            <a:ext cx="642942" cy="357190"/>
          </a:xfrm>
          <a:prstGeom prst="stripedRightArrow">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anim calcmode="lin" valueType="num">
                                      <p:cBhvr>
                                        <p:cTn id="38" dur="1000" fill="hold"/>
                                        <p:tgtEl>
                                          <p:spTgt spid="4"/>
                                        </p:tgtEl>
                                        <p:attrNameLst>
                                          <p:attrName>ppt_x</p:attrName>
                                        </p:attrNameLst>
                                      </p:cBhvr>
                                      <p:tavLst>
                                        <p:tav tm="0">
                                          <p:val>
                                            <p:strVal val="#ppt_x"/>
                                          </p:val>
                                        </p:tav>
                                        <p:tav tm="100000">
                                          <p:val>
                                            <p:strVal val="#ppt_x"/>
                                          </p:val>
                                        </p:tav>
                                      </p:tavLst>
                                    </p:anim>
                                    <p:anim calcmode="lin" valueType="num">
                                      <p:cBhvr>
                                        <p:cTn id="3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7"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fade">
                                      <p:cBhvr>
                                        <p:cTn id="51" dur="1000"/>
                                        <p:tgtEl>
                                          <p:spTgt spid="5"/>
                                        </p:tgtEl>
                                      </p:cBhvr>
                                    </p:animEffect>
                                    <p:anim calcmode="lin" valueType="num">
                                      <p:cBhvr>
                                        <p:cTn id="52" dur="1000" fill="hold"/>
                                        <p:tgtEl>
                                          <p:spTgt spid="5"/>
                                        </p:tgtEl>
                                        <p:attrNameLst>
                                          <p:attrName>ppt_x</p:attrName>
                                        </p:attrNameLst>
                                      </p:cBhvr>
                                      <p:tavLst>
                                        <p:tav tm="0">
                                          <p:val>
                                            <p:strVal val="#ppt_x"/>
                                          </p:val>
                                        </p:tav>
                                        <p:tav tm="100000">
                                          <p:val>
                                            <p:strVal val="#ppt_x"/>
                                          </p:val>
                                        </p:tav>
                                      </p:tavLst>
                                    </p:anim>
                                    <p:anim calcmode="lin" valueType="num">
                                      <p:cBhvr>
                                        <p:cTn id="5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n-US" sz="3200" b="1" dirty="0" smtClean="0"/>
              <a:t> WHAT IS MOTIVATION?</a:t>
            </a:r>
            <a:r>
              <a:rPr lang="es-ES" sz="3200" b="1" dirty="0" smtClean="0"/>
              <a:t/>
            </a:r>
            <a:br>
              <a:rPr lang="es-ES" sz="3200" b="1" dirty="0" smtClean="0"/>
            </a:br>
            <a:endParaRPr lang="es-ES" sz="3200" dirty="0"/>
          </a:p>
        </p:txBody>
      </p:sp>
      <p:sp>
        <p:nvSpPr>
          <p:cNvPr id="3" name="2 Marcador de contenido"/>
          <p:cNvSpPr>
            <a:spLocks noGrp="1"/>
          </p:cNvSpPr>
          <p:nvPr>
            <p:ph idx="1"/>
          </p:nvPr>
        </p:nvSpPr>
        <p:spPr/>
        <p:txBody>
          <a:bodyPr>
            <a:normAutofit fontScale="92500" lnSpcReduction="10000"/>
          </a:bodyPr>
          <a:lstStyle/>
          <a:p>
            <a:pPr algn="ctr">
              <a:buNone/>
            </a:pPr>
            <a:r>
              <a:rPr lang="en-US" dirty="0" smtClean="0">
                <a:solidFill>
                  <a:srgbClr val="0000CC"/>
                </a:solidFill>
              </a:rPr>
              <a:t>“Motivation is, without question, the most complex and challenging issue facing teachers today”. (</a:t>
            </a:r>
            <a:r>
              <a:rPr lang="en-US" dirty="0" err="1" smtClean="0">
                <a:solidFill>
                  <a:srgbClr val="0000CC"/>
                </a:solidFill>
              </a:rPr>
              <a:t>Scheidecker</a:t>
            </a:r>
            <a:r>
              <a:rPr lang="en-US" dirty="0" smtClean="0">
                <a:solidFill>
                  <a:srgbClr val="0000CC"/>
                </a:solidFill>
              </a:rPr>
              <a:t> and Freeman 1999:116)</a:t>
            </a:r>
            <a:endParaRPr lang="es-ES" dirty="0" smtClean="0">
              <a:solidFill>
                <a:srgbClr val="0000CC"/>
              </a:solidFill>
            </a:endParaRPr>
          </a:p>
          <a:p>
            <a:endParaRPr lang="en-US" dirty="0" smtClean="0"/>
          </a:p>
          <a:p>
            <a:pPr>
              <a:buNone/>
            </a:pPr>
            <a:endParaRPr lang="es-ES" dirty="0" smtClean="0"/>
          </a:p>
          <a:p>
            <a:pPr algn="ctr">
              <a:buNone/>
            </a:pPr>
            <a:r>
              <a:rPr lang="en-US" dirty="0" smtClean="0"/>
              <a:t>Motivation explains </a:t>
            </a:r>
            <a:r>
              <a:rPr lang="en-US" b="1" i="1" dirty="0" smtClean="0">
                <a:solidFill>
                  <a:srgbClr val="FF3300"/>
                </a:solidFill>
              </a:rPr>
              <a:t>why</a:t>
            </a:r>
            <a:r>
              <a:rPr lang="en-US" dirty="0" smtClean="0"/>
              <a:t> people decide to do something, </a:t>
            </a:r>
            <a:r>
              <a:rPr lang="en-US" b="1" i="1" dirty="0" smtClean="0">
                <a:solidFill>
                  <a:srgbClr val="FF3300"/>
                </a:solidFill>
              </a:rPr>
              <a:t>how hard</a:t>
            </a:r>
            <a:r>
              <a:rPr lang="en-US" dirty="0" smtClean="0">
                <a:solidFill>
                  <a:srgbClr val="FF3300"/>
                </a:solidFill>
              </a:rPr>
              <a:t> </a:t>
            </a:r>
            <a:r>
              <a:rPr lang="en-US" dirty="0" smtClean="0"/>
              <a:t>they are going to pursue it and </a:t>
            </a:r>
            <a:r>
              <a:rPr lang="en-US" b="1" i="1" dirty="0" smtClean="0">
                <a:solidFill>
                  <a:srgbClr val="FF3300"/>
                </a:solidFill>
              </a:rPr>
              <a:t>how long</a:t>
            </a:r>
            <a:r>
              <a:rPr lang="en-US" dirty="0" smtClean="0">
                <a:solidFill>
                  <a:srgbClr val="FF3300"/>
                </a:solidFill>
              </a:rPr>
              <a:t> </a:t>
            </a:r>
            <a:r>
              <a:rPr lang="en-US" dirty="0" smtClean="0"/>
              <a:t>they are willing to sustain the activity!</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mtClean="0"/>
              <a:t>Components of Motivation</a:t>
            </a:r>
            <a:endParaRPr lang="en-US"/>
          </a:p>
        </p:txBody>
      </p:sp>
      <p:sp>
        <p:nvSpPr>
          <p:cNvPr id="3" name="2 Marcador de contenido"/>
          <p:cNvSpPr>
            <a:spLocks noGrp="1"/>
          </p:cNvSpPr>
          <p:nvPr>
            <p:ph idx="1"/>
          </p:nvPr>
        </p:nvSpPr>
        <p:spPr/>
        <p:txBody>
          <a:bodyPr>
            <a:normAutofit/>
          </a:bodyPr>
          <a:lstStyle/>
          <a:p>
            <a:r>
              <a:rPr lang="en-US" b="1" dirty="0" smtClean="0">
                <a:solidFill>
                  <a:srgbClr val="FF3300"/>
                </a:solidFill>
              </a:rPr>
              <a:t>Activation</a:t>
            </a:r>
            <a:r>
              <a:rPr lang="en-US" dirty="0" smtClean="0"/>
              <a:t> involves the decision to initiate a behavior, (such as enrolling in an English class). </a:t>
            </a:r>
          </a:p>
          <a:p>
            <a:r>
              <a:rPr lang="en-US" b="1" dirty="0" smtClean="0">
                <a:solidFill>
                  <a:srgbClr val="FF3300"/>
                </a:solidFill>
              </a:rPr>
              <a:t>Persistence</a:t>
            </a:r>
            <a:r>
              <a:rPr lang="en-US" b="1" dirty="0" smtClean="0"/>
              <a:t> </a:t>
            </a:r>
            <a:r>
              <a:rPr lang="en-US" dirty="0" smtClean="0"/>
              <a:t>is the continued effort toward a goal even though obstacles may exist. </a:t>
            </a:r>
          </a:p>
          <a:p>
            <a:r>
              <a:rPr lang="en-US" b="1" dirty="0" smtClean="0">
                <a:solidFill>
                  <a:srgbClr val="FF3300"/>
                </a:solidFill>
              </a:rPr>
              <a:t>Intensity</a:t>
            </a:r>
            <a:r>
              <a:rPr lang="en-US" dirty="0" smtClean="0"/>
              <a:t> can be seen in the concentration and vigor that goes into pursuing a goal.</a:t>
            </a:r>
            <a:endParaRPr lang="es-ES" dirty="0" smtClean="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Motivation in a second language learning context is….</a:t>
            </a:r>
            <a:endParaRPr lang="en-US" dirty="0"/>
          </a:p>
        </p:txBody>
      </p:sp>
      <p:sp>
        <p:nvSpPr>
          <p:cNvPr id="3" name="2 Marcador de contenido"/>
          <p:cNvSpPr>
            <a:spLocks noGrp="1"/>
          </p:cNvSpPr>
          <p:nvPr>
            <p:ph idx="1"/>
          </p:nvPr>
        </p:nvSpPr>
        <p:spPr>
          <a:xfrm>
            <a:off x="1435608" y="1857364"/>
            <a:ext cx="7498080" cy="4391036"/>
          </a:xfrm>
        </p:spPr>
        <p:txBody>
          <a:bodyPr/>
          <a:lstStyle/>
          <a:p>
            <a:pPr>
              <a:buNone/>
            </a:pPr>
            <a:r>
              <a:rPr lang="en-US" b="1" dirty="0" smtClean="0"/>
              <a:t>“</a:t>
            </a:r>
            <a:r>
              <a:rPr lang="en-US" dirty="0" smtClean="0">
                <a:solidFill>
                  <a:srgbClr val="FF3300"/>
                </a:solidFill>
              </a:rPr>
              <a:t>the extent to which the individual works or strives to learn the language because of a desire to do so and the satisfaction experienced in this activity</a:t>
            </a:r>
            <a:r>
              <a:rPr lang="en-US" b="1" dirty="0" smtClean="0"/>
              <a:t>” </a:t>
            </a:r>
          </a:p>
          <a:p>
            <a:pPr>
              <a:buNone/>
            </a:pPr>
            <a:r>
              <a:rPr lang="en-US" sz="1800" dirty="0" smtClean="0"/>
              <a:t>(Robert Gardner, 1985).  </a:t>
            </a:r>
          </a:p>
          <a:p>
            <a:pPr>
              <a:buNone/>
            </a:pPr>
            <a:endParaRPr lang="en-US" sz="1800" dirty="0" smtClean="0"/>
          </a:p>
          <a:p>
            <a:pPr algn="ctr">
              <a:buNone/>
            </a:pPr>
            <a:r>
              <a:rPr lang="en-US" sz="2000" dirty="0" smtClean="0"/>
              <a:t>Motivation is </a:t>
            </a:r>
            <a:r>
              <a:rPr lang="en-US" sz="2000" b="1" dirty="0" smtClean="0">
                <a:solidFill>
                  <a:srgbClr val="FF3300"/>
                </a:solidFill>
              </a:rPr>
              <a:t>one variable </a:t>
            </a:r>
            <a:r>
              <a:rPr lang="en-US" sz="2000" dirty="0" smtClean="0"/>
              <a:t>of second language learning which, combined with other factors, influences the learner’s success.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Instrumental Vs. Integrative Motivation</a:t>
            </a:r>
            <a:endParaRPr lang="en-US" dirty="0"/>
          </a:p>
        </p:txBody>
      </p:sp>
      <p:graphicFrame>
        <p:nvGraphicFramePr>
          <p:cNvPr id="4" name="3 Diagrama"/>
          <p:cNvGraphicFramePr/>
          <p:nvPr/>
        </p:nvGraphicFramePr>
        <p:xfrm>
          <a:off x="1524000" y="1397000"/>
          <a:ext cx="690565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C:\Program Files\Microsoft Office\MEDIA\CAGCAT10\j0283209.gif"/>
          <p:cNvPicPr>
            <a:picLocks noChangeAspect="1" noChangeArrowheads="1" noCrop="1"/>
          </p:cNvPicPr>
          <p:nvPr/>
        </p:nvPicPr>
        <p:blipFill>
          <a:blip r:embed="rId7"/>
          <a:srcRect/>
          <a:stretch>
            <a:fillRect/>
          </a:stretch>
        </p:blipFill>
        <p:spPr bwMode="auto">
          <a:xfrm>
            <a:off x="2285984" y="3643314"/>
            <a:ext cx="1971374" cy="1928826"/>
          </a:xfrm>
          <a:prstGeom prst="rect">
            <a:avLst/>
          </a:prstGeom>
          <a:noFill/>
        </p:spPr>
      </p:pic>
      <p:pic>
        <p:nvPicPr>
          <p:cNvPr id="1027" name="Picture 3"/>
          <p:cNvPicPr>
            <a:picLocks noChangeAspect="1" noChangeArrowheads="1"/>
          </p:cNvPicPr>
          <p:nvPr/>
        </p:nvPicPr>
        <p:blipFill>
          <a:blip r:embed="rId8"/>
          <a:srcRect/>
          <a:stretch>
            <a:fillRect/>
          </a:stretch>
        </p:blipFill>
        <p:spPr bwMode="auto">
          <a:xfrm>
            <a:off x="7091985" y="4429132"/>
            <a:ext cx="2052015" cy="1357322"/>
          </a:xfrm>
          <a:prstGeom prst="rect">
            <a:avLst/>
          </a:prstGeom>
          <a:noFill/>
          <a:ln w="9525">
            <a:noFill/>
            <a:miter lim="800000"/>
            <a:headEnd/>
            <a:tailEnd/>
          </a:ln>
          <a:effectLst/>
        </p:spPr>
      </p:pic>
      <p:sp>
        <p:nvSpPr>
          <p:cNvPr id="8" name="7 Estrella de 5 puntas"/>
          <p:cNvSpPr/>
          <p:nvPr/>
        </p:nvSpPr>
        <p:spPr>
          <a:xfrm>
            <a:off x="6786578" y="500042"/>
            <a:ext cx="2214578" cy="178595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Long term success</a:t>
            </a:r>
            <a:endParaRPr lang="en-US" sz="1400" dirty="0">
              <a:solidFill>
                <a:schemeClr val="tx1"/>
              </a:solidFill>
            </a:endParaRPr>
          </a:p>
        </p:txBody>
      </p:sp>
      <p:sp>
        <p:nvSpPr>
          <p:cNvPr id="7" name="TextBox 6"/>
          <p:cNvSpPr txBox="1"/>
          <p:nvPr/>
        </p:nvSpPr>
        <p:spPr>
          <a:xfrm>
            <a:off x="1643042" y="5929330"/>
            <a:ext cx="6000792" cy="523220"/>
          </a:xfrm>
          <a:prstGeom prst="rect">
            <a:avLst/>
          </a:prstGeom>
          <a:noFill/>
        </p:spPr>
        <p:txBody>
          <a:bodyPr wrap="square" rtlCol="0">
            <a:spAutoFit/>
          </a:bodyPr>
          <a:lstStyle/>
          <a:p>
            <a:r>
              <a:rPr lang="en-US" sz="1400" dirty="0" smtClean="0">
                <a:solidFill>
                  <a:srgbClr val="FF3300"/>
                </a:solidFill>
              </a:rPr>
              <a:t>Usually, the students choose a combination of both orientations, therefore, it is important to work on both. </a:t>
            </a:r>
            <a:endParaRPr lang="en-US" sz="1400" dirty="0">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3B1B9FC1-2326-4CC8-AFE4-E56EC8EF6F50}"/>
                                            </p:graphicEl>
                                          </p:spTgt>
                                        </p:tgtEl>
                                        <p:attrNameLst>
                                          <p:attrName>style.visibility</p:attrName>
                                        </p:attrNameLst>
                                      </p:cBhvr>
                                      <p:to>
                                        <p:strVal val="visible"/>
                                      </p:to>
                                    </p:set>
                                    <p:anim calcmode="lin" valueType="num">
                                      <p:cBhvr additive="base">
                                        <p:cTn id="13" dur="500" fill="hold"/>
                                        <p:tgtEl>
                                          <p:spTgt spid="4">
                                            <p:graphicEl>
                                              <a:dgm id="{3B1B9FC1-2326-4CC8-AFE4-E56EC8EF6F50}"/>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3B1B9FC1-2326-4CC8-AFE4-E56EC8EF6F50}"/>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AD258239-CA1F-4C45-8E59-B92D58F4118F}"/>
                                            </p:graphicEl>
                                          </p:spTgt>
                                        </p:tgtEl>
                                        <p:attrNameLst>
                                          <p:attrName>style.visibility</p:attrName>
                                        </p:attrNameLst>
                                      </p:cBhvr>
                                      <p:to>
                                        <p:strVal val="visible"/>
                                      </p:to>
                                    </p:set>
                                    <p:anim calcmode="lin" valueType="num">
                                      <p:cBhvr additive="base">
                                        <p:cTn id="17" dur="500" fill="hold"/>
                                        <p:tgtEl>
                                          <p:spTgt spid="4">
                                            <p:graphicEl>
                                              <a:dgm id="{AD258239-CA1F-4C45-8E59-B92D58F4118F}"/>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AD258239-CA1F-4C45-8E59-B92D58F4118F}"/>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C1065309-39B8-48F6-BADB-CFD064B3C939}"/>
                                            </p:graphicEl>
                                          </p:spTgt>
                                        </p:tgtEl>
                                        <p:attrNameLst>
                                          <p:attrName>style.visibility</p:attrName>
                                        </p:attrNameLst>
                                      </p:cBhvr>
                                      <p:to>
                                        <p:strVal val="visible"/>
                                      </p:to>
                                    </p:set>
                                    <p:anim calcmode="lin" valueType="num">
                                      <p:cBhvr additive="base">
                                        <p:cTn id="23" dur="500" fill="hold"/>
                                        <p:tgtEl>
                                          <p:spTgt spid="4">
                                            <p:graphicEl>
                                              <a:dgm id="{C1065309-39B8-48F6-BADB-CFD064B3C939}"/>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C1065309-39B8-48F6-BADB-CFD064B3C939}"/>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graphicEl>
                                              <a:dgm id="{AD861344-DB8C-44CD-A21C-7497CC7F394E}"/>
                                            </p:graphicEl>
                                          </p:spTgt>
                                        </p:tgtEl>
                                        <p:attrNameLst>
                                          <p:attrName>style.visibility</p:attrName>
                                        </p:attrNameLst>
                                      </p:cBhvr>
                                      <p:to>
                                        <p:strVal val="visible"/>
                                      </p:to>
                                    </p:set>
                                    <p:anim calcmode="lin" valueType="num">
                                      <p:cBhvr additive="base">
                                        <p:cTn id="29" dur="500" fill="hold"/>
                                        <p:tgtEl>
                                          <p:spTgt spid="4">
                                            <p:graphicEl>
                                              <a:dgm id="{AD861344-DB8C-44CD-A21C-7497CC7F394E}"/>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AD861344-DB8C-44CD-A21C-7497CC7F394E}"/>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graphicEl>
                                              <a:dgm id="{21399848-8EF9-4665-A7F1-D05307257201}"/>
                                            </p:graphicEl>
                                          </p:spTgt>
                                        </p:tgtEl>
                                        <p:attrNameLst>
                                          <p:attrName>style.visibility</p:attrName>
                                        </p:attrNameLst>
                                      </p:cBhvr>
                                      <p:to>
                                        <p:strVal val="visible"/>
                                      </p:to>
                                    </p:set>
                                    <p:anim calcmode="lin" valueType="num">
                                      <p:cBhvr additive="base">
                                        <p:cTn id="33" dur="500" fill="hold"/>
                                        <p:tgtEl>
                                          <p:spTgt spid="4">
                                            <p:graphicEl>
                                              <a:dgm id="{21399848-8EF9-4665-A7F1-D05307257201}"/>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21399848-8EF9-4665-A7F1-D05307257201}"/>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graphicEl>
                                              <a:dgm id="{FE7F2CCE-B6AB-4F19-9CDF-3F78B715EA33}"/>
                                            </p:graphicEl>
                                          </p:spTgt>
                                        </p:tgtEl>
                                        <p:attrNameLst>
                                          <p:attrName>style.visibility</p:attrName>
                                        </p:attrNameLst>
                                      </p:cBhvr>
                                      <p:to>
                                        <p:strVal val="visible"/>
                                      </p:to>
                                    </p:set>
                                    <p:anim calcmode="lin" valueType="num">
                                      <p:cBhvr additive="base">
                                        <p:cTn id="39" dur="500" fill="hold"/>
                                        <p:tgtEl>
                                          <p:spTgt spid="4">
                                            <p:graphicEl>
                                              <a:dgm id="{FE7F2CCE-B6AB-4F19-9CDF-3F78B715EA33}"/>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graphicEl>
                                              <a:dgm id="{FE7F2CCE-B6AB-4F19-9CDF-3F78B715EA33}"/>
                                            </p:graphic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026"/>
                                        </p:tgtEl>
                                        <p:attrNameLst>
                                          <p:attrName>style.visibility</p:attrName>
                                        </p:attrNameLst>
                                      </p:cBhvr>
                                      <p:to>
                                        <p:strVal val="visible"/>
                                      </p:to>
                                    </p:set>
                                    <p:anim calcmode="lin" valueType="num">
                                      <p:cBhvr additive="base">
                                        <p:cTn id="45" dur="500" fill="hold"/>
                                        <p:tgtEl>
                                          <p:spTgt spid="1026"/>
                                        </p:tgtEl>
                                        <p:attrNameLst>
                                          <p:attrName>ppt_x</p:attrName>
                                        </p:attrNameLst>
                                      </p:cBhvr>
                                      <p:tavLst>
                                        <p:tav tm="0">
                                          <p:val>
                                            <p:strVal val="#ppt_x"/>
                                          </p:val>
                                        </p:tav>
                                        <p:tav tm="100000">
                                          <p:val>
                                            <p:strVal val="#ppt_x"/>
                                          </p:val>
                                        </p:tav>
                                      </p:tavLst>
                                    </p:anim>
                                    <p:anim calcmode="lin" valueType="num">
                                      <p:cBhvr additive="base">
                                        <p:cTn id="46"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027"/>
                                        </p:tgtEl>
                                        <p:attrNameLst>
                                          <p:attrName>style.visibility</p:attrName>
                                        </p:attrNameLst>
                                      </p:cBhvr>
                                      <p:to>
                                        <p:strVal val="visible"/>
                                      </p:to>
                                    </p:set>
                                    <p:anim calcmode="lin" valueType="num">
                                      <p:cBhvr additive="base">
                                        <p:cTn id="51" dur="500" fill="hold"/>
                                        <p:tgtEl>
                                          <p:spTgt spid="1027"/>
                                        </p:tgtEl>
                                        <p:attrNameLst>
                                          <p:attrName>ppt_x</p:attrName>
                                        </p:attrNameLst>
                                      </p:cBhvr>
                                      <p:tavLst>
                                        <p:tav tm="0">
                                          <p:val>
                                            <p:strVal val="#ppt_x"/>
                                          </p:val>
                                        </p:tav>
                                        <p:tav tm="100000">
                                          <p:val>
                                            <p:strVal val="#ppt_x"/>
                                          </p:val>
                                        </p:tav>
                                      </p:tavLst>
                                    </p:anim>
                                    <p:anim calcmode="lin" valueType="num">
                                      <p:cBhvr additive="base">
                                        <p:cTn id="52"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7"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1000"/>
                                        <p:tgtEl>
                                          <p:spTgt spid="8"/>
                                        </p:tgtEl>
                                      </p:cBhvr>
                                    </p:animEffect>
                                    <p:anim calcmode="lin" valueType="num">
                                      <p:cBhvr>
                                        <p:cTn id="58" dur="1000" fill="hold"/>
                                        <p:tgtEl>
                                          <p:spTgt spid="8"/>
                                        </p:tgtEl>
                                        <p:attrNameLst>
                                          <p:attrName>ppt_x</p:attrName>
                                        </p:attrNameLst>
                                      </p:cBhvr>
                                      <p:tavLst>
                                        <p:tav tm="0">
                                          <p:val>
                                            <p:strVal val="#ppt_x"/>
                                          </p:val>
                                        </p:tav>
                                        <p:tav tm="100000">
                                          <p:val>
                                            <p:strVal val="#ppt_x"/>
                                          </p:val>
                                        </p:tav>
                                      </p:tavLst>
                                    </p:anim>
                                    <p:anim calcmode="lin" valueType="num">
                                      <p:cBhvr>
                                        <p:cTn id="5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7">
                                            <p:txEl>
                                              <p:pRg st="0" end="0"/>
                                            </p:txEl>
                                          </p:spTgt>
                                        </p:tgtEl>
                                        <p:attrNameLst>
                                          <p:attrName>style.visibility</p:attrName>
                                        </p:attrNameLst>
                                      </p:cBhvr>
                                      <p:to>
                                        <p:strVal val="visible"/>
                                      </p:to>
                                    </p:set>
                                    <p:anim calcmode="lin" valueType="num">
                                      <p:cBhvr additive="base">
                                        <p:cTn id="64"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P spid="8" grpId="0" animBg="1"/>
      <p:bldP spid="7"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1191</TotalTime>
  <Words>4154</Words>
  <Application>Microsoft Office PowerPoint</Application>
  <PresentationFormat>On-screen Show (4:3)</PresentationFormat>
  <Paragraphs>379</Paragraphs>
  <Slides>37</Slides>
  <Notes>36</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Solsticio</vt:lpstr>
      <vt:lpstr>Slide 1</vt:lpstr>
      <vt:lpstr>Problem</vt:lpstr>
      <vt:lpstr>Objectives of the Research</vt:lpstr>
      <vt:lpstr>Methodology</vt:lpstr>
      <vt:lpstr>SECOND LANGUAGE LEARNING </vt:lpstr>
      <vt:lpstr> WHAT IS MOTIVATION? </vt:lpstr>
      <vt:lpstr>Components of Motivation</vt:lpstr>
      <vt:lpstr>Motivation in a second language learning context is….</vt:lpstr>
      <vt:lpstr>Instrumental Vs. Integrative Motivation</vt:lpstr>
      <vt:lpstr>Intrinsic Vs.  Extrinsic Motivation</vt:lpstr>
      <vt:lpstr>Revised Socio-Educational Model R. C. Gardner, Language Learning Motivation </vt:lpstr>
      <vt:lpstr>Social Motivation Vs.  Personal Motivation </vt:lpstr>
      <vt:lpstr>The Teachers</vt:lpstr>
      <vt:lpstr>A process oriented approach to motivation (because motivation is temporal) </vt:lpstr>
      <vt:lpstr>HOW CAN TEACHERS MOTIVATE THE STUDENTS TO LEARN?</vt:lpstr>
      <vt:lpstr>HOW CAN TEACHERS MOTIVATE THE STUDENTS TO LEARN?</vt:lpstr>
      <vt:lpstr>Analysis of the Survey Results</vt:lpstr>
      <vt:lpstr>Intrinsic Motivation</vt:lpstr>
      <vt:lpstr>Intrinsic Motivation</vt:lpstr>
      <vt:lpstr>Expectancy of Success</vt:lpstr>
      <vt:lpstr>Extrinsic Motivation Teachers’ performance</vt:lpstr>
      <vt:lpstr>Extrinsic Motivation Teachers’ performance</vt:lpstr>
      <vt:lpstr>Social Aspects</vt:lpstr>
      <vt:lpstr>Teaching Methodology</vt:lpstr>
      <vt:lpstr>Teaching Methodology</vt:lpstr>
      <vt:lpstr>Class Environment</vt:lpstr>
      <vt:lpstr>Relevance of the Materials</vt:lpstr>
      <vt:lpstr>Infrastructure</vt:lpstr>
      <vt:lpstr>Demotives</vt:lpstr>
      <vt:lpstr>Suggestions provided by the students</vt:lpstr>
      <vt:lpstr>Conclusions</vt:lpstr>
      <vt:lpstr>Conclusions</vt:lpstr>
      <vt:lpstr>Conclusions</vt:lpstr>
      <vt:lpstr>Recommendations</vt:lpstr>
      <vt:lpstr>Recommendations</vt:lpstr>
      <vt:lpstr>Recommendations</vt:lpstr>
      <vt:lpstr>Proposal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Familia Andrade</dc:creator>
  <cp:lastModifiedBy>aandrade</cp:lastModifiedBy>
  <cp:revision>124</cp:revision>
  <dcterms:created xsi:type="dcterms:W3CDTF">2012-01-02T20:02:33Z</dcterms:created>
  <dcterms:modified xsi:type="dcterms:W3CDTF">2012-01-25T21:40:41Z</dcterms:modified>
</cp:coreProperties>
</file>