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4"/>
  </p:handoutMasterIdLst>
  <p:sldIdLst>
    <p:sldId id="272" r:id="rId2"/>
    <p:sldId id="287" r:id="rId3"/>
    <p:sldId id="288" r:id="rId4"/>
    <p:sldId id="365" r:id="rId5"/>
    <p:sldId id="366" r:id="rId6"/>
    <p:sldId id="372" r:id="rId7"/>
    <p:sldId id="373" r:id="rId8"/>
    <p:sldId id="396" r:id="rId9"/>
    <p:sldId id="398" r:id="rId10"/>
    <p:sldId id="401" r:id="rId11"/>
    <p:sldId id="403" r:id="rId12"/>
    <p:sldId id="368" r:id="rId13"/>
    <p:sldId id="370" r:id="rId14"/>
    <p:sldId id="371" r:id="rId15"/>
    <p:sldId id="404" r:id="rId16"/>
    <p:sldId id="405" r:id="rId17"/>
    <p:sldId id="377" r:id="rId18"/>
    <p:sldId id="410" r:id="rId19"/>
    <p:sldId id="407" r:id="rId20"/>
    <p:sldId id="408" r:id="rId21"/>
    <p:sldId id="380" r:id="rId22"/>
    <p:sldId id="388" r:id="rId23"/>
    <p:sldId id="389" r:id="rId24"/>
    <p:sldId id="390" r:id="rId25"/>
    <p:sldId id="391" r:id="rId26"/>
    <p:sldId id="392" r:id="rId27"/>
    <p:sldId id="382" r:id="rId28"/>
    <p:sldId id="409" r:id="rId29"/>
    <p:sldId id="383" r:id="rId30"/>
    <p:sldId id="384" r:id="rId31"/>
    <p:sldId id="385" r:id="rId32"/>
    <p:sldId id="386" r:id="rId3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C586"/>
    <a:srgbClr val="FF9900"/>
    <a:srgbClr val="FFCC66"/>
    <a:srgbClr val="FFFF99"/>
    <a:srgbClr val="0000CC"/>
    <a:srgbClr val="FFFFFF"/>
    <a:srgbClr val="CCECFF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69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Tesis_Ingenieria_Sistemas\Documentos_ultimos_tesis\resultados_encuesta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Tesis_Ingenieria_Sistemas\Documentos_ultimos_tesis\resultados_encuesta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Tesis_Ingenieria_Sistemas\Documentos_ultimos_tesis\resultados_encuesta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Tesis_Ingenieria_Sistemas\Documentos_ultimos_tesis\resultados_encuestas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style val="32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8800349956255744"/>
          <c:y val="0.24199255427799782"/>
          <c:w val="0.75074822327794422"/>
          <c:h val="0.60533595800524931"/>
        </c:manualLayout>
      </c:layout>
      <c:barChart>
        <c:barDir val="col"/>
        <c:grouping val="stacked"/>
        <c:ser>
          <c:idx val="0"/>
          <c:order val="0"/>
          <c:dPt>
            <c:idx val="0"/>
            <c:spPr>
              <a:solidFill>
                <a:srgbClr val="FFCC66"/>
              </a:solidFill>
            </c:spPr>
          </c:dPt>
          <c:dPt>
            <c:idx val="1"/>
            <c:spPr>
              <a:solidFill>
                <a:srgbClr val="FF9900"/>
              </a:solidFill>
            </c:spPr>
          </c:dPt>
          <c:cat>
            <c:strRef>
              <c:f>Hoja3!$B$16:$B$17</c:f>
              <c:strCache>
                <c:ptCount val="2"/>
                <c:pt idx="0">
                  <c:v>sin el sistema</c:v>
                </c:pt>
                <c:pt idx="1">
                  <c:v>con el sistema</c:v>
                </c:pt>
              </c:strCache>
            </c:strRef>
          </c:cat>
          <c:val>
            <c:numRef>
              <c:f>Hoja3!$C$16:$C$17</c:f>
              <c:numCache>
                <c:formatCode>General</c:formatCode>
                <c:ptCount val="2"/>
                <c:pt idx="0">
                  <c:v>48.75</c:v>
                </c:pt>
                <c:pt idx="1">
                  <c:v>65</c:v>
                </c:pt>
              </c:numCache>
            </c:numRef>
          </c:val>
        </c:ser>
        <c:overlap val="100"/>
        <c:axId val="68627072"/>
        <c:axId val="68637056"/>
      </c:barChart>
      <c:catAx>
        <c:axId val="68627072"/>
        <c:scaling>
          <c:orientation val="minMax"/>
        </c:scaling>
        <c:axPos val="b"/>
        <c:tickLblPos val="nextTo"/>
        <c:crossAx val="68637056"/>
        <c:crosses val="autoZero"/>
        <c:auto val="1"/>
        <c:lblAlgn val="ctr"/>
        <c:lblOffset val="100"/>
      </c:catAx>
      <c:valAx>
        <c:axId val="686370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EC" b="0"/>
                  <a:t>No. de Docunentos</a:t>
                </a:r>
              </a:p>
            </c:rich>
          </c:tx>
          <c:layout>
            <c:manualLayout>
              <c:xMode val="edge"/>
              <c:yMode val="edge"/>
              <c:x val="2.02961296504604E-2"/>
              <c:y val="0.30651511657277147"/>
            </c:manualLayout>
          </c:layout>
        </c:title>
        <c:numFmt formatCode="General" sourceLinked="1"/>
        <c:tickLblPos val="nextTo"/>
        <c:crossAx val="68627072"/>
        <c:crosses val="autoZero"/>
        <c:crossBetween val="between"/>
        <c:majorUnit val="5"/>
      </c:valAx>
    </c:plotArea>
    <c:plotVisOnly val="1"/>
  </c:chart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style val="32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0134109032549552"/>
          <c:y val="0.2401752709781553"/>
          <c:w val="0.74543658157380011"/>
          <c:h val="0.60651445765932621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FFCC66"/>
              </a:solidFill>
            </c:spPr>
          </c:dPt>
          <c:dPt>
            <c:idx val="1"/>
            <c:spPr>
              <a:solidFill>
                <a:srgbClr val="FF9900"/>
              </a:solidFill>
            </c:spPr>
          </c:dPt>
          <c:cat>
            <c:strRef>
              <c:f>Hoja3!$B$21:$B$22</c:f>
              <c:strCache>
                <c:ptCount val="2"/>
                <c:pt idx="0">
                  <c:v>sin el sistema</c:v>
                </c:pt>
                <c:pt idx="1">
                  <c:v>con el sistema</c:v>
                </c:pt>
              </c:strCache>
            </c:strRef>
          </c:cat>
          <c:val>
            <c:numRef>
              <c:f>Hoja3!$C$21:$C$22</c:f>
              <c:numCache>
                <c:formatCode>General</c:formatCode>
                <c:ptCount val="2"/>
                <c:pt idx="0">
                  <c:v>3</c:v>
                </c:pt>
                <c:pt idx="1">
                  <c:v>13</c:v>
                </c:pt>
              </c:numCache>
            </c:numRef>
          </c:val>
        </c:ser>
        <c:axId val="68682112"/>
        <c:axId val="68683648"/>
      </c:barChart>
      <c:catAx>
        <c:axId val="68682112"/>
        <c:scaling>
          <c:orientation val="minMax"/>
        </c:scaling>
        <c:axPos val="b"/>
        <c:tickLblPos val="nextTo"/>
        <c:crossAx val="68683648"/>
        <c:crosses val="autoZero"/>
        <c:auto val="1"/>
        <c:lblAlgn val="ctr"/>
        <c:lblOffset val="100"/>
      </c:catAx>
      <c:valAx>
        <c:axId val="686836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EC" b="0"/>
                  <a:t>No. de Documentos</a:t>
                </a:r>
              </a:p>
            </c:rich>
          </c:tx>
          <c:layout>
            <c:manualLayout>
              <c:xMode val="edge"/>
              <c:yMode val="edge"/>
              <c:x val="3.3099620509219801E-2"/>
              <c:y val="0.30167517763208834"/>
            </c:manualLayout>
          </c:layout>
        </c:title>
        <c:numFmt formatCode="General" sourceLinked="1"/>
        <c:tickLblPos val="nextTo"/>
        <c:crossAx val="68682112"/>
        <c:crosses val="autoZero"/>
        <c:crossBetween val="between"/>
        <c:majorUnit val="1"/>
      </c:valAx>
    </c:plotArea>
    <c:plotVisOnly val="1"/>
  </c:chart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style val="32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C" sz="1000"/>
              <a:t>Documentos Revisados por Usuario en una semana</a:t>
            </a:r>
          </a:p>
        </c:rich>
      </c:tx>
      <c:layout>
        <c:manualLayout>
          <c:xMode val="edge"/>
          <c:yMode val="edge"/>
          <c:x val="0.2234407606070114"/>
          <c:y val="3.0418250950570342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Hoja3!$C$2</c:f>
              <c:strCache>
                <c:ptCount val="1"/>
                <c:pt idx="0">
                  <c:v>Sin el sistema</c:v>
                </c:pt>
              </c:strCache>
            </c:strRef>
          </c:tx>
          <c:spPr>
            <a:solidFill>
              <a:srgbClr val="FFCC66"/>
            </a:solidFill>
          </c:spPr>
          <c:cat>
            <c:strRef>
              <c:f>Hoja3!$B$3:$B$7</c:f>
              <c:strCache>
                <c:ptCount val="5"/>
                <c:pt idx="0">
                  <c:v>usuario 1</c:v>
                </c:pt>
                <c:pt idx="1">
                  <c:v>usuario 2</c:v>
                </c:pt>
                <c:pt idx="2">
                  <c:v>usuario 3</c:v>
                </c:pt>
                <c:pt idx="3">
                  <c:v>usuario 4</c:v>
                </c:pt>
                <c:pt idx="4">
                  <c:v>Promedios</c:v>
                </c:pt>
              </c:strCache>
            </c:strRef>
          </c:cat>
          <c:val>
            <c:numRef>
              <c:f>Hoja3!$C$3:$C$7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Hoja3!$D$2</c:f>
              <c:strCache>
                <c:ptCount val="1"/>
                <c:pt idx="0">
                  <c:v>Con el sistema</c:v>
                </c:pt>
              </c:strCache>
            </c:strRef>
          </c:tx>
          <c:spPr>
            <a:solidFill>
              <a:srgbClr val="FF9900"/>
            </a:solidFill>
          </c:spPr>
          <c:cat>
            <c:strRef>
              <c:f>Hoja3!$B$3:$B$7</c:f>
              <c:strCache>
                <c:ptCount val="5"/>
                <c:pt idx="0">
                  <c:v>usuario 1</c:v>
                </c:pt>
                <c:pt idx="1">
                  <c:v>usuario 2</c:v>
                </c:pt>
                <c:pt idx="2">
                  <c:v>usuario 3</c:v>
                </c:pt>
                <c:pt idx="3">
                  <c:v>usuario 4</c:v>
                </c:pt>
                <c:pt idx="4">
                  <c:v>Promedios</c:v>
                </c:pt>
              </c:strCache>
            </c:strRef>
          </c:cat>
          <c:val>
            <c:numRef>
              <c:f>Hoja3!$D$3:$D$7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13</c:v>
                </c:pt>
                <c:pt idx="3">
                  <c:v>13</c:v>
                </c:pt>
                <c:pt idx="4">
                  <c:v>10.5</c:v>
                </c:pt>
              </c:numCache>
            </c:numRef>
          </c:val>
        </c:ser>
        <c:axId val="68701184"/>
        <c:axId val="68727552"/>
      </c:barChart>
      <c:catAx>
        <c:axId val="68701184"/>
        <c:scaling>
          <c:orientation val="minMax"/>
        </c:scaling>
        <c:axPos val="b"/>
        <c:majorTickMark val="none"/>
        <c:tickLblPos val="nextTo"/>
        <c:crossAx val="68727552"/>
        <c:crosses val="autoZero"/>
        <c:auto val="1"/>
        <c:lblAlgn val="ctr"/>
        <c:lblOffset val="100"/>
      </c:catAx>
      <c:valAx>
        <c:axId val="687275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EC" b="0"/>
                  <a:t>No. de Documentos</a:t>
                </a:r>
              </a:p>
            </c:rich>
          </c:tx>
          <c:layout>
            <c:manualLayout>
              <c:xMode val="edge"/>
              <c:yMode val="edge"/>
              <c:x val="0.10626185958254269"/>
              <c:y val="0.21335888147061471"/>
            </c:manualLayout>
          </c:layout>
        </c:title>
        <c:numFmt formatCode="General" sourceLinked="1"/>
        <c:majorTickMark val="none"/>
        <c:tickLblPos val="nextTo"/>
        <c:crossAx val="68701184"/>
        <c:crosses val="autoZero"/>
        <c:crossBetween val="between"/>
        <c:majorUnit val="1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style val="32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EC" sz="1000"/>
              <a:t>Gráfico comparativo de la Eficiencia en el Servicio de Revisión de Correspondencia interna</a:t>
            </a:r>
          </a:p>
        </c:rich>
      </c:tx>
      <c:layout>
        <c:manualLayout>
          <c:xMode val="edge"/>
          <c:yMode val="edge"/>
          <c:x val="0.14593516459297912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Hoja3!$C$26</c:f>
              <c:strCache>
                <c:ptCount val="1"/>
                <c:pt idx="0">
                  <c:v> % Eficiencia 
sin el sistema</c:v>
                </c:pt>
              </c:strCache>
            </c:strRef>
          </c:tx>
          <c:spPr>
            <a:solidFill>
              <a:srgbClr val="FFCC66"/>
            </a:solidFill>
          </c:spPr>
          <c:cat>
            <c:strRef>
              <c:f>Hoja3!$B$27:$B$29</c:f>
              <c:strCache>
                <c:ptCount val="3"/>
                <c:pt idx="0">
                  <c:v>Docs Iniciados</c:v>
                </c:pt>
                <c:pt idx="1">
                  <c:v>Docs Finalizados</c:v>
                </c:pt>
                <c:pt idx="2">
                  <c:v>Docs Rev x usr</c:v>
                </c:pt>
              </c:strCache>
            </c:strRef>
          </c:cat>
          <c:val>
            <c:numRef>
              <c:f>Hoja3!$C$27:$C$29</c:f>
              <c:numCache>
                <c:formatCode>General</c:formatCode>
                <c:ptCount val="3"/>
                <c:pt idx="0">
                  <c:v>75</c:v>
                </c:pt>
                <c:pt idx="1">
                  <c:v>23.076923076922863</c:v>
                </c:pt>
                <c:pt idx="2">
                  <c:v>28.571428571428573</c:v>
                </c:pt>
              </c:numCache>
            </c:numRef>
          </c:val>
        </c:ser>
        <c:ser>
          <c:idx val="1"/>
          <c:order val="1"/>
          <c:tx>
            <c:strRef>
              <c:f>Hoja3!$D$26</c:f>
              <c:strCache>
                <c:ptCount val="1"/>
                <c:pt idx="0">
                  <c:v>% Eficiencia 
con el sistema</c:v>
                </c:pt>
              </c:strCache>
            </c:strRef>
          </c:tx>
          <c:spPr>
            <a:solidFill>
              <a:srgbClr val="FF9900"/>
            </a:solidFill>
          </c:spPr>
          <c:cat>
            <c:strRef>
              <c:f>Hoja3!$B$27:$B$29</c:f>
              <c:strCache>
                <c:ptCount val="3"/>
                <c:pt idx="0">
                  <c:v>Docs Iniciados</c:v>
                </c:pt>
                <c:pt idx="1">
                  <c:v>Docs Finalizados</c:v>
                </c:pt>
                <c:pt idx="2">
                  <c:v>Docs Rev x usr</c:v>
                </c:pt>
              </c:strCache>
            </c:strRef>
          </c:cat>
          <c:val>
            <c:numRef>
              <c:f>Hoja3!$D$27:$D$29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axId val="68763648"/>
        <c:axId val="68765184"/>
      </c:barChart>
      <c:catAx>
        <c:axId val="68763648"/>
        <c:scaling>
          <c:orientation val="minMax"/>
        </c:scaling>
        <c:axPos val="b"/>
        <c:majorTickMark val="none"/>
        <c:tickLblPos val="nextTo"/>
        <c:crossAx val="68765184"/>
        <c:crosses val="autoZero"/>
        <c:auto val="1"/>
        <c:lblAlgn val="ctr"/>
        <c:lblOffset val="100"/>
      </c:catAx>
      <c:valAx>
        <c:axId val="68765184"/>
        <c:scaling>
          <c:orientation val="minMax"/>
          <c:max val="10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C" b="0"/>
                  <a:t>% Eficiencia</a:t>
                </a:r>
              </a:p>
            </c:rich>
          </c:tx>
          <c:layout>
            <c:manualLayout>
              <c:xMode val="edge"/>
              <c:yMode val="edge"/>
              <c:x val="9.6692111959287536E-2"/>
              <c:y val="0.28796976082215553"/>
            </c:manualLayout>
          </c:layout>
        </c:title>
        <c:numFmt formatCode="General" sourceLinked="1"/>
        <c:majorTickMark val="none"/>
        <c:tickLblPos val="nextTo"/>
        <c:crossAx val="68763648"/>
        <c:crosses val="autoZero"/>
        <c:crossBetween val="between"/>
        <c:majorUnit val="10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0.06681</cdr:x>
      <cdr:y>0.0347</cdr:y>
    </cdr:from>
    <cdr:to>
      <cdr:x>0.92484</cdr:x>
      <cdr:y>0.16719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04800" y="104775"/>
          <a:ext cx="3914774" cy="40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s-EC" sz="1000" b="1"/>
            <a:t>Número de Documentos Iniciados para su Respectiva Revisión </a:t>
          </a:r>
          <a:r>
            <a:rPr lang="es-EC" sz="1000" b="1" baseline="0"/>
            <a:t> en una semana</a:t>
          </a:r>
          <a:endParaRPr lang="es-EC" sz="10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0.075</cdr:x>
      <cdr:y>0.0127</cdr:y>
    </cdr:from>
    <cdr:to>
      <cdr:x>0.93125</cdr:x>
      <cdr:y>0.14603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42900" y="38100"/>
          <a:ext cx="3914774" cy="40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s-EC" sz="1000" b="1"/>
            <a:t>Número de Documentos Revisados y Finalizados el Proceso de revisión </a:t>
          </a:r>
          <a:r>
            <a:rPr lang="es-EC" sz="1000" b="1" baseline="0"/>
            <a:t>en una semana</a:t>
          </a:r>
          <a:endParaRPr lang="es-EC" sz="1000" b="1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0.06875</cdr:x>
      <cdr:y>0.077</cdr:y>
    </cdr:from>
    <cdr:to>
      <cdr:x>0.925</cdr:x>
      <cdr:y>0.17949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345103" y="192886"/>
          <a:ext cx="4298096" cy="2567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es-EC" sz="1100" b="1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8C83B6-3D7E-4EEF-A543-BC45778125FC}" type="datetimeFigureOut">
              <a:rPr lang="es-ES"/>
              <a:pPr>
                <a:defRPr/>
              </a:pPr>
              <a:t>25/02/2012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796FA8-0069-4478-A2D6-79E964A88A4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-19050" y="749300"/>
          <a:ext cx="9163050" cy="5360988"/>
        </p:xfrm>
        <a:graphic>
          <a:graphicData uri="http://schemas.openxmlformats.org/presentationml/2006/ole">
            <p:oleObj spid="_x0000_s50178" name="CorelDRAW" r:id="rId3" imgW="9168480" imgH="5375520" progId="">
              <p:embed/>
            </p:oleObj>
          </a:graphicData>
        </a:graphic>
      </p:graphicFrame>
      <p:sp>
        <p:nvSpPr>
          <p:cNvPr id="3" name="Rectangle 24"/>
          <p:cNvSpPr>
            <a:spLocks noChangeArrowheads="1"/>
          </p:cNvSpPr>
          <p:nvPr userDrawn="1"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1400"/>
          </a:p>
        </p:txBody>
      </p:sp>
      <p:sp>
        <p:nvSpPr>
          <p:cNvPr id="4" name="Rectangle 25"/>
          <p:cNvSpPr>
            <a:spLocks noChangeArrowheads="1"/>
          </p:cNvSpPr>
          <p:nvPr userDrawn="1"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/>
          </a:p>
        </p:txBody>
      </p:sp>
      <p:sp>
        <p:nvSpPr>
          <p:cNvPr id="5" name="Rectangle 26"/>
          <p:cNvSpPr>
            <a:spLocks noChangeArrowheads="1"/>
          </p:cNvSpPr>
          <p:nvPr userDrawn="1"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1400"/>
          </a:p>
        </p:txBody>
      </p:sp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3071813" y="2286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/>
          </a:p>
        </p:txBody>
      </p:sp>
      <p:pic>
        <p:nvPicPr>
          <p:cNvPr id="7" name="Picture 33" descr="LOGO-OFICIAL-transparent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" y="153988"/>
            <a:ext cx="3059113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2 Imagen" descr="pie de pagina espe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864225"/>
            <a:ext cx="9144000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 userDrawn="1"/>
        </p:nvSpPr>
        <p:spPr bwMode="auto">
          <a:xfrm>
            <a:off x="357188" y="1428750"/>
            <a:ext cx="2286000" cy="1981200"/>
          </a:xfrm>
          <a:prstGeom prst="rightArrowCallout">
            <a:avLst>
              <a:gd name="adj1" fmla="val 25000"/>
              <a:gd name="adj2" fmla="val 25000"/>
              <a:gd name="adj3" fmla="val 19231"/>
              <a:gd name="adj4" fmla="val 6666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  <a:p>
            <a:pPr algn="ctr" eaLnBrk="0" hangingPunct="0">
              <a:defRPr/>
            </a:pP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3" name="AutoShape 12"/>
          <p:cNvSpPr>
            <a:spLocks noChangeArrowheads="1"/>
          </p:cNvSpPr>
          <p:nvPr userDrawn="1"/>
        </p:nvSpPr>
        <p:spPr bwMode="auto">
          <a:xfrm>
            <a:off x="4786313" y="4305306"/>
            <a:ext cx="1714500" cy="571500"/>
          </a:xfrm>
          <a:prstGeom prst="downArrowCallout">
            <a:avLst>
              <a:gd name="adj1" fmla="val 59091"/>
              <a:gd name="adj2" fmla="val 59091"/>
              <a:gd name="adj3" fmla="val 16667"/>
              <a:gd name="adj4" fmla="val 6666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>
              <a:defRPr/>
            </a:pP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  <a:p>
            <a:pPr algn="ctr" eaLnBrk="0" hangingPunct="0">
              <a:defRPr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PRODUCTOS</a:t>
            </a:r>
          </a:p>
          <a:p>
            <a:pPr algn="ctr" eaLnBrk="0" hangingPunct="0">
              <a:defRPr/>
            </a:pP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4" name="AutoShape 8"/>
          <p:cNvSpPr>
            <a:spLocks noChangeArrowheads="1"/>
          </p:cNvSpPr>
          <p:nvPr userDrawn="1"/>
        </p:nvSpPr>
        <p:spPr bwMode="auto">
          <a:xfrm>
            <a:off x="2714625" y="5000625"/>
            <a:ext cx="5638800" cy="885825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defTabSz="376238">
              <a:defRPr/>
            </a:pPr>
            <a:endParaRPr lang="es-E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5" name="4 Rectángulo"/>
          <p:cNvSpPr/>
          <p:nvPr userDrawn="1"/>
        </p:nvSpPr>
        <p:spPr>
          <a:xfrm>
            <a:off x="2857488" y="785794"/>
            <a:ext cx="5572164" cy="3357586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defTabSz="292100" eaLnBrk="0" hangingPunct="0">
              <a:buFont typeface="Wingdings" pitchFamily="2" charset="2"/>
              <a:buNone/>
              <a:defRPr/>
            </a:pPr>
            <a:endParaRPr lang="es-ES" sz="1600" b="1" dirty="0">
              <a:solidFill>
                <a:schemeClr val="tx1"/>
              </a:solidFill>
              <a:latin typeface="Albertus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 rot="10800000">
            <a:off x="0" y="6308725"/>
            <a:ext cx="7885113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 rot="10800000" flipH="1">
            <a:off x="25400" y="6235700"/>
            <a:ext cx="66595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48" name="Line 24"/>
          <p:cNvSpPr>
            <a:spLocks noChangeShapeType="1"/>
          </p:cNvSpPr>
          <p:nvPr userDrawn="1"/>
        </p:nvSpPr>
        <p:spPr bwMode="auto">
          <a:xfrm rot="10800000" flipH="1">
            <a:off x="25400" y="6283325"/>
            <a:ext cx="6659563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pic>
        <p:nvPicPr>
          <p:cNvPr id="6150" name="Picture 25" descr="LOGO-OFICIAL-transparent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76925"/>
            <a:ext cx="270033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4005" r:id="rId7"/>
    <p:sldLayoutId id="2147483999" r:id="rId8"/>
    <p:sldLayoutId id="2147484000" r:id="rId9"/>
    <p:sldLayoutId id="2147484001" r:id="rId10"/>
    <p:sldLayoutId id="2147484002" r:id="rId11"/>
    <p:sldLayoutId id="2147484003" r:id="rId12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Tesis_Ingenieria_Sistemas\Presentacion%20Tesis\PROCESO%20DIGITALIZACION%20DOCUMENTOS%20COFIEC.docx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hyperlink" Target="file:///C:\Tesis_Ingenieria_Sistemas\Presentacion%20Tesis\DIAGRAMAS%20CASOS%20DE%20USO.docx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file:///C:\Tesis_Ingenieria_Sistemas\Presentacion%20Tesis\MENU%20DIAGRAMAS%20DE%20SECUENCIA.docx" TargetMode="External"/><Relationship Id="rId4" Type="http://schemas.openxmlformats.org/officeDocument/2006/relationships/hyperlink" Target="file:///C:\Tesis_Ingenieria_Sistemas\Presentacion%20Tesis\DIAGRAMA%20CLASES%20CAPA%20NEGOCIO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hyperlink" Target="file:///C:\Tesis_Ingenieria_Sistemas\Presentacion%20Tesis\DIAGRAMA%20BASE%20DE%20DATOS%20SISCOFIEC.docx" TargetMode="Externa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Tesis_Ingenieria_Sistemas\Presentacion%20Tesis\DIAGRAMA%20DE%20CLASES%20NAVEGACIONALES.docx" TargetMode="External"/><Relationship Id="rId2" Type="http://schemas.openxmlformats.org/officeDocument/2006/relationships/hyperlink" Target="file:///C:\Tesis_Ingenieria_Sistemas\Presentacion%20Tesis\diagrama_contexto_general_margenes_aceptados.docx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png"/><Relationship Id="rId4" Type="http://schemas.openxmlformats.org/officeDocument/2006/relationships/hyperlink" Target="file:///C:\Tesis_Ingenieria_Sistemas\Presentacion%20Tesis\Diagramadedespliegue.gi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file:///C:\Tesis_Ingenieria_Sistemas\Presentacion%20Tesis\MENU%20DIAGRAMAS%20ADVS.docx" TargetMode="Externa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Tesis_Ingenieria_Sistemas\Presentacion%20Tesis\PresSistCeroPapeles.wpl" TargetMode="External"/><Relationship Id="rId2" Type="http://schemas.openxmlformats.org/officeDocument/2006/relationships/hyperlink" Target="file:///C:\Program%20Files\Internet%20Explorer\iexplore.exe" TargetMode="Externa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Tesis_Ingenieria_Sistemas\Presentacion%20Tesis\PRUEBAS%20RENDIMIENTO.docx" TargetMode="External"/><Relationship Id="rId2" Type="http://schemas.openxmlformats.org/officeDocument/2006/relationships/hyperlink" Target="file:///C:\Tesis_Ingenieria_Sistemas\Presentacion%20Tesis\PRUEBAS%20RESISTENCIA.docx" TargetMode="Externa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 txBox="1">
            <a:spLocks noChangeArrowheads="1"/>
          </p:cNvSpPr>
          <p:nvPr/>
        </p:nvSpPr>
        <p:spPr bwMode="auto">
          <a:xfrm>
            <a:off x="1428750" y="1644650"/>
            <a:ext cx="7286625" cy="1497013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3200" b="1">
                <a:solidFill>
                  <a:srgbClr val="000000"/>
                </a:solidFill>
                <a:latin typeface="Calibri" pitchFamily="34" charset="0"/>
              </a:rPr>
              <a:t>SISTEMA CERO PAPELES PARA LA REVISIÓN DE CORRESPONDENCIA  DEL BANCO COFIEC S.A.</a:t>
            </a:r>
          </a:p>
        </p:txBody>
      </p:sp>
      <p:sp>
        <p:nvSpPr>
          <p:cNvPr id="8195" name="Rectangle 2"/>
          <p:cNvSpPr txBox="1">
            <a:spLocks noChangeArrowheads="1"/>
          </p:cNvSpPr>
          <p:nvPr/>
        </p:nvSpPr>
        <p:spPr bwMode="auto">
          <a:xfrm>
            <a:off x="1476375" y="3573463"/>
            <a:ext cx="72866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0000"/>
                </a:solidFill>
                <a:latin typeface="Calibri" pitchFamily="34" charset="0"/>
              </a:rPr>
              <a:t>Proyecto de Tesis previa a la obtención del título de:</a:t>
            </a:r>
          </a:p>
          <a:p>
            <a:pPr algn="ctr" eaLnBrk="0" hangingPunct="0"/>
            <a:endParaRPr lang="es-ES_tradnl" sz="2000" b="1">
              <a:solidFill>
                <a:srgbClr val="000000"/>
              </a:solidFill>
              <a:latin typeface="Calibri" pitchFamily="34" charset="0"/>
            </a:endParaRPr>
          </a:p>
          <a:p>
            <a:pPr algn="ctr" eaLnBrk="0" hangingPunct="0"/>
            <a:r>
              <a:rPr lang="es-ES_tradnl" sz="2000" b="1">
                <a:solidFill>
                  <a:srgbClr val="000000"/>
                </a:solidFill>
                <a:latin typeface="Calibri" pitchFamily="34" charset="0"/>
              </a:rPr>
              <a:t>Ingeniero en Sistemas e Informática</a:t>
            </a:r>
          </a:p>
          <a:p>
            <a:pPr algn="ctr" eaLnBrk="0" hangingPunct="0"/>
            <a:endParaRPr lang="es-ES_tradnl" sz="2000" b="1">
              <a:solidFill>
                <a:srgbClr val="000000"/>
              </a:solidFill>
              <a:latin typeface="Calibri" pitchFamily="34" charset="0"/>
            </a:endParaRPr>
          </a:p>
          <a:p>
            <a:pPr algn="ctr" eaLnBrk="0" hangingPunct="0"/>
            <a:r>
              <a:rPr lang="es-ES_tradnl" sz="2000" b="1">
                <a:solidFill>
                  <a:srgbClr val="000000"/>
                </a:solidFill>
                <a:latin typeface="Calibri" pitchFamily="34" charset="0"/>
              </a:rPr>
              <a:t>Autor: RAUL FERNANDO GARCÉS GARCÍA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7411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MARCO TEORICO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17414" name="10 CuadroTexto"/>
          <p:cNvSpPr txBox="1">
            <a:spLocks noChangeArrowheads="1"/>
          </p:cNvSpPr>
          <p:nvPr/>
        </p:nvSpPr>
        <p:spPr bwMode="auto">
          <a:xfrm>
            <a:off x="1116013" y="1125538"/>
            <a:ext cx="7777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/>
              <a:t>Proceso de Envío de Documentos de Correspondencia</a:t>
            </a:r>
          </a:p>
        </p:txBody>
      </p:sp>
      <p:pic>
        <p:nvPicPr>
          <p:cNvPr id="1741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2205038"/>
            <a:ext cx="11461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12 Imagen" descr="pape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2636838"/>
            <a:ext cx="409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7" name="16 CuadroTexto"/>
          <p:cNvSpPr txBox="1">
            <a:spLocks noChangeArrowheads="1"/>
          </p:cNvSpPr>
          <p:nvPr/>
        </p:nvSpPr>
        <p:spPr bwMode="auto">
          <a:xfrm>
            <a:off x="1331913" y="3284538"/>
            <a:ext cx="1152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400"/>
              <a:t>Dpto. Legal</a:t>
            </a:r>
          </a:p>
        </p:txBody>
      </p:sp>
      <p:cxnSp>
        <p:nvCxnSpPr>
          <p:cNvPr id="19" name="18 Conector recto de flecha"/>
          <p:cNvCxnSpPr>
            <a:endCxn id="15368" idx="1"/>
          </p:cNvCxnSpPr>
          <p:nvPr/>
        </p:nvCxnSpPr>
        <p:spPr>
          <a:xfrm>
            <a:off x="2484438" y="2889250"/>
            <a:ext cx="5746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2205038"/>
            <a:ext cx="11461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33 CuadroTexto"/>
          <p:cNvSpPr txBox="1">
            <a:spLocks noChangeArrowheads="1"/>
          </p:cNvSpPr>
          <p:nvPr/>
        </p:nvSpPr>
        <p:spPr bwMode="auto">
          <a:xfrm>
            <a:off x="3851275" y="3284538"/>
            <a:ext cx="12954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400"/>
              <a:t>Administrador</a:t>
            </a:r>
          </a:p>
        </p:txBody>
      </p:sp>
      <p:sp>
        <p:nvSpPr>
          <p:cNvPr id="17421" name="35 CuadroTexto"/>
          <p:cNvSpPr txBox="1">
            <a:spLocks noChangeArrowheads="1"/>
          </p:cNvSpPr>
          <p:nvPr/>
        </p:nvSpPr>
        <p:spPr bwMode="auto">
          <a:xfrm>
            <a:off x="8101013" y="1484313"/>
            <a:ext cx="215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C"/>
          </a:p>
        </p:txBody>
      </p:sp>
      <p:cxnSp>
        <p:nvCxnSpPr>
          <p:cNvPr id="40" name="39 Conector recto de flecha"/>
          <p:cNvCxnSpPr>
            <a:stCxn id="15368" idx="3"/>
            <a:endCxn id="33" idx="1"/>
          </p:cNvCxnSpPr>
          <p:nvPr/>
        </p:nvCxnSpPr>
        <p:spPr>
          <a:xfrm flipV="1">
            <a:off x="3468688" y="2889250"/>
            <a:ext cx="45561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33" idx="3"/>
            <a:endCxn id="20" idx="1"/>
          </p:cNvCxnSpPr>
          <p:nvPr/>
        </p:nvCxnSpPr>
        <p:spPr>
          <a:xfrm flipV="1">
            <a:off x="5070475" y="2024063"/>
            <a:ext cx="1014413" cy="8651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"/>
          <p:cNvSpPr/>
          <p:nvPr/>
        </p:nvSpPr>
        <p:spPr>
          <a:xfrm>
            <a:off x="6084888" y="1700213"/>
            <a:ext cx="208915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Sello ID del documento</a:t>
            </a:r>
          </a:p>
        </p:txBody>
      </p:sp>
      <p:pic>
        <p:nvPicPr>
          <p:cNvPr id="1742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163" y="3644900"/>
            <a:ext cx="3429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22 Forma"/>
          <p:cNvCxnSpPr>
            <a:stCxn id="17420" idx="2"/>
            <a:endCxn id="96258" idx="1"/>
          </p:cNvCxnSpPr>
          <p:nvPr/>
        </p:nvCxnSpPr>
        <p:spPr>
          <a:xfrm rot="16200000" flipH="1">
            <a:off x="4504531" y="3585369"/>
            <a:ext cx="854075" cy="865188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Disco magnético"/>
          <p:cNvSpPr/>
          <p:nvPr/>
        </p:nvSpPr>
        <p:spPr>
          <a:xfrm>
            <a:off x="4211638" y="5084763"/>
            <a:ext cx="792162" cy="863600"/>
          </a:xfrm>
          <a:prstGeom prst="flowChartMagneticDisk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BD</a:t>
            </a:r>
          </a:p>
        </p:txBody>
      </p:sp>
      <p:cxnSp>
        <p:nvCxnSpPr>
          <p:cNvPr id="26" name="25 Forma"/>
          <p:cNvCxnSpPr>
            <a:stCxn id="96258" idx="2"/>
            <a:endCxn id="21" idx="4"/>
          </p:cNvCxnSpPr>
          <p:nvPr/>
        </p:nvCxnSpPr>
        <p:spPr>
          <a:xfrm rot="5400000">
            <a:off x="5905500" y="4343400"/>
            <a:ext cx="271463" cy="2074863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8435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MARCO TEORICO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18438" name="10 CuadroTexto"/>
          <p:cNvSpPr txBox="1">
            <a:spLocks noChangeArrowheads="1"/>
          </p:cNvSpPr>
          <p:nvPr/>
        </p:nvSpPr>
        <p:spPr bwMode="auto">
          <a:xfrm>
            <a:off x="1116013" y="1125538"/>
            <a:ext cx="7777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/>
              <a:t>Proceso de Envío de Documentos de Correspondencia</a:t>
            </a:r>
          </a:p>
        </p:txBody>
      </p:sp>
      <p:pic>
        <p:nvPicPr>
          <p:cNvPr id="1843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2205038"/>
            <a:ext cx="11461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16 CuadroTexto"/>
          <p:cNvSpPr txBox="1">
            <a:spLocks noChangeArrowheads="1"/>
          </p:cNvSpPr>
          <p:nvPr/>
        </p:nvSpPr>
        <p:spPr bwMode="auto">
          <a:xfrm>
            <a:off x="1331913" y="3284538"/>
            <a:ext cx="1152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400"/>
              <a:t>Dpto. Legal</a:t>
            </a:r>
          </a:p>
        </p:txBody>
      </p:sp>
      <p:pic>
        <p:nvPicPr>
          <p:cNvPr id="1844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2205038"/>
            <a:ext cx="11461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33 CuadroTexto"/>
          <p:cNvSpPr txBox="1">
            <a:spLocks noChangeArrowheads="1"/>
          </p:cNvSpPr>
          <p:nvPr/>
        </p:nvSpPr>
        <p:spPr bwMode="auto">
          <a:xfrm>
            <a:off x="3851275" y="3284538"/>
            <a:ext cx="12954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400"/>
              <a:t>Administrador</a:t>
            </a:r>
          </a:p>
        </p:txBody>
      </p:sp>
      <p:sp>
        <p:nvSpPr>
          <p:cNvPr id="18443" name="35 CuadroTexto"/>
          <p:cNvSpPr txBox="1">
            <a:spLocks noChangeArrowheads="1"/>
          </p:cNvSpPr>
          <p:nvPr/>
        </p:nvSpPr>
        <p:spPr bwMode="auto">
          <a:xfrm>
            <a:off x="8101013" y="1484313"/>
            <a:ext cx="215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C"/>
          </a:p>
        </p:txBody>
      </p:sp>
      <p:sp>
        <p:nvSpPr>
          <p:cNvPr id="23" name="22 Rectángulo"/>
          <p:cNvSpPr/>
          <p:nvPr/>
        </p:nvSpPr>
        <p:spPr>
          <a:xfrm>
            <a:off x="5435600" y="2708275"/>
            <a:ext cx="1584325" cy="433388"/>
          </a:xfrm>
          <a:prstGeom prst="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Original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2484438" y="1700213"/>
            <a:ext cx="1584325" cy="431800"/>
          </a:xfrm>
          <a:prstGeom prst="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Copia 1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2484438" y="3716338"/>
            <a:ext cx="1584325" cy="431800"/>
          </a:xfrm>
          <a:prstGeom prst="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Copia 2</a:t>
            </a:r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4716463" y="2852738"/>
            <a:ext cx="725487" cy="365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48" name="56 Imagen" descr="archivado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3357563"/>
            <a:ext cx="1389063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2" name="41 Conector angular"/>
          <p:cNvCxnSpPr>
            <a:stCxn id="23" idx="3"/>
            <a:endCxn id="35" idx="1"/>
          </p:cNvCxnSpPr>
          <p:nvPr/>
        </p:nvCxnSpPr>
        <p:spPr>
          <a:xfrm>
            <a:off x="7019925" y="2925763"/>
            <a:ext cx="504825" cy="106997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Forma"/>
          <p:cNvCxnSpPr>
            <a:stCxn id="15371" idx="0"/>
            <a:endCxn id="24" idx="3"/>
          </p:cNvCxnSpPr>
          <p:nvPr/>
        </p:nvCxnSpPr>
        <p:spPr>
          <a:xfrm rot="16200000" flipV="1">
            <a:off x="4138613" y="1846263"/>
            <a:ext cx="288925" cy="428625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Forma"/>
          <p:cNvCxnSpPr>
            <a:stCxn id="18442" idx="2"/>
            <a:endCxn id="25" idx="3"/>
          </p:cNvCxnSpPr>
          <p:nvPr/>
        </p:nvCxnSpPr>
        <p:spPr>
          <a:xfrm rot="5400000">
            <a:off x="4113212" y="3546476"/>
            <a:ext cx="341313" cy="4302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Forma"/>
          <p:cNvCxnSpPr>
            <a:stCxn id="24" idx="1"/>
            <a:endCxn id="15367" idx="0"/>
          </p:cNvCxnSpPr>
          <p:nvPr/>
        </p:nvCxnSpPr>
        <p:spPr>
          <a:xfrm rot="10800000" flipV="1">
            <a:off x="1905000" y="1916113"/>
            <a:ext cx="579438" cy="288925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5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4508500"/>
            <a:ext cx="11461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3" name="52 Conector recto de flecha"/>
          <p:cNvCxnSpPr>
            <a:stCxn id="25" idx="2"/>
            <a:endCxn id="51" idx="0"/>
          </p:cNvCxnSpPr>
          <p:nvPr/>
        </p:nvCxnSpPr>
        <p:spPr>
          <a:xfrm flipH="1">
            <a:off x="3273425" y="4148138"/>
            <a:ext cx="3175" cy="360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5" name="16 CuadroTexto"/>
          <p:cNvSpPr txBox="1">
            <a:spLocks noChangeArrowheads="1"/>
          </p:cNvSpPr>
          <p:nvPr/>
        </p:nvSpPr>
        <p:spPr bwMode="auto">
          <a:xfrm>
            <a:off x="2700338" y="5589588"/>
            <a:ext cx="108108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400"/>
              <a:t>mensajero</a:t>
            </a:r>
          </a:p>
        </p:txBody>
      </p:sp>
      <p:pic>
        <p:nvPicPr>
          <p:cNvPr id="18456" name="12 Imagen" descr="papel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4652963"/>
            <a:ext cx="409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7" name="40 Imagen" descr="empresa_banco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4797425"/>
            <a:ext cx="941388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4" name="43 Conector recto de flecha"/>
          <p:cNvCxnSpPr>
            <a:endCxn id="39" idx="3"/>
          </p:cNvCxnSpPr>
          <p:nvPr/>
        </p:nvCxnSpPr>
        <p:spPr>
          <a:xfrm flipH="1" flipV="1">
            <a:off x="2460625" y="4905375"/>
            <a:ext cx="527050" cy="365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>
            <a:stCxn id="39" idx="1"/>
          </p:cNvCxnSpPr>
          <p:nvPr/>
        </p:nvCxnSpPr>
        <p:spPr>
          <a:xfrm flipH="1">
            <a:off x="1476375" y="4905375"/>
            <a:ext cx="574675" cy="365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60" name="12 Imagen" descr="papel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5300663"/>
            <a:ext cx="409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7" name="56 Conector recto de flecha"/>
          <p:cNvCxnSpPr>
            <a:endCxn id="52" idx="1"/>
          </p:cNvCxnSpPr>
          <p:nvPr/>
        </p:nvCxnSpPr>
        <p:spPr>
          <a:xfrm>
            <a:off x="1547813" y="5516563"/>
            <a:ext cx="503237" cy="365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 de flecha"/>
          <p:cNvCxnSpPr>
            <a:stCxn id="52" idx="3"/>
          </p:cNvCxnSpPr>
          <p:nvPr/>
        </p:nvCxnSpPr>
        <p:spPr>
          <a:xfrm flipV="1">
            <a:off x="2460625" y="5516563"/>
            <a:ext cx="527050" cy="365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3" name="60 CuadroTexto"/>
          <p:cNvSpPr txBox="1">
            <a:spLocks noChangeArrowheads="1"/>
          </p:cNvSpPr>
          <p:nvPr/>
        </p:nvSpPr>
        <p:spPr bwMode="auto">
          <a:xfrm>
            <a:off x="1763713" y="5805488"/>
            <a:ext cx="863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400"/>
              <a:t>recibido</a:t>
            </a:r>
          </a:p>
        </p:txBody>
      </p:sp>
      <p:sp>
        <p:nvSpPr>
          <p:cNvPr id="62" name="61 Rectángulo"/>
          <p:cNvSpPr/>
          <p:nvPr/>
        </p:nvSpPr>
        <p:spPr>
          <a:xfrm>
            <a:off x="4067175" y="4941888"/>
            <a:ext cx="1584325" cy="574675"/>
          </a:xfrm>
          <a:prstGeom prst="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Copia 2 con recibido</a:t>
            </a:r>
          </a:p>
        </p:txBody>
      </p:sp>
      <p:cxnSp>
        <p:nvCxnSpPr>
          <p:cNvPr id="64" name="63 Conector recto de flecha"/>
          <p:cNvCxnSpPr>
            <a:endCxn id="62" idx="1"/>
          </p:cNvCxnSpPr>
          <p:nvPr/>
        </p:nvCxnSpPr>
        <p:spPr>
          <a:xfrm>
            <a:off x="3635375" y="5229225"/>
            <a:ext cx="431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angular"/>
          <p:cNvCxnSpPr>
            <a:stCxn id="62" idx="0"/>
          </p:cNvCxnSpPr>
          <p:nvPr/>
        </p:nvCxnSpPr>
        <p:spPr>
          <a:xfrm rot="16200000" flipV="1">
            <a:off x="4067175" y="4149726"/>
            <a:ext cx="1368425" cy="2159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MARCO TEORICO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9" name="8 Elipse"/>
          <p:cNvSpPr/>
          <p:nvPr/>
        </p:nvSpPr>
        <p:spPr>
          <a:xfrm>
            <a:off x="1116013" y="2708275"/>
            <a:ext cx="2160587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Principios de Calidad Total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187450" y="4508500"/>
            <a:ext cx="2089150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Cinco Ceros (Cero despilfarros)</a:t>
            </a:r>
          </a:p>
        </p:txBody>
      </p:sp>
      <p:sp>
        <p:nvSpPr>
          <p:cNvPr id="12" name="11 Flecha abajo"/>
          <p:cNvSpPr/>
          <p:nvPr/>
        </p:nvSpPr>
        <p:spPr>
          <a:xfrm>
            <a:off x="2051050" y="3429000"/>
            <a:ext cx="360363" cy="2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C"/>
          </a:p>
        </p:txBody>
      </p:sp>
      <p:sp>
        <p:nvSpPr>
          <p:cNvPr id="14" name="13 Rectángulo"/>
          <p:cNvSpPr/>
          <p:nvPr/>
        </p:nvSpPr>
        <p:spPr>
          <a:xfrm>
            <a:off x="1187450" y="5516563"/>
            <a:ext cx="2089150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b="1" dirty="0">
                <a:solidFill>
                  <a:schemeClr val="tx1"/>
                </a:solidFill>
              </a:rPr>
              <a:t>Cero Papeles</a:t>
            </a:r>
          </a:p>
        </p:txBody>
      </p:sp>
      <p:sp>
        <p:nvSpPr>
          <p:cNvPr id="15" name="14 Flecha abajo"/>
          <p:cNvSpPr/>
          <p:nvPr/>
        </p:nvSpPr>
        <p:spPr>
          <a:xfrm>
            <a:off x="2051050" y="5157788"/>
            <a:ext cx="360363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C"/>
          </a:p>
        </p:txBody>
      </p:sp>
      <p:sp>
        <p:nvSpPr>
          <p:cNvPr id="16" name="15 Flecha derecha"/>
          <p:cNvSpPr/>
          <p:nvPr/>
        </p:nvSpPr>
        <p:spPr>
          <a:xfrm>
            <a:off x="3348038" y="5659438"/>
            <a:ext cx="431800" cy="215900"/>
          </a:xfrm>
          <a:prstGeom prst="rightArrow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C"/>
          </a:p>
        </p:txBody>
      </p:sp>
      <p:sp>
        <p:nvSpPr>
          <p:cNvPr id="17" name="16 Rectángulo"/>
          <p:cNvSpPr/>
          <p:nvPr/>
        </p:nvSpPr>
        <p:spPr>
          <a:xfrm>
            <a:off x="3851275" y="5300663"/>
            <a:ext cx="1873250" cy="865187"/>
          </a:xfrm>
          <a:prstGeom prst="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Filosofía Oficina Cero Papeles</a:t>
            </a:r>
          </a:p>
        </p:txBody>
      </p:sp>
      <p:sp>
        <p:nvSpPr>
          <p:cNvPr id="20" name="19 Flecha arriba"/>
          <p:cNvSpPr/>
          <p:nvPr/>
        </p:nvSpPr>
        <p:spPr>
          <a:xfrm>
            <a:off x="4500563" y="4435475"/>
            <a:ext cx="431800" cy="649288"/>
          </a:xfrm>
          <a:prstGeom prst="upArrow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C"/>
          </a:p>
        </p:txBody>
      </p:sp>
      <p:sp>
        <p:nvSpPr>
          <p:cNvPr id="21" name="20 Rectángulo">
            <a:hlinkClick r:id="rId2" action="ppaction://program"/>
          </p:cNvPr>
          <p:cNvSpPr/>
          <p:nvPr/>
        </p:nvSpPr>
        <p:spPr>
          <a:xfrm>
            <a:off x="3851275" y="3211513"/>
            <a:ext cx="1728788" cy="1152525"/>
          </a:xfrm>
          <a:prstGeom prst="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Proceso de Digitalización de Documentos</a:t>
            </a:r>
          </a:p>
        </p:txBody>
      </p:sp>
      <p:sp>
        <p:nvSpPr>
          <p:cNvPr id="22" name="21 Flecha derecha"/>
          <p:cNvSpPr/>
          <p:nvPr/>
        </p:nvSpPr>
        <p:spPr>
          <a:xfrm>
            <a:off x="5651500" y="3140075"/>
            <a:ext cx="1223963" cy="503238"/>
          </a:xfrm>
          <a:prstGeom prst="rightArrow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actividad</a:t>
            </a:r>
          </a:p>
        </p:txBody>
      </p:sp>
      <p:sp>
        <p:nvSpPr>
          <p:cNvPr id="23" name="22 Flecha derecha"/>
          <p:cNvSpPr/>
          <p:nvPr/>
        </p:nvSpPr>
        <p:spPr>
          <a:xfrm>
            <a:off x="5651500" y="3932238"/>
            <a:ext cx="1223963" cy="503237"/>
          </a:xfrm>
          <a:prstGeom prst="rightArrow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actividad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6948488" y="2635250"/>
            <a:ext cx="1944687" cy="1152525"/>
          </a:xfrm>
          <a:prstGeom prst="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Conversión de Documentos Análogos a Digitales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6948488" y="3932238"/>
            <a:ext cx="1944687" cy="936625"/>
          </a:xfrm>
          <a:prstGeom prst="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Gestión del Documento Digitalizado</a:t>
            </a:r>
          </a:p>
        </p:txBody>
      </p:sp>
      <p:sp>
        <p:nvSpPr>
          <p:cNvPr id="19475" name="25 CuadroTexto"/>
          <p:cNvSpPr txBox="1">
            <a:spLocks noChangeArrowheads="1"/>
          </p:cNvSpPr>
          <p:nvPr/>
        </p:nvSpPr>
        <p:spPr bwMode="auto">
          <a:xfrm>
            <a:off x="1116013" y="1196975"/>
            <a:ext cx="77771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b="1"/>
              <a:t>CALIDAD TOTAL -  OFICINA CERO PAPELES – ARCHIVOS DIGITALES</a:t>
            </a:r>
          </a:p>
        </p:txBody>
      </p:sp>
      <p:sp>
        <p:nvSpPr>
          <p:cNvPr id="26" name="25 Elipse"/>
          <p:cNvSpPr/>
          <p:nvPr/>
        </p:nvSpPr>
        <p:spPr>
          <a:xfrm>
            <a:off x="3851275" y="1628775"/>
            <a:ext cx="1657350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Calidad</a:t>
            </a:r>
          </a:p>
        </p:txBody>
      </p:sp>
      <p:sp>
        <p:nvSpPr>
          <p:cNvPr id="27" name="26 Elipse"/>
          <p:cNvSpPr/>
          <p:nvPr/>
        </p:nvSpPr>
        <p:spPr>
          <a:xfrm>
            <a:off x="1116013" y="1628775"/>
            <a:ext cx="2232025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Calidad Total</a:t>
            </a:r>
          </a:p>
        </p:txBody>
      </p:sp>
      <p:sp>
        <p:nvSpPr>
          <p:cNvPr id="28" name="27 Flecha abajo"/>
          <p:cNvSpPr/>
          <p:nvPr/>
        </p:nvSpPr>
        <p:spPr>
          <a:xfrm>
            <a:off x="2051050" y="2349500"/>
            <a:ext cx="360363" cy="287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C"/>
          </a:p>
        </p:txBody>
      </p:sp>
      <p:sp>
        <p:nvSpPr>
          <p:cNvPr id="29" name="28 Rectángulo"/>
          <p:cNvSpPr/>
          <p:nvPr/>
        </p:nvSpPr>
        <p:spPr>
          <a:xfrm>
            <a:off x="1187450" y="3789363"/>
            <a:ext cx="208915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Mejora Continua</a:t>
            </a:r>
          </a:p>
        </p:txBody>
      </p:sp>
      <p:sp>
        <p:nvSpPr>
          <p:cNvPr id="30" name="29 Flecha abajo"/>
          <p:cNvSpPr/>
          <p:nvPr/>
        </p:nvSpPr>
        <p:spPr>
          <a:xfrm>
            <a:off x="2051050" y="4221163"/>
            <a:ext cx="360363" cy="2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C"/>
          </a:p>
        </p:txBody>
      </p:sp>
      <p:sp>
        <p:nvSpPr>
          <p:cNvPr id="31" name="30 Flecha izquierda"/>
          <p:cNvSpPr/>
          <p:nvPr/>
        </p:nvSpPr>
        <p:spPr>
          <a:xfrm>
            <a:off x="3419475" y="1773238"/>
            <a:ext cx="360363" cy="3603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C"/>
          </a:p>
        </p:txBody>
      </p:sp>
      <p:sp>
        <p:nvSpPr>
          <p:cNvPr id="32" name="31 Llamada rectangular redondeada"/>
          <p:cNvSpPr/>
          <p:nvPr/>
        </p:nvSpPr>
        <p:spPr>
          <a:xfrm>
            <a:off x="5724525" y="188913"/>
            <a:ext cx="3024188" cy="1727200"/>
          </a:xfrm>
          <a:prstGeom prst="wedgeRoundRectCallout">
            <a:avLst>
              <a:gd name="adj1" fmla="val -68345"/>
              <a:gd name="adj2" fmla="val 505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EC" dirty="0">
                <a:solidFill>
                  <a:schemeClr val="tx1"/>
                </a:solidFill>
              </a:rPr>
              <a:t>Conjunto de características, propiedades y cualidades que tiene un servicio; cuyo fin es la satisfacción del usuario.</a:t>
            </a:r>
          </a:p>
        </p:txBody>
      </p:sp>
      <p:sp>
        <p:nvSpPr>
          <p:cNvPr id="33" name="32 Llamada rectangular redondeada"/>
          <p:cNvSpPr/>
          <p:nvPr/>
        </p:nvSpPr>
        <p:spPr>
          <a:xfrm>
            <a:off x="3563938" y="2349500"/>
            <a:ext cx="2447925" cy="2303463"/>
          </a:xfrm>
          <a:prstGeom prst="wedgeRoundRectCallout">
            <a:avLst>
              <a:gd name="adj1" fmla="val -78598"/>
              <a:gd name="adj2" fmla="val -624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EC" dirty="0">
                <a:solidFill>
                  <a:schemeClr val="tx1"/>
                </a:solidFill>
              </a:rPr>
              <a:t>Sistemática que permite la empresa dar satisfacción al usuario utilizando todos los recursos disponibles para crear servicios de calidad</a:t>
            </a:r>
          </a:p>
        </p:txBody>
      </p:sp>
      <p:sp>
        <p:nvSpPr>
          <p:cNvPr id="34" name="33 Llamada rectangular redondeada"/>
          <p:cNvSpPr/>
          <p:nvPr/>
        </p:nvSpPr>
        <p:spPr>
          <a:xfrm>
            <a:off x="3995738" y="2852738"/>
            <a:ext cx="4464050" cy="1584325"/>
          </a:xfrm>
          <a:prstGeom prst="wedgeRoundRectCallout">
            <a:avLst>
              <a:gd name="adj1" fmla="val -74150"/>
              <a:gd name="adj2" fmla="val -33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Lograr la satisfacción del cliente</a:t>
            </a:r>
          </a:p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Implicación y apoyo de la Empresa</a:t>
            </a:r>
          </a:p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Participación y cooperación del personal</a:t>
            </a:r>
          </a:p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Mejora continua e innovación</a:t>
            </a:r>
          </a:p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Capacitación permanente</a:t>
            </a:r>
          </a:p>
        </p:txBody>
      </p:sp>
      <p:sp>
        <p:nvSpPr>
          <p:cNvPr id="35" name="34 Llamada rectangular redondeada"/>
          <p:cNvSpPr/>
          <p:nvPr/>
        </p:nvSpPr>
        <p:spPr>
          <a:xfrm>
            <a:off x="3851275" y="3933825"/>
            <a:ext cx="2665413" cy="863600"/>
          </a:xfrm>
          <a:prstGeom prst="wedgeRoundRectCallout">
            <a:avLst>
              <a:gd name="adj1" fmla="val -76944"/>
              <a:gd name="adj2" fmla="val -450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Se pretende lograr el objetivo de los cinco ceros</a:t>
            </a:r>
          </a:p>
        </p:txBody>
      </p:sp>
      <p:sp>
        <p:nvSpPr>
          <p:cNvPr id="36" name="35 Llamada rectangular redondeada"/>
          <p:cNvSpPr/>
          <p:nvPr/>
        </p:nvSpPr>
        <p:spPr>
          <a:xfrm>
            <a:off x="3995738" y="4508500"/>
            <a:ext cx="1871662" cy="1296988"/>
          </a:xfrm>
          <a:prstGeom prst="wedgeRoundRectCallout">
            <a:avLst>
              <a:gd name="adj1" fmla="val -101072"/>
              <a:gd name="adj2" fmla="val -263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Cero defectos</a:t>
            </a:r>
          </a:p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Cero averías</a:t>
            </a:r>
          </a:p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Cero stocks</a:t>
            </a:r>
          </a:p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Cero retrasos</a:t>
            </a:r>
          </a:p>
        </p:txBody>
      </p:sp>
      <p:sp>
        <p:nvSpPr>
          <p:cNvPr id="37" name="36 Llamada rectangular redondeada"/>
          <p:cNvSpPr/>
          <p:nvPr/>
        </p:nvSpPr>
        <p:spPr>
          <a:xfrm>
            <a:off x="3419475" y="2349500"/>
            <a:ext cx="2592388" cy="2159000"/>
          </a:xfrm>
          <a:prstGeom prst="wedgeRoundRectCallout">
            <a:avLst>
              <a:gd name="adj1" fmla="val -23369"/>
              <a:gd name="adj2" fmla="val 93041"/>
              <a:gd name="adj3" fmla="val 16667"/>
            </a:avLst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EC" dirty="0">
                <a:solidFill>
                  <a:schemeClr val="tx1"/>
                </a:solidFill>
              </a:rPr>
              <a:t>Eliminación del bolígrafo y papel, respetando un modelo donde exista en la oficina una mesa, una silla y un ordenador </a:t>
            </a:r>
          </a:p>
        </p:txBody>
      </p:sp>
      <p:sp>
        <p:nvSpPr>
          <p:cNvPr id="38" name="37 Llamada rectangular redondeada"/>
          <p:cNvSpPr/>
          <p:nvPr/>
        </p:nvSpPr>
        <p:spPr>
          <a:xfrm>
            <a:off x="6227763" y="4581525"/>
            <a:ext cx="2160587" cy="1295400"/>
          </a:xfrm>
          <a:prstGeom prst="wedgeRoundRectCallout">
            <a:avLst>
              <a:gd name="adj1" fmla="val -83318"/>
              <a:gd name="adj2" fmla="val 35319"/>
              <a:gd name="adj3" fmla="val 16667"/>
            </a:avLst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La transferencia de archivos en papel a formato digital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MARCO TEORICO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2055" name="7 CuadroTexto"/>
          <p:cNvSpPr txBox="1">
            <a:spLocks noChangeArrowheads="1"/>
          </p:cNvSpPr>
          <p:nvPr/>
        </p:nvSpPr>
        <p:spPr bwMode="auto">
          <a:xfrm>
            <a:off x="1116013" y="1125538"/>
            <a:ext cx="7777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2000"/>
              <a:t>Esquema de Almacenamiento de Documentos Digitales</a:t>
            </a:r>
            <a:endParaRPr lang="es-EC" sz="2000" b="1"/>
          </a:p>
        </p:txBody>
      </p:sp>
      <p:sp>
        <p:nvSpPr>
          <p:cNvPr id="205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C"/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1116013" y="2133600"/>
          <a:ext cx="7704137" cy="2892425"/>
        </p:xfrm>
        <a:graphic>
          <a:graphicData uri="http://schemas.openxmlformats.org/presentationml/2006/ole">
            <p:oleObj spid="_x0000_s2050" name="Visio" r:id="rId3" imgW="5620728" imgH="211252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MARCO TEORICO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3079" name="7 CuadroTexto"/>
          <p:cNvSpPr txBox="1">
            <a:spLocks noChangeArrowheads="1"/>
          </p:cNvSpPr>
          <p:nvPr/>
        </p:nvSpPr>
        <p:spPr bwMode="auto">
          <a:xfrm>
            <a:off x="1116013" y="1125538"/>
            <a:ext cx="7777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2000"/>
              <a:t>Esquema de Visualización de Documentos Digitales</a:t>
            </a:r>
            <a:endParaRPr lang="es-EC" sz="2000" b="1"/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C"/>
          </a:p>
        </p:txBody>
      </p:sp>
      <p:sp>
        <p:nvSpPr>
          <p:cNvPr id="30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C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116013" y="1989138"/>
          <a:ext cx="7704137" cy="3095625"/>
        </p:xfrm>
        <a:graphic>
          <a:graphicData uri="http://schemas.openxmlformats.org/presentationml/2006/ole">
            <p:oleObj spid="_x0000_s3074" name="Visio" r:id="rId3" imgW="5205067" imgH="2104957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MARCO TEORICO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25606" name="7 CuadroTexto"/>
          <p:cNvSpPr txBox="1">
            <a:spLocks noChangeArrowheads="1"/>
          </p:cNvSpPr>
          <p:nvPr/>
        </p:nvSpPr>
        <p:spPr bwMode="auto">
          <a:xfrm>
            <a:off x="1116013" y="1125538"/>
            <a:ext cx="777716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2000" b="1"/>
              <a:t>OOHDM: Object Oriented Hypermedia Desing Metod</a:t>
            </a:r>
          </a:p>
          <a:p>
            <a:endParaRPr lang="es-EC" sz="2000" b="1"/>
          </a:p>
          <a:p>
            <a:r>
              <a:rPr lang="es-EC" sz="2000"/>
              <a:t>Metodología orientada a objetos hipermedia  que diseña de una manera fácil, simple y eficaz aplicaciones web usando lenguaje UML siguiendo un proceso  conformado por cinco etapas </a:t>
            </a:r>
          </a:p>
        </p:txBody>
      </p:sp>
      <p:sp>
        <p:nvSpPr>
          <p:cNvPr id="410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C"/>
          </a:p>
        </p:txBody>
      </p:sp>
      <p:sp>
        <p:nvSpPr>
          <p:cNvPr id="41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C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C"/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179388" y="3068638"/>
          <a:ext cx="8785225" cy="792162"/>
        </p:xfrm>
        <a:graphic>
          <a:graphicData uri="http://schemas.openxmlformats.org/presentationml/2006/ole">
            <p:oleObj spid="_x0000_s4098" name="Visio" r:id="rId3" imgW="5254698" imgH="421802" progId="Visio.Drawing.11">
              <p:embed/>
            </p:oleObj>
          </a:graphicData>
        </a:graphic>
      </p:graphicFrame>
      <p:sp>
        <p:nvSpPr>
          <p:cNvPr id="12" name="11 Llamada rectangular redondeada"/>
          <p:cNvSpPr/>
          <p:nvPr/>
        </p:nvSpPr>
        <p:spPr>
          <a:xfrm>
            <a:off x="323850" y="4149725"/>
            <a:ext cx="4968875" cy="1582738"/>
          </a:xfrm>
          <a:prstGeom prst="wedgeRoundRectCallout">
            <a:avLst>
              <a:gd name="adj1" fmla="val -33395"/>
              <a:gd name="adj2" fmla="val -84727"/>
              <a:gd name="adj3" fmla="val 16667"/>
            </a:avLst>
          </a:prstGeom>
          <a:solidFill>
            <a:srgbClr val="D6C586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Planteamiento de requerimientos (IEEE 830)</a:t>
            </a:r>
          </a:p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Identificación de actores, roles y tareas</a:t>
            </a:r>
          </a:p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Especificación de escenarios</a:t>
            </a:r>
          </a:p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Especificación de casos de uso</a:t>
            </a:r>
          </a:p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Especificación de </a:t>
            </a:r>
            <a:r>
              <a:rPr lang="es-EC" dirty="0" err="1">
                <a:solidFill>
                  <a:schemeClr val="tx1"/>
                </a:solidFill>
              </a:rPr>
              <a:t>UIDs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3" name="12 Llamada rectangular redondeada"/>
          <p:cNvSpPr/>
          <p:nvPr/>
        </p:nvSpPr>
        <p:spPr>
          <a:xfrm>
            <a:off x="1116013" y="4149725"/>
            <a:ext cx="5184775" cy="647700"/>
          </a:xfrm>
          <a:prstGeom prst="wedgeRoundRectCallout">
            <a:avLst>
              <a:gd name="adj1" fmla="val -18327"/>
              <a:gd name="adj2" fmla="val -136729"/>
              <a:gd name="adj3" fmla="val 16667"/>
            </a:avLst>
          </a:prstGeom>
          <a:solidFill>
            <a:srgbClr val="D6C586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Diagrama de Clases</a:t>
            </a:r>
          </a:p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Diagramas de secuencias de cada caso de uso</a:t>
            </a:r>
          </a:p>
        </p:txBody>
      </p:sp>
      <p:sp>
        <p:nvSpPr>
          <p:cNvPr id="14" name="13 Llamada rectangular redondeada"/>
          <p:cNvSpPr/>
          <p:nvPr/>
        </p:nvSpPr>
        <p:spPr>
          <a:xfrm>
            <a:off x="2411413" y="4149725"/>
            <a:ext cx="5976937" cy="1727200"/>
          </a:xfrm>
          <a:prstGeom prst="wedgeRoundRectCallout">
            <a:avLst>
              <a:gd name="adj1" fmla="val -14758"/>
              <a:gd name="adj2" fmla="val -85925"/>
              <a:gd name="adj3" fmla="val 16667"/>
            </a:avLst>
          </a:prstGeom>
          <a:solidFill>
            <a:srgbClr val="D6C586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Aplicación del Diseño Navegacional: Diagrama de Contexto Navegacional de cada caso de uso y uno general.</a:t>
            </a:r>
          </a:p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Esquema de Clases Navegacionales: Combinación del modelo conceptual y diagrama de contexto navegacional</a:t>
            </a:r>
          </a:p>
        </p:txBody>
      </p:sp>
      <p:sp>
        <p:nvSpPr>
          <p:cNvPr id="15" name="14 Llamada rectangular redondeada"/>
          <p:cNvSpPr/>
          <p:nvPr/>
        </p:nvSpPr>
        <p:spPr>
          <a:xfrm>
            <a:off x="4356100" y="4149725"/>
            <a:ext cx="3240088" cy="503238"/>
          </a:xfrm>
          <a:prstGeom prst="wedgeRoundRectCallout">
            <a:avLst>
              <a:gd name="adj1" fmla="val 15069"/>
              <a:gd name="adj2" fmla="val -166421"/>
              <a:gd name="adj3" fmla="val 16667"/>
            </a:avLst>
          </a:prstGeom>
          <a:solidFill>
            <a:srgbClr val="D6C586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C" dirty="0" err="1">
                <a:solidFill>
                  <a:schemeClr val="tx1"/>
                </a:solidFill>
              </a:rPr>
              <a:t>ADVs</a:t>
            </a:r>
            <a:r>
              <a:rPr lang="es-EC" dirty="0">
                <a:solidFill>
                  <a:schemeClr val="tx1"/>
                </a:solidFill>
              </a:rPr>
              <a:t> (</a:t>
            </a:r>
            <a:r>
              <a:rPr lang="es-EC" dirty="0" err="1">
                <a:solidFill>
                  <a:schemeClr val="tx1"/>
                </a:solidFill>
              </a:rPr>
              <a:t>Abstract</a:t>
            </a:r>
            <a:r>
              <a:rPr lang="es-EC" dirty="0">
                <a:solidFill>
                  <a:schemeClr val="tx1"/>
                </a:solidFill>
              </a:rPr>
              <a:t> Data View)</a:t>
            </a:r>
          </a:p>
        </p:txBody>
      </p:sp>
      <p:sp>
        <p:nvSpPr>
          <p:cNvPr id="16" name="15 Llamada rectangular redondeada"/>
          <p:cNvSpPr/>
          <p:nvPr/>
        </p:nvSpPr>
        <p:spPr>
          <a:xfrm>
            <a:off x="7380288" y="4149725"/>
            <a:ext cx="1295400" cy="647700"/>
          </a:xfrm>
          <a:prstGeom prst="wedgeRoundRectCallout">
            <a:avLst>
              <a:gd name="adj1" fmla="val 14777"/>
              <a:gd name="adj2" fmla="val -147883"/>
              <a:gd name="adj3" fmla="val 16667"/>
            </a:avLst>
          </a:prstGeom>
          <a:solidFill>
            <a:srgbClr val="D6C586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Desarrollo</a:t>
            </a:r>
          </a:p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Pruebas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MARCO TEORICO: OOHDM INTERACCIÓN ENTRE ETAPAS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pic>
        <p:nvPicPr>
          <p:cNvPr id="20486" name="7 Imagen" descr="relaciones modelo conceptual, navegacional e interfac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125538"/>
            <a:ext cx="6119813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DISEÑO DEL SISTEMA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C"/>
          </a:p>
        </p:txBody>
      </p:sp>
      <p:pic>
        <p:nvPicPr>
          <p:cNvPr id="21511" name="29 Imagen">
            <a:hlinkClick r:id="rId2" action="ppaction://program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1052513"/>
            <a:ext cx="648017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30 CuadroTexto"/>
          <p:cNvSpPr txBox="1">
            <a:spLocks noChangeArrowheads="1"/>
          </p:cNvSpPr>
          <p:nvPr/>
        </p:nvSpPr>
        <p:spPr bwMode="auto">
          <a:xfrm>
            <a:off x="3924300" y="5876925"/>
            <a:ext cx="2016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/>
              <a:t>CASOS DE USO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235825" y="5300663"/>
            <a:ext cx="16573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C" sz="1050" dirty="0">
                <a:hlinkClick r:id="rId4" action="ppaction://program"/>
              </a:rPr>
              <a:t>Ver Diagrama de Clases</a:t>
            </a:r>
            <a:endParaRPr lang="es-EC" sz="1050" dirty="0"/>
          </a:p>
        </p:txBody>
      </p:sp>
      <p:sp>
        <p:nvSpPr>
          <p:cNvPr id="21514" name="11 CuadroTexto"/>
          <p:cNvSpPr txBox="1">
            <a:spLocks noChangeArrowheads="1"/>
          </p:cNvSpPr>
          <p:nvPr/>
        </p:nvSpPr>
        <p:spPr bwMode="auto">
          <a:xfrm>
            <a:off x="7235825" y="5661025"/>
            <a:ext cx="16573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100">
                <a:hlinkClick r:id="rId5" action="ppaction://program"/>
              </a:rPr>
              <a:t>Ver Diag de Secuencia</a:t>
            </a:r>
            <a:endParaRPr lang="es-EC" sz="1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DISEÑO DEL SISTEMA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C"/>
          </a:p>
        </p:txBody>
      </p:sp>
      <p:pic>
        <p:nvPicPr>
          <p:cNvPr id="22535" name="15 Imagen">
            <a:hlinkClick r:id="rId2" action="ppaction://program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050" y="1196975"/>
            <a:ext cx="5834063" cy="467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16 CuadroTexto"/>
          <p:cNvSpPr txBox="1">
            <a:spLocks noChangeArrowheads="1"/>
          </p:cNvSpPr>
          <p:nvPr/>
        </p:nvSpPr>
        <p:spPr bwMode="auto">
          <a:xfrm>
            <a:off x="3203575" y="5876925"/>
            <a:ext cx="3384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/>
              <a:t>MODELO DE BBDD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DISEÑO DEL SISTEMA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C"/>
          </a:p>
        </p:txBody>
      </p:sp>
      <p:sp>
        <p:nvSpPr>
          <p:cNvPr id="23559" name="10 CuadroTexto"/>
          <p:cNvSpPr txBox="1">
            <a:spLocks noChangeArrowheads="1"/>
          </p:cNvSpPr>
          <p:nvPr/>
        </p:nvSpPr>
        <p:spPr bwMode="auto">
          <a:xfrm>
            <a:off x="6443663" y="5300663"/>
            <a:ext cx="21605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100">
                <a:hlinkClick r:id="rId2" action="ppaction://program"/>
              </a:rPr>
              <a:t>Ver Diag. Contexto General</a:t>
            </a:r>
            <a:endParaRPr lang="es-EC" sz="1100"/>
          </a:p>
        </p:txBody>
      </p:sp>
      <p:sp>
        <p:nvSpPr>
          <p:cNvPr id="23560" name="11 CuadroTexto"/>
          <p:cNvSpPr txBox="1">
            <a:spLocks noChangeArrowheads="1"/>
          </p:cNvSpPr>
          <p:nvPr/>
        </p:nvSpPr>
        <p:spPr bwMode="auto">
          <a:xfrm>
            <a:off x="6443663" y="4941888"/>
            <a:ext cx="25209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000">
                <a:hlinkClick r:id="rId3" action="ppaction://program"/>
              </a:rPr>
              <a:t>Ver Esquema de Clases Navegacionales</a:t>
            </a:r>
            <a:endParaRPr lang="es-EC" sz="1000"/>
          </a:p>
        </p:txBody>
      </p:sp>
      <p:pic>
        <p:nvPicPr>
          <p:cNvPr id="23561" name="13 Imagen" descr="C:\Tesis_Ingenieria_Sistemas\Diagramas_SISCOFIECV1\Navegacional\Diagramadedespliegue.gif">
            <a:hlinkClick r:id="rId4" action="ppaction://program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8538" y="1125538"/>
            <a:ext cx="3681412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2" name="15 CuadroTexto"/>
          <p:cNvSpPr txBox="1">
            <a:spLocks noChangeArrowheads="1"/>
          </p:cNvSpPr>
          <p:nvPr/>
        </p:nvSpPr>
        <p:spPr bwMode="auto">
          <a:xfrm>
            <a:off x="971550" y="5864225"/>
            <a:ext cx="616585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/>
              <a:t>DIAGRAMA DE DESPLIEGUE NAVEGACIONAL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748587" cy="720725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SISTEMA CERO PAPELES PARA LA REVISIÓN DE CORRESPONDENCIA DEL BANCO COFIEC S.A.</a:t>
            </a:r>
          </a:p>
        </p:txBody>
      </p:sp>
      <p:sp>
        <p:nvSpPr>
          <p:cNvPr id="9219" name="Rectangle 2"/>
          <p:cNvSpPr txBox="1">
            <a:spLocks noChangeArrowheads="1"/>
          </p:cNvSpPr>
          <p:nvPr/>
        </p:nvSpPr>
        <p:spPr bwMode="auto">
          <a:xfrm>
            <a:off x="1187450" y="1557338"/>
            <a:ext cx="7129463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Font typeface="Arial" charset="0"/>
              <a:buNone/>
            </a:pPr>
            <a:r>
              <a:rPr lang="es-ES_tradnl" sz="2400" b="1">
                <a:solidFill>
                  <a:srgbClr val="000000"/>
                </a:solidFill>
                <a:latin typeface="Calibri" pitchFamily="34" charset="0"/>
              </a:rPr>
              <a:t>AGENDA DE TRABAJO:</a:t>
            </a:r>
          </a:p>
          <a:p>
            <a:pPr eaLnBrk="0" hangingPunct="0">
              <a:buFont typeface="Arial" charset="0"/>
              <a:buNone/>
            </a:pPr>
            <a:endParaRPr lang="es-ES_tradnl" sz="1400" b="1">
              <a:solidFill>
                <a:srgbClr val="000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ES" sz="1600" b="1"/>
              <a:t>   Introducción</a:t>
            </a:r>
          </a:p>
          <a:p>
            <a:pPr>
              <a:buFont typeface="Wingdings" pitchFamily="2" charset="2"/>
              <a:buChar char="q"/>
            </a:pPr>
            <a:r>
              <a:rPr lang="es-ES" sz="1600" b="1"/>
              <a:t>   Problemas</a:t>
            </a:r>
          </a:p>
          <a:p>
            <a:pPr>
              <a:buFont typeface="Wingdings" pitchFamily="2" charset="2"/>
              <a:buChar char="q"/>
            </a:pPr>
            <a:r>
              <a:rPr lang="es-ES" sz="1600" b="1"/>
              <a:t>   Solución</a:t>
            </a:r>
          </a:p>
          <a:p>
            <a:pPr>
              <a:buFont typeface="Wingdings" pitchFamily="2" charset="2"/>
              <a:buChar char="q"/>
            </a:pPr>
            <a:r>
              <a:rPr lang="es-ES" sz="1600" b="1"/>
              <a:t>   Objetivos del Proyecto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s-ES" sz="1600"/>
              <a:t>Objetivo General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s-ES" sz="1600"/>
              <a:t>Objetivos Específicos</a:t>
            </a:r>
          </a:p>
          <a:p>
            <a:pPr>
              <a:buFont typeface="Wingdings" pitchFamily="2" charset="2"/>
              <a:buChar char="q"/>
            </a:pPr>
            <a:r>
              <a:rPr lang="es-ES" sz="1600" b="1"/>
              <a:t>   Marco Teórico</a:t>
            </a:r>
          </a:p>
          <a:p>
            <a:pPr>
              <a:buFont typeface="Wingdings" pitchFamily="2" charset="2"/>
              <a:buChar char="q"/>
            </a:pPr>
            <a:r>
              <a:rPr lang="es-ES" sz="1600" b="1"/>
              <a:t>   Diseño del Sistema</a:t>
            </a:r>
          </a:p>
          <a:p>
            <a:pPr>
              <a:buFont typeface="Wingdings" pitchFamily="2" charset="2"/>
              <a:buChar char="q"/>
            </a:pPr>
            <a:r>
              <a:rPr lang="es-ES" sz="1600" b="1"/>
              <a:t>   Presentación del Sistema</a:t>
            </a:r>
          </a:p>
          <a:p>
            <a:pPr>
              <a:buFont typeface="Wingdings" pitchFamily="2" charset="2"/>
              <a:buChar char="q"/>
            </a:pPr>
            <a:r>
              <a:rPr lang="es-ES" sz="1600" b="1"/>
              <a:t>   Pruebas</a:t>
            </a:r>
          </a:p>
          <a:p>
            <a:pPr>
              <a:buFont typeface="Wingdings" pitchFamily="2" charset="2"/>
              <a:buChar char="q"/>
            </a:pPr>
            <a:r>
              <a:rPr lang="es-ES" sz="1600" b="1"/>
              <a:t>   Resultados Finales</a:t>
            </a:r>
          </a:p>
          <a:p>
            <a:pPr>
              <a:buFont typeface="Wingdings" pitchFamily="2" charset="2"/>
              <a:buChar char="q"/>
            </a:pPr>
            <a:r>
              <a:rPr lang="es-ES" sz="1600" b="1"/>
              <a:t>   Conclusiones y Recomendaciones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Proyecto de Tesis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DISEÑO DEL SISTEMA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C"/>
          </a:p>
        </p:txBody>
      </p:sp>
      <p:pic>
        <p:nvPicPr>
          <p:cNvPr id="24583" name="16 Imagen">
            <a:hlinkClick r:id="rId2" action="ppaction://program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1341438"/>
            <a:ext cx="6697663" cy="424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17 CuadroTexto"/>
          <p:cNvSpPr txBox="1">
            <a:spLocks noChangeArrowheads="1"/>
          </p:cNvSpPr>
          <p:nvPr/>
        </p:nvSpPr>
        <p:spPr bwMode="auto">
          <a:xfrm>
            <a:off x="3132138" y="5732463"/>
            <a:ext cx="29527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/>
              <a:t>ADVs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IMPLEMENTACION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25606" name="5 CuadroTexto">
            <a:hlinkClick r:id="rId2" action="ppaction://program"/>
          </p:cNvPr>
          <p:cNvSpPr txBox="1">
            <a:spLocks noChangeArrowheads="1"/>
          </p:cNvSpPr>
          <p:nvPr/>
        </p:nvSpPr>
        <p:spPr bwMode="auto">
          <a:xfrm>
            <a:off x="1258888" y="2060575"/>
            <a:ext cx="7561262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sz="6000" b="1">
                <a:solidFill>
                  <a:srgbClr val="0000CC"/>
                </a:solidFill>
                <a:hlinkClick r:id="rId3" action="ppaction://program"/>
              </a:rPr>
              <a:t>PRESENTACION </a:t>
            </a:r>
          </a:p>
          <a:p>
            <a:pPr algn="ctr"/>
            <a:r>
              <a:rPr lang="es-EC" sz="6000" b="1">
                <a:solidFill>
                  <a:srgbClr val="0000CC"/>
                </a:solidFill>
                <a:hlinkClick r:id="rId3" action="ppaction://program"/>
              </a:rPr>
              <a:t>DEL </a:t>
            </a:r>
          </a:p>
          <a:p>
            <a:pPr algn="ctr"/>
            <a:r>
              <a:rPr lang="es-EC" sz="6000" b="1">
                <a:solidFill>
                  <a:srgbClr val="0000CC"/>
                </a:solidFill>
                <a:hlinkClick r:id="rId3" action="ppaction://program"/>
              </a:rPr>
              <a:t>SISTEMA</a:t>
            </a:r>
            <a:endParaRPr lang="es-EC" sz="6000" b="1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IMPLEMENTACION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26630" name="7 CuadroTexto"/>
          <p:cNvSpPr txBox="1">
            <a:spLocks noChangeArrowheads="1"/>
          </p:cNvSpPr>
          <p:nvPr/>
        </p:nvSpPr>
        <p:spPr bwMode="auto">
          <a:xfrm>
            <a:off x="1116013" y="2349500"/>
            <a:ext cx="770413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s-EC" sz="2400"/>
              <a:t>  </a:t>
            </a:r>
            <a:r>
              <a:rPr lang="es-EC" sz="2400">
                <a:hlinkClick r:id="rId2" action="ppaction://program"/>
              </a:rPr>
              <a:t>PRUEBAS DE RESISTENCIA</a:t>
            </a:r>
            <a:endParaRPr lang="es-EC" sz="2400"/>
          </a:p>
          <a:p>
            <a:endParaRPr lang="es-EC" sz="2400"/>
          </a:p>
          <a:p>
            <a:endParaRPr lang="es-EC" sz="2400"/>
          </a:p>
          <a:p>
            <a:endParaRPr lang="es-EC" sz="2400"/>
          </a:p>
          <a:p>
            <a:pPr>
              <a:buFont typeface="Arial" charset="0"/>
              <a:buChar char="•"/>
            </a:pPr>
            <a:r>
              <a:rPr lang="es-EC" sz="2400"/>
              <a:t>  </a:t>
            </a:r>
            <a:r>
              <a:rPr lang="es-EC" sz="2400">
                <a:hlinkClick r:id="rId3" action="ppaction://program"/>
              </a:rPr>
              <a:t>PRUEBAS DE RENDIMIENTO</a:t>
            </a:r>
            <a:endParaRPr lang="es-EC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ANEXO D: Resultados de la Encuesta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971550" y="2420938"/>
          <a:ext cx="7920880" cy="2448271"/>
        </p:xfrm>
        <a:graphic>
          <a:graphicData uri="http://schemas.openxmlformats.org/drawingml/2006/table">
            <a:tbl>
              <a:tblPr/>
              <a:tblGrid>
                <a:gridCol w="1250856"/>
                <a:gridCol w="1935611"/>
                <a:gridCol w="2968179"/>
                <a:gridCol w="1766234"/>
              </a:tblGrid>
              <a:tr h="612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Usuario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Tiempo Uso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 Aceptación Nuevo Sistema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Grado de Satisfacción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(admin)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 uno a tres meses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Menos de un mes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75%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Menos de un mes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75%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Menos de un mes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75%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Menos de un mes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75%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Promedios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80%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8,8</a:t>
                      </a:r>
                      <a:endParaRPr lang="es-EC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96" name="8 CuadroTexto"/>
          <p:cNvSpPr txBox="1">
            <a:spLocks noChangeArrowheads="1"/>
          </p:cNvSpPr>
          <p:nvPr/>
        </p:nvSpPr>
        <p:spPr bwMode="auto">
          <a:xfrm>
            <a:off x="971550" y="1412875"/>
            <a:ext cx="4321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2000" b="1"/>
              <a:t>RESULTADOS SOBRE CALIDAD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ANEXO D: Resultados de la Encuesta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28678" name="8 CuadroTexto"/>
          <p:cNvSpPr txBox="1">
            <a:spLocks noChangeArrowheads="1"/>
          </p:cNvSpPr>
          <p:nvPr/>
        </p:nvSpPr>
        <p:spPr bwMode="auto">
          <a:xfrm>
            <a:off x="1042988" y="1125538"/>
            <a:ext cx="4465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2000" b="1"/>
              <a:t>RESULTADOS SOBRE EFICIENCIA</a:t>
            </a:r>
          </a:p>
        </p:txBody>
      </p:sp>
      <p:graphicFrame>
        <p:nvGraphicFramePr>
          <p:cNvPr id="12" name="11 Gráfico"/>
          <p:cNvGraphicFramePr/>
          <p:nvPr/>
        </p:nvGraphicFramePr>
        <p:xfrm>
          <a:off x="539552" y="1916832"/>
          <a:ext cx="388843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12 Gráfico"/>
          <p:cNvGraphicFramePr/>
          <p:nvPr/>
        </p:nvGraphicFramePr>
        <p:xfrm>
          <a:off x="4427984" y="1988840"/>
          <a:ext cx="417646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ANEXO D: Resultados de la Encuesta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29702" name="8 CuadroTexto"/>
          <p:cNvSpPr txBox="1">
            <a:spLocks noChangeArrowheads="1"/>
          </p:cNvSpPr>
          <p:nvPr/>
        </p:nvSpPr>
        <p:spPr bwMode="auto">
          <a:xfrm>
            <a:off x="1042988" y="1125538"/>
            <a:ext cx="4465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2000" b="1"/>
              <a:t>RESULTADOS SOBRE EFICIENCIA</a:t>
            </a:r>
          </a:p>
        </p:txBody>
      </p:sp>
      <p:graphicFrame>
        <p:nvGraphicFramePr>
          <p:cNvPr id="10" name="9 Gráfico"/>
          <p:cNvGraphicFramePr/>
          <p:nvPr/>
        </p:nvGraphicFramePr>
        <p:xfrm>
          <a:off x="1115616" y="1556792"/>
          <a:ext cx="770485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ANEXO D: Resultados de la Encuesta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30726" name="8 CuadroTexto"/>
          <p:cNvSpPr txBox="1">
            <a:spLocks noChangeArrowheads="1"/>
          </p:cNvSpPr>
          <p:nvPr/>
        </p:nvSpPr>
        <p:spPr bwMode="auto">
          <a:xfrm>
            <a:off x="1042988" y="1125538"/>
            <a:ext cx="4465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2000" b="1"/>
              <a:t>RESULTADOS SOBRE EFICIENCIA</a:t>
            </a:r>
          </a:p>
        </p:txBody>
      </p:sp>
      <p:graphicFrame>
        <p:nvGraphicFramePr>
          <p:cNvPr id="8" name="7 Gráfico"/>
          <p:cNvGraphicFramePr/>
          <p:nvPr/>
        </p:nvGraphicFramePr>
        <p:xfrm>
          <a:off x="1115616" y="1556792"/>
          <a:ext cx="770485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CONCLUSIONES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31750" name="25 CuadroTexto"/>
          <p:cNvSpPr txBox="1">
            <a:spLocks noChangeArrowheads="1"/>
          </p:cNvSpPr>
          <p:nvPr/>
        </p:nvSpPr>
        <p:spPr bwMode="auto">
          <a:xfrm>
            <a:off x="1116013" y="1989138"/>
            <a:ext cx="77771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C" sz="2000"/>
              <a:t>Implementación del proceso de digitalización y de la aplicación web; una solución tecnológica adecuada para el servicio de revisión. Anexo D.</a:t>
            </a:r>
          </a:p>
        </p:txBody>
      </p:sp>
      <p:sp>
        <p:nvSpPr>
          <p:cNvPr id="31751" name="10 CuadroTexto"/>
          <p:cNvSpPr txBox="1">
            <a:spLocks noChangeArrowheads="1"/>
          </p:cNvSpPr>
          <p:nvPr/>
        </p:nvSpPr>
        <p:spPr bwMode="auto">
          <a:xfrm>
            <a:off x="1116013" y="3429000"/>
            <a:ext cx="77041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C" sz="2000"/>
              <a:t>El sistema permitió aumentar la cantidad de documentos revisados, incrementando la eficiencia del servicio de revisión; evitando la dependencia del papel, mejorando la calidad del servicio. Anexo 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CONCLUSIONES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32774" name="8 CuadroTexto"/>
          <p:cNvSpPr txBox="1">
            <a:spLocks noChangeArrowheads="1"/>
          </p:cNvSpPr>
          <p:nvPr/>
        </p:nvSpPr>
        <p:spPr bwMode="auto">
          <a:xfrm>
            <a:off x="1116013" y="1268413"/>
            <a:ext cx="77041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C" sz="2000"/>
              <a:t>Es un sistema de respuesta rápida, que permite la revisión de documentos sin alteraciones durante la ejecución de procesos simultáneos.</a:t>
            </a:r>
          </a:p>
        </p:txBody>
      </p:sp>
      <p:sp>
        <p:nvSpPr>
          <p:cNvPr id="32775" name="10 CuadroTexto"/>
          <p:cNvSpPr txBox="1">
            <a:spLocks noChangeArrowheads="1"/>
          </p:cNvSpPr>
          <p:nvPr/>
        </p:nvSpPr>
        <p:spPr bwMode="auto">
          <a:xfrm>
            <a:off x="1187450" y="2781300"/>
            <a:ext cx="7704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C" sz="2000"/>
              <a:t>El sistema cero papeles  ayudan a las Empresas a preservar documentos por varios años.</a:t>
            </a:r>
          </a:p>
        </p:txBody>
      </p:sp>
      <p:sp>
        <p:nvSpPr>
          <p:cNvPr id="32776" name="9 CuadroTexto"/>
          <p:cNvSpPr txBox="1">
            <a:spLocks noChangeArrowheads="1"/>
          </p:cNvSpPr>
          <p:nvPr/>
        </p:nvSpPr>
        <p:spPr bwMode="auto">
          <a:xfrm>
            <a:off x="1187450" y="4149725"/>
            <a:ext cx="77041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C" sz="2000"/>
              <a:t>El desarrollo duró diez meses; cumpliéndose con el tiempo establecido. Los tiempos adicionales se utilizaron para pruebas e implementación.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CONCLUSIONES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33798" name="25 CuadroTexto"/>
          <p:cNvSpPr txBox="1">
            <a:spLocks noChangeArrowheads="1"/>
          </p:cNvSpPr>
          <p:nvPr/>
        </p:nvSpPr>
        <p:spPr bwMode="auto">
          <a:xfrm>
            <a:off x="1116013" y="1268413"/>
            <a:ext cx="77771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2000"/>
              <a:t>Generar  archivador digital central que almacena documentos digitales en la base de datos, permitiendo al administrador tener respaldos, eliminando completamente la pérdida de documentos.</a:t>
            </a:r>
          </a:p>
        </p:txBody>
      </p:sp>
      <p:sp>
        <p:nvSpPr>
          <p:cNvPr id="33799" name="7 CuadroTexto"/>
          <p:cNvSpPr txBox="1">
            <a:spLocks noChangeArrowheads="1"/>
          </p:cNvSpPr>
          <p:nvPr/>
        </p:nvSpPr>
        <p:spPr bwMode="auto">
          <a:xfrm>
            <a:off x="1116013" y="2997200"/>
            <a:ext cx="77771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C" sz="2000"/>
              <a:t>El sistema y el archivo central digital, durante los procesos de revisión y envío, permiten al administrador el control y la seguridad total de la  correspondencia. </a:t>
            </a:r>
          </a:p>
        </p:txBody>
      </p:sp>
      <p:sp>
        <p:nvSpPr>
          <p:cNvPr id="33800" name="9 CuadroTexto"/>
          <p:cNvSpPr txBox="1">
            <a:spLocks noChangeArrowheads="1"/>
          </p:cNvSpPr>
          <p:nvPr/>
        </p:nvSpPr>
        <p:spPr bwMode="auto">
          <a:xfrm>
            <a:off x="1116013" y="4724400"/>
            <a:ext cx="7704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C" sz="2000"/>
              <a:t>El sistema cero papeles permite las revisiones en paralelo de correspondencia entre usuarios.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INTRODUCCIÓN</a:t>
            </a:r>
          </a:p>
        </p:txBody>
      </p:sp>
      <p:sp>
        <p:nvSpPr>
          <p:cNvPr id="10243" name="Rectangle 2"/>
          <p:cNvSpPr txBox="1">
            <a:spLocks noChangeArrowheads="1"/>
          </p:cNvSpPr>
          <p:nvPr/>
        </p:nvSpPr>
        <p:spPr bwMode="auto">
          <a:xfrm>
            <a:off x="1116013" y="1557338"/>
            <a:ext cx="7129462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Font typeface="Arial" charset="0"/>
              <a:buNone/>
            </a:pPr>
            <a:endParaRPr lang="es-EC" sz="160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pic>
        <p:nvPicPr>
          <p:cNvPr id="10247" name="7 Imagen" descr="bancoCofiecMai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2276475"/>
            <a:ext cx="179228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Elipse"/>
          <p:cNvSpPr/>
          <p:nvPr/>
        </p:nvSpPr>
        <p:spPr>
          <a:xfrm>
            <a:off x="3635375" y="2852738"/>
            <a:ext cx="1800225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Servicio Interno</a:t>
            </a:r>
          </a:p>
        </p:txBody>
      </p:sp>
      <p:sp>
        <p:nvSpPr>
          <p:cNvPr id="14" name="13 Elipse"/>
          <p:cNvSpPr/>
          <p:nvPr/>
        </p:nvSpPr>
        <p:spPr>
          <a:xfrm>
            <a:off x="3779838" y="4437063"/>
            <a:ext cx="1584325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Servicio Externo</a:t>
            </a:r>
          </a:p>
        </p:txBody>
      </p:sp>
      <p:sp>
        <p:nvSpPr>
          <p:cNvPr id="15" name="14 Elipse"/>
          <p:cNvSpPr/>
          <p:nvPr/>
        </p:nvSpPr>
        <p:spPr>
          <a:xfrm>
            <a:off x="3708400" y="3644900"/>
            <a:ext cx="1800225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Servicio Externo</a:t>
            </a:r>
          </a:p>
        </p:txBody>
      </p:sp>
      <p:sp>
        <p:nvSpPr>
          <p:cNvPr id="16" name="15 Elipse"/>
          <p:cNvSpPr/>
          <p:nvPr/>
        </p:nvSpPr>
        <p:spPr>
          <a:xfrm>
            <a:off x="3563938" y="1268413"/>
            <a:ext cx="1800225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Servicio Externo</a:t>
            </a:r>
          </a:p>
        </p:txBody>
      </p:sp>
      <p:sp>
        <p:nvSpPr>
          <p:cNvPr id="17" name="16 Elipse"/>
          <p:cNvSpPr/>
          <p:nvPr/>
        </p:nvSpPr>
        <p:spPr>
          <a:xfrm>
            <a:off x="3708400" y="2060575"/>
            <a:ext cx="1584325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Servicio Interno</a:t>
            </a:r>
          </a:p>
        </p:txBody>
      </p:sp>
      <p:sp>
        <p:nvSpPr>
          <p:cNvPr id="18" name="17 Elipse"/>
          <p:cNvSpPr/>
          <p:nvPr/>
        </p:nvSpPr>
        <p:spPr>
          <a:xfrm>
            <a:off x="3779838" y="5229225"/>
            <a:ext cx="1655762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Servicio Interno</a:t>
            </a:r>
          </a:p>
        </p:txBody>
      </p:sp>
      <p:cxnSp>
        <p:nvCxnSpPr>
          <p:cNvPr id="48" name="47 Conector recto de flecha"/>
          <p:cNvCxnSpPr>
            <a:stCxn id="8" idx="3"/>
            <a:endCxn id="16" idx="2"/>
          </p:cNvCxnSpPr>
          <p:nvPr/>
        </p:nvCxnSpPr>
        <p:spPr>
          <a:xfrm flipV="1">
            <a:off x="2979738" y="1592263"/>
            <a:ext cx="584200" cy="194468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>
            <a:stCxn id="8" idx="3"/>
            <a:endCxn id="17" idx="2"/>
          </p:cNvCxnSpPr>
          <p:nvPr/>
        </p:nvCxnSpPr>
        <p:spPr>
          <a:xfrm flipV="1">
            <a:off x="2979738" y="2384425"/>
            <a:ext cx="728662" cy="1152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>
            <a:stCxn id="8" idx="3"/>
            <a:endCxn id="13" idx="2"/>
          </p:cNvCxnSpPr>
          <p:nvPr/>
        </p:nvCxnSpPr>
        <p:spPr>
          <a:xfrm flipV="1">
            <a:off x="2979738" y="3176588"/>
            <a:ext cx="655637" cy="360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>
            <a:stCxn id="8" idx="3"/>
            <a:endCxn id="15" idx="2"/>
          </p:cNvCxnSpPr>
          <p:nvPr/>
        </p:nvCxnSpPr>
        <p:spPr>
          <a:xfrm>
            <a:off x="2979738" y="3536950"/>
            <a:ext cx="728662" cy="431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>
            <a:stCxn id="8" idx="3"/>
            <a:endCxn id="14" idx="2"/>
          </p:cNvCxnSpPr>
          <p:nvPr/>
        </p:nvCxnSpPr>
        <p:spPr>
          <a:xfrm>
            <a:off x="2979738" y="3536950"/>
            <a:ext cx="800100" cy="12239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>
            <a:stCxn id="8" idx="3"/>
            <a:endCxn id="18" idx="2"/>
          </p:cNvCxnSpPr>
          <p:nvPr/>
        </p:nvCxnSpPr>
        <p:spPr>
          <a:xfrm>
            <a:off x="2979738" y="3536950"/>
            <a:ext cx="800100" cy="20161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Elipse"/>
          <p:cNvSpPr/>
          <p:nvPr/>
        </p:nvSpPr>
        <p:spPr>
          <a:xfrm>
            <a:off x="5940425" y="1773238"/>
            <a:ext cx="2808288" cy="1223962"/>
          </a:xfrm>
          <a:prstGeom prst="ellipse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Servicio de Revisión de Correspondencia Interna</a:t>
            </a:r>
          </a:p>
        </p:txBody>
      </p:sp>
      <p:cxnSp>
        <p:nvCxnSpPr>
          <p:cNvPr id="61" name="60 Conector recto de flecha"/>
          <p:cNvCxnSpPr>
            <a:stCxn id="17" idx="6"/>
            <a:endCxn id="59" idx="2"/>
          </p:cNvCxnSpPr>
          <p:nvPr/>
        </p:nvCxnSpPr>
        <p:spPr>
          <a:xfrm>
            <a:off x="5292725" y="2384425"/>
            <a:ext cx="6477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Rectángulo"/>
          <p:cNvSpPr/>
          <p:nvPr/>
        </p:nvSpPr>
        <p:spPr>
          <a:xfrm>
            <a:off x="5795963" y="5013325"/>
            <a:ext cx="1296987" cy="792163"/>
          </a:xfrm>
          <a:prstGeom prst="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Recepción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7596188" y="5013325"/>
            <a:ext cx="1296987" cy="792163"/>
          </a:xfrm>
          <a:prstGeom prst="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Envío</a:t>
            </a:r>
          </a:p>
        </p:txBody>
      </p:sp>
      <p:sp>
        <p:nvSpPr>
          <p:cNvPr id="31" name="30 Flecha abajo"/>
          <p:cNvSpPr/>
          <p:nvPr/>
        </p:nvSpPr>
        <p:spPr>
          <a:xfrm>
            <a:off x="6300788" y="2924175"/>
            <a:ext cx="358775" cy="2017713"/>
          </a:xfrm>
          <a:prstGeom prst="downArrow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proceso</a:t>
            </a:r>
          </a:p>
        </p:txBody>
      </p:sp>
      <p:sp>
        <p:nvSpPr>
          <p:cNvPr id="34" name="33 Flecha abajo"/>
          <p:cNvSpPr/>
          <p:nvPr/>
        </p:nvSpPr>
        <p:spPr>
          <a:xfrm>
            <a:off x="8101013" y="2924175"/>
            <a:ext cx="358775" cy="2017713"/>
          </a:xfrm>
          <a:prstGeom prst="downArrow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proceso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CONCLUSIONES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34822" name="25 CuadroTexto"/>
          <p:cNvSpPr txBox="1">
            <a:spLocks noChangeArrowheads="1"/>
          </p:cNvSpPr>
          <p:nvPr/>
        </p:nvSpPr>
        <p:spPr bwMode="auto">
          <a:xfrm>
            <a:off x="1116013" y="1773238"/>
            <a:ext cx="77771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C" sz="2000"/>
              <a:t>OOHDM se utilizó para el diseño y desarrollo eficaz de la aplicación web, obteniendo los requerimientos y su  representación de manera fácil y rápida.</a:t>
            </a:r>
          </a:p>
        </p:txBody>
      </p:sp>
      <p:sp>
        <p:nvSpPr>
          <p:cNvPr id="34823" name="8 CuadroTexto"/>
          <p:cNvSpPr txBox="1">
            <a:spLocks noChangeArrowheads="1"/>
          </p:cNvSpPr>
          <p:nvPr/>
        </p:nvSpPr>
        <p:spPr bwMode="auto">
          <a:xfrm>
            <a:off x="1116013" y="3860800"/>
            <a:ext cx="77041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C" sz="2000"/>
              <a:t>JDeveloper 11g facilitó el desarrollo y la creación de la aplicación web ya que es una herramienta fácil y amigable para quien programa en J2EE, JSP, JSF, ADF, HTML, JAVASCRIPT.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RECOMENDACIONES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35846" name="25 CuadroTexto"/>
          <p:cNvSpPr txBox="1">
            <a:spLocks noChangeArrowheads="1"/>
          </p:cNvSpPr>
          <p:nvPr/>
        </p:nvSpPr>
        <p:spPr bwMode="auto">
          <a:xfrm>
            <a:off x="1116013" y="1341438"/>
            <a:ext cx="7777162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C" sz="2000"/>
              <a:t>El uso de sistemas cero papeles son recomendables para mejorar la calidad en los procesos de cualquier servicio, aminorando el uso excesivo de papel así como  burocracia innecesaria.</a:t>
            </a:r>
          </a:p>
        </p:txBody>
      </p:sp>
      <p:sp>
        <p:nvSpPr>
          <p:cNvPr id="35847" name="8 CuadroTexto"/>
          <p:cNvSpPr txBox="1">
            <a:spLocks noChangeArrowheads="1"/>
          </p:cNvSpPr>
          <p:nvPr/>
        </p:nvSpPr>
        <p:spPr bwMode="auto">
          <a:xfrm>
            <a:off x="1116013" y="2997200"/>
            <a:ext cx="77041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C" sz="2000"/>
              <a:t>Se recomienda el uso del sistema cero papeles  para organizar digitalmente documentos de correspondencia  desordenados y en mal estado por el uso de archivadores gigantescos y obsoletos.</a:t>
            </a:r>
          </a:p>
        </p:txBody>
      </p:sp>
      <p:sp>
        <p:nvSpPr>
          <p:cNvPr id="35848" name="10 CuadroTexto"/>
          <p:cNvSpPr txBox="1">
            <a:spLocks noChangeArrowheads="1"/>
          </p:cNvSpPr>
          <p:nvPr/>
        </p:nvSpPr>
        <p:spPr bwMode="auto">
          <a:xfrm>
            <a:off x="1116013" y="4581525"/>
            <a:ext cx="77041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C" sz="2000"/>
              <a:t>Es recomendable la creación de un archivador digital central para mantener respaldos de documentos; que por su importancia, se encuentran expuestos a pérdidas y deterioro.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RECOMENDACIONES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36870" name="25 CuadroTexto"/>
          <p:cNvSpPr txBox="1">
            <a:spLocks noChangeArrowheads="1"/>
          </p:cNvSpPr>
          <p:nvPr/>
        </p:nvSpPr>
        <p:spPr bwMode="auto">
          <a:xfrm>
            <a:off x="1116013" y="1484313"/>
            <a:ext cx="77771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C" sz="2000"/>
              <a:t>Se recomienda a las empresas grandes, medianas y pequeñas implementar los sistemas innovadores  cero papeles, para preservar el eco sistema, y evitar  la tala indiscriminada de bosques </a:t>
            </a:r>
          </a:p>
        </p:txBody>
      </p:sp>
      <p:sp>
        <p:nvSpPr>
          <p:cNvPr id="36871" name="8 CuadroTexto"/>
          <p:cNvSpPr txBox="1">
            <a:spLocks noChangeArrowheads="1"/>
          </p:cNvSpPr>
          <p:nvPr/>
        </p:nvSpPr>
        <p:spPr bwMode="auto">
          <a:xfrm>
            <a:off x="1116013" y="3284538"/>
            <a:ext cx="7704137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C" sz="2000"/>
              <a:t>La Escuela Politécnica del Ejército debería incluir en el aprendizaje de la programación orientada a objetos la herramienta Oracle JDeveloper 11g, debido a su importancia y fácil entendimiento en la enseñanza de lenguajes J2EE, JSP, JSF, ADF; al igual que la herramienta Oracle Data Base 10g, para la enseñanza de la administración de base de datos Oracle, por su importancia e incidencia actual en la administración de datos utilizada a nivel mundial.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PLANTEAMIENTO DEL PROBLEMA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11270" name="25 CuadroTexto"/>
          <p:cNvSpPr txBox="1">
            <a:spLocks noChangeArrowheads="1"/>
          </p:cNvSpPr>
          <p:nvPr/>
        </p:nvSpPr>
        <p:spPr bwMode="auto">
          <a:xfrm>
            <a:off x="1116013" y="1147763"/>
            <a:ext cx="7777162" cy="433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C" b="1"/>
          </a:p>
          <a:p>
            <a:r>
              <a:rPr lang="es-EC" sz="2000" b="1"/>
              <a:t>PROBLEMAS:</a:t>
            </a:r>
          </a:p>
          <a:p>
            <a:endParaRPr lang="es-EC" b="1"/>
          </a:p>
          <a:p>
            <a:pPr>
              <a:buFont typeface="Wingdings" pitchFamily="2" charset="2"/>
              <a:buChar char="ü"/>
            </a:pPr>
            <a:r>
              <a:rPr lang="es-EC" sz="2000"/>
              <a:t>Pérdida de documentos en papel durante las revisiones</a:t>
            </a:r>
          </a:p>
          <a:p>
            <a:pPr>
              <a:buFont typeface="Wingdings" pitchFamily="2" charset="2"/>
              <a:buChar char="ü"/>
            </a:pPr>
            <a:endParaRPr lang="es-EC" sz="2000"/>
          </a:p>
          <a:p>
            <a:pPr>
              <a:buFont typeface="Wingdings" pitchFamily="2" charset="2"/>
              <a:buChar char="ü"/>
            </a:pPr>
            <a:r>
              <a:rPr lang="es-EC" sz="2000"/>
              <a:t> Tiempos excesivos debido a la revisión serial</a:t>
            </a:r>
          </a:p>
          <a:p>
            <a:pPr>
              <a:buFont typeface="Wingdings" pitchFamily="2" charset="2"/>
              <a:buChar char="ü"/>
            </a:pPr>
            <a:endParaRPr lang="es-EC" sz="2000"/>
          </a:p>
          <a:p>
            <a:pPr>
              <a:buFont typeface="Wingdings" pitchFamily="2" charset="2"/>
              <a:buChar char="ü"/>
            </a:pPr>
            <a:r>
              <a:rPr lang="es-EC" sz="2000"/>
              <a:t> Incumplimiento con el tiempo de revisión establecido</a:t>
            </a:r>
          </a:p>
          <a:p>
            <a:pPr>
              <a:buFont typeface="Wingdings" pitchFamily="2" charset="2"/>
              <a:buChar char="ü"/>
            </a:pPr>
            <a:endParaRPr lang="es-EC" sz="2000"/>
          </a:p>
          <a:p>
            <a:pPr>
              <a:buFont typeface="Wingdings" pitchFamily="2" charset="2"/>
              <a:buChar char="ü"/>
            </a:pPr>
            <a:r>
              <a:rPr lang="es-EC" sz="2000"/>
              <a:t> No existía control y seguimiento de un documento</a:t>
            </a:r>
          </a:p>
          <a:p>
            <a:pPr>
              <a:buFont typeface="Wingdings" pitchFamily="2" charset="2"/>
              <a:buChar char="ü"/>
            </a:pPr>
            <a:endParaRPr lang="es-EC" sz="2000"/>
          </a:p>
          <a:p>
            <a:pPr>
              <a:buFont typeface="Wingdings" pitchFamily="2" charset="2"/>
              <a:buChar char="ü"/>
            </a:pPr>
            <a:r>
              <a:rPr lang="es-EC" sz="2000"/>
              <a:t> Uso desmesurado del papel</a:t>
            </a:r>
          </a:p>
          <a:p>
            <a:pPr>
              <a:buFont typeface="Wingdings" pitchFamily="2" charset="2"/>
              <a:buChar char="ü"/>
            </a:pPr>
            <a:endParaRPr lang="es-EC" sz="2000"/>
          </a:p>
          <a:p>
            <a:pPr>
              <a:buFont typeface="Wingdings" pitchFamily="2" charset="2"/>
              <a:buChar char="ü"/>
            </a:pPr>
            <a:r>
              <a:rPr lang="es-EC" sz="2000"/>
              <a:t> No existía respaldo digital de documentos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PROPUESTA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12294" name="7 CuadroTexto"/>
          <p:cNvSpPr txBox="1">
            <a:spLocks noChangeArrowheads="1"/>
          </p:cNvSpPr>
          <p:nvPr/>
        </p:nvSpPr>
        <p:spPr bwMode="auto">
          <a:xfrm>
            <a:off x="1116013" y="1125538"/>
            <a:ext cx="4464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C" sz="2000" b="1"/>
          </a:p>
          <a:p>
            <a:r>
              <a:rPr lang="es-EC" sz="2000" b="1"/>
              <a:t>SOLUCIÓN:</a:t>
            </a:r>
          </a:p>
        </p:txBody>
      </p:sp>
      <p:sp>
        <p:nvSpPr>
          <p:cNvPr id="12295" name="8 CuadroTexto"/>
          <p:cNvSpPr txBox="1">
            <a:spLocks noChangeArrowheads="1"/>
          </p:cNvSpPr>
          <p:nvPr/>
        </p:nvSpPr>
        <p:spPr bwMode="auto">
          <a:xfrm>
            <a:off x="1187450" y="2492375"/>
            <a:ext cx="76327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sz="3200" b="1">
                <a:solidFill>
                  <a:srgbClr val="0000CC"/>
                </a:solidFill>
              </a:rPr>
              <a:t>SISTEMA CERO PAPELES QUE PERMITA DIGITALIZAR LA CORRESPONDENCIA INTERNA DE BANCO COFIEC.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OBJETIVOS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13318" name="25 CuadroTexto"/>
          <p:cNvSpPr txBox="1">
            <a:spLocks noChangeArrowheads="1"/>
          </p:cNvSpPr>
          <p:nvPr/>
        </p:nvSpPr>
        <p:spPr bwMode="auto">
          <a:xfrm>
            <a:off x="1116013" y="1147763"/>
            <a:ext cx="7777162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C" sz="2000" b="1"/>
          </a:p>
          <a:p>
            <a:endParaRPr lang="es-EC" sz="2000" b="1"/>
          </a:p>
          <a:p>
            <a:r>
              <a:rPr lang="es-EC" sz="2000" b="1"/>
              <a:t>OBJETIVO GENERAL:</a:t>
            </a:r>
          </a:p>
          <a:p>
            <a:endParaRPr lang="es-EC" sz="2000" b="1"/>
          </a:p>
          <a:p>
            <a:pPr algn="just"/>
            <a:r>
              <a:rPr lang="es-EC" sz="2400" b="1">
                <a:solidFill>
                  <a:srgbClr val="0000CC"/>
                </a:solidFill>
              </a:rPr>
              <a:t>Desarrollar un sistema cero papeles, para brindar una solución tecnológica a Banco COFIEC S.A. que evite la dependencia y manipulación de documentos en papel durante los procesos de recepción y envío de documentos, reduciendo tiempos en el servicio de revisión de correspondencia interna.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OBJETIVOS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14342" name="25 CuadroTexto"/>
          <p:cNvSpPr txBox="1">
            <a:spLocks noChangeArrowheads="1"/>
          </p:cNvSpPr>
          <p:nvPr/>
        </p:nvSpPr>
        <p:spPr bwMode="auto">
          <a:xfrm>
            <a:off x="1116013" y="1147763"/>
            <a:ext cx="7777162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2000" b="1"/>
              <a:t>OBJETIVOS ESPECÍFICOS:</a:t>
            </a:r>
            <a:endParaRPr lang="es-EC" sz="2000"/>
          </a:p>
          <a:p>
            <a:endParaRPr lang="es-EC" sz="2000" b="1"/>
          </a:p>
          <a:p>
            <a:r>
              <a:rPr lang="es-EC" sz="2000"/>
              <a:t>Investigar y analizar procesos de digitalización de documentos y filosofía cero papeles para aplicar en la implementación de un sistema cero papeles.</a:t>
            </a:r>
          </a:p>
        </p:txBody>
      </p:sp>
      <p:sp>
        <p:nvSpPr>
          <p:cNvPr id="14343" name="7 CuadroTexto"/>
          <p:cNvSpPr txBox="1">
            <a:spLocks noChangeArrowheads="1"/>
          </p:cNvSpPr>
          <p:nvPr/>
        </p:nvSpPr>
        <p:spPr bwMode="auto">
          <a:xfrm>
            <a:off x="1116013" y="2708275"/>
            <a:ext cx="77771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C" sz="2000"/>
          </a:p>
          <a:p>
            <a:r>
              <a:rPr lang="es-EC" sz="2000"/>
              <a:t>Crear una aplicación web cero papeles que permita la revisión de correspondencia mediante documentos digitales.</a:t>
            </a:r>
          </a:p>
        </p:txBody>
      </p:sp>
      <p:sp>
        <p:nvSpPr>
          <p:cNvPr id="14344" name="8 CuadroTexto"/>
          <p:cNvSpPr txBox="1">
            <a:spLocks noChangeArrowheads="1"/>
          </p:cNvSpPr>
          <p:nvPr/>
        </p:nvSpPr>
        <p:spPr bwMode="auto">
          <a:xfrm>
            <a:off x="1116013" y="3644900"/>
            <a:ext cx="77041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C" sz="2000"/>
          </a:p>
          <a:p>
            <a:r>
              <a:rPr lang="es-EC" sz="2000"/>
              <a:t>Generar un archivador digital central que permita almacenar documentos de correspondencia interna de Banco COFIEC S.A. de manera digital. </a:t>
            </a:r>
          </a:p>
        </p:txBody>
      </p:sp>
      <p:sp>
        <p:nvSpPr>
          <p:cNvPr id="14345" name="9 CuadroTexto"/>
          <p:cNvSpPr txBox="1">
            <a:spLocks noChangeArrowheads="1"/>
          </p:cNvSpPr>
          <p:nvPr/>
        </p:nvSpPr>
        <p:spPr bwMode="auto">
          <a:xfrm>
            <a:off x="1116013" y="4868863"/>
            <a:ext cx="77041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C" sz="2000"/>
          </a:p>
          <a:p>
            <a:r>
              <a:rPr lang="es-EC" sz="2000"/>
              <a:t>Desarrollar el sistema cero papeles para la revisión de correspondencia en un plazo de diez meses.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MARCO TEORICO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15366" name="10 CuadroTexto"/>
          <p:cNvSpPr txBox="1">
            <a:spLocks noChangeArrowheads="1"/>
          </p:cNvSpPr>
          <p:nvPr/>
        </p:nvSpPr>
        <p:spPr bwMode="auto">
          <a:xfrm>
            <a:off x="1116013" y="1125538"/>
            <a:ext cx="7777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/>
              <a:t>Proceso de Recepción de Documentos de Correspondencia</a:t>
            </a:r>
          </a:p>
        </p:txBody>
      </p:sp>
      <p:pic>
        <p:nvPicPr>
          <p:cNvPr id="1536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2060575"/>
            <a:ext cx="11461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12 Imagen" descr="pape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484313"/>
            <a:ext cx="409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13 Imagen" descr="pape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133600"/>
            <a:ext cx="409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14 Imagen" descr="pape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781300"/>
            <a:ext cx="409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15 Imagen" descr="pape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3429000"/>
            <a:ext cx="4095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2" name="16 CuadroTexto"/>
          <p:cNvSpPr txBox="1">
            <a:spLocks noChangeArrowheads="1"/>
          </p:cNvSpPr>
          <p:nvPr/>
        </p:nvSpPr>
        <p:spPr bwMode="auto">
          <a:xfrm>
            <a:off x="1835150" y="3141663"/>
            <a:ext cx="1081088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400"/>
              <a:t>mensajero</a:t>
            </a:r>
          </a:p>
        </p:txBody>
      </p:sp>
      <p:cxnSp>
        <p:nvCxnSpPr>
          <p:cNvPr id="19" name="18 Conector recto de flecha"/>
          <p:cNvCxnSpPr>
            <a:stCxn id="8200" idx="1"/>
            <a:endCxn id="13" idx="3"/>
          </p:cNvCxnSpPr>
          <p:nvPr/>
        </p:nvCxnSpPr>
        <p:spPr>
          <a:xfrm flipH="1" flipV="1">
            <a:off x="1165225" y="1736725"/>
            <a:ext cx="598488" cy="10080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8200" idx="1"/>
            <a:endCxn id="14" idx="3"/>
          </p:cNvCxnSpPr>
          <p:nvPr/>
        </p:nvCxnSpPr>
        <p:spPr>
          <a:xfrm flipH="1" flipV="1">
            <a:off x="1165225" y="2384425"/>
            <a:ext cx="598488" cy="3603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8200" idx="1"/>
            <a:endCxn id="15" idx="3"/>
          </p:cNvCxnSpPr>
          <p:nvPr/>
        </p:nvCxnSpPr>
        <p:spPr>
          <a:xfrm flipH="1">
            <a:off x="1165225" y="2744788"/>
            <a:ext cx="598488" cy="2889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8200" idx="1"/>
            <a:endCxn id="16" idx="3"/>
          </p:cNvCxnSpPr>
          <p:nvPr/>
        </p:nvCxnSpPr>
        <p:spPr>
          <a:xfrm flipH="1">
            <a:off x="1165225" y="2744788"/>
            <a:ext cx="598488" cy="9366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Rectángulo"/>
          <p:cNvSpPr/>
          <p:nvPr/>
        </p:nvSpPr>
        <p:spPr>
          <a:xfrm>
            <a:off x="539750" y="1412875"/>
            <a:ext cx="863600" cy="2592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C" dirty="0"/>
          </a:p>
        </p:txBody>
      </p:sp>
      <p:sp>
        <p:nvSpPr>
          <p:cNvPr id="15378" name="30 CuadroTexto"/>
          <p:cNvSpPr txBox="1">
            <a:spLocks noChangeArrowheads="1"/>
          </p:cNvSpPr>
          <p:nvPr/>
        </p:nvSpPr>
        <p:spPr bwMode="auto">
          <a:xfrm>
            <a:off x="215900" y="1700213"/>
            <a:ext cx="3238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/>
              <a:t>externo</a:t>
            </a:r>
          </a:p>
        </p:txBody>
      </p:sp>
      <p:sp>
        <p:nvSpPr>
          <p:cNvPr id="32" name="31 Flecha derecha"/>
          <p:cNvSpPr/>
          <p:nvPr/>
        </p:nvSpPr>
        <p:spPr>
          <a:xfrm>
            <a:off x="2771775" y="2133600"/>
            <a:ext cx="2016125" cy="1008063"/>
          </a:xfrm>
          <a:prstGeom prst="rightArrow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sz="1600" dirty="0">
                <a:solidFill>
                  <a:schemeClr val="tx1"/>
                </a:solidFill>
              </a:rPr>
              <a:t>Toda la correspondencia</a:t>
            </a:r>
          </a:p>
        </p:txBody>
      </p:sp>
      <p:pic>
        <p:nvPicPr>
          <p:cNvPr id="1538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60575"/>
            <a:ext cx="11461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1" name="33 CuadroTexto"/>
          <p:cNvSpPr txBox="1">
            <a:spLocks noChangeArrowheads="1"/>
          </p:cNvSpPr>
          <p:nvPr/>
        </p:nvSpPr>
        <p:spPr bwMode="auto">
          <a:xfrm>
            <a:off x="4500563" y="3141663"/>
            <a:ext cx="12954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400"/>
              <a:t>Administrador</a:t>
            </a:r>
          </a:p>
        </p:txBody>
      </p:sp>
      <p:sp>
        <p:nvSpPr>
          <p:cNvPr id="15382" name="35 CuadroTexto"/>
          <p:cNvSpPr txBox="1">
            <a:spLocks noChangeArrowheads="1"/>
          </p:cNvSpPr>
          <p:nvPr/>
        </p:nvSpPr>
        <p:spPr bwMode="auto">
          <a:xfrm>
            <a:off x="8101013" y="1484313"/>
            <a:ext cx="215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C"/>
          </a:p>
        </p:txBody>
      </p:sp>
      <p:sp>
        <p:nvSpPr>
          <p:cNvPr id="28" name="27 Rectángulo"/>
          <p:cNvSpPr/>
          <p:nvPr/>
        </p:nvSpPr>
        <p:spPr>
          <a:xfrm>
            <a:off x="6659563" y="1700213"/>
            <a:ext cx="2089150" cy="649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Sello de orden de revisión</a:t>
            </a:r>
          </a:p>
        </p:txBody>
      </p:sp>
      <p:cxnSp>
        <p:nvCxnSpPr>
          <p:cNvPr id="40" name="39 Conector recto de flecha"/>
          <p:cNvCxnSpPr>
            <a:stCxn id="33" idx="3"/>
            <a:endCxn id="28" idx="1"/>
          </p:cNvCxnSpPr>
          <p:nvPr/>
        </p:nvCxnSpPr>
        <p:spPr>
          <a:xfrm flipV="1">
            <a:off x="5718175" y="2024063"/>
            <a:ext cx="941388" cy="720725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>
            <a:stCxn id="33" idx="3"/>
            <a:endCxn id="46" idx="1"/>
          </p:cNvCxnSpPr>
          <p:nvPr/>
        </p:nvCxnSpPr>
        <p:spPr>
          <a:xfrm>
            <a:off x="5718175" y="2744788"/>
            <a:ext cx="94138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Rectángulo"/>
          <p:cNvSpPr/>
          <p:nvPr/>
        </p:nvSpPr>
        <p:spPr>
          <a:xfrm>
            <a:off x="6659563" y="2420938"/>
            <a:ext cx="208915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Sello ID del documento</a:t>
            </a:r>
          </a:p>
        </p:txBody>
      </p:sp>
      <p:pic>
        <p:nvPicPr>
          <p:cNvPr id="1538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3573463"/>
            <a:ext cx="35052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" name="49 Conector recto de flecha"/>
          <p:cNvCxnSpPr>
            <a:stCxn id="33" idx="3"/>
            <a:endCxn id="83970" idx="0"/>
          </p:cNvCxnSpPr>
          <p:nvPr/>
        </p:nvCxnSpPr>
        <p:spPr>
          <a:xfrm>
            <a:off x="5718175" y="2744788"/>
            <a:ext cx="1470025" cy="8286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Disco magnético"/>
          <p:cNvSpPr/>
          <p:nvPr/>
        </p:nvSpPr>
        <p:spPr>
          <a:xfrm>
            <a:off x="3492500" y="4221163"/>
            <a:ext cx="792163" cy="863600"/>
          </a:xfrm>
          <a:prstGeom prst="flowChartMagneticDisk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BD</a:t>
            </a:r>
          </a:p>
        </p:txBody>
      </p:sp>
      <p:cxnSp>
        <p:nvCxnSpPr>
          <p:cNvPr id="33" name="32 Conector recto de flecha"/>
          <p:cNvCxnSpPr>
            <a:stCxn id="83970" idx="1"/>
            <a:endCxn id="29" idx="4"/>
          </p:cNvCxnSpPr>
          <p:nvPr/>
        </p:nvCxnSpPr>
        <p:spPr>
          <a:xfrm flipH="1" flipV="1">
            <a:off x="4284663" y="4652963"/>
            <a:ext cx="1150937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013" y="44450"/>
            <a:ext cx="7286625" cy="7191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s-ES_tradnl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6387" name="Rectangle 2"/>
          <p:cNvSpPr txBox="1">
            <a:spLocks noChangeArrowheads="1"/>
          </p:cNvSpPr>
          <p:nvPr/>
        </p:nvSpPr>
        <p:spPr bwMode="auto">
          <a:xfrm>
            <a:off x="1071563" y="692150"/>
            <a:ext cx="7821612" cy="43338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_tradnl" sz="2000" b="1">
                <a:solidFill>
                  <a:srgbClr val="0033CC"/>
                </a:solidFill>
                <a:latin typeface="Calibri" pitchFamily="34" charset="0"/>
              </a:rPr>
              <a:t>MARCO TEORICO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42988" y="0"/>
            <a:ext cx="4176712" cy="549275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Sistema Cero Papeles para la Revisión de Correspondencia del Banco COFIEC S.A. 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343775" y="188913"/>
            <a:ext cx="1800225" cy="4318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s-ES_tradnl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Raúl Garcés García</a:t>
            </a:r>
          </a:p>
        </p:txBody>
      </p:sp>
      <p:sp>
        <p:nvSpPr>
          <p:cNvPr id="16390" name="10 CuadroTexto"/>
          <p:cNvSpPr txBox="1">
            <a:spLocks noChangeArrowheads="1"/>
          </p:cNvSpPr>
          <p:nvPr/>
        </p:nvSpPr>
        <p:spPr bwMode="auto">
          <a:xfrm>
            <a:off x="1116013" y="1125538"/>
            <a:ext cx="7777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C" b="1"/>
              <a:t>Proceso de Recepción de Documentos de Correspondencia</a:t>
            </a:r>
          </a:p>
        </p:txBody>
      </p:sp>
      <p:sp>
        <p:nvSpPr>
          <p:cNvPr id="16391" name="35 CuadroTexto"/>
          <p:cNvSpPr txBox="1">
            <a:spLocks noChangeArrowheads="1"/>
          </p:cNvSpPr>
          <p:nvPr/>
        </p:nvSpPr>
        <p:spPr bwMode="auto">
          <a:xfrm>
            <a:off x="8101013" y="1484313"/>
            <a:ext cx="215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C"/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2060575"/>
            <a:ext cx="11461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36 CuadroTexto"/>
          <p:cNvSpPr txBox="1">
            <a:spLocks noChangeArrowheads="1"/>
          </p:cNvSpPr>
          <p:nvPr/>
        </p:nvSpPr>
        <p:spPr bwMode="auto">
          <a:xfrm>
            <a:off x="1692275" y="3141663"/>
            <a:ext cx="12954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400"/>
              <a:t>Administrador</a:t>
            </a:r>
          </a:p>
        </p:txBody>
      </p:sp>
      <p:sp>
        <p:nvSpPr>
          <p:cNvPr id="39" name="38 Rectángulo"/>
          <p:cNvSpPr/>
          <p:nvPr/>
        </p:nvSpPr>
        <p:spPr>
          <a:xfrm>
            <a:off x="3492500" y="1700213"/>
            <a:ext cx="1584325" cy="433387"/>
          </a:xfrm>
          <a:prstGeom prst="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Original</a:t>
            </a:r>
          </a:p>
        </p:txBody>
      </p:sp>
      <p:sp>
        <p:nvSpPr>
          <p:cNvPr id="42" name="41 Rectángulo"/>
          <p:cNvSpPr/>
          <p:nvPr/>
        </p:nvSpPr>
        <p:spPr>
          <a:xfrm>
            <a:off x="3492500" y="2492375"/>
            <a:ext cx="1584325" cy="431800"/>
          </a:xfrm>
          <a:prstGeom prst="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Copia 1</a:t>
            </a:r>
          </a:p>
        </p:txBody>
      </p:sp>
      <p:sp>
        <p:nvSpPr>
          <p:cNvPr id="43" name="42 Rectángulo"/>
          <p:cNvSpPr/>
          <p:nvPr/>
        </p:nvSpPr>
        <p:spPr>
          <a:xfrm>
            <a:off x="3492500" y="3357563"/>
            <a:ext cx="1584325" cy="431800"/>
          </a:xfrm>
          <a:prstGeom prst="rect">
            <a:avLst/>
          </a:prstGeom>
          <a:solidFill>
            <a:srgbClr val="FFCC66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dirty="0">
                <a:solidFill>
                  <a:schemeClr val="tx1"/>
                </a:solidFill>
              </a:rPr>
              <a:t>Copia 2</a:t>
            </a:r>
          </a:p>
        </p:txBody>
      </p:sp>
      <p:cxnSp>
        <p:nvCxnSpPr>
          <p:cNvPr id="47" name="46 Conector recto de flecha"/>
          <p:cNvCxnSpPr>
            <a:stCxn id="35" idx="3"/>
            <a:endCxn id="39" idx="1"/>
          </p:cNvCxnSpPr>
          <p:nvPr/>
        </p:nvCxnSpPr>
        <p:spPr>
          <a:xfrm flipV="1">
            <a:off x="2909888" y="1916113"/>
            <a:ext cx="582612" cy="8286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>
            <a:stCxn id="35" idx="3"/>
            <a:endCxn id="42" idx="1"/>
          </p:cNvCxnSpPr>
          <p:nvPr/>
        </p:nvCxnSpPr>
        <p:spPr>
          <a:xfrm flipV="1">
            <a:off x="2909888" y="2708275"/>
            <a:ext cx="582612" cy="365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>
            <a:stCxn id="35" idx="3"/>
            <a:endCxn id="43" idx="1"/>
          </p:cNvCxnSpPr>
          <p:nvPr/>
        </p:nvCxnSpPr>
        <p:spPr>
          <a:xfrm>
            <a:off x="2909888" y="2744788"/>
            <a:ext cx="582612" cy="8286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400" name="56 Imagen" descr="archivado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1557338"/>
            <a:ext cx="1389062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3" name="62 Conector recto de flecha"/>
          <p:cNvCxnSpPr>
            <a:stCxn id="39" idx="3"/>
            <a:endCxn id="57" idx="1"/>
          </p:cNvCxnSpPr>
          <p:nvPr/>
        </p:nvCxnSpPr>
        <p:spPr>
          <a:xfrm>
            <a:off x="5076825" y="1916113"/>
            <a:ext cx="1150938" cy="279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 de flecha"/>
          <p:cNvCxnSpPr>
            <a:stCxn id="42" idx="3"/>
            <a:endCxn id="57" idx="1"/>
          </p:cNvCxnSpPr>
          <p:nvPr/>
        </p:nvCxnSpPr>
        <p:spPr>
          <a:xfrm flipV="1">
            <a:off x="5076825" y="2195513"/>
            <a:ext cx="1150938" cy="5127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40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924175"/>
            <a:ext cx="11461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4149725"/>
            <a:ext cx="114617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4149725"/>
            <a:ext cx="114617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6" name="68 CuadroTexto"/>
          <p:cNvSpPr txBox="1">
            <a:spLocks noChangeArrowheads="1"/>
          </p:cNvSpPr>
          <p:nvPr/>
        </p:nvSpPr>
        <p:spPr bwMode="auto">
          <a:xfrm>
            <a:off x="5867400" y="4005263"/>
            <a:ext cx="11525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400"/>
              <a:t>Dpto. Legal</a:t>
            </a:r>
          </a:p>
        </p:txBody>
      </p:sp>
      <p:sp>
        <p:nvSpPr>
          <p:cNvPr id="16407" name="69 CuadroTexto"/>
          <p:cNvSpPr txBox="1">
            <a:spLocks noChangeArrowheads="1"/>
          </p:cNvSpPr>
          <p:nvPr/>
        </p:nvSpPr>
        <p:spPr bwMode="auto">
          <a:xfrm>
            <a:off x="4859338" y="5229225"/>
            <a:ext cx="1368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400"/>
              <a:t>Pres. Ejecutiva</a:t>
            </a:r>
          </a:p>
        </p:txBody>
      </p:sp>
      <p:sp>
        <p:nvSpPr>
          <p:cNvPr id="16408" name="70 CuadroTexto"/>
          <p:cNvSpPr txBox="1">
            <a:spLocks noChangeArrowheads="1"/>
          </p:cNvSpPr>
          <p:nvPr/>
        </p:nvSpPr>
        <p:spPr bwMode="auto">
          <a:xfrm>
            <a:off x="2843213" y="5229225"/>
            <a:ext cx="1944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1400"/>
              <a:t>Vicepres. Sistemas</a:t>
            </a:r>
          </a:p>
        </p:txBody>
      </p:sp>
      <p:cxnSp>
        <p:nvCxnSpPr>
          <p:cNvPr id="73" name="72 Conector recto de flecha"/>
          <p:cNvCxnSpPr>
            <a:stCxn id="43" idx="3"/>
            <a:endCxn id="66" idx="1"/>
          </p:cNvCxnSpPr>
          <p:nvPr/>
        </p:nvCxnSpPr>
        <p:spPr>
          <a:xfrm>
            <a:off x="5076825" y="3573463"/>
            <a:ext cx="790575" cy="349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Forma"/>
          <p:cNvCxnSpPr>
            <a:stCxn id="16406" idx="2"/>
            <a:endCxn id="67" idx="3"/>
          </p:cNvCxnSpPr>
          <p:nvPr/>
        </p:nvCxnSpPr>
        <p:spPr>
          <a:xfrm rot="5400000">
            <a:off x="6000751" y="4391025"/>
            <a:ext cx="520700" cy="365125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 de flecha"/>
          <p:cNvCxnSpPr>
            <a:stCxn id="67" idx="1"/>
            <a:endCxn id="68" idx="3"/>
          </p:cNvCxnSpPr>
          <p:nvPr/>
        </p:nvCxnSpPr>
        <p:spPr>
          <a:xfrm flipH="1">
            <a:off x="4278313" y="4833938"/>
            <a:ext cx="6540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Forma"/>
          <p:cNvCxnSpPr>
            <a:stCxn id="68" idx="1"/>
            <a:endCxn id="16393" idx="2"/>
          </p:cNvCxnSpPr>
          <p:nvPr/>
        </p:nvCxnSpPr>
        <p:spPr>
          <a:xfrm rot="10800000">
            <a:off x="2339975" y="3448050"/>
            <a:ext cx="792163" cy="1385888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33339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333399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333399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333399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333399"/>
    </a:folHlink>
  </a:clrScheme>
  <a:fontScheme name="Diseño predeterminad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mapa versión 3 colores</Template>
  <TotalTime>3713</TotalTime>
  <Words>1837</Words>
  <Application>Microsoft Office PowerPoint</Application>
  <PresentationFormat>Presentación en pantalla (4:3)</PresentationFormat>
  <Paragraphs>300</Paragraphs>
  <Slides>32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32</vt:i4>
      </vt:variant>
    </vt:vector>
  </HeadingPairs>
  <TitlesOfParts>
    <vt:vector size="40" baseType="lpstr">
      <vt:lpstr>Arial</vt:lpstr>
      <vt:lpstr>Calibri</vt:lpstr>
      <vt:lpstr>Albertus</vt:lpstr>
      <vt:lpstr>Wingdings</vt:lpstr>
      <vt:lpstr>Times New Roman</vt:lpstr>
      <vt:lpstr>Diseño predeterminado</vt:lpstr>
      <vt:lpstr>Dibujo de Microsoft Office Visio</vt:lpstr>
      <vt:lpstr>CorelDRAW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espe</dc:creator>
  <cp:lastModifiedBy>user</cp:lastModifiedBy>
  <cp:revision>281</cp:revision>
  <dcterms:created xsi:type="dcterms:W3CDTF">2008-12-02T19:52:52Z</dcterms:created>
  <dcterms:modified xsi:type="dcterms:W3CDTF">2012-02-25T12:07:33Z</dcterms:modified>
</cp:coreProperties>
</file>