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44" r:id="rId1"/>
  </p:sldMasterIdLst>
  <p:notesMasterIdLst>
    <p:notesMasterId r:id="rId56"/>
  </p:notesMasterIdLst>
  <p:handoutMasterIdLst>
    <p:handoutMasterId r:id="rId57"/>
  </p:handoutMasterIdLst>
  <p:sldIdLst>
    <p:sldId id="502" r:id="rId2"/>
    <p:sldId id="256" r:id="rId3"/>
    <p:sldId id="523" r:id="rId4"/>
    <p:sldId id="524" r:id="rId5"/>
    <p:sldId id="258" r:id="rId6"/>
    <p:sldId id="518" r:id="rId7"/>
    <p:sldId id="525" r:id="rId8"/>
    <p:sldId id="514" r:id="rId9"/>
    <p:sldId id="528" r:id="rId10"/>
    <p:sldId id="519" r:id="rId11"/>
    <p:sldId id="529" r:id="rId12"/>
    <p:sldId id="260" r:id="rId13"/>
    <p:sldId id="266" r:id="rId14"/>
    <p:sldId id="367" r:id="rId15"/>
    <p:sldId id="370" r:id="rId16"/>
    <p:sldId id="375" r:id="rId17"/>
    <p:sldId id="376" r:id="rId18"/>
    <p:sldId id="377" r:id="rId19"/>
    <p:sldId id="382" r:id="rId20"/>
    <p:sldId id="512" r:id="rId21"/>
    <p:sldId id="272" r:id="rId22"/>
    <p:sldId id="613" r:id="rId23"/>
    <p:sldId id="615" r:id="rId24"/>
    <p:sldId id="520" r:id="rId25"/>
    <p:sldId id="521" r:id="rId26"/>
    <p:sldId id="413" r:id="rId27"/>
    <p:sldId id="415" r:id="rId28"/>
    <p:sldId id="515" r:id="rId29"/>
    <p:sldId id="419" r:id="rId30"/>
    <p:sldId id="533" r:id="rId31"/>
    <p:sldId id="536" r:id="rId32"/>
    <p:sldId id="537" r:id="rId33"/>
    <p:sldId id="538" r:id="rId34"/>
    <p:sldId id="540" r:id="rId35"/>
    <p:sldId id="541" r:id="rId36"/>
    <p:sldId id="542" r:id="rId37"/>
    <p:sldId id="545" r:id="rId38"/>
    <p:sldId id="596" r:id="rId39"/>
    <p:sldId id="617" r:id="rId40"/>
    <p:sldId id="598" r:id="rId41"/>
    <p:sldId id="599" r:id="rId42"/>
    <p:sldId id="600" r:id="rId43"/>
    <p:sldId id="601" r:id="rId44"/>
    <p:sldId id="602" r:id="rId45"/>
    <p:sldId id="603" r:id="rId46"/>
    <p:sldId id="618" r:id="rId47"/>
    <p:sldId id="604" r:id="rId48"/>
    <p:sldId id="606" r:id="rId49"/>
    <p:sldId id="607" r:id="rId50"/>
    <p:sldId id="608" r:id="rId51"/>
    <p:sldId id="609" r:id="rId52"/>
    <p:sldId id="612" r:id="rId53"/>
    <p:sldId id="610" r:id="rId54"/>
    <p:sldId id="496" r:id="rId55"/>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5000" autoAdjust="0"/>
  </p:normalViewPr>
  <p:slideViewPr>
    <p:cSldViewPr>
      <p:cViewPr>
        <p:scale>
          <a:sx n="77" d="100"/>
          <a:sy n="77" d="100"/>
        </p:scale>
        <p:origin x="-930" y="-12"/>
      </p:cViewPr>
      <p:guideLst>
        <p:guide orient="horz" pos="2160"/>
        <p:guide pos="2880"/>
      </p:guideLst>
    </p:cSldViewPr>
  </p:slideViewPr>
  <p:outlineViewPr>
    <p:cViewPr>
      <p:scale>
        <a:sx n="33" d="100"/>
        <a:sy n="33" d="100"/>
      </p:scale>
      <p:origin x="0" y="100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Desktop\STIRLING%20FINAL%20CRIOLLO.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avid\Desktop\DEFENSA%20PRIVADA%208-3-2012\Movimiento%20alternativo%20Prototipo%20Stirl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id\Desktop\DEFENSA%20PRIVADA%208-3-2012\Movimiento%20alternativo%20Prototipo%20Stirl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id\Desktop\DEFENSA%20PRIVADA\Torque%20vs%20Angulo%20del%20Cigue&#241;al%20(Prototipo%20Stir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7"/>
  <c:chart>
    <c:title>
      <c:tx>
        <c:rich>
          <a:bodyPr/>
          <a:lstStyle/>
          <a:p>
            <a:pPr>
              <a:defRPr/>
            </a:pPr>
            <a:r>
              <a:rPr lang="es-EC"/>
              <a:t>DIAGRAMA</a:t>
            </a:r>
            <a:r>
              <a:rPr lang="es-EC" baseline="0"/>
              <a:t> P-V</a:t>
            </a:r>
            <a:endParaRPr lang="es-EC"/>
          </a:p>
        </c:rich>
      </c:tx>
      <c:layout/>
    </c:title>
    <c:plotArea>
      <c:layout>
        <c:manualLayout>
          <c:layoutTarget val="inner"/>
          <c:xMode val="edge"/>
          <c:yMode val="edge"/>
          <c:x val="0.14328457742782191"/>
          <c:y val="0.11492431517013812"/>
          <c:w val="0.81174089068828037"/>
          <c:h val="0.72152010223019825"/>
        </c:manualLayout>
      </c:layout>
      <c:scatterChart>
        <c:scatterStyle val="smoothMarker"/>
        <c:ser>
          <c:idx val="0"/>
          <c:order val="0"/>
          <c:xVal>
            <c:numRef>
              <c:f>'Dimensiones y cálculos'!$E$21:$E$45</c:f>
              <c:numCache>
                <c:formatCode>0.00</c:formatCode>
                <c:ptCount val="25"/>
                <c:pt idx="0">
                  <c:v>47.537794635957326</c:v>
                </c:pt>
                <c:pt idx="1">
                  <c:v>45.211036008087227</c:v>
                </c:pt>
                <c:pt idx="2">
                  <c:v>43.052476381198701</c:v>
                </c:pt>
                <c:pt idx="3">
                  <c:v>41.209218026676012</c:v>
                </c:pt>
                <c:pt idx="4">
                  <c:v>39.806875955249794</c:v>
                </c:pt>
                <c:pt idx="5">
                  <c:v>38.941017461609277</c:v>
                </c:pt>
                <c:pt idx="6">
                  <c:v>38.670649371199993</c:v>
                </c:pt>
                <c:pt idx="7">
                  <c:v>39.014196822574519</c:v>
                </c:pt>
                <c:pt idx="8">
                  <c:v>39.948247624661974</c:v>
                </c:pt>
                <c:pt idx="9">
                  <c:v>41.409147758891997</c:v>
                </c:pt>
                <c:pt idx="10">
                  <c:v>43.297339295370413</c:v>
                </c:pt>
                <c:pt idx="11">
                  <c:v>45.484145101266186</c:v>
                </c:pt>
                <c:pt idx="12">
                  <c:v>47.820537974780407</c:v>
                </c:pt>
                <c:pt idx="13">
                  <c:v>50.147296602650194</c:v>
                </c:pt>
                <c:pt idx="14">
                  <c:v>52.305856229539053</c:v>
                </c:pt>
                <c:pt idx="15">
                  <c:v>54.149114584062005</c:v>
                </c:pt>
                <c:pt idx="16">
                  <c:v>55.551456655485794</c:v>
                </c:pt>
                <c:pt idx="17">
                  <c:v>56.417315149126509</c:v>
                </c:pt>
                <c:pt idx="18">
                  <c:v>56.687683239537144</c:v>
                </c:pt>
                <c:pt idx="19">
                  <c:v>56.344135788163214</c:v>
                </c:pt>
                <c:pt idx="20">
                  <c:v>55.410084986075525</c:v>
                </c:pt>
                <c:pt idx="21">
                  <c:v>53.949184851843413</c:v>
                </c:pt>
                <c:pt idx="22">
                  <c:v>52.060993315367426</c:v>
                </c:pt>
                <c:pt idx="23">
                  <c:v>49.874187509468868</c:v>
                </c:pt>
                <c:pt idx="24">
                  <c:v>47.53779463595734</c:v>
                </c:pt>
              </c:numCache>
            </c:numRef>
          </c:xVal>
          <c:yVal>
            <c:numRef>
              <c:f>'Dimensiones y cálculos'!$F$21:$F$45</c:f>
              <c:numCache>
                <c:formatCode>0.00</c:formatCode>
                <c:ptCount val="25"/>
                <c:pt idx="0">
                  <c:v>9.4710161810418345E-2</c:v>
                </c:pt>
                <c:pt idx="1">
                  <c:v>0.10094946529933985</c:v>
                </c:pt>
                <c:pt idx="2">
                  <c:v>0.10961649385400693</c:v>
                </c:pt>
                <c:pt idx="3">
                  <c:v>0.12103299629117266</c:v>
                </c:pt>
                <c:pt idx="4">
                  <c:v>0.13544494599938653</c:v>
                </c:pt>
                <c:pt idx="5">
                  <c:v>0.15278330230615594</c:v>
                </c:pt>
                <c:pt idx="6">
                  <c:v>0.17224329817160902</c:v>
                </c:pt>
                <c:pt idx="7">
                  <c:v>0.19175317677263495</c:v>
                </c:pt>
                <c:pt idx="8">
                  <c:v>0.20775498042501941</c:v>
                </c:pt>
                <c:pt idx="9">
                  <c:v>0.21607189049521994</c:v>
                </c:pt>
                <c:pt idx="10">
                  <c:v>0.21404822867787424</c:v>
                </c:pt>
                <c:pt idx="11">
                  <c:v>0.20236173894824722</c:v>
                </c:pt>
                <c:pt idx="12">
                  <c:v>0.18453225975295628</c:v>
                </c:pt>
                <c:pt idx="13">
                  <c:v>0.16469880957600497</c:v>
                </c:pt>
                <c:pt idx="14">
                  <c:v>0.14588060008534104</c:v>
                </c:pt>
                <c:pt idx="15">
                  <c:v>0.12961047055167429</c:v>
                </c:pt>
                <c:pt idx="16">
                  <c:v>0.11635263962167602</c:v>
                </c:pt>
                <c:pt idx="17">
                  <c:v>0.10601735520518805</c:v>
                </c:pt>
                <c:pt idx="18">
                  <c:v>9.8310101943842765E-2</c:v>
                </c:pt>
                <c:pt idx="19">
                  <c:v>9.2914366085330768E-2</c:v>
                </c:pt>
                <c:pt idx="20">
                  <c:v>8.9571435724792717E-2</c:v>
                </c:pt>
                <c:pt idx="21">
                  <c:v>8.8109247382311448E-2</c:v>
                </c:pt>
                <c:pt idx="22">
                  <c:v>8.8450242804302567E-2</c:v>
                </c:pt>
                <c:pt idx="23">
                  <c:v>9.0612621557710327E-2</c:v>
                </c:pt>
                <c:pt idx="24">
                  <c:v>9.4710161810418345E-2</c:v>
                </c:pt>
              </c:numCache>
            </c:numRef>
          </c:yVal>
          <c:smooth val="1"/>
        </c:ser>
        <c:axId val="77836288"/>
        <c:axId val="77838208"/>
      </c:scatterChart>
      <c:valAx>
        <c:axId val="77836288"/>
        <c:scaling>
          <c:orientation val="minMax"/>
        </c:scaling>
        <c:axPos val="b"/>
        <c:majorGridlines/>
        <c:title>
          <c:tx>
            <c:rich>
              <a:bodyPr/>
              <a:lstStyle/>
              <a:p>
                <a:pPr>
                  <a:defRPr/>
                </a:pPr>
                <a:r>
                  <a:rPr lang="es-EC" sz="1200">
                    <a:latin typeface="Arial" pitchFamily="34" charset="0"/>
                    <a:cs typeface="Arial" pitchFamily="34" charset="0"/>
                  </a:rPr>
                  <a:t>Volumen (cm</a:t>
                </a:r>
                <a:r>
                  <a:rPr lang="es-EC" sz="1200" baseline="30000">
                    <a:latin typeface="Arial" pitchFamily="34" charset="0"/>
                    <a:cs typeface="Arial" pitchFamily="34" charset="0"/>
                  </a:rPr>
                  <a:t>3</a:t>
                </a:r>
                <a:r>
                  <a:rPr lang="es-EC" sz="1200">
                    <a:latin typeface="Arial" pitchFamily="34" charset="0"/>
                    <a:cs typeface="Arial" pitchFamily="34" charset="0"/>
                  </a:rPr>
                  <a:t>)</a:t>
                </a:r>
              </a:p>
            </c:rich>
          </c:tx>
          <c:layout>
            <c:manualLayout>
              <c:xMode val="edge"/>
              <c:yMode val="edge"/>
              <c:x val="0.453441343832021"/>
              <c:y val="0.92746685974596133"/>
            </c:manualLayout>
          </c:layout>
        </c:title>
        <c:numFmt formatCode="0" sourceLinked="0"/>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77838208"/>
        <c:crosses val="autoZero"/>
        <c:crossBetween val="midCat"/>
      </c:valAx>
      <c:valAx>
        <c:axId val="77838208"/>
        <c:scaling>
          <c:orientation val="minMax"/>
        </c:scaling>
        <c:axPos val="l"/>
        <c:majorGridlines/>
        <c:title>
          <c:tx>
            <c:rich>
              <a:bodyPr/>
              <a:lstStyle/>
              <a:p>
                <a:pPr>
                  <a:defRPr/>
                </a:pPr>
                <a:r>
                  <a:rPr lang="es-EC" sz="1200">
                    <a:latin typeface="Arial" pitchFamily="34" charset="0"/>
                    <a:cs typeface="Arial" pitchFamily="34" charset="0"/>
                  </a:rPr>
                  <a:t>Presión (MPa)</a:t>
                </a:r>
              </a:p>
            </c:rich>
          </c:tx>
          <c:layout>
            <c:manualLayout>
              <c:xMode val="edge"/>
              <c:yMode val="edge"/>
              <c:x val="3.2388703412074733E-2"/>
              <c:y val="0.38128868374213015"/>
            </c:manualLayout>
          </c:layout>
        </c:title>
        <c:numFmt formatCode="0.00" sourceLinked="1"/>
        <c:tickLblPos val="nextTo"/>
        <c:txPr>
          <a:bodyPr rot="0" vert="horz"/>
          <a:lstStyle/>
          <a:p>
            <a:pPr>
              <a:defRPr/>
            </a:pPr>
            <a:endParaRPr lang="es-EC"/>
          </a:p>
        </c:txPr>
        <c:crossAx val="77836288"/>
        <c:crosses val="autoZero"/>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scatterChart>
        <c:scatterStyle val="smoothMarker"/>
        <c:ser>
          <c:idx val="0"/>
          <c:order val="0"/>
          <c:tx>
            <c:strRef>
              <c:f>Hoja1!$H$1</c:f>
              <c:strCache>
                <c:ptCount val="1"/>
                <c:pt idx="0">
                  <c:v>X
(mm)</c:v>
                </c:pt>
              </c:strCache>
            </c:strRef>
          </c:tx>
          <c:marker>
            <c:symbol val="none"/>
          </c:marker>
          <c:xVal>
            <c:numRef>
              <c:f>Hoja1!$A$2:$A$26</c:f>
              <c:numCache>
                <c:formatCode>0</c:formatCode>
                <c:ptCount val="25"/>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numCache>
            </c:numRef>
          </c:xVal>
          <c:yVal>
            <c:numRef>
              <c:f>Hoja1!$H$2:$H$26</c:f>
              <c:numCache>
                <c:formatCode>0.00</c:formatCode>
                <c:ptCount val="25"/>
                <c:pt idx="0">
                  <c:v>0</c:v>
                </c:pt>
                <c:pt idx="1">
                  <c:v>0.9051915119624977</c:v>
                </c:pt>
                <c:pt idx="2">
                  <c:v>3.5186940933150637</c:v>
                </c:pt>
                <c:pt idx="3">
                  <c:v>7.5483454278160451</c:v>
                </c:pt>
                <c:pt idx="4">
                  <c:v>12.554373534619712</c:v>
                </c:pt>
                <c:pt idx="5">
                  <c:v>18.018734455490254</c:v>
                </c:pt>
                <c:pt idx="6">
                  <c:v>23.431457505076196</c:v>
                </c:pt>
                <c:pt idx="7">
                  <c:v>28.371496259591083</c:v>
                </c:pt>
                <c:pt idx="8">
                  <c:v>32.554373534619707</c:v>
                </c:pt>
                <c:pt idx="9">
                  <c:v>35.832616675277947</c:v>
                </c:pt>
                <c:pt idx="10">
                  <c:v>38.159710244692604</c:v>
                </c:pt>
                <c:pt idx="11">
                  <c:v>39.542224563525224</c:v>
                </c:pt>
                <c:pt idx="12">
                  <c:v>40</c:v>
                </c:pt>
                <c:pt idx="13">
                  <c:v>39.542224563525224</c:v>
                </c:pt>
                <c:pt idx="14">
                  <c:v>38.159710244692604</c:v>
                </c:pt>
                <c:pt idx="15">
                  <c:v>35.832616675277947</c:v>
                </c:pt>
                <c:pt idx="16">
                  <c:v>32.554373534619721</c:v>
                </c:pt>
                <c:pt idx="17">
                  <c:v>28.371496259591083</c:v>
                </c:pt>
                <c:pt idx="18">
                  <c:v>23.431457505076203</c:v>
                </c:pt>
                <c:pt idx="19">
                  <c:v>18.018734455490243</c:v>
                </c:pt>
                <c:pt idx="20">
                  <c:v>12.554373534619712</c:v>
                </c:pt>
                <c:pt idx="21">
                  <c:v>7.5483454278160496</c:v>
                </c:pt>
                <c:pt idx="22">
                  <c:v>3.5186940933150708</c:v>
                </c:pt>
                <c:pt idx="23">
                  <c:v>0.9051915119624977</c:v>
                </c:pt>
                <c:pt idx="24">
                  <c:v>0</c:v>
                </c:pt>
              </c:numCache>
            </c:numRef>
          </c:yVal>
          <c:smooth val="1"/>
        </c:ser>
        <c:axId val="78824576"/>
        <c:axId val="78826496"/>
      </c:scatterChart>
      <c:valAx>
        <c:axId val="78824576"/>
        <c:scaling>
          <c:orientation val="minMax"/>
          <c:max val="180"/>
        </c:scaling>
        <c:axPos val="b"/>
        <c:majorGridlines/>
        <c:title>
          <c:tx>
            <c:rich>
              <a:bodyPr/>
              <a:lstStyle/>
              <a:p>
                <a:pPr>
                  <a:defRPr/>
                </a:pPr>
                <a:r>
                  <a:rPr lang="es-EC" sz="1200" b="0">
                    <a:latin typeface="Arial" pitchFamily="34" charset="0"/>
                    <a:cs typeface="Arial" pitchFamily="34" charset="0"/>
                  </a:rPr>
                  <a:t>Angulo</a:t>
                </a:r>
                <a:r>
                  <a:rPr lang="es-EC" sz="1200" b="0" baseline="0">
                    <a:latin typeface="Arial" pitchFamily="34" charset="0"/>
                    <a:cs typeface="Arial" pitchFamily="34" charset="0"/>
                  </a:rPr>
                  <a:t> de la manivela (º)</a:t>
                </a:r>
                <a:endParaRPr lang="es-EC" sz="1200" b="0">
                  <a:latin typeface="Arial" pitchFamily="34" charset="0"/>
                  <a:cs typeface="Arial" pitchFamily="34" charset="0"/>
                </a:endParaRPr>
              </a:p>
            </c:rich>
          </c:tx>
          <c:layout/>
        </c:title>
        <c:numFmt formatCode="0" sourceLinked="0"/>
        <c:majorTickMark val="in"/>
        <c:tickLblPos val="nextTo"/>
        <c:crossAx val="78826496"/>
        <c:crosses val="autoZero"/>
        <c:crossBetween val="midCat"/>
        <c:majorUnit val="30"/>
        <c:minorUnit val="20"/>
      </c:valAx>
      <c:valAx>
        <c:axId val="78826496"/>
        <c:scaling>
          <c:orientation val="minMax"/>
        </c:scaling>
        <c:axPos val="l"/>
        <c:majorGridlines/>
        <c:title>
          <c:tx>
            <c:rich>
              <a:bodyPr rot="-5400000" vert="horz"/>
              <a:lstStyle/>
              <a:p>
                <a:pPr>
                  <a:defRPr/>
                </a:pPr>
                <a:r>
                  <a:rPr lang="es-EC" sz="1200" b="0">
                    <a:latin typeface="Arial" pitchFamily="34" charset="0"/>
                    <a:cs typeface="Arial" pitchFamily="34" charset="0"/>
                  </a:rPr>
                  <a:t>Deslizamiento</a:t>
                </a:r>
                <a:r>
                  <a:rPr lang="es-EC" sz="1200" b="0" baseline="0">
                    <a:latin typeface="Arial" pitchFamily="34" charset="0"/>
                    <a:cs typeface="Arial" pitchFamily="34" charset="0"/>
                  </a:rPr>
                  <a:t> del Pistón (mm)</a:t>
                </a:r>
                <a:endParaRPr lang="es-EC" sz="1200" b="0">
                  <a:latin typeface="Arial" pitchFamily="34" charset="0"/>
                  <a:cs typeface="Arial" pitchFamily="34" charset="0"/>
                </a:endParaRPr>
              </a:p>
            </c:rich>
          </c:tx>
          <c:layout/>
        </c:title>
        <c:numFmt formatCode="0" sourceLinked="0"/>
        <c:tickLblPos val="nextTo"/>
        <c:crossAx val="78824576"/>
        <c:crossesAt val="0"/>
        <c:crossBetween val="midCat"/>
      </c:valAx>
    </c:plotArea>
    <c:plotVisOnly val="1"/>
  </c:chart>
  <c:spPr>
    <a:noFill/>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chart>
    <c:autoTitleDeleted val="1"/>
    <c:plotArea>
      <c:layout/>
      <c:scatterChart>
        <c:scatterStyle val="smoothMarker"/>
        <c:ser>
          <c:idx val="0"/>
          <c:order val="0"/>
          <c:tx>
            <c:strRef>
              <c:f>Hoja1!$L$1</c:f>
              <c:strCache>
                <c:ptCount val="1"/>
                <c:pt idx="0">
                  <c:v>a
(m/s2)</c:v>
                </c:pt>
              </c:strCache>
            </c:strRef>
          </c:tx>
          <c:marker>
            <c:symbol val="none"/>
          </c:marker>
          <c:xVal>
            <c:numRef>
              <c:f>Hoja1!$A$2:$A$26</c:f>
              <c:numCache>
                <c:formatCode>0</c:formatCode>
                <c:ptCount val="25"/>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numCache>
            </c:numRef>
          </c:xVal>
          <c:yVal>
            <c:numRef>
              <c:f>Hoja1!$L$2:$L$26</c:f>
              <c:numCache>
                <c:formatCode>0.00</c:formatCode>
                <c:ptCount val="25"/>
                <c:pt idx="0">
                  <c:v>1169.7308919809611</c:v>
                </c:pt>
                <c:pt idx="1">
                  <c:v>1100.659125791155</c:v>
                </c:pt>
                <c:pt idx="2">
                  <c:v>905.97886253282854</c:v>
                </c:pt>
                <c:pt idx="3">
                  <c:v>620.34348441234442</c:v>
                </c:pt>
                <c:pt idx="4">
                  <c:v>292.43272299524023</c:v>
                </c:pt>
                <c:pt idx="5">
                  <c:v>-26.192692644661651</c:v>
                </c:pt>
                <c:pt idx="6">
                  <c:v>-292.43272299523954</c:v>
                </c:pt>
                <c:pt idx="7">
                  <c:v>-480.31564137880986</c:v>
                </c:pt>
                <c:pt idx="8">
                  <c:v>-584.86544599047909</c:v>
                </c:pt>
                <c:pt idx="9">
                  <c:v>-620.34348441234442</c:v>
                </c:pt>
                <c:pt idx="10">
                  <c:v>-613.54613953758803</c:v>
                </c:pt>
                <c:pt idx="11">
                  <c:v>-594.15079176768415</c:v>
                </c:pt>
                <c:pt idx="12">
                  <c:v>-584.8654459904792</c:v>
                </c:pt>
                <c:pt idx="13">
                  <c:v>-594.15079176768415</c:v>
                </c:pt>
                <c:pt idx="14">
                  <c:v>-613.54613953758803</c:v>
                </c:pt>
                <c:pt idx="15">
                  <c:v>-620.34348441234442</c:v>
                </c:pt>
                <c:pt idx="16">
                  <c:v>-584.86544599047932</c:v>
                </c:pt>
                <c:pt idx="17">
                  <c:v>-480.3156413788098</c:v>
                </c:pt>
                <c:pt idx="18">
                  <c:v>-292.43272299524023</c:v>
                </c:pt>
                <c:pt idx="19">
                  <c:v>-26.192692644661189</c:v>
                </c:pt>
                <c:pt idx="20">
                  <c:v>292.43272299524023</c:v>
                </c:pt>
                <c:pt idx="21">
                  <c:v>620.34348441234442</c:v>
                </c:pt>
                <c:pt idx="22">
                  <c:v>905.9788625328282</c:v>
                </c:pt>
                <c:pt idx="23">
                  <c:v>1100.659125791155</c:v>
                </c:pt>
                <c:pt idx="24">
                  <c:v>1169.7308919809611</c:v>
                </c:pt>
              </c:numCache>
            </c:numRef>
          </c:yVal>
          <c:smooth val="1"/>
        </c:ser>
        <c:axId val="57628928"/>
        <c:axId val="57639296"/>
      </c:scatterChart>
      <c:valAx>
        <c:axId val="57628928"/>
        <c:scaling>
          <c:orientation val="minMax"/>
          <c:max val="180"/>
          <c:min val="0"/>
        </c:scaling>
        <c:axPos val="b"/>
        <c:majorGridlines/>
        <c:title>
          <c:tx>
            <c:rich>
              <a:bodyPr/>
              <a:lstStyle/>
              <a:p>
                <a:pPr>
                  <a:defRPr/>
                </a:pPr>
                <a:r>
                  <a:rPr lang="es-EC" sz="1200" b="0">
                    <a:latin typeface="Arial" pitchFamily="34" charset="0"/>
                    <a:cs typeface="Arial" pitchFamily="34" charset="0"/>
                  </a:rPr>
                  <a:t>Angulo</a:t>
                </a:r>
                <a:r>
                  <a:rPr lang="es-EC" sz="1200" b="0" baseline="0">
                    <a:latin typeface="Arial" pitchFamily="34" charset="0"/>
                    <a:cs typeface="Arial" pitchFamily="34" charset="0"/>
                  </a:rPr>
                  <a:t> de la manivela (º)</a:t>
                </a:r>
                <a:endParaRPr lang="es-EC" sz="1200" b="0">
                  <a:latin typeface="Arial" pitchFamily="34" charset="0"/>
                  <a:cs typeface="Arial" pitchFamily="34" charset="0"/>
                </a:endParaRPr>
              </a:p>
            </c:rich>
          </c:tx>
          <c:layout/>
        </c:title>
        <c:numFmt formatCode="0" sourceLinked="0"/>
        <c:majorTickMark val="none"/>
        <c:tickLblPos val="nextTo"/>
        <c:crossAx val="57639296"/>
        <c:crosses val="autoZero"/>
        <c:crossBetween val="midCat"/>
        <c:majorUnit val="30"/>
        <c:minorUnit val="20"/>
      </c:valAx>
      <c:valAx>
        <c:axId val="57639296"/>
        <c:scaling>
          <c:orientation val="minMax"/>
          <c:max val="1300"/>
          <c:min val="-800"/>
        </c:scaling>
        <c:axPos val="l"/>
        <c:majorGridlines/>
        <c:title>
          <c:tx>
            <c:rich>
              <a:bodyPr rot="-5400000" vert="horz"/>
              <a:lstStyle/>
              <a:p>
                <a:pPr>
                  <a:defRPr/>
                </a:pPr>
                <a:r>
                  <a:rPr lang="es-EC" sz="1200" b="0">
                    <a:latin typeface="Arial" pitchFamily="34" charset="0"/>
                    <a:cs typeface="Arial" pitchFamily="34" charset="0"/>
                  </a:rPr>
                  <a:t>Aceleración</a:t>
                </a:r>
                <a:r>
                  <a:rPr lang="es-EC" sz="1200" b="0" baseline="0">
                    <a:latin typeface="Arial" pitchFamily="34" charset="0"/>
                    <a:cs typeface="Arial" pitchFamily="34" charset="0"/>
                  </a:rPr>
                  <a:t> del Pistón (mm)</a:t>
                </a:r>
                <a:endParaRPr lang="es-EC" sz="1200" b="0">
                  <a:latin typeface="Arial" pitchFamily="34" charset="0"/>
                  <a:cs typeface="Arial" pitchFamily="34" charset="0"/>
                </a:endParaRPr>
              </a:p>
            </c:rich>
          </c:tx>
          <c:layout/>
        </c:title>
        <c:numFmt formatCode="0" sourceLinked="0"/>
        <c:majorTickMark val="none"/>
        <c:tickLblPos val="nextTo"/>
        <c:crossAx val="57628928"/>
        <c:crossesAt val="0"/>
        <c:crossBetween val="midCat"/>
        <c:majorUnit val="300"/>
        <c:minorUnit val="40"/>
      </c:valAx>
      <c:spPr>
        <a:noFill/>
        <a:ln w="25400">
          <a:noFill/>
        </a:ln>
      </c:spPr>
    </c:plotArea>
    <c:plotVisOnly val="1"/>
  </c:chart>
  <c:spPr>
    <a:noFill/>
    <a:ln>
      <a:no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n-US"/>
              <a:t>TORQUE VS</a:t>
            </a:r>
            <a:r>
              <a:rPr lang="en-US" baseline="0"/>
              <a:t> ANGULO DEL CIGUEÑAL</a:t>
            </a:r>
            <a:endParaRPr lang="en-US"/>
          </a:p>
        </c:rich>
      </c:tx>
      <c:layout/>
    </c:title>
    <c:plotArea>
      <c:layout/>
      <c:scatterChart>
        <c:scatterStyle val="smoothMarker"/>
        <c:ser>
          <c:idx val="0"/>
          <c:order val="0"/>
          <c:tx>
            <c:strRef>
              <c:f>'Dimensiones y cálculos'!$H$20</c:f>
              <c:strCache>
                <c:ptCount val="1"/>
                <c:pt idx="0">
                  <c:v>TORQUE
(J)</c:v>
                </c:pt>
              </c:strCache>
            </c:strRef>
          </c:tx>
          <c:marker>
            <c:symbol val="none"/>
          </c:marker>
          <c:xVal>
            <c:numRef>
              <c:f>'Dimensiones y cálculos'!$A$21:$A$45</c:f>
              <c:numCache>
                <c:formatCode>General</c:formatCode>
                <c:ptCount val="25"/>
                <c:pt idx="0">
                  <c:v>0</c:v>
                </c:pt>
                <c:pt idx="1">
                  <c:v>15</c:v>
                </c:pt>
                <c:pt idx="2">
                  <c:v>30</c:v>
                </c:pt>
                <c:pt idx="3">
                  <c:v>45</c:v>
                </c:pt>
                <c:pt idx="4">
                  <c:v>60</c:v>
                </c:pt>
                <c:pt idx="5">
                  <c:v>75</c:v>
                </c:pt>
                <c:pt idx="6">
                  <c:v>90</c:v>
                </c:pt>
                <c:pt idx="7">
                  <c:v>105</c:v>
                </c:pt>
                <c:pt idx="8">
                  <c:v>120</c:v>
                </c:pt>
                <c:pt idx="9">
                  <c:v>135</c:v>
                </c:pt>
                <c:pt idx="10">
                  <c:v>150</c:v>
                </c:pt>
                <c:pt idx="11">
                  <c:v>165</c:v>
                </c:pt>
                <c:pt idx="12">
                  <c:v>180</c:v>
                </c:pt>
                <c:pt idx="13">
                  <c:v>195</c:v>
                </c:pt>
                <c:pt idx="14">
                  <c:v>210</c:v>
                </c:pt>
                <c:pt idx="15">
                  <c:v>225</c:v>
                </c:pt>
                <c:pt idx="16">
                  <c:v>240</c:v>
                </c:pt>
                <c:pt idx="17">
                  <c:v>255</c:v>
                </c:pt>
                <c:pt idx="18">
                  <c:v>270</c:v>
                </c:pt>
                <c:pt idx="19">
                  <c:v>285</c:v>
                </c:pt>
                <c:pt idx="20">
                  <c:v>300</c:v>
                </c:pt>
                <c:pt idx="21">
                  <c:v>315</c:v>
                </c:pt>
                <c:pt idx="22">
                  <c:v>330</c:v>
                </c:pt>
                <c:pt idx="23">
                  <c:v>345</c:v>
                </c:pt>
                <c:pt idx="24">
                  <c:v>360</c:v>
                </c:pt>
              </c:numCache>
            </c:numRef>
          </c:xVal>
          <c:yVal>
            <c:numRef>
              <c:f>'Dimensiones y cálculos'!$H$21:$H$45</c:f>
              <c:numCache>
                <c:formatCode>0.00</c:formatCode>
                <c:ptCount val="25"/>
                <c:pt idx="0">
                  <c:v>0.39796348459407016</c:v>
                </c:pt>
                <c:pt idx="1">
                  <c:v>0.51125955255390765</c:v>
                </c:pt>
                <c:pt idx="2">
                  <c:v>0.66863933987830915</c:v>
                </c:pt>
                <c:pt idx="3">
                  <c:v>0.8759453057254516</c:v>
                </c:pt>
                <c:pt idx="4">
                  <c:v>1.1376439450806077</c:v>
                </c:pt>
                <c:pt idx="5">
                  <c:v>1.4524815864826093</c:v>
                </c:pt>
                <c:pt idx="6">
                  <c:v>1.805844909485554</c:v>
                </c:pt>
                <c:pt idx="7">
                  <c:v>2.1601140255486602</c:v>
                </c:pt>
                <c:pt idx="8">
                  <c:v>2.4506819450767274</c:v>
                </c:pt>
                <c:pt idx="9">
                  <c:v>2.6017041241071448</c:v>
                </c:pt>
                <c:pt idx="10">
                  <c:v>2.5649575662272133</c:v>
                </c:pt>
                <c:pt idx="11">
                  <c:v>2.3527490501693187</c:v>
                </c:pt>
                <c:pt idx="12">
                  <c:v>2.0289933793344792</c:v>
                </c:pt>
                <c:pt idx="13">
                  <c:v>1.6688487056357169</c:v>
                </c:pt>
                <c:pt idx="14">
                  <c:v>1.3271392271464533</c:v>
                </c:pt>
                <c:pt idx="15">
                  <c:v>1.0316989260561089</c:v>
                </c:pt>
                <c:pt idx="16">
                  <c:v>0.79095729252093994</c:v>
                </c:pt>
                <c:pt idx="17">
                  <c:v>0.60328456787893647</c:v>
                </c:pt>
                <c:pt idx="18">
                  <c:v>0.46333281030996748</c:v>
                </c:pt>
                <c:pt idx="19">
                  <c:v>0.36535462130142826</c:v>
                </c:pt>
                <c:pt idx="20">
                  <c:v>0.30465219418193518</c:v>
                </c:pt>
                <c:pt idx="21">
                  <c:v>0.27810112319883806</c:v>
                </c:pt>
                <c:pt idx="22">
                  <c:v>0.28429307083730027</c:v>
                </c:pt>
                <c:pt idx="23">
                  <c:v>0.32355851298736477</c:v>
                </c:pt>
                <c:pt idx="24">
                  <c:v>0.39796348459406977</c:v>
                </c:pt>
              </c:numCache>
            </c:numRef>
          </c:yVal>
          <c:smooth val="1"/>
        </c:ser>
        <c:axId val="79386112"/>
        <c:axId val="79388032"/>
      </c:scatterChart>
      <c:valAx>
        <c:axId val="79386112"/>
        <c:scaling>
          <c:orientation val="minMax"/>
          <c:max val="360"/>
          <c:min val="0"/>
        </c:scaling>
        <c:axPos val="b"/>
        <c:majorGridlines/>
        <c:title>
          <c:tx>
            <c:rich>
              <a:bodyPr/>
              <a:lstStyle/>
              <a:p>
                <a:pPr>
                  <a:defRPr/>
                </a:pPr>
                <a:r>
                  <a:rPr lang="es-EC" sz="1200" b="1">
                    <a:latin typeface="Arial" pitchFamily="34" charset="0"/>
                    <a:cs typeface="Arial" pitchFamily="34" charset="0"/>
                  </a:rPr>
                  <a:t>Angulo</a:t>
                </a:r>
                <a:r>
                  <a:rPr lang="es-EC" sz="1200" b="1" baseline="0">
                    <a:latin typeface="Arial" pitchFamily="34" charset="0"/>
                    <a:cs typeface="Arial" pitchFamily="34" charset="0"/>
                  </a:rPr>
                  <a:t> del Cigueñal (º)</a:t>
                </a:r>
                <a:endParaRPr lang="es-EC" sz="1200" b="1">
                  <a:latin typeface="Arial" pitchFamily="34" charset="0"/>
                  <a:cs typeface="Arial" pitchFamily="34" charset="0"/>
                </a:endParaRP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s-EC"/>
          </a:p>
        </c:txPr>
        <c:crossAx val="79388032"/>
        <c:crosses val="autoZero"/>
        <c:crossBetween val="midCat"/>
        <c:majorUnit val="30"/>
        <c:minorUnit val="10"/>
      </c:valAx>
      <c:valAx>
        <c:axId val="79388032"/>
        <c:scaling>
          <c:orientation val="minMax"/>
        </c:scaling>
        <c:axPos val="l"/>
        <c:majorGridlines/>
        <c:title>
          <c:tx>
            <c:rich>
              <a:bodyPr rot="-5400000" vert="horz"/>
              <a:lstStyle/>
              <a:p>
                <a:pPr>
                  <a:defRPr/>
                </a:pPr>
                <a:r>
                  <a:rPr lang="es-EC" sz="1200">
                    <a:latin typeface="Arial" pitchFamily="34" charset="0"/>
                    <a:cs typeface="Arial" pitchFamily="34" charset="0"/>
                  </a:rPr>
                  <a:t>Torque (J)</a:t>
                </a:r>
              </a:p>
            </c:rich>
          </c:tx>
          <c:layout/>
        </c:title>
        <c:numFmt formatCode="0.0" sourceLinked="0"/>
        <c:tickLblPos val="nextTo"/>
        <c:crossAx val="79386112"/>
        <c:crosses val="autoZero"/>
        <c:crossBetween val="midCat"/>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6.wmf"/><Relationship Id="rId1" Type="http://schemas.openxmlformats.org/officeDocument/2006/relationships/image" Target="../media/image10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18" Type="http://schemas.openxmlformats.org/officeDocument/2006/relationships/image" Target="../media/image49.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17" Type="http://schemas.openxmlformats.org/officeDocument/2006/relationships/image" Target="../media/image48.wmf"/><Relationship Id="rId2" Type="http://schemas.openxmlformats.org/officeDocument/2006/relationships/image" Target="../media/image33.wmf"/><Relationship Id="rId16" Type="http://schemas.openxmlformats.org/officeDocument/2006/relationships/image" Target="../media/image47.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5" Type="http://schemas.openxmlformats.org/officeDocument/2006/relationships/image" Target="../media/image4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 Id="rId14"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drawing1.xml><?xml version="1.0" encoding="utf-8"?>
<c:userShapes xmlns:c="http://schemas.openxmlformats.org/drawingml/2006/chart">
  <cdr:relSizeAnchor xmlns:cdr="http://schemas.openxmlformats.org/drawingml/2006/chartDrawing">
    <cdr:from>
      <cdr:x>0.11422</cdr:x>
      <cdr:y>0</cdr:y>
    </cdr:from>
    <cdr:to>
      <cdr:x>0.2756</cdr:x>
      <cdr:y>0.25212</cdr:y>
    </cdr:to>
    <cdr:sp macro="" textlink="">
      <cdr:nvSpPr>
        <cdr:cNvPr id="2" name="1 CuadroTexto"/>
        <cdr:cNvSpPr txBox="1"/>
      </cdr:nvSpPr>
      <cdr:spPr>
        <a:xfrm xmlns:a="http://schemas.openxmlformats.org/drawingml/2006/main">
          <a:off x="647212" y="-2442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C"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S"/>
          </a:p>
        </p:txBody>
      </p:sp>
      <p:sp>
        <p:nvSpPr>
          <p:cNvPr id="3" name="2 Marcador de fecha"/>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EA651B1F-9DC4-4D03-A34D-25C595C3F30A}" type="datetimeFigureOut">
              <a:rPr lang="es-ES" smtClean="0"/>
              <a:pPr/>
              <a:t>19/03/2012</a:t>
            </a:fld>
            <a:endParaRPr lang="es-ES"/>
          </a:p>
        </p:txBody>
      </p:sp>
      <p:sp>
        <p:nvSpPr>
          <p:cNvPr id="4" name="3 Marcador de pie de página"/>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s-ES"/>
          </a:p>
        </p:txBody>
      </p:sp>
      <p:sp>
        <p:nvSpPr>
          <p:cNvPr id="5" name="4 Marcador de número de diapositiva"/>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928BE155-E68A-4850-AD29-83196281E1D1}" type="slidenum">
              <a:rPr lang="es-ES" smtClean="0"/>
              <a:pPr/>
              <a:t>‹Nº›</a:t>
            </a:fld>
            <a:endParaRPr lang="es-ES"/>
          </a:p>
        </p:txBody>
      </p:sp>
    </p:spTree>
    <p:extLst>
      <p:ext uri="{BB962C8B-B14F-4D97-AF65-F5344CB8AC3E}">
        <p14:creationId xmlns:p14="http://schemas.microsoft.com/office/powerpoint/2010/main" xmlns="" val="238092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84D83BB1-C563-4676-9DE7-080DB4027AD4}" type="datetimeFigureOut">
              <a:rPr lang="es-EC" smtClean="0"/>
              <a:pPr/>
              <a:t>19/03/2012</a:t>
            </a:fld>
            <a:endParaRPr lang="es-EC"/>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8A0005D6-0326-4E89-BD46-7D1418E3487E}" type="slidenum">
              <a:rPr lang="es-EC" smtClean="0"/>
              <a:pPr/>
              <a:t>‹Nº›</a:t>
            </a:fld>
            <a:endParaRPr lang="es-EC"/>
          </a:p>
        </p:txBody>
      </p:sp>
    </p:spTree>
    <p:extLst>
      <p:ext uri="{BB962C8B-B14F-4D97-AF65-F5344CB8AC3E}">
        <p14:creationId xmlns:p14="http://schemas.microsoft.com/office/powerpoint/2010/main" xmlns="" val="101169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33A7B621-BFD6-4D7D-A82D-81E0562F5B5B}" type="datetimeFigureOut">
              <a:rPr lang="es-ES" smtClean="0"/>
              <a:pPr/>
              <a:t>19/03/2012</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9B5F2F7B-EE80-42A2-808C-4F98030E80E4}"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A7B621-BFD6-4D7D-A82D-81E0562F5B5B}" type="datetimeFigureOut">
              <a:rPr lang="es-ES" smtClean="0"/>
              <a:pPr/>
              <a:t>19/03/2012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5F2F7B-EE80-42A2-808C-4F98030E80E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A7B621-BFD6-4D7D-A82D-81E0562F5B5B}" type="datetimeFigureOut">
              <a:rPr lang="es-ES" smtClean="0"/>
              <a:pPr/>
              <a:t>19/03/2012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B5F2F7B-EE80-42A2-808C-4F98030E80E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33A7B621-BFD6-4D7D-A82D-81E0562F5B5B}" type="datetimeFigureOut">
              <a:rPr lang="es-ES" smtClean="0"/>
              <a:pPr/>
              <a:t>19/03/2012</a:t>
            </a:fld>
            <a:endParaRPr lang="es-ES"/>
          </a:p>
        </p:txBody>
      </p:sp>
      <p:sp>
        <p:nvSpPr>
          <p:cNvPr id="9" name="8 Marcador de número de diapositiva"/>
          <p:cNvSpPr>
            <a:spLocks noGrp="1"/>
          </p:cNvSpPr>
          <p:nvPr>
            <p:ph type="sldNum" sz="quarter" idx="15"/>
          </p:nvPr>
        </p:nvSpPr>
        <p:spPr/>
        <p:txBody>
          <a:bodyPr rtlCol="0"/>
          <a:lstStyle/>
          <a:p>
            <a:fld id="{9B5F2F7B-EE80-42A2-808C-4F98030E80E4}"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33A7B621-BFD6-4D7D-A82D-81E0562F5B5B}" type="datetimeFigureOut">
              <a:rPr lang="es-ES" smtClean="0"/>
              <a:pPr/>
              <a:t>19/03/2012</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9B5F2F7B-EE80-42A2-808C-4F98030E80E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3A7B621-BFD6-4D7D-A82D-81E0562F5B5B}" type="datetimeFigureOut">
              <a:rPr lang="es-ES" smtClean="0"/>
              <a:pPr/>
              <a:t>19/03/2012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B5F2F7B-EE80-42A2-808C-4F98030E80E4}"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33A7B621-BFD6-4D7D-A82D-81E0562F5B5B}" type="datetimeFigureOut">
              <a:rPr lang="es-ES" smtClean="0"/>
              <a:pPr/>
              <a:t>19/03/2012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B5F2F7B-EE80-42A2-808C-4F98030E80E4}"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3A7B621-BFD6-4D7D-A82D-81E0562F5B5B}" type="datetimeFigureOut">
              <a:rPr lang="es-ES" smtClean="0"/>
              <a:pPr/>
              <a:t>19/03/2012</a:t>
            </a:fld>
            <a:endParaRPr lang="es-ES"/>
          </a:p>
        </p:txBody>
      </p:sp>
      <p:sp>
        <p:nvSpPr>
          <p:cNvPr id="7" name="6 Marcador de número de diapositiva"/>
          <p:cNvSpPr>
            <a:spLocks noGrp="1"/>
          </p:cNvSpPr>
          <p:nvPr>
            <p:ph type="sldNum" sz="quarter" idx="11"/>
          </p:nvPr>
        </p:nvSpPr>
        <p:spPr/>
        <p:txBody>
          <a:bodyPr rtlCol="0"/>
          <a:lstStyle/>
          <a:p>
            <a:fld id="{9B5F2F7B-EE80-42A2-808C-4F98030E80E4}"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3A7B621-BFD6-4D7D-A82D-81E0562F5B5B}" type="datetimeFigureOut">
              <a:rPr lang="es-ES" smtClean="0"/>
              <a:pPr/>
              <a:t>19/03/2012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B5F2F7B-EE80-42A2-808C-4F98030E80E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33A7B621-BFD6-4D7D-A82D-81E0562F5B5B}" type="datetimeFigureOut">
              <a:rPr lang="es-ES" smtClean="0"/>
              <a:pPr/>
              <a:t>19/03/2012</a:t>
            </a:fld>
            <a:endParaRPr lang="es-ES"/>
          </a:p>
        </p:txBody>
      </p:sp>
      <p:sp>
        <p:nvSpPr>
          <p:cNvPr id="22" name="21 Marcador de número de diapositiva"/>
          <p:cNvSpPr>
            <a:spLocks noGrp="1"/>
          </p:cNvSpPr>
          <p:nvPr>
            <p:ph type="sldNum" sz="quarter" idx="15"/>
          </p:nvPr>
        </p:nvSpPr>
        <p:spPr/>
        <p:txBody>
          <a:bodyPr rtlCol="0"/>
          <a:lstStyle/>
          <a:p>
            <a:fld id="{9B5F2F7B-EE80-42A2-808C-4F98030E80E4}"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33A7B621-BFD6-4D7D-A82D-81E0562F5B5B}" type="datetimeFigureOut">
              <a:rPr lang="es-ES" smtClean="0"/>
              <a:pPr/>
              <a:t>19/03/2012</a:t>
            </a:fld>
            <a:endParaRPr lang="es-ES"/>
          </a:p>
        </p:txBody>
      </p:sp>
      <p:sp>
        <p:nvSpPr>
          <p:cNvPr id="18" name="17 Marcador de número de diapositiva"/>
          <p:cNvSpPr>
            <a:spLocks noGrp="1"/>
          </p:cNvSpPr>
          <p:nvPr>
            <p:ph type="sldNum" sz="quarter" idx="11"/>
          </p:nvPr>
        </p:nvSpPr>
        <p:spPr/>
        <p:txBody>
          <a:bodyPr rtlCol="0"/>
          <a:lstStyle/>
          <a:p>
            <a:fld id="{9B5F2F7B-EE80-42A2-808C-4F98030E80E4}"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3A7B621-BFD6-4D7D-A82D-81E0562F5B5B}" type="datetimeFigureOut">
              <a:rPr lang="es-ES" smtClean="0"/>
              <a:pPr/>
              <a:t>19/03/2012</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B5F2F7B-EE80-42A2-808C-4F98030E80E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oleObject" Target="file:///C:\Users\david\Desktop\DEFENSA%20PRIVADA\Schmitd%20-%20Ptototipo%20Existente%20A8-10-A11.xmcd\Selection%2027%201751%20151%201786" TargetMode="External"/><Relationship Id="rId13" Type="http://schemas.openxmlformats.org/officeDocument/2006/relationships/oleObject" Target="file:///C:\Users\david\Desktop\DEFENSA%20PRIVADA\Schmitd%20-%20Ptototipo%20Existente%20A8-10-A11.xmcd\Selection%2027%202220%20163%202269" TargetMode="External"/><Relationship Id="rId3" Type="http://schemas.openxmlformats.org/officeDocument/2006/relationships/image" Target="../media/image3.jpeg"/><Relationship Id="rId7" Type="http://schemas.openxmlformats.org/officeDocument/2006/relationships/oleObject" Target="file:///C:\Users\david\Desktop\DEFENSA%20PRIVADA\Schmitd%20-%20Ptototipo%20Existente%20A8-10-A11.xmcd\Selection%2027%201684%20385%201733" TargetMode="External"/><Relationship Id="rId12" Type="http://schemas.openxmlformats.org/officeDocument/2006/relationships/oleObject" Target="file:///C:\Users\david\Desktop\DEFENSA%20PRIVADA\Schmitd%20-%20Ptototipo%20Existente%20A8-10-A11.xmcd\Selection%2027%202111%20151%202146" TargetMode="Externa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file:///C:\Users\david\Desktop\DEFENSA%20PRIVADA\Schmitd%20-%20Ptototipo%20Existente%20A8-10-A11.xmcd\Selection%2019%201478%20140%201506" TargetMode="External"/><Relationship Id="rId11" Type="http://schemas.openxmlformats.org/officeDocument/2006/relationships/oleObject" Target="file:///C:\Users\david\Desktop\DEFENSA%20PRIVADA\Schmitd%20-%20Ptototipo%20Existente%20A8-10-A11.xmcd\Selection%2027%202044%20239%202093" TargetMode="External"/><Relationship Id="rId5" Type="http://schemas.openxmlformats.org/officeDocument/2006/relationships/oleObject" Target="file:///C:\Users\david\Desktop\DEFENSA%20PRIVADA\Schmitd%20-%20Ptototipo%20Existente%20A8-10-A11.xmcd\Selection%2019%201388%20148%201458" TargetMode="External"/><Relationship Id="rId10" Type="http://schemas.openxmlformats.org/officeDocument/2006/relationships/oleObject" Target="file:///C:\Users\david\Desktop\DEFENSA%20PRIVADA\Schmitd%20-%20Ptototipo%20Existente%20A8-10-A11.xmcd\Selection%2027%201911%20159%201946" TargetMode="External"/><Relationship Id="rId4" Type="http://schemas.openxmlformats.org/officeDocument/2006/relationships/image" Target="../media/image21.png"/><Relationship Id="rId9" Type="http://schemas.openxmlformats.org/officeDocument/2006/relationships/oleObject" Target="file:///C:\Users\david\Desktop\DEFENSA%20PRIVADA\Schmitd%20-%20Ptototipo%20Existente%20A8-10-A11.xmcd\Selection%2027%201852%20190%201901" TargetMode="External"/><Relationship Id="rId14" Type="http://schemas.openxmlformats.org/officeDocument/2006/relationships/oleObject" Target="file:///C:\Users\david\Desktop\DEFENSA%20PRIVADA\Schmitd%20-%20Ptototipo%20Existente%20A8-10-A11.xmcd\Selection%2027%202279%20151%202314" TargetMode="External"/></Relationships>
</file>

<file path=ppt/slides/_rels/slide23.xml.rels><?xml version="1.0" encoding="UTF-8" standalone="yes"?>
<Relationships xmlns="http://schemas.openxmlformats.org/package/2006/relationships"><Relationship Id="rId8" Type="http://schemas.openxmlformats.org/officeDocument/2006/relationships/oleObject" Target="file:///C:\Users\david\Desktop\DEFENSA%20PRIVADA\Schmitd%20-%20Ptototipo%20Existente%20A8-10-A11.xmcd\Selection%2027%202772%20113%202821" TargetMode="External"/><Relationship Id="rId13" Type="http://schemas.openxmlformats.org/officeDocument/2006/relationships/oleObject" Target="file:///C:\Users\david\Desktop\DEFENSA%20PRIVADA\Schmitd%20-%20Ptototipo%20Existente%20A8-10-A11.xmcd\Selection%2027%203076%20161%203125" TargetMode="External"/><Relationship Id="rId18" Type="http://schemas.openxmlformats.org/officeDocument/2006/relationships/oleObject" Target="file:///C:\Users\david\Desktop\DEFENSA%20PRIVADA\Schmitd%20-%20Ptototipo%20Existente%20A8-10-A11.xmcd\Selection%2027%203550%20104%203578" TargetMode="External"/><Relationship Id="rId3" Type="http://schemas.openxmlformats.org/officeDocument/2006/relationships/image" Target="../media/image3.jpeg"/><Relationship Id="rId21" Type="http://schemas.openxmlformats.org/officeDocument/2006/relationships/oleObject" Target="file:///C:\Users\david\Desktop\DEFENSA%20PRIVADA\Schmitd%20-%20Ptototipo%20Existente%20A8-10-A11.xmcd\Selection%2027%204801%20353%204911" TargetMode="External"/><Relationship Id="rId7" Type="http://schemas.openxmlformats.org/officeDocument/2006/relationships/oleObject" Target="file:///C:\Users\david\Desktop\DEFENSA%20PRIVADA\Schmitd%20-%20Ptototipo%20Existente%20A8-10-A11.xmcd\Selection%2027%202639%20167%202674" TargetMode="External"/><Relationship Id="rId12" Type="http://schemas.openxmlformats.org/officeDocument/2006/relationships/oleObject" Target="file:///C:\Users\david\Desktop\DEFENSA%20PRIVADA\Schmitd%20-%20Ptototipo%20Existente%20A8-10-A11.xmcd\Selection%2027%202982%20111%203010" TargetMode="External"/><Relationship Id="rId17" Type="http://schemas.openxmlformats.org/officeDocument/2006/relationships/oleObject" Target="file:///C:\Users\david\Desktop\DEFENSA%20PRIVADA\Schmitd%20-%20Ptototipo%20Existente%20A8-10-A11.xmcd\Selection%2027%203484%20198%203533" TargetMode="External"/><Relationship Id="rId2" Type="http://schemas.openxmlformats.org/officeDocument/2006/relationships/slideLayout" Target="../slideLayouts/slideLayout4.xml"/><Relationship Id="rId16" Type="http://schemas.openxmlformats.org/officeDocument/2006/relationships/oleObject" Target="file:///C:\Users\david\Desktop\DEFENSA%20PRIVADA\Schmitd%20-%20Ptototipo%20Existente%20A8-10-A11.xmcd\Selection%2027%203318%20102%203346" TargetMode="External"/><Relationship Id="rId20" Type="http://schemas.openxmlformats.org/officeDocument/2006/relationships/oleObject" Target="file:///C:\Users\david\Desktop\DEFENSA%20PRIVADA\Schmitd%20-%20Ptototipo%20Existente%20A8-10-A11.xmcd\Selection%2027%203430%20102%203458" TargetMode="External"/><Relationship Id="rId1" Type="http://schemas.openxmlformats.org/officeDocument/2006/relationships/vmlDrawing" Target="../drawings/vmlDrawing4.vml"/><Relationship Id="rId6" Type="http://schemas.openxmlformats.org/officeDocument/2006/relationships/oleObject" Target="file:///C:\Users\david\Desktop\DEFENSA%20PRIVADA\Schmitd%20-%20Ptototipo%20Existente%20A8-10-A11.xmcd\Selection%2027%202580%20230%202629" TargetMode="External"/><Relationship Id="rId11" Type="http://schemas.openxmlformats.org/officeDocument/2006/relationships/oleObject" Target="file:///C:\Users\david\Desktop\DEFENSA%20PRIVADA\Schmitd%20-%20Ptototipo%20Existente%20A8-10-A11.xmcd\Selection%2027%202924%2095%202973" TargetMode="External"/><Relationship Id="rId5" Type="http://schemas.openxmlformats.org/officeDocument/2006/relationships/oleObject" Target="file:///C:\Users\david\Desktop\DEFENSA%20PRIVADA\Schmitd%20-%20Ptototipo%20Existente%20A8-10-A11.xmcd\Selection%2027%202471%20159%202506" TargetMode="External"/><Relationship Id="rId15" Type="http://schemas.openxmlformats.org/officeDocument/2006/relationships/oleObject" Target="file:///C:\Users\david\Desktop\DEFENSA%20PRIVADA\Schmitd%20-%20Ptototipo%20Existente%20A8-10-A11.xmcd\Selection%2027%203236%20365%203298" TargetMode="External"/><Relationship Id="rId10" Type="http://schemas.openxmlformats.org/officeDocument/2006/relationships/oleObject" Target="file:///F:\Prototipo%20Existente%20A8-10-A11.xmcd\Selection%2027%202686%2091%202714" TargetMode="External"/><Relationship Id="rId19" Type="http://schemas.openxmlformats.org/officeDocument/2006/relationships/oleObject" Target="file:///C:\Users\david\Desktop\DEFENSA%20PRIVADA\Schmitd%20-%20Ptototipo%20Existente%20A8-10-A11.xmcd\Selection%2027%203348%20251%203410" TargetMode="External"/><Relationship Id="rId4" Type="http://schemas.openxmlformats.org/officeDocument/2006/relationships/oleObject" Target="file:///C:\Users\david\Desktop\DEFENSA%20PRIVADA\Schmitd%20-%20Ptototipo%20Existente%20A8-10-A11.xmcd\Selection%2027%202412%20226%202461" TargetMode="External"/><Relationship Id="rId9" Type="http://schemas.openxmlformats.org/officeDocument/2006/relationships/oleObject" Target="file:///C:\Users\david\Desktop\DEFENSA%20PRIVADA\Schmitd%20-%20Ptototipo%20Existente%20A8-10-A11.xmcd\Selection%2027%202830%20114%202858" TargetMode="External"/><Relationship Id="rId14" Type="http://schemas.openxmlformats.org/officeDocument/2006/relationships/oleObject" Target="file:///C:\Users\david\Desktop\DEFENSA%20PRIVADA\Schmitd%20-%20Ptototipo%20Existente%20A8-10-A11.xmcd\Selection%2027%203142%20109%203170" TargetMode="External"/></Relationships>
</file>

<file path=ppt/slides/_rels/slide24.xml.rels><?xml version="1.0" encoding="UTF-8" standalone="yes"?>
<Relationships xmlns="http://schemas.openxmlformats.org/package/2006/relationships"><Relationship Id="rId8" Type="http://schemas.openxmlformats.org/officeDocument/2006/relationships/oleObject" Target="file:///C:\Users\david\Desktop\DEFENSA%20PRIVADA\Schmitd%20-%20Ptototipo%20Existente%20A8-10-A11.xmcd\Selection%2027%201534%2096%201621" TargetMode="External"/><Relationship Id="rId13" Type="http://schemas.openxmlformats.org/officeDocument/2006/relationships/oleObject" Target="file:///F:\Prototipo%20Existente%20A8-10-A11.xmcd\Selection%2027%204111%20559%204146" TargetMode="External"/><Relationship Id="rId3" Type="http://schemas.openxmlformats.org/officeDocument/2006/relationships/image" Target="../media/image3.jpeg"/><Relationship Id="rId7" Type="http://schemas.openxmlformats.org/officeDocument/2006/relationships/oleObject" Target="file:///C:\Users\david\Desktop\DEFENSA%20PRIVADA\Schmitd%20-%20Ptototipo%20Existente%20A8-10-A11.xmcd\Selection%2027%203895%20175%203930" TargetMode="External"/><Relationship Id="rId12" Type="http://schemas.openxmlformats.org/officeDocument/2006/relationships/oleObject" Target="file:///C:\Users\david\Desktop\DEFENSA%20PRIVADA\Schmitd%20-%20Ptototipo%20Existente%20A8-10-A11.xmcd\Selection%2027%204327%20182%204362" TargetMode="Externa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file:///C:\Users\david\Desktop\DEFENSA%20PRIVADA\Schmitd%20-%20Ptototipo%20Existente%20A8-10-A11.xmcd\Selection%2027%203828%20390%203877" TargetMode="External"/><Relationship Id="rId11" Type="http://schemas.openxmlformats.org/officeDocument/2006/relationships/oleObject" Target="file:///C:\Users\david\Desktop\DEFENSA%20PRIVADA\Schmitd%20-%20Ptototipo%20Existente%20A8-10-A11.xmcd\Selection%2027%204268%20149%204317" TargetMode="External"/><Relationship Id="rId5" Type="http://schemas.openxmlformats.org/officeDocument/2006/relationships/oleObject" Target="file:///C:\Users\david\Desktop\DEFENSA%20PRIVADA\Schmitd%20-%20Ptototipo%20Existente%20A8-10-A11.xmcd\Selection%2027%203695%20167%203730" TargetMode="External"/><Relationship Id="rId10" Type="http://schemas.openxmlformats.org/officeDocument/2006/relationships/oleObject" Target="file:///C:\Users\david\Desktop\DEFENSA%20PRIVADA\Schmitd%20-%20Ptototipo%20Existente%20A8-10-A11.xmcd\Selection%2027%204055%20167%204090" TargetMode="External"/><Relationship Id="rId4" Type="http://schemas.openxmlformats.org/officeDocument/2006/relationships/oleObject" Target="file:///C:\Users\david\Desktop\DEFENSA%20PRIVADA\Schmitd%20-%20Ptototipo%20Existente%20A8-10-A11.xmcd\Selection%2027%203628%20225%203677" TargetMode="External"/><Relationship Id="rId9" Type="http://schemas.openxmlformats.org/officeDocument/2006/relationships/oleObject" Target="file:///C:\Users\david\Desktop\DEFENSA%20PRIVADA\Schmitd%20-%20Ptototipo%20Existente%20A8-10-A11.xmcd\Selection%2027%204014%20194%204042" TargetMode="External"/></Relationships>
</file>

<file path=ppt/slides/_rels/slide25.xml.rels><?xml version="1.0" encoding="UTF-8" standalone="yes"?>
<Relationships xmlns="http://schemas.openxmlformats.org/package/2006/relationships"><Relationship Id="rId8" Type="http://schemas.openxmlformats.org/officeDocument/2006/relationships/oleObject" Target="file:///C:\Users\david\Desktop\DEFENSA%20PRIVADA\Schmitd%20-%20Ptototipo%20Existente%20A8-10-A11.xmcd\Selection%2027%204934%20133%204962" TargetMode="External"/><Relationship Id="rId3" Type="http://schemas.openxmlformats.org/officeDocument/2006/relationships/image" Target="../media/image3.jpeg"/><Relationship Id="rId7" Type="http://schemas.openxmlformats.org/officeDocument/2006/relationships/oleObject" Target="file:///C:\Users\david\Desktop\DEFENSA%20PRIVADA\Schmitd%20-%20Ptototipo%20Existente%20A8-10-A11.xmcd\Selection%2027%204801%20353%204911" TargetMode="Externa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file:///C:\Users\david\Desktop\DEFENSA%20PRIVADA\Schmitd%20-%20Ptototipo%20Existente%20A8-10-A11.xmcd\Selection%2027%204678%2098%204706" TargetMode="External"/><Relationship Id="rId5" Type="http://schemas.openxmlformats.org/officeDocument/2006/relationships/oleObject" Target="file:///C:\Users\david\Desktop\DEFENSA%20PRIVADA\Schmitd%20-%20Ptototipo%20Existente%20A8-10-A11.xmcd\Selection%2027%204630%20177%204658" TargetMode="External"/><Relationship Id="rId4" Type="http://schemas.openxmlformats.org/officeDocument/2006/relationships/oleObject" Target="file:///C:\Users\david\Desktop\DEFENSA%20PRIVADA\Schmitd%20-%20Ptototipo%20Existente%20A8-10-A11.xmcd\Selection%2027%204540%20214%204610" TargetMode="External"/><Relationship Id="rId9" Type="http://schemas.openxmlformats.org/officeDocument/2006/relationships/oleObject" Target="file:///F:\Prototipo%20Existente%20A8-10-A11.xmcd\Selection%20139%204678%20177%204706"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file:///C:\Users\david\Desktop\DEFENSA%20PRIVADA\Schmitd%20-%20Ptototipo%20Existente%20A8-10-A11.xmcd\Selection%2027%205716%20147%205802" TargetMode="External"/><Relationship Id="rId5" Type="http://schemas.openxmlformats.org/officeDocument/2006/relationships/oleObject" Target="file:///C:\Users\david\Desktop\DEFENSA%20PRIVADA\Schmitd%20-%20Ptototipo%20Existente%20A8-10-A11.xmcd\Selection%2027%205566%20153%205594" TargetMode="External"/><Relationship Id="rId4" Type="http://schemas.openxmlformats.org/officeDocument/2006/relationships/oleObject" Target="file:///C:\Users\david\Desktop\DEFENSA%20PRIVADA\Schmitd%20-%20Ptototipo%20Existente%20A8-10-A11.xmcd\Selection%2027%205468%20304%205538"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jpeg"/><Relationship Id="rId7" Type="http://schemas.openxmlformats.org/officeDocument/2006/relationships/oleObject" Target="file:///C:\Users\david\Desktop\DEFENSA%20PRIVADA\Schmitd%20-%20Ptototipo%20Existente%20A8-10-A11.xmcd\Selection%2035%206254%20130%206362" TargetMode="External"/><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file:///C:\Users\david\Desktop\DEFENSA%20PRIVADA\Schmitd%20-%20Ptototipo%20Existente%20A8-10-A11.xmcd\Selection%2027%206143%20239%206234" TargetMode="External"/><Relationship Id="rId5" Type="http://schemas.openxmlformats.org/officeDocument/2006/relationships/oleObject" Target="file:///C:\Users\david\Desktop\DEFENSA%20PRIVADA\Schmitd%20-%20Ptototipo%20Existente%20A8-10-A11.xmcd\Selection%2027%206022%20139%206050" TargetMode="External"/><Relationship Id="rId4" Type="http://schemas.openxmlformats.org/officeDocument/2006/relationships/oleObject" Target="file:///C:\Users\david\Desktop\DEFENSA%20PRIVADA\Schmitd%20-%20Ptototipo%20Existente%20A8-10-A11.xmcd\Selection%2027%205974%20169%20600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3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0.png"/><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14.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oleObject" Target="file:///F:\DEFENSA%20PRIVADA\A16%20Calculo%20de%20la%20fuerza%20en%20los%20rodamientos.xmcd\Selection%2019%20318%20139%20376" TargetMode="External"/><Relationship Id="rId4" Type="http://schemas.openxmlformats.org/officeDocument/2006/relationships/hyperlink" Target="file:///C:\Users\david\appdata\local\temp\Report.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7.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19.png"/></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file:///C:\Users\david\Desktop\DEFENSA%20PRIVADA%208-3-2012\Motor%20Stirling%20Tipo%20Beta%2070We.avi" TargetMode="External"/><Relationship Id="rId4" Type="http://schemas.openxmlformats.org/officeDocument/2006/relationships/image" Target="../media/image132.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file:///C:\Users\david\Desktop\DEFENSA%20PRIVADA%208-3-2012\BETA.avi" TargetMode="External"/><Relationship Id="rId4" Type="http://schemas.openxmlformats.org/officeDocument/2006/relationships/image" Target="../media/image13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1.bp.blogspot.com/_4H1kX-4-O7s/S3jVE2XDPaI/AAAAAAAAABc/aujxbB4s8Zo/s1600-h/Nueva+imagen.bmp"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2" cstate="print"/>
          <a:stretch>
            <a:fillRect/>
          </a:stretch>
        </p:blipFill>
        <p:spPr>
          <a:xfrm>
            <a:off x="-285784" y="-84082"/>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Título"/>
          <p:cNvSpPr>
            <a:spLocks noGrp="1"/>
          </p:cNvSpPr>
          <p:nvPr>
            <p:ph type="title"/>
          </p:nvPr>
        </p:nvSpPr>
        <p:spPr>
          <a:xfrm>
            <a:off x="1115616" y="692696"/>
            <a:ext cx="7467600" cy="1143000"/>
          </a:xfrm>
        </p:spPr>
        <p:txBody>
          <a:bodyPr>
            <a:normAutofit/>
          </a:bodyPr>
          <a:lstStyle/>
          <a:p>
            <a:pPr marL="0" indent="0" algn="ctr"/>
            <a:r>
              <a:rPr lang="es-EC" sz="2400" b="1" dirty="0">
                <a:latin typeface="Arial" pitchFamily="34" charset="0"/>
                <a:cs typeface="Arial" pitchFamily="34" charset="0"/>
              </a:rPr>
              <a:t>DEPARTAMENTO DE CIENCIAS DE LA ENERGÍA Y </a:t>
            </a:r>
            <a:r>
              <a:rPr lang="es-EC" sz="2400" b="1" dirty="0" smtClean="0">
                <a:latin typeface="Arial" pitchFamily="34" charset="0"/>
                <a:cs typeface="Arial" pitchFamily="34" charset="0"/>
              </a:rPr>
              <a:t>MECÁNICA</a:t>
            </a:r>
            <a:endParaRPr lang="es-ES" sz="2400" b="1" dirty="0">
              <a:latin typeface="Arial" pitchFamily="34" charset="0"/>
              <a:cs typeface="Arial" pitchFamily="34" charset="0"/>
            </a:endParaRPr>
          </a:p>
        </p:txBody>
      </p:sp>
      <p:sp>
        <p:nvSpPr>
          <p:cNvPr id="3" name="2 Marcador de contenido"/>
          <p:cNvSpPr>
            <a:spLocks noGrp="1"/>
          </p:cNvSpPr>
          <p:nvPr>
            <p:ph sz="quarter" idx="1"/>
          </p:nvPr>
        </p:nvSpPr>
        <p:spPr>
          <a:xfrm>
            <a:off x="611560" y="1988840"/>
            <a:ext cx="8352928" cy="4104456"/>
          </a:xfrm>
        </p:spPr>
        <p:txBody>
          <a:bodyPr>
            <a:noAutofit/>
          </a:bodyPr>
          <a:lstStyle/>
          <a:p>
            <a:pPr marL="0" indent="0" algn="ctr">
              <a:buNone/>
            </a:pPr>
            <a:r>
              <a:rPr lang="es-EC" sz="1800" b="1" dirty="0">
                <a:latin typeface="Arial" pitchFamily="34" charset="0"/>
                <a:cs typeface="Arial" pitchFamily="34" charset="0"/>
              </a:rPr>
              <a:t> </a:t>
            </a:r>
            <a:r>
              <a:rPr lang="es-EC" sz="2000" b="1" dirty="0" smtClean="0">
                <a:latin typeface="Arial" pitchFamily="34" charset="0"/>
                <a:cs typeface="Arial" pitchFamily="34" charset="0"/>
              </a:rPr>
              <a:t>“MODELAMIENTO ENERGETICO Y MECANICO DE UN MOTOR STIRLING TIPO BETA PARA LA GENERACION DE 70 We PARA EL DECEM-UGI”</a:t>
            </a:r>
            <a:endParaRPr lang="es-ES" sz="2000" b="1" dirty="0">
              <a:latin typeface="Arial" pitchFamily="34" charset="0"/>
              <a:cs typeface="Arial" pitchFamily="34" charset="0"/>
            </a:endParaRPr>
          </a:p>
          <a:p>
            <a:pPr marL="0" indent="0" algn="ctr">
              <a:buNone/>
            </a:pPr>
            <a:r>
              <a:rPr lang="es-EC" sz="1800" dirty="0">
                <a:latin typeface="Arial" pitchFamily="34" charset="0"/>
                <a:cs typeface="Arial" pitchFamily="34" charset="0"/>
              </a:rPr>
              <a:t> </a:t>
            </a:r>
            <a:endParaRPr lang="es-ES" sz="1800" dirty="0" smtClean="0">
              <a:latin typeface="Arial" pitchFamily="34" charset="0"/>
              <a:cs typeface="Arial" pitchFamily="34" charset="0"/>
            </a:endParaRPr>
          </a:p>
          <a:p>
            <a:pPr marL="0" indent="0" algn="ctr">
              <a:buNone/>
            </a:pPr>
            <a:r>
              <a:rPr lang="es-ES" sz="1600" dirty="0" smtClean="0">
                <a:latin typeface="Arial" pitchFamily="34" charset="0"/>
                <a:cs typeface="Arial" pitchFamily="34" charset="0"/>
              </a:rPr>
              <a:t>PROYECTO </a:t>
            </a:r>
            <a:r>
              <a:rPr lang="es-ES" sz="1600" dirty="0">
                <a:latin typeface="Arial" pitchFamily="34" charset="0"/>
                <a:cs typeface="Arial" pitchFamily="34" charset="0"/>
              </a:rPr>
              <a:t>DE GRADO PREVIO A LA OBTENCIÓN DEL TÍTULO DE INGENIERO </a:t>
            </a:r>
            <a:r>
              <a:rPr lang="es-ES" sz="1600" dirty="0" smtClean="0">
                <a:latin typeface="Arial" pitchFamily="34" charset="0"/>
                <a:cs typeface="Arial" pitchFamily="34" charset="0"/>
              </a:rPr>
              <a:t>MECÁNICO</a:t>
            </a:r>
          </a:p>
          <a:p>
            <a:pPr marL="0" indent="0">
              <a:buNone/>
            </a:pPr>
            <a:r>
              <a:rPr lang="es-ES" sz="1600" dirty="0" smtClean="0">
                <a:latin typeface="Arial" pitchFamily="34" charset="0"/>
                <a:cs typeface="Arial" pitchFamily="34" charset="0"/>
              </a:rPr>
              <a:t>REALIZADO POR:</a:t>
            </a:r>
          </a:p>
          <a:p>
            <a:pPr marL="0" indent="0">
              <a:buNone/>
            </a:pPr>
            <a:r>
              <a:rPr lang="es-ES" sz="1600" dirty="0" smtClean="0">
                <a:latin typeface="Arial" pitchFamily="34" charset="0"/>
                <a:cs typeface="Arial" pitchFamily="34" charset="0"/>
              </a:rPr>
              <a:t>			David Santiago Orquera Revelo</a:t>
            </a:r>
          </a:p>
          <a:p>
            <a:pPr marL="0" indent="0">
              <a:buNone/>
            </a:pPr>
            <a:r>
              <a:rPr lang="es-ES" sz="1600" dirty="0" smtClean="0">
                <a:latin typeface="Arial" pitchFamily="34" charset="0"/>
                <a:cs typeface="Arial" pitchFamily="34" charset="0"/>
              </a:rPr>
              <a:t>			Fabián Patricio Chávez Acurio</a:t>
            </a:r>
          </a:p>
          <a:p>
            <a:pPr marL="0" indent="0">
              <a:buNone/>
            </a:pPr>
            <a:r>
              <a:rPr lang="es-ES" sz="1600" dirty="0" smtClean="0">
                <a:latin typeface="Arial" pitchFamily="34" charset="0"/>
                <a:cs typeface="Arial" pitchFamily="34" charset="0"/>
              </a:rPr>
              <a:t>	</a:t>
            </a:r>
            <a:r>
              <a:rPr lang="es-ES" sz="1600" b="1" dirty="0" smtClean="0">
                <a:latin typeface="Arial" pitchFamily="34" charset="0"/>
                <a:cs typeface="Arial" pitchFamily="34" charset="0"/>
              </a:rPr>
              <a:t>        Director				       Codirector</a:t>
            </a:r>
          </a:p>
          <a:p>
            <a:pPr marL="0" indent="0">
              <a:buNone/>
            </a:pPr>
            <a:r>
              <a:rPr lang="es-ES" sz="1600" dirty="0" smtClean="0">
                <a:latin typeface="Arial" pitchFamily="34" charset="0"/>
                <a:cs typeface="Arial" pitchFamily="34" charset="0"/>
              </a:rPr>
              <a:t>	Ing. Ernesto Soria				Ing. José Guasumba	</a:t>
            </a:r>
          </a:p>
          <a:p>
            <a:pPr marL="0" indent="0">
              <a:buNone/>
            </a:pPr>
            <a:endParaRPr lang="es-ES" sz="1600" dirty="0" smtClean="0">
              <a:latin typeface="Arial" pitchFamily="34" charset="0"/>
              <a:cs typeface="Arial" pitchFamily="34" charset="0"/>
            </a:endParaRPr>
          </a:p>
          <a:p>
            <a:pPr marL="0" indent="0">
              <a:buNone/>
            </a:pPr>
            <a:endParaRPr lang="es-ES" sz="1600" dirty="0" smtClean="0">
              <a:latin typeface="Arial" pitchFamily="34" charset="0"/>
              <a:cs typeface="Arial" pitchFamily="34" charset="0"/>
            </a:endParaRPr>
          </a:p>
          <a:p>
            <a:pPr marL="0" indent="0">
              <a:buNone/>
            </a:pPr>
            <a:endParaRPr lang="es-ES" sz="1600" dirty="0" smtClean="0">
              <a:latin typeface="Arial" pitchFamily="34" charset="0"/>
              <a:cs typeface="Arial" pitchFamily="34" charset="0"/>
            </a:endParaRPr>
          </a:p>
        </p:txBody>
      </p:sp>
    </p:spTree>
    <p:extLst>
      <p:ext uri="{BB962C8B-B14F-4D97-AF65-F5344CB8AC3E}">
        <p14:creationId xmlns:p14="http://schemas.microsoft.com/office/powerpoint/2010/main" xmlns="" val="20768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18" name="17 Tabla"/>
          <p:cNvGraphicFramePr>
            <a:graphicFrameLocks noGrp="1"/>
          </p:cNvGraphicFramePr>
          <p:nvPr/>
        </p:nvGraphicFramePr>
        <p:xfrm>
          <a:off x="179513" y="1052736"/>
          <a:ext cx="8784974" cy="4392489"/>
        </p:xfrm>
        <a:graphic>
          <a:graphicData uri="http://schemas.openxmlformats.org/drawingml/2006/table">
            <a:tbl>
              <a:tblPr/>
              <a:tblGrid>
                <a:gridCol w="792087"/>
                <a:gridCol w="1008112"/>
                <a:gridCol w="936104"/>
                <a:gridCol w="792088"/>
                <a:gridCol w="864096"/>
                <a:gridCol w="1440160"/>
                <a:gridCol w="1440160"/>
                <a:gridCol w="1512167"/>
              </a:tblGrid>
              <a:tr h="1840053">
                <a:tc>
                  <a:txBody>
                    <a:bodyPr/>
                    <a:lstStyle/>
                    <a:p>
                      <a:pPr algn="ctr">
                        <a:lnSpc>
                          <a:spcPct val="150000"/>
                        </a:lnSpc>
                        <a:spcAft>
                          <a:spcPts val="0"/>
                        </a:spcAft>
                      </a:pPr>
                      <a:r>
                        <a:rPr lang="es-EC" sz="1400" b="1" dirty="0">
                          <a:solidFill>
                            <a:srgbClr val="000000"/>
                          </a:solidFill>
                          <a:latin typeface="Arial"/>
                          <a:ea typeface="Times New Roman"/>
                          <a:cs typeface="Times New Roman"/>
                        </a:rPr>
                        <a:t>MOTOR</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a:solidFill>
                            <a:srgbClr val="000000"/>
                          </a:solidFill>
                          <a:latin typeface="Arial"/>
                          <a:ea typeface="Times New Roman"/>
                          <a:cs typeface="Times New Roman"/>
                        </a:rPr>
                        <a:t>POTENCIA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smtClean="0">
                          <a:solidFill>
                            <a:srgbClr val="000000"/>
                          </a:solidFill>
                          <a:latin typeface="Arial"/>
                          <a:ea typeface="Times New Roman"/>
                          <a:cs typeface="Times New Roman"/>
                        </a:rPr>
                        <a:t>RPM</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smtClean="0">
                          <a:solidFill>
                            <a:srgbClr val="000000"/>
                          </a:solidFill>
                          <a:latin typeface="Arial"/>
                          <a:ea typeface="Times New Roman"/>
                          <a:cs typeface="Times New Roman"/>
                        </a:rPr>
                        <a:t>W</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smtClean="0">
                          <a:solidFill>
                            <a:srgbClr val="000000"/>
                          </a:solidFill>
                          <a:latin typeface="Arial"/>
                          <a:ea typeface="Times New Roman"/>
                          <a:cs typeface="Times New Roman"/>
                        </a:rPr>
                        <a:t>n</a:t>
                      </a:r>
                      <a:r>
                        <a:rPr lang="es-EC" sz="1400" b="1" dirty="0">
                          <a:solidFill>
                            <a:srgbClr val="000000"/>
                          </a:solidFill>
                          <a:latin typeface="Arial"/>
                          <a:ea typeface="Times New Roman"/>
                          <a:cs typeface="Times New Roman"/>
                        </a:rPr>
                        <a:t/>
                      </a:r>
                      <a:br>
                        <a:rPr lang="es-EC" sz="1400" b="1" dirty="0">
                          <a:solidFill>
                            <a:srgbClr val="000000"/>
                          </a:solidFill>
                          <a:latin typeface="Arial"/>
                          <a:ea typeface="Times New Roman"/>
                          <a:cs typeface="Times New Roman"/>
                        </a:rPr>
                      </a:br>
                      <a:r>
                        <a:rPr lang="es-EC" sz="1400" b="1" dirty="0">
                          <a:solidFill>
                            <a:srgbClr val="000000"/>
                          </a:solidFill>
                          <a:latin typeface="Arial"/>
                          <a:ea typeface="Times New Roman"/>
                          <a:cs typeface="Times New Roman"/>
                        </a:rPr>
                        <a:t>(&gt;50%)</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a:solidFill>
                            <a:srgbClr val="000000"/>
                          </a:solidFill>
                          <a:latin typeface="Arial"/>
                          <a:ea typeface="Times New Roman"/>
                          <a:cs typeface="Times New Roman"/>
                        </a:rPr>
                        <a:t>RELACION</a:t>
                      </a:r>
                      <a:br>
                        <a:rPr lang="es-EC" sz="1400" b="1" dirty="0">
                          <a:solidFill>
                            <a:srgbClr val="000000"/>
                          </a:solidFill>
                          <a:latin typeface="Arial"/>
                          <a:ea typeface="Times New Roman"/>
                          <a:cs typeface="Times New Roman"/>
                        </a:rPr>
                      </a:br>
                      <a:r>
                        <a:rPr lang="es-EC" sz="1400" b="1" dirty="0">
                          <a:solidFill>
                            <a:srgbClr val="000000"/>
                          </a:solidFill>
                          <a:latin typeface="Arial"/>
                          <a:ea typeface="Times New Roman"/>
                          <a:cs typeface="Times New Roman"/>
                        </a:rPr>
                        <a:t>POTENCIA</a:t>
                      </a:r>
                      <a:r>
                        <a:rPr lang="es-EC" sz="1400" b="1" dirty="0" smtClean="0">
                          <a:solidFill>
                            <a:srgbClr val="000000"/>
                          </a:solidFill>
                          <a:latin typeface="Arial"/>
                          <a:ea typeface="Times New Roman"/>
                          <a:cs typeface="Times New Roman"/>
                        </a:rPr>
                        <a:t>/</a:t>
                      </a:r>
                    </a:p>
                    <a:p>
                      <a:pPr algn="ctr">
                        <a:lnSpc>
                          <a:spcPct val="150000"/>
                        </a:lnSpc>
                        <a:spcAft>
                          <a:spcPts val="0"/>
                        </a:spcAft>
                      </a:pPr>
                      <a:r>
                        <a:rPr lang="es-EC" sz="1400" b="1" dirty="0" smtClean="0">
                          <a:solidFill>
                            <a:srgbClr val="000000"/>
                          </a:solidFill>
                          <a:latin typeface="Arial"/>
                          <a:ea typeface="Times New Roman"/>
                          <a:cs typeface="Times New Roman"/>
                        </a:rPr>
                        <a:t>VOLUMEN</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a:solidFill>
                            <a:srgbClr val="000000"/>
                          </a:solidFill>
                          <a:latin typeface="Arial"/>
                          <a:ea typeface="Times New Roman"/>
                          <a:cs typeface="Times New Roman"/>
                        </a:rPr>
                        <a:t>RELACION DE</a:t>
                      </a:r>
                      <a:br>
                        <a:rPr lang="es-EC" sz="1400" b="1" dirty="0">
                          <a:solidFill>
                            <a:srgbClr val="000000"/>
                          </a:solidFill>
                          <a:latin typeface="Arial"/>
                          <a:ea typeface="Times New Roman"/>
                          <a:cs typeface="Times New Roman"/>
                        </a:rPr>
                      </a:br>
                      <a:r>
                        <a:rPr lang="es-EC" sz="1400" b="1" dirty="0">
                          <a:solidFill>
                            <a:srgbClr val="000000"/>
                          </a:solidFill>
                          <a:latin typeface="Arial"/>
                          <a:ea typeface="Times New Roman"/>
                          <a:cs typeface="Times New Roman"/>
                        </a:rPr>
                        <a:t>COMPRESION</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s-EC" sz="1400" b="1" dirty="0">
                          <a:solidFill>
                            <a:srgbClr val="000000"/>
                          </a:solidFill>
                          <a:latin typeface="Arial"/>
                          <a:ea typeface="Times New Roman"/>
                          <a:cs typeface="Times New Roman"/>
                        </a:rPr>
                        <a:t>SENCILLEZ DE</a:t>
                      </a:r>
                      <a:br>
                        <a:rPr lang="es-EC" sz="1400" b="1" dirty="0">
                          <a:solidFill>
                            <a:srgbClr val="000000"/>
                          </a:solidFill>
                          <a:latin typeface="Arial"/>
                          <a:ea typeface="Times New Roman"/>
                          <a:cs typeface="Times New Roman"/>
                        </a:rPr>
                      </a:br>
                      <a:r>
                        <a:rPr lang="es-EC" sz="1400" b="1" dirty="0">
                          <a:solidFill>
                            <a:srgbClr val="000000"/>
                          </a:solidFill>
                          <a:latin typeface="Arial"/>
                          <a:ea typeface="Times New Roman"/>
                          <a:cs typeface="Times New Roman"/>
                        </a:rPr>
                        <a:t>MECANISMOS</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850812">
                <a:tc>
                  <a:txBody>
                    <a:bodyPr/>
                    <a:lstStyle/>
                    <a:p>
                      <a:pPr algn="ctr">
                        <a:lnSpc>
                          <a:spcPct val="150000"/>
                        </a:lnSpc>
                        <a:spcAft>
                          <a:spcPts val="0"/>
                        </a:spcAft>
                      </a:pPr>
                      <a:r>
                        <a:rPr lang="es-EC" sz="1400" b="1" dirty="0">
                          <a:solidFill>
                            <a:srgbClr val="000000"/>
                          </a:solidFill>
                          <a:latin typeface="Arial"/>
                          <a:ea typeface="Times New Roman"/>
                          <a:cs typeface="Times New Roman"/>
                        </a:rPr>
                        <a:t>ALFA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MAXIMA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1000-3000</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MAXIMO</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MAXIMA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ALTA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ALTA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SIMPLE</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850812">
                <a:tc>
                  <a:txBody>
                    <a:bodyPr/>
                    <a:lstStyle/>
                    <a:p>
                      <a:pPr algn="ctr">
                        <a:lnSpc>
                          <a:spcPct val="150000"/>
                        </a:lnSpc>
                        <a:spcAft>
                          <a:spcPts val="0"/>
                        </a:spcAft>
                      </a:pPr>
                      <a:r>
                        <a:rPr lang="es-EC" sz="1400" b="1" dirty="0">
                          <a:solidFill>
                            <a:srgbClr val="000000"/>
                          </a:solidFill>
                          <a:latin typeface="Arial"/>
                          <a:ea typeface="Times New Roman"/>
                          <a:cs typeface="Times New Roman"/>
                        </a:rPr>
                        <a:t>BETA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MEDIA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1000-3000</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MEDIO</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MEDIA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MEDIA </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MEDIA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COMPLEJO</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850812">
                <a:tc>
                  <a:txBody>
                    <a:bodyPr/>
                    <a:lstStyle/>
                    <a:p>
                      <a:pPr algn="ctr">
                        <a:lnSpc>
                          <a:spcPct val="150000"/>
                        </a:lnSpc>
                        <a:spcAft>
                          <a:spcPts val="0"/>
                        </a:spcAft>
                      </a:pPr>
                      <a:r>
                        <a:rPr lang="es-EC" sz="1400" b="1" dirty="0">
                          <a:solidFill>
                            <a:srgbClr val="000000"/>
                          </a:solidFill>
                          <a:latin typeface="Arial"/>
                          <a:ea typeface="Times New Roman"/>
                          <a:cs typeface="Times New Roman"/>
                        </a:rPr>
                        <a:t>GAMMA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BAJA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1000-3000</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MINIMO</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smtClean="0">
                          <a:solidFill>
                            <a:srgbClr val="000000"/>
                          </a:solidFill>
                          <a:latin typeface="Arial"/>
                          <a:ea typeface="Times New Roman"/>
                          <a:cs typeface="Times New Roman"/>
                        </a:rPr>
                        <a:t>MINIMA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BAJA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BAJA</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50000"/>
                        </a:lnSpc>
                        <a:spcAft>
                          <a:spcPts val="0"/>
                        </a:spcAft>
                      </a:pPr>
                      <a:r>
                        <a:rPr lang="es-EC" sz="1400" dirty="0">
                          <a:solidFill>
                            <a:srgbClr val="000000"/>
                          </a:solidFill>
                          <a:latin typeface="Arial"/>
                          <a:ea typeface="Times New Roman"/>
                          <a:cs typeface="Times New Roman"/>
                        </a:rPr>
                        <a:t>NORMAL</a:t>
                      </a:r>
                      <a:endParaRPr lang="es-EC" sz="1400" dirty="0">
                        <a:latin typeface="Calibri"/>
                        <a:ea typeface="Times New Roman"/>
                        <a:cs typeface="Times New Roman"/>
                      </a:endParaRPr>
                    </a:p>
                  </a:txBody>
                  <a:tcPr marL="31259" marR="31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19" name="18 CuadroTexto"/>
          <p:cNvSpPr txBox="1"/>
          <p:nvPr/>
        </p:nvSpPr>
        <p:spPr>
          <a:xfrm>
            <a:off x="971600" y="476673"/>
            <a:ext cx="7404784"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COMPARACION DE MOTORES STIRLING </a:t>
            </a:r>
            <a:endParaRPr lang="es-EC" sz="2400" dirty="0"/>
          </a:p>
        </p:txBody>
      </p:sp>
    </p:spTree>
    <p:extLst>
      <p:ext uri="{BB962C8B-B14F-4D97-AF65-F5344CB8AC3E}">
        <p14:creationId xmlns:p14="http://schemas.microsoft.com/office/powerpoint/2010/main" xmlns="" val="82794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8065" name="Object 1"/>
          <p:cNvGraphicFramePr>
            <a:graphicFrameLocks noChangeAspect="1"/>
          </p:cNvGraphicFramePr>
          <p:nvPr/>
        </p:nvGraphicFramePr>
        <p:xfrm>
          <a:off x="724512" y="1120976"/>
          <a:ext cx="7620000" cy="4752975"/>
        </p:xfrm>
        <a:graphic>
          <a:graphicData uri="http://schemas.openxmlformats.org/presentationml/2006/ole">
            <p:oleObj spid="_x0000_s88065" name="Visio" r:id="rId4" imgW="7600849" imgH="6203004" progId="Visio.Drawing.11">
              <p:embed/>
            </p:oleObj>
          </a:graphicData>
        </a:graphic>
      </p:graphicFrame>
      <p:sp>
        <p:nvSpPr>
          <p:cNvPr id="7" name="6 CuadroTexto"/>
          <p:cNvSpPr txBox="1"/>
          <p:nvPr/>
        </p:nvSpPr>
        <p:spPr>
          <a:xfrm>
            <a:off x="109184" y="199945"/>
            <a:ext cx="8820472"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ESQUEMA DE FUNCIONAMIENTO MOTOR STIRLING TIPO BETA</a:t>
            </a:r>
            <a:endParaRPr lang="es-EC" dirty="0"/>
          </a:p>
        </p:txBody>
      </p:sp>
    </p:spTree>
    <p:extLst>
      <p:ext uri="{BB962C8B-B14F-4D97-AF65-F5344CB8AC3E}">
        <p14:creationId xmlns:p14="http://schemas.microsoft.com/office/powerpoint/2010/main" xmlns="" val="82794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Marcador de contenido"/>
          <p:cNvSpPr>
            <a:spLocks noGrp="1"/>
          </p:cNvSpPr>
          <p:nvPr>
            <p:ph sz="quarter" idx="1"/>
          </p:nvPr>
        </p:nvSpPr>
        <p:spPr>
          <a:xfrm>
            <a:off x="395536" y="1484784"/>
            <a:ext cx="8280920" cy="5040560"/>
          </a:xfrm>
        </p:spPr>
        <p:txBody>
          <a:bodyPr/>
          <a:lstStyle/>
          <a:p>
            <a:pPr>
              <a:buNone/>
            </a:pPr>
            <a:endParaRPr lang="es-EC" dirty="0" smtClean="0"/>
          </a:p>
          <a:p>
            <a:endParaRPr lang="es-EC" dirty="0" smtClean="0"/>
          </a:p>
          <a:p>
            <a:endParaRPr lang="es-EC" dirty="0"/>
          </a:p>
          <a:p>
            <a:pPr marL="0" indent="0">
              <a:buNone/>
            </a:pPr>
            <a:endParaRPr lang="es-EC" dirty="0" smtClean="0"/>
          </a:p>
        </p:txBody>
      </p:sp>
      <p:sp>
        <p:nvSpPr>
          <p:cNvPr id="7" name="6 CuadroTexto"/>
          <p:cNvSpPr txBox="1"/>
          <p:nvPr/>
        </p:nvSpPr>
        <p:spPr>
          <a:xfrm>
            <a:off x="323528" y="188640"/>
            <a:ext cx="8640960"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PRINCIPIO DE FUNCIONAMITENTO MOTOR STIRLING TIPO BETA</a:t>
            </a:r>
            <a:endParaRPr lang="es-EC" sz="2400" b="1" dirty="0">
              <a:latin typeface="Arial" pitchFamily="34" charset="0"/>
              <a:cs typeface="Arial" pitchFamily="34" charset="0"/>
            </a:endParaRPr>
          </a:p>
        </p:txBody>
      </p:sp>
      <p:pic>
        <p:nvPicPr>
          <p:cNvPr id="9" name="Imagen 18"/>
          <p:cNvPicPr/>
          <p:nvPr/>
        </p:nvPicPr>
        <p:blipFill>
          <a:blip r:embed="rId3" cstate="print"/>
          <a:srcRect/>
          <a:stretch>
            <a:fillRect/>
          </a:stretch>
        </p:blipFill>
        <p:spPr bwMode="auto">
          <a:xfrm>
            <a:off x="1043608" y="1268760"/>
            <a:ext cx="7200800" cy="4392488"/>
          </a:xfrm>
          <a:prstGeom prst="rect">
            <a:avLst/>
          </a:prstGeom>
          <a:noFill/>
          <a:ln w="9525">
            <a:noFill/>
            <a:miter lim="800000"/>
            <a:headEnd/>
            <a:tailEnd/>
          </a:ln>
        </p:spPr>
      </p:pic>
    </p:spTree>
    <p:extLst>
      <p:ext uri="{BB962C8B-B14F-4D97-AF65-F5344CB8AC3E}">
        <p14:creationId xmlns:p14="http://schemas.microsoft.com/office/powerpoint/2010/main" xmlns="" val="2281973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CuadroTexto"/>
          <p:cNvSpPr txBox="1"/>
          <p:nvPr/>
        </p:nvSpPr>
        <p:spPr>
          <a:xfrm>
            <a:off x="323528" y="260648"/>
            <a:ext cx="8208912" cy="1077218"/>
          </a:xfrm>
          <a:prstGeom prst="rect">
            <a:avLst/>
          </a:prstGeom>
          <a:noFill/>
        </p:spPr>
        <p:txBody>
          <a:bodyPr wrap="square" rtlCol="0">
            <a:spAutoFit/>
          </a:bodyPr>
          <a:lstStyle/>
          <a:p>
            <a:r>
              <a:rPr lang="es-EC" sz="2800" b="1" dirty="0" smtClean="0">
                <a:latin typeface="Arial" pitchFamily="34" charset="0"/>
                <a:cs typeface="Arial" pitchFamily="34" charset="0"/>
              </a:rPr>
              <a:t>EFICIENCIA TERMICA DEL MOTOR STIRLING</a:t>
            </a:r>
          </a:p>
          <a:p>
            <a:r>
              <a:rPr lang="es-EC" dirty="0" smtClean="0"/>
              <a:t> </a:t>
            </a:r>
          </a:p>
          <a:p>
            <a:endParaRPr lang="es-EC" dirty="0"/>
          </a:p>
        </p:txBody>
      </p:sp>
      <p:sp>
        <p:nvSpPr>
          <p:cNvPr id="583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58369"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419872" y="1556792"/>
            <a:ext cx="2016224" cy="1008112"/>
          </a:xfrm>
          <a:prstGeom prst="rect">
            <a:avLst/>
          </a:prstGeom>
          <a:noFill/>
        </p:spPr>
      </p:pic>
      <p:sp>
        <p:nvSpPr>
          <p:cNvPr id="583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5837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7744" y="3501008"/>
            <a:ext cx="4668819" cy="1368152"/>
          </a:xfrm>
          <a:prstGeom prst="rect">
            <a:avLst/>
          </a:prstGeom>
          <a:noFill/>
        </p:spPr>
      </p:pic>
    </p:spTree>
    <p:extLst>
      <p:ext uri="{BB962C8B-B14F-4D97-AF65-F5344CB8AC3E}">
        <p14:creationId xmlns:p14="http://schemas.microsoft.com/office/powerpoint/2010/main" xmlns="" val="3279310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4 CuadroTexto"/>
          <p:cNvSpPr txBox="1"/>
          <p:nvPr/>
        </p:nvSpPr>
        <p:spPr>
          <a:xfrm>
            <a:off x="467544" y="620688"/>
            <a:ext cx="4608512" cy="461665"/>
          </a:xfrm>
          <a:prstGeom prst="rect">
            <a:avLst/>
          </a:prstGeom>
          <a:noFill/>
        </p:spPr>
        <p:txBody>
          <a:bodyPr wrap="square" rtlCol="0">
            <a:spAutoFit/>
          </a:bodyPr>
          <a:lstStyle/>
          <a:p>
            <a:r>
              <a:rPr lang="es-EC" sz="2400" dirty="0" smtClean="0">
                <a:latin typeface="Arial" pitchFamily="34" charset="0"/>
                <a:cs typeface="Arial" pitchFamily="34" charset="0"/>
              </a:rPr>
              <a:t>VENTAJAS MOTOR STIRLING</a:t>
            </a:r>
            <a:endParaRPr lang="es-EC" sz="2400" dirty="0"/>
          </a:p>
        </p:txBody>
      </p:sp>
      <p:sp>
        <p:nvSpPr>
          <p:cNvPr id="9" name="8 CuadroTexto"/>
          <p:cNvSpPr txBox="1"/>
          <p:nvPr/>
        </p:nvSpPr>
        <p:spPr>
          <a:xfrm>
            <a:off x="463776" y="1523384"/>
            <a:ext cx="8136904" cy="4108817"/>
          </a:xfrm>
          <a:prstGeom prst="rect">
            <a:avLst/>
          </a:prstGeom>
          <a:noFill/>
        </p:spPr>
        <p:txBody>
          <a:bodyPr wrap="square" rtlCol="0">
            <a:spAutoFit/>
          </a:bodyPr>
          <a:lstStyle/>
          <a:p>
            <a:pPr lvl="0" algn="just">
              <a:lnSpc>
                <a:spcPct val="150000"/>
              </a:lnSpc>
              <a:buFont typeface="Century Schoolbook" pitchFamily="18" charset="0"/>
              <a:buChar char="─"/>
            </a:pPr>
            <a:r>
              <a:rPr lang="es-EC" dirty="0" smtClean="0">
                <a:latin typeface="Arial" pitchFamily="34" charset="0"/>
                <a:cs typeface="Arial" pitchFamily="34" charset="0"/>
              </a:rPr>
              <a:t>  Su elevado rendimiento, ya que el motor Stirling puede potencialmente alcanzar el rendimiento ideal de Carnot. </a:t>
            </a:r>
          </a:p>
          <a:p>
            <a:pPr lvl="0" algn="just">
              <a:lnSpc>
                <a:spcPct val="150000"/>
              </a:lnSpc>
            </a:pPr>
            <a:endParaRPr lang="es-EC" dirty="0" smtClean="0">
              <a:latin typeface="Arial" pitchFamily="34" charset="0"/>
              <a:cs typeface="Arial" pitchFamily="34" charset="0"/>
            </a:endParaRPr>
          </a:p>
          <a:p>
            <a:pPr algn="just">
              <a:lnSpc>
                <a:spcPct val="150000"/>
              </a:lnSpc>
              <a:buFont typeface="Century Schoolbook" pitchFamily="18" charset="0"/>
              <a:buChar char="─"/>
            </a:pPr>
            <a:r>
              <a:rPr lang="es-EC" dirty="0" smtClean="0">
                <a:latin typeface="Arial" pitchFamily="34" charset="0"/>
                <a:cs typeface="Arial" pitchFamily="34" charset="0"/>
              </a:rPr>
              <a:t>  Dado que es un motor de combustión externa el proceso de combustión se puede controlar muy bien, con lo que se reducen las emisiones. </a:t>
            </a:r>
          </a:p>
          <a:p>
            <a:pPr algn="just">
              <a:lnSpc>
                <a:spcPct val="150000"/>
              </a:lnSpc>
            </a:pPr>
            <a:endParaRPr lang="es-EC" dirty="0" smtClean="0">
              <a:latin typeface="Arial" pitchFamily="34" charset="0"/>
              <a:cs typeface="Arial" pitchFamily="34" charset="0"/>
            </a:endParaRPr>
          </a:p>
          <a:p>
            <a:pPr lvl="0" algn="just">
              <a:lnSpc>
                <a:spcPct val="150000"/>
              </a:lnSpc>
              <a:buFont typeface="Century Schoolbook" pitchFamily="18" charset="0"/>
              <a:buChar char="─"/>
            </a:pPr>
            <a:r>
              <a:rPr lang="es-EC" dirty="0" smtClean="0">
                <a:latin typeface="Arial" pitchFamily="34" charset="0"/>
                <a:cs typeface="Arial" pitchFamily="34" charset="0"/>
              </a:rPr>
              <a:t>  Posee una baja cantidad de elementos móviles, sobre todo en comparación con los motores de combustión interna, lo que permite pérdidas de rendimiento por fricción muy bajas. </a:t>
            </a:r>
          </a:p>
          <a:p>
            <a:pPr algn="just"/>
            <a:endParaRPr lang="es-EC" dirty="0"/>
          </a:p>
        </p:txBody>
      </p:sp>
    </p:spTree>
    <p:extLst>
      <p:ext uri="{BB962C8B-B14F-4D97-AF65-F5344CB8AC3E}">
        <p14:creationId xmlns:p14="http://schemas.microsoft.com/office/powerpoint/2010/main" xmlns="" val="281076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11 CuadroTexto"/>
          <p:cNvSpPr txBox="1"/>
          <p:nvPr/>
        </p:nvSpPr>
        <p:spPr>
          <a:xfrm>
            <a:off x="467544" y="620688"/>
            <a:ext cx="5069352" cy="461665"/>
          </a:xfrm>
          <a:prstGeom prst="rect">
            <a:avLst/>
          </a:prstGeom>
          <a:noFill/>
        </p:spPr>
        <p:txBody>
          <a:bodyPr wrap="square" rtlCol="0">
            <a:spAutoFit/>
          </a:bodyPr>
          <a:lstStyle/>
          <a:p>
            <a:r>
              <a:rPr lang="es-EC" sz="2400" dirty="0" smtClean="0">
                <a:latin typeface="Arial" pitchFamily="34" charset="0"/>
                <a:cs typeface="Arial" pitchFamily="34" charset="0"/>
              </a:rPr>
              <a:t>DESVENTAJAS MOTOR STIRLING</a:t>
            </a:r>
            <a:endParaRPr lang="es-EC" sz="2400" dirty="0"/>
          </a:p>
        </p:txBody>
      </p:sp>
      <p:sp>
        <p:nvSpPr>
          <p:cNvPr id="13" name="12 CuadroTexto"/>
          <p:cNvSpPr txBox="1"/>
          <p:nvPr/>
        </p:nvSpPr>
        <p:spPr>
          <a:xfrm>
            <a:off x="572960" y="1556792"/>
            <a:ext cx="7741289" cy="3970318"/>
          </a:xfrm>
          <a:prstGeom prst="rect">
            <a:avLst/>
          </a:prstGeom>
          <a:noFill/>
        </p:spPr>
        <p:txBody>
          <a:bodyPr wrap="square" rtlCol="0">
            <a:spAutoFit/>
          </a:bodyPr>
          <a:lstStyle/>
          <a:p>
            <a:pPr lvl="0" algn="just">
              <a:lnSpc>
                <a:spcPct val="150000"/>
              </a:lnSpc>
              <a:buFont typeface="Century Schoolbook" pitchFamily="18" charset="0"/>
              <a:buChar char="−"/>
            </a:pPr>
            <a:r>
              <a:rPr lang="es-EC" dirty="0" smtClean="0">
                <a:latin typeface="Arial" pitchFamily="34" charset="0"/>
                <a:cs typeface="Arial" pitchFamily="34" charset="0"/>
              </a:rPr>
              <a:t>  Como el fluido de trabajo es gaseoso, esto acarrea dificultades operativas, con lo que los fluidos realmente viables debido a sus buenas propiedades termodinámicas son el helio y el hidrógeno.</a:t>
            </a:r>
          </a:p>
          <a:p>
            <a:pPr algn="just">
              <a:lnSpc>
                <a:spcPct val="150000"/>
              </a:lnSpc>
              <a:buFont typeface="Century Schoolbook" pitchFamily="18" charset="0"/>
              <a:buChar char="−"/>
            </a:pPr>
            <a:endParaRPr lang="es-EC" dirty="0" smtClean="0">
              <a:latin typeface="Arial" pitchFamily="34" charset="0"/>
              <a:cs typeface="Arial" pitchFamily="34" charset="0"/>
            </a:endParaRPr>
          </a:p>
          <a:p>
            <a:pPr lvl="0" algn="just">
              <a:lnSpc>
                <a:spcPct val="150000"/>
              </a:lnSpc>
              <a:buFont typeface="Century Schoolbook" pitchFamily="18" charset="0"/>
              <a:buChar char="−"/>
            </a:pPr>
            <a:r>
              <a:rPr lang="en-US" dirty="0" smtClean="0">
                <a:latin typeface="Arial" pitchFamily="34" charset="0"/>
                <a:cs typeface="Arial" pitchFamily="34" charset="0"/>
              </a:rPr>
              <a:t>  Lento tiempo de respuesta.</a:t>
            </a:r>
          </a:p>
          <a:p>
            <a:pPr algn="just">
              <a:lnSpc>
                <a:spcPct val="150000"/>
              </a:lnSpc>
              <a:buFont typeface="Century Schoolbook" pitchFamily="18" charset="0"/>
              <a:buChar char="−"/>
            </a:pPr>
            <a:endParaRPr lang="en-US" dirty="0" smtClean="0">
              <a:latin typeface="Arial" pitchFamily="34" charset="0"/>
              <a:cs typeface="Arial" pitchFamily="34" charset="0"/>
            </a:endParaRPr>
          </a:p>
          <a:p>
            <a:pPr algn="just">
              <a:lnSpc>
                <a:spcPct val="150000"/>
              </a:lnSpc>
              <a:buFont typeface="Century Schoolbook" pitchFamily="18" charset="0"/>
              <a:buChar char="−"/>
            </a:pPr>
            <a:r>
              <a:rPr lang="es-EC" dirty="0" smtClean="0">
                <a:latin typeface="Arial" pitchFamily="34" charset="0"/>
                <a:cs typeface="Arial" pitchFamily="34" charset="0"/>
              </a:rPr>
              <a:t>  Dificultad en la construcción del motor para sellar el fluido de trabajo durante toda la vida útil, lo que eleva su costo. </a:t>
            </a:r>
          </a:p>
          <a:p>
            <a:pPr lvl="0">
              <a:buFontTx/>
              <a:buChar char="─"/>
            </a:pPr>
            <a:endParaRPr lang="es-EC" dirty="0" smtClean="0"/>
          </a:p>
          <a:p>
            <a:endParaRPr lang="es-EC" dirty="0"/>
          </a:p>
        </p:txBody>
      </p:sp>
    </p:spTree>
    <p:extLst>
      <p:ext uri="{BB962C8B-B14F-4D97-AF65-F5344CB8AC3E}">
        <p14:creationId xmlns:p14="http://schemas.microsoft.com/office/powerpoint/2010/main" xmlns="" val="1318898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CuadroTexto"/>
          <p:cNvSpPr txBox="1"/>
          <p:nvPr/>
        </p:nvSpPr>
        <p:spPr>
          <a:xfrm>
            <a:off x="683568" y="620688"/>
            <a:ext cx="2510624" cy="738664"/>
          </a:xfrm>
          <a:prstGeom prst="rect">
            <a:avLst/>
          </a:prstGeom>
          <a:noFill/>
        </p:spPr>
        <p:txBody>
          <a:bodyPr wrap="none" rtlCol="0">
            <a:spAutoFit/>
          </a:bodyPr>
          <a:lstStyle/>
          <a:p>
            <a:r>
              <a:rPr lang="es-EC" sz="2400" b="1" dirty="0" smtClean="0">
                <a:latin typeface="Arial" pitchFamily="34" charset="0"/>
                <a:cs typeface="Arial" pitchFamily="34" charset="0"/>
              </a:rPr>
              <a:t>APLICACIONES</a:t>
            </a:r>
          </a:p>
          <a:p>
            <a:endParaRPr lang="es-EC" dirty="0"/>
          </a:p>
        </p:txBody>
      </p:sp>
      <p:sp>
        <p:nvSpPr>
          <p:cNvPr id="11" name="10 CuadroTexto"/>
          <p:cNvSpPr txBox="1"/>
          <p:nvPr/>
        </p:nvSpPr>
        <p:spPr>
          <a:xfrm>
            <a:off x="611560" y="1412776"/>
            <a:ext cx="1838965" cy="369332"/>
          </a:xfrm>
          <a:prstGeom prst="rect">
            <a:avLst/>
          </a:prstGeom>
          <a:noFill/>
        </p:spPr>
        <p:txBody>
          <a:bodyPr wrap="none" rtlCol="0">
            <a:spAutoFit/>
          </a:bodyPr>
          <a:lstStyle/>
          <a:p>
            <a:r>
              <a:rPr lang="es-EC" b="1" dirty="0" smtClean="0">
                <a:latin typeface="Arial" pitchFamily="34" charset="0"/>
                <a:cs typeface="Arial" pitchFamily="34" charset="0"/>
              </a:rPr>
              <a:t>ENERGETICAS</a:t>
            </a:r>
            <a:endParaRPr lang="es-EC" b="1" dirty="0">
              <a:latin typeface="Arial" pitchFamily="34" charset="0"/>
              <a:cs typeface="Arial" pitchFamily="34" charset="0"/>
            </a:endParaRPr>
          </a:p>
        </p:txBody>
      </p:sp>
      <p:pic>
        <p:nvPicPr>
          <p:cNvPr id="15" name="Picture 7" descr="Esquema disco"/>
          <p:cNvPicPr/>
          <p:nvPr/>
        </p:nvPicPr>
        <p:blipFill>
          <a:blip r:embed="rId3" cstate="print">
            <a:extLst>
              <a:ext uri="{28A0092B-C50C-407E-A947-70E740481C1C}">
                <a14:useLocalDpi xmlns:lc="http://schemas.openxmlformats.org/drawingml/2006/lockedCanvas" xmlns:pic="http://schemas.openxmlformats.org/drawingml/2006/picture"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3279" t="4434" r="3279" b="4434"/>
          <a:stretch>
            <a:fillRect/>
          </a:stretch>
        </p:blipFill>
        <p:spPr bwMode="auto">
          <a:xfrm>
            <a:off x="467544" y="1700808"/>
            <a:ext cx="4896544" cy="4464496"/>
          </a:xfrm>
          <a:prstGeom prst="rect">
            <a:avLst/>
          </a:prstGeom>
          <a:solidFill>
            <a:schemeClr val="bg1"/>
          </a:solidFill>
          <a:ln>
            <a:noFill/>
          </a:ln>
          <a:extLst/>
        </p:spPr>
      </p:pic>
      <p:pic>
        <p:nvPicPr>
          <p:cNvPr id="16" name="15 Imagen"/>
          <p:cNvPicPr/>
          <p:nvPr/>
        </p:nvPicPr>
        <p:blipFill>
          <a:blip r:embed="rId4" cstate="print"/>
          <a:srcRect/>
          <a:stretch>
            <a:fillRect/>
          </a:stretch>
        </p:blipFill>
        <p:spPr bwMode="auto">
          <a:xfrm>
            <a:off x="4965448" y="1988840"/>
            <a:ext cx="4032448" cy="3600400"/>
          </a:xfrm>
          <a:prstGeom prst="rect">
            <a:avLst/>
          </a:prstGeom>
          <a:noFill/>
          <a:ln w="9525">
            <a:noFill/>
            <a:miter lim="800000"/>
            <a:headEnd/>
            <a:tailEnd/>
          </a:ln>
        </p:spPr>
      </p:pic>
    </p:spTree>
    <p:extLst>
      <p:ext uri="{BB962C8B-B14F-4D97-AF65-F5344CB8AC3E}">
        <p14:creationId xmlns:p14="http://schemas.microsoft.com/office/powerpoint/2010/main" xmlns="" val="2008153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8 CuadroTexto"/>
          <p:cNvSpPr txBox="1"/>
          <p:nvPr/>
        </p:nvSpPr>
        <p:spPr>
          <a:xfrm>
            <a:off x="467544" y="271952"/>
            <a:ext cx="3036088" cy="369332"/>
          </a:xfrm>
          <a:prstGeom prst="rect">
            <a:avLst/>
          </a:prstGeom>
          <a:noFill/>
        </p:spPr>
        <p:txBody>
          <a:bodyPr wrap="none" rtlCol="0">
            <a:spAutoFit/>
          </a:bodyPr>
          <a:lstStyle/>
          <a:p>
            <a:r>
              <a:rPr lang="es-EC" b="1" dirty="0" smtClean="0">
                <a:latin typeface="Arial" pitchFamily="34" charset="0"/>
                <a:cs typeface="Arial" pitchFamily="34" charset="0"/>
              </a:rPr>
              <a:t>BARCOS Y SUBMARINOS</a:t>
            </a:r>
            <a:endParaRPr lang="es-EC" b="1" dirty="0">
              <a:latin typeface="Arial" pitchFamily="34" charset="0"/>
              <a:cs typeface="Arial" pitchFamily="34" charset="0"/>
            </a:endParaRPr>
          </a:p>
        </p:txBody>
      </p:sp>
      <p:sp>
        <p:nvSpPr>
          <p:cNvPr id="10" name="9 CuadroTexto"/>
          <p:cNvSpPr txBox="1"/>
          <p:nvPr/>
        </p:nvSpPr>
        <p:spPr>
          <a:xfrm>
            <a:off x="525904" y="3304744"/>
            <a:ext cx="3065904" cy="369332"/>
          </a:xfrm>
          <a:prstGeom prst="rect">
            <a:avLst/>
          </a:prstGeom>
          <a:noFill/>
        </p:spPr>
        <p:txBody>
          <a:bodyPr wrap="none" rtlCol="0">
            <a:spAutoFit/>
          </a:bodyPr>
          <a:lstStyle/>
          <a:p>
            <a:r>
              <a:rPr lang="es-EC" b="1" dirty="0" smtClean="0">
                <a:latin typeface="Arial" pitchFamily="34" charset="0"/>
                <a:cs typeface="Arial" pitchFamily="34" charset="0"/>
              </a:rPr>
              <a:t>AUTOMOVILES HIBRIDOS</a:t>
            </a:r>
            <a:endParaRPr lang="es-EC" b="1" dirty="0">
              <a:latin typeface="Arial" pitchFamily="34" charset="0"/>
              <a:cs typeface="Arial" pitchFamily="34" charset="0"/>
            </a:endParaRPr>
          </a:p>
        </p:txBody>
      </p:sp>
      <p:pic>
        <p:nvPicPr>
          <p:cNvPr id="11" name="10 Imagen"/>
          <p:cNvPicPr/>
          <p:nvPr/>
        </p:nvPicPr>
        <p:blipFill>
          <a:blip r:embed="rId3" cstate="print">
            <a:extLst>
              <a:ext uri="{28A0092B-C50C-407E-A947-70E740481C1C}">
                <a14:useLocalDpi xmlns:lc="http://schemas.openxmlformats.org/drawingml/2006/lockedCanvas" xmlns:pic="http://schemas.openxmlformats.org/drawingml/2006/picture"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915816" y="764704"/>
            <a:ext cx="3528392" cy="2443733"/>
          </a:xfrm>
          <a:prstGeom prst="rect">
            <a:avLst/>
          </a:prstGeom>
          <a:noFill/>
          <a:ln>
            <a:noFill/>
          </a:ln>
        </p:spPr>
      </p:pic>
      <p:pic>
        <p:nvPicPr>
          <p:cNvPr id="12" name="11 Imagen"/>
          <p:cNvPicPr/>
          <p:nvPr/>
        </p:nvPicPr>
        <p:blipFill>
          <a:blip r:embed="rId4" cstate="print">
            <a:extLst>
              <a:ext uri="{28A0092B-C50C-407E-A947-70E740481C1C}">
                <a14:useLocalDpi xmlns:lc="http://schemas.openxmlformats.org/drawingml/2006/lockedCanvas" xmlns:pic="http://schemas.openxmlformats.org/drawingml/2006/picture"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275856" y="3798920"/>
            <a:ext cx="3312368" cy="2275503"/>
          </a:xfrm>
          <a:prstGeom prst="rect">
            <a:avLst/>
          </a:prstGeom>
          <a:noFill/>
          <a:ln>
            <a:noFill/>
          </a:ln>
        </p:spPr>
      </p:pic>
    </p:spTree>
    <p:extLst>
      <p:ext uri="{BB962C8B-B14F-4D97-AF65-F5344CB8AC3E}">
        <p14:creationId xmlns:p14="http://schemas.microsoft.com/office/powerpoint/2010/main" xmlns="" val="3931972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10 Rectángulo"/>
          <p:cNvSpPr/>
          <p:nvPr/>
        </p:nvSpPr>
        <p:spPr>
          <a:xfrm>
            <a:off x="2267744" y="2348880"/>
            <a:ext cx="4572000" cy="1615827"/>
          </a:xfrm>
          <a:prstGeom prst="rect">
            <a:avLst/>
          </a:prstGeom>
        </p:spPr>
        <p:txBody>
          <a:bodyPr>
            <a:spAutoFit/>
          </a:bodyPr>
          <a:lstStyle/>
          <a:p>
            <a:pPr algn="ctr"/>
            <a:r>
              <a:rPr lang="es-ES" dirty="0" smtClean="0"/>
              <a:t/>
            </a:r>
            <a:br>
              <a:rPr lang="es-ES" dirty="0" smtClean="0"/>
            </a:br>
            <a:r>
              <a:rPr lang="es-ES" sz="2700" b="1" dirty="0" smtClean="0">
                <a:latin typeface="Arial" pitchFamily="34" charset="0"/>
                <a:cs typeface="Arial" pitchFamily="34" charset="0"/>
              </a:rPr>
              <a:t>CAPITULO 3</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ANALISIS TERMICO</a:t>
            </a:r>
            <a:endParaRPr lang="es-EC" sz="2700" b="1" dirty="0"/>
          </a:p>
        </p:txBody>
      </p:sp>
    </p:spTree>
    <p:extLst>
      <p:ext uri="{BB962C8B-B14F-4D97-AF65-F5344CB8AC3E}">
        <p14:creationId xmlns:p14="http://schemas.microsoft.com/office/powerpoint/2010/main" xmlns="" val="1213819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10 CuadroTexto"/>
          <p:cNvSpPr txBox="1"/>
          <p:nvPr/>
        </p:nvSpPr>
        <p:spPr>
          <a:xfrm>
            <a:off x="467544" y="260648"/>
            <a:ext cx="4527201" cy="461665"/>
          </a:xfrm>
          <a:prstGeom prst="rect">
            <a:avLst/>
          </a:prstGeom>
          <a:noFill/>
        </p:spPr>
        <p:txBody>
          <a:bodyPr wrap="none" rtlCol="0">
            <a:spAutoFit/>
          </a:bodyPr>
          <a:lstStyle/>
          <a:p>
            <a:r>
              <a:rPr lang="es-EC" sz="2400" b="1" dirty="0" smtClean="0">
                <a:latin typeface="Arial" pitchFamily="34" charset="0"/>
                <a:cs typeface="Arial" pitchFamily="34" charset="0"/>
              </a:rPr>
              <a:t>CALCULO TERMODINAMICO </a:t>
            </a:r>
            <a:endParaRPr lang="es-EC" sz="2400" b="1" dirty="0">
              <a:latin typeface="Arial" pitchFamily="34" charset="0"/>
              <a:cs typeface="Arial" pitchFamily="34" charset="0"/>
            </a:endParaRPr>
          </a:p>
        </p:txBody>
      </p:sp>
      <p:sp>
        <p:nvSpPr>
          <p:cNvPr id="12" name="11 CuadroTexto"/>
          <p:cNvSpPr txBox="1"/>
          <p:nvPr/>
        </p:nvSpPr>
        <p:spPr>
          <a:xfrm>
            <a:off x="525904" y="836712"/>
            <a:ext cx="8136904" cy="1615827"/>
          </a:xfrm>
          <a:prstGeom prst="rect">
            <a:avLst/>
          </a:prstGeom>
          <a:noFill/>
        </p:spPr>
        <p:txBody>
          <a:bodyPr wrap="square" rtlCol="0">
            <a:spAutoFit/>
          </a:bodyPr>
          <a:lstStyle/>
          <a:p>
            <a:pPr algn="just">
              <a:lnSpc>
                <a:spcPct val="150000"/>
              </a:lnSpc>
            </a:pPr>
            <a:r>
              <a:rPr lang="es-EC" dirty="0" smtClean="0">
                <a:latin typeface="Arial" pitchFamily="34" charset="0"/>
                <a:cs typeface="Arial" pitchFamily="34" charset="0"/>
              </a:rPr>
              <a:t>El objetivo del cálculo termodinámico es determinar la presión máxima, mínima y media, trabajo, potencia y eficiencia en el motor a partir de las hipótesis de temperaturas.</a:t>
            </a:r>
          </a:p>
          <a:p>
            <a:endParaRPr lang="es-EC" dirty="0"/>
          </a:p>
        </p:txBody>
      </p:sp>
      <p:sp>
        <p:nvSpPr>
          <p:cNvPr id="14" name="13 CuadroTexto"/>
          <p:cNvSpPr txBox="1"/>
          <p:nvPr/>
        </p:nvSpPr>
        <p:spPr>
          <a:xfrm>
            <a:off x="502376" y="2420888"/>
            <a:ext cx="3647152" cy="369332"/>
          </a:xfrm>
          <a:prstGeom prst="rect">
            <a:avLst/>
          </a:prstGeom>
          <a:noFill/>
        </p:spPr>
        <p:txBody>
          <a:bodyPr wrap="none" rtlCol="0">
            <a:spAutoFit/>
          </a:bodyPr>
          <a:lstStyle/>
          <a:p>
            <a:r>
              <a:rPr lang="es-EC" b="1" dirty="0" smtClean="0">
                <a:latin typeface="Arial" pitchFamily="34" charset="0"/>
                <a:cs typeface="Arial" pitchFamily="34" charset="0"/>
              </a:rPr>
              <a:t>CONDICIONES DE OPERACION</a:t>
            </a:r>
            <a:endParaRPr lang="es-EC" b="1" dirty="0">
              <a:latin typeface="Arial" pitchFamily="34" charset="0"/>
              <a:cs typeface="Arial" pitchFamily="34" charset="0"/>
            </a:endParaRPr>
          </a:p>
        </p:txBody>
      </p:sp>
      <p:sp>
        <p:nvSpPr>
          <p:cNvPr id="15" name="14 CuadroTexto"/>
          <p:cNvSpPr txBox="1"/>
          <p:nvPr/>
        </p:nvSpPr>
        <p:spPr>
          <a:xfrm>
            <a:off x="539552" y="2560216"/>
            <a:ext cx="8352928" cy="3970318"/>
          </a:xfrm>
          <a:prstGeom prst="rect">
            <a:avLst/>
          </a:prstGeom>
          <a:noFill/>
        </p:spPr>
        <p:txBody>
          <a:bodyPr wrap="square" rtlCol="0">
            <a:spAutoFit/>
          </a:bodyPr>
          <a:lstStyle/>
          <a:p>
            <a:r>
              <a:rPr lang="es-EC" dirty="0" smtClean="0"/>
              <a:t> </a:t>
            </a:r>
          </a:p>
          <a:p>
            <a:pPr lvl="0" algn="just">
              <a:lnSpc>
                <a:spcPct val="150000"/>
              </a:lnSpc>
              <a:buFont typeface="Century Schoolbook" pitchFamily="18" charset="0"/>
              <a:buChar char="−"/>
            </a:pPr>
            <a:r>
              <a:rPr lang="es-EC" dirty="0" smtClean="0">
                <a:latin typeface="Arial" pitchFamily="34" charset="0"/>
                <a:cs typeface="Arial" pitchFamily="34" charset="0"/>
              </a:rPr>
              <a:t>  La potencia en el eje debería ser 70 W.</a:t>
            </a:r>
          </a:p>
          <a:p>
            <a:pPr lvl="0" algn="just">
              <a:lnSpc>
                <a:spcPct val="150000"/>
              </a:lnSpc>
              <a:buFont typeface="Century Schoolbook" pitchFamily="18" charset="0"/>
              <a:buChar char="−"/>
            </a:pPr>
            <a:r>
              <a:rPr lang="es-EC" dirty="0" smtClean="0">
                <a:latin typeface="Arial" pitchFamily="34" charset="0"/>
                <a:cs typeface="Arial" pitchFamily="34" charset="0"/>
              </a:rPr>
              <a:t>  La temperatura en la zona caliente seria de 700ºC.</a:t>
            </a:r>
          </a:p>
          <a:p>
            <a:pPr lvl="0" algn="just">
              <a:lnSpc>
                <a:spcPct val="150000"/>
              </a:lnSpc>
              <a:buFont typeface="Century Schoolbook" pitchFamily="18" charset="0"/>
              <a:buChar char="−"/>
            </a:pPr>
            <a:r>
              <a:rPr lang="es-EC" dirty="0" smtClean="0">
                <a:latin typeface="Arial" pitchFamily="34" charset="0"/>
                <a:cs typeface="Arial" pitchFamily="34" charset="0"/>
              </a:rPr>
              <a:t>  La temperatura en la zona fría debería ser de 50ºC.</a:t>
            </a:r>
          </a:p>
          <a:p>
            <a:pPr lvl="0" algn="just">
              <a:lnSpc>
                <a:spcPct val="150000"/>
              </a:lnSpc>
              <a:buFont typeface="Century Schoolbook" pitchFamily="18" charset="0"/>
              <a:buChar char="−"/>
            </a:pPr>
            <a:r>
              <a:rPr lang="es-EC" dirty="0" smtClean="0">
                <a:latin typeface="Arial" pitchFamily="34" charset="0"/>
                <a:cs typeface="Arial" pitchFamily="34" charset="0"/>
              </a:rPr>
              <a:t>  Se asumió que el motor podría llegar a 2000 RPM.</a:t>
            </a:r>
          </a:p>
          <a:p>
            <a:pPr lvl="0" algn="just">
              <a:lnSpc>
                <a:spcPct val="150000"/>
              </a:lnSpc>
              <a:buFont typeface="Century Schoolbook" pitchFamily="18" charset="0"/>
              <a:buChar char="−"/>
            </a:pPr>
            <a:r>
              <a:rPr lang="es-EC" dirty="0" smtClean="0">
                <a:latin typeface="Arial" pitchFamily="34" charset="0"/>
                <a:cs typeface="Arial" pitchFamily="34" charset="0"/>
              </a:rPr>
              <a:t>  El motor será tipo beta.</a:t>
            </a:r>
          </a:p>
          <a:p>
            <a:pPr lvl="0">
              <a:lnSpc>
                <a:spcPct val="150000"/>
              </a:lnSpc>
              <a:buFont typeface="Century Schoolbook" pitchFamily="18" charset="0"/>
              <a:buChar char="−"/>
            </a:pPr>
            <a:r>
              <a:rPr lang="es-EC" dirty="0" smtClean="0">
                <a:latin typeface="Arial" pitchFamily="34" charset="0"/>
                <a:cs typeface="Arial" pitchFamily="34" charset="0"/>
              </a:rPr>
              <a:t>  El aire estaría a temperatura ambiente (22ºC).</a:t>
            </a:r>
          </a:p>
          <a:p>
            <a:pPr lvl="0">
              <a:lnSpc>
                <a:spcPct val="150000"/>
              </a:lnSpc>
              <a:buFont typeface="Century Schoolbook" pitchFamily="18" charset="0"/>
              <a:buChar char="−"/>
            </a:pPr>
            <a:r>
              <a:rPr lang="es-EC" dirty="0" smtClean="0">
                <a:latin typeface="Arial" pitchFamily="34" charset="0"/>
                <a:cs typeface="Arial" pitchFamily="34" charset="0"/>
              </a:rPr>
              <a:t>  Presión atmosférica en la ciudad de Quito es de 72794 Pa.</a:t>
            </a:r>
          </a:p>
          <a:p>
            <a:pPr lvl="0" algn="just">
              <a:lnSpc>
                <a:spcPct val="150000"/>
              </a:lnSpc>
              <a:buFont typeface="Century Schoolbook" pitchFamily="18" charset="0"/>
              <a:buChar char="−"/>
            </a:pPr>
            <a:endParaRPr lang="es-EC" dirty="0" smtClean="0">
              <a:latin typeface="Arial" pitchFamily="34" charset="0"/>
              <a:cs typeface="Arial" pitchFamily="34" charset="0"/>
            </a:endParaRPr>
          </a:p>
          <a:p>
            <a:endParaRPr lang="es-EC" dirty="0"/>
          </a:p>
        </p:txBody>
      </p:sp>
    </p:spTree>
    <p:extLst>
      <p:ext uri="{BB962C8B-B14F-4D97-AF65-F5344CB8AC3E}">
        <p14:creationId xmlns:p14="http://schemas.microsoft.com/office/powerpoint/2010/main" xmlns="" val="2799137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Título"/>
          <p:cNvSpPr>
            <a:spLocks noGrp="1"/>
          </p:cNvSpPr>
          <p:nvPr>
            <p:ph type="ctrTitle"/>
          </p:nvPr>
        </p:nvSpPr>
        <p:spPr>
          <a:xfrm>
            <a:off x="1691680" y="2492896"/>
            <a:ext cx="6172200" cy="1894362"/>
          </a:xfrm>
        </p:spPr>
        <p:txBody>
          <a:bodyPr>
            <a:normAutofit fontScale="90000"/>
          </a:bodyPr>
          <a:lstStyle/>
          <a:p>
            <a:pPr algn="ct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solidFill>
                  <a:schemeClr val="tx1"/>
                </a:solidFill>
              </a:rPr>
              <a:t/>
            </a:r>
            <a:br>
              <a:rPr lang="es-ES" dirty="0" smtClean="0">
                <a:solidFill>
                  <a:schemeClr val="tx1"/>
                </a:solidFill>
              </a:rPr>
            </a:br>
            <a:r>
              <a:rPr lang="es-ES" dirty="0" smtClean="0">
                <a:solidFill>
                  <a:schemeClr val="tx1"/>
                </a:solidFill>
                <a:latin typeface="Arial" pitchFamily="34" charset="0"/>
                <a:cs typeface="Arial" pitchFamily="34" charset="0"/>
              </a:rPr>
              <a:t>CAPITULO 1</a:t>
            </a:r>
            <a:br>
              <a:rPr lang="es-ES" dirty="0" smtClean="0">
                <a:solidFill>
                  <a:schemeClr val="tx1"/>
                </a:solidFill>
                <a:latin typeface="Arial" pitchFamily="34" charset="0"/>
                <a:cs typeface="Arial" pitchFamily="34" charset="0"/>
              </a:rPr>
            </a:br>
            <a:r>
              <a:rPr lang="es-ES" dirty="0" smtClean="0">
                <a:solidFill>
                  <a:schemeClr val="tx1"/>
                </a:solidFill>
                <a:latin typeface="Arial" pitchFamily="34" charset="0"/>
                <a:cs typeface="Arial" pitchFamily="34" charset="0"/>
              </a:rPr>
              <a:t/>
            </a:r>
            <a:br>
              <a:rPr lang="es-ES" dirty="0" smtClean="0">
                <a:solidFill>
                  <a:schemeClr val="tx1"/>
                </a:solidFill>
                <a:latin typeface="Arial" pitchFamily="34" charset="0"/>
                <a:cs typeface="Arial" pitchFamily="34" charset="0"/>
              </a:rPr>
            </a:br>
            <a:r>
              <a:rPr lang="es-ES" dirty="0" smtClean="0">
                <a:solidFill>
                  <a:schemeClr val="tx1"/>
                </a:solidFill>
                <a:latin typeface="Arial" pitchFamily="34" charset="0"/>
                <a:cs typeface="Arial" pitchFamily="34" charset="0"/>
              </a:rPr>
              <a:t>GENERALIDADES</a:t>
            </a:r>
            <a:r>
              <a:rPr lang="es-ES" dirty="0" smtClean="0">
                <a:solidFill>
                  <a:schemeClr val="tx1"/>
                </a:solidFill>
              </a:rPr>
              <a:t/>
            </a:r>
            <a:br>
              <a:rPr lang="es-ES" dirty="0" smtClean="0">
                <a:solidFill>
                  <a:schemeClr val="tx1"/>
                </a:solidFill>
              </a:rPr>
            </a:br>
            <a:r>
              <a:rPr lang="es-ES" dirty="0" smtClean="0"/>
              <a:t/>
            </a:r>
            <a:br>
              <a:rPr lang="es-ES" dirty="0" smtClean="0"/>
            </a:br>
            <a:endParaRPr lang="es-ES" dirty="0"/>
          </a:p>
        </p:txBody>
      </p:sp>
    </p:spTree>
    <p:extLst>
      <p:ext uri="{BB962C8B-B14F-4D97-AF65-F5344CB8AC3E}">
        <p14:creationId xmlns:p14="http://schemas.microsoft.com/office/powerpoint/2010/main" xmlns="" val="2440158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9 CuadroTexto"/>
          <p:cNvSpPr txBox="1"/>
          <p:nvPr/>
        </p:nvSpPr>
        <p:spPr>
          <a:xfrm>
            <a:off x="395536" y="260648"/>
            <a:ext cx="8568951" cy="5493812"/>
          </a:xfrm>
          <a:prstGeom prst="rect">
            <a:avLst/>
          </a:prstGeom>
          <a:noFill/>
        </p:spPr>
        <p:txBody>
          <a:bodyPr wrap="square" rtlCol="0">
            <a:spAutoFit/>
          </a:bodyPr>
          <a:lstStyle/>
          <a:p>
            <a:pPr algn="just">
              <a:lnSpc>
                <a:spcPct val="150000"/>
              </a:lnSpc>
            </a:pPr>
            <a:r>
              <a:rPr lang="es-EC" dirty="0" smtClean="0">
                <a:latin typeface="Arial" pitchFamily="34" charset="0"/>
                <a:cs typeface="Arial" pitchFamily="34" charset="0"/>
              </a:rPr>
              <a:t>Para nuestro cálculo de volumen desplazado es necesario tener en cuenta los parámetros; presión media, revoluciones del motor, volúmenes muertos y las pérdidas.</a:t>
            </a:r>
          </a:p>
          <a:p>
            <a:pPr algn="just">
              <a:lnSpc>
                <a:spcPct val="150000"/>
              </a:lnSpc>
            </a:pPr>
            <a:r>
              <a:rPr lang="es-EC" dirty="0" smtClean="0">
                <a:latin typeface="Arial" pitchFamily="34" charset="0"/>
                <a:cs typeface="Arial" pitchFamily="34" charset="0"/>
              </a:rPr>
              <a:t> </a:t>
            </a:r>
          </a:p>
          <a:p>
            <a:pPr algn="just">
              <a:lnSpc>
                <a:spcPct val="150000"/>
              </a:lnSpc>
            </a:pPr>
            <a:r>
              <a:rPr lang="es-EC" dirty="0" smtClean="0">
                <a:latin typeface="Arial" pitchFamily="34" charset="0"/>
                <a:cs typeface="Arial" pitchFamily="34" charset="0"/>
              </a:rPr>
              <a:t>La presión media es el resultado del análisis de volúmenes dentro del motor, por esta razón no se cuenta con un valor real de un estudio previo, por lo que se ha asumido que la presión media aumenta en un 50% en relación a la presión atmosférica, bajo estas condiciones de presión, temperatura, volúmenes muertos (10% del volumen total), hemos llegado a que el volumen desplazado por el pistón de potencia debería ser de 133 cm</a:t>
            </a:r>
            <a:r>
              <a:rPr lang="es-EC" baseline="30000" dirty="0" smtClean="0">
                <a:latin typeface="Arial" pitchFamily="34" charset="0"/>
                <a:cs typeface="Arial" pitchFamily="34" charset="0"/>
              </a:rPr>
              <a:t>3</a:t>
            </a:r>
            <a:r>
              <a:rPr lang="es-EC" dirty="0" smtClean="0">
                <a:latin typeface="Arial" pitchFamily="34" charset="0"/>
                <a:cs typeface="Arial" pitchFamily="34" charset="0"/>
              </a:rPr>
              <a:t>, como una referencia para alcanzar la potencia deseada.</a:t>
            </a:r>
          </a:p>
          <a:p>
            <a:pPr algn="just">
              <a:lnSpc>
                <a:spcPct val="150000"/>
              </a:lnSpc>
            </a:pPr>
            <a:endParaRPr lang="es-EC" dirty="0" smtClean="0">
              <a:latin typeface="Arial" pitchFamily="34" charset="0"/>
              <a:cs typeface="Arial" pitchFamily="34" charset="0"/>
            </a:endParaRPr>
          </a:p>
          <a:p>
            <a:pPr algn="just">
              <a:lnSpc>
                <a:spcPct val="150000"/>
              </a:lnSpc>
            </a:pPr>
            <a:endParaRPr lang="es-EC" dirty="0">
              <a:latin typeface="Arial" pitchFamily="34" charset="0"/>
              <a:cs typeface="Arial" pitchFamily="34" charset="0"/>
            </a:endParaRPr>
          </a:p>
        </p:txBody>
      </p:sp>
      <p:pic>
        <p:nvPicPr>
          <p:cNvPr id="50177" name="Picture 1"/>
          <p:cNvPicPr>
            <a:picLocks noChangeAspect="1" noChangeArrowheads="1"/>
          </p:cNvPicPr>
          <p:nvPr/>
        </p:nvPicPr>
        <p:blipFill>
          <a:blip r:embed="rId3" cstate="print"/>
          <a:srcRect/>
          <a:stretch>
            <a:fillRect/>
          </a:stretch>
        </p:blipFill>
        <p:spPr bwMode="auto">
          <a:xfrm>
            <a:off x="3635896" y="4776220"/>
            <a:ext cx="2016224" cy="703334"/>
          </a:xfrm>
          <a:prstGeom prst="rect">
            <a:avLst/>
          </a:prstGeom>
          <a:noFill/>
          <a:ln w="9525">
            <a:noFill/>
            <a:miter lim="800000"/>
            <a:headEnd/>
            <a:tailEnd/>
          </a:ln>
        </p:spPr>
      </p:pic>
      <p:pic>
        <p:nvPicPr>
          <p:cNvPr id="50178" name="Picture 2"/>
          <p:cNvPicPr>
            <a:picLocks noChangeAspect="1" noChangeArrowheads="1"/>
          </p:cNvPicPr>
          <p:nvPr/>
        </p:nvPicPr>
        <p:blipFill>
          <a:blip r:embed="rId4" cstate="print"/>
          <a:srcRect/>
          <a:stretch>
            <a:fillRect/>
          </a:stretch>
        </p:blipFill>
        <p:spPr bwMode="auto">
          <a:xfrm>
            <a:off x="3481254" y="5737024"/>
            <a:ext cx="2554570" cy="360040"/>
          </a:xfrm>
          <a:prstGeom prst="rect">
            <a:avLst/>
          </a:prstGeom>
          <a:noFill/>
          <a:ln w="9525">
            <a:noFill/>
            <a:miter lim="800000"/>
            <a:headEnd/>
            <a:tailEnd/>
          </a:ln>
        </p:spPr>
      </p:pic>
    </p:spTree>
    <p:extLst>
      <p:ext uri="{BB962C8B-B14F-4D97-AF65-F5344CB8AC3E}">
        <p14:creationId xmlns:p14="http://schemas.microsoft.com/office/powerpoint/2010/main" xmlns="" val="53975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9 Imagen"/>
          <p:cNvPicPr/>
          <p:nvPr/>
        </p:nvPicPr>
        <p:blipFill>
          <a:blip r:embed="rId3" cstate="print"/>
          <a:srcRect/>
          <a:stretch>
            <a:fillRect/>
          </a:stretch>
        </p:blipFill>
        <p:spPr bwMode="auto">
          <a:xfrm>
            <a:off x="1835696" y="836712"/>
            <a:ext cx="5099489" cy="2001395"/>
          </a:xfrm>
          <a:prstGeom prst="rect">
            <a:avLst/>
          </a:prstGeom>
          <a:noFill/>
          <a:ln w="9525">
            <a:noFill/>
            <a:miter lim="800000"/>
            <a:headEnd/>
            <a:tailEnd/>
          </a:ln>
        </p:spPr>
      </p:pic>
      <p:sp>
        <p:nvSpPr>
          <p:cNvPr id="11" name="10 CuadroTexto"/>
          <p:cNvSpPr txBox="1"/>
          <p:nvPr/>
        </p:nvSpPr>
        <p:spPr>
          <a:xfrm>
            <a:off x="1475656" y="476672"/>
            <a:ext cx="5741956" cy="369332"/>
          </a:xfrm>
          <a:prstGeom prst="rect">
            <a:avLst/>
          </a:prstGeom>
          <a:noFill/>
        </p:spPr>
        <p:txBody>
          <a:bodyPr wrap="none" rtlCol="0">
            <a:spAutoFit/>
          </a:bodyPr>
          <a:lstStyle/>
          <a:p>
            <a:pPr algn="ctr"/>
            <a:r>
              <a:rPr lang="es-EC" b="1" dirty="0" smtClean="0">
                <a:latin typeface="Arial" pitchFamily="34" charset="0"/>
                <a:cs typeface="Arial" pitchFamily="34" charset="0"/>
              </a:rPr>
              <a:t>ESPECIFICACIONES DEL PROTOTIPO EXISTENTE</a:t>
            </a:r>
            <a:endParaRPr lang="es-EC" b="1" dirty="0">
              <a:latin typeface="Arial" pitchFamily="34" charset="0"/>
              <a:cs typeface="Arial" pitchFamily="34" charset="0"/>
            </a:endParaRPr>
          </a:p>
        </p:txBody>
      </p:sp>
      <p:graphicFrame>
        <p:nvGraphicFramePr>
          <p:cNvPr id="12" name="11 Tabla"/>
          <p:cNvGraphicFramePr>
            <a:graphicFrameLocks noGrp="1"/>
          </p:cNvGraphicFramePr>
          <p:nvPr/>
        </p:nvGraphicFramePr>
        <p:xfrm>
          <a:off x="1547664" y="2924944"/>
          <a:ext cx="5694680" cy="3154680"/>
        </p:xfrm>
        <a:graphic>
          <a:graphicData uri="http://schemas.openxmlformats.org/drawingml/2006/table">
            <a:tbl>
              <a:tblPr/>
              <a:tblGrid>
                <a:gridCol w="1565910"/>
                <a:gridCol w="2603500"/>
                <a:gridCol w="762000"/>
                <a:gridCol w="763270"/>
              </a:tblGrid>
              <a:tr h="209550">
                <a:tc>
                  <a:txBody>
                    <a:bodyPr/>
                    <a:lstStyle/>
                    <a:p>
                      <a:pPr algn="ctr">
                        <a:lnSpc>
                          <a:spcPct val="115000"/>
                        </a:lnSpc>
                        <a:spcAft>
                          <a:spcPts val="0"/>
                        </a:spcAft>
                      </a:pPr>
                      <a:r>
                        <a:rPr lang="es-EC" sz="1200" b="1" dirty="0">
                          <a:solidFill>
                            <a:srgbClr val="000000"/>
                          </a:solidFill>
                          <a:latin typeface="Arial"/>
                          <a:ea typeface="Times New Roman"/>
                          <a:cs typeface="Times New Roman"/>
                        </a:rPr>
                        <a:t>Parámetro</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Definición</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Valor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Unidad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00025">
                <a:tc>
                  <a:txBody>
                    <a:bodyPr/>
                    <a:lstStyle/>
                    <a:p>
                      <a:pPr algn="ctr">
                        <a:lnSpc>
                          <a:spcPct val="115000"/>
                        </a:lnSpc>
                        <a:spcAft>
                          <a:spcPts val="0"/>
                        </a:spcAft>
                      </a:pPr>
                      <a:r>
                        <a:rPr lang="es-EC" sz="1200" b="1" dirty="0">
                          <a:solidFill>
                            <a:srgbClr val="000000"/>
                          </a:solidFill>
                          <a:latin typeface="Arial"/>
                          <a:ea typeface="Times New Roman"/>
                          <a:cs typeface="Times New Roman"/>
                        </a:rPr>
                        <a:t>DB</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Diámetro del desplazador</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DD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Diámetro del eje del desplazador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DC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Diámetro interior del cilindro</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3,4</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dirty="0" err="1">
                          <a:solidFill>
                            <a:srgbClr val="000000"/>
                          </a:solidFill>
                          <a:latin typeface="Arial"/>
                          <a:ea typeface="Times New Roman"/>
                          <a:cs typeface="Times New Roman"/>
                        </a:rPr>
                        <a:t>RC</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Carrera del desplazador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4</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DRD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Carrera del pistón de potencia.</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Tmax</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Temperatura máxima zona caliente</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973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Tmin</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Temperatura mínima zona fría</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323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0025">
                <a:tc>
                  <a:txBody>
                    <a:bodyPr/>
                    <a:lstStyle/>
                    <a:p>
                      <a:pPr algn="ctr">
                        <a:lnSpc>
                          <a:spcPct val="115000"/>
                        </a:lnSpc>
                        <a:spcAft>
                          <a:spcPts val="0"/>
                        </a:spcAft>
                      </a:pPr>
                      <a:r>
                        <a:rPr lang="es-EC" sz="1200" b="1">
                          <a:solidFill>
                            <a:srgbClr val="000000"/>
                          </a:solidFill>
                          <a:latin typeface="Arial"/>
                          <a:ea typeface="Times New Roman"/>
                          <a:cs typeface="Times New Roman"/>
                        </a:rPr>
                        <a:t>R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Constante Universal de los gases</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287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J / Kg°K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Angulo de fase</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90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grados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L regenerador (LR)</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Longitud del regenerador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L desplazador (Ld)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Longitud del desplazador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dcd cil-desp</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Distancia cilindro - desplazador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Patm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Presión atmosférica en Quito</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7,28E-02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a:solidFill>
                            <a:srgbClr val="000000"/>
                          </a:solidFill>
                          <a:latin typeface="Arial"/>
                          <a:ea typeface="Times New Roman"/>
                          <a:cs typeface="Times New Roman"/>
                        </a:rPr>
                        <a:t>MPa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9550">
                <a:tc>
                  <a:txBody>
                    <a:bodyPr/>
                    <a:lstStyle/>
                    <a:p>
                      <a:pPr algn="ctr">
                        <a:lnSpc>
                          <a:spcPct val="115000"/>
                        </a:lnSpc>
                        <a:spcAft>
                          <a:spcPts val="0"/>
                        </a:spcAft>
                      </a:pPr>
                      <a:r>
                        <a:rPr lang="es-EC" sz="1200" b="1">
                          <a:solidFill>
                            <a:srgbClr val="000000"/>
                          </a:solidFill>
                          <a:latin typeface="Arial"/>
                          <a:ea typeface="Times New Roman"/>
                          <a:cs typeface="Times New Roman"/>
                        </a:rPr>
                        <a:t>dpp piston-desp</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a:solidFill>
                            <a:srgbClr val="000000"/>
                          </a:solidFill>
                          <a:latin typeface="Arial"/>
                          <a:ea typeface="Times New Roman"/>
                          <a:cs typeface="Times New Roman"/>
                        </a:rPr>
                        <a:t>Distancia pistón - desplazador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es-EC" sz="1200">
                          <a:solidFill>
                            <a:srgbClr val="000000"/>
                          </a:solidFill>
                          <a:latin typeface="Arial"/>
                          <a:ea typeface="Times New Roman"/>
                          <a:cs typeface="Times New Roman"/>
                        </a:rPr>
                        <a:t>0,5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s-EC" sz="1200" b="1" dirty="0">
                          <a:solidFill>
                            <a:srgbClr val="000000"/>
                          </a:solidFill>
                          <a:latin typeface="Arial"/>
                          <a:ea typeface="Times New Roman"/>
                          <a:cs typeface="Times New Roman"/>
                        </a:rPr>
                        <a:t>cm</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7 Rectángulo"/>
          <p:cNvSpPr/>
          <p:nvPr/>
        </p:nvSpPr>
        <p:spPr>
          <a:xfrm>
            <a:off x="3491880" y="116632"/>
            <a:ext cx="2018501" cy="369332"/>
          </a:xfrm>
          <a:prstGeom prst="rect">
            <a:avLst/>
          </a:prstGeom>
        </p:spPr>
        <p:txBody>
          <a:bodyPr wrap="none">
            <a:spAutoFit/>
          </a:bodyPr>
          <a:lstStyle/>
          <a:p>
            <a:r>
              <a:rPr lang="es-EC" b="1" dirty="0" smtClean="0">
                <a:latin typeface="Arial" pitchFamily="34" charset="0"/>
                <a:cs typeface="Arial" pitchFamily="34" charset="0"/>
              </a:rPr>
              <a:t>CICLO SCHMIDT</a:t>
            </a:r>
            <a:endParaRPr lang="es-EC" b="1" dirty="0">
              <a:latin typeface="Arial" pitchFamily="34" charset="0"/>
              <a:cs typeface="Arial" pitchFamily="34" charset="0"/>
            </a:endParaRPr>
          </a:p>
        </p:txBody>
      </p:sp>
    </p:spTree>
    <p:extLst>
      <p:ext uri="{BB962C8B-B14F-4D97-AF65-F5344CB8AC3E}">
        <p14:creationId xmlns:p14="http://schemas.microsoft.com/office/powerpoint/2010/main" xmlns="" val="111542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9 Imagen"/>
          <p:cNvPicPr/>
          <p:nvPr/>
        </p:nvPicPr>
        <p:blipFill>
          <a:blip r:embed="rId4" cstate="print"/>
          <a:srcRect/>
          <a:stretch>
            <a:fillRect/>
          </a:stretch>
        </p:blipFill>
        <p:spPr bwMode="auto">
          <a:xfrm>
            <a:off x="323528" y="260648"/>
            <a:ext cx="5531537" cy="2001395"/>
          </a:xfrm>
          <a:prstGeom prst="rect">
            <a:avLst/>
          </a:prstGeom>
          <a:noFill/>
          <a:ln w="9525">
            <a:noFill/>
            <a:miter lim="800000"/>
            <a:headEnd/>
            <a:tailEnd/>
          </a:ln>
        </p:spPr>
      </p:pic>
      <p:graphicFrame>
        <p:nvGraphicFramePr>
          <p:cNvPr id="273410" name="Object 2"/>
          <p:cNvGraphicFramePr>
            <a:graphicFrameLocks noChangeAspect="1"/>
          </p:cNvGraphicFramePr>
          <p:nvPr/>
        </p:nvGraphicFramePr>
        <p:xfrm>
          <a:off x="6588224" y="836712"/>
          <a:ext cx="1589087" cy="862013"/>
        </p:xfrm>
        <a:graphic>
          <a:graphicData uri="http://schemas.openxmlformats.org/presentationml/2006/ole">
            <p:oleObj spid="_x0000_s273410" name="Mathcad" r:id="rId5" imgW="1228680" imgH="666720" progId="Mathcad">
              <p:link updateAutomatic="1"/>
            </p:oleObj>
          </a:graphicData>
        </a:graphic>
      </p:graphicFrame>
      <p:graphicFrame>
        <p:nvGraphicFramePr>
          <p:cNvPr id="273411" name="Object 3"/>
          <p:cNvGraphicFramePr>
            <a:graphicFrameLocks noChangeAspect="1"/>
          </p:cNvGraphicFramePr>
          <p:nvPr/>
        </p:nvGraphicFramePr>
        <p:xfrm>
          <a:off x="6660232" y="1916832"/>
          <a:ext cx="1655763" cy="359693"/>
        </p:xfrm>
        <a:graphic>
          <a:graphicData uri="http://schemas.openxmlformats.org/presentationml/2006/ole">
            <p:oleObj spid="_x0000_s273411" name="Mathcad" r:id="rId6" imgW="1152360" imgH="266760" progId="Mathcad">
              <p:link updateAutomatic="1"/>
            </p:oleObj>
          </a:graphicData>
        </a:graphic>
      </p:graphicFrame>
      <p:graphicFrame>
        <p:nvGraphicFramePr>
          <p:cNvPr id="273412" name="Object 4"/>
          <p:cNvGraphicFramePr>
            <a:graphicFrameLocks noChangeAspect="1"/>
          </p:cNvGraphicFramePr>
          <p:nvPr/>
        </p:nvGraphicFramePr>
        <p:xfrm>
          <a:off x="467544" y="2564904"/>
          <a:ext cx="4964113" cy="679450"/>
        </p:xfrm>
        <a:graphic>
          <a:graphicData uri="http://schemas.openxmlformats.org/presentationml/2006/ole">
            <p:oleObj spid="_x0000_s273412" name="Mathcad" r:id="rId7" imgW="3409920" imgH="466560" progId="Mathcad">
              <p:link updateAutomatic="1"/>
            </p:oleObj>
          </a:graphicData>
        </a:graphic>
      </p:graphicFrame>
      <p:graphicFrame>
        <p:nvGraphicFramePr>
          <p:cNvPr id="273413" name="Object 5"/>
          <p:cNvGraphicFramePr>
            <a:graphicFrameLocks noChangeAspect="1"/>
          </p:cNvGraphicFramePr>
          <p:nvPr/>
        </p:nvGraphicFramePr>
        <p:xfrm>
          <a:off x="5508104" y="2708920"/>
          <a:ext cx="1785938" cy="504825"/>
        </p:xfrm>
        <a:graphic>
          <a:graphicData uri="http://schemas.openxmlformats.org/presentationml/2006/ole">
            <p:oleObj spid="_x0000_s273413" name="Mathcad" r:id="rId8" imgW="1181160" imgH="333360" progId="Mathcad">
              <p:link updateAutomatic="1"/>
            </p:oleObj>
          </a:graphicData>
        </a:graphic>
      </p:graphicFrame>
      <p:graphicFrame>
        <p:nvGraphicFramePr>
          <p:cNvPr id="273414" name="Object 6"/>
          <p:cNvGraphicFramePr>
            <a:graphicFrameLocks noChangeAspect="1"/>
          </p:cNvGraphicFramePr>
          <p:nvPr/>
        </p:nvGraphicFramePr>
        <p:xfrm>
          <a:off x="467544" y="3429000"/>
          <a:ext cx="2190750" cy="658812"/>
        </p:xfrm>
        <a:graphic>
          <a:graphicData uri="http://schemas.openxmlformats.org/presentationml/2006/ole">
            <p:oleObj spid="_x0000_s273414" name="Mathcad" r:id="rId9" imgW="1552680" imgH="466560" progId="Mathcad">
              <p:link updateAutomatic="1"/>
            </p:oleObj>
          </a:graphicData>
        </a:graphic>
      </p:graphicFrame>
      <p:graphicFrame>
        <p:nvGraphicFramePr>
          <p:cNvPr id="273415" name="Object 7"/>
          <p:cNvGraphicFramePr>
            <a:graphicFrameLocks noChangeAspect="1"/>
          </p:cNvGraphicFramePr>
          <p:nvPr/>
        </p:nvGraphicFramePr>
        <p:xfrm>
          <a:off x="2699792" y="3501008"/>
          <a:ext cx="1901825" cy="504825"/>
        </p:xfrm>
        <a:graphic>
          <a:graphicData uri="http://schemas.openxmlformats.org/presentationml/2006/ole">
            <p:oleObj spid="_x0000_s273415" name="Mathcad" r:id="rId10" imgW="1257480" imgH="333360" progId="Mathcad">
              <p:link updateAutomatic="1"/>
            </p:oleObj>
          </a:graphicData>
        </a:graphic>
      </p:graphicFrame>
      <p:graphicFrame>
        <p:nvGraphicFramePr>
          <p:cNvPr id="273416" name="Object 8"/>
          <p:cNvGraphicFramePr>
            <a:graphicFrameLocks noChangeAspect="1"/>
          </p:cNvGraphicFramePr>
          <p:nvPr/>
        </p:nvGraphicFramePr>
        <p:xfrm>
          <a:off x="467544" y="4221088"/>
          <a:ext cx="3116263" cy="720725"/>
        </p:xfrm>
        <a:graphic>
          <a:graphicData uri="http://schemas.openxmlformats.org/presentationml/2006/ole">
            <p:oleObj spid="_x0000_s273416" name="Mathcad" r:id="rId11" imgW="2019240" imgH="466560" progId="Mathcad">
              <p:link updateAutomatic="1"/>
            </p:oleObj>
          </a:graphicData>
        </a:graphic>
      </p:graphicFrame>
      <p:graphicFrame>
        <p:nvGraphicFramePr>
          <p:cNvPr id="273417" name="Object 9"/>
          <p:cNvGraphicFramePr>
            <a:graphicFrameLocks noChangeAspect="1"/>
          </p:cNvGraphicFramePr>
          <p:nvPr/>
        </p:nvGraphicFramePr>
        <p:xfrm>
          <a:off x="3707904" y="4293096"/>
          <a:ext cx="1906588" cy="538163"/>
        </p:xfrm>
        <a:graphic>
          <a:graphicData uri="http://schemas.openxmlformats.org/presentationml/2006/ole">
            <p:oleObj spid="_x0000_s273417" name="Mathcad" r:id="rId12" imgW="1181160" imgH="333360" progId="Mathcad">
              <p:link updateAutomatic="1"/>
            </p:oleObj>
          </a:graphicData>
        </a:graphic>
      </p:graphicFrame>
      <p:graphicFrame>
        <p:nvGraphicFramePr>
          <p:cNvPr id="273418" name="Object 10"/>
          <p:cNvGraphicFramePr>
            <a:graphicFrameLocks noChangeAspect="1"/>
          </p:cNvGraphicFramePr>
          <p:nvPr/>
        </p:nvGraphicFramePr>
        <p:xfrm>
          <a:off x="539552" y="5085184"/>
          <a:ext cx="1895475" cy="682625"/>
        </p:xfrm>
        <a:graphic>
          <a:graphicData uri="http://schemas.openxmlformats.org/presentationml/2006/ole">
            <p:oleObj spid="_x0000_s273418" name="Mathcad" r:id="rId13" imgW="1295280" imgH="466560" progId="Mathcad">
              <p:link updateAutomatic="1"/>
            </p:oleObj>
          </a:graphicData>
        </a:graphic>
      </p:graphicFrame>
      <p:graphicFrame>
        <p:nvGraphicFramePr>
          <p:cNvPr id="273419" name="Object 11"/>
          <p:cNvGraphicFramePr>
            <a:graphicFrameLocks noChangeAspect="1"/>
          </p:cNvGraphicFramePr>
          <p:nvPr/>
        </p:nvGraphicFramePr>
        <p:xfrm>
          <a:off x="2483768" y="5157192"/>
          <a:ext cx="1800225" cy="508000"/>
        </p:xfrm>
        <a:graphic>
          <a:graphicData uri="http://schemas.openxmlformats.org/presentationml/2006/ole">
            <p:oleObj spid="_x0000_s273419" name="Mathcad" r:id="rId14" imgW="1181160" imgH="333360" progId="Mathcad">
              <p:link updateAutomatic="1"/>
            </p:oleObj>
          </a:graphicData>
        </a:graphic>
      </p:graphicFrame>
    </p:spTree>
    <p:extLst>
      <p:ext uri="{BB962C8B-B14F-4D97-AF65-F5344CB8AC3E}">
        <p14:creationId xmlns="" xmlns:p14="http://schemas.microsoft.com/office/powerpoint/2010/main" val="1115429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FORMATOPRESENTACION.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27384"/>
            <a:ext cx="9144000" cy="690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93196" name="Object 12"/>
          <p:cNvGraphicFramePr>
            <a:graphicFrameLocks noChangeAspect="1"/>
          </p:cNvGraphicFramePr>
          <p:nvPr/>
        </p:nvGraphicFramePr>
        <p:xfrm>
          <a:off x="323528" y="332656"/>
          <a:ext cx="2480356" cy="610741"/>
        </p:xfrm>
        <a:graphic>
          <a:graphicData uri="http://schemas.openxmlformats.org/presentationml/2006/ole">
            <p:oleObj spid="_x0000_s275458" name="Mathcad" r:id="rId4" imgW="1895400" imgH="466560" progId="Mathcad">
              <p:link updateAutomatic="1"/>
            </p:oleObj>
          </a:graphicData>
        </a:graphic>
      </p:graphicFrame>
      <p:graphicFrame>
        <p:nvGraphicFramePr>
          <p:cNvPr id="93197" name="Object 13"/>
          <p:cNvGraphicFramePr>
            <a:graphicFrameLocks noChangeAspect="1"/>
          </p:cNvGraphicFramePr>
          <p:nvPr/>
        </p:nvGraphicFramePr>
        <p:xfrm>
          <a:off x="2987824" y="404664"/>
          <a:ext cx="1907030" cy="505652"/>
        </p:xfrm>
        <a:graphic>
          <a:graphicData uri="http://schemas.openxmlformats.org/presentationml/2006/ole">
            <p:oleObj spid="_x0000_s275459" name="Mathcad" r:id="rId5" imgW="1257480" imgH="333360" progId="Mathcad">
              <p:link updateAutomatic="1"/>
            </p:oleObj>
          </a:graphicData>
        </a:graphic>
      </p:graphicFrame>
      <p:graphicFrame>
        <p:nvGraphicFramePr>
          <p:cNvPr id="93198" name="Object 14"/>
          <p:cNvGraphicFramePr>
            <a:graphicFrameLocks noChangeAspect="1"/>
          </p:cNvGraphicFramePr>
          <p:nvPr/>
        </p:nvGraphicFramePr>
        <p:xfrm>
          <a:off x="251520" y="1124744"/>
          <a:ext cx="2653655" cy="640537"/>
        </p:xfrm>
        <a:graphic>
          <a:graphicData uri="http://schemas.openxmlformats.org/presentationml/2006/ole">
            <p:oleObj spid="_x0000_s275460" name="Mathcad" r:id="rId6" imgW="1933560" imgH="466560" progId="Mathcad">
              <p:link updateAutomatic="1"/>
            </p:oleObj>
          </a:graphicData>
        </a:graphic>
      </p:graphicFrame>
      <p:graphicFrame>
        <p:nvGraphicFramePr>
          <p:cNvPr id="93199" name="Object 15"/>
          <p:cNvGraphicFramePr>
            <a:graphicFrameLocks noChangeAspect="1"/>
          </p:cNvGraphicFramePr>
          <p:nvPr/>
        </p:nvGraphicFramePr>
        <p:xfrm>
          <a:off x="3059832" y="1124744"/>
          <a:ext cx="1909564" cy="477391"/>
        </p:xfrm>
        <a:graphic>
          <a:graphicData uri="http://schemas.openxmlformats.org/presentationml/2006/ole">
            <p:oleObj spid="_x0000_s275461" name="Mathcad" r:id="rId7" imgW="1333440" imgH="333360" progId="Mathcad">
              <p:link updateAutomatic="1"/>
            </p:oleObj>
          </a:graphicData>
        </a:graphic>
      </p:graphicFrame>
      <p:graphicFrame>
        <p:nvGraphicFramePr>
          <p:cNvPr id="93200" name="Object 16"/>
          <p:cNvGraphicFramePr>
            <a:graphicFrameLocks noChangeAspect="1"/>
          </p:cNvGraphicFramePr>
          <p:nvPr/>
        </p:nvGraphicFramePr>
        <p:xfrm>
          <a:off x="6444208" y="332656"/>
          <a:ext cx="1107182" cy="630836"/>
        </p:xfrm>
        <a:graphic>
          <a:graphicData uri="http://schemas.openxmlformats.org/presentationml/2006/ole">
            <p:oleObj spid="_x0000_s275462" name="Mathcad" r:id="rId8" imgW="819000" imgH="466560" progId="Mathcad">
              <p:link updateAutomatic="1"/>
            </p:oleObj>
          </a:graphicData>
        </a:graphic>
      </p:graphicFrame>
      <p:graphicFrame>
        <p:nvGraphicFramePr>
          <p:cNvPr id="93201" name="Object 17"/>
          <p:cNvGraphicFramePr>
            <a:graphicFrameLocks noChangeAspect="1"/>
          </p:cNvGraphicFramePr>
          <p:nvPr/>
        </p:nvGraphicFramePr>
        <p:xfrm>
          <a:off x="6516216" y="1196752"/>
          <a:ext cx="1152128" cy="370800"/>
        </p:xfrm>
        <a:graphic>
          <a:graphicData uri="http://schemas.openxmlformats.org/presentationml/2006/ole">
            <p:oleObj spid="_x0000_s275463" name="Mathcad" r:id="rId9" imgW="828720" imgH="266760" progId="Mathcad">
              <p:link updateAutomatic="1"/>
            </p:oleObj>
          </a:graphicData>
        </a:graphic>
      </p:graphicFrame>
      <p:graphicFrame>
        <p:nvGraphicFramePr>
          <p:cNvPr id="275464" name="Object 8"/>
          <p:cNvGraphicFramePr>
            <a:graphicFrameLocks noChangeAspect="1"/>
          </p:cNvGraphicFramePr>
          <p:nvPr/>
        </p:nvGraphicFramePr>
        <p:xfrm>
          <a:off x="323528" y="2060848"/>
          <a:ext cx="792162" cy="347663"/>
        </p:xfrm>
        <a:graphic>
          <a:graphicData uri="http://schemas.openxmlformats.org/presentationml/2006/ole">
            <p:oleObj spid="_x0000_s275464" name="Mathcad" r:id="rId10" imgW="609480" imgH="266760" progId="Mathcad">
              <p:link updateAutomatic="1"/>
            </p:oleObj>
          </a:graphicData>
        </a:graphic>
      </p:graphicFrame>
      <p:graphicFrame>
        <p:nvGraphicFramePr>
          <p:cNvPr id="275465" name="Object 9"/>
          <p:cNvGraphicFramePr>
            <a:graphicFrameLocks noChangeAspect="1"/>
          </p:cNvGraphicFramePr>
          <p:nvPr/>
        </p:nvGraphicFramePr>
        <p:xfrm>
          <a:off x="1331640" y="1988840"/>
          <a:ext cx="863600" cy="622300"/>
        </p:xfrm>
        <a:graphic>
          <a:graphicData uri="http://schemas.openxmlformats.org/presentationml/2006/ole">
            <p:oleObj spid="_x0000_s275465" name="Mathcad" r:id="rId11" imgW="647640" imgH="466560" progId="Mathcad">
              <p:link updateAutomatic="1"/>
            </p:oleObj>
          </a:graphicData>
        </a:graphic>
      </p:graphicFrame>
      <p:graphicFrame>
        <p:nvGraphicFramePr>
          <p:cNvPr id="275466" name="Object 10"/>
          <p:cNvGraphicFramePr>
            <a:graphicFrameLocks noChangeAspect="1"/>
          </p:cNvGraphicFramePr>
          <p:nvPr/>
        </p:nvGraphicFramePr>
        <p:xfrm>
          <a:off x="2627784" y="2060848"/>
          <a:ext cx="1158875" cy="387350"/>
        </p:xfrm>
        <a:graphic>
          <a:graphicData uri="http://schemas.openxmlformats.org/presentationml/2006/ole">
            <p:oleObj spid="_x0000_s275466" name="Mathcad" r:id="rId12" imgW="800280" imgH="266760" progId="Mathcad">
              <p:link updateAutomatic="1"/>
            </p:oleObj>
          </a:graphicData>
        </a:graphic>
      </p:graphicFrame>
      <p:graphicFrame>
        <p:nvGraphicFramePr>
          <p:cNvPr id="275467" name="Object 11"/>
          <p:cNvGraphicFramePr>
            <a:graphicFrameLocks noChangeAspect="1"/>
          </p:cNvGraphicFramePr>
          <p:nvPr/>
        </p:nvGraphicFramePr>
        <p:xfrm>
          <a:off x="323528" y="2636912"/>
          <a:ext cx="1866900" cy="682625"/>
        </p:xfrm>
        <a:graphic>
          <a:graphicData uri="http://schemas.openxmlformats.org/presentationml/2006/ole">
            <p:oleObj spid="_x0000_s275467" name="Mathcad" r:id="rId13" imgW="1276200" imgH="466560" progId="Mathcad">
              <p:link updateAutomatic="1"/>
            </p:oleObj>
          </a:graphicData>
        </a:graphic>
      </p:graphicFrame>
      <p:graphicFrame>
        <p:nvGraphicFramePr>
          <p:cNvPr id="275468" name="Object 12"/>
          <p:cNvGraphicFramePr>
            <a:graphicFrameLocks noChangeAspect="1"/>
          </p:cNvGraphicFramePr>
          <p:nvPr/>
        </p:nvGraphicFramePr>
        <p:xfrm>
          <a:off x="2411760" y="2708920"/>
          <a:ext cx="1201737" cy="409575"/>
        </p:xfrm>
        <a:graphic>
          <a:graphicData uri="http://schemas.openxmlformats.org/presentationml/2006/ole">
            <p:oleObj spid="_x0000_s275468" name="Mathcad" r:id="rId14" imgW="781200" imgH="266760" progId="Mathcad">
              <p:link updateAutomatic="1"/>
            </p:oleObj>
          </a:graphicData>
        </a:graphic>
      </p:graphicFrame>
      <p:graphicFrame>
        <p:nvGraphicFramePr>
          <p:cNvPr id="275469" name="Object 13"/>
          <p:cNvGraphicFramePr>
            <a:graphicFrameLocks noChangeAspect="1"/>
          </p:cNvGraphicFramePr>
          <p:nvPr/>
        </p:nvGraphicFramePr>
        <p:xfrm>
          <a:off x="1691680" y="3861048"/>
          <a:ext cx="4789487" cy="877887"/>
        </p:xfrm>
        <a:graphic>
          <a:graphicData uri="http://schemas.openxmlformats.org/presentationml/2006/ole">
            <p:oleObj spid="_x0000_s275469" name="Mathcad" r:id="rId15" imgW="3219480" imgH="590400" progId="Mathcad">
              <p:link updateAutomatic="1"/>
            </p:oleObj>
          </a:graphicData>
        </a:graphic>
      </p:graphicFrame>
      <p:sp>
        <p:nvSpPr>
          <p:cNvPr id="19" name="18 CuadroTexto"/>
          <p:cNvSpPr txBox="1"/>
          <p:nvPr/>
        </p:nvSpPr>
        <p:spPr>
          <a:xfrm>
            <a:off x="2699792" y="3501008"/>
            <a:ext cx="3719801" cy="369332"/>
          </a:xfrm>
          <a:prstGeom prst="rect">
            <a:avLst/>
          </a:prstGeom>
          <a:noFill/>
        </p:spPr>
        <p:txBody>
          <a:bodyPr wrap="none" rtlCol="0">
            <a:spAutoFit/>
          </a:bodyPr>
          <a:lstStyle/>
          <a:p>
            <a:r>
              <a:rPr lang="es-EC" b="1" dirty="0" smtClean="0">
                <a:latin typeface="Arial" pitchFamily="34" charset="0"/>
                <a:cs typeface="Arial" pitchFamily="34" charset="0"/>
              </a:rPr>
              <a:t>CALCULO DE VARIABLES X,Z,Y</a:t>
            </a:r>
            <a:endParaRPr lang="es-EC" dirty="0">
              <a:latin typeface="Arial" pitchFamily="34" charset="0"/>
              <a:cs typeface="Arial" pitchFamily="34" charset="0"/>
            </a:endParaRPr>
          </a:p>
        </p:txBody>
      </p:sp>
      <p:graphicFrame>
        <p:nvGraphicFramePr>
          <p:cNvPr id="275470" name="Object 14"/>
          <p:cNvGraphicFramePr>
            <a:graphicFrameLocks noChangeAspect="1"/>
          </p:cNvGraphicFramePr>
          <p:nvPr/>
        </p:nvGraphicFramePr>
        <p:xfrm>
          <a:off x="6660232" y="4365104"/>
          <a:ext cx="1100137" cy="411163"/>
        </p:xfrm>
        <a:graphic>
          <a:graphicData uri="http://schemas.openxmlformats.org/presentationml/2006/ole">
            <p:oleObj spid="_x0000_s275470" name="Mathcad" r:id="rId16" imgW="714240" imgH="266760" progId="Mathcad">
              <p:link updateAutomatic="1"/>
            </p:oleObj>
          </a:graphicData>
        </a:graphic>
      </p:graphicFrame>
      <p:graphicFrame>
        <p:nvGraphicFramePr>
          <p:cNvPr id="275471" name="Object 15"/>
          <p:cNvGraphicFramePr>
            <a:graphicFrameLocks noChangeAspect="1"/>
          </p:cNvGraphicFramePr>
          <p:nvPr/>
        </p:nvGraphicFramePr>
        <p:xfrm>
          <a:off x="2411760" y="4869160"/>
          <a:ext cx="2382838" cy="682625"/>
        </p:xfrm>
        <a:graphic>
          <a:graphicData uri="http://schemas.openxmlformats.org/presentationml/2006/ole">
            <p:oleObj spid="_x0000_s275471" name="Mathcad" r:id="rId17" imgW="1628640" imgH="466560" progId="Mathcad">
              <p:link updateAutomatic="1"/>
            </p:oleObj>
          </a:graphicData>
        </a:graphic>
      </p:graphicFrame>
      <p:graphicFrame>
        <p:nvGraphicFramePr>
          <p:cNvPr id="275472" name="Object 16"/>
          <p:cNvGraphicFramePr>
            <a:graphicFrameLocks noChangeAspect="1"/>
          </p:cNvGraphicFramePr>
          <p:nvPr/>
        </p:nvGraphicFramePr>
        <p:xfrm>
          <a:off x="5364088" y="5013176"/>
          <a:ext cx="1130300" cy="409575"/>
        </p:xfrm>
        <a:graphic>
          <a:graphicData uri="http://schemas.openxmlformats.org/presentationml/2006/ole">
            <p:oleObj spid="_x0000_s275472" name="Mathcad" r:id="rId18" imgW="733320" imgH="266760" progId="Mathcad">
              <p:link updateAutomatic="1"/>
            </p:oleObj>
          </a:graphicData>
        </a:graphic>
      </p:graphicFrame>
      <p:graphicFrame>
        <p:nvGraphicFramePr>
          <p:cNvPr id="275473" name="Object 17"/>
          <p:cNvGraphicFramePr>
            <a:graphicFrameLocks noChangeAspect="1"/>
          </p:cNvGraphicFramePr>
          <p:nvPr/>
        </p:nvGraphicFramePr>
        <p:xfrm>
          <a:off x="2339752" y="5301208"/>
          <a:ext cx="2914650" cy="806450"/>
        </p:xfrm>
        <a:graphic>
          <a:graphicData uri="http://schemas.openxmlformats.org/presentationml/2006/ole">
            <p:oleObj spid="_x0000_s275473" name="Mathcad" r:id="rId19" imgW="2133720" imgH="590400" progId="Mathcad">
              <p:link updateAutomatic="1"/>
            </p:oleObj>
          </a:graphicData>
        </a:graphic>
      </p:graphicFrame>
      <p:graphicFrame>
        <p:nvGraphicFramePr>
          <p:cNvPr id="275474" name="Object 18"/>
          <p:cNvGraphicFramePr>
            <a:graphicFrameLocks noChangeAspect="1"/>
          </p:cNvGraphicFramePr>
          <p:nvPr/>
        </p:nvGraphicFramePr>
        <p:xfrm>
          <a:off x="5436096" y="5733256"/>
          <a:ext cx="1100137" cy="411162"/>
        </p:xfrm>
        <a:graphic>
          <a:graphicData uri="http://schemas.openxmlformats.org/presentationml/2006/ole">
            <p:oleObj spid="_x0000_s275474" name="Mathcad" r:id="rId20" imgW="714240" imgH="266760" progId="Mathcad">
              <p:link updateAutomatic="1"/>
            </p:oleObj>
          </a:graphicData>
        </a:graphic>
      </p:graphicFrame>
      <p:graphicFrame>
        <p:nvGraphicFramePr>
          <p:cNvPr id="275475" name="Object 19"/>
          <p:cNvGraphicFramePr>
            <a:graphicFrameLocks noChangeAspect="1"/>
          </p:cNvGraphicFramePr>
          <p:nvPr/>
        </p:nvGraphicFramePr>
        <p:xfrm>
          <a:off x="4283968" y="1772816"/>
          <a:ext cx="3951287" cy="1333500"/>
        </p:xfrm>
        <a:graphic>
          <a:graphicData uri="http://schemas.openxmlformats.org/presentationml/2006/ole">
            <p:oleObj spid="_x0000_s275475" name="Mathcad" r:id="rId21" imgW="3105000" imgH="1047600" progId="Mathcad">
              <p:link updateAutomatic="1"/>
            </p:oleObj>
          </a:graphicData>
        </a:graphic>
      </p:graphicFrame>
    </p:spTree>
    <p:extLst>
      <p:ext uri="{BB962C8B-B14F-4D97-AF65-F5344CB8AC3E}">
        <p14:creationId xmlns="" xmlns:p14="http://schemas.microsoft.com/office/powerpoint/2010/main" val="687902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Marcador de contenido"/>
          <p:cNvSpPr>
            <a:spLocks noGrp="1"/>
          </p:cNvSpPr>
          <p:nvPr>
            <p:ph sz="quarter" idx="1"/>
          </p:nvPr>
        </p:nvSpPr>
        <p:spPr>
          <a:xfrm>
            <a:off x="457200" y="1600200"/>
            <a:ext cx="7643192" cy="4709120"/>
          </a:xfrm>
        </p:spPr>
        <p:txBody>
          <a:bodyPr>
            <a:normAutofit/>
          </a:bodyPr>
          <a:lstStyle/>
          <a:p>
            <a:pPr marL="0" indent="0">
              <a:buNone/>
            </a:pPr>
            <a:endParaRPr lang="es-ES" dirty="0"/>
          </a:p>
          <a:p>
            <a:endParaRPr lang="es-ES" dirty="0"/>
          </a:p>
        </p:txBody>
      </p:sp>
      <p:sp>
        <p:nvSpPr>
          <p:cNvPr id="12" name="11 CuadroTexto"/>
          <p:cNvSpPr txBox="1"/>
          <p:nvPr/>
        </p:nvSpPr>
        <p:spPr>
          <a:xfrm>
            <a:off x="395536" y="1666984"/>
            <a:ext cx="5489388" cy="369332"/>
          </a:xfrm>
          <a:prstGeom prst="rect">
            <a:avLst/>
          </a:prstGeom>
          <a:noFill/>
        </p:spPr>
        <p:txBody>
          <a:bodyPr wrap="none" rtlCol="0">
            <a:spAutoFit/>
          </a:bodyPr>
          <a:lstStyle/>
          <a:p>
            <a:r>
              <a:rPr lang="pt-BR" b="1" dirty="0" smtClean="0">
                <a:latin typeface="Arial" pitchFamily="34" charset="0"/>
                <a:cs typeface="Arial" pitchFamily="34" charset="0"/>
              </a:rPr>
              <a:t>VOLUMEN FRIO PARA ALGUN ANGULO F (C(N))</a:t>
            </a:r>
            <a:endParaRPr lang="es-EC" dirty="0">
              <a:latin typeface="Arial" pitchFamily="34" charset="0"/>
              <a:cs typeface="Arial" pitchFamily="34" charset="0"/>
            </a:endParaRPr>
          </a:p>
        </p:txBody>
      </p:sp>
      <p:sp>
        <p:nvSpPr>
          <p:cNvPr id="13" name="12 CuadroTexto"/>
          <p:cNvSpPr txBox="1"/>
          <p:nvPr/>
        </p:nvSpPr>
        <p:spPr>
          <a:xfrm>
            <a:off x="359784" y="226320"/>
            <a:ext cx="6092117" cy="369332"/>
          </a:xfrm>
          <a:prstGeom prst="rect">
            <a:avLst/>
          </a:prstGeom>
          <a:noFill/>
        </p:spPr>
        <p:txBody>
          <a:bodyPr wrap="none" rtlCol="0">
            <a:spAutoFit/>
          </a:bodyPr>
          <a:lstStyle/>
          <a:p>
            <a:r>
              <a:rPr lang="pt-BR" b="1" dirty="0" smtClean="0">
                <a:latin typeface="Arial" pitchFamily="34" charset="0"/>
                <a:cs typeface="Arial" pitchFamily="34" charset="0"/>
              </a:rPr>
              <a:t>VOLUMEN CALIENTE PARA ALGUN ANGULO F (H(N))</a:t>
            </a:r>
            <a:endParaRPr lang="es-EC" dirty="0">
              <a:latin typeface="Arial" pitchFamily="34" charset="0"/>
              <a:cs typeface="Arial" pitchFamily="34" charset="0"/>
            </a:endParaRPr>
          </a:p>
        </p:txBody>
      </p:sp>
      <p:sp>
        <p:nvSpPr>
          <p:cNvPr id="14" name="13 CuadroTexto"/>
          <p:cNvSpPr txBox="1"/>
          <p:nvPr/>
        </p:nvSpPr>
        <p:spPr>
          <a:xfrm>
            <a:off x="431792" y="3286408"/>
            <a:ext cx="6754991" cy="369332"/>
          </a:xfrm>
          <a:prstGeom prst="rect">
            <a:avLst/>
          </a:prstGeom>
          <a:noFill/>
        </p:spPr>
        <p:txBody>
          <a:bodyPr wrap="none" rtlCol="0">
            <a:spAutoFit/>
          </a:bodyPr>
          <a:lstStyle/>
          <a:p>
            <a:r>
              <a:rPr lang="es-EC" b="1" dirty="0" smtClean="0">
                <a:latin typeface="Arial" pitchFamily="34" charset="0"/>
                <a:cs typeface="Arial" pitchFamily="34" charset="0"/>
              </a:rPr>
              <a:t>VOLUMEN TOTAL DEL GAS PARA ALGUN ANGULO F (V(N))</a:t>
            </a:r>
            <a:endParaRPr lang="es-EC" dirty="0">
              <a:latin typeface="Arial" pitchFamily="34" charset="0"/>
              <a:cs typeface="Arial" pitchFamily="34" charset="0"/>
            </a:endParaRPr>
          </a:p>
        </p:txBody>
      </p:sp>
      <p:sp>
        <p:nvSpPr>
          <p:cNvPr id="15" name="14 CuadroTexto"/>
          <p:cNvSpPr txBox="1"/>
          <p:nvPr/>
        </p:nvSpPr>
        <p:spPr>
          <a:xfrm>
            <a:off x="441672" y="4643256"/>
            <a:ext cx="4292650" cy="369332"/>
          </a:xfrm>
          <a:prstGeom prst="rect">
            <a:avLst/>
          </a:prstGeom>
          <a:noFill/>
        </p:spPr>
        <p:txBody>
          <a:bodyPr wrap="none" rtlCol="0">
            <a:spAutoFit/>
          </a:bodyPr>
          <a:lstStyle/>
          <a:p>
            <a:r>
              <a:rPr lang="es-EC" b="1" dirty="0" smtClean="0">
                <a:latin typeface="Arial" pitchFamily="34" charset="0"/>
                <a:cs typeface="Arial" pitchFamily="34" charset="0"/>
              </a:rPr>
              <a:t>CALCULO DE LA MASA DEL GAS (M)</a:t>
            </a:r>
            <a:endParaRPr lang="es-EC" dirty="0">
              <a:latin typeface="Arial" pitchFamily="34" charset="0"/>
              <a:cs typeface="Arial" pitchFamily="34" charset="0"/>
            </a:endParaRPr>
          </a:p>
        </p:txBody>
      </p:sp>
      <p:graphicFrame>
        <p:nvGraphicFramePr>
          <p:cNvPr id="95242" name="Object 10"/>
          <p:cNvGraphicFramePr>
            <a:graphicFrameLocks noChangeAspect="1"/>
          </p:cNvGraphicFramePr>
          <p:nvPr/>
        </p:nvGraphicFramePr>
        <p:xfrm>
          <a:off x="2731879" y="797507"/>
          <a:ext cx="2467892" cy="610741"/>
        </p:xfrm>
        <a:graphic>
          <a:graphicData uri="http://schemas.openxmlformats.org/presentationml/2006/ole">
            <p:oleObj spid="_x0000_s95242" name="Mathcad" r:id="rId4" imgW="1886040" imgH="466560" progId="Mathcad">
              <p:link updateAutomatic="1"/>
            </p:oleObj>
          </a:graphicData>
        </a:graphic>
      </p:graphicFrame>
      <p:graphicFrame>
        <p:nvGraphicFramePr>
          <p:cNvPr id="95243" name="Object 11"/>
          <p:cNvGraphicFramePr>
            <a:graphicFrameLocks noChangeAspect="1"/>
          </p:cNvGraphicFramePr>
          <p:nvPr/>
        </p:nvGraphicFramePr>
        <p:xfrm>
          <a:off x="6078660" y="822221"/>
          <a:ext cx="1909564" cy="477391"/>
        </p:xfrm>
        <a:graphic>
          <a:graphicData uri="http://schemas.openxmlformats.org/presentationml/2006/ole">
            <p:oleObj spid="_x0000_s95243" name="Mathcad" r:id="rId5" imgW="1333440" imgH="333360" progId="Mathcad">
              <p:link updateAutomatic="1"/>
            </p:oleObj>
          </a:graphicData>
        </a:graphic>
      </p:graphicFrame>
      <p:graphicFrame>
        <p:nvGraphicFramePr>
          <p:cNvPr id="95244" name="Object 12"/>
          <p:cNvGraphicFramePr>
            <a:graphicFrameLocks noChangeAspect="1"/>
          </p:cNvGraphicFramePr>
          <p:nvPr/>
        </p:nvGraphicFramePr>
        <p:xfrm>
          <a:off x="1291617" y="2371460"/>
          <a:ext cx="4524469" cy="610741"/>
        </p:xfrm>
        <a:graphic>
          <a:graphicData uri="http://schemas.openxmlformats.org/presentationml/2006/ole">
            <p:oleObj spid="_x0000_s95244" name="Mathcad" r:id="rId6" imgW="3457440" imgH="466560" progId="Mathcad">
              <p:link updateAutomatic="1"/>
            </p:oleObj>
          </a:graphicData>
        </a:graphic>
      </p:graphicFrame>
      <p:graphicFrame>
        <p:nvGraphicFramePr>
          <p:cNvPr id="95245" name="Object 13"/>
          <p:cNvGraphicFramePr>
            <a:graphicFrameLocks noChangeAspect="1"/>
          </p:cNvGraphicFramePr>
          <p:nvPr/>
        </p:nvGraphicFramePr>
        <p:xfrm>
          <a:off x="6143818" y="2348880"/>
          <a:ext cx="1714191" cy="477391"/>
        </p:xfrm>
        <a:graphic>
          <a:graphicData uri="http://schemas.openxmlformats.org/presentationml/2006/ole">
            <p:oleObj spid="_x0000_s95245" name="Mathcad" r:id="rId7" imgW="1409760" imgH="333360" progId="Mathcad">
              <p:link updateAutomatic="1"/>
            </p:oleObj>
          </a:graphicData>
        </a:graphic>
      </p:graphicFrame>
      <p:graphicFrame>
        <p:nvGraphicFramePr>
          <p:cNvPr id="95247" name="Object 15"/>
          <p:cNvGraphicFramePr>
            <a:graphicFrameLocks noChangeAspect="1"/>
          </p:cNvGraphicFramePr>
          <p:nvPr/>
        </p:nvGraphicFramePr>
        <p:xfrm>
          <a:off x="1043608" y="548680"/>
          <a:ext cx="864096" cy="1224136"/>
        </p:xfrm>
        <a:graphic>
          <a:graphicData uri="http://schemas.openxmlformats.org/presentationml/2006/ole">
            <p:oleObj spid="_x0000_s95247" name="Mathcad" r:id="rId8" imgW="657360" imgH="828720" progId="Mathcad">
              <p:link updateAutomatic="1"/>
            </p:oleObj>
          </a:graphicData>
        </a:graphic>
      </p:graphicFrame>
      <p:graphicFrame>
        <p:nvGraphicFramePr>
          <p:cNvPr id="95248" name="Object 16"/>
          <p:cNvGraphicFramePr>
            <a:graphicFrameLocks noChangeAspect="1"/>
          </p:cNvGraphicFramePr>
          <p:nvPr/>
        </p:nvGraphicFramePr>
        <p:xfrm>
          <a:off x="2119907" y="4005064"/>
          <a:ext cx="2232248" cy="338708"/>
        </p:xfrm>
        <a:graphic>
          <a:graphicData uri="http://schemas.openxmlformats.org/presentationml/2006/ole">
            <p:oleObj spid="_x0000_s95248" name="Mathcad" r:id="rId9" imgW="1590840" imgH="266760" progId="Mathcad">
              <p:link updateAutomatic="1"/>
            </p:oleObj>
          </a:graphicData>
        </a:graphic>
      </p:graphicFrame>
      <p:graphicFrame>
        <p:nvGraphicFramePr>
          <p:cNvPr id="95249" name="Object 17"/>
          <p:cNvGraphicFramePr>
            <a:graphicFrameLocks noChangeAspect="1"/>
          </p:cNvGraphicFramePr>
          <p:nvPr/>
        </p:nvGraphicFramePr>
        <p:xfrm>
          <a:off x="5652120" y="3857847"/>
          <a:ext cx="1765548" cy="441387"/>
        </p:xfrm>
        <a:graphic>
          <a:graphicData uri="http://schemas.openxmlformats.org/presentationml/2006/ole">
            <p:oleObj spid="_x0000_s95249" name="Mathcad" r:id="rId10" imgW="1333440" imgH="333360" progId="Mathcad">
              <p:link updateAutomatic="1"/>
            </p:oleObj>
          </a:graphicData>
        </a:graphic>
      </p:graphicFrame>
      <p:graphicFrame>
        <p:nvGraphicFramePr>
          <p:cNvPr id="95250" name="Object 18"/>
          <p:cNvGraphicFramePr>
            <a:graphicFrameLocks noChangeAspect="1"/>
          </p:cNvGraphicFramePr>
          <p:nvPr/>
        </p:nvGraphicFramePr>
        <p:xfrm>
          <a:off x="2411760" y="5445224"/>
          <a:ext cx="1520620" cy="610741"/>
        </p:xfrm>
        <a:graphic>
          <a:graphicData uri="http://schemas.openxmlformats.org/presentationml/2006/ole">
            <p:oleObj spid="_x0000_s95250" name="Mathcad" r:id="rId11" imgW="1162080" imgH="466560" progId="Mathcad">
              <p:link updateAutomatic="1"/>
            </p:oleObj>
          </a:graphicData>
        </a:graphic>
      </p:graphicFrame>
      <p:graphicFrame>
        <p:nvGraphicFramePr>
          <p:cNvPr id="95251" name="Object 19"/>
          <p:cNvGraphicFramePr>
            <a:graphicFrameLocks noChangeAspect="1"/>
          </p:cNvGraphicFramePr>
          <p:nvPr/>
        </p:nvGraphicFramePr>
        <p:xfrm>
          <a:off x="4427984" y="5517232"/>
          <a:ext cx="2114161" cy="477391"/>
        </p:xfrm>
        <a:graphic>
          <a:graphicData uri="http://schemas.openxmlformats.org/presentationml/2006/ole">
            <p:oleObj spid="_x0000_s95251" name="Mathcad" r:id="rId12" imgW="1476360" imgH="333360" progId="Mathcad">
              <p:link updateAutomatic="1"/>
            </p:oleObj>
          </a:graphicData>
        </a:graphic>
      </p:graphicFrame>
      <p:graphicFrame>
        <p:nvGraphicFramePr>
          <p:cNvPr id="95252" name="Object 20"/>
          <p:cNvGraphicFramePr>
            <a:graphicFrameLocks noChangeAspect="1"/>
          </p:cNvGraphicFramePr>
          <p:nvPr/>
        </p:nvGraphicFramePr>
        <p:xfrm>
          <a:off x="827088" y="4941888"/>
          <a:ext cx="7256462" cy="476250"/>
        </p:xfrm>
        <a:graphic>
          <a:graphicData uri="http://schemas.openxmlformats.org/presentationml/2006/ole">
            <p:oleObj spid="_x0000_s95252" name="Mathcad" r:id="rId13" imgW="5067360" imgH="333360" progId="Mathcad">
              <p:link updateAutomatic="1"/>
            </p:oleObj>
          </a:graphicData>
        </a:graphic>
      </p:graphicFrame>
    </p:spTree>
    <p:extLst>
      <p:ext uri="{BB962C8B-B14F-4D97-AF65-F5344CB8AC3E}">
        <p14:creationId xmlns:p14="http://schemas.microsoft.com/office/powerpoint/2010/main" xmlns="" val="1434634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Marcador de contenido"/>
          <p:cNvSpPr>
            <a:spLocks noGrp="1"/>
          </p:cNvSpPr>
          <p:nvPr>
            <p:ph sz="quarter" idx="1"/>
          </p:nvPr>
        </p:nvSpPr>
        <p:spPr>
          <a:xfrm>
            <a:off x="457200" y="1600200"/>
            <a:ext cx="7643192" cy="4709120"/>
          </a:xfrm>
        </p:spPr>
        <p:txBody>
          <a:bodyPr>
            <a:normAutofit/>
          </a:bodyPr>
          <a:lstStyle/>
          <a:p>
            <a:pPr marL="0" indent="0">
              <a:buNone/>
            </a:pPr>
            <a:endParaRPr lang="es-ES" dirty="0"/>
          </a:p>
          <a:p>
            <a:endParaRPr lang="es-ES" dirty="0"/>
          </a:p>
        </p:txBody>
      </p:sp>
      <p:sp>
        <p:nvSpPr>
          <p:cNvPr id="10" name="9 CuadroTexto"/>
          <p:cNvSpPr txBox="1"/>
          <p:nvPr/>
        </p:nvSpPr>
        <p:spPr>
          <a:xfrm>
            <a:off x="395536" y="2512102"/>
            <a:ext cx="5540748" cy="369332"/>
          </a:xfrm>
          <a:prstGeom prst="rect">
            <a:avLst/>
          </a:prstGeom>
          <a:noFill/>
        </p:spPr>
        <p:txBody>
          <a:bodyPr wrap="none" rtlCol="0">
            <a:spAutoFit/>
          </a:bodyPr>
          <a:lstStyle/>
          <a:p>
            <a:r>
              <a:rPr lang="es-EC" b="1" dirty="0" smtClean="0">
                <a:latin typeface="Arial" pitchFamily="34" charset="0"/>
                <a:cs typeface="Arial" pitchFamily="34" charset="0"/>
              </a:rPr>
              <a:t>TRABAJO SEGUN LA TEORIA DE SCHMIDT (W1)</a:t>
            </a:r>
            <a:endParaRPr lang="es-EC" dirty="0">
              <a:latin typeface="Arial" pitchFamily="34" charset="0"/>
              <a:cs typeface="Arial" pitchFamily="34" charset="0"/>
            </a:endParaRPr>
          </a:p>
        </p:txBody>
      </p:sp>
      <p:sp>
        <p:nvSpPr>
          <p:cNvPr id="11" name="10 CuadroTexto"/>
          <p:cNvSpPr txBox="1"/>
          <p:nvPr/>
        </p:nvSpPr>
        <p:spPr>
          <a:xfrm>
            <a:off x="359784" y="226320"/>
            <a:ext cx="6006837" cy="369332"/>
          </a:xfrm>
          <a:prstGeom prst="rect">
            <a:avLst/>
          </a:prstGeom>
          <a:noFill/>
        </p:spPr>
        <p:txBody>
          <a:bodyPr wrap="none" rtlCol="0">
            <a:spAutoFit/>
          </a:bodyPr>
          <a:lstStyle/>
          <a:p>
            <a:r>
              <a:rPr lang="es-EC" b="1" dirty="0" smtClean="0">
                <a:latin typeface="Arial" pitchFamily="34" charset="0"/>
                <a:cs typeface="Arial" pitchFamily="34" charset="0"/>
              </a:rPr>
              <a:t>PRESION PARA ALGUN ANGULO DEL CIGUEÑAL (P)</a:t>
            </a:r>
            <a:endParaRPr lang="es-EC" dirty="0">
              <a:latin typeface="Arial" pitchFamily="34" charset="0"/>
              <a:cs typeface="Arial" pitchFamily="34" charset="0"/>
            </a:endParaRPr>
          </a:p>
        </p:txBody>
      </p:sp>
      <p:graphicFrame>
        <p:nvGraphicFramePr>
          <p:cNvPr id="96266" name="Object 10"/>
          <p:cNvGraphicFramePr>
            <a:graphicFrameLocks noChangeAspect="1"/>
          </p:cNvGraphicFramePr>
          <p:nvPr/>
        </p:nvGraphicFramePr>
        <p:xfrm>
          <a:off x="2554748" y="729767"/>
          <a:ext cx="2358267" cy="882774"/>
        </p:xfrm>
        <a:graphic>
          <a:graphicData uri="http://schemas.openxmlformats.org/presentationml/2006/ole">
            <p:oleObj spid="_x0000_s96266" name="Mathcad" r:id="rId4" imgW="1781280" imgH="666720" progId="Mathcad">
              <p:link updateAutomatic="1"/>
            </p:oleObj>
          </a:graphicData>
        </a:graphic>
      </p:graphicFrame>
      <p:graphicFrame>
        <p:nvGraphicFramePr>
          <p:cNvPr id="96267" name="Object 11"/>
          <p:cNvGraphicFramePr>
            <a:graphicFrameLocks noChangeAspect="1"/>
          </p:cNvGraphicFramePr>
          <p:nvPr/>
        </p:nvGraphicFramePr>
        <p:xfrm>
          <a:off x="2843808" y="1916832"/>
          <a:ext cx="2016224" cy="376362"/>
        </p:xfrm>
        <a:graphic>
          <a:graphicData uri="http://schemas.openxmlformats.org/presentationml/2006/ole">
            <p:oleObj spid="_x0000_s96267" name="Mathcad" r:id="rId5" imgW="1428840" imgH="266760" progId="Mathcad">
              <p:link updateAutomatic="1"/>
            </p:oleObj>
          </a:graphicData>
        </a:graphic>
      </p:graphicFrame>
      <p:graphicFrame>
        <p:nvGraphicFramePr>
          <p:cNvPr id="96268" name="Object 12"/>
          <p:cNvGraphicFramePr>
            <a:graphicFrameLocks noChangeAspect="1"/>
          </p:cNvGraphicFramePr>
          <p:nvPr/>
        </p:nvGraphicFramePr>
        <p:xfrm>
          <a:off x="3321463" y="3071094"/>
          <a:ext cx="858867" cy="338708"/>
        </p:xfrm>
        <a:graphic>
          <a:graphicData uri="http://schemas.openxmlformats.org/presentationml/2006/ole">
            <p:oleObj spid="_x0000_s96268" name="Mathcad" r:id="rId6" imgW="676440" imgH="266760" progId="Mathcad">
              <p:link updateAutomatic="1"/>
            </p:oleObj>
          </a:graphicData>
        </a:graphic>
      </p:graphicFrame>
      <p:graphicFrame>
        <p:nvGraphicFramePr>
          <p:cNvPr id="96269" name="Object 13"/>
          <p:cNvGraphicFramePr>
            <a:graphicFrameLocks noChangeAspect="1"/>
          </p:cNvGraphicFramePr>
          <p:nvPr/>
        </p:nvGraphicFramePr>
        <p:xfrm>
          <a:off x="1930050" y="3543687"/>
          <a:ext cx="3951165" cy="1333215"/>
        </p:xfrm>
        <a:graphic>
          <a:graphicData uri="http://schemas.openxmlformats.org/presentationml/2006/ole">
            <p:oleObj spid="_x0000_s96269" name="Mathcad" r:id="rId7" imgW="3105000" imgH="1047600" progId="Mathcad">
              <p:link updateAutomatic="1"/>
            </p:oleObj>
          </a:graphicData>
        </a:graphic>
      </p:graphicFrame>
      <p:graphicFrame>
        <p:nvGraphicFramePr>
          <p:cNvPr id="96270" name="Object 14"/>
          <p:cNvGraphicFramePr>
            <a:graphicFrameLocks noChangeAspect="1"/>
          </p:cNvGraphicFramePr>
          <p:nvPr/>
        </p:nvGraphicFramePr>
        <p:xfrm>
          <a:off x="3347864" y="5338279"/>
          <a:ext cx="1282252" cy="338708"/>
        </p:xfrm>
        <a:graphic>
          <a:graphicData uri="http://schemas.openxmlformats.org/presentationml/2006/ole">
            <p:oleObj spid="_x0000_s96270" name="Mathcad" r:id="rId8" imgW="1009800" imgH="266760" progId="Mathcad">
              <p:link updateAutomatic="1"/>
            </p:oleObj>
          </a:graphicData>
        </a:graphic>
      </p:graphicFrame>
      <p:graphicFrame>
        <p:nvGraphicFramePr>
          <p:cNvPr id="96271" name="Object 15"/>
          <p:cNvGraphicFramePr>
            <a:graphicFrameLocks noChangeAspect="1"/>
          </p:cNvGraphicFramePr>
          <p:nvPr/>
        </p:nvGraphicFramePr>
        <p:xfrm>
          <a:off x="4427538" y="3068638"/>
          <a:ext cx="431800" cy="319087"/>
        </p:xfrm>
        <a:graphic>
          <a:graphicData uri="http://schemas.openxmlformats.org/presentationml/2006/ole">
            <p:oleObj spid="_x0000_s96271" name="Mathcad" r:id="rId9" imgW="361800" imgH="266760" progId="Mathcad">
              <p:link updateAutomatic="1"/>
            </p:oleObj>
          </a:graphicData>
        </a:graphic>
      </p:graphicFrame>
    </p:spTree>
    <p:extLst>
      <p:ext uri="{BB962C8B-B14F-4D97-AF65-F5344CB8AC3E}">
        <p14:creationId xmlns:p14="http://schemas.microsoft.com/office/powerpoint/2010/main" xmlns="" val="1453248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6 Tabla"/>
          <p:cNvGraphicFramePr>
            <a:graphicFrameLocks noGrp="1"/>
          </p:cNvGraphicFramePr>
          <p:nvPr/>
        </p:nvGraphicFramePr>
        <p:xfrm>
          <a:off x="131773" y="756617"/>
          <a:ext cx="3936173" cy="5678424"/>
        </p:xfrm>
        <a:graphic>
          <a:graphicData uri="http://schemas.openxmlformats.org/drawingml/2006/table">
            <a:tbl>
              <a:tblPr/>
              <a:tblGrid>
                <a:gridCol w="533272"/>
                <a:gridCol w="723289"/>
                <a:gridCol w="823196"/>
                <a:gridCol w="533272"/>
                <a:gridCol w="640452"/>
                <a:gridCol w="682692"/>
              </a:tblGrid>
              <a:tr h="395310">
                <a:tc>
                  <a:txBody>
                    <a:bodyPr/>
                    <a:lstStyle/>
                    <a:p>
                      <a:pPr algn="ctr">
                        <a:lnSpc>
                          <a:spcPct val="115000"/>
                        </a:lnSpc>
                        <a:spcAft>
                          <a:spcPts val="0"/>
                        </a:spcAft>
                      </a:pPr>
                      <a:r>
                        <a:rPr lang="es-EC" sz="1200" b="1" dirty="0">
                          <a:latin typeface="Arial"/>
                          <a:ea typeface="Times New Roman"/>
                          <a:cs typeface="Times New Roman"/>
                        </a:rPr>
                        <a:t>F </a:t>
                      </a:r>
                      <a:br>
                        <a:rPr lang="es-EC" sz="1200" b="1" dirty="0">
                          <a:latin typeface="Arial"/>
                          <a:ea typeface="Times New Roman"/>
                          <a:cs typeface="Times New Roman"/>
                        </a:rPr>
                      </a:br>
                      <a:r>
                        <a:rPr lang="es-EC" sz="1200" b="1" dirty="0">
                          <a:latin typeface="Arial"/>
                          <a:ea typeface="Times New Roman"/>
                          <a:cs typeface="Times New Roman"/>
                        </a:rPr>
                        <a:t>(</a:t>
                      </a:r>
                      <a:r>
                        <a:rPr lang="es-EC" sz="1200" b="1" dirty="0" err="1">
                          <a:latin typeface="Arial"/>
                          <a:ea typeface="Times New Roman"/>
                          <a:cs typeface="Times New Roman"/>
                        </a:rPr>
                        <a:t>grad</a:t>
                      </a:r>
                      <a:r>
                        <a:rPr lang="es-EC" sz="1200" b="1" dirty="0">
                          <a:latin typeface="Arial"/>
                          <a:ea typeface="Times New Roman"/>
                          <a:cs typeface="Times New Roman"/>
                        </a:rPr>
                        <a:t>)</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dirty="0">
                          <a:latin typeface="Arial"/>
                          <a:ea typeface="Times New Roman"/>
                          <a:cs typeface="Times New Roman"/>
                        </a:rPr>
                        <a:t>F </a:t>
                      </a:r>
                      <a:br>
                        <a:rPr lang="es-EC" sz="1200" b="1" dirty="0">
                          <a:latin typeface="Arial"/>
                          <a:ea typeface="Times New Roman"/>
                          <a:cs typeface="Times New Roman"/>
                        </a:rPr>
                      </a:br>
                      <a:r>
                        <a:rPr lang="es-EC" sz="1200" b="1" dirty="0">
                          <a:latin typeface="Arial"/>
                          <a:ea typeface="Times New Roman"/>
                          <a:cs typeface="Times New Roman"/>
                        </a:rPr>
                        <a:t>(rad)</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dirty="0">
                          <a:latin typeface="Arial"/>
                          <a:ea typeface="Times New Roman"/>
                          <a:cs typeface="Times New Roman"/>
                        </a:rPr>
                        <a:t>H(N) </a:t>
                      </a:r>
                      <a:br>
                        <a:rPr lang="es-EC" sz="1200" b="1" dirty="0">
                          <a:latin typeface="Arial"/>
                          <a:ea typeface="Times New Roman"/>
                          <a:cs typeface="Times New Roman"/>
                        </a:rPr>
                      </a:br>
                      <a:r>
                        <a:rPr lang="es-EC" sz="1200" b="1" dirty="0">
                          <a:latin typeface="Arial"/>
                          <a:ea typeface="Times New Roman"/>
                          <a:cs typeface="Times New Roman"/>
                        </a:rPr>
                        <a:t>cm3</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dirty="0">
                          <a:latin typeface="Arial"/>
                          <a:ea typeface="Times New Roman"/>
                          <a:cs typeface="Times New Roman"/>
                        </a:rPr>
                        <a:t>C(N) </a:t>
                      </a:r>
                      <a:br>
                        <a:rPr lang="es-EC" sz="1200" b="1" dirty="0">
                          <a:latin typeface="Arial"/>
                          <a:ea typeface="Times New Roman"/>
                          <a:cs typeface="Times New Roman"/>
                        </a:rPr>
                      </a:br>
                      <a:r>
                        <a:rPr lang="es-EC" sz="1200" b="1" dirty="0">
                          <a:latin typeface="Arial"/>
                          <a:ea typeface="Times New Roman"/>
                          <a:cs typeface="Times New Roman"/>
                        </a:rPr>
                        <a:t>cm3</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a:latin typeface="Arial"/>
                          <a:ea typeface="Times New Roman"/>
                          <a:cs typeface="Times New Roman"/>
                        </a:rPr>
                        <a:t>V(N) </a:t>
                      </a:r>
                      <a:br>
                        <a:rPr lang="es-EC" sz="1200" b="1">
                          <a:latin typeface="Arial"/>
                          <a:ea typeface="Times New Roman"/>
                          <a:cs typeface="Times New Roman"/>
                        </a:rPr>
                      </a:br>
                      <a:r>
                        <a:rPr lang="es-EC" sz="1200" b="1">
                          <a:latin typeface="Arial"/>
                          <a:ea typeface="Times New Roman"/>
                          <a:cs typeface="Times New Roman"/>
                        </a:rPr>
                        <a:t>cm3</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C" sz="1200" b="1" dirty="0">
                          <a:latin typeface="Arial"/>
                          <a:ea typeface="Times New Roman"/>
                          <a:cs typeface="Times New Roman"/>
                        </a:rPr>
                        <a:t>P(N) </a:t>
                      </a:r>
                      <a:br>
                        <a:rPr lang="es-EC" sz="1200" b="1" dirty="0">
                          <a:latin typeface="Arial"/>
                          <a:ea typeface="Times New Roman"/>
                          <a:cs typeface="Times New Roman"/>
                        </a:rPr>
                      </a:br>
                      <a:r>
                        <a:rPr lang="es-EC" sz="1200" b="1" dirty="0" err="1">
                          <a:latin typeface="Arial"/>
                          <a:ea typeface="Times New Roman"/>
                          <a:cs typeface="Times New Roman"/>
                        </a:rPr>
                        <a:t>MPa</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197655">
                <a:tc>
                  <a:txBody>
                    <a:bodyPr/>
                    <a:lstStyle/>
                    <a:p>
                      <a:pPr algn="ctr">
                        <a:lnSpc>
                          <a:spcPct val="115000"/>
                        </a:lnSpc>
                        <a:spcAft>
                          <a:spcPts val="0"/>
                        </a:spcAft>
                      </a:pPr>
                      <a:r>
                        <a:rPr lang="es-EC" sz="1200">
                          <a:latin typeface="Arial"/>
                          <a:ea typeface="Times New Roman"/>
                          <a:cs typeface="Times New Roman"/>
                        </a:rPr>
                        <a:t>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0,00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4,54</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40,93</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47,54</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0,09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0,26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5,08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38,05</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45,21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30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0,52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6,69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34,29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43,05</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45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0,79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9,25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29,89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41,21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60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1,05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12,58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25,15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39,81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75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1,31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16,46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20,41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38,94</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90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1,57</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20,62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15,98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38,67</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0,17</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105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1,83</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24,78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12,16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39,01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0,19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120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2,09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28,66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9,21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39,95</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0,21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135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2,36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32,00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7,34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41,41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0,22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150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2,62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34,55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6,67</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43,30</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0,21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165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2,88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36,16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7,25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45,48</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0,20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180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3,14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36,71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9,04</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47,82</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0,18</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195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3,40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36,16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11,92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50,15</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210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3,67</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34,55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15,68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52,31</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0,15</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225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3,93</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32,00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20,08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54,15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0,13</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240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4,19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28,66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24,81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55,55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0,12</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255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4,45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24,78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29,56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56,42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0,11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270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4,71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20,62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33,99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56,69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0,10</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285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4,97</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16,46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37,81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56,34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0,09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300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5,24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12,58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40,76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55,41</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0,09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315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5,50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9,25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42,63</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53,95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0,09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330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5,76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6,69</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43,30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52,06</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0,09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345</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6,02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5,08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42,72</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49,87</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0,09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97655">
                <a:tc>
                  <a:txBody>
                    <a:bodyPr/>
                    <a:lstStyle/>
                    <a:p>
                      <a:pPr algn="ctr">
                        <a:lnSpc>
                          <a:spcPct val="115000"/>
                        </a:lnSpc>
                        <a:spcAft>
                          <a:spcPts val="0"/>
                        </a:spcAft>
                      </a:pPr>
                      <a:r>
                        <a:rPr lang="es-EC" sz="1200">
                          <a:latin typeface="Arial"/>
                          <a:ea typeface="Times New Roman"/>
                          <a:cs typeface="Times New Roman"/>
                        </a:rPr>
                        <a:t>360</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6,28</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4,54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40,93</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a:latin typeface="Arial"/>
                          <a:ea typeface="Times New Roman"/>
                          <a:cs typeface="Times New Roman"/>
                        </a:rPr>
                        <a:t>47,54</a:t>
                      </a:r>
                      <a:endParaRPr lang="es-EC" sz="120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EC" sz="1200" dirty="0">
                          <a:latin typeface="Arial"/>
                          <a:ea typeface="Times New Roman"/>
                          <a:cs typeface="Times New Roman"/>
                        </a:rPr>
                        <a:t>0,09</a:t>
                      </a:r>
                      <a:endParaRPr lang="es-EC" sz="1200" dirty="0">
                        <a:latin typeface="Calibri"/>
                        <a:ea typeface="Times New Roman"/>
                        <a:cs typeface="Times New Roman"/>
                      </a:endParaRPr>
                    </a:p>
                  </a:txBody>
                  <a:tcPr marL="31691" marR="316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8" name="7 Gráfico"/>
          <p:cNvGraphicFramePr/>
          <p:nvPr/>
        </p:nvGraphicFramePr>
        <p:xfrm>
          <a:off x="3923928" y="1556792"/>
          <a:ext cx="522007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2108444" y="223577"/>
            <a:ext cx="5391284" cy="369332"/>
          </a:xfrm>
          <a:prstGeom prst="rect">
            <a:avLst/>
          </a:prstGeom>
          <a:noFill/>
        </p:spPr>
        <p:txBody>
          <a:bodyPr wrap="none" rtlCol="0">
            <a:spAutoFit/>
          </a:bodyPr>
          <a:lstStyle/>
          <a:p>
            <a:r>
              <a:rPr lang="es-EC" b="1" dirty="0" smtClean="0">
                <a:latin typeface="Arial" pitchFamily="34" charset="0"/>
                <a:cs typeface="Arial" pitchFamily="34" charset="0"/>
              </a:rPr>
              <a:t>DIAGRAMA PRESION - VOLUMEN PROTOTIPO </a:t>
            </a:r>
            <a:endParaRPr lang="es-EC" b="1" dirty="0">
              <a:latin typeface="Arial" pitchFamily="34" charset="0"/>
              <a:cs typeface="Arial" pitchFamily="34" charset="0"/>
            </a:endParaRPr>
          </a:p>
        </p:txBody>
      </p:sp>
    </p:spTree>
    <p:extLst>
      <p:ext uri="{BB962C8B-B14F-4D97-AF65-F5344CB8AC3E}">
        <p14:creationId xmlns:p14="http://schemas.microsoft.com/office/powerpoint/2010/main" xmlns="" val="1117899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7 CuadroTexto"/>
          <p:cNvSpPr txBox="1"/>
          <p:nvPr/>
        </p:nvSpPr>
        <p:spPr>
          <a:xfrm>
            <a:off x="2627784" y="332656"/>
            <a:ext cx="3469219" cy="461665"/>
          </a:xfrm>
          <a:prstGeom prst="rect">
            <a:avLst/>
          </a:prstGeom>
          <a:noFill/>
        </p:spPr>
        <p:txBody>
          <a:bodyPr wrap="none" rtlCol="0">
            <a:spAutoFit/>
          </a:bodyPr>
          <a:lstStyle/>
          <a:p>
            <a:r>
              <a:rPr lang="es-EC" sz="2400" b="1" dirty="0" smtClean="0">
                <a:latin typeface="Arial" pitchFamily="34" charset="0"/>
                <a:cs typeface="Arial" pitchFamily="34" charset="0"/>
              </a:rPr>
              <a:t>ECUACION DE BEALE</a:t>
            </a:r>
            <a:endParaRPr lang="es-EC" sz="2400" b="1" dirty="0">
              <a:latin typeface="Arial" pitchFamily="34" charset="0"/>
              <a:cs typeface="Arial" pitchFamily="34" charset="0"/>
            </a:endParaRPr>
          </a:p>
        </p:txBody>
      </p:sp>
      <p:sp>
        <p:nvSpPr>
          <p:cNvPr id="9" name="8 CuadroTexto"/>
          <p:cNvSpPr txBox="1"/>
          <p:nvPr/>
        </p:nvSpPr>
        <p:spPr>
          <a:xfrm>
            <a:off x="467544" y="1052736"/>
            <a:ext cx="6925935" cy="369332"/>
          </a:xfrm>
          <a:prstGeom prst="rect">
            <a:avLst/>
          </a:prstGeom>
          <a:noFill/>
        </p:spPr>
        <p:txBody>
          <a:bodyPr wrap="none" rtlCol="0">
            <a:spAutoFit/>
          </a:bodyPr>
          <a:lstStyle/>
          <a:p>
            <a:r>
              <a:rPr lang="es-EC" b="1" dirty="0" smtClean="0">
                <a:latin typeface="Arial" pitchFamily="34" charset="0"/>
                <a:cs typeface="Arial" pitchFamily="34" charset="0"/>
              </a:rPr>
              <a:t>PARAMETROS Y VARIABLES PARA LA ECUACION DE BEALE</a:t>
            </a:r>
            <a:endParaRPr lang="es-EC" b="1" dirty="0">
              <a:latin typeface="Arial" pitchFamily="34" charset="0"/>
              <a:cs typeface="Arial" pitchFamily="34" charset="0"/>
            </a:endParaRPr>
          </a:p>
        </p:txBody>
      </p:sp>
      <p:sp>
        <p:nvSpPr>
          <p:cNvPr id="10" name="9 Rectángulo"/>
          <p:cNvSpPr/>
          <p:nvPr/>
        </p:nvSpPr>
        <p:spPr>
          <a:xfrm>
            <a:off x="490124" y="1737879"/>
            <a:ext cx="2599814" cy="369332"/>
          </a:xfrm>
          <a:prstGeom prst="rect">
            <a:avLst/>
          </a:prstGeom>
        </p:spPr>
        <p:txBody>
          <a:bodyPr wrap="none">
            <a:spAutoFit/>
          </a:bodyPr>
          <a:lstStyle/>
          <a:p>
            <a:r>
              <a:rPr lang="es-EC" b="1" dirty="0" smtClean="0">
                <a:latin typeface="Arial" pitchFamily="34" charset="0"/>
                <a:cs typeface="Arial" pitchFamily="34" charset="0"/>
              </a:rPr>
              <a:t>PRESION MEDIA (Pm)</a:t>
            </a:r>
            <a:endParaRPr lang="es-EC" dirty="0">
              <a:latin typeface="Arial" pitchFamily="34" charset="0"/>
              <a:cs typeface="Arial" pitchFamily="34" charset="0"/>
            </a:endParaRPr>
          </a:p>
        </p:txBody>
      </p:sp>
      <p:graphicFrame>
        <p:nvGraphicFramePr>
          <p:cNvPr id="133121" name="Object 1"/>
          <p:cNvGraphicFramePr>
            <a:graphicFrameLocks noChangeAspect="1"/>
          </p:cNvGraphicFramePr>
          <p:nvPr/>
        </p:nvGraphicFramePr>
        <p:xfrm>
          <a:off x="537418" y="2420888"/>
          <a:ext cx="3134405" cy="792088"/>
        </p:xfrm>
        <a:graphic>
          <a:graphicData uri="http://schemas.openxmlformats.org/presentationml/2006/ole">
            <p:oleObj spid="_x0000_s133121" name="Mathcad" r:id="rId4" imgW="2638440" imgH="666720" progId="Mathcad">
              <p:link updateAutomatic="1"/>
            </p:oleObj>
          </a:graphicData>
        </a:graphic>
      </p:graphicFrame>
      <p:graphicFrame>
        <p:nvGraphicFramePr>
          <p:cNvPr id="133122" name="Object 2"/>
          <p:cNvGraphicFramePr>
            <a:graphicFrameLocks noChangeAspect="1"/>
          </p:cNvGraphicFramePr>
          <p:nvPr/>
        </p:nvGraphicFramePr>
        <p:xfrm>
          <a:off x="5184068" y="2636912"/>
          <a:ext cx="1524186" cy="338708"/>
        </p:xfrm>
        <a:graphic>
          <a:graphicData uri="http://schemas.openxmlformats.org/presentationml/2006/ole">
            <p:oleObj spid="_x0000_s133122" name="Mathcad" r:id="rId5" imgW="1200240" imgH="266760" progId="Mathcad">
              <p:link updateAutomatic="1"/>
            </p:oleObj>
          </a:graphicData>
        </a:graphic>
      </p:graphicFrame>
      <p:sp>
        <p:nvSpPr>
          <p:cNvPr id="13" name="12 Rectángulo"/>
          <p:cNvSpPr/>
          <p:nvPr/>
        </p:nvSpPr>
        <p:spPr>
          <a:xfrm>
            <a:off x="539552" y="3550436"/>
            <a:ext cx="2074029" cy="369332"/>
          </a:xfrm>
          <a:prstGeom prst="rect">
            <a:avLst/>
          </a:prstGeom>
        </p:spPr>
        <p:txBody>
          <a:bodyPr wrap="none">
            <a:spAutoFit/>
          </a:bodyPr>
          <a:lstStyle/>
          <a:p>
            <a:r>
              <a:rPr lang="es-EC" b="1" dirty="0" smtClean="0">
                <a:latin typeface="Arial" pitchFamily="34" charset="0"/>
                <a:cs typeface="Arial" pitchFamily="34" charset="0"/>
              </a:rPr>
              <a:t>FRECUENCIA (N)</a:t>
            </a:r>
            <a:endParaRPr lang="es-EC" dirty="0">
              <a:latin typeface="Arial" pitchFamily="34" charset="0"/>
              <a:cs typeface="Arial" pitchFamily="34" charset="0"/>
            </a:endParaRPr>
          </a:p>
        </p:txBody>
      </p:sp>
      <p:graphicFrame>
        <p:nvGraphicFramePr>
          <p:cNvPr id="133123" name="Object 3"/>
          <p:cNvGraphicFramePr>
            <a:graphicFrameLocks noChangeAspect="1"/>
          </p:cNvGraphicFramePr>
          <p:nvPr/>
        </p:nvGraphicFramePr>
        <p:xfrm>
          <a:off x="3779912" y="4077072"/>
          <a:ext cx="1512168" cy="1083720"/>
        </p:xfrm>
        <a:graphic>
          <a:graphicData uri="http://schemas.openxmlformats.org/presentationml/2006/ole">
            <p:oleObj spid="_x0000_s133123" name="Mathcad" r:id="rId6" imgW="1143000" imgH="819000" progId="Mathcad">
              <p:link updateAutomatic="1"/>
            </p:oleObj>
          </a:graphicData>
        </a:graphic>
      </p:graphicFrame>
    </p:spTree>
    <p:extLst>
      <p:ext uri="{BB962C8B-B14F-4D97-AF65-F5344CB8AC3E}">
        <p14:creationId xmlns:p14="http://schemas.microsoft.com/office/powerpoint/2010/main" xmlns="" val="2427940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Rectángulo"/>
          <p:cNvSpPr/>
          <p:nvPr/>
        </p:nvSpPr>
        <p:spPr>
          <a:xfrm>
            <a:off x="467544" y="476672"/>
            <a:ext cx="5544616" cy="369332"/>
          </a:xfrm>
          <a:prstGeom prst="rect">
            <a:avLst/>
          </a:prstGeom>
        </p:spPr>
        <p:txBody>
          <a:bodyPr wrap="square">
            <a:spAutoFit/>
          </a:bodyPr>
          <a:lstStyle/>
          <a:p>
            <a:r>
              <a:rPr lang="es-EC" b="1" dirty="0" smtClean="0">
                <a:latin typeface="Arial" pitchFamily="34" charset="0"/>
                <a:cs typeface="Arial" pitchFamily="34" charset="0"/>
              </a:rPr>
              <a:t>POTENCIA SEGUN BEALE Y SCHMIDT (</a:t>
            </a:r>
            <a:r>
              <a:rPr lang="es-EC" b="1" dirty="0" err="1" smtClean="0">
                <a:latin typeface="Arial" pitchFamily="34" charset="0"/>
                <a:cs typeface="Arial" pitchFamily="34" charset="0"/>
              </a:rPr>
              <a:t>Pw</a:t>
            </a:r>
            <a:r>
              <a:rPr lang="es-EC" b="1" dirty="0" smtClean="0">
                <a:latin typeface="Arial" pitchFamily="34" charset="0"/>
                <a:cs typeface="Arial" pitchFamily="34" charset="0"/>
              </a:rPr>
              <a:t>)</a:t>
            </a:r>
            <a:endParaRPr lang="es-EC" dirty="0">
              <a:latin typeface="Arial" pitchFamily="34" charset="0"/>
              <a:cs typeface="Arial" pitchFamily="34" charset="0"/>
            </a:endParaRPr>
          </a:p>
        </p:txBody>
      </p:sp>
      <p:graphicFrame>
        <p:nvGraphicFramePr>
          <p:cNvPr id="132097" name="Object 1"/>
          <p:cNvGraphicFramePr>
            <a:graphicFrameLocks noChangeAspect="1"/>
          </p:cNvGraphicFramePr>
          <p:nvPr/>
        </p:nvGraphicFramePr>
        <p:xfrm>
          <a:off x="1403648" y="1700808"/>
          <a:ext cx="2082916" cy="410716"/>
        </p:xfrm>
        <a:graphic>
          <a:graphicData uri="http://schemas.openxmlformats.org/presentationml/2006/ole">
            <p:oleObj spid="_x0000_s132097" name="Mathcad" r:id="rId4" imgW="1352520" imgH="266760" progId="Mathcad">
              <p:link updateAutomatic="1"/>
            </p:oleObj>
          </a:graphicData>
        </a:graphic>
      </p:graphicFrame>
      <p:graphicFrame>
        <p:nvGraphicFramePr>
          <p:cNvPr id="132098" name="Object 2"/>
          <p:cNvGraphicFramePr>
            <a:graphicFrameLocks noChangeAspect="1"/>
          </p:cNvGraphicFramePr>
          <p:nvPr/>
        </p:nvGraphicFramePr>
        <p:xfrm>
          <a:off x="1835696" y="2348880"/>
          <a:ext cx="1642864" cy="410716"/>
        </p:xfrm>
        <a:graphic>
          <a:graphicData uri="http://schemas.openxmlformats.org/presentationml/2006/ole">
            <p:oleObj spid="_x0000_s132098" name="Mathcad" r:id="rId5" imgW="1066680" imgH="266760" progId="Mathcad">
              <p:link updateAutomatic="1"/>
            </p:oleObj>
          </a:graphicData>
        </a:graphic>
      </p:graphicFrame>
      <p:sp>
        <p:nvSpPr>
          <p:cNvPr id="10" name="9 Rectángulo"/>
          <p:cNvSpPr/>
          <p:nvPr/>
        </p:nvSpPr>
        <p:spPr>
          <a:xfrm>
            <a:off x="5076056" y="4509120"/>
            <a:ext cx="3895105" cy="369332"/>
          </a:xfrm>
          <a:prstGeom prst="rect">
            <a:avLst/>
          </a:prstGeom>
        </p:spPr>
        <p:txBody>
          <a:bodyPr wrap="none">
            <a:spAutoFit/>
          </a:bodyPr>
          <a:lstStyle/>
          <a:p>
            <a:r>
              <a:rPr lang="es-EC" b="1" dirty="0" smtClean="0">
                <a:latin typeface="Arial" pitchFamily="34" charset="0"/>
                <a:cs typeface="Arial" pitchFamily="34" charset="0"/>
              </a:rPr>
              <a:t>EFICIENCIA TERMICA DEL CICLO</a:t>
            </a:r>
            <a:endParaRPr lang="es-EC" dirty="0">
              <a:latin typeface="Arial" pitchFamily="34" charset="0"/>
              <a:cs typeface="Arial" pitchFamily="34" charset="0"/>
            </a:endParaRPr>
          </a:p>
        </p:txBody>
      </p:sp>
      <p:graphicFrame>
        <p:nvGraphicFramePr>
          <p:cNvPr id="132099" name="Object 3"/>
          <p:cNvGraphicFramePr>
            <a:graphicFrameLocks noChangeAspect="1"/>
          </p:cNvGraphicFramePr>
          <p:nvPr/>
        </p:nvGraphicFramePr>
        <p:xfrm>
          <a:off x="827584" y="4365104"/>
          <a:ext cx="2522565" cy="1082799"/>
        </p:xfrm>
        <a:graphic>
          <a:graphicData uri="http://schemas.openxmlformats.org/presentationml/2006/ole">
            <p:oleObj spid="_x0000_s132099" name="Mathcad" r:id="rId6" imgW="2019240" imgH="866880" progId="Mathcad">
              <p:link updateAutomatic="1"/>
            </p:oleObj>
          </a:graphicData>
        </a:graphic>
      </p:graphicFrame>
      <p:graphicFrame>
        <p:nvGraphicFramePr>
          <p:cNvPr id="132100" name="Object 4"/>
          <p:cNvGraphicFramePr>
            <a:graphicFrameLocks noChangeAspect="1"/>
          </p:cNvGraphicFramePr>
          <p:nvPr/>
        </p:nvGraphicFramePr>
        <p:xfrm>
          <a:off x="3851920" y="4365104"/>
          <a:ext cx="1316533" cy="1496690"/>
        </p:xfrm>
        <a:graphic>
          <a:graphicData uri="http://schemas.openxmlformats.org/presentationml/2006/ole">
            <p:oleObj spid="_x0000_s132100" name="Mathcad" r:id="rId7" imgW="905040" imgH="1028880" progId="Mathcad">
              <p:link updateAutomatic="1"/>
            </p:oleObj>
          </a:graphicData>
        </a:graphic>
      </p:graphicFrame>
      <p:pic>
        <p:nvPicPr>
          <p:cNvPr id="11" name="10 Imagen"/>
          <p:cNvPicPr/>
          <p:nvPr/>
        </p:nvPicPr>
        <p:blipFill>
          <a:blip r:embed="rId8" cstate="print"/>
          <a:srcRect/>
          <a:stretch>
            <a:fillRect/>
          </a:stretch>
        </p:blipFill>
        <p:spPr bwMode="auto">
          <a:xfrm>
            <a:off x="4067944" y="1124744"/>
            <a:ext cx="4248472" cy="2952328"/>
          </a:xfrm>
          <a:prstGeom prst="rect">
            <a:avLst/>
          </a:prstGeom>
          <a:noFill/>
          <a:ln w="9525">
            <a:noFill/>
            <a:miter lim="800000"/>
            <a:headEnd/>
            <a:tailEnd/>
          </a:ln>
        </p:spPr>
      </p:pic>
    </p:spTree>
    <p:extLst>
      <p:ext uri="{BB962C8B-B14F-4D97-AF65-F5344CB8AC3E}">
        <p14:creationId xmlns:p14="http://schemas.microsoft.com/office/powerpoint/2010/main" xmlns="" val="1199436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1"/>
          <p:cNvSpPr>
            <a:spLocks noChangeArrowheads="1"/>
          </p:cNvSpPr>
          <p:nvPr/>
        </p:nvSpPr>
        <p:spPr bwMode="auto">
          <a:xfrm>
            <a:off x="2273300" y="3364598"/>
            <a:ext cx="54694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58775" algn="l" defTabSz="914400" rtl="0" eaLnBrk="0" fontAlgn="base" latinLnBrk="0" hangingPunct="0">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cs typeface="Arial" pitchFamily="34" charset="0"/>
              </a:rPr>
              <a:t/>
            </a:r>
            <a:br>
              <a:rPr kumimoji="0" lang="es-ES" sz="1800" b="0" i="0" u="none" strike="noStrike" cap="none" normalizeH="0" baseline="0" dirty="0" smtClean="0">
                <a:ln>
                  <a:noFill/>
                </a:ln>
                <a:solidFill>
                  <a:schemeClr val="tx1"/>
                </a:solidFill>
                <a:effectLst/>
                <a:latin typeface="Arial" pitchFamily="34" charset="0"/>
                <a:cs typeface="Arial" pitchFamily="34" charset="0"/>
              </a:rPr>
            </a:b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1403648" y="260648"/>
            <a:ext cx="6535572" cy="461665"/>
          </a:xfrm>
          <a:prstGeom prst="rect">
            <a:avLst/>
          </a:prstGeom>
          <a:noFill/>
        </p:spPr>
        <p:txBody>
          <a:bodyPr wrap="none" rtlCol="0">
            <a:spAutoFit/>
          </a:bodyPr>
          <a:lstStyle/>
          <a:p>
            <a:r>
              <a:rPr lang="es-EC" sz="2400" b="1" dirty="0" smtClean="0">
                <a:latin typeface="Arial" pitchFamily="34" charset="0"/>
                <a:cs typeface="Arial" pitchFamily="34" charset="0"/>
              </a:rPr>
              <a:t>ANALISIS DE TRANSFERENCIA DE CALOR</a:t>
            </a:r>
            <a:endParaRPr lang="es-EC" sz="2400" b="1" dirty="0">
              <a:latin typeface="Arial" pitchFamily="34" charset="0"/>
              <a:cs typeface="Arial" pitchFamily="34" charset="0"/>
            </a:endParaRPr>
          </a:p>
        </p:txBody>
      </p:sp>
      <p:pic>
        <p:nvPicPr>
          <p:cNvPr id="11" name="10 Imagen"/>
          <p:cNvPicPr/>
          <p:nvPr/>
        </p:nvPicPr>
        <p:blipFill>
          <a:blip r:embed="rId3" cstate="print"/>
          <a:srcRect/>
          <a:stretch>
            <a:fillRect/>
          </a:stretch>
        </p:blipFill>
        <p:spPr bwMode="auto">
          <a:xfrm>
            <a:off x="39594" y="690562"/>
            <a:ext cx="3924300" cy="5476875"/>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3463657" y="1709737"/>
            <a:ext cx="5553075" cy="3438525"/>
          </a:xfrm>
          <a:prstGeom prst="rect">
            <a:avLst/>
          </a:prstGeom>
          <a:noFill/>
          <a:ln w="9525">
            <a:noFill/>
            <a:miter lim="800000"/>
            <a:headEnd/>
            <a:tailEnd/>
          </a:ln>
        </p:spPr>
      </p:pic>
    </p:spTree>
    <p:extLst>
      <p:ext uri="{BB962C8B-B14F-4D97-AF65-F5344CB8AC3E}">
        <p14:creationId xmlns:p14="http://schemas.microsoft.com/office/powerpoint/2010/main" xmlns="" val="1884093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Marcador de contenido"/>
          <p:cNvSpPr>
            <a:spLocks noGrp="1"/>
          </p:cNvSpPr>
          <p:nvPr>
            <p:ph sz="quarter" idx="1"/>
          </p:nvPr>
        </p:nvSpPr>
        <p:spPr>
          <a:xfrm>
            <a:off x="467544" y="332656"/>
            <a:ext cx="8219256" cy="5623520"/>
          </a:xfrm>
        </p:spPr>
        <p:txBody>
          <a:bodyPr>
            <a:normAutofit/>
          </a:bodyPr>
          <a:lstStyle/>
          <a:p>
            <a:pPr>
              <a:buNone/>
            </a:pPr>
            <a:endParaRPr lang="es-EC" b="1" dirty="0" smtClean="0">
              <a:latin typeface="Arial" pitchFamily="34" charset="0"/>
              <a:cs typeface="Arial" pitchFamily="34" charset="0"/>
            </a:endParaRPr>
          </a:p>
          <a:p>
            <a:pPr>
              <a:lnSpc>
                <a:spcPct val="150000"/>
              </a:lnSpc>
              <a:spcBef>
                <a:spcPts val="0"/>
              </a:spcBef>
              <a:buNone/>
            </a:pPr>
            <a:r>
              <a:rPr lang="es-EC" b="1" dirty="0" smtClean="0">
                <a:latin typeface="Arial" pitchFamily="34" charset="0"/>
                <a:cs typeface="Arial" pitchFamily="34" charset="0"/>
              </a:rPr>
              <a:t>	DEFINICION DEL PROBLEMA</a:t>
            </a:r>
          </a:p>
          <a:p>
            <a:pPr>
              <a:lnSpc>
                <a:spcPct val="150000"/>
              </a:lnSpc>
              <a:spcBef>
                <a:spcPts val="0"/>
              </a:spcBef>
              <a:buNone/>
            </a:pPr>
            <a:endParaRPr lang="es-EC" sz="2000" dirty="0" smtClean="0"/>
          </a:p>
          <a:p>
            <a:pPr algn="just">
              <a:lnSpc>
                <a:spcPct val="150000"/>
              </a:lnSpc>
              <a:spcBef>
                <a:spcPts val="0"/>
              </a:spcBef>
              <a:buNone/>
            </a:pPr>
            <a:r>
              <a:rPr lang="es-EC" sz="2000" dirty="0" smtClean="0"/>
              <a:t>	</a:t>
            </a:r>
            <a:r>
              <a:rPr lang="es-EC" sz="2000" dirty="0" smtClean="0">
                <a:latin typeface="Arial" pitchFamily="34" charset="0"/>
                <a:cs typeface="Arial" pitchFamily="34" charset="0"/>
              </a:rPr>
              <a:t>La existencia de un prototipo de Motor Stirling Tipo Beta construido en los talleres TESUD para el DECEM, que carece de un estudio previo relacionado con un  análisis térmico, mecánico y simulaciones, del cual también se desconoce la potencia que este genera y al solo contar con información como planos del conjunto, material de los elementos, temperaturas del foco frio y caliente, fluido de trabajo, revoluciones, y con el dimensionamiento </a:t>
            </a:r>
            <a:r>
              <a:rPr lang="es-EC" sz="2000" dirty="0" smtClean="0">
                <a:latin typeface="Arial" pitchFamily="34" charset="0"/>
                <a:cs typeface="Arial" pitchFamily="34" charset="0"/>
              </a:rPr>
              <a:t>deducido respectivo </a:t>
            </a:r>
            <a:r>
              <a:rPr lang="es-EC" sz="2000" dirty="0" smtClean="0">
                <a:latin typeface="Arial" pitchFamily="34" charset="0"/>
                <a:cs typeface="Arial" pitchFamily="34" charset="0"/>
              </a:rPr>
              <a:t>comprobar si logra producir 70 We</a:t>
            </a:r>
            <a:endParaRPr lang="es-EC" sz="2000" dirty="0">
              <a:latin typeface="Arial" pitchFamily="34" charset="0"/>
              <a:cs typeface="Arial" pitchFamily="34" charset="0"/>
            </a:endParaRPr>
          </a:p>
        </p:txBody>
      </p:sp>
    </p:spTree>
    <p:extLst>
      <p:ext uri="{BB962C8B-B14F-4D97-AF65-F5344CB8AC3E}">
        <p14:creationId xmlns:p14="http://schemas.microsoft.com/office/powerpoint/2010/main" xmlns="" val="1849861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1052591" y="188640"/>
            <a:ext cx="7560840" cy="369332"/>
          </a:xfrm>
          <a:prstGeom prst="rect">
            <a:avLst/>
          </a:prstGeom>
        </p:spPr>
        <p:txBody>
          <a:bodyPr wrap="square">
            <a:spAutoFit/>
          </a:bodyPr>
          <a:lstStyle/>
          <a:p>
            <a:r>
              <a:rPr lang="es-EC" b="1" dirty="0" smtClean="0">
                <a:latin typeface="Arial" pitchFamily="34" charset="0"/>
                <a:cs typeface="Arial" pitchFamily="34" charset="0"/>
              </a:rPr>
              <a:t>CALCULO DE TRANSERENCIA DE CALOR EN LAS ALETAS</a:t>
            </a:r>
            <a:endParaRPr lang="es-EC" dirty="0">
              <a:latin typeface="Arial" pitchFamily="34" charset="0"/>
              <a:cs typeface="Arial" pitchFamily="34" charset="0"/>
            </a:endParaRPr>
          </a:p>
        </p:txBody>
      </p:sp>
      <p:sp>
        <p:nvSpPr>
          <p:cNvPr id="248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88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55576" y="3854778"/>
            <a:ext cx="2304256" cy="387270"/>
          </a:xfrm>
          <a:prstGeom prst="rect">
            <a:avLst/>
          </a:prstGeom>
          <a:noFill/>
        </p:spPr>
      </p:pic>
      <p:sp>
        <p:nvSpPr>
          <p:cNvPr id="248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883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1754" y="3924575"/>
            <a:ext cx="1298278" cy="218031"/>
          </a:xfrm>
          <a:prstGeom prst="rect">
            <a:avLst/>
          </a:prstGeom>
          <a:noFill/>
        </p:spPr>
      </p:pic>
      <p:sp>
        <p:nvSpPr>
          <p:cNvPr id="2488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883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40518" y="3737520"/>
            <a:ext cx="1059674" cy="432520"/>
          </a:xfrm>
          <a:prstGeom prst="rect">
            <a:avLst/>
          </a:prstGeom>
          <a:noFill/>
        </p:spPr>
      </p:pic>
      <p:sp>
        <p:nvSpPr>
          <p:cNvPr id="248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8839"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60232" y="3933056"/>
            <a:ext cx="2209800" cy="209550"/>
          </a:xfrm>
          <a:prstGeom prst="rect">
            <a:avLst/>
          </a:prstGeom>
          <a:noFill/>
        </p:spPr>
      </p:pic>
      <p:sp>
        <p:nvSpPr>
          <p:cNvPr id="2488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88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884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3848" y="4869160"/>
            <a:ext cx="781050" cy="209550"/>
          </a:xfrm>
          <a:prstGeom prst="rect">
            <a:avLst/>
          </a:prstGeom>
          <a:noFill/>
        </p:spPr>
      </p:pic>
      <p:sp>
        <p:nvSpPr>
          <p:cNvPr id="2488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8845"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04048" y="4725144"/>
            <a:ext cx="1057275" cy="504825"/>
          </a:xfrm>
          <a:prstGeom prst="rect">
            <a:avLst/>
          </a:prstGeom>
          <a:noFill/>
        </p:spPr>
      </p:pic>
      <p:pic>
        <p:nvPicPr>
          <p:cNvPr id="2" name="Picture 1"/>
          <p:cNvPicPr>
            <a:picLocks noChangeAspect="1" noChangeArrowheads="1"/>
          </p:cNvPicPr>
          <p:nvPr/>
        </p:nvPicPr>
        <p:blipFill>
          <a:blip r:embed="rId9" cstate="print"/>
          <a:srcRect/>
          <a:stretch>
            <a:fillRect/>
          </a:stretch>
        </p:blipFill>
        <p:spPr bwMode="auto">
          <a:xfrm>
            <a:off x="2440742" y="692696"/>
            <a:ext cx="4147482" cy="2862548"/>
          </a:xfrm>
          <a:prstGeom prst="rect">
            <a:avLst/>
          </a:prstGeom>
          <a:noFill/>
          <a:ln w="9525">
            <a:noFill/>
            <a:miter lim="800000"/>
            <a:headEnd/>
            <a:tailEnd/>
          </a:ln>
        </p:spPr>
      </p:pic>
      <p:pic>
        <p:nvPicPr>
          <p:cNvPr id="312322" name="Picture 2"/>
          <p:cNvPicPr>
            <a:picLocks noChangeAspect="1" noChangeArrowheads="1"/>
          </p:cNvPicPr>
          <p:nvPr/>
        </p:nvPicPr>
        <p:blipFill>
          <a:blip r:embed="rId10" cstate="print"/>
          <a:srcRect/>
          <a:stretch>
            <a:fillRect/>
          </a:stretch>
        </p:blipFill>
        <p:spPr bwMode="auto">
          <a:xfrm>
            <a:off x="1187624" y="4797152"/>
            <a:ext cx="876300" cy="504825"/>
          </a:xfrm>
          <a:prstGeom prst="rect">
            <a:avLst/>
          </a:prstGeom>
          <a:noFill/>
          <a:ln w="9525">
            <a:noFill/>
            <a:miter lim="800000"/>
            <a:headEnd/>
            <a:tailEnd/>
          </a:ln>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61" name="Rectangle 1"/>
          <p:cNvSpPr>
            <a:spLocks noChangeArrowheads="1"/>
          </p:cNvSpPr>
          <p:nvPr/>
        </p:nvSpPr>
        <p:spPr bwMode="auto">
          <a:xfrm>
            <a:off x="-180528" y="1124744"/>
            <a:ext cx="7776864" cy="682198"/>
          </a:xfrm>
          <a:prstGeom prst="rect">
            <a:avLst/>
          </a:prstGeom>
          <a:noFill/>
          <a:ln w="9525">
            <a:noFill/>
            <a:miter lim="800000"/>
            <a:headEnd/>
            <a:tailEnd/>
          </a:ln>
          <a:effectLst/>
        </p:spPr>
        <p:txBody>
          <a:bodyPr vert="horz" wrap="square" lIns="269790" tIns="126960" rIns="91440" bIns="0" numCol="1" anchor="ctr" anchorCtr="0" compatLnSpc="1">
            <a:prstTxWarp prst="textNoShape">
              <a:avLst/>
            </a:prstTxWarp>
            <a:spAutoFit/>
          </a:bodyPr>
          <a:lstStyle/>
          <a:p>
            <a:pPr lvl="1" fontAlgn="base">
              <a:spcBef>
                <a:spcPct val="0"/>
              </a:spcBef>
              <a:spcAft>
                <a:spcPct val="0"/>
              </a:spcAf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a:t>
            </a:r>
            <a:r>
              <a:rPr kumimoji="0" 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ESISTENCIAS TERMICAS EN PARALELO ZONA INTERNA</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6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76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16417" y="1863583"/>
            <a:ext cx="1428750" cy="438150"/>
          </a:xfrm>
          <a:prstGeom prst="rect">
            <a:avLst/>
          </a:prstGeom>
          <a:noFill/>
        </p:spPr>
      </p:pic>
      <p:sp>
        <p:nvSpPr>
          <p:cNvPr id="24576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766" name="Rectangle 6"/>
          <p:cNvSpPr>
            <a:spLocks noChangeArrowheads="1"/>
          </p:cNvSpPr>
          <p:nvPr/>
        </p:nvSpPr>
        <p:spPr bwMode="auto">
          <a:xfrm>
            <a:off x="323528" y="2636912"/>
            <a:ext cx="7637850" cy="682198"/>
          </a:xfrm>
          <a:prstGeom prst="rect">
            <a:avLst/>
          </a:prstGeom>
          <a:noFill/>
          <a:ln w="9525">
            <a:noFill/>
            <a:miter lim="800000"/>
            <a:headEnd/>
            <a:tailEnd/>
          </a:ln>
          <a:effectLst/>
        </p:spPr>
        <p:txBody>
          <a:bodyPr vert="horz" wrap="square" lIns="26979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a:t>
            </a:r>
            <a:r>
              <a:rPr kumimoji="0" lang="es-EC" b="1" i="0" u="none" strike="noStrike" cap="none" normalizeH="0" baseline="0" dirty="0" smtClean="0" bmk="">
                <a:ln>
                  <a:noFill/>
                </a:ln>
                <a:solidFill>
                  <a:schemeClr val="tx1"/>
                </a:solidFill>
                <a:effectLst/>
                <a:latin typeface="Arial" pitchFamily="34" charset="0"/>
                <a:ea typeface="Times New Roman" pitchFamily="18" charset="0"/>
                <a:cs typeface="Times New Roman" pitchFamily="18" charset="0"/>
              </a:rPr>
              <a:t>ESISTENCIAS TERMICAS EN PARALELO ZONA EXTERNA</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76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8425" y="3375751"/>
            <a:ext cx="1504950" cy="438150"/>
          </a:xfrm>
          <a:prstGeom prst="rect">
            <a:avLst/>
          </a:prstGeom>
          <a:noFill/>
        </p:spPr>
      </p:pic>
      <p:sp>
        <p:nvSpPr>
          <p:cNvPr id="2457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771" name="Rectangle 11"/>
          <p:cNvSpPr>
            <a:spLocks noChangeArrowheads="1"/>
          </p:cNvSpPr>
          <p:nvPr/>
        </p:nvSpPr>
        <p:spPr bwMode="auto">
          <a:xfrm>
            <a:off x="323528" y="4221088"/>
            <a:ext cx="6768752" cy="682198"/>
          </a:xfrm>
          <a:prstGeom prst="rect">
            <a:avLst/>
          </a:prstGeom>
          <a:noFill/>
          <a:ln w="9525">
            <a:noFill/>
            <a:miter lim="800000"/>
            <a:headEnd/>
            <a:tailEnd/>
          </a:ln>
          <a:effectLst/>
        </p:spPr>
        <p:txBody>
          <a:bodyPr vert="horz" wrap="square" lIns="26979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t>
            </a:r>
            <a:r>
              <a:rPr kumimoji="0" lang="es-EC" b="1" i="0" u="none" strike="noStrike" cap="none" normalizeH="0" baseline="0" dirty="0" smtClean="0" bmk="">
                <a:ln>
                  <a:noFill/>
                </a:ln>
                <a:solidFill>
                  <a:schemeClr val="tx1"/>
                </a:solidFill>
                <a:effectLst/>
                <a:latin typeface="Arial" pitchFamily="34" charset="0"/>
                <a:ea typeface="Times New Roman" pitchFamily="18" charset="0"/>
                <a:cs typeface="Arial" pitchFamily="34" charset="0"/>
              </a:rPr>
              <a:t>ESISTENCIAS TERMICA DE CONDUCCION</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7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7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 name="28 CuadroTexto"/>
          <p:cNvSpPr txBox="1"/>
          <p:nvPr/>
        </p:nvSpPr>
        <p:spPr>
          <a:xfrm>
            <a:off x="418116" y="260648"/>
            <a:ext cx="8698279" cy="461665"/>
          </a:xfrm>
          <a:prstGeom prst="rect">
            <a:avLst/>
          </a:prstGeom>
          <a:noFill/>
        </p:spPr>
        <p:txBody>
          <a:bodyPr wrap="none" rtlCol="0">
            <a:spAutoFit/>
          </a:bodyPr>
          <a:lstStyle/>
          <a:p>
            <a:r>
              <a:rPr lang="es-EC" sz="2400" b="1" dirty="0" smtClean="0">
                <a:latin typeface="Arial" pitchFamily="34" charset="0"/>
                <a:cs typeface="Arial" pitchFamily="34" charset="0"/>
              </a:rPr>
              <a:t>RESISTENCIA EQUIVALENTE EN LA BASE DEL CILINDRO</a:t>
            </a:r>
            <a:endParaRPr lang="es-EC" sz="2400" b="1" dirty="0">
              <a:latin typeface="Arial" pitchFamily="34" charset="0"/>
              <a:cs typeface="Arial" pitchFamily="34" charset="0"/>
            </a:endParaRPr>
          </a:p>
        </p:txBody>
      </p:sp>
      <p:sp>
        <p:nvSpPr>
          <p:cNvPr id="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20072" y="1844824"/>
            <a:ext cx="1671592" cy="443483"/>
          </a:xfrm>
          <a:prstGeom prst="rect">
            <a:avLst/>
          </a:prstGeom>
          <a:noFill/>
        </p:spPr>
      </p:pic>
      <p:sp>
        <p:nvSpPr>
          <p:cNvPr id="6"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92080" y="3399798"/>
            <a:ext cx="1224136" cy="472686"/>
          </a:xfrm>
          <a:prstGeom prst="rect">
            <a:avLst/>
          </a:prstGeom>
          <a:noFill/>
        </p:spPr>
      </p:pic>
      <p:sp>
        <p:nvSpPr>
          <p:cNvPr id="10"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1"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92079" y="5013176"/>
            <a:ext cx="1453948" cy="515491"/>
          </a:xfrm>
          <a:prstGeom prst="rect">
            <a:avLst/>
          </a:prstGeom>
          <a:noFill/>
        </p:spPr>
      </p:pic>
      <p:sp>
        <p:nvSpPr>
          <p:cNvPr id="12"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43807" y="5013176"/>
            <a:ext cx="1478277" cy="443483"/>
          </a:xfrm>
          <a:prstGeom prst="rect">
            <a:avLst/>
          </a:prstGeom>
          <a:noFill/>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1"/>
          <p:cNvSpPr>
            <a:spLocks noChangeArrowheads="1"/>
          </p:cNvSpPr>
          <p:nvPr/>
        </p:nvSpPr>
        <p:spPr bwMode="auto">
          <a:xfrm>
            <a:off x="179512" y="1124744"/>
            <a:ext cx="7776864" cy="682198"/>
          </a:xfrm>
          <a:prstGeom prst="rect">
            <a:avLst/>
          </a:prstGeom>
          <a:noFill/>
          <a:ln w="9525">
            <a:noFill/>
            <a:miter lim="800000"/>
            <a:headEnd/>
            <a:tailEnd/>
          </a:ln>
          <a:effectLst/>
        </p:spPr>
        <p:txBody>
          <a:bodyPr vert="horz" wrap="square" lIns="269790" tIns="126960" rIns="91440" bIns="0" numCol="1" anchor="ctr" anchorCtr="0" compatLnSpc="1">
            <a:prstTxWarp prst="textNoShape">
              <a:avLst/>
            </a:prstTxWarp>
            <a:spAutoFit/>
          </a:bodyPr>
          <a:lstStyle/>
          <a:p>
            <a:pPr lvl="0"/>
            <a:r>
              <a:rPr lang="es-EC" b="1" dirty="0" smtClean="0">
                <a:latin typeface="Arial" pitchFamily="34" charset="0"/>
                <a:cs typeface="Arial" pitchFamily="34" charset="0"/>
              </a:rPr>
              <a:t>RESISTENCIAS TERMICAS EN PARALELO ZONA INTERNA</a:t>
            </a:r>
          </a:p>
          <a:p>
            <a:pPr marL="0" marR="0" lvl="0" indent="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179512" y="2636912"/>
            <a:ext cx="7637850" cy="682198"/>
          </a:xfrm>
          <a:prstGeom prst="rect">
            <a:avLst/>
          </a:prstGeom>
          <a:noFill/>
          <a:ln w="9525">
            <a:noFill/>
            <a:miter lim="800000"/>
            <a:headEnd/>
            <a:tailEnd/>
          </a:ln>
          <a:effectLst/>
        </p:spPr>
        <p:txBody>
          <a:bodyPr vert="horz" wrap="square" lIns="269790" tIns="126960" rIns="91440" bIns="0" numCol="1" anchor="ctr" anchorCtr="0" compatLnSpc="1">
            <a:prstTxWarp prst="textNoShape">
              <a:avLst/>
            </a:prstTxWarp>
            <a:spAutoFit/>
          </a:bodyPr>
          <a:lstStyle/>
          <a:p>
            <a:pPr lvl="0"/>
            <a:r>
              <a:rPr lang="es-EC" b="1" dirty="0" smtClean="0">
                <a:latin typeface="Arial" pitchFamily="34" charset="0"/>
                <a:cs typeface="Arial" pitchFamily="34" charset="0"/>
              </a:rPr>
              <a:t>RESISTENCIAS TERMICAS EN PARALELO ZONA EXTERNA</a:t>
            </a:r>
          </a:p>
          <a:p>
            <a:pPr marL="0" marR="0" lvl="0" indent="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179512" y="4221088"/>
            <a:ext cx="6768752" cy="682198"/>
          </a:xfrm>
          <a:prstGeom prst="rect">
            <a:avLst/>
          </a:prstGeom>
          <a:noFill/>
          <a:ln w="9525">
            <a:noFill/>
            <a:miter lim="800000"/>
            <a:headEnd/>
            <a:tailEnd/>
          </a:ln>
          <a:effectLst/>
        </p:spPr>
        <p:txBody>
          <a:bodyPr vert="horz" wrap="square" lIns="269790" tIns="126960" rIns="91440" bIns="0" numCol="1" anchor="ctr" anchorCtr="0" compatLnSpc="1">
            <a:prstTxWarp prst="textNoShape">
              <a:avLst/>
            </a:prstTxWarp>
            <a:spAutoFit/>
          </a:bodyPr>
          <a:lstStyle/>
          <a:p>
            <a:pPr lvl="0"/>
            <a:r>
              <a:rPr lang="es-EC" b="1" dirty="0" smtClean="0">
                <a:latin typeface="Arial" pitchFamily="34" charset="0"/>
                <a:cs typeface="Arial" pitchFamily="34" charset="0"/>
              </a:rPr>
              <a:t>RESISTENCIAS TERMICA DE CONDUCCION</a:t>
            </a:r>
          </a:p>
          <a:p>
            <a:pPr marL="0" marR="0" lvl="0" indent="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14 CuadroTexto"/>
          <p:cNvSpPr txBox="1"/>
          <p:nvPr/>
        </p:nvSpPr>
        <p:spPr>
          <a:xfrm>
            <a:off x="0" y="260648"/>
            <a:ext cx="10409954" cy="461665"/>
          </a:xfrm>
          <a:prstGeom prst="rect">
            <a:avLst/>
          </a:prstGeom>
          <a:noFill/>
        </p:spPr>
        <p:txBody>
          <a:bodyPr wrap="square" rtlCol="0">
            <a:spAutoFit/>
          </a:bodyPr>
          <a:lstStyle/>
          <a:p>
            <a:r>
              <a:rPr lang="es-EC" sz="2400" b="1" dirty="0" smtClean="0">
                <a:latin typeface="Arial" pitchFamily="34" charset="0"/>
                <a:cs typeface="Arial" pitchFamily="34" charset="0"/>
              </a:rPr>
              <a:t>RESISTENCIA EQUIVALENTE  ZONA LATERAL DEL CILINDRO</a:t>
            </a:r>
            <a:endParaRPr lang="es-EC" sz="2400" b="1" dirty="0">
              <a:latin typeface="Arial" pitchFamily="34" charset="0"/>
              <a:cs typeface="Arial" pitchFamily="34" charset="0"/>
            </a:endParaRPr>
          </a:p>
        </p:txBody>
      </p:sp>
      <p:sp>
        <p:nvSpPr>
          <p:cNvPr id="2447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473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71800" y="1844824"/>
            <a:ext cx="1444163" cy="443483"/>
          </a:xfrm>
          <a:prstGeom prst="rect">
            <a:avLst/>
          </a:prstGeom>
          <a:noFill/>
        </p:spPr>
      </p:pic>
      <p:sp>
        <p:nvSpPr>
          <p:cNvPr id="2447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47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4741"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3429000"/>
            <a:ext cx="1523762" cy="443483"/>
          </a:xfrm>
          <a:prstGeom prst="rect">
            <a:avLst/>
          </a:prstGeom>
          <a:noFill/>
        </p:spPr>
      </p:pic>
      <p:sp>
        <p:nvSpPr>
          <p:cNvPr id="2447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47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47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20072" y="1843427"/>
            <a:ext cx="1152128" cy="444881"/>
          </a:xfrm>
          <a:prstGeom prst="rect">
            <a:avLst/>
          </a:prstGeom>
          <a:noFill/>
        </p:spPr>
      </p:pic>
      <p:sp>
        <p:nvSpPr>
          <p:cNvPr id="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 name="Picture 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99791" y="5013176"/>
            <a:ext cx="1864903" cy="443483"/>
          </a:xfrm>
          <a:prstGeom prst="rect">
            <a:avLst/>
          </a:prstGeom>
          <a:noFill/>
        </p:spPr>
      </p:pic>
      <p:sp>
        <p:nvSpPr>
          <p:cNvPr id="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292080" y="3429000"/>
            <a:ext cx="1148507" cy="443483"/>
          </a:xfrm>
          <a:prstGeom prst="rect">
            <a:avLst/>
          </a:prstGeom>
          <a:noFill/>
        </p:spPr>
      </p:pic>
      <p:sp>
        <p:nvSpPr>
          <p:cNvPr id="11"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3"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64087" y="5013176"/>
            <a:ext cx="1250849" cy="443483"/>
          </a:xfrm>
          <a:prstGeom prst="rect">
            <a:avLst/>
          </a:prstGeom>
          <a:noFill/>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Rectángulo"/>
          <p:cNvSpPr/>
          <p:nvPr/>
        </p:nvSpPr>
        <p:spPr>
          <a:xfrm>
            <a:off x="1259632" y="188640"/>
            <a:ext cx="7200800" cy="461665"/>
          </a:xfrm>
          <a:prstGeom prst="rect">
            <a:avLst/>
          </a:prstGeom>
        </p:spPr>
        <p:txBody>
          <a:bodyPr wrap="square">
            <a:spAutoFit/>
          </a:bodyPr>
          <a:lstStyle/>
          <a:p>
            <a:r>
              <a:rPr lang="es-EC" sz="2400" b="1" dirty="0" smtClean="0">
                <a:latin typeface="Arial" pitchFamily="34" charset="0"/>
                <a:cs typeface="Arial" pitchFamily="34" charset="0"/>
              </a:rPr>
              <a:t>TEMPERATURA  INTERNA DEL CILINDRO  (</a:t>
            </a:r>
            <a:r>
              <a:rPr lang="es-EC" sz="2400" b="1" dirty="0" err="1" smtClean="0">
                <a:latin typeface="Arial" pitchFamily="34" charset="0"/>
                <a:cs typeface="Arial" pitchFamily="34" charset="0"/>
              </a:rPr>
              <a:t>To</a:t>
            </a:r>
            <a:r>
              <a:rPr lang="es-EC" sz="2400" b="1" dirty="0" smtClean="0">
                <a:latin typeface="Arial" pitchFamily="34" charset="0"/>
                <a:cs typeface="Arial" pitchFamily="34" charset="0"/>
              </a:rPr>
              <a:t>)</a:t>
            </a:r>
            <a:endParaRPr lang="es-EC" sz="2400" b="1" dirty="0">
              <a:latin typeface="Arial" pitchFamily="34" charset="0"/>
              <a:cs typeface="Arial" pitchFamily="34" charset="0"/>
            </a:endParaRPr>
          </a:p>
        </p:txBody>
      </p:sp>
      <p:pic>
        <p:nvPicPr>
          <p:cNvPr id="243717"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3" y="1289653"/>
            <a:ext cx="1555373" cy="360040"/>
          </a:xfrm>
          <a:prstGeom prst="rect">
            <a:avLst/>
          </a:prstGeom>
          <a:noFill/>
        </p:spPr>
      </p:pic>
      <p:pic>
        <p:nvPicPr>
          <p:cNvPr id="243716"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68156" y="1841002"/>
            <a:ext cx="1152128" cy="437517"/>
          </a:xfrm>
          <a:prstGeom prst="rect">
            <a:avLst/>
          </a:prstGeom>
          <a:noFill/>
        </p:spPr>
      </p:pic>
      <p:sp>
        <p:nvSpPr>
          <p:cNvPr id="243718" name="Rectangle 6"/>
          <p:cNvSpPr>
            <a:spLocks noChangeArrowheads="1"/>
          </p:cNvSpPr>
          <p:nvPr/>
        </p:nvSpPr>
        <p:spPr bwMode="auto">
          <a:xfrm>
            <a:off x="1187624" y="718538"/>
            <a:ext cx="259228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2250" algn="l" defTabSz="914400" rtl="0" eaLnBrk="1" fontAlgn="base" latinLnBrk="0" hangingPunct="1">
              <a:lnSpc>
                <a:spcPct val="100000"/>
              </a:lnSpc>
              <a:spcBef>
                <a:spcPct val="0"/>
              </a:spcBef>
              <a:spcAft>
                <a:spcPct val="0"/>
              </a:spcAft>
              <a:buClrTx/>
              <a:buSzTx/>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BASE INTERIOR</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22225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Hip</a:t>
            </a:r>
            <a:r>
              <a:rPr kumimoji="0" lang="es-EC"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tesis:  </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243719" name="Rectangle 7"/>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3720" name="Rectangle 8"/>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43721"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01497" y="2558048"/>
            <a:ext cx="209550" cy="209550"/>
          </a:xfrm>
          <a:prstGeom prst="rect">
            <a:avLst/>
          </a:prstGeom>
          <a:noFill/>
        </p:spPr>
      </p:pic>
      <p:pic>
        <p:nvPicPr>
          <p:cNvPr id="24372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456943" y="3861048"/>
            <a:ext cx="1512168" cy="350039"/>
          </a:xfrm>
          <a:prstGeom prst="rect">
            <a:avLst/>
          </a:prstGeom>
          <a:noFill/>
        </p:spPr>
      </p:pic>
      <p:pic>
        <p:nvPicPr>
          <p:cNvPr id="243722" name="Picture 1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72966" y="4509120"/>
            <a:ext cx="1224137" cy="464862"/>
          </a:xfrm>
          <a:prstGeom prst="rect">
            <a:avLst/>
          </a:prstGeom>
          <a:noFill/>
        </p:spPr>
      </p:pic>
      <p:sp>
        <p:nvSpPr>
          <p:cNvPr id="243724" name="Rectangle 12"/>
          <p:cNvSpPr>
            <a:spLocks noChangeArrowheads="1"/>
          </p:cNvSpPr>
          <p:nvPr/>
        </p:nvSpPr>
        <p:spPr bwMode="auto">
          <a:xfrm>
            <a:off x="1115616" y="3094802"/>
            <a:ext cx="37444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tabLst/>
            </a:pPr>
            <a:r>
              <a:rPr kumimoji="0" 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ZONA LATERAL INTERIOR</a:t>
            </a:r>
            <a:endParaRPr kumimoji="0" lang="es-EC"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Hip</a:t>
            </a:r>
            <a:r>
              <a:rPr kumimoji="0" lang="es-EC"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tesis:  </a:t>
            </a:r>
            <a:endParaRPr kumimoji="0" lang="es-EC" b="0" i="0" u="none" strike="noStrike" cap="none" normalizeH="0" baseline="0" dirty="0" smtClean="0">
              <a:ln>
                <a:noFill/>
              </a:ln>
              <a:solidFill>
                <a:schemeClr val="tx1"/>
              </a:solidFill>
              <a:effectLst/>
              <a:latin typeface="Arial" pitchFamily="34" charset="0"/>
              <a:cs typeface="Arial" pitchFamily="34" charset="0"/>
            </a:endParaRPr>
          </a:p>
        </p:txBody>
      </p:sp>
      <p:sp>
        <p:nvSpPr>
          <p:cNvPr id="243725" name="Rectangle 1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3726" name="Rectangle 14"/>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24372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9912" y="5445224"/>
            <a:ext cx="209550" cy="209550"/>
          </a:xfrm>
          <a:prstGeom prst="rect">
            <a:avLst/>
          </a:prstGeom>
          <a:noFill/>
        </p:spPr>
      </p:pic>
      <p:graphicFrame>
        <p:nvGraphicFramePr>
          <p:cNvPr id="18" name="17 Tabla"/>
          <p:cNvGraphicFramePr>
            <a:graphicFrameLocks noGrp="1"/>
          </p:cNvGraphicFramePr>
          <p:nvPr/>
        </p:nvGraphicFramePr>
        <p:xfrm>
          <a:off x="3275856" y="2492896"/>
          <a:ext cx="2523490" cy="274320"/>
        </p:xfrm>
        <a:graphic>
          <a:graphicData uri="http://schemas.openxmlformats.org/drawingml/2006/table">
            <a:tbl>
              <a:tblPr/>
              <a:tblGrid>
                <a:gridCol w="1261745"/>
                <a:gridCol w="1261745"/>
              </a:tblGrid>
              <a:tr h="211455">
                <a:tc>
                  <a:txBody>
                    <a:bodyPr/>
                    <a:lstStyle/>
                    <a:p>
                      <a:pPr algn="just">
                        <a:lnSpc>
                          <a:spcPct val="150000"/>
                        </a:lnSpc>
                        <a:spcAft>
                          <a:spcPts val="0"/>
                        </a:spcAft>
                      </a:pP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b="1" dirty="0">
                          <a:latin typeface="Arial"/>
                          <a:ea typeface="Times New Roman"/>
                          <a:cs typeface="Times New Roman"/>
                        </a:rPr>
                        <a:t>698.82  °K</a:t>
                      </a:r>
                      <a:endParaRPr lang="es-E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1" name="20 Tabla"/>
          <p:cNvGraphicFramePr>
            <a:graphicFrameLocks noGrp="1"/>
          </p:cNvGraphicFramePr>
          <p:nvPr/>
        </p:nvGraphicFramePr>
        <p:xfrm>
          <a:off x="3419872" y="5373216"/>
          <a:ext cx="2523490" cy="274320"/>
        </p:xfrm>
        <a:graphic>
          <a:graphicData uri="http://schemas.openxmlformats.org/drawingml/2006/table">
            <a:tbl>
              <a:tblPr/>
              <a:tblGrid>
                <a:gridCol w="1261745"/>
                <a:gridCol w="1261745"/>
              </a:tblGrid>
              <a:tr h="211455">
                <a:tc>
                  <a:txBody>
                    <a:bodyPr/>
                    <a:lstStyle/>
                    <a:p>
                      <a:pPr algn="just">
                        <a:lnSpc>
                          <a:spcPct val="150000"/>
                        </a:lnSpc>
                        <a:spcAft>
                          <a:spcPts val="0"/>
                        </a:spcAft>
                      </a:pPr>
                      <a:endParaRPr lang="es-ES"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C" sz="1200" b="1" dirty="0">
                          <a:latin typeface="Arial"/>
                          <a:ea typeface="Times New Roman"/>
                          <a:cs typeface="Times New Roman"/>
                        </a:rPr>
                        <a:t>697.78   °K</a:t>
                      </a:r>
                      <a:endParaRPr lang="es-ES"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2267744" y="2348880"/>
            <a:ext cx="4572000" cy="1615827"/>
          </a:xfrm>
          <a:prstGeom prst="rect">
            <a:avLst/>
          </a:prstGeom>
        </p:spPr>
        <p:txBody>
          <a:bodyPr>
            <a:spAutoFit/>
          </a:bodyPr>
          <a:lstStyle/>
          <a:p>
            <a:pPr algn="ctr"/>
            <a:r>
              <a:rPr lang="es-ES" dirty="0" smtClean="0"/>
              <a:t/>
            </a:r>
            <a:br>
              <a:rPr lang="es-ES" dirty="0" smtClean="0"/>
            </a:br>
            <a:r>
              <a:rPr lang="es-ES" sz="2700" b="1" dirty="0" smtClean="0">
                <a:latin typeface="Arial" pitchFamily="34" charset="0"/>
                <a:cs typeface="Arial" pitchFamily="34" charset="0"/>
              </a:rPr>
              <a:t>CAPITULO 4</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ANALISIS CINEMATICO</a:t>
            </a:r>
            <a:endParaRPr lang="es-EC" sz="2700" b="1" dirty="0"/>
          </a:p>
        </p:txBody>
      </p:sp>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5 Imagen"/>
          <p:cNvPicPr/>
          <p:nvPr/>
        </p:nvPicPr>
        <p:blipFill>
          <a:blip r:embed="rId3" cstate="print"/>
          <a:srcRect/>
          <a:stretch>
            <a:fillRect/>
          </a:stretch>
        </p:blipFill>
        <p:spPr bwMode="auto">
          <a:xfrm>
            <a:off x="0" y="764704"/>
            <a:ext cx="4541220" cy="4610646"/>
          </a:xfrm>
          <a:prstGeom prst="rect">
            <a:avLst/>
          </a:prstGeom>
          <a:noFill/>
          <a:ln w="9525">
            <a:noFill/>
            <a:miter lim="800000"/>
            <a:headEnd/>
            <a:tailEnd/>
          </a:ln>
        </p:spPr>
      </p:pic>
      <p:sp>
        <p:nvSpPr>
          <p:cNvPr id="7" name="6 Rectángulo"/>
          <p:cNvSpPr/>
          <p:nvPr/>
        </p:nvSpPr>
        <p:spPr>
          <a:xfrm>
            <a:off x="1298837" y="176283"/>
            <a:ext cx="7128792" cy="461665"/>
          </a:xfrm>
          <a:prstGeom prst="rect">
            <a:avLst/>
          </a:prstGeom>
        </p:spPr>
        <p:txBody>
          <a:bodyPr wrap="square">
            <a:spAutoFit/>
          </a:bodyPr>
          <a:lstStyle/>
          <a:p>
            <a:r>
              <a:rPr lang="es-EC" sz="2400" b="1" dirty="0" smtClean="0">
                <a:latin typeface="Arial" pitchFamily="34" charset="0"/>
                <a:cs typeface="Arial" pitchFamily="34" charset="0"/>
              </a:rPr>
              <a:t>CALCULOS DEL MOVIMIENTO ALTERNATIVO</a:t>
            </a:r>
            <a:endParaRPr lang="es-EC" sz="2400" b="1" dirty="0">
              <a:latin typeface="Arial" pitchFamily="34" charset="0"/>
              <a:cs typeface="Arial" pitchFamily="34" charset="0"/>
            </a:endParaRPr>
          </a:p>
        </p:txBody>
      </p:sp>
      <p:graphicFrame>
        <p:nvGraphicFramePr>
          <p:cNvPr id="8" name="7 Tabla"/>
          <p:cNvGraphicFramePr>
            <a:graphicFrameLocks noGrp="1"/>
          </p:cNvGraphicFramePr>
          <p:nvPr/>
        </p:nvGraphicFramePr>
        <p:xfrm>
          <a:off x="3059832" y="2780928"/>
          <a:ext cx="5657851" cy="1645920"/>
        </p:xfrm>
        <a:graphic>
          <a:graphicData uri="http://schemas.openxmlformats.org/drawingml/2006/table">
            <a:tbl>
              <a:tblPr/>
              <a:tblGrid>
                <a:gridCol w="709532"/>
                <a:gridCol w="1794138"/>
                <a:gridCol w="1497125"/>
                <a:gridCol w="847250"/>
                <a:gridCol w="809806"/>
              </a:tblGrid>
              <a:tr h="248285">
                <a:tc>
                  <a:txBody>
                    <a:bodyPr/>
                    <a:lstStyle/>
                    <a:p>
                      <a:pPr algn="ctr">
                        <a:lnSpc>
                          <a:spcPct val="150000"/>
                        </a:lnSpc>
                        <a:spcAft>
                          <a:spcPts val="0"/>
                        </a:spcAft>
                      </a:pPr>
                      <a:r>
                        <a:rPr lang="es-EC" sz="1200" b="1" noProof="0" dirty="0" smtClean="0">
                          <a:solidFill>
                            <a:srgbClr val="FFFFFF"/>
                          </a:solidFill>
                          <a:latin typeface="Arial"/>
                          <a:ea typeface="Times New Roman"/>
                          <a:cs typeface="Times New Roman"/>
                        </a:rPr>
                        <a:t>ORDEN</a:t>
                      </a:r>
                      <a:endParaRPr lang="es-EC" sz="1100" noProof="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200" b="1" noProof="0" dirty="0" smtClean="0">
                          <a:solidFill>
                            <a:srgbClr val="FFFFFF"/>
                          </a:solidFill>
                          <a:latin typeface="Arial"/>
                          <a:ea typeface="Times New Roman"/>
                          <a:cs typeface="Times New Roman"/>
                        </a:rPr>
                        <a:t>PARÁMETRO</a:t>
                      </a:r>
                      <a:endParaRPr lang="es-EC" sz="1100" noProof="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200" b="1">
                          <a:solidFill>
                            <a:srgbClr val="FFFFFF"/>
                          </a:solidFill>
                          <a:latin typeface="Arial"/>
                          <a:ea typeface="Times New Roman"/>
                          <a:cs typeface="Times New Roman"/>
                        </a:rPr>
                        <a:t>NOMENCLATURA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200" b="1">
                          <a:solidFill>
                            <a:srgbClr val="FFFFFF"/>
                          </a:solidFill>
                          <a:latin typeface="Arial"/>
                          <a:ea typeface="Times New Roman"/>
                          <a:cs typeface="Times New Roman"/>
                        </a:rPr>
                        <a:t>MEDIDA</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a:lnSpc>
                          <a:spcPct val="150000"/>
                        </a:lnSpc>
                        <a:spcAft>
                          <a:spcPts val="0"/>
                        </a:spcAft>
                      </a:pPr>
                      <a:r>
                        <a:rPr lang="en-US" sz="1200" b="1">
                          <a:solidFill>
                            <a:srgbClr val="FFFFFF"/>
                          </a:solidFill>
                          <a:latin typeface="Arial"/>
                          <a:ea typeface="Times New Roman"/>
                          <a:cs typeface="Times New Roman"/>
                        </a:rPr>
                        <a:t>UNIDAD</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48285">
                <a:tc>
                  <a:txBody>
                    <a:bodyPr/>
                    <a:lstStyle/>
                    <a:p>
                      <a:pPr algn="ctr">
                        <a:lnSpc>
                          <a:spcPct val="150000"/>
                        </a:lnSpc>
                        <a:spcAft>
                          <a:spcPts val="0"/>
                        </a:spcAft>
                      </a:pPr>
                      <a:r>
                        <a:rPr lang="en-US" sz="1200">
                          <a:latin typeface="Arial"/>
                          <a:ea typeface="Times New Roman"/>
                          <a:cs typeface="Times New Roman"/>
                        </a:rPr>
                        <a:t>1</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Radio del cigüeñal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r</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smtClean="0">
                          <a:latin typeface="Arial"/>
                          <a:ea typeface="Times New Roman"/>
                          <a:cs typeface="Times New Roman"/>
                        </a:rPr>
                        <a:t>20</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mm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45">
                <a:tc>
                  <a:txBody>
                    <a:bodyPr/>
                    <a:lstStyle/>
                    <a:p>
                      <a:pPr algn="ctr">
                        <a:lnSpc>
                          <a:spcPct val="150000"/>
                        </a:lnSpc>
                        <a:spcAft>
                          <a:spcPts val="0"/>
                        </a:spcAft>
                      </a:pPr>
                      <a:r>
                        <a:rPr lang="en-US" sz="1200">
                          <a:latin typeface="Arial"/>
                          <a:ea typeface="Times New Roman"/>
                          <a:cs typeface="Times New Roman"/>
                        </a:rPr>
                        <a:t>2</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Longitud de la manivela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L</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60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mm</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85">
                <a:tc>
                  <a:txBody>
                    <a:bodyPr/>
                    <a:lstStyle/>
                    <a:p>
                      <a:pPr algn="ctr">
                        <a:lnSpc>
                          <a:spcPct val="150000"/>
                        </a:lnSpc>
                        <a:spcAft>
                          <a:spcPts val="0"/>
                        </a:spcAft>
                      </a:pPr>
                      <a:r>
                        <a:rPr lang="en-US" sz="1200">
                          <a:latin typeface="Arial"/>
                          <a:ea typeface="Times New Roman"/>
                          <a:cs typeface="Times New Roman"/>
                        </a:rPr>
                        <a:t>3</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Carrera del pistón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C</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smtClean="0">
                          <a:latin typeface="Arial"/>
                          <a:ea typeface="Times New Roman"/>
                          <a:cs typeface="Times New Roman"/>
                        </a:rPr>
                        <a:t>40</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mm</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85">
                <a:tc>
                  <a:txBody>
                    <a:bodyPr/>
                    <a:lstStyle/>
                    <a:p>
                      <a:pPr algn="ctr">
                        <a:lnSpc>
                          <a:spcPct val="150000"/>
                        </a:lnSpc>
                        <a:spcAft>
                          <a:spcPts val="0"/>
                        </a:spcAft>
                      </a:pPr>
                      <a:r>
                        <a:rPr lang="en-US" sz="1200">
                          <a:latin typeface="Arial"/>
                          <a:ea typeface="Times New Roman"/>
                          <a:cs typeface="Times New Roman"/>
                        </a:rPr>
                        <a:t>4</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Número de revoluciones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n</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2000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rpm</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285">
                <a:tc>
                  <a:txBody>
                    <a:bodyPr/>
                    <a:lstStyle/>
                    <a:p>
                      <a:pPr algn="ctr">
                        <a:lnSpc>
                          <a:spcPct val="150000"/>
                        </a:lnSpc>
                        <a:spcAft>
                          <a:spcPts val="0"/>
                        </a:spcAft>
                      </a:pPr>
                      <a:r>
                        <a:rPr lang="en-US" sz="1200">
                          <a:latin typeface="Arial"/>
                          <a:ea typeface="Times New Roman"/>
                          <a:cs typeface="Times New Roman"/>
                        </a:rPr>
                        <a:t>5</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Angulo de fase </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α</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latin typeface="Arial"/>
                          <a:ea typeface="Times New Roman"/>
                          <a:cs typeface="Times New Roman"/>
                        </a:rPr>
                        <a:t>0-360</a:t>
                      </a:r>
                      <a:endParaRPr lang="es-EC"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latin typeface="Arial"/>
                          <a:ea typeface="Times New Roman"/>
                          <a:cs typeface="Times New Roman"/>
                        </a:rPr>
                        <a:t>º</a:t>
                      </a:r>
                      <a:endParaRPr lang="es-EC"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68"/>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1097304" y="697411"/>
            <a:ext cx="8064896" cy="369332"/>
          </a:xfrm>
          <a:prstGeom prst="rect">
            <a:avLst/>
          </a:prstGeom>
        </p:spPr>
        <p:txBody>
          <a:bodyPr wrap="square">
            <a:spAutoFit/>
          </a:bodyPr>
          <a:lstStyle/>
          <a:p>
            <a:r>
              <a:rPr lang="es-EC" b="1" dirty="0" smtClean="0">
                <a:latin typeface="Arial" pitchFamily="34" charset="0"/>
                <a:cs typeface="Arial" pitchFamily="34" charset="0"/>
              </a:rPr>
              <a:t>ÍNDICE DEL ÁNGULO DE INCLINACIÓN DEL CIGÜEÑAL</a:t>
            </a:r>
            <a:endParaRPr lang="es-EC" b="1" dirty="0">
              <a:latin typeface="Arial" pitchFamily="34" charset="0"/>
              <a:cs typeface="Arial" pitchFamily="34" charset="0"/>
            </a:endParaRPr>
          </a:p>
        </p:txBody>
      </p:sp>
      <p:sp>
        <p:nvSpPr>
          <p:cNvPr id="239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9617" name="Object 1"/>
          <p:cNvGraphicFramePr>
            <a:graphicFrameLocks noChangeAspect="1"/>
          </p:cNvGraphicFramePr>
          <p:nvPr/>
        </p:nvGraphicFramePr>
        <p:xfrm>
          <a:off x="4067944" y="1040826"/>
          <a:ext cx="648072" cy="489360"/>
        </p:xfrm>
        <a:graphic>
          <a:graphicData uri="http://schemas.openxmlformats.org/presentationml/2006/ole">
            <p:oleObj spid="_x0000_s239617" name="Mathcad" r:id="rId4" imgW="457200" imgH="409575" progId="Mathcad">
              <p:embed/>
            </p:oleObj>
          </a:graphicData>
        </a:graphic>
      </p:graphicFrame>
      <p:sp>
        <p:nvSpPr>
          <p:cNvPr id="7" name="6 Rectángulo"/>
          <p:cNvSpPr/>
          <p:nvPr/>
        </p:nvSpPr>
        <p:spPr>
          <a:xfrm>
            <a:off x="1885571" y="1678675"/>
            <a:ext cx="6408712" cy="369332"/>
          </a:xfrm>
          <a:prstGeom prst="rect">
            <a:avLst/>
          </a:prstGeom>
        </p:spPr>
        <p:txBody>
          <a:bodyPr wrap="square">
            <a:spAutoFit/>
          </a:bodyPr>
          <a:lstStyle/>
          <a:p>
            <a:r>
              <a:rPr lang="es-EC" b="1" dirty="0" smtClean="0">
                <a:latin typeface="Arial" pitchFamily="34" charset="0"/>
                <a:cs typeface="Arial" pitchFamily="34" charset="0"/>
              </a:rPr>
              <a:t>ANGULO DEL DESPLAZAMIENTO DE LA BIELA</a:t>
            </a:r>
            <a:endParaRPr lang="es-EC" b="1" dirty="0">
              <a:latin typeface="Arial" pitchFamily="34" charset="0"/>
              <a:cs typeface="Arial" pitchFamily="34" charset="0"/>
            </a:endParaRPr>
          </a:p>
        </p:txBody>
      </p:sp>
      <p:sp>
        <p:nvSpPr>
          <p:cNvPr id="239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9619" name="Object 3"/>
          <p:cNvGraphicFramePr>
            <a:graphicFrameLocks noChangeAspect="1"/>
          </p:cNvGraphicFramePr>
          <p:nvPr/>
        </p:nvGraphicFramePr>
        <p:xfrm>
          <a:off x="3196999" y="2268337"/>
          <a:ext cx="2743154" cy="280389"/>
        </p:xfrm>
        <a:graphic>
          <a:graphicData uri="http://schemas.openxmlformats.org/presentationml/2006/ole">
            <p:oleObj spid="_x0000_s239619" name="Mathcad" r:id="rId5" imgW="1495425" imgH="190500" progId="Mathcad">
              <p:embed/>
            </p:oleObj>
          </a:graphicData>
        </a:graphic>
      </p:graphicFrame>
      <p:sp>
        <p:nvSpPr>
          <p:cNvPr id="10" name="9 Rectángulo"/>
          <p:cNvSpPr/>
          <p:nvPr/>
        </p:nvSpPr>
        <p:spPr>
          <a:xfrm>
            <a:off x="562132" y="2894722"/>
            <a:ext cx="8532440" cy="369332"/>
          </a:xfrm>
          <a:prstGeom prst="rect">
            <a:avLst/>
          </a:prstGeom>
        </p:spPr>
        <p:txBody>
          <a:bodyPr wrap="square">
            <a:spAutoFit/>
          </a:bodyPr>
          <a:lstStyle/>
          <a:p>
            <a:r>
              <a:rPr lang="es-EC" b="1" dirty="0" smtClean="0">
                <a:latin typeface="Arial" pitchFamily="34" charset="0"/>
                <a:cs typeface="Arial" pitchFamily="34" charset="0"/>
              </a:rPr>
              <a:t>DESPLAZAMIENTO PISTÓN EN FUNCIÓN DEL ÁNGULO DE LA MANIVELA</a:t>
            </a:r>
            <a:endParaRPr lang="es-EC" b="1" dirty="0">
              <a:latin typeface="Arial" pitchFamily="34" charset="0"/>
              <a:cs typeface="Arial" pitchFamily="34" charset="0"/>
            </a:endParaRPr>
          </a:p>
        </p:txBody>
      </p:sp>
      <p:sp>
        <p:nvSpPr>
          <p:cNvPr id="11" name="10 Rectángulo"/>
          <p:cNvSpPr/>
          <p:nvPr/>
        </p:nvSpPr>
        <p:spPr>
          <a:xfrm>
            <a:off x="3030057" y="4328927"/>
            <a:ext cx="6408712" cy="369332"/>
          </a:xfrm>
          <a:prstGeom prst="rect">
            <a:avLst/>
          </a:prstGeom>
        </p:spPr>
        <p:txBody>
          <a:bodyPr wrap="square">
            <a:spAutoFit/>
          </a:bodyPr>
          <a:lstStyle/>
          <a:p>
            <a:r>
              <a:rPr lang="es-EC" b="1" dirty="0" smtClean="0">
                <a:latin typeface="Arial" pitchFamily="34" charset="0"/>
                <a:cs typeface="Arial" pitchFamily="34" charset="0"/>
              </a:rPr>
              <a:t>VELOCIDAD DEL PISTON</a:t>
            </a:r>
            <a:endParaRPr lang="es-EC" b="1" dirty="0">
              <a:latin typeface="Arial" pitchFamily="34" charset="0"/>
              <a:cs typeface="Arial" pitchFamily="34" charset="0"/>
            </a:endParaRPr>
          </a:p>
        </p:txBody>
      </p:sp>
      <p:sp>
        <p:nvSpPr>
          <p:cNvPr id="2396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9621" name="Object 5"/>
          <p:cNvGraphicFramePr>
            <a:graphicFrameLocks noChangeAspect="1"/>
          </p:cNvGraphicFramePr>
          <p:nvPr/>
        </p:nvGraphicFramePr>
        <p:xfrm>
          <a:off x="2537016" y="3499768"/>
          <a:ext cx="4680521" cy="439541"/>
        </p:xfrm>
        <a:graphic>
          <a:graphicData uri="http://schemas.openxmlformats.org/presentationml/2006/ole">
            <p:oleObj spid="_x0000_s239621" name="Mathcad" r:id="rId6" imgW="3705225" imgH="409575" progId="Mathcad">
              <p:embed/>
            </p:oleObj>
          </a:graphicData>
        </a:graphic>
      </p:graphicFrame>
      <p:sp>
        <p:nvSpPr>
          <p:cNvPr id="2396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9623" name="Object 7"/>
          <p:cNvGraphicFramePr>
            <a:graphicFrameLocks noChangeAspect="1"/>
          </p:cNvGraphicFramePr>
          <p:nvPr/>
        </p:nvGraphicFramePr>
        <p:xfrm>
          <a:off x="2894923" y="4946330"/>
          <a:ext cx="3246198" cy="432048"/>
        </p:xfrm>
        <a:graphic>
          <a:graphicData uri="http://schemas.openxmlformats.org/presentationml/2006/ole">
            <p:oleObj spid="_x0000_s239623" name="Mathcad" r:id="rId7" imgW="2619375" imgH="409575" progId="Mathcad">
              <p:embed/>
            </p:oleObj>
          </a:graphicData>
        </a:graphic>
      </p:graphicFrame>
      <p:sp>
        <p:nvSpPr>
          <p:cNvPr id="2396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6550" name="Object 6"/>
          <p:cNvGraphicFramePr>
            <a:graphicFrameLocks noChangeAspect="1"/>
          </p:cNvGraphicFramePr>
          <p:nvPr/>
        </p:nvGraphicFramePr>
        <p:xfrm>
          <a:off x="1259632" y="5301208"/>
          <a:ext cx="936104" cy="516953"/>
        </p:xfrm>
        <a:graphic>
          <a:graphicData uri="http://schemas.openxmlformats.org/presentationml/2006/ole">
            <p:oleObj spid="_x0000_s236550" name="Mathcad" r:id="rId4" imgW="628650" imgH="409575" progId="Mathcad">
              <p:embed/>
            </p:oleObj>
          </a:graphicData>
        </a:graphic>
      </p:graphicFrame>
      <p:sp>
        <p:nvSpPr>
          <p:cNvPr id="23655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6552" name="Object 8"/>
          <p:cNvGraphicFramePr>
            <a:graphicFrameLocks noChangeAspect="1"/>
          </p:cNvGraphicFramePr>
          <p:nvPr/>
        </p:nvGraphicFramePr>
        <p:xfrm>
          <a:off x="179512" y="5805264"/>
          <a:ext cx="2990001" cy="348233"/>
        </p:xfrm>
        <a:graphic>
          <a:graphicData uri="http://schemas.openxmlformats.org/presentationml/2006/ole">
            <p:oleObj spid="_x0000_s236552" name="Mathcad" r:id="rId5" imgW="2419350" imgH="257175" progId="Mathcad">
              <p:embed/>
            </p:oleObj>
          </a:graphicData>
        </a:graphic>
      </p:graphicFrame>
      <p:graphicFrame>
        <p:nvGraphicFramePr>
          <p:cNvPr id="236554" name="Object 10"/>
          <p:cNvGraphicFramePr>
            <a:graphicFrameLocks noChangeAspect="1"/>
          </p:cNvGraphicFramePr>
          <p:nvPr/>
        </p:nvGraphicFramePr>
        <p:xfrm>
          <a:off x="971600" y="4725144"/>
          <a:ext cx="1154113" cy="495300"/>
        </p:xfrm>
        <a:graphic>
          <a:graphicData uri="http://schemas.openxmlformats.org/presentationml/2006/ole">
            <p:oleObj spid="_x0000_s236554" name="Mathcad" r:id="rId6" imgW="847725" imgH="409575" progId="Mathcad">
              <p:embed/>
            </p:oleObj>
          </a:graphicData>
        </a:graphic>
      </p:graphicFrame>
      <p:sp>
        <p:nvSpPr>
          <p:cNvPr id="20" name="19 CuadroTexto"/>
          <p:cNvSpPr txBox="1"/>
          <p:nvPr/>
        </p:nvSpPr>
        <p:spPr>
          <a:xfrm>
            <a:off x="0" y="0"/>
            <a:ext cx="9144000" cy="646331"/>
          </a:xfrm>
          <a:prstGeom prst="rect">
            <a:avLst/>
          </a:prstGeom>
          <a:noFill/>
        </p:spPr>
        <p:txBody>
          <a:bodyPr wrap="square" rtlCol="0">
            <a:spAutoFit/>
          </a:bodyPr>
          <a:lstStyle/>
          <a:p>
            <a:pPr algn="ctr"/>
            <a:r>
              <a:rPr lang="es-EC" b="1" dirty="0" smtClean="0">
                <a:latin typeface="Arial" pitchFamily="34" charset="0"/>
                <a:cs typeface="Arial" pitchFamily="34" charset="0"/>
              </a:rPr>
              <a:t>CALCULOS DEL MOVIMIENTO ALTERNATIVOPARA CADA ANGULO DEL </a:t>
            </a:r>
          </a:p>
          <a:p>
            <a:pPr algn="ctr"/>
            <a:r>
              <a:rPr lang="es-EC" b="1" dirty="0" smtClean="0">
                <a:latin typeface="Arial" pitchFamily="34" charset="0"/>
                <a:cs typeface="Arial" pitchFamily="34" charset="0"/>
              </a:rPr>
              <a:t>CIGÜEÑAL </a:t>
            </a:r>
            <a:endParaRPr lang="es-EC" b="1" dirty="0">
              <a:latin typeface="Arial" pitchFamily="34" charset="0"/>
              <a:cs typeface="Arial" pitchFamily="34" charset="0"/>
            </a:endParaRPr>
          </a:p>
        </p:txBody>
      </p:sp>
      <p:pic>
        <p:nvPicPr>
          <p:cNvPr id="10" name="9 Imagen"/>
          <p:cNvPicPr/>
          <p:nvPr/>
        </p:nvPicPr>
        <p:blipFill>
          <a:blip r:embed="rId7" cstate="print"/>
          <a:srcRect/>
          <a:stretch>
            <a:fillRect/>
          </a:stretch>
        </p:blipFill>
        <p:spPr bwMode="auto">
          <a:xfrm>
            <a:off x="74142" y="692696"/>
            <a:ext cx="2841674" cy="3816424"/>
          </a:xfrm>
          <a:prstGeom prst="rect">
            <a:avLst/>
          </a:prstGeom>
          <a:noFill/>
          <a:ln w="9525">
            <a:noFill/>
            <a:miter lim="800000"/>
            <a:headEnd/>
            <a:tailEnd/>
          </a:ln>
        </p:spPr>
      </p:pic>
      <p:graphicFrame>
        <p:nvGraphicFramePr>
          <p:cNvPr id="12" name="11 Tabla"/>
          <p:cNvGraphicFramePr>
            <a:graphicFrameLocks noGrp="1"/>
          </p:cNvGraphicFramePr>
          <p:nvPr/>
        </p:nvGraphicFramePr>
        <p:xfrm>
          <a:off x="2843808" y="620688"/>
          <a:ext cx="6096002" cy="5256581"/>
        </p:xfrm>
        <a:graphic>
          <a:graphicData uri="http://schemas.openxmlformats.org/drawingml/2006/table">
            <a:tbl>
              <a:tblPr/>
              <a:tblGrid>
                <a:gridCol w="504845"/>
                <a:gridCol w="504845"/>
                <a:gridCol w="504845"/>
                <a:gridCol w="504845"/>
                <a:gridCol w="504845"/>
                <a:gridCol w="523776"/>
                <a:gridCol w="504845"/>
                <a:gridCol w="504845"/>
                <a:gridCol w="504845"/>
                <a:gridCol w="504845"/>
                <a:gridCol w="504845"/>
                <a:gridCol w="523776"/>
              </a:tblGrid>
              <a:tr h="449906">
                <a:tc>
                  <a:txBody>
                    <a:bodyPr/>
                    <a:lstStyle/>
                    <a:p>
                      <a:pPr algn="ctr" fontAlgn="ctr"/>
                      <a:r>
                        <a:rPr lang="el-GR" sz="800" b="1" i="0" u="none" strike="noStrike" dirty="0">
                          <a:solidFill>
                            <a:srgbClr val="000000"/>
                          </a:solidFill>
                          <a:latin typeface="Arial"/>
                        </a:rPr>
                        <a:t>α</a:t>
                      </a:r>
                      <a:br>
                        <a:rPr lang="el-GR" sz="800" b="1" i="0" u="none" strike="noStrike" dirty="0">
                          <a:solidFill>
                            <a:srgbClr val="000000"/>
                          </a:solidFill>
                          <a:latin typeface="Arial"/>
                        </a:rPr>
                      </a:br>
                      <a:r>
                        <a:rPr lang="el-GR" sz="800" b="1" i="0" u="none" strike="noStrike" dirty="0">
                          <a:solidFill>
                            <a:srgbClr val="000000"/>
                          </a:solidFill>
                          <a:latin typeface="Arial"/>
                        </a:rPr>
                        <a:t>(</a:t>
                      </a:r>
                      <a:r>
                        <a:rPr lang="es-EC" sz="800" b="1" i="0" u="none" strike="noStrike" dirty="0">
                          <a:solidFill>
                            <a:srgbClr val="000000"/>
                          </a:solidFill>
                          <a:latin typeface="Arial"/>
                        </a:rPr>
                        <a:t>º)</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l-GR" sz="800" b="1" i="0" u="none" strike="noStrike">
                          <a:solidFill>
                            <a:srgbClr val="000000"/>
                          </a:solidFill>
                          <a:latin typeface="Arial"/>
                        </a:rPr>
                        <a:t>α</a:t>
                      </a:r>
                      <a:br>
                        <a:rPr lang="el-GR" sz="800" b="1" i="0" u="none" strike="noStrike">
                          <a:solidFill>
                            <a:srgbClr val="000000"/>
                          </a:solidFill>
                          <a:latin typeface="Arial"/>
                        </a:rPr>
                      </a:br>
                      <a:r>
                        <a:rPr lang="el-GR" sz="800" b="1" i="0" u="none" strike="noStrike">
                          <a:solidFill>
                            <a:srgbClr val="000000"/>
                          </a:solidFill>
                          <a:latin typeface="Arial"/>
                        </a:rPr>
                        <a:t>(</a:t>
                      </a:r>
                      <a:r>
                        <a:rPr lang="es-EC" sz="800" b="1" i="0" u="none" strike="noStrike">
                          <a:solidFill>
                            <a:srgbClr val="000000"/>
                          </a:solidFill>
                          <a:latin typeface="Arial"/>
                        </a:rPr>
                        <a:t>rad)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r</a:t>
                      </a:r>
                      <a:br>
                        <a:rPr lang="es-EC" sz="800" b="1" i="0" u="none" strike="noStrike">
                          <a:solidFill>
                            <a:srgbClr val="000000"/>
                          </a:solidFill>
                          <a:latin typeface="Arial"/>
                        </a:rPr>
                      </a:br>
                      <a:r>
                        <a:rPr lang="es-EC" sz="800" b="1" i="0" u="none" strike="noStrike">
                          <a:solidFill>
                            <a:srgbClr val="000000"/>
                          </a:solidFill>
                          <a:latin typeface="Arial"/>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L</a:t>
                      </a:r>
                      <a:br>
                        <a:rPr lang="es-EC" sz="800" b="1" i="0" u="none" strike="noStrike">
                          <a:solidFill>
                            <a:srgbClr val="000000"/>
                          </a:solidFill>
                          <a:latin typeface="Arial"/>
                        </a:rPr>
                      </a:br>
                      <a:r>
                        <a:rPr lang="es-EC" sz="800" b="1" i="0" u="none" strike="noStrike">
                          <a:solidFill>
                            <a:srgbClr val="000000"/>
                          </a:solidFill>
                          <a:latin typeface="Arial"/>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l-GR" sz="800" b="1" i="0" u="none" strike="noStrike">
                          <a:solidFill>
                            <a:srgbClr val="000000"/>
                          </a:solidFill>
                          <a:latin typeface="Arial"/>
                        </a:rPr>
                        <a:t>λ</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l-GR" sz="800" b="1" i="0" u="none" strike="noStrike">
                          <a:solidFill>
                            <a:srgbClr val="000000"/>
                          </a:solidFill>
                          <a:latin typeface="Arial"/>
                        </a:rPr>
                        <a:t>β</a:t>
                      </a:r>
                      <a:br>
                        <a:rPr lang="el-GR" sz="800" b="1" i="0" u="none" strike="noStrike">
                          <a:solidFill>
                            <a:srgbClr val="000000"/>
                          </a:solidFill>
                          <a:latin typeface="Arial"/>
                        </a:rPr>
                      </a:br>
                      <a:r>
                        <a:rPr lang="el-GR" sz="800" b="1" i="0" u="none" strike="noStrike">
                          <a:solidFill>
                            <a:srgbClr val="000000"/>
                          </a:solidFill>
                          <a:latin typeface="Arial"/>
                        </a:rPr>
                        <a:t>(</a:t>
                      </a:r>
                      <a:r>
                        <a:rPr lang="es-EC" sz="800" b="1" i="0" u="none" strike="noStrike">
                          <a:solidFill>
                            <a:srgbClr val="000000"/>
                          </a:solidFill>
                          <a:latin typeface="Arial"/>
                        </a:rPr>
                        <a:t>rad)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l-GR" sz="800" b="1" i="0" u="none" strike="noStrike">
                          <a:solidFill>
                            <a:srgbClr val="000000"/>
                          </a:solidFill>
                          <a:latin typeface="Arial"/>
                        </a:rPr>
                        <a:t>β</a:t>
                      </a:r>
                      <a:br>
                        <a:rPr lang="el-GR" sz="800" b="1" i="0" u="none" strike="noStrike">
                          <a:solidFill>
                            <a:srgbClr val="000000"/>
                          </a:solidFill>
                          <a:latin typeface="Arial"/>
                        </a:rPr>
                      </a:br>
                      <a:r>
                        <a:rPr lang="el-GR" sz="800" b="1" i="0" u="none" strike="noStrike">
                          <a:solidFill>
                            <a:srgbClr val="000000"/>
                          </a:solidFill>
                          <a:latin typeface="Arial"/>
                        </a:rPr>
                        <a:t>(</a:t>
                      </a:r>
                      <a:r>
                        <a:rPr lang="es-EC" sz="800" b="1" i="0" u="none" strike="noStrike">
                          <a:solidFill>
                            <a:srgbClr val="000000"/>
                          </a:solidFill>
                          <a:latin typeface="Arial"/>
                        </a:rPr>
                        <a:t>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X</a:t>
                      </a:r>
                      <a:br>
                        <a:rPr lang="es-EC" sz="800" b="1" i="0" u="none" strike="noStrike">
                          <a:solidFill>
                            <a:srgbClr val="000000"/>
                          </a:solidFill>
                          <a:latin typeface="Arial"/>
                        </a:rPr>
                      </a:br>
                      <a:r>
                        <a:rPr lang="es-EC" sz="800" b="1" i="0" u="none" strike="noStrike">
                          <a:solidFill>
                            <a:srgbClr val="000000"/>
                          </a:solidFill>
                          <a:latin typeface="Arial"/>
                        </a:rPr>
                        <a:t>(mm)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VL</a:t>
                      </a:r>
                      <a:br>
                        <a:rPr lang="es-EC" sz="800" b="1" i="0" u="none" strike="noStrike">
                          <a:solidFill>
                            <a:srgbClr val="000000"/>
                          </a:solidFill>
                          <a:latin typeface="Arial"/>
                        </a:rPr>
                      </a:br>
                      <a:r>
                        <a:rPr lang="es-EC" sz="800" b="1" i="0" u="none" strike="noStrike">
                          <a:solidFill>
                            <a:srgbClr val="000000"/>
                          </a:solidFill>
                          <a:latin typeface="Arial"/>
                        </a:rPr>
                        <a:t>(m/s)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Vmp</a:t>
                      </a:r>
                      <a:br>
                        <a:rPr lang="es-EC" sz="800" b="1" i="0" u="none" strike="noStrike">
                          <a:solidFill>
                            <a:srgbClr val="000000"/>
                          </a:solidFill>
                          <a:latin typeface="Arial"/>
                        </a:rPr>
                      </a:br>
                      <a:r>
                        <a:rPr lang="es-EC" sz="800" b="1" i="0" u="none" strike="noStrike">
                          <a:solidFill>
                            <a:srgbClr val="000000"/>
                          </a:solidFill>
                          <a:latin typeface="Arial"/>
                        </a:rPr>
                        <a:t>(m/s)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w</a:t>
                      </a:r>
                      <a:br>
                        <a:rPr lang="es-EC" sz="800" b="1" i="0" u="none" strike="noStrike">
                          <a:solidFill>
                            <a:srgbClr val="000000"/>
                          </a:solidFill>
                          <a:latin typeface="Arial"/>
                        </a:rPr>
                      </a:br>
                      <a:r>
                        <a:rPr lang="es-EC" sz="800" b="1" i="0" u="none" strike="noStrike">
                          <a:solidFill>
                            <a:srgbClr val="000000"/>
                          </a:solidFill>
                          <a:latin typeface="Arial"/>
                        </a:rPr>
                        <a:t>(rad/s)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es-EC" sz="800" b="1" i="0" u="none" strike="noStrike">
                          <a:solidFill>
                            <a:srgbClr val="000000"/>
                          </a:solidFill>
                          <a:latin typeface="Arial"/>
                        </a:rPr>
                        <a:t>a</a:t>
                      </a:r>
                      <a:br>
                        <a:rPr lang="es-EC" sz="800" b="1" i="0" u="none" strike="noStrike">
                          <a:solidFill>
                            <a:srgbClr val="000000"/>
                          </a:solidFill>
                          <a:latin typeface="Arial"/>
                        </a:rPr>
                      </a:br>
                      <a:r>
                        <a:rPr lang="es-EC" sz="800" b="1" i="0" u="none" strike="noStrike">
                          <a:solidFill>
                            <a:srgbClr val="000000"/>
                          </a:solidFill>
                          <a:latin typeface="Arial"/>
                        </a:rPr>
                        <a:t>(m/s</a:t>
                      </a:r>
                      <a:r>
                        <a:rPr lang="es-EC" sz="800" b="1" i="0" u="none" strike="noStrike" baseline="30000">
                          <a:solidFill>
                            <a:srgbClr val="000000"/>
                          </a:solidFill>
                          <a:latin typeface="Arial"/>
                        </a:rPr>
                        <a:t>2</a:t>
                      </a:r>
                      <a:r>
                        <a:rPr lang="es-EC" sz="800" b="1" i="0" u="none" strike="noStrike">
                          <a:solidFill>
                            <a:srgbClr val="000000"/>
                          </a:solidFill>
                          <a:latin typeface="Arial"/>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192267">
                <a:tc>
                  <a:txBody>
                    <a:bodyPr/>
                    <a:lstStyle/>
                    <a:p>
                      <a:pPr algn="ctr" fontAlgn="ctr"/>
                      <a:r>
                        <a:rPr lang="es-EC" sz="800" b="0" i="0" u="none" strike="noStrike">
                          <a:solidFill>
                            <a:srgbClr val="000000"/>
                          </a:solidFill>
                          <a:latin typeface="Arial"/>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smtClean="0">
                          <a:solidFill>
                            <a:srgbClr val="000000"/>
                          </a:solidFill>
                          <a:latin typeface="Arial"/>
                        </a:rPr>
                        <a:t>2.67</a:t>
                      </a:r>
                      <a:endParaRPr lang="es-EC" sz="8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1169,73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1100,66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905,98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620,34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292,43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-26,19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-292,43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smtClean="0">
                          <a:solidFill>
                            <a:srgbClr val="000000"/>
                          </a:solidFill>
                          <a:latin typeface="Arial"/>
                        </a:rPr>
                        <a:t>2.67</a:t>
                      </a:r>
                      <a:endParaRPr lang="es-EC" sz="8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-480,32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-584,87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smtClean="0">
                          <a:solidFill>
                            <a:srgbClr val="000000"/>
                          </a:solidFill>
                          <a:latin typeface="Arial"/>
                        </a:rPr>
                        <a:t>2.67</a:t>
                      </a:r>
                      <a:endParaRPr lang="es-EC" sz="8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-620,34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-613,55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-594,15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-584,87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195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-594,15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210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-613,55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225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-620,34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240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-584,87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255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28,37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-480,32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270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-292,43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285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-26,19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300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292,43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315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620,34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330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905,98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345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dirty="0"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1100,66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192267">
                <a:tc>
                  <a:txBody>
                    <a:bodyPr/>
                    <a:lstStyle/>
                    <a:p>
                      <a:pPr algn="ctr" fontAlgn="ctr"/>
                      <a:r>
                        <a:rPr lang="es-EC" sz="800" b="0" i="0" u="none" strike="noStrike">
                          <a:solidFill>
                            <a:srgbClr val="000000"/>
                          </a:solidFill>
                          <a:latin typeface="Arial"/>
                        </a:rPr>
                        <a:t>360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a:solidFill>
                            <a:srgbClr val="000000"/>
                          </a:solidFill>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800" b="0" i="0" u="none" strike="noStrike" smtClean="0">
                          <a:solidFill>
                            <a:srgbClr val="000000"/>
                          </a:solidFill>
                          <a:latin typeface="Arial"/>
                        </a:rPr>
                        <a:t>2.67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209,44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fontAlgn="ctr"/>
                      <a:r>
                        <a:rPr lang="es-EC" sz="800" b="0" i="0" u="none" strike="noStrike" dirty="0">
                          <a:solidFill>
                            <a:srgbClr val="000000"/>
                          </a:solidFill>
                          <a:latin typeface="Arial"/>
                        </a:rPr>
                        <a:t>1169,73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CuadroTexto"/>
          <p:cNvSpPr txBox="1"/>
          <p:nvPr/>
        </p:nvSpPr>
        <p:spPr>
          <a:xfrm>
            <a:off x="0" y="86499"/>
            <a:ext cx="9144000" cy="461665"/>
          </a:xfrm>
          <a:prstGeom prst="rect">
            <a:avLst/>
          </a:prstGeom>
          <a:noFill/>
        </p:spPr>
        <p:txBody>
          <a:bodyPr wrap="square" rtlCol="0">
            <a:spAutoFit/>
          </a:bodyPr>
          <a:lstStyle/>
          <a:p>
            <a:pPr algn="ctr"/>
            <a:r>
              <a:rPr lang="es-EC" sz="2400" b="1" dirty="0" smtClean="0">
                <a:latin typeface="Arial" pitchFamily="34" charset="0"/>
                <a:cs typeface="Arial" pitchFamily="34" charset="0"/>
              </a:rPr>
              <a:t>GRAFICAS DEL MOVIMIENTO ALTERNATIVO</a:t>
            </a:r>
            <a:endParaRPr lang="es-EC" sz="2400" b="1" dirty="0">
              <a:latin typeface="Arial" pitchFamily="34" charset="0"/>
              <a:cs typeface="Arial" pitchFamily="34" charset="0"/>
            </a:endParaRPr>
          </a:p>
        </p:txBody>
      </p:sp>
      <p:sp>
        <p:nvSpPr>
          <p:cNvPr id="7" name="6 CuadroTexto"/>
          <p:cNvSpPr txBox="1"/>
          <p:nvPr/>
        </p:nvSpPr>
        <p:spPr>
          <a:xfrm>
            <a:off x="4716016" y="1916832"/>
            <a:ext cx="4104456" cy="646331"/>
          </a:xfrm>
          <a:prstGeom prst="rect">
            <a:avLst/>
          </a:prstGeom>
          <a:noFill/>
        </p:spPr>
        <p:txBody>
          <a:bodyPr wrap="square" rtlCol="0">
            <a:spAutoFit/>
          </a:bodyPr>
          <a:lstStyle/>
          <a:p>
            <a:pPr algn="ctr"/>
            <a:r>
              <a:rPr lang="es-EC" b="1" dirty="0" smtClean="0">
                <a:latin typeface="Arial" pitchFamily="34" charset="0"/>
                <a:cs typeface="Arial" pitchFamily="34" charset="0"/>
              </a:rPr>
              <a:t>GRAFICO ACELERACION Vs ANGULO DE LA MANIVELA</a:t>
            </a:r>
            <a:endParaRPr lang="es-EC" b="1" dirty="0">
              <a:latin typeface="Arial" pitchFamily="34" charset="0"/>
              <a:cs typeface="Arial" pitchFamily="34" charset="0"/>
            </a:endParaRPr>
          </a:p>
        </p:txBody>
      </p:sp>
      <p:sp>
        <p:nvSpPr>
          <p:cNvPr id="8" name="7 CuadroTexto"/>
          <p:cNvSpPr txBox="1"/>
          <p:nvPr/>
        </p:nvSpPr>
        <p:spPr>
          <a:xfrm>
            <a:off x="899592" y="836712"/>
            <a:ext cx="4104456" cy="646331"/>
          </a:xfrm>
          <a:prstGeom prst="rect">
            <a:avLst/>
          </a:prstGeom>
          <a:noFill/>
        </p:spPr>
        <p:txBody>
          <a:bodyPr wrap="square" rtlCol="0">
            <a:spAutoFit/>
          </a:bodyPr>
          <a:lstStyle/>
          <a:p>
            <a:pPr algn="ctr"/>
            <a:r>
              <a:rPr lang="es-EC" b="1" dirty="0" smtClean="0">
                <a:latin typeface="Arial" pitchFamily="34" charset="0"/>
                <a:cs typeface="Arial" pitchFamily="34" charset="0"/>
              </a:rPr>
              <a:t>GRAFICO DESLIZAMIENTO Vs ANGULO DE LA MANIVELA</a:t>
            </a:r>
            <a:endParaRPr lang="es-EC" b="1" dirty="0">
              <a:latin typeface="Arial" pitchFamily="34" charset="0"/>
              <a:cs typeface="Arial" pitchFamily="34" charset="0"/>
            </a:endParaRPr>
          </a:p>
        </p:txBody>
      </p:sp>
      <p:graphicFrame>
        <p:nvGraphicFramePr>
          <p:cNvPr id="9" name="2 Gráfico"/>
          <p:cNvGraphicFramePr/>
          <p:nvPr/>
        </p:nvGraphicFramePr>
        <p:xfrm>
          <a:off x="971600" y="1844824"/>
          <a:ext cx="3168352" cy="35283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4 Gráfico"/>
          <p:cNvGraphicFramePr/>
          <p:nvPr/>
        </p:nvGraphicFramePr>
        <p:xfrm>
          <a:off x="4932040" y="2852936"/>
          <a:ext cx="3744416" cy="2592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3779912" y="209086"/>
            <a:ext cx="1433406" cy="461665"/>
          </a:xfrm>
          <a:prstGeom prst="rect">
            <a:avLst/>
          </a:prstGeom>
        </p:spPr>
        <p:txBody>
          <a:bodyPr wrap="none">
            <a:spAutoFit/>
          </a:bodyPr>
          <a:lstStyle/>
          <a:p>
            <a:r>
              <a:rPr lang="es-EC" sz="2400" b="1" dirty="0" smtClean="0">
                <a:latin typeface="Arial" pitchFamily="34" charset="0"/>
                <a:cs typeface="Arial" pitchFamily="34" charset="0"/>
              </a:rPr>
              <a:t>FUERZA</a:t>
            </a:r>
            <a:endParaRPr lang="es-EC" sz="2400" b="1" dirty="0">
              <a:latin typeface="Arial" pitchFamily="34" charset="0"/>
              <a:cs typeface="Arial" pitchFamily="34" charset="0"/>
            </a:endParaRPr>
          </a:p>
        </p:txBody>
      </p:sp>
      <p:sp>
        <p:nvSpPr>
          <p:cNvPr id="290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1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47664" y="764704"/>
            <a:ext cx="3041082" cy="576064"/>
          </a:xfrm>
          <a:prstGeom prst="rect">
            <a:avLst/>
          </a:prstGeom>
          <a:noFill/>
        </p:spPr>
      </p:pic>
      <p:sp>
        <p:nvSpPr>
          <p:cNvPr id="290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19"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92080" y="1052736"/>
            <a:ext cx="1557991" cy="288032"/>
          </a:xfrm>
          <a:prstGeom prst="rect">
            <a:avLst/>
          </a:prstGeom>
          <a:noFill/>
        </p:spPr>
      </p:pic>
      <p:sp>
        <p:nvSpPr>
          <p:cNvPr id="290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45530" y="1484784"/>
            <a:ext cx="2880320" cy="552919"/>
          </a:xfrm>
          <a:prstGeom prst="rect">
            <a:avLst/>
          </a:prstGeom>
          <a:noFill/>
        </p:spPr>
      </p:pic>
      <p:sp>
        <p:nvSpPr>
          <p:cNvPr id="290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2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81857" y="1556792"/>
            <a:ext cx="1571084" cy="288032"/>
          </a:xfrm>
          <a:prstGeom prst="rect">
            <a:avLst/>
          </a:prstGeom>
          <a:noFill/>
        </p:spPr>
      </p:pic>
      <p:sp>
        <p:nvSpPr>
          <p:cNvPr id="290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25"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79912" y="3573016"/>
            <a:ext cx="1047390" cy="360040"/>
          </a:xfrm>
          <a:prstGeom prst="rect">
            <a:avLst/>
          </a:prstGeom>
          <a:noFill/>
        </p:spPr>
      </p:pic>
      <p:sp>
        <p:nvSpPr>
          <p:cNvPr id="2908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27"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707904" y="4149080"/>
            <a:ext cx="1230682" cy="288032"/>
          </a:xfrm>
          <a:prstGeom prst="rect">
            <a:avLst/>
          </a:prstGeom>
          <a:noFill/>
        </p:spPr>
      </p:pic>
      <p:sp>
        <p:nvSpPr>
          <p:cNvPr id="290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90829"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563888" y="4725144"/>
            <a:ext cx="1479437" cy="288032"/>
          </a:xfrm>
          <a:prstGeom prst="rect">
            <a:avLst/>
          </a:prstGeom>
          <a:noFill/>
        </p:spPr>
      </p:pic>
      <p:sp>
        <p:nvSpPr>
          <p:cNvPr id="20" name="19 CuadroTexto"/>
          <p:cNvSpPr txBox="1"/>
          <p:nvPr/>
        </p:nvSpPr>
        <p:spPr>
          <a:xfrm>
            <a:off x="3707904" y="2636912"/>
            <a:ext cx="1495153" cy="461665"/>
          </a:xfrm>
          <a:prstGeom prst="rect">
            <a:avLst/>
          </a:prstGeom>
          <a:noFill/>
        </p:spPr>
        <p:txBody>
          <a:bodyPr wrap="none" rtlCol="0">
            <a:spAutoFit/>
          </a:bodyPr>
          <a:lstStyle/>
          <a:p>
            <a:r>
              <a:rPr lang="es-EC" sz="2400" b="1" dirty="0" smtClean="0">
                <a:latin typeface="Arial" pitchFamily="34" charset="0"/>
                <a:cs typeface="Arial" pitchFamily="34" charset="0"/>
              </a:rPr>
              <a:t>TORQUE</a:t>
            </a:r>
            <a:endParaRPr lang="es-EC" sz="2400" b="1" dirty="0">
              <a:latin typeface="Arial" pitchFamily="34" charset="0"/>
              <a:cs typeface="Arial" pitchFamily="34" charset="0"/>
            </a:endParaRPr>
          </a:p>
        </p:txBody>
      </p:sp>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Marcador de contenido"/>
          <p:cNvSpPr>
            <a:spLocks noGrp="1"/>
          </p:cNvSpPr>
          <p:nvPr>
            <p:ph sz="quarter" idx="1"/>
          </p:nvPr>
        </p:nvSpPr>
        <p:spPr>
          <a:xfrm>
            <a:off x="467544" y="260648"/>
            <a:ext cx="8219256" cy="5623520"/>
          </a:xfrm>
        </p:spPr>
        <p:txBody>
          <a:bodyPr>
            <a:normAutofit fontScale="92500"/>
          </a:bodyPr>
          <a:lstStyle/>
          <a:p>
            <a:pPr marL="0" indent="0" algn="just">
              <a:lnSpc>
                <a:spcPct val="150000"/>
              </a:lnSpc>
              <a:spcBef>
                <a:spcPts val="0"/>
              </a:spcBef>
              <a:buNone/>
            </a:pPr>
            <a:endParaRPr lang="es-EC" b="1" dirty="0" smtClean="0">
              <a:latin typeface="Arial" pitchFamily="34" charset="0"/>
              <a:cs typeface="Arial" pitchFamily="34" charset="0"/>
            </a:endParaRPr>
          </a:p>
          <a:p>
            <a:pPr marL="0" indent="0" algn="just">
              <a:lnSpc>
                <a:spcPct val="150000"/>
              </a:lnSpc>
              <a:spcBef>
                <a:spcPts val="0"/>
              </a:spcBef>
              <a:buNone/>
            </a:pPr>
            <a:r>
              <a:rPr lang="es-EC" sz="2600" b="1" dirty="0" smtClean="0">
                <a:latin typeface="Arial" pitchFamily="34" charset="0"/>
                <a:cs typeface="Arial" pitchFamily="34" charset="0"/>
              </a:rPr>
              <a:t>OBJETIVO </a:t>
            </a:r>
            <a:r>
              <a:rPr lang="es-EC" sz="2600" b="1" dirty="0">
                <a:latin typeface="Arial" pitchFamily="34" charset="0"/>
                <a:cs typeface="Arial" pitchFamily="34" charset="0"/>
              </a:rPr>
              <a:t>GENERAL</a:t>
            </a:r>
          </a:p>
          <a:p>
            <a:pPr marL="0" indent="0" algn="just">
              <a:lnSpc>
                <a:spcPct val="150000"/>
              </a:lnSpc>
              <a:spcBef>
                <a:spcPts val="0"/>
              </a:spcBef>
              <a:buNone/>
            </a:pPr>
            <a:r>
              <a:rPr lang="es-EC" sz="1800" dirty="0" smtClean="0">
                <a:latin typeface="Arial" pitchFamily="34" charset="0"/>
                <a:cs typeface="Arial" pitchFamily="34" charset="0"/>
              </a:rPr>
              <a:t>Realizar el modelamiento energético y mecánico de un motor Stirling tipo Beta que aproveche la radiación Solar Térmica de Alta temperatura, para la generación de 70 We mediante herramientas informáticas como es el SolidWorks.</a:t>
            </a:r>
          </a:p>
          <a:p>
            <a:pPr marL="0" indent="0" algn="just">
              <a:lnSpc>
                <a:spcPct val="150000"/>
              </a:lnSpc>
              <a:spcBef>
                <a:spcPts val="0"/>
              </a:spcBef>
              <a:buNone/>
            </a:pPr>
            <a:endParaRPr lang="es-ES" sz="1900" b="1" dirty="0" smtClean="0">
              <a:latin typeface="Arial" pitchFamily="34" charset="0"/>
              <a:cs typeface="Arial" pitchFamily="34" charset="0"/>
            </a:endParaRPr>
          </a:p>
          <a:p>
            <a:pPr marL="0" indent="0" algn="just">
              <a:lnSpc>
                <a:spcPct val="150000"/>
              </a:lnSpc>
              <a:spcBef>
                <a:spcPts val="0"/>
              </a:spcBef>
              <a:buNone/>
            </a:pPr>
            <a:r>
              <a:rPr lang="es-ES" sz="2600" b="1" dirty="0" smtClean="0">
                <a:latin typeface="Arial" pitchFamily="34" charset="0"/>
                <a:cs typeface="Arial" pitchFamily="34" charset="0"/>
              </a:rPr>
              <a:t>OBJETIVOS ESPECIFICOS</a:t>
            </a:r>
          </a:p>
          <a:p>
            <a:pPr lvl="0" algn="just">
              <a:lnSpc>
                <a:spcPct val="150000"/>
              </a:lnSpc>
              <a:spcBef>
                <a:spcPts val="0"/>
              </a:spcBef>
              <a:buClr>
                <a:schemeClr val="accent2">
                  <a:lumMod val="50000"/>
                </a:schemeClr>
              </a:buClr>
              <a:buFont typeface="Century Schoolbook" pitchFamily="18" charset="0"/>
              <a:buChar char="─"/>
            </a:pPr>
            <a:r>
              <a:rPr lang="es-EC" sz="1800" dirty="0" smtClean="0">
                <a:latin typeface="Arial" pitchFamily="34" charset="0"/>
                <a:cs typeface="Arial" pitchFamily="34" charset="0"/>
              </a:rPr>
              <a:t>Determinar parámetros funcionales preliminares del motor Stirling tipo Beta.</a:t>
            </a:r>
          </a:p>
          <a:p>
            <a:pPr lvl="0" algn="just">
              <a:lnSpc>
                <a:spcPct val="150000"/>
              </a:lnSpc>
              <a:spcBef>
                <a:spcPts val="0"/>
              </a:spcBef>
              <a:buClr>
                <a:schemeClr val="accent2">
                  <a:lumMod val="50000"/>
                </a:schemeClr>
              </a:buClr>
              <a:buFont typeface="Century Schoolbook" pitchFamily="18" charset="0"/>
              <a:buChar char="─"/>
            </a:pPr>
            <a:r>
              <a:rPr lang="es-EC" sz="1800" dirty="0" smtClean="0">
                <a:latin typeface="Arial" pitchFamily="34" charset="0"/>
                <a:cs typeface="Arial" pitchFamily="34" charset="0"/>
              </a:rPr>
              <a:t>Realizar la esquematización de los componentes del motor Stirling tipo Beta.</a:t>
            </a:r>
          </a:p>
          <a:p>
            <a:pPr lvl="0" algn="just">
              <a:lnSpc>
                <a:spcPct val="150000"/>
              </a:lnSpc>
              <a:spcBef>
                <a:spcPts val="0"/>
              </a:spcBef>
              <a:buClr>
                <a:schemeClr val="accent2">
                  <a:lumMod val="50000"/>
                </a:schemeClr>
              </a:buClr>
              <a:buFont typeface="Century Schoolbook" pitchFamily="18" charset="0"/>
              <a:buChar char="─"/>
            </a:pPr>
            <a:r>
              <a:rPr lang="es-EC" sz="1800" dirty="0" smtClean="0">
                <a:latin typeface="Arial" pitchFamily="34" charset="0"/>
                <a:cs typeface="Arial" pitchFamily="34" charset="0"/>
              </a:rPr>
              <a:t>Modelar el sistema energético considerando aspectos termo-físicos y mecánicos para el funcionamiento de la unidad. </a:t>
            </a:r>
          </a:p>
          <a:p>
            <a:pPr lvl="0" algn="just">
              <a:lnSpc>
                <a:spcPct val="150000"/>
              </a:lnSpc>
              <a:spcBef>
                <a:spcPts val="0"/>
              </a:spcBef>
              <a:buClr>
                <a:schemeClr val="accent2">
                  <a:lumMod val="50000"/>
                </a:schemeClr>
              </a:buClr>
              <a:buFont typeface="Century Schoolbook" pitchFamily="18" charset="0"/>
              <a:buChar char="─"/>
            </a:pPr>
            <a:r>
              <a:rPr lang="es-EC" sz="1800" dirty="0" smtClean="0">
                <a:latin typeface="Arial" pitchFamily="34" charset="0"/>
                <a:cs typeface="Arial" pitchFamily="34" charset="0"/>
              </a:rPr>
              <a:t>Desarrollar los conceptos tecnológicos necesarios para la fabricación del motor Stirling tipo Beta de 70 We.</a:t>
            </a:r>
          </a:p>
          <a:p>
            <a:pPr marL="0" indent="0" algn="just">
              <a:buNone/>
            </a:pPr>
            <a:endParaRPr lang="es-ES" dirty="0" smtClean="0">
              <a:latin typeface="Arial" pitchFamily="34" charset="0"/>
              <a:cs typeface="Arial" pitchFamily="34" charset="0"/>
            </a:endParaRPr>
          </a:p>
        </p:txBody>
      </p:sp>
    </p:spTree>
    <p:extLst>
      <p:ext uri="{BB962C8B-B14F-4D97-AF65-F5344CB8AC3E}">
        <p14:creationId xmlns:p14="http://schemas.microsoft.com/office/powerpoint/2010/main" xmlns="" val="18498612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3779912" y="209086"/>
            <a:ext cx="1433406" cy="461665"/>
          </a:xfrm>
          <a:prstGeom prst="rect">
            <a:avLst/>
          </a:prstGeom>
        </p:spPr>
        <p:txBody>
          <a:bodyPr wrap="none">
            <a:spAutoFit/>
          </a:bodyPr>
          <a:lstStyle/>
          <a:p>
            <a:r>
              <a:rPr lang="es-EC" sz="2400" b="1" dirty="0" smtClean="0">
                <a:latin typeface="Arial" pitchFamily="34" charset="0"/>
                <a:cs typeface="Arial" pitchFamily="34" charset="0"/>
              </a:rPr>
              <a:t>FUERZA</a:t>
            </a:r>
            <a:endParaRPr lang="es-EC" sz="2400" b="1" dirty="0">
              <a:latin typeface="Arial" pitchFamily="34" charset="0"/>
              <a:cs typeface="Arial" pitchFamily="34" charset="0"/>
            </a:endParaRPr>
          </a:p>
        </p:txBody>
      </p:sp>
      <p:sp>
        <p:nvSpPr>
          <p:cNvPr id="290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08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08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0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0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082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9083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Gráfico"/>
          <p:cNvGraphicFramePr/>
          <p:nvPr/>
        </p:nvGraphicFramePr>
        <p:xfrm>
          <a:off x="5652120" y="1268760"/>
          <a:ext cx="3491880" cy="3342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13 Tabla"/>
          <p:cNvGraphicFramePr>
            <a:graphicFrameLocks noGrp="1"/>
          </p:cNvGraphicFramePr>
          <p:nvPr/>
        </p:nvGraphicFramePr>
        <p:xfrm>
          <a:off x="251520" y="908720"/>
          <a:ext cx="5472607" cy="4464505"/>
        </p:xfrm>
        <a:graphic>
          <a:graphicData uri="http://schemas.openxmlformats.org/drawingml/2006/table">
            <a:tbl>
              <a:tblPr/>
              <a:tblGrid>
                <a:gridCol w="584368"/>
                <a:gridCol w="1040176"/>
                <a:gridCol w="657414"/>
                <a:gridCol w="584368"/>
                <a:gridCol w="701241"/>
                <a:gridCol w="747992"/>
                <a:gridCol w="560993"/>
                <a:gridCol w="596055"/>
              </a:tblGrid>
              <a:tr h="322180">
                <a:tc>
                  <a:txBody>
                    <a:bodyPr/>
                    <a:lstStyle/>
                    <a:p>
                      <a:pPr algn="ctr" fontAlgn="b"/>
                      <a:r>
                        <a:rPr lang="es-EC" sz="900" b="1" i="0" u="none" strike="noStrike">
                          <a:latin typeface="Arial"/>
                        </a:rPr>
                        <a:t>F </a:t>
                      </a:r>
                      <a:br>
                        <a:rPr lang="es-EC" sz="900" b="1" i="0" u="none" strike="noStrike">
                          <a:latin typeface="Arial"/>
                        </a:rPr>
                      </a:br>
                      <a:r>
                        <a:rPr lang="es-EC" sz="900" b="1" i="0" u="none" strike="noStrike">
                          <a:latin typeface="Arial"/>
                        </a:rPr>
                        <a:t>(grad)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s-EC" sz="900" b="1" i="0" u="none" strike="noStrike">
                          <a:latin typeface="Arial"/>
                        </a:rPr>
                        <a:t>F </a:t>
                      </a:r>
                      <a:br>
                        <a:rPr lang="es-EC" sz="900" b="1" i="0" u="none" strike="noStrike">
                          <a:latin typeface="Arial"/>
                        </a:rPr>
                      </a:br>
                      <a:r>
                        <a:rPr lang="es-EC" sz="900" b="1" i="0" u="none" strike="noStrike">
                          <a:latin typeface="Arial"/>
                        </a:rPr>
                        <a:t>(rad)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s-EC" sz="900" b="1" i="0" u="none" strike="noStrike">
                          <a:latin typeface="Arial"/>
                        </a:rPr>
                        <a:t>H(N) </a:t>
                      </a:r>
                      <a:br>
                        <a:rPr lang="es-EC" sz="900" b="1" i="0" u="none" strike="noStrike">
                          <a:latin typeface="Arial"/>
                        </a:rPr>
                      </a:br>
                      <a:r>
                        <a:rPr lang="es-EC" sz="900" b="1" i="0" u="none" strike="noStrike">
                          <a:latin typeface="Arial"/>
                        </a:rPr>
                        <a:t>cm3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s-EC" sz="900" b="1" i="0" u="none" strike="noStrike">
                          <a:latin typeface="Arial"/>
                        </a:rPr>
                        <a:t>C(N) </a:t>
                      </a:r>
                      <a:br>
                        <a:rPr lang="es-EC" sz="900" b="1" i="0" u="none" strike="noStrike">
                          <a:latin typeface="Arial"/>
                        </a:rPr>
                      </a:br>
                      <a:r>
                        <a:rPr lang="es-EC" sz="900" b="1" i="0" u="none" strike="noStrike">
                          <a:latin typeface="Arial"/>
                        </a:rPr>
                        <a:t>cm3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s-EC" sz="900" b="1" i="0" u="none" strike="noStrike">
                          <a:latin typeface="Arial"/>
                        </a:rPr>
                        <a:t>V(N) </a:t>
                      </a:r>
                      <a:br>
                        <a:rPr lang="es-EC" sz="900" b="1" i="0" u="none" strike="noStrike">
                          <a:latin typeface="Arial"/>
                        </a:rPr>
                      </a:br>
                      <a:r>
                        <a:rPr lang="es-EC" sz="900" b="1" i="0" u="none" strike="noStrike">
                          <a:latin typeface="Arial"/>
                        </a:rPr>
                        <a:t>cm3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b"/>
                      <a:r>
                        <a:rPr lang="es-EC" sz="900" b="1" i="0" u="none" strike="noStrike">
                          <a:latin typeface="Arial"/>
                        </a:rPr>
                        <a:t>P(N) </a:t>
                      </a:r>
                      <a:br>
                        <a:rPr lang="es-EC" sz="900" b="1" i="0" u="none" strike="noStrike">
                          <a:latin typeface="Arial"/>
                        </a:rPr>
                      </a:br>
                      <a:r>
                        <a:rPr lang="es-EC" sz="900" b="1" i="0" u="none" strike="noStrike">
                          <a:latin typeface="Arial"/>
                        </a:rPr>
                        <a:t>Mpa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s-EC" sz="900" b="1" i="0" u="none" strike="noStrike">
                          <a:latin typeface="Arial"/>
                        </a:rPr>
                        <a:t>FUERZA</a:t>
                      </a:r>
                      <a:br>
                        <a:rPr lang="es-EC" sz="900" b="1" i="0" u="none" strike="noStrike">
                          <a:latin typeface="Arial"/>
                        </a:rPr>
                      </a:br>
                      <a:r>
                        <a:rPr lang="es-EC" sz="900" b="1" i="0" u="none" strike="noStrike">
                          <a:latin typeface="Arial"/>
                        </a:rPr>
                        <a:t>(N)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s-EC" sz="900" b="1" i="0" u="none" strike="noStrike">
                          <a:latin typeface="Arial"/>
                        </a:rPr>
                        <a:t>TORQUE</a:t>
                      </a:r>
                      <a:br>
                        <a:rPr lang="es-EC" sz="900" b="1" i="0" u="none" strike="noStrike">
                          <a:latin typeface="Arial"/>
                        </a:rPr>
                      </a:br>
                      <a:r>
                        <a:rPr lang="es-EC" sz="900" b="1" i="0" u="none" strike="noStrike">
                          <a:latin typeface="Arial"/>
                        </a:rPr>
                        <a:t>(J)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65693">
                <a:tc>
                  <a:txBody>
                    <a:bodyPr/>
                    <a:lstStyle/>
                    <a:p>
                      <a:pPr algn="ctr" fontAlgn="b"/>
                      <a:r>
                        <a:rPr lang="es-EC" sz="900" b="0" i="0" u="none" strike="noStrike">
                          <a:latin typeface="Arial"/>
                        </a:rPr>
                        <a:t>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40,93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47,54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19,90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38,05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45,21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25,56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0,51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0,52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6,69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34,29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43,05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33,43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9,25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29,89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41,21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43,80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12,58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25,15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39,81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56,88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16,46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20,41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38,94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72,62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1,57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20,62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15,98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38,67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90,29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1,83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24,78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12,16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39,01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108,01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28,66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9,21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39,95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122,53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32,00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7,34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41,41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130,09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34,55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6,67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43,30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128,25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165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2,88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36,16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7,25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45,48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117,64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180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36,71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9,04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47,82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101,45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195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36,16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11,92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83,44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210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3,67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34,55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15,68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52,31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66,36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1,33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225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32,00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20,08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54,15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51,58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240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28,66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24,81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55,55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39,55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0,79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255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24,78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29,56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56,42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30,16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270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20,62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33,99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56,69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23,17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285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16,46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37,81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56,34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18,27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0,37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300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12,58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40,76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55,41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15,23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315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5,50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9,25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42,63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53,95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13,91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330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5,76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6,69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43,30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52,06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900" b="0" i="0" u="none" strike="noStrike">
                          <a:latin typeface="Arial"/>
                        </a:rPr>
                        <a:t>14,21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93">
                <a:tc>
                  <a:txBody>
                    <a:bodyPr/>
                    <a:lstStyle/>
                    <a:p>
                      <a:pPr algn="ctr" fontAlgn="b"/>
                      <a:r>
                        <a:rPr lang="es-EC" sz="900" b="0" i="0" u="none" strike="noStrike">
                          <a:latin typeface="Arial"/>
                        </a:rPr>
                        <a:t>345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6,02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5,08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42,72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49,87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s-EC" sz="900" b="0" i="0" u="none" strike="noStrike">
                          <a:latin typeface="Arial"/>
                        </a:rPr>
                        <a:t>16,18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a:latin typeface="Arial"/>
                        </a:rPr>
                        <a:t>0,32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5693">
                <a:tc>
                  <a:txBody>
                    <a:bodyPr/>
                    <a:lstStyle/>
                    <a:p>
                      <a:pPr algn="ctr" fontAlgn="b"/>
                      <a:r>
                        <a:rPr lang="es-EC" sz="900" b="0" i="0" u="none" strike="noStrike">
                          <a:latin typeface="Arial"/>
                        </a:rPr>
                        <a:t>360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6,28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4,54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40,93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47,54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s-EC" sz="900" b="0" i="0" u="none" strike="noStrike">
                          <a:latin typeface="Arial"/>
                        </a:rPr>
                        <a:t>0,09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s-EC" sz="900" b="0" i="0" u="none" strike="noStrike">
                          <a:latin typeface="Arial"/>
                        </a:rPr>
                        <a:t>19,90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900" b="0" i="0" u="none" strike="noStrike" dirty="0">
                          <a:latin typeface="Arial"/>
                        </a:rPr>
                        <a:t>0,40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683568" y="2348880"/>
            <a:ext cx="7776864" cy="1615827"/>
          </a:xfrm>
          <a:prstGeom prst="rect">
            <a:avLst/>
          </a:prstGeom>
        </p:spPr>
        <p:txBody>
          <a:bodyPr wrap="square">
            <a:spAutoFit/>
          </a:bodyPr>
          <a:lstStyle/>
          <a:p>
            <a:pPr algn="ctr"/>
            <a:r>
              <a:rPr lang="es-ES" dirty="0" smtClean="0"/>
              <a:t/>
            </a:r>
            <a:br>
              <a:rPr lang="es-ES" dirty="0" smtClean="0"/>
            </a:br>
            <a:r>
              <a:rPr lang="es-ES" sz="2700" b="1" dirty="0" smtClean="0">
                <a:latin typeface="Arial" pitchFamily="34" charset="0"/>
                <a:cs typeface="Arial" pitchFamily="34" charset="0"/>
              </a:rPr>
              <a:t>CAPITULO 5</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MODIFICACIONES Y SIMULACIONES </a:t>
            </a:r>
            <a:endParaRPr lang="es-EC" sz="2700" b="1" dirty="0"/>
          </a:p>
        </p:txBody>
      </p:sp>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CuadroTexto"/>
          <p:cNvSpPr txBox="1"/>
          <p:nvPr/>
        </p:nvSpPr>
        <p:spPr>
          <a:xfrm>
            <a:off x="0" y="98856"/>
            <a:ext cx="9144000" cy="461665"/>
          </a:xfrm>
          <a:prstGeom prst="rect">
            <a:avLst/>
          </a:prstGeom>
          <a:noFill/>
        </p:spPr>
        <p:txBody>
          <a:bodyPr wrap="square" rtlCol="0">
            <a:spAutoFit/>
          </a:bodyPr>
          <a:lstStyle/>
          <a:p>
            <a:pPr algn="ctr"/>
            <a:r>
              <a:rPr lang="es-EC" sz="2400" b="1" dirty="0" smtClean="0">
                <a:latin typeface="Arial" pitchFamily="34" charset="0"/>
                <a:cs typeface="Arial" pitchFamily="34" charset="0"/>
              </a:rPr>
              <a:t>MODIFICACION DEL PROTOTIPO</a:t>
            </a:r>
            <a:endParaRPr lang="es-EC" sz="2400" b="1" dirty="0">
              <a:latin typeface="Arial" pitchFamily="34" charset="0"/>
              <a:cs typeface="Arial" pitchFamily="34" charset="0"/>
            </a:endParaRPr>
          </a:p>
        </p:txBody>
      </p:sp>
      <p:graphicFrame>
        <p:nvGraphicFramePr>
          <p:cNvPr id="4" name="3 Tabla"/>
          <p:cNvGraphicFramePr>
            <a:graphicFrameLocks noGrp="1"/>
          </p:cNvGraphicFramePr>
          <p:nvPr/>
        </p:nvGraphicFramePr>
        <p:xfrm>
          <a:off x="1714817" y="1196748"/>
          <a:ext cx="6241558" cy="3753186"/>
        </p:xfrm>
        <a:graphic>
          <a:graphicData uri="http://schemas.openxmlformats.org/drawingml/2006/table">
            <a:tbl>
              <a:tblPr/>
              <a:tblGrid>
                <a:gridCol w="2376217"/>
                <a:gridCol w="469556"/>
                <a:gridCol w="726182"/>
                <a:gridCol w="712310"/>
                <a:gridCol w="469556"/>
                <a:gridCol w="773346"/>
                <a:gridCol w="714391"/>
              </a:tblGrid>
              <a:tr h="220407">
                <a:tc>
                  <a:txBody>
                    <a:bodyPr/>
                    <a:lstStyle/>
                    <a:p>
                      <a:pPr>
                        <a:lnSpc>
                          <a:spcPct val="115000"/>
                        </a:lnSpc>
                      </a:pPr>
                      <a:endParaRPr lang="es-EC" sz="1100">
                        <a:latin typeface="Calibri"/>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s-EC" sz="1100" b="1">
                          <a:solidFill>
                            <a:srgbClr val="000000"/>
                          </a:solidFill>
                          <a:latin typeface="Arial"/>
                          <a:ea typeface="Times New Roman"/>
                          <a:cs typeface="Times New Roman"/>
                        </a:rPr>
                        <a:t>STIRLING PROTOTIPO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100" b="1">
                          <a:solidFill>
                            <a:srgbClr val="000000"/>
                          </a:solidFill>
                          <a:latin typeface="Arial"/>
                          <a:ea typeface="Times New Roman"/>
                          <a:cs typeface="Times New Roman"/>
                        </a:rPr>
                        <a:t>STIRLING MODIFICADO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s-EC"/>
                    </a:p>
                  </a:txBody>
                  <a:tcPr/>
                </a:tc>
                <a:tc hMerge="1">
                  <a:txBody>
                    <a:bodyPr/>
                    <a:lstStyle/>
                    <a:p>
                      <a:endParaRPr lang="es-EC"/>
                    </a:p>
                  </a:txBody>
                  <a:tcPr/>
                </a:tc>
              </a:tr>
              <a:tr h="220407">
                <a:tc>
                  <a:txBody>
                    <a:bodyPr/>
                    <a:lstStyle/>
                    <a:p>
                      <a:pPr algn="ctr">
                        <a:lnSpc>
                          <a:spcPct val="115000"/>
                        </a:lnSpc>
                        <a:spcAft>
                          <a:spcPts val="0"/>
                        </a:spcAft>
                      </a:pPr>
                      <a:r>
                        <a:rPr lang="es-EC" sz="1100" b="1">
                          <a:solidFill>
                            <a:srgbClr val="000000"/>
                          </a:solidFill>
                          <a:latin typeface="Arial"/>
                          <a:ea typeface="Times New Roman"/>
                          <a:cs typeface="Times New Roman"/>
                        </a:rPr>
                        <a:t>ESPECIFICACION</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lnSpc>
                          <a:spcPct val="115000"/>
                        </a:lnSpc>
                        <a:spcAft>
                          <a:spcPts val="0"/>
                        </a:spcAft>
                      </a:pPr>
                      <a:r>
                        <a:rPr lang="es-EC" sz="1100" b="1">
                          <a:latin typeface="Arial"/>
                          <a:ea typeface="Times New Roman"/>
                          <a:cs typeface="Times New Roman"/>
                        </a:rPr>
                        <a:t>Dato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100" b="1">
                          <a:latin typeface="Arial"/>
                          <a:ea typeface="Times New Roman"/>
                          <a:cs typeface="Times New Roman"/>
                        </a:rPr>
                        <a:t>Valor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100" b="1">
                          <a:latin typeface="Arial"/>
                          <a:ea typeface="Times New Roman"/>
                          <a:cs typeface="Times New Roman"/>
                        </a:rPr>
                        <a:t>Unidad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Dato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Valor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Unidad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Diámetro del desplazador. </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DB</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3,2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DB</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3,6</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gn="just">
                        <a:lnSpc>
                          <a:spcPct val="115000"/>
                        </a:lnSpc>
                        <a:spcAft>
                          <a:spcPts val="0"/>
                        </a:spcAft>
                      </a:pPr>
                      <a:r>
                        <a:rPr lang="es-EC" sz="1100">
                          <a:solidFill>
                            <a:srgbClr val="000000"/>
                          </a:solidFill>
                          <a:latin typeface="Arial"/>
                          <a:ea typeface="Times New Roman"/>
                          <a:cs typeface="Times New Roman"/>
                        </a:rPr>
                        <a:t>Diámetro del eje del desplazador. </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DD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0,3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DD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0,3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Diámetro interior del cilindro.</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DC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3,4</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DC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3,8</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Carrera del desplazador.</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RC</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4,0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RC</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4,0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Carrera del pistón de potencia.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DRD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2,0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RD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4,0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Temperatura en la zona caliente</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TH</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973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TH</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973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Temperatura en la zona fría</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TC</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323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TC</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323</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Constante universal de los gases</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R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287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J / Kg°K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R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287</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J / Kg°K</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solidFill>
                            <a:srgbClr val="000000"/>
                          </a:solidFill>
                          <a:latin typeface="Arial"/>
                          <a:ea typeface="Times New Roman"/>
                          <a:cs typeface="Times New Roman"/>
                        </a:rPr>
                        <a:t>Angulo de fase</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90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grados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AL</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90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grados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latin typeface="Arial"/>
                          <a:ea typeface="Times New Roman"/>
                          <a:cs typeface="Times New Roman"/>
                        </a:rPr>
                        <a:t>L regenerador (LR)</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LR</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2,0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LR</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5,5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latin typeface="Arial"/>
                          <a:ea typeface="Times New Roman"/>
                          <a:cs typeface="Times New Roman"/>
                        </a:rPr>
                        <a:t>L desplazador (Ld)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Ld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5,0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Ld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latin typeface="Arial"/>
                          <a:ea typeface="Times New Roman"/>
                          <a:cs typeface="Times New Roman"/>
                        </a:rPr>
                        <a:t>dcd cil-desp</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dcd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0,1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dcd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0,1</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6674">
                <a:tc>
                  <a:txBody>
                    <a:bodyPr/>
                    <a:lstStyle/>
                    <a:p>
                      <a:pPr>
                        <a:lnSpc>
                          <a:spcPct val="115000"/>
                        </a:lnSpc>
                        <a:spcAft>
                          <a:spcPts val="0"/>
                        </a:spcAft>
                      </a:pPr>
                      <a:r>
                        <a:rPr lang="es-EC" sz="1100">
                          <a:latin typeface="Arial"/>
                          <a:ea typeface="Times New Roman"/>
                          <a:cs typeface="Times New Roman"/>
                        </a:rPr>
                        <a:t>Patm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Patm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7,28E-02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MPa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Patm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7,28E-02</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MPa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a:latin typeface="Arial"/>
                          <a:ea typeface="Times New Roman"/>
                          <a:cs typeface="Times New Roman"/>
                        </a:rPr>
                        <a:t>dpp piston-desp</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latin typeface="Arial"/>
                          <a:ea typeface="Times New Roman"/>
                          <a:cs typeface="Times New Roman"/>
                        </a:rPr>
                        <a:t>dpp </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a:lnSpc>
                          <a:spcPct val="115000"/>
                        </a:lnSpc>
                        <a:spcAft>
                          <a:spcPts val="0"/>
                        </a:spcAft>
                      </a:pPr>
                      <a:r>
                        <a:rPr lang="es-EC" sz="1100">
                          <a:latin typeface="Arial"/>
                          <a:ea typeface="Times New Roman"/>
                          <a:cs typeface="Times New Roman"/>
                        </a:rPr>
                        <a:t>0,5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nSpc>
                          <a:spcPct val="115000"/>
                        </a:lnSpc>
                        <a:spcAft>
                          <a:spcPts val="0"/>
                        </a:spcAft>
                      </a:pPr>
                      <a:r>
                        <a:rPr lang="es-EC" sz="1100" b="1">
                          <a:solidFill>
                            <a:srgbClr val="000000"/>
                          </a:solidFill>
                          <a:latin typeface="Arial"/>
                          <a:ea typeface="Times New Roman"/>
                          <a:cs typeface="Times New Roman"/>
                        </a:rPr>
                        <a:t>dpp</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0.05</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100" b="1">
                          <a:solidFill>
                            <a:srgbClr val="000000"/>
                          </a:solidFill>
                          <a:latin typeface="Arial"/>
                          <a:ea typeface="Times New Roman"/>
                          <a:cs typeface="Times New Roman"/>
                        </a:rPr>
                        <a:t>cm</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20407">
                <a:tc>
                  <a:txBody>
                    <a:bodyPr/>
                    <a:lstStyle/>
                    <a:p>
                      <a:pPr>
                        <a:lnSpc>
                          <a:spcPct val="115000"/>
                        </a:lnSpc>
                        <a:spcAft>
                          <a:spcPts val="0"/>
                        </a:spcAft>
                      </a:pPr>
                      <a:r>
                        <a:rPr lang="es-EC" sz="1100" b="1">
                          <a:latin typeface="Arial"/>
                          <a:ea typeface="Times New Roman"/>
                          <a:cs typeface="Times New Roman"/>
                        </a:rPr>
                        <a:t>Potencia</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nSpc>
                          <a:spcPct val="115000"/>
                        </a:lnSpc>
                        <a:spcAft>
                          <a:spcPts val="0"/>
                        </a:spcAft>
                      </a:pPr>
                      <a:r>
                        <a:rPr lang="es-EC" sz="1100" b="1">
                          <a:solidFill>
                            <a:srgbClr val="000000"/>
                          </a:solidFill>
                          <a:latin typeface="Arial"/>
                          <a:ea typeface="Times New Roman"/>
                          <a:cs typeface="Times New Roman"/>
                        </a:rPr>
                        <a:t>Pw</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lnSpc>
                          <a:spcPct val="115000"/>
                        </a:lnSpc>
                        <a:spcAft>
                          <a:spcPts val="0"/>
                        </a:spcAft>
                      </a:pPr>
                      <a:r>
                        <a:rPr lang="es-EC" sz="1100" b="1">
                          <a:solidFill>
                            <a:srgbClr val="000000"/>
                          </a:solidFill>
                          <a:latin typeface="Arial"/>
                          <a:ea typeface="Times New Roman"/>
                          <a:cs typeface="Times New Roman"/>
                        </a:rPr>
                        <a:t>32,00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b="1">
                          <a:solidFill>
                            <a:srgbClr val="000000"/>
                          </a:solidFill>
                          <a:latin typeface="Arial"/>
                          <a:ea typeface="Times New Roman"/>
                          <a:cs typeface="Times New Roman"/>
                        </a:rPr>
                        <a:t>WATTS</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s-EC" sz="1100" b="1">
                          <a:solidFill>
                            <a:srgbClr val="000000"/>
                          </a:solidFill>
                          <a:latin typeface="Arial"/>
                          <a:ea typeface="Times New Roman"/>
                          <a:cs typeface="Times New Roman"/>
                        </a:rPr>
                        <a:t>Pw</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r">
                        <a:lnSpc>
                          <a:spcPct val="115000"/>
                        </a:lnSpc>
                        <a:spcAft>
                          <a:spcPts val="0"/>
                        </a:spcAft>
                      </a:pPr>
                      <a:r>
                        <a:rPr lang="es-EC" sz="1100" b="1">
                          <a:solidFill>
                            <a:srgbClr val="000000"/>
                          </a:solidFill>
                          <a:latin typeface="Arial"/>
                          <a:ea typeface="Times New Roman"/>
                          <a:cs typeface="Times New Roman"/>
                        </a:rPr>
                        <a:t>70,00</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s-EC" sz="1100" b="1" dirty="0">
                          <a:solidFill>
                            <a:srgbClr val="000000"/>
                          </a:solidFill>
                          <a:latin typeface="Arial"/>
                          <a:ea typeface="Times New Roman"/>
                          <a:cs typeface="Times New Roman"/>
                        </a:rPr>
                        <a:t>WATTS</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CuadroTexto"/>
          <p:cNvSpPr txBox="1"/>
          <p:nvPr/>
        </p:nvSpPr>
        <p:spPr>
          <a:xfrm>
            <a:off x="1259632" y="0"/>
            <a:ext cx="6876256" cy="461665"/>
          </a:xfrm>
          <a:prstGeom prst="rect">
            <a:avLst/>
          </a:prstGeom>
          <a:noFill/>
        </p:spPr>
        <p:txBody>
          <a:bodyPr wrap="square" rtlCol="0">
            <a:spAutoFit/>
          </a:bodyPr>
          <a:lstStyle/>
          <a:p>
            <a:pPr algn="ctr"/>
            <a:r>
              <a:rPr lang="es-EC" sz="2400" b="1" dirty="0" smtClean="0">
                <a:latin typeface="Arial" pitchFamily="34" charset="0"/>
                <a:cs typeface="Arial" pitchFamily="34" charset="0"/>
              </a:rPr>
              <a:t>PARTES DEL MOTOR</a:t>
            </a:r>
            <a:endParaRPr lang="es-EC" sz="2400" b="1" dirty="0">
              <a:latin typeface="Arial" pitchFamily="34" charset="0"/>
              <a:cs typeface="Arial" pitchFamily="34" charset="0"/>
            </a:endParaRPr>
          </a:p>
        </p:txBody>
      </p:sp>
      <p:sp>
        <p:nvSpPr>
          <p:cNvPr id="4" name="3 CuadroTexto"/>
          <p:cNvSpPr txBox="1"/>
          <p:nvPr/>
        </p:nvSpPr>
        <p:spPr>
          <a:xfrm>
            <a:off x="539552" y="692696"/>
            <a:ext cx="1450077" cy="369332"/>
          </a:xfrm>
          <a:prstGeom prst="rect">
            <a:avLst/>
          </a:prstGeom>
          <a:noFill/>
        </p:spPr>
        <p:txBody>
          <a:bodyPr wrap="none" rtlCol="0">
            <a:spAutoFit/>
          </a:bodyPr>
          <a:lstStyle/>
          <a:p>
            <a:r>
              <a:rPr lang="es-EC" b="1" dirty="0" smtClean="0">
                <a:latin typeface="Arial" pitchFamily="34" charset="0"/>
                <a:cs typeface="Arial" pitchFamily="34" charset="0"/>
              </a:rPr>
              <a:t>CIGÜEÑAL </a:t>
            </a:r>
            <a:endParaRPr lang="es-EC" b="1" dirty="0">
              <a:latin typeface="Arial" pitchFamily="34" charset="0"/>
              <a:cs typeface="Arial" pitchFamily="34" charset="0"/>
            </a:endParaRPr>
          </a:p>
        </p:txBody>
      </p:sp>
      <p:graphicFrame>
        <p:nvGraphicFramePr>
          <p:cNvPr id="6" name="5 Tabla"/>
          <p:cNvGraphicFramePr>
            <a:graphicFrameLocks noGrp="1"/>
          </p:cNvGraphicFramePr>
          <p:nvPr/>
        </p:nvGraphicFramePr>
        <p:xfrm>
          <a:off x="4932040" y="3212976"/>
          <a:ext cx="3803650" cy="1508760"/>
        </p:xfrm>
        <a:graphic>
          <a:graphicData uri="http://schemas.openxmlformats.org/drawingml/2006/table">
            <a:tbl>
              <a:tblPr/>
              <a:tblGrid>
                <a:gridCol w="1965325"/>
                <a:gridCol w="953135"/>
                <a:gridCol w="885190"/>
              </a:tblGrid>
              <a:tr h="78740">
                <a:tc>
                  <a:txBody>
                    <a:bodyPr/>
                    <a:lstStyle/>
                    <a:p>
                      <a:pPr algn="ctr">
                        <a:lnSpc>
                          <a:spcPct val="150000"/>
                        </a:lnSpc>
                        <a:spcAft>
                          <a:spcPts val="0"/>
                        </a:spcAft>
                      </a:pPr>
                      <a:r>
                        <a:rPr lang="en-US" sz="1100" b="1" dirty="0">
                          <a:solidFill>
                            <a:srgbClr val="000000"/>
                          </a:solidFill>
                          <a:latin typeface="Arial"/>
                          <a:ea typeface="Times New Roman"/>
                          <a:cs typeface="Times New Roman"/>
                        </a:rPr>
                        <a:t>PARAMETROS</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b="1" dirty="0">
                          <a:solidFill>
                            <a:srgbClr val="000000"/>
                          </a:solidFill>
                          <a:latin typeface="Arial"/>
                          <a:ea typeface="Times New Roman"/>
                          <a:cs typeface="Times New Roman"/>
                        </a:rPr>
                        <a:t>DIMENSIÓN</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b="1">
                          <a:solidFill>
                            <a:srgbClr val="000000"/>
                          </a:solidFill>
                          <a:latin typeface="Arial"/>
                          <a:ea typeface="Times New Roman"/>
                          <a:cs typeface="Times New Roman"/>
                        </a:rPr>
                        <a:t>UNIDADES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
                <a:tc>
                  <a:txBody>
                    <a:bodyPr/>
                    <a:lstStyle/>
                    <a:p>
                      <a:pPr algn="ctr">
                        <a:lnSpc>
                          <a:spcPct val="150000"/>
                        </a:lnSpc>
                        <a:spcAft>
                          <a:spcPts val="0"/>
                        </a:spcAft>
                      </a:pPr>
                      <a:r>
                        <a:rPr lang="en-US" sz="1100">
                          <a:solidFill>
                            <a:srgbClr val="000000"/>
                          </a:solidFill>
                          <a:latin typeface="Arial"/>
                          <a:ea typeface="Times New Roman"/>
                          <a:cs typeface="Times New Roman"/>
                        </a:rPr>
                        <a:t>TORQUE</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3.34</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J</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
                <a:tc>
                  <a:txBody>
                    <a:bodyPr/>
                    <a:lstStyle/>
                    <a:p>
                      <a:pPr algn="ctr">
                        <a:lnSpc>
                          <a:spcPct val="150000"/>
                        </a:lnSpc>
                        <a:spcAft>
                          <a:spcPts val="0"/>
                        </a:spcAft>
                      </a:pPr>
                      <a:r>
                        <a:rPr lang="en-US" sz="1100">
                          <a:solidFill>
                            <a:srgbClr val="000000"/>
                          </a:solidFill>
                          <a:latin typeface="Arial"/>
                          <a:ea typeface="Times New Roman"/>
                          <a:cs typeface="Times New Roman"/>
                        </a:rPr>
                        <a:t>FUERZA</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166.94</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N</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
                <a:tc>
                  <a:txBody>
                    <a:bodyPr/>
                    <a:lstStyle/>
                    <a:p>
                      <a:pPr algn="ctr">
                        <a:lnSpc>
                          <a:spcPct val="150000"/>
                        </a:lnSpc>
                        <a:spcAft>
                          <a:spcPts val="0"/>
                        </a:spcAft>
                      </a:pPr>
                      <a:r>
                        <a:rPr lang="en-US" sz="1100">
                          <a:solidFill>
                            <a:srgbClr val="000000"/>
                          </a:solidFill>
                          <a:latin typeface="Arial"/>
                          <a:ea typeface="Times New Roman"/>
                          <a:cs typeface="Times New Roman"/>
                        </a:rPr>
                        <a:t>POTENCIA</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70</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W</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
                <a:tc>
                  <a:txBody>
                    <a:bodyPr/>
                    <a:lstStyle/>
                    <a:p>
                      <a:pPr algn="ctr">
                        <a:lnSpc>
                          <a:spcPct val="150000"/>
                        </a:lnSpc>
                        <a:spcAft>
                          <a:spcPts val="0"/>
                        </a:spcAft>
                      </a:pPr>
                      <a:r>
                        <a:rPr lang="en-US" sz="1100">
                          <a:solidFill>
                            <a:srgbClr val="000000"/>
                          </a:solidFill>
                          <a:latin typeface="Arial"/>
                          <a:ea typeface="Times New Roman"/>
                          <a:cs typeface="Times New Roman"/>
                        </a:rPr>
                        <a:t>REVOLUCIONES DEL EJE</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a:solidFill>
                            <a:srgbClr val="000000"/>
                          </a:solidFill>
                          <a:latin typeface="Arial"/>
                          <a:ea typeface="Times New Roman"/>
                          <a:cs typeface="Times New Roman"/>
                        </a:rPr>
                        <a:t>2000</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solidFill>
                            <a:srgbClr val="000000"/>
                          </a:solidFill>
                          <a:latin typeface="Arial"/>
                          <a:ea typeface="Times New Roman"/>
                          <a:cs typeface="Times New Roman"/>
                        </a:rPr>
                        <a:t>RPM</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95">
                <a:tc>
                  <a:txBody>
                    <a:bodyPr/>
                    <a:lstStyle/>
                    <a:p>
                      <a:pPr algn="ctr">
                        <a:lnSpc>
                          <a:spcPct val="150000"/>
                        </a:lnSpc>
                        <a:spcAft>
                          <a:spcPts val="0"/>
                        </a:spcAft>
                      </a:pPr>
                      <a:r>
                        <a:rPr lang="en-US" sz="1100" dirty="0" err="1" smtClean="0">
                          <a:solidFill>
                            <a:srgbClr val="000000"/>
                          </a:solidFill>
                          <a:latin typeface="Arial"/>
                          <a:ea typeface="Times New Roman"/>
                          <a:cs typeface="Times New Roman"/>
                        </a:rPr>
                        <a:t>FUERZA</a:t>
                      </a:r>
                      <a:r>
                        <a:rPr lang="en-US" sz="1100" dirty="0" smtClean="0">
                          <a:solidFill>
                            <a:srgbClr val="000000"/>
                          </a:solidFill>
                          <a:latin typeface="Arial"/>
                          <a:ea typeface="Times New Roman"/>
                          <a:cs typeface="Times New Roman"/>
                        </a:rPr>
                        <a:t> RADIAL</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smtClean="0">
                          <a:solidFill>
                            <a:srgbClr val="000000"/>
                          </a:solidFill>
                          <a:latin typeface="Arial"/>
                          <a:ea typeface="Times New Roman"/>
                          <a:cs typeface="Times New Roman"/>
                        </a:rPr>
                        <a:t>33.13</a:t>
                      </a:r>
                      <a:r>
                        <a:rPr lang="en-US" sz="1100" baseline="0" dirty="0" smtClean="0">
                          <a:solidFill>
                            <a:srgbClr val="000000"/>
                          </a:solidFill>
                          <a:latin typeface="Arial"/>
                          <a:ea typeface="Times New Roman"/>
                          <a:cs typeface="Times New Roman"/>
                        </a:rPr>
                        <a:t> </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smtClean="0">
                          <a:solidFill>
                            <a:srgbClr val="000000"/>
                          </a:solidFill>
                          <a:latin typeface="Arial"/>
                          <a:ea typeface="Times New Roman"/>
                          <a:cs typeface="Times New Roman"/>
                        </a:rPr>
                        <a:t>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nvGraphicFramePr>
        <p:xfrm>
          <a:off x="179512" y="3645024"/>
          <a:ext cx="4572000" cy="822960"/>
        </p:xfrm>
        <a:graphic>
          <a:graphicData uri="http://schemas.openxmlformats.org/drawingml/2006/table">
            <a:tbl>
              <a:tblPr/>
              <a:tblGrid>
                <a:gridCol w="1548604"/>
                <a:gridCol w="1133074"/>
                <a:gridCol w="975155"/>
                <a:gridCol w="915167"/>
              </a:tblGrid>
              <a:tr h="209550">
                <a:tc rowSpan="2">
                  <a:txBody>
                    <a:bodyPr/>
                    <a:lstStyle/>
                    <a:p>
                      <a:pPr algn="ctr">
                        <a:lnSpc>
                          <a:spcPct val="150000"/>
                        </a:lnSpc>
                        <a:spcAft>
                          <a:spcPts val="0"/>
                        </a:spcAft>
                      </a:pPr>
                      <a:r>
                        <a:rPr lang="en-US" sz="1200" b="1" dirty="0">
                          <a:solidFill>
                            <a:srgbClr val="000000"/>
                          </a:solidFill>
                          <a:latin typeface="Arial"/>
                          <a:ea typeface="Times New Roman"/>
                          <a:cs typeface="Times New Roman"/>
                        </a:rPr>
                        <a:t>PARTES</a:t>
                      </a:r>
                      <a:endParaRPr lang="es-EC" sz="1100" dirty="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en-US" sz="1200" b="1" dirty="0" smtClean="0">
                          <a:solidFill>
                            <a:srgbClr val="000000"/>
                          </a:solidFill>
                          <a:latin typeface="Arial"/>
                          <a:ea typeface="Times New Roman"/>
                          <a:cs typeface="Times New Roman"/>
                        </a:rPr>
                        <a:t>DIMENSION</a:t>
                      </a:r>
                      <a:endParaRPr lang="es-EC" sz="11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rowSpan="2">
                  <a:txBody>
                    <a:bodyPr/>
                    <a:lstStyle/>
                    <a:p>
                      <a:pPr algn="ctr">
                        <a:lnSpc>
                          <a:spcPct val="150000"/>
                        </a:lnSpc>
                        <a:spcAft>
                          <a:spcPts val="0"/>
                        </a:spcAft>
                      </a:pPr>
                      <a:r>
                        <a:rPr lang="en-US" sz="1200" b="1">
                          <a:solidFill>
                            <a:srgbClr val="000000"/>
                          </a:solidFill>
                          <a:latin typeface="Arial"/>
                          <a:ea typeface="Times New Roman"/>
                          <a:cs typeface="Times New Roman"/>
                        </a:rPr>
                        <a:t>UNIDADES</a:t>
                      </a:r>
                      <a:endParaRPr lang="es-EC" sz="1100">
                        <a:latin typeface="Calibri"/>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s-EC"/>
                    </a:p>
                  </a:txBody>
                  <a:tcPr/>
                </a:tc>
                <a:tc>
                  <a:txBody>
                    <a:bodyPr/>
                    <a:lstStyle/>
                    <a:p>
                      <a:pPr>
                        <a:lnSpc>
                          <a:spcPct val="150000"/>
                        </a:lnSpc>
                        <a:spcAft>
                          <a:spcPts val="0"/>
                        </a:spcAft>
                      </a:pPr>
                      <a:r>
                        <a:rPr lang="en-US" sz="1200">
                          <a:solidFill>
                            <a:srgbClr val="000000"/>
                          </a:solidFill>
                          <a:latin typeface="Arial"/>
                          <a:ea typeface="Times New Roman"/>
                          <a:cs typeface="Times New Roman"/>
                        </a:rPr>
                        <a:t>DIAMETRO</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200">
                          <a:solidFill>
                            <a:srgbClr val="000000"/>
                          </a:solidFill>
                          <a:latin typeface="Arial"/>
                          <a:ea typeface="Times New Roman"/>
                          <a:cs typeface="Times New Roman"/>
                        </a:rPr>
                        <a:t>LONGITUD</a:t>
                      </a:r>
                      <a:endParaRPr lang="es-EC" sz="11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C"/>
                    </a:p>
                  </a:txBody>
                  <a:tcPr/>
                </a:tc>
              </a:tr>
              <a:tr h="209550">
                <a:tc>
                  <a:txBody>
                    <a:bodyPr/>
                    <a:lstStyle/>
                    <a:p>
                      <a:pPr algn="ctr">
                        <a:lnSpc>
                          <a:spcPct val="150000"/>
                        </a:lnSpc>
                        <a:spcAft>
                          <a:spcPts val="0"/>
                        </a:spcAft>
                      </a:pPr>
                      <a:r>
                        <a:rPr lang="en-US" sz="1200">
                          <a:solidFill>
                            <a:srgbClr val="000000"/>
                          </a:solidFill>
                          <a:latin typeface="Arial"/>
                          <a:ea typeface="Times New Roman"/>
                          <a:cs typeface="Times New Roman"/>
                        </a:rPr>
                        <a:t>EJE PRINCIPAL</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a:solidFill>
                            <a:srgbClr val="000000"/>
                          </a:solidFill>
                          <a:latin typeface="Arial"/>
                          <a:ea typeface="Times New Roman"/>
                          <a:cs typeface="Times New Roman"/>
                        </a:rPr>
                        <a:t>10</a:t>
                      </a:r>
                      <a:endParaRPr lang="es-EC" sz="110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solidFill>
                            <a:srgbClr val="000000"/>
                          </a:solidFill>
                          <a:latin typeface="Arial"/>
                          <a:ea typeface="Times New Roman"/>
                          <a:cs typeface="Times New Roman"/>
                        </a:rPr>
                        <a:t>90</a:t>
                      </a:r>
                      <a:endParaRPr lang="es-EC" sz="1100" dirty="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200" dirty="0">
                          <a:solidFill>
                            <a:srgbClr val="000000"/>
                          </a:solidFill>
                          <a:latin typeface="Arial"/>
                          <a:ea typeface="Times New Roman"/>
                          <a:cs typeface="Times New Roman"/>
                        </a:rPr>
                        <a:t>mm</a:t>
                      </a:r>
                      <a:endParaRPr lang="es-EC" sz="1100" dirty="0">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2051720" y="4941168"/>
          <a:ext cx="5688632" cy="586740"/>
        </p:xfrm>
        <a:graphic>
          <a:graphicData uri="http://schemas.openxmlformats.org/drawingml/2006/table">
            <a:tbl>
              <a:tblPr/>
              <a:tblGrid>
                <a:gridCol w="284431"/>
                <a:gridCol w="1387329"/>
                <a:gridCol w="2256878"/>
                <a:gridCol w="695407"/>
                <a:gridCol w="1064587"/>
              </a:tblGrid>
              <a:tr h="288032">
                <a:tc>
                  <a:txBody>
                    <a:bodyPr/>
                    <a:lstStyle/>
                    <a:p>
                      <a:pPr algn="ctr">
                        <a:lnSpc>
                          <a:spcPct val="150000"/>
                        </a:lnSpc>
                        <a:spcAft>
                          <a:spcPts val="0"/>
                        </a:spcAft>
                      </a:pPr>
                      <a:r>
                        <a:rPr lang="en-US" sz="1200" b="1" dirty="0">
                          <a:solidFill>
                            <a:srgbClr val="000000"/>
                          </a:solidFill>
                          <a:latin typeface="Arial"/>
                          <a:ea typeface="Times New Roman"/>
                          <a:cs typeface="Times New Roman"/>
                        </a:rPr>
                        <a:t>Nº</a:t>
                      </a:r>
                      <a:endParaRPr lang="es-EC" sz="1100" dirty="0">
                        <a:latin typeface="Calibri"/>
                        <a:ea typeface="Times New Roman"/>
                        <a:cs typeface="Times New Roman"/>
                      </a:endParaRPr>
                    </a:p>
                  </a:txBody>
                  <a:tcPr marL="9525" marR="9525" marT="9525" marB="9525" anchor="ctr">
                    <a:lnL>
                      <a:noFill/>
                    </a:lnL>
                    <a:lnR>
                      <a:noFill/>
                    </a:lnR>
                    <a:lnT>
                      <a:noFill/>
                    </a:lnT>
                    <a:lnB>
                      <a:noFill/>
                    </a:lnB>
                    <a:solidFill>
                      <a:srgbClr val="3299CC"/>
                    </a:solidFill>
                  </a:tcPr>
                </a:tc>
                <a:tc>
                  <a:txBody>
                    <a:bodyPr/>
                    <a:lstStyle/>
                    <a:p>
                      <a:pPr algn="ctr">
                        <a:lnSpc>
                          <a:spcPct val="150000"/>
                        </a:lnSpc>
                        <a:spcAft>
                          <a:spcPts val="0"/>
                        </a:spcAft>
                      </a:pPr>
                      <a:r>
                        <a:rPr lang="en-US" sz="1200" b="1">
                          <a:solidFill>
                            <a:srgbClr val="000000"/>
                          </a:solidFill>
                          <a:latin typeface="Arial"/>
                          <a:ea typeface="Times New Roman"/>
                          <a:cs typeface="Times New Roman"/>
                        </a:rPr>
                        <a:t>Nombre de sólido</a:t>
                      </a:r>
                      <a:endParaRPr lang="es-EC" sz="1100">
                        <a:latin typeface="Calibri"/>
                        <a:ea typeface="Times New Roman"/>
                        <a:cs typeface="Times New Roman"/>
                      </a:endParaRPr>
                    </a:p>
                  </a:txBody>
                  <a:tcPr marL="9525" marR="9525" marT="9525" marB="9525" anchor="ctr">
                    <a:lnL>
                      <a:noFill/>
                    </a:lnL>
                    <a:lnR>
                      <a:noFill/>
                    </a:lnR>
                    <a:lnT>
                      <a:noFill/>
                    </a:lnT>
                    <a:lnB>
                      <a:noFill/>
                    </a:lnB>
                    <a:solidFill>
                      <a:srgbClr val="3299CC"/>
                    </a:solidFill>
                  </a:tcPr>
                </a:tc>
                <a:tc>
                  <a:txBody>
                    <a:bodyPr/>
                    <a:lstStyle/>
                    <a:p>
                      <a:pPr algn="ctr">
                        <a:lnSpc>
                          <a:spcPct val="150000"/>
                        </a:lnSpc>
                        <a:spcAft>
                          <a:spcPts val="0"/>
                        </a:spcAft>
                      </a:pPr>
                      <a:r>
                        <a:rPr lang="en-US" sz="1200" b="1" dirty="0">
                          <a:solidFill>
                            <a:srgbClr val="000000"/>
                          </a:solidFill>
                          <a:latin typeface="Arial"/>
                          <a:ea typeface="Times New Roman"/>
                          <a:cs typeface="Times New Roman"/>
                        </a:rPr>
                        <a:t>Material</a:t>
                      </a:r>
                      <a:endParaRPr lang="es-EC" sz="1100" dirty="0">
                        <a:latin typeface="Calibri"/>
                        <a:ea typeface="Times New Roman"/>
                        <a:cs typeface="Times New Roman"/>
                      </a:endParaRPr>
                    </a:p>
                  </a:txBody>
                  <a:tcPr marL="9525" marR="9525" marT="9525" marB="9525" anchor="ctr">
                    <a:lnL>
                      <a:noFill/>
                    </a:lnL>
                    <a:lnR>
                      <a:noFill/>
                    </a:lnR>
                    <a:lnT>
                      <a:noFill/>
                    </a:lnT>
                    <a:lnB>
                      <a:noFill/>
                    </a:lnB>
                    <a:solidFill>
                      <a:srgbClr val="3299CC"/>
                    </a:solidFill>
                  </a:tcPr>
                </a:tc>
                <a:tc>
                  <a:txBody>
                    <a:bodyPr/>
                    <a:lstStyle/>
                    <a:p>
                      <a:pPr algn="ctr">
                        <a:lnSpc>
                          <a:spcPct val="150000"/>
                        </a:lnSpc>
                        <a:spcAft>
                          <a:spcPts val="0"/>
                        </a:spcAft>
                      </a:pPr>
                      <a:r>
                        <a:rPr lang="en-US" sz="1200" b="1">
                          <a:solidFill>
                            <a:srgbClr val="000000"/>
                          </a:solidFill>
                          <a:latin typeface="Arial"/>
                          <a:ea typeface="Times New Roman"/>
                          <a:cs typeface="Times New Roman"/>
                        </a:rPr>
                        <a:t>Masa</a:t>
                      </a:r>
                      <a:endParaRPr lang="es-EC" sz="1100">
                        <a:latin typeface="Calibri"/>
                        <a:ea typeface="Times New Roman"/>
                        <a:cs typeface="Times New Roman"/>
                      </a:endParaRPr>
                    </a:p>
                  </a:txBody>
                  <a:tcPr marL="9525" marR="9525" marT="9525" marB="9525" anchor="ctr">
                    <a:lnL>
                      <a:noFill/>
                    </a:lnL>
                    <a:lnR>
                      <a:noFill/>
                    </a:lnR>
                    <a:lnT>
                      <a:noFill/>
                    </a:lnT>
                    <a:lnB>
                      <a:noFill/>
                    </a:lnB>
                    <a:solidFill>
                      <a:srgbClr val="3299CC"/>
                    </a:solidFill>
                  </a:tcPr>
                </a:tc>
                <a:tc>
                  <a:txBody>
                    <a:bodyPr/>
                    <a:lstStyle/>
                    <a:p>
                      <a:pPr algn="ctr">
                        <a:lnSpc>
                          <a:spcPct val="150000"/>
                        </a:lnSpc>
                        <a:spcAft>
                          <a:spcPts val="0"/>
                        </a:spcAft>
                      </a:pPr>
                      <a:r>
                        <a:rPr lang="en-US" sz="1200" b="1">
                          <a:solidFill>
                            <a:srgbClr val="000000"/>
                          </a:solidFill>
                          <a:latin typeface="Arial"/>
                          <a:ea typeface="Times New Roman"/>
                          <a:cs typeface="Times New Roman"/>
                        </a:rPr>
                        <a:t>Volumen</a:t>
                      </a:r>
                      <a:endParaRPr lang="es-EC" sz="1100">
                        <a:latin typeface="Calibri"/>
                        <a:ea typeface="Times New Roman"/>
                        <a:cs typeface="Times New Roman"/>
                      </a:endParaRPr>
                    </a:p>
                  </a:txBody>
                  <a:tcPr marL="9525" marR="9525" marT="9525" marB="9525" anchor="ctr">
                    <a:lnL>
                      <a:noFill/>
                    </a:lnL>
                    <a:lnR>
                      <a:noFill/>
                    </a:lnR>
                    <a:lnT>
                      <a:noFill/>
                    </a:lnT>
                    <a:lnB>
                      <a:noFill/>
                    </a:lnB>
                    <a:solidFill>
                      <a:srgbClr val="3299CC"/>
                    </a:solidFill>
                  </a:tcPr>
                </a:tc>
              </a:tr>
              <a:tr h="288032">
                <a:tc>
                  <a:txBody>
                    <a:bodyPr/>
                    <a:lstStyle/>
                    <a:p>
                      <a:pPr algn="ctr">
                        <a:lnSpc>
                          <a:spcPct val="150000"/>
                        </a:lnSpc>
                        <a:spcAft>
                          <a:spcPts val="0"/>
                        </a:spcAft>
                      </a:pPr>
                      <a:r>
                        <a:rPr lang="en-US" sz="1200">
                          <a:solidFill>
                            <a:srgbClr val="000000"/>
                          </a:solidFill>
                          <a:latin typeface="Arial"/>
                          <a:ea typeface="Times New Roman"/>
                          <a:cs typeface="Times New Roman"/>
                        </a:rPr>
                        <a:t>1</a:t>
                      </a:r>
                      <a:endParaRPr lang="es-EC" sz="1100">
                        <a:latin typeface="Calibri"/>
                        <a:ea typeface="Times New Roman"/>
                        <a:cs typeface="Times New Roman"/>
                      </a:endParaRPr>
                    </a:p>
                  </a:txBody>
                  <a:tcPr marL="9525" marR="9525" marT="9525" marB="9525" anchor="ctr">
                    <a:lnL>
                      <a:noFill/>
                    </a:lnL>
                    <a:lnR>
                      <a:noFill/>
                    </a:lnR>
                    <a:lnT>
                      <a:noFill/>
                    </a:lnT>
                    <a:lnB>
                      <a:noFill/>
                    </a:lnB>
                    <a:solidFill>
                      <a:srgbClr val="C0D9D9"/>
                    </a:solidFill>
                  </a:tcPr>
                </a:tc>
                <a:tc>
                  <a:txBody>
                    <a:bodyPr/>
                    <a:lstStyle/>
                    <a:p>
                      <a:pPr>
                        <a:lnSpc>
                          <a:spcPct val="150000"/>
                        </a:lnSpc>
                        <a:spcAft>
                          <a:spcPts val="0"/>
                        </a:spcAft>
                      </a:pPr>
                      <a:r>
                        <a:rPr lang="en-US" sz="1200">
                          <a:solidFill>
                            <a:srgbClr val="000000"/>
                          </a:solidFill>
                          <a:latin typeface="Arial"/>
                          <a:ea typeface="Times New Roman"/>
                          <a:cs typeface="Times New Roman"/>
                        </a:rPr>
                        <a:t>Eje Principal</a:t>
                      </a:r>
                      <a:endParaRPr lang="es-EC" sz="1100">
                        <a:latin typeface="Calibri"/>
                        <a:ea typeface="Times New Roman"/>
                        <a:cs typeface="Times New Roman"/>
                      </a:endParaRPr>
                    </a:p>
                  </a:txBody>
                  <a:tcPr marL="9525" marR="9525" marT="9525" marB="9525" anchor="ctr">
                    <a:lnL>
                      <a:noFill/>
                    </a:lnL>
                    <a:lnR>
                      <a:noFill/>
                    </a:lnR>
                    <a:lnT>
                      <a:noFill/>
                    </a:lnT>
                    <a:lnB>
                      <a:noFill/>
                    </a:lnB>
                    <a:solidFill>
                      <a:srgbClr val="C0D9D9"/>
                    </a:solidFill>
                  </a:tcPr>
                </a:tc>
                <a:tc>
                  <a:txBody>
                    <a:bodyPr/>
                    <a:lstStyle/>
                    <a:p>
                      <a:pPr>
                        <a:lnSpc>
                          <a:spcPct val="150000"/>
                        </a:lnSpc>
                        <a:spcAft>
                          <a:spcPts val="0"/>
                        </a:spcAft>
                      </a:pPr>
                      <a:r>
                        <a:rPr lang="es-EC" sz="1200" u="none" dirty="0" smtClean="0">
                          <a:solidFill>
                            <a:schemeClr val="tx1"/>
                          </a:solidFill>
                          <a:latin typeface="Arial"/>
                          <a:ea typeface="Times New Roman"/>
                          <a:cs typeface="Times New Roman"/>
                          <a:hlinkClick r:id="rId4"/>
                        </a:rPr>
                        <a:t>AISI </a:t>
                      </a:r>
                      <a:r>
                        <a:rPr lang="es-EC" sz="1200" u="none" dirty="0">
                          <a:solidFill>
                            <a:schemeClr val="tx1"/>
                          </a:solidFill>
                          <a:latin typeface="Arial"/>
                          <a:ea typeface="Times New Roman"/>
                          <a:cs typeface="Times New Roman"/>
                          <a:hlinkClick r:id="rId4"/>
                        </a:rPr>
                        <a:t>1045 Acero estirado en frío</a:t>
                      </a:r>
                      <a:endParaRPr lang="es-EC" sz="1100" u="none" dirty="0">
                        <a:solidFill>
                          <a:schemeClr val="tx1"/>
                        </a:solidFill>
                        <a:latin typeface="Calibri"/>
                        <a:ea typeface="Times New Roman"/>
                        <a:cs typeface="Times New Roman"/>
                      </a:endParaRPr>
                    </a:p>
                  </a:txBody>
                  <a:tcPr marL="9525" marR="9525" marT="9525" marB="9525" anchor="ctr">
                    <a:lnL>
                      <a:noFill/>
                    </a:lnL>
                    <a:lnR>
                      <a:noFill/>
                    </a:lnR>
                    <a:lnT>
                      <a:noFill/>
                    </a:lnT>
                    <a:lnB>
                      <a:noFill/>
                    </a:lnB>
                    <a:solidFill>
                      <a:srgbClr val="C0D9D9"/>
                    </a:solidFill>
                  </a:tcPr>
                </a:tc>
                <a:tc>
                  <a:txBody>
                    <a:bodyPr/>
                    <a:lstStyle/>
                    <a:p>
                      <a:pPr>
                        <a:lnSpc>
                          <a:spcPct val="150000"/>
                        </a:lnSpc>
                        <a:spcAft>
                          <a:spcPts val="0"/>
                        </a:spcAft>
                      </a:pPr>
                      <a:r>
                        <a:rPr lang="en-US" sz="1200" dirty="0">
                          <a:solidFill>
                            <a:srgbClr val="000000"/>
                          </a:solidFill>
                          <a:latin typeface="Arial"/>
                          <a:ea typeface="Times New Roman"/>
                          <a:cs typeface="Times New Roman"/>
                        </a:rPr>
                        <a:t>0.054 kg</a:t>
                      </a:r>
                      <a:endParaRPr lang="es-EC" sz="1100" dirty="0">
                        <a:latin typeface="Calibri"/>
                        <a:ea typeface="Times New Roman"/>
                        <a:cs typeface="Times New Roman"/>
                      </a:endParaRPr>
                    </a:p>
                  </a:txBody>
                  <a:tcPr marL="9525" marR="9525" marT="9525" marB="9525" anchor="ctr">
                    <a:lnL>
                      <a:noFill/>
                    </a:lnL>
                    <a:lnR>
                      <a:noFill/>
                    </a:lnR>
                    <a:lnT>
                      <a:noFill/>
                    </a:lnT>
                    <a:lnB>
                      <a:noFill/>
                    </a:lnB>
                    <a:solidFill>
                      <a:srgbClr val="C0D9D9"/>
                    </a:solidFill>
                  </a:tcPr>
                </a:tc>
                <a:tc>
                  <a:txBody>
                    <a:bodyPr/>
                    <a:lstStyle/>
                    <a:p>
                      <a:pPr>
                        <a:lnSpc>
                          <a:spcPct val="150000"/>
                        </a:lnSpc>
                        <a:spcAft>
                          <a:spcPts val="0"/>
                        </a:spcAft>
                      </a:pPr>
                      <a:r>
                        <a:rPr lang="en-US" sz="1200" dirty="0">
                          <a:solidFill>
                            <a:srgbClr val="000000"/>
                          </a:solidFill>
                          <a:latin typeface="Arial"/>
                          <a:ea typeface="Times New Roman"/>
                          <a:cs typeface="Times New Roman"/>
                        </a:rPr>
                        <a:t>6.90e-006 m^3</a:t>
                      </a:r>
                      <a:endParaRPr lang="es-EC" sz="1100" dirty="0">
                        <a:latin typeface="Calibri"/>
                        <a:ea typeface="Times New Roman"/>
                        <a:cs typeface="Times New Roman"/>
                      </a:endParaRPr>
                    </a:p>
                  </a:txBody>
                  <a:tcPr marL="9525" marR="9525" marT="9525" marB="9525" anchor="ctr">
                    <a:lnL>
                      <a:noFill/>
                    </a:lnL>
                    <a:lnR>
                      <a:noFill/>
                    </a:lnR>
                    <a:lnT>
                      <a:noFill/>
                    </a:lnT>
                    <a:lnB>
                      <a:noFill/>
                    </a:lnB>
                    <a:solidFill>
                      <a:srgbClr val="C0D9D9"/>
                    </a:solidFill>
                  </a:tcPr>
                </a:tc>
              </a:tr>
            </a:tbl>
          </a:graphicData>
        </a:graphic>
      </p:graphicFrame>
      <p:sp>
        <p:nvSpPr>
          <p:cNvPr id="10" name="9 CuadroTexto"/>
          <p:cNvSpPr txBox="1"/>
          <p:nvPr/>
        </p:nvSpPr>
        <p:spPr>
          <a:xfrm>
            <a:off x="611560" y="1268760"/>
            <a:ext cx="7992888" cy="1893339"/>
          </a:xfrm>
          <a:prstGeom prst="rect">
            <a:avLst/>
          </a:prstGeom>
          <a:noFill/>
        </p:spPr>
        <p:txBody>
          <a:bodyPr wrap="square" rtlCol="0">
            <a:spAutoFit/>
          </a:bodyPr>
          <a:lstStyle/>
          <a:p>
            <a:pPr algn="just">
              <a:lnSpc>
                <a:spcPct val="150000"/>
              </a:lnSpc>
            </a:pPr>
            <a:r>
              <a:rPr lang="es-EC" sz="1600" dirty="0" smtClean="0">
                <a:latin typeface="Arial" pitchFamily="34" charset="0"/>
                <a:cs typeface="Arial" pitchFamily="34" charset="0"/>
              </a:rPr>
              <a:t>Muchos diseños de ejes son modificaciones de ejes existentes, la modificación resulta de cambios menores en la geometría volumétrica debido a que conociendo la geometría del eje anterior y teniendo una idea general del tamaño del nuevo diseño se lo puede realizar, no se necesita la geometría de todo el eje, en diseño por lo general se localizan las áreas críticas, </a:t>
            </a:r>
            <a:endParaRPr lang="es-EC" sz="1600" dirty="0">
              <a:latin typeface="Arial" pitchFamily="34" charset="0"/>
              <a:cs typeface="Arial" pitchFamily="34" charset="0"/>
            </a:endParaRPr>
          </a:p>
        </p:txBody>
      </p:sp>
      <p:graphicFrame>
        <p:nvGraphicFramePr>
          <p:cNvPr id="336898" name="Object 2"/>
          <p:cNvGraphicFramePr>
            <a:graphicFrameLocks noChangeAspect="1"/>
          </p:cNvGraphicFramePr>
          <p:nvPr/>
        </p:nvGraphicFramePr>
        <p:xfrm>
          <a:off x="395536" y="4941168"/>
          <a:ext cx="1143000" cy="552450"/>
        </p:xfrm>
        <a:graphic>
          <a:graphicData uri="http://schemas.openxmlformats.org/presentationml/2006/ole">
            <p:oleObj spid="_x0000_s336898" name="Mathcad" r:id="rId5" imgW="1143000" imgH="552600" progId="Mathcad">
              <p:link updateAutomatic="1"/>
            </p:oleObj>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21" name="Picture 1"/>
          <p:cNvPicPr>
            <a:picLocks noChangeAspect="1" noChangeArrowheads="1"/>
          </p:cNvPicPr>
          <p:nvPr/>
        </p:nvPicPr>
        <p:blipFill>
          <a:blip r:embed="rId3" cstate="print"/>
          <a:srcRect/>
          <a:stretch>
            <a:fillRect/>
          </a:stretch>
        </p:blipFill>
        <p:spPr bwMode="auto">
          <a:xfrm>
            <a:off x="1691680" y="1052736"/>
            <a:ext cx="5491367" cy="929488"/>
          </a:xfrm>
          <a:prstGeom prst="rect">
            <a:avLst/>
          </a:prstGeom>
          <a:noFill/>
          <a:ln w="9525">
            <a:noFill/>
            <a:miter lim="800000"/>
            <a:headEnd/>
            <a:tailEnd/>
          </a:ln>
        </p:spPr>
      </p:pic>
      <p:sp>
        <p:nvSpPr>
          <p:cNvPr id="9" name="8 CuadroTexto"/>
          <p:cNvSpPr txBox="1"/>
          <p:nvPr/>
        </p:nvSpPr>
        <p:spPr>
          <a:xfrm>
            <a:off x="0" y="332656"/>
            <a:ext cx="9144000" cy="369332"/>
          </a:xfrm>
          <a:prstGeom prst="rect">
            <a:avLst/>
          </a:prstGeom>
          <a:noFill/>
        </p:spPr>
        <p:txBody>
          <a:bodyPr wrap="square" rtlCol="0">
            <a:spAutoFit/>
          </a:bodyPr>
          <a:lstStyle/>
          <a:p>
            <a:pPr algn="ctr"/>
            <a:r>
              <a:rPr lang="es-EC" b="1" dirty="0" smtClean="0">
                <a:latin typeface="Arial" pitchFamily="34" charset="0"/>
                <a:cs typeface="Arial" pitchFamily="34" charset="0"/>
              </a:rPr>
              <a:t>RESULTADOS DE VON MISES (TENSIONES)</a:t>
            </a:r>
            <a:endParaRPr lang="es-EC" b="1" dirty="0">
              <a:latin typeface="Arial" pitchFamily="34" charset="0"/>
              <a:cs typeface="Arial" pitchFamily="34" charset="0"/>
            </a:endParaRPr>
          </a:p>
        </p:txBody>
      </p:sp>
      <p:pic>
        <p:nvPicPr>
          <p:cNvPr id="10" name="9 Imagen"/>
          <p:cNvPicPr/>
          <p:nvPr/>
        </p:nvPicPr>
        <p:blipFill>
          <a:blip r:embed="rId4" cstate="print"/>
          <a:srcRect/>
          <a:stretch>
            <a:fillRect/>
          </a:stretch>
        </p:blipFill>
        <p:spPr bwMode="auto">
          <a:xfrm>
            <a:off x="1763688" y="2204864"/>
            <a:ext cx="5400600" cy="3915891"/>
          </a:xfrm>
          <a:prstGeom prst="rect">
            <a:avLst/>
          </a:prstGeom>
          <a:noFill/>
          <a:ln w="9525">
            <a:noFill/>
            <a:miter lim="800000"/>
            <a:headEnd/>
            <a:tailEnd/>
          </a:ln>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5697" name="Picture 1"/>
          <p:cNvPicPr>
            <a:picLocks noChangeAspect="1" noChangeArrowheads="1"/>
          </p:cNvPicPr>
          <p:nvPr/>
        </p:nvPicPr>
        <p:blipFill>
          <a:blip r:embed="rId3" cstate="print"/>
          <a:srcRect/>
          <a:stretch>
            <a:fillRect/>
          </a:stretch>
        </p:blipFill>
        <p:spPr bwMode="auto">
          <a:xfrm>
            <a:off x="1835696" y="764704"/>
            <a:ext cx="5753100" cy="1381125"/>
          </a:xfrm>
          <a:prstGeom prst="rect">
            <a:avLst/>
          </a:prstGeom>
          <a:noFill/>
          <a:ln w="9525">
            <a:noFill/>
            <a:miter lim="800000"/>
            <a:headEnd/>
            <a:tailEnd/>
          </a:ln>
        </p:spPr>
      </p:pic>
      <p:sp>
        <p:nvSpPr>
          <p:cNvPr id="6" name="5 CuadroTexto"/>
          <p:cNvSpPr txBox="1"/>
          <p:nvPr/>
        </p:nvSpPr>
        <p:spPr>
          <a:xfrm>
            <a:off x="0" y="188640"/>
            <a:ext cx="9144000" cy="369332"/>
          </a:xfrm>
          <a:prstGeom prst="rect">
            <a:avLst/>
          </a:prstGeom>
          <a:noFill/>
        </p:spPr>
        <p:txBody>
          <a:bodyPr wrap="square" rtlCol="0">
            <a:spAutoFit/>
          </a:bodyPr>
          <a:lstStyle/>
          <a:p>
            <a:pPr algn="ctr"/>
            <a:r>
              <a:rPr lang="es-EC" b="1" dirty="0" smtClean="0">
                <a:latin typeface="Arial" pitchFamily="34" charset="0"/>
                <a:cs typeface="Arial" pitchFamily="34" charset="0"/>
              </a:rPr>
              <a:t>RESULTADO DE DESPLAZAMIENTOS DEL EJE</a:t>
            </a:r>
            <a:endParaRPr lang="es-EC" b="1" dirty="0">
              <a:latin typeface="Arial" pitchFamily="34" charset="0"/>
              <a:cs typeface="Arial" pitchFamily="34" charset="0"/>
            </a:endParaRPr>
          </a:p>
        </p:txBody>
      </p:sp>
      <p:pic>
        <p:nvPicPr>
          <p:cNvPr id="7" name="6 Imagen"/>
          <p:cNvPicPr/>
          <p:nvPr/>
        </p:nvPicPr>
        <p:blipFill>
          <a:blip r:embed="rId4" cstate="print"/>
          <a:srcRect/>
          <a:stretch>
            <a:fillRect/>
          </a:stretch>
        </p:blipFill>
        <p:spPr bwMode="auto">
          <a:xfrm>
            <a:off x="1835696" y="2276872"/>
            <a:ext cx="5747385" cy="4038600"/>
          </a:xfrm>
          <a:prstGeom prst="rect">
            <a:avLst/>
          </a:prstGeom>
          <a:noFill/>
          <a:ln w="9525">
            <a:noFill/>
            <a:miter lim="800000"/>
            <a:headEnd/>
            <a:tailEnd/>
          </a:ln>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CuadroTexto"/>
          <p:cNvSpPr txBox="1"/>
          <p:nvPr/>
        </p:nvSpPr>
        <p:spPr>
          <a:xfrm>
            <a:off x="0" y="188640"/>
            <a:ext cx="9144000" cy="369332"/>
          </a:xfrm>
          <a:prstGeom prst="rect">
            <a:avLst/>
          </a:prstGeom>
          <a:noFill/>
        </p:spPr>
        <p:txBody>
          <a:bodyPr wrap="square" rtlCol="0">
            <a:spAutoFit/>
          </a:bodyPr>
          <a:lstStyle/>
          <a:p>
            <a:pPr algn="ctr"/>
            <a:r>
              <a:rPr lang="es-EC" b="1" dirty="0" smtClean="0">
                <a:latin typeface="Arial" pitchFamily="34" charset="0"/>
                <a:cs typeface="Arial" pitchFamily="34" charset="0"/>
              </a:rPr>
              <a:t>FACTOR DE SEGURIDAD</a:t>
            </a:r>
            <a:endParaRPr lang="es-EC" b="1" dirty="0">
              <a:latin typeface="Arial" pitchFamily="34" charset="0"/>
              <a:cs typeface="Arial" pitchFamily="34" charset="0"/>
            </a:endParaRPr>
          </a:p>
        </p:txBody>
      </p:sp>
      <p:pic>
        <p:nvPicPr>
          <p:cNvPr id="8" name="7 Imagen"/>
          <p:cNvPicPr/>
          <p:nvPr/>
        </p:nvPicPr>
        <p:blipFill>
          <a:blip r:embed="rId3" cstate="print"/>
          <a:srcRect/>
          <a:stretch>
            <a:fillRect/>
          </a:stretch>
        </p:blipFill>
        <p:spPr bwMode="auto">
          <a:xfrm>
            <a:off x="1048477" y="1104900"/>
            <a:ext cx="7047045" cy="4648200"/>
          </a:xfrm>
          <a:prstGeom prst="rect">
            <a:avLst/>
          </a:prstGeom>
          <a:noFill/>
          <a:ln w="9525">
            <a:noFill/>
            <a:miter lim="800000"/>
            <a:headEnd/>
            <a:tailEnd/>
          </a:ln>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2 Imagen"/>
          <p:cNvPicPr/>
          <p:nvPr/>
        </p:nvPicPr>
        <p:blipFill>
          <a:blip r:embed="rId3" cstate="print"/>
          <a:srcRect/>
          <a:stretch>
            <a:fillRect/>
          </a:stretch>
        </p:blipFill>
        <p:spPr bwMode="auto">
          <a:xfrm>
            <a:off x="0" y="0"/>
            <a:ext cx="3347864" cy="1844824"/>
          </a:xfrm>
          <a:prstGeom prst="rect">
            <a:avLst/>
          </a:prstGeom>
          <a:noFill/>
          <a:ln w="9525">
            <a:noFill/>
            <a:miter lim="800000"/>
            <a:headEnd/>
            <a:tailEnd/>
          </a:ln>
        </p:spPr>
      </p:pic>
      <p:pic>
        <p:nvPicPr>
          <p:cNvPr id="4" name="3 Imagen"/>
          <p:cNvPicPr/>
          <p:nvPr/>
        </p:nvPicPr>
        <p:blipFill>
          <a:blip r:embed="rId4" cstate="print"/>
          <a:srcRect/>
          <a:stretch>
            <a:fillRect/>
          </a:stretch>
        </p:blipFill>
        <p:spPr bwMode="auto">
          <a:xfrm>
            <a:off x="2987824" y="0"/>
            <a:ext cx="3600400" cy="2564904"/>
          </a:xfrm>
          <a:prstGeom prst="rect">
            <a:avLst/>
          </a:prstGeom>
          <a:noFill/>
          <a:ln w="9525">
            <a:noFill/>
            <a:miter lim="800000"/>
            <a:headEnd/>
            <a:tailEnd/>
          </a:ln>
        </p:spPr>
      </p:pic>
      <p:pic>
        <p:nvPicPr>
          <p:cNvPr id="6" name="5 Imagen"/>
          <p:cNvPicPr/>
          <p:nvPr/>
        </p:nvPicPr>
        <p:blipFill>
          <a:blip r:embed="rId5" cstate="print"/>
          <a:srcRect/>
          <a:stretch>
            <a:fillRect/>
          </a:stretch>
        </p:blipFill>
        <p:spPr bwMode="auto">
          <a:xfrm>
            <a:off x="1259632" y="1916832"/>
            <a:ext cx="3635895" cy="2448272"/>
          </a:xfrm>
          <a:prstGeom prst="rect">
            <a:avLst/>
          </a:prstGeom>
          <a:noFill/>
          <a:ln w="9525">
            <a:noFill/>
            <a:miter lim="800000"/>
            <a:headEnd/>
            <a:tailEnd/>
          </a:ln>
        </p:spPr>
      </p:pic>
      <p:pic>
        <p:nvPicPr>
          <p:cNvPr id="7" name="6 Imagen"/>
          <p:cNvPicPr/>
          <p:nvPr/>
        </p:nvPicPr>
        <p:blipFill>
          <a:blip r:embed="rId6" cstate="print"/>
          <a:srcRect/>
          <a:stretch>
            <a:fillRect/>
          </a:stretch>
        </p:blipFill>
        <p:spPr bwMode="auto">
          <a:xfrm>
            <a:off x="3995936" y="1988840"/>
            <a:ext cx="3096344" cy="2304256"/>
          </a:xfrm>
          <a:prstGeom prst="rect">
            <a:avLst/>
          </a:prstGeom>
          <a:noFill/>
          <a:ln w="9525">
            <a:noFill/>
            <a:miter lim="800000"/>
            <a:headEnd/>
            <a:tailEnd/>
          </a:ln>
        </p:spPr>
      </p:pic>
      <p:pic>
        <p:nvPicPr>
          <p:cNvPr id="8" name="7 Imagen"/>
          <p:cNvPicPr/>
          <p:nvPr/>
        </p:nvPicPr>
        <p:blipFill>
          <a:blip r:embed="rId7" cstate="print"/>
          <a:srcRect/>
          <a:stretch>
            <a:fillRect/>
          </a:stretch>
        </p:blipFill>
        <p:spPr bwMode="auto">
          <a:xfrm>
            <a:off x="1475656" y="4221088"/>
            <a:ext cx="2952328" cy="2636912"/>
          </a:xfrm>
          <a:prstGeom prst="rect">
            <a:avLst/>
          </a:prstGeom>
          <a:noFill/>
          <a:ln w="9525">
            <a:noFill/>
            <a:miter lim="800000"/>
            <a:headEnd/>
            <a:tailEnd/>
          </a:ln>
        </p:spPr>
      </p:pic>
      <p:pic>
        <p:nvPicPr>
          <p:cNvPr id="10" name="9 Imagen"/>
          <p:cNvPicPr/>
          <p:nvPr/>
        </p:nvPicPr>
        <p:blipFill>
          <a:blip r:embed="rId8" cstate="print"/>
          <a:srcRect/>
          <a:stretch>
            <a:fillRect/>
          </a:stretch>
        </p:blipFill>
        <p:spPr bwMode="auto">
          <a:xfrm>
            <a:off x="3995936" y="4077072"/>
            <a:ext cx="3096344" cy="2780928"/>
          </a:xfrm>
          <a:prstGeom prst="rect">
            <a:avLst/>
          </a:prstGeom>
          <a:noFill/>
          <a:ln w="9525">
            <a:noFill/>
            <a:miter lim="800000"/>
            <a:headEnd/>
            <a:tailEnd/>
          </a:ln>
        </p:spPr>
      </p:pic>
      <p:pic>
        <p:nvPicPr>
          <p:cNvPr id="11" name="10 Imagen"/>
          <p:cNvPicPr/>
          <p:nvPr/>
        </p:nvPicPr>
        <p:blipFill>
          <a:blip r:embed="rId9" cstate="print"/>
          <a:srcRect/>
          <a:stretch>
            <a:fillRect/>
          </a:stretch>
        </p:blipFill>
        <p:spPr bwMode="auto">
          <a:xfrm>
            <a:off x="6084168" y="0"/>
            <a:ext cx="3059832" cy="2348880"/>
          </a:xfrm>
          <a:prstGeom prst="rect">
            <a:avLst/>
          </a:prstGeom>
          <a:noFill/>
          <a:ln w="9525">
            <a:noFill/>
            <a:miter lim="800000"/>
            <a:headEnd/>
            <a:tailEnd/>
          </a:ln>
        </p:spPr>
      </p:pic>
      <p:pic>
        <p:nvPicPr>
          <p:cNvPr id="284673" name="Picture 1"/>
          <p:cNvPicPr>
            <a:picLocks noChangeAspect="1" noChangeArrowheads="1"/>
          </p:cNvPicPr>
          <p:nvPr/>
        </p:nvPicPr>
        <p:blipFill>
          <a:blip r:embed="rId10" cstate="print"/>
          <a:srcRect/>
          <a:stretch>
            <a:fillRect/>
          </a:stretch>
        </p:blipFill>
        <p:spPr bwMode="auto">
          <a:xfrm>
            <a:off x="6228184" y="4581129"/>
            <a:ext cx="2915816" cy="2276872"/>
          </a:xfrm>
          <a:prstGeom prst="rect">
            <a:avLst/>
          </a:prstGeom>
          <a:noFill/>
          <a:ln w="9525">
            <a:noFill/>
            <a:miter lim="800000"/>
            <a:headEnd/>
            <a:tailEnd/>
          </a:ln>
        </p:spPr>
      </p:pic>
      <p:pic>
        <p:nvPicPr>
          <p:cNvPr id="284675" name="Picture 3"/>
          <p:cNvPicPr>
            <a:picLocks noChangeAspect="1" noChangeArrowheads="1"/>
          </p:cNvPicPr>
          <p:nvPr/>
        </p:nvPicPr>
        <p:blipFill>
          <a:blip r:embed="rId11" cstate="print"/>
          <a:srcRect/>
          <a:stretch>
            <a:fillRect/>
          </a:stretch>
        </p:blipFill>
        <p:spPr bwMode="auto">
          <a:xfrm>
            <a:off x="6588224" y="2348880"/>
            <a:ext cx="2555776" cy="2304256"/>
          </a:xfrm>
          <a:prstGeom prst="rect">
            <a:avLst/>
          </a:prstGeom>
          <a:noFill/>
          <a:ln w="9525">
            <a:noFill/>
            <a:miter lim="800000"/>
            <a:headEnd/>
            <a:tailEnd/>
          </a:ln>
        </p:spPr>
      </p:pic>
      <p:pic>
        <p:nvPicPr>
          <p:cNvPr id="284676" name="Picture 4"/>
          <p:cNvPicPr>
            <a:picLocks noChangeAspect="1" noChangeArrowheads="1"/>
          </p:cNvPicPr>
          <p:nvPr/>
        </p:nvPicPr>
        <p:blipFill>
          <a:blip r:embed="rId12" cstate="print"/>
          <a:srcRect/>
          <a:stretch>
            <a:fillRect/>
          </a:stretch>
        </p:blipFill>
        <p:spPr bwMode="auto">
          <a:xfrm>
            <a:off x="0" y="1844824"/>
            <a:ext cx="2699792" cy="2448272"/>
          </a:xfrm>
          <a:prstGeom prst="rect">
            <a:avLst/>
          </a:prstGeom>
          <a:noFill/>
          <a:ln w="9525">
            <a:noFill/>
            <a:miter lim="800000"/>
            <a:headEnd/>
            <a:tailEnd/>
          </a:ln>
        </p:spPr>
      </p:pic>
      <p:pic>
        <p:nvPicPr>
          <p:cNvPr id="284677" name="Picture 5"/>
          <p:cNvPicPr>
            <a:picLocks noChangeAspect="1" noChangeArrowheads="1"/>
          </p:cNvPicPr>
          <p:nvPr/>
        </p:nvPicPr>
        <p:blipFill>
          <a:blip r:embed="rId13" cstate="print"/>
          <a:srcRect/>
          <a:stretch>
            <a:fillRect/>
          </a:stretch>
        </p:blipFill>
        <p:spPr bwMode="auto">
          <a:xfrm>
            <a:off x="1" y="4149080"/>
            <a:ext cx="2483768" cy="2708920"/>
          </a:xfrm>
          <a:prstGeom prst="rect">
            <a:avLst/>
          </a:prstGeom>
          <a:noFill/>
          <a:ln w="9525">
            <a:noFill/>
            <a:miter lim="800000"/>
            <a:headEnd/>
            <a:tailEnd/>
          </a:ln>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3 CuadroTexto"/>
          <p:cNvSpPr txBox="1"/>
          <p:nvPr/>
        </p:nvSpPr>
        <p:spPr>
          <a:xfrm>
            <a:off x="0" y="86499"/>
            <a:ext cx="9144000" cy="461665"/>
          </a:xfrm>
          <a:prstGeom prst="rect">
            <a:avLst/>
          </a:prstGeom>
          <a:noFill/>
        </p:spPr>
        <p:txBody>
          <a:bodyPr wrap="square" rtlCol="0">
            <a:spAutoFit/>
          </a:bodyPr>
          <a:lstStyle/>
          <a:p>
            <a:pPr algn="ctr"/>
            <a:r>
              <a:rPr lang="es-EC" sz="2400" b="1" dirty="0" smtClean="0">
                <a:latin typeface="Arial" pitchFamily="34" charset="0"/>
                <a:cs typeface="Arial" pitchFamily="34" charset="0"/>
              </a:rPr>
              <a:t>SIMULACION DE ENSAMBLE Y MOVIMIENTO</a:t>
            </a:r>
            <a:endParaRPr lang="es-EC" sz="2400" b="1" dirty="0">
              <a:latin typeface="Arial" pitchFamily="34" charset="0"/>
              <a:cs typeface="Arial" pitchFamily="34" charset="0"/>
            </a:endParaRPr>
          </a:p>
        </p:txBody>
      </p:sp>
      <p:pic>
        <p:nvPicPr>
          <p:cNvPr id="6" name="Motor Stirling Tipo Beta 70We.avi">
            <a:hlinkClick r:id="" action="ppaction://media"/>
          </p:cNvPr>
          <p:cNvPicPr>
            <a:picLocks noRot="1" noChangeAspect="1"/>
          </p:cNvPicPr>
          <p:nvPr>
            <a:videoFile r:link="rId1"/>
          </p:nvPr>
        </p:nvPicPr>
        <p:blipFill>
          <a:blip r:embed="rId4" cstate="print"/>
          <a:stretch>
            <a:fillRect/>
          </a:stretch>
        </p:blipFill>
        <p:spPr>
          <a:xfrm>
            <a:off x="865175" y="764704"/>
            <a:ext cx="7667265" cy="4968552"/>
          </a:xfrm>
          <a:prstGeom prst="rect">
            <a:avLst/>
          </a:prstGeom>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0" y="86499"/>
            <a:ext cx="9144000" cy="461665"/>
          </a:xfrm>
          <a:prstGeom prst="rect">
            <a:avLst/>
          </a:prstGeom>
        </p:spPr>
        <p:txBody>
          <a:bodyPr wrap="square">
            <a:spAutoFit/>
          </a:bodyPr>
          <a:lstStyle/>
          <a:p>
            <a:pPr algn="ctr"/>
            <a:r>
              <a:rPr lang="es-EC" sz="2400" b="1" dirty="0" smtClean="0">
                <a:latin typeface="Arial" pitchFamily="34" charset="0"/>
                <a:cs typeface="Arial" pitchFamily="34" charset="0"/>
              </a:rPr>
              <a:t>SIMULACION DEL MOVIMIENTO DEL MOTOR</a:t>
            </a:r>
            <a:endParaRPr lang="es-EC" sz="2400" b="1" dirty="0">
              <a:latin typeface="Arial" pitchFamily="34" charset="0"/>
              <a:cs typeface="Arial" pitchFamily="34" charset="0"/>
            </a:endParaRPr>
          </a:p>
        </p:txBody>
      </p:sp>
      <p:pic>
        <p:nvPicPr>
          <p:cNvPr id="4" name="BETA.avi">
            <a:hlinkClick r:id="" action="ppaction://media"/>
          </p:cNvPr>
          <p:cNvPicPr>
            <a:picLocks noRot="1" noChangeAspect="1"/>
          </p:cNvPicPr>
          <p:nvPr>
            <a:videoFile r:link="rId1"/>
          </p:nvPr>
        </p:nvPicPr>
        <p:blipFill>
          <a:blip r:embed="rId4" cstate="print"/>
          <a:stretch>
            <a:fillRect/>
          </a:stretch>
        </p:blipFill>
        <p:spPr>
          <a:xfrm>
            <a:off x="251520" y="980728"/>
            <a:ext cx="8544272" cy="4806153"/>
          </a:xfrm>
          <a:prstGeom prst="rect">
            <a:avLst/>
          </a:prstGeom>
        </p:spPr>
      </p:pic>
    </p:spTree>
    <p:extLst>
      <p:ext uri="{BB962C8B-B14F-4D97-AF65-F5344CB8AC3E}">
        <p14:creationId xmlns:p14="http://schemas.microsoft.com/office/powerpoint/2010/main" xmlns="" val="6037421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1 Título"/>
          <p:cNvSpPr>
            <a:spLocks noGrp="1"/>
          </p:cNvSpPr>
          <p:nvPr>
            <p:ph type="title"/>
          </p:nvPr>
        </p:nvSpPr>
        <p:spPr>
          <a:xfrm>
            <a:off x="251520" y="188640"/>
            <a:ext cx="7467600" cy="638944"/>
          </a:xfrm>
        </p:spPr>
        <p:txBody>
          <a:bodyPr>
            <a:normAutofit/>
          </a:bodyPr>
          <a:lstStyle/>
          <a:p>
            <a:r>
              <a:rPr lang="es-ES" sz="2400" b="1" dirty="0" smtClean="0">
                <a:solidFill>
                  <a:schemeClr val="tx1"/>
                </a:solidFill>
                <a:latin typeface="Arial" pitchFamily="34" charset="0"/>
                <a:cs typeface="Arial" pitchFamily="34" charset="0"/>
              </a:rPr>
              <a:t>ALCANCE DEL PROYECTO</a:t>
            </a:r>
            <a:endParaRPr lang="es-ES" sz="2400" b="1" dirty="0">
              <a:solidFill>
                <a:schemeClr val="tx1"/>
              </a:solidFill>
              <a:latin typeface="Arial" pitchFamily="34" charset="0"/>
              <a:cs typeface="Arial" pitchFamily="34" charset="0"/>
            </a:endParaRPr>
          </a:p>
        </p:txBody>
      </p:sp>
      <p:sp>
        <p:nvSpPr>
          <p:cNvPr id="4" name="3 Marcador de contenido"/>
          <p:cNvSpPr>
            <a:spLocks noGrp="1"/>
          </p:cNvSpPr>
          <p:nvPr>
            <p:ph sz="quarter" idx="2"/>
          </p:nvPr>
        </p:nvSpPr>
        <p:spPr>
          <a:xfrm>
            <a:off x="3760925" y="931322"/>
            <a:ext cx="4915531" cy="5240878"/>
          </a:xfrm>
        </p:spPr>
        <p:txBody>
          <a:bodyPr>
            <a:normAutofit/>
          </a:bodyPr>
          <a:lstStyle/>
          <a:p>
            <a:pPr marL="0" indent="0" algn="just">
              <a:buNone/>
            </a:pPr>
            <a:endParaRPr lang="es-EC" dirty="0" smtClean="0">
              <a:latin typeface="Arial" pitchFamily="34" charset="0"/>
              <a:cs typeface="Arial" pitchFamily="34" charset="0"/>
            </a:endParaRPr>
          </a:p>
          <a:p>
            <a:pPr marL="0" indent="0" algn="just">
              <a:buNone/>
            </a:pPr>
            <a:r>
              <a:rPr lang="es-EC" dirty="0" smtClean="0">
                <a:latin typeface="Arial" pitchFamily="34" charset="0"/>
                <a:cs typeface="Arial" pitchFamily="34" charset="0"/>
              </a:rPr>
              <a:t>Al termino del presente proyecto se entregara el estudio necesario para la fabricación de motores Stirling, fundamentado en cálculos simulaciones pruebas, logrando así un valioso aporte al vicerrectorado de investigación de la ESPE.</a:t>
            </a:r>
          </a:p>
          <a:p>
            <a:pPr marL="0" indent="0">
              <a:buNone/>
            </a:pPr>
            <a:endParaRPr lang="es-EC" sz="2000" dirty="0" smtClean="0"/>
          </a:p>
        </p:txBody>
      </p:sp>
      <p:pic>
        <p:nvPicPr>
          <p:cNvPr id="3" name="Picture 2"/>
          <p:cNvPicPr>
            <a:picLocks noChangeAspect="1" noChangeArrowheads="1"/>
          </p:cNvPicPr>
          <p:nvPr/>
        </p:nvPicPr>
        <p:blipFill>
          <a:blip r:embed="rId3" cstate="print"/>
          <a:srcRect/>
          <a:stretch>
            <a:fillRect/>
          </a:stretch>
        </p:blipFill>
        <p:spPr bwMode="auto">
          <a:xfrm>
            <a:off x="251520" y="3212976"/>
            <a:ext cx="3384376" cy="2520280"/>
          </a:xfrm>
          <a:prstGeom prst="rect">
            <a:avLst/>
          </a:prstGeom>
          <a:noFill/>
          <a:ln w="9525">
            <a:noFill/>
            <a:miter lim="800000"/>
            <a:headEnd/>
            <a:tailEnd/>
          </a:ln>
        </p:spPr>
      </p:pic>
      <p:sp>
        <p:nvSpPr>
          <p:cNvPr id="5"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1030" name="Picture 6"/>
          <p:cNvPicPr>
            <a:picLocks noChangeAspect="1" noChangeArrowheads="1"/>
          </p:cNvPicPr>
          <p:nvPr/>
        </p:nvPicPr>
        <p:blipFill>
          <a:blip r:embed="rId4" cstate="print"/>
          <a:srcRect/>
          <a:stretch>
            <a:fillRect/>
          </a:stretch>
        </p:blipFill>
        <p:spPr bwMode="auto">
          <a:xfrm>
            <a:off x="179512" y="1196752"/>
            <a:ext cx="3562350" cy="1800200"/>
          </a:xfrm>
          <a:prstGeom prst="rect">
            <a:avLst/>
          </a:prstGeom>
          <a:noFill/>
          <a:ln w="9525">
            <a:noFill/>
            <a:miter lim="800000"/>
            <a:headEnd/>
            <a:tailEnd/>
          </a:ln>
        </p:spPr>
      </p:pic>
    </p:spTree>
    <p:extLst>
      <p:ext uri="{BB962C8B-B14F-4D97-AF65-F5344CB8AC3E}">
        <p14:creationId xmlns:p14="http://schemas.microsoft.com/office/powerpoint/2010/main" xmlns="" val="1865256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Rectángulo"/>
          <p:cNvSpPr/>
          <p:nvPr/>
        </p:nvSpPr>
        <p:spPr>
          <a:xfrm>
            <a:off x="683568" y="2348880"/>
            <a:ext cx="7776864" cy="1615827"/>
          </a:xfrm>
          <a:prstGeom prst="rect">
            <a:avLst/>
          </a:prstGeom>
        </p:spPr>
        <p:txBody>
          <a:bodyPr wrap="square">
            <a:spAutoFit/>
          </a:bodyPr>
          <a:lstStyle/>
          <a:p>
            <a:pPr algn="ctr"/>
            <a:r>
              <a:rPr lang="es-ES" dirty="0" smtClean="0"/>
              <a:t/>
            </a:r>
            <a:br>
              <a:rPr lang="es-ES" dirty="0" smtClean="0"/>
            </a:br>
            <a:r>
              <a:rPr lang="es-ES" sz="2700" b="1" dirty="0" smtClean="0">
                <a:latin typeface="Arial" pitchFamily="34" charset="0"/>
                <a:cs typeface="Arial" pitchFamily="34" charset="0"/>
              </a:rPr>
              <a:t>CAPITULO 6</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CONCLUSIONES Y RECOMENDACIONES</a:t>
            </a:r>
            <a:endParaRPr lang="es-EC" sz="2700" b="1" dirty="0"/>
          </a:p>
        </p:txBody>
      </p:sp>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CuadroTexto"/>
          <p:cNvSpPr txBox="1"/>
          <p:nvPr/>
        </p:nvSpPr>
        <p:spPr>
          <a:xfrm>
            <a:off x="0" y="74142"/>
            <a:ext cx="9144000" cy="461665"/>
          </a:xfrm>
          <a:prstGeom prst="rect">
            <a:avLst/>
          </a:prstGeom>
          <a:noFill/>
        </p:spPr>
        <p:txBody>
          <a:bodyPr wrap="square" rtlCol="0">
            <a:spAutoFit/>
          </a:bodyPr>
          <a:lstStyle/>
          <a:p>
            <a:pPr algn="ctr"/>
            <a:r>
              <a:rPr lang="es-EC" sz="2400" b="1" dirty="0" smtClean="0">
                <a:latin typeface="Arial" pitchFamily="34" charset="0"/>
                <a:cs typeface="Arial" pitchFamily="34" charset="0"/>
              </a:rPr>
              <a:t>CONCLUSIONES</a:t>
            </a:r>
            <a:endParaRPr lang="es-EC" sz="2400" b="1" dirty="0">
              <a:latin typeface="Arial" pitchFamily="34" charset="0"/>
              <a:cs typeface="Arial" pitchFamily="34" charset="0"/>
            </a:endParaRPr>
          </a:p>
        </p:txBody>
      </p:sp>
      <p:graphicFrame>
        <p:nvGraphicFramePr>
          <p:cNvPr id="4" name="3 Tabla"/>
          <p:cNvGraphicFramePr>
            <a:graphicFrameLocks noGrp="1"/>
          </p:cNvGraphicFramePr>
          <p:nvPr/>
        </p:nvGraphicFramePr>
        <p:xfrm>
          <a:off x="1259632" y="692697"/>
          <a:ext cx="6768752" cy="5434373"/>
        </p:xfrm>
        <a:graphic>
          <a:graphicData uri="http://schemas.openxmlformats.org/drawingml/2006/table">
            <a:tbl>
              <a:tblPr/>
              <a:tblGrid>
                <a:gridCol w="1492088"/>
                <a:gridCol w="2849415"/>
                <a:gridCol w="2427249"/>
              </a:tblGrid>
              <a:tr h="205937">
                <a:tc>
                  <a:txBody>
                    <a:bodyPr/>
                    <a:lstStyle/>
                    <a:p>
                      <a:pPr algn="ctr">
                        <a:lnSpc>
                          <a:spcPct val="115000"/>
                        </a:lnSpc>
                        <a:spcAft>
                          <a:spcPts val="0"/>
                        </a:spcAft>
                      </a:pPr>
                      <a:r>
                        <a:rPr lang="es-EC" sz="1200" b="1" dirty="0">
                          <a:solidFill>
                            <a:srgbClr val="000000"/>
                          </a:solidFill>
                          <a:latin typeface="Arial"/>
                          <a:ea typeface="Times New Roman"/>
                          <a:cs typeface="Times New Roman"/>
                        </a:rPr>
                        <a:t>PARAMETRO</a:t>
                      </a:r>
                      <a:endParaRPr lang="es-EC" sz="1200" dirty="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PROTOTIPO STIRLING</a:t>
                      </a:r>
                      <a:endParaRPr lang="es-EC" sz="120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latin typeface="Arial"/>
                          <a:ea typeface="Times New Roman"/>
                          <a:cs typeface="Times New Roman"/>
                        </a:rPr>
                        <a:t>STIRLING (70 We)</a:t>
                      </a:r>
                      <a:endParaRPr lang="es-EC" sz="120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1848">
                <a:tc>
                  <a:txBody>
                    <a:bodyPr/>
                    <a:lstStyle/>
                    <a:p>
                      <a:pPr>
                        <a:lnSpc>
                          <a:spcPct val="115000"/>
                        </a:lnSpc>
                        <a:spcAft>
                          <a:spcPts val="0"/>
                        </a:spcAft>
                      </a:pPr>
                      <a:r>
                        <a:rPr lang="es-EC" sz="1200" b="1" dirty="0">
                          <a:solidFill>
                            <a:srgbClr val="000000"/>
                          </a:solidFill>
                          <a:latin typeface="Arial"/>
                          <a:ea typeface="Times New Roman"/>
                          <a:cs typeface="Times New Roman"/>
                        </a:rPr>
                        <a:t>DIAMETRO DEL DESPLAZADOR</a:t>
                      </a:r>
                      <a:endParaRPr lang="es-EC" sz="1200" dirty="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En el prototipo el volumen de trabajo era mucho menor que el volumen necesario para alcanzar la potencia deseada</a:t>
                      </a:r>
                      <a:endParaRPr lang="es-EC" sz="120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Al aumentar el diametro del desplazador se pudo obtener mayor volumen de trabajo por ciclo.</a:t>
                      </a:r>
                      <a:endParaRPr lang="es-EC" sz="120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95703">
                <a:tc>
                  <a:txBody>
                    <a:bodyPr/>
                    <a:lstStyle/>
                    <a:p>
                      <a:pPr>
                        <a:lnSpc>
                          <a:spcPct val="115000"/>
                        </a:lnSpc>
                        <a:spcAft>
                          <a:spcPts val="0"/>
                        </a:spcAft>
                      </a:pPr>
                      <a:r>
                        <a:rPr lang="es-EC" sz="1200" b="1">
                          <a:solidFill>
                            <a:srgbClr val="000000"/>
                          </a:solidFill>
                          <a:latin typeface="Arial"/>
                          <a:ea typeface="Times New Roman"/>
                          <a:cs typeface="Times New Roman"/>
                        </a:rPr>
                        <a:t>DIAMETRO DEL CILINDRO</a:t>
                      </a:r>
                      <a:endParaRPr lang="es-EC" sz="120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Al estar ligado con el diametro del desplazador del prototipo este tambien afecta el volumen de trabajo, es decir es menor que el necesario.</a:t>
                      </a:r>
                      <a:endParaRPr lang="es-EC" sz="120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Necesariamente se debio aumentar el diámetro del cilindro debido al aumento del diámetro del desplazador y por ende el del volumen del trabajo.</a:t>
                      </a:r>
                      <a:endParaRPr lang="es-EC" sz="120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3555">
                <a:tc>
                  <a:txBody>
                    <a:bodyPr/>
                    <a:lstStyle/>
                    <a:p>
                      <a:pPr>
                        <a:lnSpc>
                          <a:spcPct val="115000"/>
                        </a:lnSpc>
                        <a:spcAft>
                          <a:spcPts val="0"/>
                        </a:spcAft>
                      </a:pPr>
                      <a:r>
                        <a:rPr lang="es-EC" sz="1200" b="1">
                          <a:solidFill>
                            <a:srgbClr val="000000"/>
                          </a:solidFill>
                          <a:latin typeface="Arial"/>
                          <a:ea typeface="Times New Roman"/>
                          <a:cs typeface="Times New Roman"/>
                        </a:rPr>
                        <a:t>LONGITUD DEL DESPLAZADOR</a:t>
                      </a:r>
                      <a:endParaRPr lang="es-EC" sz="120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El problema en la longitud del </a:t>
                      </a:r>
                      <a:r>
                        <a:rPr lang="es-EC" sz="1200" dirty="0" err="1">
                          <a:solidFill>
                            <a:srgbClr val="000000"/>
                          </a:solidFill>
                          <a:latin typeface="Arial"/>
                          <a:ea typeface="Times New Roman"/>
                          <a:cs typeface="Times New Roman"/>
                        </a:rPr>
                        <a:t>desplazador</a:t>
                      </a:r>
                      <a:r>
                        <a:rPr lang="es-EC" sz="1200" dirty="0">
                          <a:solidFill>
                            <a:srgbClr val="000000"/>
                          </a:solidFill>
                          <a:latin typeface="Arial"/>
                          <a:ea typeface="Times New Roman"/>
                          <a:cs typeface="Times New Roman"/>
                        </a:rPr>
                        <a:t> es </a:t>
                      </a:r>
                      <a:r>
                        <a:rPr lang="es-EC" sz="1200">
                          <a:solidFill>
                            <a:srgbClr val="000000"/>
                          </a:solidFill>
                          <a:latin typeface="Arial"/>
                          <a:ea typeface="Times New Roman"/>
                          <a:cs typeface="Times New Roman"/>
                        </a:rPr>
                        <a:t>la </a:t>
                      </a:r>
                      <a:r>
                        <a:rPr lang="es-EC" sz="1200" smtClean="0">
                          <a:solidFill>
                            <a:srgbClr val="000000"/>
                          </a:solidFill>
                          <a:latin typeface="Arial"/>
                          <a:ea typeface="Times New Roman"/>
                          <a:cs typeface="Times New Roman"/>
                        </a:rPr>
                        <a:t>separación </a:t>
                      </a:r>
                      <a:r>
                        <a:rPr lang="es-EC" sz="1200" dirty="0">
                          <a:solidFill>
                            <a:srgbClr val="000000"/>
                          </a:solidFill>
                          <a:latin typeface="Arial"/>
                          <a:ea typeface="Times New Roman"/>
                          <a:cs typeface="Times New Roman"/>
                        </a:rPr>
                        <a:t>entre el foco frio y el foco caliente que no es la adecuada para </a:t>
                      </a:r>
                      <a:r>
                        <a:rPr lang="es-EC" sz="1200" dirty="0" smtClean="0">
                          <a:solidFill>
                            <a:srgbClr val="000000"/>
                          </a:solidFill>
                          <a:latin typeface="Arial"/>
                          <a:ea typeface="Times New Roman"/>
                          <a:cs typeface="Times New Roman"/>
                        </a:rPr>
                        <a:t>aislar </a:t>
                      </a:r>
                      <a:r>
                        <a:rPr lang="es-EC" sz="1200" dirty="0">
                          <a:solidFill>
                            <a:srgbClr val="000000"/>
                          </a:solidFill>
                          <a:latin typeface="Arial"/>
                          <a:ea typeface="Times New Roman"/>
                          <a:cs typeface="Times New Roman"/>
                        </a:rPr>
                        <a:t>las temperaturas y </a:t>
                      </a:r>
                      <a:r>
                        <a:rPr lang="es-EC" sz="1200" dirty="0" smtClean="0">
                          <a:solidFill>
                            <a:srgbClr val="000000"/>
                          </a:solidFill>
                          <a:latin typeface="Arial"/>
                          <a:ea typeface="Times New Roman"/>
                          <a:cs typeface="Times New Roman"/>
                        </a:rPr>
                        <a:t>además </a:t>
                      </a:r>
                      <a:r>
                        <a:rPr lang="es-EC" sz="1200" dirty="0">
                          <a:solidFill>
                            <a:srgbClr val="000000"/>
                          </a:solidFill>
                          <a:latin typeface="Arial"/>
                          <a:ea typeface="Times New Roman"/>
                          <a:cs typeface="Times New Roman"/>
                        </a:rPr>
                        <a:t>existe una transferencia de calor por </a:t>
                      </a:r>
                      <a:r>
                        <a:rPr lang="es-EC" sz="1200" dirty="0" smtClean="0">
                          <a:solidFill>
                            <a:srgbClr val="000000"/>
                          </a:solidFill>
                          <a:latin typeface="Arial"/>
                          <a:ea typeface="Times New Roman"/>
                          <a:cs typeface="Times New Roman"/>
                        </a:rPr>
                        <a:t>conducción.</a:t>
                      </a:r>
                      <a:endParaRPr lang="es-EC" sz="1200" dirty="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Aumentando la longitud del pistón </a:t>
                      </a:r>
                      <a:r>
                        <a:rPr lang="es-EC" sz="1200" dirty="0" err="1">
                          <a:solidFill>
                            <a:srgbClr val="000000"/>
                          </a:solidFill>
                          <a:latin typeface="Arial"/>
                          <a:ea typeface="Times New Roman"/>
                          <a:cs typeface="Times New Roman"/>
                        </a:rPr>
                        <a:t>desplazador</a:t>
                      </a:r>
                      <a:r>
                        <a:rPr lang="es-EC" sz="1200" dirty="0">
                          <a:solidFill>
                            <a:srgbClr val="000000"/>
                          </a:solidFill>
                          <a:latin typeface="Arial"/>
                          <a:ea typeface="Times New Roman"/>
                          <a:cs typeface="Times New Roman"/>
                        </a:rPr>
                        <a:t> se pudo evitar que haya transferencia de calor de conducción a través de este, de esta manera se logro aislar o separar el foco frio del foco caliente ganando más potencia. </a:t>
                      </a:r>
                      <a:endParaRPr lang="es-EC" sz="1200" dirty="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3555">
                <a:tc>
                  <a:txBody>
                    <a:bodyPr/>
                    <a:lstStyle/>
                    <a:p>
                      <a:pPr>
                        <a:lnSpc>
                          <a:spcPct val="115000"/>
                        </a:lnSpc>
                        <a:spcAft>
                          <a:spcPts val="0"/>
                        </a:spcAft>
                      </a:pPr>
                      <a:r>
                        <a:rPr lang="es-EC" sz="1200" b="1">
                          <a:solidFill>
                            <a:srgbClr val="000000"/>
                          </a:solidFill>
                          <a:latin typeface="Arial"/>
                          <a:ea typeface="Times New Roman"/>
                          <a:cs typeface="Times New Roman"/>
                        </a:rPr>
                        <a:t>LONGITUD DEL REGENERADOR</a:t>
                      </a:r>
                      <a:endParaRPr lang="es-EC" sz="1200">
                        <a:latin typeface="Calibri"/>
                        <a:ea typeface="Times New Roman"/>
                        <a:cs typeface="Times New Roman"/>
                      </a:endParaRPr>
                    </a:p>
                  </a:txBody>
                  <a:tcPr marL="29088" marR="290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El regenerador </a:t>
                      </a:r>
                      <a:r>
                        <a:rPr lang="es-EC" sz="1200" dirty="0" smtClean="0">
                          <a:solidFill>
                            <a:srgbClr val="000000"/>
                          </a:solidFill>
                          <a:latin typeface="Arial"/>
                          <a:ea typeface="Times New Roman"/>
                          <a:cs typeface="Times New Roman"/>
                        </a:rPr>
                        <a:t>actúa </a:t>
                      </a:r>
                      <a:r>
                        <a:rPr lang="es-EC" sz="1200" dirty="0">
                          <a:solidFill>
                            <a:srgbClr val="000000"/>
                          </a:solidFill>
                          <a:latin typeface="Arial"/>
                          <a:ea typeface="Times New Roman"/>
                          <a:cs typeface="Times New Roman"/>
                        </a:rPr>
                        <a:t>como un intercambiador de calor y en el prototipo este es pequeño lo cual no permite que el fluido pase de una temperatura caliente a una </a:t>
                      </a:r>
                      <a:r>
                        <a:rPr lang="es-EC" sz="1200" dirty="0" smtClean="0">
                          <a:solidFill>
                            <a:srgbClr val="000000"/>
                          </a:solidFill>
                          <a:latin typeface="Arial"/>
                          <a:ea typeface="Times New Roman"/>
                          <a:cs typeface="Times New Roman"/>
                        </a:rPr>
                        <a:t>fría </a:t>
                      </a:r>
                      <a:r>
                        <a:rPr lang="es-EC" sz="1200" dirty="0">
                          <a:solidFill>
                            <a:srgbClr val="000000"/>
                          </a:solidFill>
                          <a:latin typeface="Arial"/>
                          <a:ea typeface="Times New Roman"/>
                          <a:cs typeface="Times New Roman"/>
                        </a:rPr>
                        <a:t>con una </a:t>
                      </a:r>
                      <a:r>
                        <a:rPr lang="es-EC" sz="1200" dirty="0" smtClean="0">
                          <a:solidFill>
                            <a:srgbClr val="000000"/>
                          </a:solidFill>
                          <a:latin typeface="Arial"/>
                          <a:ea typeface="Times New Roman"/>
                          <a:cs typeface="Times New Roman"/>
                        </a:rPr>
                        <a:t>variación </a:t>
                      </a:r>
                      <a:r>
                        <a:rPr lang="es-EC" sz="1200" dirty="0">
                          <a:solidFill>
                            <a:srgbClr val="000000"/>
                          </a:solidFill>
                          <a:latin typeface="Arial"/>
                          <a:ea typeface="Times New Roman"/>
                          <a:cs typeface="Times New Roman"/>
                        </a:rPr>
                        <a:t>de gradiente </a:t>
                      </a:r>
                      <a:r>
                        <a:rPr lang="es-EC" sz="1200" dirty="0" smtClean="0">
                          <a:solidFill>
                            <a:srgbClr val="000000"/>
                          </a:solidFill>
                          <a:latin typeface="Arial"/>
                          <a:ea typeface="Times New Roman"/>
                          <a:cs typeface="Times New Roman"/>
                        </a:rPr>
                        <a:t>pequeño.</a:t>
                      </a:r>
                      <a:endParaRPr lang="es-EC" sz="1200" dirty="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Con un regenerador mas grande se logra obtener un gradiente mas pequeño es decir que el fluido de trabajo pasa de una temperatura caliente a temperatura </a:t>
                      </a:r>
                      <a:r>
                        <a:rPr lang="es-EC" sz="1200" dirty="0" smtClean="0">
                          <a:solidFill>
                            <a:srgbClr val="000000"/>
                          </a:solidFill>
                          <a:latin typeface="Arial"/>
                          <a:ea typeface="Times New Roman"/>
                          <a:cs typeface="Times New Roman"/>
                        </a:rPr>
                        <a:t>fría </a:t>
                      </a:r>
                      <a:r>
                        <a:rPr lang="es-EC" sz="1200" dirty="0">
                          <a:solidFill>
                            <a:srgbClr val="000000"/>
                          </a:solidFill>
                          <a:latin typeface="Arial"/>
                          <a:ea typeface="Times New Roman"/>
                          <a:cs typeface="Times New Roman"/>
                        </a:rPr>
                        <a:t>de una manera uniforme sin dar grandes saltos de temperatura. </a:t>
                      </a:r>
                      <a:endParaRPr lang="es-EC" sz="1200" dirty="0">
                        <a:latin typeface="Calibri"/>
                        <a:ea typeface="Times New Roman"/>
                        <a:cs typeface="Times New Roman"/>
                      </a:endParaRPr>
                    </a:p>
                  </a:txBody>
                  <a:tcPr marL="29088" marR="290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6" name="5 Tabla"/>
          <p:cNvGraphicFramePr>
            <a:graphicFrameLocks noGrp="1"/>
          </p:cNvGraphicFramePr>
          <p:nvPr/>
        </p:nvGraphicFramePr>
        <p:xfrm>
          <a:off x="179512" y="764704"/>
          <a:ext cx="8712968" cy="5400600"/>
        </p:xfrm>
        <a:graphic>
          <a:graphicData uri="http://schemas.openxmlformats.org/drawingml/2006/table">
            <a:tbl>
              <a:tblPr/>
              <a:tblGrid>
                <a:gridCol w="1296144"/>
                <a:gridCol w="4608512"/>
                <a:gridCol w="2808312"/>
              </a:tblGrid>
              <a:tr h="1512168">
                <a:tc>
                  <a:txBody>
                    <a:bodyPr/>
                    <a:lstStyle/>
                    <a:p>
                      <a:pPr>
                        <a:lnSpc>
                          <a:spcPct val="115000"/>
                        </a:lnSpc>
                        <a:spcAft>
                          <a:spcPts val="0"/>
                        </a:spcAft>
                      </a:pPr>
                      <a:r>
                        <a:rPr lang="es-EC" sz="1200" b="1" dirty="0">
                          <a:solidFill>
                            <a:srgbClr val="000000"/>
                          </a:solidFill>
                          <a:latin typeface="Arial"/>
                          <a:ea typeface="Times New Roman"/>
                          <a:cs typeface="Times New Roman"/>
                        </a:rPr>
                        <a:t>CARRERA DEL PISTON DESPLAZADOR</a:t>
                      </a:r>
                      <a:endParaRPr lang="es-EC" sz="1200" dirty="0">
                        <a:latin typeface="Calibri"/>
                        <a:ea typeface="Times New Roman"/>
                        <a:cs typeface="Times New Roman"/>
                      </a:endParaRPr>
                    </a:p>
                  </a:txBody>
                  <a:tcPr marL="20451" marR="20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Las carreras del prototipo al no tener la misma magnitud tanto del </a:t>
                      </a:r>
                      <a:r>
                        <a:rPr lang="es-EC" sz="1200" dirty="0" smtClean="0">
                          <a:solidFill>
                            <a:srgbClr val="000000"/>
                          </a:solidFill>
                          <a:latin typeface="Arial"/>
                          <a:ea typeface="Times New Roman"/>
                          <a:cs typeface="Times New Roman"/>
                        </a:rPr>
                        <a:t>pistón </a:t>
                      </a:r>
                      <a:r>
                        <a:rPr lang="es-EC" sz="1200" dirty="0">
                          <a:solidFill>
                            <a:srgbClr val="000000"/>
                          </a:solidFill>
                          <a:latin typeface="Arial"/>
                          <a:ea typeface="Times New Roman"/>
                          <a:cs typeface="Times New Roman"/>
                        </a:rPr>
                        <a:t>potencia como del </a:t>
                      </a:r>
                      <a:r>
                        <a:rPr lang="es-EC" sz="1200" dirty="0" smtClean="0">
                          <a:solidFill>
                            <a:srgbClr val="000000"/>
                          </a:solidFill>
                          <a:latin typeface="Arial"/>
                          <a:ea typeface="Times New Roman"/>
                          <a:cs typeface="Times New Roman"/>
                        </a:rPr>
                        <a:t>pistón </a:t>
                      </a:r>
                      <a:r>
                        <a:rPr lang="es-EC" sz="1200" dirty="0" err="1">
                          <a:solidFill>
                            <a:srgbClr val="000000"/>
                          </a:solidFill>
                          <a:latin typeface="Arial"/>
                          <a:ea typeface="Times New Roman"/>
                          <a:cs typeface="Times New Roman"/>
                        </a:rPr>
                        <a:t>desplazador</a:t>
                      </a:r>
                      <a:r>
                        <a:rPr lang="es-EC" sz="1200" dirty="0">
                          <a:solidFill>
                            <a:srgbClr val="000000"/>
                          </a:solidFill>
                          <a:latin typeface="Arial"/>
                          <a:ea typeface="Times New Roman"/>
                          <a:cs typeface="Times New Roman"/>
                        </a:rPr>
                        <a:t> y de acuerdo a pruebas realizadas anteriores, no </a:t>
                      </a:r>
                      <a:r>
                        <a:rPr lang="es-EC" sz="1200" dirty="0" smtClean="0">
                          <a:solidFill>
                            <a:srgbClr val="000000"/>
                          </a:solidFill>
                          <a:latin typeface="Arial"/>
                          <a:ea typeface="Times New Roman"/>
                          <a:cs typeface="Times New Roman"/>
                        </a:rPr>
                        <a:t>cumplían </a:t>
                      </a:r>
                      <a:r>
                        <a:rPr lang="es-EC" sz="1200" dirty="0">
                          <a:solidFill>
                            <a:srgbClr val="000000"/>
                          </a:solidFill>
                          <a:latin typeface="Arial"/>
                          <a:ea typeface="Times New Roman"/>
                          <a:cs typeface="Times New Roman"/>
                        </a:rPr>
                        <a:t>con la </a:t>
                      </a:r>
                      <a:r>
                        <a:rPr lang="es-EC" sz="1200" dirty="0" smtClean="0">
                          <a:solidFill>
                            <a:srgbClr val="000000"/>
                          </a:solidFill>
                          <a:latin typeface="Arial"/>
                          <a:ea typeface="Times New Roman"/>
                          <a:cs typeface="Times New Roman"/>
                        </a:rPr>
                        <a:t>ecuación </a:t>
                      </a:r>
                      <a:r>
                        <a:rPr lang="es-EC" sz="1200" dirty="0">
                          <a:solidFill>
                            <a:srgbClr val="000000"/>
                          </a:solidFill>
                          <a:latin typeface="Arial"/>
                          <a:ea typeface="Times New Roman"/>
                          <a:cs typeface="Times New Roman"/>
                        </a:rPr>
                        <a:t>de </a:t>
                      </a:r>
                      <a:r>
                        <a:rPr lang="es-EC" sz="1200" dirty="0" err="1">
                          <a:solidFill>
                            <a:srgbClr val="000000"/>
                          </a:solidFill>
                          <a:latin typeface="Arial"/>
                          <a:ea typeface="Times New Roman"/>
                          <a:cs typeface="Times New Roman"/>
                        </a:rPr>
                        <a:t>schmidt</a:t>
                      </a:r>
                      <a:r>
                        <a:rPr lang="es-EC" sz="1200" dirty="0">
                          <a:solidFill>
                            <a:srgbClr val="000000"/>
                          </a:solidFill>
                          <a:latin typeface="Arial"/>
                          <a:ea typeface="Times New Roman"/>
                          <a:cs typeface="Times New Roman"/>
                        </a:rPr>
                        <a:t>, estos </a:t>
                      </a:r>
                      <a:r>
                        <a:rPr lang="es-EC" sz="1200" dirty="0" smtClean="0">
                          <a:solidFill>
                            <a:srgbClr val="000000"/>
                          </a:solidFill>
                          <a:latin typeface="Arial"/>
                          <a:ea typeface="Times New Roman"/>
                          <a:cs typeface="Times New Roman"/>
                        </a:rPr>
                        <a:t>nunca tendían </a:t>
                      </a:r>
                      <a:r>
                        <a:rPr lang="es-EC" sz="1200" dirty="0">
                          <a:solidFill>
                            <a:srgbClr val="000000"/>
                          </a:solidFill>
                          <a:latin typeface="Arial"/>
                          <a:ea typeface="Times New Roman"/>
                          <a:cs typeface="Times New Roman"/>
                        </a:rPr>
                        <a:t>a toparse por esto </a:t>
                      </a:r>
                      <a:r>
                        <a:rPr lang="es-EC" sz="1200" dirty="0" smtClean="0">
                          <a:solidFill>
                            <a:srgbClr val="000000"/>
                          </a:solidFill>
                          <a:latin typeface="Arial"/>
                          <a:ea typeface="Times New Roman"/>
                          <a:cs typeface="Times New Roman"/>
                        </a:rPr>
                        <a:t>existían </a:t>
                      </a:r>
                      <a:r>
                        <a:rPr lang="es-EC" sz="1200" dirty="0">
                          <a:solidFill>
                            <a:srgbClr val="000000"/>
                          </a:solidFill>
                          <a:latin typeface="Arial"/>
                          <a:ea typeface="Times New Roman"/>
                          <a:cs typeface="Times New Roman"/>
                        </a:rPr>
                        <a:t>mas </a:t>
                      </a:r>
                      <a:r>
                        <a:rPr lang="es-EC" sz="1200" dirty="0" smtClean="0">
                          <a:solidFill>
                            <a:srgbClr val="000000"/>
                          </a:solidFill>
                          <a:latin typeface="Arial"/>
                          <a:ea typeface="Times New Roman"/>
                          <a:cs typeface="Times New Roman"/>
                        </a:rPr>
                        <a:t>volúmenes </a:t>
                      </a:r>
                      <a:r>
                        <a:rPr lang="es-EC" sz="1200" dirty="0">
                          <a:solidFill>
                            <a:srgbClr val="000000"/>
                          </a:solidFill>
                          <a:latin typeface="Arial"/>
                          <a:ea typeface="Times New Roman"/>
                          <a:cs typeface="Times New Roman"/>
                        </a:rPr>
                        <a:t>muertos, que son consideradas  como perdidas de volumen de trabajo, fallaba su </a:t>
                      </a:r>
                      <a:r>
                        <a:rPr lang="es-EC" sz="1200" dirty="0" smtClean="0">
                          <a:solidFill>
                            <a:srgbClr val="000000"/>
                          </a:solidFill>
                          <a:latin typeface="Arial"/>
                          <a:ea typeface="Times New Roman"/>
                          <a:cs typeface="Times New Roman"/>
                        </a:rPr>
                        <a:t>sincronización </a:t>
                      </a:r>
                      <a:r>
                        <a:rPr lang="es-EC" sz="1200" dirty="0">
                          <a:solidFill>
                            <a:srgbClr val="000000"/>
                          </a:solidFill>
                          <a:latin typeface="Arial"/>
                          <a:ea typeface="Times New Roman"/>
                          <a:cs typeface="Times New Roman"/>
                        </a:rPr>
                        <a:t>y se bloqueaba el motor.</a:t>
                      </a:r>
                      <a:endParaRPr lang="es-EC" sz="1200" dirty="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Con carreras iguales se obtuvo una sincronizacion perfecta y aplicando el metodo de schmidt el cual tienden a toparse en un punto de esta forma se gano un mayor volumen de trabajo por la disminucion de volumenes muertos entre los pistones.</a:t>
                      </a:r>
                      <a:endParaRPr lang="es-EC" sz="120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104">
                <a:tc>
                  <a:txBody>
                    <a:bodyPr/>
                    <a:lstStyle/>
                    <a:p>
                      <a:pPr>
                        <a:lnSpc>
                          <a:spcPct val="115000"/>
                        </a:lnSpc>
                        <a:spcAft>
                          <a:spcPts val="0"/>
                        </a:spcAft>
                      </a:pPr>
                      <a:r>
                        <a:rPr lang="es-EC" sz="1200" b="1">
                          <a:solidFill>
                            <a:srgbClr val="000000"/>
                          </a:solidFill>
                          <a:latin typeface="Arial"/>
                          <a:ea typeface="Times New Roman"/>
                          <a:cs typeface="Times New Roman"/>
                        </a:rPr>
                        <a:t>CARRERA DEL PISTON DE POTENCIA</a:t>
                      </a:r>
                      <a:endParaRPr lang="es-EC" sz="1200">
                        <a:latin typeface="Calibri"/>
                        <a:ea typeface="Times New Roman"/>
                        <a:cs typeface="Times New Roman"/>
                      </a:endParaRPr>
                    </a:p>
                  </a:txBody>
                  <a:tcPr marL="20451" marR="20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Por la necesidad de ganar mayor numero de revoluciones se disminuyo la carrera del piston sin tomar en cuenta el volumen que quedaba entre el piston desplazador y el piston de potencia y la sincronizacion que se perdia entre estos.</a:t>
                      </a:r>
                      <a:endParaRPr lang="es-EC" sz="120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A fin de obtener un movimiento alternativo sincronizado, se igualo las carreras del </a:t>
                      </a:r>
                      <a:r>
                        <a:rPr lang="es-EC" sz="1200" dirty="0" err="1">
                          <a:solidFill>
                            <a:srgbClr val="000000"/>
                          </a:solidFill>
                          <a:latin typeface="Arial"/>
                          <a:ea typeface="Times New Roman"/>
                          <a:cs typeface="Times New Roman"/>
                        </a:rPr>
                        <a:t>desplazador</a:t>
                      </a:r>
                      <a:r>
                        <a:rPr lang="es-EC" sz="1200" dirty="0">
                          <a:solidFill>
                            <a:srgbClr val="000000"/>
                          </a:solidFill>
                          <a:latin typeface="Arial"/>
                          <a:ea typeface="Times New Roman"/>
                          <a:cs typeface="Times New Roman"/>
                        </a:rPr>
                        <a:t>  y la del pistón. </a:t>
                      </a:r>
                      <a:endParaRPr lang="es-EC" sz="1200" dirty="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nSpc>
                          <a:spcPct val="115000"/>
                        </a:lnSpc>
                        <a:spcAft>
                          <a:spcPts val="0"/>
                        </a:spcAft>
                      </a:pPr>
                      <a:r>
                        <a:rPr lang="es-EC" sz="1200" b="1">
                          <a:solidFill>
                            <a:srgbClr val="000000"/>
                          </a:solidFill>
                          <a:latin typeface="Arial"/>
                          <a:ea typeface="Times New Roman"/>
                          <a:cs typeface="Times New Roman"/>
                        </a:rPr>
                        <a:t>DISTANCIA PISTON DESPLAZADOR</a:t>
                      </a:r>
                      <a:endParaRPr lang="es-EC" sz="1200">
                        <a:latin typeface="Calibri"/>
                        <a:ea typeface="Times New Roman"/>
                        <a:cs typeface="Times New Roman"/>
                      </a:endParaRPr>
                    </a:p>
                  </a:txBody>
                  <a:tcPr marL="20451" marR="20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El prototipo nos advirtio de que no existe calculo de masa que iba a ingresar y del que se queria obtener un trabajo eficiente de tal manera que todo esta masa de gas trabaje por todo el ciclo y este fue el error al tener una distancia signficativa entre los pistones cuando cada uno se encuentra realizando el movimiento alternativo. </a:t>
                      </a:r>
                      <a:endParaRPr lang="es-EC" sz="120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La definición del método Schmidt nos indica que tanto el pistón de potencia como el desplazador deben tender a tocarse en un punto, por ello disminuimos esta distancia a un valor despreciable a fin de que toda la masa del gas de trabajo circule por ambos focos.</a:t>
                      </a:r>
                      <a:endParaRPr lang="es-EC" sz="120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9832">
                <a:tc>
                  <a:txBody>
                    <a:bodyPr/>
                    <a:lstStyle/>
                    <a:p>
                      <a:pPr>
                        <a:lnSpc>
                          <a:spcPct val="115000"/>
                        </a:lnSpc>
                        <a:spcAft>
                          <a:spcPts val="0"/>
                        </a:spcAft>
                      </a:pPr>
                      <a:r>
                        <a:rPr lang="es-EC" sz="1200" b="1">
                          <a:solidFill>
                            <a:srgbClr val="000000"/>
                          </a:solidFill>
                          <a:latin typeface="Arial"/>
                          <a:ea typeface="Times New Roman"/>
                          <a:cs typeface="Times New Roman"/>
                        </a:rPr>
                        <a:t>NUMERO DE BEALE</a:t>
                      </a:r>
                      <a:endParaRPr lang="es-EC" sz="1200">
                        <a:latin typeface="Calibri"/>
                        <a:ea typeface="Times New Roman"/>
                        <a:cs typeface="Times New Roman"/>
                      </a:endParaRPr>
                    </a:p>
                  </a:txBody>
                  <a:tcPr marL="20451" marR="204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a:solidFill>
                            <a:srgbClr val="000000"/>
                          </a:solidFill>
                          <a:latin typeface="Arial"/>
                          <a:ea typeface="Times New Roman"/>
                          <a:cs typeface="Times New Roman"/>
                        </a:rPr>
                        <a:t>Las perdidas en el prototipo se deben al escape de gas de trabajo ya sea por friccion, sellos o longitudes de los pistones, ademas no se considero que se debe multiplicar por un factor de 0.14 por trabajar a una temperatura que de acuerdo al grafico de pruebas realizadas se tuvo que haber hecho y que disminuye la potencia en si al aplicar la ecuacion de Beale. </a:t>
                      </a:r>
                      <a:endParaRPr lang="es-EC" sz="120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EC" sz="1200" dirty="0">
                          <a:solidFill>
                            <a:srgbClr val="000000"/>
                          </a:solidFill>
                          <a:latin typeface="Arial"/>
                          <a:ea typeface="Times New Roman"/>
                          <a:cs typeface="Times New Roman"/>
                        </a:rPr>
                        <a:t>Se aumento el número de </a:t>
                      </a:r>
                      <a:r>
                        <a:rPr lang="es-EC" sz="1200" dirty="0" err="1">
                          <a:solidFill>
                            <a:srgbClr val="000000"/>
                          </a:solidFill>
                          <a:latin typeface="Arial"/>
                          <a:ea typeface="Times New Roman"/>
                          <a:cs typeface="Times New Roman"/>
                        </a:rPr>
                        <a:t>Beale</a:t>
                      </a:r>
                      <a:r>
                        <a:rPr lang="es-EC" sz="1200" dirty="0">
                          <a:solidFill>
                            <a:srgbClr val="000000"/>
                          </a:solidFill>
                          <a:latin typeface="Arial"/>
                          <a:ea typeface="Times New Roman"/>
                          <a:cs typeface="Times New Roman"/>
                        </a:rPr>
                        <a:t> de 0.13 a 0.14 por ser un motor de alto desempeño y trabajar a altas temperaturas donde un número mayor indica mayor rendimiento</a:t>
                      </a:r>
                      <a:endParaRPr lang="es-EC" sz="1200" dirty="0">
                        <a:latin typeface="Calibri"/>
                        <a:ea typeface="Times New Roman"/>
                        <a:cs typeface="Times New Roman"/>
                      </a:endParaRPr>
                    </a:p>
                  </a:txBody>
                  <a:tcPr marL="20451" marR="204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CuadroTexto"/>
          <p:cNvSpPr txBox="1"/>
          <p:nvPr/>
        </p:nvSpPr>
        <p:spPr>
          <a:xfrm>
            <a:off x="0" y="74142"/>
            <a:ext cx="9144000" cy="461665"/>
          </a:xfrm>
          <a:prstGeom prst="rect">
            <a:avLst/>
          </a:prstGeom>
          <a:noFill/>
        </p:spPr>
        <p:txBody>
          <a:bodyPr wrap="square" rtlCol="0">
            <a:spAutoFit/>
          </a:bodyPr>
          <a:lstStyle/>
          <a:p>
            <a:pPr algn="ctr"/>
            <a:r>
              <a:rPr lang="es-EC" sz="2400" b="1" dirty="0" smtClean="0">
                <a:latin typeface="Arial" pitchFamily="34" charset="0"/>
                <a:cs typeface="Arial" pitchFamily="34" charset="0"/>
              </a:rPr>
              <a:t>RECOMENDACIONES</a:t>
            </a:r>
            <a:endParaRPr lang="es-EC" sz="2400" b="1" dirty="0">
              <a:latin typeface="Arial" pitchFamily="34" charset="0"/>
              <a:cs typeface="Arial" pitchFamily="34" charset="0"/>
            </a:endParaRPr>
          </a:p>
        </p:txBody>
      </p:sp>
      <p:sp>
        <p:nvSpPr>
          <p:cNvPr id="278529" name="Rectangle 1"/>
          <p:cNvSpPr>
            <a:spLocks noChangeArrowheads="1"/>
          </p:cNvSpPr>
          <p:nvPr/>
        </p:nvSpPr>
        <p:spPr bwMode="auto">
          <a:xfrm>
            <a:off x="395536" y="845880"/>
            <a:ext cx="8352928"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Para el motor Stirling el fluido de trabajo m</a:t>
            </a:r>
            <a:r>
              <a:rPr kumimoji="0" 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á</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 apropiado es el aire debido a sus propiedades y beneficios en comparaci</a:t>
            </a:r>
            <a:r>
              <a:rPr kumimoji="0" 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con otros gases como son el hidrogeno y el helio, el hidrogeno por ser un gas inflamable al trabajar con altas presiones se vuelve altamente peligrosa su manipulaci</a:t>
            </a:r>
            <a:r>
              <a:rPr kumimoji="0" 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ó</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 y el helio por ser un gas con part</a:t>
            </a:r>
            <a:r>
              <a:rPr kumimoji="0" 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í</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culas demasiado peque</a:t>
            </a:r>
            <a:r>
              <a:rPr kumimoji="0" lang="es-EC" sz="1600" b="0" i="0" u="none" strike="noStrike" cap="none" normalizeH="0" baseline="0" dirty="0" smtClean="0">
                <a:ln>
                  <a:noFill/>
                </a:ln>
                <a:solidFill>
                  <a:schemeClr val="tx1"/>
                </a:solidFill>
                <a:effectLst/>
                <a:latin typeface="Calibri"/>
                <a:ea typeface="Times New Roman" pitchFamily="18" charset="0"/>
                <a:cs typeface="Arial" pitchFamily="34" charset="0"/>
              </a:rPr>
              <a:t>ñ</a:t>
            </a:r>
            <a:r>
              <a:rPr kumimoji="0" lang="es-EC"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 presenta dificultad en el sellado de los anillos de pistones</a:t>
            </a:r>
            <a:r>
              <a:rPr kumimoji="0" lang="es-EC"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lvl="1" algn="just" fontAlgn="base">
              <a:spcBef>
                <a:spcPct val="0"/>
              </a:spcBef>
              <a:spcAft>
                <a:spcPct val="0"/>
              </a:spcAft>
            </a:pPr>
            <a:endParaRPr lang="es-EC" sz="1400" dirty="0" smtClean="0">
              <a:latin typeface="Arial" pitchFamily="34" charset="0"/>
              <a:cs typeface="Arial" pitchFamily="34" charset="0"/>
            </a:endParaRPr>
          </a:p>
          <a:p>
            <a:pPr lvl="1" algn="just" fontAlgn="base">
              <a:spcBef>
                <a:spcPct val="0"/>
              </a:spcBef>
              <a:spcAft>
                <a:spcPct val="0"/>
              </a:spcAft>
            </a:pPr>
            <a:endParaRPr kumimoji="0" lang="es-EC" sz="1400" b="0" i="0" u="none" strike="noStrike" cap="none" normalizeH="0" baseline="0" dirty="0" smtClean="0">
              <a:ln>
                <a:noFill/>
              </a:ln>
              <a:solidFill>
                <a:schemeClr val="tx1"/>
              </a:solidFill>
              <a:effectLst/>
              <a:latin typeface="Arial" pitchFamily="34" charset="0"/>
              <a:cs typeface="Arial" pitchFamily="34" charset="0"/>
            </a:endParaRPr>
          </a:p>
          <a:p>
            <a:pPr lvl="1" algn="just" fontAlgn="base">
              <a:spcBef>
                <a:spcPct val="0"/>
              </a:spcBef>
              <a:spcAft>
                <a:spcPct val="0"/>
              </a:spcAft>
            </a:pPr>
            <a:endParaRPr lang="es-EC" sz="1400" dirty="0" smtClean="0">
              <a:latin typeface="Arial" pitchFamily="34" charset="0"/>
              <a:cs typeface="Arial" pitchFamily="34" charset="0"/>
            </a:endParaRPr>
          </a:p>
          <a:p>
            <a:pPr lvl="1" algn="just" fontAlgn="base">
              <a:spcBef>
                <a:spcPct val="0"/>
              </a:spcBef>
              <a:spcAft>
                <a:spcPct val="0"/>
              </a:spcAft>
            </a:pPr>
            <a:r>
              <a:rPr lang="es-EC" sz="1600" dirty="0" smtClean="0">
                <a:latin typeface="Arial" pitchFamily="34" charset="0"/>
                <a:cs typeface="Arial" pitchFamily="34" charset="0"/>
              </a:rPr>
              <a:t>Evitar que exista transferencia de calor por conducción entre el foco frio y el foco caliente, y reducir al máximo los espacios muertos ya que estos disminuyen el trabajo neto</a:t>
            </a:r>
          </a:p>
          <a:p>
            <a:pPr lvl="1" algn="just" fontAlgn="base">
              <a:spcBef>
                <a:spcPct val="0"/>
              </a:spcBef>
              <a:spcAft>
                <a:spcPct val="0"/>
              </a:spcAf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lvl="1" algn="just" fontAlgn="base">
              <a:spcBef>
                <a:spcPct val="0"/>
              </a:spcBef>
              <a:spcAft>
                <a:spcPct val="0"/>
              </a:spcAft>
            </a:pPr>
            <a:endParaRPr lang="es-EC" sz="1600" dirty="0" smtClean="0">
              <a:latin typeface="Arial" pitchFamily="34" charset="0"/>
              <a:cs typeface="Arial" pitchFamily="34" charset="0"/>
            </a:endParaRPr>
          </a:p>
          <a:p>
            <a:pPr lvl="1" algn="just" fontAlgn="base">
              <a:spcBef>
                <a:spcPct val="0"/>
              </a:spcBef>
              <a:spcAft>
                <a:spcPct val="0"/>
              </a:spcAft>
            </a:pPr>
            <a:r>
              <a:rPr lang="es-EC" sz="1600" dirty="0" smtClean="0">
                <a:latin typeface="Arial" pitchFamily="34" charset="0"/>
                <a:cs typeface="Arial" pitchFamily="34" charset="0"/>
              </a:rPr>
              <a:t>Se recomienda mayor inversión e investigación en proyectos de este tipo ya que son proyectos con energías limpias, para reducir emisiones contaminantes hacia el exterior. </a:t>
            </a:r>
          </a:p>
          <a:p>
            <a:pPr lvl="1" algn="just" fontAlgn="base">
              <a:spcBef>
                <a:spcPct val="0"/>
              </a:spcBef>
              <a:spcAft>
                <a:spcPct val="0"/>
              </a:spcAft>
            </a:pPr>
            <a:endParaRPr kumimoji="0" 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422232" y="2477092"/>
            <a:ext cx="835292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lang="es-EC" sz="1400" dirty="0" smtClean="0"/>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6037421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2 Marcador de contenido"/>
          <p:cNvSpPr>
            <a:spLocks noGrp="1"/>
          </p:cNvSpPr>
          <p:nvPr>
            <p:ph sz="quarter" idx="1"/>
          </p:nvPr>
        </p:nvSpPr>
        <p:spPr>
          <a:xfrm>
            <a:off x="1331640" y="620688"/>
            <a:ext cx="6563072" cy="4781128"/>
          </a:xfrm>
        </p:spPr>
        <p:txBody>
          <a:bodyPr/>
          <a:lstStyle/>
          <a:p>
            <a:endParaRPr lang="es-ES" dirty="0" smtClean="0"/>
          </a:p>
          <a:p>
            <a:endParaRPr lang="es-ES" dirty="0"/>
          </a:p>
          <a:p>
            <a:endParaRPr lang="es-ES" dirty="0" smtClean="0"/>
          </a:p>
          <a:p>
            <a:endParaRPr lang="es-ES" dirty="0"/>
          </a:p>
          <a:p>
            <a:pPr marL="0" indent="0" algn="ctr">
              <a:buNone/>
            </a:pPr>
            <a:r>
              <a:rPr lang="es-ES" sz="6000" b="1" dirty="0" smtClean="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rPr>
              <a:t>GRACIAS POR SU ATENCIÓN</a:t>
            </a:r>
            <a:endParaRPr lang="es-ES" sz="6000" b="1" dirty="0">
              <a:ln w="18000">
                <a:solidFill>
                  <a:schemeClr val="accent2">
                    <a:satMod val="140000"/>
                  </a:schemeClr>
                </a:solidFill>
                <a:prstDash val="solid"/>
                <a:miter lim="800000"/>
              </a:ln>
              <a:solidFill>
                <a:schemeClr val="tx2">
                  <a:lumMod val="60000"/>
                  <a:lumOff val="40000"/>
                </a:schemeClr>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352113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64513" name="Object 1"/>
          <p:cNvGraphicFramePr>
            <a:graphicFrameLocks noChangeAspect="1"/>
          </p:cNvGraphicFramePr>
          <p:nvPr/>
        </p:nvGraphicFramePr>
        <p:xfrm>
          <a:off x="33345" y="764704"/>
          <a:ext cx="9110655" cy="5013176"/>
        </p:xfrm>
        <a:graphic>
          <a:graphicData uri="http://schemas.openxmlformats.org/presentationml/2006/ole">
            <p:oleObj spid="_x0000_s64513" name="Visio" r:id="rId4" imgW="8131956" imgH="4133445" progId="Visio.Drawing.11">
              <p:embed/>
            </p:oleObj>
          </a:graphicData>
        </a:graphic>
      </p:graphicFrame>
      <p:sp>
        <p:nvSpPr>
          <p:cNvPr id="10" name="9 Rectángulo"/>
          <p:cNvSpPr/>
          <p:nvPr/>
        </p:nvSpPr>
        <p:spPr>
          <a:xfrm>
            <a:off x="0" y="260648"/>
            <a:ext cx="9144000" cy="369332"/>
          </a:xfrm>
          <a:prstGeom prst="rect">
            <a:avLst/>
          </a:prstGeom>
        </p:spPr>
        <p:txBody>
          <a:bodyPr wrap="square">
            <a:spAutoFit/>
          </a:bodyPr>
          <a:lstStyle/>
          <a:p>
            <a:pPr algn="ctr"/>
            <a:r>
              <a:rPr lang="es-EC" b="1" dirty="0" smtClean="0">
                <a:latin typeface="Arial" pitchFamily="34" charset="0"/>
                <a:cs typeface="Arial" pitchFamily="34" charset="0"/>
              </a:rPr>
              <a:t>ORGANIGRAMA DE LA GENERACION ELECTRICA CON MOTOR STIRLING</a:t>
            </a:r>
            <a:endParaRPr lang="es-EC" b="1" dirty="0">
              <a:latin typeface="Arial" pitchFamily="34" charset="0"/>
              <a:cs typeface="Arial" pitchFamily="34" charset="0"/>
            </a:endParaRPr>
          </a:p>
        </p:txBody>
      </p:sp>
    </p:spTree>
    <p:extLst>
      <p:ext uri="{BB962C8B-B14F-4D97-AF65-F5344CB8AC3E}">
        <p14:creationId xmlns:p14="http://schemas.microsoft.com/office/powerpoint/2010/main" xmlns="" val="271061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Rectángulo"/>
          <p:cNvSpPr/>
          <p:nvPr/>
        </p:nvSpPr>
        <p:spPr>
          <a:xfrm>
            <a:off x="2267744" y="2348880"/>
            <a:ext cx="4572000" cy="1615827"/>
          </a:xfrm>
          <a:prstGeom prst="rect">
            <a:avLst/>
          </a:prstGeom>
        </p:spPr>
        <p:txBody>
          <a:bodyPr>
            <a:spAutoFit/>
          </a:bodyPr>
          <a:lstStyle/>
          <a:p>
            <a:pPr algn="ctr"/>
            <a:r>
              <a:rPr lang="es-ES" dirty="0" smtClean="0"/>
              <a:t/>
            </a:r>
            <a:br>
              <a:rPr lang="es-ES" dirty="0" smtClean="0"/>
            </a:br>
            <a:r>
              <a:rPr lang="es-ES" sz="2700" b="1" dirty="0" smtClean="0">
                <a:latin typeface="Arial" pitchFamily="34" charset="0"/>
                <a:cs typeface="Arial" pitchFamily="34" charset="0"/>
              </a:rPr>
              <a:t>CAPITULO 2</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
            </a:r>
            <a:br>
              <a:rPr lang="es-ES" sz="2700" b="1" dirty="0" smtClean="0">
                <a:latin typeface="Arial" pitchFamily="34" charset="0"/>
                <a:cs typeface="Arial" pitchFamily="34" charset="0"/>
              </a:rPr>
            </a:br>
            <a:r>
              <a:rPr lang="es-ES" sz="2700" b="1" dirty="0" smtClean="0">
                <a:latin typeface="Arial" pitchFamily="34" charset="0"/>
                <a:cs typeface="Arial" pitchFamily="34" charset="0"/>
              </a:rPr>
              <a:t>MARCO TEORICO</a:t>
            </a:r>
            <a:endParaRPr lang="es-EC" sz="2700" b="1" dirty="0"/>
          </a:p>
        </p:txBody>
      </p:sp>
    </p:spTree>
    <p:extLst>
      <p:ext uri="{BB962C8B-B14F-4D97-AF65-F5344CB8AC3E}">
        <p14:creationId xmlns:p14="http://schemas.microsoft.com/office/powerpoint/2010/main" xmlns="" val="157853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3203848" y="260648"/>
            <a:ext cx="2843279" cy="461665"/>
          </a:xfrm>
          <a:prstGeom prst="rect">
            <a:avLst/>
          </a:prstGeom>
        </p:spPr>
        <p:txBody>
          <a:bodyPr wrap="none">
            <a:spAutoFit/>
          </a:bodyPr>
          <a:lstStyle/>
          <a:p>
            <a:r>
              <a:rPr lang="es-EC" sz="2400" b="1" dirty="0" smtClean="0">
                <a:latin typeface="Arial" pitchFamily="34" charset="0"/>
                <a:cs typeface="Arial" pitchFamily="34" charset="0"/>
              </a:rPr>
              <a:t>MOTOR STIRLING</a:t>
            </a:r>
            <a:endParaRPr lang="es-EC" sz="2400" dirty="0">
              <a:latin typeface="Arial" pitchFamily="34" charset="0"/>
              <a:cs typeface="Arial" pitchFamily="34" charset="0"/>
            </a:endParaRPr>
          </a:p>
        </p:txBody>
      </p:sp>
      <p:pic>
        <p:nvPicPr>
          <p:cNvPr id="63491" name="Picture 3" descr="http://1.bp.blogspot.com/_4H1kX-4-O7s/S3jVE2XDPaI/AAAAAAAAABc/aujxbB4s8Zo/s320/Nueva+imagen.bmp">
            <a:hlinkClick r:id="rId3"/>
          </p:cNvPr>
          <p:cNvPicPr>
            <a:picLocks noChangeAspect="1" noChangeArrowheads="1"/>
          </p:cNvPicPr>
          <p:nvPr/>
        </p:nvPicPr>
        <p:blipFill>
          <a:blip r:embed="rId4" cstate="print"/>
          <a:srcRect/>
          <a:stretch>
            <a:fillRect/>
          </a:stretch>
        </p:blipFill>
        <p:spPr bwMode="auto">
          <a:xfrm>
            <a:off x="1187624" y="2060848"/>
            <a:ext cx="7203931" cy="2808312"/>
          </a:xfrm>
          <a:prstGeom prst="rect">
            <a:avLst/>
          </a:prstGeom>
          <a:noFill/>
        </p:spPr>
      </p:pic>
    </p:spTree>
    <p:extLst>
      <p:ext uri="{BB962C8B-B14F-4D97-AF65-F5344CB8AC3E}">
        <p14:creationId xmlns:p14="http://schemas.microsoft.com/office/powerpoint/2010/main" xmlns="" val="440426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
        <p:nvSpPr>
          <p:cNvPr id="11" name="10 CuadroTexto"/>
          <p:cNvSpPr txBox="1"/>
          <p:nvPr/>
        </p:nvSpPr>
        <p:spPr>
          <a:xfrm>
            <a:off x="179512" y="0"/>
            <a:ext cx="8424936" cy="2031325"/>
          </a:xfrm>
          <a:prstGeom prst="rect">
            <a:avLst/>
          </a:prstGeom>
          <a:noFill/>
        </p:spPr>
        <p:txBody>
          <a:bodyPr wrap="square" rtlCol="0">
            <a:spAutoFit/>
          </a:bodyPr>
          <a:lstStyle/>
          <a:p>
            <a:pPr>
              <a:lnSpc>
                <a:spcPct val="150000"/>
              </a:lnSpc>
            </a:pPr>
            <a:endParaRPr lang="es-EC" sz="2400" b="1" dirty="0" smtClean="0">
              <a:latin typeface="Arial" pitchFamily="34" charset="0"/>
              <a:cs typeface="Arial" pitchFamily="34" charset="0"/>
            </a:endParaRPr>
          </a:p>
          <a:p>
            <a:pPr>
              <a:lnSpc>
                <a:spcPct val="150000"/>
              </a:lnSpc>
            </a:pPr>
            <a:r>
              <a:rPr lang="es-EC" sz="2400" b="1" dirty="0" smtClean="0">
                <a:latin typeface="Arial" pitchFamily="34" charset="0"/>
                <a:cs typeface="Arial" pitchFamily="34" charset="0"/>
              </a:rPr>
              <a:t>TIPOS DE MOTORES STIRLING</a:t>
            </a:r>
            <a:endParaRPr lang="es-EC" dirty="0" smtClean="0">
              <a:latin typeface="Arial" pitchFamily="34" charset="0"/>
              <a:cs typeface="Arial" pitchFamily="34" charset="0"/>
            </a:endParaRPr>
          </a:p>
          <a:p>
            <a:pPr>
              <a:lnSpc>
                <a:spcPct val="150000"/>
              </a:lnSpc>
            </a:pPr>
            <a:r>
              <a:rPr lang="es-EC" dirty="0" smtClean="0">
                <a:latin typeface="Arial" pitchFamily="34" charset="0"/>
                <a:cs typeface="Arial" pitchFamily="34" charset="0"/>
              </a:rPr>
              <a:t>Los diferentes tipos de motores son:</a:t>
            </a:r>
          </a:p>
          <a:p>
            <a:pPr>
              <a:lnSpc>
                <a:spcPct val="150000"/>
              </a:lnSpc>
            </a:pPr>
            <a:r>
              <a:rPr lang="es-EC" dirty="0" smtClean="0">
                <a:latin typeface="Arial" pitchFamily="34" charset="0"/>
                <a:cs typeface="Arial" pitchFamily="34" charset="0"/>
              </a:rPr>
              <a:t> </a:t>
            </a:r>
          </a:p>
        </p:txBody>
      </p:sp>
      <p:pic>
        <p:nvPicPr>
          <p:cNvPr id="12" name="11 Imagen"/>
          <p:cNvPicPr/>
          <p:nvPr/>
        </p:nvPicPr>
        <p:blipFill>
          <a:blip r:embed="rId3" cstate="print">
            <a:extLst>
              <a:ext uri="{28A0092B-C50C-407E-A947-70E740481C1C}">
                <a14:useLocalDpi xmlns:lc="http://schemas.openxmlformats.org/drawingml/2006/lockedCanvas" xmlns:pic="http://schemas.openxmlformats.org/drawingml/2006/picture"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79512" y="2420888"/>
            <a:ext cx="3145988" cy="2689473"/>
          </a:xfrm>
          <a:prstGeom prst="rect">
            <a:avLst/>
          </a:prstGeom>
          <a:noFill/>
          <a:ln>
            <a:noFill/>
          </a:ln>
        </p:spPr>
      </p:pic>
      <p:pic>
        <p:nvPicPr>
          <p:cNvPr id="13" name="12 Imagen"/>
          <p:cNvPicPr/>
          <p:nvPr/>
        </p:nvPicPr>
        <p:blipFill>
          <a:blip r:embed="rId4" cstate="print">
            <a:extLst>
              <a:ext uri="{28A0092B-C50C-407E-A947-70E740481C1C}">
                <a14:useLocalDpi xmlns:lc="http://schemas.openxmlformats.org/drawingml/2006/lockedCanvas" xmlns:pic="http://schemas.openxmlformats.org/drawingml/2006/picture" xmlns:arto="http://schemas.microsoft.com/office/word/2006/arto"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779912" y="2348880"/>
            <a:ext cx="2160240" cy="2736304"/>
          </a:xfrm>
          <a:prstGeom prst="rect">
            <a:avLst/>
          </a:prstGeom>
          <a:noFill/>
          <a:ln>
            <a:noFill/>
          </a:ln>
        </p:spPr>
      </p:pic>
      <p:sp>
        <p:nvSpPr>
          <p:cNvPr id="14" name="13 CuadroTexto"/>
          <p:cNvSpPr txBox="1"/>
          <p:nvPr/>
        </p:nvSpPr>
        <p:spPr>
          <a:xfrm>
            <a:off x="3923928" y="1844824"/>
            <a:ext cx="1440160" cy="784830"/>
          </a:xfrm>
          <a:prstGeom prst="rect">
            <a:avLst/>
          </a:prstGeom>
          <a:noFill/>
        </p:spPr>
        <p:txBody>
          <a:bodyPr wrap="square" rtlCol="0">
            <a:spAutoFit/>
          </a:bodyPr>
          <a:lstStyle/>
          <a:p>
            <a:pPr lvl="0" algn="ctr">
              <a:lnSpc>
                <a:spcPct val="150000"/>
              </a:lnSpc>
            </a:pPr>
            <a:r>
              <a:rPr lang="es-EC" dirty="0" smtClean="0">
                <a:latin typeface="Arial" pitchFamily="34" charset="0"/>
                <a:cs typeface="Arial" pitchFamily="34" charset="0"/>
              </a:rPr>
              <a:t>TIPO BETA</a:t>
            </a:r>
          </a:p>
          <a:p>
            <a:endParaRPr lang="es-EC" dirty="0"/>
          </a:p>
        </p:txBody>
      </p:sp>
      <p:sp>
        <p:nvSpPr>
          <p:cNvPr id="15" name="14 CuadroTexto"/>
          <p:cNvSpPr txBox="1"/>
          <p:nvPr/>
        </p:nvSpPr>
        <p:spPr>
          <a:xfrm>
            <a:off x="6300192" y="1916832"/>
            <a:ext cx="2843808" cy="646331"/>
          </a:xfrm>
          <a:prstGeom prst="rect">
            <a:avLst/>
          </a:prstGeom>
          <a:noFill/>
        </p:spPr>
        <p:txBody>
          <a:bodyPr wrap="square" rtlCol="0">
            <a:spAutoFit/>
          </a:bodyPr>
          <a:lstStyle/>
          <a:p>
            <a:pPr lvl="0" algn="ctr"/>
            <a:r>
              <a:rPr lang="es-EC" dirty="0" smtClean="0">
                <a:latin typeface="Arial" pitchFamily="34" charset="0"/>
                <a:cs typeface="Arial" pitchFamily="34" charset="0"/>
              </a:rPr>
              <a:t>   TIPO GAMMA</a:t>
            </a:r>
          </a:p>
          <a:p>
            <a:pPr algn="ctr"/>
            <a:endParaRPr lang="es-EC" dirty="0"/>
          </a:p>
        </p:txBody>
      </p:sp>
      <p:sp>
        <p:nvSpPr>
          <p:cNvPr id="17" name="16 CuadroTexto"/>
          <p:cNvSpPr txBox="1"/>
          <p:nvPr/>
        </p:nvSpPr>
        <p:spPr>
          <a:xfrm>
            <a:off x="0" y="1916832"/>
            <a:ext cx="3816424" cy="646331"/>
          </a:xfrm>
          <a:prstGeom prst="rect">
            <a:avLst/>
          </a:prstGeom>
          <a:noFill/>
        </p:spPr>
        <p:txBody>
          <a:bodyPr wrap="square" rtlCol="0">
            <a:spAutoFit/>
          </a:bodyPr>
          <a:lstStyle/>
          <a:p>
            <a:pPr algn="ctr"/>
            <a:r>
              <a:rPr lang="es-EC" dirty="0" smtClean="0">
                <a:latin typeface="Arial" pitchFamily="34" charset="0"/>
                <a:cs typeface="Arial" pitchFamily="34" charset="0"/>
              </a:rPr>
              <a:t>TIPO ALFA</a:t>
            </a:r>
          </a:p>
          <a:p>
            <a:endParaRPr lang="es-EC" dirty="0"/>
          </a:p>
        </p:txBody>
      </p:sp>
      <p:pic>
        <p:nvPicPr>
          <p:cNvPr id="62465" name="Picture 1"/>
          <p:cNvPicPr>
            <a:picLocks noChangeAspect="1" noChangeArrowheads="1"/>
          </p:cNvPicPr>
          <p:nvPr/>
        </p:nvPicPr>
        <p:blipFill>
          <a:blip r:embed="rId5" cstate="print"/>
          <a:srcRect/>
          <a:stretch>
            <a:fillRect/>
          </a:stretch>
        </p:blipFill>
        <p:spPr bwMode="auto">
          <a:xfrm>
            <a:off x="6300192" y="2420888"/>
            <a:ext cx="2619375" cy="2669282"/>
          </a:xfrm>
          <a:prstGeom prst="rect">
            <a:avLst/>
          </a:prstGeom>
          <a:noFill/>
          <a:ln w="9525">
            <a:noFill/>
            <a:miter lim="800000"/>
            <a:headEnd/>
            <a:tailEnd/>
          </a:ln>
        </p:spPr>
      </p:pic>
    </p:spTree>
    <p:extLst>
      <p:ext uri="{BB962C8B-B14F-4D97-AF65-F5344CB8AC3E}">
        <p14:creationId xmlns:p14="http://schemas.microsoft.com/office/powerpoint/2010/main" xmlns="" val="827940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11212</TotalTime>
  <Words>2670</Words>
  <Application>Microsoft Office PowerPoint</Application>
  <PresentationFormat>Presentación en pantalla (4:3)</PresentationFormat>
  <Paragraphs>1141</Paragraphs>
  <Slides>54</Slides>
  <Notes>0</Notes>
  <HiddenSlides>0</HiddenSlides>
  <MMClips>2</MMClips>
  <ScaleCrop>false</ScaleCrop>
  <HeadingPairs>
    <vt:vector size="8" baseType="variant">
      <vt:variant>
        <vt:lpstr>Tema</vt:lpstr>
      </vt:variant>
      <vt:variant>
        <vt:i4>1</vt:i4>
      </vt:variant>
      <vt:variant>
        <vt:lpstr>Vínculos</vt:lpstr>
      </vt:variant>
      <vt:variant>
        <vt:i4>52</vt:i4>
      </vt:variant>
      <vt:variant>
        <vt:lpstr>Servidores OLE incrustados</vt:lpstr>
      </vt:variant>
      <vt:variant>
        <vt:i4>2</vt:i4>
      </vt:variant>
      <vt:variant>
        <vt:lpstr>Títulos de diapositiva</vt:lpstr>
      </vt:variant>
      <vt:variant>
        <vt:i4>54</vt:i4>
      </vt:variant>
    </vt:vector>
  </HeadingPairs>
  <TitlesOfParts>
    <vt:vector size="109" baseType="lpstr">
      <vt:lpstr>Mirador</vt:lpstr>
      <vt:lpstr>C:\Users\david\Desktop\DEFENSA PRIVADA\Schmitd - Ptototipo Existente A8-10-A11.xmcd\Selection 19 1388 148 1458</vt:lpstr>
      <vt:lpstr>C:\Users\david\Desktop\DEFENSA PRIVADA\Schmitd - Ptototipo Existente A8-10-A11.xmcd\Selection 19 1478 140 1506</vt:lpstr>
      <vt:lpstr>C:\Users\david\Desktop\DEFENSA PRIVADA\Schmitd - Ptototipo Existente A8-10-A11.xmcd\Selection 27 1684 385 1733</vt:lpstr>
      <vt:lpstr>C:\Users\david\Desktop\DEFENSA PRIVADA\Schmitd - Ptototipo Existente A8-10-A11.xmcd\Selection 27 1751 151 1786</vt:lpstr>
      <vt:lpstr>C:\Users\david\Desktop\DEFENSA PRIVADA\Schmitd - Ptototipo Existente A8-10-A11.xmcd\Selection 27 1852 190 1901</vt:lpstr>
      <vt:lpstr>C:\Users\david\Desktop\DEFENSA PRIVADA\Schmitd - Ptototipo Existente A8-10-A11.xmcd\Selection 27 1911 159 1946</vt:lpstr>
      <vt:lpstr>C:\Users\david\Desktop\DEFENSA PRIVADA\Schmitd - Ptototipo Existente A8-10-A11.xmcd\Selection 27 2044 239 2093</vt:lpstr>
      <vt:lpstr>C:\Users\david\Desktop\DEFENSA PRIVADA\Schmitd - Ptototipo Existente A8-10-A11.xmcd\Selection 27 2111 151 2146</vt:lpstr>
      <vt:lpstr>C:\Users\david\Desktop\DEFENSA PRIVADA\Schmitd - Ptototipo Existente A8-10-A11.xmcd\Selection 27 2220 163 2269</vt:lpstr>
      <vt:lpstr>C:\Users\david\Desktop\DEFENSA PRIVADA\Schmitd - Ptototipo Existente A8-10-A11.xmcd\Selection 27 2279 151 2314</vt:lpstr>
      <vt:lpstr>C:\Users\david\Desktop\DEFENSA PRIVADA\Schmitd - Ptototipo Existente A8-10-A11.xmcd\Selection 27 2412 226 2461</vt:lpstr>
      <vt:lpstr>C:\Users\david\Desktop\DEFENSA PRIVADA\Schmitd - Ptototipo Existente A8-10-A11.xmcd\Selection 27 2471 159 2506</vt:lpstr>
      <vt:lpstr>C:\Users\david\Desktop\DEFENSA PRIVADA\Schmitd - Ptototipo Existente A8-10-A11.xmcd\Selection 27 2580 230 2629</vt:lpstr>
      <vt:lpstr>C:\Users\david\Desktop\DEFENSA PRIVADA\Schmitd - Ptototipo Existente A8-10-A11.xmcd\Selection 27 2639 167 2674</vt:lpstr>
      <vt:lpstr>C:\Users\david\Desktop\DEFENSA PRIVADA\Schmitd - Ptototipo Existente A8-10-A11.xmcd\Selection 27 2772 113 2821</vt:lpstr>
      <vt:lpstr>C:\Users\david\Desktop\DEFENSA PRIVADA\Schmitd - Ptototipo Existente A8-10-A11.xmcd\Selection 27 2830 114 2858</vt:lpstr>
      <vt:lpstr>F:\Prototipo Existente A8-10-A11.xmcd\Selection 27 2686 91 2714</vt:lpstr>
      <vt:lpstr>C:\Users\david\Desktop\DEFENSA PRIVADA\Schmitd - Ptototipo Existente A8-10-A11.xmcd\Selection 27 2924 95 2973</vt:lpstr>
      <vt:lpstr>C:\Users\david\Desktop\DEFENSA PRIVADA\Schmitd - Ptototipo Existente A8-10-A11.xmcd\Selection 27 2982 111 3010</vt:lpstr>
      <vt:lpstr>C:\Users\david\Desktop\DEFENSA PRIVADA\Schmitd - Ptototipo Existente A8-10-A11.xmcd\Selection 27 3076 161 3125</vt:lpstr>
      <vt:lpstr>C:\Users\david\Desktop\DEFENSA PRIVADA\Schmitd - Ptototipo Existente A8-10-A11.xmcd\Selection 27 3142 109 3170</vt:lpstr>
      <vt:lpstr>C:\Users\david\Desktop\DEFENSA PRIVADA\Schmitd - Ptototipo Existente A8-10-A11.xmcd\Selection 27 3236 365 3298</vt:lpstr>
      <vt:lpstr>C:\Users\david\Desktop\DEFENSA PRIVADA\Schmitd - Ptototipo Existente A8-10-A11.xmcd\Selection 27 3318 102 3346</vt:lpstr>
      <vt:lpstr>C:\Users\david\Desktop\DEFENSA PRIVADA\Schmitd - Ptototipo Existente A8-10-A11.xmcd\Selection 27 3484 198 3533</vt:lpstr>
      <vt:lpstr>C:\Users\david\Desktop\DEFENSA PRIVADA\Schmitd - Ptototipo Existente A8-10-A11.xmcd\Selection 27 3550 104 3578</vt:lpstr>
      <vt:lpstr>C:\Users\david\Desktop\DEFENSA PRIVADA\Schmitd - Ptototipo Existente A8-10-A11.xmcd\Selection 27 3348 251 3410</vt:lpstr>
      <vt:lpstr>C:\Users\david\Desktop\DEFENSA PRIVADA\Schmitd - Ptototipo Existente A8-10-A11.xmcd\Selection 27 3430 102 3458</vt:lpstr>
      <vt:lpstr>C:\Users\david\Desktop\DEFENSA PRIVADA\Schmitd - Ptototipo Existente A8-10-A11.xmcd\Selection 27 4801 353 4911</vt:lpstr>
      <vt:lpstr>C:\Users\david\Desktop\DEFENSA PRIVADA\Schmitd - Ptototipo Existente A8-10-A11.xmcd\Selection 27 3628 225 3677</vt:lpstr>
      <vt:lpstr>C:\Users\david\Desktop\DEFENSA PRIVADA\Schmitd - Ptototipo Existente A8-10-A11.xmcd\Selection 27 3695 167 3730</vt:lpstr>
      <vt:lpstr>C:\Users\david\Desktop\DEFENSA PRIVADA\Schmitd - Ptototipo Existente A8-10-A11.xmcd\Selection 27 3828 390 3877</vt:lpstr>
      <vt:lpstr>C:\Users\david\Desktop\DEFENSA PRIVADA\Schmitd - Ptototipo Existente A8-10-A11.xmcd\Selection 27 3895 175 3930</vt:lpstr>
      <vt:lpstr>C:\Users\david\Desktop\DEFENSA PRIVADA\Schmitd - Ptototipo Existente A8-10-A11.xmcd\Selection 27 1534 96 1621</vt:lpstr>
      <vt:lpstr>C:\Users\david\Desktop\DEFENSA PRIVADA\Schmitd - Ptototipo Existente A8-10-A11.xmcd\Selection 27 4014 194 4042</vt:lpstr>
      <vt:lpstr>C:\Users\david\Desktop\DEFENSA PRIVADA\Schmitd - Ptototipo Existente A8-10-A11.xmcd\Selection 27 4055 167 4090</vt:lpstr>
      <vt:lpstr>C:\Users\david\Desktop\DEFENSA PRIVADA\Schmitd - Ptototipo Existente A8-10-A11.xmcd\Selection 27 4268 149 4317</vt:lpstr>
      <vt:lpstr>C:\Users\david\Desktop\DEFENSA PRIVADA\Schmitd - Ptototipo Existente A8-10-A11.xmcd\Selection 27 4327 182 4362</vt:lpstr>
      <vt:lpstr>F:\Prototipo Existente A8-10-A11.xmcd\Selection 27 4111 559 4146</vt:lpstr>
      <vt:lpstr>C:\Users\david\Desktop\DEFENSA PRIVADA\Schmitd - Ptototipo Existente A8-10-A11.xmcd\Selection 27 4540 214 4610</vt:lpstr>
      <vt:lpstr>C:\Users\david\Desktop\DEFENSA PRIVADA\Schmitd - Ptototipo Existente A8-10-A11.xmcd\Selection 27 4630 177 4658</vt:lpstr>
      <vt:lpstr>C:\Users\david\Desktop\DEFENSA PRIVADA\Schmitd - Ptototipo Existente A8-10-A11.xmcd\Selection 27 4678 98 4706</vt:lpstr>
      <vt:lpstr>C:\Users\david\Desktop\DEFENSA PRIVADA\Schmitd - Ptototipo Existente A8-10-A11.xmcd\Selection 27 4801 353 4911</vt:lpstr>
      <vt:lpstr>C:\Users\david\Desktop\DEFENSA PRIVADA\Schmitd - Ptototipo Existente A8-10-A11.xmcd\Selection 27 4934 133 4962</vt:lpstr>
      <vt:lpstr>F:\Prototipo Existente A8-10-A11.xmcd\Selection 139 4678 177 4706</vt:lpstr>
      <vt:lpstr>C:\Users\david\Desktop\DEFENSA PRIVADA\Schmitd - Ptototipo Existente A8-10-A11.xmcd\Selection 27 5468 304 5538</vt:lpstr>
      <vt:lpstr>C:\Users\david\Desktop\DEFENSA PRIVADA\Schmitd - Ptototipo Existente A8-10-A11.xmcd\Selection 27 5566 153 5594</vt:lpstr>
      <vt:lpstr>C:\Users\david\Desktop\DEFENSA PRIVADA\Schmitd - Ptototipo Existente A8-10-A11.xmcd\Selection 27 5716 147 5802</vt:lpstr>
      <vt:lpstr>C:\Users\david\Desktop\DEFENSA PRIVADA\Schmitd - Ptototipo Existente A8-10-A11.xmcd\Selection 27 5974 169 6002</vt:lpstr>
      <vt:lpstr>C:\Users\david\Desktop\DEFENSA PRIVADA\Schmitd - Ptototipo Existente A8-10-A11.xmcd\Selection 27 6022 139 6050</vt:lpstr>
      <vt:lpstr>C:\Users\david\Desktop\DEFENSA PRIVADA\Schmitd - Ptototipo Existente A8-10-A11.xmcd\Selection 27 6143 239 6234</vt:lpstr>
      <vt:lpstr>C:\Users\david\Desktop\DEFENSA PRIVADA\Schmitd - Ptototipo Existente A8-10-A11.xmcd\Selection 35 6254 130 6362</vt:lpstr>
      <vt:lpstr>F:\DEFENSA PRIVADA\A16 Calculo de la fuerza en los rodamientos.xmcd\Selection 19 318 139 376</vt:lpstr>
      <vt:lpstr>Visio</vt:lpstr>
      <vt:lpstr>Mathcad</vt:lpstr>
      <vt:lpstr>DEPARTAMENTO DE CIENCIAS DE LA ENERGÍA Y MECÁNICA</vt:lpstr>
      <vt:lpstr>                    CAPITULO 1  GENERALIDADES  </vt:lpstr>
      <vt:lpstr>Diapositiva 3</vt:lpstr>
      <vt:lpstr>Diapositiva 4</vt:lpstr>
      <vt:lpstr>ALCANCE DEL PROYECTO</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i</dc:title>
  <dc:creator>user</dc:creator>
  <cp:lastModifiedBy>david</cp:lastModifiedBy>
  <cp:revision>571</cp:revision>
  <cp:lastPrinted>2011-09-27T16:53:40Z</cp:lastPrinted>
  <dcterms:created xsi:type="dcterms:W3CDTF">2011-08-18T12:58:07Z</dcterms:created>
  <dcterms:modified xsi:type="dcterms:W3CDTF">2012-03-19T20:50:20Z</dcterms:modified>
</cp:coreProperties>
</file>