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60" r:id="rId3"/>
    <p:sldId id="257" r:id="rId4"/>
    <p:sldId id="258" r:id="rId5"/>
    <p:sldId id="261" r:id="rId6"/>
    <p:sldId id="280" r:id="rId7"/>
    <p:sldId id="259" r:id="rId8"/>
    <p:sldId id="296" r:id="rId9"/>
    <p:sldId id="275" r:id="rId10"/>
    <p:sldId id="276" r:id="rId11"/>
    <p:sldId id="277" r:id="rId12"/>
    <p:sldId id="291" r:id="rId13"/>
    <p:sldId id="262" r:id="rId14"/>
    <p:sldId id="294" r:id="rId15"/>
    <p:sldId id="293" r:id="rId16"/>
    <p:sldId id="263" r:id="rId17"/>
    <p:sldId id="283" r:id="rId18"/>
    <p:sldId id="295" r:id="rId19"/>
    <p:sldId id="266" r:id="rId20"/>
    <p:sldId id="269" r:id="rId21"/>
    <p:sldId id="272" r:id="rId22"/>
    <p:sldId id="273" r:id="rId23"/>
    <p:sldId id="289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6" autoAdjust="0"/>
    <p:restoredTop sz="93460" autoAdjust="0"/>
  </p:normalViewPr>
  <p:slideViewPr>
    <p:cSldViewPr>
      <p:cViewPr>
        <p:scale>
          <a:sx n="66" d="100"/>
          <a:sy n="66" d="100"/>
        </p:scale>
        <p:origin x="-55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75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avid\Escritorio\Resultados%20Vbox%20y%20Vmware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avid\Escritorio\Resultados%20Vbox%20y%20Vmware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avid\Escritorio\Resultados%20Vbox%20y%20Vmware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ESIS\Tesis%20Agosto\Tesis%20Memoria\Resultados%20Vbox%20y%20Vmware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avid\Escritorio\Resultados%20Vbox%20y%20Vmware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Vmware</a:t>
            </a:r>
            <a:r>
              <a:rPr lang="en-US" dirty="0" smtClean="0"/>
              <a:t> vs. </a:t>
            </a:r>
            <a:r>
              <a:rPr lang="en-US" dirty="0" err="1" smtClean="0"/>
              <a:t>Vbox</a:t>
            </a:r>
            <a:r>
              <a:rPr lang="en-US" dirty="0" smtClean="0"/>
              <a:t> - </a:t>
            </a:r>
            <a:r>
              <a:rPr lang="en-US" dirty="0" err="1" smtClean="0"/>
              <a:t>Memoria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Vmware-Ubuntu</c:v>
          </c:tx>
          <c:cat>
            <c:numRef>
              <c:f>'VMware-VNC'!$F$5:$F$19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'VMware-VNC'!$G$5:$G$19</c:f>
              <c:numCache>
                <c:formatCode>General</c:formatCode>
                <c:ptCount val="15"/>
                <c:pt idx="0">
                  <c:v>16.399999999999999</c:v>
                </c:pt>
                <c:pt idx="1">
                  <c:v>18.610000000000031</c:v>
                </c:pt>
                <c:pt idx="2">
                  <c:v>21.34</c:v>
                </c:pt>
                <c:pt idx="3">
                  <c:v>24.07</c:v>
                </c:pt>
                <c:pt idx="4">
                  <c:v>26.8</c:v>
                </c:pt>
                <c:pt idx="5">
                  <c:v>29.53</c:v>
                </c:pt>
                <c:pt idx="6">
                  <c:v>31.259999999999987</c:v>
                </c:pt>
                <c:pt idx="7">
                  <c:v>33.020000000000003</c:v>
                </c:pt>
                <c:pt idx="8">
                  <c:v>35.75</c:v>
                </c:pt>
                <c:pt idx="9">
                  <c:v>38.480000000000004</c:v>
                </c:pt>
                <c:pt idx="10">
                  <c:v>41.210000000000008</c:v>
                </c:pt>
                <c:pt idx="11">
                  <c:v>43.94</c:v>
                </c:pt>
                <c:pt idx="12">
                  <c:v>46.670000000000009</c:v>
                </c:pt>
                <c:pt idx="13">
                  <c:v>49.4</c:v>
                </c:pt>
                <c:pt idx="14">
                  <c:v>52.13000000000001</c:v>
                </c:pt>
              </c:numCache>
            </c:numRef>
          </c:val>
        </c:ser>
        <c:ser>
          <c:idx val="1"/>
          <c:order val="1"/>
          <c:tx>
            <c:v>Vmware-WindowsXp</c:v>
          </c:tx>
          <c:cat>
            <c:numRef>
              <c:f>'VMware-VNC'!$F$5:$F$19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'VMware-VNC'!$G$25:$G$39</c:f>
              <c:numCache>
                <c:formatCode>General</c:formatCode>
                <c:ptCount val="15"/>
                <c:pt idx="0">
                  <c:v>19.7</c:v>
                </c:pt>
                <c:pt idx="1">
                  <c:v>20.8</c:v>
                </c:pt>
                <c:pt idx="2">
                  <c:v>22.1</c:v>
                </c:pt>
                <c:pt idx="3">
                  <c:v>23.3</c:v>
                </c:pt>
                <c:pt idx="4">
                  <c:v>24.7</c:v>
                </c:pt>
                <c:pt idx="5">
                  <c:v>26.4</c:v>
                </c:pt>
                <c:pt idx="6">
                  <c:v>30.279999999999987</c:v>
                </c:pt>
                <c:pt idx="7">
                  <c:v>30.43</c:v>
                </c:pt>
                <c:pt idx="8" formatCode="0.00">
                  <c:v>43.610666666666113</c:v>
                </c:pt>
                <c:pt idx="9" formatCode="0.00">
                  <c:v>46.340666666666031</c:v>
                </c:pt>
                <c:pt idx="10" formatCode="0.00">
                  <c:v>49.070666666666128</c:v>
                </c:pt>
                <c:pt idx="11" formatCode="0.00">
                  <c:v>51.800666666666039</c:v>
                </c:pt>
                <c:pt idx="12" formatCode="0.00">
                  <c:v>54.530666666666164</c:v>
                </c:pt>
                <c:pt idx="13" formatCode="0.00">
                  <c:v>57.260666666666268</c:v>
                </c:pt>
                <c:pt idx="14" formatCode="0.00">
                  <c:v>59.990666666666186</c:v>
                </c:pt>
              </c:numCache>
            </c:numRef>
          </c:val>
        </c:ser>
        <c:ser>
          <c:idx val="2"/>
          <c:order val="2"/>
          <c:tx>
            <c:v>Vbox-Ubuntu</c:v>
          </c:tx>
          <c:cat>
            <c:numRef>
              <c:f>'VMware-VNC'!$F$5:$F$19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'Vbox-VNC'!$H$5:$H$19</c:f>
              <c:numCache>
                <c:formatCode>General</c:formatCode>
                <c:ptCount val="15"/>
                <c:pt idx="0">
                  <c:v>7.46</c:v>
                </c:pt>
                <c:pt idx="1">
                  <c:v>11.780000000000001</c:v>
                </c:pt>
                <c:pt idx="2">
                  <c:v>16.100000000000001</c:v>
                </c:pt>
                <c:pt idx="3">
                  <c:v>20.420000000000002</c:v>
                </c:pt>
                <c:pt idx="4">
                  <c:v>24.740000000000002</c:v>
                </c:pt>
                <c:pt idx="5">
                  <c:v>29.060000000000002</c:v>
                </c:pt>
                <c:pt idx="6">
                  <c:v>33.379999999999995</c:v>
                </c:pt>
                <c:pt idx="7">
                  <c:v>37.700000000000003</c:v>
                </c:pt>
                <c:pt idx="8">
                  <c:v>42.02</c:v>
                </c:pt>
                <c:pt idx="9">
                  <c:v>46.339999999999996</c:v>
                </c:pt>
                <c:pt idx="10">
                  <c:v>50.660000000000011</c:v>
                </c:pt>
                <c:pt idx="11">
                  <c:v>54.980000000000004</c:v>
                </c:pt>
                <c:pt idx="12">
                  <c:v>59.300000000000004</c:v>
                </c:pt>
                <c:pt idx="13">
                  <c:v>63.620000000000012</c:v>
                </c:pt>
                <c:pt idx="14">
                  <c:v>67.940000000000026</c:v>
                </c:pt>
              </c:numCache>
            </c:numRef>
          </c:val>
        </c:ser>
        <c:ser>
          <c:idx val="3"/>
          <c:order val="3"/>
          <c:tx>
            <c:v>Vbox-WindowsXp</c:v>
          </c:tx>
          <c:cat>
            <c:numRef>
              <c:f>'VMware-VNC'!$F$5:$F$19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'Vbox-VNC'!$H$30:$H$44</c:f>
              <c:numCache>
                <c:formatCode>General</c:formatCode>
                <c:ptCount val="15"/>
                <c:pt idx="0">
                  <c:v>10.43</c:v>
                </c:pt>
                <c:pt idx="1">
                  <c:v>14.75</c:v>
                </c:pt>
                <c:pt idx="2">
                  <c:v>19.07</c:v>
                </c:pt>
                <c:pt idx="3">
                  <c:v>23.39</c:v>
                </c:pt>
                <c:pt idx="4">
                  <c:v>27.71</c:v>
                </c:pt>
                <c:pt idx="5">
                  <c:v>32.03</c:v>
                </c:pt>
                <c:pt idx="6">
                  <c:v>36.349999999999994</c:v>
                </c:pt>
                <c:pt idx="7">
                  <c:v>40.67</c:v>
                </c:pt>
                <c:pt idx="8">
                  <c:v>44.99</c:v>
                </c:pt>
                <c:pt idx="9">
                  <c:v>49.309999999999995</c:v>
                </c:pt>
                <c:pt idx="10">
                  <c:v>53.63</c:v>
                </c:pt>
                <c:pt idx="11">
                  <c:v>57.949999999999996</c:v>
                </c:pt>
                <c:pt idx="12">
                  <c:v>62.27</c:v>
                </c:pt>
                <c:pt idx="13">
                  <c:v>66.59</c:v>
                </c:pt>
                <c:pt idx="14">
                  <c:v>70.910000000000025</c:v>
                </c:pt>
              </c:numCache>
            </c:numRef>
          </c:val>
        </c:ser>
        <c:axId val="58701312"/>
        <c:axId val="58702848"/>
      </c:barChart>
      <c:catAx>
        <c:axId val="58701312"/>
        <c:scaling>
          <c:orientation val="minMax"/>
        </c:scaling>
        <c:axPos val="b"/>
        <c:numFmt formatCode="General" sourceLinked="1"/>
        <c:tickLblPos val="nextTo"/>
        <c:crossAx val="58702848"/>
        <c:crosses val="autoZero"/>
        <c:auto val="1"/>
        <c:lblAlgn val="ctr"/>
        <c:lblOffset val="100"/>
      </c:catAx>
      <c:valAx>
        <c:axId val="58702848"/>
        <c:scaling>
          <c:orientation val="minMax"/>
        </c:scaling>
        <c:axPos val="l"/>
        <c:majorGridlines/>
        <c:numFmt formatCode="General" sourceLinked="1"/>
        <c:tickLblPos val="nextTo"/>
        <c:crossAx val="58701312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solidFill>
      <a:schemeClr val="lt1"/>
    </a:solidFill>
    <a:ln w="190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title>
      <c:tx>
        <c:rich>
          <a:bodyPr/>
          <a:lstStyle/>
          <a:p>
            <a:pPr>
              <a:defRPr/>
            </a:pPr>
            <a:r>
              <a:rPr lang="es-EC"/>
              <a:t>VMware vs VBox - CPU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CPU %idle Vmware Ubuntu</c:v>
          </c:tx>
          <c:cat>
            <c:numRef>
              <c:f>'VMware-VNC'!$A$5:$A$19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'VMware-VNC'!$E$5:$E$19</c:f>
              <c:numCache>
                <c:formatCode>General</c:formatCode>
                <c:ptCount val="15"/>
                <c:pt idx="0">
                  <c:v>90.57</c:v>
                </c:pt>
                <c:pt idx="1">
                  <c:v>88.11</c:v>
                </c:pt>
                <c:pt idx="2">
                  <c:v>85.649999999999991</c:v>
                </c:pt>
                <c:pt idx="3">
                  <c:v>83.190000000000012</c:v>
                </c:pt>
                <c:pt idx="4">
                  <c:v>80.730000000000032</c:v>
                </c:pt>
                <c:pt idx="5">
                  <c:v>78.27000000000001</c:v>
                </c:pt>
                <c:pt idx="6">
                  <c:v>75.810000000000031</c:v>
                </c:pt>
                <c:pt idx="7">
                  <c:v>73.350000000000009</c:v>
                </c:pt>
                <c:pt idx="8">
                  <c:v>70.890000000000043</c:v>
                </c:pt>
                <c:pt idx="9">
                  <c:v>68.430000000000064</c:v>
                </c:pt>
                <c:pt idx="10">
                  <c:v>65.970000000000056</c:v>
                </c:pt>
                <c:pt idx="11">
                  <c:v>63.510000000000055</c:v>
                </c:pt>
                <c:pt idx="12">
                  <c:v>61.050000000000054</c:v>
                </c:pt>
                <c:pt idx="13">
                  <c:v>58.590000000000053</c:v>
                </c:pt>
                <c:pt idx="14">
                  <c:v>56.130000000000052</c:v>
                </c:pt>
              </c:numCache>
            </c:numRef>
          </c:val>
        </c:ser>
        <c:ser>
          <c:idx val="11"/>
          <c:order val="1"/>
          <c:tx>
            <c:v>CPU %idle Vmware - Windows Xp</c:v>
          </c:tx>
          <c:cat>
            <c:numRef>
              <c:f>'VMware-VNC'!$A$5:$A$19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'VMware-VNC'!$E$25:$E$39</c:f>
              <c:numCache>
                <c:formatCode>General</c:formatCode>
                <c:ptCount val="15"/>
                <c:pt idx="0">
                  <c:v>91.36999999999999</c:v>
                </c:pt>
                <c:pt idx="1">
                  <c:v>87.960000000000022</c:v>
                </c:pt>
                <c:pt idx="2">
                  <c:v>87.35</c:v>
                </c:pt>
                <c:pt idx="3">
                  <c:v>85.169999999999987</c:v>
                </c:pt>
                <c:pt idx="4">
                  <c:v>82.990000000000023</c:v>
                </c:pt>
                <c:pt idx="5">
                  <c:v>80.809999999999974</c:v>
                </c:pt>
                <c:pt idx="6">
                  <c:v>78.629999999999953</c:v>
                </c:pt>
                <c:pt idx="7">
                  <c:v>76.450000000000017</c:v>
                </c:pt>
                <c:pt idx="8">
                  <c:v>74.27</c:v>
                </c:pt>
                <c:pt idx="9">
                  <c:v>72.089999999999947</c:v>
                </c:pt>
                <c:pt idx="10">
                  <c:v>69.910000000000025</c:v>
                </c:pt>
                <c:pt idx="11">
                  <c:v>67.729999999999933</c:v>
                </c:pt>
                <c:pt idx="12">
                  <c:v>65.549999999999926</c:v>
                </c:pt>
                <c:pt idx="13">
                  <c:v>63.369999999999933</c:v>
                </c:pt>
                <c:pt idx="14">
                  <c:v>61.189999999999962</c:v>
                </c:pt>
              </c:numCache>
            </c:numRef>
          </c:val>
        </c:ser>
        <c:ser>
          <c:idx val="15"/>
          <c:order val="2"/>
          <c:tx>
            <c:v>CPU %idle Vbox - Ubuntu</c:v>
          </c:tx>
          <c:cat>
            <c:numRef>
              <c:f>'VMware-VNC'!$A$5:$A$19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'Vbox-VNC'!$F$5:$F$19</c:f>
              <c:numCache>
                <c:formatCode>General</c:formatCode>
                <c:ptCount val="15"/>
                <c:pt idx="0">
                  <c:v>91.25</c:v>
                </c:pt>
                <c:pt idx="1">
                  <c:v>87.27</c:v>
                </c:pt>
                <c:pt idx="2">
                  <c:v>83.289999999999992</c:v>
                </c:pt>
                <c:pt idx="3">
                  <c:v>79.31</c:v>
                </c:pt>
                <c:pt idx="4">
                  <c:v>75.329999999999984</c:v>
                </c:pt>
                <c:pt idx="5">
                  <c:v>71.349999999999994</c:v>
                </c:pt>
                <c:pt idx="6">
                  <c:v>67.369999999999976</c:v>
                </c:pt>
                <c:pt idx="7">
                  <c:v>63.389999999999979</c:v>
                </c:pt>
                <c:pt idx="8">
                  <c:v>59.409999999999982</c:v>
                </c:pt>
                <c:pt idx="9">
                  <c:v>55.43</c:v>
                </c:pt>
                <c:pt idx="10">
                  <c:v>51.449999999999989</c:v>
                </c:pt>
                <c:pt idx="11">
                  <c:v>47.47</c:v>
                </c:pt>
                <c:pt idx="12">
                  <c:v>43.49</c:v>
                </c:pt>
                <c:pt idx="13">
                  <c:v>39.51</c:v>
                </c:pt>
                <c:pt idx="14">
                  <c:v>35.53</c:v>
                </c:pt>
              </c:numCache>
            </c:numRef>
          </c:val>
        </c:ser>
        <c:ser>
          <c:idx val="16"/>
          <c:order val="3"/>
          <c:tx>
            <c:v>CPU %idle Vbox - Windows Xp</c:v>
          </c:tx>
          <c:cat>
            <c:numRef>
              <c:f>'VMware-VNC'!$A$5:$A$19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'Vbox-VNC'!$F$30:$F$44</c:f>
              <c:numCache>
                <c:formatCode>General</c:formatCode>
                <c:ptCount val="15"/>
                <c:pt idx="0">
                  <c:v>94.55</c:v>
                </c:pt>
                <c:pt idx="1">
                  <c:v>90.98</c:v>
                </c:pt>
                <c:pt idx="2">
                  <c:v>87.410000000000025</c:v>
                </c:pt>
                <c:pt idx="3">
                  <c:v>83.840000000000032</c:v>
                </c:pt>
                <c:pt idx="4">
                  <c:v>80.27000000000001</c:v>
                </c:pt>
                <c:pt idx="5">
                  <c:v>76.700000000000031</c:v>
                </c:pt>
                <c:pt idx="6">
                  <c:v>73.130000000000038</c:v>
                </c:pt>
                <c:pt idx="7">
                  <c:v>69.560000000000045</c:v>
                </c:pt>
                <c:pt idx="8">
                  <c:v>65.990000000000066</c:v>
                </c:pt>
                <c:pt idx="9">
                  <c:v>62.420000000000051</c:v>
                </c:pt>
                <c:pt idx="10">
                  <c:v>58.850000000000044</c:v>
                </c:pt>
                <c:pt idx="11">
                  <c:v>55.280000000000051</c:v>
                </c:pt>
                <c:pt idx="12">
                  <c:v>51.710000000000051</c:v>
                </c:pt>
                <c:pt idx="13">
                  <c:v>48.14000000000005</c:v>
                </c:pt>
                <c:pt idx="14">
                  <c:v>44.57000000000005</c:v>
                </c:pt>
              </c:numCache>
            </c:numRef>
          </c:val>
        </c:ser>
        <c:axId val="35153408"/>
        <c:axId val="35154944"/>
      </c:barChart>
      <c:catAx>
        <c:axId val="35153408"/>
        <c:scaling>
          <c:orientation val="minMax"/>
        </c:scaling>
        <c:axPos val="b"/>
        <c:numFmt formatCode="General" sourceLinked="1"/>
        <c:tickLblPos val="nextTo"/>
        <c:crossAx val="35154944"/>
        <c:crosses val="autoZero"/>
        <c:auto val="1"/>
        <c:lblAlgn val="ctr"/>
        <c:lblOffset val="100"/>
      </c:catAx>
      <c:valAx>
        <c:axId val="35154944"/>
        <c:scaling>
          <c:orientation val="minMax"/>
        </c:scaling>
        <c:axPos val="l"/>
        <c:majorGridlines/>
        <c:numFmt formatCode="General" sourceLinked="1"/>
        <c:tickLblPos val="nextTo"/>
        <c:crossAx val="35153408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solidFill>
      <a:schemeClr val="lt1"/>
    </a:solidFill>
    <a:ln w="190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C"/>
              <a:t>Windows vs Ubuntu - CPU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CPU %idle Ubuntu</c:v>
          </c:tx>
          <c:cat>
            <c:numRef>
              <c:f>'VMware-VNC'!$A$5:$A$19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'VMware-VNC'!$E$5:$E$19</c:f>
              <c:numCache>
                <c:formatCode>General</c:formatCode>
                <c:ptCount val="15"/>
                <c:pt idx="0">
                  <c:v>90.57</c:v>
                </c:pt>
                <c:pt idx="1">
                  <c:v>88.11</c:v>
                </c:pt>
                <c:pt idx="2">
                  <c:v>85.649999999999991</c:v>
                </c:pt>
                <c:pt idx="3">
                  <c:v>83.190000000000012</c:v>
                </c:pt>
                <c:pt idx="4">
                  <c:v>80.730000000000032</c:v>
                </c:pt>
                <c:pt idx="5">
                  <c:v>78.27000000000001</c:v>
                </c:pt>
                <c:pt idx="6">
                  <c:v>75.810000000000031</c:v>
                </c:pt>
                <c:pt idx="7">
                  <c:v>73.350000000000009</c:v>
                </c:pt>
                <c:pt idx="8">
                  <c:v>70.890000000000043</c:v>
                </c:pt>
                <c:pt idx="9">
                  <c:v>68.430000000000064</c:v>
                </c:pt>
                <c:pt idx="10">
                  <c:v>65.970000000000056</c:v>
                </c:pt>
                <c:pt idx="11">
                  <c:v>63.510000000000055</c:v>
                </c:pt>
                <c:pt idx="12">
                  <c:v>61.050000000000054</c:v>
                </c:pt>
                <c:pt idx="13">
                  <c:v>58.590000000000053</c:v>
                </c:pt>
                <c:pt idx="14">
                  <c:v>56.130000000000052</c:v>
                </c:pt>
              </c:numCache>
            </c:numRef>
          </c:val>
        </c:ser>
        <c:ser>
          <c:idx val="1"/>
          <c:order val="1"/>
          <c:tx>
            <c:v>CPU %idle Windows Xp</c:v>
          </c:tx>
          <c:cat>
            <c:numRef>
              <c:f>'VMware-VNC'!$A$5:$A$19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'VMware-VNC'!$E$25:$E$39</c:f>
              <c:numCache>
                <c:formatCode>General</c:formatCode>
                <c:ptCount val="15"/>
                <c:pt idx="0">
                  <c:v>91.36999999999999</c:v>
                </c:pt>
                <c:pt idx="1">
                  <c:v>87.960000000000022</c:v>
                </c:pt>
                <c:pt idx="2">
                  <c:v>87.35</c:v>
                </c:pt>
                <c:pt idx="3">
                  <c:v>85.169999999999987</c:v>
                </c:pt>
                <c:pt idx="4">
                  <c:v>82.990000000000023</c:v>
                </c:pt>
                <c:pt idx="5">
                  <c:v>80.809999999999974</c:v>
                </c:pt>
                <c:pt idx="6">
                  <c:v>78.629999999999953</c:v>
                </c:pt>
                <c:pt idx="7">
                  <c:v>76.450000000000017</c:v>
                </c:pt>
                <c:pt idx="8">
                  <c:v>74.27</c:v>
                </c:pt>
                <c:pt idx="9">
                  <c:v>72.089999999999947</c:v>
                </c:pt>
                <c:pt idx="10">
                  <c:v>69.910000000000025</c:v>
                </c:pt>
                <c:pt idx="11">
                  <c:v>67.729999999999933</c:v>
                </c:pt>
                <c:pt idx="12">
                  <c:v>65.549999999999926</c:v>
                </c:pt>
                <c:pt idx="13">
                  <c:v>63.369999999999933</c:v>
                </c:pt>
                <c:pt idx="14">
                  <c:v>61.189999999999962</c:v>
                </c:pt>
              </c:numCache>
            </c:numRef>
          </c:val>
        </c:ser>
        <c:axId val="35192832"/>
        <c:axId val="35194368"/>
      </c:barChart>
      <c:catAx>
        <c:axId val="35192832"/>
        <c:scaling>
          <c:orientation val="minMax"/>
        </c:scaling>
        <c:axPos val="b"/>
        <c:numFmt formatCode="General" sourceLinked="1"/>
        <c:tickLblPos val="nextTo"/>
        <c:crossAx val="35194368"/>
        <c:crosses val="autoZero"/>
        <c:auto val="1"/>
        <c:lblAlgn val="ctr"/>
        <c:lblOffset val="100"/>
      </c:catAx>
      <c:valAx>
        <c:axId val="35194368"/>
        <c:scaling>
          <c:orientation val="minMax"/>
        </c:scaling>
        <c:axPos val="l"/>
        <c:majorGridlines/>
        <c:numFmt formatCode="General" sourceLinked="1"/>
        <c:tickLblPos val="nextTo"/>
        <c:crossAx val="35192832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solidFill>
      <a:schemeClr val="lt1"/>
    </a:solidFill>
    <a:ln w="190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3"/>
  <c:chart>
    <c:title>
      <c:tx>
        <c:rich>
          <a:bodyPr/>
          <a:lstStyle/>
          <a:p>
            <a:pPr>
              <a:defRPr/>
            </a:pPr>
            <a:r>
              <a:rPr lang="es-EC"/>
              <a:t>Consumo RAM Ubuntu-Windows</a:t>
            </a:r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tx>
            <c:v>Linux</c:v>
          </c:tx>
          <c:cat>
            <c:numRef>
              <c:f>'VMware-VNC'!$A$25:$A$39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'VMware-VNC'!$G$5:$G$19</c:f>
              <c:numCache>
                <c:formatCode>General</c:formatCode>
                <c:ptCount val="15"/>
                <c:pt idx="0">
                  <c:v>16.399999999999999</c:v>
                </c:pt>
                <c:pt idx="1">
                  <c:v>18.610000000000031</c:v>
                </c:pt>
                <c:pt idx="2">
                  <c:v>21.34</c:v>
                </c:pt>
                <c:pt idx="3">
                  <c:v>24.07</c:v>
                </c:pt>
                <c:pt idx="4">
                  <c:v>26.8</c:v>
                </c:pt>
                <c:pt idx="5">
                  <c:v>29.53</c:v>
                </c:pt>
                <c:pt idx="6">
                  <c:v>31.259999999999987</c:v>
                </c:pt>
                <c:pt idx="7">
                  <c:v>33.020000000000003</c:v>
                </c:pt>
                <c:pt idx="8">
                  <c:v>35.75</c:v>
                </c:pt>
                <c:pt idx="9">
                  <c:v>38.480000000000004</c:v>
                </c:pt>
                <c:pt idx="10">
                  <c:v>41.210000000000008</c:v>
                </c:pt>
                <c:pt idx="11">
                  <c:v>43.94</c:v>
                </c:pt>
                <c:pt idx="12">
                  <c:v>46.670000000000009</c:v>
                </c:pt>
                <c:pt idx="13">
                  <c:v>49.4</c:v>
                </c:pt>
                <c:pt idx="14">
                  <c:v>52.13000000000001</c:v>
                </c:pt>
              </c:numCache>
            </c:numRef>
          </c:val>
        </c:ser>
        <c:ser>
          <c:idx val="2"/>
          <c:order val="1"/>
          <c:tx>
            <c:v>Windows</c:v>
          </c:tx>
          <c:spPr>
            <a:solidFill>
              <a:schemeClr val="accent2"/>
            </a:solidFill>
          </c:spPr>
          <c:cat>
            <c:numRef>
              <c:f>'VMware-VNC'!$A$25:$A$39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'VMware-VNC'!$G$25:$G$39</c:f>
              <c:numCache>
                <c:formatCode>General</c:formatCode>
                <c:ptCount val="15"/>
                <c:pt idx="0">
                  <c:v>19.7</c:v>
                </c:pt>
                <c:pt idx="1">
                  <c:v>20.8</c:v>
                </c:pt>
                <c:pt idx="2">
                  <c:v>22.1</c:v>
                </c:pt>
                <c:pt idx="3">
                  <c:v>23.3</c:v>
                </c:pt>
                <c:pt idx="4">
                  <c:v>24.7</c:v>
                </c:pt>
                <c:pt idx="5">
                  <c:v>26.4</c:v>
                </c:pt>
                <c:pt idx="6">
                  <c:v>30.279999999999987</c:v>
                </c:pt>
                <c:pt idx="7">
                  <c:v>30.43</c:v>
                </c:pt>
                <c:pt idx="8" formatCode="0.00">
                  <c:v>43.610666666666113</c:v>
                </c:pt>
                <c:pt idx="9" formatCode="0.00">
                  <c:v>46.340666666666031</c:v>
                </c:pt>
                <c:pt idx="10" formatCode="0.00">
                  <c:v>49.070666666666128</c:v>
                </c:pt>
                <c:pt idx="11" formatCode="0.00">
                  <c:v>51.800666666666039</c:v>
                </c:pt>
                <c:pt idx="12" formatCode="0.00">
                  <c:v>54.530666666666164</c:v>
                </c:pt>
                <c:pt idx="13" formatCode="0.00">
                  <c:v>57.260666666666268</c:v>
                </c:pt>
                <c:pt idx="14" formatCode="0.00">
                  <c:v>59.990666666666186</c:v>
                </c:pt>
              </c:numCache>
            </c:numRef>
          </c:val>
        </c:ser>
        <c:axId val="35228288"/>
        <c:axId val="35238656"/>
      </c:barChart>
      <c:catAx>
        <c:axId val="35228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Máquinas Virtuales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35238656"/>
        <c:crosses val="autoZero"/>
        <c:auto val="1"/>
        <c:lblAlgn val="ctr"/>
        <c:lblOffset val="100"/>
      </c:catAx>
      <c:valAx>
        <c:axId val="352386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Kbytes</a:t>
                </a:r>
              </a:p>
            </c:rich>
          </c:tx>
          <c:layout/>
        </c:title>
        <c:numFmt formatCode="General" sourceLinked="1"/>
        <c:tickLblPos val="nextTo"/>
        <c:crossAx val="35228288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lt1"/>
    </a:solidFill>
    <a:ln w="190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C"/>
              <a:t>Windows vs Ubuntu - Red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Rxpck ubuntu</c:v>
          </c:tx>
          <c:val>
            <c:numRef>
              <c:f>'VMware-VNC'!$I$5:$I$19</c:f>
              <c:numCache>
                <c:formatCode>General</c:formatCode>
                <c:ptCount val="15"/>
                <c:pt idx="0">
                  <c:v>5.7</c:v>
                </c:pt>
                <c:pt idx="1">
                  <c:v>9.7000000000000011</c:v>
                </c:pt>
                <c:pt idx="2">
                  <c:v>6.25</c:v>
                </c:pt>
                <c:pt idx="3">
                  <c:v>7.1</c:v>
                </c:pt>
                <c:pt idx="4">
                  <c:v>26.9</c:v>
                </c:pt>
                <c:pt idx="5">
                  <c:v>17.36</c:v>
                </c:pt>
                <c:pt idx="6">
                  <c:v>35.870000000000005</c:v>
                </c:pt>
                <c:pt idx="7">
                  <c:v>25.9</c:v>
                </c:pt>
                <c:pt idx="8">
                  <c:v>22.17</c:v>
                </c:pt>
                <c:pt idx="9">
                  <c:v>28.84</c:v>
                </c:pt>
                <c:pt idx="10">
                  <c:v>30.06</c:v>
                </c:pt>
                <c:pt idx="11">
                  <c:v>33.39</c:v>
                </c:pt>
                <c:pt idx="12">
                  <c:v>36.449999999999996</c:v>
                </c:pt>
                <c:pt idx="13">
                  <c:v>38.730000000000011</c:v>
                </c:pt>
                <c:pt idx="14">
                  <c:v>42.57</c:v>
                </c:pt>
              </c:numCache>
            </c:numRef>
          </c:val>
        </c:ser>
        <c:ser>
          <c:idx val="1"/>
          <c:order val="1"/>
          <c:tx>
            <c:v>Txpck Ubuntu</c:v>
          </c:tx>
          <c:val>
            <c:numRef>
              <c:f>'VMware-VNC'!$J$5:$J$19</c:f>
              <c:numCache>
                <c:formatCode>General</c:formatCode>
                <c:ptCount val="15"/>
                <c:pt idx="0">
                  <c:v>5</c:v>
                </c:pt>
                <c:pt idx="1">
                  <c:v>8.3700000000000028</c:v>
                </c:pt>
                <c:pt idx="2">
                  <c:v>3.4</c:v>
                </c:pt>
                <c:pt idx="3">
                  <c:v>5.3</c:v>
                </c:pt>
                <c:pt idx="4">
                  <c:v>15.67</c:v>
                </c:pt>
                <c:pt idx="5">
                  <c:v>15.96</c:v>
                </c:pt>
                <c:pt idx="6">
                  <c:v>23.6</c:v>
                </c:pt>
                <c:pt idx="7">
                  <c:v>31.67</c:v>
                </c:pt>
                <c:pt idx="8">
                  <c:v>32.260000000000012</c:v>
                </c:pt>
                <c:pt idx="9">
                  <c:v>33.020000000000003</c:v>
                </c:pt>
                <c:pt idx="10">
                  <c:v>33.89</c:v>
                </c:pt>
                <c:pt idx="11">
                  <c:v>34.74</c:v>
                </c:pt>
                <c:pt idx="12">
                  <c:v>35.879999999999995</c:v>
                </c:pt>
                <c:pt idx="13">
                  <c:v>37.65</c:v>
                </c:pt>
                <c:pt idx="14">
                  <c:v>41.1</c:v>
                </c:pt>
              </c:numCache>
            </c:numRef>
          </c:val>
        </c:ser>
        <c:ser>
          <c:idx val="2"/>
          <c:order val="2"/>
          <c:tx>
            <c:v>Rxpck Windows xp</c:v>
          </c:tx>
          <c:val>
            <c:numRef>
              <c:f>'VMware-VNC'!$I$25:$I$39</c:f>
              <c:numCache>
                <c:formatCode>General</c:formatCode>
                <c:ptCount val="15"/>
                <c:pt idx="0">
                  <c:v>4.95</c:v>
                </c:pt>
                <c:pt idx="1">
                  <c:v>1.9000000000000001</c:v>
                </c:pt>
                <c:pt idx="2">
                  <c:v>6.3</c:v>
                </c:pt>
                <c:pt idx="3">
                  <c:v>6.03</c:v>
                </c:pt>
                <c:pt idx="4">
                  <c:v>15.43</c:v>
                </c:pt>
                <c:pt idx="5">
                  <c:v>20.830000000000005</c:v>
                </c:pt>
                <c:pt idx="6">
                  <c:v>12.370000000000006</c:v>
                </c:pt>
                <c:pt idx="7">
                  <c:v>15.43</c:v>
                </c:pt>
                <c:pt idx="8">
                  <c:v>75.84</c:v>
                </c:pt>
                <c:pt idx="9">
                  <c:v>72.209999999999994</c:v>
                </c:pt>
                <c:pt idx="10">
                  <c:v>65.84</c:v>
                </c:pt>
                <c:pt idx="11">
                  <c:v>55.94</c:v>
                </c:pt>
                <c:pt idx="12">
                  <c:v>51.4</c:v>
                </c:pt>
                <c:pt idx="13">
                  <c:v>39.809999999999995</c:v>
                </c:pt>
                <c:pt idx="14">
                  <c:v>59.52</c:v>
                </c:pt>
              </c:numCache>
            </c:numRef>
          </c:val>
        </c:ser>
        <c:ser>
          <c:idx val="3"/>
          <c:order val="3"/>
          <c:tx>
            <c:v>Txpck Windows Xp</c:v>
          </c:tx>
          <c:val>
            <c:numRef>
              <c:f>'VMware-VNC'!$J$25:$J$39</c:f>
              <c:numCache>
                <c:formatCode>General</c:formatCode>
                <c:ptCount val="15"/>
                <c:pt idx="0">
                  <c:v>1.3</c:v>
                </c:pt>
                <c:pt idx="1">
                  <c:v>2.2999999999999998</c:v>
                </c:pt>
                <c:pt idx="2">
                  <c:v>7.9</c:v>
                </c:pt>
                <c:pt idx="3">
                  <c:v>2.27</c:v>
                </c:pt>
                <c:pt idx="4">
                  <c:v>13.729999999999999</c:v>
                </c:pt>
                <c:pt idx="5">
                  <c:v>17.27</c:v>
                </c:pt>
                <c:pt idx="6">
                  <c:v>10.130000000000001</c:v>
                </c:pt>
                <c:pt idx="7">
                  <c:v>14.32</c:v>
                </c:pt>
                <c:pt idx="8">
                  <c:v>68.739999999999995</c:v>
                </c:pt>
                <c:pt idx="9">
                  <c:v>55.63</c:v>
                </c:pt>
                <c:pt idx="10">
                  <c:v>58.09</c:v>
                </c:pt>
                <c:pt idx="11">
                  <c:v>50.9</c:v>
                </c:pt>
                <c:pt idx="12">
                  <c:v>47.67</c:v>
                </c:pt>
                <c:pt idx="13">
                  <c:v>51.75</c:v>
                </c:pt>
                <c:pt idx="14">
                  <c:v>56.879999999999995</c:v>
                </c:pt>
              </c:numCache>
            </c:numRef>
          </c:val>
        </c:ser>
        <c:axId val="35364864"/>
        <c:axId val="35366400"/>
      </c:barChart>
      <c:catAx>
        <c:axId val="35364864"/>
        <c:scaling>
          <c:orientation val="minMax"/>
        </c:scaling>
        <c:axPos val="b"/>
        <c:tickLblPos val="nextTo"/>
        <c:crossAx val="35366400"/>
        <c:crosses val="autoZero"/>
        <c:auto val="1"/>
        <c:lblAlgn val="ctr"/>
        <c:lblOffset val="100"/>
      </c:catAx>
      <c:valAx>
        <c:axId val="35366400"/>
        <c:scaling>
          <c:orientation val="minMax"/>
        </c:scaling>
        <c:axPos val="l"/>
        <c:majorGridlines/>
        <c:numFmt formatCode="General" sourceLinked="1"/>
        <c:tickLblPos val="nextTo"/>
        <c:crossAx val="35364864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solidFill>
      <a:schemeClr val="lt1"/>
    </a:solidFill>
    <a:ln w="190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3F282-5F26-410C-9370-1CF9D1B38224}" type="datetimeFigureOut">
              <a:rPr lang="es-ES" smtClean="0"/>
              <a:pPr/>
              <a:t>17/03/2012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951FD-5836-40A5-B5C3-B4216CF380C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51FD-5836-40A5-B5C3-B4216CF380C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4B8EE75-9C4E-44F6-A5B3-F394E72A55E6}" type="datetimeFigureOut">
              <a:rPr lang="es-ES" smtClean="0"/>
              <a:pPr/>
              <a:t>17/03/2012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414DB8-4341-400E-A5F3-B586CE09ACF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.png"/><Relationship Id="rId7" Type="http://schemas.openxmlformats.org/officeDocument/2006/relationships/slide" Target="slide21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.xml"/><Relationship Id="rId3" Type="http://schemas.openxmlformats.org/officeDocument/2006/relationships/slide" Target="slide7.xml"/><Relationship Id="rId7" Type="http://schemas.openxmlformats.org/officeDocument/2006/relationships/image" Target="../media/image1.png"/><Relationship Id="rId12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11" Type="http://schemas.openxmlformats.org/officeDocument/2006/relationships/slide" Target="slide3.xml"/><Relationship Id="rId5" Type="http://schemas.openxmlformats.org/officeDocument/2006/relationships/slide" Target="slide13.xml"/><Relationship Id="rId10" Type="http://schemas.openxmlformats.org/officeDocument/2006/relationships/slide" Target="slide5.xml"/><Relationship Id="rId4" Type="http://schemas.openxmlformats.org/officeDocument/2006/relationships/slide" Target="slide9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wmf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13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7.gif"/><Relationship Id="rId7" Type="http://schemas.openxmlformats.org/officeDocument/2006/relationships/slide" Target="slide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501008"/>
            <a:ext cx="8280920" cy="1080120"/>
          </a:xfrm>
        </p:spPr>
        <p:txBody>
          <a:bodyPr>
            <a:noAutofit/>
          </a:bodyPr>
          <a:lstStyle/>
          <a:p>
            <a:pPr algn="ctr"/>
            <a:r>
              <a:rPr lang="es-E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Laboratorios de Computación Multiplataforma Aplicando Tecnologías de Virtualización</a:t>
            </a:r>
            <a:endParaRPr lang="es-ES" sz="2400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4048" y="5301208"/>
            <a:ext cx="3672408" cy="108012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Janny David Vilac Salazar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David Alejandro Gallo Moya</a:t>
            </a: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851919" y="5301208"/>
            <a:ext cx="1537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Autores: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11560" y="1772816"/>
            <a:ext cx="8138864" cy="144016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20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Trabajo de Conclusión de Carrera presentado como requisito para la obtención del título en Ingeniería EN SISTEMAS E INFORMÁTICA del Departamento de Ciencias DE LA COMPUTACIÓN.</a:t>
            </a:r>
            <a:endParaRPr kumimoji="0" lang="es-EC" sz="2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6 Imagen" descr="Untitled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79912" y="188640"/>
            <a:ext cx="1656184" cy="1512168"/>
          </a:xfrm>
          <a:prstGeom prst="rect">
            <a:avLst/>
          </a:prstGeom>
        </p:spPr>
      </p:pic>
      <p:cxnSp>
        <p:nvCxnSpPr>
          <p:cNvPr id="9" name="8 Conector recto"/>
          <p:cNvCxnSpPr/>
          <p:nvPr/>
        </p:nvCxnSpPr>
        <p:spPr>
          <a:xfrm>
            <a:off x="611560" y="3284984"/>
            <a:ext cx="784887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Diseño del Escenario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7942" y="116632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142984"/>
            <a:ext cx="8685159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300192" y="404664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IMPLEMENTACIÓN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Implementación de la interfaz Web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52548"/>
            <a:ext cx="864096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4040" y="71414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Implementación de la topología de prueba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Marcador de contenido" descr="Escenario de la topologia de Prueba - Fig.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66531"/>
            <a:ext cx="8280920" cy="4270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5776" y="1600201"/>
            <a:ext cx="6192688" cy="2476872"/>
          </a:xfrm>
        </p:spPr>
        <p:txBody>
          <a:bodyPr>
            <a:normAutofit/>
          </a:bodyPr>
          <a:lstStyle/>
          <a:p>
            <a:pPr algn="just"/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Para validar esta solución, se realizaron diversas pruebas en tiempo real, evaluando el rendimiento de la red, el consumo de CPU y RAM, la disminución de tiempos de respuesta y los tiempos de conexión. Los resultados obtenidos permiten elegir a VMware Server como una mejor solución.</a:t>
            </a:r>
          </a:p>
        </p:txBody>
      </p:sp>
      <p:pic>
        <p:nvPicPr>
          <p:cNvPr id="39937" name="Picture 1" descr="D:\Archivos de programa\Microsoft Office\MEDIA\CAGCAT10\j025234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221088"/>
            <a:ext cx="1826971" cy="1110996"/>
          </a:xfrm>
          <a:prstGeom prst="rect">
            <a:avLst/>
          </a:prstGeom>
          <a:noFill/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5536" y="2276872"/>
            <a:ext cx="151216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INTRODUCCIÓN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19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5536" y="2776938"/>
            <a:ext cx="151216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   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DISEÑO DEL 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ESCENARIO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ctr">
              <a:defRPr/>
            </a:pP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20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95536" y="3991384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RESULTADOS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21" name="Rectangle 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5536" y="4562888"/>
            <a:ext cx="151216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CONCLUSIONES </a:t>
            </a:r>
          </a:p>
        </p:txBody>
      </p:sp>
      <p:sp>
        <p:nvSpPr>
          <p:cNvPr id="22" name="Rectangl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95536" y="3422160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IMPLEMENTACIÓN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Vmware</a:t>
            </a:r>
            <a:r>
              <a:rPr lang="en-US" dirty="0" smtClean="0"/>
              <a:t> - </a:t>
            </a:r>
            <a:r>
              <a:rPr lang="en-US" dirty="0" err="1" smtClean="0"/>
              <a:t>VitualBox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409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Evaluación</a:t>
            </a:r>
            <a:r>
              <a:rPr lang="en-US" dirty="0" smtClean="0"/>
              <a:t> de CPU </a:t>
            </a:r>
            <a:r>
              <a:rPr lang="en-US" dirty="0" err="1" smtClean="0"/>
              <a:t>Vmware</a:t>
            </a:r>
            <a:r>
              <a:rPr lang="en-US" dirty="0" smtClean="0"/>
              <a:t> - </a:t>
            </a:r>
            <a:r>
              <a:rPr lang="en-US" dirty="0" err="1" smtClean="0"/>
              <a:t>VitualBox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Evaluación de Resultados con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Vmware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Server - CPU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Gráfico"/>
          <p:cNvGraphicFramePr/>
          <p:nvPr/>
        </p:nvGraphicFramePr>
        <p:xfrm>
          <a:off x="467544" y="1844824"/>
          <a:ext cx="78488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Evaluación de Resultados con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Vmware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Server - RAM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Gráfico"/>
          <p:cNvGraphicFramePr/>
          <p:nvPr/>
        </p:nvGraphicFramePr>
        <p:xfrm>
          <a:off x="467544" y="1844824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Evaluación de Resultados con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Vmware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Server - Red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15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Satisfacción de Usuario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Mediante encuestas se evaluó el mejoramiento en la gestión de los laboratorios, el uso de la interfaz y la disponibilidad de diferentes tipos de sistemas operativos. 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1" name="Picture 1" descr="D:\Archivos de programa\Microsoft Office\MEDIA\CAGCAT10\j03029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214818"/>
            <a:ext cx="1500198" cy="2103082"/>
          </a:xfrm>
          <a:prstGeom prst="rect">
            <a:avLst/>
          </a:prstGeom>
          <a:noFill/>
        </p:spPr>
      </p:pic>
      <p:pic>
        <p:nvPicPr>
          <p:cNvPr id="35842" name="Picture 2" descr="D:\Archivos de programa\Microsoft Office\MEDIA\CAGCAT10\j03052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357694"/>
            <a:ext cx="1138428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Identificación del Problema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000239"/>
            <a:ext cx="7560840" cy="3156953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Falta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de gestión de tecnología que permita satisfacer la demanda de requerimientos de software al inicio de cada semestre académico. 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20 Grupo"/>
          <p:cNvGrpSpPr/>
          <p:nvPr/>
        </p:nvGrpSpPr>
        <p:grpSpPr>
          <a:xfrm>
            <a:off x="3347864" y="3573016"/>
            <a:ext cx="1857388" cy="1984532"/>
            <a:chOff x="5643570" y="3714752"/>
            <a:chExt cx="1857388" cy="1984532"/>
          </a:xfrm>
        </p:grpSpPr>
        <p:sp>
          <p:nvSpPr>
            <p:cNvPr id="20" name="19 Rectángulo"/>
            <p:cNvSpPr/>
            <p:nvPr/>
          </p:nvSpPr>
          <p:spPr>
            <a:xfrm>
              <a:off x="5643570" y="3714752"/>
              <a:ext cx="1857388" cy="185738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5122" name="Picture 2" descr="D:\Archivos de programa\Microsoft Office\MEDIA\CAGCAT10\j0195812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43570" y="3714752"/>
              <a:ext cx="1857388" cy="1984532"/>
            </a:xfrm>
            <a:prstGeom prst="rect">
              <a:avLst/>
            </a:prstGeom>
            <a:noFill/>
          </p:spPr>
        </p:pic>
      </p:grpSp>
      <p:sp>
        <p:nvSpPr>
          <p:cNvPr id="28" name="27 Redondear rectángulo de esquina del mismo lado">
            <a:hlinkClick r:id="rId4" action="ppaction://hlinksldjump"/>
          </p:cNvPr>
          <p:cNvSpPr/>
          <p:nvPr/>
        </p:nvSpPr>
        <p:spPr>
          <a:xfrm>
            <a:off x="4932040" y="1412776"/>
            <a:ext cx="14478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ANTECEDENTES</a:t>
            </a:r>
          </a:p>
        </p:txBody>
      </p:sp>
      <p:sp>
        <p:nvSpPr>
          <p:cNvPr id="29" name="28 Redondear rectángulo de esquina del mismo lado">
            <a:hlinkClick r:id="rId5" action="ppaction://hlinksldjump"/>
          </p:cNvPr>
          <p:cNvSpPr/>
          <p:nvPr/>
        </p:nvSpPr>
        <p:spPr>
          <a:xfrm>
            <a:off x="3707904" y="1412776"/>
            <a:ext cx="11430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</a:t>
            </a:r>
          </a:p>
        </p:txBody>
      </p:sp>
      <p:sp>
        <p:nvSpPr>
          <p:cNvPr id="30" name="29 Redondear rectángulo de esquina del mismo lado">
            <a:hlinkClick r:id="rId6" action="ppaction://hlinksldjump"/>
          </p:cNvPr>
          <p:cNvSpPr/>
          <p:nvPr/>
        </p:nvSpPr>
        <p:spPr>
          <a:xfrm>
            <a:off x="6448400" y="1412776"/>
            <a:ext cx="13716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JUSTIFICACION</a:t>
            </a:r>
          </a:p>
        </p:txBody>
      </p:sp>
      <p:sp>
        <p:nvSpPr>
          <p:cNvPr id="31" name="30 Redondear rectángulo de esquina del mismo lado">
            <a:hlinkClick r:id="rId7" action="ppaction://hlinksldjump"/>
          </p:cNvPr>
          <p:cNvSpPr/>
          <p:nvPr/>
        </p:nvSpPr>
        <p:spPr>
          <a:xfrm>
            <a:off x="899592" y="1412776"/>
            <a:ext cx="2736304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IDENTIFICACIÓN DEL PROBLEMA</a:t>
            </a:r>
            <a:endParaRPr lang="es-E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597" y="1214422"/>
          <a:ext cx="8215369" cy="52353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89965"/>
                <a:gridCol w="1609622"/>
                <a:gridCol w="1200565"/>
                <a:gridCol w="1215217"/>
              </a:tblGrid>
              <a:tr h="3839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/>
                        <a:t> </a:t>
                      </a:r>
                      <a:r>
                        <a:rPr lang="es-ES" sz="1800" b="1" u="none" strike="noStrike" dirty="0" smtClean="0"/>
                        <a:t>Encuesta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/>
                        <a:t>Resultados</a:t>
                      </a:r>
                      <a:endParaRPr lang="es-ES" sz="1800" b="1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5139">
                <a:tc vMerge="1">
                  <a:txBody>
                    <a:bodyPr/>
                    <a:lstStyle/>
                    <a:p>
                      <a:pPr algn="ctr" rtl="0" fontAlgn="b"/>
                      <a:endParaRPr lang="es-ES" sz="18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1" u="none" strike="noStrike"/>
                        <a:t>Laboratorista </a:t>
                      </a:r>
                      <a:endParaRPr lang="es-ES" sz="1800" b="1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1" u="none" strike="noStrike"/>
                        <a:t>Profesor </a:t>
                      </a:r>
                      <a:endParaRPr lang="es-ES" sz="1800" b="1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1" u="none" strike="noStrike" dirty="0"/>
                        <a:t>Estudiante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b"/>
                </a:tc>
              </a:tr>
              <a:tr h="1357702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800" u="none" strike="noStrike"/>
                        <a:t>¿Considera que el uso de máquinas virtuales facilita la gestión de los laboratorios generales de computación? </a:t>
                      </a:r>
                      <a:endParaRPr lang="es-CO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/>
                        <a:t> 88.79% </a:t>
                      </a:r>
                      <a:endParaRPr lang="es-ES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/>
                        <a:t>80.19%  </a:t>
                      </a:r>
                      <a:endParaRPr lang="es-ES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/>
                        <a:t>-</a:t>
                      </a:r>
                      <a:endParaRPr lang="es-ES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</a:tr>
              <a:tr h="1299358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800" u="none" strike="noStrike"/>
                        <a:t>¿Considera que el uso de máquinas virtuales facilita la gestión de los laboratorios generales de computación? </a:t>
                      </a:r>
                      <a:endParaRPr lang="es-CO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/>
                        <a:t>65.85%</a:t>
                      </a:r>
                      <a:endParaRPr lang="es-ES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/>
                        <a:t> 67.38% </a:t>
                      </a:r>
                      <a:endParaRPr lang="es-ES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/>
                        <a:t>-</a:t>
                      </a:r>
                      <a:endParaRPr lang="es-ES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</a:tr>
              <a:tr h="1769125">
                <a:tc>
                  <a:txBody>
                    <a:bodyPr/>
                    <a:lstStyle/>
                    <a:p>
                      <a:pPr algn="ctr" rtl="0" fontAlgn="t"/>
                      <a:r>
                        <a:rPr lang="es-CO" sz="1800" u="none" strike="noStrike" dirty="0"/>
                        <a:t>¿La disponibilidad de varios Sistemas Operativos a través de una interfaz Web administrable, fortalece el aprendizaje de los estudiantes?</a:t>
                      </a:r>
                      <a:endParaRPr lang="es-CO" sz="1800" b="0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/>
                        <a:t> 62.78% </a:t>
                      </a:r>
                      <a:endParaRPr lang="es-ES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/>
                        <a:t>-</a:t>
                      </a:r>
                      <a:endParaRPr lang="es-ES" sz="18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u="none" strike="noStrike" dirty="0"/>
                        <a:t> 64.30% </a:t>
                      </a:r>
                      <a:endParaRPr lang="es-ES" sz="1800" b="0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45" marR="7045" marT="7045" marB="0" anchor="ctr"/>
                </a:tc>
              </a:tr>
            </a:tbl>
          </a:graphicData>
        </a:graphic>
      </p:graphicFrame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Satisfacción de Usuario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Conclusiones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sz="3100" dirty="0" err="1" smtClean="0">
                <a:latin typeface="Times New Roman" pitchFamily="18" charset="0"/>
                <a:cs typeface="Times New Roman" pitchFamily="18" charset="0"/>
              </a:rPr>
              <a:t>VMWare</a:t>
            </a:r>
            <a:r>
              <a:rPr lang="es-ES" sz="3100" dirty="0" smtClean="0">
                <a:latin typeface="Times New Roman" pitchFamily="18" charset="0"/>
                <a:cs typeface="Times New Roman" pitchFamily="18" charset="0"/>
              </a:rPr>
              <a:t> Server y Virtual Box requieren de un host anfitrión que simula el hardware de los equipos huésped, delimitando el manejo óptimo de los recursos de hardware. </a:t>
            </a:r>
          </a:p>
          <a:p>
            <a:pPr algn="just"/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Según los resultados obtenidos, el uso de herramientas de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virtualización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y la disponibilidad de diferentes sistemas operativos, facilita la administración de los laboratorios computaciones tomando en cuenta que la satisfacción del usuario de esta relacionada directamente con el desempeño del servidor.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Recomendaciones y Trabajo futuro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pPr algn="just"/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Se recomienda el uso de un servidor con hardware robusto que permita soportar varias conexiones remotas simultáneamente y aplicaciones  de software con alta demanda de recursos.</a:t>
            </a:r>
          </a:p>
          <a:p>
            <a:pPr algn="just"/>
            <a:endParaRPr lang="es-E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Se proyecta optimizar el desempeño de las máquinas virtuales, realizando pruebas con diferentes tecnologías, topologías e infraestructuras de red.</a:t>
            </a:r>
          </a:p>
          <a:p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123728" y="177281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GRACIAS POR SU ATENCIÓN</a:t>
            </a:r>
          </a:p>
        </p:txBody>
      </p:sp>
      <p:pic>
        <p:nvPicPr>
          <p:cNvPr id="1026" name="Picture 2" descr="http://ugi.espe.edu.ec/congreso/congreso2009/images/logo_esp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3686175" cy="1762126"/>
          </a:xfrm>
          <a:prstGeom prst="rect">
            <a:avLst/>
          </a:prstGeom>
          <a:noFill/>
        </p:spPr>
      </p:pic>
      <p:pic>
        <p:nvPicPr>
          <p:cNvPr id="1028" name="Picture 4" descr="http://isopixel.net/wp-content/uploads/old/escudo_UN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20888"/>
            <a:ext cx="2580818" cy="3015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4760" y="197768"/>
            <a:ext cx="7467600" cy="1143000"/>
          </a:xfrm>
        </p:spPr>
        <p:txBody>
          <a:bodyPr/>
          <a:lstStyle/>
          <a:p>
            <a:pPr algn="l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Objetivos General: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95736" y="2255405"/>
            <a:ext cx="5729064" cy="4125923"/>
          </a:xfrm>
        </p:spPr>
        <p:txBody>
          <a:bodyPr>
            <a:normAutofit/>
          </a:bodyPr>
          <a:lstStyle/>
          <a:p>
            <a:pPr algn="just"/>
            <a:r>
              <a:rPr lang="es-EC" sz="2200" dirty="0">
                <a:latin typeface="Times New Roman" pitchFamily="18" charset="0"/>
                <a:cs typeface="Times New Roman" pitchFamily="18" charset="0"/>
              </a:rPr>
              <a:t>Implementar en los laboratorios generales de computación, sistemas multiplataforma mediante la aplicación de tecnologías de virtualización, para optimizar el uso de recursos de hardware y software evitando los procesos de reinstalación de sistemas operativos y software en general</a:t>
            </a:r>
            <a:r>
              <a:rPr lang="es-EC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s-E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536" y="2276872"/>
            <a:ext cx="151216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INTRODUCCIÓN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7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5536" y="2776938"/>
            <a:ext cx="151216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   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DISEÑO DEL 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ESCENARIO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ctr">
              <a:defRPr/>
            </a:pP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5536" y="3991384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RESULTADOS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10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95536" y="4562888"/>
            <a:ext cx="151216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CONCLUSIONES </a:t>
            </a:r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95536" y="3422160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IMPLEMENTACIÓN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18" name="17 Redondear rectángulo de esquina del mismo lado">
            <a:hlinkClick r:id="rId9" action="ppaction://hlinksldjump"/>
          </p:cNvPr>
          <p:cNvSpPr/>
          <p:nvPr/>
        </p:nvSpPr>
        <p:spPr>
          <a:xfrm>
            <a:off x="5364088" y="5949280"/>
            <a:ext cx="2736304" cy="288032"/>
          </a:xfrm>
          <a:prstGeom prst="round2SameRect">
            <a:avLst/>
          </a:prstGeom>
          <a:ln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 ESPECÍFICOS</a:t>
            </a:r>
            <a:endParaRPr lang="es-E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dondear rectángulo de esquina del mismo lado">
            <a:hlinkClick r:id="rId10" action="ppaction://hlinksldjump"/>
          </p:cNvPr>
          <p:cNvSpPr/>
          <p:nvPr/>
        </p:nvSpPr>
        <p:spPr>
          <a:xfrm>
            <a:off x="4932040" y="1412776"/>
            <a:ext cx="14478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ANTECEDENTES</a:t>
            </a:r>
          </a:p>
        </p:txBody>
      </p:sp>
      <p:sp>
        <p:nvSpPr>
          <p:cNvPr id="20" name="19 Redondear rectángulo de esquina del mismo lado">
            <a:hlinkClick r:id="rId11" action="ppaction://hlinksldjump"/>
          </p:cNvPr>
          <p:cNvSpPr/>
          <p:nvPr/>
        </p:nvSpPr>
        <p:spPr>
          <a:xfrm>
            <a:off x="3707904" y="1412776"/>
            <a:ext cx="11430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</a:t>
            </a:r>
          </a:p>
        </p:txBody>
      </p:sp>
      <p:sp>
        <p:nvSpPr>
          <p:cNvPr id="21" name="20 Redondear rectángulo de esquina del mismo lado">
            <a:hlinkClick r:id="rId12" action="ppaction://hlinksldjump"/>
          </p:cNvPr>
          <p:cNvSpPr/>
          <p:nvPr/>
        </p:nvSpPr>
        <p:spPr>
          <a:xfrm>
            <a:off x="6448400" y="1412776"/>
            <a:ext cx="13716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JUSTIFICACION</a:t>
            </a:r>
          </a:p>
        </p:txBody>
      </p:sp>
      <p:sp>
        <p:nvSpPr>
          <p:cNvPr id="22" name="21 Redondear rectángulo de esquina del mismo lado">
            <a:hlinkClick r:id="rId13" action="ppaction://hlinksldjump"/>
          </p:cNvPr>
          <p:cNvSpPr/>
          <p:nvPr/>
        </p:nvSpPr>
        <p:spPr>
          <a:xfrm>
            <a:off x="899592" y="1412776"/>
            <a:ext cx="2736304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IDENTIFICACIÓN DEL PROBLEMA</a:t>
            </a:r>
            <a:endParaRPr lang="es-E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Objetivos Específicos: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916832"/>
            <a:ext cx="7920880" cy="3600400"/>
          </a:xfrm>
        </p:spPr>
        <p:txBody>
          <a:bodyPr>
            <a:noAutofit/>
          </a:bodyPr>
          <a:lstStyle/>
          <a:p>
            <a:pPr lvl="0" algn="just"/>
            <a:r>
              <a:rPr lang="es-EC" sz="1800" dirty="0">
                <a:latin typeface="Times New Roman" pitchFamily="18" charset="0"/>
                <a:cs typeface="Times New Roman" pitchFamily="18" charset="0"/>
              </a:rPr>
              <a:t>Evaluar </a:t>
            </a:r>
            <a:r>
              <a:rPr lang="es-EC" sz="1800" dirty="0" smtClean="0">
                <a:latin typeface="Times New Roman" pitchFamily="18" charset="0"/>
                <a:cs typeface="Times New Roman" pitchFamily="18" charset="0"/>
              </a:rPr>
              <a:t>las </a:t>
            </a:r>
            <a:r>
              <a:rPr lang="es-EC" sz="1800" dirty="0">
                <a:latin typeface="Times New Roman" pitchFamily="18" charset="0"/>
                <a:cs typeface="Times New Roman" pitchFamily="18" charset="0"/>
              </a:rPr>
              <a:t>herramientas de </a:t>
            </a:r>
            <a:r>
              <a:rPr lang="es-EC" sz="1800" dirty="0" smtClean="0">
                <a:latin typeface="Times New Roman" pitchFamily="18" charset="0"/>
                <a:cs typeface="Times New Roman" pitchFamily="18" charset="0"/>
              </a:rPr>
              <a:t>virtualización </a:t>
            </a:r>
            <a:r>
              <a:rPr lang="es-EC" sz="1800" dirty="0">
                <a:latin typeface="Times New Roman" pitchFamily="18" charset="0"/>
                <a:cs typeface="Times New Roman" pitchFamily="18" charset="0"/>
              </a:rPr>
              <a:t>que permitan mejorar el desempeño en los equipos de los laboratorios generales de </a:t>
            </a:r>
            <a:r>
              <a:rPr lang="es-EC" sz="1800" dirty="0" smtClean="0">
                <a:latin typeface="Times New Roman" pitchFamily="18" charset="0"/>
                <a:cs typeface="Times New Roman" pitchFamily="18" charset="0"/>
              </a:rPr>
              <a:t>computación.</a:t>
            </a:r>
          </a:p>
          <a:p>
            <a:pPr lvl="0" algn="just">
              <a:buNone/>
            </a:pPr>
            <a:endParaRPr lang="es-E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EC" sz="1800" dirty="0">
                <a:latin typeface="Times New Roman" pitchFamily="18" charset="0"/>
                <a:cs typeface="Times New Roman" pitchFamily="18" charset="0"/>
              </a:rPr>
              <a:t>Identificar o establecer el procedimiento para la instalación de </a:t>
            </a:r>
            <a:r>
              <a:rPr lang="es-EC" sz="1800" dirty="0" smtClean="0">
                <a:latin typeface="Times New Roman" pitchFamily="18" charset="0"/>
                <a:cs typeface="Times New Roman" pitchFamily="18" charset="0"/>
              </a:rPr>
              <a:t>máquinas virtuales y </a:t>
            </a:r>
            <a:r>
              <a:rPr lang="es-EC" sz="1800" dirty="0">
                <a:latin typeface="Times New Roman" pitchFamily="18" charset="0"/>
                <a:cs typeface="Times New Roman" pitchFamily="18" charset="0"/>
              </a:rPr>
              <a:t>sus respectivos sistemas operativos </a:t>
            </a:r>
            <a:r>
              <a:rPr lang="es-EC" sz="1800" dirty="0" smtClean="0">
                <a:latin typeface="Times New Roman" pitchFamily="18" charset="0"/>
                <a:cs typeface="Times New Roman" pitchFamily="18" charset="0"/>
              </a:rPr>
              <a:t>mediante imágenes.</a:t>
            </a:r>
          </a:p>
          <a:p>
            <a:pPr lvl="0" algn="just"/>
            <a:endParaRPr lang="es-E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s-EC" sz="1800" dirty="0">
                <a:latin typeface="Times New Roman" pitchFamily="18" charset="0"/>
                <a:cs typeface="Times New Roman" pitchFamily="18" charset="0"/>
              </a:rPr>
              <a:t>Diseñar e Implementar una interfaz gráfica de gestión para poner en funcionamiento los laboratorios generales </a:t>
            </a:r>
            <a:r>
              <a:rPr lang="es-EC" sz="1800" dirty="0" smtClean="0">
                <a:latin typeface="Times New Roman" pitchFamily="18" charset="0"/>
                <a:cs typeface="Times New Roman" pitchFamily="18" charset="0"/>
              </a:rPr>
              <a:t>multiplataforma.</a:t>
            </a:r>
          </a:p>
          <a:p>
            <a:pPr lvl="0" algn="just"/>
            <a:endParaRPr lang="es-ES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C" sz="1800" dirty="0">
                <a:latin typeface="Times New Roman" pitchFamily="18" charset="0"/>
                <a:cs typeface="Times New Roman" pitchFamily="18" charset="0"/>
              </a:rPr>
              <a:t>Determinar el grado de satisfacción de los usuarios que utilizan los laboratorios generales de la ESPE con esta nueva propuesta.</a:t>
            </a:r>
            <a:endParaRPr lang="es-E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35 Redondear rectángulo de esquina del mismo lado">
            <a:hlinkClick r:id="rId3" action="ppaction://hlinksldjump"/>
          </p:cNvPr>
          <p:cNvSpPr/>
          <p:nvPr/>
        </p:nvSpPr>
        <p:spPr>
          <a:xfrm>
            <a:off x="4932040" y="1412776"/>
            <a:ext cx="14478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ANTECEDENTES</a:t>
            </a:r>
          </a:p>
        </p:txBody>
      </p:sp>
      <p:sp>
        <p:nvSpPr>
          <p:cNvPr id="37" name="36 Redondear rectángulo de esquina del mismo lado">
            <a:hlinkClick r:id="rId4" action="ppaction://hlinksldjump"/>
          </p:cNvPr>
          <p:cNvSpPr/>
          <p:nvPr/>
        </p:nvSpPr>
        <p:spPr>
          <a:xfrm>
            <a:off x="3707904" y="1412776"/>
            <a:ext cx="11430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</a:t>
            </a:r>
          </a:p>
        </p:txBody>
      </p:sp>
      <p:sp>
        <p:nvSpPr>
          <p:cNvPr id="38" name="37 Redondear rectángulo de esquina del mismo lado">
            <a:hlinkClick r:id="rId5" action="ppaction://hlinksldjump"/>
          </p:cNvPr>
          <p:cNvSpPr/>
          <p:nvPr/>
        </p:nvSpPr>
        <p:spPr>
          <a:xfrm>
            <a:off x="6448400" y="1412776"/>
            <a:ext cx="13716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JUSTIFICACION</a:t>
            </a:r>
          </a:p>
        </p:txBody>
      </p:sp>
      <p:sp>
        <p:nvSpPr>
          <p:cNvPr id="39" name="38 Redondear rectángulo de esquina del mismo lado">
            <a:hlinkClick r:id="rId6" action="ppaction://hlinksldjump"/>
          </p:cNvPr>
          <p:cNvSpPr/>
          <p:nvPr/>
        </p:nvSpPr>
        <p:spPr>
          <a:xfrm>
            <a:off x="899592" y="1412776"/>
            <a:ext cx="2736304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IDENTIFICACIÓN DEL PROBLEMA</a:t>
            </a:r>
            <a:endParaRPr lang="es-E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Antecedentes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988840"/>
            <a:ext cx="8064896" cy="4464496"/>
          </a:xfrm>
        </p:spPr>
        <p:txBody>
          <a:bodyPr>
            <a:noAutofit/>
          </a:bodyPr>
          <a:lstStyle/>
          <a:p>
            <a:pPr algn="just"/>
            <a:r>
              <a:rPr lang="es-EC" sz="1800" dirty="0" smtClean="0"/>
              <a:t>Demanda de prestación de servicios y equipos por parte de alumnos y docentes, requiere de diferentes aplicaciones y herramientas de software.</a:t>
            </a:r>
            <a:endParaRPr lang="es-E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campus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universitario asisten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al menos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alumnos en 12 aulas computacionales con 15 equipos por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aula.</a:t>
            </a:r>
          </a:p>
          <a:p>
            <a:pPr lvl="1"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encargados (laboratoristas) de la gestión de las aulas con sus respectivos equipos, en 2 jornadas de trabajo al 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día.</a:t>
            </a:r>
          </a:p>
          <a:p>
            <a:pPr lvl="1"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El personal se distribuye de tal forma que cada </a:t>
            </a:r>
            <a:r>
              <a:rPr lang="es-ES" sz="1800" dirty="0" err="1" smtClean="0">
                <a:latin typeface="Times New Roman" pitchFamily="18" charset="0"/>
                <a:cs typeface="Times New Roman" pitchFamily="18" charset="0"/>
              </a:rPr>
              <a:t>laboratorista</a:t>
            </a:r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 está encargado de 3 aulas.</a:t>
            </a:r>
          </a:p>
          <a:p>
            <a:pPr lvl="1"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Tiempo estimado de trabajo de 1 hora por </a:t>
            </a:r>
            <a:r>
              <a:rPr lang="es-ES" sz="1800" dirty="0">
                <a:latin typeface="Times New Roman" pitchFamily="18" charset="0"/>
                <a:cs typeface="Times New Roman" pitchFamily="18" charset="0"/>
              </a:rPr>
              <a:t>máquina. 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34 Redondear rectángulo de esquina del mismo lado">
            <a:hlinkClick r:id="rId3" action="ppaction://hlinksldjump"/>
          </p:cNvPr>
          <p:cNvSpPr/>
          <p:nvPr/>
        </p:nvSpPr>
        <p:spPr>
          <a:xfrm>
            <a:off x="4932040" y="1412776"/>
            <a:ext cx="14478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ANTECEDENTES</a:t>
            </a:r>
          </a:p>
        </p:txBody>
      </p:sp>
      <p:sp>
        <p:nvSpPr>
          <p:cNvPr id="36" name="35 Redondear rectángulo de esquina del mismo lado">
            <a:hlinkClick r:id="rId4" action="ppaction://hlinksldjump"/>
          </p:cNvPr>
          <p:cNvSpPr/>
          <p:nvPr/>
        </p:nvSpPr>
        <p:spPr>
          <a:xfrm>
            <a:off x="3707904" y="1412776"/>
            <a:ext cx="11430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</a:t>
            </a:r>
          </a:p>
        </p:txBody>
      </p:sp>
      <p:sp>
        <p:nvSpPr>
          <p:cNvPr id="37" name="36 Redondear rectángulo de esquina del mismo lado">
            <a:hlinkClick r:id="rId5" action="ppaction://hlinksldjump"/>
          </p:cNvPr>
          <p:cNvSpPr/>
          <p:nvPr/>
        </p:nvSpPr>
        <p:spPr>
          <a:xfrm>
            <a:off x="6448400" y="1412776"/>
            <a:ext cx="13716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JUSTIFICACION</a:t>
            </a:r>
          </a:p>
        </p:txBody>
      </p:sp>
      <p:sp>
        <p:nvSpPr>
          <p:cNvPr id="38" name="37 Redondear rectángulo de esquina del mismo lado">
            <a:hlinkClick r:id="rId6" action="ppaction://hlinksldjump"/>
          </p:cNvPr>
          <p:cNvSpPr/>
          <p:nvPr/>
        </p:nvSpPr>
        <p:spPr>
          <a:xfrm>
            <a:off x="899592" y="1412776"/>
            <a:ext cx="2736304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IDENTIFICACIÓN DEL PROBLEMA</a:t>
            </a:r>
            <a:endParaRPr lang="es-E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Justificación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143116"/>
            <a:ext cx="7704856" cy="3983047"/>
          </a:xfrm>
        </p:spPr>
        <p:txBody>
          <a:bodyPr>
            <a:normAutofit/>
          </a:bodyPr>
          <a:lstStyle/>
          <a:p>
            <a:pPr algn="just"/>
            <a:r>
              <a:rPr lang="es-EC" dirty="0" smtClean="0">
                <a:latin typeface="Times New Roman" pitchFamily="18" charset="0"/>
                <a:cs typeface="Times New Roman" pitchFamily="18" charset="0"/>
              </a:rPr>
              <a:t>La implementación del sistema multiplataforma con tecnologías de virtualización permitirá el uso optimizado de recursos humanos y tecnológicos. </a:t>
            </a:r>
          </a:p>
          <a:p>
            <a:pPr algn="just"/>
            <a:endParaRPr lang="es-EC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 descr="D:\Archivos de programa\Microsoft Office\MEDIA\CAGCAT10\j022201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214950"/>
            <a:ext cx="1357322" cy="1362202"/>
          </a:xfrm>
          <a:prstGeom prst="rect">
            <a:avLst/>
          </a:prstGeom>
          <a:noFill/>
        </p:spPr>
      </p:pic>
      <p:pic>
        <p:nvPicPr>
          <p:cNvPr id="8194" name="Picture 2" descr="D:\Archivos de programa\Microsoft Office\MEDIA\CAGCAT10\j022202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5143512"/>
            <a:ext cx="1494802" cy="1500174"/>
          </a:xfrm>
          <a:prstGeom prst="rect">
            <a:avLst/>
          </a:prstGeom>
          <a:noFill/>
        </p:spPr>
      </p:pic>
      <p:sp>
        <p:nvSpPr>
          <p:cNvPr id="28" name="27 Redondear rectángulo de esquina del mismo lado">
            <a:hlinkClick r:id="rId5" action="ppaction://hlinksldjump"/>
          </p:cNvPr>
          <p:cNvSpPr/>
          <p:nvPr/>
        </p:nvSpPr>
        <p:spPr>
          <a:xfrm>
            <a:off x="4932040" y="1412776"/>
            <a:ext cx="14478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ANTECEDENTES</a:t>
            </a:r>
          </a:p>
        </p:txBody>
      </p:sp>
      <p:sp>
        <p:nvSpPr>
          <p:cNvPr id="29" name="28 Redondear rectángulo de esquina del mismo lado">
            <a:hlinkClick r:id="rId6" action="ppaction://hlinksldjump"/>
          </p:cNvPr>
          <p:cNvSpPr/>
          <p:nvPr/>
        </p:nvSpPr>
        <p:spPr>
          <a:xfrm>
            <a:off x="899592" y="1412776"/>
            <a:ext cx="11430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</a:t>
            </a:r>
          </a:p>
        </p:txBody>
      </p:sp>
      <p:sp>
        <p:nvSpPr>
          <p:cNvPr id="30" name="29 Redondear rectángulo de esquina del mismo lado">
            <a:hlinkClick r:id="rId7" action="ppaction://hlinksldjump"/>
          </p:cNvPr>
          <p:cNvSpPr/>
          <p:nvPr/>
        </p:nvSpPr>
        <p:spPr>
          <a:xfrm>
            <a:off x="6448400" y="1412776"/>
            <a:ext cx="1371600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JUSTIFICACION</a:t>
            </a:r>
          </a:p>
        </p:txBody>
      </p:sp>
      <p:sp>
        <p:nvSpPr>
          <p:cNvPr id="31" name="30 Redondear rectángulo de esquina del mismo lado">
            <a:hlinkClick r:id="rId8" action="ppaction://hlinksldjump"/>
          </p:cNvPr>
          <p:cNvSpPr/>
          <p:nvPr/>
        </p:nvSpPr>
        <p:spPr>
          <a:xfrm>
            <a:off x="2123728" y="1412776"/>
            <a:ext cx="2736304" cy="288032"/>
          </a:xfrm>
          <a:prstGeom prst="round2Same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IDENTIFICACIÓN DEL PROBLEMA</a:t>
            </a:r>
            <a:endParaRPr lang="es-E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Introducción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71800" y="1340768"/>
            <a:ext cx="5616624" cy="4785395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Se aplicaron técnicas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de consolidación de servidores y virtualización de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aplicaciones. </a:t>
            </a:r>
          </a:p>
          <a:p>
            <a:pPr algn="just"/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Implementación de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una interfaz gráfica de usuario vía web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para la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gestión de los laboratorios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computacionales. </a:t>
            </a:r>
          </a:p>
          <a:p>
            <a:pPr algn="just"/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Realización de pruebas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en tiempo real, evaluando el rendimiento de la red, el consumo de CPU y memoria, la disminución de tiempos de respuesta y los tiempos de conexión. </a:t>
            </a:r>
            <a:endParaRPr lang="es-E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536" y="2276872"/>
            <a:ext cx="151216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INTRODUCCIÓN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28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5536" y="2776938"/>
            <a:ext cx="151216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   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DISEÑO DEL 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ESCENARIO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ctr">
              <a:defRPr/>
            </a:pP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29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5536" y="3991384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RESULTADOS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30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95536" y="4562888"/>
            <a:ext cx="151216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CONCLUSIONES </a:t>
            </a:r>
          </a:p>
        </p:txBody>
      </p:sp>
      <p:sp>
        <p:nvSpPr>
          <p:cNvPr id="31" name="Rectangle 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5536" y="3422160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IMPLEMENTACIÓN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Virtualización</a:t>
            </a:r>
            <a:endParaRPr lang="es-E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19672" y="1582638"/>
          <a:ext cx="5832648" cy="4438650"/>
        </p:xfrm>
        <a:graphic>
          <a:graphicData uri="http://schemas.openxmlformats.org/presentationml/2006/ole">
            <p:oleObj spid="_x0000_s1025" r:id="rId3" imgW="3574923" imgH="469474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Diseño e Implementación del escenario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59832" y="1714488"/>
            <a:ext cx="5472608" cy="5143512"/>
          </a:xfrm>
        </p:spPr>
        <p:txBody>
          <a:bodyPr>
            <a:normAutofit/>
          </a:bodyPr>
          <a:lstStyle/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El administrador del laboratorio dispone de una interfaz gráfica de usuario en dónde tiene un tablero de control. </a:t>
            </a:r>
          </a:p>
          <a:p>
            <a:pPr algn="just"/>
            <a:endParaRPr lang="es-E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1800" dirty="0" smtClean="0">
                <a:latin typeface="Times New Roman" pitchFamily="18" charset="0"/>
                <a:cs typeface="Times New Roman" pitchFamily="18" charset="0"/>
              </a:rPr>
              <a:t>En el servidor se encuentra almacenadas imágenes de máquinas virtuales en las que se han instalado diversos sistemas operativos.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123340"/>
            <a:ext cx="578554" cy="57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 descr="D:\Archivos de programa\Microsoft Office\MEDIA\CAGCAT10\j023468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357694"/>
            <a:ext cx="2571768" cy="1515150"/>
          </a:xfrm>
          <a:prstGeom prst="rect">
            <a:avLst/>
          </a:prstGeom>
          <a:noFill/>
        </p:spPr>
      </p:pic>
      <p:sp>
        <p:nvSpPr>
          <p:cNvPr id="23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95536" y="2276872"/>
            <a:ext cx="1512168" cy="35719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INTRODUCCIÓN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24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95536" y="2776938"/>
            <a:ext cx="151216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   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DISEÑO DEL </a:t>
            </a:r>
          </a:p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ESCENARIO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ctr">
              <a:defRPr/>
            </a:pP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25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95536" y="3991384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RESULTADOS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26" name="Rectangle 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95536" y="4562888"/>
            <a:ext cx="1512168" cy="5000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CONCLUSIONES </a:t>
            </a:r>
          </a:p>
        </p:txBody>
      </p:sp>
      <p:sp>
        <p:nvSpPr>
          <p:cNvPr id="27" name="Rectangl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95536" y="3422160"/>
            <a:ext cx="1512168" cy="42862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IMPLEMENTACIÓN</a:t>
            </a:r>
            <a:endParaRPr lang="en-US" sz="1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>
        <a:ln/>
      </a:spPr>
      <a:bodyPr anchor="ctr"/>
      <a:lstStyle>
        <a:defPPr algn="ctr">
          <a:defRPr sz="12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3445</TotalTime>
  <Words>843</Words>
  <Application>Microsoft Office PowerPoint</Application>
  <PresentationFormat>Presentación en pantalla (4:3)</PresentationFormat>
  <Paragraphs>134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Técnico</vt:lpstr>
      <vt:lpstr>Laboratorios de Computación Multiplataforma Aplicando Tecnologías de Virtualización</vt:lpstr>
      <vt:lpstr>Identificación del Problema</vt:lpstr>
      <vt:lpstr>Objetivos General:</vt:lpstr>
      <vt:lpstr>Objetivos Específicos:</vt:lpstr>
      <vt:lpstr>Antecedentes</vt:lpstr>
      <vt:lpstr>Justificación</vt:lpstr>
      <vt:lpstr>Introducción</vt:lpstr>
      <vt:lpstr>Virtualización</vt:lpstr>
      <vt:lpstr>Diseño e Implementación del escenario</vt:lpstr>
      <vt:lpstr>Diseño del Escenario</vt:lpstr>
      <vt:lpstr>Implementación de la interfaz Web</vt:lpstr>
      <vt:lpstr>Implementación de la topología de prueba</vt:lpstr>
      <vt:lpstr>Resultados</vt:lpstr>
      <vt:lpstr>Evaluación de Memoria Vmware - VitualBox</vt:lpstr>
      <vt:lpstr>Evaluación de CPU Vmware - VitualBox</vt:lpstr>
      <vt:lpstr>Evaluación de Resultados con Vmware Server - CPU</vt:lpstr>
      <vt:lpstr>Evaluación de Resultados con Vmware Server - RAM</vt:lpstr>
      <vt:lpstr>Evaluación de Resultados con Vmware Server - Red</vt:lpstr>
      <vt:lpstr>Satisfacción de Usuario</vt:lpstr>
      <vt:lpstr>Satisfacción de Usuario</vt:lpstr>
      <vt:lpstr>Conclusiones</vt:lpstr>
      <vt:lpstr>Recomendaciones y Trabajo futuro</vt:lpstr>
      <vt:lpstr>Diapositiva 23</vt:lpstr>
    </vt:vector>
  </TitlesOfParts>
  <Company>WinXp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Laboratorios de Computación Multiplataforma Aplicando Tecnologías de Virtualización</dc:title>
  <dc:creator>WinXp</dc:creator>
  <cp:lastModifiedBy>WinXp</cp:lastModifiedBy>
  <cp:revision>174</cp:revision>
  <dcterms:created xsi:type="dcterms:W3CDTF">2011-09-24T18:28:27Z</dcterms:created>
  <dcterms:modified xsi:type="dcterms:W3CDTF">2012-03-17T19:53:13Z</dcterms:modified>
</cp:coreProperties>
</file>