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336" r:id="rId2"/>
    <p:sldId id="259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92" r:id="rId30"/>
    <p:sldId id="293" r:id="rId31"/>
    <p:sldId id="294" r:id="rId32"/>
    <p:sldId id="295" r:id="rId33"/>
    <p:sldId id="297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37" r:id="rId47"/>
    <p:sldId id="339" r:id="rId48"/>
    <p:sldId id="318" r:id="rId49"/>
    <p:sldId id="319" r:id="rId50"/>
    <p:sldId id="320" r:id="rId51"/>
    <p:sldId id="321" r:id="rId52"/>
    <p:sldId id="328" r:id="rId53"/>
    <p:sldId id="329" r:id="rId54"/>
    <p:sldId id="332" r:id="rId55"/>
    <p:sldId id="334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C1AA"/>
    <a:srgbClr val="BD200F"/>
    <a:srgbClr val="FF0000"/>
    <a:srgbClr val="FF5050"/>
    <a:srgbClr val="F7DCCD"/>
    <a:srgbClr val="FADAC2"/>
    <a:srgbClr val="FFCCFF"/>
    <a:srgbClr val="00246C"/>
    <a:srgbClr val="B989B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72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8CB53-EB8C-492E-ACC0-12FEDCED68C8}" type="doc">
      <dgm:prSet loTypeId="urn:microsoft.com/office/officeart/2005/8/layout/radial4" loCatId="relationship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4D221EA4-2804-4C76-A065-7CA6ABD7DEE1}">
      <dgm:prSet phldrT="[Texto]" custT="1"/>
      <dgm:spPr>
        <a:solidFill>
          <a:schemeClr val="bg1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1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PRINCIPIOS Y VALORES</a:t>
          </a:r>
          <a:endParaRPr lang="es-ES" sz="1600" b="1" dirty="0">
            <a:solidFill>
              <a:schemeClr val="accent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64DCF9-26C9-4D5F-9E40-565B2F80F0E9}" type="parTrans" cxnId="{8BABC71C-8E22-4844-9087-06911E7C1B1B}">
      <dgm:prSet/>
      <dgm:spPr/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9ABB3B9C-D8A6-4C7D-AB92-71F20DF38D63}" type="sibTrans" cxnId="{8BABC71C-8E22-4844-9087-06911E7C1B1B}">
      <dgm:prSet/>
      <dgm:spPr/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1F636E71-EB25-412A-9A14-F135F3EDA256}">
      <dgm:prSet phldrT="[Texto]" custT="1"/>
      <dgm:spPr>
        <a:solidFill>
          <a:srgbClr val="FFFF00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1050" b="1" dirty="0" smtClean="0">
              <a:solidFill>
                <a:srgbClr val="B989BD"/>
              </a:solidFill>
              <a:latin typeface="Arial" pitchFamily="34" charset="0"/>
              <a:cs typeface="Arial" pitchFamily="34" charset="0"/>
            </a:rPr>
            <a:t>MEJORA CONTÍNUA</a:t>
          </a:r>
          <a:endParaRPr lang="es-ES" sz="1050" b="1" dirty="0">
            <a:solidFill>
              <a:srgbClr val="B989BD"/>
            </a:solidFill>
            <a:latin typeface="Arial" pitchFamily="34" charset="0"/>
            <a:cs typeface="Arial" pitchFamily="34" charset="0"/>
          </a:endParaRPr>
        </a:p>
      </dgm:t>
    </dgm:pt>
    <dgm:pt modelId="{9462D2E1-943C-438A-B719-99201199C8BB}" type="parTrans" cxnId="{F75774C3-7A52-4CB1-9E1C-7457EEB8BA8B}">
      <dgm:prSet/>
      <dgm:spPr>
        <a:solidFill>
          <a:srgbClr val="FFFF00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61C5AF18-2E99-4112-AE2D-D2A2EBB4C480}" type="sibTrans" cxnId="{F75774C3-7A52-4CB1-9E1C-7457EEB8BA8B}">
      <dgm:prSet/>
      <dgm:spPr/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C1FBFE63-C299-4654-8EEA-85B7CD051633}">
      <dgm:prSet phldrT="[Texto]" custT="1"/>
      <dgm:spPr>
        <a:solidFill>
          <a:schemeClr val="accent2">
            <a:lumMod val="5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1050" b="1" dirty="0" smtClean="0">
              <a:solidFill>
                <a:srgbClr val="B989BD"/>
              </a:solidFill>
              <a:latin typeface="Arial" pitchFamily="34" charset="0"/>
              <a:cs typeface="Arial" pitchFamily="34" charset="0"/>
            </a:rPr>
            <a:t>TRABAJO EN EQUIPO</a:t>
          </a:r>
          <a:endParaRPr lang="es-ES" sz="1050" b="1" dirty="0">
            <a:solidFill>
              <a:srgbClr val="B989BD"/>
            </a:solidFill>
            <a:latin typeface="Arial" pitchFamily="34" charset="0"/>
            <a:cs typeface="Arial" pitchFamily="34" charset="0"/>
          </a:endParaRPr>
        </a:p>
      </dgm:t>
    </dgm:pt>
    <dgm:pt modelId="{F797EE3D-0E08-42F2-BF81-BE22BD938E03}" type="parTrans" cxnId="{510E777C-80DC-4FC4-8AE7-5A263B7F0ADF}">
      <dgm:prSet/>
      <dgm:spPr>
        <a:solidFill>
          <a:schemeClr val="accent2">
            <a:lumMod val="5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0EE05273-EE35-4A91-92CC-5DE2EC14671D}" type="sibTrans" cxnId="{510E777C-80DC-4FC4-8AE7-5A263B7F0ADF}">
      <dgm:prSet/>
      <dgm:spPr/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C2EA6610-1210-46E6-AE70-45F7C23F449D}">
      <dgm:prSet phldrT="[Texto]" custT="1"/>
      <dgm:spPr>
        <a:solidFill>
          <a:schemeClr val="accent2">
            <a:lumMod val="7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1050" b="1" dirty="0" smtClean="0">
              <a:solidFill>
                <a:srgbClr val="B989BD"/>
              </a:solidFill>
              <a:latin typeface="Arial" pitchFamily="34" charset="0"/>
              <a:cs typeface="Arial" pitchFamily="34" charset="0"/>
            </a:rPr>
            <a:t>ATENCIÓN PERSONALIZADA</a:t>
          </a:r>
          <a:endParaRPr lang="es-ES" sz="1050" b="1" dirty="0">
            <a:solidFill>
              <a:srgbClr val="B989BD"/>
            </a:solidFill>
            <a:latin typeface="Arial" pitchFamily="34" charset="0"/>
            <a:cs typeface="Arial" pitchFamily="34" charset="0"/>
          </a:endParaRPr>
        </a:p>
      </dgm:t>
    </dgm:pt>
    <dgm:pt modelId="{C6161FEE-D41C-4304-A2C1-2CC8CE564E5E}" type="parTrans" cxnId="{356FEBAE-3748-45BA-B9CF-17AE194674F0}">
      <dgm:prSet/>
      <dgm:spPr>
        <a:solidFill>
          <a:schemeClr val="accent2">
            <a:lumMod val="7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08C900A7-4642-4590-A6F8-F6E85C8D2972}" type="sibTrans" cxnId="{356FEBAE-3748-45BA-B9CF-17AE194674F0}">
      <dgm:prSet/>
      <dgm:spPr/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E4081387-57B6-4A45-BCD8-859A560BC4F5}">
      <dgm:prSet custT="1"/>
      <dgm:spPr>
        <a:solidFill>
          <a:schemeClr val="accent2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1050" b="1" dirty="0" smtClean="0">
              <a:solidFill>
                <a:srgbClr val="B989BD"/>
              </a:solidFill>
              <a:latin typeface="Arial" pitchFamily="34" charset="0"/>
              <a:cs typeface="Arial" pitchFamily="34" charset="0"/>
            </a:rPr>
            <a:t>RESPETO</a:t>
          </a:r>
        </a:p>
      </dgm:t>
    </dgm:pt>
    <dgm:pt modelId="{50A2764E-051A-441B-A1E2-AE7D5913EAAC}" type="parTrans" cxnId="{60F74779-A7F9-4A15-8AAC-5A3432D42588}">
      <dgm:prSet/>
      <dgm:spPr>
        <a:solidFill>
          <a:schemeClr val="accent2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CB87EBB2-737A-46DA-BD59-95E7608EEC5A}" type="sibTrans" cxnId="{60F74779-A7F9-4A15-8AAC-5A3432D42588}">
      <dgm:prSet/>
      <dgm:spPr/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4F7B9A05-4672-44AD-AA76-35C8D1D5CBB0}">
      <dgm:prSet custT="1"/>
      <dgm:spPr>
        <a:solidFill>
          <a:schemeClr val="accent2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IGUALDAD</a:t>
          </a:r>
          <a:endParaRPr lang="es-ES" sz="105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63D36F33-BCD4-4DFA-8B4E-F252432EBC84}" type="parTrans" cxnId="{93A57130-741E-417E-8524-CF125EDEC77F}">
      <dgm:prSet/>
      <dgm:spPr>
        <a:solidFill>
          <a:schemeClr val="accent2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E648C0CC-9902-42E2-A7B5-539F99C6B23A}" type="sibTrans" cxnId="{93A57130-741E-417E-8524-CF125EDEC77F}">
      <dgm:prSet/>
      <dgm:spPr/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38BECB19-3E32-4B62-9E4D-71F24AFD42BA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9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RESPONSABILIDAD</a:t>
          </a:r>
          <a:endParaRPr lang="es-ES" sz="90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B98023CE-8F74-4EC6-A091-80E87C2E60C1}" type="parTrans" cxnId="{161CAB9C-66C6-49B5-BE73-F025C450BBE0}">
      <dgm:prSet/>
      <dgm:spPr>
        <a:solidFill>
          <a:schemeClr val="accent2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72162F20-ADF5-49DC-B161-5D71AEFB9A91}" type="sibTrans" cxnId="{161CAB9C-66C6-49B5-BE73-F025C450BBE0}">
      <dgm:prSet/>
      <dgm:spPr/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CAE0EBE1-D327-4073-94C0-8E84BEDC2595}">
      <dgm:prSet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</dgm:spPr>
      <dgm:t>
        <a:bodyPr/>
        <a:lstStyle/>
        <a:p>
          <a:r>
            <a:rPr lang="es-ES" sz="105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PUNTUALIDAD</a:t>
          </a:r>
          <a:endParaRPr lang="es-ES" sz="105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89037C94-C87B-4DA5-B09E-DC46B6D625D1}" type="parTrans" cxnId="{F74F376C-43C8-4C44-A82E-6A019F860287}">
      <dgm:prSet/>
      <dgm:spPr>
        <a:solidFill>
          <a:schemeClr val="accent2">
            <a:lumMod val="20000"/>
            <a:lumOff val="80000"/>
          </a:schemeClr>
        </a:solidFill>
        <a:ln>
          <a:noFill/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4EDED467-4F5E-432A-85E5-B0F91BBA8409}" type="sibTrans" cxnId="{F74F376C-43C8-4C44-A82E-6A019F860287}">
      <dgm:prSet/>
      <dgm:spPr/>
      <dgm:t>
        <a:bodyPr/>
        <a:lstStyle/>
        <a:p>
          <a:endParaRPr lang="es-ES" sz="2000" b="1">
            <a:latin typeface="Arial" pitchFamily="34" charset="0"/>
            <a:cs typeface="Arial" pitchFamily="34" charset="0"/>
          </a:endParaRPr>
        </a:p>
      </dgm:t>
    </dgm:pt>
    <dgm:pt modelId="{6165C9D4-9116-41C8-9C0E-8A7A6B92B13B}" type="pres">
      <dgm:prSet presAssocID="{2448CB53-EB8C-492E-ACC0-12FEDCED68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4EB18B-1732-4F30-937C-779530B29452}" type="pres">
      <dgm:prSet presAssocID="{4D221EA4-2804-4C76-A065-7CA6ABD7DEE1}" presName="centerShape" presStyleLbl="node0" presStyleIdx="0" presStyleCnt="1"/>
      <dgm:spPr/>
      <dgm:t>
        <a:bodyPr/>
        <a:lstStyle/>
        <a:p>
          <a:endParaRPr lang="es-ES"/>
        </a:p>
      </dgm:t>
    </dgm:pt>
    <dgm:pt modelId="{1BB2DAFA-5B02-459E-A81D-D7221427F28A}" type="pres">
      <dgm:prSet presAssocID="{9462D2E1-943C-438A-B719-99201199C8BB}" presName="parTrans" presStyleLbl="bgSibTrans2D1" presStyleIdx="0" presStyleCnt="7"/>
      <dgm:spPr/>
      <dgm:t>
        <a:bodyPr/>
        <a:lstStyle/>
        <a:p>
          <a:endParaRPr lang="es-ES"/>
        </a:p>
      </dgm:t>
    </dgm:pt>
    <dgm:pt modelId="{210B52C1-E7E5-42B1-936F-D1EA38DD58DC}" type="pres">
      <dgm:prSet presAssocID="{1F636E71-EB25-412A-9A14-F135F3EDA25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5C7503-F193-48EE-A1D7-DE0D862A8588}" type="pres">
      <dgm:prSet presAssocID="{F797EE3D-0E08-42F2-BF81-BE22BD938E03}" presName="parTrans" presStyleLbl="bgSibTrans2D1" presStyleIdx="1" presStyleCnt="7"/>
      <dgm:spPr/>
      <dgm:t>
        <a:bodyPr/>
        <a:lstStyle/>
        <a:p>
          <a:endParaRPr lang="es-ES"/>
        </a:p>
      </dgm:t>
    </dgm:pt>
    <dgm:pt modelId="{2AE952CD-CAED-4A6B-B524-5859AA0073A2}" type="pres">
      <dgm:prSet presAssocID="{C1FBFE63-C299-4654-8EEA-85B7CD05163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45916D-8D48-4E5E-9F90-964A3B913C97}" type="pres">
      <dgm:prSet presAssocID="{C6161FEE-D41C-4304-A2C1-2CC8CE564E5E}" presName="parTrans" presStyleLbl="bgSibTrans2D1" presStyleIdx="2" presStyleCnt="7"/>
      <dgm:spPr/>
      <dgm:t>
        <a:bodyPr/>
        <a:lstStyle/>
        <a:p>
          <a:endParaRPr lang="es-ES"/>
        </a:p>
      </dgm:t>
    </dgm:pt>
    <dgm:pt modelId="{992B84EB-5A89-4820-AB89-DB467FDD0276}" type="pres">
      <dgm:prSet presAssocID="{C2EA6610-1210-46E6-AE70-45F7C23F449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EECAD1-7AB5-4EFD-B071-9FBEB5285C3E}" type="pres">
      <dgm:prSet presAssocID="{50A2764E-051A-441B-A1E2-AE7D5913EAAC}" presName="parTrans" presStyleLbl="bgSibTrans2D1" presStyleIdx="3" presStyleCnt="7"/>
      <dgm:spPr/>
      <dgm:t>
        <a:bodyPr/>
        <a:lstStyle/>
        <a:p>
          <a:endParaRPr lang="es-ES"/>
        </a:p>
      </dgm:t>
    </dgm:pt>
    <dgm:pt modelId="{EE9100B1-7097-453F-8352-1293806A4E05}" type="pres">
      <dgm:prSet presAssocID="{E4081387-57B6-4A45-BCD8-859A560BC4F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58F071-64B8-4040-865A-6C158EB0CE0A}" type="pres">
      <dgm:prSet presAssocID="{63D36F33-BCD4-4DFA-8B4E-F252432EBC84}" presName="parTrans" presStyleLbl="bgSibTrans2D1" presStyleIdx="4" presStyleCnt="7"/>
      <dgm:spPr/>
      <dgm:t>
        <a:bodyPr/>
        <a:lstStyle/>
        <a:p>
          <a:endParaRPr lang="es-ES"/>
        </a:p>
      </dgm:t>
    </dgm:pt>
    <dgm:pt modelId="{1D4C3F40-9181-460F-AD65-6C7D167A1DAA}" type="pres">
      <dgm:prSet presAssocID="{4F7B9A05-4672-44AD-AA76-35C8D1D5CBB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ADDA40-44A2-4F26-8D8A-C0CE9E3190DC}" type="pres">
      <dgm:prSet presAssocID="{B98023CE-8F74-4EC6-A091-80E87C2E60C1}" presName="parTrans" presStyleLbl="bgSibTrans2D1" presStyleIdx="5" presStyleCnt="7"/>
      <dgm:spPr/>
      <dgm:t>
        <a:bodyPr/>
        <a:lstStyle/>
        <a:p>
          <a:endParaRPr lang="es-ES"/>
        </a:p>
      </dgm:t>
    </dgm:pt>
    <dgm:pt modelId="{B2A0DAE1-E49A-428F-B81C-CDF017AFCBDB}" type="pres">
      <dgm:prSet presAssocID="{38BECB19-3E32-4B62-9E4D-71F24AFD42B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98A04-05C8-4322-9D42-FC808E3B7C65}" type="pres">
      <dgm:prSet presAssocID="{89037C94-C87B-4DA5-B09E-DC46B6D625D1}" presName="parTrans" presStyleLbl="bgSibTrans2D1" presStyleIdx="6" presStyleCnt="7"/>
      <dgm:spPr/>
      <dgm:t>
        <a:bodyPr/>
        <a:lstStyle/>
        <a:p>
          <a:endParaRPr lang="es-ES"/>
        </a:p>
      </dgm:t>
    </dgm:pt>
    <dgm:pt modelId="{930A6B2E-D26A-445B-91F3-93632697D0F5}" type="pres">
      <dgm:prSet presAssocID="{CAE0EBE1-D327-4073-94C0-8E84BEDC259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8AB6FD-A301-4B0D-8DA6-EE109343DAC4}" type="presOf" srcId="{CAE0EBE1-D327-4073-94C0-8E84BEDC2595}" destId="{930A6B2E-D26A-445B-91F3-93632697D0F5}" srcOrd="0" destOrd="0" presId="urn:microsoft.com/office/officeart/2005/8/layout/radial4"/>
    <dgm:cxn modelId="{049E7DA7-DE40-4504-A07E-EE14701E029B}" type="presOf" srcId="{C2EA6610-1210-46E6-AE70-45F7C23F449D}" destId="{992B84EB-5A89-4820-AB89-DB467FDD0276}" srcOrd="0" destOrd="0" presId="urn:microsoft.com/office/officeart/2005/8/layout/radial4"/>
    <dgm:cxn modelId="{8E3C55D0-81FB-47BC-BEBD-CA4A4E8A9B46}" type="presOf" srcId="{E4081387-57B6-4A45-BCD8-859A560BC4F5}" destId="{EE9100B1-7097-453F-8352-1293806A4E05}" srcOrd="0" destOrd="0" presId="urn:microsoft.com/office/officeart/2005/8/layout/radial4"/>
    <dgm:cxn modelId="{B70CB28C-6B45-4B43-88C9-0A1E7A3E9460}" type="presOf" srcId="{4F7B9A05-4672-44AD-AA76-35C8D1D5CBB0}" destId="{1D4C3F40-9181-460F-AD65-6C7D167A1DAA}" srcOrd="0" destOrd="0" presId="urn:microsoft.com/office/officeart/2005/8/layout/radial4"/>
    <dgm:cxn modelId="{36AEDD8A-91AD-4354-A85D-B9DBD09404EF}" type="presOf" srcId="{C6161FEE-D41C-4304-A2C1-2CC8CE564E5E}" destId="{9545916D-8D48-4E5E-9F90-964A3B913C97}" srcOrd="0" destOrd="0" presId="urn:microsoft.com/office/officeart/2005/8/layout/radial4"/>
    <dgm:cxn modelId="{25B5F393-FF47-4116-9380-39F933404574}" type="presOf" srcId="{B98023CE-8F74-4EC6-A091-80E87C2E60C1}" destId="{53ADDA40-44A2-4F26-8D8A-C0CE9E3190DC}" srcOrd="0" destOrd="0" presId="urn:microsoft.com/office/officeart/2005/8/layout/radial4"/>
    <dgm:cxn modelId="{161CAB9C-66C6-49B5-BE73-F025C450BBE0}" srcId="{4D221EA4-2804-4C76-A065-7CA6ABD7DEE1}" destId="{38BECB19-3E32-4B62-9E4D-71F24AFD42BA}" srcOrd="5" destOrd="0" parTransId="{B98023CE-8F74-4EC6-A091-80E87C2E60C1}" sibTransId="{72162F20-ADF5-49DC-B161-5D71AEFB9A91}"/>
    <dgm:cxn modelId="{5033AB65-EDA2-4CCA-862C-9D5D45D086C2}" type="presOf" srcId="{1F636E71-EB25-412A-9A14-F135F3EDA256}" destId="{210B52C1-E7E5-42B1-936F-D1EA38DD58DC}" srcOrd="0" destOrd="0" presId="urn:microsoft.com/office/officeart/2005/8/layout/radial4"/>
    <dgm:cxn modelId="{F75774C3-7A52-4CB1-9E1C-7457EEB8BA8B}" srcId="{4D221EA4-2804-4C76-A065-7CA6ABD7DEE1}" destId="{1F636E71-EB25-412A-9A14-F135F3EDA256}" srcOrd="0" destOrd="0" parTransId="{9462D2E1-943C-438A-B719-99201199C8BB}" sibTransId="{61C5AF18-2E99-4112-AE2D-D2A2EBB4C480}"/>
    <dgm:cxn modelId="{358D7A9F-2F76-4643-88F4-F9FE41CD1765}" type="presOf" srcId="{89037C94-C87B-4DA5-B09E-DC46B6D625D1}" destId="{00698A04-05C8-4322-9D42-FC808E3B7C65}" srcOrd="0" destOrd="0" presId="urn:microsoft.com/office/officeart/2005/8/layout/radial4"/>
    <dgm:cxn modelId="{F74F376C-43C8-4C44-A82E-6A019F860287}" srcId="{4D221EA4-2804-4C76-A065-7CA6ABD7DEE1}" destId="{CAE0EBE1-D327-4073-94C0-8E84BEDC2595}" srcOrd="6" destOrd="0" parTransId="{89037C94-C87B-4DA5-B09E-DC46B6D625D1}" sibTransId="{4EDED467-4F5E-432A-85E5-B0F91BBA8409}"/>
    <dgm:cxn modelId="{8BABC71C-8E22-4844-9087-06911E7C1B1B}" srcId="{2448CB53-EB8C-492E-ACC0-12FEDCED68C8}" destId="{4D221EA4-2804-4C76-A065-7CA6ABD7DEE1}" srcOrd="0" destOrd="0" parTransId="{3864DCF9-26C9-4D5F-9E40-565B2F80F0E9}" sibTransId="{9ABB3B9C-D8A6-4C7D-AB92-71F20DF38D63}"/>
    <dgm:cxn modelId="{40A25FF7-6FE2-49E6-95EC-E9C81FA18B00}" type="presOf" srcId="{38BECB19-3E32-4B62-9E4D-71F24AFD42BA}" destId="{B2A0DAE1-E49A-428F-B81C-CDF017AFCBDB}" srcOrd="0" destOrd="0" presId="urn:microsoft.com/office/officeart/2005/8/layout/radial4"/>
    <dgm:cxn modelId="{1ED7EF0A-F310-41AB-874B-52E83EB1CF97}" type="presOf" srcId="{C1FBFE63-C299-4654-8EEA-85B7CD051633}" destId="{2AE952CD-CAED-4A6B-B524-5859AA0073A2}" srcOrd="0" destOrd="0" presId="urn:microsoft.com/office/officeart/2005/8/layout/radial4"/>
    <dgm:cxn modelId="{356FEBAE-3748-45BA-B9CF-17AE194674F0}" srcId="{4D221EA4-2804-4C76-A065-7CA6ABD7DEE1}" destId="{C2EA6610-1210-46E6-AE70-45F7C23F449D}" srcOrd="2" destOrd="0" parTransId="{C6161FEE-D41C-4304-A2C1-2CC8CE564E5E}" sibTransId="{08C900A7-4642-4590-A6F8-F6E85C8D2972}"/>
    <dgm:cxn modelId="{510E777C-80DC-4FC4-8AE7-5A263B7F0ADF}" srcId="{4D221EA4-2804-4C76-A065-7CA6ABD7DEE1}" destId="{C1FBFE63-C299-4654-8EEA-85B7CD051633}" srcOrd="1" destOrd="0" parTransId="{F797EE3D-0E08-42F2-BF81-BE22BD938E03}" sibTransId="{0EE05273-EE35-4A91-92CC-5DE2EC14671D}"/>
    <dgm:cxn modelId="{768ED332-33AE-466C-BF9D-8BF663859B04}" type="presOf" srcId="{F797EE3D-0E08-42F2-BF81-BE22BD938E03}" destId="{B85C7503-F193-48EE-A1D7-DE0D862A8588}" srcOrd="0" destOrd="0" presId="urn:microsoft.com/office/officeart/2005/8/layout/radial4"/>
    <dgm:cxn modelId="{65406837-6FE1-40AF-BF85-789DB7BCC573}" type="presOf" srcId="{50A2764E-051A-441B-A1E2-AE7D5913EAAC}" destId="{8CEECAD1-7AB5-4EFD-B071-9FBEB5285C3E}" srcOrd="0" destOrd="0" presId="urn:microsoft.com/office/officeart/2005/8/layout/radial4"/>
    <dgm:cxn modelId="{60F74779-A7F9-4A15-8AAC-5A3432D42588}" srcId="{4D221EA4-2804-4C76-A065-7CA6ABD7DEE1}" destId="{E4081387-57B6-4A45-BCD8-859A560BC4F5}" srcOrd="3" destOrd="0" parTransId="{50A2764E-051A-441B-A1E2-AE7D5913EAAC}" sibTransId="{CB87EBB2-737A-46DA-BD59-95E7608EEC5A}"/>
    <dgm:cxn modelId="{72EB328E-B76B-4375-A036-FB2459254444}" type="presOf" srcId="{63D36F33-BCD4-4DFA-8B4E-F252432EBC84}" destId="{4658F071-64B8-4040-865A-6C158EB0CE0A}" srcOrd="0" destOrd="0" presId="urn:microsoft.com/office/officeart/2005/8/layout/radial4"/>
    <dgm:cxn modelId="{93A57130-741E-417E-8524-CF125EDEC77F}" srcId="{4D221EA4-2804-4C76-A065-7CA6ABD7DEE1}" destId="{4F7B9A05-4672-44AD-AA76-35C8D1D5CBB0}" srcOrd="4" destOrd="0" parTransId="{63D36F33-BCD4-4DFA-8B4E-F252432EBC84}" sibTransId="{E648C0CC-9902-42E2-A7B5-539F99C6B23A}"/>
    <dgm:cxn modelId="{8F85201A-91E1-4042-9553-1F5BE8D6240A}" type="presOf" srcId="{4D221EA4-2804-4C76-A065-7CA6ABD7DEE1}" destId="{E44EB18B-1732-4F30-937C-779530B29452}" srcOrd="0" destOrd="0" presId="urn:microsoft.com/office/officeart/2005/8/layout/radial4"/>
    <dgm:cxn modelId="{C803F912-1DCD-4F74-ADEF-43C1359C0A77}" type="presOf" srcId="{9462D2E1-943C-438A-B719-99201199C8BB}" destId="{1BB2DAFA-5B02-459E-A81D-D7221427F28A}" srcOrd="0" destOrd="0" presId="urn:microsoft.com/office/officeart/2005/8/layout/radial4"/>
    <dgm:cxn modelId="{7E264FEF-9CE4-47E6-AD49-B9C1039BBB51}" type="presOf" srcId="{2448CB53-EB8C-492E-ACC0-12FEDCED68C8}" destId="{6165C9D4-9116-41C8-9C0E-8A7A6B92B13B}" srcOrd="0" destOrd="0" presId="urn:microsoft.com/office/officeart/2005/8/layout/radial4"/>
    <dgm:cxn modelId="{6D2038E0-E7CB-4336-8188-8E1E13D0B25E}" type="presParOf" srcId="{6165C9D4-9116-41C8-9C0E-8A7A6B92B13B}" destId="{E44EB18B-1732-4F30-937C-779530B29452}" srcOrd="0" destOrd="0" presId="urn:microsoft.com/office/officeart/2005/8/layout/radial4"/>
    <dgm:cxn modelId="{C307F91C-5B32-4EED-999F-16E18D07870D}" type="presParOf" srcId="{6165C9D4-9116-41C8-9C0E-8A7A6B92B13B}" destId="{1BB2DAFA-5B02-459E-A81D-D7221427F28A}" srcOrd="1" destOrd="0" presId="urn:microsoft.com/office/officeart/2005/8/layout/radial4"/>
    <dgm:cxn modelId="{C13E222F-01C4-4E68-BF1D-5B20AD9BE402}" type="presParOf" srcId="{6165C9D4-9116-41C8-9C0E-8A7A6B92B13B}" destId="{210B52C1-E7E5-42B1-936F-D1EA38DD58DC}" srcOrd="2" destOrd="0" presId="urn:microsoft.com/office/officeart/2005/8/layout/radial4"/>
    <dgm:cxn modelId="{3307BA29-67F8-4EB5-B0D8-5ADC0FA1D9B4}" type="presParOf" srcId="{6165C9D4-9116-41C8-9C0E-8A7A6B92B13B}" destId="{B85C7503-F193-48EE-A1D7-DE0D862A8588}" srcOrd="3" destOrd="0" presId="urn:microsoft.com/office/officeart/2005/8/layout/radial4"/>
    <dgm:cxn modelId="{27F990C7-853E-4792-8F47-8A9829BD31C3}" type="presParOf" srcId="{6165C9D4-9116-41C8-9C0E-8A7A6B92B13B}" destId="{2AE952CD-CAED-4A6B-B524-5859AA0073A2}" srcOrd="4" destOrd="0" presId="urn:microsoft.com/office/officeart/2005/8/layout/radial4"/>
    <dgm:cxn modelId="{9FC9DF73-1CDC-45B9-9B94-FBBD8233C130}" type="presParOf" srcId="{6165C9D4-9116-41C8-9C0E-8A7A6B92B13B}" destId="{9545916D-8D48-4E5E-9F90-964A3B913C97}" srcOrd="5" destOrd="0" presId="urn:microsoft.com/office/officeart/2005/8/layout/radial4"/>
    <dgm:cxn modelId="{EF5811C5-49FC-43C4-9DFA-E30852E03CE7}" type="presParOf" srcId="{6165C9D4-9116-41C8-9C0E-8A7A6B92B13B}" destId="{992B84EB-5A89-4820-AB89-DB467FDD0276}" srcOrd="6" destOrd="0" presId="urn:microsoft.com/office/officeart/2005/8/layout/radial4"/>
    <dgm:cxn modelId="{97140712-0621-496F-BF7E-EF1E9C9AD87E}" type="presParOf" srcId="{6165C9D4-9116-41C8-9C0E-8A7A6B92B13B}" destId="{8CEECAD1-7AB5-4EFD-B071-9FBEB5285C3E}" srcOrd="7" destOrd="0" presId="urn:microsoft.com/office/officeart/2005/8/layout/radial4"/>
    <dgm:cxn modelId="{6A74E2D6-479A-4D46-83AA-E907F50F3FB0}" type="presParOf" srcId="{6165C9D4-9116-41C8-9C0E-8A7A6B92B13B}" destId="{EE9100B1-7097-453F-8352-1293806A4E05}" srcOrd="8" destOrd="0" presId="urn:microsoft.com/office/officeart/2005/8/layout/radial4"/>
    <dgm:cxn modelId="{22D0AD2B-448E-4438-84C2-0CEDD184B023}" type="presParOf" srcId="{6165C9D4-9116-41C8-9C0E-8A7A6B92B13B}" destId="{4658F071-64B8-4040-865A-6C158EB0CE0A}" srcOrd="9" destOrd="0" presId="urn:microsoft.com/office/officeart/2005/8/layout/radial4"/>
    <dgm:cxn modelId="{D1DD772E-0C24-48BD-93CA-A38611F982F2}" type="presParOf" srcId="{6165C9D4-9116-41C8-9C0E-8A7A6B92B13B}" destId="{1D4C3F40-9181-460F-AD65-6C7D167A1DAA}" srcOrd="10" destOrd="0" presId="urn:microsoft.com/office/officeart/2005/8/layout/radial4"/>
    <dgm:cxn modelId="{ACABD20B-9BCA-405A-82EC-831EB1D81C6E}" type="presParOf" srcId="{6165C9D4-9116-41C8-9C0E-8A7A6B92B13B}" destId="{53ADDA40-44A2-4F26-8D8A-C0CE9E3190DC}" srcOrd="11" destOrd="0" presId="urn:microsoft.com/office/officeart/2005/8/layout/radial4"/>
    <dgm:cxn modelId="{CE378084-C446-496A-B267-93D4D44D5266}" type="presParOf" srcId="{6165C9D4-9116-41C8-9C0E-8A7A6B92B13B}" destId="{B2A0DAE1-E49A-428F-B81C-CDF017AFCBDB}" srcOrd="12" destOrd="0" presId="urn:microsoft.com/office/officeart/2005/8/layout/radial4"/>
    <dgm:cxn modelId="{DDB7FD7C-F5C4-4F6B-A02D-08C45D8EAE74}" type="presParOf" srcId="{6165C9D4-9116-41C8-9C0E-8A7A6B92B13B}" destId="{00698A04-05C8-4322-9D42-FC808E3B7C65}" srcOrd="13" destOrd="0" presId="urn:microsoft.com/office/officeart/2005/8/layout/radial4"/>
    <dgm:cxn modelId="{E8D8E4BF-C292-49EF-BDBE-1CE37101A632}" type="presParOf" srcId="{6165C9D4-9116-41C8-9C0E-8A7A6B92B13B}" destId="{930A6B2E-D26A-445B-91F3-93632697D0F5}" srcOrd="14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EB18B-1732-4F30-937C-779530B29452}">
      <dsp:nvSpPr>
        <dsp:cNvPr id="0" name=""/>
        <dsp:cNvSpPr/>
      </dsp:nvSpPr>
      <dsp:spPr>
        <a:xfrm>
          <a:off x="3089588" y="3061799"/>
          <a:ext cx="2036192" cy="2036192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PRINCIPIOS Y VALORES</a:t>
          </a:r>
          <a:endParaRPr lang="es-ES" sz="1600" b="1" kern="1200" dirty="0">
            <a:solidFill>
              <a:schemeClr val="accent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387781" y="3359992"/>
        <a:ext cx="1439806" cy="1439806"/>
      </dsp:txXfrm>
    </dsp:sp>
    <dsp:sp modelId="{1BB2DAFA-5B02-459E-A81D-D7221427F28A}">
      <dsp:nvSpPr>
        <dsp:cNvPr id="0" name=""/>
        <dsp:cNvSpPr/>
      </dsp:nvSpPr>
      <dsp:spPr>
        <a:xfrm rot="10800000">
          <a:off x="714905" y="3789738"/>
          <a:ext cx="2244076" cy="580314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0B52C1-E7E5-42B1-936F-D1EA38DD58DC}">
      <dsp:nvSpPr>
        <dsp:cNvPr id="0" name=""/>
        <dsp:cNvSpPr/>
      </dsp:nvSpPr>
      <dsp:spPr>
        <a:xfrm>
          <a:off x="2237" y="3509761"/>
          <a:ext cx="1425334" cy="114026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rgbClr val="B989BD"/>
              </a:solidFill>
              <a:latin typeface="Arial" pitchFamily="34" charset="0"/>
              <a:cs typeface="Arial" pitchFamily="34" charset="0"/>
            </a:rPr>
            <a:t>MEJORA CONTÍNUA</a:t>
          </a:r>
          <a:endParaRPr lang="es-ES" sz="1050" b="1" kern="1200" dirty="0">
            <a:solidFill>
              <a:srgbClr val="B989BD"/>
            </a:solidFill>
            <a:latin typeface="Arial" pitchFamily="34" charset="0"/>
            <a:cs typeface="Arial" pitchFamily="34" charset="0"/>
          </a:endParaRPr>
        </a:p>
      </dsp:txBody>
      <dsp:txXfrm>
        <a:off x="35634" y="3543158"/>
        <a:ext cx="1358540" cy="1073473"/>
      </dsp:txXfrm>
    </dsp:sp>
    <dsp:sp modelId="{B85C7503-F193-48EE-A1D7-DE0D862A8588}">
      <dsp:nvSpPr>
        <dsp:cNvPr id="0" name=""/>
        <dsp:cNvSpPr/>
      </dsp:nvSpPr>
      <dsp:spPr>
        <a:xfrm rot="12600000">
          <a:off x="1019126" y="2654367"/>
          <a:ext cx="2244076" cy="580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E952CD-CAED-4A6B-B524-5859AA0073A2}">
      <dsp:nvSpPr>
        <dsp:cNvPr id="0" name=""/>
        <dsp:cNvSpPr/>
      </dsp:nvSpPr>
      <dsp:spPr>
        <a:xfrm>
          <a:off x="456784" y="1813372"/>
          <a:ext cx="1425334" cy="114026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rgbClr val="B989BD"/>
              </a:solidFill>
              <a:latin typeface="Arial" pitchFamily="34" charset="0"/>
              <a:cs typeface="Arial" pitchFamily="34" charset="0"/>
            </a:rPr>
            <a:t>TRABAJO EN EQUIPO</a:t>
          </a:r>
          <a:endParaRPr lang="es-ES" sz="1050" b="1" kern="1200" dirty="0">
            <a:solidFill>
              <a:srgbClr val="B989BD"/>
            </a:solidFill>
            <a:latin typeface="Arial" pitchFamily="34" charset="0"/>
            <a:cs typeface="Arial" pitchFamily="34" charset="0"/>
          </a:endParaRPr>
        </a:p>
      </dsp:txBody>
      <dsp:txXfrm>
        <a:off x="490181" y="1846769"/>
        <a:ext cx="1358540" cy="1073473"/>
      </dsp:txXfrm>
    </dsp:sp>
    <dsp:sp modelId="{9545916D-8D48-4E5E-9F90-964A3B913C97}">
      <dsp:nvSpPr>
        <dsp:cNvPr id="0" name=""/>
        <dsp:cNvSpPr/>
      </dsp:nvSpPr>
      <dsp:spPr>
        <a:xfrm rot="14400000">
          <a:off x="1850276" y="1823218"/>
          <a:ext cx="2244076" cy="580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2B84EB-5A89-4820-AB89-DB467FDD0276}">
      <dsp:nvSpPr>
        <dsp:cNvPr id="0" name=""/>
        <dsp:cNvSpPr/>
      </dsp:nvSpPr>
      <dsp:spPr>
        <a:xfrm>
          <a:off x="1698627" y="571528"/>
          <a:ext cx="1425334" cy="114026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rgbClr val="B989BD"/>
              </a:solidFill>
              <a:latin typeface="Arial" pitchFamily="34" charset="0"/>
              <a:cs typeface="Arial" pitchFamily="34" charset="0"/>
            </a:rPr>
            <a:t>ATENCIÓN PERSONALIZADA</a:t>
          </a:r>
          <a:endParaRPr lang="es-ES" sz="1050" b="1" kern="1200" dirty="0">
            <a:solidFill>
              <a:srgbClr val="B989BD"/>
            </a:solidFill>
            <a:latin typeface="Arial" pitchFamily="34" charset="0"/>
            <a:cs typeface="Arial" pitchFamily="34" charset="0"/>
          </a:endParaRPr>
        </a:p>
      </dsp:txBody>
      <dsp:txXfrm>
        <a:off x="1732024" y="604925"/>
        <a:ext cx="1358540" cy="1073473"/>
      </dsp:txXfrm>
    </dsp:sp>
    <dsp:sp modelId="{8CEECAD1-7AB5-4EFD-B071-9FBEB5285C3E}">
      <dsp:nvSpPr>
        <dsp:cNvPr id="0" name=""/>
        <dsp:cNvSpPr/>
      </dsp:nvSpPr>
      <dsp:spPr>
        <a:xfrm rot="16200000">
          <a:off x="2985646" y="1518996"/>
          <a:ext cx="2244076" cy="580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9100B1-7097-453F-8352-1293806A4E05}">
      <dsp:nvSpPr>
        <dsp:cNvPr id="0" name=""/>
        <dsp:cNvSpPr/>
      </dsp:nvSpPr>
      <dsp:spPr>
        <a:xfrm>
          <a:off x="3395017" y="116982"/>
          <a:ext cx="1425334" cy="114026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rgbClr val="B989BD"/>
              </a:solidFill>
              <a:latin typeface="Arial" pitchFamily="34" charset="0"/>
              <a:cs typeface="Arial" pitchFamily="34" charset="0"/>
            </a:rPr>
            <a:t>RESPETO</a:t>
          </a:r>
        </a:p>
      </dsp:txBody>
      <dsp:txXfrm>
        <a:off x="3428414" y="150379"/>
        <a:ext cx="1358540" cy="1073473"/>
      </dsp:txXfrm>
    </dsp:sp>
    <dsp:sp modelId="{4658F071-64B8-4040-865A-6C158EB0CE0A}">
      <dsp:nvSpPr>
        <dsp:cNvPr id="0" name=""/>
        <dsp:cNvSpPr/>
      </dsp:nvSpPr>
      <dsp:spPr>
        <a:xfrm rot="18000000">
          <a:off x="4121017" y="1823218"/>
          <a:ext cx="2244076" cy="580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4C3F40-9181-460F-AD65-6C7D167A1DAA}">
      <dsp:nvSpPr>
        <dsp:cNvPr id="0" name=""/>
        <dsp:cNvSpPr/>
      </dsp:nvSpPr>
      <dsp:spPr>
        <a:xfrm>
          <a:off x="5091407" y="571528"/>
          <a:ext cx="1425334" cy="11402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IGUALDAD</a:t>
          </a:r>
          <a:endParaRPr lang="es-ES" sz="105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5124804" y="604925"/>
        <a:ext cx="1358540" cy="1073473"/>
      </dsp:txXfrm>
    </dsp:sp>
    <dsp:sp modelId="{53ADDA40-44A2-4F26-8D8A-C0CE9E3190DC}">
      <dsp:nvSpPr>
        <dsp:cNvPr id="0" name=""/>
        <dsp:cNvSpPr/>
      </dsp:nvSpPr>
      <dsp:spPr>
        <a:xfrm rot="19800000">
          <a:off x="4952167" y="2654367"/>
          <a:ext cx="2244076" cy="580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A0DAE1-E49A-428F-B81C-CDF017AFCBDB}">
      <dsp:nvSpPr>
        <dsp:cNvPr id="0" name=""/>
        <dsp:cNvSpPr/>
      </dsp:nvSpPr>
      <dsp:spPr>
        <a:xfrm>
          <a:off x="6333251" y="1813372"/>
          <a:ext cx="1425334" cy="11402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RESPONSABILIDAD</a:t>
          </a:r>
          <a:endParaRPr lang="es-ES" sz="9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366648" y="1846769"/>
        <a:ext cx="1358540" cy="1073473"/>
      </dsp:txXfrm>
    </dsp:sp>
    <dsp:sp modelId="{00698A04-05C8-4322-9D42-FC808E3B7C65}">
      <dsp:nvSpPr>
        <dsp:cNvPr id="0" name=""/>
        <dsp:cNvSpPr/>
      </dsp:nvSpPr>
      <dsp:spPr>
        <a:xfrm>
          <a:off x="5256388" y="3789738"/>
          <a:ext cx="2244076" cy="58031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0A6B2E-D26A-445B-91F3-93632697D0F5}">
      <dsp:nvSpPr>
        <dsp:cNvPr id="0" name=""/>
        <dsp:cNvSpPr/>
      </dsp:nvSpPr>
      <dsp:spPr>
        <a:xfrm>
          <a:off x="6787797" y="3509761"/>
          <a:ext cx="1425334" cy="114026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2700">
          <a:bevelT w="31750" h="12700"/>
          <a:contourClr>
            <a:scrgbClr r="0" g="0" b="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PUNTUALIDAD</a:t>
          </a:r>
          <a:endParaRPr lang="es-ES" sz="105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6821194" y="3543158"/>
        <a:ext cx="1358540" cy="1073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802AA-B3C6-443D-9825-67A038CDB12C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14646-9811-4F54-A76D-FAD1DB8982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74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4646-9811-4F54-A76D-FAD1DB89823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68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4646-9811-4F54-A76D-FAD1DB89823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01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14646-9811-4F54-A76D-FAD1DB898233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70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A6DD2F-B5C3-4C15-827E-D7E17D9341B7}" type="datetimeFigureOut">
              <a:rPr lang="es-ES" smtClean="0"/>
              <a:t>12/04/2012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DAF26B7-5F9C-4E14-8B3E-B1245FD1073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1106" y="2966968"/>
            <a:ext cx="7416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555750" algn="l"/>
              </a:tabLs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“POSICIONAMIENTO DE UNA MARCA ARTESANAL CON CALIDAD, SERVICIO Y RENTABILIDAD EN EL MERCADO DE CALZADO FEMENINO EN LA CIUDAD DE QUITO CASO </a:t>
            </a:r>
            <a:r>
              <a:rPr lang="es-ES" sz="2000" b="1" dirty="0">
                <a:cs typeface="Times New Roman" pitchFamily="18" charset="0"/>
              </a:rPr>
              <a:t>APLICATIVO</a:t>
            </a:r>
            <a:r>
              <a:rPr lang="es-ES" sz="2000" b="1" dirty="0" smtClean="0">
                <a:cs typeface="Times New Roman" pitchFamily="18" charset="0"/>
              </a:rPr>
              <a:t>”. 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“CALZADO BALDEÓN”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" y="42860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ESCUELA</a:t>
            </a:r>
            <a:r>
              <a:rPr lang="es-ES" sz="3600" b="1" dirty="0" smtClean="0">
                <a:latin typeface="Impact" pitchFamily="34" charset="0"/>
              </a:rPr>
              <a:t> </a:t>
            </a:r>
            <a:r>
              <a:rPr lang="es-ES" sz="3600" b="1" dirty="0" smtClean="0"/>
              <a:t>POLITÉCNICA DEL EJÉRCITO</a:t>
            </a:r>
            <a:endParaRPr lang="es-ES" sz="36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86916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MARIA FERNANDA GALLEGOS BALDEÓN</a:t>
            </a:r>
            <a:endParaRPr kumimoji="0" lang="es-ES" sz="105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Tesis presentada como requisito previo a la obtención del grado de:</a:t>
            </a:r>
            <a:endParaRPr kumimoji="0" lang="es-ES" sz="105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INGENIERA EN MERCADOTECNIA</a:t>
            </a:r>
            <a:endParaRPr kumimoji="0" lang="es-ES" sz="105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 smtClean="0"/>
              <a:t>Sangolquí</a:t>
            </a:r>
            <a:r>
              <a:rPr lang="es-ES" sz="2400" b="1" i="1" dirty="0" smtClean="0"/>
              <a:t>,2012</a:t>
            </a:r>
            <a:r>
              <a:rPr lang="es-ES" sz="2400" b="1" dirty="0" smtClean="0"/>
              <a:t> </a:t>
            </a:r>
            <a:endParaRPr kumimoji="0" lang="es-ES" sz="24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n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687" y="1412776"/>
            <a:ext cx="1645920" cy="147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35844"/>
              </p:ext>
            </p:extLst>
          </p:nvPr>
        </p:nvGraphicFramePr>
        <p:xfrm>
          <a:off x="357158" y="1357298"/>
          <a:ext cx="6775974" cy="5105406"/>
        </p:xfrm>
        <a:graphic>
          <a:graphicData uri="http://schemas.openxmlformats.org/drawingml/2006/table">
            <a:tbl>
              <a:tblPr/>
              <a:tblGrid>
                <a:gridCol w="198911"/>
                <a:gridCol w="348095"/>
                <a:gridCol w="1282700"/>
                <a:gridCol w="318259"/>
                <a:gridCol w="1445424"/>
                <a:gridCol w="1445424"/>
                <a:gridCol w="1445424"/>
                <a:gridCol w="291737"/>
              </a:tblGrid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MATRIZ DE LA EVALUACIÓN INTERNA Y EXTERNA (IE)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Puntaje de la Matriz EFI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8241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Sólido                                3.0 a 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Promedio                            2.0 a 2.99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Débil                                           1.0 a 1.99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0076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7361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Puntaje de la matriz de EFE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Alto               3.0 a 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7361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Medio             2.0 a 2.99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73615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Bajo               1.0 a 1.99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120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9197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CUADRANTES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ESTRATEGIA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I, II , 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  CRECER 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Y CONSTRUIR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III, V, VII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CONSERVAR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 MANTENER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5813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VI, VIII, IX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COSECHAR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 ENAJENAR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1209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cxnSp>
        <p:nvCxnSpPr>
          <p:cNvPr id="3" name="4 Conector recto"/>
          <p:cNvCxnSpPr/>
          <p:nvPr/>
        </p:nvCxnSpPr>
        <p:spPr>
          <a:xfrm rot="5400000">
            <a:off x="4238629" y="2976553"/>
            <a:ext cx="666747" cy="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6 Conector recto"/>
          <p:cNvCxnSpPr/>
          <p:nvPr/>
        </p:nvCxnSpPr>
        <p:spPr>
          <a:xfrm flipV="1">
            <a:off x="2000232" y="3286124"/>
            <a:ext cx="2543175" cy="952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0 Elipse"/>
          <p:cNvSpPr/>
          <p:nvPr/>
        </p:nvSpPr>
        <p:spPr>
          <a:xfrm>
            <a:off x="4429124" y="3143248"/>
            <a:ext cx="214314" cy="25003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4168" y="428604"/>
            <a:ext cx="85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Matriz de evaluación interna y externa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365484"/>
            <a:ext cx="76438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Objetivo General</a:t>
            </a:r>
          </a:p>
          <a:p>
            <a:pPr algn="ctr"/>
            <a:endParaRPr lang="es-ES" sz="28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es-ES" sz="2400" dirty="0" smtClean="0"/>
              <a:t>Identificar </a:t>
            </a:r>
            <a:r>
              <a:rPr lang="es-ES" sz="2400" dirty="0"/>
              <a:t>los atributos de mayor valor para el cliente el momento de elegir el calzado</a:t>
            </a:r>
            <a:r>
              <a:rPr lang="es-ES" sz="2400" dirty="0" smtClean="0"/>
              <a:t>, </a:t>
            </a:r>
            <a:r>
              <a:rPr lang="es-ES" sz="2400" dirty="0"/>
              <a:t>que permita conocer las necesidades del mercado, el comportamiento del consumidor, la imagen de </a:t>
            </a:r>
            <a:r>
              <a:rPr lang="es-ES" sz="2400" dirty="0" smtClean="0"/>
              <a:t>marca. 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64168" y="428604"/>
            <a:ext cx="844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Objetivos de la Investigación de Mercados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1571612"/>
            <a:ext cx="87154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C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Objetivos Específicos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ES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Identificar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 perfil del consumidor.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/>
              <a:t>Evaluar </a:t>
            </a:r>
            <a:r>
              <a:rPr lang="es-ES" sz="2400" dirty="0"/>
              <a:t>el servicio actual.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/>
              <a:t>Analizar </a:t>
            </a:r>
            <a:r>
              <a:rPr lang="es-ES" sz="2400" dirty="0"/>
              <a:t>el estilo de vida y los atributos de los consumidores.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Conocer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 posicionamiento actual </a:t>
            </a:r>
            <a:r>
              <a:rPr lang="es-E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“Calzado Baldeón”.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Determinar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si el producto/servicio </a:t>
            </a:r>
            <a:r>
              <a:rPr lang="es-E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es satisfactorio.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/>
              <a:t> </a:t>
            </a:r>
            <a:r>
              <a:rPr lang="es-ES" sz="2400" dirty="0" smtClean="0"/>
              <a:t>Verificar </a:t>
            </a:r>
            <a:r>
              <a:rPr lang="es-ES" sz="2400" dirty="0"/>
              <a:t>si la estrategia de precios aplicada se ajusta a las condiciones y predisposición de pago del cliente.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/>
              <a:t>Establecer </a:t>
            </a:r>
            <a:r>
              <a:rPr lang="es-ES" sz="2400" dirty="0"/>
              <a:t>las formas de comunicación que más se ajustan a las condiciones y comportamientos de los consumidores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64168" y="428604"/>
            <a:ext cx="844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Objetivos de la Investigación de Mercados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4168" y="428604"/>
            <a:ext cx="6793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Tipo de Investigación a seguir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036082" y="1621614"/>
            <a:ext cx="2071702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DISEÑO DE INVESTIGACIÓN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678760" y="2978935"/>
            <a:ext cx="2286016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DISEÑO DE INVESTIGACIÓN EXPLORATORIA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321966" y="2978936"/>
            <a:ext cx="2071702" cy="57150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DISEÑO DE INVESTIGACIÓN CONCLUSIVA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607586" y="4050506"/>
            <a:ext cx="1714512" cy="57150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DISEÑO DE INVESTIGACIÓN DESCRIPTIVA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607850" y="4050506"/>
            <a:ext cx="1428760" cy="57150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DISEÑO CAUSAL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036082" y="4979200"/>
            <a:ext cx="1357322" cy="57150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DISEÑO TRANSVERSAL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607718" y="4979200"/>
            <a:ext cx="1357322" cy="57150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DISEÑO LONGITUDINAL</a:t>
            </a:r>
          </a:p>
        </p:txBody>
      </p:sp>
      <p:cxnSp>
        <p:nvCxnSpPr>
          <p:cNvPr id="12" name="11 Conector angular"/>
          <p:cNvCxnSpPr>
            <a:stCxn id="4" idx="2"/>
            <a:endCxn id="6" idx="0"/>
          </p:cNvCxnSpPr>
          <p:nvPr/>
        </p:nvCxnSpPr>
        <p:spPr>
          <a:xfrm rot="16200000" flipH="1">
            <a:off x="4321966" y="1943085"/>
            <a:ext cx="785818" cy="12858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3" name="12 Conector angular"/>
          <p:cNvCxnSpPr>
            <a:stCxn id="6" idx="2"/>
            <a:endCxn id="8" idx="0"/>
          </p:cNvCxnSpPr>
          <p:nvPr/>
        </p:nvCxnSpPr>
        <p:spPr>
          <a:xfrm rot="16200000" flipH="1">
            <a:off x="5589990" y="3318266"/>
            <a:ext cx="500066" cy="96441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4" name="13 Conector angular"/>
          <p:cNvCxnSpPr>
            <a:stCxn id="6" idx="2"/>
            <a:endCxn id="7" idx="0"/>
          </p:cNvCxnSpPr>
          <p:nvPr/>
        </p:nvCxnSpPr>
        <p:spPr>
          <a:xfrm rot="5400000">
            <a:off x="4661297" y="3353986"/>
            <a:ext cx="500066" cy="8929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5" name="14 Conector angular"/>
          <p:cNvCxnSpPr/>
          <p:nvPr/>
        </p:nvCxnSpPr>
        <p:spPr>
          <a:xfrm rot="5400000">
            <a:off x="3910802" y="4425158"/>
            <a:ext cx="357187" cy="7508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" name="15 Conector angular"/>
          <p:cNvCxnSpPr/>
          <p:nvPr/>
        </p:nvCxnSpPr>
        <p:spPr>
          <a:xfrm rot="16200000" flipH="1">
            <a:off x="4697408" y="4389439"/>
            <a:ext cx="357187" cy="8223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10 Conector angular"/>
          <p:cNvCxnSpPr>
            <a:stCxn id="4" idx="2"/>
          </p:cNvCxnSpPr>
          <p:nvPr/>
        </p:nvCxnSpPr>
        <p:spPr>
          <a:xfrm rot="5400000">
            <a:off x="3053942" y="1960945"/>
            <a:ext cx="785818" cy="1250165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Técnica de Investigación a seguir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210" y="1892248"/>
            <a:ext cx="328200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463" y="1608324"/>
            <a:ext cx="3308844" cy="45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curvada hacia abajo"/>
          <p:cNvSpPr/>
          <p:nvPr/>
        </p:nvSpPr>
        <p:spPr>
          <a:xfrm>
            <a:off x="3071802" y="1357298"/>
            <a:ext cx="1571636" cy="928694"/>
          </a:xfrm>
          <a:prstGeom prst="curvedDownArrow">
            <a:avLst>
              <a:gd name="adj1" fmla="val 25000"/>
              <a:gd name="adj2" fmla="val 69643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640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Tipo y tamaño de la muestra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62706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Elementos de muestreo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14212"/>
              </p:ext>
            </p:extLst>
          </p:nvPr>
        </p:nvGraphicFramePr>
        <p:xfrm>
          <a:off x="500034" y="2214554"/>
          <a:ext cx="8286808" cy="3243058"/>
        </p:xfrm>
        <a:graphic>
          <a:graphicData uri="http://schemas.openxmlformats.org/drawingml/2006/table">
            <a:tbl>
              <a:tblPr/>
              <a:tblGrid>
                <a:gridCol w="2450892"/>
                <a:gridCol w="5835916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Variable</a:t>
                      </a:r>
                      <a:endParaRPr lang="es-ES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Especificación</a:t>
                      </a:r>
                      <a:endParaRPr lang="es-ES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48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Género:</a:t>
                      </a:r>
                      <a:endParaRPr lang="es-ES" sz="1600" b="1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Femenino </a:t>
                      </a:r>
                      <a:endParaRPr lang="es-ES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7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PEA:</a:t>
                      </a:r>
                      <a:endParaRPr lang="es-ES" sz="1600" b="1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Desde los 20 años de edad hasta los 49 años de edad.</a:t>
                      </a:r>
                      <a:endParaRPr lang="es-ES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5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Característica Laboral:</a:t>
                      </a:r>
                      <a:endParaRPr lang="es-ES" sz="1600" b="1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 relación de dependencia – Con negocio propio</a:t>
                      </a:r>
                      <a:endParaRPr lang="es-ES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5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Nivel Socioeconómico:</a:t>
                      </a:r>
                      <a:endParaRPr lang="es-ES" sz="1600" b="1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Medio – Medio Alto</a:t>
                      </a:r>
                      <a:endParaRPr lang="es-ES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5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Ciudad:</a:t>
                      </a:r>
                      <a:endParaRPr lang="es-ES" sz="1600" b="1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Quito</a:t>
                      </a:r>
                      <a:endParaRPr lang="es-ES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5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Lugar:</a:t>
                      </a:r>
                      <a:endParaRPr lang="es-ES" sz="1600" b="1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Puntos de venta Calzado Baldeón, empresas – centros comerciales </a:t>
                      </a:r>
                      <a:endParaRPr lang="es-ES" sz="16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 redondeado"/>
          <p:cNvSpPr/>
          <p:nvPr/>
        </p:nvSpPr>
        <p:spPr>
          <a:xfrm>
            <a:off x="785786" y="3643314"/>
            <a:ext cx="3429024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64168" y="428604"/>
            <a:ext cx="640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Tipo y tamaño de la muestra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62706"/>
            <a:ext cx="3953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Tamaño de la muestra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57158" y="1857364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fórmula usada para determinar el tamaño de la muestra al tratarse de una población infinita (superior a 100.000 elementos) es la siguiente: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00232" y="3854239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i="1" dirty="0" smtClean="0">
                <a:solidFill>
                  <a:schemeClr val="bg1"/>
                </a:solidFill>
              </a:rPr>
              <a:t>Z</a:t>
            </a:r>
            <a:r>
              <a:rPr lang="es-EC" sz="4000" i="1" baseline="30000" dirty="0" smtClean="0">
                <a:solidFill>
                  <a:schemeClr val="bg1"/>
                </a:solidFill>
              </a:rPr>
              <a:t>2</a:t>
            </a:r>
            <a:r>
              <a:rPr lang="es-EC" sz="4000" i="1" dirty="0" smtClean="0">
                <a:solidFill>
                  <a:schemeClr val="bg1"/>
                </a:solidFill>
              </a:rPr>
              <a:t>PQ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285984" y="4640057"/>
            <a:ext cx="714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e</a:t>
            </a:r>
            <a:r>
              <a:rPr kumimoji="0" lang="es-EC" sz="4000" b="0" i="1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2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28662" y="4214818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i="1" dirty="0" smtClean="0">
                <a:solidFill>
                  <a:schemeClr val="bg1"/>
                </a:solidFill>
              </a:rPr>
              <a:t>n =</a:t>
            </a:r>
            <a:endParaRPr lang="es-ES" sz="4000" dirty="0">
              <a:solidFill>
                <a:schemeClr val="bg1"/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785918" y="4572008"/>
            <a:ext cx="178595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4714876" y="2143116"/>
            <a:ext cx="42148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/>
              <a:t>Dónde:</a:t>
            </a:r>
            <a:endParaRPr lang="es-ES" sz="2800" dirty="0"/>
          </a:p>
          <a:p>
            <a:r>
              <a:rPr lang="es-EC" dirty="0"/>
              <a:t> </a:t>
            </a:r>
            <a:endParaRPr lang="es-ES" dirty="0"/>
          </a:p>
          <a:p>
            <a:r>
              <a:rPr lang="es-EC" dirty="0"/>
              <a:t>Nivel de </a:t>
            </a:r>
            <a:r>
              <a:rPr lang="es-EC" dirty="0" smtClean="0"/>
              <a:t>confianza = </a:t>
            </a:r>
            <a:r>
              <a:rPr lang="es-EC" dirty="0"/>
              <a:t>(95</a:t>
            </a:r>
            <a:r>
              <a:rPr lang="es-EC" dirty="0" smtClean="0"/>
              <a:t>%)</a:t>
            </a:r>
          </a:p>
          <a:p>
            <a:r>
              <a:rPr lang="es-EC" dirty="0" smtClean="0"/>
              <a:t>Z = 1.96 (correspondiente al 95%)</a:t>
            </a:r>
            <a:endParaRPr lang="es-ES" dirty="0"/>
          </a:p>
          <a:p>
            <a:r>
              <a:rPr lang="es-EC" dirty="0"/>
              <a:t>Nivel de Significancia </a:t>
            </a:r>
            <a:r>
              <a:rPr lang="es-EC" dirty="0" smtClean="0"/>
              <a:t>e = (0,05</a:t>
            </a:r>
            <a:r>
              <a:rPr lang="es-EC" dirty="0"/>
              <a:t>)</a:t>
            </a:r>
            <a:endParaRPr lang="es-ES" dirty="0"/>
          </a:p>
          <a:p>
            <a:r>
              <a:rPr lang="es-EC" dirty="0"/>
              <a:t>P: Probabilidad de que ocurra el evento </a:t>
            </a:r>
            <a:r>
              <a:rPr lang="es-EC" dirty="0" smtClean="0"/>
              <a:t>= (</a:t>
            </a:r>
            <a:r>
              <a:rPr lang="es-EC" dirty="0"/>
              <a:t>0,70)</a:t>
            </a:r>
            <a:endParaRPr lang="es-ES" dirty="0"/>
          </a:p>
          <a:p>
            <a:r>
              <a:rPr lang="es-EC" dirty="0"/>
              <a:t>Q: Probabilidad de que no ocurra el evento </a:t>
            </a:r>
            <a:r>
              <a:rPr lang="es-EC" dirty="0" smtClean="0"/>
              <a:t>= (</a:t>
            </a:r>
            <a:r>
              <a:rPr lang="es-EC" dirty="0"/>
              <a:t>0,30</a:t>
            </a:r>
            <a:r>
              <a:rPr lang="es-EC" dirty="0" smtClean="0"/>
              <a:t>)</a:t>
            </a:r>
            <a:endParaRPr lang="es-E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4168" y="428604"/>
            <a:ext cx="640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Tipo y tamaño de la muestra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1262706"/>
            <a:ext cx="3953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Tamaño de la muestra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28860" y="2143116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i="1" dirty="0" smtClean="0"/>
              <a:t>3,84 * 0,7 * 0,3</a:t>
            </a:r>
            <a:endParaRPr lang="es-ES" sz="28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776202" y="292893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0,0025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18880" y="250369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i="1" dirty="0" smtClean="0"/>
              <a:t>n =</a:t>
            </a:r>
            <a:endParaRPr lang="es-ES" sz="2800" dirty="0"/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2276136" y="2786058"/>
            <a:ext cx="2786082" cy="33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693986" y="3711363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i="1" dirty="0" smtClean="0"/>
              <a:t>0,81</a:t>
            </a:r>
            <a:endParaRPr lang="es-ES" sz="2800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76136" y="4497181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0,0025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18880" y="407194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i="1" dirty="0" smtClean="0"/>
              <a:t>n =</a:t>
            </a:r>
            <a:endParaRPr lang="es-ES" sz="2800" dirty="0"/>
          </a:p>
        </p:txBody>
      </p:sp>
      <p:cxnSp>
        <p:nvCxnSpPr>
          <p:cNvPr id="18" name="17 Conector recto"/>
          <p:cNvCxnSpPr/>
          <p:nvPr/>
        </p:nvCxnSpPr>
        <p:spPr>
          <a:xfrm flipV="1">
            <a:off x="2276136" y="4357694"/>
            <a:ext cx="178595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276136" y="5406110"/>
            <a:ext cx="2928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800" i="1" dirty="0" smtClean="0">
                <a:latin typeface="Arial" pitchFamily="34" charset="0"/>
              </a:rPr>
              <a:t>322,69 &gt;&gt; 323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418880" y="540611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i="1" dirty="0" smtClean="0"/>
              <a:t>n =</a:t>
            </a:r>
            <a:endParaRPr lang="es-E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Análisis de resultados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62706"/>
            <a:ext cx="719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Datos relevantes – Origen de los clientes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25351" y="2214554"/>
            <a:ext cx="157447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39,94%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01560" y="2954064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25,08%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7703" y="3739882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7,12%</a:t>
            </a:r>
            <a:endParaRPr lang="es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86182" y="4454262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B0F0"/>
                </a:solidFill>
              </a:rPr>
              <a:t>27,86%</a:t>
            </a:r>
            <a:endParaRPr lang="es-ES" sz="3200" b="1" dirty="0">
              <a:solidFill>
                <a:srgbClr val="00B0F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417218" y="2214554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Empresa Privada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432596" y="2954064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Empresa Pública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32596" y="3739882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Contratista</a:t>
            </a:r>
            <a:endParaRPr lang="es-ES" sz="32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432596" y="4487299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B0F0"/>
                </a:solidFill>
              </a:rPr>
              <a:t>Cliente final</a:t>
            </a:r>
            <a:endParaRPr lang="es-ES" sz="3200" b="1" dirty="0">
              <a:solidFill>
                <a:srgbClr val="00B0F0"/>
              </a:solidFill>
            </a:endParaRPr>
          </a:p>
        </p:txBody>
      </p:sp>
      <p:sp>
        <p:nvSpPr>
          <p:cNvPr id="23" name="22 Circular"/>
          <p:cNvSpPr/>
          <p:nvPr/>
        </p:nvSpPr>
        <p:spPr>
          <a:xfrm>
            <a:off x="571472" y="2571744"/>
            <a:ext cx="2714644" cy="3143272"/>
          </a:xfrm>
          <a:prstGeom prst="pie">
            <a:avLst>
              <a:gd name="adj1" fmla="val 3389295"/>
              <a:gd name="adj2" fmla="val 894378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Circular"/>
          <p:cNvSpPr/>
          <p:nvPr/>
        </p:nvSpPr>
        <p:spPr>
          <a:xfrm>
            <a:off x="642910" y="2500306"/>
            <a:ext cx="2714644" cy="3143272"/>
          </a:xfrm>
          <a:prstGeom prst="pie">
            <a:avLst>
              <a:gd name="adj1" fmla="val 16194077"/>
              <a:gd name="adj2" fmla="val 340423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Circular"/>
          <p:cNvSpPr/>
          <p:nvPr/>
        </p:nvSpPr>
        <p:spPr>
          <a:xfrm>
            <a:off x="500034" y="2428868"/>
            <a:ext cx="2714644" cy="3143272"/>
          </a:xfrm>
          <a:prstGeom prst="pie">
            <a:avLst>
              <a:gd name="adj1" fmla="val 10795928"/>
              <a:gd name="adj2" fmla="val 161858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ircular"/>
          <p:cNvSpPr/>
          <p:nvPr/>
        </p:nvSpPr>
        <p:spPr>
          <a:xfrm>
            <a:off x="357158" y="2571744"/>
            <a:ext cx="2714644" cy="3143272"/>
          </a:xfrm>
          <a:prstGeom prst="pie">
            <a:avLst>
              <a:gd name="adj1" fmla="val 8948542"/>
              <a:gd name="adj2" fmla="val 107222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Análisis de resultados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62706"/>
            <a:ext cx="650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Datos relevantes – Calzado preferido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94501" y="2071678"/>
            <a:ext cx="157447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45,82%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03915" y="2811188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8,99%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079123" y="3597006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18,58%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079123" y="4311386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B0F0"/>
                </a:solidFill>
              </a:rPr>
              <a:t>18,57%</a:t>
            </a:r>
            <a:endParaRPr lang="es-ES" sz="3200" b="1" dirty="0">
              <a:solidFill>
                <a:srgbClr val="00B0F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10159" y="2071678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Ejecutivo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25537" y="2811188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Casual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25537" y="3597006"/>
            <a:ext cx="2128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A la moda</a:t>
            </a:r>
            <a:endParaRPr lang="es-ES" sz="3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25537" y="4344423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B0F0"/>
                </a:solidFill>
              </a:rPr>
              <a:t>Tradicional</a:t>
            </a:r>
            <a:endParaRPr lang="es-ES" sz="3200" b="1" dirty="0">
              <a:solidFill>
                <a:srgbClr val="00B0F0"/>
              </a:solidFill>
            </a:endParaRPr>
          </a:p>
        </p:txBody>
      </p:sp>
      <p:sp>
        <p:nvSpPr>
          <p:cNvPr id="17" name="16 Circular"/>
          <p:cNvSpPr/>
          <p:nvPr/>
        </p:nvSpPr>
        <p:spPr>
          <a:xfrm>
            <a:off x="571472" y="2500306"/>
            <a:ext cx="2714644" cy="3143272"/>
          </a:xfrm>
          <a:prstGeom prst="pie">
            <a:avLst>
              <a:gd name="adj1" fmla="val 2886867"/>
              <a:gd name="adj2" fmla="val 1274283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ircular"/>
          <p:cNvSpPr/>
          <p:nvPr/>
        </p:nvSpPr>
        <p:spPr>
          <a:xfrm>
            <a:off x="714348" y="2500306"/>
            <a:ext cx="2714644" cy="3143272"/>
          </a:xfrm>
          <a:prstGeom prst="pie">
            <a:avLst>
              <a:gd name="adj1" fmla="val 20012039"/>
              <a:gd name="adj2" fmla="val 292270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Circular"/>
          <p:cNvSpPr/>
          <p:nvPr/>
        </p:nvSpPr>
        <p:spPr>
          <a:xfrm>
            <a:off x="571472" y="2357430"/>
            <a:ext cx="2714644" cy="3143272"/>
          </a:xfrm>
          <a:prstGeom prst="pie">
            <a:avLst>
              <a:gd name="adj1" fmla="val 12718835"/>
              <a:gd name="adj2" fmla="val 1467659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ircular"/>
          <p:cNvSpPr/>
          <p:nvPr/>
        </p:nvSpPr>
        <p:spPr>
          <a:xfrm>
            <a:off x="714348" y="2357430"/>
            <a:ext cx="2714644" cy="3143272"/>
          </a:xfrm>
          <a:prstGeom prst="pie">
            <a:avLst>
              <a:gd name="adj1" fmla="val 16189478"/>
              <a:gd name="adj2" fmla="val 2002702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Circular"/>
          <p:cNvSpPr/>
          <p:nvPr/>
        </p:nvSpPr>
        <p:spPr>
          <a:xfrm>
            <a:off x="642910" y="2285992"/>
            <a:ext cx="2714644" cy="3143272"/>
          </a:xfrm>
          <a:prstGeom prst="pie">
            <a:avLst>
              <a:gd name="adj1" fmla="val 15621004"/>
              <a:gd name="adj2" fmla="val 1621527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Circular"/>
          <p:cNvSpPr/>
          <p:nvPr/>
        </p:nvSpPr>
        <p:spPr>
          <a:xfrm>
            <a:off x="500034" y="2000240"/>
            <a:ext cx="2714644" cy="3143272"/>
          </a:xfrm>
          <a:prstGeom prst="pie">
            <a:avLst>
              <a:gd name="adj1" fmla="val 14696232"/>
              <a:gd name="adj2" fmla="val 155964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164883" y="4896161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3,10%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869657" y="4929198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Botines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113767" y="5485478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B0F0"/>
                </a:solidFill>
              </a:rPr>
              <a:t>4,95%</a:t>
            </a:r>
            <a:endParaRPr lang="es-ES" sz="3200" b="1" dirty="0">
              <a:solidFill>
                <a:srgbClr val="00B0F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12160" y="5485478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B0F0"/>
                </a:solidFill>
              </a:rPr>
              <a:t>Botas</a:t>
            </a:r>
            <a:endParaRPr lang="es-E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8596" y="428604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cs typeface="Times New Roman" pitchFamily="18" charset="0"/>
              </a:rPr>
              <a:t>Giro</a:t>
            </a: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cs typeface="Times New Roman" pitchFamily="18" charset="0"/>
              </a:rPr>
              <a:t>del Negocio</a:t>
            </a: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1214422"/>
            <a:ext cx="8215370" cy="5286436"/>
          </a:xfrm>
          <a:prstGeom prst="rect">
            <a:avLst/>
          </a:prstGeom>
        </p:spPr>
        <p:txBody>
          <a:bodyPr/>
          <a:lstStyle/>
          <a:p>
            <a:pPr marL="420624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Ubicación:</a:t>
            </a:r>
          </a:p>
          <a:p>
            <a:pPr marL="420624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1"/>
                </a:solidFill>
              </a:rPr>
              <a:t>Matriz: </a:t>
            </a:r>
            <a:r>
              <a:rPr lang="es-EC" dirty="0" smtClean="0"/>
              <a:t>Av</a:t>
            </a:r>
            <a:r>
              <a:rPr lang="es-EC" dirty="0"/>
              <a:t>. De Los Shyris N36-12 y Suécia, sector Parque </a:t>
            </a:r>
            <a:r>
              <a:rPr lang="es-EC" dirty="0" smtClean="0"/>
              <a:t>La Carolina, en el                                                            	centro norte </a:t>
            </a:r>
            <a:r>
              <a:rPr lang="es-EC" dirty="0"/>
              <a:t>del Distrito Metropolitano </a:t>
            </a:r>
            <a:r>
              <a:rPr lang="es-EC" dirty="0" smtClean="0"/>
              <a:t>de Quito.</a:t>
            </a:r>
          </a:p>
          <a:p>
            <a:pPr marL="420624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EC" dirty="0" smtClean="0"/>
          </a:p>
          <a:p>
            <a:pPr marL="420624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1"/>
                </a:solidFill>
              </a:rPr>
              <a:t>Sucursal </a:t>
            </a:r>
            <a:r>
              <a:rPr lang="es-EC" sz="2000" b="1" dirty="0">
                <a:solidFill>
                  <a:schemeClr val="accent1"/>
                </a:solidFill>
              </a:rPr>
              <a:t>Nº </a:t>
            </a:r>
            <a:r>
              <a:rPr lang="es-EC" sz="2000" b="1" dirty="0" smtClean="0">
                <a:solidFill>
                  <a:schemeClr val="accent1"/>
                </a:solidFill>
              </a:rPr>
              <a:t>1: </a:t>
            </a:r>
            <a:r>
              <a:rPr lang="es-EC" dirty="0" smtClean="0"/>
              <a:t>Calle </a:t>
            </a:r>
            <a:r>
              <a:rPr lang="es-EC" dirty="0"/>
              <a:t>Olmedo  Oe3-23 y </a:t>
            </a:r>
            <a:r>
              <a:rPr lang="es-EC" dirty="0" smtClean="0"/>
              <a:t>Guayaquil, sector </a:t>
            </a:r>
            <a:r>
              <a:rPr lang="es-EC" dirty="0"/>
              <a:t>Centro Histórico </a:t>
            </a:r>
            <a:r>
              <a:rPr lang="es-EC" dirty="0" smtClean="0"/>
              <a:t>		 del Distrito </a:t>
            </a:r>
            <a:r>
              <a:rPr lang="es-EC" dirty="0"/>
              <a:t>Metropolitano </a:t>
            </a:r>
            <a:r>
              <a:rPr lang="es-EC" dirty="0" smtClean="0"/>
              <a:t>de Quito.</a:t>
            </a:r>
          </a:p>
          <a:p>
            <a:pPr marL="420624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EC" dirty="0" smtClean="0"/>
          </a:p>
          <a:p>
            <a:pPr marL="420624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1"/>
                </a:solidFill>
              </a:rPr>
              <a:t>Sucursal </a:t>
            </a:r>
            <a:r>
              <a:rPr lang="es-EC" sz="2000" b="1" dirty="0">
                <a:solidFill>
                  <a:schemeClr val="accent1"/>
                </a:solidFill>
              </a:rPr>
              <a:t>Nº </a:t>
            </a:r>
            <a:r>
              <a:rPr lang="es-EC" sz="2000" b="1" dirty="0" smtClean="0">
                <a:solidFill>
                  <a:schemeClr val="accent1"/>
                </a:solidFill>
              </a:rPr>
              <a:t>2: </a:t>
            </a:r>
            <a:r>
              <a:rPr lang="es-EC" dirty="0" smtClean="0"/>
              <a:t>Calle </a:t>
            </a:r>
            <a:r>
              <a:rPr lang="es-EC" dirty="0"/>
              <a:t>Manabí Oe4-31 y Venezuela, </a:t>
            </a:r>
            <a:r>
              <a:rPr lang="es-EC" dirty="0" smtClean="0"/>
              <a:t>Sector Centro </a:t>
            </a:r>
            <a:r>
              <a:rPr lang="es-EC" dirty="0"/>
              <a:t>Histórico </a:t>
            </a:r>
            <a:r>
              <a:rPr lang="es-EC" dirty="0" smtClean="0"/>
              <a:t>		   del </a:t>
            </a:r>
            <a:r>
              <a:rPr lang="es-EC" dirty="0"/>
              <a:t>Distrito Metropolitano de Quito.</a:t>
            </a:r>
            <a:endParaRPr lang="es-ES" dirty="0"/>
          </a:p>
          <a:p>
            <a:pPr marL="420624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Actividad:</a:t>
            </a:r>
          </a:p>
          <a:p>
            <a:pPr marL="420624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Calzado Baldeón actualmente se dedica a la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producción artesanal y comercialización 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</a:t>
            </a:r>
            <a:r>
              <a:rPr lang="es-ES" dirty="0" smtClean="0"/>
              <a:t>c</a:t>
            </a:r>
            <a:r>
              <a:rPr kumimoji="0" lang="es-E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alzado femenino, en varias</a:t>
            </a: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líneas como son: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s-ES" baseline="0" dirty="0" smtClean="0"/>
              <a:t>Ejecutiva,</a:t>
            </a:r>
            <a:r>
              <a:rPr lang="es-ES" dirty="0" smtClean="0"/>
              <a:t> Tradicional, Casual, a la Moda y Botas.</a:t>
            </a:r>
            <a:endParaRPr kumimoji="0" lang="es-E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Análisis de resultados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62706"/>
            <a:ext cx="771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Datos relevantes – Imagen Calzado Baldeón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94501" y="2071678"/>
            <a:ext cx="1551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55,11%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03915" y="2811188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2,49%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79123" y="3597006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38,08%</a:t>
            </a:r>
            <a:endParaRPr lang="es-ES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0159" y="2071678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Contemporáneo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25537" y="2811188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Anticuado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25537" y="3597006"/>
            <a:ext cx="2757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Vanguardista</a:t>
            </a:r>
            <a:endParaRPr lang="es-ES" sz="3200" b="1" dirty="0"/>
          </a:p>
        </p:txBody>
      </p:sp>
      <p:sp>
        <p:nvSpPr>
          <p:cNvPr id="12" name="11 Circular"/>
          <p:cNvSpPr/>
          <p:nvPr/>
        </p:nvSpPr>
        <p:spPr>
          <a:xfrm>
            <a:off x="571472" y="2500306"/>
            <a:ext cx="2714644" cy="3143272"/>
          </a:xfrm>
          <a:prstGeom prst="pie">
            <a:avLst>
              <a:gd name="adj1" fmla="val 2886867"/>
              <a:gd name="adj2" fmla="val 1450950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Circular"/>
          <p:cNvSpPr/>
          <p:nvPr/>
        </p:nvSpPr>
        <p:spPr>
          <a:xfrm>
            <a:off x="714348" y="2357430"/>
            <a:ext cx="2714644" cy="3143272"/>
          </a:xfrm>
          <a:prstGeom prst="pie">
            <a:avLst>
              <a:gd name="adj1" fmla="val 16251664"/>
              <a:gd name="adj2" fmla="val 28678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ircular"/>
          <p:cNvSpPr/>
          <p:nvPr/>
        </p:nvSpPr>
        <p:spPr>
          <a:xfrm>
            <a:off x="642910" y="2214554"/>
            <a:ext cx="2714644" cy="3143272"/>
          </a:xfrm>
          <a:prstGeom prst="pie">
            <a:avLst>
              <a:gd name="adj1" fmla="val 14977746"/>
              <a:gd name="adj2" fmla="val 1621527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Circular"/>
          <p:cNvSpPr/>
          <p:nvPr/>
        </p:nvSpPr>
        <p:spPr>
          <a:xfrm>
            <a:off x="571472" y="2357430"/>
            <a:ext cx="2714644" cy="3143272"/>
          </a:xfrm>
          <a:prstGeom prst="pie">
            <a:avLst>
              <a:gd name="adj1" fmla="val 14534246"/>
              <a:gd name="adj2" fmla="val 1502346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03915" y="4382824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4,33%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716713" y="4415861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No contesta</a:t>
            </a:r>
            <a:endParaRPr lang="es-E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Análisis de resultados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62706"/>
            <a:ext cx="731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Datos relevantes – Medio para informarse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94501" y="2071678"/>
            <a:ext cx="157447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22,60%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71934" y="2811188"/>
            <a:ext cx="157447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14,55%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79123" y="3597006"/>
            <a:ext cx="1551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11,76%</a:t>
            </a:r>
            <a:endParaRPr lang="es-ES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710159" y="2071678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Revistas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25537" y="2811188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Internet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25537" y="3597006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Prensa</a:t>
            </a:r>
            <a:endParaRPr lang="es-ES" sz="32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094501" y="422108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18,27%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56915" y="4221088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M k Directo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0" name="9 Circular"/>
          <p:cNvSpPr/>
          <p:nvPr/>
        </p:nvSpPr>
        <p:spPr>
          <a:xfrm>
            <a:off x="642910" y="2214554"/>
            <a:ext cx="2714644" cy="3143272"/>
          </a:xfrm>
          <a:prstGeom prst="pie">
            <a:avLst>
              <a:gd name="adj1" fmla="val 16265729"/>
              <a:gd name="adj2" fmla="val 210687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ircular"/>
          <p:cNvSpPr/>
          <p:nvPr/>
        </p:nvSpPr>
        <p:spPr>
          <a:xfrm>
            <a:off x="642910" y="2357430"/>
            <a:ext cx="2714644" cy="3143272"/>
          </a:xfrm>
          <a:prstGeom prst="pie">
            <a:avLst>
              <a:gd name="adj1" fmla="val 21074121"/>
              <a:gd name="adj2" fmla="val 227258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Circular"/>
          <p:cNvSpPr/>
          <p:nvPr/>
        </p:nvSpPr>
        <p:spPr>
          <a:xfrm>
            <a:off x="571472" y="2214554"/>
            <a:ext cx="2714644" cy="3143272"/>
          </a:xfrm>
          <a:prstGeom prst="pie">
            <a:avLst>
              <a:gd name="adj1" fmla="val 12154290"/>
              <a:gd name="adj2" fmla="val 160672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ircular"/>
          <p:cNvSpPr/>
          <p:nvPr/>
        </p:nvSpPr>
        <p:spPr>
          <a:xfrm>
            <a:off x="500034" y="2428868"/>
            <a:ext cx="2714644" cy="3143272"/>
          </a:xfrm>
          <a:prstGeom prst="pie">
            <a:avLst>
              <a:gd name="adj1" fmla="val 5630751"/>
              <a:gd name="adj2" fmla="val 856491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Circular"/>
          <p:cNvSpPr/>
          <p:nvPr/>
        </p:nvSpPr>
        <p:spPr>
          <a:xfrm>
            <a:off x="571472" y="2428868"/>
            <a:ext cx="2714644" cy="3143272"/>
          </a:xfrm>
          <a:prstGeom prst="pie">
            <a:avLst>
              <a:gd name="adj1" fmla="val 2295152"/>
              <a:gd name="adj2" fmla="val 4561685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Circular"/>
          <p:cNvSpPr/>
          <p:nvPr/>
        </p:nvSpPr>
        <p:spPr>
          <a:xfrm>
            <a:off x="428596" y="2357430"/>
            <a:ext cx="2714644" cy="3143272"/>
          </a:xfrm>
          <a:prstGeom prst="pie">
            <a:avLst>
              <a:gd name="adj1" fmla="val 9970182"/>
              <a:gd name="adj2" fmla="val 118865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64233" y="483460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7,74%</a:t>
            </a:r>
            <a:endParaRPr lang="es-ES" sz="2800" b="1" dirty="0">
              <a:solidFill>
                <a:srgbClr val="00B0F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56915" y="4834606"/>
            <a:ext cx="277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Guía de negocios</a:t>
            </a:r>
            <a:endParaRPr lang="es-ES" sz="2800" b="1" dirty="0">
              <a:solidFill>
                <a:srgbClr val="00B0F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175495" y="5540062"/>
            <a:ext cx="13495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11,15%</a:t>
            </a: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756915" y="5572140"/>
            <a:ext cx="314541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Publicidad exterior</a:t>
            </a:r>
            <a:endParaRPr lang="es-ES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Análisis de resultados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62706"/>
            <a:ext cx="825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Datos relevantes – Comportamiento de compra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94369" y="235743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47,06%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96594" y="309694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3,72%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78991" y="388275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26,93%</a:t>
            </a:r>
            <a:endParaRPr lang="es-ES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0027" y="2357430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C000"/>
                </a:solidFill>
              </a:rPr>
              <a:t>Definitivamente si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25405" y="3096940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Definitivamente no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25405" y="3882758"/>
            <a:ext cx="4217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Es muy probable que si</a:t>
            </a:r>
            <a:endParaRPr lang="es-ES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71802" y="4668576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</a:rPr>
              <a:t>12,07%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16581" y="4701613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Es muy probable que no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12" name="11 Circular"/>
          <p:cNvSpPr/>
          <p:nvPr/>
        </p:nvSpPr>
        <p:spPr>
          <a:xfrm>
            <a:off x="214282" y="2571744"/>
            <a:ext cx="2714644" cy="3143272"/>
          </a:xfrm>
          <a:prstGeom prst="pie">
            <a:avLst>
              <a:gd name="adj1" fmla="val 3676459"/>
              <a:gd name="adj2" fmla="val 135019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ircular"/>
          <p:cNvSpPr/>
          <p:nvPr/>
        </p:nvSpPr>
        <p:spPr>
          <a:xfrm>
            <a:off x="357158" y="2571744"/>
            <a:ext cx="2714644" cy="3143272"/>
          </a:xfrm>
          <a:prstGeom prst="pie">
            <a:avLst>
              <a:gd name="adj1" fmla="val 19646591"/>
              <a:gd name="adj2" fmla="val 369090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Circular"/>
          <p:cNvSpPr/>
          <p:nvPr/>
        </p:nvSpPr>
        <p:spPr>
          <a:xfrm>
            <a:off x="428596" y="2357430"/>
            <a:ext cx="2714644" cy="3143272"/>
          </a:xfrm>
          <a:prstGeom prst="pie">
            <a:avLst>
              <a:gd name="adj1" fmla="val 17016578"/>
              <a:gd name="adj2" fmla="val 1966227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Circular"/>
          <p:cNvSpPr/>
          <p:nvPr/>
        </p:nvSpPr>
        <p:spPr>
          <a:xfrm>
            <a:off x="357158" y="2214554"/>
            <a:ext cx="2714644" cy="3143272"/>
          </a:xfrm>
          <a:prstGeom prst="pie">
            <a:avLst>
              <a:gd name="adj1" fmla="val 16211310"/>
              <a:gd name="adj2" fmla="val 1702155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Circular"/>
          <p:cNvSpPr/>
          <p:nvPr/>
        </p:nvSpPr>
        <p:spPr>
          <a:xfrm>
            <a:off x="214282" y="2357430"/>
            <a:ext cx="2714644" cy="3143272"/>
          </a:xfrm>
          <a:prstGeom prst="pie">
            <a:avLst>
              <a:gd name="adj1" fmla="val 13455873"/>
              <a:gd name="adj2" fmla="val 162144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71802" y="5454394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10,22%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729925" y="5454394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No sabe, no contesta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Segmentación del mercado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62706"/>
            <a:ext cx="6777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Segmentos probables para la empresa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785918" y="2214554"/>
            <a:ext cx="6072230" cy="4000528"/>
          </a:xfrm>
          <a:prstGeom prst="roundRect">
            <a:avLst>
              <a:gd name="adj" fmla="val 7778"/>
            </a:avLst>
          </a:prstGeom>
          <a:solidFill>
            <a:schemeClr val="accent1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928794" y="4572008"/>
            <a:ext cx="2786082" cy="1500198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INSTITUCIONAL</a:t>
            </a:r>
            <a:endParaRPr lang="es-ES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857752" y="3071810"/>
            <a:ext cx="2786082" cy="1357322"/>
          </a:xfrm>
          <a:prstGeom prst="roundRect">
            <a:avLst>
              <a:gd name="adj" fmla="val 9676"/>
            </a:avLst>
          </a:prstGeom>
          <a:solidFill>
            <a:schemeClr val="bg1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JUVENIL A LA MODA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928794" y="3071810"/>
            <a:ext cx="2786082" cy="1357322"/>
          </a:xfrm>
          <a:prstGeom prst="roundRect">
            <a:avLst>
              <a:gd name="adj" fmla="val 9676"/>
            </a:avLst>
          </a:prstGeom>
          <a:solidFill>
            <a:schemeClr val="bg1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EJECUTIVO</a:t>
            </a:r>
            <a:endParaRPr lang="es-ES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57752" y="4572008"/>
            <a:ext cx="2786082" cy="1500198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RADICIONAL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Segmentación del mercado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1262706"/>
            <a:ext cx="6960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Segmentos seleccionados para atender</a:t>
            </a:r>
            <a:endParaRPr lang="es-E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785918" y="2214554"/>
            <a:ext cx="6072230" cy="4000528"/>
          </a:xfrm>
          <a:prstGeom prst="roundRect">
            <a:avLst>
              <a:gd name="adj" fmla="val 7778"/>
            </a:avLst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928794" y="4572008"/>
            <a:ext cx="2786082" cy="1500198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INSTITUCIONAL</a:t>
            </a:r>
            <a:endParaRPr lang="es-ES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857752" y="3071810"/>
            <a:ext cx="2786082" cy="1357322"/>
          </a:xfrm>
          <a:prstGeom prst="roundRect">
            <a:avLst>
              <a:gd name="adj" fmla="val 9676"/>
            </a:avLst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JUVENIL A LA MODA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928794" y="3071810"/>
            <a:ext cx="2786082" cy="1357322"/>
          </a:xfrm>
          <a:prstGeom prst="roundRect">
            <a:avLst>
              <a:gd name="adj" fmla="val 9676"/>
            </a:avLst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EJECUTIVO</a:t>
            </a:r>
            <a:endParaRPr lang="es-ES" sz="1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57752" y="4572008"/>
            <a:ext cx="2786082" cy="1500198"/>
          </a:xfrm>
          <a:prstGeom prst="roundRect">
            <a:avLst>
              <a:gd name="adj" fmla="val 7778"/>
            </a:avLst>
          </a:prstGeom>
          <a:solidFill>
            <a:schemeClr val="tx1">
              <a:lumMod val="6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1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RADICIONAL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882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Posicionamiento para Calzado Baldeón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677933" y="3608389"/>
            <a:ext cx="2643206" cy="785818"/>
          </a:xfrm>
          <a:prstGeom prst="roundRect">
            <a:avLst>
              <a:gd name="adj" fmla="val 7778"/>
            </a:avLst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CALZADO BALDEÓN</a:t>
            </a:r>
            <a:endParaRPr lang="es-E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713519" y="2643971"/>
            <a:ext cx="1714512" cy="500066"/>
          </a:xfrm>
          <a:prstGeom prst="roundRect">
            <a:avLst>
              <a:gd name="adj" fmla="val 7778"/>
            </a:avLst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COMODIDAD</a:t>
            </a:r>
            <a:endParaRPr lang="es-ES" sz="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570644" y="5537215"/>
            <a:ext cx="2214578" cy="500066"/>
          </a:xfrm>
          <a:prstGeom prst="roundRect">
            <a:avLst>
              <a:gd name="adj" fmla="val 7778"/>
            </a:avLst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EXPERIENCIA</a:t>
            </a:r>
            <a:endParaRPr lang="es-ES" sz="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678197" y="2536819"/>
            <a:ext cx="1714512" cy="500066"/>
          </a:xfrm>
          <a:prstGeom prst="roundRect">
            <a:avLst>
              <a:gd name="adj" fmla="val 7778"/>
            </a:avLst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CALIDAD</a:t>
            </a:r>
            <a:endParaRPr lang="es-ES" sz="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106561" y="1393811"/>
            <a:ext cx="1785950" cy="500066"/>
          </a:xfrm>
          <a:prstGeom prst="roundRect">
            <a:avLst>
              <a:gd name="adj" fmla="val 7778"/>
            </a:avLst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ELEGANTE</a:t>
            </a:r>
            <a:endParaRPr lang="es-ES" sz="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165307" y="5542895"/>
            <a:ext cx="2214578" cy="500066"/>
          </a:xfrm>
          <a:prstGeom prst="roundRect">
            <a:avLst>
              <a:gd name="adj" fmla="val 7778"/>
            </a:avLst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EXCLUSIVIDAD</a:t>
            </a:r>
            <a:endParaRPr lang="es-ES" sz="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22 Forma"/>
          <p:cNvCxnSpPr>
            <a:stCxn id="9" idx="2"/>
            <a:endCxn id="14" idx="0"/>
          </p:cNvCxnSpPr>
          <p:nvPr/>
        </p:nvCxnSpPr>
        <p:spPr>
          <a:xfrm rot="16200000" flipH="1">
            <a:off x="4061722" y="4332021"/>
            <a:ext cx="1148688" cy="127306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2 Forma"/>
          <p:cNvCxnSpPr>
            <a:stCxn id="9" idx="3"/>
            <a:endCxn id="12" idx="2"/>
          </p:cNvCxnSpPr>
          <p:nvPr/>
        </p:nvCxnSpPr>
        <p:spPr>
          <a:xfrm flipV="1">
            <a:off x="5321139" y="3036885"/>
            <a:ext cx="214314" cy="964413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2 Forma"/>
          <p:cNvCxnSpPr>
            <a:stCxn id="9" idx="2"/>
          </p:cNvCxnSpPr>
          <p:nvPr/>
        </p:nvCxnSpPr>
        <p:spPr>
          <a:xfrm rot="5400000">
            <a:off x="2820809" y="4358488"/>
            <a:ext cx="1143008" cy="121444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22 Forma"/>
          <p:cNvCxnSpPr>
            <a:stCxn id="9" idx="1"/>
          </p:cNvCxnSpPr>
          <p:nvPr/>
        </p:nvCxnSpPr>
        <p:spPr>
          <a:xfrm rot="10800000">
            <a:off x="2463619" y="3036886"/>
            <a:ext cx="214314" cy="964413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22 Forma"/>
          <p:cNvCxnSpPr>
            <a:stCxn id="9" idx="0"/>
            <a:endCxn id="13" idx="2"/>
          </p:cNvCxnSpPr>
          <p:nvPr/>
        </p:nvCxnSpPr>
        <p:spPr>
          <a:xfrm rot="5400000" flipH="1" flipV="1">
            <a:off x="3142280" y="2751133"/>
            <a:ext cx="1714512" cy="158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643050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VISIÓN </a:t>
            </a:r>
            <a:r>
              <a:rPr lang="es-EC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PROPUESTA</a:t>
            </a:r>
            <a:endParaRPr lang="es-E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Para </a:t>
            </a:r>
            <a:r>
              <a:rPr lang="es-ES" sz="2400" dirty="0"/>
              <a:t>el año 2015, ser reconocido en el mercado ecuatoriano como uno de los mejores productores y comercializadores de calzado para damas de la ciudad de </a:t>
            </a:r>
            <a:r>
              <a:rPr lang="es-ES" sz="2400" dirty="0" smtClean="0"/>
              <a:t>Quito. 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64168" y="428604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Planificación y Dirección Estratégica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643050"/>
            <a:ext cx="81439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MISIÓN </a:t>
            </a:r>
            <a:r>
              <a:rPr lang="es-EC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PROPUESTA</a:t>
            </a:r>
          </a:p>
          <a:p>
            <a:pPr algn="ctr"/>
            <a:endParaRPr lang="es-ES" sz="3200" dirty="0"/>
          </a:p>
          <a:p>
            <a:pPr algn="just"/>
            <a:r>
              <a:rPr lang="es-EC" sz="2400" dirty="0"/>
              <a:t>Ofrecer a la mujer las últimas tendencias de la moda en calzado, brindándole calidad, exclusividad y </a:t>
            </a:r>
            <a:r>
              <a:rPr lang="es-EC" sz="2400" dirty="0" smtClean="0"/>
              <a:t>comodidad, entregando un calzado hecho </a:t>
            </a:r>
            <a:r>
              <a:rPr lang="es-EC" sz="2400" dirty="0"/>
              <a:t>a la medida. </a:t>
            </a:r>
            <a:r>
              <a:rPr lang="es-EC" sz="2400" dirty="0" smtClean="0"/>
              <a:t>Calzado </a:t>
            </a:r>
            <a:r>
              <a:rPr lang="es-EC" sz="2400" dirty="0"/>
              <a:t>Baldeón se preocupa por cada detalle, desde escoger materiales únicos de la más alta calidad en el mercado nacional e </a:t>
            </a:r>
            <a:r>
              <a:rPr lang="es-EC" sz="2400" dirty="0" smtClean="0"/>
              <a:t>internacional. Hasta de brindar un excelente servicio donde nuestras clientas se sientan parte de nuestra familia.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64168" y="428604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Planificación y Dirección Estratégica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84063367"/>
              </p:ext>
            </p:extLst>
          </p:nvPr>
        </p:nvGraphicFramePr>
        <p:xfrm>
          <a:off x="500034" y="1357298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64168" y="428604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Planificación y Dirección Estratégica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357166"/>
            <a:ext cx="5564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Financiera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“Calzado Baldeón”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52400" y="363379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Imagen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10" y="1412776"/>
            <a:ext cx="6370962" cy="432048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5240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4168" y="500042"/>
            <a:ext cx="4946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Definición del Problema</a:t>
            </a:r>
            <a:endParaRPr lang="es-E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1742019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Objetivo</a:t>
            </a:r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</a:t>
            </a:r>
            <a:endParaRPr lang="es-E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11560" y="3333185"/>
            <a:ext cx="344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Objetivos Específicos</a:t>
            </a:r>
            <a:endParaRPr lang="es-E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596" y="135729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/>
                </a:solidFill>
                <a:cs typeface="Times New Roman" pitchFamily="18" charset="0"/>
              </a:rPr>
              <a:t>Inexistencia de un Posicionamiento que potencie la imagen de la empresa</a:t>
            </a:r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32474" y="2132856"/>
            <a:ext cx="75608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Desarrollar un plan de posicionamiento de marca artesanal con calidad, servicio y rentabilidad en el mercado de calzado femenino en la ciudad de Quito, que permita incrementar las ventas  la participación en el mercado de  “Calzado Baldeón” para el periodo 2012-2015.</a:t>
            </a:r>
          </a:p>
          <a:p>
            <a:pPr algn="just"/>
            <a:endParaRPr lang="es-ES" b="1" dirty="0" smtClean="0"/>
          </a:p>
          <a:p>
            <a:pPr algn="just"/>
            <a:endParaRPr lang="es-ES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516933" y="3913239"/>
            <a:ext cx="78883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Realizar un análisis de los diferentes factores internos y externos para establecer la  situación actual de Calzado </a:t>
            </a:r>
            <a:r>
              <a:rPr lang="es-EC" dirty="0" err="1"/>
              <a:t>Baldeón</a:t>
            </a:r>
            <a:r>
              <a:rPr lang="es-EC" dirty="0"/>
              <a:t>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Desarrollar una investigación de mercados que permita identificar las necesidades y características del mercado de calzado femenino.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Proponer un direccionamiento estratégico, en base a matrices para establecer </a:t>
            </a:r>
            <a:r>
              <a:rPr lang="es-EC" dirty="0" smtClean="0"/>
              <a:t>METAS  </a:t>
            </a:r>
            <a:r>
              <a:rPr lang="es-EC" dirty="0"/>
              <a:t>para “Calzado </a:t>
            </a:r>
            <a:r>
              <a:rPr lang="es-EC" dirty="0" err="1"/>
              <a:t>Baldeón</a:t>
            </a:r>
            <a:r>
              <a:rPr lang="es-EC" dirty="0"/>
              <a:t>”</a:t>
            </a:r>
            <a:endParaRPr lang="es-E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Desarrollar estrategias y acciones apoyadas en las variables del marketing mix y los controles respectivos.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357166"/>
            <a:ext cx="872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Perspectiva del Cliente “Calzado Baldeón”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57158" y="3283820"/>
            <a:ext cx="3529037" cy="790426"/>
          </a:xfrm>
          <a:prstGeom prst="roundRect">
            <a:avLst/>
          </a:prstGeom>
          <a:solidFill>
            <a:srgbClr val="FF5050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MAXIMIZAR LA SATISFACCIÓN DEL CLIENTE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493417" y="1928802"/>
            <a:ext cx="3364731" cy="790426"/>
          </a:xfrm>
          <a:prstGeom prst="roundRect">
            <a:avLst/>
          </a:prstGeom>
          <a:solidFill>
            <a:srgbClr val="FF5050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Incrementar factores determinantes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493417" y="2832147"/>
            <a:ext cx="3364731" cy="790426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Ampliar cobertura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493417" y="3735492"/>
            <a:ext cx="3364731" cy="790426"/>
          </a:xfrm>
          <a:prstGeom prst="roundRect">
            <a:avLst/>
          </a:prstGeom>
          <a:solidFill>
            <a:srgbClr val="BD200F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Incrementar fidelidad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493417" y="4638838"/>
            <a:ext cx="3364731" cy="790426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Fortalecer Posicionamiento</a:t>
            </a:r>
          </a:p>
        </p:txBody>
      </p:sp>
      <p:cxnSp>
        <p:nvCxnSpPr>
          <p:cNvPr id="8" name="8 Forma"/>
          <p:cNvCxnSpPr>
            <a:stCxn id="3" idx="3"/>
            <a:endCxn id="4" idx="1"/>
          </p:cNvCxnSpPr>
          <p:nvPr/>
        </p:nvCxnSpPr>
        <p:spPr>
          <a:xfrm flipV="1">
            <a:off x="3886195" y="2324015"/>
            <a:ext cx="607222" cy="135501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>
            <a:stCxn id="3" idx="3"/>
            <a:endCxn id="7" idx="1"/>
          </p:cNvCxnSpPr>
          <p:nvPr/>
        </p:nvCxnSpPr>
        <p:spPr>
          <a:xfrm>
            <a:off x="3886195" y="3679033"/>
            <a:ext cx="607222" cy="135501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>
            <a:stCxn id="3" idx="3"/>
            <a:endCxn id="5" idx="1"/>
          </p:cNvCxnSpPr>
          <p:nvPr/>
        </p:nvCxnSpPr>
        <p:spPr>
          <a:xfrm flipV="1">
            <a:off x="3886195" y="3227360"/>
            <a:ext cx="607222" cy="45167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>
            <a:stCxn id="3" idx="3"/>
            <a:endCxn id="6" idx="1"/>
          </p:cNvCxnSpPr>
          <p:nvPr/>
        </p:nvCxnSpPr>
        <p:spPr>
          <a:xfrm>
            <a:off x="3886195" y="3679033"/>
            <a:ext cx="607222" cy="45167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357166"/>
            <a:ext cx="881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Perspectiva del Proceso Interno</a:t>
            </a:r>
            <a:r>
              <a:rPr lang="es-E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“Calzado Baldeón”</a:t>
            </a:r>
            <a:endParaRPr lang="es-E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85720" y="2364345"/>
            <a:ext cx="1488674" cy="1567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>
                <a:solidFill>
                  <a:schemeClr val="bg1"/>
                </a:solidFill>
                <a:cs typeface="Times New Roman" pitchFamily="18" charset="0"/>
              </a:rPr>
              <a:t>LAS NECESIDADES DEL CLIENTE HAN SIDO IDENTIFICADAS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7512482" y="2364345"/>
            <a:ext cx="1488674" cy="156702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>
                <a:solidFill>
                  <a:schemeClr val="bg1"/>
                </a:solidFill>
                <a:cs typeface="Times New Roman" pitchFamily="18" charset="0"/>
              </a:rPr>
              <a:t>LAS NECESIDADES DEL CLIENTE HAN SIDO SATISFECHAS</a:t>
            </a:r>
          </a:p>
        </p:txBody>
      </p:sp>
      <p:sp>
        <p:nvSpPr>
          <p:cNvPr id="5" name="4 Cheurón"/>
          <p:cNvSpPr/>
          <p:nvPr/>
        </p:nvSpPr>
        <p:spPr>
          <a:xfrm>
            <a:off x="1852746" y="2599399"/>
            <a:ext cx="2272187" cy="1175269"/>
          </a:xfrm>
          <a:prstGeom prst="chevron">
            <a:avLst>
              <a:gd name="adj" fmla="val 2784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cs typeface="Times New Roman" pitchFamily="18" charset="0"/>
              </a:rPr>
              <a:t>Diseñar - Desarrollar</a:t>
            </a:r>
          </a:p>
        </p:txBody>
      </p:sp>
      <p:sp>
        <p:nvSpPr>
          <p:cNvPr id="6" name="5 Cheurón"/>
          <p:cNvSpPr/>
          <p:nvPr/>
        </p:nvSpPr>
        <p:spPr>
          <a:xfrm>
            <a:off x="3889880" y="2599399"/>
            <a:ext cx="2272187" cy="1175269"/>
          </a:xfrm>
          <a:prstGeom prst="chevron">
            <a:avLst>
              <a:gd name="adj" fmla="val 2784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cs typeface="Times New Roman" pitchFamily="18" charset="0"/>
              </a:rPr>
              <a:t>Hacer - Mercado</a:t>
            </a:r>
          </a:p>
        </p:txBody>
      </p:sp>
      <p:sp>
        <p:nvSpPr>
          <p:cNvPr id="7" name="6 Cheurón"/>
          <p:cNvSpPr/>
          <p:nvPr/>
        </p:nvSpPr>
        <p:spPr>
          <a:xfrm>
            <a:off x="5927014" y="2599399"/>
            <a:ext cx="1573944" cy="1175269"/>
          </a:xfrm>
          <a:prstGeom prst="chevron">
            <a:avLst>
              <a:gd name="adj" fmla="val 2784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cs typeface="Times New Roman" pitchFamily="18" charset="0"/>
              </a:rPr>
              <a:t>Servicio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852746" y="4166425"/>
            <a:ext cx="2719254" cy="5484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cs typeface="Times New Roman" pitchFamily="18" charset="0"/>
              </a:rPr>
              <a:t>Tiempo que se tarda en </a:t>
            </a:r>
            <a:r>
              <a:rPr lang="es-ES" sz="1400" dirty="0" smtClean="0">
                <a:solidFill>
                  <a:schemeClr val="bg1"/>
                </a:solidFill>
                <a:cs typeface="Times New Roman" pitchFamily="18" charset="0"/>
              </a:rPr>
              <a:t>llegar</a:t>
            </a:r>
            <a:endParaRPr lang="es-ES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731004" y="4166425"/>
            <a:ext cx="2055574" cy="548459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cs typeface="Times New Roman" pitchFamily="18" charset="0"/>
              </a:rPr>
              <a:t>Cadena de suministro</a:t>
            </a:r>
          </a:p>
        </p:txBody>
      </p:sp>
      <p:sp>
        <p:nvSpPr>
          <p:cNvPr id="10" name="9 Flecha izquierda y derecha"/>
          <p:cNvSpPr/>
          <p:nvPr/>
        </p:nvSpPr>
        <p:spPr>
          <a:xfrm>
            <a:off x="1852746" y="3853020"/>
            <a:ext cx="1958782" cy="235053"/>
          </a:xfrm>
          <a:prstGeom prst="left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Flecha izquierda y derecha"/>
          <p:cNvSpPr/>
          <p:nvPr/>
        </p:nvSpPr>
        <p:spPr>
          <a:xfrm>
            <a:off x="3889880" y="3853020"/>
            <a:ext cx="3212403" cy="235053"/>
          </a:xfrm>
          <a:prstGeom prst="leftRigh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92765" y="2214554"/>
            <a:ext cx="14029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cs typeface="Times New Roman" pitchFamily="18" charset="0"/>
              </a:rPr>
              <a:t>Innovación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275400" y="2214554"/>
            <a:ext cx="15824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cs typeface="Times New Roman" pitchFamily="18" charset="0"/>
              </a:rPr>
              <a:t>Operaciones</a:t>
            </a:r>
          </a:p>
        </p:txBody>
      </p:sp>
      <p:sp>
        <p:nvSpPr>
          <p:cNvPr id="14" name="4 Cheurón"/>
          <p:cNvSpPr/>
          <p:nvPr/>
        </p:nvSpPr>
        <p:spPr>
          <a:xfrm>
            <a:off x="1825342" y="2599399"/>
            <a:ext cx="2272187" cy="1175269"/>
          </a:xfrm>
          <a:prstGeom prst="chevron">
            <a:avLst>
              <a:gd name="adj" fmla="val 2784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cs typeface="Times New Roman" pitchFamily="18" charset="0"/>
              </a:rPr>
              <a:t>Diseñar - Desarrollar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357166"/>
            <a:ext cx="8684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Perspectiva de Aprendizaje y Conocimiento</a:t>
            </a:r>
          </a:p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“Calzado Baldeón”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14348" y="3564962"/>
            <a:ext cx="3737820" cy="8710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DESARROLLAR CAPACIDADES DE GESTIÓN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074369" y="2071678"/>
            <a:ext cx="3569597" cy="871083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Mejorar Gestión del Capital Humano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074369" y="3067201"/>
            <a:ext cx="3569597" cy="871083"/>
          </a:xfrm>
          <a:prstGeom prst="roundRect">
            <a:avLst/>
          </a:prstGeom>
          <a:solidFill>
            <a:srgbClr val="FFCCFF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Mejorar Clima Laboral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074369" y="4062724"/>
            <a:ext cx="3569597" cy="8710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Mantener Alineación Estratégica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074369" y="5058247"/>
            <a:ext cx="3569597" cy="8710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Mantener Tecnología Adecuada</a:t>
            </a:r>
          </a:p>
        </p:txBody>
      </p:sp>
      <p:cxnSp>
        <p:nvCxnSpPr>
          <p:cNvPr id="8" name="8 Forma"/>
          <p:cNvCxnSpPr>
            <a:stCxn id="3" idx="3"/>
            <a:endCxn id="4" idx="1"/>
          </p:cNvCxnSpPr>
          <p:nvPr/>
        </p:nvCxnSpPr>
        <p:spPr>
          <a:xfrm flipV="1">
            <a:off x="4452168" y="2507220"/>
            <a:ext cx="622201" cy="149328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>
            <a:stCxn id="3" idx="3"/>
            <a:endCxn id="7" idx="1"/>
          </p:cNvCxnSpPr>
          <p:nvPr/>
        </p:nvCxnSpPr>
        <p:spPr>
          <a:xfrm>
            <a:off x="4452168" y="4000504"/>
            <a:ext cx="622201" cy="149328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>
            <a:stCxn id="3" idx="3"/>
            <a:endCxn id="5" idx="1"/>
          </p:cNvCxnSpPr>
          <p:nvPr/>
        </p:nvCxnSpPr>
        <p:spPr>
          <a:xfrm flipV="1">
            <a:off x="4452168" y="3502743"/>
            <a:ext cx="622201" cy="49776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>
            <a:stCxn id="3" idx="3"/>
            <a:endCxn id="6" idx="1"/>
          </p:cNvCxnSpPr>
          <p:nvPr/>
        </p:nvCxnSpPr>
        <p:spPr>
          <a:xfrm>
            <a:off x="4452168" y="4000504"/>
            <a:ext cx="622201" cy="49776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2844" y="357166"/>
            <a:ext cx="844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Objetivos Estratégicos “Calzado Baldeón”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heurón"/>
          <p:cNvSpPr/>
          <p:nvPr/>
        </p:nvSpPr>
        <p:spPr>
          <a:xfrm>
            <a:off x="428596" y="1142984"/>
            <a:ext cx="1928826" cy="642942"/>
          </a:xfrm>
          <a:prstGeom prst="chevron">
            <a:avLst>
              <a:gd name="adj" fmla="val 2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PERSPECTIVA</a:t>
            </a:r>
            <a:endParaRPr lang="es-ES" sz="14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4 Cheurón"/>
          <p:cNvSpPr/>
          <p:nvPr/>
        </p:nvSpPr>
        <p:spPr>
          <a:xfrm>
            <a:off x="2285984" y="1142984"/>
            <a:ext cx="6643734" cy="642942"/>
          </a:xfrm>
          <a:prstGeom prst="chevron">
            <a:avLst>
              <a:gd name="adj" fmla="val 21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6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OBJETIVOS ESTRATÉGICOS</a:t>
            </a:r>
            <a:endParaRPr lang="es-ES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5 Cheurón"/>
          <p:cNvSpPr/>
          <p:nvPr/>
        </p:nvSpPr>
        <p:spPr>
          <a:xfrm>
            <a:off x="428596" y="1826160"/>
            <a:ext cx="1928826" cy="857256"/>
          </a:xfrm>
          <a:prstGeom prst="chevron">
            <a:avLst>
              <a:gd name="adj" fmla="val 218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PERSPECTIVA FINANCIERA</a:t>
            </a:r>
            <a:endParaRPr lang="es-ES" sz="12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2285984" y="1857364"/>
            <a:ext cx="6643734" cy="857256"/>
          </a:xfrm>
          <a:prstGeom prst="chevron">
            <a:avLst>
              <a:gd name="adj" fmla="val 218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Incrementar la rentabilidad a un 30% al gestionar la productividad y la competitividad. Optimizar la gestión financiera mediante la optimización de los recursos económicos y financieros</a:t>
            </a:r>
            <a:r>
              <a:rPr lang="es-E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s-ES" sz="12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428596" y="2786058"/>
            <a:ext cx="2071702" cy="1643074"/>
          </a:xfrm>
          <a:prstGeom prst="chevron">
            <a:avLst>
              <a:gd name="adj" fmla="val 218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PERSPECTIVA DEL CLIENTE</a:t>
            </a:r>
            <a:endParaRPr lang="es-ES" sz="12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2285984" y="2786058"/>
            <a:ext cx="6715172" cy="1643074"/>
          </a:xfrm>
          <a:prstGeom prst="chevron">
            <a:avLst>
              <a:gd name="adj" fmla="val 2185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Propagar las características que posee el Almacén, a través de medios publicitarios y de comunicación, que le permitan atraer mayor cantidad de clientes. </a:t>
            </a:r>
          </a:p>
          <a:p>
            <a:pPr>
              <a:lnSpc>
                <a:spcPct val="115000"/>
              </a:lnSpc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Fomentar las relaciones con los clientes a través de la aplicación de la administración de éstos y el manejo de estrategias de e-marketing.</a:t>
            </a:r>
            <a:endParaRPr lang="es-ES" sz="12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Mejorar el posicionamiento y la imagen empresarial de Calzado Baldeón, a través de una adecuada estrategia de comunicación, para mejorar los niveles de ingreso y participación del mercado.</a:t>
            </a:r>
            <a:endParaRPr lang="es-ES" sz="12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428596" y="4500570"/>
            <a:ext cx="1928826" cy="714380"/>
          </a:xfrm>
          <a:prstGeom prst="chevron">
            <a:avLst>
              <a:gd name="adj" fmla="val 2185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PERSPECTIVA DEL PROCESO INTERNO</a:t>
            </a:r>
            <a:endParaRPr lang="es-ES" sz="12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2285984" y="4500570"/>
            <a:ext cx="6643734" cy="714380"/>
          </a:xfrm>
          <a:prstGeom prst="chevron">
            <a:avLst>
              <a:gd name="adj" fmla="val 2185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Controlar y optimizar los gastos operacionales manejando correctamente los inventarios.</a:t>
            </a:r>
          </a:p>
          <a:p>
            <a:pPr>
              <a:lnSpc>
                <a:spcPct val="115000"/>
              </a:lnSpc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Determinar procedimientos que mejoren la prestación del servicio.</a:t>
            </a:r>
            <a:endParaRPr lang="es-ES" sz="1200" dirty="0" smtClean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14 Cheurón"/>
          <p:cNvSpPr/>
          <p:nvPr/>
        </p:nvSpPr>
        <p:spPr>
          <a:xfrm>
            <a:off x="357158" y="5286388"/>
            <a:ext cx="2071702" cy="1285860"/>
          </a:xfrm>
          <a:prstGeom prst="chevron">
            <a:avLst>
              <a:gd name="adj" fmla="val 2185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2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PERSPECTIVA DE APRENDIZAJE Y CRECIMIENTO</a:t>
            </a:r>
            <a:endParaRPr lang="es-ES" sz="12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6" name="15 Cheurón"/>
          <p:cNvSpPr/>
          <p:nvPr/>
        </p:nvSpPr>
        <p:spPr>
          <a:xfrm>
            <a:off x="2357422" y="5286388"/>
            <a:ext cx="6643734" cy="1285860"/>
          </a:xfrm>
          <a:prstGeom prst="chevron">
            <a:avLst>
              <a:gd name="adj" fmla="val 2185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Mejorar la gestión administrativa de Calzado Baldeón, mediante la adecuada distribución de las actividades.</a:t>
            </a:r>
          </a:p>
          <a:p>
            <a:pPr>
              <a:lnSpc>
                <a:spcPct val="115000"/>
              </a:lnSpc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Inducir al recurso humano de Calzado Baldeón a que sea un personal orientado al servicio al cliente</a:t>
            </a:r>
            <a:endParaRPr lang="es-ES" sz="12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Mejorar de forma continua en la prestación del servicio en los puntos de venta que posee Calzado Baldeón.</a:t>
            </a:r>
            <a:endParaRPr lang="es-ES" sz="14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357166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1068157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Producto - Características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35688"/>
              </p:ext>
            </p:extLst>
          </p:nvPr>
        </p:nvGraphicFramePr>
        <p:xfrm>
          <a:off x="2627784" y="1772816"/>
          <a:ext cx="3600400" cy="4034537"/>
        </p:xfrm>
        <a:graphic>
          <a:graphicData uri="http://schemas.openxmlformats.org/drawingml/2006/table">
            <a:tbl>
              <a:tblPr/>
              <a:tblGrid>
                <a:gridCol w="1718814"/>
                <a:gridCol w="940793"/>
                <a:gridCol w="940793"/>
              </a:tblGrid>
              <a:tr h="516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MATERIALES 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CANTIDAD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MEDIDA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9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Cuero Napa selecta </a:t>
                      </a:r>
                      <a:endParaRPr lang="es-ES" sz="1800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PIES </a:t>
                      </a:r>
                      <a:endParaRPr lang="es-E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2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Forro tafilete </a:t>
                      </a:r>
                      <a:endParaRPr lang="es-ES" sz="1800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PIES</a:t>
                      </a:r>
                      <a:endParaRPr lang="es-E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7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Reata </a:t>
                      </a:r>
                      <a:endParaRPr lang="es-ES" sz="1800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 </a:t>
                      </a:r>
                      <a:endParaRPr lang="es-E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3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Suela </a:t>
                      </a:r>
                      <a:r>
                        <a:rPr lang="es-ES" sz="1600" dirty="0" err="1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Brupon</a:t>
                      </a:r>
                      <a:endParaRPr lang="es-ES" sz="1800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KILO </a:t>
                      </a:r>
                      <a:endParaRPr lang="es-E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Sueleta</a:t>
                      </a:r>
                      <a:endParaRPr lang="es-ES" sz="1800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KILO 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4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Tacos </a:t>
                      </a:r>
                      <a:endParaRPr lang="es-ES" sz="1800">
                        <a:solidFill>
                          <a:schemeClr val="bg2">
                            <a:lumMod val="9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 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9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Cambrión metálico </a:t>
                      </a:r>
                      <a:endParaRPr lang="es-ES" sz="1800">
                        <a:solidFill>
                          <a:schemeClr val="bg2">
                            <a:lumMod val="9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 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5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Plantilla </a:t>
                      </a:r>
                      <a:endParaRPr lang="es-ES" sz="1800">
                        <a:solidFill>
                          <a:schemeClr val="bg2">
                            <a:lumMod val="9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 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06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Sello </a:t>
                      </a:r>
                      <a:endParaRPr lang="es-ES" sz="1800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 </a:t>
                      </a:r>
                      <a:endParaRPr lang="es-E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4857752" y="4143379"/>
            <a:ext cx="3929090" cy="2291970"/>
          </a:xfrm>
          <a:prstGeom prst="roundRect">
            <a:avLst>
              <a:gd name="adj" fmla="val 1019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42844" y="357166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1068157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Producto - Marca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52801"/>
            <a:ext cx="3657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3736975" cy="153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49504" y="235743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Actual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10259" y="3071810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Propuesta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357166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1068157"/>
            <a:ext cx="4419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Producto - Empaques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683486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357290" y="2500306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Actuales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5008" y="1785926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Propuestos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8516" y="2393152"/>
            <a:ext cx="1143000" cy="3500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751516" y="2393152"/>
            <a:ext cx="1714500" cy="35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466016" y="2393152"/>
            <a:ext cx="1143000" cy="35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609016" y="2393152"/>
            <a:ext cx="1000125" cy="35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537079" y="4964902"/>
            <a:ext cx="51435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5400000" flipH="1" flipV="1">
            <a:off x="464714" y="3536947"/>
            <a:ext cx="2287589" cy="158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608516" y="4679152"/>
            <a:ext cx="5072063" cy="158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Forma libre"/>
          <p:cNvSpPr/>
          <p:nvPr/>
        </p:nvSpPr>
        <p:spPr>
          <a:xfrm>
            <a:off x="1619629" y="2726527"/>
            <a:ext cx="4822825" cy="1941513"/>
          </a:xfrm>
          <a:custGeom>
            <a:avLst/>
            <a:gdLst>
              <a:gd name="connsiteX0" fmla="*/ 0 w 4823460"/>
              <a:gd name="connsiteY0" fmla="*/ 1941830 h 1941830"/>
              <a:gd name="connsiteX1" fmla="*/ 1645920 w 4823460"/>
              <a:gd name="connsiteY1" fmla="*/ 1164590 h 1941830"/>
              <a:gd name="connsiteX2" fmla="*/ 2705100 w 4823460"/>
              <a:gd name="connsiteY2" fmla="*/ 295910 h 1941830"/>
              <a:gd name="connsiteX3" fmla="*/ 3322320 w 4823460"/>
              <a:gd name="connsiteY3" fmla="*/ 29210 h 1941830"/>
              <a:gd name="connsiteX4" fmla="*/ 3962400 w 4823460"/>
              <a:gd name="connsiteY4" fmla="*/ 120650 h 1941830"/>
              <a:gd name="connsiteX5" fmla="*/ 4450080 w 4823460"/>
              <a:gd name="connsiteY5" fmla="*/ 463550 h 1941830"/>
              <a:gd name="connsiteX6" fmla="*/ 4823460 w 4823460"/>
              <a:gd name="connsiteY6" fmla="*/ 981710 h 194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23460" h="1941830">
                <a:moveTo>
                  <a:pt x="0" y="1941830"/>
                </a:moveTo>
                <a:cubicBezTo>
                  <a:pt x="597535" y="1690370"/>
                  <a:pt x="1195070" y="1438910"/>
                  <a:pt x="1645920" y="1164590"/>
                </a:cubicBezTo>
                <a:cubicBezTo>
                  <a:pt x="2096770" y="890270"/>
                  <a:pt x="2425700" y="485140"/>
                  <a:pt x="2705100" y="295910"/>
                </a:cubicBezTo>
                <a:cubicBezTo>
                  <a:pt x="2984500" y="106680"/>
                  <a:pt x="3112770" y="58420"/>
                  <a:pt x="3322320" y="29210"/>
                </a:cubicBezTo>
                <a:cubicBezTo>
                  <a:pt x="3531870" y="0"/>
                  <a:pt x="3774440" y="48260"/>
                  <a:pt x="3962400" y="120650"/>
                </a:cubicBezTo>
                <a:cubicBezTo>
                  <a:pt x="4150360" y="193040"/>
                  <a:pt x="4306570" y="320040"/>
                  <a:pt x="4450080" y="463550"/>
                </a:cubicBezTo>
                <a:cubicBezTo>
                  <a:pt x="4593590" y="607060"/>
                  <a:pt x="4708525" y="794385"/>
                  <a:pt x="4823460" y="981710"/>
                </a:cubicBezTo>
              </a:path>
            </a:pathLst>
          </a:cu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1712449" y="2393152"/>
            <a:ext cx="10390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chemeClr val="bg2"/>
                </a:solidFill>
                <a:cs typeface="Arial" pitchFamily="34" charset="0"/>
              </a:rPr>
              <a:t>Introducción</a:t>
            </a:r>
          </a:p>
        </p:txBody>
      </p:sp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3213479" y="2393152"/>
            <a:ext cx="9989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100" b="1">
                <a:solidFill>
                  <a:schemeClr val="bg2"/>
                </a:solidFill>
                <a:cs typeface="Arial" pitchFamily="34" charset="0"/>
              </a:rPr>
              <a:t>Crecimiento</a:t>
            </a: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4713666" y="2393152"/>
            <a:ext cx="7569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100" b="1">
                <a:solidFill>
                  <a:schemeClr val="bg2"/>
                </a:solidFill>
                <a:cs typeface="Arial" pitchFamily="34" charset="0"/>
              </a:rPr>
              <a:t>Madurez</a:t>
            </a:r>
          </a:p>
        </p:txBody>
      </p:sp>
      <p:sp>
        <p:nvSpPr>
          <p:cNvPr id="13" name="11 CuadroTexto"/>
          <p:cNvSpPr txBox="1">
            <a:spLocks noChangeArrowheads="1"/>
          </p:cNvSpPr>
          <p:nvPr/>
        </p:nvSpPr>
        <p:spPr bwMode="auto">
          <a:xfrm>
            <a:off x="5823329" y="2393152"/>
            <a:ext cx="6783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100" b="1">
                <a:solidFill>
                  <a:schemeClr val="bg2"/>
                </a:solidFill>
                <a:cs typeface="Arial" pitchFamily="34" charset="0"/>
              </a:rPr>
              <a:t>Declive</a:t>
            </a:r>
          </a:p>
        </p:txBody>
      </p:sp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1608508" y="1893086"/>
            <a:ext cx="13596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100" b="1" dirty="0">
                <a:cs typeface="Arial" pitchFamily="34" charset="0"/>
              </a:rPr>
              <a:t>Ventas/Utilidades</a:t>
            </a:r>
          </a:p>
        </p:txBody>
      </p:sp>
      <p:sp>
        <p:nvSpPr>
          <p:cNvPr id="15" name="13 CuadroTexto"/>
          <p:cNvSpPr txBox="1">
            <a:spLocks noChangeArrowheads="1"/>
          </p:cNvSpPr>
          <p:nvPr/>
        </p:nvSpPr>
        <p:spPr bwMode="auto">
          <a:xfrm>
            <a:off x="5751912" y="4679152"/>
            <a:ext cx="6864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chemeClr val="bg2"/>
                </a:solidFill>
                <a:cs typeface="Arial" pitchFamily="34" charset="0"/>
              </a:rPr>
              <a:t>Tiempo</a:t>
            </a:r>
          </a:p>
        </p:txBody>
      </p:sp>
      <p:cxnSp>
        <p:nvCxnSpPr>
          <p:cNvPr id="16" name="15 Conector recto"/>
          <p:cNvCxnSpPr/>
          <p:nvPr/>
        </p:nvCxnSpPr>
        <p:spPr>
          <a:xfrm rot="5400000">
            <a:off x="1678366" y="3607590"/>
            <a:ext cx="2144713" cy="1587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3393660" y="3606796"/>
            <a:ext cx="2143125" cy="1587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5400000">
            <a:off x="4536660" y="3606796"/>
            <a:ext cx="2143125" cy="1587"/>
          </a:xfrm>
          <a:prstGeom prst="line">
            <a:avLst/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Elipse"/>
          <p:cNvSpPr/>
          <p:nvPr/>
        </p:nvSpPr>
        <p:spPr>
          <a:xfrm>
            <a:off x="4680329" y="2678902"/>
            <a:ext cx="214312" cy="2143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466016" y="3107532"/>
            <a:ext cx="1214438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chemeClr val="bg2"/>
                </a:solidFill>
                <a:cs typeface="Arial" pitchFamily="34" charset="0"/>
              </a:rPr>
              <a:t>Ubicación actual Calzado Baldeón</a:t>
            </a:r>
          </a:p>
        </p:txBody>
      </p:sp>
      <p:cxnSp>
        <p:nvCxnSpPr>
          <p:cNvPr id="22" name="21 Conector recto de flecha"/>
          <p:cNvCxnSpPr>
            <a:stCxn id="21" idx="0"/>
            <a:endCxn id="20" idx="5"/>
          </p:cNvCxnSpPr>
          <p:nvPr/>
        </p:nvCxnSpPr>
        <p:spPr>
          <a:xfrm rot="16200000" flipV="1">
            <a:off x="4845395" y="2879691"/>
            <a:ext cx="245702" cy="20997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3 CuadroTexto"/>
          <p:cNvSpPr txBox="1">
            <a:spLocks noChangeArrowheads="1"/>
          </p:cNvSpPr>
          <p:nvPr/>
        </p:nvSpPr>
        <p:spPr bwMode="auto">
          <a:xfrm>
            <a:off x="1637091" y="4988715"/>
            <a:ext cx="490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050" b="1" dirty="0">
                <a:cs typeface="Arial" pitchFamily="34" charset="0"/>
              </a:rPr>
              <a:t>COMPOSICIÓN DE LA COMBINACIÓN PROMOCIONAL EN CADA ETAPA</a:t>
            </a:r>
          </a:p>
        </p:txBody>
      </p:sp>
      <p:sp>
        <p:nvSpPr>
          <p:cNvPr id="24" name="13 CuadroTexto"/>
          <p:cNvSpPr txBox="1">
            <a:spLocks noChangeArrowheads="1"/>
          </p:cNvSpPr>
          <p:nvPr/>
        </p:nvSpPr>
        <p:spPr bwMode="auto">
          <a:xfrm>
            <a:off x="1679954" y="5322090"/>
            <a:ext cx="1000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>
                <a:solidFill>
                  <a:schemeClr val="bg1"/>
                </a:solidFill>
                <a:cs typeface="Arial" pitchFamily="34" charset="0"/>
              </a:rPr>
              <a:t>Énfasis en publicidad</a:t>
            </a:r>
          </a:p>
        </p:txBody>
      </p:sp>
      <p:sp>
        <p:nvSpPr>
          <p:cNvPr id="25" name="13 CuadroTexto"/>
          <p:cNvSpPr txBox="1">
            <a:spLocks noChangeArrowheads="1"/>
          </p:cNvSpPr>
          <p:nvPr/>
        </p:nvSpPr>
        <p:spPr bwMode="auto">
          <a:xfrm>
            <a:off x="2822954" y="5322090"/>
            <a:ext cx="15001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>
                <a:solidFill>
                  <a:schemeClr val="bg1"/>
                </a:solidFill>
                <a:cs typeface="Arial" pitchFamily="34" charset="0"/>
              </a:rPr>
              <a:t>Énfasis en promoción de ventas</a:t>
            </a:r>
          </a:p>
        </p:txBody>
      </p:sp>
      <p:sp>
        <p:nvSpPr>
          <p:cNvPr id="26" name="13 CuadroTexto"/>
          <p:cNvSpPr txBox="1">
            <a:spLocks noChangeArrowheads="1"/>
          </p:cNvSpPr>
          <p:nvPr/>
        </p:nvSpPr>
        <p:spPr bwMode="auto">
          <a:xfrm>
            <a:off x="4537454" y="5322090"/>
            <a:ext cx="1000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>
                <a:solidFill>
                  <a:schemeClr val="bg1"/>
                </a:solidFill>
                <a:cs typeface="Arial" pitchFamily="34" charset="0"/>
              </a:rPr>
              <a:t>Énfasis en publicidad</a:t>
            </a:r>
          </a:p>
        </p:txBody>
      </p:sp>
      <p:sp>
        <p:nvSpPr>
          <p:cNvPr id="27" name="13 CuadroTexto"/>
          <p:cNvSpPr txBox="1">
            <a:spLocks noChangeArrowheads="1"/>
          </p:cNvSpPr>
          <p:nvPr/>
        </p:nvSpPr>
        <p:spPr bwMode="auto">
          <a:xfrm>
            <a:off x="5609016" y="5250672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  <a:cs typeface="Arial" pitchFamily="34" charset="0"/>
              </a:rPr>
              <a:t>Depende de la situación del producto</a:t>
            </a:r>
          </a:p>
        </p:txBody>
      </p:sp>
      <p:grpSp>
        <p:nvGrpSpPr>
          <p:cNvPr id="29" name="14 Grupo"/>
          <p:cNvGrpSpPr>
            <a:grpSpLocks/>
          </p:cNvGrpSpPr>
          <p:nvPr/>
        </p:nvGrpSpPr>
        <p:grpSpPr bwMode="auto">
          <a:xfrm>
            <a:off x="4627940" y="3750467"/>
            <a:ext cx="685801" cy="727072"/>
            <a:chOff x="-31150385" y="-29581015"/>
            <a:chExt cx="60037860" cy="63657568"/>
          </a:xfrm>
          <a:solidFill>
            <a:schemeClr val="bg1"/>
          </a:solidFill>
        </p:grpSpPr>
        <p:sp>
          <p:nvSpPr>
            <p:cNvPr id="31" name="30 Forma libre"/>
            <p:cNvSpPr/>
            <p:nvPr/>
          </p:nvSpPr>
          <p:spPr>
            <a:xfrm>
              <a:off x="-30038573" y="-254101"/>
              <a:ext cx="9311471" cy="34052673"/>
            </a:xfrm>
            <a:custGeom>
              <a:avLst/>
              <a:gdLst>
                <a:gd name="connsiteX0" fmla="*/ 259080 w 9342120"/>
                <a:gd name="connsiteY0" fmla="*/ 60960 h 34091880"/>
                <a:gd name="connsiteX1" fmla="*/ 4831080 w 9342120"/>
                <a:gd name="connsiteY1" fmla="*/ 12313920 h 34091880"/>
                <a:gd name="connsiteX2" fmla="*/ 6202680 w 9342120"/>
                <a:gd name="connsiteY2" fmla="*/ 22463760 h 34091880"/>
                <a:gd name="connsiteX3" fmla="*/ 6385560 w 9342120"/>
                <a:gd name="connsiteY3" fmla="*/ 29138880 h 34091880"/>
                <a:gd name="connsiteX4" fmla="*/ 6659880 w 9342120"/>
                <a:gd name="connsiteY4" fmla="*/ 33345120 h 34091880"/>
                <a:gd name="connsiteX5" fmla="*/ 7940040 w 9342120"/>
                <a:gd name="connsiteY5" fmla="*/ 33619440 h 34091880"/>
                <a:gd name="connsiteX6" fmla="*/ 8854440 w 9342120"/>
                <a:gd name="connsiteY6" fmla="*/ 33619440 h 34091880"/>
                <a:gd name="connsiteX7" fmla="*/ 9311640 w 9342120"/>
                <a:gd name="connsiteY7" fmla="*/ 33619440 h 34091880"/>
                <a:gd name="connsiteX8" fmla="*/ 9037320 w 9342120"/>
                <a:gd name="connsiteY8" fmla="*/ 31973520 h 34091880"/>
                <a:gd name="connsiteX9" fmla="*/ 8580120 w 9342120"/>
                <a:gd name="connsiteY9" fmla="*/ 28133040 h 34091880"/>
                <a:gd name="connsiteX10" fmla="*/ 7208520 w 9342120"/>
                <a:gd name="connsiteY10" fmla="*/ 8747760 h 34091880"/>
                <a:gd name="connsiteX11" fmla="*/ 8214360 w 9342120"/>
                <a:gd name="connsiteY11" fmla="*/ 2164080 h 34091880"/>
                <a:gd name="connsiteX12" fmla="*/ 3185160 w 9342120"/>
                <a:gd name="connsiteY12" fmla="*/ 335280 h 34091880"/>
                <a:gd name="connsiteX13" fmla="*/ 2270760 w 9342120"/>
                <a:gd name="connsiteY13" fmla="*/ 152400 h 34091880"/>
                <a:gd name="connsiteX14" fmla="*/ 350520 w 9342120"/>
                <a:gd name="connsiteY14" fmla="*/ 152400 h 34091880"/>
                <a:gd name="connsiteX15" fmla="*/ 167640 w 9342120"/>
                <a:gd name="connsiteY15" fmla="*/ 243840 h 340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42120" h="34091880">
                  <a:moveTo>
                    <a:pt x="259080" y="60960"/>
                  </a:moveTo>
                  <a:cubicBezTo>
                    <a:pt x="2049780" y="4320540"/>
                    <a:pt x="3840480" y="8580120"/>
                    <a:pt x="4831080" y="12313920"/>
                  </a:cubicBezTo>
                  <a:cubicBezTo>
                    <a:pt x="5821680" y="16047720"/>
                    <a:pt x="5943600" y="19659600"/>
                    <a:pt x="6202680" y="22463760"/>
                  </a:cubicBezTo>
                  <a:cubicBezTo>
                    <a:pt x="6461760" y="25267920"/>
                    <a:pt x="6309360" y="27325320"/>
                    <a:pt x="6385560" y="29138880"/>
                  </a:cubicBezTo>
                  <a:cubicBezTo>
                    <a:pt x="6461760" y="30952440"/>
                    <a:pt x="6400800" y="32598360"/>
                    <a:pt x="6659880" y="33345120"/>
                  </a:cubicBezTo>
                  <a:cubicBezTo>
                    <a:pt x="6918960" y="34091880"/>
                    <a:pt x="7574280" y="33573720"/>
                    <a:pt x="7940040" y="33619440"/>
                  </a:cubicBezTo>
                  <a:cubicBezTo>
                    <a:pt x="8305800" y="33665160"/>
                    <a:pt x="8854440" y="33619440"/>
                    <a:pt x="8854440" y="33619440"/>
                  </a:cubicBezTo>
                  <a:cubicBezTo>
                    <a:pt x="9083040" y="33619440"/>
                    <a:pt x="9281160" y="33893760"/>
                    <a:pt x="9311640" y="33619440"/>
                  </a:cubicBezTo>
                  <a:cubicBezTo>
                    <a:pt x="9342120" y="33345120"/>
                    <a:pt x="9159240" y="32887920"/>
                    <a:pt x="9037320" y="31973520"/>
                  </a:cubicBezTo>
                  <a:cubicBezTo>
                    <a:pt x="8915400" y="31059120"/>
                    <a:pt x="8884920" y="32004000"/>
                    <a:pt x="8580120" y="28133040"/>
                  </a:cubicBezTo>
                  <a:cubicBezTo>
                    <a:pt x="8275320" y="24262080"/>
                    <a:pt x="7269480" y="13075920"/>
                    <a:pt x="7208520" y="8747760"/>
                  </a:cubicBezTo>
                  <a:cubicBezTo>
                    <a:pt x="7147560" y="4419600"/>
                    <a:pt x="8884920" y="3566160"/>
                    <a:pt x="8214360" y="2164080"/>
                  </a:cubicBezTo>
                  <a:cubicBezTo>
                    <a:pt x="7543800" y="762000"/>
                    <a:pt x="4175760" y="670560"/>
                    <a:pt x="3185160" y="335280"/>
                  </a:cubicBezTo>
                  <a:cubicBezTo>
                    <a:pt x="2194560" y="0"/>
                    <a:pt x="2743200" y="182880"/>
                    <a:pt x="2270760" y="152400"/>
                  </a:cubicBezTo>
                  <a:cubicBezTo>
                    <a:pt x="1798320" y="121920"/>
                    <a:pt x="701040" y="137160"/>
                    <a:pt x="350520" y="152400"/>
                  </a:cubicBezTo>
                  <a:cubicBezTo>
                    <a:pt x="0" y="167640"/>
                    <a:pt x="83820" y="205740"/>
                    <a:pt x="167640" y="24384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2" name="31 Forma libre"/>
            <p:cNvSpPr/>
            <p:nvPr/>
          </p:nvSpPr>
          <p:spPr>
            <a:xfrm>
              <a:off x="-31150385" y="-5952660"/>
              <a:ext cx="60037860" cy="40029213"/>
            </a:xfrm>
            <a:custGeom>
              <a:avLst/>
              <a:gdLst>
                <a:gd name="connsiteX0" fmla="*/ 1706880 w 59969400"/>
                <a:gd name="connsiteY0" fmla="*/ 0 h 40020240"/>
                <a:gd name="connsiteX1" fmla="*/ 19629120 w 59969400"/>
                <a:gd name="connsiteY1" fmla="*/ 8503920 h 40020240"/>
                <a:gd name="connsiteX2" fmla="*/ 29138880 w 59969400"/>
                <a:gd name="connsiteY2" fmla="*/ 23774400 h 40020240"/>
                <a:gd name="connsiteX3" fmla="*/ 35722560 w 59969400"/>
                <a:gd name="connsiteY3" fmla="*/ 31729680 h 40020240"/>
                <a:gd name="connsiteX4" fmla="*/ 43677840 w 59969400"/>
                <a:gd name="connsiteY4" fmla="*/ 36027360 h 40020240"/>
                <a:gd name="connsiteX5" fmla="*/ 52181760 w 59969400"/>
                <a:gd name="connsiteY5" fmla="*/ 35935920 h 40020240"/>
                <a:gd name="connsiteX6" fmla="*/ 57302400 w 59969400"/>
                <a:gd name="connsiteY6" fmla="*/ 35112960 h 40020240"/>
                <a:gd name="connsiteX7" fmla="*/ 59862720 w 59969400"/>
                <a:gd name="connsiteY7" fmla="*/ 34107120 h 40020240"/>
                <a:gd name="connsiteX8" fmla="*/ 56662320 w 59969400"/>
                <a:gd name="connsiteY8" fmla="*/ 37490400 h 40020240"/>
                <a:gd name="connsiteX9" fmla="*/ 52090320 w 59969400"/>
                <a:gd name="connsiteY9" fmla="*/ 39136320 h 40020240"/>
                <a:gd name="connsiteX10" fmla="*/ 46055280 w 59969400"/>
                <a:gd name="connsiteY10" fmla="*/ 39776400 h 40020240"/>
                <a:gd name="connsiteX11" fmla="*/ 37277040 w 59969400"/>
                <a:gd name="connsiteY11" fmla="*/ 37673280 h 40020240"/>
                <a:gd name="connsiteX12" fmla="*/ 29047440 w 59969400"/>
                <a:gd name="connsiteY12" fmla="*/ 30358080 h 40020240"/>
                <a:gd name="connsiteX13" fmla="*/ 23652480 w 59969400"/>
                <a:gd name="connsiteY13" fmla="*/ 21488400 h 40020240"/>
                <a:gd name="connsiteX14" fmla="*/ 18806160 w 59969400"/>
                <a:gd name="connsiteY14" fmla="*/ 13624560 h 40020240"/>
                <a:gd name="connsiteX15" fmla="*/ 11765280 w 59969400"/>
                <a:gd name="connsiteY15" fmla="*/ 7132320 h 40020240"/>
                <a:gd name="connsiteX16" fmla="*/ 4450080 w 59969400"/>
                <a:gd name="connsiteY16" fmla="*/ 4754880 h 40020240"/>
                <a:gd name="connsiteX17" fmla="*/ 792480 w 59969400"/>
                <a:gd name="connsiteY17" fmla="*/ 3749040 h 40020240"/>
                <a:gd name="connsiteX18" fmla="*/ 152400 w 59969400"/>
                <a:gd name="connsiteY18" fmla="*/ 1828800 h 40020240"/>
                <a:gd name="connsiteX19" fmla="*/ 1706880 w 59969400"/>
                <a:gd name="connsiteY19" fmla="*/ 91440 h 400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969400" h="40020240">
                  <a:moveTo>
                    <a:pt x="1706880" y="0"/>
                  </a:moveTo>
                  <a:cubicBezTo>
                    <a:pt x="8382000" y="2270760"/>
                    <a:pt x="15057120" y="4541520"/>
                    <a:pt x="19629120" y="8503920"/>
                  </a:cubicBezTo>
                  <a:cubicBezTo>
                    <a:pt x="24201120" y="12466320"/>
                    <a:pt x="26456640" y="19903440"/>
                    <a:pt x="29138880" y="23774400"/>
                  </a:cubicBezTo>
                  <a:cubicBezTo>
                    <a:pt x="31821120" y="27645360"/>
                    <a:pt x="33299400" y="29687520"/>
                    <a:pt x="35722560" y="31729680"/>
                  </a:cubicBezTo>
                  <a:cubicBezTo>
                    <a:pt x="38145720" y="33771840"/>
                    <a:pt x="40934640" y="35326320"/>
                    <a:pt x="43677840" y="36027360"/>
                  </a:cubicBezTo>
                  <a:cubicBezTo>
                    <a:pt x="46421040" y="36728400"/>
                    <a:pt x="49911000" y="36088320"/>
                    <a:pt x="52181760" y="35935920"/>
                  </a:cubicBezTo>
                  <a:cubicBezTo>
                    <a:pt x="54452520" y="35783520"/>
                    <a:pt x="56022240" y="35417760"/>
                    <a:pt x="57302400" y="35112960"/>
                  </a:cubicBezTo>
                  <a:cubicBezTo>
                    <a:pt x="58582560" y="34808160"/>
                    <a:pt x="59969400" y="33710880"/>
                    <a:pt x="59862720" y="34107120"/>
                  </a:cubicBezTo>
                  <a:cubicBezTo>
                    <a:pt x="59756040" y="34503360"/>
                    <a:pt x="57957720" y="36652200"/>
                    <a:pt x="56662320" y="37490400"/>
                  </a:cubicBezTo>
                  <a:cubicBezTo>
                    <a:pt x="55366920" y="38328600"/>
                    <a:pt x="53858160" y="38755320"/>
                    <a:pt x="52090320" y="39136320"/>
                  </a:cubicBezTo>
                  <a:cubicBezTo>
                    <a:pt x="50322480" y="39517320"/>
                    <a:pt x="48524160" y="40020240"/>
                    <a:pt x="46055280" y="39776400"/>
                  </a:cubicBezTo>
                  <a:cubicBezTo>
                    <a:pt x="43586400" y="39532560"/>
                    <a:pt x="40111680" y="39243000"/>
                    <a:pt x="37277040" y="37673280"/>
                  </a:cubicBezTo>
                  <a:cubicBezTo>
                    <a:pt x="34442400" y="36103560"/>
                    <a:pt x="31318200" y="33055560"/>
                    <a:pt x="29047440" y="30358080"/>
                  </a:cubicBezTo>
                  <a:cubicBezTo>
                    <a:pt x="26776680" y="27660600"/>
                    <a:pt x="25359360" y="24277320"/>
                    <a:pt x="23652480" y="21488400"/>
                  </a:cubicBezTo>
                  <a:cubicBezTo>
                    <a:pt x="21945600" y="18699480"/>
                    <a:pt x="20787360" y="16017240"/>
                    <a:pt x="18806160" y="13624560"/>
                  </a:cubicBezTo>
                  <a:cubicBezTo>
                    <a:pt x="16824960" y="11231880"/>
                    <a:pt x="14157960" y="8610600"/>
                    <a:pt x="11765280" y="7132320"/>
                  </a:cubicBezTo>
                  <a:cubicBezTo>
                    <a:pt x="9372600" y="5654040"/>
                    <a:pt x="6278880" y="5318760"/>
                    <a:pt x="4450080" y="4754880"/>
                  </a:cubicBezTo>
                  <a:cubicBezTo>
                    <a:pt x="2621280" y="4191000"/>
                    <a:pt x="1508760" y="4236720"/>
                    <a:pt x="792480" y="3749040"/>
                  </a:cubicBezTo>
                  <a:cubicBezTo>
                    <a:pt x="76200" y="3261360"/>
                    <a:pt x="0" y="2438400"/>
                    <a:pt x="152400" y="1828800"/>
                  </a:cubicBezTo>
                  <a:cubicBezTo>
                    <a:pt x="304800" y="1219200"/>
                    <a:pt x="1005840" y="655320"/>
                    <a:pt x="1706880" y="9144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-29899552" y="-14431114"/>
              <a:ext cx="24459869" cy="17651815"/>
            </a:xfrm>
            <a:custGeom>
              <a:avLst/>
              <a:gdLst>
                <a:gd name="connsiteX0" fmla="*/ 121920 w 24505920"/>
                <a:gd name="connsiteY0" fmla="*/ 3718560 h 17647920"/>
                <a:gd name="connsiteX1" fmla="*/ 5791200 w 24505920"/>
                <a:gd name="connsiteY1" fmla="*/ 335280 h 17647920"/>
                <a:gd name="connsiteX2" fmla="*/ 13106400 w 24505920"/>
                <a:gd name="connsiteY2" fmla="*/ 1706880 h 17647920"/>
                <a:gd name="connsiteX3" fmla="*/ 18592800 w 24505920"/>
                <a:gd name="connsiteY3" fmla="*/ 4632960 h 17647920"/>
                <a:gd name="connsiteX4" fmla="*/ 22524720 w 24505920"/>
                <a:gd name="connsiteY4" fmla="*/ 8473440 h 17647920"/>
                <a:gd name="connsiteX5" fmla="*/ 24353520 w 24505920"/>
                <a:gd name="connsiteY5" fmla="*/ 14691360 h 17647920"/>
                <a:gd name="connsiteX6" fmla="*/ 23439120 w 24505920"/>
                <a:gd name="connsiteY6" fmla="*/ 17251680 h 17647920"/>
                <a:gd name="connsiteX7" fmla="*/ 21976080 w 24505920"/>
                <a:gd name="connsiteY7" fmla="*/ 17068800 h 17647920"/>
                <a:gd name="connsiteX8" fmla="*/ 20055840 w 24505920"/>
                <a:gd name="connsiteY8" fmla="*/ 14051280 h 17647920"/>
                <a:gd name="connsiteX9" fmla="*/ 16855440 w 24505920"/>
                <a:gd name="connsiteY9" fmla="*/ 10668000 h 17647920"/>
                <a:gd name="connsiteX10" fmla="*/ 13380720 w 24505920"/>
                <a:gd name="connsiteY10" fmla="*/ 8473440 h 17647920"/>
                <a:gd name="connsiteX11" fmla="*/ 7802880 w 24505920"/>
                <a:gd name="connsiteY11" fmla="*/ 6096000 h 17647920"/>
                <a:gd name="connsiteX12" fmla="*/ 4145280 w 24505920"/>
                <a:gd name="connsiteY12" fmla="*/ 4998720 h 17647920"/>
                <a:gd name="connsiteX13" fmla="*/ 1493520 w 24505920"/>
                <a:gd name="connsiteY13" fmla="*/ 4632960 h 17647920"/>
                <a:gd name="connsiteX14" fmla="*/ 213360 w 24505920"/>
                <a:gd name="connsiteY14" fmla="*/ 4358640 h 17647920"/>
                <a:gd name="connsiteX15" fmla="*/ 213360 w 24505920"/>
                <a:gd name="connsiteY15" fmla="*/ 3627120 h 17647920"/>
                <a:gd name="connsiteX16" fmla="*/ 762000 w 24505920"/>
                <a:gd name="connsiteY16" fmla="*/ 2529840 h 1764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05920" h="17647920">
                  <a:moveTo>
                    <a:pt x="121920" y="3718560"/>
                  </a:moveTo>
                  <a:cubicBezTo>
                    <a:pt x="1874520" y="2194560"/>
                    <a:pt x="3627120" y="670560"/>
                    <a:pt x="5791200" y="335280"/>
                  </a:cubicBezTo>
                  <a:cubicBezTo>
                    <a:pt x="7955280" y="0"/>
                    <a:pt x="10972800" y="990600"/>
                    <a:pt x="13106400" y="1706880"/>
                  </a:cubicBezTo>
                  <a:cubicBezTo>
                    <a:pt x="15240000" y="2423160"/>
                    <a:pt x="17023080" y="3505200"/>
                    <a:pt x="18592800" y="4632960"/>
                  </a:cubicBezTo>
                  <a:cubicBezTo>
                    <a:pt x="20162520" y="5760720"/>
                    <a:pt x="21564600" y="6797040"/>
                    <a:pt x="22524720" y="8473440"/>
                  </a:cubicBezTo>
                  <a:cubicBezTo>
                    <a:pt x="23484840" y="10149840"/>
                    <a:pt x="24201120" y="13228320"/>
                    <a:pt x="24353520" y="14691360"/>
                  </a:cubicBezTo>
                  <a:cubicBezTo>
                    <a:pt x="24505920" y="16154400"/>
                    <a:pt x="23835360" y="16855440"/>
                    <a:pt x="23439120" y="17251680"/>
                  </a:cubicBezTo>
                  <a:cubicBezTo>
                    <a:pt x="23042880" y="17647920"/>
                    <a:pt x="22539960" y="17602200"/>
                    <a:pt x="21976080" y="17068800"/>
                  </a:cubicBezTo>
                  <a:cubicBezTo>
                    <a:pt x="21412200" y="16535400"/>
                    <a:pt x="20909280" y="15118080"/>
                    <a:pt x="20055840" y="14051280"/>
                  </a:cubicBezTo>
                  <a:cubicBezTo>
                    <a:pt x="19202400" y="12984480"/>
                    <a:pt x="17967960" y="11597640"/>
                    <a:pt x="16855440" y="10668000"/>
                  </a:cubicBezTo>
                  <a:cubicBezTo>
                    <a:pt x="15742920" y="9738360"/>
                    <a:pt x="14889480" y="9235440"/>
                    <a:pt x="13380720" y="8473440"/>
                  </a:cubicBezTo>
                  <a:cubicBezTo>
                    <a:pt x="11871960" y="7711440"/>
                    <a:pt x="9342120" y="6675120"/>
                    <a:pt x="7802880" y="6096000"/>
                  </a:cubicBezTo>
                  <a:cubicBezTo>
                    <a:pt x="6263640" y="5516880"/>
                    <a:pt x="5196840" y="5242560"/>
                    <a:pt x="4145280" y="4998720"/>
                  </a:cubicBezTo>
                  <a:cubicBezTo>
                    <a:pt x="3093720" y="4754880"/>
                    <a:pt x="2148840" y="4739640"/>
                    <a:pt x="1493520" y="4632960"/>
                  </a:cubicBezTo>
                  <a:cubicBezTo>
                    <a:pt x="838200" y="4526280"/>
                    <a:pt x="426720" y="4526280"/>
                    <a:pt x="213360" y="4358640"/>
                  </a:cubicBezTo>
                  <a:cubicBezTo>
                    <a:pt x="0" y="4191000"/>
                    <a:pt x="121920" y="3931920"/>
                    <a:pt x="213360" y="3627120"/>
                  </a:cubicBezTo>
                  <a:cubicBezTo>
                    <a:pt x="304800" y="3322320"/>
                    <a:pt x="533400" y="2926080"/>
                    <a:pt x="762000" y="252984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-23784585" y="-22770533"/>
              <a:ext cx="20985412" cy="15288935"/>
            </a:xfrm>
            <a:custGeom>
              <a:avLst/>
              <a:gdLst>
                <a:gd name="connsiteX0" fmla="*/ 0 w 20909280"/>
                <a:gd name="connsiteY0" fmla="*/ 4130040 h 15316200"/>
                <a:gd name="connsiteX1" fmla="*/ 1737360 w 20909280"/>
                <a:gd name="connsiteY1" fmla="*/ 1478280 h 15316200"/>
                <a:gd name="connsiteX2" fmla="*/ 4572000 w 20909280"/>
                <a:gd name="connsiteY2" fmla="*/ 381000 h 15316200"/>
                <a:gd name="connsiteX3" fmla="*/ 8412480 w 20909280"/>
                <a:gd name="connsiteY3" fmla="*/ 289560 h 15316200"/>
                <a:gd name="connsiteX4" fmla="*/ 13898880 w 20909280"/>
                <a:gd name="connsiteY4" fmla="*/ 2118360 h 15316200"/>
                <a:gd name="connsiteX5" fmla="*/ 18470880 w 20909280"/>
                <a:gd name="connsiteY5" fmla="*/ 6050280 h 15316200"/>
                <a:gd name="connsiteX6" fmla="*/ 20574000 w 20909280"/>
                <a:gd name="connsiteY6" fmla="*/ 10530840 h 15316200"/>
                <a:gd name="connsiteX7" fmla="*/ 20482560 w 20909280"/>
                <a:gd name="connsiteY7" fmla="*/ 14188440 h 15316200"/>
                <a:gd name="connsiteX8" fmla="*/ 19476720 w 20909280"/>
                <a:gd name="connsiteY8" fmla="*/ 15285720 h 15316200"/>
                <a:gd name="connsiteX9" fmla="*/ 18196560 w 20909280"/>
                <a:gd name="connsiteY9" fmla="*/ 14371320 h 15316200"/>
                <a:gd name="connsiteX10" fmla="*/ 16184880 w 20909280"/>
                <a:gd name="connsiteY10" fmla="*/ 11170920 h 15316200"/>
                <a:gd name="connsiteX11" fmla="*/ 13533120 w 20909280"/>
                <a:gd name="connsiteY11" fmla="*/ 8519160 h 15316200"/>
                <a:gd name="connsiteX12" fmla="*/ 10424160 w 20909280"/>
                <a:gd name="connsiteY12" fmla="*/ 6690360 h 15316200"/>
                <a:gd name="connsiteX13" fmla="*/ 7498080 w 20909280"/>
                <a:gd name="connsiteY13" fmla="*/ 5318760 h 15316200"/>
                <a:gd name="connsiteX14" fmla="*/ 3657600 w 20909280"/>
                <a:gd name="connsiteY14" fmla="*/ 4770120 h 15316200"/>
                <a:gd name="connsiteX15" fmla="*/ 1371600 w 20909280"/>
                <a:gd name="connsiteY15" fmla="*/ 4770120 h 15316200"/>
                <a:gd name="connsiteX16" fmla="*/ 0 w 20909280"/>
                <a:gd name="connsiteY16" fmla="*/ 4312920 h 153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09280" h="15316200">
                  <a:moveTo>
                    <a:pt x="0" y="4130040"/>
                  </a:moveTo>
                  <a:cubicBezTo>
                    <a:pt x="487680" y="3116580"/>
                    <a:pt x="975360" y="2103120"/>
                    <a:pt x="1737360" y="1478280"/>
                  </a:cubicBezTo>
                  <a:cubicBezTo>
                    <a:pt x="2499360" y="853440"/>
                    <a:pt x="3459480" y="579120"/>
                    <a:pt x="4572000" y="381000"/>
                  </a:cubicBezTo>
                  <a:cubicBezTo>
                    <a:pt x="5684520" y="182880"/>
                    <a:pt x="6858000" y="0"/>
                    <a:pt x="8412480" y="289560"/>
                  </a:cubicBezTo>
                  <a:cubicBezTo>
                    <a:pt x="9966960" y="579120"/>
                    <a:pt x="12222480" y="1158240"/>
                    <a:pt x="13898880" y="2118360"/>
                  </a:cubicBezTo>
                  <a:cubicBezTo>
                    <a:pt x="15575280" y="3078480"/>
                    <a:pt x="17358360" y="4648200"/>
                    <a:pt x="18470880" y="6050280"/>
                  </a:cubicBezTo>
                  <a:cubicBezTo>
                    <a:pt x="19583400" y="7452360"/>
                    <a:pt x="20238720" y="9174480"/>
                    <a:pt x="20574000" y="10530840"/>
                  </a:cubicBezTo>
                  <a:cubicBezTo>
                    <a:pt x="20909280" y="11887200"/>
                    <a:pt x="20665440" y="13395960"/>
                    <a:pt x="20482560" y="14188440"/>
                  </a:cubicBezTo>
                  <a:cubicBezTo>
                    <a:pt x="20299680" y="14980920"/>
                    <a:pt x="19857720" y="15255240"/>
                    <a:pt x="19476720" y="15285720"/>
                  </a:cubicBezTo>
                  <a:cubicBezTo>
                    <a:pt x="19095720" y="15316200"/>
                    <a:pt x="18745200" y="15057120"/>
                    <a:pt x="18196560" y="14371320"/>
                  </a:cubicBezTo>
                  <a:cubicBezTo>
                    <a:pt x="17647920" y="13685520"/>
                    <a:pt x="16962120" y="12146280"/>
                    <a:pt x="16184880" y="11170920"/>
                  </a:cubicBezTo>
                  <a:cubicBezTo>
                    <a:pt x="15407640" y="10195560"/>
                    <a:pt x="14493240" y="9265920"/>
                    <a:pt x="13533120" y="8519160"/>
                  </a:cubicBezTo>
                  <a:cubicBezTo>
                    <a:pt x="12573000" y="7772400"/>
                    <a:pt x="11430000" y="7223760"/>
                    <a:pt x="10424160" y="6690360"/>
                  </a:cubicBezTo>
                  <a:cubicBezTo>
                    <a:pt x="9418320" y="6156960"/>
                    <a:pt x="8625840" y="5638800"/>
                    <a:pt x="7498080" y="5318760"/>
                  </a:cubicBezTo>
                  <a:cubicBezTo>
                    <a:pt x="6370320" y="4998720"/>
                    <a:pt x="4678680" y="4861560"/>
                    <a:pt x="3657600" y="4770120"/>
                  </a:cubicBezTo>
                  <a:cubicBezTo>
                    <a:pt x="2636520" y="4678680"/>
                    <a:pt x="1981200" y="4846320"/>
                    <a:pt x="1371600" y="4770120"/>
                  </a:cubicBezTo>
                  <a:cubicBezTo>
                    <a:pt x="762000" y="4693920"/>
                    <a:pt x="381000" y="4503420"/>
                    <a:pt x="0" y="431292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-18364544" y="-29581015"/>
              <a:ext cx="18205969" cy="13343071"/>
            </a:xfrm>
            <a:custGeom>
              <a:avLst/>
              <a:gdLst>
                <a:gd name="connsiteX0" fmla="*/ 0 w 18150840"/>
                <a:gd name="connsiteY0" fmla="*/ 3429000 h 13335000"/>
                <a:gd name="connsiteX1" fmla="*/ 1005840 w 18150840"/>
                <a:gd name="connsiteY1" fmla="*/ 1600200 h 13335000"/>
                <a:gd name="connsiteX2" fmla="*/ 4023360 w 18150840"/>
                <a:gd name="connsiteY2" fmla="*/ 228600 h 13335000"/>
                <a:gd name="connsiteX3" fmla="*/ 7863840 w 18150840"/>
                <a:gd name="connsiteY3" fmla="*/ 228600 h 13335000"/>
                <a:gd name="connsiteX4" fmla="*/ 12070080 w 18150840"/>
                <a:gd name="connsiteY4" fmla="*/ 1508760 h 13335000"/>
                <a:gd name="connsiteX5" fmla="*/ 15453360 w 18150840"/>
                <a:gd name="connsiteY5" fmla="*/ 4069080 h 13335000"/>
                <a:gd name="connsiteX6" fmla="*/ 17739360 w 18150840"/>
                <a:gd name="connsiteY6" fmla="*/ 7635240 h 13335000"/>
                <a:gd name="connsiteX7" fmla="*/ 17922240 w 18150840"/>
                <a:gd name="connsiteY7" fmla="*/ 11109960 h 13335000"/>
                <a:gd name="connsiteX8" fmla="*/ 16367760 w 18150840"/>
                <a:gd name="connsiteY8" fmla="*/ 13213080 h 13335000"/>
                <a:gd name="connsiteX9" fmla="*/ 14996160 w 18150840"/>
                <a:gd name="connsiteY9" fmla="*/ 11841480 h 13335000"/>
                <a:gd name="connsiteX10" fmla="*/ 13441680 w 18150840"/>
                <a:gd name="connsiteY10" fmla="*/ 8458200 h 13335000"/>
                <a:gd name="connsiteX11" fmla="*/ 10332720 w 18150840"/>
                <a:gd name="connsiteY11" fmla="*/ 6263640 h 13335000"/>
                <a:gd name="connsiteX12" fmla="*/ 6858000 w 18150840"/>
                <a:gd name="connsiteY12" fmla="*/ 5166360 h 13335000"/>
                <a:gd name="connsiteX13" fmla="*/ 3017520 w 18150840"/>
                <a:gd name="connsiteY13" fmla="*/ 4251960 h 13335000"/>
                <a:gd name="connsiteX14" fmla="*/ 914400 w 18150840"/>
                <a:gd name="connsiteY14" fmla="*/ 4251960 h 13335000"/>
                <a:gd name="connsiteX15" fmla="*/ 0 w 18150840"/>
                <a:gd name="connsiteY15" fmla="*/ 3520440 h 133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150840" h="13335000">
                  <a:moveTo>
                    <a:pt x="0" y="3429000"/>
                  </a:moveTo>
                  <a:cubicBezTo>
                    <a:pt x="167640" y="2781300"/>
                    <a:pt x="335280" y="2133600"/>
                    <a:pt x="1005840" y="1600200"/>
                  </a:cubicBezTo>
                  <a:cubicBezTo>
                    <a:pt x="1676400" y="1066800"/>
                    <a:pt x="2880360" y="457200"/>
                    <a:pt x="4023360" y="228600"/>
                  </a:cubicBezTo>
                  <a:cubicBezTo>
                    <a:pt x="5166360" y="0"/>
                    <a:pt x="6522720" y="15240"/>
                    <a:pt x="7863840" y="228600"/>
                  </a:cubicBezTo>
                  <a:cubicBezTo>
                    <a:pt x="9204960" y="441960"/>
                    <a:pt x="10805160" y="868680"/>
                    <a:pt x="12070080" y="1508760"/>
                  </a:cubicBezTo>
                  <a:cubicBezTo>
                    <a:pt x="13335000" y="2148840"/>
                    <a:pt x="14508480" y="3048000"/>
                    <a:pt x="15453360" y="4069080"/>
                  </a:cubicBezTo>
                  <a:cubicBezTo>
                    <a:pt x="16398240" y="5090160"/>
                    <a:pt x="17327880" y="6461760"/>
                    <a:pt x="17739360" y="7635240"/>
                  </a:cubicBezTo>
                  <a:cubicBezTo>
                    <a:pt x="18150840" y="8808720"/>
                    <a:pt x="18150840" y="10180320"/>
                    <a:pt x="17922240" y="11109960"/>
                  </a:cubicBezTo>
                  <a:cubicBezTo>
                    <a:pt x="17693640" y="12039600"/>
                    <a:pt x="16855440" y="13091160"/>
                    <a:pt x="16367760" y="13213080"/>
                  </a:cubicBezTo>
                  <a:cubicBezTo>
                    <a:pt x="15880080" y="13335000"/>
                    <a:pt x="15483840" y="12633960"/>
                    <a:pt x="14996160" y="11841480"/>
                  </a:cubicBezTo>
                  <a:cubicBezTo>
                    <a:pt x="14508480" y="11049000"/>
                    <a:pt x="14218920" y="9387840"/>
                    <a:pt x="13441680" y="8458200"/>
                  </a:cubicBezTo>
                  <a:cubicBezTo>
                    <a:pt x="12664440" y="7528560"/>
                    <a:pt x="11430000" y="6812280"/>
                    <a:pt x="10332720" y="6263640"/>
                  </a:cubicBezTo>
                  <a:cubicBezTo>
                    <a:pt x="9235440" y="5715000"/>
                    <a:pt x="8077200" y="5501640"/>
                    <a:pt x="6858000" y="5166360"/>
                  </a:cubicBezTo>
                  <a:cubicBezTo>
                    <a:pt x="5638800" y="4831080"/>
                    <a:pt x="4008120" y="4404360"/>
                    <a:pt x="3017520" y="4251960"/>
                  </a:cubicBezTo>
                  <a:cubicBezTo>
                    <a:pt x="2026920" y="4099560"/>
                    <a:pt x="1417320" y="4373880"/>
                    <a:pt x="914400" y="4251960"/>
                  </a:cubicBezTo>
                  <a:cubicBezTo>
                    <a:pt x="411480" y="4130040"/>
                    <a:pt x="205740" y="3825240"/>
                    <a:pt x="0" y="352044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5956392" y="15868776"/>
              <a:ext cx="9728357" cy="10702299"/>
            </a:xfrm>
            <a:custGeom>
              <a:avLst/>
              <a:gdLst>
                <a:gd name="connsiteX0" fmla="*/ 350520 w 9738360"/>
                <a:gd name="connsiteY0" fmla="*/ 8397240 h 10713720"/>
                <a:gd name="connsiteX1" fmla="*/ 2636520 w 9738360"/>
                <a:gd name="connsiteY1" fmla="*/ 5745480 h 10713720"/>
                <a:gd name="connsiteX2" fmla="*/ 4739640 w 9738360"/>
                <a:gd name="connsiteY2" fmla="*/ 3550920 h 10713720"/>
                <a:gd name="connsiteX3" fmla="*/ 6385560 w 9738360"/>
                <a:gd name="connsiteY3" fmla="*/ 1722120 h 10713720"/>
                <a:gd name="connsiteX4" fmla="*/ 7117080 w 9738360"/>
                <a:gd name="connsiteY4" fmla="*/ 167640 h 10713720"/>
                <a:gd name="connsiteX5" fmla="*/ 9037320 w 9738360"/>
                <a:gd name="connsiteY5" fmla="*/ 716280 h 10713720"/>
                <a:gd name="connsiteX6" fmla="*/ 9585960 w 9738360"/>
                <a:gd name="connsiteY6" fmla="*/ 4373880 h 10713720"/>
                <a:gd name="connsiteX7" fmla="*/ 8122920 w 9738360"/>
                <a:gd name="connsiteY7" fmla="*/ 7482840 h 10713720"/>
                <a:gd name="connsiteX8" fmla="*/ 5288280 w 9738360"/>
                <a:gd name="connsiteY8" fmla="*/ 9677400 h 10713720"/>
                <a:gd name="connsiteX9" fmla="*/ 1905000 w 9738360"/>
                <a:gd name="connsiteY9" fmla="*/ 10683240 h 10713720"/>
                <a:gd name="connsiteX10" fmla="*/ 259080 w 9738360"/>
                <a:gd name="connsiteY10" fmla="*/ 9860280 h 10713720"/>
                <a:gd name="connsiteX11" fmla="*/ 350520 w 9738360"/>
                <a:gd name="connsiteY11" fmla="*/ 8214360 h 107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38360" h="10713720">
                  <a:moveTo>
                    <a:pt x="350520" y="8397240"/>
                  </a:moveTo>
                  <a:cubicBezTo>
                    <a:pt x="1127760" y="7475220"/>
                    <a:pt x="1905000" y="6553200"/>
                    <a:pt x="2636520" y="5745480"/>
                  </a:cubicBezTo>
                  <a:cubicBezTo>
                    <a:pt x="3368040" y="4937760"/>
                    <a:pt x="4114800" y="4221480"/>
                    <a:pt x="4739640" y="3550920"/>
                  </a:cubicBezTo>
                  <a:cubicBezTo>
                    <a:pt x="5364480" y="2880360"/>
                    <a:pt x="5989320" y="2286000"/>
                    <a:pt x="6385560" y="1722120"/>
                  </a:cubicBezTo>
                  <a:cubicBezTo>
                    <a:pt x="6781800" y="1158240"/>
                    <a:pt x="6675120" y="335280"/>
                    <a:pt x="7117080" y="167640"/>
                  </a:cubicBezTo>
                  <a:cubicBezTo>
                    <a:pt x="7559040" y="0"/>
                    <a:pt x="8625840" y="15240"/>
                    <a:pt x="9037320" y="716280"/>
                  </a:cubicBezTo>
                  <a:cubicBezTo>
                    <a:pt x="9448800" y="1417320"/>
                    <a:pt x="9738360" y="3246120"/>
                    <a:pt x="9585960" y="4373880"/>
                  </a:cubicBezTo>
                  <a:cubicBezTo>
                    <a:pt x="9433560" y="5501640"/>
                    <a:pt x="8839200" y="6598920"/>
                    <a:pt x="8122920" y="7482840"/>
                  </a:cubicBezTo>
                  <a:cubicBezTo>
                    <a:pt x="7406640" y="8366760"/>
                    <a:pt x="6324600" y="9144000"/>
                    <a:pt x="5288280" y="9677400"/>
                  </a:cubicBezTo>
                  <a:cubicBezTo>
                    <a:pt x="4251960" y="10210800"/>
                    <a:pt x="2743200" y="10652760"/>
                    <a:pt x="1905000" y="10683240"/>
                  </a:cubicBezTo>
                  <a:cubicBezTo>
                    <a:pt x="1066800" y="10713720"/>
                    <a:pt x="518160" y="10271760"/>
                    <a:pt x="259080" y="9860280"/>
                  </a:cubicBezTo>
                  <a:cubicBezTo>
                    <a:pt x="0" y="9448800"/>
                    <a:pt x="175260" y="8831580"/>
                    <a:pt x="350520" y="821436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14155963" y="21428389"/>
              <a:ext cx="6948826" cy="7783458"/>
            </a:xfrm>
            <a:custGeom>
              <a:avLst/>
              <a:gdLst>
                <a:gd name="connsiteX0" fmla="*/ 2773680 w 6918960"/>
                <a:gd name="connsiteY0" fmla="*/ 2926080 h 7741920"/>
                <a:gd name="connsiteX1" fmla="*/ 2865120 w 6918960"/>
                <a:gd name="connsiteY1" fmla="*/ 2834640 h 7741920"/>
                <a:gd name="connsiteX2" fmla="*/ 4419600 w 6918960"/>
                <a:gd name="connsiteY2" fmla="*/ 1188720 h 7741920"/>
                <a:gd name="connsiteX3" fmla="*/ 5151120 w 6918960"/>
                <a:gd name="connsiteY3" fmla="*/ 91440 h 7741920"/>
                <a:gd name="connsiteX4" fmla="*/ 6431280 w 6918960"/>
                <a:gd name="connsiteY4" fmla="*/ 640080 h 7741920"/>
                <a:gd name="connsiteX5" fmla="*/ 6705600 w 6918960"/>
                <a:gd name="connsiteY5" fmla="*/ 3474720 h 7741920"/>
                <a:gd name="connsiteX6" fmla="*/ 5151120 w 6918960"/>
                <a:gd name="connsiteY6" fmla="*/ 6126480 h 7741920"/>
                <a:gd name="connsiteX7" fmla="*/ 3230880 w 6918960"/>
                <a:gd name="connsiteY7" fmla="*/ 7406640 h 7741920"/>
                <a:gd name="connsiteX8" fmla="*/ 944880 w 6918960"/>
                <a:gd name="connsiteY8" fmla="*/ 7589520 h 7741920"/>
                <a:gd name="connsiteX9" fmla="*/ 121920 w 6918960"/>
                <a:gd name="connsiteY9" fmla="*/ 7498080 h 7741920"/>
                <a:gd name="connsiteX10" fmla="*/ 213360 w 6918960"/>
                <a:gd name="connsiteY10" fmla="*/ 6126480 h 7741920"/>
                <a:gd name="connsiteX11" fmla="*/ 1402080 w 6918960"/>
                <a:gd name="connsiteY11" fmla="*/ 4572000 h 7741920"/>
                <a:gd name="connsiteX12" fmla="*/ 3048000 w 6918960"/>
                <a:gd name="connsiteY12" fmla="*/ 2651760 h 774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18960" h="7741920">
                  <a:moveTo>
                    <a:pt x="2773680" y="2926080"/>
                  </a:moveTo>
                  <a:cubicBezTo>
                    <a:pt x="2682240" y="3025140"/>
                    <a:pt x="2865120" y="2834640"/>
                    <a:pt x="2865120" y="2834640"/>
                  </a:cubicBezTo>
                  <a:cubicBezTo>
                    <a:pt x="3139440" y="2545080"/>
                    <a:pt x="4038600" y="1645920"/>
                    <a:pt x="4419600" y="1188720"/>
                  </a:cubicBezTo>
                  <a:cubicBezTo>
                    <a:pt x="4800600" y="731520"/>
                    <a:pt x="4815840" y="182880"/>
                    <a:pt x="5151120" y="91440"/>
                  </a:cubicBezTo>
                  <a:cubicBezTo>
                    <a:pt x="5486400" y="0"/>
                    <a:pt x="6172200" y="76200"/>
                    <a:pt x="6431280" y="640080"/>
                  </a:cubicBezTo>
                  <a:cubicBezTo>
                    <a:pt x="6690360" y="1203960"/>
                    <a:pt x="6918960" y="2560320"/>
                    <a:pt x="6705600" y="3474720"/>
                  </a:cubicBezTo>
                  <a:cubicBezTo>
                    <a:pt x="6492240" y="4389120"/>
                    <a:pt x="5730240" y="5471160"/>
                    <a:pt x="5151120" y="6126480"/>
                  </a:cubicBezTo>
                  <a:cubicBezTo>
                    <a:pt x="4572000" y="6781800"/>
                    <a:pt x="3931920" y="7162800"/>
                    <a:pt x="3230880" y="7406640"/>
                  </a:cubicBezTo>
                  <a:cubicBezTo>
                    <a:pt x="2529840" y="7650480"/>
                    <a:pt x="1463040" y="7574280"/>
                    <a:pt x="944880" y="7589520"/>
                  </a:cubicBezTo>
                  <a:cubicBezTo>
                    <a:pt x="426720" y="7604760"/>
                    <a:pt x="243840" y="7741920"/>
                    <a:pt x="121920" y="7498080"/>
                  </a:cubicBezTo>
                  <a:cubicBezTo>
                    <a:pt x="0" y="7254240"/>
                    <a:pt x="0" y="6614160"/>
                    <a:pt x="213360" y="6126480"/>
                  </a:cubicBezTo>
                  <a:cubicBezTo>
                    <a:pt x="426720" y="5638800"/>
                    <a:pt x="929640" y="5151120"/>
                    <a:pt x="1402080" y="4572000"/>
                  </a:cubicBezTo>
                  <a:cubicBezTo>
                    <a:pt x="1874520" y="3992880"/>
                    <a:pt x="2461260" y="3322320"/>
                    <a:pt x="3048000" y="265176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30" name="37 CuadroTexto"/>
          <p:cNvSpPr txBox="1">
            <a:spLocks noChangeArrowheads="1"/>
          </p:cNvSpPr>
          <p:nvPr/>
        </p:nvSpPr>
        <p:spPr bwMode="auto">
          <a:xfrm>
            <a:off x="4985051" y="3750465"/>
            <a:ext cx="838299" cy="70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rgbClr val="C33D3D"/>
                </a:solidFill>
                <a:latin typeface="Basque" pitchFamily="2" charset="0"/>
              </a:rPr>
              <a:t>GB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142844" y="357166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142844" y="1068157"/>
            <a:ext cx="7621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Producto – Ciclo de Vida del Producto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357166"/>
            <a:ext cx="3441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</a:t>
            </a:r>
          </a:p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61951" y="306896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Precio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85264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357166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1068157"/>
            <a:ext cx="585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Plaza – Canal de distribución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2 Rectángulo"/>
          <p:cNvSpPr/>
          <p:nvPr/>
        </p:nvSpPr>
        <p:spPr>
          <a:xfrm>
            <a:off x="571472" y="4071942"/>
            <a:ext cx="8182898" cy="200026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 Cheurón"/>
          <p:cNvSpPr/>
          <p:nvPr/>
        </p:nvSpPr>
        <p:spPr>
          <a:xfrm>
            <a:off x="753314" y="4526547"/>
            <a:ext cx="2727633" cy="1091053"/>
          </a:xfrm>
          <a:prstGeom prst="chevron">
            <a:avLst>
              <a:gd name="adj" fmla="val 3666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TALLER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4 Cheurón"/>
          <p:cNvSpPr/>
          <p:nvPr/>
        </p:nvSpPr>
        <p:spPr>
          <a:xfrm>
            <a:off x="3299105" y="4526547"/>
            <a:ext cx="2727633" cy="1091053"/>
          </a:xfrm>
          <a:prstGeom prst="chevron">
            <a:avLst>
              <a:gd name="adj" fmla="val 3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CALZADO BALDEÓN</a:t>
            </a:r>
            <a:endParaRPr lang="es-ES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 Cheurón"/>
          <p:cNvSpPr/>
          <p:nvPr/>
        </p:nvSpPr>
        <p:spPr>
          <a:xfrm>
            <a:off x="5844895" y="4526547"/>
            <a:ext cx="2727633" cy="1091053"/>
          </a:xfrm>
          <a:prstGeom prst="chevron">
            <a:avLst>
              <a:gd name="adj" fmla="val 3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CONSUMIDOR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85786" y="192880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El canal con el que opera Calzado Baldeón es de nivel uno, éste es conocido como canal directo ya que el Almacén vende directamente sus productos al consumidor. </a:t>
            </a:r>
            <a:endParaRPr lang="es-ES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4275529" cy="646331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Hipótesis Planteadas</a:t>
            </a: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10" y="1142984"/>
            <a:ext cx="7745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La realización del plan de posicionamiento permite alcanzar un incremento del 3%  al 5</a:t>
            </a:r>
            <a:r>
              <a:rPr lang="es-EC" dirty="0" smtClean="0"/>
              <a:t>%.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endParaRPr lang="es-ES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La implementación de un plan de posicionamiento, permitirá el reconocimiento de la marca en el mercado de calzado femenino</a:t>
            </a:r>
            <a:r>
              <a:rPr lang="es-EC" dirty="0" smtClean="0"/>
              <a:t>.</a:t>
            </a:r>
          </a:p>
          <a:p>
            <a:pPr lvl="0" algn="just"/>
            <a:endParaRPr lang="es-ES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Implementar un direccionamiento estratégico para Calzado </a:t>
            </a:r>
            <a:r>
              <a:rPr lang="es-EC" dirty="0" err="1"/>
              <a:t>baledón</a:t>
            </a:r>
            <a:r>
              <a:rPr lang="es-EC" dirty="0"/>
              <a:t>, mejorará su posicionamiento en el mercado y ante sus competidores</a:t>
            </a:r>
            <a:r>
              <a:rPr lang="es-EC" dirty="0" smtClean="0"/>
              <a:t>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C" dirty="0"/>
          </a:p>
          <a:p>
            <a:pPr lvl="0" algn="just"/>
            <a:endParaRPr lang="es-ES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La implementación de </a:t>
            </a:r>
            <a:r>
              <a:rPr lang="es-EC" dirty="0" smtClean="0"/>
              <a:t>estrategias </a:t>
            </a:r>
            <a:r>
              <a:rPr lang="es-EC" dirty="0"/>
              <a:t>enfocadas en el posicionamiento, conlleva a la empresa, a ser más competitiva en el mercado de calzado femenino</a:t>
            </a:r>
            <a:r>
              <a:rPr lang="es-EC" dirty="0" smtClean="0"/>
              <a:t>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C" dirty="0"/>
          </a:p>
          <a:p>
            <a:pPr lvl="0" algn="just"/>
            <a:endParaRPr lang="es-ES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La aplicación del plan de posicionamiento, le permitirá a la empresa alcanzar un crecimiento de la rentabilidad en un 25</a:t>
            </a:r>
            <a:r>
              <a:rPr lang="es-EC" dirty="0" smtClean="0"/>
              <a:t>%, con un incremento en sus ventas. </a:t>
            </a:r>
            <a:endParaRPr lang="es-E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87643"/>
            <a:ext cx="8316930" cy="401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142844" y="357166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1068157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Promoción – Publicidad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2435" y="2059015"/>
            <a:ext cx="2775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Material Promocional</a:t>
            </a:r>
            <a:endParaRPr lang="es-ES" sz="2000" b="1" dirty="0">
              <a:solidFill>
                <a:srgbClr val="FFC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28926" y="5773791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Catálogo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57818" y="5130849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Rotulación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00958" y="2059015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Roll up</a:t>
            </a:r>
            <a:endParaRPr lang="es-E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6500826" cy="48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42844" y="214290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925281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Promoción – Publicidad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224" y="1928802"/>
            <a:ext cx="123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Volantes</a:t>
            </a:r>
            <a:endParaRPr lang="es-E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925281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Promoción – Publicidad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267755" cy="23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429132"/>
            <a:ext cx="3304485" cy="23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928802"/>
            <a:ext cx="3267756" cy="23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857224" y="1928802"/>
            <a:ext cx="3132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Publicidad para revistas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929198"/>
            <a:ext cx="2214578" cy="15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357818" y="4500570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Publicidad páginas amarillas</a:t>
            </a:r>
            <a:endParaRPr lang="es-E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925281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Promoción – </a:t>
            </a:r>
            <a:r>
              <a:rPr lang="es-E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Mk</a:t>
            </a:r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Directo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572" y="2571745"/>
            <a:ext cx="3630800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0034" y="1957320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Desarrollo Página WEB</a:t>
            </a:r>
            <a:endParaRPr lang="es-ES" sz="2000" b="1" dirty="0">
              <a:solidFill>
                <a:srgbClr val="FFC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2714620"/>
            <a:ext cx="3474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Desarrollo Catálogo Digital</a:t>
            </a:r>
            <a:endParaRPr lang="es-ES" sz="2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65" y="3114730"/>
            <a:ext cx="45434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925281"/>
            <a:ext cx="6742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Promoción – Relaciones Públicas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762036">
            <a:off x="769136" y="2572024"/>
            <a:ext cx="2830926" cy="376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6058"/>
            <a:ext cx="2306723" cy="171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143248"/>
            <a:ext cx="2293837" cy="16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714884"/>
            <a:ext cx="2302618" cy="15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000636"/>
            <a:ext cx="2338197" cy="164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00034" y="1957320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Afiches sociales</a:t>
            </a:r>
            <a:endParaRPr lang="es-ES" sz="2000" b="1" dirty="0">
              <a:solidFill>
                <a:srgbClr val="FFC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7686" y="2143116"/>
            <a:ext cx="257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Tarjetas personales</a:t>
            </a:r>
            <a:endParaRPr lang="es-E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925281"/>
            <a:ext cx="7311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Promoción – Eventos y experiencias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91744"/>
            <a:ext cx="5857916" cy="42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00034" y="1785926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Elaboración Stand</a:t>
            </a:r>
            <a:endParaRPr lang="es-E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9782"/>
            <a:ext cx="3840607" cy="28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5874"/>
            <a:ext cx="3584460" cy="268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3" y="3575099"/>
            <a:ext cx="3553125" cy="266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575099"/>
            <a:ext cx="3840607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739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Elementos del Marketing Mix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857232"/>
            <a:ext cx="5861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Resumen Presupuesto Anual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00166" y="2285992"/>
          <a:ext cx="6572296" cy="2571768"/>
        </p:xfrm>
        <a:graphic>
          <a:graphicData uri="http://schemas.openxmlformats.org/drawingml/2006/table">
            <a:tbl>
              <a:tblPr/>
              <a:tblGrid>
                <a:gridCol w="4031008"/>
                <a:gridCol w="1270644"/>
                <a:gridCol w="1270644"/>
              </a:tblGrid>
              <a:tr h="5241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DESCRIPCIÓN ACCIONES 4 P's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VALORES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95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PRODUCTO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7.440,00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17,56%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58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PRECIO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60,00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0,14%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67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PLAZA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15.394,00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36,32%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095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PROMOCIÓN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19.485,00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45,98%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58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PLAN OPERATIVO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42.379,00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13863" marR="13863" marT="1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602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1764" y="425215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Presupuesto de ingresos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1214422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presupuesto de ingresos se elabora en base a la determinación del volumen de ventas por producto, por año y sus respectivos precios unitarios, para la vida útil del proyecto.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61523"/>
              </p:ext>
            </p:extLst>
          </p:nvPr>
        </p:nvGraphicFramePr>
        <p:xfrm>
          <a:off x="321764" y="2492896"/>
          <a:ext cx="8282684" cy="3492934"/>
        </p:xfrm>
        <a:graphic>
          <a:graphicData uri="http://schemas.openxmlformats.org/drawingml/2006/table">
            <a:tbl>
              <a:tblPr/>
              <a:tblGrid>
                <a:gridCol w="1700403"/>
                <a:gridCol w="906960"/>
                <a:gridCol w="810761"/>
                <a:gridCol w="958172"/>
                <a:gridCol w="737054"/>
                <a:gridCol w="737054"/>
                <a:gridCol w="810761"/>
                <a:gridCol w="865816"/>
                <a:gridCol w="755703"/>
              </a:tblGrid>
              <a:tr h="32887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VENTAS ESPERADAS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VTAS. MENSUALES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PRECIO UNITARIO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VTAS. MENSUALES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2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3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4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76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Ventas calzado promedio con propuesta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9.639.00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115-668.00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127.234.80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139.958.28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153.954.11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169.349.52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87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VENTAS OPTIMISTAS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VTAS. MENSUALES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PRECIO UNITARIO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VTAS. MENSUALES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2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3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4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59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Ventas calzado promedio con propuesta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11.025.00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132.300.00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145.530.00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160.083.00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176.091.30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193.700.43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87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VENTAS PESIMISTAS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56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VTAS. MENSUALES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PRECIO UNITARIO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VTAS. MENSUALES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2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3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4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59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Ventas calzado promedio con propuesta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6,615,00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79.380,00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87.318,00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96.049,80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105.654,78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116.220,26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Estado de Resultados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857232"/>
            <a:ext cx="4124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Escenario Esperado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3417"/>
              </p:ext>
            </p:extLst>
          </p:nvPr>
        </p:nvGraphicFramePr>
        <p:xfrm>
          <a:off x="899592" y="1442008"/>
          <a:ext cx="7488835" cy="4493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776"/>
                <a:gridCol w="2319832"/>
                <a:gridCol w="802247"/>
                <a:gridCol w="843196"/>
                <a:gridCol w="843196"/>
                <a:gridCol w="843196"/>
                <a:gridCol w="843196"/>
                <a:gridCol w="843196"/>
              </a:tblGrid>
              <a:tr h="45358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ESTADO DE PÉDIDAS Y GANANCIAS (escenario </a:t>
                      </a:r>
                      <a:r>
                        <a:rPr lang="es-ES" sz="1100" dirty="0" smtClean="0">
                          <a:effectLst/>
                        </a:rPr>
                        <a:t>esperado)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35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Descripción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2011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AÑO 1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2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3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4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5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+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Ingreso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86.100.00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115.668.00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127.234.80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139.958.28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153.954.11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169.349.52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Costo de Operación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15.854.71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22.761.34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17.046.96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19.516.56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18.365.84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Utilidad bruta en ventas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86.100.00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99.813.29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104.473.46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122.911.32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134.437.55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150.983.68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Gastos Administrativos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32.388.54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34.007.97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35.708.37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37.493.79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39.368.48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41.336.90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Gastos de Ventas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13.731.43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14.418.00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15.138.90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15.895.85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16.690.64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17.525.17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Gastos Financieros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Utilidad antes de impuestos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39.980.03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51.387.32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53.626.19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69.521.69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78.378.44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92.121.61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Participación trabajadores 15%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5.997.00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7.708.10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8.043.93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10.428.25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11.756.77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13.818.24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Utilidad antes de IR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33.983.02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43.679.22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45.582.26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59.093.43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66.621.67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78.303.37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Impuestos a la renta IR 25%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8.495.76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10.919.80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11.395.57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14.773.36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16.655.42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19.575.84 </a:t>
                      </a:r>
                    </a:p>
                  </a:txBody>
                  <a:tcPr marL="9525" marR="9525" marT="9525" marB="0" anchor="ctr"/>
                </a:tc>
              </a:tr>
              <a:tr h="32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Utilidad Neta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25.487.27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32.759.41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34.186.70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44.320.08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49.966.25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58.727.53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1500166" y="1214422"/>
            <a:ext cx="6572296" cy="4786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3071802" y="2643182"/>
            <a:ext cx="3500462" cy="24895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64168" y="428604"/>
            <a:ext cx="6083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Estructura del Análisis Situacional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929058" y="3571876"/>
            <a:ext cx="1785950" cy="571504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CALZADO BALDEÓN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286116" y="3143248"/>
            <a:ext cx="1357322" cy="35719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PROVEEDORES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072066" y="3143248"/>
            <a:ext cx="1357322" cy="35719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CLIENTES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214678" y="4214818"/>
            <a:ext cx="1357322" cy="35719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ORGANIZACIONES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072066" y="4214818"/>
            <a:ext cx="1357322" cy="35719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COMPETENCIA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929058" y="2738762"/>
            <a:ext cx="1857388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MICROAMBIENTE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929058" y="1500174"/>
            <a:ext cx="1857388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MACROAMBIENTE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740364" y="2714620"/>
            <a:ext cx="1260000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 POLÍTICO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071802" y="2000240"/>
            <a:ext cx="1260000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 ECONÓMICO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214942" y="2000240"/>
            <a:ext cx="13314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 TECNOLÓGICO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740364" y="4500570"/>
            <a:ext cx="1260000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 CULTURAL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643702" y="2786058"/>
            <a:ext cx="1260000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 SOCIAL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643702" y="4572008"/>
            <a:ext cx="1260000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 ECOLÓGICO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4214810" y="5214950"/>
            <a:ext cx="1260000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 SEGURIDAD PÚBLICA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4143372" y="4643446"/>
            <a:ext cx="1357322" cy="35719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INTERMEDIARIOS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Estado de Resultados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857232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Escenario Optimista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97797"/>
              </p:ext>
            </p:extLst>
          </p:nvPr>
        </p:nvGraphicFramePr>
        <p:xfrm>
          <a:off x="827584" y="1442006"/>
          <a:ext cx="7056786" cy="4435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77"/>
                <a:gridCol w="2185996"/>
                <a:gridCol w="755963"/>
                <a:gridCol w="794550"/>
                <a:gridCol w="794550"/>
                <a:gridCol w="794550"/>
                <a:gridCol w="794550"/>
                <a:gridCol w="794550"/>
              </a:tblGrid>
              <a:tr h="44772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ESTADO DE PÉDIDAS Y GANANCIAS (escenario optimista)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77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Descripción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2011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AÑO 1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AÑO 2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AÑO 3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4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5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+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Ingreso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86.100.00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132.300.00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145.530.00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160.083.00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176.091.30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193.700.43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Costo de Operación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15.854.71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22.761.34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17.046.96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19.516.56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18.365.84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Utilidad bruta en ventas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86.100.00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116.445.29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122.768.66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143.036.04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156.574.74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175.334.59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Gastos Administrativos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32.388.54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34.007.97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35.708.37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37.493.79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39.368.48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41.336.90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Gastos de Ventas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13.731.43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14.418.00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15.138.90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15.895.85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16.690.64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17.525.17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Gastos Financieros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Utilidad antes de impuestos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39.980.03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68.019.32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71.921.39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89.646.41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100.515.63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116.472.52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Participación trabajadores 15%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5.997.00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10.202.90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10.788.21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13.446.96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15.077.34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17.470.88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Utilidad antes de IR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33.983.02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57.816.42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61.133.18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76.199.45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85.438.28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Times New Roman"/>
                        </a:rPr>
                        <a:t>99.001.64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Impuestos a la renta IR 25%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8.495.76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14.454.10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15.283.30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19.049.86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21.359.57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24.750.41 </a:t>
                      </a:r>
                    </a:p>
                  </a:txBody>
                  <a:tcPr marL="9525" marR="9525" marT="9525" marB="0" anchor="ctr"/>
                </a:tc>
              </a:tr>
              <a:tr h="321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Utilidad Neta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25.487.27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43.362.31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45.849.89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57.149.58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64.078.71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74.251.23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Estado de Resultados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857232"/>
            <a:ext cx="4171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Escenario Pesimista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57542"/>
              </p:ext>
            </p:extLst>
          </p:nvPr>
        </p:nvGraphicFramePr>
        <p:xfrm>
          <a:off x="755576" y="1442005"/>
          <a:ext cx="7416823" cy="4363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26"/>
                <a:gridCol w="2336395"/>
                <a:gridCol w="808052"/>
                <a:gridCol w="808052"/>
                <a:gridCol w="808052"/>
                <a:gridCol w="808052"/>
                <a:gridCol w="849447"/>
                <a:gridCol w="849447"/>
              </a:tblGrid>
              <a:tr h="45332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ESTADO DE PÉRDIDAS Y GANANCIAS (escenario pesimista)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58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Descripción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2011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AÑO 1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2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AÑO 3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4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AÑO 5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+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Ingreso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86.100,00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79.380,00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87.318,00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96.049,80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105.654,78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116.220,26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 de Operación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15.854,71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22.761,34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17.046,96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19.516,56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18.365,84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Utilidad bruta en ventas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86.100,00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63.525,29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64.556,66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79.002,84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86.138,22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97.854,42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Gastos Administrativos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32.388,54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34.007,97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35.708,37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37.493,79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39.368,48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41.336,90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Gastos de Ventas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13.731,43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14.418,00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15.138,90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15.895,85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16.690,64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17.525,17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Gastos Financieros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0,00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0,00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0,00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Utilidad antes de impuestos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39.980,03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15.099,32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13.709,39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25.613,21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30.079,11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38.992,35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Participación trabajadores 15%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5.997,00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2.264,90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2.056,41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3.841,98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4.511,87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5.848,85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Utilidad antes de IR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33.983,02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12.834,42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11.652,98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21.771,23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25.567,24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33.143,50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Impuestos a la renta IR 25%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8.495,76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3.208,60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2.913,25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5.442,81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6.391,81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8.285,87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325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=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Utilidad Neta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25.487,27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9.625,81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8.739,74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16.328,42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19.175,43 </a:t>
                      </a:r>
                      <a:endParaRPr lang="es-EC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24.857,62 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Evaluación Financiera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04322"/>
              </p:ext>
            </p:extLst>
          </p:nvPr>
        </p:nvGraphicFramePr>
        <p:xfrm>
          <a:off x="1547664" y="1890712"/>
          <a:ext cx="5760641" cy="2834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484"/>
                <a:gridCol w="1125642"/>
                <a:gridCol w="955141"/>
                <a:gridCol w="604205"/>
                <a:gridCol w="1512169"/>
              </a:tblGrid>
              <a:tr h="56688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CALZADO BALDEÓN</a:t>
                      </a:r>
                      <a:endParaRPr lang="es-ES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ESCENARIO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VAN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TIR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PRI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RESULTADO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6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Optimista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210.559,40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106,78%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1,38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VIABLE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6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Esperado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139.999,35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79,19%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1,31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VIABLE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56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Pesimista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-13949,84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8,75%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5,39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VIABLE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14290"/>
            <a:ext cx="505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Evaluación Financiera</a:t>
            </a:r>
            <a:endParaRPr lang="es-E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857232"/>
            <a:ext cx="482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Análisis de sensibilidad</a:t>
            </a:r>
            <a:endParaRPr lang="es-E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1657167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Escenario 1:</a:t>
            </a:r>
            <a:endParaRPr lang="es-ES" sz="2400" dirty="0"/>
          </a:p>
          <a:p>
            <a:pPr algn="just"/>
            <a:r>
              <a:rPr lang="es-ES" sz="2400" dirty="0"/>
              <a:t>Se genera un incremento de todos los costos operacionales en un valor estimado del 25</a:t>
            </a:r>
            <a:r>
              <a:rPr lang="es-ES" sz="2400" dirty="0" smtClean="0"/>
              <a:t>%.</a:t>
            </a:r>
            <a:endParaRPr lang="es-ES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54044"/>
              </p:ext>
            </p:extLst>
          </p:nvPr>
        </p:nvGraphicFramePr>
        <p:xfrm>
          <a:off x="1187623" y="3212976"/>
          <a:ext cx="6192689" cy="2160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115"/>
                <a:gridCol w="1237648"/>
                <a:gridCol w="908439"/>
                <a:gridCol w="531183"/>
                <a:gridCol w="1797304"/>
              </a:tblGrid>
              <a:tr h="49268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CON INCREMENTO DE GASCOSTOS OPERACIONALES 25%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6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ESCENARIO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VAN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TIR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PRI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RESULTADO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16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Optimista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193.457,89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99,97%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1,39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VIABLE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16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Esperado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122.897,85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72,06%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1,35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VIABLE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  <a:tr h="416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Pesimista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-31051,34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-1,39%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5,74</a:t>
                      </a:r>
                      <a:endParaRPr lang="es-ES" sz="16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VIABLE</a:t>
                      </a:r>
                      <a:endParaRPr lang="es-ES" sz="16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1816136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Luego </a:t>
            </a:r>
            <a:r>
              <a:rPr lang="es-EC" dirty="0"/>
              <a:t>del Análisis situacional se determina que Calzado Baldeón es una empresa del sector comercial </a:t>
            </a:r>
            <a:r>
              <a:rPr lang="es-EC" dirty="0" smtClean="0"/>
              <a:t>artesanal que </a:t>
            </a:r>
            <a:r>
              <a:rPr lang="es-EC" dirty="0"/>
              <a:t>necesita de un plan de promoción y publicidad para darse a conocer el mercado y posicionar su </a:t>
            </a:r>
            <a:r>
              <a:rPr lang="es-EC" dirty="0" smtClean="0"/>
              <a:t>nombre</a:t>
            </a:r>
            <a:r>
              <a:rPr lang="es-EC" dirty="0"/>
              <a:t>.</a:t>
            </a:r>
            <a:endParaRPr lang="es-ES" dirty="0"/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La </a:t>
            </a:r>
            <a:r>
              <a:rPr lang="es-EC" dirty="0"/>
              <a:t>investigación de mercados permitió determinar que existe un nivel considerado de insatisfacción en la parte de atención al </a:t>
            </a:r>
            <a:r>
              <a:rPr lang="es-EC" dirty="0" smtClean="0"/>
              <a:t>cliente.</a:t>
            </a:r>
          </a:p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r>
              <a:rPr lang="es-EC" dirty="0"/>
              <a:t>La evaluación económica financiera y el presupuesto realizado de la campaña de marketing mix generarían mayores ingresos y mejoraría la imagen corporativa para Calzado </a:t>
            </a:r>
            <a:r>
              <a:rPr lang="es-EC" dirty="0" err="1"/>
              <a:t>Baldeón</a:t>
            </a:r>
            <a:r>
              <a:rPr lang="es-EC" dirty="0"/>
              <a:t> lo que justificaría su implementación.</a:t>
            </a:r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60733" y="568091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u="sng" dirty="0" smtClean="0">
                <a:solidFill>
                  <a:schemeClr val="accent1"/>
                </a:solidFill>
              </a:rPr>
              <a:t>Conclusiones</a:t>
            </a:r>
            <a:endParaRPr lang="es-ES" sz="3600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0733" y="496653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1"/>
                </a:solidFill>
              </a:rPr>
              <a:t>Recomendaciones</a:t>
            </a:r>
            <a:endParaRPr lang="es-ES" sz="3600" b="1" dirty="0">
              <a:solidFill>
                <a:schemeClr val="accent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8596" y="1610575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Implementar la presente propuesta para posicionar a Calzado Baldeón y crear una imagen </a:t>
            </a:r>
            <a:r>
              <a:rPr lang="es-EC" dirty="0" smtClean="0"/>
              <a:t>corporativa.</a:t>
            </a:r>
          </a:p>
          <a:p>
            <a:pPr algn="just"/>
            <a:endParaRPr lang="es-EC" dirty="0" smtClean="0"/>
          </a:p>
          <a:p>
            <a:pPr algn="just"/>
            <a:endParaRPr lang="es-EC" dirty="0"/>
          </a:p>
          <a:p>
            <a:pPr algn="just"/>
            <a:r>
              <a:rPr lang="es-EC" dirty="0" smtClean="0"/>
              <a:t>Se </a:t>
            </a:r>
            <a:r>
              <a:rPr lang="es-EC" dirty="0"/>
              <a:t>recomienda realizar continuamente </a:t>
            </a:r>
            <a:r>
              <a:rPr lang="es-EC" dirty="0" smtClean="0"/>
              <a:t>distintas actividades</a:t>
            </a:r>
            <a:r>
              <a:rPr lang="es-EC" dirty="0"/>
              <a:t>, cambios e innovaciones de la matriz y puntos de venta así como de sus productos en medios </a:t>
            </a:r>
            <a:r>
              <a:rPr lang="es-EC" dirty="0" smtClean="0"/>
              <a:t>masivos.</a:t>
            </a:r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Implementar </a:t>
            </a:r>
            <a:r>
              <a:rPr lang="es-EC" dirty="0"/>
              <a:t>a largo plazo el departamento de marketing para poder captar más clientes y nuevos segmentos de </a:t>
            </a:r>
            <a:r>
              <a:rPr lang="es-EC" dirty="0" smtClean="0"/>
              <a:t>mercado. </a:t>
            </a:r>
            <a:endParaRPr lang="es-E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579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Análisis externo (oportunidades)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64084"/>
              </p:ext>
            </p:extLst>
          </p:nvPr>
        </p:nvGraphicFramePr>
        <p:xfrm>
          <a:off x="500034" y="1222015"/>
          <a:ext cx="8143932" cy="5264943"/>
        </p:xfrm>
        <a:graphic>
          <a:graphicData uri="http://schemas.openxmlformats.org/drawingml/2006/table">
            <a:tbl>
              <a:tblPr/>
              <a:tblGrid>
                <a:gridCol w="357190"/>
                <a:gridCol w="1571636"/>
                <a:gridCol w="4641916"/>
                <a:gridCol w="573058"/>
                <a:gridCol w="428628"/>
                <a:gridCol w="571504"/>
              </a:tblGrid>
              <a:tr h="24604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575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OPORTUNIDADES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80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Nº</a:t>
                      </a: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FACTOR</a:t>
                      </a:r>
                      <a:endParaRPr lang="es-ES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DESCRIPCIÓN OPORTUNIDAD</a:t>
                      </a:r>
                      <a:endParaRPr lang="es-ES" sz="9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NIVEL DE IMPACTO</a:t>
                      </a: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90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ALTO</a:t>
                      </a: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MEDIO</a:t>
                      </a: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BAJO</a:t>
                      </a: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69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Tasas de interés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La disminución de la tasa de interés activa es un referente que permite acceder al crédito y lograr el mejoramiento de materia prima, equipos y maquinaria.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Producto Interno Bruto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El incremento del PIB permite la consolidación del sector del calzado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Salario Mínimo Vital General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Se ha otorgado aumentos paulatinos al salario mínimo vital, lo cual genera un mayor consumo de este grupo de asalariados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Aspectos tributarios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El negocio no está obligado a pagar impuestos de origen tributario por su condición de artesanos, lo cual le da una ventaja competitiva.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Aranceles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Incrementan los </a:t>
                      </a:r>
                      <a:r>
                        <a:rPr lang="es-ES" sz="11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aranceles sube el precios </a:t>
                      </a: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de los zapatos importados y se genera mayor consumo de calzado nacional.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Avances tecnológicos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Al tener acceso a mejores tecnologías, podrá ofrecer una mayor cantidad de productos a sus clientes.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Manejo de Residuos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La empresa no genera mayores desperdicios ni desechos, por lo cual aporta en cierta manera al medio ambiente.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8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Barreras de entrada de nuevos competidores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Evita la generación de nuevos competidores, debido al alto costo de inversión requerida.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Poder de negociación con los Proveedores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Al existir una gran cantidad de proveedores en la industria del calzado se posee un gran poder de negociación.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5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Poder de negociación con los Compradores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La cartera de clientes es muy amplia, lo cual minimiza la fuerza de los consumidores para negociar y nos da mayor fuerza.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Productos Sustitutos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Al no existir productos sustitutos la empresa puede afianzarse de mejor forma en el mercado objetivo.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23796" marR="23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5022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Análisis externo (amenazas)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7901"/>
              </p:ext>
            </p:extLst>
          </p:nvPr>
        </p:nvGraphicFramePr>
        <p:xfrm>
          <a:off x="264169" y="1394960"/>
          <a:ext cx="8379797" cy="4150163"/>
        </p:xfrm>
        <a:graphic>
          <a:graphicData uri="http://schemas.openxmlformats.org/drawingml/2006/table">
            <a:tbl>
              <a:tblPr/>
              <a:tblGrid>
                <a:gridCol w="328466"/>
                <a:gridCol w="1625039"/>
                <a:gridCol w="4801253"/>
                <a:gridCol w="590923"/>
                <a:gridCol w="517058"/>
                <a:gridCol w="517058"/>
              </a:tblGrid>
              <a:tr h="21004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25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AMENAZAS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1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Nº</a:t>
                      </a:r>
                      <a:endParaRPr lang="es-ES" sz="12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FACTOR</a:t>
                      </a:r>
                      <a:endParaRPr lang="es-ES" sz="12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DESCRIPCIÓN AMENAZA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NIVEL DE IMPACTO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50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ALTO</a:t>
                      </a:r>
                      <a:endParaRPr lang="es-ES" sz="11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MEDIO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BAJO</a:t>
                      </a:r>
                      <a:endParaRPr lang="es-ES" sz="11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0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Inflación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Un aumento leve de la tasa de inflación en los últimos meses genera incertidumbres en los precios de los zapatos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7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Tasa de desempleo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La empresa no podrá conseguir en forma fácil los clientes que requiere para el desarrollo de sus actividades normales ya que estos no tienen un empleo fijo.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5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Remesas de Inmigrantes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La reducción de remesas obliga a los beneficiarios de estas a no gastar su dinero en artículos como el calzado.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70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Auge Delincuencial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El robo de mercaderías genera desfases de orden económico en el negocio, además aleja a los clientes de los puntos de venta.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2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Grado de rivalidad entre competidores potenciales</a:t>
                      </a:r>
                      <a:endParaRPr lang="es-ES" sz="12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Se produce una exagerada reducción de precios y competencia desleal.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/>
                        <a:ea typeface="Calibri"/>
                      </a:endParaRPr>
                    </a:p>
                  </a:txBody>
                  <a:tcPr marL="44393" marR="44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490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Análisis interno (fortalezas)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22245"/>
              </p:ext>
            </p:extLst>
          </p:nvPr>
        </p:nvGraphicFramePr>
        <p:xfrm>
          <a:off x="571472" y="1785926"/>
          <a:ext cx="8072494" cy="2331726"/>
        </p:xfrm>
        <a:graphic>
          <a:graphicData uri="http://schemas.openxmlformats.org/drawingml/2006/table">
            <a:tbl>
              <a:tblPr/>
              <a:tblGrid>
                <a:gridCol w="524795"/>
                <a:gridCol w="1475469"/>
                <a:gridCol w="3593093"/>
                <a:gridCol w="894739"/>
                <a:gridCol w="894739"/>
                <a:gridCol w="689659"/>
              </a:tblGrid>
              <a:tr h="26987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FORTALEZAS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16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Nº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FACTOR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DESCRIPCIÓN FORTALEZA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NIVEL DE IMPACTO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ALTO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MEDIO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BAJO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Área financiera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Flujo de efectivo que se maneja  es aceptable.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Área financiera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Está en capacidad de brindar crédito para sus clientes.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Área financiera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Cuenta con un software administrativo contable personalizado</a:t>
                      </a: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Marketing y ventas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Conocimiento del mercado comercial de calzado.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4168" y="428604"/>
            <a:ext cx="519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Análisis interno (debilidades)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15339"/>
              </p:ext>
            </p:extLst>
          </p:nvPr>
        </p:nvGraphicFramePr>
        <p:xfrm>
          <a:off x="642909" y="2120582"/>
          <a:ext cx="8001056" cy="2999105"/>
        </p:xfrm>
        <a:graphic>
          <a:graphicData uri="http://schemas.openxmlformats.org/drawingml/2006/table">
            <a:tbl>
              <a:tblPr/>
              <a:tblGrid>
                <a:gridCol w="724537"/>
                <a:gridCol w="1363016"/>
                <a:gridCol w="3456305"/>
                <a:gridCol w="886821"/>
                <a:gridCol w="886821"/>
                <a:gridCol w="683556"/>
              </a:tblGrid>
              <a:tr h="37972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DEBILIDADES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71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Nº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FACTOR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DESCRIPCIÓN DEBILIDAD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NIVEL DE IMPACTO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95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ALTO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MEDIO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BAJO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Talento humano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No cuenta con una estructura orgánica adecuada y coherente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Área financiera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Ausencia de control financiero por falta de persona especializada en el tema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Marketing y ventas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Baja estructura promocional para captar clientes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Marketing y ventas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Limitado programa de publicidad evita la expansión de la marca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Marketing y ventas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No ejerce un programa de marketing.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X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Arial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1529</TotalTime>
  <Words>2972</Words>
  <Application>Microsoft Office PowerPoint</Application>
  <PresentationFormat>Presentación en pantalla (4:3)</PresentationFormat>
  <Paragraphs>1091</Paragraphs>
  <Slides>55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INTEL</dc:creator>
  <cp:lastModifiedBy>caty</cp:lastModifiedBy>
  <cp:revision>124</cp:revision>
  <dcterms:created xsi:type="dcterms:W3CDTF">2012-04-08T12:50:37Z</dcterms:created>
  <dcterms:modified xsi:type="dcterms:W3CDTF">2012-04-12T08:49:48Z</dcterms:modified>
</cp:coreProperties>
</file>