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924" r:id="rId1"/>
  </p:sldMasterIdLst>
  <p:sldIdLst>
    <p:sldId id="256" r:id="rId2"/>
    <p:sldId id="296" r:id="rId3"/>
    <p:sldId id="298" r:id="rId4"/>
    <p:sldId id="297" r:id="rId5"/>
    <p:sldId id="299" r:id="rId6"/>
    <p:sldId id="300" r:id="rId7"/>
    <p:sldId id="301" r:id="rId8"/>
    <p:sldId id="309" r:id="rId9"/>
    <p:sldId id="257" r:id="rId10"/>
    <p:sldId id="258" r:id="rId11"/>
    <p:sldId id="259" r:id="rId12"/>
    <p:sldId id="261" r:id="rId13"/>
    <p:sldId id="262" r:id="rId14"/>
    <p:sldId id="304" r:id="rId15"/>
    <p:sldId id="303" r:id="rId16"/>
    <p:sldId id="305" r:id="rId17"/>
    <p:sldId id="302" r:id="rId18"/>
    <p:sldId id="307" r:id="rId19"/>
    <p:sldId id="263" r:id="rId20"/>
    <p:sldId id="267" r:id="rId21"/>
    <p:sldId id="268" r:id="rId22"/>
    <p:sldId id="308" r:id="rId23"/>
    <p:sldId id="319" r:id="rId24"/>
    <p:sldId id="321" r:id="rId25"/>
    <p:sldId id="322" r:id="rId26"/>
    <p:sldId id="326" r:id="rId27"/>
    <p:sldId id="390"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7" r:id="rId58"/>
    <p:sldId id="358" r:id="rId59"/>
    <p:sldId id="359" r:id="rId60"/>
    <p:sldId id="360" r:id="rId61"/>
    <p:sldId id="361" r:id="rId62"/>
    <p:sldId id="362" r:id="rId63"/>
    <p:sldId id="363" r:id="rId64"/>
    <p:sldId id="364" r:id="rId65"/>
    <p:sldId id="365" r:id="rId66"/>
    <p:sldId id="366" r:id="rId67"/>
    <p:sldId id="367" r:id="rId68"/>
    <p:sldId id="368" r:id="rId69"/>
    <p:sldId id="369" r:id="rId70"/>
    <p:sldId id="370" r:id="rId71"/>
    <p:sldId id="371" r:id="rId72"/>
    <p:sldId id="372" r:id="rId73"/>
    <p:sldId id="373" r:id="rId74"/>
    <p:sldId id="374" r:id="rId75"/>
    <p:sldId id="375" r:id="rId76"/>
    <p:sldId id="376" r:id="rId77"/>
    <p:sldId id="377" r:id="rId78"/>
    <p:sldId id="391" r:id="rId79"/>
    <p:sldId id="392" r:id="rId80"/>
    <p:sldId id="393" r:id="rId81"/>
    <p:sldId id="394" r:id="rId82"/>
    <p:sldId id="395" r:id="rId83"/>
    <p:sldId id="396" r:id="rId84"/>
    <p:sldId id="397" r:id="rId85"/>
    <p:sldId id="398" r:id="rId86"/>
    <p:sldId id="399" r:id="rId87"/>
    <p:sldId id="382" r:id="rId88"/>
    <p:sldId id="383" r:id="rId89"/>
    <p:sldId id="384" r:id="rId90"/>
    <p:sldId id="385" r:id="rId91"/>
    <p:sldId id="388" r:id="rId92"/>
    <p:sldId id="389" r:id="rId93"/>
    <p:sldId id="400" r:id="rId94"/>
    <p:sldId id="402" r:id="rId95"/>
    <p:sldId id="403" r:id="rId96"/>
    <p:sldId id="404" r:id="rId97"/>
    <p:sldId id="405" r:id="rId98"/>
    <p:sldId id="406" r:id="rId99"/>
    <p:sldId id="407" r:id="rId100"/>
    <p:sldId id="408" r:id="rId101"/>
    <p:sldId id="409" r:id="rId102"/>
    <p:sldId id="410" r:id="rId103"/>
    <p:sldId id="411" r:id="rId104"/>
    <p:sldId id="412" r:id="rId105"/>
    <p:sldId id="413" r:id="rId106"/>
    <p:sldId id="414" r:id="rId107"/>
    <p:sldId id="415" r:id="rId108"/>
    <p:sldId id="417" r:id="rId109"/>
    <p:sldId id="418" r:id="rId110"/>
    <p:sldId id="419" r:id="rId111"/>
    <p:sldId id="420" r:id="rId112"/>
    <p:sldId id="421" r:id="rId113"/>
    <p:sldId id="423" r:id="rId114"/>
    <p:sldId id="425" r:id="rId115"/>
    <p:sldId id="426" r:id="rId116"/>
    <p:sldId id="427" r:id="rId117"/>
    <p:sldId id="428" r:id="rId118"/>
    <p:sldId id="429" r:id="rId119"/>
    <p:sldId id="430" r:id="rId120"/>
    <p:sldId id="431" r:id="rId121"/>
    <p:sldId id="432" r:id="rId122"/>
    <p:sldId id="433" r:id="rId123"/>
    <p:sldId id="434" r:id="rId124"/>
    <p:sldId id="435" r:id="rId125"/>
    <p:sldId id="436" r:id="rId126"/>
    <p:sldId id="437" r:id="rId127"/>
    <p:sldId id="438" r:id="rId128"/>
    <p:sldId id="439" r:id="rId129"/>
    <p:sldId id="441" r:id="rId130"/>
    <p:sldId id="447" r:id="rId131"/>
    <p:sldId id="448" r:id="rId132"/>
    <p:sldId id="449" r:id="rId133"/>
    <p:sldId id="450" r:id="rId134"/>
    <p:sldId id="451" r:id="rId135"/>
    <p:sldId id="452" r:id="rId136"/>
    <p:sldId id="453" r:id="rId137"/>
    <p:sldId id="454" r:id="rId138"/>
    <p:sldId id="455" r:id="rId139"/>
    <p:sldId id="456" r:id="rId140"/>
    <p:sldId id="457" r:id="rId141"/>
    <p:sldId id="458" r:id="rId142"/>
    <p:sldId id="459" r:id="rId143"/>
    <p:sldId id="460" r:id="rId144"/>
    <p:sldId id="461" r:id="rId145"/>
    <p:sldId id="462" r:id="rId14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94" autoAdjust="0"/>
  </p:normalViewPr>
  <p:slideViewPr>
    <p:cSldViewPr>
      <p:cViewPr varScale="1">
        <p:scale>
          <a:sx n="67" d="100"/>
          <a:sy n="67"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19" name="18 Marcador de pie de página"/>
          <p:cNvSpPr>
            <a:spLocks noGrp="1"/>
          </p:cNvSpPr>
          <p:nvPr>
            <p:ph type="ftr" sz="quarter" idx="11"/>
          </p:nvPr>
        </p:nvSpPr>
        <p:spPr/>
        <p:txBody>
          <a:bodyPr/>
          <a:lstStyle/>
          <a:p>
            <a:endParaRPr lang="es-EC"/>
          </a:p>
        </p:txBody>
      </p:sp>
      <p:sp>
        <p:nvSpPr>
          <p:cNvPr id="27" name="26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8103251-5760-45D7-B20A-06497B38DF01}"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E6418BF3-EDEF-4D3B-8A5D-AFCBF6B8176D}" type="datetimeFigureOut">
              <a:rPr lang="es-EC" smtClean="0"/>
              <a:pPr/>
              <a:t>26/01/2012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077200" y="6356350"/>
            <a:ext cx="609600" cy="365125"/>
          </a:xfrm>
        </p:spPr>
        <p:txBody>
          <a:bodyPr/>
          <a:lstStyle/>
          <a:p>
            <a:fld id="{28103251-5760-45D7-B20A-06497B38DF01}" type="slidenum">
              <a:rPr lang="es-EC" smtClean="0"/>
              <a:pPr/>
              <a:t>‹Nº›</a:t>
            </a:fld>
            <a:endParaRPr lang="es-EC"/>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6418BF3-EDEF-4D3B-8A5D-AFCBF6B8176D}" type="datetimeFigureOut">
              <a:rPr lang="es-EC" smtClean="0"/>
              <a:pPr/>
              <a:t>26/01/2012</a:t>
            </a:fld>
            <a:endParaRPr lang="es-EC"/>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8103251-5760-45D7-B20A-06497B38DF01}" type="slidenum">
              <a:rPr lang="es-EC" smtClean="0"/>
              <a:pPr/>
              <a:t>‹Nº›</a:t>
            </a:fld>
            <a:endParaRPr lang="es-EC"/>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1071546"/>
            <a:ext cx="7851648" cy="1828800"/>
          </a:xfr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cene3d>
              <a:camera prst="orthographicFront"/>
              <a:lightRig rig="freezing" dir="t">
                <a:rot lat="0" lon="0" rev="5640000"/>
              </a:lightRig>
            </a:scene3d>
            <a:sp3d prstMaterial="flat">
              <a:bevelT w="38100" h="38100"/>
              <a:contourClr>
                <a:schemeClr val="tx2"/>
              </a:contourClr>
            </a:sp3d>
          </a:bodyPr>
          <a:lstStyle/>
          <a:p>
            <a:pPr algn="ctr"/>
            <a:r>
              <a:rPr lang="es-EC" dirty="0" smtClean="0">
                <a:solidFill>
                  <a:srgbClr val="00B050"/>
                </a:solidFill>
              </a:rPr>
              <a:t>ESCUELA POLITÉCNICA DEL EJÉRCITO </a:t>
            </a:r>
            <a:endParaRPr lang="es-EC" dirty="0">
              <a:solidFill>
                <a:srgbClr val="00B050"/>
              </a:solidFill>
            </a:endParaRPr>
          </a:p>
        </p:txBody>
      </p:sp>
      <p:pic>
        <p:nvPicPr>
          <p:cNvPr id="3" name="Picture 2" descr="logo espe_trans"/>
          <p:cNvPicPr>
            <a:picLocks noChangeAspect="1" noChangeArrowheads="1"/>
          </p:cNvPicPr>
          <p:nvPr/>
        </p:nvPicPr>
        <p:blipFill>
          <a:blip r:embed="rId2" cstate="print"/>
          <a:srcRect/>
          <a:stretch>
            <a:fillRect/>
          </a:stretch>
        </p:blipFill>
        <p:spPr bwMode="auto">
          <a:xfrm>
            <a:off x="3143240" y="3429000"/>
            <a:ext cx="2786082" cy="2747916"/>
          </a:xfrm>
          <a:prstGeom prst="rect">
            <a:avLst/>
          </a:prstGeom>
          <a:noFill/>
          <a:ln w="9525">
            <a:noFill/>
            <a:miter lim="800000"/>
            <a:headEnd/>
            <a:tailEnd/>
          </a:ln>
        </p:spPr>
      </p:pic>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857232"/>
            <a:ext cx="8229600" cy="6215106"/>
          </a:xfrm>
        </p:spPr>
        <p:txBody>
          <a:bodyPr>
            <a:normAutofit/>
          </a:bodyPr>
          <a:lstStyle/>
          <a:p>
            <a:pPr algn="just">
              <a:buNone/>
            </a:pPr>
            <a:r>
              <a:rPr lang="es-ES" dirty="0" smtClean="0"/>
              <a:t>   En cuanto al proceso de elaboración de los sanitarios se refiere, son varios los procesos de producción por los cuales atraviesa la materia prima hasta finalmente convertirse en un producto terminado de gran calidad, el cual cumple con todos los estándares y normas de calidad INEN, ANSI, ASME, ISO para la fabricación de sanitarios. </a:t>
            </a:r>
            <a:endParaRPr lang="es-EC" dirty="0" smtClean="0"/>
          </a:p>
          <a:p>
            <a:pPr>
              <a:buNone/>
            </a:pPr>
            <a:endParaRPr lang="es-ES" dirty="0" smtClean="0"/>
          </a:p>
          <a:p>
            <a:pPr>
              <a:buNone/>
            </a:pPr>
            <a:endParaRPr lang="es-EC" dirty="0"/>
          </a:p>
          <a:p>
            <a:pPr>
              <a:buNone/>
            </a:pPr>
            <a:endParaRPr lang="es-EC" dirty="0"/>
          </a:p>
        </p:txBody>
      </p:sp>
      <p:graphicFrame>
        <p:nvGraphicFramePr>
          <p:cNvPr id="1026" name="Object 2"/>
          <p:cNvGraphicFramePr>
            <a:graphicFrameLocks noChangeAspect="1"/>
          </p:cNvGraphicFramePr>
          <p:nvPr/>
        </p:nvGraphicFramePr>
        <p:xfrm>
          <a:off x="2500298" y="3357562"/>
          <a:ext cx="2143140" cy="2949699"/>
        </p:xfrm>
        <a:graphic>
          <a:graphicData uri="http://schemas.openxmlformats.org/presentationml/2006/ole">
            <p:oleObj spid="_x0000_s1026" name="Foto de Photo Editor" r:id="rId3" imgW="16190476" imgH="22291612" progId="">
              <p:embed/>
            </p:oleObj>
          </a:graphicData>
        </a:graphic>
      </p:graphicFrame>
      <p:pic>
        <p:nvPicPr>
          <p:cNvPr id="4" name="Picture 11" descr="Iapmo"/>
          <p:cNvPicPr>
            <a:picLocks noChangeAspect="1" noChangeArrowheads="1"/>
          </p:cNvPicPr>
          <p:nvPr/>
        </p:nvPicPr>
        <p:blipFill>
          <a:blip r:embed="rId4" cstate="print"/>
          <a:srcRect/>
          <a:stretch>
            <a:fillRect/>
          </a:stretch>
        </p:blipFill>
        <p:spPr bwMode="auto">
          <a:xfrm rot="969688">
            <a:off x="5241807" y="3500000"/>
            <a:ext cx="1893860" cy="2515135"/>
          </a:xfrm>
          <a:prstGeom prst="rect">
            <a:avLst/>
          </a:prstGeom>
          <a:noFill/>
        </p:spPr>
      </p:pic>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14348" y="428604"/>
            <a:ext cx="8429652" cy="785818"/>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.1.2.5 Acondicionamiento tubería </a:t>
            </a:r>
            <a:r>
              <a:rPr lang="es-EC" sz="4000" b="1" dirty="0" smtClean="0">
                <a:solidFill>
                  <a:schemeClr val="tx2"/>
                </a:solidFill>
                <a:latin typeface="+mj-lt"/>
                <a:ea typeface="+mj-ea"/>
                <a:cs typeface="+mj-cs"/>
              </a:rPr>
              <a:t>entrada </a:t>
            </a:r>
            <a:r>
              <a:rPr kumimoji="0" lang="es-EC" sz="4000" b="1" i="0" strike="noStrike" kern="1200" cap="none" spc="0" normalizeH="0" baseline="0" noProof="0" dirty="0" smtClean="0">
                <a:ln>
                  <a:noFill/>
                </a:ln>
                <a:solidFill>
                  <a:schemeClr val="tx2"/>
                </a:solidFill>
                <a:effectLst/>
                <a:uLnTx/>
                <a:uFillTx/>
                <a:latin typeface="+mj-lt"/>
                <a:ea typeface="+mj-ea"/>
                <a:cs typeface="+mj-cs"/>
              </a:rPr>
              <a:t>de pasta</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8195" name="Picture 3"/>
          <p:cNvPicPr>
            <a:picLocks noChangeAspect="1" noChangeArrowheads="1"/>
          </p:cNvPicPr>
          <p:nvPr/>
        </p:nvPicPr>
        <p:blipFill>
          <a:blip r:embed="rId2" cstate="print"/>
          <a:srcRect/>
          <a:stretch>
            <a:fillRect/>
          </a:stretch>
        </p:blipFill>
        <p:spPr bwMode="auto">
          <a:xfrm>
            <a:off x="428596" y="2000240"/>
            <a:ext cx="4071966" cy="3061865"/>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cstate="print"/>
          <a:srcRect/>
          <a:stretch>
            <a:fillRect/>
          </a:stretch>
        </p:blipFill>
        <p:spPr bwMode="auto">
          <a:xfrm>
            <a:off x="4786314" y="2000240"/>
            <a:ext cx="4095778" cy="3071834"/>
          </a:xfrm>
          <a:prstGeom prst="rect">
            <a:avLst/>
          </a:prstGeom>
          <a:noFill/>
          <a:ln w="9525">
            <a:noFill/>
            <a:miter lim="800000"/>
            <a:headEnd/>
            <a:tailEnd/>
          </a:ln>
          <a:effectLst/>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14348" y="642918"/>
            <a:ext cx="7143800" cy="642942"/>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.1.2.6 Confección rodillos guía giratorios</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9218" name="Picture 2"/>
          <p:cNvPicPr>
            <a:picLocks noChangeAspect="1" noChangeArrowheads="1"/>
          </p:cNvPicPr>
          <p:nvPr/>
        </p:nvPicPr>
        <p:blipFill>
          <a:blip r:embed="rId2" cstate="print"/>
          <a:srcRect/>
          <a:stretch>
            <a:fillRect/>
          </a:stretch>
        </p:blipFill>
        <p:spPr bwMode="auto">
          <a:xfrm>
            <a:off x="714348" y="1857364"/>
            <a:ext cx="4216854" cy="3143272"/>
          </a:xfrm>
          <a:prstGeom prst="rect">
            <a:avLst/>
          </a:prstGeom>
          <a:noFill/>
          <a:ln w="9525">
            <a:noFill/>
            <a:miter lim="800000"/>
            <a:headEnd/>
            <a:tailEnd/>
          </a:ln>
          <a:effectLst/>
        </p:spPr>
      </p:pic>
      <p:sp>
        <p:nvSpPr>
          <p:cNvPr id="6" name="2 Marcador de contenido"/>
          <p:cNvSpPr>
            <a:spLocks noGrp="1"/>
          </p:cNvSpPr>
          <p:nvPr>
            <p:ph idx="1"/>
          </p:nvPr>
        </p:nvSpPr>
        <p:spPr>
          <a:xfrm>
            <a:off x="5000628" y="1928802"/>
            <a:ext cx="3786214" cy="2357454"/>
          </a:xfrm>
        </p:spPr>
        <p:txBody>
          <a:bodyPr>
            <a:normAutofit fontScale="85000" lnSpcReduction="10000"/>
          </a:bodyPr>
          <a:lstStyle/>
          <a:p>
            <a:pPr algn="just">
              <a:buNone/>
            </a:pPr>
            <a:r>
              <a:rPr lang="es-EC" b="1" dirty="0" smtClean="0">
                <a:latin typeface="Arial" pitchFamily="34" charset="0"/>
                <a:cs typeface="Arial" pitchFamily="34" charset="0"/>
              </a:rPr>
              <a:t>Material:</a:t>
            </a:r>
          </a:p>
          <a:p>
            <a:pPr algn="just">
              <a:buFont typeface="Wingdings" pitchFamily="2" charset="2"/>
              <a:buChar char="§"/>
            </a:pPr>
            <a:r>
              <a:rPr lang="es-EC" dirty="0" err="1" smtClean="0">
                <a:latin typeface="Arial" pitchFamily="34" charset="0"/>
                <a:cs typeface="Arial" pitchFamily="34" charset="0"/>
              </a:rPr>
              <a:t>Duralón</a:t>
            </a:r>
            <a:endParaRPr lang="es-EC" dirty="0" smtClean="0">
              <a:latin typeface="Arial" pitchFamily="34" charset="0"/>
              <a:cs typeface="Arial" pitchFamily="34" charset="0"/>
            </a:endParaRPr>
          </a:p>
          <a:p>
            <a:pPr algn="just">
              <a:buFont typeface="Wingdings" pitchFamily="2" charset="2"/>
              <a:buChar char="§"/>
            </a:pPr>
            <a:r>
              <a:rPr lang="es-EC" dirty="0" smtClean="0">
                <a:latin typeface="Arial" pitchFamily="34" charset="0"/>
                <a:cs typeface="Arial" pitchFamily="34" charset="0"/>
              </a:rPr>
              <a:t>Rodamiento 6202 2RSR</a:t>
            </a:r>
            <a:endParaRPr lang="es-ES" dirty="0" smtClean="0">
              <a:latin typeface="Arial" pitchFamily="34" charset="0"/>
              <a:cs typeface="Arial" pitchFamily="34" charset="0"/>
            </a:endParaRPr>
          </a:p>
          <a:p>
            <a:pPr lvl="0">
              <a:lnSpc>
                <a:spcPct val="170000"/>
              </a:lnSpc>
              <a:buFont typeface="Wingdings" pitchFamily="2" charset="2"/>
              <a:buChar char="ü"/>
            </a:pPr>
            <a:endParaRPr lang="es-ES" dirty="0" smtClean="0">
              <a:latin typeface="Arial" pitchFamily="34" charset="0"/>
              <a:cs typeface="Arial" pitchFamily="34" charset="0"/>
            </a:endParaRPr>
          </a:p>
          <a:p>
            <a:pPr lvl="0">
              <a:lnSpc>
                <a:spcPct val="170000"/>
              </a:lnSpc>
              <a:buNone/>
            </a:pPr>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buNone/>
            </a:pPr>
            <a:endParaRPr lang="es-EC" dirty="0"/>
          </a:p>
        </p:txBody>
      </p:sp>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push di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714356"/>
            <a:ext cx="8143932" cy="714380"/>
          </a:xfrm>
          <a:prstGeom prst="rect">
            <a:avLst/>
          </a:prstGeom>
        </p:spPr>
        <p:txBody>
          <a:bodyPr vert="horz" lIns="0" rIns="0" bIns="0" anchor="b">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.1.3 </a:t>
            </a:r>
            <a:r>
              <a:rPr lang="es-EC" sz="4000" b="1" dirty="0" smtClean="0">
                <a:solidFill>
                  <a:schemeClr val="tx2"/>
                </a:solidFill>
                <a:latin typeface="+mj-lt"/>
                <a:ea typeface="+mj-ea"/>
                <a:cs typeface="+mj-cs"/>
              </a:rPr>
              <a:t>ACOPLAMIENTO SISTEMA DE TRANSMISIÓN Y SOPORTES</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sp>
        <p:nvSpPr>
          <p:cNvPr id="6" name="2 Marcador de contenido"/>
          <p:cNvSpPr>
            <a:spLocks noGrp="1"/>
          </p:cNvSpPr>
          <p:nvPr>
            <p:ph idx="1"/>
          </p:nvPr>
        </p:nvSpPr>
        <p:spPr>
          <a:xfrm>
            <a:off x="642910" y="1357298"/>
            <a:ext cx="8015286" cy="5143512"/>
          </a:xfrm>
        </p:spPr>
        <p:txBody>
          <a:bodyPr>
            <a:normAutofit lnSpcReduction="10000"/>
          </a:bodyPr>
          <a:lstStyle/>
          <a:p>
            <a:pPr algn="just">
              <a:lnSpc>
                <a:spcPct val="110000"/>
              </a:lnSpc>
              <a:buNone/>
            </a:pPr>
            <a:r>
              <a:rPr lang="es-ES" dirty="0" smtClean="0">
                <a:latin typeface="Arial" pitchFamily="34" charset="0"/>
                <a:cs typeface="Arial" pitchFamily="34" charset="0"/>
              </a:rPr>
              <a:t>	El sistema de transmisión en general está conformado por los siguientes elementos: </a:t>
            </a:r>
          </a:p>
          <a:p>
            <a:pPr>
              <a:buNone/>
            </a:pPr>
            <a:endParaRPr lang="es-EC" dirty="0" smtClean="0">
              <a:latin typeface="Arial" pitchFamily="34" charset="0"/>
              <a:cs typeface="Arial" pitchFamily="34" charset="0"/>
            </a:endParaRPr>
          </a:p>
          <a:p>
            <a:pPr lvl="0">
              <a:lnSpc>
                <a:spcPct val="120000"/>
              </a:lnSpc>
              <a:buFont typeface="Wingdings" pitchFamily="2" charset="2"/>
              <a:buChar char="ü"/>
            </a:pPr>
            <a:r>
              <a:rPr lang="es-ES" dirty="0" smtClean="0">
                <a:latin typeface="Arial" pitchFamily="34" charset="0"/>
                <a:cs typeface="Arial" pitchFamily="34" charset="0"/>
              </a:rPr>
              <a:t>Motor eléctrico 5HP</a:t>
            </a:r>
          </a:p>
          <a:p>
            <a:pPr lvl="0">
              <a:lnSpc>
                <a:spcPct val="120000"/>
              </a:lnSpc>
              <a:buFont typeface="Wingdings" pitchFamily="2" charset="2"/>
              <a:buChar char="ü"/>
            </a:pPr>
            <a:r>
              <a:rPr lang="es-ES" dirty="0" smtClean="0">
                <a:latin typeface="Arial" pitchFamily="34" charset="0"/>
                <a:cs typeface="Arial" pitchFamily="34" charset="0"/>
              </a:rPr>
              <a:t>Ejes</a:t>
            </a:r>
          </a:p>
          <a:p>
            <a:pPr lvl="0">
              <a:lnSpc>
                <a:spcPct val="120000"/>
              </a:lnSpc>
              <a:buFont typeface="Wingdings" pitchFamily="2" charset="2"/>
              <a:buChar char="ü"/>
            </a:pPr>
            <a:r>
              <a:rPr lang="es-ES" dirty="0" smtClean="0">
                <a:latin typeface="Arial" pitchFamily="34" charset="0"/>
                <a:cs typeface="Arial" pitchFamily="34" charset="0"/>
              </a:rPr>
              <a:t>Chumaceras</a:t>
            </a:r>
          </a:p>
          <a:p>
            <a:pPr lvl="0">
              <a:lnSpc>
                <a:spcPct val="120000"/>
              </a:lnSpc>
              <a:buFont typeface="Wingdings" pitchFamily="2" charset="2"/>
              <a:buChar char="ü"/>
            </a:pPr>
            <a:r>
              <a:rPr lang="es-ES" dirty="0" smtClean="0">
                <a:latin typeface="Arial" pitchFamily="34" charset="0"/>
                <a:cs typeface="Arial" pitchFamily="34" charset="0"/>
              </a:rPr>
              <a:t>Acoples </a:t>
            </a:r>
            <a:r>
              <a:rPr lang="es-ES" dirty="0" err="1" smtClean="0">
                <a:latin typeface="Arial" pitchFamily="34" charset="0"/>
                <a:cs typeface="Arial" pitchFamily="34" charset="0"/>
              </a:rPr>
              <a:t>lovejoy</a:t>
            </a:r>
            <a:endParaRPr lang="es-EC" dirty="0" smtClean="0">
              <a:latin typeface="Arial" pitchFamily="34" charset="0"/>
              <a:cs typeface="Arial" pitchFamily="34" charset="0"/>
            </a:endParaRPr>
          </a:p>
          <a:p>
            <a:pPr lvl="0">
              <a:lnSpc>
                <a:spcPct val="120000"/>
              </a:lnSpc>
              <a:buFont typeface="Wingdings" pitchFamily="2" charset="2"/>
              <a:buChar char="ü"/>
            </a:pPr>
            <a:r>
              <a:rPr lang="es-ES" dirty="0" smtClean="0">
                <a:latin typeface="Arial" pitchFamily="34" charset="0"/>
                <a:cs typeface="Arial" pitchFamily="34" charset="0"/>
              </a:rPr>
              <a:t>Conjunto cadena y catarinas</a:t>
            </a:r>
            <a:endParaRPr lang="es-EC" dirty="0" smtClean="0">
              <a:latin typeface="Arial" pitchFamily="34" charset="0"/>
              <a:cs typeface="Arial" pitchFamily="34" charset="0"/>
            </a:endParaRPr>
          </a:p>
          <a:p>
            <a:pPr lvl="0">
              <a:lnSpc>
                <a:spcPct val="120000"/>
              </a:lnSpc>
              <a:buFont typeface="Wingdings" pitchFamily="2" charset="2"/>
              <a:buChar char="ü"/>
            </a:pPr>
            <a:r>
              <a:rPr lang="es-ES" dirty="0" smtClean="0">
                <a:latin typeface="Arial" pitchFamily="34" charset="0"/>
                <a:cs typeface="Arial" pitchFamily="34" charset="0"/>
              </a:rPr>
              <a:t>Conjunto piñón/rueda </a:t>
            </a:r>
          </a:p>
          <a:p>
            <a:pPr lvl="0">
              <a:lnSpc>
                <a:spcPct val="120000"/>
              </a:lnSpc>
              <a:buFont typeface="Wingdings" pitchFamily="2" charset="2"/>
              <a:buChar char="ü"/>
            </a:pPr>
            <a:r>
              <a:rPr lang="es-ES" dirty="0" smtClean="0">
                <a:latin typeface="Arial" pitchFamily="34" charset="0"/>
                <a:cs typeface="Arial" pitchFamily="34" charset="0"/>
              </a:rPr>
              <a:t>Estructura base-soporte</a:t>
            </a: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wipe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714348" y="642918"/>
            <a:ext cx="6929486" cy="571504"/>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.1.3.1 Confección estructura base-soporte</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10242" name="Picture 2"/>
          <p:cNvPicPr>
            <a:picLocks noChangeAspect="1" noChangeArrowheads="1"/>
          </p:cNvPicPr>
          <p:nvPr/>
        </p:nvPicPr>
        <p:blipFill>
          <a:blip r:embed="rId2" cstate="print"/>
          <a:srcRect/>
          <a:stretch>
            <a:fillRect/>
          </a:stretch>
        </p:blipFill>
        <p:spPr bwMode="auto">
          <a:xfrm>
            <a:off x="785786" y="1428737"/>
            <a:ext cx="3500462" cy="4722442"/>
          </a:xfrm>
          <a:prstGeom prst="rect">
            <a:avLst/>
          </a:prstGeom>
          <a:noFill/>
          <a:ln w="9525">
            <a:noFill/>
            <a:miter lim="800000"/>
            <a:headEnd/>
            <a:tailEnd/>
          </a:ln>
          <a:effectLst/>
        </p:spPr>
      </p:pic>
      <p:sp>
        <p:nvSpPr>
          <p:cNvPr id="10" name="2 Marcador de contenido"/>
          <p:cNvSpPr>
            <a:spLocks noGrp="1"/>
          </p:cNvSpPr>
          <p:nvPr>
            <p:ph idx="1"/>
          </p:nvPr>
        </p:nvSpPr>
        <p:spPr>
          <a:xfrm>
            <a:off x="4572000" y="1571612"/>
            <a:ext cx="3786214" cy="2357454"/>
          </a:xfrm>
        </p:spPr>
        <p:txBody>
          <a:bodyPr>
            <a:normAutofit fontScale="85000" lnSpcReduction="10000"/>
          </a:bodyPr>
          <a:lstStyle/>
          <a:p>
            <a:pPr algn="just">
              <a:buNone/>
            </a:pPr>
            <a:r>
              <a:rPr lang="es-EC" b="1" dirty="0" smtClean="0">
                <a:latin typeface="Arial" pitchFamily="34" charset="0"/>
                <a:cs typeface="Arial" pitchFamily="34" charset="0"/>
              </a:rPr>
              <a:t>Material:</a:t>
            </a:r>
          </a:p>
          <a:p>
            <a:pPr algn="just">
              <a:buFont typeface="Wingdings" pitchFamily="2" charset="2"/>
              <a:buChar char="§"/>
            </a:pPr>
            <a:r>
              <a:rPr lang="es-EC" dirty="0" smtClean="0">
                <a:latin typeface="Arial" pitchFamily="34" charset="0"/>
                <a:cs typeface="Arial" pitchFamily="34" charset="0"/>
              </a:rPr>
              <a:t>Angulo de 1 1/2”x 1/8”</a:t>
            </a:r>
          </a:p>
          <a:p>
            <a:pPr algn="just">
              <a:buFont typeface="Wingdings" pitchFamily="2" charset="2"/>
              <a:buChar char="§"/>
            </a:pPr>
            <a:r>
              <a:rPr lang="es-EC" dirty="0" smtClean="0">
                <a:latin typeface="Arial" pitchFamily="34" charset="0"/>
                <a:cs typeface="Arial" pitchFamily="34" charset="0"/>
              </a:rPr>
              <a:t>Tacos </a:t>
            </a:r>
            <a:r>
              <a:rPr lang="es-EC" dirty="0" err="1" smtClean="0">
                <a:latin typeface="Arial" pitchFamily="34" charset="0"/>
                <a:cs typeface="Arial" pitchFamily="34" charset="0"/>
              </a:rPr>
              <a:t>Hilti</a:t>
            </a:r>
            <a:r>
              <a:rPr lang="es-EC" dirty="0" smtClean="0">
                <a:latin typeface="Arial" pitchFamily="34" charset="0"/>
                <a:cs typeface="Arial" pitchFamily="34" charset="0"/>
              </a:rPr>
              <a:t> HKB ½”</a:t>
            </a:r>
            <a:endParaRPr lang="es-ES" dirty="0" smtClean="0">
              <a:latin typeface="Arial" pitchFamily="34" charset="0"/>
              <a:cs typeface="Arial" pitchFamily="34" charset="0"/>
            </a:endParaRPr>
          </a:p>
          <a:p>
            <a:pPr lvl="0">
              <a:lnSpc>
                <a:spcPct val="170000"/>
              </a:lnSpc>
              <a:buFont typeface="Wingdings" pitchFamily="2" charset="2"/>
              <a:buChar char="ü"/>
            </a:pPr>
            <a:endParaRPr lang="es-ES" dirty="0" smtClean="0">
              <a:latin typeface="Arial" pitchFamily="34" charset="0"/>
              <a:cs typeface="Arial" pitchFamily="34" charset="0"/>
            </a:endParaRPr>
          </a:p>
          <a:p>
            <a:pPr lvl="0">
              <a:lnSpc>
                <a:spcPct val="170000"/>
              </a:lnSpc>
              <a:buNone/>
            </a:pPr>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buNone/>
            </a:pPr>
            <a:endParaRPr lang="es-EC" dirty="0"/>
          </a:p>
        </p:txBody>
      </p:sp>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wheel spokes="3"/>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714348" y="642918"/>
            <a:ext cx="6572296" cy="500066"/>
          </a:xfrm>
          <a:prstGeom prst="rect">
            <a:avLst/>
          </a:prstGeom>
        </p:spPr>
        <p:txBody>
          <a:bodyPr vert="horz" lIns="0" rIns="0" bIns="0" anchor="b">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.1.3.2 Montaje de motor</a:t>
            </a:r>
            <a:r>
              <a:rPr kumimoji="0" lang="es-EC" sz="4000" b="1" i="0" strike="noStrike" kern="1200" cap="none" spc="0" normalizeH="0" noProof="0" dirty="0" smtClean="0">
                <a:ln>
                  <a:noFill/>
                </a:ln>
                <a:solidFill>
                  <a:schemeClr val="tx2"/>
                </a:solidFill>
                <a:effectLst/>
                <a:uLnTx/>
                <a:uFillTx/>
                <a:latin typeface="+mj-lt"/>
                <a:ea typeface="+mj-ea"/>
                <a:cs typeface="+mj-cs"/>
              </a:rPr>
              <a:t> eléctrico</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sp>
        <p:nvSpPr>
          <p:cNvPr id="10" name="2 Marcador de contenido"/>
          <p:cNvSpPr>
            <a:spLocks noGrp="1"/>
          </p:cNvSpPr>
          <p:nvPr>
            <p:ph idx="1"/>
          </p:nvPr>
        </p:nvSpPr>
        <p:spPr>
          <a:xfrm>
            <a:off x="5143504" y="1571612"/>
            <a:ext cx="3786214" cy="2357454"/>
          </a:xfrm>
        </p:spPr>
        <p:txBody>
          <a:bodyPr>
            <a:normAutofit lnSpcReduction="10000"/>
          </a:bodyPr>
          <a:lstStyle/>
          <a:p>
            <a:pPr algn="just">
              <a:buNone/>
            </a:pPr>
            <a:r>
              <a:rPr lang="es-EC" sz="2400" b="1" dirty="0" smtClean="0">
                <a:latin typeface="Arial" pitchFamily="34" charset="0"/>
                <a:cs typeface="Arial" pitchFamily="34" charset="0"/>
              </a:rPr>
              <a:t>Material:</a:t>
            </a:r>
          </a:p>
          <a:p>
            <a:pPr algn="just">
              <a:buFont typeface="Wingdings" pitchFamily="2" charset="2"/>
              <a:buChar char="§"/>
            </a:pPr>
            <a:r>
              <a:rPr lang="es-EC" sz="2400" dirty="0" smtClean="0">
                <a:latin typeface="Arial" pitchFamily="34" charset="0"/>
                <a:cs typeface="Arial" pitchFamily="34" charset="0"/>
              </a:rPr>
              <a:t>Pernos 5/16” x ½”</a:t>
            </a:r>
            <a:endParaRPr lang="es-ES" sz="2400" dirty="0" smtClean="0">
              <a:latin typeface="Arial" pitchFamily="34" charset="0"/>
              <a:cs typeface="Arial" pitchFamily="34" charset="0"/>
            </a:endParaRPr>
          </a:p>
          <a:p>
            <a:pPr lvl="0">
              <a:lnSpc>
                <a:spcPct val="170000"/>
              </a:lnSpc>
              <a:buFont typeface="Wingdings" pitchFamily="2" charset="2"/>
              <a:buChar char="ü"/>
            </a:pPr>
            <a:endParaRPr lang="es-ES" dirty="0" smtClean="0">
              <a:latin typeface="Arial" pitchFamily="34" charset="0"/>
              <a:cs typeface="Arial" pitchFamily="34" charset="0"/>
            </a:endParaRPr>
          </a:p>
          <a:p>
            <a:pPr lvl="0">
              <a:lnSpc>
                <a:spcPct val="170000"/>
              </a:lnSpc>
              <a:buNone/>
            </a:pPr>
            <a:r>
              <a:rPr lang="es-ES" dirty="0" smtClean="0">
                <a:latin typeface="Arial" pitchFamily="34" charset="0"/>
                <a:cs typeface="Arial" pitchFamily="34" charset="0"/>
              </a:rPr>
              <a:t>	</a:t>
            </a:r>
            <a:endParaRPr lang="es-EC" dirty="0" smtClean="0">
              <a:latin typeface="Arial" pitchFamily="34" charset="0"/>
              <a:cs typeface="Arial" pitchFamily="34" charset="0"/>
            </a:endParaRPr>
          </a:p>
          <a:p>
            <a:pPr algn="just">
              <a:buNone/>
            </a:pPr>
            <a:endParaRPr lang="es-EC" dirty="0"/>
          </a:p>
        </p:txBody>
      </p:sp>
      <p:pic>
        <p:nvPicPr>
          <p:cNvPr id="11266" name="Picture 2"/>
          <p:cNvPicPr>
            <a:picLocks noChangeAspect="1" noChangeArrowheads="1"/>
          </p:cNvPicPr>
          <p:nvPr/>
        </p:nvPicPr>
        <p:blipFill>
          <a:blip r:embed="rId2" cstate="print"/>
          <a:srcRect/>
          <a:stretch>
            <a:fillRect/>
          </a:stretch>
        </p:blipFill>
        <p:spPr bwMode="auto">
          <a:xfrm>
            <a:off x="928662" y="1571612"/>
            <a:ext cx="4217994" cy="3143272"/>
          </a:xfrm>
          <a:prstGeom prst="rect">
            <a:avLst/>
          </a:prstGeom>
          <a:noFill/>
          <a:ln w="9525">
            <a:noFill/>
            <a:miter lim="800000"/>
            <a:headEnd/>
            <a:tailEnd/>
          </a:ln>
          <a:effectLst/>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cover dir="l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714348" y="642918"/>
            <a:ext cx="8429652" cy="714380"/>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.1.3.3 Montaje cadena</a:t>
            </a:r>
            <a:r>
              <a:rPr lang="es-EC" sz="4000" b="1" dirty="0" smtClean="0">
                <a:solidFill>
                  <a:schemeClr val="tx2"/>
                </a:solidFill>
                <a:latin typeface="+mj-lt"/>
                <a:ea typeface="+mj-ea"/>
                <a:cs typeface="+mj-cs"/>
              </a:rPr>
              <a:t>, </a:t>
            </a:r>
            <a:r>
              <a:rPr kumimoji="0" lang="es-EC" sz="4000" b="1" i="0" strike="noStrike" kern="1200" cap="none" spc="0" normalizeH="0" noProof="0" dirty="0" smtClean="0">
                <a:ln>
                  <a:noFill/>
                </a:ln>
                <a:solidFill>
                  <a:schemeClr val="tx2"/>
                </a:solidFill>
                <a:effectLst/>
                <a:uLnTx/>
                <a:uFillTx/>
                <a:latin typeface="+mj-lt"/>
                <a:ea typeface="+mj-ea"/>
                <a:cs typeface="+mj-cs"/>
              </a:rPr>
              <a:t>catarinas, ejes y chumaceras</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12290" name="Picture 2"/>
          <p:cNvPicPr>
            <a:picLocks noChangeAspect="1" noChangeArrowheads="1"/>
          </p:cNvPicPr>
          <p:nvPr/>
        </p:nvPicPr>
        <p:blipFill>
          <a:blip r:embed="rId2" cstate="print"/>
          <a:srcRect/>
          <a:stretch>
            <a:fillRect/>
          </a:stretch>
        </p:blipFill>
        <p:spPr bwMode="auto">
          <a:xfrm>
            <a:off x="4572000" y="1571612"/>
            <a:ext cx="3476625" cy="260985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cstate="print"/>
          <a:srcRect/>
          <a:stretch>
            <a:fillRect/>
          </a:stretch>
        </p:blipFill>
        <p:spPr bwMode="auto">
          <a:xfrm>
            <a:off x="857224" y="1571612"/>
            <a:ext cx="3492862" cy="257176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cstate="print"/>
          <a:srcRect/>
          <a:stretch>
            <a:fillRect/>
          </a:stretch>
        </p:blipFill>
        <p:spPr bwMode="auto">
          <a:xfrm>
            <a:off x="2786050" y="4193606"/>
            <a:ext cx="3500462" cy="2664394"/>
          </a:xfrm>
          <a:prstGeom prst="rect">
            <a:avLst/>
          </a:prstGeom>
          <a:noFill/>
          <a:ln w="9525">
            <a:noFill/>
            <a:miter lim="800000"/>
            <a:headEnd/>
            <a:tailEnd/>
          </a:ln>
          <a:effectLst/>
        </p:spPr>
      </p:pic>
      <p:sp>
        <p:nvSpPr>
          <p:cNvPr id="10"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push di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785786" y="785794"/>
            <a:ext cx="6572296" cy="428628"/>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.1.3.4 Montaje de piñón dentado</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13314" name="Picture 2"/>
          <p:cNvPicPr>
            <a:picLocks noChangeAspect="1" noChangeArrowheads="1"/>
          </p:cNvPicPr>
          <p:nvPr/>
        </p:nvPicPr>
        <p:blipFill>
          <a:blip r:embed="rId2" cstate="print"/>
          <a:srcRect/>
          <a:stretch>
            <a:fillRect/>
          </a:stretch>
        </p:blipFill>
        <p:spPr bwMode="auto">
          <a:xfrm>
            <a:off x="4786314" y="2071678"/>
            <a:ext cx="3643338" cy="2756857"/>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cstate="print"/>
          <a:srcRect/>
          <a:stretch>
            <a:fillRect/>
          </a:stretch>
        </p:blipFill>
        <p:spPr bwMode="auto">
          <a:xfrm>
            <a:off x="785786" y="2071678"/>
            <a:ext cx="3714776" cy="2791157"/>
          </a:xfrm>
          <a:prstGeom prst="rect">
            <a:avLst/>
          </a:prstGeom>
          <a:noFill/>
          <a:ln w="9525">
            <a:noFill/>
            <a:miter lim="800000"/>
            <a:headEnd/>
            <a:tailEnd/>
          </a:ln>
          <a:effectLst/>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randomBa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785786" y="785794"/>
            <a:ext cx="6572296" cy="428628"/>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.1.3.5 Montaje de rueda dentada</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14338" name="Picture 2"/>
          <p:cNvPicPr>
            <a:picLocks noChangeAspect="1" noChangeArrowheads="1"/>
          </p:cNvPicPr>
          <p:nvPr/>
        </p:nvPicPr>
        <p:blipFill>
          <a:blip r:embed="rId2" cstate="print"/>
          <a:srcRect/>
          <a:stretch>
            <a:fillRect/>
          </a:stretch>
        </p:blipFill>
        <p:spPr bwMode="auto">
          <a:xfrm>
            <a:off x="642910" y="1928802"/>
            <a:ext cx="3934863" cy="2928958"/>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cstate="print"/>
          <a:srcRect/>
          <a:stretch>
            <a:fillRect/>
          </a:stretch>
        </p:blipFill>
        <p:spPr bwMode="auto">
          <a:xfrm>
            <a:off x="4714876" y="1928802"/>
            <a:ext cx="3914775" cy="2933700"/>
          </a:xfrm>
          <a:prstGeom prst="rect">
            <a:avLst/>
          </a:prstGeom>
          <a:noFill/>
          <a:ln w="9525">
            <a:noFill/>
            <a:miter lim="800000"/>
            <a:headEnd/>
            <a:tailEnd/>
          </a:ln>
          <a:effectLst/>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785786" y="571480"/>
            <a:ext cx="7786742" cy="714380"/>
          </a:xfrm>
          <a:prstGeom prst="rect">
            <a:avLst/>
          </a:prstGeom>
        </p:spPr>
        <p:txBody>
          <a:bodyPr vert="horz" lIns="0" rIns="0" bIns="0" anchor="b">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.1.4.1 Confección</a:t>
            </a:r>
            <a:r>
              <a:rPr kumimoji="0" lang="es-EC" sz="4000" b="1" i="0" strike="noStrike" kern="1200" cap="none" spc="0" normalizeH="0" noProof="0" dirty="0" smtClean="0">
                <a:ln>
                  <a:noFill/>
                </a:ln>
                <a:solidFill>
                  <a:schemeClr val="tx2"/>
                </a:solidFill>
                <a:effectLst/>
                <a:uLnTx/>
                <a:uFillTx/>
                <a:latin typeface="+mj-lt"/>
                <a:ea typeface="+mj-ea"/>
                <a:cs typeface="+mj-cs"/>
              </a:rPr>
              <a:t> y montaje protecciones externas</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15362" name="Picture 2"/>
          <p:cNvPicPr>
            <a:picLocks noChangeAspect="1" noChangeArrowheads="1"/>
          </p:cNvPicPr>
          <p:nvPr/>
        </p:nvPicPr>
        <p:blipFill>
          <a:blip r:embed="rId2" cstate="print"/>
          <a:srcRect/>
          <a:stretch>
            <a:fillRect/>
          </a:stretch>
        </p:blipFill>
        <p:spPr bwMode="auto">
          <a:xfrm>
            <a:off x="857225" y="1428737"/>
            <a:ext cx="3571900" cy="26998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cstate="print"/>
          <a:srcRect/>
          <a:stretch>
            <a:fillRect/>
          </a:stretch>
        </p:blipFill>
        <p:spPr bwMode="auto">
          <a:xfrm>
            <a:off x="4714876" y="1500174"/>
            <a:ext cx="3500462" cy="2650480"/>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cstate="print"/>
          <a:srcRect/>
          <a:stretch>
            <a:fillRect/>
          </a:stretch>
        </p:blipFill>
        <p:spPr bwMode="auto">
          <a:xfrm>
            <a:off x="857224" y="4186579"/>
            <a:ext cx="3571900" cy="2671421"/>
          </a:xfrm>
          <a:prstGeom prst="rect">
            <a:avLst/>
          </a:prstGeom>
          <a:noFill/>
          <a:ln w="9525">
            <a:noFill/>
            <a:miter lim="800000"/>
            <a:headEnd/>
            <a:tailEnd/>
          </a:ln>
          <a:effectLst/>
        </p:spPr>
      </p:pic>
      <p:pic>
        <p:nvPicPr>
          <p:cNvPr id="15365" name="Picture 5"/>
          <p:cNvPicPr>
            <a:picLocks noChangeAspect="1" noChangeArrowheads="1"/>
          </p:cNvPicPr>
          <p:nvPr/>
        </p:nvPicPr>
        <p:blipFill>
          <a:blip r:embed="rId5" cstate="print"/>
          <a:srcRect/>
          <a:stretch>
            <a:fillRect/>
          </a:stretch>
        </p:blipFill>
        <p:spPr bwMode="auto">
          <a:xfrm>
            <a:off x="5214942" y="4162433"/>
            <a:ext cx="1993248" cy="2695567"/>
          </a:xfrm>
          <a:prstGeom prst="rect">
            <a:avLst/>
          </a:prstGeom>
          <a:noFill/>
          <a:ln w="9525">
            <a:noFill/>
            <a:miter lim="800000"/>
            <a:headEnd/>
            <a:tailEnd/>
          </a:ln>
          <a:effectLst/>
        </p:spPr>
      </p:pic>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diamon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857224" y="785794"/>
            <a:ext cx="7715304" cy="785818"/>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.1.4.5 Confección</a:t>
            </a:r>
            <a:r>
              <a:rPr kumimoji="0" lang="es-EC" sz="4000" b="1" i="0" strike="noStrike" kern="1200" cap="none" spc="0" normalizeH="0" noProof="0" dirty="0" smtClean="0">
                <a:ln>
                  <a:noFill/>
                </a:ln>
                <a:solidFill>
                  <a:schemeClr val="tx2"/>
                </a:solidFill>
                <a:effectLst/>
                <a:uLnTx/>
                <a:uFillTx/>
                <a:latin typeface="+mj-lt"/>
                <a:ea typeface="+mj-ea"/>
                <a:cs typeface="+mj-cs"/>
              </a:rPr>
              <a:t> y montaje de compuertas frontales y posteriores</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16386" name="Picture 2"/>
          <p:cNvPicPr>
            <a:picLocks noChangeAspect="1" noChangeArrowheads="1"/>
          </p:cNvPicPr>
          <p:nvPr/>
        </p:nvPicPr>
        <p:blipFill>
          <a:blip r:embed="rId2" cstate="print"/>
          <a:srcRect/>
          <a:stretch>
            <a:fillRect/>
          </a:stretch>
        </p:blipFill>
        <p:spPr bwMode="auto">
          <a:xfrm>
            <a:off x="642911" y="2143116"/>
            <a:ext cx="3802614" cy="2857520"/>
          </a:xfrm>
          <a:prstGeom prst="rect">
            <a:avLst/>
          </a:prstGeom>
          <a:noFill/>
          <a:ln w="9525">
            <a:noFill/>
            <a:miter lim="800000"/>
            <a:headEnd/>
            <a:tailEnd/>
          </a:ln>
          <a:effectLst/>
        </p:spPr>
      </p:pic>
      <p:pic>
        <p:nvPicPr>
          <p:cNvPr id="16388" name="Picture 4"/>
          <p:cNvPicPr>
            <a:picLocks noChangeAspect="1" noChangeArrowheads="1"/>
          </p:cNvPicPr>
          <p:nvPr/>
        </p:nvPicPr>
        <p:blipFill>
          <a:blip r:embed="rId3" cstate="print"/>
          <a:srcRect/>
          <a:stretch>
            <a:fillRect/>
          </a:stretch>
        </p:blipFill>
        <p:spPr bwMode="auto">
          <a:xfrm>
            <a:off x="4786314" y="2143116"/>
            <a:ext cx="3847089" cy="2857520"/>
          </a:xfrm>
          <a:prstGeom prst="rect">
            <a:avLst/>
          </a:prstGeom>
          <a:noFill/>
          <a:ln w="9525">
            <a:noFill/>
            <a:miter lim="800000"/>
            <a:headEnd/>
            <a:tailEnd/>
          </a:ln>
          <a:effectLst/>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Planta2"/>
          <p:cNvPicPr>
            <a:picLocks noChangeAspect="1" noChangeArrowheads="1"/>
          </p:cNvPicPr>
          <p:nvPr/>
        </p:nvPicPr>
        <p:blipFill>
          <a:blip r:embed="rId2" cstate="print"/>
          <a:srcRect l="26254" r="1306"/>
          <a:stretch>
            <a:fillRect/>
          </a:stretch>
        </p:blipFill>
        <p:spPr bwMode="auto">
          <a:xfrm>
            <a:off x="6048375" y="0"/>
            <a:ext cx="3095625" cy="2798763"/>
          </a:xfrm>
          <a:prstGeom prst="rect">
            <a:avLst/>
          </a:prstGeom>
          <a:noFill/>
          <a:ln w="9525">
            <a:noFill/>
            <a:miter lim="800000"/>
            <a:headEnd/>
            <a:tailEnd/>
          </a:ln>
        </p:spPr>
      </p:pic>
      <p:pic>
        <p:nvPicPr>
          <p:cNvPr id="15" name="Picture 3" descr="Century Wc"/>
          <p:cNvPicPr>
            <a:picLocks noChangeAspect="1" noChangeArrowheads="1"/>
          </p:cNvPicPr>
          <p:nvPr/>
        </p:nvPicPr>
        <p:blipFill>
          <a:blip r:embed="rId3" cstate="print"/>
          <a:srcRect l="6712" t="10954" b="8975"/>
          <a:stretch>
            <a:fillRect/>
          </a:stretch>
        </p:blipFill>
        <p:spPr bwMode="auto">
          <a:xfrm>
            <a:off x="0" y="3995738"/>
            <a:ext cx="3059113" cy="2889250"/>
          </a:xfrm>
          <a:prstGeom prst="rect">
            <a:avLst/>
          </a:prstGeom>
          <a:noFill/>
          <a:ln w="9525">
            <a:noFill/>
            <a:miter lim="800000"/>
            <a:headEnd/>
            <a:tailEnd/>
          </a:ln>
        </p:spPr>
      </p:pic>
      <p:pic>
        <p:nvPicPr>
          <p:cNvPr id="16" name="Picture 4" descr="NUEVALINEA"/>
          <p:cNvPicPr>
            <a:picLocks noChangeAspect="1" noChangeArrowheads="1"/>
          </p:cNvPicPr>
          <p:nvPr/>
        </p:nvPicPr>
        <p:blipFill>
          <a:blip r:embed="rId4" cstate="print"/>
          <a:srcRect t="22000" b="5849"/>
          <a:stretch>
            <a:fillRect/>
          </a:stretch>
        </p:blipFill>
        <p:spPr bwMode="auto">
          <a:xfrm>
            <a:off x="6118225" y="3833813"/>
            <a:ext cx="3025775" cy="3024187"/>
          </a:xfrm>
          <a:prstGeom prst="rect">
            <a:avLst/>
          </a:prstGeom>
          <a:noFill/>
          <a:ln w="28575">
            <a:noFill/>
            <a:miter lim="800000"/>
            <a:headEnd/>
            <a:tailEnd/>
          </a:ln>
        </p:spPr>
      </p:pic>
      <p:pic>
        <p:nvPicPr>
          <p:cNvPr id="17" name="Picture 5" descr="Planta"/>
          <p:cNvPicPr>
            <a:picLocks noChangeAspect="1" noChangeArrowheads="1"/>
          </p:cNvPicPr>
          <p:nvPr/>
        </p:nvPicPr>
        <p:blipFill>
          <a:blip r:embed="rId5" cstate="print"/>
          <a:srcRect r="13649"/>
          <a:stretch>
            <a:fillRect/>
          </a:stretch>
        </p:blipFill>
        <p:spPr bwMode="auto">
          <a:xfrm>
            <a:off x="0" y="0"/>
            <a:ext cx="3095625" cy="2771775"/>
          </a:xfrm>
          <a:prstGeom prst="rect">
            <a:avLst/>
          </a:prstGeom>
          <a:noFill/>
          <a:ln w="28575">
            <a:noFill/>
            <a:miter lim="800000"/>
            <a:headEnd/>
            <a:tailEnd/>
          </a:ln>
        </p:spPr>
      </p:pic>
      <p:pic>
        <p:nvPicPr>
          <p:cNvPr id="18" name="Picture 6" descr="PE-288-9"/>
          <p:cNvPicPr>
            <a:picLocks noChangeAspect="1" noChangeArrowheads="1"/>
          </p:cNvPicPr>
          <p:nvPr/>
        </p:nvPicPr>
        <p:blipFill>
          <a:blip r:embed="rId6" cstate="print"/>
          <a:srcRect l="15875" t="38849" r="29124" b="3279"/>
          <a:stretch>
            <a:fillRect/>
          </a:stretch>
        </p:blipFill>
        <p:spPr bwMode="auto">
          <a:xfrm>
            <a:off x="3060700" y="0"/>
            <a:ext cx="3024188" cy="2935288"/>
          </a:xfrm>
          <a:prstGeom prst="rect">
            <a:avLst/>
          </a:prstGeom>
          <a:noFill/>
          <a:ln w="28575">
            <a:noFill/>
            <a:miter lim="800000"/>
            <a:headEnd/>
            <a:tailEnd/>
          </a:ln>
        </p:spPr>
      </p:pic>
      <p:sp>
        <p:nvSpPr>
          <p:cNvPr id="19" name="Text Box 11"/>
          <p:cNvSpPr txBox="1">
            <a:spLocks noChangeArrowheads="1"/>
          </p:cNvSpPr>
          <p:nvPr/>
        </p:nvSpPr>
        <p:spPr bwMode="auto">
          <a:xfrm>
            <a:off x="571472" y="3000372"/>
            <a:ext cx="7893075" cy="762000"/>
          </a:xfrm>
          <a:prstGeom prst="rect">
            <a:avLst/>
          </a:prstGeom>
          <a:noFill/>
          <a:ln w="9525" algn="ctr">
            <a:noFill/>
            <a:miter lim="800000"/>
            <a:headEnd/>
            <a:tailEnd/>
          </a:ln>
          <a:effectLst/>
        </p:spPr>
        <p:txBody>
          <a:bodyPr wrap="square">
            <a:spAutoFit/>
          </a:bodyPr>
          <a:lstStyle/>
          <a:p>
            <a:pPr>
              <a:spcBef>
                <a:spcPct val="20000"/>
              </a:spcBef>
            </a:pPr>
            <a:r>
              <a:rPr lang="es-ES_tradnl" sz="4400" b="1" dirty="0">
                <a:solidFill>
                  <a:srgbClr val="990000"/>
                </a:solidFill>
              </a:rPr>
              <a:t>PROCESO DE FABRICACIÓN</a:t>
            </a:r>
            <a:endParaRPr lang="es-MX" sz="4400" b="1" dirty="0">
              <a:solidFill>
                <a:srgbClr val="990000"/>
              </a:solidFill>
            </a:endParaRPr>
          </a:p>
        </p:txBody>
      </p:sp>
      <p:pic>
        <p:nvPicPr>
          <p:cNvPr id="20" name="Picture 12" descr="Edesa logo g"/>
          <p:cNvPicPr>
            <a:picLocks noChangeAspect="1" noChangeArrowheads="1"/>
          </p:cNvPicPr>
          <p:nvPr/>
        </p:nvPicPr>
        <p:blipFill>
          <a:blip r:embed="rId7" cstate="print"/>
          <a:srcRect/>
          <a:stretch>
            <a:fillRect/>
          </a:stretch>
        </p:blipFill>
        <p:spPr bwMode="auto">
          <a:xfrm>
            <a:off x="3505200" y="5029200"/>
            <a:ext cx="2197100" cy="985838"/>
          </a:xfrm>
          <a:prstGeom prst="rect">
            <a:avLst/>
          </a:prstGeom>
          <a:noFill/>
        </p:spPr>
      </p:pic>
    </p:spTree>
  </p:cSld>
  <p:clrMapOvr>
    <a:masterClrMapping/>
  </p:clrMapOvr>
  <p:transition>
    <p:newsflash/>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857224" y="785794"/>
            <a:ext cx="7429552" cy="785818"/>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.1.4.7 Confección</a:t>
            </a:r>
            <a:r>
              <a:rPr kumimoji="0" lang="es-EC" sz="4000" b="1" i="0" strike="noStrike" kern="1200" cap="none" spc="0" normalizeH="0" noProof="0" dirty="0" smtClean="0">
                <a:ln>
                  <a:noFill/>
                </a:ln>
                <a:solidFill>
                  <a:schemeClr val="tx2"/>
                </a:solidFill>
                <a:effectLst/>
                <a:uLnTx/>
                <a:uFillTx/>
                <a:latin typeface="+mj-lt"/>
                <a:ea typeface="+mj-ea"/>
                <a:cs typeface="+mj-cs"/>
              </a:rPr>
              <a:t> y montaje de protección interna para rodillos guía</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17410" name="Picture 2"/>
          <p:cNvPicPr>
            <a:picLocks noChangeAspect="1" noChangeArrowheads="1"/>
          </p:cNvPicPr>
          <p:nvPr/>
        </p:nvPicPr>
        <p:blipFill>
          <a:blip r:embed="rId2" cstate="print"/>
          <a:srcRect/>
          <a:stretch>
            <a:fillRect/>
          </a:stretch>
        </p:blipFill>
        <p:spPr bwMode="auto">
          <a:xfrm>
            <a:off x="4071934" y="1857364"/>
            <a:ext cx="4510107" cy="3366333"/>
          </a:xfrm>
          <a:prstGeom prst="rect">
            <a:avLst/>
          </a:prstGeom>
          <a:noFill/>
          <a:ln w="9525">
            <a:noFill/>
            <a:miter lim="800000"/>
            <a:headEnd/>
            <a:tailEnd/>
          </a:ln>
          <a:effectLst/>
        </p:spPr>
      </p:pic>
      <p:sp>
        <p:nvSpPr>
          <p:cNvPr id="6" name="2 Marcador de contenido"/>
          <p:cNvSpPr>
            <a:spLocks noGrp="1"/>
          </p:cNvSpPr>
          <p:nvPr>
            <p:ph idx="1"/>
          </p:nvPr>
        </p:nvSpPr>
        <p:spPr>
          <a:xfrm>
            <a:off x="642910" y="1928802"/>
            <a:ext cx="3214710" cy="2857520"/>
          </a:xfrm>
        </p:spPr>
        <p:txBody>
          <a:bodyPr>
            <a:normAutofit fontScale="92500" lnSpcReduction="20000"/>
          </a:bodyPr>
          <a:lstStyle/>
          <a:p>
            <a:pPr algn="just">
              <a:lnSpc>
                <a:spcPct val="170000"/>
              </a:lnSpc>
              <a:buNone/>
            </a:pPr>
            <a:r>
              <a:rPr lang="es-ES" sz="2000" dirty="0" smtClean="0">
                <a:latin typeface="Arial" pitchFamily="34" charset="0"/>
                <a:cs typeface="Arial" pitchFamily="34" charset="0"/>
              </a:rPr>
              <a:t>	Estas protecciones resguardan internamente a los rodillos guía, protegiéndoles de ser contaminados con pasta tamizada</a:t>
            </a:r>
            <a:endParaRPr lang="es-EC" sz="2000" dirty="0">
              <a:latin typeface="Arial" pitchFamily="34" charset="0"/>
              <a:cs typeface="Arial" pitchFamily="34" charset="0"/>
            </a:endParaRPr>
          </a:p>
        </p:txBody>
      </p:sp>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dissolv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idx="1"/>
          </p:nvPr>
        </p:nvSpPr>
        <p:spPr>
          <a:xfrm>
            <a:off x="642910" y="785794"/>
            <a:ext cx="7858180" cy="1285884"/>
          </a:xfrm>
        </p:spPr>
        <p:txBody>
          <a:bodyPr>
            <a:normAutofit/>
          </a:bodyPr>
          <a:lstStyle/>
          <a:p>
            <a:pPr algn="just">
              <a:buNone/>
            </a:pPr>
            <a:r>
              <a:rPr lang="es-EC" sz="2000" dirty="0" smtClean="0">
                <a:latin typeface="Arial" pitchFamily="34" charset="0"/>
                <a:cs typeface="Arial" pitchFamily="34" charset="0"/>
              </a:rPr>
              <a:t>		Después de terminar de armar por completo la parte mecánica del tamiz, se procede a pintarlo con pintura anticorrosiva gris, dando como resultado:</a:t>
            </a:r>
            <a:endParaRPr lang="es-EC" sz="2000" dirty="0">
              <a:latin typeface="Arial" pitchFamily="34" charset="0"/>
              <a:cs typeface="Arial" pitchFamily="34" charset="0"/>
            </a:endParaRPr>
          </a:p>
        </p:txBody>
      </p:sp>
      <p:pic>
        <p:nvPicPr>
          <p:cNvPr id="19458" name="Picture 2"/>
          <p:cNvPicPr>
            <a:picLocks noChangeAspect="1" noChangeArrowheads="1"/>
          </p:cNvPicPr>
          <p:nvPr/>
        </p:nvPicPr>
        <p:blipFill>
          <a:blip r:embed="rId2" cstate="print"/>
          <a:srcRect/>
          <a:stretch>
            <a:fillRect/>
          </a:stretch>
        </p:blipFill>
        <p:spPr bwMode="auto">
          <a:xfrm>
            <a:off x="857224" y="2143116"/>
            <a:ext cx="4596948" cy="3429024"/>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cstate="print"/>
          <a:srcRect/>
          <a:stretch>
            <a:fillRect/>
          </a:stretch>
        </p:blipFill>
        <p:spPr bwMode="auto">
          <a:xfrm>
            <a:off x="5572132" y="1785926"/>
            <a:ext cx="3114207" cy="4143404"/>
          </a:xfrm>
          <a:prstGeom prst="rect">
            <a:avLst/>
          </a:prstGeom>
          <a:noFill/>
          <a:ln w="9525">
            <a:noFill/>
            <a:miter lim="800000"/>
            <a:headEnd/>
            <a:tailEnd/>
          </a:ln>
          <a:effectLst/>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newsflash/>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8429652" cy="785818"/>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.1.5 </a:t>
            </a:r>
            <a:r>
              <a:rPr lang="es-EC" sz="4000" b="1" dirty="0" smtClean="0">
                <a:solidFill>
                  <a:schemeClr val="tx2"/>
                </a:solidFill>
                <a:latin typeface="+mj-lt"/>
                <a:ea typeface="+mj-ea"/>
                <a:cs typeface="+mj-cs"/>
              </a:rPr>
              <a:t>ARMADO DE TABLERO DE CONTROL ELÉCTRICO</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sp>
        <p:nvSpPr>
          <p:cNvPr id="6" name="2 Marcador de contenido"/>
          <p:cNvSpPr>
            <a:spLocks noGrp="1"/>
          </p:cNvSpPr>
          <p:nvPr>
            <p:ph idx="1"/>
          </p:nvPr>
        </p:nvSpPr>
        <p:spPr>
          <a:xfrm>
            <a:off x="642910" y="1714488"/>
            <a:ext cx="8215370" cy="4214842"/>
          </a:xfrm>
        </p:spPr>
        <p:txBody>
          <a:bodyPr>
            <a:normAutofit/>
          </a:bodyPr>
          <a:lstStyle/>
          <a:p>
            <a:pPr>
              <a:buNone/>
            </a:pPr>
            <a:r>
              <a:rPr lang="es-ES" sz="2000" dirty="0" smtClean="0">
                <a:latin typeface="Arial" pitchFamily="34" charset="0"/>
                <a:cs typeface="Arial" pitchFamily="34" charset="0"/>
              </a:rPr>
              <a:t>		 En base a los diagramas eléctricos  realizados en el capítulo anterior, se procede a armar el tablero de control principal utilizando todos los elementos eléctricos </a:t>
            </a:r>
            <a:r>
              <a:rPr lang="es-ES" sz="2000" dirty="0" smtClean="0">
                <a:latin typeface="Arial" pitchFamily="34" charset="0"/>
                <a:cs typeface="Arial" pitchFamily="34" charset="0"/>
              </a:rPr>
              <a:t>necesarios</a:t>
            </a:r>
            <a:r>
              <a:rPr lang="es-ES" sz="2000" dirty="0" smtClean="0">
                <a:latin typeface="Arial" pitchFamily="34" charset="0"/>
                <a:cs typeface="Arial" pitchFamily="34" charset="0"/>
              </a:rPr>
              <a:t> </a:t>
            </a:r>
            <a:endParaRPr lang="es-ES" sz="2000" dirty="0" smtClean="0">
              <a:latin typeface="Arial" pitchFamily="34" charset="0"/>
              <a:cs typeface="Arial" pitchFamily="34" charset="0"/>
            </a:endParaRPr>
          </a:p>
          <a:p>
            <a:pPr>
              <a:buNone/>
            </a:pPr>
            <a:endParaRPr lang="es-EC" sz="2000" dirty="0" smtClean="0">
              <a:latin typeface="Arial" pitchFamily="34" charset="0"/>
              <a:cs typeface="Arial" pitchFamily="34" charset="0"/>
            </a:endParaRPr>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pic>
        <p:nvPicPr>
          <p:cNvPr id="8" name="Picture 2"/>
          <p:cNvPicPr>
            <a:picLocks noChangeAspect="1" noChangeArrowheads="1"/>
          </p:cNvPicPr>
          <p:nvPr/>
        </p:nvPicPr>
        <p:blipFill>
          <a:blip r:embed="rId2" cstate="print"/>
          <a:srcRect/>
          <a:stretch>
            <a:fillRect/>
          </a:stretch>
        </p:blipFill>
        <p:spPr bwMode="auto">
          <a:xfrm>
            <a:off x="1714480" y="3143248"/>
            <a:ext cx="6143668" cy="2224245"/>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357166"/>
            <a:ext cx="8229600" cy="1143000"/>
          </a:xfrm>
        </p:spPr>
        <p:txBody>
          <a:bodyPr>
            <a:normAutofit fontScale="90000"/>
          </a:bodyPr>
          <a:lstStyle/>
          <a:p>
            <a:r>
              <a:rPr lang="es-EC" b="1" dirty="0" smtClean="0"/>
              <a:t/>
            </a:r>
            <a:br>
              <a:rPr lang="es-EC" b="1" dirty="0" smtClean="0"/>
            </a:br>
            <a:r>
              <a:rPr lang="es-EC" sz="4400" dirty="0" smtClean="0"/>
              <a:t>4.2 ANÁLISIS DE FUNCIONAMIENTO</a:t>
            </a:r>
            <a:endParaRPr lang="es-EC" sz="4400" b="1" dirty="0"/>
          </a:p>
        </p:txBody>
      </p:sp>
      <p:sp>
        <p:nvSpPr>
          <p:cNvPr id="3" name="2 Marcador de contenido"/>
          <p:cNvSpPr>
            <a:spLocks noGrp="1"/>
          </p:cNvSpPr>
          <p:nvPr>
            <p:ph idx="1"/>
          </p:nvPr>
        </p:nvSpPr>
        <p:spPr>
          <a:xfrm>
            <a:off x="571472" y="1571612"/>
            <a:ext cx="7929618" cy="3929090"/>
          </a:xfrm>
        </p:spPr>
        <p:txBody>
          <a:bodyPr>
            <a:normAutofit/>
          </a:bodyPr>
          <a:lstStyle/>
          <a:p>
            <a:pPr algn="just">
              <a:buNone/>
            </a:pPr>
            <a:r>
              <a:rPr lang="es-ES" dirty="0" smtClean="0"/>
              <a:t>	</a:t>
            </a:r>
            <a:r>
              <a:rPr lang="es-ES" sz="2400" dirty="0" smtClean="0">
                <a:latin typeface="Arial" pitchFamily="34" charset="0"/>
                <a:cs typeface="Arial" pitchFamily="34" charset="0"/>
              </a:rPr>
              <a:t>	Una vez ensamblado mecánica y eléctricamente el tamiz rotativo, se procede al encendido para analizar su funcionamiento y realizar primeras pruebas de campo.</a:t>
            </a:r>
          </a:p>
          <a:p>
            <a:pPr algn="just">
              <a:buNone/>
            </a:pPr>
            <a:endParaRPr lang="es-ES" sz="2400" dirty="0" smtClean="0">
              <a:solidFill>
                <a:srgbClr val="FF0000"/>
              </a:solidFill>
              <a:latin typeface="Arial" pitchFamily="34" charset="0"/>
              <a:cs typeface="Arial" pitchFamily="34" charset="0"/>
            </a:endParaRPr>
          </a:p>
          <a:p>
            <a:pPr algn="just">
              <a:buNone/>
            </a:pPr>
            <a:r>
              <a:rPr lang="es-ES" sz="2400" dirty="0" smtClean="0">
                <a:solidFill>
                  <a:srgbClr val="FF0000"/>
                </a:solidFill>
                <a:latin typeface="Arial" pitchFamily="34" charset="0"/>
                <a:cs typeface="Arial" pitchFamily="34" charset="0"/>
              </a:rPr>
              <a:t>		</a:t>
            </a:r>
            <a:r>
              <a:rPr lang="es-ES" sz="2400" dirty="0" smtClean="0">
                <a:latin typeface="Arial" pitchFamily="34" charset="0"/>
                <a:cs typeface="Arial" pitchFamily="34" charset="0"/>
              </a:rPr>
              <a:t>Después de las primeras pruebas, se corrigieron los pocos inconvenientes presentados, haciendo los ajustes y correctivos necesarios para finalmente arrojar buenos resultados tras las pruebas finales, estos son:</a:t>
            </a:r>
            <a:endParaRPr lang="es-EC" sz="2400" dirty="0" smtClean="0">
              <a:latin typeface="Arial" pitchFamily="34" charset="0"/>
              <a:cs typeface="Arial" pitchFamily="34" charset="0"/>
            </a:endParaRPr>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strips dir="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214290"/>
            <a:ext cx="8229600" cy="1143000"/>
          </a:xfrm>
        </p:spPr>
        <p:txBody>
          <a:bodyPr>
            <a:normAutofit fontScale="90000"/>
          </a:bodyPr>
          <a:lstStyle/>
          <a:p>
            <a:r>
              <a:rPr lang="es-EC" b="1" dirty="0" smtClean="0"/>
              <a:t/>
            </a:r>
            <a:br>
              <a:rPr lang="es-EC" b="1" dirty="0" smtClean="0"/>
            </a:br>
            <a:r>
              <a:rPr lang="es-EC" sz="4400" dirty="0" smtClean="0"/>
              <a:t>4.3 ANÁLISIS DE RESULTADOS</a:t>
            </a:r>
            <a:endParaRPr lang="es-EC" sz="4400" b="1" dirty="0"/>
          </a:p>
        </p:txBody>
      </p:sp>
      <p:sp>
        <p:nvSpPr>
          <p:cNvPr id="3" name="2 Marcador de contenido"/>
          <p:cNvSpPr>
            <a:spLocks noGrp="1"/>
          </p:cNvSpPr>
          <p:nvPr>
            <p:ph idx="1"/>
          </p:nvPr>
        </p:nvSpPr>
        <p:spPr>
          <a:xfrm>
            <a:off x="500034" y="2000240"/>
            <a:ext cx="7929618" cy="785818"/>
          </a:xfrm>
        </p:spPr>
        <p:txBody>
          <a:bodyPr>
            <a:normAutofit/>
          </a:bodyPr>
          <a:lstStyle/>
          <a:p>
            <a:pPr lvl="0">
              <a:buNone/>
            </a:pPr>
            <a:r>
              <a:rPr lang="es-ES" sz="1800" dirty="0" smtClean="0">
                <a:latin typeface="Arial" pitchFamily="34" charset="0"/>
                <a:cs typeface="Arial" pitchFamily="34" charset="0"/>
              </a:rPr>
              <a:t>Los ensayos realizados se cuantifican y registran en la siguiente tabla:</a:t>
            </a:r>
          </a:p>
          <a:p>
            <a:pPr lvl="0">
              <a:buNone/>
            </a:pPr>
            <a:r>
              <a:rPr lang="es-ES" sz="1800" dirty="0" smtClean="0">
                <a:latin typeface="Arial" pitchFamily="34" charset="0"/>
                <a:cs typeface="Arial" pitchFamily="34" charset="0"/>
              </a:rPr>
              <a:t> </a:t>
            </a:r>
          </a:p>
          <a:p>
            <a:pPr>
              <a:buNone/>
            </a:pPr>
            <a:endParaRPr lang="es-EC" dirty="0"/>
          </a:p>
        </p:txBody>
      </p:sp>
      <p:sp>
        <p:nvSpPr>
          <p:cNvPr id="4" name="1 Título"/>
          <p:cNvSpPr txBox="1">
            <a:spLocks/>
          </p:cNvSpPr>
          <p:nvPr/>
        </p:nvSpPr>
        <p:spPr>
          <a:xfrm>
            <a:off x="642910" y="1357298"/>
            <a:ext cx="6786610" cy="571504"/>
          </a:xfrm>
          <a:prstGeom prst="rect">
            <a:avLst/>
          </a:prstGeom>
        </p:spPr>
        <p:txBody>
          <a:bodyPr vert="horz" lIns="0" rIns="0" bIns="0" anchor="b">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.3.1 </a:t>
            </a:r>
            <a:r>
              <a:rPr lang="es-EC" sz="4000" b="1" dirty="0" smtClean="0">
                <a:solidFill>
                  <a:schemeClr val="tx2"/>
                </a:solidFill>
                <a:latin typeface="+mj-lt"/>
                <a:ea typeface="+mj-ea"/>
                <a:cs typeface="+mj-cs"/>
              </a:rPr>
              <a:t>ANÁLISIS SISTEMA VIBRATORIO</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5" name="4 Tabla"/>
          <p:cNvGraphicFramePr>
            <a:graphicFrameLocks noGrp="1"/>
          </p:cNvGraphicFramePr>
          <p:nvPr/>
        </p:nvGraphicFramePr>
        <p:xfrm>
          <a:off x="1571604" y="2928934"/>
          <a:ext cx="5429287" cy="2133600"/>
        </p:xfrm>
        <a:graphic>
          <a:graphicData uri="http://schemas.openxmlformats.org/drawingml/2006/table">
            <a:tbl>
              <a:tblPr/>
              <a:tblGrid>
                <a:gridCol w="1229974"/>
                <a:gridCol w="1899870"/>
                <a:gridCol w="2299443"/>
              </a:tblGrid>
              <a:tr h="209970">
                <a:tc>
                  <a:txBody>
                    <a:bodyPr/>
                    <a:lstStyle/>
                    <a:p>
                      <a:endParaRPr lang="es-EC" sz="1400" dirty="0">
                        <a:latin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400" b="1">
                          <a:solidFill>
                            <a:srgbClr val="FFFFFF"/>
                          </a:solidFill>
                          <a:latin typeface="Arial"/>
                          <a:ea typeface="Times New Roman"/>
                        </a:rPr>
                        <a:t>Cantidad de pasta </a:t>
                      </a:r>
                      <a:endParaRPr lang="es-EC" sz="1400">
                        <a:latin typeface="Times New Roman"/>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400" b="1">
                          <a:solidFill>
                            <a:srgbClr val="FFFFFF"/>
                          </a:solidFill>
                          <a:latin typeface="Arial"/>
                          <a:ea typeface="Times New Roman"/>
                        </a:rPr>
                        <a:t> Tiempo de recolección</a:t>
                      </a:r>
                      <a:endParaRPr lang="es-EC" sz="1400">
                        <a:latin typeface="Times New Roman"/>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r>
              <a:tr h="209970">
                <a:tc>
                  <a:txBody>
                    <a:bodyPr/>
                    <a:lstStyle/>
                    <a:p>
                      <a:pPr>
                        <a:spcAft>
                          <a:spcPts val="0"/>
                        </a:spcAft>
                      </a:pPr>
                      <a:r>
                        <a:rPr lang="es-EC" sz="1400">
                          <a:latin typeface="Arial"/>
                          <a:ea typeface="Times New Roman"/>
                        </a:rPr>
                        <a:t>Nº </a:t>
                      </a:r>
                      <a:r>
                        <a:rPr lang="es-EC" sz="1400" b="1">
                          <a:latin typeface="Arial"/>
                          <a:ea typeface="Times New Roman"/>
                        </a:rPr>
                        <a:t>Ensayos</a:t>
                      </a:r>
                      <a:endParaRPr lang="es-EC" sz="1400">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spcAft>
                          <a:spcPts val="0"/>
                        </a:spcAft>
                      </a:pPr>
                      <a:r>
                        <a:rPr lang="es-EC" sz="1400">
                          <a:latin typeface="Arial"/>
                          <a:ea typeface="Times New Roman"/>
                        </a:rPr>
                        <a:t>vol (lts)</a:t>
                      </a:r>
                      <a:endParaRPr lang="es-EC" sz="1400">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400" dirty="0">
                          <a:latin typeface="Arial"/>
                          <a:ea typeface="Times New Roman"/>
                        </a:rPr>
                        <a:t>t (</a:t>
                      </a:r>
                      <a:r>
                        <a:rPr lang="es-EC" sz="1400" dirty="0" err="1">
                          <a:latin typeface="Arial"/>
                          <a:ea typeface="Times New Roman"/>
                        </a:rPr>
                        <a:t>seg</a:t>
                      </a:r>
                      <a:r>
                        <a:rPr lang="es-EC" sz="1400" dirty="0">
                          <a:latin typeface="Arial"/>
                          <a:ea typeface="Times New Roman"/>
                        </a:rPr>
                        <a:t>)</a:t>
                      </a:r>
                      <a:endParaRPr lang="es-EC" sz="1400" dirty="0">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05303">
                <a:tc>
                  <a:txBody>
                    <a:bodyPr/>
                    <a:lstStyle/>
                    <a:p>
                      <a:pPr algn="ctr">
                        <a:spcAft>
                          <a:spcPts val="0"/>
                        </a:spcAft>
                      </a:pPr>
                      <a:r>
                        <a:rPr lang="es-EC" sz="1400">
                          <a:latin typeface="Arial"/>
                          <a:ea typeface="Times New Roman"/>
                        </a:rPr>
                        <a:t>1</a:t>
                      </a:r>
                      <a:endParaRPr lang="es-EC" sz="1400">
                        <a:latin typeface="Times New Roman"/>
                        <a:ea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rPr>
                        <a:t>6</a:t>
                      </a:r>
                      <a:endParaRPr lang="es-EC" sz="1400">
                        <a:latin typeface="Times New Roman"/>
                        <a:ea typeface="Times New Roman"/>
                      </a:endParaRPr>
                    </a:p>
                  </a:txBody>
                  <a:tcPr marL="68580" marR="68580" marT="0" marB="0">
                    <a:lnL>
                      <a:noFill/>
                    </a:lnL>
                    <a:lnR>
                      <a:noFill/>
                    </a:lnR>
                    <a:lnT>
                      <a:noFill/>
                    </a:lnT>
                    <a:lnB>
                      <a:noFill/>
                    </a:lnB>
                  </a:tcPr>
                </a:tc>
                <a:tc>
                  <a:txBody>
                    <a:bodyPr/>
                    <a:lstStyle/>
                    <a:p>
                      <a:pPr algn="ctr">
                        <a:spcAft>
                          <a:spcPts val="0"/>
                        </a:spcAft>
                      </a:pPr>
                      <a:r>
                        <a:rPr lang="es-EC" sz="1400">
                          <a:latin typeface="Arial"/>
                          <a:ea typeface="Times New Roman"/>
                        </a:rPr>
                        <a:t>25,96</a:t>
                      </a:r>
                      <a:endParaRPr lang="es-EC" sz="1400">
                        <a:latin typeface="Times New Roman"/>
                        <a:ea typeface="Times New Roman"/>
                      </a:endParaRPr>
                    </a:p>
                  </a:txBody>
                  <a:tcPr marL="68580" marR="68580" marT="0" marB="0">
                    <a:lnL>
                      <a:noFill/>
                    </a:lnL>
                    <a:lnR>
                      <a:noFill/>
                    </a:lnR>
                    <a:lnT>
                      <a:noFill/>
                    </a:lnT>
                    <a:lnB>
                      <a:noFill/>
                    </a:lnB>
                  </a:tcPr>
                </a:tc>
              </a:tr>
              <a:tr h="205303">
                <a:tc>
                  <a:txBody>
                    <a:bodyPr/>
                    <a:lstStyle/>
                    <a:p>
                      <a:pPr algn="ctr">
                        <a:spcAft>
                          <a:spcPts val="0"/>
                        </a:spcAft>
                      </a:pPr>
                      <a:r>
                        <a:rPr lang="es-EC" sz="1400">
                          <a:latin typeface="Arial"/>
                          <a:ea typeface="Times New Roman"/>
                        </a:rPr>
                        <a:t>2</a:t>
                      </a:r>
                      <a:endParaRPr lang="es-EC" sz="1400">
                        <a:latin typeface="Times New Roman"/>
                        <a:ea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rPr>
                        <a:t>6</a:t>
                      </a:r>
                      <a:endParaRPr lang="es-EC" sz="1400">
                        <a:latin typeface="Times New Roman"/>
                        <a:ea typeface="Times New Roman"/>
                      </a:endParaRPr>
                    </a:p>
                  </a:txBody>
                  <a:tcPr marL="68580" marR="68580" marT="0" marB="0">
                    <a:lnL>
                      <a:noFill/>
                    </a:lnL>
                    <a:lnR>
                      <a:noFill/>
                    </a:lnR>
                    <a:lnT>
                      <a:noFill/>
                    </a:lnT>
                    <a:lnB>
                      <a:noFill/>
                    </a:lnB>
                  </a:tcPr>
                </a:tc>
                <a:tc>
                  <a:txBody>
                    <a:bodyPr/>
                    <a:lstStyle/>
                    <a:p>
                      <a:pPr algn="ctr">
                        <a:spcAft>
                          <a:spcPts val="0"/>
                        </a:spcAft>
                      </a:pPr>
                      <a:r>
                        <a:rPr lang="es-EC" sz="1400">
                          <a:latin typeface="Arial"/>
                          <a:ea typeface="Times New Roman"/>
                        </a:rPr>
                        <a:t>25,74</a:t>
                      </a:r>
                      <a:endParaRPr lang="es-EC" sz="1400">
                        <a:latin typeface="Times New Roman"/>
                        <a:ea typeface="Times New Roman"/>
                      </a:endParaRPr>
                    </a:p>
                  </a:txBody>
                  <a:tcPr marL="68580" marR="68580" marT="0" marB="0">
                    <a:lnL>
                      <a:noFill/>
                    </a:lnL>
                    <a:lnR>
                      <a:noFill/>
                    </a:lnR>
                    <a:lnT>
                      <a:noFill/>
                    </a:lnT>
                    <a:lnB>
                      <a:noFill/>
                    </a:lnB>
                  </a:tcPr>
                </a:tc>
              </a:tr>
              <a:tr h="205303">
                <a:tc>
                  <a:txBody>
                    <a:bodyPr/>
                    <a:lstStyle/>
                    <a:p>
                      <a:pPr algn="ctr">
                        <a:spcAft>
                          <a:spcPts val="0"/>
                        </a:spcAft>
                      </a:pPr>
                      <a:r>
                        <a:rPr lang="es-EC" sz="1400">
                          <a:latin typeface="Arial"/>
                          <a:ea typeface="Times New Roman"/>
                        </a:rPr>
                        <a:t>3</a:t>
                      </a:r>
                      <a:endParaRPr lang="es-EC" sz="1400">
                        <a:latin typeface="Times New Roman"/>
                        <a:ea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rPr>
                        <a:t>6</a:t>
                      </a:r>
                      <a:endParaRPr lang="es-EC" sz="1400">
                        <a:latin typeface="Times New Roman"/>
                        <a:ea typeface="Times New Roman"/>
                      </a:endParaRPr>
                    </a:p>
                  </a:txBody>
                  <a:tcPr marL="68580" marR="68580" marT="0" marB="0">
                    <a:lnL>
                      <a:noFill/>
                    </a:lnL>
                    <a:lnR>
                      <a:noFill/>
                    </a:lnR>
                    <a:lnT>
                      <a:noFill/>
                    </a:lnT>
                    <a:lnB>
                      <a:noFill/>
                    </a:lnB>
                  </a:tcPr>
                </a:tc>
                <a:tc>
                  <a:txBody>
                    <a:bodyPr/>
                    <a:lstStyle/>
                    <a:p>
                      <a:pPr algn="ctr">
                        <a:spcAft>
                          <a:spcPts val="0"/>
                        </a:spcAft>
                      </a:pPr>
                      <a:r>
                        <a:rPr lang="es-EC" sz="1400">
                          <a:latin typeface="Arial"/>
                          <a:ea typeface="Times New Roman"/>
                        </a:rPr>
                        <a:t>25,62</a:t>
                      </a:r>
                      <a:endParaRPr lang="es-EC" sz="1400">
                        <a:latin typeface="Times New Roman"/>
                        <a:ea typeface="Times New Roman"/>
                      </a:endParaRPr>
                    </a:p>
                  </a:txBody>
                  <a:tcPr marL="68580" marR="68580" marT="0" marB="0">
                    <a:lnL>
                      <a:noFill/>
                    </a:lnL>
                    <a:lnR>
                      <a:noFill/>
                    </a:lnR>
                    <a:lnT>
                      <a:noFill/>
                    </a:lnT>
                    <a:lnB>
                      <a:noFill/>
                    </a:lnB>
                  </a:tcPr>
                </a:tc>
              </a:tr>
              <a:tr h="205303">
                <a:tc>
                  <a:txBody>
                    <a:bodyPr/>
                    <a:lstStyle/>
                    <a:p>
                      <a:pPr algn="ctr">
                        <a:spcAft>
                          <a:spcPts val="0"/>
                        </a:spcAft>
                      </a:pPr>
                      <a:r>
                        <a:rPr lang="es-EC" sz="1400">
                          <a:latin typeface="Arial"/>
                          <a:ea typeface="Times New Roman"/>
                        </a:rPr>
                        <a:t>4</a:t>
                      </a:r>
                      <a:endParaRPr lang="es-EC" sz="1400">
                        <a:latin typeface="Times New Roman"/>
                        <a:ea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rPr>
                        <a:t>6</a:t>
                      </a:r>
                      <a:endParaRPr lang="es-EC" sz="1400">
                        <a:latin typeface="Times New Roman"/>
                        <a:ea typeface="Times New Roman"/>
                      </a:endParaRPr>
                    </a:p>
                  </a:txBody>
                  <a:tcPr marL="68580" marR="68580" marT="0" marB="0">
                    <a:lnL>
                      <a:noFill/>
                    </a:lnL>
                    <a:lnR>
                      <a:noFill/>
                    </a:lnR>
                    <a:lnT>
                      <a:noFill/>
                    </a:lnT>
                    <a:lnB>
                      <a:noFill/>
                    </a:lnB>
                  </a:tcPr>
                </a:tc>
                <a:tc>
                  <a:txBody>
                    <a:bodyPr/>
                    <a:lstStyle/>
                    <a:p>
                      <a:pPr algn="ctr">
                        <a:spcAft>
                          <a:spcPts val="0"/>
                        </a:spcAft>
                      </a:pPr>
                      <a:r>
                        <a:rPr lang="es-EC" sz="1400">
                          <a:latin typeface="Arial"/>
                          <a:ea typeface="Times New Roman"/>
                        </a:rPr>
                        <a:t>25,56</a:t>
                      </a:r>
                      <a:endParaRPr lang="es-EC" sz="1400">
                        <a:latin typeface="Times New Roman"/>
                        <a:ea typeface="Times New Roman"/>
                      </a:endParaRPr>
                    </a:p>
                  </a:txBody>
                  <a:tcPr marL="68580" marR="68580" marT="0" marB="0">
                    <a:lnL>
                      <a:noFill/>
                    </a:lnL>
                    <a:lnR>
                      <a:noFill/>
                    </a:lnR>
                    <a:lnT>
                      <a:noFill/>
                    </a:lnT>
                    <a:lnB>
                      <a:noFill/>
                    </a:lnB>
                  </a:tcPr>
                </a:tc>
              </a:tr>
              <a:tr h="209970">
                <a:tc>
                  <a:txBody>
                    <a:bodyPr/>
                    <a:lstStyle/>
                    <a:p>
                      <a:pPr algn="ctr">
                        <a:spcAft>
                          <a:spcPts val="0"/>
                        </a:spcAft>
                      </a:pPr>
                      <a:r>
                        <a:rPr lang="es-EC" sz="1400">
                          <a:latin typeface="Arial"/>
                          <a:ea typeface="Times New Roman"/>
                        </a:rPr>
                        <a:t>5</a:t>
                      </a:r>
                      <a:endParaRPr lang="es-EC" sz="1400">
                        <a:latin typeface="Times New Roman"/>
                        <a:ea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rPr>
                        <a:t>6</a:t>
                      </a:r>
                      <a:endParaRPr lang="es-EC" sz="1400">
                        <a:latin typeface="Times New Roman"/>
                        <a:ea typeface="Times New Roman"/>
                      </a:endParaRPr>
                    </a:p>
                  </a:txBody>
                  <a:tcPr marL="68580" marR="68580" marT="0" marB="0">
                    <a:lnL>
                      <a:noFill/>
                    </a:lnL>
                    <a:lnR>
                      <a:noFill/>
                    </a:lnR>
                    <a:lnT>
                      <a:noFill/>
                    </a:lnT>
                    <a:lnB>
                      <a:noFill/>
                    </a:lnB>
                  </a:tcPr>
                </a:tc>
                <a:tc>
                  <a:txBody>
                    <a:bodyPr/>
                    <a:lstStyle/>
                    <a:p>
                      <a:pPr algn="ctr">
                        <a:spcAft>
                          <a:spcPts val="0"/>
                        </a:spcAft>
                      </a:pPr>
                      <a:r>
                        <a:rPr lang="es-EC" sz="1400">
                          <a:latin typeface="Arial"/>
                          <a:ea typeface="Times New Roman"/>
                        </a:rPr>
                        <a:t>25,58</a:t>
                      </a:r>
                      <a:endParaRPr lang="es-EC" sz="1400">
                        <a:latin typeface="Times New Roman"/>
                        <a:ea typeface="Times New Roman"/>
                      </a:endParaRPr>
                    </a:p>
                  </a:txBody>
                  <a:tcPr marL="68580" marR="68580" marT="0" marB="0">
                    <a:lnL>
                      <a:noFill/>
                    </a:lnL>
                    <a:lnR>
                      <a:noFill/>
                    </a:lnR>
                    <a:lnT>
                      <a:noFill/>
                    </a:lnT>
                    <a:lnB>
                      <a:noFill/>
                    </a:lnB>
                  </a:tcPr>
                </a:tc>
              </a:tr>
              <a:tr h="209970">
                <a:tc>
                  <a:txBody>
                    <a:bodyPr/>
                    <a:lstStyle/>
                    <a:p>
                      <a:endParaRPr lang="es-EC" sz="1400">
                        <a:latin typeface="Times New Roman"/>
                      </a:endParaRPr>
                    </a:p>
                  </a:txBody>
                  <a:tcPr marL="68580" marR="68580" marT="0" marB="0">
                    <a:lnL>
                      <a:noFill/>
                    </a:lnL>
                    <a:lnR>
                      <a:noFill/>
                    </a:lnR>
                    <a:lnT>
                      <a:noFill/>
                    </a:lnT>
                    <a:lnB>
                      <a:noFill/>
                    </a:lnB>
                    <a:solidFill>
                      <a:srgbClr val="C0C0C0"/>
                    </a:solidFill>
                  </a:tcPr>
                </a:tc>
                <a:tc>
                  <a:txBody>
                    <a:bodyPr/>
                    <a:lstStyle/>
                    <a:p>
                      <a:endParaRPr lang="es-EC" sz="1400">
                        <a:latin typeface="Times New Roman"/>
                      </a:endParaRPr>
                    </a:p>
                  </a:txBody>
                  <a:tcPr marL="68580" marR="68580" marT="0" marB="0">
                    <a:lnL>
                      <a:noFill/>
                    </a:lnL>
                    <a:lnR>
                      <a:noFill/>
                    </a:lnR>
                    <a:lnT>
                      <a:noFill/>
                    </a:lnT>
                    <a:lnB>
                      <a:noFill/>
                    </a:lnB>
                  </a:tcPr>
                </a:tc>
                <a:tc>
                  <a:txBody>
                    <a:bodyPr/>
                    <a:lstStyle/>
                    <a:p>
                      <a:endParaRPr lang="es-EC" sz="1400" dirty="0">
                        <a:latin typeface="Times New Roman"/>
                      </a:endParaRPr>
                    </a:p>
                  </a:txBody>
                  <a:tcPr marL="68580" marR="68580" marT="0" marB="0">
                    <a:lnL>
                      <a:noFill/>
                    </a:lnL>
                    <a:lnR>
                      <a:noFill/>
                    </a:lnR>
                    <a:lnT>
                      <a:noFill/>
                    </a:lnT>
                    <a:lnB>
                      <a:noFill/>
                    </a:lnB>
                  </a:tcPr>
                </a:tc>
              </a:tr>
              <a:tr h="410608">
                <a:tc>
                  <a:txBody>
                    <a:bodyPr/>
                    <a:lstStyle/>
                    <a:p>
                      <a:endParaRPr lang="es-EC" sz="1400">
                        <a:latin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C" sz="1400" b="1">
                          <a:latin typeface="Arial"/>
                          <a:ea typeface="Times New Roman"/>
                        </a:rPr>
                        <a:t>Tiempo promedio (seg)</a:t>
                      </a:r>
                      <a:endParaRPr lang="es-EC" sz="1400">
                        <a:latin typeface="Times New Roman"/>
                        <a:ea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s-EC" sz="1400" b="1" dirty="0">
                          <a:latin typeface="Arial"/>
                          <a:ea typeface="Times New Roman"/>
                        </a:rPr>
                        <a:t>25,69</a:t>
                      </a:r>
                      <a:endParaRPr lang="es-EC" sz="1400" dirty="0">
                        <a:latin typeface="Times New Roman"/>
                        <a:ea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6" name="2 Marcador de contenido"/>
          <p:cNvSpPr txBox="1">
            <a:spLocks/>
          </p:cNvSpPr>
          <p:nvPr/>
        </p:nvSpPr>
        <p:spPr>
          <a:xfrm>
            <a:off x="714348" y="5143512"/>
            <a:ext cx="7929618" cy="1143008"/>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E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Equipo utilizado</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pitchFamily="2" charset="2"/>
              <a:buChar char="§"/>
              <a:tabLst/>
              <a:defRPr/>
            </a:pPr>
            <a:r>
              <a:rPr kumimoji="0" lang="es-E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Recipiente plástico de 6 </a:t>
            </a:r>
            <a:r>
              <a:rPr kumimoji="0" lang="es-ES" sz="14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lts</a:t>
            </a:r>
            <a:r>
              <a:rPr kumimoji="0" lang="es-E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de capacidad</a:t>
            </a:r>
            <a:endParaRPr kumimoji="0" lang="es-EC"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pitchFamily="2" charset="2"/>
              <a:buChar char="§"/>
              <a:tabLst/>
              <a:defRPr/>
            </a:pPr>
            <a:r>
              <a:rPr kumimoji="0" lang="es-E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Cronómetro digital</a:t>
            </a:r>
            <a:endParaRPr kumimoji="0" lang="es-EC"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2 Marcador de contenido"/>
          <p:cNvSpPr txBox="1">
            <a:spLocks/>
          </p:cNvSpPr>
          <p:nvPr/>
        </p:nvSpPr>
        <p:spPr>
          <a:xfrm>
            <a:off x="1714480" y="2357430"/>
            <a:ext cx="4786346" cy="785818"/>
          </a:xfrm>
          <a:prstGeom prst="rect">
            <a:avLst/>
          </a:prstGeom>
        </p:spPr>
        <p:txBody>
          <a:bodyPr vert="horz">
            <a:normAutofit fontScale="925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Tabla 4.1	Ensayos tiempo de tamizado vibratorio</a:t>
            </a:r>
            <a:endParaRPr kumimoji="0" lang="es-EC"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E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randomBar dir="ver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214546" y="500042"/>
            <a:ext cx="4786346" cy="785818"/>
          </a:xfrm>
        </p:spPr>
        <p:txBody>
          <a:bodyPr>
            <a:normAutofit/>
          </a:bodyPr>
          <a:lstStyle/>
          <a:p>
            <a:pPr>
              <a:buNone/>
            </a:pPr>
            <a:r>
              <a:rPr lang="es-ES" sz="1600" b="1" dirty="0" smtClean="0">
                <a:latin typeface="Arial" pitchFamily="34" charset="0"/>
                <a:cs typeface="Arial" pitchFamily="34" charset="0"/>
              </a:rPr>
              <a:t>Tabla 4.2	Capacidad de pasta tamizada</a:t>
            </a:r>
            <a:endParaRPr lang="es-EC" sz="1600" dirty="0" smtClean="0">
              <a:latin typeface="Arial" pitchFamily="34" charset="0"/>
              <a:cs typeface="Arial" pitchFamily="34" charset="0"/>
            </a:endParaRPr>
          </a:p>
          <a:p>
            <a:pPr lvl="0">
              <a:buNone/>
            </a:pPr>
            <a:r>
              <a:rPr lang="es-ES" sz="1800" dirty="0" smtClean="0">
                <a:latin typeface="Arial" pitchFamily="34" charset="0"/>
                <a:cs typeface="Arial" pitchFamily="34" charset="0"/>
              </a:rPr>
              <a:t> </a:t>
            </a:r>
          </a:p>
          <a:p>
            <a:pPr>
              <a:buNone/>
            </a:pPr>
            <a:endParaRPr lang="es-EC" dirty="0"/>
          </a:p>
        </p:txBody>
      </p:sp>
      <p:graphicFrame>
        <p:nvGraphicFramePr>
          <p:cNvPr id="7" name="6 Tabla"/>
          <p:cNvGraphicFramePr>
            <a:graphicFrameLocks noGrp="1"/>
          </p:cNvGraphicFramePr>
          <p:nvPr/>
        </p:nvGraphicFramePr>
        <p:xfrm>
          <a:off x="2500298" y="1071546"/>
          <a:ext cx="3841451" cy="1778327"/>
        </p:xfrm>
        <a:graphic>
          <a:graphicData uri="http://schemas.openxmlformats.org/drawingml/2006/table">
            <a:tbl>
              <a:tblPr/>
              <a:tblGrid>
                <a:gridCol w="2742149"/>
                <a:gridCol w="1099302"/>
              </a:tblGrid>
              <a:tr h="354056">
                <a:tc>
                  <a:txBody>
                    <a:bodyPr/>
                    <a:lstStyle/>
                    <a:p>
                      <a:pPr>
                        <a:spcAft>
                          <a:spcPts val="0"/>
                        </a:spcAft>
                      </a:pPr>
                      <a:r>
                        <a:rPr lang="es-EC" sz="1600" b="1" dirty="0">
                          <a:solidFill>
                            <a:srgbClr val="FFFFFF"/>
                          </a:solidFill>
                          <a:latin typeface="Arial"/>
                          <a:ea typeface="Times New Roman"/>
                          <a:cs typeface="Times New Roman"/>
                        </a:rPr>
                        <a:t>Densidad </a:t>
                      </a:r>
                      <a:r>
                        <a:rPr lang="es-EC" sz="1600" b="1" dirty="0" err="1">
                          <a:solidFill>
                            <a:srgbClr val="FFFFFF"/>
                          </a:solidFill>
                          <a:latin typeface="Arial"/>
                          <a:ea typeface="Times New Roman"/>
                          <a:cs typeface="Times New Roman"/>
                        </a:rPr>
                        <a:t>Slurry</a:t>
                      </a:r>
                      <a:r>
                        <a:rPr lang="es-EC" sz="1600" b="1" dirty="0">
                          <a:solidFill>
                            <a:srgbClr val="FFFFFF"/>
                          </a:solidFill>
                          <a:latin typeface="Arial"/>
                          <a:ea typeface="Times New Roman"/>
                          <a:cs typeface="Times New Roman"/>
                        </a:rPr>
                        <a:t> (kg/</a:t>
                      </a:r>
                      <a:r>
                        <a:rPr lang="es-EC" sz="1600" b="1" dirty="0" err="1">
                          <a:solidFill>
                            <a:srgbClr val="FFFFFF"/>
                          </a:solidFill>
                          <a:latin typeface="Arial"/>
                          <a:ea typeface="Times New Roman"/>
                          <a:cs typeface="Times New Roman"/>
                        </a:rPr>
                        <a:t>lt</a:t>
                      </a:r>
                      <a:r>
                        <a:rPr lang="es-EC" sz="1600" b="1" dirty="0">
                          <a:solidFill>
                            <a:srgbClr val="FFFFFF"/>
                          </a:solidFill>
                          <a:latin typeface="Arial"/>
                          <a:ea typeface="Times New Roman"/>
                          <a:cs typeface="Times New Roman"/>
                        </a:rPr>
                        <a:t>)</a:t>
                      </a:r>
                      <a:endParaRPr lang="es-EC" sz="16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r">
                        <a:spcAft>
                          <a:spcPts val="0"/>
                        </a:spcAft>
                      </a:pPr>
                      <a:r>
                        <a:rPr lang="es-EC" sz="1600">
                          <a:solidFill>
                            <a:srgbClr val="FFFFFF"/>
                          </a:solidFill>
                          <a:latin typeface="Arial"/>
                          <a:ea typeface="Times New Roman"/>
                          <a:cs typeface="Times New Roman"/>
                        </a:rPr>
                        <a:t>1,675</a:t>
                      </a:r>
                      <a:endParaRPr lang="es-EC" sz="16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r>
              <a:tr h="354056">
                <a:tc>
                  <a:txBody>
                    <a:bodyPr/>
                    <a:lstStyle/>
                    <a:p>
                      <a:pPr>
                        <a:spcAft>
                          <a:spcPts val="0"/>
                        </a:spcAft>
                      </a:pPr>
                      <a:r>
                        <a:rPr lang="es-EC" sz="1600" b="1">
                          <a:latin typeface="Arial"/>
                          <a:ea typeface="Times New Roman"/>
                          <a:cs typeface="Times New Roman"/>
                        </a:rPr>
                        <a:t>Capacidad (lts)</a:t>
                      </a:r>
                      <a:endParaRPr lang="es-EC" sz="16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r">
                        <a:spcAft>
                          <a:spcPts val="0"/>
                        </a:spcAft>
                      </a:pPr>
                      <a:r>
                        <a:rPr lang="es-EC" sz="1600">
                          <a:latin typeface="Arial"/>
                          <a:ea typeface="Times New Roman"/>
                          <a:cs typeface="Times New Roman"/>
                        </a:rPr>
                        <a:t>6.00</a:t>
                      </a:r>
                      <a:endParaRPr lang="es-EC" sz="16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354056">
                <a:tc>
                  <a:txBody>
                    <a:bodyPr/>
                    <a:lstStyle/>
                    <a:p>
                      <a:pPr>
                        <a:spcAft>
                          <a:spcPts val="0"/>
                        </a:spcAft>
                      </a:pPr>
                      <a:r>
                        <a:rPr lang="es-EC" sz="1600" b="1">
                          <a:latin typeface="Arial"/>
                          <a:ea typeface="Times New Roman"/>
                          <a:cs typeface="Times New Roman"/>
                        </a:rPr>
                        <a:t>Tiempo promedio (seg)</a:t>
                      </a:r>
                      <a:endParaRPr lang="es-EC" sz="16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r">
                        <a:spcAft>
                          <a:spcPts val="0"/>
                        </a:spcAft>
                      </a:pPr>
                      <a:r>
                        <a:rPr lang="es-EC" sz="1600" dirty="0">
                          <a:latin typeface="Arial"/>
                          <a:ea typeface="Times New Roman"/>
                          <a:cs typeface="Times New Roman"/>
                        </a:rPr>
                        <a:t>25,69</a:t>
                      </a:r>
                      <a:endParaRPr lang="es-EC" sz="1600" dirty="0">
                        <a:latin typeface="Times New Roman"/>
                        <a:ea typeface="Times New Roman"/>
                        <a:cs typeface="Times New Roman"/>
                      </a:endParaRPr>
                    </a:p>
                  </a:txBody>
                  <a:tcPr marL="68580" marR="68580" marT="0" marB="0">
                    <a:lnL>
                      <a:noFill/>
                    </a:lnL>
                    <a:lnR>
                      <a:noFill/>
                    </a:lnR>
                    <a:lnT>
                      <a:noFill/>
                    </a:lnT>
                    <a:lnB>
                      <a:noFill/>
                    </a:lnB>
                  </a:tcPr>
                </a:tc>
              </a:tr>
              <a:tr h="354056">
                <a:tc>
                  <a:txBody>
                    <a:bodyPr/>
                    <a:lstStyle/>
                    <a:p>
                      <a:pPr>
                        <a:spcAft>
                          <a:spcPts val="0"/>
                        </a:spcAft>
                      </a:pPr>
                      <a:r>
                        <a:rPr lang="es-EC" sz="1600" b="1">
                          <a:latin typeface="Arial"/>
                          <a:ea typeface="Times New Roman"/>
                          <a:cs typeface="Times New Roman"/>
                        </a:rPr>
                        <a:t>Capacidad Tamiz (kg/h)</a:t>
                      </a:r>
                      <a:endParaRPr lang="es-EC" sz="16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r">
                        <a:spcAft>
                          <a:spcPts val="0"/>
                        </a:spcAft>
                      </a:pPr>
                      <a:r>
                        <a:rPr lang="es-EC" sz="1600">
                          <a:latin typeface="Arial"/>
                          <a:ea typeface="Times New Roman"/>
                          <a:cs typeface="Times New Roman"/>
                        </a:rPr>
                        <a:t>938,30</a:t>
                      </a:r>
                      <a:endParaRPr lang="es-EC" sz="1600">
                        <a:latin typeface="Times New Roman"/>
                        <a:ea typeface="Times New Roman"/>
                        <a:cs typeface="Times New Roman"/>
                      </a:endParaRPr>
                    </a:p>
                  </a:txBody>
                  <a:tcPr marL="68580" marR="68580" marT="0" marB="0">
                    <a:lnL>
                      <a:noFill/>
                    </a:lnL>
                    <a:lnR>
                      <a:noFill/>
                    </a:lnR>
                    <a:lnT>
                      <a:noFill/>
                    </a:lnT>
                    <a:lnB>
                      <a:noFill/>
                    </a:lnB>
                  </a:tcPr>
                </a:tc>
              </a:tr>
              <a:tr h="362103">
                <a:tc>
                  <a:txBody>
                    <a:bodyPr/>
                    <a:lstStyle/>
                    <a:p>
                      <a:pPr algn="ctr">
                        <a:spcAft>
                          <a:spcPts val="0"/>
                        </a:spcAft>
                      </a:pPr>
                      <a:r>
                        <a:rPr lang="es-EC" sz="1600" b="1" dirty="0">
                          <a:latin typeface="Arial"/>
                          <a:ea typeface="Times New Roman"/>
                          <a:cs typeface="Times New Roman"/>
                        </a:rPr>
                        <a:t>(TON/H)</a:t>
                      </a:r>
                      <a:endParaRPr lang="es-EC" sz="1600" dirty="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C" sz="1600" b="1" dirty="0">
                          <a:latin typeface="Arial"/>
                          <a:ea typeface="Times New Roman"/>
                          <a:cs typeface="Times New Roman"/>
                        </a:rPr>
                        <a:t>0,94</a:t>
                      </a:r>
                      <a:endParaRPr lang="es-EC" sz="1600" dirty="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12" name="1 Título"/>
          <p:cNvSpPr txBox="1">
            <a:spLocks/>
          </p:cNvSpPr>
          <p:nvPr/>
        </p:nvSpPr>
        <p:spPr>
          <a:xfrm>
            <a:off x="1000100" y="3000372"/>
            <a:ext cx="6429420" cy="571504"/>
          </a:xfrm>
          <a:prstGeom prst="rect">
            <a:avLst/>
          </a:prstGeom>
        </p:spPr>
        <p:txBody>
          <a:bodyPr vert="horz" lIns="0" rIns="0" bIns="0" anchor="b">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.3.2 </a:t>
            </a:r>
            <a:r>
              <a:rPr lang="es-EC" sz="4000" b="1" dirty="0" smtClean="0">
                <a:solidFill>
                  <a:schemeClr val="tx2"/>
                </a:solidFill>
                <a:latin typeface="+mj-lt"/>
                <a:ea typeface="+mj-ea"/>
                <a:cs typeface="+mj-cs"/>
              </a:rPr>
              <a:t>ANÁLISIS SISTEMA ROTATIVO</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13" name="12 Tabla"/>
          <p:cNvGraphicFramePr>
            <a:graphicFrameLocks noGrp="1"/>
          </p:cNvGraphicFramePr>
          <p:nvPr/>
        </p:nvGraphicFramePr>
        <p:xfrm>
          <a:off x="2000232" y="3929066"/>
          <a:ext cx="5357850" cy="2133600"/>
        </p:xfrm>
        <a:graphic>
          <a:graphicData uri="http://schemas.openxmlformats.org/drawingml/2006/table">
            <a:tbl>
              <a:tblPr/>
              <a:tblGrid>
                <a:gridCol w="1226279"/>
                <a:gridCol w="1755508"/>
                <a:gridCol w="2376063"/>
              </a:tblGrid>
              <a:tr h="202729">
                <a:tc>
                  <a:txBody>
                    <a:bodyPr/>
                    <a:lstStyle/>
                    <a:p>
                      <a:endParaRPr lang="es-EC" sz="1400" dirty="0">
                        <a:latin typeface="Calibri"/>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400" b="1">
                          <a:solidFill>
                            <a:srgbClr val="FFFFFF"/>
                          </a:solidFill>
                          <a:latin typeface="Arial"/>
                          <a:ea typeface="Times New Roman"/>
                          <a:cs typeface="Times New Roman"/>
                        </a:rPr>
                        <a:t>Cantidad de pasta </a:t>
                      </a:r>
                      <a:endParaRPr lang="es-EC" sz="14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400" b="1">
                          <a:solidFill>
                            <a:srgbClr val="FFFFFF"/>
                          </a:solidFill>
                          <a:latin typeface="Arial"/>
                          <a:ea typeface="Times New Roman"/>
                          <a:cs typeface="Times New Roman"/>
                        </a:rPr>
                        <a:t> Tiempo de recolección</a:t>
                      </a:r>
                      <a:endParaRPr lang="es-EC" sz="14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r>
              <a:tr h="202729">
                <a:tc>
                  <a:txBody>
                    <a:bodyPr/>
                    <a:lstStyle/>
                    <a:p>
                      <a:pPr>
                        <a:spcAft>
                          <a:spcPts val="0"/>
                        </a:spcAft>
                      </a:pPr>
                      <a:r>
                        <a:rPr lang="es-EC" sz="1400">
                          <a:latin typeface="Arial"/>
                          <a:ea typeface="Times New Roman"/>
                          <a:cs typeface="Times New Roman"/>
                        </a:rPr>
                        <a:t>Nº </a:t>
                      </a:r>
                      <a:r>
                        <a:rPr lang="es-EC" sz="1400" b="1">
                          <a:latin typeface="Arial"/>
                          <a:ea typeface="Times New Roman"/>
                          <a:cs typeface="Times New Roman"/>
                        </a:rPr>
                        <a:t>Ensayos</a:t>
                      </a:r>
                      <a:endParaRPr lang="es-EC" sz="14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spcAft>
                          <a:spcPts val="0"/>
                        </a:spcAft>
                      </a:pPr>
                      <a:r>
                        <a:rPr lang="es-EC" sz="1400">
                          <a:latin typeface="Arial"/>
                          <a:ea typeface="Times New Roman"/>
                          <a:cs typeface="Times New Roman"/>
                        </a:rPr>
                        <a:t>vol (lts)</a:t>
                      </a:r>
                      <a:endParaRPr lang="es-EC" sz="14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400">
                          <a:latin typeface="Arial"/>
                          <a:ea typeface="Times New Roman"/>
                          <a:cs typeface="Times New Roman"/>
                        </a:rPr>
                        <a:t>t (seg)</a:t>
                      </a:r>
                      <a:endParaRPr lang="es-EC" sz="14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198225">
                <a:tc>
                  <a:txBody>
                    <a:bodyPr/>
                    <a:lstStyle/>
                    <a:p>
                      <a:pPr algn="ctr">
                        <a:spcAft>
                          <a:spcPts val="0"/>
                        </a:spcAft>
                      </a:pPr>
                      <a:r>
                        <a:rPr lang="es-EC" sz="1400">
                          <a:latin typeface="Arial"/>
                          <a:ea typeface="Times New Roman"/>
                          <a:cs typeface="Times New Roman"/>
                        </a:rPr>
                        <a:t>1</a:t>
                      </a:r>
                      <a:endParaRPr lang="es-EC" sz="14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cs typeface="Times New Roman"/>
                        </a:rPr>
                        <a:t>6</a:t>
                      </a:r>
                      <a:endParaRPr lang="es-EC" sz="14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S" sz="1400">
                          <a:latin typeface="Arial"/>
                          <a:ea typeface="Times New Roman"/>
                          <a:cs typeface="Times New Roman"/>
                        </a:rPr>
                        <a:t>15,85</a:t>
                      </a:r>
                      <a:endParaRPr lang="es-EC" sz="1400">
                        <a:latin typeface="Times New Roman"/>
                        <a:ea typeface="Times New Roman"/>
                        <a:cs typeface="Times New Roman"/>
                      </a:endParaRPr>
                    </a:p>
                  </a:txBody>
                  <a:tcPr marL="68580" marR="68580" marT="0" marB="0" anchor="b">
                    <a:lnL>
                      <a:noFill/>
                    </a:lnL>
                    <a:lnR>
                      <a:noFill/>
                    </a:lnR>
                    <a:lnT>
                      <a:noFill/>
                    </a:lnT>
                    <a:lnB>
                      <a:noFill/>
                    </a:lnB>
                  </a:tcPr>
                </a:tc>
              </a:tr>
              <a:tr h="198225">
                <a:tc>
                  <a:txBody>
                    <a:bodyPr/>
                    <a:lstStyle/>
                    <a:p>
                      <a:pPr algn="ctr">
                        <a:spcAft>
                          <a:spcPts val="0"/>
                        </a:spcAft>
                      </a:pPr>
                      <a:r>
                        <a:rPr lang="es-EC" sz="1400" dirty="0">
                          <a:latin typeface="Arial"/>
                          <a:ea typeface="Times New Roman"/>
                          <a:cs typeface="Times New Roman"/>
                        </a:rPr>
                        <a:t>2</a:t>
                      </a:r>
                      <a:endParaRPr lang="es-EC" sz="1400" dirty="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cs typeface="Times New Roman"/>
                        </a:rPr>
                        <a:t>6</a:t>
                      </a:r>
                      <a:endParaRPr lang="es-EC" sz="14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S" sz="1400">
                          <a:latin typeface="Arial"/>
                          <a:ea typeface="Times New Roman"/>
                          <a:cs typeface="Times New Roman"/>
                        </a:rPr>
                        <a:t>15,81</a:t>
                      </a:r>
                      <a:endParaRPr lang="es-EC" sz="1400">
                        <a:latin typeface="Times New Roman"/>
                        <a:ea typeface="Times New Roman"/>
                        <a:cs typeface="Times New Roman"/>
                      </a:endParaRPr>
                    </a:p>
                  </a:txBody>
                  <a:tcPr marL="68580" marR="68580" marT="0" marB="0" anchor="b">
                    <a:lnL>
                      <a:noFill/>
                    </a:lnL>
                    <a:lnR>
                      <a:noFill/>
                    </a:lnR>
                    <a:lnT>
                      <a:noFill/>
                    </a:lnT>
                    <a:lnB>
                      <a:noFill/>
                    </a:lnB>
                  </a:tcPr>
                </a:tc>
              </a:tr>
              <a:tr h="198225">
                <a:tc>
                  <a:txBody>
                    <a:bodyPr/>
                    <a:lstStyle/>
                    <a:p>
                      <a:pPr algn="ctr">
                        <a:spcAft>
                          <a:spcPts val="0"/>
                        </a:spcAft>
                      </a:pPr>
                      <a:r>
                        <a:rPr lang="es-EC" sz="1400">
                          <a:latin typeface="Arial"/>
                          <a:ea typeface="Times New Roman"/>
                          <a:cs typeface="Times New Roman"/>
                        </a:rPr>
                        <a:t>3</a:t>
                      </a:r>
                      <a:endParaRPr lang="es-EC" sz="14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cs typeface="Times New Roman"/>
                        </a:rPr>
                        <a:t>6</a:t>
                      </a:r>
                      <a:endParaRPr lang="es-EC" sz="14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S" sz="1400" dirty="0">
                          <a:latin typeface="Arial"/>
                          <a:ea typeface="Times New Roman"/>
                          <a:cs typeface="Times New Roman"/>
                        </a:rPr>
                        <a:t>15,92</a:t>
                      </a:r>
                      <a:endParaRPr lang="es-EC" sz="1400" dirty="0">
                        <a:latin typeface="Times New Roman"/>
                        <a:ea typeface="Times New Roman"/>
                        <a:cs typeface="Times New Roman"/>
                      </a:endParaRPr>
                    </a:p>
                  </a:txBody>
                  <a:tcPr marL="68580" marR="68580" marT="0" marB="0" anchor="b">
                    <a:lnL>
                      <a:noFill/>
                    </a:lnL>
                    <a:lnR>
                      <a:noFill/>
                    </a:lnR>
                    <a:lnT>
                      <a:noFill/>
                    </a:lnT>
                    <a:lnB>
                      <a:noFill/>
                    </a:lnB>
                  </a:tcPr>
                </a:tc>
              </a:tr>
              <a:tr h="198225">
                <a:tc>
                  <a:txBody>
                    <a:bodyPr/>
                    <a:lstStyle/>
                    <a:p>
                      <a:pPr algn="ctr">
                        <a:spcAft>
                          <a:spcPts val="0"/>
                        </a:spcAft>
                      </a:pPr>
                      <a:r>
                        <a:rPr lang="es-EC" sz="1400">
                          <a:latin typeface="Arial"/>
                          <a:ea typeface="Times New Roman"/>
                          <a:cs typeface="Times New Roman"/>
                        </a:rPr>
                        <a:t>4</a:t>
                      </a:r>
                      <a:endParaRPr lang="es-EC" sz="14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cs typeface="Times New Roman"/>
                        </a:rPr>
                        <a:t>6</a:t>
                      </a:r>
                      <a:endParaRPr lang="es-EC" sz="14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S" sz="1400">
                          <a:latin typeface="Arial"/>
                          <a:ea typeface="Times New Roman"/>
                          <a:cs typeface="Times New Roman"/>
                        </a:rPr>
                        <a:t>15,82</a:t>
                      </a:r>
                      <a:endParaRPr lang="es-EC" sz="1400">
                        <a:latin typeface="Times New Roman"/>
                        <a:ea typeface="Times New Roman"/>
                        <a:cs typeface="Times New Roman"/>
                      </a:endParaRPr>
                    </a:p>
                  </a:txBody>
                  <a:tcPr marL="68580" marR="68580" marT="0" marB="0" anchor="b">
                    <a:lnL>
                      <a:noFill/>
                    </a:lnL>
                    <a:lnR>
                      <a:noFill/>
                    </a:lnR>
                    <a:lnT>
                      <a:noFill/>
                    </a:lnT>
                    <a:lnB>
                      <a:noFill/>
                    </a:lnB>
                  </a:tcPr>
                </a:tc>
              </a:tr>
              <a:tr h="202729">
                <a:tc>
                  <a:txBody>
                    <a:bodyPr/>
                    <a:lstStyle/>
                    <a:p>
                      <a:pPr algn="ctr">
                        <a:spcAft>
                          <a:spcPts val="0"/>
                        </a:spcAft>
                      </a:pPr>
                      <a:r>
                        <a:rPr lang="es-EC" sz="1400">
                          <a:latin typeface="Arial"/>
                          <a:ea typeface="Times New Roman"/>
                          <a:cs typeface="Times New Roman"/>
                        </a:rPr>
                        <a:t>5</a:t>
                      </a:r>
                      <a:endParaRPr lang="es-EC" sz="14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400">
                          <a:latin typeface="Arial"/>
                          <a:ea typeface="Times New Roman"/>
                          <a:cs typeface="Times New Roman"/>
                        </a:rPr>
                        <a:t>6</a:t>
                      </a:r>
                      <a:endParaRPr lang="es-EC" sz="14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S" sz="1400">
                          <a:latin typeface="Arial"/>
                          <a:ea typeface="Times New Roman"/>
                          <a:cs typeface="Times New Roman"/>
                        </a:rPr>
                        <a:t>15,21</a:t>
                      </a:r>
                      <a:endParaRPr lang="es-EC" sz="1400">
                        <a:latin typeface="Times New Roman"/>
                        <a:ea typeface="Times New Roman"/>
                        <a:cs typeface="Times New Roman"/>
                      </a:endParaRPr>
                    </a:p>
                  </a:txBody>
                  <a:tcPr marL="68580" marR="68580" marT="0" marB="0" anchor="b">
                    <a:lnL>
                      <a:noFill/>
                    </a:lnL>
                    <a:lnR>
                      <a:noFill/>
                    </a:lnR>
                    <a:lnT>
                      <a:noFill/>
                    </a:lnT>
                    <a:lnB>
                      <a:noFill/>
                    </a:lnB>
                  </a:tcPr>
                </a:tc>
              </a:tr>
              <a:tr h="202729">
                <a:tc>
                  <a:txBody>
                    <a:bodyPr/>
                    <a:lstStyle/>
                    <a:p>
                      <a:endParaRPr lang="es-EC" sz="1400">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endParaRPr lang="es-EC" sz="1400">
                        <a:latin typeface="Calibri"/>
                        <a:ea typeface="Times New Roman"/>
                        <a:cs typeface="Times New Roman"/>
                      </a:endParaRPr>
                    </a:p>
                  </a:txBody>
                  <a:tcPr marL="68580" marR="68580" marT="0" marB="0">
                    <a:lnL>
                      <a:noFill/>
                    </a:lnL>
                    <a:lnR>
                      <a:noFill/>
                    </a:lnR>
                    <a:lnT>
                      <a:noFill/>
                    </a:lnT>
                    <a:lnB>
                      <a:noFill/>
                    </a:lnB>
                  </a:tcPr>
                </a:tc>
                <a:tc>
                  <a:txBody>
                    <a:bodyPr/>
                    <a:lstStyle/>
                    <a:p>
                      <a:endParaRPr lang="es-EC" sz="1400" dirty="0">
                        <a:latin typeface="Calibri"/>
                        <a:ea typeface="Times New Roman"/>
                        <a:cs typeface="Times New Roman"/>
                      </a:endParaRPr>
                    </a:p>
                  </a:txBody>
                  <a:tcPr marL="68580" marR="68580" marT="0" marB="0">
                    <a:lnL>
                      <a:noFill/>
                    </a:lnL>
                    <a:lnR>
                      <a:noFill/>
                    </a:lnR>
                    <a:lnT>
                      <a:noFill/>
                    </a:lnT>
                    <a:lnB>
                      <a:noFill/>
                    </a:lnB>
                  </a:tcPr>
                </a:tc>
              </a:tr>
              <a:tr h="396449">
                <a:tc>
                  <a:txBody>
                    <a:bodyPr/>
                    <a:lstStyle/>
                    <a:p>
                      <a:endParaRPr lang="es-EC" sz="1400">
                        <a:latin typeface="Calibri"/>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C" sz="1400" b="1" dirty="0">
                          <a:latin typeface="Arial"/>
                          <a:ea typeface="Times New Roman"/>
                          <a:cs typeface="Times New Roman"/>
                        </a:rPr>
                        <a:t>Tiempo promedio (</a:t>
                      </a:r>
                      <a:r>
                        <a:rPr lang="es-EC" sz="1400" b="1" dirty="0" err="1">
                          <a:latin typeface="Arial"/>
                          <a:ea typeface="Times New Roman"/>
                          <a:cs typeface="Times New Roman"/>
                        </a:rPr>
                        <a:t>seg</a:t>
                      </a:r>
                      <a:r>
                        <a:rPr lang="es-EC" sz="1400" b="1" dirty="0">
                          <a:latin typeface="Arial"/>
                          <a:ea typeface="Times New Roman"/>
                          <a:cs typeface="Times New Roman"/>
                        </a:rPr>
                        <a:t>)</a:t>
                      </a:r>
                      <a:endParaRPr lang="es-EC" sz="1400" dirty="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latin typeface="Arial"/>
                          <a:ea typeface="Times New Roman"/>
                          <a:cs typeface="Times New Roman"/>
                        </a:rPr>
                        <a:t>15,72</a:t>
                      </a:r>
                      <a:endParaRPr lang="es-EC" sz="1400" dirty="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14" name="2 Marcador de contenido"/>
          <p:cNvSpPr txBox="1">
            <a:spLocks/>
          </p:cNvSpPr>
          <p:nvPr/>
        </p:nvSpPr>
        <p:spPr>
          <a:xfrm>
            <a:off x="2214546" y="3571876"/>
            <a:ext cx="4786346" cy="785818"/>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Tabla 4.3	Ensayos tiempo de tamizado rotativo</a:t>
            </a:r>
            <a:endParaRPr kumimoji="0" lang="es-EC"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E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randomBar dir="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214546" y="642918"/>
            <a:ext cx="4786346" cy="785818"/>
          </a:xfrm>
        </p:spPr>
        <p:txBody>
          <a:bodyPr>
            <a:normAutofit/>
          </a:bodyPr>
          <a:lstStyle/>
          <a:p>
            <a:pPr>
              <a:buNone/>
            </a:pPr>
            <a:r>
              <a:rPr lang="es-ES" sz="1600" b="1" dirty="0" smtClean="0">
                <a:latin typeface="Arial" pitchFamily="34" charset="0"/>
                <a:cs typeface="Arial" pitchFamily="34" charset="0"/>
              </a:rPr>
              <a:t>Tabla 4.4	Capacidad de pasta tamizada</a:t>
            </a:r>
            <a:endParaRPr lang="es-EC" sz="1600" dirty="0" smtClean="0">
              <a:latin typeface="Arial" pitchFamily="34" charset="0"/>
              <a:cs typeface="Arial" pitchFamily="34" charset="0"/>
            </a:endParaRPr>
          </a:p>
          <a:p>
            <a:pPr lvl="0">
              <a:buNone/>
            </a:pPr>
            <a:r>
              <a:rPr lang="es-ES" sz="1800" dirty="0" smtClean="0">
                <a:latin typeface="Arial" pitchFamily="34" charset="0"/>
                <a:cs typeface="Arial" pitchFamily="34" charset="0"/>
              </a:rPr>
              <a:t> </a:t>
            </a:r>
          </a:p>
          <a:p>
            <a:pPr>
              <a:buNone/>
            </a:pPr>
            <a:endParaRPr lang="es-EC" dirty="0"/>
          </a:p>
        </p:txBody>
      </p:sp>
      <p:sp>
        <p:nvSpPr>
          <p:cNvPr id="12" name="1 Título"/>
          <p:cNvSpPr txBox="1">
            <a:spLocks/>
          </p:cNvSpPr>
          <p:nvPr/>
        </p:nvSpPr>
        <p:spPr>
          <a:xfrm>
            <a:off x="928662" y="2786058"/>
            <a:ext cx="7572428" cy="571504"/>
          </a:xfrm>
          <a:prstGeom prst="rect">
            <a:avLst/>
          </a:prstGeom>
        </p:spPr>
        <p:txBody>
          <a:bodyPr vert="horz" lIns="0" rIns="0" bIns="0" anchor="b">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.3.2 </a:t>
            </a:r>
            <a:r>
              <a:rPr lang="es-EC" sz="4000" b="1" noProof="0" dirty="0" smtClean="0">
                <a:solidFill>
                  <a:schemeClr val="tx2"/>
                </a:solidFill>
                <a:latin typeface="+mj-lt"/>
                <a:ea typeface="+mj-ea"/>
                <a:cs typeface="+mj-cs"/>
              </a:rPr>
              <a:t>EFICIENCIA Y COMPARACIÓN DE RESULTADOS</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sp>
        <p:nvSpPr>
          <p:cNvPr id="14" name="2 Marcador de contenido"/>
          <p:cNvSpPr txBox="1">
            <a:spLocks/>
          </p:cNvSpPr>
          <p:nvPr/>
        </p:nvSpPr>
        <p:spPr>
          <a:xfrm>
            <a:off x="2428860" y="3500438"/>
            <a:ext cx="4786346" cy="785818"/>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Tabla 4.5	Incremento de tamizado</a:t>
            </a:r>
            <a:endParaRPr kumimoji="0" lang="es-EC"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E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7 Tabla"/>
          <p:cNvGraphicFramePr>
            <a:graphicFrameLocks noGrp="1"/>
          </p:cNvGraphicFramePr>
          <p:nvPr/>
        </p:nvGraphicFramePr>
        <p:xfrm>
          <a:off x="2500298" y="1142984"/>
          <a:ext cx="3643338" cy="1357322"/>
        </p:xfrm>
        <a:graphic>
          <a:graphicData uri="http://schemas.openxmlformats.org/drawingml/2006/table">
            <a:tbl>
              <a:tblPr/>
              <a:tblGrid>
                <a:gridCol w="2600729"/>
                <a:gridCol w="1042609"/>
              </a:tblGrid>
              <a:tr h="270236">
                <a:tc>
                  <a:txBody>
                    <a:bodyPr/>
                    <a:lstStyle/>
                    <a:p>
                      <a:pPr>
                        <a:spcAft>
                          <a:spcPts val="0"/>
                        </a:spcAft>
                      </a:pPr>
                      <a:r>
                        <a:rPr lang="es-EC" sz="1400" b="1">
                          <a:solidFill>
                            <a:srgbClr val="FFFFFF"/>
                          </a:solidFill>
                          <a:latin typeface="Arial"/>
                          <a:ea typeface="Times New Roman"/>
                          <a:cs typeface="Times New Roman"/>
                        </a:rPr>
                        <a:t>Densidad Slurry (kg/lt)</a:t>
                      </a:r>
                      <a:endParaRPr lang="es-EC" sz="14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r">
                        <a:spcAft>
                          <a:spcPts val="0"/>
                        </a:spcAft>
                      </a:pPr>
                      <a:r>
                        <a:rPr lang="es-ES" sz="1400">
                          <a:solidFill>
                            <a:srgbClr val="FFFFFF"/>
                          </a:solidFill>
                          <a:latin typeface="Arial"/>
                          <a:ea typeface="Times New Roman"/>
                          <a:cs typeface="Times New Roman"/>
                        </a:rPr>
                        <a:t>1,675</a:t>
                      </a:r>
                      <a:endParaRPr lang="es-EC" sz="1400">
                        <a:latin typeface="Times New Roman"/>
                        <a:ea typeface="Times New Roman"/>
                        <a:cs typeface="Times New Roman"/>
                      </a:endParaRPr>
                    </a:p>
                  </a:txBody>
                  <a:tcPr marL="68580" marR="685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r>
              <a:tr h="270236">
                <a:tc>
                  <a:txBody>
                    <a:bodyPr/>
                    <a:lstStyle/>
                    <a:p>
                      <a:pPr>
                        <a:spcAft>
                          <a:spcPts val="0"/>
                        </a:spcAft>
                      </a:pPr>
                      <a:r>
                        <a:rPr lang="es-EC" sz="1400" b="1">
                          <a:latin typeface="Arial"/>
                          <a:ea typeface="Times New Roman"/>
                          <a:cs typeface="Times New Roman"/>
                        </a:rPr>
                        <a:t>Capacidad (lts)</a:t>
                      </a:r>
                      <a:endParaRPr lang="es-EC" sz="14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r">
                        <a:spcAft>
                          <a:spcPts val="0"/>
                        </a:spcAft>
                      </a:pPr>
                      <a:r>
                        <a:rPr lang="es-ES" sz="1400">
                          <a:latin typeface="Arial"/>
                          <a:ea typeface="Times New Roman"/>
                          <a:cs typeface="Times New Roman"/>
                        </a:rPr>
                        <a:t>6,00</a:t>
                      </a:r>
                      <a:endParaRPr lang="es-EC" sz="1400">
                        <a:latin typeface="Times New Roman"/>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270236">
                <a:tc>
                  <a:txBody>
                    <a:bodyPr/>
                    <a:lstStyle/>
                    <a:p>
                      <a:pPr>
                        <a:spcAft>
                          <a:spcPts val="0"/>
                        </a:spcAft>
                      </a:pPr>
                      <a:r>
                        <a:rPr lang="es-EC" sz="1400" b="1">
                          <a:latin typeface="Arial"/>
                          <a:ea typeface="Times New Roman"/>
                          <a:cs typeface="Times New Roman"/>
                        </a:rPr>
                        <a:t>Tiempo promedio (seg)</a:t>
                      </a:r>
                      <a:endParaRPr lang="es-EC" sz="14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r">
                        <a:spcAft>
                          <a:spcPts val="0"/>
                        </a:spcAft>
                      </a:pPr>
                      <a:r>
                        <a:rPr lang="es-ES" sz="1400">
                          <a:latin typeface="Arial"/>
                          <a:ea typeface="Times New Roman"/>
                          <a:cs typeface="Times New Roman"/>
                        </a:rPr>
                        <a:t>15,72</a:t>
                      </a:r>
                      <a:endParaRPr lang="es-EC" sz="1400">
                        <a:latin typeface="Times New Roman"/>
                        <a:ea typeface="Times New Roman"/>
                        <a:cs typeface="Times New Roman"/>
                      </a:endParaRPr>
                    </a:p>
                  </a:txBody>
                  <a:tcPr marL="68580" marR="68580" marT="0" marB="0" anchor="b">
                    <a:lnL>
                      <a:noFill/>
                    </a:lnL>
                    <a:lnR>
                      <a:noFill/>
                    </a:lnR>
                    <a:lnT>
                      <a:noFill/>
                    </a:lnT>
                    <a:lnB>
                      <a:noFill/>
                    </a:lnB>
                  </a:tcPr>
                </a:tc>
              </a:tr>
              <a:tr h="270236">
                <a:tc>
                  <a:txBody>
                    <a:bodyPr/>
                    <a:lstStyle/>
                    <a:p>
                      <a:pPr>
                        <a:spcAft>
                          <a:spcPts val="0"/>
                        </a:spcAft>
                      </a:pPr>
                      <a:r>
                        <a:rPr lang="es-EC" sz="1400" b="1">
                          <a:latin typeface="Arial"/>
                          <a:ea typeface="Times New Roman"/>
                          <a:cs typeface="Times New Roman"/>
                        </a:rPr>
                        <a:t>Capacidad Tamiz (kg/h)</a:t>
                      </a:r>
                      <a:endParaRPr lang="es-EC" sz="14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r">
                        <a:spcAft>
                          <a:spcPts val="0"/>
                        </a:spcAft>
                      </a:pPr>
                      <a:r>
                        <a:rPr lang="es-ES" sz="1400">
                          <a:latin typeface="Arial"/>
                          <a:ea typeface="Times New Roman"/>
                          <a:cs typeface="Times New Roman"/>
                        </a:rPr>
                        <a:t>1533,31</a:t>
                      </a:r>
                      <a:endParaRPr lang="es-EC" sz="1400">
                        <a:latin typeface="Times New Roman"/>
                        <a:ea typeface="Times New Roman"/>
                        <a:cs typeface="Times New Roman"/>
                      </a:endParaRPr>
                    </a:p>
                  </a:txBody>
                  <a:tcPr marL="68580" marR="68580" marT="0" marB="0" anchor="b">
                    <a:lnL>
                      <a:noFill/>
                    </a:lnL>
                    <a:lnR>
                      <a:noFill/>
                    </a:lnR>
                    <a:lnT>
                      <a:noFill/>
                    </a:lnT>
                    <a:lnB>
                      <a:noFill/>
                    </a:lnB>
                  </a:tcPr>
                </a:tc>
              </a:tr>
              <a:tr h="276378">
                <a:tc>
                  <a:txBody>
                    <a:bodyPr/>
                    <a:lstStyle/>
                    <a:p>
                      <a:pPr algn="ctr">
                        <a:spcAft>
                          <a:spcPts val="0"/>
                        </a:spcAft>
                      </a:pPr>
                      <a:r>
                        <a:rPr lang="es-EC" sz="1400" b="1">
                          <a:latin typeface="Arial"/>
                          <a:ea typeface="Times New Roman"/>
                          <a:cs typeface="Times New Roman"/>
                        </a:rPr>
                        <a:t>(TON/H)</a:t>
                      </a:r>
                      <a:endParaRPr lang="es-EC" sz="140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1400" b="1" dirty="0">
                          <a:latin typeface="Arial"/>
                          <a:ea typeface="Times New Roman"/>
                          <a:cs typeface="Times New Roman"/>
                        </a:rPr>
                        <a:t>1,53</a:t>
                      </a:r>
                      <a:endParaRPr lang="es-EC" sz="1400" dirty="0">
                        <a:latin typeface="Times New Roman"/>
                        <a:ea typeface="Times New Roman"/>
                        <a:cs typeface="Times New Roman"/>
                      </a:endParaRP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tcPr>
                </a:tc>
              </a:tr>
            </a:tbl>
          </a:graphicData>
        </a:graphic>
      </p:graphicFrame>
      <p:graphicFrame>
        <p:nvGraphicFramePr>
          <p:cNvPr id="9" name="8 Tabla"/>
          <p:cNvGraphicFramePr>
            <a:graphicFrameLocks noGrp="1"/>
          </p:cNvGraphicFramePr>
          <p:nvPr/>
        </p:nvGraphicFramePr>
        <p:xfrm>
          <a:off x="2143108" y="4071942"/>
          <a:ext cx="4286280" cy="1285883"/>
        </p:xfrm>
        <a:graphic>
          <a:graphicData uri="http://schemas.openxmlformats.org/drawingml/2006/table">
            <a:tbl>
              <a:tblPr/>
              <a:tblGrid>
                <a:gridCol w="2143140"/>
                <a:gridCol w="2143140"/>
              </a:tblGrid>
              <a:tr h="260432">
                <a:tc>
                  <a:txBody>
                    <a:bodyPr/>
                    <a:lstStyle/>
                    <a:p>
                      <a:endParaRPr lang="es-EC" sz="1600" dirty="0">
                        <a:latin typeface="Calibri"/>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600" b="1" dirty="0">
                          <a:solidFill>
                            <a:srgbClr val="FFFFFF"/>
                          </a:solidFill>
                          <a:latin typeface="Arial"/>
                          <a:ea typeface="Times New Roman"/>
                          <a:cs typeface="Times New Roman"/>
                        </a:rPr>
                        <a:t>Capacidad (Ton/H)</a:t>
                      </a:r>
                      <a:endParaRPr lang="es-EC" sz="16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r>
              <a:tr h="260432">
                <a:tc>
                  <a:txBody>
                    <a:bodyPr/>
                    <a:lstStyle/>
                    <a:p>
                      <a:pPr>
                        <a:spcAft>
                          <a:spcPts val="0"/>
                        </a:spcAft>
                      </a:pPr>
                      <a:r>
                        <a:rPr lang="es-EC" sz="1600" b="1">
                          <a:latin typeface="Arial"/>
                          <a:ea typeface="Times New Roman"/>
                          <a:cs typeface="Times New Roman"/>
                        </a:rPr>
                        <a:t>Tamiz Vibratorio </a:t>
                      </a:r>
                      <a:endParaRPr lang="es-EC" sz="16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spcAft>
                          <a:spcPts val="0"/>
                        </a:spcAft>
                      </a:pPr>
                      <a:r>
                        <a:rPr lang="es-EC" sz="1600">
                          <a:latin typeface="Arial"/>
                          <a:ea typeface="Times New Roman"/>
                          <a:cs typeface="Times New Roman"/>
                        </a:rPr>
                        <a:t>0,94</a:t>
                      </a:r>
                      <a:endParaRPr lang="es-EC" sz="16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60432">
                <a:tc>
                  <a:txBody>
                    <a:bodyPr/>
                    <a:lstStyle/>
                    <a:p>
                      <a:pPr>
                        <a:spcAft>
                          <a:spcPts val="0"/>
                        </a:spcAft>
                      </a:pPr>
                      <a:r>
                        <a:rPr lang="es-EC" sz="1600" b="1">
                          <a:latin typeface="Arial"/>
                          <a:ea typeface="Times New Roman"/>
                          <a:cs typeface="Times New Roman"/>
                        </a:rPr>
                        <a:t>Tamiz Rotativo </a:t>
                      </a:r>
                      <a:endParaRPr lang="es-EC" sz="16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600">
                          <a:latin typeface="Arial"/>
                          <a:ea typeface="Times New Roman"/>
                          <a:cs typeface="Times New Roman"/>
                        </a:rPr>
                        <a:t>1,53</a:t>
                      </a:r>
                      <a:endParaRPr lang="es-EC" sz="1600">
                        <a:latin typeface="Times New Roman"/>
                        <a:ea typeface="Times New Roman"/>
                        <a:cs typeface="Times New Roman"/>
                      </a:endParaRPr>
                    </a:p>
                  </a:txBody>
                  <a:tcPr marL="68580" marR="68580" marT="0" marB="0">
                    <a:lnL>
                      <a:noFill/>
                    </a:lnL>
                    <a:lnR>
                      <a:noFill/>
                    </a:lnR>
                    <a:lnT>
                      <a:noFill/>
                    </a:lnT>
                    <a:lnB>
                      <a:noFill/>
                    </a:lnB>
                  </a:tcPr>
                </a:tc>
              </a:tr>
              <a:tr h="244155">
                <a:tc>
                  <a:txBody>
                    <a:bodyPr/>
                    <a:lstStyle/>
                    <a:p>
                      <a:endParaRPr lang="es-EC" sz="1600">
                        <a:latin typeface="Calibri"/>
                        <a:ea typeface="Times New Roman"/>
                        <a:cs typeface="Times New Roman"/>
                      </a:endParaRPr>
                    </a:p>
                  </a:txBody>
                  <a:tcPr marL="68580" marR="68580" marT="0" marB="0">
                    <a:lnL>
                      <a:noFill/>
                    </a:lnL>
                    <a:lnR>
                      <a:noFill/>
                    </a:lnR>
                    <a:lnT>
                      <a:noFill/>
                    </a:lnT>
                    <a:lnB>
                      <a:noFill/>
                    </a:lnB>
                    <a:solidFill>
                      <a:srgbClr val="C0C0C0"/>
                    </a:solidFill>
                  </a:tcPr>
                </a:tc>
                <a:tc>
                  <a:txBody>
                    <a:bodyPr/>
                    <a:lstStyle/>
                    <a:p>
                      <a:endParaRPr lang="es-EC" sz="1600">
                        <a:latin typeface="Calibri"/>
                        <a:ea typeface="Times New Roman"/>
                        <a:cs typeface="Times New Roman"/>
                      </a:endParaRPr>
                    </a:p>
                  </a:txBody>
                  <a:tcPr marL="68580" marR="68580" marT="0" marB="0">
                    <a:lnL>
                      <a:noFill/>
                    </a:lnL>
                    <a:lnR>
                      <a:noFill/>
                    </a:lnR>
                    <a:lnT>
                      <a:noFill/>
                    </a:lnT>
                    <a:lnB>
                      <a:noFill/>
                    </a:lnB>
                  </a:tcPr>
                </a:tc>
              </a:tr>
              <a:tr h="260432">
                <a:tc>
                  <a:txBody>
                    <a:bodyPr/>
                    <a:lstStyle/>
                    <a:p>
                      <a:pPr>
                        <a:spcAft>
                          <a:spcPts val="0"/>
                        </a:spcAft>
                      </a:pPr>
                      <a:r>
                        <a:rPr lang="es-EC" sz="1600" b="1">
                          <a:latin typeface="Arial"/>
                          <a:ea typeface="Times New Roman"/>
                          <a:cs typeface="Times New Roman"/>
                        </a:rPr>
                        <a:t>Incremento %</a:t>
                      </a:r>
                      <a:endParaRPr lang="es-EC" sz="160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C" sz="1600" b="1" dirty="0">
                          <a:latin typeface="Arial"/>
                          <a:ea typeface="Times New Roman"/>
                          <a:cs typeface="Times New Roman"/>
                        </a:rPr>
                        <a:t>62,77</a:t>
                      </a:r>
                      <a:endParaRPr lang="es-EC" sz="1600" dirty="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10"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randomBa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1000108"/>
            <a:ext cx="7772400" cy="1470025"/>
          </a:xfrm>
        </p:spPr>
        <p:txBody>
          <a:bodyPr>
            <a:normAutofit/>
          </a:bodyPr>
          <a:lstStyle/>
          <a:p>
            <a:pPr algn="ctr"/>
            <a:r>
              <a:rPr lang="es-EC" sz="6600" u="sng" dirty="0" smtClean="0">
                <a:solidFill>
                  <a:schemeClr val="tx2"/>
                </a:solidFill>
              </a:rPr>
              <a:t>CAPÍTULO V</a:t>
            </a:r>
            <a:endParaRPr lang="es-EC" sz="6600" u="sng" dirty="0">
              <a:solidFill>
                <a:schemeClr val="tx2"/>
              </a:solidFill>
            </a:endParaRPr>
          </a:p>
        </p:txBody>
      </p:sp>
      <p:sp>
        <p:nvSpPr>
          <p:cNvPr id="3" name="2 Subtítulo"/>
          <p:cNvSpPr>
            <a:spLocks noGrp="1"/>
          </p:cNvSpPr>
          <p:nvPr>
            <p:ph type="subTitle" idx="1"/>
          </p:nvPr>
        </p:nvSpPr>
        <p:spPr>
          <a:xfrm>
            <a:off x="1357290" y="2857496"/>
            <a:ext cx="6400800" cy="1752600"/>
          </a:xfrm>
        </p:spPr>
        <p:txBody>
          <a:bodyPr>
            <a:normAutofit fontScale="77500" lnSpcReduction="20000"/>
          </a:bodyPr>
          <a:lstStyle/>
          <a:p>
            <a:endParaRPr lang="es-EC" dirty="0" smtClean="0"/>
          </a:p>
          <a:p>
            <a:pPr algn="ctr"/>
            <a:r>
              <a:rPr lang="es-EC" sz="6400" b="1" dirty="0" smtClean="0">
                <a:solidFill>
                  <a:schemeClr val="tx2"/>
                </a:solidFill>
                <a:latin typeface="+mj-lt"/>
              </a:rPr>
              <a:t>OPERACIÓN Y FUNCIONAMIENTO </a:t>
            </a:r>
            <a:endParaRPr lang="es-EC" sz="6400" b="1" dirty="0">
              <a:solidFill>
                <a:schemeClr val="tx2"/>
              </a:solidFill>
              <a:latin typeface="+mj-lt"/>
            </a:endParaRPr>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1000108"/>
            <a:ext cx="8229600" cy="1143000"/>
          </a:xfrm>
        </p:spPr>
        <p:txBody>
          <a:bodyPr>
            <a:normAutofit fontScale="90000"/>
          </a:bodyPr>
          <a:lstStyle/>
          <a:p>
            <a:r>
              <a:rPr lang="es-ES" sz="4400" b="1" dirty="0" smtClean="0"/>
              <a:t>5.1 OPERACIÓN </a:t>
            </a:r>
            <a:r>
              <a:rPr lang="es-ES" sz="4400" b="1" dirty="0"/>
              <a:t>DEL TAMIZ</a:t>
            </a:r>
            <a:r>
              <a:rPr lang="es-EC" dirty="0"/>
              <a:t/>
            </a:r>
            <a:br>
              <a:rPr lang="es-EC" dirty="0"/>
            </a:br>
            <a:endParaRPr lang="es-EC" dirty="0"/>
          </a:p>
        </p:txBody>
      </p:sp>
      <p:sp>
        <p:nvSpPr>
          <p:cNvPr id="3" name="2 Marcador de contenido"/>
          <p:cNvSpPr>
            <a:spLocks noGrp="1"/>
          </p:cNvSpPr>
          <p:nvPr>
            <p:ph idx="1"/>
          </p:nvPr>
        </p:nvSpPr>
        <p:spPr>
          <a:xfrm>
            <a:off x="428596" y="1571612"/>
            <a:ext cx="8229600" cy="4389120"/>
          </a:xfrm>
        </p:spPr>
        <p:txBody>
          <a:bodyPr/>
          <a:lstStyle/>
          <a:p>
            <a:pPr algn="just">
              <a:buNone/>
            </a:pPr>
            <a:r>
              <a:rPr lang="es-ES" sz="2400" b="1" dirty="0" smtClean="0"/>
              <a:t>   CONTROL </a:t>
            </a:r>
            <a:r>
              <a:rPr lang="es-ES" sz="2400" b="1" dirty="0"/>
              <a:t>ELÉCTRICO DE ENCENDIDO </a:t>
            </a:r>
            <a:r>
              <a:rPr lang="es-ES" sz="2400" b="1" dirty="0" smtClean="0"/>
              <a:t>Y APAGADO:</a:t>
            </a:r>
          </a:p>
          <a:p>
            <a:pPr algn="just">
              <a:buNone/>
            </a:pPr>
            <a:r>
              <a:rPr lang="es-ES" dirty="0" smtClean="0"/>
              <a:t>    	Los pasos </a:t>
            </a:r>
            <a:r>
              <a:rPr lang="es-ES" dirty="0"/>
              <a:t>que se deben seguir para la operación y el control eléctrico del tamiz </a:t>
            </a:r>
            <a:r>
              <a:rPr lang="es-ES" dirty="0" smtClean="0"/>
              <a:t>rotativo son </a:t>
            </a:r>
            <a:r>
              <a:rPr lang="es-ES" dirty="0"/>
              <a:t>los siguientes:</a:t>
            </a:r>
            <a:endParaRPr lang="es-EC" dirty="0"/>
          </a:p>
          <a:p>
            <a:pPr>
              <a:buNone/>
            </a:pPr>
            <a:endParaRPr lang="es-EC" dirty="0"/>
          </a:p>
          <a:p>
            <a:pPr>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571480"/>
            <a:ext cx="6929486" cy="1428760"/>
          </a:xfrm>
        </p:spPr>
        <p:txBody>
          <a:bodyPr>
            <a:normAutofit fontScale="90000"/>
          </a:bodyPr>
          <a:lstStyle/>
          <a:p>
            <a:r>
              <a:rPr lang="es-ES" b="1" dirty="0" smtClean="0"/>
              <a:t/>
            </a:r>
            <a:br>
              <a:rPr lang="es-ES" b="1" dirty="0" smtClean="0"/>
            </a:br>
            <a:r>
              <a:rPr lang="es-ES" b="1" dirty="0"/>
              <a:t/>
            </a:r>
            <a:br>
              <a:rPr lang="es-ES" b="1" dirty="0"/>
            </a:br>
            <a:r>
              <a:rPr lang="es-ES" b="1" dirty="0" smtClean="0"/>
              <a:t/>
            </a:r>
            <a:br>
              <a:rPr lang="es-ES" b="1" dirty="0" smtClean="0"/>
            </a:br>
            <a:r>
              <a:rPr lang="es-ES" b="1" dirty="0" smtClean="0"/>
              <a:t/>
            </a:r>
            <a:br>
              <a:rPr lang="es-ES" b="1" dirty="0" smtClean="0"/>
            </a:br>
            <a:r>
              <a:rPr lang="es-ES" b="1" dirty="0" smtClean="0"/>
              <a:t/>
            </a:r>
            <a:br>
              <a:rPr lang="es-ES" b="1" dirty="0" smtClean="0"/>
            </a:br>
            <a:r>
              <a:rPr lang="es-ES" b="1" dirty="0" smtClean="0"/>
              <a:t/>
            </a:r>
            <a:br>
              <a:rPr lang="es-ES" b="1" dirty="0" smtClean="0"/>
            </a:br>
            <a:r>
              <a:rPr lang="es-ES" b="1" dirty="0" smtClean="0"/>
              <a:t/>
            </a:r>
            <a:br>
              <a:rPr lang="es-ES" b="1" dirty="0" smtClean="0"/>
            </a:br>
            <a:r>
              <a:rPr lang="es-ES" b="1" dirty="0" smtClean="0"/>
              <a:t/>
            </a:r>
            <a:br>
              <a:rPr lang="es-ES" b="1" dirty="0" smtClean="0"/>
            </a:br>
            <a:r>
              <a:rPr lang="es-ES" dirty="0"/>
              <a:t>	</a:t>
            </a:r>
            <a:r>
              <a:rPr lang="es-EC" dirty="0"/>
              <a:t/>
            </a:r>
            <a:br>
              <a:rPr lang="es-EC" dirty="0"/>
            </a:br>
            <a:r>
              <a:rPr lang="es-EC" dirty="0" smtClean="0"/>
              <a:t/>
            </a:r>
            <a:br>
              <a:rPr lang="es-EC" dirty="0" smtClean="0"/>
            </a:br>
            <a:r>
              <a:rPr lang="es-EC" dirty="0" smtClean="0"/>
              <a:t/>
            </a:r>
            <a:br>
              <a:rPr lang="es-EC" dirty="0" smtClean="0"/>
            </a:br>
            <a:r>
              <a:rPr lang="es-EC" dirty="0" smtClean="0"/>
              <a:t/>
            </a:r>
            <a:br>
              <a:rPr lang="es-EC" dirty="0" smtClean="0"/>
            </a:br>
            <a:r>
              <a:rPr lang="es-EC" sz="4400" b="1" dirty="0" smtClean="0"/>
              <a:t>5.5.1.1 </a:t>
            </a:r>
            <a:r>
              <a:rPr lang="es-ES" sz="4400" b="1" dirty="0" err="1" smtClean="0"/>
              <a:t>Energización</a:t>
            </a:r>
            <a:r>
              <a:rPr lang="es-ES" sz="4400" b="1" dirty="0" smtClean="0"/>
              <a:t> del Sistema</a:t>
            </a:r>
            <a:r>
              <a:rPr lang="es-EC" dirty="0" smtClean="0"/>
              <a:t/>
            </a:r>
            <a:br>
              <a:rPr lang="es-EC" dirty="0" smtClean="0"/>
            </a:br>
            <a:endParaRPr lang="es-EC" dirty="0"/>
          </a:p>
        </p:txBody>
      </p:sp>
      <p:sp>
        <p:nvSpPr>
          <p:cNvPr id="3" name="2 Marcador de contenido"/>
          <p:cNvSpPr>
            <a:spLocks noGrp="1"/>
          </p:cNvSpPr>
          <p:nvPr>
            <p:ph sz="half" idx="1"/>
          </p:nvPr>
        </p:nvSpPr>
        <p:spPr>
          <a:xfrm>
            <a:off x="571472" y="1500174"/>
            <a:ext cx="4143404" cy="4434840"/>
          </a:xfrm>
        </p:spPr>
        <p:txBody>
          <a:bodyPr>
            <a:normAutofit/>
          </a:bodyPr>
          <a:lstStyle/>
          <a:p>
            <a:pPr algn="just">
              <a:buNone/>
            </a:pPr>
            <a:r>
              <a:rPr lang="es-EC" dirty="0" smtClean="0"/>
              <a:t>1.- Activar el breaker  ubicado en el tablero general en el área de preparación de pasta.</a:t>
            </a:r>
          </a:p>
          <a:p>
            <a:pPr algn="just">
              <a:buNone/>
            </a:pPr>
            <a:endParaRPr lang="es-EC" dirty="0" smtClean="0"/>
          </a:p>
          <a:p>
            <a:pPr algn="just">
              <a:buNone/>
            </a:pPr>
            <a:endParaRPr lang="es-EC" dirty="0" smtClean="0"/>
          </a:p>
          <a:p>
            <a:pPr algn="just">
              <a:buNone/>
            </a:pPr>
            <a:r>
              <a:rPr lang="es-EC" dirty="0" smtClean="0"/>
              <a:t>2.- en el porta fusible activar el fusible de 6 Amp y luego colocar el breaker en posición On.</a:t>
            </a:r>
            <a:endParaRPr lang="es-EC" dirty="0"/>
          </a:p>
        </p:txBody>
      </p:sp>
      <p:pic>
        <p:nvPicPr>
          <p:cNvPr id="1026" name="Picture 2" descr="IMG_4192"/>
          <p:cNvPicPr>
            <a:picLocks noChangeAspect="1" noChangeArrowheads="1"/>
          </p:cNvPicPr>
          <p:nvPr/>
        </p:nvPicPr>
        <p:blipFill>
          <a:blip r:embed="rId2" cstate="print"/>
          <a:srcRect/>
          <a:stretch>
            <a:fillRect/>
          </a:stretch>
        </p:blipFill>
        <p:spPr bwMode="auto">
          <a:xfrm>
            <a:off x="5072066" y="1428736"/>
            <a:ext cx="3121025" cy="2355850"/>
          </a:xfrm>
          <a:prstGeom prst="rect">
            <a:avLst/>
          </a:prstGeom>
          <a:noFill/>
          <a:ln w="9525">
            <a:noFill/>
            <a:miter lim="800000"/>
            <a:headEnd/>
            <a:tailEnd/>
          </a:ln>
        </p:spPr>
      </p:pic>
      <p:pic>
        <p:nvPicPr>
          <p:cNvPr id="1027" name="Picture 3" descr="IMG_4041"/>
          <p:cNvPicPr>
            <a:picLocks noChangeAspect="1" noChangeArrowheads="1"/>
          </p:cNvPicPr>
          <p:nvPr/>
        </p:nvPicPr>
        <p:blipFill>
          <a:blip r:embed="rId3" cstate="print"/>
          <a:srcRect/>
          <a:stretch>
            <a:fillRect/>
          </a:stretch>
        </p:blipFill>
        <p:spPr bwMode="auto">
          <a:xfrm>
            <a:off x="5072066" y="3857628"/>
            <a:ext cx="3071834" cy="2287973"/>
          </a:xfrm>
          <a:prstGeom prst="rect">
            <a:avLst/>
          </a:prstGeom>
          <a:noFill/>
          <a:ln w="9525">
            <a:noFill/>
            <a:miter lim="800000"/>
            <a:headEnd/>
            <a:tailEnd/>
          </a:ln>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2"/>
          <p:cNvPicPr>
            <a:picLocks noChangeAspect="1" noChangeArrowheads="1"/>
          </p:cNvPicPr>
          <p:nvPr/>
        </p:nvPicPr>
        <p:blipFill>
          <a:blip r:embed="rId2" cstate="print"/>
          <a:srcRect l="1962" t="6995" r="6284" b="3645"/>
          <a:stretch>
            <a:fillRect/>
          </a:stretch>
        </p:blipFill>
        <p:spPr bwMode="auto">
          <a:xfrm>
            <a:off x="0" y="1000108"/>
            <a:ext cx="7021513" cy="4819650"/>
          </a:xfrm>
          <a:prstGeom prst="rect">
            <a:avLst/>
          </a:prstGeom>
          <a:noFill/>
        </p:spPr>
      </p:pic>
      <p:sp>
        <p:nvSpPr>
          <p:cNvPr id="11" name="Text Box 6"/>
          <p:cNvSpPr txBox="1">
            <a:spLocks noChangeArrowheads="1"/>
          </p:cNvSpPr>
          <p:nvPr/>
        </p:nvSpPr>
        <p:spPr bwMode="auto">
          <a:xfrm>
            <a:off x="7127875" y="1233488"/>
            <a:ext cx="2016125" cy="5291137"/>
          </a:xfrm>
          <a:prstGeom prst="rect">
            <a:avLst/>
          </a:prstGeom>
          <a:noFill/>
          <a:ln w="9525">
            <a:noFill/>
            <a:miter lim="800000"/>
            <a:headEnd/>
            <a:tailEnd/>
          </a:ln>
          <a:effectLst/>
        </p:spPr>
        <p:txBody>
          <a:bodyPr>
            <a:spAutoFit/>
          </a:bodyPr>
          <a:lstStyle/>
          <a:p>
            <a:pPr marL="457200" indent="-457200" algn="l" eaLnBrk="1" hangingPunct="1">
              <a:spcBef>
                <a:spcPct val="80000"/>
              </a:spcBef>
              <a:spcAft>
                <a:spcPct val="20000"/>
              </a:spcAft>
              <a:tabLst>
                <a:tab pos="2060575" algn="l"/>
              </a:tabLst>
            </a:pPr>
            <a:r>
              <a:rPr lang="es-ES_tradnl" sz="1300" b="1" dirty="0" smtClean="0">
                <a:latin typeface="Albertus Xb (WT)" pitchFamily="34" charset="-94"/>
              </a:rPr>
              <a:t>1)</a:t>
            </a:r>
            <a:r>
              <a:rPr lang="es-ES_tradnl" sz="1300" b="1" dirty="0">
                <a:latin typeface="Albertus Xb (WT)" pitchFamily="34" charset="-94"/>
              </a:rPr>
              <a:t>	Materia prima No Plástica: Feldespato y Sílice.</a:t>
            </a:r>
          </a:p>
          <a:p>
            <a:pPr marL="457200" indent="-457200" algn="l" eaLnBrk="1" hangingPunct="1">
              <a:spcBef>
                <a:spcPct val="80000"/>
              </a:spcBef>
              <a:spcAft>
                <a:spcPct val="20000"/>
              </a:spcAft>
              <a:tabLst>
                <a:tab pos="2060575" algn="l"/>
              </a:tabLst>
            </a:pPr>
            <a:r>
              <a:rPr lang="es-ES_tradnl" sz="1300" b="1" dirty="0">
                <a:latin typeface="Albertus Xb (WT)" pitchFamily="34" charset="-94"/>
              </a:rPr>
              <a:t>2)	Materia Prima Plástica :Arcilla y Caolines.</a:t>
            </a:r>
          </a:p>
          <a:p>
            <a:pPr marL="457200" indent="-457200" algn="l" eaLnBrk="1" hangingPunct="1">
              <a:spcBef>
                <a:spcPct val="80000"/>
              </a:spcBef>
              <a:spcAft>
                <a:spcPct val="20000"/>
              </a:spcAft>
              <a:tabLst>
                <a:tab pos="2060575" algn="l"/>
              </a:tabLst>
            </a:pPr>
            <a:r>
              <a:rPr lang="es-ES_tradnl" sz="1300" b="1" dirty="0">
                <a:latin typeface="Albertus Xb (WT)" pitchFamily="34" charset="-94"/>
              </a:rPr>
              <a:t>3)	Molienda de M. Prima.</a:t>
            </a:r>
          </a:p>
          <a:p>
            <a:pPr marL="457200" indent="-457200" algn="l" eaLnBrk="1" hangingPunct="1">
              <a:spcBef>
                <a:spcPct val="80000"/>
              </a:spcBef>
              <a:spcAft>
                <a:spcPct val="20000"/>
              </a:spcAft>
              <a:tabLst>
                <a:tab pos="2060575" algn="l"/>
              </a:tabLst>
            </a:pPr>
            <a:r>
              <a:rPr lang="es-ES_tradnl" sz="1300" b="1" dirty="0">
                <a:latin typeface="Albertus Xb (WT)" pitchFamily="34" charset="-94"/>
              </a:rPr>
              <a:t>4)	Agitación a altas revoluciones.</a:t>
            </a:r>
          </a:p>
          <a:p>
            <a:pPr marL="457200" indent="-457200" algn="l" eaLnBrk="1" hangingPunct="1">
              <a:spcBef>
                <a:spcPct val="80000"/>
              </a:spcBef>
              <a:spcAft>
                <a:spcPct val="20000"/>
              </a:spcAft>
              <a:tabLst>
                <a:tab pos="2060575" algn="l"/>
              </a:tabLst>
            </a:pPr>
            <a:r>
              <a:rPr lang="es-ES_tradnl" sz="1300" b="1" dirty="0">
                <a:latin typeface="Albertus Xb (WT)" pitchFamily="34" charset="-94"/>
              </a:rPr>
              <a:t>5)	Tamizado.</a:t>
            </a:r>
          </a:p>
          <a:p>
            <a:pPr marL="457200" indent="-457200" algn="l" eaLnBrk="1" hangingPunct="1">
              <a:spcBef>
                <a:spcPct val="80000"/>
              </a:spcBef>
              <a:spcAft>
                <a:spcPct val="20000"/>
              </a:spcAft>
              <a:tabLst>
                <a:tab pos="2060575" algn="l"/>
              </a:tabLst>
            </a:pPr>
            <a:r>
              <a:rPr lang="es-ES_tradnl" sz="1300" b="1" dirty="0">
                <a:latin typeface="Albertus Xb (WT)" pitchFamily="34" charset="-94"/>
              </a:rPr>
              <a:t>6)	Tamizado.</a:t>
            </a:r>
          </a:p>
          <a:p>
            <a:pPr marL="457200" indent="-457200" algn="l" eaLnBrk="1" hangingPunct="1">
              <a:spcBef>
                <a:spcPct val="80000"/>
              </a:spcBef>
              <a:spcAft>
                <a:spcPct val="20000"/>
              </a:spcAft>
              <a:tabLst>
                <a:tab pos="2060575" algn="l"/>
              </a:tabLst>
            </a:pPr>
            <a:r>
              <a:rPr lang="es-ES_tradnl" sz="1300" b="1" dirty="0">
                <a:latin typeface="Albertus Xb (WT)" pitchFamily="34" charset="-94"/>
              </a:rPr>
              <a:t>7)	Almacena-miento de </a:t>
            </a:r>
            <a:r>
              <a:rPr lang="es-ES_tradnl" sz="1300" b="1" dirty="0" err="1">
                <a:latin typeface="Albertus Xb (WT)" pitchFamily="34" charset="-94"/>
              </a:rPr>
              <a:t>Slurrys</a:t>
            </a:r>
            <a:r>
              <a:rPr lang="es-ES_tradnl" sz="1300" b="1" dirty="0">
                <a:latin typeface="Albertus Xb (WT)" pitchFamily="34" charset="-94"/>
              </a:rPr>
              <a:t>.</a:t>
            </a:r>
          </a:p>
          <a:p>
            <a:pPr marL="457200" indent="-457200" algn="l" eaLnBrk="1" hangingPunct="1">
              <a:spcBef>
                <a:spcPct val="80000"/>
              </a:spcBef>
              <a:spcAft>
                <a:spcPct val="20000"/>
              </a:spcAft>
              <a:tabLst>
                <a:tab pos="2060575" algn="l"/>
              </a:tabLst>
            </a:pPr>
            <a:r>
              <a:rPr lang="es-ES_tradnl" sz="1300" b="1" dirty="0">
                <a:latin typeface="Albertus Xb (WT)" pitchFamily="34" charset="-94"/>
              </a:rPr>
              <a:t>8)	Almacena-miento de </a:t>
            </a:r>
            <a:r>
              <a:rPr lang="es-ES_tradnl" sz="1300" b="1" dirty="0" err="1">
                <a:latin typeface="Albertus Xb (WT)" pitchFamily="34" charset="-94"/>
              </a:rPr>
              <a:t>Slurrys</a:t>
            </a:r>
            <a:r>
              <a:rPr lang="es-ES_tradnl" sz="1300" b="1" dirty="0">
                <a:latin typeface="Albertus Xb (WT)" pitchFamily="34" charset="-94"/>
              </a:rPr>
              <a:t>.</a:t>
            </a:r>
          </a:p>
        </p:txBody>
      </p:sp>
      <p:pic>
        <p:nvPicPr>
          <p:cNvPr id="12" name="Picture 11" descr="Planta"/>
          <p:cNvPicPr>
            <a:picLocks noChangeAspect="1" noChangeArrowheads="1"/>
          </p:cNvPicPr>
          <p:nvPr/>
        </p:nvPicPr>
        <p:blipFill>
          <a:blip r:embed="rId3" cstate="print"/>
          <a:srcRect r="1021"/>
          <a:stretch>
            <a:fillRect/>
          </a:stretch>
        </p:blipFill>
        <p:spPr bwMode="auto">
          <a:xfrm>
            <a:off x="611188" y="5553075"/>
            <a:ext cx="1763712" cy="1304925"/>
          </a:xfrm>
          <a:prstGeom prst="rect">
            <a:avLst/>
          </a:prstGeom>
          <a:noFill/>
          <a:ln w="28575">
            <a:noFill/>
            <a:miter lim="800000"/>
            <a:headEnd/>
            <a:tailEnd/>
          </a:ln>
        </p:spPr>
      </p:pic>
      <p:sp>
        <p:nvSpPr>
          <p:cNvPr id="13" name="1 Título"/>
          <p:cNvSpPr>
            <a:spLocks noGrp="1"/>
          </p:cNvSpPr>
          <p:nvPr>
            <p:ph type="title"/>
          </p:nvPr>
        </p:nvSpPr>
        <p:spPr>
          <a:xfrm>
            <a:off x="428596" y="714356"/>
            <a:ext cx="3714776" cy="642934"/>
          </a:xfrm>
        </p:spPr>
        <p:txBody>
          <a:bodyPr>
            <a:normAutofit fontScale="90000"/>
          </a:bodyPr>
          <a:lstStyle/>
          <a:p>
            <a:r>
              <a:rPr lang="es-EC" sz="4000" b="1" dirty="0" smtClean="0"/>
              <a:t>Preparación Pasta</a:t>
            </a:r>
            <a:endParaRPr lang="es-EC" sz="4000" b="1"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quarter" idx="2"/>
          </p:nvPr>
        </p:nvSpPr>
        <p:spPr>
          <a:xfrm>
            <a:off x="428596" y="1357299"/>
            <a:ext cx="4068792" cy="2357454"/>
          </a:xfrm>
        </p:spPr>
        <p:txBody>
          <a:bodyPr>
            <a:normAutofit/>
          </a:bodyPr>
          <a:lstStyle/>
          <a:p>
            <a:pPr algn="just">
              <a:buNone/>
            </a:pPr>
            <a:r>
              <a:rPr lang="es-ES" sz="2600" dirty="0" smtClean="0"/>
              <a:t>		Basta colocar </a:t>
            </a:r>
            <a:r>
              <a:rPr lang="es-ES" sz="2600" dirty="0"/>
              <a:t>el selector en posición de encendido “</a:t>
            </a:r>
            <a:r>
              <a:rPr lang="es-ES" sz="2600" dirty="0" err="1"/>
              <a:t>on</a:t>
            </a:r>
            <a:r>
              <a:rPr lang="es-ES" sz="2600" dirty="0"/>
              <a:t>”, este  se encuentra en el tablero de control.</a:t>
            </a:r>
            <a:r>
              <a:rPr lang="es-ES" sz="2600" b="1" dirty="0"/>
              <a:t> </a:t>
            </a:r>
            <a:endParaRPr lang="es-EC" sz="2600" dirty="0"/>
          </a:p>
        </p:txBody>
      </p:sp>
      <p:sp>
        <p:nvSpPr>
          <p:cNvPr id="7" name="1 Título"/>
          <p:cNvSpPr>
            <a:spLocks noGrp="1"/>
          </p:cNvSpPr>
          <p:nvPr>
            <p:ph type="title"/>
          </p:nvPr>
        </p:nvSpPr>
        <p:spPr>
          <a:xfrm>
            <a:off x="714348" y="571480"/>
            <a:ext cx="8215370" cy="714404"/>
          </a:xfrm>
        </p:spPr>
        <p:txBody>
          <a:bodyPr>
            <a:normAutofit fontScale="90000"/>
          </a:bodyPr>
          <a:lstStyle/>
          <a:p>
            <a:r>
              <a:rPr lang="es-ES" b="1" dirty="0" smtClean="0"/>
              <a:t/>
            </a:r>
            <a:br>
              <a:rPr lang="es-ES" b="1" dirty="0" smtClean="0"/>
            </a:br>
            <a:r>
              <a:rPr lang="es-ES" b="1" dirty="0"/>
              <a:t/>
            </a:r>
            <a:br>
              <a:rPr lang="es-ES" b="1" dirty="0"/>
            </a:br>
            <a:r>
              <a:rPr lang="es-ES" b="1" dirty="0" smtClean="0"/>
              <a:t/>
            </a:r>
            <a:br>
              <a:rPr lang="es-ES" b="1" dirty="0" smtClean="0"/>
            </a:br>
            <a:r>
              <a:rPr lang="es-ES" b="1" dirty="0" smtClean="0"/>
              <a:t/>
            </a:r>
            <a:br>
              <a:rPr lang="es-ES" b="1" dirty="0" smtClean="0"/>
            </a:br>
            <a:r>
              <a:rPr lang="es-ES" b="1" dirty="0" smtClean="0"/>
              <a:t/>
            </a:r>
            <a:br>
              <a:rPr lang="es-ES" b="1" dirty="0" smtClean="0"/>
            </a:br>
            <a:r>
              <a:rPr lang="es-ES" b="1" dirty="0" smtClean="0"/>
              <a:t/>
            </a:r>
            <a:br>
              <a:rPr lang="es-ES" b="1" dirty="0" smtClean="0"/>
            </a:br>
            <a:r>
              <a:rPr lang="es-ES" b="1" dirty="0" smtClean="0"/>
              <a:t/>
            </a:r>
            <a:br>
              <a:rPr lang="es-ES" b="1" dirty="0" smtClean="0"/>
            </a:br>
            <a:r>
              <a:rPr lang="es-ES" b="1" dirty="0" smtClean="0"/>
              <a:t/>
            </a:r>
            <a:br>
              <a:rPr lang="es-ES" b="1" dirty="0" smtClean="0"/>
            </a:br>
            <a:r>
              <a:rPr lang="es-ES" dirty="0"/>
              <a:t>	</a:t>
            </a:r>
            <a:r>
              <a:rPr lang="es-EC" dirty="0"/>
              <a:t/>
            </a:r>
            <a:br>
              <a:rPr lang="es-EC" dirty="0"/>
            </a:br>
            <a:r>
              <a:rPr lang="es-EC" dirty="0" smtClean="0"/>
              <a:t/>
            </a:r>
            <a:br>
              <a:rPr lang="es-EC" dirty="0" smtClean="0"/>
            </a:br>
            <a:r>
              <a:rPr lang="es-EC" dirty="0" smtClean="0"/>
              <a:t/>
            </a:r>
            <a:br>
              <a:rPr lang="es-EC" dirty="0" smtClean="0"/>
            </a:br>
            <a:r>
              <a:rPr lang="es-EC" dirty="0" smtClean="0"/>
              <a:t/>
            </a:r>
            <a:br>
              <a:rPr lang="es-EC" dirty="0" smtClean="0"/>
            </a:br>
            <a:r>
              <a:rPr lang="es-EC" sz="4400" b="1" dirty="0" smtClean="0"/>
              <a:t>5.5.1.2 </a:t>
            </a:r>
            <a:r>
              <a:rPr lang="es-ES" sz="4400" b="1" dirty="0" smtClean="0"/>
              <a:t>Encendido y apagado del tamiz</a:t>
            </a:r>
            <a:endParaRPr lang="es-EC" dirty="0"/>
          </a:p>
        </p:txBody>
      </p:sp>
      <p:pic>
        <p:nvPicPr>
          <p:cNvPr id="2050" name="Picture 2" descr="IMG_4179"/>
          <p:cNvPicPr>
            <a:picLocks noChangeAspect="1" noChangeArrowheads="1"/>
          </p:cNvPicPr>
          <p:nvPr/>
        </p:nvPicPr>
        <p:blipFill>
          <a:blip r:embed="rId2" cstate="print"/>
          <a:srcRect/>
          <a:stretch>
            <a:fillRect/>
          </a:stretch>
        </p:blipFill>
        <p:spPr bwMode="auto">
          <a:xfrm>
            <a:off x="5214942" y="1428736"/>
            <a:ext cx="2714644" cy="2032958"/>
          </a:xfrm>
          <a:prstGeom prst="rect">
            <a:avLst/>
          </a:prstGeom>
          <a:noFill/>
          <a:ln w="9525">
            <a:noFill/>
            <a:miter lim="800000"/>
            <a:headEnd/>
            <a:tailEnd/>
          </a:ln>
        </p:spPr>
      </p:pic>
      <p:sp>
        <p:nvSpPr>
          <p:cNvPr id="12" name="1 Título"/>
          <p:cNvSpPr txBox="1">
            <a:spLocks/>
          </p:cNvSpPr>
          <p:nvPr/>
        </p:nvSpPr>
        <p:spPr>
          <a:xfrm>
            <a:off x="642910" y="3286124"/>
            <a:ext cx="8215370" cy="857256"/>
          </a:xfrm>
          <a:prstGeom prst="rect">
            <a:avLst/>
          </a:prstGeom>
        </p:spPr>
        <p:txBody>
          <a:bodyPr vert="horz" lIns="0" tIns="45720" rIns="0" bIns="0" anchor="b">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5000" b="1" i="0" u="none" strike="noStrike" kern="1200" cap="none" spc="0" normalizeH="0" baseline="0" noProof="0" dirty="0" smtClean="0">
                <a:ln>
                  <a:noFill/>
                </a:ln>
                <a:solidFill>
                  <a:schemeClr val="tx2"/>
                </a:solidFill>
                <a:effectLst/>
                <a:uLnTx/>
                <a:uFillTx/>
                <a:latin typeface="+mj-lt"/>
                <a:ea typeface="+mj-ea"/>
                <a:cs typeface="+mj-cs"/>
              </a:rPr>
              <a:t/>
            </a:r>
            <a:br>
              <a:rPr kumimoji="0" lang="es-ES" sz="5000" b="1" i="0" u="none" strike="noStrike" kern="1200" cap="none" spc="0" normalizeH="0" baseline="0" noProof="0" dirty="0" smtClean="0">
                <a:ln>
                  <a:noFill/>
                </a:ln>
                <a:solidFill>
                  <a:schemeClr val="tx2"/>
                </a:solidFill>
                <a:effectLst/>
                <a:uLnTx/>
                <a:uFillTx/>
                <a:latin typeface="+mj-lt"/>
                <a:ea typeface="+mj-ea"/>
                <a:cs typeface="+mj-cs"/>
              </a:rPr>
            </a:br>
            <a:r>
              <a:rPr kumimoji="0" lang="es-ES" sz="5000" b="1" i="0" u="none" strike="noStrike" kern="1200" cap="none" spc="0" normalizeH="0" baseline="0" noProof="0" dirty="0" smtClean="0">
                <a:ln>
                  <a:noFill/>
                </a:ln>
                <a:solidFill>
                  <a:schemeClr val="tx2"/>
                </a:solidFill>
                <a:effectLst/>
                <a:uLnTx/>
                <a:uFillTx/>
                <a:latin typeface="+mj-lt"/>
                <a:ea typeface="+mj-ea"/>
                <a:cs typeface="+mj-cs"/>
              </a:rPr>
              <a:t/>
            </a:r>
            <a:br>
              <a:rPr kumimoji="0" lang="es-ES" sz="5000" b="1" i="0" u="none" strike="noStrike" kern="1200" cap="none" spc="0" normalizeH="0" baseline="0" noProof="0" dirty="0" smtClean="0">
                <a:ln>
                  <a:noFill/>
                </a:ln>
                <a:solidFill>
                  <a:schemeClr val="tx2"/>
                </a:solidFill>
                <a:effectLst/>
                <a:uLnTx/>
                <a:uFillTx/>
                <a:latin typeface="+mj-lt"/>
                <a:ea typeface="+mj-ea"/>
                <a:cs typeface="+mj-cs"/>
              </a:rPr>
            </a:br>
            <a:r>
              <a:rPr kumimoji="0" lang="es-ES" sz="5000" b="1" i="0" u="none" strike="noStrike" kern="1200" cap="none" spc="0" normalizeH="0" baseline="0" noProof="0" dirty="0" smtClean="0">
                <a:ln>
                  <a:noFill/>
                </a:ln>
                <a:solidFill>
                  <a:schemeClr val="tx2"/>
                </a:solidFill>
                <a:effectLst/>
                <a:uLnTx/>
                <a:uFillTx/>
                <a:latin typeface="+mj-lt"/>
                <a:ea typeface="+mj-ea"/>
                <a:cs typeface="+mj-cs"/>
              </a:rPr>
              <a:t/>
            </a:r>
            <a:br>
              <a:rPr kumimoji="0" lang="es-ES" sz="5000" b="1" i="0" u="none" strike="noStrike" kern="1200" cap="none" spc="0" normalizeH="0" baseline="0" noProof="0" dirty="0" smtClean="0">
                <a:ln>
                  <a:noFill/>
                </a:ln>
                <a:solidFill>
                  <a:schemeClr val="tx2"/>
                </a:solidFill>
                <a:effectLst/>
                <a:uLnTx/>
                <a:uFillTx/>
                <a:latin typeface="+mj-lt"/>
                <a:ea typeface="+mj-ea"/>
                <a:cs typeface="+mj-cs"/>
              </a:rPr>
            </a:br>
            <a:r>
              <a:rPr kumimoji="0" lang="es-ES" sz="5000" b="1" i="0" u="none" strike="noStrike" kern="1200" cap="none" spc="0" normalizeH="0" baseline="0" noProof="0" dirty="0" smtClean="0">
                <a:ln>
                  <a:noFill/>
                </a:ln>
                <a:solidFill>
                  <a:schemeClr val="tx2"/>
                </a:solidFill>
                <a:effectLst/>
                <a:uLnTx/>
                <a:uFillTx/>
                <a:latin typeface="+mj-lt"/>
                <a:ea typeface="+mj-ea"/>
                <a:cs typeface="+mj-cs"/>
              </a:rPr>
              <a:t/>
            </a:r>
            <a:br>
              <a:rPr kumimoji="0" lang="es-ES" sz="5000" b="1" i="0" u="none" strike="noStrike" kern="1200" cap="none" spc="0" normalizeH="0" baseline="0" noProof="0" dirty="0" smtClean="0">
                <a:ln>
                  <a:noFill/>
                </a:ln>
                <a:solidFill>
                  <a:schemeClr val="tx2"/>
                </a:solidFill>
                <a:effectLst/>
                <a:uLnTx/>
                <a:uFillTx/>
                <a:latin typeface="+mj-lt"/>
                <a:ea typeface="+mj-ea"/>
                <a:cs typeface="+mj-cs"/>
              </a:rPr>
            </a:br>
            <a:r>
              <a:rPr kumimoji="0" lang="es-ES" sz="5000" b="1" i="0" u="none" strike="noStrike" kern="1200" cap="none" spc="0" normalizeH="0" baseline="0" noProof="0" dirty="0" smtClean="0">
                <a:ln>
                  <a:noFill/>
                </a:ln>
                <a:solidFill>
                  <a:schemeClr val="tx2"/>
                </a:solidFill>
                <a:effectLst/>
                <a:uLnTx/>
                <a:uFillTx/>
                <a:latin typeface="+mj-lt"/>
                <a:ea typeface="+mj-ea"/>
                <a:cs typeface="+mj-cs"/>
              </a:rPr>
              <a:t/>
            </a:r>
            <a:br>
              <a:rPr kumimoji="0" lang="es-ES" sz="5000" b="1" i="0" u="none" strike="noStrike" kern="1200" cap="none" spc="0" normalizeH="0" baseline="0" noProof="0" dirty="0" smtClean="0">
                <a:ln>
                  <a:noFill/>
                </a:ln>
                <a:solidFill>
                  <a:schemeClr val="tx2"/>
                </a:solidFill>
                <a:effectLst/>
                <a:uLnTx/>
                <a:uFillTx/>
                <a:latin typeface="+mj-lt"/>
                <a:ea typeface="+mj-ea"/>
                <a:cs typeface="+mj-cs"/>
              </a:rPr>
            </a:br>
            <a:r>
              <a:rPr kumimoji="0" lang="es-ES" sz="5000" b="1" i="0" u="none" strike="noStrike" kern="1200" cap="none" spc="0" normalizeH="0" baseline="0" noProof="0" dirty="0" smtClean="0">
                <a:ln>
                  <a:noFill/>
                </a:ln>
                <a:solidFill>
                  <a:schemeClr val="tx2"/>
                </a:solidFill>
                <a:effectLst/>
                <a:uLnTx/>
                <a:uFillTx/>
                <a:latin typeface="+mj-lt"/>
                <a:ea typeface="+mj-ea"/>
                <a:cs typeface="+mj-cs"/>
              </a:rPr>
              <a:t/>
            </a:r>
            <a:br>
              <a:rPr kumimoji="0" lang="es-ES" sz="5000" b="1" i="0" u="none" strike="noStrike" kern="1200" cap="none" spc="0" normalizeH="0" baseline="0" noProof="0" dirty="0" smtClean="0">
                <a:ln>
                  <a:noFill/>
                </a:ln>
                <a:solidFill>
                  <a:schemeClr val="tx2"/>
                </a:solidFill>
                <a:effectLst/>
                <a:uLnTx/>
                <a:uFillTx/>
                <a:latin typeface="+mj-lt"/>
                <a:ea typeface="+mj-ea"/>
                <a:cs typeface="+mj-cs"/>
              </a:rPr>
            </a:br>
            <a:r>
              <a:rPr kumimoji="0" lang="es-ES" sz="5000" b="1" i="0" u="none" strike="noStrike" kern="1200" cap="none" spc="0" normalizeH="0" baseline="0" noProof="0" dirty="0" smtClean="0">
                <a:ln>
                  <a:noFill/>
                </a:ln>
                <a:solidFill>
                  <a:schemeClr val="tx2"/>
                </a:solidFill>
                <a:effectLst/>
                <a:uLnTx/>
                <a:uFillTx/>
                <a:latin typeface="+mj-lt"/>
                <a:ea typeface="+mj-ea"/>
                <a:cs typeface="+mj-cs"/>
              </a:rPr>
              <a:t/>
            </a:r>
            <a:br>
              <a:rPr kumimoji="0" lang="es-ES" sz="5000" b="1" i="0" u="none" strike="noStrike" kern="1200" cap="none" spc="0" normalizeH="0" baseline="0" noProof="0" dirty="0" smtClean="0">
                <a:ln>
                  <a:noFill/>
                </a:ln>
                <a:solidFill>
                  <a:schemeClr val="tx2"/>
                </a:solidFill>
                <a:effectLst/>
                <a:uLnTx/>
                <a:uFillTx/>
                <a:latin typeface="+mj-lt"/>
                <a:ea typeface="+mj-ea"/>
                <a:cs typeface="+mj-cs"/>
              </a:rPr>
            </a:br>
            <a:r>
              <a:rPr kumimoji="0" lang="es-ES" sz="5000" b="1" i="0" u="none" strike="noStrike" kern="1200" cap="none" spc="0" normalizeH="0" baseline="0" noProof="0" dirty="0" smtClean="0">
                <a:ln>
                  <a:noFill/>
                </a:ln>
                <a:solidFill>
                  <a:schemeClr val="tx2"/>
                </a:solidFill>
                <a:effectLst/>
                <a:uLnTx/>
                <a:uFillTx/>
                <a:latin typeface="+mj-lt"/>
                <a:ea typeface="+mj-ea"/>
                <a:cs typeface="+mj-cs"/>
              </a:rPr>
              <a:t/>
            </a:r>
            <a:br>
              <a:rPr kumimoji="0" lang="es-ES" sz="5000" b="1" i="0" u="none" strike="noStrike" kern="1200" cap="none" spc="0" normalizeH="0" baseline="0" noProof="0" dirty="0" smtClean="0">
                <a:ln>
                  <a:noFill/>
                </a:ln>
                <a:solidFill>
                  <a:schemeClr val="tx2"/>
                </a:solidFill>
                <a:effectLst/>
                <a:uLnTx/>
                <a:uFillTx/>
                <a:latin typeface="+mj-lt"/>
                <a:ea typeface="+mj-ea"/>
                <a:cs typeface="+mj-cs"/>
              </a:rPr>
            </a:br>
            <a:r>
              <a:rPr kumimoji="0" lang="es-ES" sz="5000" b="0" i="0" u="none" strike="noStrike" kern="1200" cap="none" spc="0" normalizeH="0" baseline="0" noProof="0" dirty="0" smtClean="0">
                <a:ln>
                  <a:noFill/>
                </a:ln>
                <a:solidFill>
                  <a:schemeClr val="tx2"/>
                </a:solidFill>
                <a:effectLst/>
                <a:uLnTx/>
                <a:uFillTx/>
                <a:latin typeface="+mj-lt"/>
                <a:ea typeface="+mj-ea"/>
                <a:cs typeface="+mj-cs"/>
              </a:rPr>
              <a:t>	</a:t>
            </a:r>
            <a:r>
              <a:rPr kumimoji="0" lang="es-EC" sz="5000" b="0" i="0" u="none" strike="noStrike" kern="1200" cap="none" spc="0" normalizeH="0" baseline="0" noProof="0" dirty="0" smtClean="0">
                <a:ln>
                  <a:noFill/>
                </a:ln>
                <a:solidFill>
                  <a:schemeClr val="tx2"/>
                </a:solidFill>
                <a:effectLst/>
                <a:uLnTx/>
                <a:uFillTx/>
                <a:latin typeface="+mj-lt"/>
                <a:ea typeface="+mj-ea"/>
                <a:cs typeface="+mj-cs"/>
              </a:rPr>
              <a:t/>
            </a:r>
            <a:br>
              <a:rPr kumimoji="0" lang="es-EC" sz="5000" b="0" i="0" u="none" strike="noStrike" kern="1200" cap="none" spc="0" normalizeH="0" baseline="0" noProof="0" dirty="0" smtClean="0">
                <a:ln>
                  <a:noFill/>
                </a:ln>
                <a:solidFill>
                  <a:schemeClr val="tx2"/>
                </a:solidFill>
                <a:effectLst/>
                <a:uLnTx/>
                <a:uFillTx/>
                <a:latin typeface="+mj-lt"/>
                <a:ea typeface="+mj-ea"/>
                <a:cs typeface="+mj-cs"/>
              </a:rPr>
            </a:br>
            <a:r>
              <a:rPr kumimoji="0" lang="es-EC" sz="5000" b="0" i="0" u="none" strike="noStrike" kern="1200" cap="none" spc="0" normalizeH="0" baseline="0" noProof="0" dirty="0" smtClean="0">
                <a:ln>
                  <a:noFill/>
                </a:ln>
                <a:solidFill>
                  <a:schemeClr val="tx2"/>
                </a:solidFill>
                <a:effectLst/>
                <a:uLnTx/>
                <a:uFillTx/>
                <a:latin typeface="+mj-lt"/>
                <a:ea typeface="+mj-ea"/>
                <a:cs typeface="+mj-cs"/>
              </a:rPr>
              <a:t/>
            </a:r>
            <a:br>
              <a:rPr kumimoji="0" lang="es-EC" sz="5000" b="0" i="0" u="none" strike="noStrike" kern="1200" cap="none" spc="0" normalizeH="0" baseline="0" noProof="0" dirty="0" smtClean="0">
                <a:ln>
                  <a:noFill/>
                </a:ln>
                <a:solidFill>
                  <a:schemeClr val="tx2"/>
                </a:solidFill>
                <a:effectLst/>
                <a:uLnTx/>
                <a:uFillTx/>
                <a:latin typeface="+mj-lt"/>
                <a:ea typeface="+mj-ea"/>
                <a:cs typeface="+mj-cs"/>
              </a:rPr>
            </a:br>
            <a:r>
              <a:rPr kumimoji="0" lang="es-EC" sz="5000" b="0" i="0" u="none" strike="noStrike" kern="1200" cap="none" spc="0" normalizeH="0" baseline="0" noProof="0" dirty="0" smtClean="0">
                <a:ln>
                  <a:noFill/>
                </a:ln>
                <a:solidFill>
                  <a:schemeClr val="tx2"/>
                </a:solidFill>
                <a:effectLst/>
                <a:uLnTx/>
                <a:uFillTx/>
                <a:latin typeface="+mj-lt"/>
                <a:ea typeface="+mj-ea"/>
                <a:cs typeface="+mj-cs"/>
              </a:rPr>
              <a:t/>
            </a:r>
            <a:br>
              <a:rPr kumimoji="0" lang="es-EC" sz="5000" b="0" i="0" u="none" strike="noStrike" kern="1200" cap="none" spc="0" normalizeH="0" baseline="0" noProof="0" dirty="0" smtClean="0">
                <a:ln>
                  <a:noFill/>
                </a:ln>
                <a:solidFill>
                  <a:schemeClr val="tx2"/>
                </a:solidFill>
                <a:effectLst/>
                <a:uLnTx/>
                <a:uFillTx/>
                <a:latin typeface="+mj-lt"/>
                <a:ea typeface="+mj-ea"/>
                <a:cs typeface="+mj-cs"/>
              </a:rPr>
            </a:br>
            <a:r>
              <a:rPr kumimoji="0" lang="es-EC" sz="5000" b="0" i="0" u="none" strike="noStrike" kern="1200" cap="none" spc="0" normalizeH="0" baseline="0" noProof="0" dirty="0" smtClean="0">
                <a:ln>
                  <a:noFill/>
                </a:ln>
                <a:solidFill>
                  <a:schemeClr val="tx2"/>
                </a:solidFill>
                <a:effectLst/>
                <a:uLnTx/>
                <a:uFillTx/>
                <a:latin typeface="+mj-lt"/>
                <a:ea typeface="+mj-ea"/>
                <a:cs typeface="+mj-cs"/>
              </a:rPr>
              <a:t/>
            </a:r>
            <a:br>
              <a:rPr kumimoji="0" lang="es-EC" sz="5000" b="0" i="0" u="none" strike="noStrike" kern="1200" cap="none" spc="0" normalizeH="0" baseline="0" noProof="0" dirty="0" smtClean="0">
                <a:ln>
                  <a:noFill/>
                </a:ln>
                <a:solidFill>
                  <a:schemeClr val="tx2"/>
                </a:solidFill>
                <a:effectLst/>
                <a:uLnTx/>
                <a:uFillTx/>
                <a:latin typeface="+mj-lt"/>
                <a:ea typeface="+mj-ea"/>
                <a:cs typeface="+mj-cs"/>
              </a:rPr>
            </a:br>
            <a:r>
              <a:rPr kumimoji="0" lang="es-EC" sz="16000" b="1" i="0" u="none" strike="noStrike" kern="1200" cap="none" spc="0" normalizeH="0" baseline="0" noProof="0" dirty="0" smtClean="0">
                <a:ln>
                  <a:noFill/>
                </a:ln>
                <a:solidFill>
                  <a:schemeClr val="tx2"/>
                </a:solidFill>
                <a:effectLst/>
                <a:uLnTx/>
                <a:uFillTx/>
                <a:latin typeface="+mj-lt"/>
                <a:ea typeface="+mj-ea"/>
                <a:cs typeface="+mj-cs"/>
              </a:rPr>
              <a:t>5.5.1.3 </a:t>
            </a:r>
            <a:r>
              <a:rPr lang="es-ES" sz="16000" b="1" dirty="0" smtClean="0">
                <a:solidFill>
                  <a:schemeClr val="tx2"/>
                </a:solidFill>
                <a:latin typeface="+mj-lt"/>
                <a:ea typeface="+mj-ea"/>
                <a:cs typeface="+mj-cs"/>
              </a:rPr>
              <a:t>Paro de emergencia</a:t>
            </a:r>
            <a:endParaRPr kumimoji="0" lang="es-EC" sz="16000" b="0" i="0" u="none" strike="noStrike" kern="1200" cap="none" spc="0" normalizeH="0" baseline="0" noProof="0" dirty="0">
              <a:ln>
                <a:noFill/>
              </a:ln>
              <a:solidFill>
                <a:schemeClr val="tx2"/>
              </a:solidFill>
              <a:effectLst/>
              <a:uLnTx/>
              <a:uFillTx/>
              <a:latin typeface="+mj-lt"/>
              <a:ea typeface="+mj-ea"/>
              <a:cs typeface="+mj-cs"/>
            </a:endParaRPr>
          </a:p>
        </p:txBody>
      </p:sp>
      <p:pic>
        <p:nvPicPr>
          <p:cNvPr id="2051" name="Picture 3" descr="IMG_4183"/>
          <p:cNvPicPr>
            <a:picLocks noChangeAspect="1" noChangeArrowheads="1"/>
          </p:cNvPicPr>
          <p:nvPr/>
        </p:nvPicPr>
        <p:blipFill>
          <a:blip r:embed="rId3" cstate="print"/>
          <a:srcRect/>
          <a:stretch>
            <a:fillRect/>
          </a:stretch>
        </p:blipFill>
        <p:spPr bwMode="auto">
          <a:xfrm>
            <a:off x="5214942" y="4143380"/>
            <a:ext cx="2714644" cy="2018538"/>
          </a:xfrm>
          <a:prstGeom prst="rect">
            <a:avLst/>
          </a:prstGeom>
          <a:noFill/>
          <a:ln w="9525">
            <a:noFill/>
            <a:miter lim="800000"/>
            <a:headEnd/>
            <a:tailEnd/>
          </a:ln>
        </p:spPr>
      </p:pic>
      <p:sp>
        <p:nvSpPr>
          <p:cNvPr id="14" name="3 Marcador de contenido"/>
          <p:cNvSpPr>
            <a:spLocks noGrp="1"/>
          </p:cNvSpPr>
          <p:nvPr>
            <p:ph sz="quarter" idx="2"/>
          </p:nvPr>
        </p:nvSpPr>
        <p:spPr>
          <a:xfrm>
            <a:off x="500034" y="4071942"/>
            <a:ext cx="4068792" cy="2357454"/>
          </a:xfrm>
        </p:spPr>
        <p:txBody>
          <a:bodyPr>
            <a:normAutofit/>
          </a:bodyPr>
          <a:lstStyle/>
          <a:p>
            <a:pPr algn="just">
              <a:buNone/>
            </a:pPr>
            <a:r>
              <a:rPr lang="es-ES" sz="2600" dirty="0" smtClean="0"/>
              <a:t>		En caso de emergencia, pulsar el botón de emergencia, este actuará de inmediato</a:t>
            </a:r>
            <a:endParaRPr lang="es-EC" sz="2600" dirty="0"/>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500042"/>
            <a:ext cx="8115328" cy="724648"/>
          </a:xfrm>
        </p:spPr>
        <p:txBody>
          <a:bodyPr>
            <a:normAutofit/>
          </a:bodyPr>
          <a:lstStyle/>
          <a:p>
            <a:r>
              <a:rPr lang="es-ES" sz="2800" b="1" dirty="0" smtClean="0"/>
              <a:t>5.1.2REGULACIÓN </a:t>
            </a:r>
            <a:r>
              <a:rPr lang="es-ES" sz="2800" b="1" dirty="0"/>
              <a:t>Y CONTROL DE PARÁMETROS </a:t>
            </a:r>
            <a:endParaRPr lang="es-EC" sz="2800" dirty="0"/>
          </a:p>
        </p:txBody>
      </p:sp>
      <p:sp>
        <p:nvSpPr>
          <p:cNvPr id="3" name="2 Marcador de contenido"/>
          <p:cNvSpPr>
            <a:spLocks noGrp="1"/>
          </p:cNvSpPr>
          <p:nvPr>
            <p:ph sz="half" idx="1"/>
          </p:nvPr>
        </p:nvSpPr>
        <p:spPr/>
        <p:txBody>
          <a:bodyPr>
            <a:normAutofit lnSpcReduction="10000"/>
          </a:bodyPr>
          <a:lstStyle/>
          <a:p>
            <a:pPr algn="just">
              <a:buNone/>
            </a:pPr>
            <a:r>
              <a:rPr lang="es-ES" dirty="0" smtClean="0"/>
              <a:t>		El </a:t>
            </a:r>
            <a:r>
              <a:rPr lang="es-ES" dirty="0"/>
              <a:t>funcionamiento del motor eléctrico a través del variador de frecuencia instalado en el tablero de control, estos se configuran por medio del panel BOP (Basic </a:t>
            </a:r>
            <a:r>
              <a:rPr lang="es-ES" dirty="0" err="1"/>
              <a:t>Operation</a:t>
            </a:r>
            <a:r>
              <a:rPr lang="es-ES" dirty="0"/>
              <a:t> Panel) que permite acceder a los parámetros de configuración. </a:t>
            </a:r>
            <a:endParaRPr lang="es-EC" dirty="0"/>
          </a:p>
        </p:txBody>
      </p:sp>
      <p:pic>
        <p:nvPicPr>
          <p:cNvPr id="3074" name="Picture 2"/>
          <p:cNvPicPr>
            <a:picLocks noChangeAspect="1" noChangeArrowheads="1"/>
          </p:cNvPicPr>
          <p:nvPr/>
        </p:nvPicPr>
        <p:blipFill>
          <a:blip r:embed="rId2" cstate="print"/>
          <a:srcRect/>
          <a:stretch>
            <a:fillRect/>
          </a:stretch>
        </p:blipFill>
        <p:spPr bwMode="auto">
          <a:xfrm>
            <a:off x="5214942" y="2000240"/>
            <a:ext cx="2575698" cy="2928958"/>
          </a:xfrm>
          <a:prstGeom prst="rect">
            <a:avLst/>
          </a:prstGeom>
          <a:noFill/>
          <a:ln w="9525">
            <a:noFill/>
            <a:miter lim="800000"/>
            <a:headEnd/>
            <a:tailEnd/>
          </a:ln>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algn="ctr"/>
            <a:r>
              <a:rPr lang="es-EC" sz="6600" u="sng" dirty="0" smtClean="0">
                <a:solidFill>
                  <a:schemeClr val="tx2"/>
                </a:solidFill>
              </a:rPr>
              <a:t>CAPÍTULO VI</a:t>
            </a:r>
            <a:endParaRPr lang="es-EC" sz="6600" u="sng" dirty="0">
              <a:solidFill>
                <a:schemeClr val="tx2"/>
              </a:solidFill>
            </a:endParaRPr>
          </a:p>
        </p:txBody>
      </p:sp>
      <p:sp>
        <p:nvSpPr>
          <p:cNvPr id="3" name="2 Subtítulo"/>
          <p:cNvSpPr>
            <a:spLocks noGrp="1"/>
          </p:cNvSpPr>
          <p:nvPr>
            <p:ph type="subTitle" idx="1"/>
          </p:nvPr>
        </p:nvSpPr>
        <p:spPr/>
        <p:txBody>
          <a:bodyPr>
            <a:normAutofit fontScale="85000" lnSpcReduction="20000"/>
          </a:bodyPr>
          <a:lstStyle/>
          <a:p>
            <a:endParaRPr lang="es-EC" b="1" dirty="0" smtClean="0"/>
          </a:p>
          <a:p>
            <a:pPr algn="ctr"/>
            <a:r>
              <a:rPr lang="es-EC" sz="5800" b="1" dirty="0" smtClean="0">
                <a:solidFill>
                  <a:schemeClr val="tx2"/>
                </a:solidFill>
                <a:latin typeface="+mj-lt"/>
              </a:rPr>
              <a:t>MANTENIMIENTO </a:t>
            </a:r>
            <a:r>
              <a:rPr lang="es-EC" sz="5800" b="1" dirty="0">
                <a:solidFill>
                  <a:schemeClr val="tx2"/>
                </a:solidFill>
                <a:latin typeface="+mj-lt"/>
              </a:rPr>
              <a:t>Y SEGURIDAD INDUSTRIAL</a:t>
            </a:r>
          </a:p>
          <a:p>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1500174"/>
            <a:ext cx="8229600" cy="1143000"/>
          </a:xfrm>
        </p:spPr>
        <p:txBody>
          <a:bodyPr>
            <a:noAutofit/>
          </a:bodyPr>
          <a:lstStyle/>
          <a:p>
            <a:pPr algn="ctr"/>
            <a:r>
              <a:rPr lang="es-EC" sz="4000" b="1" dirty="0">
                <a:cs typeface="Arial" pitchFamily="34" charset="0"/>
              </a:rPr>
              <a:t>SAP (SYSTEMS, APLICATIONS </a:t>
            </a:r>
            <a:r>
              <a:rPr lang="en-US" sz="4000" b="1" dirty="0">
                <a:cs typeface="Arial" pitchFamily="34" charset="0"/>
              </a:rPr>
              <a:t>AND PRODUCTS IN DATA PROCESSING) Y GESTION DE MANTENIMIENTO</a:t>
            </a:r>
            <a:endParaRPr lang="es-EC" sz="4000" dirty="0">
              <a:cs typeface="Arial" pitchFamily="34" charset="0"/>
            </a:endParaRPr>
          </a:p>
        </p:txBody>
      </p:sp>
      <p:sp>
        <p:nvSpPr>
          <p:cNvPr id="3" name="2 Marcador de contenido"/>
          <p:cNvSpPr>
            <a:spLocks noGrp="1"/>
          </p:cNvSpPr>
          <p:nvPr>
            <p:ph idx="1"/>
          </p:nvPr>
        </p:nvSpPr>
        <p:spPr>
          <a:xfrm>
            <a:off x="428596" y="3143248"/>
            <a:ext cx="8229600" cy="3286148"/>
          </a:xfrm>
        </p:spPr>
        <p:txBody>
          <a:bodyPr/>
          <a:lstStyle/>
          <a:p>
            <a:pPr algn="just">
              <a:buNone/>
            </a:pPr>
            <a:r>
              <a:rPr lang="es-ES" b="1" dirty="0" smtClean="0"/>
              <a:t>    SAP</a:t>
            </a:r>
            <a:r>
              <a:rPr lang="es-ES" dirty="0" smtClean="0"/>
              <a:t> </a:t>
            </a:r>
            <a:r>
              <a:rPr lang="es-AR" dirty="0"/>
              <a:t>es un sistema de gestión que permite operar de forma integrada entre las distintas áreas de una compañía en tiempo real</a:t>
            </a:r>
            <a:r>
              <a:rPr lang="es-ES" dirty="0"/>
              <a:t>; por sus siglas en Ingles SAP significa </a:t>
            </a:r>
            <a:r>
              <a:rPr lang="es-ES" b="1" dirty="0" err="1"/>
              <a:t>S</a:t>
            </a:r>
            <a:r>
              <a:rPr lang="es-ES" dirty="0" err="1"/>
              <a:t>ystems</a:t>
            </a:r>
            <a:r>
              <a:rPr lang="es-ES" dirty="0"/>
              <a:t>, </a:t>
            </a:r>
            <a:r>
              <a:rPr lang="es-ES" b="1" dirty="0" err="1"/>
              <a:t>A</a:t>
            </a:r>
            <a:r>
              <a:rPr lang="es-ES" dirty="0" err="1"/>
              <a:t>pplications</a:t>
            </a:r>
            <a:r>
              <a:rPr lang="es-ES" dirty="0"/>
              <a:t> and </a:t>
            </a:r>
            <a:r>
              <a:rPr lang="es-ES" b="1" dirty="0" err="1"/>
              <a:t>P</a:t>
            </a:r>
            <a:r>
              <a:rPr lang="es-ES" dirty="0" err="1"/>
              <a:t>roducts</a:t>
            </a:r>
            <a:r>
              <a:rPr lang="es-ES" dirty="0"/>
              <a:t> in Data </a:t>
            </a:r>
            <a:r>
              <a:rPr lang="es-ES" dirty="0" err="1" smtClean="0"/>
              <a:t>Processing</a:t>
            </a:r>
            <a:r>
              <a:rPr lang="es-ES" dirty="0" smtClean="0"/>
              <a:t>. </a:t>
            </a:r>
            <a:r>
              <a:rPr lang="es-AR" dirty="0" smtClean="0"/>
              <a:t>esta </a:t>
            </a:r>
            <a:r>
              <a:rPr lang="es-AR" dirty="0"/>
              <a:t>integrado por algunos módulos de operación </a:t>
            </a: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3214678" y="4929198"/>
            <a:ext cx="2862835"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6.2  Integración</a:t>
            </a:r>
            <a:r>
              <a:rPr kumimoji="0" lang="es-AR" sz="1400" b="1" i="0" u="none" strike="noStrike" cap="none" normalizeH="0" dirty="0" smtClean="0">
                <a:ln>
                  <a:noFill/>
                </a:ln>
                <a:solidFill>
                  <a:schemeClr val="tx1"/>
                </a:solidFill>
                <a:effectLst/>
                <a:latin typeface="Arial" pitchFamily="34" charset="0"/>
                <a:ea typeface="Times New Roman" pitchFamily="18" charset="0"/>
                <a:cs typeface="Arial" pitchFamily="34" charset="0"/>
              </a:rPr>
              <a:t> de áreas</a:t>
            </a:r>
            <a:endParaRPr kumimoji="0" lang="es-AR"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00" name="Object 2"/>
          <p:cNvPicPr>
            <a:picLocks noChangeArrowheads="1"/>
          </p:cNvPicPr>
          <p:nvPr/>
        </p:nvPicPr>
        <p:blipFill>
          <a:blip r:embed="rId2" cstate="print"/>
          <a:srcRect/>
          <a:stretch>
            <a:fillRect/>
          </a:stretch>
        </p:blipFill>
        <p:spPr bwMode="auto">
          <a:xfrm>
            <a:off x="1785918" y="1071546"/>
            <a:ext cx="5370513" cy="3724275"/>
          </a:xfrm>
          <a:prstGeom prst="rect">
            <a:avLst/>
          </a:prstGeom>
          <a:noFill/>
        </p:spPr>
      </p:pic>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571480"/>
            <a:ext cx="8229600" cy="1143000"/>
          </a:xfrm>
        </p:spPr>
        <p:txBody>
          <a:bodyPr/>
          <a:lstStyle/>
          <a:p>
            <a:r>
              <a:rPr lang="es-AR" b="1" dirty="0"/>
              <a:t>Ventajas de trabajar en SAP</a:t>
            </a:r>
            <a:endParaRPr lang="es-EC" dirty="0"/>
          </a:p>
        </p:txBody>
      </p:sp>
      <p:sp>
        <p:nvSpPr>
          <p:cNvPr id="3" name="2 Marcador de contenido"/>
          <p:cNvSpPr>
            <a:spLocks noGrp="1"/>
          </p:cNvSpPr>
          <p:nvPr>
            <p:ph idx="1"/>
          </p:nvPr>
        </p:nvSpPr>
        <p:spPr>
          <a:xfrm>
            <a:off x="500034" y="1785926"/>
            <a:ext cx="8229600" cy="4829196"/>
          </a:xfrm>
        </p:spPr>
        <p:txBody>
          <a:bodyPr>
            <a:normAutofit/>
          </a:bodyPr>
          <a:lstStyle/>
          <a:p>
            <a:pPr lvl="0" algn="just"/>
            <a:r>
              <a:rPr lang="es-AR" dirty="0"/>
              <a:t>Poseer de forma inmediata información de todos los procesos de la empresa.</a:t>
            </a:r>
            <a:endParaRPr lang="es-EC" dirty="0"/>
          </a:p>
          <a:p>
            <a:pPr lvl="0" algn="just"/>
            <a:r>
              <a:rPr lang="es-AR" dirty="0"/>
              <a:t>Optimización de los recursos utilizados en la actividad de la organización.</a:t>
            </a:r>
            <a:endParaRPr lang="es-EC" dirty="0"/>
          </a:p>
          <a:p>
            <a:pPr lvl="0" algn="just"/>
            <a:r>
              <a:rPr lang="es-AR" dirty="0"/>
              <a:t>Fomenta la cultura del orden de los procesos y la información en todos los niveles de la empresa.</a:t>
            </a:r>
            <a:endParaRPr lang="es-EC" dirty="0"/>
          </a:p>
          <a:p>
            <a:pPr lvl="0" algn="just"/>
            <a:r>
              <a:rPr lang="es-AR" dirty="0"/>
              <a:t>Permite la integración de los procesos, de tal forma que los cambios realizados en un módulo de este sistema afectan directamente en los demás módulos del SAP.</a:t>
            </a:r>
            <a:endParaRPr lang="es-EC" dirty="0"/>
          </a:p>
          <a:p>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85728"/>
            <a:ext cx="8229600" cy="1143000"/>
          </a:xfrm>
        </p:spPr>
        <p:txBody>
          <a:bodyPr>
            <a:noAutofit/>
          </a:bodyPr>
          <a:lstStyle/>
          <a:p>
            <a:r>
              <a:rPr lang="es-ES" sz="3600" b="1" dirty="0" smtClean="0"/>
              <a:t>6.1.2.4.Mantto preventivo en SAP</a:t>
            </a:r>
            <a:endParaRPr lang="es-EC" sz="3600" dirty="0"/>
          </a:p>
        </p:txBody>
      </p:sp>
      <p:pic>
        <p:nvPicPr>
          <p:cNvPr id="6145" name="Picture 1"/>
          <p:cNvPicPr>
            <a:picLocks noChangeAspect="1" noChangeArrowheads="1"/>
          </p:cNvPicPr>
          <p:nvPr/>
        </p:nvPicPr>
        <p:blipFill>
          <a:blip r:embed="rId2" cstate="print"/>
          <a:srcRect/>
          <a:stretch>
            <a:fillRect/>
          </a:stretch>
        </p:blipFill>
        <p:spPr bwMode="auto">
          <a:xfrm>
            <a:off x="1071538" y="1785926"/>
            <a:ext cx="7143800" cy="3671732"/>
          </a:xfrm>
          <a:prstGeom prst="rect">
            <a:avLst/>
          </a:prstGeom>
          <a:noFill/>
          <a:ln w="9525">
            <a:noFill/>
            <a:miter lim="800000"/>
            <a:headEnd/>
            <a:tailEnd/>
          </a:ln>
        </p:spPr>
      </p:pic>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142976" y="1928802"/>
            <a:ext cx="6786610" cy="4335446"/>
          </a:xfrm>
          <a:prstGeom prst="rect">
            <a:avLst/>
          </a:prstGeom>
          <a:noFill/>
          <a:ln w="9525">
            <a:noFill/>
            <a:miter lim="800000"/>
            <a:headEnd/>
            <a:tailEnd/>
          </a:ln>
        </p:spPr>
      </p:pic>
      <p:sp>
        <p:nvSpPr>
          <p:cNvPr id="6" name="2 Marcador de contenido"/>
          <p:cNvSpPr>
            <a:spLocks noGrp="1"/>
          </p:cNvSpPr>
          <p:nvPr>
            <p:ph idx="1"/>
          </p:nvPr>
        </p:nvSpPr>
        <p:spPr>
          <a:xfrm>
            <a:off x="428596" y="714356"/>
            <a:ext cx="8229600" cy="4829196"/>
          </a:xfrm>
        </p:spPr>
        <p:txBody>
          <a:bodyPr>
            <a:normAutofit/>
          </a:bodyPr>
          <a:lstStyle/>
          <a:p>
            <a:pPr lvl="0" algn="just">
              <a:buNone/>
            </a:pPr>
            <a:r>
              <a:rPr lang="es-EC" dirty="0" smtClean="0"/>
              <a:t>		Con la ayuda de una orden de mantenimiento se pueden costear todos los rubros de un mantenimiento preventivo como correctivo</a:t>
            </a: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928670"/>
            <a:ext cx="7772400" cy="1470025"/>
          </a:xfrm>
        </p:spPr>
        <p:txBody>
          <a:bodyPr>
            <a:normAutofit/>
          </a:bodyPr>
          <a:lstStyle/>
          <a:p>
            <a:pPr algn="ctr"/>
            <a:r>
              <a:rPr lang="es-EC" sz="6600" u="sng" dirty="0" smtClean="0">
                <a:solidFill>
                  <a:schemeClr val="bg2">
                    <a:lumMod val="25000"/>
                  </a:schemeClr>
                </a:solidFill>
              </a:rPr>
              <a:t>CAPÍTULO VII</a:t>
            </a:r>
            <a:endParaRPr lang="es-EC" sz="6600" u="sng" dirty="0">
              <a:solidFill>
                <a:schemeClr val="bg2">
                  <a:lumMod val="25000"/>
                </a:schemeClr>
              </a:solidFill>
            </a:endParaRPr>
          </a:p>
        </p:txBody>
      </p:sp>
      <p:sp>
        <p:nvSpPr>
          <p:cNvPr id="3" name="2 Subtítulo"/>
          <p:cNvSpPr>
            <a:spLocks noGrp="1"/>
          </p:cNvSpPr>
          <p:nvPr>
            <p:ph type="subTitle" idx="1"/>
          </p:nvPr>
        </p:nvSpPr>
        <p:spPr>
          <a:xfrm>
            <a:off x="1571604" y="2571744"/>
            <a:ext cx="6400800" cy="1752600"/>
          </a:xfrm>
        </p:spPr>
        <p:txBody>
          <a:bodyPr>
            <a:normAutofit fontScale="25000" lnSpcReduction="20000"/>
          </a:bodyPr>
          <a:lstStyle/>
          <a:p>
            <a:endParaRPr lang="es-ES" b="1" dirty="0" smtClean="0"/>
          </a:p>
          <a:p>
            <a:pPr algn="ctr"/>
            <a:endParaRPr lang="es-ES" sz="7700" b="1" dirty="0" smtClean="0">
              <a:solidFill>
                <a:schemeClr val="bg2">
                  <a:lumMod val="25000"/>
                </a:schemeClr>
              </a:solidFill>
              <a:latin typeface="+mj-lt"/>
            </a:endParaRPr>
          </a:p>
          <a:p>
            <a:pPr algn="ctr"/>
            <a:r>
              <a:rPr lang="es-ES" sz="21600" b="1" dirty="0" smtClean="0">
                <a:solidFill>
                  <a:schemeClr val="bg2">
                    <a:lumMod val="25000"/>
                  </a:schemeClr>
                </a:solidFill>
                <a:latin typeface="+mj-lt"/>
              </a:rPr>
              <a:t>ANÁLISIS </a:t>
            </a:r>
            <a:r>
              <a:rPr lang="es-ES" sz="21600" b="1" dirty="0">
                <a:solidFill>
                  <a:schemeClr val="bg2">
                    <a:lumMod val="25000"/>
                  </a:schemeClr>
                </a:solidFill>
                <a:latin typeface="+mj-lt"/>
              </a:rPr>
              <a:t>ECONÓMICO  FINANCIERO</a:t>
            </a:r>
            <a:endParaRPr lang="es-EC" sz="21600" dirty="0">
              <a:solidFill>
                <a:schemeClr val="bg2">
                  <a:lumMod val="25000"/>
                </a:schemeClr>
              </a:solidFill>
              <a:latin typeface="+mj-lt"/>
            </a:endParaRPr>
          </a:p>
          <a:p>
            <a:r>
              <a:rPr lang="es-ES" dirty="0"/>
              <a:t> </a:t>
            </a: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285728"/>
            <a:ext cx="8929718" cy="6286544"/>
          </a:xfrm>
        </p:spPr>
        <p:txBody>
          <a:bodyPr>
            <a:normAutofit/>
          </a:bodyPr>
          <a:lstStyle/>
          <a:p>
            <a:pPr algn="ctr">
              <a:buNone/>
            </a:pPr>
            <a:r>
              <a:rPr lang="es-ES" b="1" dirty="0" smtClean="0">
                <a:solidFill>
                  <a:schemeClr val="bg2">
                    <a:lumMod val="25000"/>
                  </a:schemeClr>
                </a:solidFill>
              </a:rPr>
              <a:t>                 </a:t>
            </a:r>
            <a:r>
              <a:rPr lang="es-ES" sz="5000" b="1" dirty="0" smtClean="0">
                <a:solidFill>
                  <a:schemeClr val="bg2">
                    <a:lumMod val="25000"/>
                  </a:schemeClr>
                </a:solidFill>
                <a:latin typeface="+mj-lt"/>
              </a:rPr>
              <a:t>Costo </a:t>
            </a:r>
            <a:r>
              <a:rPr lang="es-ES" sz="5000" b="1" dirty="0">
                <a:solidFill>
                  <a:schemeClr val="bg2">
                    <a:lumMod val="25000"/>
                  </a:schemeClr>
                </a:solidFill>
                <a:latin typeface="+mj-lt"/>
              </a:rPr>
              <a:t>Aprox. materiales </a:t>
            </a:r>
            <a:r>
              <a:rPr lang="es-ES" sz="5000" b="1" dirty="0" smtClean="0">
                <a:solidFill>
                  <a:schemeClr val="bg2">
                    <a:lumMod val="25000"/>
                  </a:schemeClr>
                </a:solidFill>
                <a:latin typeface="+mj-lt"/>
              </a:rPr>
              <a:t>reutilizados</a:t>
            </a:r>
          </a:p>
          <a:p>
            <a:pPr>
              <a:buNone/>
            </a:pPr>
            <a:endParaRPr lang="es-ES" b="1" dirty="0"/>
          </a:p>
          <a:p>
            <a:pPr>
              <a:buNone/>
            </a:pPr>
            <a:endParaRPr lang="es-EC" dirty="0"/>
          </a:p>
        </p:txBody>
      </p:sp>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3" name="12 Tabla"/>
          <p:cNvGraphicFramePr>
            <a:graphicFrameLocks noGrp="1"/>
          </p:cNvGraphicFramePr>
          <p:nvPr/>
        </p:nvGraphicFramePr>
        <p:xfrm>
          <a:off x="357158" y="2500306"/>
          <a:ext cx="8501122" cy="3643340"/>
        </p:xfrm>
        <a:graphic>
          <a:graphicData uri="http://schemas.openxmlformats.org/drawingml/2006/table">
            <a:tbl>
              <a:tblPr/>
              <a:tblGrid>
                <a:gridCol w="857256"/>
                <a:gridCol w="3457792"/>
                <a:gridCol w="768754"/>
                <a:gridCol w="958157"/>
                <a:gridCol w="1313566"/>
                <a:gridCol w="1145597"/>
              </a:tblGrid>
              <a:tr h="815811">
                <a:tc>
                  <a:txBody>
                    <a:bodyPr/>
                    <a:lstStyle/>
                    <a:p>
                      <a:pPr algn="ctr">
                        <a:spcAft>
                          <a:spcPts val="0"/>
                        </a:spcAft>
                      </a:pPr>
                      <a:r>
                        <a:rPr lang="es-EC" sz="2000" b="1" i="1" dirty="0" err="1">
                          <a:solidFill>
                            <a:schemeClr val="bg2">
                              <a:lumMod val="25000"/>
                            </a:schemeClr>
                          </a:solidFill>
                          <a:latin typeface="+mn-lt"/>
                          <a:ea typeface="Times New Roman"/>
                        </a:rPr>
                        <a:t>Item</a:t>
                      </a:r>
                      <a:endParaRPr lang="es-EC" sz="2000" b="1" dirty="0">
                        <a:solidFill>
                          <a:schemeClr val="bg2">
                            <a:lumMod val="25000"/>
                          </a:schemeClr>
                        </a:solidFill>
                        <a:latin typeface="+mn-lt"/>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dirty="0">
                          <a:solidFill>
                            <a:schemeClr val="bg2">
                              <a:lumMod val="25000"/>
                            </a:schemeClr>
                          </a:solidFill>
                          <a:latin typeface="+mn-lt"/>
                          <a:ea typeface="Times New Roman"/>
                        </a:rPr>
                        <a:t>Descripción</a:t>
                      </a:r>
                      <a:endParaRPr lang="es-EC" sz="2000" b="1" dirty="0">
                        <a:solidFill>
                          <a:schemeClr val="bg2">
                            <a:lumMod val="25000"/>
                          </a:schemeClr>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a:solidFill>
                            <a:schemeClr val="bg2">
                              <a:lumMod val="25000"/>
                            </a:schemeClr>
                          </a:solidFill>
                          <a:latin typeface="+mn-lt"/>
                          <a:ea typeface="Times New Roman"/>
                        </a:rPr>
                        <a:t>Cant.</a:t>
                      </a:r>
                      <a:endParaRPr lang="es-EC" sz="2000" b="1">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dirty="0">
                          <a:solidFill>
                            <a:schemeClr val="bg2">
                              <a:lumMod val="25000"/>
                            </a:schemeClr>
                          </a:solidFill>
                          <a:latin typeface="+mn-lt"/>
                          <a:ea typeface="Times New Roman"/>
                        </a:rPr>
                        <a:t>Unid.</a:t>
                      </a:r>
                      <a:endParaRPr lang="es-EC" sz="2000" b="1" dirty="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a:solidFill>
                            <a:schemeClr val="bg2">
                              <a:lumMod val="25000"/>
                            </a:schemeClr>
                          </a:solidFill>
                          <a:latin typeface="+mn-lt"/>
                          <a:ea typeface="Times New Roman"/>
                        </a:rPr>
                        <a:t>P.Unitario</a:t>
                      </a:r>
                      <a:endParaRPr lang="es-EC" sz="2000" b="1">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a:solidFill>
                            <a:schemeClr val="bg2">
                              <a:lumMod val="25000"/>
                            </a:schemeClr>
                          </a:solidFill>
                          <a:latin typeface="+mn-lt"/>
                          <a:ea typeface="Times New Roman"/>
                        </a:rPr>
                        <a:t>P. Neto</a:t>
                      </a:r>
                      <a:endParaRPr lang="es-EC" sz="2000" b="1">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000">
                <a:tc>
                  <a:txBody>
                    <a:bodyPr/>
                    <a:lstStyle/>
                    <a:p>
                      <a:pPr algn="r">
                        <a:spcAft>
                          <a:spcPts val="0"/>
                        </a:spcAft>
                      </a:pPr>
                      <a:r>
                        <a:rPr lang="es-EC" sz="2000" b="1">
                          <a:solidFill>
                            <a:schemeClr val="bg2">
                              <a:lumMod val="25000"/>
                            </a:schemeClr>
                          </a:solidFill>
                          <a:latin typeface="+mn-lt"/>
                          <a:ea typeface="Times New Roman"/>
                        </a:rPr>
                        <a:t>1</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s-EC" sz="2000" b="1" dirty="0">
                          <a:solidFill>
                            <a:schemeClr val="bg2">
                              <a:lumMod val="25000"/>
                            </a:schemeClr>
                          </a:solidFill>
                          <a:latin typeface="+mn-lt"/>
                          <a:ea typeface="Times New Roman"/>
                        </a:rPr>
                        <a:t>ESTRUCTURA BASE</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2000" b="1">
                          <a:solidFill>
                            <a:schemeClr val="bg2">
                              <a:lumMod val="25000"/>
                            </a:schemeClr>
                          </a:solidFill>
                          <a:latin typeface="+mn-lt"/>
                          <a:ea typeface="Times New Roman"/>
                        </a:rPr>
                        <a: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2000" b="1" dirty="0">
                          <a:solidFill>
                            <a:schemeClr val="bg2">
                              <a:lumMod val="25000"/>
                            </a:schemeClr>
                          </a:solidFill>
                          <a:latin typeface="+mn-lt"/>
                          <a:ea typeface="Times New Roman"/>
                        </a:rPr>
                        <a:t>UN</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2000" b="1">
                          <a:solidFill>
                            <a:schemeClr val="bg2">
                              <a:lumMod val="25000"/>
                            </a:schemeClr>
                          </a:solidFill>
                          <a:latin typeface="+mn-lt"/>
                          <a:ea typeface="Times New Roman"/>
                        </a:rPr>
                        <a:t>200,00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2000" b="1">
                          <a:solidFill>
                            <a:schemeClr val="bg2">
                              <a:lumMod val="25000"/>
                            </a:schemeClr>
                          </a:solidFill>
                          <a:latin typeface="+mn-lt"/>
                          <a:ea typeface="Times New Roman"/>
                        </a:rPr>
                        <a:t>200,00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394000">
                <a:tc>
                  <a:txBody>
                    <a:bodyPr/>
                    <a:lstStyle/>
                    <a:p>
                      <a:pPr algn="r">
                        <a:spcAft>
                          <a:spcPts val="0"/>
                        </a:spcAft>
                      </a:pPr>
                      <a:r>
                        <a:rPr lang="es-EC" sz="2000" b="1">
                          <a:solidFill>
                            <a:schemeClr val="bg2">
                              <a:lumMod val="25000"/>
                            </a:schemeClr>
                          </a:solidFill>
                          <a:latin typeface="+mn-lt"/>
                          <a:ea typeface="Times New Roman"/>
                        </a:rPr>
                        <a:t>2</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2000" b="1" dirty="0">
                          <a:solidFill>
                            <a:schemeClr val="bg2">
                              <a:lumMod val="25000"/>
                            </a:schemeClr>
                          </a:solidFill>
                          <a:latin typeface="+mn-lt"/>
                          <a:ea typeface="Times New Roman"/>
                        </a:rPr>
                        <a:t>PIÑÓN DENTADO</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s-EC" sz="2000" b="1"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2000" b="1">
                          <a:solidFill>
                            <a:schemeClr val="bg2">
                              <a:lumMod val="25000"/>
                            </a:schemeClr>
                          </a:solidFill>
                          <a:latin typeface="+mn-lt"/>
                          <a:ea typeface="Times New Roman"/>
                        </a:rPr>
                        <a:t>UN</a:t>
                      </a:r>
                    </a:p>
                  </a:txBody>
                  <a:tcPr marL="68580" marR="68580" marT="0" marB="0">
                    <a:lnL>
                      <a:noFill/>
                    </a:lnL>
                    <a:lnR>
                      <a:noFill/>
                    </a:lnR>
                    <a:lnT>
                      <a:noFill/>
                    </a:lnT>
                    <a:lnB>
                      <a:noFill/>
                    </a:lnB>
                  </a:tcPr>
                </a:tc>
                <a:tc>
                  <a:txBody>
                    <a:bodyPr/>
                    <a:lstStyle/>
                    <a:p>
                      <a:pPr algn="r">
                        <a:spcAft>
                          <a:spcPts val="0"/>
                        </a:spcAft>
                      </a:pPr>
                      <a:r>
                        <a:rPr lang="es-EC" sz="2000" b="1">
                          <a:solidFill>
                            <a:schemeClr val="bg2">
                              <a:lumMod val="25000"/>
                            </a:schemeClr>
                          </a:solidFill>
                          <a:latin typeface="+mn-lt"/>
                          <a:ea typeface="Times New Roman"/>
                        </a:rPr>
                        <a:t>50,00</a:t>
                      </a:r>
                    </a:p>
                  </a:txBody>
                  <a:tcPr marL="68580" marR="68580" marT="0" marB="0">
                    <a:lnL>
                      <a:noFill/>
                    </a:lnL>
                    <a:lnR>
                      <a:noFill/>
                    </a:lnR>
                    <a:lnT>
                      <a:noFill/>
                    </a:lnT>
                    <a:lnB>
                      <a:noFill/>
                    </a:lnB>
                  </a:tcPr>
                </a:tc>
                <a:tc>
                  <a:txBody>
                    <a:bodyPr/>
                    <a:lstStyle/>
                    <a:p>
                      <a:pPr algn="r">
                        <a:spcAft>
                          <a:spcPts val="0"/>
                        </a:spcAft>
                      </a:pPr>
                      <a:r>
                        <a:rPr lang="es-EC" sz="2000" b="1">
                          <a:solidFill>
                            <a:schemeClr val="bg2">
                              <a:lumMod val="25000"/>
                            </a:schemeClr>
                          </a:solidFill>
                          <a:latin typeface="+mn-lt"/>
                          <a:ea typeface="Times New Roman"/>
                        </a:rPr>
                        <a:t>50,00</a:t>
                      </a:r>
                    </a:p>
                  </a:txBody>
                  <a:tcPr marL="68580" marR="68580" marT="0" marB="0">
                    <a:lnL>
                      <a:noFill/>
                    </a:lnL>
                    <a:lnR>
                      <a:noFill/>
                    </a:lnR>
                    <a:lnT>
                      <a:noFill/>
                    </a:lnT>
                    <a:lnB>
                      <a:noFill/>
                    </a:lnB>
                  </a:tcPr>
                </a:tc>
              </a:tr>
              <a:tr h="394000">
                <a:tc>
                  <a:txBody>
                    <a:bodyPr/>
                    <a:lstStyle/>
                    <a:p>
                      <a:pPr algn="r">
                        <a:spcAft>
                          <a:spcPts val="0"/>
                        </a:spcAft>
                      </a:pPr>
                      <a:r>
                        <a:rPr lang="es-EC" sz="2000" b="1">
                          <a:solidFill>
                            <a:schemeClr val="bg2">
                              <a:lumMod val="25000"/>
                            </a:schemeClr>
                          </a:solidFill>
                          <a:latin typeface="+mn-lt"/>
                          <a:ea typeface="Times New Roman"/>
                        </a:rPr>
                        <a:t>3</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2000" b="1">
                          <a:solidFill>
                            <a:schemeClr val="bg2">
                              <a:lumMod val="25000"/>
                            </a:schemeClr>
                          </a:solidFill>
                          <a:latin typeface="+mn-lt"/>
                          <a:ea typeface="Times New Roman"/>
                        </a:rPr>
                        <a:t>RUEDA DENTADA</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s-EC" sz="2000" b="1"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2000" b="1" dirty="0">
                          <a:solidFill>
                            <a:schemeClr val="bg2">
                              <a:lumMod val="25000"/>
                            </a:schemeClr>
                          </a:solidFill>
                          <a:latin typeface="+mn-lt"/>
                          <a:ea typeface="Times New Roman"/>
                        </a:rPr>
                        <a:t>UN</a:t>
                      </a:r>
                    </a:p>
                  </a:txBody>
                  <a:tcPr marL="68580" marR="68580" marT="0" marB="0">
                    <a:lnL>
                      <a:noFill/>
                    </a:lnL>
                    <a:lnR>
                      <a:noFill/>
                    </a:lnR>
                    <a:lnT>
                      <a:noFill/>
                    </a:lnT>
                    <a:lnB>
                      <a:noFill/>
                    </a:lnB>
                  </a:tcPr>
                </a:tc>
                <a:tc>
                  <a:txBody>
                    <a:bodyPr/>
                    <a:lstStyle/>
                    <a:p>
                      <a:pPr algn="r">
                        <a:spcAft>
                          <a:spcPts val="0"/>
                        </a:spcAft>
                      </a:pPr>
                      <a:r>
                        <a:rPr lang="es-EC" sz="2000" b="1">
                          <a:solidFill>
                            <a:schemeClr val="bg2">
                              <a:lumMod val="25000"/>
                            </a:schemeClr>
                          </a:solidFill>
                          <a:latin typeface="+mn-lt"/>
                          <a:ea typeface="Times New Roman"/>
                        </a:rPr>
                        <a:t>90,00</a:t>
                      </a:r>
                    </a:p>
                  </a:txBody>
                  <a:tcPr marL="68580" marR="68580" marT="0" marB="0">
                    <a:lnL>
                      <a:noFill/>
                    </a:lnL>
                    <a:lnR>
                      <a:noFill/>
                    </a:lnR>
                    <a:lnT>
                      <a:noFill/>
                    </a:lnT>
                    <a:lnB>
                      <a:noFill/>
                    </a:lnB>
                  </a:tcPr>
                </a:tc>
                <a:tc>
                  <a:txBody>
                    <a:bodyPr/>
                    <a:lstStyle/>
                    <a:p>
                      <a:pPr algn="r">
                        <a:spcAft>
                          <a:spcPts val="0"/>
                        </a:spcAft>
                      </a:pPr>
                      <a:r>
                        <a:rPr lang="es-EC" sz="2000" b="1">
                          <a:solidFill>
                            <a:schemeClr val="bg2">
                              <a:lumMod val="25000"/>
                            </a:schemeClr>
                          </a:solidFill>
                          <a:latin typeface="+mn-lt"/>
                          <a:ea typeface="Times New Roman"/>
                        </a:rPr>
                        <a:t>90,00</a:t>
                      </a:r>
                    </a:p>
                  </a:txBody>
                  <a:tcPr marL="68580" marR="68580" marT="0" marB="0">
                    <a:lnL>
                      <a:noFill/>
                    </a:lnL>
                    <a:lnR>
                      <a:noFill/>
                    </a:lnR>
                    <a:lnT>
                      <a:noFill/>
                    </a:lnT>
                    <a:lnB>
                      <a:noFill/>
                    </a:lnB>
                  </a:tcPr>
                </a:tc>
              </a:tr>
              <a:tr h="394000">
                <a:tc>
                  <a:txBody>
                    <a:bodyPr/>
                    <a:lstStyle/>
                    <a:p>
                      <a:pPr algn="r">
                        <a:spcAft>
                          <a:spcPts val="0"/>
                        </a:spcAft>
                      </a:pPr>
                      <a:r>
                        <a:rPr lang="es-EC" sz="2000" b="1">
                          <a:solidFill>
                            <a:schemeClr val="bg2">
                              <a:lumMod val="25000"/>
                            </a:schemeClr>
                          </a:solidFill>
                          <a:latin typeface="+mn-lt"/>
                          <a:ea typeface="Times New Roman"/>
                        </a:rPr>
                        <a:t>4</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2000" b="1">
                          <a:solidFill>
                            <a:schemeClr val="bg2">
                              <a:lumMod val="25000"/>
                            </a:schemeClr>
                          </a:solidFill>
                          <a:latin typeface="+mn-lt"/>
                          <a:ea typeface="Times New Roman"/>
                        </a:rPr>
                        <a:t>PLANCHA ACRILICA 1/4"</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s-EC" sz="2000" b="1">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2000" b="1" dirty="0">
                          <a:solidFill>
                            <a:schemeClr val="bg2">
                              <a:lumMod val="25000"/>
                            </a:schemeClr>
                          </a:solidFill>
                          <a:latin typeface="+mn-lt"/>
                          <a:ea typeface="Times New Roman"/>
                        </a:rPr>
                        <a:t>UN</a:t>
                      </a:r>
                    </a:p>
                  </a:txBody>
                  <a:tcPr marL="68580" marR="68580" marT="0" marB="0">
                    <a:lnL>
                      <a:noFill/>
                    </a:lnL>
                    <a:lnR>
                      <a:noFill/>
                    </a:lnR>
                    <a:lnT>
                      <a:noFill/>
                    </a:lnT>
                    <a:lnB>
                      <a:noFill/>
                    </a:lnB>
                  </a:tcPr>
                </a:tc>
                <a:tc>
                  <a:txBody>
                    <a:bodyPr/>
                    <a:lstStyle/>
                    <a:p>
                      <a:pPr algn="r">
                        <a:spcAft>
                          <a:spcPts val="0"/>
                        </a:spcAft>
                      </a:pPr>
                      <a:r>
                        <a:rPr lang="es-EC" sz="2000" b="1">
                          <a:solidFill>
                            <a:schemeClr val="bg2">
                              <a:lumMod val="25000"/>
                            </a:schemeClr>
                          </a:solidFill>
                          <a:latin typeface="+mn-lt"/>
                          <a:ea typeface="Times New Roman"/>
                        </a:rPr>
                        <a:t>40,00</a:t>
                      </a:r>
                    </a:p>
                  </a:txBody>
                  <a:tcPr marL="68580" marR="68580" marT="0" marB="0">
                    <a:lnL>
                      <a:noFill/>
                    </a:lnL>
                    <a:lnR>
                      <a:noFill/>
                    </a:lnR>
                    <a:lnT>
                      <a:noFill/>
                    </a:lnT>
                    <a:lnB>
                      <a:noFill/>
                    </a:lnB>
                  </a:tcPr>
                </a:tc>
                <a:tc>
                  <a:txBody>
                    <a:bodyPr/>
                    <a:lstStyle/>
                    <a:p>
                      <a:pPr algn="r">
                        <a:spcAft>
                          <a:spcPts val="0"/>
                        </a:spcAft>
                      </a:pPr>
                      <a:r>
                        <a:rPr lang="es-EC" sz="2000" b="1">
                          <a:solidFill>
                            <a:schemeClr val="bg2">
                              <a:lumMod val="25000"/>
                            </a:schemeClr>
                          </a:solidFill>
                          <a:latin typeface="+mn-lt"/>
                          <a:ea typeface="Times New Roman"/>
                        </a:rPr>
                        <a:t>40,00</a:t>
                      </a:r>
                    </a:p>
                  </a:txBody>
                  <a:tcPr marL="68580" marR="68580" marT="0" marB="0">
                    <a:lnL>
                      <a:noFill/>
                    </a:lnL>
                    <a:lnR>
                      <a:noFill/>
                    </a:lnR>
                    <a:lnT>
                      <a:noFill/>
                    </a:lnT>
                    <a:lnB>
                      <a:noFill/>
                    </a:lnB>
                  </a:tcPr>
                </a:tc>
              </a:tr>
              <a:tr h="394000">
                <a:tc>
                  <a:txBody>
                    <a:bodyPr/>
                    <a:lstStyle/>
                    <a:p>
                      <a:pPr algn="r">
                        <a:spcAft>
                          <a:spcPts val="0"/>
                        </a:spcAft>
                      </a:pPr>
                      <a:r>
                        <a:rPr lang="es-EC" sz="2000" b="1">
                          <a:solidFill>
                            <a:schemeClr val="bg2">
                              <a:lumMod val="25000"/>
                            </a:schemeClr>
                          </a:solidFill>
                          <a:latin typeface="+mn-lt"/>
                          <a:ea typeface="Times New Roman"/>
                        </a:rPr>
                        <a:t>5</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2000" b="1">
                          <a:solidFill>
                            <a:schemeClr val="bg2">
                              <a:lumMod val="25000"/>
                            </a:schemeClr>
                          </a:solidFill>
                          <a:latin typeface="+mn-lt"/>
                          <a:ea typeface="Times New Roman"/>
                        </a:rPr>
                        <a:t>MOTOR ELÉCTRICO 5HP</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s-EC" sz="2000" b="1">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2000" b="1" dirty="0">
                          <a:solidFill>
                            <a:schemeClr val="bg2">
                              <a:lumMod val="25000"/>
                            </a:schemeClr>
                          </a:solidFill>
                          <a:latin typeface="+mn-lt"/>
                          <a:ea typeface="Times New Roman"/>
                        </a:rPr>
                        <a:t>UN</a:t>
                      </a:r>
                    </a:p>
                  </a:txBody>
                  <a:tcPr marL="68580" marR="68580" marT="0" marB="0">
                    <a:lnL>
                      <a:noFill/>
                    </a:lnL>
                    <a:lnR>
                      <a:noFill/>
                    </a:lnR>
                    <a:lnT>
                      <a:noFill/>
                    </a:lnT>
                    <a:lnB>
                      <a:noFill/>
                    </a:lnB>
                  </a:tcPr>
                </a:tc>
                <a:tc>
                  <a:txBody>
                    <a:bodyPr/>
                    <a:lstStyle/>
                    <a:p>
                      <a:pPr algn="r">
                        <a:spcAft>
                          <a:spcPts val="0"/>
                        </a:spcAft>
                      </a:pPr>
                      <a:r>
                        <a:rPr lang="es-EC" sz="2000" b="1">
                          <a:solidFill>
                            <a:schemeClr val="bg2">
                              <a:lumMod val="25000"/>
                            </a:schemeClr>
                          </a:solidFill>
                          <a:latin typeface="+mn-lt"/>
                          <a:ea typeface="Times New Roman"/>
                        </a:rPr>
                        <a:t>190,00</a:t>
                      </a:r>
                    </a:p>
                  </a:txBody>
                  <a:tcPr marL="68580" marR="68580" marT="0" marB="0">
                    <a:lnL>
                      <a:noFill/>
                    </a:lnL>
                    <a:lnR>
                      <a:noFill/>
                    </a:lnR>
                    <a:lnT>
                      <a:noFill/>
                    </a:lnT>
                    <a:lnB>
                      <a:noFill/>
                    </a:lnB>
                  </a:tcPr>
                </a:tc>
                <a:tc>
                  <a:txBody>
                    <a:bodyPr/>
                    <a:lstStyle/>
                    <a:p>
                      <a:pPr algn="r">
                        <a:spcAft>
                          <a:spcPts val="0"/>
                        </a:spcAft>
                      </a:pPr>
                      <a:r>
                        <a:rPr lang="es-EC" sz="2000" b="1">
                          <a:solidFill>
                            <a:schemeClr val="bg2">
                              <a:lumMod val="25000"/>
                            </a:schemeClr>
                          </a:solidFill>
                          <a:latin typeface="+mn-lt"/>
                          <a:ea typeface="Times New Roman"/>
                        </a:rPr>
                        <a:t>190,00</a:t>
                      </a:r>
                    </a:p>
                  </a:txBody>
                  <a:tcPr marL="68580" marR="68580" marT="0" marB="0">
                    <a:lnL>
                      <a:noFill/>
                    </a:lnL>
                    <a:lnR>
                      <a:noFill/>
                    </a:lnR>
                    <a:lnT>
                      <a:noFill/>
                    </a:lnT>
                    <a:lnB>
                      <a:noFill/>
                    </a:lnB>
                  </a:tcPr>
                </a:tc>
              </a:tr>
              <a:tr h="394000">
                <a:tc>
                  <a:txBody>
                    <a:bodyPr/>
                    <a:lstStyle/>
                    <a:p>
                      <a:endParaRPr lang="es-EC" sz="2000" b="1">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2000" b="1">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2000" b="1">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2000" b="1">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2000" b="1"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2000" b="1">
                        <a:solidFill>
                          <a:schemeClr val="bg2">
                            <a:lumMod val="25000"/>
                          </a:schemeClr>
                        </a:solidFill>
                        <a:latin typeface="+mn-lt"/>
                      </a:endParaRPr>
                    </a:p>
                  </a:txBody>
                  <a:tcPr marL="68580" marR="68580" marT="0" marB="0">
                    <a:lnL>
                      <a:noFill/>
                    </a:lnL>
                    <a:lnR>
                      <a:noFill/>
                    </a:lnR>
                    <a:lnT>
                      <a:noFill/>
                    </a:lnT>
                    <a:lnB>
                      <a:noFill/>
                    </a:lnB>
                  </a:tcPr>
                </a:tc>
              </a:tr>
              <a:tr h="463529">
                <a:tc>
                  <a:txBody>
                    <a:bodyPr/>
                    <a:lstStyle/>
                    <a:p>
                      <a:endParaRPr lang="es-EC" sz="2000" b="1">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endParaRPr lang="es-EC" sz="2000" b="1">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endParaRPr lang="es-EC" sz="2000" b="1">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es-EC" sz="2000" b="1">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spcAft>
                          <a:spcPts val="0"/>
                        </a:spcAft>
                      </a:pPr>
                      <a:r>
                        <a:rPr lang="es-EC" sz="2000" b="1" dirty="0">
                          <a:solidFill>
                            <a:schemeClr val="bg2">
                              <a:lumMod val="25000"/>
                            </a:schemeClr>
                          </a:solidFill>
                          <a:latin typeface="+mn-lt"/>
                          <a:ea typeface="Times New Roman"/>
                        </a:rPr>
                        <a:t>Total     $</a:t>
                      </a: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r">
                        <a:spcAft>
                          <a:spcPts val="0"/>
                        </a:spcAft>
                      </a:pPr>
                      <a:r>
                        <a:rPr lang="es-EC" sz="2000" b="1" dirty="0">
                          <a:solidFill>
                            <a:schemeClr val="bg2">
                              <a:lumMod val="25000"/>
                            </a:schemeClr>
                          </a:solidFill>
                          <a:latin typeface="+mn-lt"/>
                          <a:ea typeface="Times New Roman"/>
                        </a:rPr>
                        <a:t>570,00</a:t>
                      </a: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5411" r="2939" b="4066"/>
          <a:stretch>
            <a:fillRect/>
          </a:stretch>
        </p:blipFill>
        <p:spPr bwMode="auto">
          <a:xfrm>
            <a:off x="3492500" y="5553075"/>
            <a:ext cx="1763713" cy="1304925"/>
          </a:xfrm>
          <a:prstGeom prst="rect">
            <a:avLst/>
          </a:prstGeom>
          <a:noFill/>
          <a:ln w="9525">
            <a:noFill/>
            <a:miter lim="800000"/>
            <a:headEnd/>
            <a:tailEnd/>
          </a:ln>
        </p:spPr>
      </p:pic>
      <p:pic>
        <p:nvPicPr>
          <p:cNvPr id="6" name="Picture 3" descr="F3"/>
          <p:cNvPicPr>
            <a:picLocks noChangeAspect="1" noChangeArrowheads="1"/>
          </p:cNvPicPr>
          <p:nvPr/>
        </p:nvPicPr>
        <p:blipFill>
          <a:blip r:embed="rId3" cstate="print"/>
          <a:srcRect l="7600" t="4666" r="2177" b="5487"/>
          <a:stretch>
            <a:fillRect/>
          </a:stretch>
        </p:blipFill>
        <p:spPr bwMode="auto">
          <a:xfrm>
            <a:off x="0" y="944563"/>
            <a:ext cx="6840538" cy="4860925"/>
          </a:xfrm>
          <a:prstGeom prst="rect">
            <a:avLst/>
          </a:prstGeom>
          <a:noFill/>
        </p:spPr>
      </p:pic>
      <p:sp>
        <p:nvSpPr>
          <p:cNvPr id="7" name="Text Box 7"/>
          <p:cNvSpPr txBox="1">
            <a:spLocks noChangeArrowheads="1"/>
          </p:cNvSpPr>
          <p:nvPr/>
        </p:nvSpPr>
        <p:spPr bwMode="auto">
          <a:xfrm>
            <a:off x="7127875" y="1331913"/>
            <a:ext cx="2016125" cy="4481512"/>
          </a:xfrm>
          <a:prstGeom prst="rect">
            <a:avLst/>
          </a:prstGeom>
          <a:noFill/>
          <a:ln w="9525">
            <a:noFill/>
            <a:miter lim="800000"/>
            <a:headEnd/>
            <a:tailEnd/>
          </a:ln>
          <a:effectLst/>
        </p:spPr>
        <p:txBody>
          <a:bodyPr>
            <a:spAutoFit/>
          </a:bodyPr>
          <a:lstStyle/>
          <a:p>
            <a:pPr marL="457200" indent="-457200" algn="l" eaLnBrk="1" hangingPunct="1">
              <a:spcBef>
                <a:spcPct val="80000"/>
              </a:spcBef>
              <a:spcAft>
                <a:spcPct val="20000"/>
              </a:spcAft>
              <a:tabLst>
                <a:tab pos="2060575" algn="l"/>
              </a:tabLst>
            </a:pPr>
            <a:r>
              <a:rPr lang="es-ES_tradnl" sz="1500" b="1" dirty="0">
                <a:latin typeface="Albertus Xb (WT)" pitchFamily="34" charset="-94"/>
              </a:rPr>
              <a:t>9)	Mezcla de los dos </a:t>
            </a:r>
            <a:r>
              <a:rPr lang="es-ES_tradnl" sz="1500" b="1" dirty="0" err="1">
                <a:latin typeface="Albertus Xb (WT)" pitchFamily="34" charset="-94"/>
              </a:rPr>
              <a:t>Slurrys</a:t>
            </a:r>
            <a:r>
              <a:rPr lang="es-ES_tradnl" sz="1500" b="1" dirty="0">
                <a:latin typeface="Albertus Xb (WT)" pitchFamily="34" charset="-94"/>
              </a:rPr>
              <a:t>.</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10)	Tamizado fino.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11)	Almacenado, agitación. Primer acondiciona-miento y maduración.</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12)	Ultimo tamizado.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13)	Almacenado, acondiciona-miento y maduración.</a:t>
            </a:r>
          </a:p>
        </p:txBody>
      </p:sp>
      <p:sp>
        <p:nvSpPr>
          <p:cNvPr id="8" name="AutoShape 11"/>
          <p:cNvSpPr>
            <a:spLocks noChangeArrowheads="1"/>
          </p:cNvSpPr>
          <p:nvPr/>
        </p:nvSpPr>
        <p:spPr bwMode="auto">
          <a:xfrm>
            <a:off x="287338"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sp>
        <p:nvSpPr>
          <p:cNvPr id="9" name="AutoShape 13"/>
          <p:cNvSpPr>
            <a:spLocks noChangeArrowheads="1"/>
          </p:cNvSpPr>
          <p:nvPr/>
        </p:nvSpPr>
        <p:spPr bwMode="auto">
          <a:xfrm>
            <a:off x="3490913"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pic>
        <p:nvPicPr>
          <p:cNvPr id="10" name="Picture 14" descr="PE-288-9"/>
          <p:cNvPicPr>
            <a:picLocks noChangeAspect="1" noChangeArrowheads="1"/>
          </p:cNvPicPr>
          <p:nvPr/>
        </p:nvPicPr>
        <p:blipFill>
          <a:blip r:embed="rId4" cstate="print"/>
          <a:srcRect l="15875" t="38849" r="29124" b="5566"/>
          <a:stretch>
            <a:fillRect/>
          </a:stretch>
        </p:blipFill>
        <p:spPr bwMode="auto">
          <a:xfrm>
            <a:off x="287338" y="5553075"/>
            <a:ext cx="1763712" cy="1304925"/>
          </a:xfrm>
          <a:prstGeom prst="rect">
            <a:avLst/>
          </a:prstGeom>
          <a:noFill/>
          <a:ln w="28575">
            <a:noFill/>
            <a:miter lim="800000"/>
            <a:headEnd/>
            <a:tailEnd/>
          </a:ln>
        </p:spPr>
      </p:pic>
      <p:sp>
        <p:nvSpPr>
          <p:cNvPr id="12"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214290"/>
            <a:ext cx="8715436" cy="6357982"/>
          </a:xfrm>
        </p:spPr>
        <p:txBody>
          <a:bodyPr/>
          <a:lstStyle/>
          <a:p>
            <a:pPr algn="ctr">
              <a:buNone/>
            </a:pPr>
            <a:r>
              <a:rPr lang="es-ES" b="1" dirty="0" smtClean="0"/>
              <a:t>   </a:t>
            </a:r>
            <a:r>
              <a:rPr lang="es-ES" sz="5000" b="1" dirty="0" smtClean="0">
                <a:solidFill>
                  <a:schemeClr val="accent2">
                    <a:lumMod val="75000"/>
                  </a:schemeClr>
                </a:solidFill>
                <a:latin typeface="+mj-lt"/>
              </a:rPr>
              <a:t>Costo </a:t>
            </a:r>
            <a:r>
              <a:rPr lang="es-ES" sz="5000" b="1" dirty="0">
                <a:solidFill>
                  <a:schemeClr val="accent2">
                    <a:lumMod val="75000"/>
                  </a:schemeClr>
                </a:solidFill>
                <a:latin typeface="+mj-lt"/>
              </a:rPr>
              <a:t>T</a:t>
            </a:r>
            <a:r>
              <a:rPr lang="es-ES" sz="5000" b="1" dirty="0" smtClean="0">
                <a:solidFill>
                  <a:schemeClr val="accent2">
                    <a:lumMod val="75000"/>
                  </a:schemeClr>
                </a:solidFill>
                <a:latin typeface="+mj-lt"/>
              </a:rPr>
              <a:t>otal </a:t>
            </a:r>
            <a:r>
              <a:rPr lang="es-ES" sz="5000" b="1" dirty="0">
                <a:solidFill>
                  <a:schemeClr val="accent2">
                    <a:lumMod val="75000"/>
                  </a:schemeClr>
                </a:solidFill>
                <a:latin typeface="+mj-lt"/>
              </a:rPr>
              <a:t>de </a:t>
            </a:r>
            <a:r>
              <a:rPr lang="es-ES" sz="5000" b="1" dirty="0" smtClean="0">
                <a:solidFill>
                  <a:schemeClr val="accent2">
                    <a:lumMod val="75000"/>
                  </a:schemeClr>
                </a:solidFill>
                <a:latin typeface="+mj-lt"/>
              </a:rPr>
              <a:t>Materiales</a:t>
            </a:r>
          </a:p>
          <a:p>
            <a:pPr>
              <a:buNone/>
            </a:pPr>
            <a:endParaRPr lang="es-ES" b="1" dirty="0"/>
          </a:p>
          <a:p>
            <a:pPr>
              <a:buNone/>
            </a:pPr>
            <a:endParaRPr lang="es-EC" dirty="0"/>
          </a:p>
        </p:txBody>
      </p:sp>
      <p:graphicFrame>
        <p:nvGraphicFramePr>
          <p:cNvPr id="7" name="6 Tabla"/>
          <p:cNvGraphicFramePr>
            <a:graphicFrameLocks noGrp="1"/>
          </p:cNvGraphicFramePr>
          <p:nvPr/>
        </p:nvGraphicFramePr>
        <p:xfrm>
          <a:off x="214281" y="1285860"/>
          <a:ext cx="8572562" cy="5357851"/>
        </p:xfrm>
        <a:graphic>
          <a:graphicData uri="http://schemas.openxmlformats.org/drawingml/2006/table">
            <a:tbl>
              <a:tblPr/>
              <a:tblGrid>
                <a:gridCol w="649403"/>
                <a:gridCol w="3913941"/>
                <a:gridCol w="755630"/>
                <a:gridCol w="941799"/>
                <a:gridCol w="1291141"/>
                <a:gridCol w="1020648"/>
              </a:tblGrid>
              <a:tr h="829359">
                <a:tc>
                  <a:txBody>
                    <a:bodyPr/>
                    <a:lstStyle/>
                    <a:p>
                      <a:pPr algn="ctr">
                        <a:spcAft>
                          <a:spcPts val="0"/>
                        </a:spcAft>
                      </a:pPr>
                      <a:r>
                        <a:rPr lang="es-EC" sz="1800" b="1" i="1" dirty="0" err="1">
                          <a:solidFill>
                            <a:schemeClr val="bg2">
                              <a:lumMod val="25000"/>
                            </a:schemeClr>
                          </a:solidFill>
                          <a:latin typeface="+mn-lt"/>
                          <a:ea typeface="Times New Roman"/>
                        </a:rPr>
                        <a:t>Item</a:t>
                      </a:r>
                      <a:endParaRPr lang="es-EC" sz="1800" dirty="0">
                        <a:solidFill>
                          <a:schemeClr val="bg2">
                            <a:lumMod val="25000"/>
                          </a:schemeClr>
                        </a:solidFill>
                        <a:latin typeface="+mn-lt"/>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dirty="0">
                          <a:solidFill>
                            <a:schemeClr val="bg2">
                              <a:lumMod val="25000"/>
                            </a:schemeClr>
                          </a:solidFill>
                          <a:latin typeface="+mn-lt"/>
                          <a:ea typeface="Times New Roman"/>
                        </a:rPr>
                        <a:t>Descripción</a:t>
                      </a:r>
                      <a:endParaRPr lang="es-EC" sz="1800" dirty="0">
                        <a:solidFill>
                          <a:schemeClr val="bg2">
                            <a:lumMod val="25000"/>
                          </a:schemeClr>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dirty="0" err="1">
                          <a:solidFill>
                            <a:schemeClr val="bg2">
                              <a:lumMod val="25000"/>
                            </a:schemeClr>
                          </a:solidFill>
                          <a:latin typeface="+mn-lt"/>
                          <a:ea typeface="Times New Roman"/>
                        </a:rPr>
                        <a:t>Cant</a:t>
                      </a:r>
                      <a:r>
                        <a:rPr lang="es-EC" sz="1800" b="1" i="1" dirty="0">
                          <a:solidFill>
                            <a:schemeClr val="bg2">
                              <a:lumMod val="25000"/>
                            </a:schemeClr>
                          </a:solidFill>
                          <a:latin typeface="+mn-lt"/>
                          <a:ea typeface="Times New Roman"/>
                        </a:rPr>
                        <a:t>.</a:t>
                      </a:r>
                      <a:endParaRPr lang="es-EC" sz="1800" dirty="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Unid.</a:t>
                      </a:r>
                      <a:endParaRPr lang="es-EC" sz="180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P.Unitario</a:t>
                      </a:r>
                      <a:endParaRPr lang="es-EC" sz="180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P. Neto</a:t>
                      </a:r>
                      <a:endParaRPr lang="es-EC" sz="180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378">
                <a:tc>
                  <a:txBody>
                    <a:bodyPr/>
                    <a:lstStyle/>
                    <a:p>
                      <a:pPr algn="r">
                        <a:spcAft>
                          <a:spcPts val="0"/>
                        </a:spcAft>
                      </a:pPr>
                      <a:r>
                        <a:rPr lang="es-EC" sz="1800">
                          <a:solidFill>
                            <a:schemeClr val="bg2">
                              <a:lumMod val="25000"/>
                            </a:schemeClr>
                          </a:solidFill>
                          <a:latin typeface="+mn-lt"/>
                          <a:ea typeface="Times New Roman"/>
                        </a:rPr>
                        <a:t>1</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s-EC" sz="1800" dirty="0">
                          <a:solidFill>
                            <a:schemeClr val="bg2">
                              <a:lumMod val="25000"/>
                            </a:schemeClr>
                          </a:solidFill>
                          <a:latin typeface="+mn-lt"/>
                          <a:ea typeface="Times New Roman"/>
                        </a:rPr>
                        <a:t>Materiales reutilizados</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dirty="0">
                          <a:solidFill>
                            <a:schemeClr val="bg2">
                              <a:lumMod val="25000"/>
                            </a:schemeClr>
                          </a:solidFill>
                          <a:latin typeface="+mn-lt"/>
                          <a:ea typeface="Times New Roman"/>
                        </a:rPr>
                        <a: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800" dirty="0">
                          <a:solidFill>
                            <a:schemeClr val="bg2">
                              <a:lumMod val="25000"/>
                            </a:schemeClr>
                          </a:solidFill>
                          <a:latin typeface="+mn-lt"/>
                          <a:ea typeface="Times New Roman"/>
                        </a:rPr>
                        <a:t>GLB</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a:solidFill>
                            <a:schemeClr val="bg2">
                              <a:lumMod val="25000"/>
                            </a:schemeClr>
                          </a:solidFill>
                          <a:latin typeface="+mn-lt"/>
                          <a:ea typeface="Times New Roman"/>
                        </a:rPr>
                        <a:t>570,00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a:solidFill>
                            <a:schemeClr val="bg2">
                              <a:lumMod val="25000"/>
                            </a:schemeClr>
                          </a:solidFill>
                          <a:latin typeface="+mn-lt"/>
                          <a:ea typeface="Times New Roman"/>
                        </a:rPr>
                        <a:t>570,00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452378">
                <a:tc>
                  <a:txBody>
                    <a:bodyPr/>
                    <a:lstStyle/>
                    <a:p>
                      <a:pPr algn="r">
                        <a:spcAft>
                          <a:spcPts val="0"/>
                        </a:spcAft>
                      </a:pPr>
                      <a:r>
                        <a:rPr lang="es-EC" sz="1800">
                          <a:solidFill>
                            <a:schemeClr val="bg2">
                              <a:lumMod val="25000"/>
                            </a:schemeClr>
                          </a:solidFill>
                          <a:latin typeface="+mn-lt"/>
                          <a:ea typeface="Times New Roman"/>
                        </a:rPr>
                        <a:t>2</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dirty="0">
                          <a:solidFill>
                            <a:schemeClr val="bg2">
                              <a:lumMod val="25000"/>
                            </a:schemeClr>
                          </a:solidFill>
                          <a:latin typeface="+mn-lt"/>
                          <a:ea typeface="Times New Roman"/>
                        </a:rPr>
                        <a:t>Estructura y tambor</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759,,41</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759,41</a:t>
                      </a:r>
                    </a:p>
                  </a:txBody>
                  <a:tcPr marL="68580" marR="68580" marT="0" marB="0">
                    <a:lnL>
                      <a:noFill/>
                    </a:lnL>
                    <a:lnR>
                      <a:noFill/>
                    </a:lnR>
                    <a:lnT>
                      <a:noFill/>
                    </a:lnT>
                    <a:lnB>
                      <a:noFill/>
                    </a:lnB>
                  </a:tcPr>
                </a:tc>
              </a:tr>
              <a:tr h="452378">
                <a:tc>
                  <a:txBody>
                    <a:bodyPr/>
                    <a:lstStyle/>
                    <a:p>
                      <a:pPr algn="r">
                        <a:spcAft>
                          <a:spcPts val="0"/>
                        </a:spcAft>
                      </a:pPr>
                      <a:r>
                        <a:rPr lang="es-EC" sz="1800">
                          <a:solidFill>
                            <a:schemeClr val="bg2">
                              <a:lumMod val="25000"/>
                            </a:schemeClr>
                          </a:solidFill>
                          <a:latin typeface="+mn-lt"/>
                          <a:ea typeface="Times New Roman"/>
                        </a:rPr>
                        <a:t>3</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a:solidFill>
                            <a:schemeClr val="bg2">
                              <a:lumMod val="25000"/>
                            </a:schemeClr>
                          </a:solidFill>
                          <a:latin typeface="+mn-lt"/>
                          <a:ea typeface="Times New Roman"/>
                        </a:rPr>
                        <a:t>Sistema de transmisión y base</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502,48</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502,48</a:t>
                      </a:r>
                    </a:p>
                  </a:txBody>
                  <a:tcPr marL="68580" marR="68580" marT="0" marB="0">
                    <a:lnL>
                      <a:noFill/>
                    </a:lnL>
                    <a:lnR>
                      <a:noFill/>
                    </a:lnR>
                    <a:lnT>
                      <a:noFill/>
                    </a:lnT>
                    <a:lnB>
                      <a:noFill/>
                    </a:lnB>
                  </a:tcPr>
                </a:tc>
              </a:tr>
              <a:tr h="452378">
                <a:tc>
                  <a:txBody>
                    <a:bodyPr/>
                    <a:lstStyle/>
                    <a:p>
                      <a:pPr algn="r">
                        <a:spcAft>
                          <a:spcPts val="0"/>
                        </a:spcAft>
                      </a:pPr>
                      <a:r>
                        <a:rPr lang="es-EC" sz="1800">
                          <a:solidFill>
                            <a:schemeClr val="bg2">
                              <a:lumMod val="25000"/>
                            </a:schemeClr>
                          </a:solidFill>
                          <a:latin typeface="+mn-lt"/>
                          <a:ea typeface="Times New Roman"/>
                        </a:rPr>
                        <a:t>4</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a:solidFill>
                            <a:schemeClr val="bg2">
                              <a:lumMod val="25000"/>
                            </a:schemeClr>
                          </a:solidFill>
                          <a:latin typeface="+mn-lt"/>
                          <a:ea typeface="Times New Roman"/>
                        </a:rPr>
                        <a:t>Sistema eléctrico y de control</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975,86</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975,86</a:t>
                      </a:r>
                    </a:p>
                  </a:txBody>
                  <a:tcPr marL="68580" marR="68580" marT="0" marB="0">
                    <a:lnL>
                      <a:noFill/>
                    </a:lnL>
                    <a:lnR>
                      <a:noFill/>
                    </a:lnR>
                    <a:lnT>
                      <a:noFill/>
                    </a:lnT>
                    <a:lnB>
                      <a:noFill/>
                    </a:lnB>
                  </a:tcPr>
                </a:tc>
              </a:tr>
              <a:tr h="452378">
                <a:tc>
                  <a:txBody>
                    <a:bodyPr/>
                    <a:lstStyle/>
                    <a:p>
                      <a:pPr algn="r">
                        <a:spcAft>
                          <a:spcPts val="0"/>
                        </a:spcAft>
                      </a:pPr>
                      <a:r>
                        <a:rPr lang="es-EC" sz="1800">
                          <a:solidFill>
                            <a:schemeClr val="bg2">
                              <a:lumMod val="25000"/>
                            </a:schemeClr>
                          </a:solidFill>
                          <a:latin typeface="+mn-lt"/>
                          <a:ea typeface="Times New Roman"/>
                        </a:rPr>
                        <a:t>5</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a:solidFill>
                            <a:schemeClr val="bg2">
                              <a:lumMod val="25000"/>
                            </a:schemeClr>
                          </a:solidFill>
                          <a:latin typeface="+mn-lt"/>
                          <a:ea typeface="Times New Roman"/>
                        </a:rPr>
                        <a:t>Cercos de malla</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438,61</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438,61</a:t>
                      </a:r>
                    </a:p>
                  </a:txBody>
                  <a:tcPr marL="68580" marR="68580" marT="0" marB="0">
                    <a:lnL>
                      <a:noFill/>
                    </a:lnL>
                    <a:lnR>
                      <a:noFill/>
                    </a:lnR>
                    <a:lnT>
                      <a:noFill/>
                    </a:lnT>
                    <a:lnB>
                      <a:noFill/>
                    </a:lnB>
                  </a:tcPr>
                </a:tc>
              </a:tr>
              <a:tr h="452378">
                <a:tc>
                  <a:txBody>
                    <a:bodyPr/>
                    <a:lstStyle/>
                    <a:p>
                      <a:pPr algn="r">
                        <a:spcAft>
                          <a:spcPts val="0"/>
                        </a:spcAft>
                      </a:pPr>
                      <a:r>
                        <a:rPr lang="es-EC" sz="1800">
                          <a:solidFill>
                            <a:schemeClr val="bg2">
                              <a:lumMod val="25000"/>
                            </a:schemeClr>
                          </a:solidFill>
                          <a:latin typeface="+mn-lt"/>
                          <a:ea typeface="Times New Roman"/>
                        </a:rPr>
                        <a:t>6</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a:solidFill>
                            <a:schemeClr val="bg2">
                              <a:lumMod val="25000"/>
                            </a:schemeClr>
                          </a:solidFill>
                          <a:latin typeface="+mn-lt"/>
                          <a:ea typeface="Times New Roman"/>
                        </a:rPr>
                        <a:t>Tubería ingreso/salida pasta</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412,92</a:t>
                      </a:r>
                    </a:p>
                  </a:txBody>
                  <a:tcPr marL="68580" marR="68580" marT="0" marB="0">
                    <a:lnL>
                      <a:noFill/>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412,92</a:t>
                      </a:r>
                    </a:p>
                  </a:txBody>
                  <a:tcPr marL="68580" marR="68580" marT="0" marB="0">
                    <a:lnL>
                      <a:noFill/>
                    </a:lnL>
                    <a:lnR>
                      <a:noFill/>
                    </a:lnR>
                    <a:lnT>
                      <a:noFill/>
                    </a:lnT>
                    <a:lnB>
                      <a:noFill/>
                    </a:lnB>
                  </a:tcPr>
                </a:tc>
              </a:tr>
              <a:tr h="400543">
                <a:tc>
                  <a:txBody>
                    <a:bodyPr/>
                    <a:lstStyle/>
                    <a:p>
                      <a:endParaRPr lang="es-EC" sz="18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18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dirty="0">
                        <a:solidFill>
                          <a:schemeClr val="bg2">
                            <a:lumMod val="25000"/>
                          </a:schemeClr>
                        </a:solidFill>
                        <a:latin typeface="+mn-lt"/>
                      </a:endParaRPr>
                    </a:p>
                  </a:txBody>
                  <a:tcPr marL="68580" marR="68580" marT="0" marB="0">
                    <a:lnL>
                      <a:noFill/>
                    </a:lnL>
                    <a:lnR>
                      <a:noFill/>
                    </a:lnR>
                    <a:lnT>
                      <a:noFill/>
                    </a:lnT>
                    <a:lnB>
                      <a:noFill/>
                    </a:lnB>
                  </a:tcPr>
                </a:tc>
              </a:tr>
              <a:tr h="471227">
                <a:tc>
                  <a:txBody>
                    <a:bodyPr/>
                    <a:lstStyle/>
                    <a:p>
                      <a:endParaRPr lang="es-EC" sz="18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18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pPr>
                        <a:spcAft>
                          <a:spcPts val="0"/>
                        </a:spcAft>
                      </a:pPr>
                      <a:r>
                        <a:rPr lang="es-EC" sz="1800" b="1">
                          <a:solidFill>
                            <a:schemeClr val="bg2">
                              <a:lumMod val="25000"/>
                            </a:schemeClr>
                          </a:solidFill>
                          <a:latin typeface="+mn-lt"/>
                          <a:ea typeface="Times New Roman"/>
                        </a:rPr>
                        <a:t>Neto </a:t>
                      </a:r>
                      <a:endParaRPr lang="es-EC" sz="1800">
                        <a:solidFill>
                          <a:schemeClr val="bg2">
                            <a:lumMod val="25000"/>
                          </a:schemeClr>
                        </a:solidFill>
                        <a:latin typeface="+mn-lt"/>
                        <a:ea typeface="Times New Roman"/>
                      </a:endParaRPr>
                    </a:p>
                  </a:txBody>
                  <a:tcPr marL="68580" marR="68580" marT="0" marB="0">
                    <a:lnL>
                      <a:noFill/>
                    </a:lnL>
                    <a:lnR>
                      <a:noFill/>
                    </a:lnR>
                    <a:lnT>
                      <a:noFill/>
                    </a:lnT>
                    <a:lnB>
                      <a:noFill/>
                    </a:lnB>
                  </a:tcPr>
                </a:tc>
                <a:tc>
                  <a:txBody>
                    <a:bodyPr/>
                    <a:lstStyle/>
                    <a:p>
                      <a:pPr algn="r">
                        <a:spcAft>
                          <a:spcPts val="0"/>
                        </a:spcAft>
                      </a:pPr>
                      <a:r>
                        <a:rPr lang="es-EC" sz="1800" b="1" dirty="0">
                          <a:solidFill>
                            <a:schemeClr val="bg2">
                              <a:lumMod val="25000"/>
                            </a:schemeClr>
                          </a:solidFill>
                          <a:latin typeface="+mn-lt"/>
                          <a:ea typeface="Times New Roman"/>
                        </a:rPr>
                        <a:t>3659,28</a:t>
                      </a:r>
                      <a:endParaRPr lang="es-EC" sz="1800" dirty="0">
                        <a:solidFill>
                          <a:schemeClr val="bg2">
                            <a:lumMod val="25000"/>
                          </a:schemeClr>
                        </a:solidFill>
                        <a:latin typeface="+mn-lt"/>
                        <a:ea typeface="Times New Roman"/>
                      </a:endParaRPr>
                    </a:p>
                  </a:txBody>
                  <a:tcPr marL="68580" marR="68580" marT="0" marB="0">
                    <a:lnL>
                      <a:noFill/>
                    </a:lnL>
                    <a:lnR>
                      <a:noFill/>
                    </a:lnR>
                    <a:lnT>
                      <a:noFill/>
                    </a:lnT>
                    <a:lnB>
                      <a:noFill/>
                    </a:lnB>
                  </a:tcPr>
                </a:tc>
              </a:tr>
              <a:tr h="471227">
                <a:tc>
                  <a:txBody>
                    <a:bodyPr/>
                    <a:lstStyle/>
                    <a:p>
                      <a:endParaRPr lang="es-EC" sz="18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18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pPr>
                        <a:spcAft>
                          <a:spcPts val="0"/>
                        </a:spcAft>
                      </a:pPr>
                      <a:r>
                        <a:rPr lang="es-EC" sz="1800" b="1">
                          <a:solidFill>
                            <a:schemeClr val="bg2">
                              <a:lumMod val="25000"/>
                            </a:schemeClr>
                          </a:solidFill>
                          <a:latin typeface="+mn-lt"/>
                          <a:ea typeface="Times New Roman"/>
                        </a:rPr>
                        <a:t>IVA 12%</a:t>
                      </a:r>
                      <a:endParaRPr lang="es-EC" sz="1800">
                        <a:solidFill>
                          <a:schemeClr val="bg2">
                            <a:lumMod val="25000"/>
                          </a:schemeClr>
                        </a:solidFill>
                        <a:latin typeface="+mn-lt"/>
                        <a:ea typeface="Times New Roman"/>
                      </a:endParaRPr>
                    </a:p>
                  </a:txBody>
                  <a:tcPr marL="68580" marR="68580" marT="0" marB="0">
                    <a:lnL>
                      <a:noFill/>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439,11</a:t>
                      </a:r>
                    </a:p>
                  </a:txBody>
                  <a:tcPr marL="68580" marR="68580" marT="0" marB="0">
                    <a:lnL>
                      <a:noFill/>
                    </a:lnL>
                    <a:lnR>
                      <a:noFill/>
                    </a:lnR>
                    <a:lnT>
                      <a:noFill/>
                    </a:lnT>
                    <a:lnB>
                      <a:noFill/>
                    </a:lnB>
                  </a:tcPr>
                </a:tc>
              </a:tr>
              <a:tr h="471227">
                <a:tc>
                  <a:txBody>
                    <a:bodyPr/>
                    <a:lstStyle/>
                    <a:p>
                      <a:endParaRPr lang="es-EC" sz="18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endParaRPr lang="es-EC" sz="18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spcAft>
                          <a:spcPts val="0"/>
                        </a:spcAft>
                      </a:pPr>
                      <a:r>
                        <a:rPr lang="es-EC" sz="1800" b="1">
                          <a:solidFill>
                            <a:schemeClr val="bg2">
                              <a:lumMod val="25000"/>
                            </a:schemeClr>
                          </a:solidFill>
                          <a:latin typeface="+mn-lt"/>
                          <a:ea typeface="Times New Roman"/>
                        </a:rPr>
                        <a:t>Total 1 $</a:t>
                      </a:r>
                      <a:endParaRPr lang="es-EC" sz="1800">
                        <a:solidFill>
                          <a:schemeClr val="bg2">
                            <a:lumMod val="25000"/>
                          </a:schemeClr>
                        </a:solidFill>
                        <a:latin typeface="+mn-lt"/>
                        <a:ea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r">
                        <a:spcAft>
                          <a:spcPts val="0"/>
                        </a:spcAft>
                      </a:pPr>
                      <a:r>
                        <a:rPr lang="es-EC" sz="1800" b="1" dirty="0">
                          <a:solidFill>
                            <a:schemeClr val="bg2">
                              <a:lumMod val="25000"/>
                            </a:schemeClr>
                          </a:solidFill>
                          <a:latin typeface="+mn-lt"/>
                          <a:ea typeface="Times New Roman"/>
                        </a:rPr>
                        <a:t>4098,39</a:t>
                      </a:r>
                      <a:endParaRPr lang="es-EC" sz="1800" dirty="0">
                        <a:solidFill>
                          <a:schemeClr val="bg2">
                            <a:lumMod val="25000"/>
                          </a:schemeClr>
                        </a:solidFill>
                        <a:latin typeface="+mn-lt"/>
                        <a:ea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285728"/>
            <a:ext cx="8643998" cy="6215106"/>
          </a:xfrm>
        </p:spPr>
        <p:txBody>
          <a:bodyPr/>
          <a:lstStyle/>
          <a:p>
            <a:pPr algn="ctr">
              <a:buNone/>
            </a:pPr>
            <a:r>
              <a:rPr lang="es-ES" b="1" dirty="0" smtClean="0"/>
              <a:t>       </a:t>
            </a:r>
            <a:r>
              <a:rPr lang="es-ES" sz="3200" b="1" dirty="0" smtClean="0">
                <a:solidFill>
                  <a:schemeClr val="accent2">
                    <a:lumMod val="75000"/>
                  </a:schemeClr>
                </a:solidFill>
                <a:latin typeface="+mj-lt"/>
              </a:rPr>
              <a:t>Costo </a:t>
            </a:r>
            <a:r>
              <a:rPr lang="es-ES" sz="3200" b="1" dirty="0">
                <a:solidFill>
                  <a:schemeClr val="accent2">
                    <a:lumMod val="75000"/>
                  </a:schemeClr>
                </a:solidFill>
                <a:latin typeface="+mj-lt"/>
              </a:rPr>
              <a:t>S</a:t>
            </a:r>
            <a:r>
              <a:rPr lang="es-ES" sz="3200" b="1" dirty="0" smtClean="0">
                <a:solidFill>
                  <a:schemeClr val="accent2">
                    <a:lumMod val="75000"/>
                  </a:schemeClr>
                </a:solidFill>
                <a:latin typeface="+mj-lt"/>
              </a:rPr>
              <a:t>ervicios </a:t>
            </a:r>
            <a:r>
              <a:rPr lang="es-ES" sz="3200" b="1" dirty="0">
                <a:solidFill>
                  <a:schemeClr val="accent2">
                    <a:lumMod val="75000"/>
                  </a:schemeClr>
                </a:solidFill>
                <a:latin typeface="+mj-lt"/>
              </a:rPr>
              <a:t>E</a:t>
            </a:r>
            <a:r>
              <a:rPr lang="es-ES" sz="3200" b="1" dirty="0" smtClean="0">
                <a:solidFill>
                  <a:schemeClr val="accent2">
                    <a:lumMod val="75000"/>
                  </a:schemeClr>
                </a:solidFill>
                <a:latin typeface="+mj-lt"/>
              </a:rPr>
              <a:t>specializados Particulares</a:t>
            </a:r>
          </a:p>
          <a:p>
            <a:pPr>
              <a:buNone/>
            </a:pPr>
            <a:endParaRPr lang="es-ES" b="1" dirty="0"/>
          </a:p>
          <a:p>
            <a:pPr>
              <a:buNone/>
            </a:pPr>
            <a:endParaRPr lang="es-EC" dirty="0"/>
          </a:p>
        </p:txBody>
      </p:sp>
      <p:graphicFrame>
        <p:nvGraphicFramePr>
          <p:cNvPr id="6" name="5 Tabla"/>
          <p:cNvGraphicFramePr>
            <a:graphicFrameLocks noGrp="1"/>
          </p:cNvGraphicFramePr>
          <p:nvPr/>
        </p:nvGraphicFramePr>
        <p:xfrm>
          <a:off x="0" y="1214422"/>
          <a:ext cx="9144000" cy="5286410"/>
        </p:xfrm>
        <a:graphic>
          <a:graphicData uri="http://schemas.openxmlformats.org/drawingml/2006/table">
            <a:tbl>
              <a:tblPr/>
              <a:tblGrid>
                <a:gridCol w="647064"/>
                <a:gridCol w="4474886"/>
                <a:gridCol w="752907"/>
                <a:gridCol w="938405"/>
                <a:gridCol w="1286488"/>
                <a:gridCol w="1044250"/>
              </a:tblGrid>
              <a:tr h="754588">
                <a:tc>
                  <a:txBody>
                    <a:bodyPr/>
                    <a:lstStyle/>
                    <a:p>
                      <a:pPr algn="ctr">
                        <a:spcAft>
                          <a:spcPts val="0"/>
                        </a:spcAft>
                      </a:pPr>
                      <a:r>
                        <a:rPr lang="es-EC" sz="1800" b="1" i="1" dirty="0" err="1">
                          <a:solidFill>
                            <a:schemeClr val="bg2">
                              <a:lumMod val="25000"/>
                            </a:schemeClr>
                          </a:solidFill>
                          <a:latin typeface="+mn-lt"/>
                          <a:ea typeface="Times New Roman"/>
                        </a:rPr>
                        <a:t>Item</a:t>
                      </a:r>
                      <a:endParaRPr lang="es-EC" sz="1800" dirty="0">
                        <a:solidFill>
                          <a:schemeClr val="bg2">
                            <a:lumMod val="25000"/>
                          </a:schemeClr>
                        </a:solidFill>
                        <a:latin typeface="+mn-lt"/>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dirty="0">
                          <a:solidFill>
                            <a:schemeClr val="bg2">
                              <a:lumMod val="25000"/>
                            </a:schemeClr>
                          </a:solidFill>
                          <a:latin typeface="+mn-lt"/>
                          <a:ea typeface="Times New Roman"/>
                        </a:rPr>
                        <a:t>Descripción</a:t>
                      </a:r>
                      <a:endParaRPr lang="es-EC" sz="1800" dirty="0">
                        <a:solidFill>
                          <a:schemeClr val="bg2">
                            <a:lumMod val="25000"/>
                          </a:schemeClr>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Cant.</a:t>
                      </a:r>
                      <a:endParaRPr lang="es-EC" sz="180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Unid.</a:t>
                      </a:r>
                      <a:endParaRPr lang="es-EC" sz="180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P.Unitario</a:t>
                      </a:r>
                      <a:endParaRPr lang="es-EC" sz="180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P. Neto</a:t>
                      </a:r>
                      <a:endParaRPr lang="es-EC" sz="180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594">
                <a:tc>
                  <a:txBody>
                    <a:bodyPr/>
                    <a:lstStyle/>
                    <a:p>
                      <a:pPr algn="r">
                        <a:spcAft>
                          <a:spcPts val="0"/>
                        </a:spcAft>
                      </a:pPr>
                      <a:r>
                        <a:rPr lang="es-EC" sz="1800">
                          <a:solidFill>
                            <a:schemeClr val="bg2">
                              <a:lumMod val="25000"/>
                            </a:schemeClr>
                          </a:solidFill>
                          <a:latin typeface="+mn-lt"/>
                          <a:ea typeface="Times New Roman"/>
                        </a:rPr>
                        <a:t>1</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s-EC" sz="1800" dirty="0">
                          <a:solidFill>
                            <a:schemeClr val="bg2">
                              <a:lumMod val="25000"/>
                            </a:schemeClr>
                          </a:solidFill>
                          <a:latin typeface="+mn-lt"/>
                          <a:ea typeface="Times New Roman"/>
                        </a:rPr>
                        <a:t>Adecuación estructura y tambor</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a:solidFill>
                            <a:schemeClr val="bg2">
                              <a:lumMod val="25000"/>
                            </a:schemeClr>
                          </a:solidFill>
                          <a:latin typeface="+mn-lt"/>
                          <a:ea typeface="Times New Roman"/>
                        </a:rPr>
                        <a: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800">
                          <a:solidFill>
                            <a:schemeClr val="bg2">
                              <a:lumMod val="25000"/>
                            </a:schemeClr>
                          </a:solidFill>
                          <a:latin typeface="+mn-lt"/>
                          <a:ea typeface="Times New Roman"/>
                        </a:rPr>
                        <a:t>GLB</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a:solidFill>
                            <a:schemeClr val="bg2">
                              <a:lumMod val="25000"/>
                            </a:schemeClr>
                          </a:solidFill>
                          <a:latin typeface="+mn-lt"/>
                          <a:ea typeface="Times New Roman"/>
                        </a:rPr>
                        <a:t>1.162,00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a:solidFill>
                            <a:schemeClr val="bg2">
                              <a:lumMod val="25000"/>
                            </a:schemeClr>
                          </a:solidFill>
                          <a:latin typeface="+mn-lt"/>
                          <a:ea typeface="Times New Roman"/>
                        </a:rPr>
                        <a:t>1162,00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411594">
                <a:tc>
                  <a:txBody>
                    <a:bodyPr/>
                    <a:lstStyle/>
                    <a:p>
                      <a:pPr algn="r">
                        <a:spcAft>
                          <a:spcPts val="0"/>
                        </a:spcAft>
                      </a:pPr>
                      <a:r>
                        <a:rPr lang="es-EC" sz="1800">
                          <a:solidFill>
                            <a:schemeClr val="bg2">
                              <a:lumMod val="25000"/>
                            </a:schemeClr>
                          </a:solidFill>
                          <a:latin typeface="+mn-lt"/>
                          <a:ea typeface="Times New Roman"/>
                        </a:rPr>
                        <a:t>2</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dirty="0">
                          <a:solidFill>
                            <a:schemeClr val="bg2">
                              <a:lumMod val="25000"/>
                            </a:schemeClr>
                          </a:solidFill>
                          <a:latin typeface="+mn-lt"/>
                          <a:ea typeface="Times New Roman"/>
                        </a:rPr>
                        <a:t>Confección ruedas guías</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150,00</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150,00</a:t>
                      </a:r>
                    </a:p>
                  </a:txBody>
                  <a:tcPr marL="68580" marR="68580" marT="0" marB="0">
                    <a:lnL>
                      <a:noFill/>
                    </a:lnL>
                    <a:lnR>
                      <a:noFill/>
                    </a:lnR>
                    <a:lnT>
                      <a:noFill/>
                    </a:lnT>
                    <a:lnB>
                      <a:noFill/>
                    </a:lnB>
                  </a:tcPr>
                </a:tc>
              </a:tr>
              <a:tr h="411594">
                <a:tc>
                  <a:txBody>
                    <a:bodyPr/>
                    <a:lstStyle/>
                    <a:p>
                      <a:pPr algn="r">
                        <a:spcAft>
                          <a:spcPts val="0"/>
                        </a:spcAft>
                      </a:pPr>
                      <a:r>
                        <a:rPr lang="es-EC" sz="1800">
                          <a:solidFill>
                            <a:schemeClr val="bg2">
                              <a:lumMod val="25000"/>
                            </a:schemeClr>
                          </a:solidFill>
                          <a:latin typeface="+mn-lt"/>
                          <a:ea typeface="Times New Roman"/>
                        </a:rPr>
                        <a:t>3</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dirty="0">
                          <a:solidFill>
                            <a:schemeClr val="bg2">
                              <a:lumMod val="25000"/>
                            </a:schemeClr>
                          </a:solidFill>
                          <a:latin typeface="+mn-lt"/>
                          <a:ea typeface="Times New Roman"/>
                        </a:rPr>
                        <a:t>Confección cercos de malla</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260,00</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260,00</a:t>
                      </a:r>
                    </a:p>
                  </a:txBody>
                  <a:tcPr marL="68580" marR="68580" marT="0" marB="0">
                    <a:lnL>
                      <a:noFill/>
                    </a:lnL>
                    <a:lnR>
                      <a:noFill/>
                    </a:lnR>
                    <a:lnT>
                      <a:noFill/>
                    </a:lnT>
                    <a:lnB>
                      <a:noFill/>
                    </a:lnB>
                  </a:tcPr>
                </a:tc>
              </a:tr>
              <a:tr h="411594">
                <a:tc>
                  <a:txBody>
                    <a:bodyPr/>
                    <a:lstStyle/>
                    <a:p>
                      <a:pPr algn="r">
                        <a:spcAft>
                          <a:spcPts val="0"/>
                        </a:spcAft>
                      </a:pPr>
                      <a:r>
                        <a:rPr lang="es-EC" sz="1800">
                          <a:solidFill>
                            <a:schemeClr val="bg2">
                              <a:lumMod val="25000"/>
                            </a:schemeClr>
                          </a:solidFill>
                          <a:latin typeface="+mn-lt"/>
                          <a:ea typeface="Times New Roman"/>
                        </a:rPr>
                        <a:t>4</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a:solidFill>
                            <a:schemeClr val="bg2">
                              <a:lumMod val="25000"/>
                            </a:schemeClr>
                          </a:solidFill>
                          <a:latin typeface="+mn-lt"/>
                          <a:ea typeface="Times New Roman"/>
                        </a:rPr>
                        <a:t>Encamizado balanceo piñón</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70,00</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70,00</a:t>
                      </a:r>
                    </a:p>
                  </a:txBody>
                  <a:tcPr marL="68580" marR="68580" marT="0" marB="0">
                    <a:lnL>
                      <a:noFill/>
                    </a:lnL>
                    <a:lnR>
                      <a:noFill/>
                    </a:lnR>
                    <a:lnT>
                      <a:noFill/>
                    </a:lnT>
                    <a:lnB>
                      <a:noFill/>
                    </a:lnB>
                  </a:tcPr>
                </a:tc>
              </a:tr>
              <a:tr h="411594">
                <a:tc>
                  <a:txBody>
                    <a:bodyPr/>
                    <a:lstStyle/>
                    <a:p>
                      <a:pPr algn="r">
                        <a:spcAft>
                          <a:spcPts val="0"/>
                        </a:spcAft>
                      </a:pPr>
                      <a:r>
                        <a:rPr lang="es-EC" sz="1800">
                          <a:solidFill>
                            <a:schemeClr val="bg2">
                              <a:lumMod val="25000"/>
                            </a:schemeClr>
                          </a:solidFill>
                          <a:latin typeface="+mn-lt"/>
                          <a:ea typeface="Times New Roman"/>
                        </a:rPr>
                        <a:t>5</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a:solidFill>
                            <a:schemeClr val="bg2">
                              <a:lumMod val="25000"/>
                            </a:schemeClr>
                          </a:solidFill>
                          <a:latin typeface="+mn-lt"/>
                          <a:ea typeface="Times New Roman"/>
                        </a:rPr>
                        <a:t>Montaje tubería ingreso salida pasta</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127,00</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127,00</a:t>
                      </a:r>
                    </a:p>
                  </a:txBody>
                  <a:tcPr marL="68580" marR="68580" marT="0" marB="0">
                    <a:lnL>
                      <a:noFill/>
                    </a:lnL>
                    <a:lnR>
                      <a:noFill/>
                    </a:lnR>
                    <a:lnT>
                      <a:noFill/>
                    </a:lnT>
                    <a:lnB>
                      <a:noFill/>
                    </a:lnB>
                  </a:tcPr>
                </a:tc>
              </a:tr>
              <a:tr h="411594">
                <a:tc>
                  <a:txBody>
                    <a:bodyPr/>
                    <a:lstStyle/>
                    <a:p>
                      <a:pPr algn="r">
                        <a:spcAft>
                          <a:spcPts val="0"/>
                        </a:spcAft>
                      </a:pPr>
                      <a:r>
                        <a:rPr lang="es-EC" sz="1800">
                          <a:solidFill>
                            <a:schemeClr val="bg2">
                              <a:lumMod val="25000"/>
                            </a:schemeClr>
                          </a:solidFill>
                          <a:latin typeface="+mn-lt"/>
                          <a:ea typeface="Times New Roman"/>
                        </a:rPr>
                        <a:t>6</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a:solidFill>
                            <a:schemeClr val="bg2">
                              <a:lumMod val="25000"/>
                            </a:schemeClr>
                          </a:solidFill>
                          <a:latin typeface="+mn-lt"/>
                          <a:ea typeface="Times New Roman"/>
                        </a:rPr>
                        <a:t>Reencauche de ruedas guía</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12</a:t>
                      </a:r>
                    </a:p>
                  </a:txBody>
                  <a:tcPr marL="68580" marR="68580" marT="0" marB="0">
                    <a:lnL>
                      <a:noFill/>
                    </a:lnL>
                    <a:lnR>
                      <a:noFill/>
                    </a:lnR>
                    <a:lnT>
                      <a:noFill/>
                    </a:lnT>
                    <a:lnB>
                      <a:noFill/>
                    </a:lnB>
                  </a:tcPr>
                </a:tc>
                <a:tc>
                  <a:txBody>
                    <a:bodyPr/>
                    <a:lstStyle/>
                    <a:p>
                      <a:pPr algn="ctr">
                        <a:spcAft>
                          <a:spcPts val="0"/>
                        </a:spcAft>
                      </a:pPr>
                      <a:r>
                        <a:rPr lang="es-EC" sz="1800" dirty="0">
                          <a:solidFill>
                            <a:schemeClr val="bg2">
                              <a:lumMod val="25000"/>
                            </a:schemeClr>
                          </a:solidFill>
                          <a:latin typeface="+mn-lt"/>
                          <a:ea typeface="Times New Roman"/>
                        </a:rPr>
                        <a:t>UN </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18,00</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216,00</a:t>
                      </a:r>
                    </a:p>
                  </a:txBody>
                  <a:tcPr marL="68580" marR="68580" marT="0" marB="0">
                    <a:lnL>
                      <a:noFill/>
                    </a:lnL>
                    <a:lnR>
                      <a:noFill/>
                    </a:lnR>
                    <a:lnT>
                      <a:noFill/>
                    </a:lnT>
                    <a:lnB>
                      <a:noFill/>
                    </a:lnB>
                  </a:tcPr>
                </a:tc>
              </a:tr>
              <a:tr h="411594">
                <a:tc>
                  <a:txBody>
                    <a:bodyPr/>
                    <a:lstStyle/>
                    <a:p>
                      <a:pPr algn="r">
                        <a:spcAft>
                          <a:spcPts val="0"/>
                        </a:spcAft>
                      </a:pPr>
                      <a:r>
                        <a:rPr lang="es-EC" sz="1800">
                          <a:solidFill>
                            <a:schemeClr val="bg2">
                              <a:lumMod val="25000"/>
                            </a:schemeClr>
                          </a:solidFill>
                          <a:latin typeface="+mn-lt"/>
                          <a:ea typeface="Times New Roman"/>
                        </a:rPr>
                        <a:t>7</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a:solidFill>
                            <a:schemeClr val="bg2">
                              <a:lumMod val="25000"/>
                            </a:schemeClr>
                          </a:solidFill>
                          <a:latin typeface="+mn-lt"/>
                          <a:ea typeface="Times New Roman"/>
                        </a:rPr>
                        <a:t>Instalación sistema eléctrico</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50,00</a:t>
                      </a: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50,00</a:t>
                      </a:r>
                    </a:p>
                  </a:txBody>
                  <a:tcPr marL="68580" marR="68580" marT="0" marB="0">
                    <a:lnL>
                      <a:noFill/>
                    </a:lnL>
                    <a:lnR>
                      <a:noFill/>
                    </a:lnR>
                    <a:lnT>
                      <a:noFill/>
                    </a:lnT>
                    <a:lnB>
                      <a:noFill/>
                    </a:lnB>
                  </a:tcPr>
                </a:tc>
              </a:tr>
              <a:tr h="364432">
                <a:tc>
                  <a:txBody>
                    <a:bodyPr/>
                    <a:lstStyle/>
                    <a:p>
                      <a:endParaRPr lang="es-EC" sz="18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18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r>
              <a:tr h="428744">
                <a:tc>
                  <a:txBody>
                    <a:bodyPr/>
                    <a:lstStyle/>
                    <a:p>
                      <a:endParaRPr lang="es-EC" sz="18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18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pPr>
                        <a:spcAft>
                          <a:spcPts val="0"/>
                        </a:spcAft>
                      </a:pPr>
                      <a:r>
                        <a:rPr lang="es-EC" sz="1800" b="1" dirty="0">
                          <a:solidFill>
                            <a:schemeClr val="bg2">
                              <a:lumMod val="25000"/>
                            </a:schemeClr>
                          </a:solidFill>
                          <a:latin typeface="+mn-lt"/>
                          <a:ea typeface="Times New Roman"/>
                        </a:rPr>
                        <a:t>Neto</a:t>
                      </a:r>
                      <a:endParaRPr lang="es-EC" sz="1800" dirty="0">
                        <a:solidFill>
                          <a:schemeClr val="bg2">
                            <a:lumMod val="25000"/>
                          </a:schemeClr>
                        </a:solidFill>
                        <a:latin typeface="+mn-lt"/>
                        <a:ea typeface="Times New Roman"/>
                      </a:endParaRPr>
                    </a:p>
                  </a:txBody>
                  <a:tcPr marL="68580" marR="68580" marT="0" marB="0">
                    <a:lnL>
                      <a:noFill/>
                    </a:lnL>
                    <a:lnR>
                      <a:noFill/>
                    </a:lnR>
                    <a:lnT>
                      <a:noFill/>
                    </a:lnT>
                    <a:lnB>
                      <a:noFill/>
                    </a:lnB>
                  </a:tcPr>
                </a:tc>
                <a:tc>
                  <a:txBody>
                    <a:bodyPr/>
                    <a:lstStyle/>
                    <a:p>
                      <a:pPr algn="r">
                        <a:spcAft>
                          <a:spcPts val="0"/>
                        </a:spcAft>
                      </a:pPr>
                      <a:r>
                        <a:rPr lang="es-EC" sz="1800" b="1">
                          <a:solidFill>
                            <a:schemeClr val="bg2">
                              <a:lumMod val="25000"/>
                            </a:schemeClr>
                          </a:solidFill>
                          <a:latin typeface="+mn-lt"/>
                          <a:ea typeface="Times New Roman"/>
                        </a:rPr>
                        <a:t>2035,00</a:t>
                      </a:r>
                      <a:endParaRPr lang="es-EC" sz="1800">
                        <a:solidFill>
                          <a:schemeClr val="bg2">
                            <a:lumMod val="25000"/>
                          </a:schemeClr>
                        </a:solidFill>
                        <a:latin typeface="+mn-lt"/>
                        <a:ea typeface="Times New Roman"/>
                      </a:endParaRPr>
                    </a:p>
                  </a:txBody>
                  <a:tcPr marL="68580" marR="68580" marT="0" marB="0">
                    <a:lnL>
                      <a:noFill/>
                    </a:lnL>
                    <a:lnR>
                      <a:noFill/>
                    </a:lnR>
                    <a:lnT>
                      <a:noFill/>
                    </a:lnT>
                    <a:lnB>
                      <a:noFill/>
                    </a:lnB>
                  </a:tcPr>
                </a:tc>
              </a:tr>
              <a:tr h="428744">
                <a:tc>
                  <a:txBody>
                    <a:bodyPr/>
                    <a:lstStyle/>
                    <a:p>
                      <a:endParaRPr lang="es-EC" sz="18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18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a:noFill/>
                    </a:lnB>
                  </a:tcPr>
                </a:tc>
                <a:tc>
                  <a:txBody>
                    <a:bodyPr/>
                    <a:lstStyle/>
                    <a:p>
                      <a:pPr>
                        <a:spcAft>
                          <a:spcPts val="0"/>
                        </a:spcAft>
                      </a:pPr>
                      <a:r>
                        <a:rPr lang="es-EC" sz="1800" b="1" dirty="0">
                          <a:solidFill>
                            <a:schemeClr val="bg2">
                              <a:lumMod val="25000"/>
                            </a:schemeClr>
                          </a:solidFill>
                          <a:latin typeface="+mn-lt"/>
                          <a:ea typeface="Times New Roman"/>
                        </a:rPr>
                        <a:t>IVA 12%</a:t>
                      </a:r>
                      <a:endParaRPr lang="es-EC" sz="1800" dirty="0">
                        <a:solidFill>
                          <a:schemeClr val="bg2">
                            <a:lumMod val="25000"/>
                          </a:schemeClr>
                        </a:solidFill>
                        <a:latin typeface="+mn-lt"/>
                        <a:ea typeface="Times New Roman"/>
                      </a:endParaRPr>
                    </a:p>
                  </a:txBody>
                  <a:tcPr marL="68580" marR="68580" marT="0" marB="0">
                    <a:lnL>
                      <a:noFill/>
                    </a:lnL>
                    <a:lnR>
                      <a:noFill/>
                    </a:lnR>
                    <a:lnT>
                      <a:noFill/>
                    </a:lnT>
                    <a:lnB>
                      <a:noFill/>
                    </a:lnB>
                  </a:tcPr>
                </a:tc>
                <a:tc>
                  <a:txBody>
                    <a:bodyPr/>
                    <a:lstStyle/>
                    <a:p>
                      <a:pPr algn="r">
                        <a:spcAft>
                          <a:spcPts val="0"/>
                        </a:spcAft>
                      </a:pPr>
                      <a:r>
                        <a:rPr lang="es-EC" sz="1800">
                          <a:solidFill>
                            <a:schemeClr val="bg2">
                              <a:lumMod val="25000"/>
                            </a:schemeClr>
                          </a:solidFill>
                          <a:latin typeface="+mn-lt"/>
                          <a:ea typeface="Times New Roman"/>
                        </a:rPr>
                        <a:t>244,20</a:t>
                      </a:r>
                    </a:p>
                  </a:txBody>
                  <a:tcPr marL="68580" marR="68580" marT="0" marB="0">
                    <a:lnL>
                      <a:noFill/>
                    </a:lnL>
                    <a:lnR>
                      <a:noFill/>
                    </a:lnR>
                    <a:lnT>
                      <a:noFill/>
                    </a:lnT>
                    <a:lnB>
                      <a:noFill/>
                    </a:lnB>
                  </a:tcPr>
                </a:tc>
              </a:tr>
              <a:tr h="428744">
                <a:tc>
                  <a:txBody>
                    <a:bodyPr/>
                    <a:lstStyle/>
                    <a:p>
                      <a:endParaRPr lang="es-EC" sz="18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endParaRPr lang="es-EC" sz="18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endParaRPr lang="es-EC" sz="1800">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es-EC" sz="1800" dirty="0">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spcAft>
                          <a:spcPts val="0"/>
                        </a:spcAft>
                      </a:pPr>
                      <a:r>
                        <a:rPr lang="es-EC" sz="1800" b="1" dirty="0">
                          <a:solidFill>
                            <a:schemeClr val="bg2">
                              <a:lumMod val="25000"/>
                            </a:schemeClr>
                          </a:solidFill>
                          <a:latin typeface="+mn-lt"/>
                          <a:ea typeface="Times New Roman"/>
                        </a:rPr>
                        <a:t>Total 2 $</a:t>
                      </a:r>
                      <a:endParaRPr lang="es-EC" sz="1800" dirty="0">
                        <a:solidFill>
                          <a:schemeClr val="bg2">
                            <a:lumMod val="25000"/>
                          </a:schemeClr>
                        </a:solidFill>
                        <a:latin typeface="+mn-lt"/>
                        <a:ea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r">
                        <a:spcAft>
                          <a:spcPts val="0"/>
                        </a:spcAft>
                      </a:pPr>
                      <a:r>
                        <a:rPr lang="es-EC" sz="1800" b="1" dirty="0">
                          <a:solidFill>
                            <a:schemeClr val="bg2">
                              <a:lumMod val="25000"/>
                            </a:schemeClr>
                          </a:solidFill>
                          <a:latin typeface="+mn-lt"/>
                          <a:ea typeface="Times New Roman"/>
                        </a:rPr>
                        <a:t>2279,20</a:t>
                      </a:r>
                      <a:endParaRPr lang="es-EC" sz="1800" dirty="0">
                        <a:solidFill>
                          <a:schemeClr val="bg2">
                            <a:lumMod val="25000"/>
                          </a:schemeClr>
                        </a:solidFill>
                        <a:latin typeface="+mn-lt"/>
                        <a:ea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14290"/>
            <a:ext cx="8229600" cy="654032"/>
          </a:xfrm>
        </p:spPr>
        <p:txBody>
          <a:bodyPr>
            <a:normAutofit fontScale="90000"/>
          </a:bodyPr>
          <a:lstStyle/>
          <a:p>
            <a:pPr algn="ctr"/>
            <a:r>
              <a:rPr lang="es-EC" dirty="0" smtClean="0"/>
              <a:t>    </a:t>
            </a:r>
            <a:r>
              <a:rPr lang="es-EC" sz="5600" dirty="0" smtClean="0">
                <a:solidFill>
                  <a:schemeClr val="accent2">
                    <a:lumMod val="75000"/>
                  </a:schemeClr>
                </a:solidFill>
              </a:rPr>
              <a:t>COSTOS INDIRECTOS</a:t>
            </a:r>
            <a:endParaRPr lang="es-EC" sz="5600" dirty="0">
              <a:solidFill>
                <a:schemeClr val="accent2">
                  <a:lumMod val="75000"/>
                </a:schemeClr>
              </a:solidFill>
            </a:endParaRPr>
          </a:p>
        </p:txBody>
      </p:sp>
      <p:sp>
        <p:nvSpPr>
          <p:cNvPr id="3" name="2 Marcador de contenido"/>
          <p:cNvSpPr>
            <a:spLocks noGrp="1"/>
          </p:cNvSpPr>
          <p:nvPr>
            <p:ph idx="1"/>
          </p:nvPr>
        </p:nvSpPr>
        <p:spPr>
          <a:xfrm>
            <a:off x="0" y="1071546"/>
            <a:ext cx="9144000" cy="5643602"/>
          </a:xfrm>
        </p:spPr>
        <p:txBody>
          <a:bodyPr>
            <a:normAutofit/>
          </a:bodyPr>
          <a:lstStyle/>
          <a:p>
            <a:pPr algn="ctr">
              <a:buNone/>
            </a:pPr>
            <a:r>
              <a:rPr lang="es-ES" sz="3200" b="1" dirty="0" smtClean="0">
                <a:solidFill>
                  <a:schemeClr val="bg2">
                    <a:lumMod val="25000"/>
                  </a:schemeClr>
                </a:solidFill>
              </a:rPr>
              <a:t> </a:t>
            </a:r>
            <a:r>
              <a:rPr lang="es-ES" sz="3200" b="1" dirty="0" smtClean="0">
                <a:solidFill>
                  <a:schemeClr val="accent2">
                    <a:lumMod val="75000"/>
                  </a:schemeClr>
                </a:solidFill>
              </a:rPr>
              <a:t>Movilización </a:t>
            </a:r>
            <a:r>
              <a:rPr lang="es-ES" sz="3200" b="1" dirty="0">
                <a:solidFill>
                  <a:schemeClr val="accent2">
                    <a:lumMod val="75000"/>
                  </a:schemeClr>
                </a:solidFill>
              </a:rPr>
              <a:t>y </a:t>
            </a:r>
            <a:r>
              <a:rPr lang="es-ES" sz="3200" b="1" dirty="0" smtClean="0">
                <a:solidFill>
                  <a:schemeClr val="accent2">
                    <a:lumMod val="75000"/>
                  </a:schemeClr>
                </a:solidFill>
              </a:rPr>
              <a:t>transporte</a:t>
            </a:r>
          </a:p>
          <a:p>
            <a:pPr algn="ctr">
              <a:buNone/>
            </a:pPr>
            <a:endParaRPr lang="es-ES" sz="3200" b="1" dirty="0">
              <a:solidFill>
                <a:schemeClr val="bg2">
                  <a:lumMod val="25000"/>
                </a:schemeClr>
              </a:solidFill>
            </a:endParaRPr>
          </a:p>
          <a:p>
            <a:pPr algn="ctr">
              <a:buNone/>
            </a:pPr>
            <a:endParaRPr lang="es-EC" sz="3200" dirty="0">
              <a:solidFill>
                <a:schemeClr val="bg2">
                  <a:lumMod val="25000"/>
                </a:schemeClr>
              </a:solidFill>
            </a:endParaRPr>
          </a:p>
        </p:txBody>
      </p:sp>
      <p:graphicFrame>
        <p:nvGraphicFramePr>
          <p:cNvPr id="6" name="5 Tabla"/>
          <p:cNvGraphicFramePr>
            <a:graphicFrameLocks noGrp="1"/>
          </p:cNvGraphicFramePr>
          <p:nvPr/>
        </p:nvGraphicFramePr>
        <p:xfrm>
          <a:off x="285719" y="2000240"/>
          <a:ext cx="8578179" cy="4732745"/>
        </p:xfrm>
        <a:graphic>
          <a:graphicData uri="http://schemas.openxmlformats.org/drawingml/2006/table">
            <a:tbl>
              <a:tblPr/>
              <a:tblGrid>
                <a:gridCol w="714381"/>
                <a:gridCol w="3536327"/>
                <a:gridCol w="892829"/>
                <a:gridCol w="850250"/>
                <a:gridCol w="1387925"/>
                <a:gridCol w="1196467"/>
              </a:tblGrid>
              <a:tr h="1088014">
                <a:tc>
                  <a:txBody>
                    <a:bodyPr/>
                    <a:lstStyle/>
                    <a:p>
                      <a:pPr algn="ctr">
                        <a:spcAft>
                          <a:spcPts val="0"/>
                        </a:spcAft>
                      </a:pPr>
                      <a:r>
                        <a:rPr lang="es-EC" sz="2000" b="1" i="1" dirty="0" err="1">
                          <a:solidFill>
                            <a:schemeClr val="bg2">
                              <a:lumMod val="25000"/>
                            </a:schemeClr>
                          </a:solidFill>
                          <a:latin typeface="+mn-lt"/>
                          <a:ea typeface="Times New Roman"/>
                        </a:rPr>
                        <a:t>Item</a:t>
                      </a:r>
                      <a:endParaRPr lang="es-EC" sz="2000" dirty="0">
                        <a:solidFill>
                          <a:schemeClr val="bg2">
                            <a:lumMod val="25000"/>
                          </a:schemeClr>
                        </a:solidFill>
                        <a:latin typeface="+mn-lt"/>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dirty="0">
                          <a:solidFill>
                            <a:schemeClr val="bg2">
                              <a:lumMod val="25000"/>
                            </a:schemeClr>
                          </a:solidFill>
                          <a:latin typeface="+mn-lt"/>
                          <a:ea typeface="Times New Roman"/>
                        </a:rPr>
                        <a:t>Descripción</a:t>
                      </a:r>
                      <a:endParaRPr lang="es-EC" sz="2000" dirty="0">
                        <a:solidFill>
                          <a:schemeClr val="bg2">
                            <a:lumMod val="25000"/>
                          </a:schemeClr>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dirty="0" err="1">
                          <a:solidFill>
                            <a:schemeClr val="bg2">
                              <a:lumMod val="25000"/>
                            </a:schemeClr>
                          </a:solidFill>
                          <a:latin typeface="+mn-lt"/>
                          <a:ea typeface="Times New Roman"/>
                        </a:rPr>
                        <a:t>Cant</a:t>
                      </a:r>
                      <a:r>
                        <a:rPr lang="es-EC" sz="2000" b="1" i="1" dirty="0">
                          <a:solidFill>
                            <a:schemeClr val="bg2">
                              <a:lumMod val="25000"/>
                            </a:schemeClr>
                          </a:solidFill>
                          <a:latin typeface="+mn-lt"/>
                          <a:ea typeface="Times New Roman"/>
                        </a:rPr>
                        <a:t>.</a:t>
                      </a:r>
                      <a:endParaRPr lang="es-EC" sz="2000" dirty="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dirty="0">
                          <a:solidFill>
                            <a:schemeClr val="bg2">
                              <a:lumMod val="25000"/>
                            </a:schemeClr>
                          </a:solidFill>
                          <a:latin typeface="+mn-lt"/>
                          <a:ea typeface="Times New Roman"/>
                        </a:rPr>
                        <a:t>Unid.</a:t>
                      </a:r>
                      <a:endParaRPr lang="es-EC" sz="2000" dirty="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dirty="0" err="1">
                          <a:solidFill>
                            <a:schemeClr val="bg2">
                              <a:lumMod val="25000"/>
                            </a:schemeClr>
                          </a:solidFill>
                          <a:latin typeface="+mn-lt"/>
                          <a:ea typeface="Times New Roman"/>
                        </a:rPr>
                        <a:t>P.Unitario</a:t>
                      </a:r>
                      <a:endParaRPr lang="es-EC" sz="2000" dirty="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000" b="1" i="1" dirty="0">
                          <a:solidFill>
                            <a:schemeClr val="bg2">
                              <a:lumMod val="25000"/>
                            </a:schemeClr>
                          </a:solidFill>
                          <a:latin typeface="+mn-lt"/>
                          <a:ea typeface="Times New Roman"/>
                        </a:rPr>
                        <a:t>P. Neto</a:t>
                      </a:r>
                      <a:endParaRPr lang="es-EC" sz="2000" dirty="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4007">
                <a:tc>
                  <a:txBody>
                    <a:bodyPr/>
                    <a:lstStyle/>
                    <a:p>
                      <a:pPr algn="r">
                        <a:spcAft>
                          <a:spcPts val="0"/>
                        </a:spcAft>
                      </a:pPr>
                      <a:r>
                        <a:rPr lang="es-EC" sz="2400" dirty="0">
                          <a:solidFill>
                            <a:schemeClr val="bg2">
                              <a:lumMod val="25000"/>
                            </a:schemeClr>
                          </a:solidFill>
                          <a:latin typeface="+mn-lt"/>
                          <a:ea typeface="Times New Roman"/>
                        </a:rPr>
                        <a:t>1</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s-EC" sz="2400" dirty="0">
                          <a:solidFill>
                            <a:schemeClr val="bg2">
                              <a:lumMod val="25000"/>
                            </a:schemeClr>
                          </a:solidFill>
                          <a:latin typeface="+mn-lt"/>
                          <a:ea typeface="Times New Roman"/>
                        </a:rPr>
                        <a:t>Transporte estructura a planta</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2400" dirty="0">
                          <a:solidFill>
                            <a:schemeClr val="bg2">
                              <a:lumMod val="25000"/>
                            </a:schemeClr>
                          </a:solidFill>
                          <a:latin typeface="+mn-lt"/>
                          <a:ea typeface="Times New Roman"/>
                        </a:rPr>
                        <a: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2400" dirty="0">
                          <a:solidFill>
                            <a:schemeClr val="bg2">
                              <a:lumMod val="25000"/>
                            </a:schemeClr>
                          </a:solidFill>
                          <a:latin typeface="+mn-lt"/>
                          <a:ea typeface="Times New Roman"/>
                        </a:rPr>
                        <a:t>GLB</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2400" dirty="0">
                          <a:solidFill>
                            <a:schemeClr val="bg2">
                              <a:lumMod val="25000"/>
                            </a:schemeClr>
                          </a:solidFill>
                          <a:latin typeface="+mn-lt"/>
                          <a:ea typeface="Times New Roman"/>
                        </a:rPr>
                        <a:t>25,00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2400">
                          <a:solidFill>
                            <a:schemeClr val="bg2">
                              <a:lumMod val="25000"/>
                            </a:schemeClr>
                          </a:solidFill>
                          <a:latin typeface="+mn-lt"/>
                          <a:ea typeface="Times New Roman"/>
                        </a:rPr>
                        <a:t>25,00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544007">
                <a:tc>
                  <a:txBody>
                    <a:bodyPr/>
                    <a:lstStyle/>
                    <a:p>
                      <a:pPr algn="r">
                        <a:spcAft>
                          <a:spcPts val="0"/>
                        </a:spcAft>
                      </a:pPr>
                      <a:r>
                        <a:rPr lang="es-EC" sz="2400">
                          <a:solidFill>
                            <a:schemeClr val="bg2">
                              <a:lumMod val="25000"/>
                            </a:schemeClr>
                          </a:solidFill>
                          <a:latin typeface="+mn-lt"/>
                          <a:ea typeface="Times New Roman"/>
                        </a:rPr>
                        <a:t>2</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2400" dirty="0">
                          <a:solidFill>
                            <a:schemeClr val="bg2">
                              <a:lumMod val="25000"/>
                            </a:schemeClr>
                          </a:solidFill>
                          <a:latin typeface="+mn-lt"/>
                          <a:ea typeface="Times New Roman"/>
                        </a:rPr>
                        <a:t>Movilización y anclaje de tamiz</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2400"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2400"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2400" dirty="0">
                          <a:solidFill>
                            <a:schemeClr val="bg2">
                              <a:lumMod val="25000"/>
                            </a:schemeClr>
                          </a:solidFill>
                          <a:latin typeface="+mn-lt"/>
                          <a:ea typeface="Times New Roman"/>
                        </a:rPr>
                        <a:t>190,00</a:t>
                      </a:r>
                    </a:p>
                  </a:txBody>
                  <a:tcPr marL="68580" marR="68580" marT="0" marB="0">
                    <a:lnL>
                      <a:noFill/>
                    </a:lnL>
                    <a:lnR>
                      <a:noFill/>
                    </a:lnR>
                    <a:lnT>
                      <a:noFill/>
                    </a:lnT>
                    <a:lnB>
                      <a:noFill/>
                    </a:lnB>
                  </a:tcPr>
                </a:tc>
                <a:tc>
                  <a:txBody>
                    <a:bodyPr/>
                    <a:lstStyle/>
                    <a:p>
                      <a:pPr algn="r">
                        <a:spcAft>
                          <a:spcPts val="0"/>
                        </a:spcAft>
                      </a:pPr>
                      <a:r>
                        <a:rPr lang="es-EC" sz="2400">
                          <a:solidFill>
                            <a:schemeClr val="bg2">
                              <a:lumMod val="25000"/>
                            </a:schemeClr>
                          </a:solidFill>
                          <a:latin typeface="+mn-lt"/>
                          <a:ea typeface="Times New Roman"/>
                        </a:rPr>
                        <a:t>190,00</a:t>
                      </a:r>
                    </a:p>
                  </a:txBody>
                  <a:tcPr marL="68580" marR="68580" marT="0" marB="0">
                    <a:lnL>
                      <a:noFill/>
                    </a:lnL>
                    <a:lnR>
                      <a:noFill/>
                    </a:lnR>
                    <a:lnT>
                      <a:noFill/>
                    </a:lnT>
                    <a:lnB>
                      <a:noFill/>
                    </a:lnB>
                  </a:tcPr>
                </a:tc>
              </a:tr>
              <a:tr h="481672">
                <a:tc>
                  <a:txBody>
                    <a:bodyPr/>
                    <a:lstStyle/>
                    <a:p>
                      <a:endParaRPr lang="es-EC" sz="24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24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2400"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2400"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2400"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2400">
                        <a:solidFill>
                          <a:schemeClr val="bg2">
                            <a:lumMod val="25000"/>
                          </a:schemeClr>
                        </a:solidFill>
                        <a:latin typeface="+mn-lt"/>
                      </a:endParaRPr>
                    </a:p>
                  </a:txBody>
                  <a:tcPr marL="68580" marR="68580" marT="0" marB="0">
                    <a:lnL>
                      <a:noFill/>
                    </a:lnL>
                    <a:lnR>
                      <a:noFill/>
                    </a:lnR>
                    <a:lnT>
                      <a:noFill/>
                    </a:lnT>
                    <a:lnB>
                      <a:noFill/>
                    </a:lnB>
                  </a:tcPr>
                </a:tc>
              </a:tr>
              <a:tr h="566673">
                <a:tc>
                  <a:txBody>
                    <a:bodyPr/>
                    <a:lstStyle/>
                    <a:p>
                      <a:endParaRPr lang="es-EC" sz="24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2400" dirty="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24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2400" dirty="0">
                        <a:solidFill>
                          <a:schemeClr val="bg2">
                            <a:lumMod val="25000"/>
                          </a:schemeClr>
                        </a:solidFill>
                        <a:latin typeface="+mn-lt"/>
                      </a:endParaRPr>
                    </a:p>
                  </a:txBody>
                  <a:tcPr marL="68580" marR="68580" marT="0" marB="0">
                    <a:lnL>
                      <a:noFill/>
                    </a:lnL>
                    <a:lnR>
                      <a:noFill/>
                    </a:lnR>
                    <a:lnT>
                      <a:noFill/>
                    </a:lnT>
                    <a:lnB>
                      <a:noFill/>
                    </a:lnB>
                  </a:tcPr>
                </a:tc>
                <a:tc>
                  <a:txBody>
                    <a:bodyPr/>
                    <a:lstStyle/>
                    <a:p>
                      <a:pPr>
                        <a:spcAft>
                          <a:spcPts val="0"/>
                        </a:spcAft>
                      </a:pPr>
                      <a:r>
                        <a:rPr lang="es-EC" sz="2400" b="1" dirty="0" err="1">
                          <a:solidFill>
                            <a:schemeClr val="bg2">
                              <a:lumMod val="25000"/>
                            </a:schemeClr>
                          </a:solidFill>
                          <a:latin typeface="+mn-lt"/>
                          <a:ea typeface="Times New Roman"/>
                        </a:rPr>
                        <a:t>Subtot</a:t>
                      </a:r>
                      <a:r>
                        <a:rPr lang="es-EC" sz="2400" b="1" dirty="0">
                          <a:solidFill>
                            <a:schemeClr val="bg2">
                              <a:lumMod val="25000"/>
                            </a:schemeClr>
                          </a:solidFill>
                          <a:latin typeface="+mn-lt"/>
                          <a:ea typeface="Times New Roman"/>
                        </a:rPr>
                        <a:t>  $</a:t>
                      </a:r>
                      <a:endParaRPr lang="es-EC" sz="2400" dirty="0">
                        <a:solidFill>
                          <a:schemeClr val="bg2">
                            <a:lumMod val="25000"/>
                          </a:schemeClr>
                        </a:solidFill>
                        <a:latin typeface="+mn-lt"/>
                        <a:ea typeface="Times New Roman"/>
                      </a:endParaRPr>
                    </a:p>
                  </a:txBody>
                  <a:tcPr marL="68580" marR="68580" marT="0" marB="0">
                    <a:lnL>
                      <a:noFill/>
                    </a:lnL>
                    <a:lnR>
                      <a:noFill/>
                    </a:lnR>
                    <a:lnT>
                      <a:noFill/>
                    </a:lnT>
                    <a:lnB>
                      <a:noFill/>
                    </a:lnB>
                  </a:tcPr>
                </a:tc>
                <a:tc>
                  <a:txBody>
                    <a:bodyPr/>
                    <a:lstStyle/>
                    <a:p>
                      <a:pPr algn="r">
                        <a:spcAft>
                          <a:spcPts val="0"/>
                        </a:spcAft>
                      </a:pPr>
                      <a:r>
                        <a:rPr lang="es-EC" sz="2400" b="1">
                          <a:solidFill>
                            <a:schemeClr val="bg2">
                              <a:lumMod val="25000"/>
                            </a:schemeClr>
                          </a:solidFill>
                          <a:latin typeface="+mn-lt"/>
                          <a:ea typeface="Times New Roman"/>
                        </a:rPr>
                        <a:t>215,00</a:t>
                      </a:r>
                      <a:endParaRPr lang="es-EC" sz="2400">
                        <a:solidFill>
                          <a:schemeClr val="bg2">
                            <a:lumMod val="25000"/>
                          </a:schemeClr>
                        </a:solidFill>
                        <a:latin typeface="+mn-lt"/>
                        <a:ea typeface="Times New Roman"/>
                      </a:endParaRPr>
                    </a:p>
                  </a:txBody>
                  <a:tcPr marL="68580" marR="68580" marT="0" marB="0">
                    <a:lnL>
                      <a:noFill/>
                    </a:lnL>
                    <a:lnR>
                      <a:noFill/>
                    </a:lnR>
                    <a:lnT>
                      <a:noFill/>
                    </a:lnT>
                    <a:lnB>
                      <a:noFill/>
                    </a:lnB>
                  </a:tcPr>
                </a:tc>
              </a:tr>
              <a:tr h="566673">
                <a:tc>
                  <a:txBody>
                    <a:bodyPr/>
                    <a:lstStyle/>
                    <a:p>
                      <a:endParaRPr lang="es-EC" sz="24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240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240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2400">
                        <a:solidFill>
                          <a:schemeClr val="bg2">
                            <a:lumMod val="25000"/>
                          </a:schemeClr>
                        </a:solidFill>
                        <a:latin typeface="+mn-lt"/>
                      </a:endParaRPr>
                    </a:p>
                  </a:txBody>
                  <a:tcPr marL="68580" marR="68580" marT="0" marB="0">
                    <a:lnL>
                      <a:noFill/>
                    </a:lnL>
                    <a:lnR>
                      <a:noFill/>
                    </a:lnR>
                    <a:lnT>
                      <a:noFill/>
                    </a:lnT>
                    <a:lnB>
                      <a:noFill/>
                    </a:lnB>
                  </a:tcPr>
                </a:tc>
                <a:tc>
                  <a:txBody>
                    <a:bodyPr/>
                    <a:lstStyle/>
                    <a:p>
                      <a:pPr>
                        <a:spcAft>
                          <a:spcPts val="0"/>
                        </a:spcAft>
                      </a:pPr>
                      <a:r>
                        <a:rPr lang="es-EC" sz="2400" b="1" dirty="0">
                          <a:solidFill>
                            <a:schemeClr val="bg2">
                              <a:lumMod val="25000"/>
                            </a:schemeClr>
                          </a:solidFill>
                          <a:latin typeface="+mn-lt"/>
                          <a:ea typeface="Times New Roman"/>
                        </a:rPr>
                        <a:t>IVA 0 %</a:t>
                      </a:r>
                      <a:endParaRPr lang="es-EC" sz="2400" dirty="0">
                        <a:solidFill>
                          <a:schemeClr val="bg2">
                            <a:lumMod val="25000"/>
                          </a:schemeClr>
                        </a:solidFill>
                        <a:latin typeface="+mn-lt"/>
                        <a:ea typeface="Times New Roman"/>
                      </a:endParaRPr>
                    </a:p>
                  </a:txBody>
                  <a:tcPr marL="68580" marR="68580" marT="0" marB="0">
                    <a:lnL>
                      <a:noFill/>
                    </a:lnL>
                    <a:lnR>
                      <a:noFill/>
                    </a:lnR>
                    <a:lnT>
                      <a:noFill/>
                    </a:lnT>
                    <a:lnB>
                      <a:noFill/>
                    </a:lnB>
                  </a:tcPr>
                </a:tc>
                <a:tc>
                  <a:txBody>
                    <a:bodyPr/>
                    <a:lstStyle/>
                    <a:p>
                      <a:pPr algn="r">
                        <a:spcAft>
                          <a:spcPts val="0"/>
                        </a:spcAft>
                      </a:pPr>
                      <a:r>
                        <a:rPr lang="es-EC" sz="2400" dirty="0">
                          <a:solidFill>
                            <a:schemeClr val="bg2">
                              <a:lumMod val="25000"/>
                            </a:schemeClr>
                          </a:solidFill>
                          <a:latin typeface="+mn-lt"/>
                          <a:ea typeface="Times New Roman"/>
                        </a:rPr>
                        <a:t>0,00</a:t>
                      </a:r>
                    </a:p>
                  </a:txBody>
                  <a:tcPr marL="68580" marR="68580" marT="0" marB="0">
                    <a:lnL>
                      <a:noFill/>
                    </a:lnL>
                    <a:lnR>
                      <a:noFill/>
                    </a:lnR>
                    <a:lnT>
                      <a:noFill/>
                    </a:lnT>
                    <a:lnB>
                      <a:noFill/>
                    </a:lnB>
                  </a:tcPr>
                </a:tc>
              </a:tr>
              <a:tr h="566673">
                <a:tc>
                  <a:txBody>
                    <a:bodyPr/>
                    <a:lstStyle/>
                    <a:p>
                      <a:endParaRPr lang="es-EC" sz="2400">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endParaRPr lang="es-EC" sz="2400" dirty="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endParaRPr lang="es-EC" sz="2400">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es-EC" sz="2400">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spcAft>
                          <a:spcPts val="0"/>
                        </a:spcAft>
                      </a:pPr>
                      <a:r>
                        <a:rPr lang="es-EC" sz="2400" b="1" dirty="0">
                          <a:solidFill>
                            <a:schemeClr val="bg2">
                              <a:lumMod val="25000"/>
                            </a:schemeClr>
                          </a:solidFill>
                          <a:latin typeface="+mn-lt"/>
                          <a:ea typeface="Times New Roman"/>
                        </a:rPr>
                        <a:t>Total 3 $</a:t>
                      </a:r>
                      <a:endParaRPr lang="es-EC" sz="2400" dirty="0">
                        <a:solidFill>
                          <a:schemeClr val="bg2">
                            <a:lumMod val="25000"/>
                          </a:schemeClr>
                        </a:solidFill>
                        <a:latin typeface="+mn-lt"/>
                        <a:ea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r">
                        <a:spcAft>
                          <a:spcPts val="0"/>
                        </a:spcAft>
                      </a:pPr>
                      <a:r>
                        <a:rPr lang="es-EC" sz="2400" b="1" dirty="0">
                          <a:solidFill>
                            <a:schemeClr val="bg2">
                              <a:lumMod val="25000"/>
                            </a:schemeClr>
                          </a:solidFill>
                          <a:latin typeface="+mn-lt"/>
                          <a:ea typeface="Times New Roman"/>
                        </a:rPr>
                        <a:t>215,00</a:t>
                      </a:r>
                      <a:endParaRPr lang="es-EC" sz="2400" dirty="0">
                        <a:solidFill>
                          <a:schemeClr val="bg2">
                            <a:lumMod val="25000"/>
                          </a:schemeClr>
                        </a:solidFill>
                        <a:latin typeface="+mn-lt"/>
                        <a:ea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2457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20" y="500018"/>
            <a:ext cx="8643998" cy="6357982"/>
          </a:xfrm>
        </p:spPr>
        <p:txBody>
          <a:bodyPr/>
          <a:lstStyle/>
          <a:p>
            <a:pPr algn="ctr">
              <a:buNone/>
            </a:pPr>
            <a:r>
              <a:rPr lang="es-ES" b="1" dirty="0" smtClean="0"/>
              <a:t> </a:t>
            </a:r>
            <a:r>
              <a:rPr lang="es-ES" sz="5000" b="1" dirty="0" smtClean="0">
                <a:solidFill>
                  <a:schemeClr val="accent2">
                    <a:lumMod val="75000"/>
                  </a:schemeClr>
                </a:solidFill>
                <a:latin typeface="+mj-lt"/>
              </a:rPr>
              <a:t>Resumen costo </a:t>
            </a:r>
            <a:r>
              <a:rPr lang="es-ES" sz="5000" b="1" dirty="0">
                <a:solidFill>
                  <a:schemeClr val="accent2">
                    <a:lumMod val="75000"/>
                  </a:schemeClr>
                </a:solidFill>
                <a:latin typeface="+mj-lt"/>
              </a:rPr>
              <a:t>T</a:t>
            </a:r>
            <a:r>
              <a:rPr lang="es-ES" sz="5000" b="1" dirty="0" smtClean="0">
                <a:solidFill>
                  <a:schemeClr val="accent2">
                    <a:lumMod val="75000"/>
                  </a:schemeClr>
                </a:solidFill>
                <a:latin typeface="+mj-lt"/>
              </a:rPr>
              <a:t>otal Proyecto</a:t>
            </a:r>
          </a:p>
          <a:p>
            <a:pPr>
              <a:buNone/>
            </a:pPr>
            <a:endParaRPr lang="es-EC" dirty="0"/>
          </a:p>
          <a:p>
            <a:pPr>
              <a:buNone/>
            </a:pPr>
            <a:endParaRPr lang="es-EC" dirty="0"/>
          </a:p>
        </p:txBody>
      </p:sp>
      <p:graphicFrame>
        <p:nvGraphicFramePr>
          <p:cNvPr id="6" name="5 Tabla"/>
          <p:cNvGraphicFramePr>
            <a:graphicFrameLocks noGrp="1"/>
          </p:cNvGraphicFramePr>
          <p:nvPr/>
        </p:nvGraphicFramePr>
        <p:xfrm>
          <a:off x="357158" y="1785926"/>
          <a:ext cx="8358247" cy="3143271"/>
        </p:xfrm>
        <a:graphic>
          <a:graphicData uri="http://schemas.openxmlformats.org/drawingml/2006/table">
            <a:tbl>
              <a:tblPr/>
              <a:tblGrid>
                <a:gridCol w="857256"/>
                <a:gridCol w="3634543"/>
                <a:gridCol w="735709"/>
                <a:gridCol w="855013"/>
                <a:gridCol w="1266612"/>
                <a:gridCol w="1009114"/>
              </a:tblGrid>
              <a:tr h="635941">
                <a:tc>
                  <a:txBody>
                    <a:bodyPr/>
                    <a:lstStyle/>
                    <a:p>
                      <a:pPr algn="ctr">
                        <a:spcAft>
                          <a:spcPts val="0"/>
                        </a:spcAft>
                      </a:pPr>
                      <a:r>
                        <a:rPr lang="es-EC" sz="1800" b="1" i="1" dirty="0" err="1">
                          <a:solidFill>
                            <a:schemeClr val="bg2">
                              <a:lumMod val="25000"/>
                            </a:schemeClr>
                          </a:solidFill>
                          <a:latin typeface="+mn-lt"/>
                          <a:ea typeface="Times New Roman"/>
                        </a:rPr>
                        <a:t>Item</a:t>
                      </a:r>
                      <a:endParaRPr lang="es-EC" sz="1800" b="1" dirty="0">
                        <a:solidFill>
                          <a:schemeClr val="bg2">
                            <a:lumMod val="25000"/>
                          </a:schemeClr>
                        </a:solidFill>
                        <a:latin typeface="+mn-lt"/>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dirty="0">
                          <a:solidFill>
                            <a:schemeClr val="bg2">
                              <a:lumMod val="25000"/>
                            </a:schemeClr>
                          </a:solidFill>
                          <a:latin typeface="+mn-lt"/>
                          <a:ea typeface="Times New Roman"/>
                        </a:rPr>
                        <a:t>Descripción</a:t>
                      </a:r>
                      <a:endParaRPr lang="es-EC" sz="1800" b="1" dirty="0">
                        <a:solidFill>
                          <a:schemeClr val="bg2">
                            <a:lumMod val="25000"/>
                          </a:schemeClr>
                        </a:solidFill>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dirty="0" err="1">
                          <a:solidFill>
                            <a:schemeClr val="bg2">
                              <a:lumMod val="25000"/>
                            </a:schemeClr>
                          </a:solidFill>
                          <a:latin typeface="+mn-lt"/>
                          <a:ea typeface="Times New Roman"/>
                        </a:rPr>
                        <a:t>Cant</a:t>
                      </a:r>
                      <a:r>
                        <a:rPr lang="es-EC" sz="1800" b="1" i="1" dirty="0">
                          <a:solidFill>
                            <a:schemeClr val="bg2">
                              <a:lumMod val="25000"/>
                            </a:schemeClr>
                          </a:solidFill>
                          <a:latin typeface="+mn-lt"/>
                          <a:ea typeface="Times New Roman"/>
                        </a:rPr>
                        <a:t>.</a:t>
                      </a:r>
                      <a:endParaRPr lang="es-EC" sz="1800" b="1" dirty="0">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Unid.</a:t>
                      </a:r>
                      <a:endParaRPr lang="es-EC" sz="1800" b="1">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P.Unitario</a:t>
                      </a:r>
                      <a:endParaRPr lang="es-EC" sz="1800" b="1">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800" b="1" i="1">
                          <a:solidFill>
                            <a:schemeClr val="bg2">
                              <a:lumMod val="25000"/>
                            </a:schemeClr>
                          </a:solidFill>
                          <a:latin typeface="+mn-lt"/>
                          <a:ea typeface="Times New Roman"/>
                        </a:rPr>
                        <a:t>P. Neto</a:t>
                      </a:r>
                      <a:endParaRPr lang="es-EC" sz="1800" b="1">
                        <a:solidFill>
                          <a:schemeClr val="bg2">
                            <a:lumMod val="25000"/>
                          </a:schemeClr>
                        </a:solidFill>
                        <a:latin typeface="+mn-lt"/>
                        <a:ea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5941">
                <a:tc>
                  <a:txBody>
                    <a:bodyPr/>
                    <a:lstStyle/>
                    <a:p>
                      <a:pPr algn="r">
                        <a:spcAft>
                          <a:spcPts val="0"/>
                        </a:spcAft>
                      </a:pPr>
                      <a:r>
                        <a:rPr lang="es-EC" sz="1800" b="1">
                          <a:solidFill>
                            <a:schemeClr val="bg2">
                              <a:lumMod val="25000"/>
                            </a:schemeClr>
                          </a:solidFill>
                          <a:latin typeface="+mn-lt"/>
                          <a:ea typeface="Times New Roman"/>
                        </a:rPr>
                        <a:t>1</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s-EC" sz="1800" b="1" dirty="0">
                          <a:solidFill>
                            <a:schemeClr val="bg2">
                              <a:lumMod val="25000"/>
                            </a:schemeClr>
                          </a:solidFill>
                          <a:latin typeface="+mn-lt"/>
                          <a:ea typeface="Times New Roman"/>
                        </a:rPr>
                        <a:t>COSTO MATERIALES</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b="1" dirty="0">
                          <a:solidFill>
                            <a:schemeClr val="bg2">
                              <a:lumMod val="25000"/>
                            </a:schemeClr>
                          </a:solidFill>
                          <a:latin typeface="+mn-lt"/>
                          <a:ea typeface="Times New Roman"/>
                        </a:rPr>
                        <a: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800" b="1">
                          <a:solidFill>
                            <a:schemeClr val="bg2">
                              <a:lumMod val="25000"/>
                            </a:schemeClr>
                          </a:solidFill>
                          <a:latin typeface="+mn-lt"/>
                          <a:ea typeface="Times New Roman"/>
                        </a:rPr>
                        <a:t>GLB</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b="0" dirty="0">
                          <a:solidFill>
                            <a:schemeClr val="bg2">
                              <a:lumMod val="25000"/>
                            </a:schemeClr>
                          </a:solidFill>
                          <a:latin typeface="+mn-lt"/>
                          <a:ea typeface="Times New Roman"/>
                        </a:rPr>
                        <a:t>4098,39</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800" b="0" dirty="0">
                          <a:solidFill>
                            <a:schemeClr val="bg2">
                              <a:lumMod val="25000"/>
                            </a:schemeClr>
                          </a:solidFill>
                          <a:latin typeface="+mn-lt"/>
                          <a:ea typeface="Times New Roman"/>
                        </a:rPr>
                        <a:t>4098,39</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635941">
                <a:tc>
                  <a:txBody>
                    <a:bodyPr/>
                    <a:lstStyle/>
                    <a:p>
                      <a:pPr algn="r">
                        <a:spcAft>
                          <a:spcPts val="0"/>
                        </a:spcAft>
                      </a:pPr>
                      <a:r>
                        <a:rPr lang="es-EC" sz="1800" b="1">
                          <a:solidFill>
                            <a:schemeClr val="bg2">
                              <a:lumMod val="25000"/>
                            </a:schemeClr>
                          </a:solidFill>
                          <a:latin typeface="+mn-lt"/>
                          <a:ea typeface="Times New Roman"/>
                        </a:rPr>
                        <a:t>2</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b="1" dirty="0">
                          <a:solidFill>
                            <a:schemeClr val="bg2">
                              <a:lumMod val="25000"/>
                            </a:schemeClr>
                          </a:solidFill>
                          <a:latin typeface="+mn-lt"/>
                          <a:ea typeface="Times New Roman"/>
                        </a:rPr>
                        <a:t>COSTO SERVICIOS CONTRATADOS</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b="1"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b="1"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b="0">
                          <a:solidFill>
                            <a:schemeClr val="bg2">
                              <a:lumMod val="25000"/>
                            </a:schemeClr>
                          </a:solidFill>
                          <a:latin typeface="+mn-lt"/>
                          <a:ea typeface="Times New Roman"/>
                        </a:rPr>
                        <a:t>2279,20</a:t>
                      </a:r>
                    </a:p>
                  </a:txBody>
                  <a:tcPr marL="68580" marR="68580" marT="0" marB="0">
                    <a:lnL>
                      <a:noFill/>
                    </a:lnL>
                    <a:lnR>
                      <a:noFill/>
                    </a:lnR>
                    <a:lnT>
                      <a:noFill/>
                    </a:lnT>
                    <a:lnB>
                      <a:noFill/>
                    </a:lnB>
                  </a:tcPr>
                </a:tc>
                <a:tc>
                  <a:txBody>
                    <a:bodyPr/>
                    <a:lstStyle/>
                    <a:p>
                      <a:pPr algn="r">
                        <a:spcAft>
                          <a:spcPts val="0"/>
                        </a:spcAft>
                      </a:pPr>
                      <a:r>
                        <a:rPr lang="es-EC" sz="1800" b="0" dirty="0">
                          <a:solidFill>
                            <a:schemeClr val="bg2">
                              <a:lumMod val="25000"/>
                            </a:schemeClr>
                          </a:solidFill>
                          <a:latin typeface="+mn-lt"/>
                          <a:ea typeface="Times New Roman"/>
                        </a:rPr>
                        <a:t>2279,20</a:t>
                      </a:r>
                    </a:p>
                  </a:txBody>
                  <a:tcPr marL="68580" marR="68580" marT="0" marB="0">
                    <a:lnL>
                      <a:noFill/>
                    </a:lnL>
                    <a:lnR>
                      <a:noFill/>
                    </a:lnR>
                    <a:lnT>
                      <a:noFill/>
                    </a:lnT>
                    <a:lnB>
                      <a:noFill/>
                    </a:lnB>
                  </a:tcPr>
                </a:tc>
              </a:tr>
              <a:tr h="317971">
                <a:tc>
                  <a:txBody>
                    <a:bodyPr/>
                    <a:lstStyle/>
                    <a:p>
                      <a:pPr algn="r">
                        <a:spcAft>
                          <a:spcPts val="0"/>
                        </a:spcAft>
                      </a:pPr>
                      <a:r>
                        <a:rPr lang="es-EC" sz="1800" b="1">
                          <a:solidFill>
                            <a:schemeClr val="bg2">
                              <a:lumMod val="25000"/>
                            </a:schemeClr>
                          </a:solidFill>
                          <a:latin typeface="+mn-lt"/>
                          <a:ea typeface="Times New Roman"/>
                        </a:rPr>
                        <a:t>3</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s-EC" sz="1800" b="1" dirty="0">
                          <a:solidFill>
                            <a:schemeClr val="bg2">
                              <a:lumMod val="25000"/>
                            </a:schemeClr>
                          </a:solidFill>
                          <a:latin typeface="+mn-lt"/>
                          <a:ea typeface="Times New Roman"/>
                        </a:rPr>
                        <a:t>MOVILIZACION Y TRANSPORTE</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a:spcAft>
                          <a:spcPts val="0"/>
                        </a:spcAft>
                      </a:pPr>
                      <a:r>
                        <a:rPr lang="es-EC" sz="1800" b="1" dirty="0">
                          <a:solidFill>
                            <a:schemeClr val="bg2">
                              <a:lumMod val="25000"/>
                            </a:schemeClr>
                          </a:solidFill>
                          <a:latin typeface="+mn-lt"/>
                          <a:ea typeface="Times New Roman"/>
                        </a:rPr>
                        <a:t>1</a:t>
                      </a:r>
                    </a:p>
                  </a:txBody>
                  <a:tcPr marL="68580" marR="68580" marT="0" marB="0">
                    <a:lnL>
                      <a:noFill/>
                    </a:lnL>
                    <a:lnR>
                      <a:noFill/>
                    </a:lnR>
                    <a:lnT>
                      <a:noFill/>
                    </a:lnT>
                    <a:lnB>
                      <a:noFill/>
                    </a:lnB>
                  </a:tcPr>
                </a:tc>
                <a:tc>
                  <a:txBody>
                    <a:bodyPr/>
                    <a:lstStyle/>
                    <a:p>
                      <a:pPr algn="ctr">
                        <a:spcAft>
                          <a:spcPts val="0"/>
                        </a:spcAft>
                      </a:pPr>
                      <a:r>
                        <a:rPr lang="es-EC" sz="1800" b="1" dirty="0">
                          <a:solidFill>
                            <a:schemeClr val="bg2">
                              <a:lumMod val="25000"/>
                            </a:schemeClr>
                          </a:solidFill>
                          <a:latin typeface="+mn-lt"/>
                          <a:ea typeface="Times New Roman"/>
                        </a:rPr>
                        <a:t>GLB</a:t>
                      </a:r>
                    </a:p>
                  </a:txBody>
                  <a:tcPr marL="68580" marR="68580" marT="0" marB="0">
                    <a:lnL>
                      <a:noFill/>
                    </a:lnL>
                    <a:lnR>
                      <a:noFill/>
                    </a:lnR>
                    <a:lnT>
                      <a:noFill/>
                    </a:lnT>
                    <a:lnB>
                      <a:noFill/>
                    </a:lnB>
                  </a:tcPr>
                </a:tc>
                <a:tc>
                  <a:txBody>
                    <a:bodyPr/>
                    <a:lstStyle/>
                    <a:p>
                      <a:pPr algn="r">
                        <a:spcAft>
                          <a:spcPts val="0"/>
                        </a:spcAft>
                      </a:pPr>
                      <a:r>
                        <a:rPr lang="es-EC" sz="1800" b="0" dirty="0">
                          <a:solidFill>
                            <a:schemeClr val="bg2">
                              <a:lumMod val="25000"/>
                            </a:schemeClr>
                          </a:solidFill>
                          <a:latin typeface="+mn-lt"/>
                          <a:ea typeface="Times New Roman"/>
                        </a:rPr>
                        <a:t>215,00</a:t>
                      </a:r>
                    </a:p>
                  </a:txBody>
                  <a:tcPr marL="68580" marR="68580" marT="0" marB="0">
                    <a:lnL>
                      <a:noFill/>
                    </a:lnL>
                    <a:lnR>
                      <a:noFill/>
                    </a:lnR>
                    <a:lnT>
                      <a:noFill/>
                    </a:lnT>
                    <a:lnB>
                      <a:noFill/>
                    </a:lnB>
                  </a:tcPr>
                </a:tc>
                <a:tc>
                  <a:txBody>
                    <a:bodyPr/>
                    <a:lstStyle/>
                    <a:p>
                      <a:pPr algn="r">
                        <a:spcAft>
                          <a:spcPts val="0"/>
                        </a:spcAft>
                      </a:pPr>
                      <a:r>
                        <a:rPr lang="es-EC" sz="1800" b="0" dirty="0">
                          <a:solidFill>
                            <a:schemeClr val="bg2">
                              <a:lumMod val="25000"/>
                            </a:schemeClr>
                          </a:solidFill>
                          <a:latin typeface="+mn-lt"/>
                          <a:ea typeface="Times New Roman"/>
                        </a:rPr>
                        <a:t>215,00</a:t>
                      </a:r>
                    </a:p>
                  </a:txBody>
                  <a:tcPr marL="68580" marR="68580" marT="0" marB="0">
                    <a:lnL>
                      <a:noFill/>
                    </a:lnL>
                    <a:lnR>
                      <a:noFill/>
                    </a:lnR>
                    <a:lnT>
                      <a:noFill/>
                    </a:lnT>
                    <a:lnB>
                      <a:noFill/>
                    </a:lnB>
                  </a:tcPr>
                </a:tc>
              </a:tr>
              <a:tr h="281536">
                <a:tc>
                  <a:txBody>
                    <a:bodyPr/>
                    <a:lstStyle/>
                    <a:p>
                      <a:endParaRPr lang="es-EC" sz="1800" b="1">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endParaRPr lang="es-EC" sz="1800" b="1">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C" sz="1800" b="1">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b="1"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b="1" dirty="0">
                        <a:solidFill>
                          <a:schemeClr val="bg2">
                            <a:lumMod val="25000"/>
                          </a:schemeClr>
                        </a:solidFill>
                        <a:latin typeface="+mn-lt"/>
                      </a:endParaRPr>
                    </a:p>
                  </a:txBody>
                  <a:tcPr marL="68580" marR="68580" marT="0" marB="0">
                    <a:lnL>
                      <a:noFill/>
                    </a:lnL>
                    <a:lnR>
                      <a:noFill/>
                    </a:lnR>
                    <a:lnT>
                      <a:noFill/>
                    </a:lnT>
                    <a:lnB>
                      <a:noFill/>
                    </a:lnB>
                  </a:tcPr>
                </a:tc>
                <a:tc>
                  <a:txBody>
                    <a:bodyPr/>
                    <a:lstStyle/>
                    <a:p>
                      <a:endParaRPr lang="es-EC" sz="1800" b="1">
                        <a:solidFill>
                          <a:schemeClr val="bg2">
                            <a:lumMod val="25000"/>
                          </a:schemeClr>
                        </a:solidFill>
                        <a:latin typeface="+mn-lt"/>
                      </a:endParaRPr>
                    </a:p>
                  </a:txBody>
                  <a:tcPr marL="68580" marR="68580" marT="0" marB="0">
                    <a:lnL>
                      <a:noFill/>
                    </a:lnL>
                    <a:lnR>
                      <a:noFill/>
                    </a:lnR>
                    <a:lnT>
                      <a:noFill/>
                    </a:lnT>
                    <a:lnB>
                      <a:noFill/>
                    </a:lnB>
                  </a:tcPr>
                </a:tc>
              </a:tr>
              <a:tr h="635941">
                <a:tc>
                  <a:txBody>
                    <a:bodyPr/>
                    <a:lstStyle/>
                    <a:p>
                      <a:endParaRPr lang="es-EC" sz="1800" b="1">
                        <a:solidFill>
                          <a:schemeClr val="bg2">
                            <a:lumMod val="25000"/>
                          </a:schemeClr>
                        </a:solidFill>
                        <a:latin typeface="+mn-lt"/>
                      </a:endParaRPr>
                    </a:p>
                  </a:txBody>
                  <a:tcPr marL="68580" marR="68580"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endParaRPr lang="es-EC" sz="1800" b="1" dirty="0">
                        <a:solidFill>
                          <a:schemeClr val="bg2">
                            <a:lumMod val="25000"/>
                          </a:schemeClr>
                        </a:solidFill>
                        <a:latin typeface="+mn-lt"/>
                      </a:endParaRPr>
                    </a:p>
                  </a:txBody>
                  <a:tcPr marL="68580" marR="685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endParaRPr lang="es-EC" sz="1800" b="1">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es-EC" sz="1800" b="1" dirty="0">
                        <a:solidFill>
                          <a:schemeClr val="bg2">
                            <a:lumMod val="25000"/>
                          </a:schemeClr>
                        </a:solidFill>
                        <a:latin typeface="+mn-lt"/>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spcAft>
                          <a:spcPts val="0"/>
                        </a:spcAft>
                      </a:pPr>
                      <a:r>
                        <a:rPr lang="es-EC" sz="1800" b="1" dirty="0">
                          <a:solidFill>
                            <a:schemeClr val="bg2">
                              <a:lumMod val="25000"/>
                            </a:schemeClr>
                          </a:solidFill>
                          <a:latin typeface="+mn-lt"/>
                          <a:ea typeface="Times New Roman"/>
                        </a:rPr>
                        <a:t>Total  $</a:t>
                      </a: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r">
                        <a:spcAft>
                          <a:spcPts val="0"/>
                        </a:spcAft>
                      </a:pPr>
                      <a:r>
                        <a:rPr lang="es-EC" sz="1800" b="1" dirty="0">
                          <a:solidFill>
                            <a:schemeClr val="bg2">
                              <a:lumMod val="25000"/>
                            </a:schemeClr>
                          </a:solidFill>
                          <a:latin typeface="+mn-lt"/>
                          <a:ea typeface="Times New Roman"/>
                        </a:rPr>
                        <a:t>6592,59</a:t>
                      </a: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25601" name="Rectangle 1"/>
          <p:cNvSpPr>
            <a:spLocks noChangeArrowheads="1"/>
          </p:cNvSpPr>
          <p:nvPr/>
        </p:nvSpPr>
        <p:spPr bwMode="auto">
          <a:xfrm>
            <a:off x="-3857684"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229600" cy="939784"/>
          </a:xfrm>
        </p:spPr>
        <p:txBody>
          <a:bodyPr/>
          <a:lstStyle/>
          <a:p>
            <a:pPr algn="ctr"/>
            <a:r>
              <a:rPr lang="es-ES" b="1" dirty="0">
                <a:solidFill>
                  <a:schemeClr val="accent2">
                    <a:lumMod val="75000"/>
                  </a:schemeClr>
                </a:solidFill>
              </a:rPr>
              <a:t>RELACIÓN BENEFICIO COSTO</a:t>
            </a:r>
            <a:endParaRPr lang="es-EC" dirty="0">
              <a:solidFill>
                <a:schemeClr val="accent2">
                  <a:lumMod val="75000"/>
                </a:schemeClr>
              </a:solidFill>
            </a:endParaRPr>
          </a:p>
        </p:txBody>
      </p:sp>
      <p:sp>
        <p:nvSpPr>
          <p:cNvPr id="3" name="2 Marcador de contenido"/>
          <p:cNvSpPr>
            <a:spLocks noGrp="1"/>
          </p:cNvSpPr>
          <p:nvPr>
            <p:ph idx="1"/>
          </p:nvPr>
        </p:nvSpPr>
        <p:spPr>
          <a:xfrm>
            <a:off x="214282" y="1071546"/>
            <a:ext cx="8643998" cy="5500726"/>
          </a:xfrm>
        </p:spPr>
        <p:txBody>
          <a:bodyPr/>
          <a:lstStyle/>
          <a:p>
            <a:pPr algn="just">
              <a:buNone/>
            </a:pPr>
            <a:endParaRPr lang="es-ES" b="1" dirty="0" smtClean="0"/>
          </a:p>
          <a:p>
            <a:pPr algn="just">
              <a:buNone/>
            </a:pPr>
            <a:r>
              <a:rPr lang="es-ES" b="1" dirty="0" smtClean="0">
                <a:solidFill>
                  <a:schemeClr val="bg2">
                    <a:lumMod val="25000"/>
                  </a:schemeClr>
                </a:solidFill>
              </a:rPr>
              <a:t>	BENEFICIOS TANGIBLES .- </a:t>
            </a:r>
            <a:r>
              <a:rPr lang="es-ES" dirty="0">
                <a:solidFill>
                  <a:schemeClr val="bg2">
                    <a:lumMod val="25000"/>
                  </a:schemeClr>
                </a:solidFill>
              </a:rPr>
              <a:t>son aquellas ventajas económicas que presenta el proyecto, estas ventajas pueden ser cuantificables</a:t>
            </a:r>
            <a:r>
              <a:rPr lang="es-ES" dirty="0" smtClean="0">
                <a:solidFill>
                  <a:schemeClr val="bg2">
                    <a:lumMod val="25000"/>
                  </a:schemeClr>
                </a:solidFill>
              </a:rPr>
              <a:t>.</a:t>
            </a:r>
          </a:p>
          <a:p>
            <a:pPr algn="just">
              <a:buNone/>
            </a:pPr>
            <a:endParaRPr lang="es-ES" dirty="0">
              <a:solidFill>
                <a:schemeClr val="bg2">
                  <a:lumMod val="25000"/>
                </a:schemeClr>
              </a:solidFill>
            </a:endParaRPr>
          </a:p>
          <a:p>
            <a:pPr lvl="0" algn="just">
              <a:buFont typeface="Wingdings" pitchFamily="2" charset="2"/>
              <a:buChar char="ü"/>
            </a:pPr>
            <a:r>
              <a:rPr lang="es-ES" dirty="0">
                <a:solidFill>
                  <a:schemeClr val="bg2">
                    <a:lumMod val="25000"/>
                  </a:schemeClr>
                </a:solidFill>
              </a:rPr>
              <a:t>Mayor cantidad de pasta tamizada por </a:t>
            </a:r>
            <a:r>
              <a:rPr lang="es-ES" dirty="0" smtClean="0">
                <a:solidFill>
                  <a:schemeClr val="bg2">
                    <a:lumMod val="25000"/>
                  </a:schemeClr>
                </a:solidFill>
              </a:rPr>
              <a:t>hora (1.5 Ton/h)</a:t>
            </a:r>
            <a:endParaRPr lang="es-EC" dirty="0">
              <a:solidFill>
                <a:schemeClr val="bg2">
                  <a:lumMod val="25000"/>
                </a:schemeClr>
              </a:solidFill>
            </a:endParaRPr>
          </a:p>
          <a:p>
            <a:pPr lvl="0" algn="just">
              <a:buFont typeface="Wingdings" pitchFamily="2" charset="2"/>
              <a:buChar char="ü"/>
            </a:pPr>
            <a:r>
              <a:rPr lang="es-ES" dirty="0" smtClean="0">
                <a:solidFill>
                  <a:schemeClr val="bg2">
                    <a:lumMod val="25000"/>
                  </a:schemeClr>
                </a:solidFill>
              </a:rPr>
              <a:t>Ahorro por rotura de mallas y mantenimiento</a:t>
            </a:r>
            <a:endParaRPr lang="es-EC" dirty="0">
              <a:solidFill>
                <a:schemeClr val="bg2">
                  <a:lumMod val="25000"/>
                </a:schemeClr>
              </a:solidFill>
            </a:endParaRPr>
          </a:p>
          <a:p>
            <a:pPr lvl="0" algn="just">
              <a:buFont typeface="Wingdings" pitchFamily="2" charset="2"/>
              <a:buChar char="ü"/>
            </a:pPr>
            <a:endParaRPr lang="es-EC" dirty="0">
              <a:solidFill>
                <a:schemeClr val="bg2">
                  <a:lumMod val="25000"/>
                </a:schemeClr>
              </a:solidFill>
            </a:endParaRPr>
          </a:p>
          <a:p>
            <a:pPr algn="just">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714356"/>
            <a:ext cx="8501122" cy="4857784"/>
          </a:xfrm>
        </p:spPr>
        <p:txBody>
          <a:bodyPr/>
          <a:lstStyle/>
          <a:p>
            <a:pPr algn="ctr">
              <a:buNone/>
            </a:pPr>
            <a:endParaRPr lang="es-ES" sz="5000" b="1" dirty="0" smtClean="0">
              <a:solidFill>
                <a:schemeClr val="bg2">
                  <a:lumMod val="25000"/>
                </a:schemeClr>
              </a:solidFill>
              <a:latin typeface="+mj-lt"/>
            </a:endParaRPr>
          </a:p>
          <a:p>
            <a:pPr algn="ctr">
              <a:buNone/>
            </a:pPr>
            <a:r>
              <a:rPr lang="es-ES" sz="5000" b="1" dirty="0" smtClean="0">
                <a:solidFill>
                  <a:schemeClr val="accent2">
                    <a:lumMod val="75000"/>
                  </a:schemeClr>
                </a:solidFill>
                <a:latin typeface="+mj-lt"/>
              </a:rPr>
              <a:t>BENEFICIOS INTANGIBLES </a:t>
            </a:r>
          </a:p>
          <a:p>
            <a:pPr>
              <a:buNone/>
            </a:pPr>
            <a:endParaRPr lang="es-EC" dirty="0"/>
          </a:p>
          <a:p>
            <a:pPr lvl="0" algn="just">
              <a:buFont typeface="Wingdings" pitchFamily="2" charset="2"/>
              <a:buChar char="ü"/>
            </a:pPr>
            <a:r>
              <a:rPr lang="es-ES" dirty="0">
                <a:solidFill>
                  <a:schemeClr val="bg2">
                    <a:lumMod val="25000"/>
                  </a:schemeClr>
                </a:solidFill>
              </a:rPr>
              <a:t>Mejoramiento </a:t>
            </a:r>
            <a:r>
              <a:rPr lang="es-ES" dirty="0" smtClean="0">
                <a:solidFill>
                  <a:schemeClr val="bg2">
                    <a:lumMod val="25000"/>
                  </a:schemeClr>
                </a:solidFill>
              </a:rPr>
              <a:t>técnico del proceso</a:t>
            </a:r>
            <a:endParaRPr lang="es-EC" dirty="0">
              <a:solidFill>
                <a:schemeClr val="bg2">
                  <a:lumMod val="25000"/>
                </a:schemeClr>
              </a:solidFill>
            </a:endParaRPr>
          </a:p>
          <a:p>
            <a:pPr lvl="0" algn="just">
              <a:buFont typeface="Wingdings" pitchFamily="2" charset="2"/>
              <a:buChar char="ü"/>
            </a:pPr>
            <a:r>
              <a:rPr lang="es-ES" dirty="0">
                <a:solidFill>
                  <a:schemeClr val="bg2">
                    <a:lumMod val="25000"/>
                  </a:schemeClr>
                </a:solidFill>
              </a:rPr>
              <a:t>Incorporación de un sistema alternativo de </a:t>
            </a:r>
            <a:r>
              <a:rPr lang="es-ES" dirty="0" smtClean="0">
                <a:solidFill>
                  <a:schemeClr val="bg2">
                    <a:lumMod val="25000"/>
                  </a:schemeClr>
                </a:solidFill>
              </a:rPr>
              <a:t>tamizado</a:t>
            </a:r>
          </a:p>
          <a:p>
            <a:pPr lvl="0" algn="just">
              <a:buFont typeface="Wingdings" pitchFamily="2" charset="2"/>
              <a:buChar char="ü"/>
            </a:pPr>
            <a:r>
              <a:rPr lang="es-ES" dirty="0" smtClean="0">
                <a:solidFill>
                  <a:schemeClr val="bg2">
                    <a:lumMod val="25000"/>
                  </a:schemeClr>
                </a:solidFill>
              </a:rPr>
              <a:t>Retención visual de partículas de residuo</a:t>
            </a:r>
            <a:endParaRPr lang="es-EC" dirty="0">
              <a:solidFill>
                <a:schemeClr val="bg2">
                  <a:lumMod val="25000"/>
                </a:schemeClr>
              </a:solidFill>
            </a:endParaRPr>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85786" y="1285860"/>
            <a:ext cx="7772400" cy="1470025"/>
          </a:xfrm>
        </p:spPr>
        <p:txBody>
          <a:bodyPr>
            <a:normAutofit/>
          </a:bodyPr>
          <a:lstStyle/>
          <a:p>
            <a:pPr algn="ctr"/>
            <a:r>
              <a:rPr lang="es-EC" sz="6600" u="sng" dirty="0" smtClean="0">
                <a:solidFill>
                  <a:schemeClr val="tx2"/>
                </a:solidFill>
              </a:rPr>
              <a:t>CAPÍTULO VIII</a:t>
            </a:r>
            <a:endParaRPr lang="es-EC" sz="6600" u="sng" dirty="0">
              <a:solidFill>
                <a:schemeClr val="tx2"/>
              </a:solidFill>
            </a:endParaRPr>
          </a:p>
        </p:txBody>
      </p:sp>
      <p:sp>
        <p:nvSpPr>
          <p:cNvPr id="3" name="2 Subtítulo"/>
          <p:cNvSpPr>
            <a:spLocks noGrp="1"/>
          </p:cNvSpPr>
          <p:nvPr>
            <p:ph type="subTitle" idx="1"/>
          </p:nvPr>
        </p:nvSpPr>
        <p:spPr>
          <a:xfrm>
            <a:off x="1357290" y="3071810"/>
            <a:ext cx="6400800" cy="2500330"/>
          </a:xfrm>
        </p:spPr>
        <p:txBody>
          <a:bodyPr>
            <a:normAutofit fontScale="62500" lnSpcReduction="20000"/>
          </a:bodyPr>
          <a:lstStyle/>
          <a:p>
            <a:endParaRPr lang="es-ES" b="1" dirty="0" smtClean="0"/>
          </a:p>
          <a:p>
            <a:pPr algn="ctr"/>
            <a:r>
              <a:rPr lang="es-ES" sz="8600" b="1" dirty="0" smtClean="0">
                <a:solidFill>
                  <a:schemeClr val="tx2"/>
                </a:solidFill>
                <a:latin typeface="+mj-lt"/>
              </a:rPr>
              <a:t>CONCLUSIONES </a:t>
            </a:r>
            <a:r>
              <a:rPr lang="es-ES" sz="8600" b="1" dirty="0">
                <a:solidFill>
                  <a:schemeClr val="tx2"/>
                </a:solidFill>
                <a:latin typeface="+mj-lt"/>
              </a:rPr>
              <a:t>Y RECOMENDACIONES</a:t>
            </a:r>
            <a:endParaRPr lang="es-EC" sz="8600" dirty="0">
              <a:solidFill>
                <a:schemeClr val="tx2"/>
              </a:solidFill>
              <a:latin typeface="+mj-lt"/>
            </a:endParaRPr>
          </a:p>
          <a:p>
            <a:r>
              <a:rPr lang="es-ES" b="1" dirty="0"/>
              <a:t> </a:t>
            </a:r>
            <a:endParaRPr lang="es-EC" dirty="0"/>
          </a:p>
          <a:p>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1142984"/>
            <a:ext cx="8229600" cy="714380"/>
          </a:xfrm>
        </p:spPr>
        <p:txBody>
          <a:bodyPr>
            <a:normAutofit fontScale="90000"/>
          </a:bodyPr>
          <a:lstStyle/>
          <a:p>
            <a:r>
              <a:rPr lang="es-ES" b="1" dirty="0" smtClean="0"/>
              <a:t/>
            </a:r>
            <a:br>
              <a:rPr lang="es-ES" b="1" dirty="0" smtClean="0"/>
            </a:br>
            <a:r>
              <a:rPr lang="es-ES" sz="4400" b="1" dirty="0" smtClean="0"/>
              <a:t>8.1 CONCLUSIONES</a:t>
            </a:r>
            <a:endParaRPr lang="es-EC" sz="4400" dirty="0"/>
          </a:p>
        </p:txBody>
      </p:sp>
      <p:sp>
        <p:nvSpPr>
          <p:cNvPr id="3" name="2 Marcador de contenido"/>
          <p:cNvSpPr>
            <a:spLocks noGrp="1"/>
          </p:cNvSpPr>
          <p:nvPr>
            <p:ph idx="1"/>
          </p:nvPr>
        </p:nvSpPr>
        <p:spPr>
          <a:xfrm>
            <a:off x="357158" y="2071678"/>
            <a:ext cx="8572560" cy="3714776"/>
          </a:xfrm>
        </p:spPr>
        <p:txBody>
          <a:bodyPr/>
          <a:lstStyle/>
          <a:p>
            <a:pPr lvl="0" algn="just">
              <a:buNone/>
            </a:pPr>
            <a:r>
              <a:rPr lang="es-ES" sz="2800" dirty="0" smtClean="0">
                <a:solidFill>
                  <a:schemeClr val="tx2"/>
                </a:solidFill>
              </a:rPr>
              <a:t>  </a:t>
            </a:r>
            <a:r>
              <a:rPr lang="es-ES" sz="2800" dirty="0" smtClean="0"/>
              <a:t>1.  Con </a:t>
            </a:r>
            <a:r>
              <a:rPr lang="es-ES" sz="2800" dirty="0"/>
              <a:t>la utilización y adaptación de materiales reutilizables, se pudo reducir el costo de manufactura del proyecto, logrando obtener de esta manera un ahorro representativo aproximado del 8,5%, esto relacionando el costo total real del proyecto vs el costo que se hubiese obtenido si en lugar de la reutilización de materiales se hubiera decidido comprarlos nuevos.</a:t>
            </a:r>
            <a:endParaRPr lang="es-EC" sz="2800"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64" y="1357298"/>
            <a:ext cx="8501154" cy="4714908"/>
          </a:xfrm>
        </p:spPr>
        <p:txBody>
          <a:bodyPr/>
          <a:lstStyle/>
          <a:p>
            <a:pPr lvl="0" algn="just">
              <a:buNone/>
            </a:pPr>
            <a:r>
              <a:rPr lang="es-EC" dirty="0" smtClean="0"/>
              <a:t>2. </a:t>
            </a:r>
            <a:r>
              <a:rPr lang="es-ES" dirty="0"/>
              <a:t>El equipo es de confección sencilla, para ello se emplearon procesos mecánicos de manufactura nada complicados, que permitirían la producción en serie del equipo con fácil montaje y desmontaje de sus partes y componentes</a:t>
            </a:r>
            <a:r>
              <a:rPr lang="es-ES" dirty="0" smtClean="0"/>
              <a:t>.</a:t>
            </a:r>
          </a:p>
          <a:p>
            <a:pPr lvl="0" algn="just">
              <a:buNone/>
            </a:pPr>
            <a:endParaRPr lang="es-ES" dirty="0"/>
          </a:p>
          <a:p>
            <a:pPr algn="just">
              <a:buNone/>
            </a:pPr>
            <a:r>
              <a:rPr lang="es-ES" dirty="0" smtClean="0"/>
              <a:t>3. </a:t>
            </a:r>
            <a:r>
              <a:rPr lang="es-ES" dirty="0"/>
              <a:t>La mejora del proceso de tamizado rotativo en comparación con el método tradicional vibratorio fue del 62.77%, teniendo una diferencia del 7.23% con relación al 70%, esto como objetivo trazado al inicio del proyecto.</a:t>
            </a:r>
            <a:endParaRPr lang="es-EC" dirty="0"/>
          </a:p>
          <a:p>
            <a:pPr lvl="0" algn="just">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64" y="1357298"/>
            <a:ext cx="8501154" cy="4714908"/>
          </a:xfrm>
        </p:spPr>
        <p:txBody>
          <a:bodyPr/>
          <a:lstStyle/>
          <a:p>
            <a:pPr lvl="0" algn="just">
              <a:buNone/>
            </a:pPr>
            <a:r>
              <a:rPr lang="es-EC" dirty="0" smtClean="0"/>
              <a:t>4. </a:t>
            </a:r>
            <a:r>
              <a:rPr lang="es-ES" dirty="0" smtClean="0"/>
              <a:t>La mejora del proceso de tamizado rotativo en comparación con el método tradicional vibratorio fue del 62.77%, teniendo una diferencia del 7.23% con relación al 70%, esto como objetivo trazado al inicio del proyecto.</a:t>
            </a:r>
            <a:endParaRPr lang="es-EC" dirty="0" smtClean="0"/>
          </a:p>
          <a:p>
            <a:pPr lvl="0" algn="just">
              <a:buNone/>
            </a:pPr>
            <a:endParaRPr lang="es-ES" dirty="0"/>
          </a:p>
          <a:p>
            <a:pPr lvl="0" algn="just">
              <a:buNone/>
            </a:pPr>
            <a:r>
              <a:rPr lang="es-ES" dirty="0" smtClean="0"/>
              <a:t>5. Se instaló un variador de frecuencia al control de encendido del motor eléctrico, esto para producir un arranque en rampa; es decir un arranque suave que evite forzar al motor y lo dañe al momento de vencer la fuerza de inercia del tambor rotativo.</a:t>
            </a:r>
            <a:endParaRPr lang="es-EC" dirty="0" smtClean="0"/>
          </a:p>
          <a:p>
            <a:pPr algn="just">
              <a:buNone/>
            </a:pPr>
            <a:endParaRPr lang="es-EC" dirty="0">
              <a:solidFill>
                <a:schemeClr val="tx2"/>
              </a:solidFill>
            </a:endParaRPr>
          </a:p>
          <a:p>
            <a:pPr lvl="0" algn="just">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4"/>
          <p:cNvPicPr>
            <a:picLocks noChangeAspect="1" noChangeArrowheads="1"/>
          </p:cNvPicPr>
          <p:nvPr/>
        </p:nvPicPr>
        <p:blipFill>
          <a:blip r:embed="rId2" cstate="print"/>
          <a:srcRect l="12354" t="10233" r="15474" b="16216"/>
          <a:stretch>
            <a:fillRect/>
          </a:stretch>
        </p:blipFill>
        <p:spPr bwMode="auto">
          <a:xfrm>
            <a:off x="428596" y="571480"/>
            <a:ext cx="6246827" cy="5062142"/>
          </a:xfrm>
          <a:prstGeom prst="rect">
            <a:avLst/>
          </a:prstGeom>
          <a:noFill/>
        </p:spPr>
      </p:pic>
      <p:sp>
        <p:nvSpPr>
          <p:cNvPr id="4" name="AutoShape 10"/>
          <p:cNvSpPr>
            <a:spLocks noChangeArrowheads="1"/>
          </p:cNvSpPr>
          <p:nvPr/>
        </p:nvSpPr>
        <p:spPr bwMode="auto">
          <a:xfrm>
            <a:off x="719138"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sp>
        <p:nvSpPr>
          <p:cNvPr id="5" name="AutoShape 12"/>
          <p:cNvSpPr>
            <a:spLocks noChangeArrowheads="1"/>
          </p:cNvSpPr>
          <p:nvPr/>
        </p:nvSpPr>
        <p:spPr bwMode="auto">
          <a:xfrm>
            <a:off x="3814763"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pic>
        <p:nvPicPr>
          <p:cNvPr id="6" name="Picture 13" descr="I-018-2"/>
          <p:cNvPicPr>
            <a:picLocks noChangeAspect="1" noChangeArrowheads="1"/>
          </p:cNvPicPr>
          <p:nvPr/>
        </p:nvPicPr>
        <p:blipFill>
          <a:blip r:embed="rId3" cstate="print"/>
          <a:srcRect t="8597" b="12135"/>
          <a:stretch>
            <a:fillRect/>
          </a:stretch>
        </p:blipFill>
        <p:spPr bwMode="auto">
          <a:xfrm>
            <a:off x="719138" y="5557838"/>
            <a:ext cx="1765300" cy="1300162"/>
          </a:xfrm>
          <a:prstGeom prst="rect">
            <a:avLst/>
          </a:prstGeom>
          <a:noFill/>
        </p:spPr>
      </p:pic>
      <p:pic>
        <p:nvPicPr>
          <p:cNvPr id="7" name="Picture 14" descr="Planta2"/>
          <p:cNvPicPr>
            <a:picLocks noChangeAspect="1" noChangeArrowheads="1"/>
          </p:cNvPicPr>
          <p:nvPr/>
        </p:nvPicPr>
        <p:blipFill>
          <a:blip r:embed="rId4" cstate="print"/>
          <a:srcRect l="8124" r="1306"/>
          <a:stretch>
            <a:fillRect/>
          </a:stretch>
        </p:blipFill>
        <p:spPr bwMode="auto">
          <a:xfrm>
            <a:off x="3816350" y="5556250"/>
            <a:ext cx="1763713" cy="1301750"/>
          </a:xfrm>
          <a:prstGeom prst="rect">
            <a:avLst/>
          </a:prstGeom>
          <a:noFill/>
          <a:ln w="9525">
            <a:noFill/>
            <a:miter lim="800000"/>
            <a:headEnd/>
            <a:tailEnd/>
          </a:ln>
        </p:spPr>
      </p:pic>
      <p:sp>
        <p:nvSpPr>
          <p:cNvPr id="26" name="Text Box 6"/>
          <p:cNvSpPr txBox="1">
            <a:spLocks noChangeArrowheads="1"/>
          </p:cNvSpPr>
          <p:nvPr/>
        </p:nvSpPr>
        <p:spPr bwMode="auto">
          <a:xfrm>
            <a:off x="7127875" y="1331913"/>
            <a:ext cx="2016125" cy="3338512"/>
          </a:xfrm>
          <a:prstGeom prst="rect">
            <a:avLst/>
          </a:prstGeom>
          <a:noFill/>
          <a:ln w="9525">
            <a:noFill/>
            <a:miter lim="800000"/>
            <a:headEnd/>
            <a:tailEnd/>
          </a:ln>
          <a:effectLst/>
        </p:spPr>
        <p:txBody>
          <a:bodyPr>
            <a:spAutoFit/>
          </a:bodyPr>
          <a:lstStyle/>
          <a:p>
            <a:pPr marL="457200" indent="-457200" algn="l" eaLnBrk="1" hangingPunct="1">
              <a:spcBef>
                <a:spcPct val="80000"/>
              </a:spcBef>
              <a:spcAft>
                <a:spcPct val="20000"/>
              </a:spcAft>
              <a:tabLst>
                <a:tab pos="2060575" algn="l"/>
              </a:tabLst>
            </a:pPr>
            <a:r>
              <a:rPr lang="es-ES_tradnl" sz="1500" b="1" dirty="0">
                <a:latin typeface="Albertus Xb (WT)" pitchFamily="34" charset="-94"/>
              </a:rPr>
              <a:t>14)	Almacena-miento de Yeso.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15)	Preparación del molde de Yeso.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16)	Colado de yeso en matriz.</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17)	Secado de moldes.</a:t>
            </a:r>
          </a:p>
        </p:txBody>
      </p:sp>
      <p:sp>
        <p:nvSpPr>
          <p:cNvPr id="27" name="1 Título"/>
          <p:cNvSpPr>
            <a:spLocks noGrp="1"/>
          </p:cNvSpPr>
          <p:nvPr>
            <p:ph type="title"/>
          </p:nvPr>
        </p:nvSpPr>
        <p:spPr>
          <a:xfrm>
            <a:off x="428596" y="714356"/>
            <a:ext cx="5572164" cy="642934"/>
          </a:xfrm>
        </p:spPr>
        <p:txBody>
          <a:bodyPr>
            <a:normAutofit fontScale="90000"/>
          </a:bodyPr>
          <a:lstStyle/>
          <a:p>
            <a:r>
              <a:rPr lang="es-EC" sz="4000" b="1" dirty="0" smtClean="0"/>
              <a:t>Preparación de moldes</a:t>
            </a:r>
            <a:endParaRPr lang="es-EC" sz="4000" b="1" dirty="0"/>
          </a:p>
        </p:txBody>
      </p:sp>
      <p:sp>
        <p:nvSpPr>
          <p:cNvPr id="10"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64" y="1357298"/>
            <a:ext cx="8501154" cy="4714908"/>
          </a:xfrm>
        </p:spPr>
        <p:txBody>
          <a:bodyPr>
            <a:normAutofit lnSpcReduction="10000"/>
          </a:bodyPr>
          <a:lstStyle/>
          <a:p>
            <a:pPr algn="just">
              <a:buNone/>
            </a:pPr>
            <a:r>
              <a:rPr lang="es-EC" dirty="0" smtClean="0"/>
              <a:t>6. </a:t>
            </a:r>
            <a:r>
              <a:rPr lang="es-ES" dirty="0" smtClean="0"/>
              <a:t>Luego de las primeras pruebas de tamizado realizadas, fue necesario reforzar los cercos de la malla del tambor, ya que el peso de la pasta sobre la malla durante el funcionamiento, hacía que esta se rompa permitiendo la fuga de pasta sin tamizar.</a:t>
            </a:r>
            <a:endParaRPr lang="es-EC" dirty="0" smtClean="0"/>
          </a:p>
          <a:p>
            <a:pPr lvl="0" algn="just">
              <a:buNone/>
            </a:pPr>
            <a:endParaRPr lang="es-EC" dirty="0" smtClean="0"/>
          </a:p>
          <a:p>
            <a:pPr lvl="0" algn="just">
              <a:buNone/>
            </a:pPr>
            <a:endParaRPr lang="es-ES" dirty="0"/>
          </a:p>
          <a:p>
            <a:pPr algn="just">
              <a:buNone/>
            </a:pPr>
            <a:r>
              <a:rPr lang="es-ES" dirty="0" smtClean="0"/>
              <a:t>7. El equipo rotativo cumple su función encomendada, mediante la utilización de una sola malla metálica inoxidable #155 a diferencia del equipo vibratorio que utiliza 2 mallas metálicas inoxidables, una #80 y otra #150.</a:t>
            </a:r>
            <a:endParaRPr lang="es-EC" dirty="0" smtClean="0"/>
          </a:p>
          <a:p>
            <a:pPr lvl="0" algn="just">
              <a:buNone/>
            </a:pPr>
            <a:endParaRPr lang="es-EC" dirty="0" smtClean="0">
              <a:solidFill>
                <a:srgbClr val="7030A0"/>
              </a:solidFill>
            </a:endParaRPr>
          </a:p>
          <a:p>
            <a:pPr algn="just">
              <a:buNone/>
            </a:pPr>
            <a:endParaRPr lang="es-EC" dirty="0">
              <a:solidFill>
                <a:schemeClr val="tx2"/>
              </a:solidFill>
            </a:endParaRPr>
          </a:p>
          <a:p>
            <a:pPr lvl="0" algn="just">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642918"/>
            <a:ext cx="8229600" cy="785818"/>
          </a:xfrm>
        </p:spPr>
        <p:txBody>
          <a:bodyPr>
            <a:noAutofit/>
          </a:bodyPr>
          <a:lstStyle/>
          <a:p>
            <a:r>
              <a:rPr lang="es-ES" sz="4000" b="1" dirty="0" smtClean="0"/>
              <a:t>8.2 RECOMENDACIONES</a:t>
            </a:r>
            <a:endParaRPr lang="es-EC" sz="4000" dirty="0"/>
          </a:p>
        </p:txBody>
      </p:sp>
      <p:sp>
        <p:nvSpPr>
          <p:cNvPr id="3" name="2 Marcador de contenido"/>
          <p:cNvSpPr>
            <a:spLocks noGrp="1"/>
          </p:cNvSpPr>
          <p:nvPr>
            <p:ph idx="1"/>
          </p:nvPr>
        </p:nvSpPr>
        <p:spPr>
          <a:xfrm>
            <a:off x="285720" y="1571612"/>
            <a:ext cx="8429684" cy="4714908"/>
          </a:xfrm>
        </p:spPr>
        <p:txBody>
          <a:bodyPr>
            <a:normAutofit/>
          </a:bodyPr>
          <a:lstStyle/>
          <a:p>
            <a:pPr marL="514350" lvl="0" indent="-514350" algn="just">
              <a:buNone/>
            </a:pPr>
            <a:r>
              <a:rPr lang="es-ES" dirty="0" smtClean="0"/>
              <a:t> 1. La </a:t>
            </a:r>
            <a:r>
              <a:rPr lang="es-ES" dirty="0"/>
              <a:t>persona encargada de la operación del tamiz rotativo, deberá utilizar en todo tiempo el equipo de protección personal necesario para el puesto; esto es, casco, botas industriales, guantes flexibles y en especial protectores auditivos, esto por el ruido propio del área  de trabajo</a:t>
            </a:r>
            <a:r>
              <a:rPr lang="es-ES" dirty="0" smtClean="0"/>
              <a:t>.</a:t>
            </a:r>
          </a:p>
          <a:p>
            <a:pPr marL="514350" lvl="0" indent="-514350" algn="just">
              <a:buAutoNum type="arabicPeriod"/>
            </a:pPr>
            <a:endParaRPr lang="es-ES" dirty="0" smtClean="0"/>
          </a:p>
          <a:p>
            <a:pPr marL="514350" indent="-514350" algn="just">
              <a:buNone/>
            </a:pPr>
            <a:r>
              <a:rPr lang="es-ES" dirty="0" smtClean="0"/>
              <a:t>  2. Antes </a:t>
            </a:r>
            <a:r>
              <a:rPr lang="es-ES" dirty="0"/>
              <a:t>de poner en funcionamiento el equipo rotativo, primero humedecer la malla metálica con agua, para evitar que esta pueda taponarse al contacto con la pasta durante su funcionamiento</a:t>
            </a:r>
            <a:r>
              <a:rPr lang="es-ES" dirty="0">
                <a:solidFill>
                  <a:schemeClr val="tx2"/>
                </a:solidFill>
              </a:rPr>
              <a:t>.</a:t>
            </a:r>
            <a:endParaRPr lang="es-EC" dirty="0">
              <a:solidFill>
                <a:schemeClr val="tx2"/>
              </a:solidFill>
            </a:endParaRPr>
          </a:p>
          <a:p>
            <a:pPr marL="514350" lvl="0" indent="-514350" algn="just">
              <a:buNone/>
            </a:pPr>
            <a:endParaRPr lang="es-EC" dirty="0"/>
          </a:p>
          <a:p>
            <a:pPr>
              <a:buNone/>
            </a:pPr>
            <a:endParaRPr lang="es-EC" dirty="0" smtClean="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1357298"/>
            <a:ext cx="8572560" cy="4357718"/>
          </a:xfrm>
        </p:spPr>
        <p:txBody>
          <a:bodyPr>
            <a:normAutofit lnSpcReduction="10000"/>
          </a:bodyPr>
          <a:lstStyle/>
          <a:p>
            <a:pPr marL="514350" lvl="0" indent="-514350" algn="just">
              <a:buNone/>
            </a:pPr>
            <a:r>
              <a:rPr lang="es-ES" dirty="0" smtClean="0"/>
              <a:t>3. 	Luego </a:t>
            </a:r>
            <a:r>
              <a:rPr lang="es-ES" dirty="0"/>
              <a:t>de la jornada diaria de trabajo, lavar y limpiar con agua las partes internas del tambor rotativo que estuvieron en contacto con la pasta, pues caso contrario esta se seca, dificultando más la tarea de limpieza</a:t>
            </a:r>
            <a:r>
              <a:rPr lang="es-ES" dirty="0" smtClean="0"/>
              <a:t>.</a:t>
            </a:r>
          </a:p>
          <a:p>
            <a:pPr marL="514350" lvl="0" indent="-514350" algn="just">
              <a:buAutoNum type="arabicPeriod" startAt="3"/>
            </a:pPr>
            <a:endParaRPr lang="es-ES" dirty="0" smtClean="0"/>
          </a:p>
          <a:p>
            <a:pPr lvl="0" algn="just">
              <a:buNone/>
            </a:pPr>
            <a:r>
              <a:rPr lang="es-ES" dirty="0" smtClean="0"/>
              <a:t>4. Para cualquier tarea de mantenimiento a realizarse en el equipo rotativo, llamar exclusivamente al mecánico de turno encargado, el operador no debe intervenir en las actividades de mantenimiento preventivo o correctivo por cuenta propia, esto con el objetivo de evitar posibles accidentes por falta de conocimiento.</a:t>
            </a:r>
            <a:endParaRPr lang="es-EC" dirty="0" smtClean="0"/>
          </a:p>
          <a:p>
            <a:pPr algn="just">
              <a:buNone/>
            </a:pPr>
            <a:endParaRPr lang="es-EC" dirty="0">
              <a:solidFill>
                <a:schemeClr val="tx2"/>
              </a:solidFill>
            </a:endParaRPr>
          </a:p>
          <a:p>
            <a:pPr lvl="0">
              <a:buNone/>
            </a:pPr>
            <a:endParaRPr lang="es-ES" dirty="0" smtClean="0">
              <a:solidFill>
                <a:schemeClr val="tx2"/>
              </a:solidFill>
            </a:endParaRPr>
          </a:p>
          <a:p>
            <a:pPr lvl="0">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1357298"/>
            <a:ext cx="8572560" cy="4357718"/>
          </a:xfrm>
        </p:spPr>
        <p:txBody>
          <a:bodyPr>
            <a:normAutofit fontScale="92500"/>
          </a:bodyPr>
          <a:lstStyle/>
          <a:p>
            <a:pPr marL="514350" indent="-514350" algn="just">
              <a:buNone/>
            </a:pPr>
            <a:r>
              <a:rPr lang="es-ES" dirty="0" smtClean="0"/>
              <a:t>5. 	Antes de proceder a realizar alguna tarea de mantenimiento mecánico en el tamiz, el mecánico encargado debe cerciorarse de cortar la energía eléctrica hacia el tablero de control del tamiz, esto desconectando el </a:t>
            </a:r>
            <a:r>
              <a:rPr lang="es-ES" dirty="0" err="1" smtClean="0"/>
              <a:t>braker</a:t>
            </a:r>
            <a:r>
              <a:rPr lang="es-ES" dirty="0" smtClean="0"/>
              <a:t> del tablero principal.</a:t>
            </a:r>
            <a:endParaRPr lang="es-EC" dirty="0" smtClean="0"/>
          </a:p>
          <a:p>
            <a:pPr marL="514350" lvl="0" indent="-514350" algn="just">
              <a:buNone/>
            </a:pPr>
            <a:endParaRPr lang="es-ES" dirty="0" smtClean="0"/>
          </a:p>
          <a:p>
            <a:pPr marL="514350" lvl="0" indent="-514350" algn="just">
              <a:buAutoNum type="arabicPeriod" startAt="3"/>
            </a:pPr>
            <a:endParaRPr lang="es-ES" dirty="0" smtClean="0"/>
          </a:p>
          <a:p>
            <a:pPr algn="just">
              <a:buNone/>
            </a:pPr>
            <a:r>
              <a:rPr lang="es-ES" dirty="0" smtClean="0"/>
              <a:t>6 El variador de frecuencia del equipo rotativo no debe ser  manipulado por personal no autorizado; por esto se encuentra protegido dentro de un tablero metálico con llave, al cual solo tendrá acceso el personal eléctrico de turno</a:t>
            </a:r>
            <a:r>
              <a:rPr lang="es-ES" dirty="0" smtClean="0">
                <a:solidFill>
                  <a:srgbClr val="7030A0"/>
                </a:solidFill>
              </a:rPr>
              <a:t>.</a:t>
            </a:r>
            <a:endParaRPr lang="es-EC" dirty="0" smtClean="0">
              <a:solidFill>
                <a:srgbClr val="7030A0"/>
              </a:solidFill>
            </a:endParaRPr>
          </a:p>
          <a:p>
            <a:pPr lvl="0" algn="just">
              <a:buNone/>
            </a:pPr>
            <a:endParaRPr lang="es-EC" dirty="0" smtClean="0">
              <a:solidFill>
                <a:srgbClr val="7030A0"/>
              </a:solidFill>
            </a:endParaRPr>
          </a:p>
          <a:p>
            <a:pPr algn="just">
              <a:buNone/>
            </a:pPr>
            <a:endParaRPr lang="es-EC" dirty="0">
              <a:solidFill>
                <a:schemeClr val="tx2"/>
              </a:solidFill>
            </a:endParaRPr>
          </a:p>
          <a:p>
            <a:pPr lvl="0">
              <a:buNone/>
            </a:pPr>
            <a:endParaRPr lang="es-ES" dirty="0" smtClean="0">
              <a:solidFill>
                <a:schemeClr val="tx2"/>
              </a:solidFill>
            </a:endParaRPr>
          </a:p>
          <a:p>
            <a:pPr lvl="0">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1357298"/>
            <a:ext cx="8572560" cy="4357718"/>
          </a:xfrm>
        </p:spPr>
        <p:txBody>
          <a:bodyPr>
            <a:normAutofit/>
          </a:bodyPr>
          <a:lstStyle/>
          <a:p>
            <a:pPr marL="514350" lvl="0" indent="-514350" algn="just">
              <a:buNone/>
            </a:pPr>
            <a:r>
              <a:rPr lang="es-ES" dirty="0" smtClean="0"/>
              <a:t>7. 	 Para realizar el cambio de los cercos de malla, estos deben armarse en una mesa especial que primero tiemple y estire uniformemente la superficie de malla de acero inoxidable para después proceder a remachar los cercos metálicos. La mesa de templado de malla, se encuentra en el departamento de Mantenimiento de la empresa</a:t>
            </a:r>
            <a:endParaRPr lang="es-EC" dirty="0" smtClean="0"/>
          </a:p>
          <a:p>
            <a:pPr marL="514350" indent="-514350" algn="just">
              <a:buNone/>
            </a:pPr>
            <a:endParaRPr lang="es-EC" dirty="0" smtClean="0">
              <a:solidFill>
                <a:srgbClr val="7030A0"/>
              </a:solidFill>
            </a:endParaRPr>
          </a:p>
          <a:p>
            <a:pPr marL="514350" lvl="0" indent="-514350" algn="just">
              <a:buNone/>
            </a:pPr>
            <a:endParaRPr lang="es-ES" dirty="0" smtClean="0">
              <a:solidFill>
                <a:srgbClr val="7030A0"/>
              </a:solidFill>
            </a:endParaRPr>
          </a:p>
          <a:p>
            <a:pPr marL="514350" lvl="0" indent="-514350" algn="just">
              <a:buAutoNum type="arabicPeriod" startAt="3"/>
            </a:pPr>
            <a:endParaRPr lang="es-ES" dirty="0" smtClean="0">
              <a:solidFill>
                <a:srgbClr val="7030A0"/>
              </a:solidFill>
            </a:endParaRPr>
          </a:p>
          <a:p>
            <a:pPr lvl="0" algn="just">
              <a:buNone/>
            </a:pPr>
            <a:endParaRPr lang="es-EC" dirty="0" smtClean="0">
              <a:solidFill>
                <a:srgbClr val="7030A0"/>
              </a:solidFill>
            </a:endParaRPr>
          </a:p>
          <a:p>
            <a:pPr algn="just">
              <a:buNone/>
            </a:pPr>
            <a:endParaRPr lang="es-EC" dirty="0">
              <a:solidFill>
                <a:schemeClr val="tx2"/>
              </a:solidFill>
            </a:endParaRPr>
          </a:p>
          <a:p>
            <a:pPr lvl="0">
              <a:buNone/>
            </a:pPr>
            <a:endParaRPr lang="es-ES" dirty="0" smtClean="0">
              <a:solidFill>
                <a:schemeClr val="tx2"/>
              </a:solidFill>
            </a:endParaRPr>
          </a:p>
          <a:p>
            <a:pPr lvl="0">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7" name="1 Título"/>
          <p:cNvSpPr txBox="1">
            <a:spLocks/>
          </p:cNvSpPr>
          <p:nvPr/>
        </p:nvSpPr>
        <p:spPr>
          <a:xfrm>
            <a:off x="714348" y="2143116"/>
            <a:ext cx="7772400" cy="1470025"/>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9600" b="1" u="sng" dirty="0" smtClean="0">
                <a:solidFill>
                  <a:schemeClr val="tx2"/>
                </a:solidFill>
                <a:latin typeface="+mj-lt"/>
                <a:ea typeface="+mj-ea"/>
                <a:cs typeface="+mj-cs"/>
              </a:rPr>
              <a:t>FIN</a:t>
            </a:r>
            <a:endParaRPr kumimoji="0" lang="es-EC" sz="9600" b="1" i="0" u="sng"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5"/>
          <p:cNvPicPr>
            <a:picLocks noChangeAspect="1" noChangeArrowheads="1"/>
          </p:cNvPicPr>
          <p:nvPr/>
        </p:nvPicPr>
        <p:blipFill>
          <a:blip r:embed="rId2" cstate="print"/>
          <a:srcRect l="7600" t="6660" r="4083" b="17488"/>
          <a:stretch>
            <a:fillRect/>
          </a:stretch>
        </p:blipFill>
        <p:spPr bwMode="auto">
          <a:xfrm>
            <a:off x="142875" y="657225"/>
            <a:ext cx="6696075" cy="4103688"/>
          </a:xfrm>
          <a:prstGeom prst="rect">
            <a:avLst/>
          </a:prstGeom>
          <a:noFill/>
        </p:spPr>
      </p:pic>
      <p:sp>
        <p:nvSpPr>
          <p:cNvPr id="3" name="Text Box 6"/>
          <p:cNvSpPr txBox="1">
            <a:spLocks noChangeArrowheads="1"/>
          </p:cNvSpPr>
          <p:nvPr/>
        </p:nvSpPr>
        <p:spPr bwMode="auto">
          <a:xfrm>
            <a:off x="7127875" y="1331913"/>
            <a:ext cx="2016125" cy="2652712"/>
          </a:xfrm>
          <a:prstGeom prst="rect">
            <a:avLst/>
          </a:prstGeom>
          <a:noFill/>
          <a:ln w="9525">
            <a:noFill/>
            <a:miter lim="800000"/>
            <a:headEnd/>
            <a:tailEnd/>
          </a:ln>
          <a:effectLst/>
        </p:spPr>
        <p:txBody>
          <a:bodyPr>
            <a:spAutoFit/>
          </a:bodyPr>
          <a:lstStyle/>
          <a:p>
            <a:pPr marL="457200" indent="-457200" algn="l" eaLnBrk="1" hangingPunct="1">
              <a:spcBef>
                <a:spcPct val="80000"/>
              </a:spcBef>
              <a:spcAft>
                <a:spcPct val="20000"/>
              </a:spcAft>
              <a:tabLst>
                <a:tab pos="2060575" algn="l"/>
              </a:tabLst>
            </a:pPr>
            <a:r>
              <a:rPr lang="es-ES_tradnl" sz="1500" b="1" dirty="0">
                <a:latin typeface="Albertus Xb (WT)" pitchFamily="34" charset="-94"/>
              </a:rPr>
              <a:t>18)	Colado de pasta en moldes de yeso.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19)	Secado de piezas en crudo.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20)	Inspección en crudo.</a:t>
            </a:r>
          </a:p>
        </p:txBody>
      </p:sp>
      <p:sp>
        <p:nvSpPr>
          <p:cNvPr id="4" name="AutoShape 10"/>
          <p:cNvSpPr>
            <a:spLocks noChangeArrowheads="1"/>
          </p:cNvSpPr>
          <p:nvPr/>
        </p:nvSpPr>
        <p:spPr bwMode="auto">
          <a:xfrm>
            <a:off x="468313"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sp>
        <p:nvSpPr>
          <p:cNvPr id="5" name="AutoShape 11"/>
          <p:cNvSpPr>
            <a:spLocks noChangeArrowheads="1"/>
          </p:cNvSpPr>
          <p:nvPr/>
        </p:nvSpPr>
        <p:spPr bwMode="auto">
          <a:xfrm>
            <a:off x="3743325"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pic>
        <p:nvPicPr>
          <p:cNvPr id="6" name="Picture 12"/>
          <p:cNvPicPr>
            <a:picLocks noChangeAspect="1" noChangeArrowheads="1"/>
          </p:cNvPicPr>
          <p:nvPr/>
        </p:nvPicPr>
        <p:blipFill>
          <a:blip r:embed="rId3" cstate="print"/>
          <a:srcRect l="43361" t="13841" r="4472" b="10378"/>
          <a:stretch>
            <a:fillRect/>
          </a:stretch>
        </p:blipFill>
        <p:spPr bwMode="auto">
          <a:xfrm>
            <a:off x="3743325" y="5561013"/>
            <a:ext cx="1763713" cy="1296987"/>
          </a:xfrm>
          <a:prstGeom prst="rect">
            <a:avLst/>
          </a:prstGeom>
          <a:noFill/>
        </p:spPr>
      </p:pic>
      <p:pic>
        <p:nvPicPr>
          <p:cNvPr id="7" name="Picture 13" descr="O-050-17"/>
          <p:cNvPicPr>
            <a:picLocks noChangeAspect="1" noChangeArrowheads="1"/>
          </p:cNvPicPr>
          <p:nvPr/>
        </p:nvPicPr>
        <p:blipFill>
          <a:blip r:embed="rId4" cstate="print"/>
          <a:srcRect t="9386" r="21680" b="52451"/>
          <a:stretch>
            <a:fillRect/>
          </a:stretch>
        </p:blipFill>
        <p:spPr bwMode="auto">
          <a:xfrm>
            <a:off x="468313" y="5562600"/>
            <a:ext cx="1763712" cy="1295400"/>
          </a:xfrm>
          <a:prstGeom prst="rect">
            <a:avLst/>
          </a:prstGeom>
          <a:noFill/>
          <a:ln w="28575">
            <a:noFill/>
            <a:miter lim="800000"/>
            <a:headEnd/>
            <a:tailEnd/>
          </a:ln>
        </p:spPr>
      </p:pic>
      <p:sp>
        <p:nvSpPr>
          <p:cNvPr id="8" name="1 Título"/>
          <p:cNvSpPr>
            <a:spLocks noGrp="1"/>
          </p:cNvSpPr>
          <p:nvPr>
            <p:ph type="title"/>
          </p:nvPr>
        </p:nvSpPr>
        <p:spPr>
          <a:xfrm>
            <a:off x="428596" y="642918"/>
            <a:ext cx="5572164" cy="642934"/>
          </a:xfrm>
        </p:spPr>
        <p:txBody>
          <a:bodyPr>
            <a:normAutofit fontScale="90000"/>
          </a:bodyPr>
          <a:lstStyle/>
          <a:p>
            <a:r>
              <a:rPr lang="es-EC" sz="4000" b="1" dirty="0" smtClean="0"/>
              <a:t>Vaciado/Secado/</a:t>
            </a:r>
            <a:r>
              <a:rPr lang="es-EC" sz="4000" b="1" dirty="0" err="1" smtClean="0"/>
              <a:t>Insp</a:t>
            </a:r>
            <a:r>
              <a:rPr lang="es-EC" sz="4000" b="1" dirty="0" smtClean="0"/>
              <a:t>. Cruda</a:t>
            </a:r>
            <a:endParaRPr lang="es-EC" sz="4000" b="1" dirty="0"/>
          </a:p>
        </p:txBody>
      </p:sp>
      <p:sp>
        <p:nvSpPr>
          <p:cNvPr id="10"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6"/>
          <p:cNvPicPr>
            <a:picLocks noChangeAspect="1" noChangeArrowheads="1"/>
          </p:cNvPicPr>
          <p:nvPr/>
        </p:nvPicPr>
        <p:blipFill>
          <a:blip r:embed="rId2" cstate="print"/>
          <a:srcRect l="3790" t="5371" r="8354" b="12218"/>
          <a:stretch>
            <a:fillRect/>
          </a:stretch>
        </p:blipFill>
        <p:spPr bwMode="auto">
          <a:xfrm>
            <a:off x="106363" y="1196975"/>
            <a:ext cx="6661150" cy="4968875"/>
          </a:xfrm>
          <a:prstGeom prst="rect">
            <a:avLst/>
          </a:prstGeom>
          <a:noFill/>
        </p:spPr>
      </p:pic>
      <p:sp>
        <p:nvSpPr>
          <p:cNvPr id="3" name="Text Box 6"/>
          <p:cNvSpPr txBox="1">
            <a:spLocks noChangeArrowheads="1"/>
          </p:cNvSpPr>
          <p:nvPr/>
        </p:nvSpPr>
        <p:spPr bwMode="auto">
          <a:xfrm>
            <a:off x="7127875" y="1331913"/>
            <a:ext cx="2016125" cy="3567112"/>
          </a:xfrm>
          <a:prstGeom prst="rect">
            <a:avLst/>
          </a:prstGeom>
          <a:noFill/>
          <a:ln w="9525">
            <a:noFill/>
            <a:miter lim="800000"/>
            <a:headEnd/>
            <a:tailEnd/>
          </a:ln>
          <a:effectLst/>
        </p:spPr>
        <p:txBody>
          <a:bodyPr>
            <a:spAutoFit/>
          </a:bodyPr>
          <a:lstStyle/>
          <a:p>
            <a:pPr marL="457200" indent="-457200" algn="l" eaLnBrk="1" hangingPunct="1">
              <a:spcBef>
                <a:spcPct val="80000"/>
              </a:spcBef>
              <a:spcAft>
                <a:spcPct val="20000"/>
              </a:spcAft>
              <a:tabLst>
                <a:tab pos="2060575" algn="l"/>
              </a:tabLst>
            </a:pPr>
            <a:r>
              <a:rPr lang="es-ES_tradnl" sz="1500" b="1" dirty="0">
                <a:latin typeface="Albertus Xb (WT)" pitchFamily="34" charset="-94"/>
              </a:rPr>
              <a:t>21)	Almacena-miento M. Prima esmaltes.</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22)	Molienda de materia prima.</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23)	Tamizado de esmalte.</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24)	Separación material </a:t>
            </a:r>
            <a:r>
              <a:rPr lang="es-ES_tradnl" sz="1500" b="1" dirty="0" err="1">
                <a:latin typeface="Albertus Xb (WT)" pitchFamily="34" charset="-94"/>
              </a:rPr>
              <a:t>ferromag-nético</a:t>
            </a:r>
            <a:r>
              <a:rPr lang="es-ES_tradnl" sz="1500" b="1" dirty="0">
                <a:latin typeface="Albertus Xb (WT)" pitchFamily="34" charset="-94"/>
              </a:rPr>
              <a:t>.</a:t>
            </a:r>
          </a:p>
        </p:txBody>
      </p:sp>
      <p:sp>
        <p:nvSpPr>
          <p:cNvPr id="4" name="AutoShape 10"/>
          <p:cNvSpPr>
            <a:spLocks noChangeArrowheads="1"/>
          </p:cNvSpPr>
          <p:nvPr/>
        </p:nvSpPr>
        <p:spPr bwMode="auto">
          <a:xfrm>
            <a:off x="684213"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pic>
        <p:nvPicPr>
          <p:cNvPr id="5" name="Picture 12" descr="I-120-2"/>
          <p:cNvPicPr>
            <a:picLocks noChangeAspect="1" noChangeArrowheads="1"/>
          </p:cNvPicPr>
          <p:nvPr/>
        </p:nvPicPr>
        <p:blipFill>
          <a:blip r:embed="rId3" cstate="print"/>
          <a:srcRect l="40378" t="49457" r="2370" b="23386"/>
          <a:stretch>
            <a:fillRect/>
          </a:stretch>
        </p:blipFill>
        <p:spPr bwMode="auto">
          <a:xfrm>
            <a:off x="684213" y="5553075"/>
            <a:ext cx="1763712" cy="1304925"/>
          </a:xfrm>
          <a:prstGeom prst="rect">
            <a:avLst/>
          </a:prstGeom>
          <a:noFill/>
          <a:ln w="28575">
            <a:noFill/>
            <a:miter lim="800000"/>
            <a:headEnd/>
            <a:tailEnd/>
          </a:ln>
          <a:effectLst/>
        </p:spPr>
      </p:pic>
      <p:sp>
        <p:nvSpPr>
          <p:cNvPr id="6" name="1 Título"/>
          <p:cNvSpPr>
            <a:spLocks noGrp="1"/>
          </p:cNvSpPr>
          <p:nvPr>
            <p:ph type="title"/>
          </p:nvPr>
        </p:nvSpPr>
        <p:spPr>
          <a:xfrm>
            <a:off x="428596" y="642918"/>
            <a:ext cx="5572164" cy="642934"/>
          </a:xfrm>
        </p:spPr>
        <p:txBody>
          <a:bodyPr>
            <a:normAutofit fontScale="90000"/>
          </a:bodyPr>
          <a:lstStyle/>
          <a:p>
            <a:r>
              <a:rPr lang="es-EC" sz="4000" b="1" dirty="0" smtClean="0"/>
              <a:t>Preparación de esmaltes</a:t>
            </a:r>
            <a:endParaRPr lang="es-EC" sz="4000" b="1" dirty="0"/>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7"/>
          <p:cNvPicPr>
            <a:picLocks noChangeAspect="1" noChangeArrowheads="1"/>
          </p:cNvPicPr>
          <p:nvPr/>
        </p:nvPicPr>
        <p:blipFill>
          <a:blip r:embed="rId2" cstate="print"/>
          <a:srcRect l="11871" t="5986" r="16437" b="14818"/>
          <a:stretch>
            <a:fillRect/>
          </a:stretch>
        </p:blipFill>
        <p:spPr bwMode="auto">
          <a:xfrm>
            <a:off x="936624" y="1123950"/>
            <a:ext cx="6207143" cy="4892839"/>
          </a:xfrm>
          <a:prstGeom prst="rect">
            <a:avLst/>
          </a:prstGeom>
          <a:noFill/>
        </p:spPr>
      </p:pic>
      <p:sp>
        <p:nvSpPr>
          <p:cNvPr id="3" name="Text Box 6"/>
          <p:cNvSpPr txBox="1">
            <a:spLocks noChangeArrowheads="1"/>
          </p:cNvSpPr>
          <p:nvPr/>
        </p:nvSpPr>
        <p:spPr bwMode="auto">
          <a:xfrm>
            <a:off x="7127875" y="1331913"/>
            <a:ext cx="2016125" cy="2195512"/>
          </a:xfrm>
          <a:prstGeom prst="rect">
            <a:avLst/>
          </a:prstGeom>
          <a:noFill/>
          <a:ln w="9525">
            <a:noFill/>
            <a:miter lim="800000"/>
            <a:headEnd/>
            <a:tailEnd/>
          </a:ln>
          <a:effectLst/>
        </p:spPr>
        <p:txBody>
          <a:bodyPr>
            <a:spAutoFit/>
          </a:bodyPr>
          <a:lstStyle/>
          <a:p>
            <a:pPr marL="457200" indent="-457200" algn="l" eaLnBrk="1" hangingPunct="1">
              <a:spcBef>
                <a:spcPct val="80000"/>
              </a:spcBef>
              <a:spcAft>
                <a:spcPct val="20000"/>
              </a:spcAft>
              <a:tabLst>
                <a:tab pos="2060575" algn="l"/>
              </a:tabLst>
            </a:pPr>
            <a:r>
              <a:rPr lang="es-ES_tradnl" sz="1500" b="1" dirty="0">
                <a:latin typeface="Albertus Xb (WT)" pitchFamily="34" charset="-94"/>
              </a:rPr>
              <a:t>25)	Esmaltado de piezas.</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26)	Quema de piezas en hornos.</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27)	Inspección final.</a:t>
            </a:r>
          </a:p>
        </p:txBody>
      </p:sp>
      <p:sp>
        <p:nvSpPr>
          <p:cNvPr id="4" name="AutoShape 10"/>
          <p:cNvSpPr>
            <a:spLocks noChangeArrowheads="1"/>
          </p:cNvSpPr>
          <p:nvPr/>
        </p:nvSpPr>
        <p:spPr bwMode="auto">
          <a:xfrm>
            <a:off x="2159000"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pic>
        <p:nvPicPr>
          <p:cNvPr id="5" name="Picture 16" descr="Stratos WC"/>
          <p:cNvPicPr>
            <a:picLocks noChangeAspect="1" noChangeArrowheads="1"/>
          </p:cNvPicPr>
          <p:nvPr/>
        </p:nvPicPr>
        <p:blipFill>
          <a:blip r:embed="rId3" cstate="print"/>
          <a:srcRect l="8974" t="19124" r="6165" b="18842"/>
          <a:stretch>
            <a:fillRect/>
          </a:stretch>
        </p:blipFill>
        <p:spPr bwMode="auto">
          <a:xfrm>
            <a:off x="2159000" y="5553075"/>
            <a:ext cx="1765300" cy="1304925"/>
          </a:xfrm>
          <a:prstGeom prst="rect">
            <a:avLst/>
          </a:prstGeom>
          <a:noFill/>
        </p:spPr>
      </p:pic>
      <p:sp>
        <p:nvSpPr>
          <p:cNvPr id="6" name="Text Box 13"/>
          <p:cNvSpPr txBox="1">
            <a:spLocks noChangeArrowheads="1"/>
          </p:cNvSpPr>
          <p:nvPr/>
        </p:nvSpPr>
        <p:spPr bwMode="auto">
          <a:xfrm>
            <a:off x="411163" y="2719388"/>
            <a:ext cx="523875" cy="457200"/>
          </a:xfrm>
          <a:prstGeom prst="rect">
            <a:avLst/>
          </a:prstGeom>
          <a:noFill/>
          <a:ln w="9525" algn="ctr">
            <a:noFill/>
            <a:miter lim="800000"/>
            <a:headEnd/>
            <a:tailEnd/>
          </a:ln>
          <a:effectLst/>
        </p:spPr>
        <p:txBody>
          <a:bodyPr wrap="none">
            <a:spAutoFit/>
          </a:bodyPr>
          <a:lstStyle/>
          <a:p>
            <a:r>
              <a:rPr lang="es-ES_tradnl" b="1" dirty="0">
                <a:solidFill>
                  <a:schemeClr val="bg1"/>
                </a:solidFill>
                <a:latin typeface="Arial" charset="0"/>
              </a:rPr>
              <a:t>20</a:t>
            </a:r>
            <a:endParaRPr lang="es-MX" b="1" dirty="0">
              <a:solidFill>
                <a:schemeClr val="bg1"/>
              </a:solidFill>
              <a:latin typeface="Arial" charset="0"/>
            </a:endParaRPr>
          </a:p>
        </p:txBody>
      </p:sp>
      <p:sp>
        <p:nvSpPr>
          <p:cNvPr id="8" name="7 Elipse"/>
          <p:cNvSpPr/>
          <p:nvPr/>
        </p:nvSpPr>
        <p:spPr>
          <a:xfrm>
            <a:off x="1571604" y="1285860"/>
            <a:ext cx="642942" cy="5715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itchFamily="34" charset="0"/>
                <a:cs typeface="Arial" pitchFamily="34" charset="0"/>
              </a:rPr>
              <a:t>24</a:t>
            </a:r>
            <a:endParaRPr lang="es-EC" b="1" dirty="0">
              <a:latin typeface="Arial" pitchFamily="34" charset="0"/>
              <a:cs typeface="Arial" pitchFamily="34" charset="0"/>
            </a:endParaRPr>
          </a:p>
        </p:txBody>
      </p:sp>
      <p:sp>
        <p:nvSpPr>
          <p:cNvPr id="9" name="8 Elipse"/>
          <p:cNvSpPr/>
          <p:nvPr/>
        </p:nvSpPr>
        <p:spPr>
          <a:xfrm>
            <a:off x="428596" y="2643182"/>
            <a:ext cx="642942" cy="5715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itchFamily="34" charset="0"/>
                <a:cs typeface="Arial" pitchFamily="34" charset="0"/>
              </a:rPr>
              <a:t>20</a:t>
            </a:r>
            <a:endParaRPr lang="es-EC" b="1" dirty="0">
              <a:latin typeface="Arial" pitchFamily="34" charset="0"/>
              <a:cs typeface="Arial" pitchFamily="34" charset="0"/>
            </a:endParaRPr>
          </a:p>
        </p:txBody>
      </p:sp>
      <p:sp>
        <p:nvSpPr>
          <p:cNvPr id="10" name="1 Título"/>
          <p:cNvSpPr>
            <a:spLocks noGrp="1"/>
          </p:cNvSpPr>
          <p:nvPr>
            <p:ph type="title"/>
          </p:nvPr>
        </p:nvSpPr>
        <p:spPr>
          <a:xfrm>
            <a:off x="428596" y="714356"/>
            <a:ext cx="5572164" cy="642934"/>
          </a:xfrm>
        </p:spPr>
        <p:txBody>
          <a:bodyPr>
            <a:normAutofit fontScale="90000"/>
          </a:bodyPr>
          <a:lstStyle/>
          <a:p>
            <a:r>
              <a:rPr lang="es-EC" sz="4000" b="1" dirty="0" smtClean="0"/>
              <a:t>Esmaltado-Quema-</a:t>
            </a:r>
            <a:r>
              <a:rPr lang="es-EC" sz="4000" b="1" dirty="0" err="1" smtClean="0"/>
              <a:t>Insp</a:t>
            </a:r>
            <a:r>
              <a:rPr lang="es-EC" sz="4000" b="1" dirty="0" smtClean="0"/>
              <a:t>. final</a:t>
            </a:r>
            <a:endParaRPr lang="es-EC" sz="4000" b="1" dirty="0"/>
          </a:p>
        </p:txBody>
      </p:sp>
      <p:sp>
        <p:nvSpPr>
          <p:cNvPr id="12"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8"/>
          <p:cNvPicPr>
            <a:picLocks noChangeAspect="1" noChangeArrowheads="1"/>
          </p:cNvPicPr>
          <p:nvPr/>
        </p:nvPicPr>
        <p:blipFill>
          <a:blip r:embed="rId2" cstate="print"/>
          <a:srcRect l="3711" t="21303" r="1906" b="30135"/>
          <a:stretch>
            <a:fillRect/>
          </a:stretch>
        </p:blipFill>
        <p:spPr bwMode="auto">
          <a:xfrm>
            <a:off x="0" y="1592262"/>
            <a:ext cx="7235530" cy="2693993"/>
          </a:xfrm>
          <a:prstGeom prst="rect">
            <a:avLst/>
          </a:prstGeom>
          <a:noFill/>
        </p:spPr>
      </p:pic>
      <p:sp>
        <p:nvSpPr>
          <p:cNvPr id="3" name="Text Box 6"/>
          <p:cNvSpPr txBox="1">
            <a:spLocks noChangeArrowheads="1"/>
          </p:cNvSpPr>
          <p:nvPr/>
        </p:nvSpPr>
        <p:spPr bwMode="auto">
          <a:xfrm>
            <a:off x="7127875" y="1331913"/>
            <a:ext cx="2016125" cy="3567112"/>
          </a:xfrm>
          <a:prstGeom prst="rect">
            <a:avLst/>
          </a:prstGeom>
          <a:noFill/>
          <a:ln w="9525">
            <a:noFill/>
            <a:miter lim="800000"/>
            <a:headEnd/>
            <a:tailEnd/>
          </a:ln>
          <a:effectLst/>
        </p:spPr>
        <p:txBody>
          <a:bodyPr>
            <a:spAutoFit/>
          </a:bodyPr>
          <a:lstStyle/>
          <a:p>
            <a:pPr marL="457200" indent="-457200" algn="l" eaLnBrk="1" hangingPunct="1">
              <a:spcBef>
                <a:spcPct val="80000"/>
              </a:spcBef>
              <a:spcAft>
                <a:spcPct val="20000"/>
              </a:spcAft>
              <a:tabLst>
                <a:tab pos="2060575" algn="l"/>
              </a:tabLst>
            </a:pPr>
            <a:r>
              <a:rPr lang="es-ES_tradnl" sz="1500" b="1" dirty="0">
                <a:latin typeface="Albertus Xb (WT)" pitchFamily="34" charset="-94"/>
              </a:rPr>
              <a:t>28)	Revisión funcional de piezas en laboratorio.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29)	Embalaje de producto.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30)	</a:t>
            </a:r>
            <a:r>
              <a:rPr lang="es-ES_tradnl" sz="1500" b="1" dirty="0" err="1">
                <a:latin typeface="Albertus Xb (WT)" pitchFamily="34" charset="-94"/>
              </a:rPr>
              <a:t>Almace-namiento</a:t>
            </a:r>
            <a:r>
              <a:rPr lang="es-ES_tradnl" sz="1500" b="1" dirty="0">
                <a:latin typeface="Albertus Xb (WT)" pitchFamily="34" charset="-94"/>
              </a:rPr>
              <a:t> de producto terminado.</a:t>
            </a:r>
          </a:p>
          <a:p>
            <a:pPr marL="457200" indent="-457200" algn="l" eaLnBrk="1" hangingPunct="1">
              <a:spcBef>
                <a:spcPct val="80000"/>
              </a:spcBef>
              <a:spcAft>
                <a:spcPct val="20000"/>
              </a:spcAft>
              <a:tabLst>
                <a:tab pos="2060575" algn="l"/>
              </a:tabLst>
            </a:pPr>
            <a:r>
              <a:rPr lang="es-ES_tradnl" sz="1500" b="1" dirty="0">
                <a:latin typeface="Albertus Xb (WT)" pitchFamily="34" charset="-94"/>
              </a:rPr>
              <a:t>31)	Distribución de producto.</a:t>
            </a:r>
          </a:p>
        </p:txBody>
      </p:sp>
      <p:sp>
        <p:nvSpPr>
          <p:cNvPr id="4" name="AutoShape 10"/>
          <p:cNvSpPr>
            <a:spLocks noChangeArrowheads="1"/>
          </p:cNvSpPr>
          <p:nvPr/>
        </p:nvSpPr>
        <p:spPr bwMode="auto">
          <a:xfrm>
            <a:off x="1223963"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sp>
        <p:nvSpPr>
          <p:cNvPr id="5" name="AutoShape 11"/>
          <p:cNvSpPr>
            <a:spLocks noChangeArrowheads="1"/>
          </p:cNvSpPr>
          <p:nvPr/>
        </p:nvSpPr>
        <p:spPr bwMode="auto">
          <a:xfrm>
            <a:off x="4248150" y="4905375"/>
            <a:ext cx="1765300" cy="647700"/>
          </a:xfrm>
          <a:prstGeom prst="triangle">
            <a:avLst>
              <a:gd name="adj" fmla="val 50000"/>
            </a:avLst>
          </a:prstGeom>
          <a:solidFill>
            <a:schemeClr val="accent1"/>
          </a:solidFill>
          <a:ln w="9525" algn="ctr">
            <a:noFill/>
            <a:miter lim="800000"/>
            <a:headEnd/>
            <a:tailEnd/>
          </a:ln>
          <a:effectLst/>
        </p:spPr>
        <p:txBody>
          <a:bodyPr wrap="none" anchor="ctr"/>
          <a:lstStyle/>
          <a:p>
            <a:endParaRPr lang="es-EC"/>
          </a:p>
        </p:txBody>
      </p:sp>
      <p:pic>
        <p:nvPicPr>
          <p:cNvPr id="6" name="Picture 12" descr="Century Wc"/>
          <p:cNvPicPr>
            <a:picLocks noChangeAspect="1" noChangeArrowheads="1"/>
          </p:cNvPicPr>
          <p:nvPr/>
        </p:nvPicPr>
        <p:blipFill>
          <a:blip r:embed="rId3" cstate="print"/>
          <a:srcRect l="493" t="19067" b="12151"/>
          <a:stretch>
            <a:fillRect/>
          </a:stretch>
        </p:blipFill>
        <p:spPr bwMode="auto">
          <a:xfrm>
            <a:off x="1225550" y="5545138"/>
            <a:ext cx="1763713" cy="1312862"/>
          </a:xfrm>
          <a:prstGeom prst="rect">
            <a:avLst/>
          </a:prstGeom>
          <a:noFill/>
          <a:ln w="9525">
            <a:noFill/>
            <a:miter lim="800000"/>
            <a:headEnd/>
            <a:tailEnd/>
          </a:ln>
        </p:spPr>
      </p:pic>
      <p:pic>
        <p:nvPicPr>
          <p:cNvPr id="7" name="Picture 13" descr="Medieval Petite Lav"/>
          <p:cNvPicPr>
            <a:picLocks noChangeAspect="1" noChangeArrowheads="1"/>
          </p:cNvPicPr>
          <p:nvPr/>
        </p:nvPicPr>
        <p:blipFill>
          <a:blip r:embed="rId4" cstate="print"/>
          <a:srcRect l="1807" t="50613" r="17036" b="11192"/>
          <a:stretch>
            <a:fillRect/>
          </a:stretch>
        </p:blipFill>
        <p:spPr bwMode="auto">
          <a:xfrm>
            <a:off x="4248150" y="5553075"/>
            <a:ext cx="1765300" cy="1304925"/>
          </a:xfrm>
          <a:prstGeom prst="rect">
            <a:avLst/>
          </a:prstGeom>
          <a:noFill/>
        </p:spPr>
      </p:pic>
      <p:sp>
        <p:nvSpPr>
          <p:cNvPr id="8" name="1 Título"/>
          <p:cNvSpPr>
            <a:spLocks noGrp="1"/>
          </p:cNvSpPr>
          <p:nvPr>
            <p:ph type="title"/>
          </p:nvPr>
        </p:nvSpPr>
        <p:spPr>
          <a:xfrm>
            <a:off x="428596" y="714356"/>
            <a:ext cx="5572164" cy="642934"/>
          </a:xfrm>
        </p:spPr>
        <p:txBody>
          <a:bodyPr>
            <a:normAutofit fontScale="90000"/>
          </a:bodyPr>
          <a:lstStyle/>
          <a:p>
            <a:r>
              <a:rPr lang="es-EC" sz="4000" b="1" dirty="0" smtClean="0"/>
              <a:t>Control de Calidad-Ventas</a:t>
            </a:r>
            <a:endParaRPr lang="es-EC" sz="40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500042"/>
            <a:ext cx="8229600" cy="1143000"/>
          </a:xfrm>
        </p:spPr>
        <p:txBody>
          <a:bodyPr>
            <a:normAutofit/>
          </a:bodyPr>
          <a:lstStyle/>
          <a:p>
            <a:r>
              <a:rPr lang="es-EC" sz="4000" dirty="0" smtClean="0"/>
              <a:t>1.2 DEFINICIÓN DEL PROBLEMA</a:t>
            </a:r>
            <a:endParaRPr lang="es-EC" sz="4000" dirty="0"/>
          </a:p>
        </p:txBody>
      </p:sp>
      <p:sp>
        <p:nvSpPr>
          <p:cNvPr id="3" name="2 Marcador de contenido"/>
          <p:cNvSpPr>
            <a:spLocks noGrp="1"/>
          </p:cNvSpPr>
          <p:nvPr>
            <p:ph idx="1"/>
          </p:nvPr>
        </p:nvSpPr>
        <p:spPr>
          <a:xfrm>
            <a:off x="457200" y="1935480"/>
            <a:ext cx="5043494" cy="4389120"/>
          </a:xfrm>
        </p:spPr>
        <p:txBody>
          <a:bodyPr>
            <a:normAutofit lnSpcReduction="10000"/>
          </a:bodyPr>
          <a:lstStyle/>
          <a:p>
            <a:pPr algn="just">
              <a:buNone/>
            </a:pPr>
            <a:r>
              <a:rPr lang="es-ES" dirty="0" smtClean="0"/>
              <a:t>		Actualmente </a:t>
            </a:r>
            <a:r>
              <a:rPr lang="es-ES" dirty="0"/>
              <a:t>en el área de </a:t>
            </a:r>
            <a:r>
              <a:rPr lang="es-ES" dirty="0" smtClean="0"/>
              <a:t>Preparación Pasta, </a:t>
            </a:r>
            <a:r>
              <a:rPr lang="es-ES" dirty="0"/>
              <a:t>el proceso de tamizado de la pasta se realiza a través de </a:t>
            </a:r>
            <a:r>
              <a:rPr lang="es-ES" b="1" dirty="0"/>
              <a:t>tamices vibratorios</a:t>
            </a:r>
            <a:r>
              <a:rPr lang="es-ES" dirty="0"/>
              <a:t>, los cuales son encargados de retener las partículas o residuos de pasta de mayor tamaño a fin de obtener una pasta homogénea </a:t>
            </a:r>
            <a:r>
              <a:rPr lang="es-ES" dirty="0" smtClean="0"/>
              <a:t>adecuada </a:t>
            </a:r>
            <a:r>
              <a:rPr lang="es-ES" dirty="0"/>
              <a:t>que permita la formación optima de </a:t>
            </a:r>
            <a:r>
              <a:rPr lang="es-ES" dirty="0" smtClean="0"/>
              <a:t>piezas sanitarias, </a:t>
            </a:r>
            <a:r>
              <a:rPr lang="es-ES" dirty="0"/>
              <a:t>al momento del vaciado  en moldes de yeso. </a:t>
            </a:r>
            <a:endParaRPr lang="es-EC" dirty="0"/>
          </a:p>
          <a:p>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pic>
        <p:nvPicPr>
          <p:cNvPr id="6" name="Picture 2"/>
          <p:cNvPicPr>
            <a:picLocks noChangeAspect="1" noChangeArrowheads="1"/>
          </p:cNvPicPr>
          <p:nvPr/>
        </p:nvPicPr>
        <p:blipFill>
          <a:blip r:embed="rId2" cstate="print"/>
          <a:srcRect/>
          <a:stretch>
            <a:fillRect/>
          </a:stretch>
        </p:blipFill>
        <p:spPr bwMode="auto">
          <a:xfrm>
            <a:off x="5643570" y="1643050"/>
            <a:ext cx="3218887" cy="4286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00034" y="1785926"/>
            <a:ext cx="7851648" cy="1828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cene3d>
              <a:camera prst="orthographicFront"/>
              <a:lightRig rig="freezing" dir="t">
                <a:rot lat="0" lon="0" rev="5640000"/>
              </a:lightRig>
            </a:scene3d>
            <a:sp3d prstMaterial="flat">
              <a:bevelT w="38100" h="38100"/>
              <a:contourClr>
                <a:schemeClr val="tx2"/>
              </a:contourClr>
            </a:sp3d>
          </a:bodyPr>
          <a:lstStyle/>
          <a:p>
            <a:pPr algn="ctr"/>
            <a:r>
              <a:rPr lang="es-EC" dirty="0" smtClean="0"/>
              <a:t>CARRERA DE INGENIERÍA MECÁNICA</a:t>
            </a:r>
            <a:endParaRPr lang="es-EC" dirty="0"/>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357166"/>
            <a:ext cx="8229600" cy="1143000"/>
          </a:xfrm>
        </p:spPr>
        <p:txBody>
          <a:bodyPr>
            <a:normAutofit/>
          </a:bodyPr>
          <a:lstStyle/>
          <a:p>
            <a:r>
              <a:rPr lang="es-EC" sz="4000" dirty="0" smtClean="0"/>
              <a:t>1.4 OBJETIVOS</a:t>
            </a:r>
            <a:endParaRPr lang="es-EC" sz="4000" dirty="0"/>
          </a:p>
        </p:txBody>
      </p:sp>
      <p:sp>
        <p:nvSpPr>
          <p:cNvPr id="3" name="2 Marcador de contenido"/>
          <p:cNvSpPr>
            <a:spLocks noGrp="1"/>
          </p:cNvSpPr>
          <p:nvPr>
            <p:ph idx="1"/>
          </p:nvPr>
        </p:nvSpPr>
        <p:spPr>
          <a:xfrm>
            <a:off x="428596" y="2214554"/>
            <a:ext cx="8229600" cy="3279470"/>
          </a:xfrm>
        </p:spPr>
        <p:txBody>
          <a:bodyPr/>
          <a:lstStyle/>
          <a:p>
            <a:pPr>
              <a:buNone/>
            </a:pPr>
            <a:endParaRPr lang="es-EC" b="1" dirty="0"/>
          </a:p>
          <a:p>
            <a:pPr lvl="0" algn="just">
              <a:buFont typeface="Wingdings" pitchFamily="2" charset="2"/>
              <a:buChar char="ü"/>
            </a:pPr>
            <a:r>
              <a:rPr lang="es-ES" sz="3200" dirty="0" smtClean="0"/>
              <a:t>Diseñar </a:t>
            </a:r>
            <a:r>
              <a:rPr lang="es-ES" sz="3200" dirty="0"/>
              <a:t>y construir un prototipo de tamiz rotativo que sea capaz de  mejorar la eficiencia de tamizado de pasta hasta en un 70</a:t>
            </a:r>
            <a:r>
              <a:rPr lang="es-ES" sz="3200" dirty="0" smtClean="0"/>
              <a:t>%.</a:t>
            </a:r>
            <a:endParaRPr lang="es-EC" sz="3200" dirty="0"/>
          </a:p>
          <a:p>
            <a:pPr>
              <a:buNone/>
            </a:pPr>
            <a:endParaRPr lang="es-EC" dirty="0"/>
          </a:p>
        </p:txBody>
      </p:sp>
      <p:sp>
        <p:nvSpPr>
          <p:cNvPr id="4" name="1 Título"/>
          <p:cNvSpPr txBox="1">
            <a:spLocks/>
          </p:cNvSpPr>
          <p:nvPr/>
        </p:nvSpPr>
        <p:spPr>
          <a:xfrm>
            <a:off x="571472" y="1571612"/>
            <a:ext cx="5572164"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000" b="1" i="0" u="sng" strike="noStrike" kern="1200" cap="none" spc="0" normalizeH="0" baseline="0" noProof="0" dirty="0" smtClean="0">
                <a:ln>
                  <a:noFill/>
                </a:ln>
                <a:solidFill>
                  <a:schemeClr val="tx2"/>
                </a:solidFill>
                <a:effectLst/>
                <a:uLnTx/>
                <a:uFillTx/>
                <a:latin typeface="+mj-lt"/>
                <a:ea typeface="+mj-ea"/>
                <a:cs typeface="+mj-cs"/>
              </a:rPr>
              <a:t>Objetivo General</a:t>
            </a:r>
            <a:endParaRPr kumimoji="0" lang="es-EC" sz="4000" b="1" i="0" u="sng" strike="noStrike" kern="1200" cap="none" spc="0" normalizeH="0" baseline="0" noProof="0" dirty="0">
              <a:ln>
                <a:noFill/>
              </a:ln>
              <a:solidFill>
                <a:schemeClr val="tx2"/>
              </a:solidFill>
              <a:effectLst/>
              <a:uLnTx/>
              <a:uFillTx/>
              <a:latin typeface="+mj-lt"/>
              <a:ea typeface="+mj-ea"/>
              <a:cs typeface="+mj-cs"/>
            </a:endParaRPr>
          </a:p>
        </p:txBody>
      </p:sp>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1357298"/>
            <a:ext cx="8258204" cy="5214974"/>
          </a:xfrm>
        </p:spPr>
        <p:txBody>
          <a:bodyPr/>
          <a:lstStyle/>
          <a:p>
            <a:pPr lvl="0" algn="just">
              <a:buFont typeface="Wingdings" pitchFamily="2" charset="2"/>
              <a:buChar char="ü"/>
            </a:pPr>
            <a:r>
              <a:rPr lang="es-ES" sz="2800" dirty="0" smtClean="0"/>
              <a:t>Crear </a:t>
            </a:r>
            <a:r>
              <a:rPr lang="es-ES" sz="2800" dirty="0"/>
              <a:t>una forma alterna de obtención de pasta a la actual existente en el departamento de </a:t>
            </a:r>
            <a:r>
              <a:rPr lang="es-ES" sz="2800" dirty="0" smtClean="0"/>
              <a:t>Preparación Pasta.</a:t>
            </a:r>
            <a:endParaRPr lang="es-EC" sz="2800" dirty="0"/>
          </a:p>
          <a:p>
            <a:pPr lvl="0" algn="just">
              <a:buFont typeface="Wingdings" pitchFamily="2" charset="2"/>
              <a:buChar char="ü"/>
            </a:pPr>
            <a:r>
              <a:rPr lang="es-ES" sz="2800" dirty="0"/>
              <a:t>Minimizar el costo de fabricación del tamiz rotativo, mediante la reutilización de materiales y estructuras existentes en la planta</a:t>
            </a:r>
            <a:r>
              <a:rPr lang="es-ES" sz="2800" dirty="0" smtClean="0"/>
              <a:t>.</a:t>
            </a:r>
          </a:p>
          <a:p>
            <a:pPr algn="just">
              <a:buFont typeface="Wingdings" pitchFamily="2" charset="2"/>
              <a:buChar char="ü"/>
            </a:pPr>
            <a:r>
              <a:rPr lang="es-ES" sz="2800" dirty="0" smtClean="0"/>
              <a:t>Diseñar un sistema rotativo mediante el acoplamiento de un piñón y rueda dentados de </a:t>
            </a:r>
            <a:r>
              <a:rPr lang="es-ES" sz="2800" dirty="0" err="1" smtClean="0"/>
              <a:t>concretera</a:t>
            </a:r>
            <a:r>
              <a:rPr lang="es-ES" sz="2800" dirty="0" smtClean="0"/>
              <a:t>  existentes en la planta.</a:t>
            </a:r>
            <a:endParaRPr lang="es-EC" dirty="0"/>
          </a:p>
          <a:p>
            <a:pPr>
              <a:buNone/>
            </a:pPr>
            <a:endParaRPr lang="es-EC" dirty="0"/>
          </a:p>
          <a:p>
            <a:pPr>
              <a:buNone/>
            </a:pPr>
            <a:endParaRPr lang="es-EC" dirty="0"/>
          </a:p>
        </p:txBody>
      </p:sp>
      <p:sp>
        <p:nvSpPr>
          <p:cNvPr id="4" name="1 Título"/>
          <p:cNvSpPr txBox="1">
            <a:spLocks/>
          </p:cNvSpPr>
          <p:nvPr/>
        </p:nvSpPr>
        <p:spPr>
          <a:xfrm>
            <a:off x="571472" y="642918"/>
            <a:ext cx="5572164"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000" b="1" i="0" u="sng" strike="noStrike" kern="1200" cap="none" spc="0" normalizeH="0" baseline="0" noProof="0" dirty="0" smtClean="0">
                <a:ln>
                  <a:noFill/>
                </a:ln>
                <a:solidFill>
                  <a:schemeClr val="tx2"/>
                </a:solidFill>
                <a:effectLst/>
                <a:uLnTx/>
                <a:uFillTx/>
                <a:latin typeface="+mj-lt"/>
                <a:ea typeface="+mj-ea"/>
                <a:cs typeface="+mj-cs"/>
              </a:rPr>
              <a:t>Objetivos específicos</a:t>
            </a:r>
            <a:endParaRPr kumimoji="0" lang="es-EC" sz="4000" b="1" i="0" u="sng" strike="noStrike" kern="1200" cap="none" spc="0" normalizeH="0" baseline="0" noProof="0" dirty="0">
              <a:ln>
                <a:noFill/>
              </a:ln>
              <a:solidFill>
                <a:schemeClr val="tx2"/>
              </a:solidFill>
              <a:effectLst/>
              <a:uLnTx/>
              <a:uFillTx/>
              <a:latin typeface="+mj-lt"/>
              <a:ea typeface="+mj-ea"/>
              <a:cs typeface="+mj-cs"/>
            </a:endParaRPr>
          </a:p>
        </p:txBody>
      </p:sp>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1357298"/>
            <a:ext cx="8258204" cy="5214974"/>
          </a:xfrm>
        </p:spPr>
        <p:txBody>
          <a:bodyPr/>
          <a:lstStyle/>
          <a:p>
            <a:pPr lvl="0">
              <a:buFont typeface="Wingdings" pitchFamily="2" charset="2"/>
              <a:buChar char="ü"/>
            </a:pPr>
            <a:r>
              <a:rPr lang="es-ES" sz="2800" dirty="0" smtClean="0"/>
              <a:t>Planificar la construcción y montaje del equipo en base al diseño planteado</a:t>
            </a:r>
          </a:p>
          <a:p>
            <a:pPr algn="just">
              <a:buFont typeface="Wingdings" pitchFamily="2" charset="2"/>
              <a:buChar char="ü"/>
            </a:pPr>
            <a:r>
              <a:rPr lang="es-ES" sz="2800" dirty="0" smtClean="0"/>
              <a:t>Construir  el tamiz rotativo</a:t>
            </a:r>
          </a:p>
          <a:p>
            <a:pPr algn="just">
              <a:buFont typeface="Wingdings" pitchFamily="2" charset="2"/>
              <a:buChar char="ü"/>
            </a:pPr>
            <a:r>
              <a:rPr lang="es-ES" sz="2800" dirty="0" smtClean="0"/>
              <a:t>Comparar </a:t>
            </a:r>
            <a:r>
              <a:rPr lang="es-ES" sz="2800" dirty="0"/>
              <a:t>y analizar el rendimiento de trabajo entre método de tamizado por vibración y el método </a:t>
            </a:r>
            <a:r>
              <a:rPr lang="es-ES" sz="2800" dirty="0" smtClean="0"/>
              <a:t> de  tamizado </a:t>
            </a:r>
            <a:r>
              <a:rPr lang="es-ES" sz="2800" dirty="0"/>
              <a:t>rotativo</a:t>
            </a:r>
            <a:endParaRPr lang="es-EC" sz="2800" dirty="0"/>
          </a:p>
          <a:p>
            <a:pPr lvl="0">
              <a:buNone/>
            </a:pPr>
            <a:endParaRPr lang="es-EC" dirty="0"/>
          </a:p>
          <a:p>
            <a:pPr>
              <a:buNone/>
            </a:pPr>
            <a:endParaRPr lang="es-EC" dirty="0"/>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071546"/>
            <a:ext cx="8286808" cy="3500454"/>
          </a:xfrm>
        </p:spPr>
        <p:txBody>
          <a:bodyPr>
            <a:normAutofit/>
          </a:bodyPr>
          <a:lstStyle/>
          <a:p>
            <a:pPr algn="ctr"/>
            <a:r>
              <a:rPr lang="es-EC" sz="6700" b="1" u="sng" dirty="0" smtClean="0"/>
              <a:t>CAPÍTULO III</a:t>
            </a:r>
            <a:r>
              <a:rPr lang="es-EC" sz="6700" b="1" dirty="0" smtClean="0"/>
              <a:t/>
            </a:r>
            <a:br>
              <a:rPr lang="es-EC" sz="6700" b="1" dirty="0" smtClean="0"/>
            </a:br>
            <a:r>
              <a:rPr lang="es-EC" b="1" dirty="0" smtClean="0"/>
              <a:t/>
            </a:r>
            <a:br>
              <a:rPr lang="es-EC" b="1" dirty="0" smtClean="0"/>
            </a:br>
            <a:r>
              <a:rPr lang="es-EC" sz="5300" dirty="0" smtClean="0"/>
              <a:t>DISEÑO DEL TAMÍZ ROTATIVO</a:t>
            </a:r>
            <a:endParaRPr lang="es-EC" sz="5300" b="1" dirty="0"/>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785794"/>
            <a:ext cx="714380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3.1.1 TAMIZADO</a:t>
            </a:r>
            <a:r>
              <a:rPr kumimoji="0" lang="es-EC" sz="3300" b="1" i="0" strike="noStrike" kern="1200" cap="none" spc="0" normalizeH="0" noProof="0" dirty="0" smtClean="0">
                <a:ln>
                  <a:noFill/>
                </a:ln>
                <a:solidFill>
                  <a:schemeClr val="tx2"/>
                </a:solidFill>
                <a:effectLst/>
                <a:uLnTx/>
                <a:uFillTx/>
                <a:latin typeface="+mj-lt"/>
                <a:ea typeface="+mj-ea"/>
                <a:cs typeface="+mj-cs"/>
              </a:rPr>
              <a:t> POR VIBRACIÓN</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7" name="2 Marcador de contenido"/>
          <p:cNvSpPr>
            <a:spLocks noGrp="1"/>
          </p:cNvSpPr>
          <p:nvPr>
            <p:ph idx="1"/>
          </p:nvPr>
        </p:nvSpPr>
        <p:spPr>
          <a:xfrm>
            <a:off x="428596" y="1500174"/>
            <a:ext cx="4214842" cy="5072098"/>
          </a:xfrm>
        </p:spPr>
        <p:txBody>
          <a:bodyPr>
            <a:normAutofit lnSpcReduction="10000"/>
          </a:bodyPr>
          <a:lstStyle/>
          <a:p>
            <a:pPr algn="just">
              <a:buNone/>
            </a:pPr>
            <a:r>
              <a:rPr lang="es-ES" dirty="0" smtClean="0"/>
              <a:t>		Este tamizado es bastante bueno, sin embargo un punto crítico de este sistema es la </a:t>
            </a:r>
            <a:r>
              <a:rPr lang="es-ES" b="1" dirty="0" smtClean="0"/>
              <a:t>rotura de las mallas</a:t>
            </a:r>
            <a:r>
              <a:rPr lang="es-ES" dirty="0" smtClean="0"/>
              <a:t>, debido a la acumulación de residuo sobre las mismas, donde el peso del residuo mas la vibración propia del sistema hacen que en algún momento la superficie de la malla colapse y se rompa. </a:t>
            </a:r>
            <a:endParaRPr lang="es-EC" dirty="0" smtClean="0"/>
          </a:p>
          <a:p>
            <a:pPr algn="just">
              <a:buNone/>
            </a:pPr>
            <a:endParaRPr lang="es-EC" dirty="0"/>
          </a:p>
        </p:txBody>
      </p:sp>
      <p:pic>
        <p:nvPicPr>
          <p:cNvPr id="25602" name="Picture 2"/>
          <p:cNvPicPr>
            <a:picLocks noChangeAspect="1" noChangeArrowheads="1"/>
          </p:cNvPicPr>
          <p:nvPr/>
        </p:nvPicPr>
        <p:blipFill>
          <a:blip r:embed="rId2" cstate="print"/>
          <a:srcRect/>
          <a:stretch>
            <a:fillRect/>
          </a:stretch>
        </p:blipFill>
        <p:spPr bwMode="auto">
          <a:xfrm>
            <a:off x="4597467" y="1857364"/>
            <a:ext cx="4546533" cy="3786214"/>
          </a:xfrm>
          <a:prstGeom prst="rect">
            <a:avLst/>
          </a:prstGeom>
          <a:noFill/>
          <a:ln w="9525">
            <a:noFill/>
            <a:miter lim="800000"/>
            <a:headEnd/>
            <a:tailEnd/>
          </a:ln>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785794"/>
            <a:ext cx="714380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3.1.2 TAMIZADO</a:t>
            </a:r>
            <a:r>
              <a:rPr kumimoji="0" lang="es-EC" sz="3300" b="1" i="0" strike="noStrike" kern="1200" cap="none" spc="0" normalizeH="0" noProof="0" dirty="0" smtClean="0">
                <a:ln>
                  <a:noFill/>
                </a:ln>
                <a:solidFill>
                  <a:schemeClr val="tx2"/>
                </a:solidFill>
                <a:effectLst/>
                <a:uLnTx/>
                <a:uFillTx/>
                <a:latin typeface="+mj-lt"/>
                <a:ea typeface="+mj-ea"/>
                <a:cs typeface="+mj-cs"/>
              </a:rPr>
              <a:t> POR ROTACIÓN</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7" name="2 Marcador de contenido"/>
          <p:cNvSpPr>
            <a:spLocks noGrp="1"/>
          </p:cNvSpPr>
          <p:nvPr>
            <p:ph idx="1"/>
          </p:nvPr>
        </p:nvSpPr>
        <p:spPr>
          <a:xfrm>
            <a:off x="428596" y="1571612"/>
            <a:ext cx="4214842" cy="5072098"/>
          </a:xfrm>
        </p:spPr>
        <p:txBody>
          <a:bodyPr>
            <a:normAutofit fontScale="92500" lnSpcReduction="10000"/>
          </a:bodyPr>
          <a:lstStyle/>
          <a:p>
            <a:pPr algn="just">
              <a:buNone/>
            </a:pPr>
            <a:r>
              <a:rPr lang="es-ES" dirty="0" smtClean="0"/>
              <a:t>		Este sistema diferente al anterior, tanto en su tamaño, disposición de malla, y movimiento. Con este sistema se espera mejorar la capacidad de tamizado de pasta aprovechando el movimiento de  rotación de un tambor cilíndrico ubicado de manera horizontal, en cuyo interior se deposita la pasta a tamizar.</a:t>
            </a:r>
            <a:endParaRPr lang="es-EC" dirty="0" smtClean="0"/>
          </a:p>
          <a:p>
            <a:pPr algn="just">
              <a:buNone/>
            </a:pPr>
            <a:endParaRPr lang="es-EC" dirty="0"/>
          </a:p>
        </p:txBody>
      </p:sp>
      <p:pic>
        <p:nvPicPr>
          <p:cNvPr id="26626" name="Picture 2"/>
          <p:cNvPicPr>
            <a:picLocks noChangeAspect="1" noChangeArrowheads="1"/>
          </p:cNvPicPr>
          <p:nvPr/>
        </p:nvPicPr>
        <p:blipFill>
          <a:blip r:embed="rId2" cstate="print"/>
          <a:srcRect/>
          <a:stretch>
            <a:fillRect/>
          </a:stretch>
        </p:blipFill>
        <p:spPr bwMode="auto">
          <a:xfrm>
            <a:off x="4572000" y="1714487"/>
            <a:ext cx="4572000" cy="3560935"/>
          </a:xfrm>
          <a:prstGeom prst="rect">
            <a:avLst/>
          </a:prstGeom>
          <a:noFill/>
          <a:ln w="9525">
            <a:noFill/>
            <a:miter lim="800000"/>
            <a:headEnd/>
            <a:tailEnd/>
          </a:ln>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642910" y="1714488"/>
            <a:ext cx="7715304" cy="4425833"/>
          </a:xfrm>
          <a:prstGeom prst="rect">
            <a:avLst/>
          </a:prstGeom>
          <a:noFill/>
          <a:ln w="9525">
            <a:noFill/>
            <a:miter lim="800000"/>
            <a:headEnd/>
            <a:tailEnd/>
          </a:ln>
        </p:spPr>
      </p:pic>
      <p:sp>
        <p:nvSpPr>
          <p:cNvPr id="7" name="1 Título"/>
          <p:cNvSpPr txBox="1">
            <a:spLocks/>
          </p:cNvSpPr>
          <p:nvPr/>
        </p:nvSpPr>
        <p:spPr>
          <a:xfrm>
            <a:off x="500034" y="1285860"/>
            <a:ext cx="714380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dirty="0" smtClean="0">
                <a:solidFill>
                  <a:schemeClr val="tx2"/>
                </a:solidFill>
                <a:latin typeface="+mj-lt"/>
                <a:ea typeface="+mj-ea"/>
                <a:cs typeface="+mj-cs"/>
              </a:rPr>
              <a:t>DIBUJO ESQUEMÁTICO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6" name="1 Título"/>
          <p:cNvSpPr>
            <a:spLocks noGrp="1"/>
          </p:cNvSpPr>
          <p:nvPr>
            <p:ph type="title"/>
          </p:nvPr>
        </p:nvSpPr>
        <p:spPr>
          <a:xfrm>
            <a:off x="428596" y="285728"/>
            <a:ext cx="8229600" cy="1143000"/>
          </a:xfrm>
        </p:spPr>
        <p:txBody>
          <a:bodyPr>
            <a:normAutofit fontScale="90000"/>
          </a:bodyPr>
          <a:lstStyle/>
          <a:p>
            <a:r>
              <a:rPr lang="es-EC" b="1" dirty="0" smtClean="0"/>
              <a:t/>
            </a:r>
            <a:br>
              <a:rPr lang="es-EC" b="1" dirty="0" smtClean="0"/>
            </a:br>
            <a:r>
              <a:rPr lang="es-EC" sz="4400" dirty="0" smtClean="0"/>
              <a:t>3.3 DISEÑO MECÁNICO</a:t>
            </a:r>
            <a:endParaRPr lang="es-EC" sz="4400" b="1" dirty="0"/>
          </a:p>
        </p:txBody>
      </p:sp>
    </p:spTree>
  </p:cSld>
  <p:clrMapOvr>
    <a:masterClrMapping/>
  </p:clrMapOvr>
  <p:transition>
    <p:push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571472" y="571480"/>
            <a:ext cx="714380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noProof="0" dirty="0" smtClean="0">
                <a:solidFill>
                  <a:schemeClr val="tx2"/>
                </a:solidFill>
                <a:latin typeface="+mj-lt"/>
                <a:ea typeface="+mj-ea"/>
                <a:cs typeface="+mj-cs"/>
              </a:rPr>
              <a:t>PERSPECTIVA ISOMÉTRICA DEL EQUIPO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pic>
        <p:nvPicPr>
          <p:cNvPr id="23554" name="Picture 2"/>
          <p:cNvPicPr>
            <a:picLocks noChangeAspect="1" noChangeArrowheads="1"/>
          </p:cNvPicPr>
          <p:nvPr/>
        </p:nvPicPr>
        <p:blipFill>
          <a:blip r:embed="rId2" cstate="print"/>
          <a:srcRect/>
          <a:stretch>
            <a:fillRect/>
          </a:stretch>
        </p:blipFill>
        <p:spPr bwMode="auto">
          <a:xfrm>
            <a:off x="2143108" y="1142983"/>
            <a:ext cx="5143536" cy="5099649"/>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785794"/>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3.3.1.1 Cálculo de velocidad crítica tambor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62476" name="Rectangle 12"/>
          <p:cNvSpPr>
            <a:spLocks noChangeArrowheads="1"/>
          </p:cNvSpPr>
          <p:nvPr/>
        </p:nvSpPr>
        <p:spPr bwMode="auto">
          <a:xfrm>
            <a:off x="785786" y="1500174"/>
            <a:ext cx="8001056"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Vc</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42.3 / √D                                          		(</a:t>
            </a: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Ec</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3.1)</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Vc</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42.3/ √1.010</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Vc</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42.09 rpm</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Vc</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Velocidad crítica (rpm)</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 Diámetro interno del tamiz (m)</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cs typeface="Arial" pitchFamily="34" charset="0"/>
              </a:rPr>
              <a:t/>
            </a:r>
            <a:br>
              <a:rPr kumimoji="0" lang="es-EC" sz="1800" b="0" i="0" u="none" strike="noStrike" cap="none" normalizeH="0" baseline="0" dirty="0" smtClean="0">
                <a:ln>
                  <a:noFill/>
                </a:ln>
                <a:solidFill>
                  <a:schemeClr val="tx1"/>
                </a:solidFill>
                <a:effectLst/>
                <a:latin typeface="Arial" pitchFamily="34" charset="0"/>
                <a:cs typeface="Arial" pitchFamily="34" charset="0"/>
              </a:rPr>
            </a:b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1 Título"/>
          <p:cNvSpPr txBox="1">
            <a:spLocks/>
          </p:cNvSpPr>
          <p:nvPr/>
        </p:nvSpPr>
        <p:spPr>
          <a:xfrm>
            <a:off x="714348" y="3500438"/>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3.3.1.2 Cálculo de velocidad de</a:t>
            </a:r>
            <a:r>
              <a:rPr kumimoji="0" lang="es-EC" sz="3300" b="1" i="0" strike="noStrike" kern="1200" cap="none" spc="0" normalizeH="0" noProof="0" dirty="0" smtClean="0">
                <a:ln>
                  <a:noFill/>
                </a:ln>
                <a:solidFill>
                  <a:schemeClr val="tx2"/>
                </a:solidFill>
                <a:effectLst/>
                <a:uLnTx/>
                <a:uFillTx/>
                <a:latin typeface="+mj-lt"/>
                <a:ea typeface="+mj-ea"/>
                <a:cs typeface="+mj-cs"/>
              </a:rPr>
              <a:t> operación</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22" name="Rectangle 12"/>
          <p:cNvSpPr>
            <a:spLocks noChangeArrowheads="1"/>
          </p:cNvSpPr>
          <p:nvPr/>
        </p:nvSpPr>
        <p:spPr bwMode="auto">
          <a:xfrm>
            <a:off x="1142944" y="4214818"/>
            <a:ext cx="8001056"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x-none" smtClean="0">
                <a:latin typeface="Arial" pitchFamily="34" charset="0"/>
                <a:cs typeface="Arial" pitchFamily="34" charset="0"/>
              </a:rPr>
              <a:t>Vo= 0.85 x Vc</a:t>
            </a:r>
            <a:r>
              <a:rPr lang="es-EC" dirty="0" smtClean="0">
                <a:latin typeface="Arial" pitchFamily="34" charset="0"/>
                <a:cs typeface="Arial" pitchFamily="34" charset="0"/>
              </a:rPr>
              <a:t>			     	          </a:t>
            </a:r>
            <a:r>
              <a:rPr lang="x-none" smtClean="0">
                <a:latin typeface="Arial" pitchFamily="34" charset="0"/>
                <a:cs typeface="Arial" pitchFamily="34" charset="0"/>
              </a:rPr>
              <a:t>(Ec 3.2) </a:t>
            </a:r>
            <a:endParaRPr lang="es-EC" dirty="0" smtClean="0">
              <a:latin typeface="Arial" pitchFamily="34" charset="0"/>
              <a:cs typeface="Arial" pitchFamily="34" charset="0"/>
            </a:endParaRPr>
          </a:p>
          <a:p>
            <a:r>
              <a:rPr lang="x-none" smtClean="0">
                <a:latin typeface="Arial" pitchFamily="34" charset="0"/>
                <a:cs typeface="Arial" pitchFamily="34" charset="0"/>
              </a:rPr>
              <a:t>Vo= 0.85(42.0rpm)</a:t>
            </a:r>
            <a:endParaRPr lang="es-EC" dirty="0" smtClean="0">
              <a:latin typeface="Arial" pitchFamily="34" charset="0"/>
              <a:cs typeface="Arial" pitchFamily="34" charset="0"/>
            </a:endParaRPr>
          </a:p>
          <a:p>
            <a:r>
              <a:rPr lang="x-none" smtClean="0">
                <a:latin typeface="Arial" pitchFamily="34" charset="0"/>
                <a:cs typeface="Arial" pitchFamily="34" charset="0"/>
              </a:rPr>
              <a:t>Vo=35.7 rpm</a:t>
            </a:r>
            <a:endParaRPr lang="es-EC" dirty="0" smtClean="0">
              <a:latin typeface="Arial" pitchFamily="34" charset="0"/>
              <a:cs typeface="Arial" pitchFamily="34" charset="0"/>
            </a:endParaRPr>
          </a:p>
          <a:p>
            <a:r>
              <a:rPr lang="x-none" smtClean="0">
                <a:latin typeface="Arial" pitchFamily="34" charset="0"/>
                <a:cs typeface="Arial" pitchFamily="34" charset="0"/>
              </a:rPr>
              <a:t> </a:t>
            </a:r>
            <a:endParaRPr lang="es-EC" dirty="0" smtClean="0">
              <a:latin typeface="Arial" pitchFamily="34" charset="0"/>
              <a:cs typeface="Arial" pitchFamily="34" charset="0"/>
            </a:endParaRPr>
          </a:p>
          <a:p>
            <a:r>
              <a:rPr lang="x-none" smtClean="0">
                <a:latin typeface="Arial" pitchFamily="34" charset="0"/>
                <a:cs typeface="Arial" pitchFamily="34" charset="0"/>
              </a:rPr>
              <a:t>Donde:</a:t>
            </a:r>
            <a:endParaRPr lang="es-EC" dirty="0" smtClean="0">
              <a:latin typeface="Arial" pitchFamily="34" charset="0"/>
              <a:cs typeface="Arial" pitchFamily="34" charset="0"/>
            </a:endParaRPr>
          </a:p>
          <a:p>
            <a:r>
              <a:rPr lang="x-none" smtClean="0">
                <a:latin typeface="Arial" pitchFamily="34" charset="0"/>
                <a:cs typeface="Arial" pitchFamily="34" charset="0"/>
              </a:rPr>
              <a:t>Vo= Velocidad de operación</a:t>
            </a:r>
            <a:endParaRPr lang="es-EC" dirty="0" smtClean="0">
              <a:latin typeface="Arial" pitchFamily="34" charset="0"/>
              <a:cs typeface="Arial" pitchFamily="34" charset="0"/>
            </a:endParaRPr>
          </a:p>
          <a:p>
            <a:r>
              <a:rPr lang="x-none" smtClean="0">
                <a:latin typeface="Arial" pitchFamily="34" charset="0"/>
                <a:cs typeface="Arial" pitchFamily="34" charset="0"/>
              </a:rPr>
              <a:t>Vc= Velocidad crítica</a:t>
            </a:r>
            <a:endParaRPr lang="es-EC" dirty="0" smtClean="0">
              <a:latin typeface="Arial" pitchFamily="34" charset="0"/>
              <a:cs typeface="Arial" pitchFamily="34" charset="0"/>
            </a:endParaRPr>
          </a:p>
          <a:p>
            <a:endParaRPr lang="es-EC" dirty="0" smtClean="0">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cs typeface="Arial" pitchFamily="34" charset="0"/>
              </a:rPr>
              <a:t/>
            </a:r>
            <a:br>
              <a:rPr kumimoji="0" lang="es-EC" sz="1800" b="0" i="0" u="none" strike="noStrike" cap="none" normalizeH="0" baseline="0" dirty="0" smtClean="0">
                <a:ln>
                  <a:noFill/>
                </a:ln>
                <a:solidFill>
                  <a:schemeClr val="tx1"/>
                </a:solidFill>
                <a:effectLst/>
                <a:latin typeface="Arial" pitchFamily="34" charset="0"/>
                <a:cs typeface="Arial" pitchFamily="34" charset="0"/>
              </a:rPr>
            </a:b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3.3.1.3 Cálculo potencia requerida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40" name="2 Marcador de contenido"/>
          <p:cNvSpPr>
            <a:spLocks noGrp="1"/>
          </p:cNvSpPr>
          <p:nvPr>
            <p:ph idx="1"/>
          </p:nvPr>
        </p:nvSpPr>
        <p:spPr>
          <a:xfrm>
            <a:off x="500034" y="1500174"/>
            <a:ext cx="3786214" cy="3429024"/>
          </a:xfrm>
        </p:spPr>
        <p:txBody>
          <a:bodyPr>
            <a:normAutofit/>
          </a:bodyPr>
          <a:lstStyle/>
          <a:p>
            <a:pPr algn="just">
              <a:buNone/>
            </a:pPr>
            <a:r>
              <a:rPr lang="es-EC" sz="2800" dirty="0" smtClean="0"/>
              <a:t>		</a:t>
            </a:r>
            <a:r>
              <a:rPr lang="es-ES" sz="2800" dirty="0" smtClean="0"/>
              <a:t>Este cálculo se lo realiza mediante el análisis del siguiente esquema y datos:</a:t>
            </a:r>
          </a:p>
          <a:p>
            <a:pPr algn="just">
              <a:buNone/>
            </a:pPr>
            <a:endParaRPr lang="es-ES" sz="2800" dirty="0" smtClean="0"/>
          </a:p>
          <a:p>
            <a:pPr algn="just">
              <a:buNone/>
            </a:pPr>
            <a:endParaRPr lang="es-EC" sz="2800" dirty="0" smtClean="0"/>
          </a:p>
          <a:p>
            <a:pPr algn="just">
              <a:buNone/>
            </a:pPr>
            <a:endParaRPr lang="es-EC" dirty="0"/>
          </a:p>
          <a:p>
            <a:pPr>
              <a:buNone/>
            </a:pPr>
            <a:endParaRPr lang="es-EC" dirty="0"/>
          </a:p>
        </p:txBody>
      </p:sp>
      <p:pic>
        <p:nvPicPr>
          <p:cNvPr id="65552" name="Picture 16"/>
          <p:cNvPicPr>
            <a:picLocks noChangeAspect="1" noChangeArrowheads="1"/>
          </p:cNvPicPr>
          <p:nvPr/>
        </p:nvPicPr>
        <p:blipFill>
          <a:blip r:embed="rId2" cstate="print"/>
          <a:srcRect/>
          <a:stretch>
            <a:fillRect/>
          </a:stretch>
        </p:blipFill>
        <p:spPr bwMode="auto">
          <a:xfrm>
            <a:off x="4643438" y="1214422"/>
            <a:ext cx="4286280" cy="5042956"/>
          </a:xfrm>
          <a:prstGeom prst="rect">
            <a:avLst/>
          </a:prstGeom>
          <a:noFill/>
          <a:ln w="9525">
            <a:noFill/>
            <a:miter lim="800000"/>
            <a:headEnd/>
            <a:tailEnd/>
          </a:ln>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71472" y="2571744"/>
            <a:ext cx="7851648" cy="1828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scene3d>
              <a:camera prst="orthographicFront"/>
              <a:lightRig rig="freezing" dir="t">
                <a:rot lat="0" lon="0" rev="5640000"/>
              </a:lightRig>
            </a:scene3d>
            <a:sp3d prstMaterial="flat">
              <a:bevelT w="38100" h="38100"/>
              <a:contourClr>
                <a:schemeClr val="tx2"/>
              </a:contourClr>
            </a:sp3d>
          </a:bodyPr>
          <a:lstStyle/>
          <a:p>
            <a:pPr algn="ctr"/>
            <a:r>
              <a:rPr lang="es-ES" dirty="0" smtClean="0"/>
              <a:t>PROYECTO DE GRADO</a:t>
            </a:r>
            <a:br>
              <a:rPr lang="es-ES" dirty="0" smtClean="0"/>
            </a:br>
            <a:r>
              <a:rPr lang="es-ES" dirty="0" smtClean="0"/>
              <a:t>PREVIO A LA OBTENCIÓN </a:t>
            </a:r>
            <a:br>
              <a:rPr lang="es-ES" dirty="0" smtClean="0"/>
            </a:br>
            <a:r>
              <a:rPr lang="es-ES" dirty="0" smtClean="0"/>
              <a:t>DEL TÍTULO DE             INGENIERO MECÁNICO</a:t>
            </a:r>
            <a:endParaRPr lang="es-EC" dirty="0"/>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57224" y="714356"/>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Datos</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66562" name="Picture 2"/>
          <p:cNvPicPr>
            <a:picLocks noChangeAspect="1" noChangeArrowheads="1"/>
          </p:cNvPicPr>
          <p:nvPr/>
        </p:nvPicPr>
        <p:blipFill>
          <a:blip r:embed="rId2" cstate="print"/>
          <a:srcRect/>
          <a:stretch>
            <a:fillRect/>
          </a:stretch>
        </p:blipFill>
        <p:spPr bwMode="auto">
          <a:xfrm>
            <a:off x="785786" y="1285860"/>
            <a:ext cx="8358214" cy="4934210"/>
          </a:xfrm>
          <a:prstGeom prst="rect">
            <a:avLst/>
          </a:prstGeom>
          <a:noFill/>
          <a:ln w="9525">
            <a:noFill/>
            <a:miter lim="800000"/>
            <a:headEnd/>
            <a:tailEnd/>
          </a:ln>
          <a:effectLst/>
        </p:spPr>
      </p:pic>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Cálculo peso residuo de pasta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67586" name="Picture 2"/>
          <p:cNvPicPr>
            <a:picLocks noChangeAspect="1" noChangeArrowheads="1"/>
          </p:cNvPicPr>
          <p:nvPr/>
        </p:nvPicPr>
        <p:blipFill>
          <a:blip r:embed="rId2" cstate="print"/>
          <a:srcRect/>
          <a:stretch>
            <a:fillRect/>
          </a:stretch>
        </p:blipFill>
        <p:spPr bwMode="auto">
          <a:xfrm>
            <a:off x="714347" y="1500174"/>
            <a:ext cx="3210869" cy="1357322"/>
          </a:xfrm>
          <a:prstGeom prst="rect">
            <a:avLst/>
          </a:prstGeom>
          <a:noFill/>
          <a:ln w="9525">
            <a:noFill/>
            <a:miter lim="800000"/>
            <a:headEnd/>
            <a:tailEnd/>
          </a:ln>
          <a:effectLst/>
        </p:spPr>
      </p:pic>
      <p:sp>
        <p:nvSpPr>
          <p:cNvPr id="67587" name="Rectangle 3"/>
          <p:cNvSpPr>
            <a:spLocks noChangeArrowheads="1"/>
          </p:cNvSpPr>
          <p:nvPr/>
        </p:nvSpPr>
        <p:spPr bwMode="auto">
          <a:xfrm>
            <a:off x="357158" y="3411634"/>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a:t>
            </a:r>
            <a:r>
              <a:rPr kumimoji="0" lang="es-EC"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pasta</a:t>
            </a:r>
            <a:r>
              <a:rPr kumimoji="0" lang="es-EC"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	</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Peso del residuo pasta al interior del tambor</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ρ	= Densidad de la pasta</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Vol</a:t>
            </a:r>
            <a:r>
              <a:rPr kumimoji="0" lang="es-EC"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oper</a:t>
            </a:r>
            <a:r>
              <a:rPr kumimoji="0" lang="es-EC"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	</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Volumen del residuo considerando el 20 % del volumen total</a:t>
            </a: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Cálculo torque requerido en</a:t>
            </a:r>
            <a:r>
              <a:rPr kumimoji="0" lang="es-EC" sz="3300" b="1" i="0" strike="noStrike" kern="1200" cap="none" spc="0" normalizeH="0" noProof="0" dirty="0" smtClean="0">
                <a:ln>
                  <a:noFill/>
                </a:ln>
                <a:solidFill>
                  <a:schemeClr val="tx2"/>
                </a:solidFill>
                <a:effectLst/>
                <a:uLnTx/>
                <a:uFillTx/>
                <a:latin typeface="+mj-lt"/>
                <a:ea typeface="+mj-ea"/>
                <a:cs typeface="+mj-cs"/>
              </a:rPr>
              <a:t> el tambor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67587" name="Rectangle 3"/>
          <p:cNvSpPr>
            <a:spLocks noChangeArrowheads="1"/>
          </p:cNvSpPr>
          <p:nvPr/>
        </p:nvSpPr>
        <p:spPr bwMode="auto">
          <a:xfrm>
            <a:off x="714348" y="2714620"/>
            <a:ext cx="842965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x-none" smtClean="0">
                <a:latin typeface="Arial" pitchFamily="34" charset="0"/>
                <a:cs typeface="Arial" pitchFamily="34" charset="0"/>
              </a:rPr>
              <a:t>Donde:</a:t>
            </a:r>
            <a:endParaRPr lang="es-EC" dirty="0" smtClean="0">
              <a:latin typeface="Arial" pitchFamily="34" charset="0"/>
              <a:cs typeface="Arial" pitchFamily="34" charset="0"/>
            </a:endParaRPr>
          </a:p>
          <a:p>
            <a:pPr algn="just"/>
            <a:r>
              <a:rPr lang="x-none" smtClean="0">
                <a:latin typeface="Arial" pitchFamily="34" charset="0"/>
                <a:cs typeface="Arial" pitchFamily="34" charset="0"/>
              </a:rPr>
              <a:t>  </a:t>
            </a:r>
            <a:r>
              <a:rPr lang="es-EC" dirty="0" smtClean="0">
                <a:latin typeface="Arial" pitchFamily="34" charset="0"/>
                <a:cs typeface="Arial" pitchFamily="34" charset="0"/>
              </a:rPr>
              <a:t>	T	</a:t>
            </a:r>
            <a:r>
              <a:rPr lang="x-none" smtClean="0">
                <a:latin typeface="Arial" pitchFamily="34" charset="0"/>
                <a:cs typeface="Arial" pitchFamily="34" charset="0"/>
              </a:rPr>
              <a:t>=Torque</a:t>
            </a:r>
            <a:r>
              <a:rPr lang="es-EC" dirty="0" smtClean="0">
                <a:latin typeface="Arial" pitchFamily="34" charset="0"/>
                <a:cs typeface="Arial" pitchFamily="34" charset="0"/>
              </a:rPr>
              <a:t> requerido por el tambor rotativo</a:t>
            </a:r>
          </a:p>
          <a:p>
            <a:pPr algn="just"/>
            <a:r>
              <a:rPr lang="es-EC" dirty="0" smtClean="0">
                <a:latin typeface="Arial" pitchFamily="34" charset="0"/>
                <a:cs typeface="Arial" pitchFamily="34" charset="0"/>
              </a:rPr>
              <a:t>	</a:t>
            </a:r>
            <a:r>
              <a:rPr lang="x-none" smtClean="0">
                <a:latin typeface="Arial" pitchFamily="34" charset="0"/>
                <a:cs typeface="Arial" pitchFamily="34" charset="0"/>
              </a:rPr>
              <a:t>W</a:t>
            </a:r>
            <a:r>
              <a:rPr lang="es-EC" baseline="-25000" dirty="0" smtClean="0">
                <a:latin typeface="Arial" pitchFamily="34" charset="0"/>
                <a:cs typeface="Arial" pitchFamily="34" charset="0"/>
              </a:rPr>
              <a:t>pasta	</a:t>
            </a:r>
            <a:r>
              <a:rPr lang="x-none" smtClean="0">
                <a:latin typeface="Arial" pitchFamily="34" charset="0"/>
                <a:cs typeface="Arial" pitchFamily="34" charset="0"/>
              </a:rPr>
              <a:t>= Peso del residuo </a:t>
            </a:r>
            <a:r>
              <a:rPr lang="es-EC" dirty="0" smtClean="0">
                <a:latin typeface="Arial" pitchFamily="34" charset="0"/>
                <a:cs typeface="Arial" pitchFamily="34" charset="0"/>
              </a:rPr>
              <a:t>de </a:t>
            </a:r>
            <a:r>
              <a:rPr lang="x-none" smtClean="0">
                <a:latin typeface="Arial" pitchFamily="34" charset="0"/>
                <a:cs typeface="Arial" pitchFamily="34" charset="0"/>
              </a:rPr>
              <a:t>pasta al interior del tambor</a:t>
            </a:r>
            <a:endParaRPr lang="es-EC" dirty="0" smtClean="0">
              <a:latin typeface="Arial" pitchFamily="34" charset="0"/>
              <a:cs typeface="Arial" pitchFamily="34" charset="0"/>
            </a:endParaRPr>
          </a:p>
          <a:p>
            <a:pPr algn="just"/>
            <a:r>
              <a:rPr lang="x-none" smtClean="0">
                <a:latin typeface="Arial" pitchFamily="34" charset="0"/>
                <a:cs typeface="Arial" pitchFamily="34" charset="0"/>
              </a:rPr>
              <a:t>        </a:t>
            </a:r>
            <a:r>
              <a:rPr lang="es-EC" dirty="0" smtClean="0">
                <a:latin typeface="Arial" pitchFamily="34" charset="0"/>
                <a:cs typeface="Arial" pitchFamily="34" charset="0"/>
              </a:rPr>
              <a:t>	 </a:t>
            </a:r>
            <a:r>
              <a:rPr lang="x-none" smtClean="0">
                <a:latin typeface="Arial" pitchFamily="34" charset="0"/>
                <a:cs typeface="Arial" pitchFamily="34" charset="0"/>
              </a:rPr>
              <a:t>α</a:t>
            </a:r>
            <a:r>
              <a:rPr lang="es-EC" dirty="0" smtClean="0">
                <a:latin typeface="Arial" pitchFamily="34" charset="0"/>
                <a:cs typeface="Arial" pitchFamily="34" charset="0"/>
              </a:rPr>
              <a:t> 	</a:t>
            </a:r>
            <a:r>
              <a:rPr lang="x-none" smtClean="0">
                <a:latin typeface="Arial" pitchFamily="34" charset="0"/>
                <a:cs typeface="Arial" pitchFamily="34" charset="0"/>
              </a:rPr>
              <a:t>= Angulo de levantamiento</a:t>
            </a:r>
            <a:endParaRPr lang="es-EC" dirty="0" smtClean="0">
              <a:latin typeface="Arial" pitchFamily="34" charset="0"/>
              <a:cs typeface="Arial" pitchFamily="34" charset="0"/>
            </a:endParaRPr>
          </a:p>
          <a:p>
            <a:pPr algn="just"/>
            <a:r>
              <a:rPr lang="es-EC" dirty="0" smtClean="0">
                <a:latin typeface="Arial" pitchFamily="34" charset="0"/>
                <a:cs typeface="Arial" pitchFamily="34" charset="0"/>
              </a:rPr>
              <a:t>	c	=</a:t>
            </a:r>
            <a:r>
              <a:rPr lang="x-none" smtClean="0">
                <a:latin typeface="Arial" pitchFamily="34" charset="0"/>
                <a:cs typeface="Arial" pitchFamily="34" charset="0"/>
              </a:rPr>
              <a:t>Distancia desde el centro del tambor al centro gravedad del     </a:t>
            </a:r>
            <a:r>
              <a:rPr lang="es-EC" dirty="0" smtClean="0">
                <a:latin typeface="Arial" pitchFamily="34" charset="0"/>
                <a:cs typeface="Arial" pitchFamily="34" charset="0"/>
              </a:rPr>
              <a:t>		</a:t>
            </a:r>
            <a:r>
              <a:rPr lang="x-none" smtClean="0">
                <a:latin typeface="Arial" pitchFamily="34" charset="0"/>
                <a:cs typeface="Arial" pitchFamily="34" charset="0"/>
              </a:rPr>
              <a:t>material acumulado</a:t>
            </a:r>
            <a:endParaRPr lang="es-EC" dirty="0">
              <a:latin typeface="Arial" pitchFamily="34" charset="0"/>
              <a:cs typeface="Arial" pitchFamily="34" charset="0"/>
            </a:endParaRPr>
          </a:p>
        </p:txBody>
      </p:sp>
      <p:pic>
        <p:nvPicPr>
          <p:cNvPr id="68610" name="Picture 2"/>
          <p:cNvPicPr>
            <a:picLocks noChangeAspect="1" noChangeArrowheads="1"/>
          </p:cNvPicPr>
          <p:nvPr/>
        </p:nvPicPr>
        <p:blipFill>
          <a:blip r:embed="rId2" cstate="print"/>
          <a:srcRect/>
          <a:stretch>
            <a:fillRect/>
          </a:stretch>
        </p:blipFill>
        <p:spPr bwMode="auto">
          <a:xfrm>
            <a:off x="857224" y="1285860"/>
            <a:ext cx="8056363" cy="1357322"/>
          </a:xfrm>
          <a:prstGeom prst="rect">
            <a:avLst/>
          </a:prstGeom>
          <a:noFill/>
          <a:ln w="9525">
            <a:noFill/>
            <a:miter lim="800000"/>
            <a:headEnd/>
            <a:tailEnd/>
          </a:ln>
          <a:effectLst/>
        </p:spPr>
      </p:pic>
      <p:sp>
        <p:nvSpPr>
          <p:cNvPr id="8" name="1 Título"/>
          <p:cNvSpPr txBox="1">
            <a:spLocks/>
          </p:cNvSpPr>
          <p:nvPr/>
        </p:nvSpPr>
        <p:spPr>
          <a:xfrm>
            <a:off x="857224" y="4214818"/>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Cálculo velocidad angular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68613" name="Picture 5"/>
          <p:cNvPicPr>
            <a:picLocks noChangeAspect="1" noChangeArrowheads="1"/>
          </p:cNvPicPr>
          <p:nvPr/>
        </p:nvPicPr>
        <p:blipFill>
          <a:blip r:embed="rId3" cstate="print"/>
          <a:srcRect/>
          <a:stretch>
            <a:fillRect/>
          </a:stretch>
        </p:blipFill>
        <p:spPr bwMode="auto">
          <a:xfrm>
            <a:off x="857224" y="4786322"/>
            <a:ext cx="7715304" cy="1520534"/>
          </a:xfrm>
          <a:prstGeom prst="rect">
            <a:avLst/>
          </a:prstGeom>
          <a:noFill/>
          <a:ln w="9525">
            <a:noFill/>
            <a:miter lim="800000"/>
            <a:headEnd/>
            <a:tailEnd/>
          </a:ln>
          <a:effectLst/>
        </p:spPr>
      </p:pic>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Cálculo potencia</a:t>
            </a:r>
            <a:r>
              <a:rPr kumimoji="0" lang="es-EC" sz="3300" b="1" i="0" strike="noStrike" kern="1200" cap="none" spc="0" normalizeH="0" noProof="0" dirty="0" smtClean="0">
                <a:ln>
                  <a:noFill/>
                </a:ln>
                <a:solidFill>
                  <a:schemeClr val="tx2"/>
                </a:solidFill>
                <a:effectLst/>
                <a:uLnTx/>
                <a:uFillTx/>
                <a:latin typeface="+mj-lt"/>
                <a:ea typeface="+mj-ea"/>
                <a:cs typeface="+mj-cs"/>
              </a:rPr>
              <a:t> motor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67587" name="Rectangle 3"/>
          <p:cNvSpPr>
            <a:spLocks noChangeArrowheads="1"/>
          </p:cNvSpPr>
          <p:nvPr/>
        </p:nvSpPr>
        <p:spPr bwMode="auto">
          <a:xfrm>
            <a:off x="642910" y="2718997"/>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x-none" smtClean="0">
                <a:latin typeface="Arial" pitchFamily="34" charset="0"/>
                <a:cs typeface="Arial" pitchFamily="34" charset="0"/>
              </a:rPr>
              <a:t>Ahora:</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Po</a:t>
            </a:r>
            <a:r>
              <a:rPr lang="es-EC" dirty="0" err="1" smtClean="0">
                <a:latin typeface="Arial" pitchFamily="34" charset="0"/>
                <a:cs typeface="Arial" pitchFamily="34" charset="0"/>
              </a:rPr>
              <a:t>t</a:t>
            </a:r>
            <a:r>
              <a:rPr lang="es-EC" baseline="-25000" dirty="0" err="1" smtClean="0">
                <a:latin typeface="Arial" pitchFamily="34" charset="0"/>
                <a:cs typeface="Arial" pitchFamily="34" charset="0"/>
              </a:rPr>
              <a:t>requerida</a:t>
            </a:r>
            <a:r>
              <a:rPr lang="x-none" smtClean="0">
                <a:latin typeface="Arial" pitchFamily="34" charset="0"/>
                <a:cs typeface="Arial" pitchFamily="34" charset="0"/>
              </a:rPr>
              <a:t>=Pot</a:t>
            </a:r>
            <a:r>
              <a:rPr lang="es-EC" baseline="-25000" dirty="0" err="1" smtClean="0">
                <a:latin typeface="Arial" pitchFamily="34" charset="0"/>
                <a:cs typeface="Arial" pitchFamily="34" charset="0"/>
              </a:rPr>
              <a:t>util</a:t>
            </a:r>
            <a:r>
              <a:rPr lang="x-none" smtClean="0">
                <a:latin typeface="Arial" pitchFamily="34" charset="0"/>
                <a:cs typeface="Arial" pitchFamily="34" charset="0"/>
              </a:rPr>
              <a:t>/</a:t>
            </a:r>
            <a:r>
              <a:rPr lang="es-EC" dirty="0" err="1" smtClean="0">
                <a:latin typeface="Arial" pitchFamily="34" charset="0"/>
                <a:cs typeface="Arial" pitchFamily="34" charset="0"/>
              </a:rPr>
              <a:t>ƞ</a:t>
            </a:r>
            <a:r>
              <a:rPr lang="es-EC" baseline="-25000" dirty="0" err="1" smtClean="0">
                <a:latin typeface="Arial" pitchFamily="34" charset="0"/>
                <a:cs typeface="Arial" pitchFamily="34" charset="0"/>
              </a:rPr>
              <a:t>motor</a:t>
            </a:r>
            <a:r>
              <a:rPr lang="x-none" smtClean="0">
                <a:latin typeface="Arial" pitchFamily="34" charset="0"/>
                <a:cs typeface="Arial" pitchFamily="34" charset="0"/>
              </a:rPr>
              <a:t>    </a:t>
            </a:r>
            <a:r>
              <a:rPr lang="es-EC" dirty="0" smtClean="0">
                <a:latin typeface="Arial" pitchFamily="34" charset="0"/>
                <a:cs typeface="Arial" pitchFamily="34" charset="0"/>
              </a:rPr>
              <a:t>				                  </a:t>
            </a:r>
            <a:r>
              <a:rPr lang="x-none" smtClean="0">
                <a:latin typeface="Arial" pitchFamily="34" charset="0"/>
                <a:cs typeface="Arial" pitchFamily="34" charset="0"/>
              </a:rPr>
              <a:t>(Ec 3.7)                                                                                                             </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p>
          <a:p>
            <a:r>
              <a:rPr lang="es-EC" dirty="0" smtClean="0">
                <a:latin typeface="Arial" pitchFamily="34" charset="0"/>
                <a:cs typeface="Arial" pitchFamily="34" charset="0"/>
              </a:rPr>
              <a:t>	</a:t>
            </a:r>
            <a:r>
              <a:rPr lang="x-none" smtClean="0">
                <a:latin typeface="Arial" pitchFamily="34" charset="0"/>
                <a:cs typeface="Arial" pitchFamily="34" charset="0"/>
              </a:rPr>
              <a:t>Pot</a:t>
            </a:r>
            <a:r>
              <a:rPr lang="es-EC" baseline="-25000" dirty="0" smtClean="0">
                <a:latin typeface="Arial" pitchFamily="34" charset="0"/>
                <a:cs typeface="Arial" pitchFamily="34" charset="0"/>
              </a:rPr>
              <a:t>requerida</a:t>
            </a:r>
            <a:r>
              <a:rPr lang="x-none" smtClean="0">
                <a:latin typeface="Arial" pitchFamily="34" charset="0"/>
                <a:cs typeface="Arial" pitchFamily="34" charset="0"/>
              </a:rPr>
              <a:t>=4.7/0.89=</a:t>
            </a:r>
            <a:r>
              <a:rPr lang="x-none" b="1" smtClean="0">
                <a:latin typeface="Arial" pitchFamily="34" charset="0"/>
                <a:cs typeface="Arial" pitchFamily="34" charset="0"/>
              </a:rPr>
              <a:t> 5 HP</a:t>
            </a:r>
            <a:endParaRPr lang="es-EC" b="1" dirty="0" smtClean="0">
              <a:latin typeface="Arial" pitchFamily="34" charset="0"/>
              <a:cs typeface="Arial" pitchFamily="34" charset="0"/>
            </a:endParaRPr>
          </a:p>
          <a:p>
            <a:endParaRPr lang="es-EC" dirty="0" smtClean="0">
              <a:latin typeface="Arial" pitchFamily="34" charset="0"/>
              <a:cs typeface="Arial" pitchFamily="34" charset="0"/>
            </a:endParaRPr>
          </a:p>
          <a:p>
            <a:endParaRPr lang="es-EC" dirty="0" smtClean="0">
              <a:latin typeface="Arial" pitchFamily="34" charset="0"/>
              <a:cs typeface="Arial" pitchFamily="34" charset="0"/>
            </a:endParaRPr>
          </a:p>
          <a:p>
            <a:r>
              <a:rPr lang="x-none" smtClean="0">
                <a:latin typeface="Arial" pitchFamily="34" charset="0"/>
                <a:cs typeface="Arial" pitchFamily="34" charset="0"/>
              </a:rPr>
              <a:t>Donde:        </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Pot</a:t>
            </a:r>
            <a:r>
              <a:rPr lang="es-EC" baseline="-25000" dirty="0" smtClean="0">
                <a:latin typeface="Arial" pitchFamily="34" charset="0"/>
                <a:cs typeface="Arial" pitchFamily="34" charset="0"/>
              </a:rPr>
              <a:t>requerida</a:t>
            </a:r>
            <a:r>
              <a:rPr lang="x-none" smtClean="0">
                <a:latin typeface="Arial" pitchFamily="34" charset="0"/>
                <a:cs typeface="Arial" pitchFamily="34" charset="0"/>
              </a:rPr>
              <a:t>     = Potencia del motor eléctrico</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Pot</a:t>
            </a:r>
            <a:r>
              <a:rPr lang="es-EC" baseline="-25000" dirty="0" smtClean="0">
                <a:latin typeface="Arial" pitchFamily="34" charset="0"/>
                <a:cs typeface="Arial" pitchFamily="34" charset="0"/>
              </a:rPr>
              <a:t>útil</a:t>
            </a:r>
            <a:r>
              <a:rPr lang="x-none" smtClean="0">
                <a:latin typeface="Arial" pitchFamily="34" charset="0"/>
                <a:cs typeface="Arial" pitchFamily="34" charset="0"/>
              </a:rPr>
              <a:t>            = Potencia </a:t>
            </a:r>
            <a:r>
              <a:rPr lang="es-EC" dirty="0" smtClean="0">
                <a:latin typeface="Arial" pitchFamily="34" charset="0"/>
                <a:cs typeface="Arial" pitchFamily="34" charset="0"/>
              </a:rPr>
              <a:t>ú</a:t>
            </a:r>
            <a:r>
              <a:rPr lang="x-none" smtClean="0">
                <a:latin typeface="Arial" pitchFamily="34" charset="0"/>
                <a:cs typeface="Arial" pitchFamily="34" charset="0"/>
              </a:rPr>
              <a:t>til</a:t>
            </a:r>
            <a:endParaRPr lang="es-EC" dirty="0" smtClean="0">
              <a:latin typeface="Arial" pitchFamily="34" charset="0"/>
              <a:cs typeface="Arial" pitchFamily="34" charset="0"/>
            </a:endParaRPr>
          </a:p>
          <a:p>
            <a:r>
              <a:rPr lang="x-none" smtClean="0">
                <a:latin typeface="Arial" pitchFamily="34" charset="0"/>
                <a:cs typeface="Arial" pitchFamily="34" charset="0"/>
              </a:rPr>
              <a:t>          </a:t>
            </a:r>
            <a:r>
              <a:rPr lang="es-EC" dirty="0" smtClean="0">
                <a:latin typeface="Arial" pitchFamily="34" charset="0"/>
                <a:cs typeface="Arial" pitchFamily="34" charset="0"/>
              </a:rPr>
              <a:t>	</a:t>
            </a:r>
            <a:r>
              <a:rPr lang="x-none" smtClean="0">
                <a:latin typeface="Arial" pitchFamily="34" charset="0"/>
                <a:cs typeface="Arial" pitchFamily="34" charset="0"/>
              </a:rPr>
              <a:t> </a:t>
            </a:r>
            <a:r>
              <a:rPr lang="es-EC" dirty="0" smtClean="0">
                <a:latin typeface="Arial" pitchFamily="34" charset="0"/>
                <a:cs typeface="Arial" pitchFamily="34" charset="0"/>
              </a:rPr>
              <a:t>T      	      </a:t>
            </a:r>
            <a:r>
              <a:rPr lang="x-none" smtClean="0">
                <a:latin typeface="Arial" pitchFamily="34" charset="0"/>
                <a:cs typeface="Arial" pitchFamily="34" charset="0"/>
              </a:rPr>
              <a:t>=Torque</a:t>
            </a:r>
            <a:r>
              <a:rPr lang="es-EC" dirty="0" smtClean="0">
                <a:latin typeface="Arial" pitchFamily="34" charset="0"/>
                <a:cs typeface="Arial" pitchFamily="34" charset="0"/>
              </a:rPr>
              <a:t> requerido por el tambor rotativo</a:t>
            </a:r>
          </a:p>
          <a:p>
            <a:r>
              <a:rPr lang="x-none" smtClean="0">
                <a:latin typeface="Arial" pitchFamily="34" charset="0"/>
                <a:cs typeface="Arial" pitchFamily="34" charset="0"/>
              </a:rPr>
              <a:t>           </a:t>
            </a:r>
            <a:r>
              <a:rPr lang="es-EC" dirty="0" smtClean="0">
                <a:latin typeface="Arial" pitchFamily="34" charset="0"/>
                <a:cs typeface="Arial" pitchFamily="34" charset="0"/>
              </a:rPr>
              <a:t>	</a:t>
            </a:r>
            <a:r>
              <a:rPr lang="x-none" smtClean="0">
                <a:latin typeface="Arial" pitchFamily="34" charset="0"/>
                <a:cs typeface="Arial" pitchFamily="34" charset="0"/>
              </a:rPr>
              <a:t>ω</a:t>
            </a:r>
            <a:r>
              <a:rPr lang="es-EC" dirty="0" smtClean="0">
                <a:latin typeface="Arial" pitchFamily="34" charset="0"/>
                <a:cs typeface="Arial" pitchFamily="34" charset="0"/>
              </a:rPr>
              <a:t>	      </a:t>
            </a:r>
            <a:r>
              <a:rPr lang="x-none" smtClean="0">
                <a:latin typeface="Arial" pitchFamily="34" charset="0"/>
                <a:cs typeface="Arial" pitchFamily="34" charset="0"/>
              </a:rPr>
              <a:t>= Velocidad angular del tambor </a:t>
            </a:r>
            <a:r>
              <a:rPr lang="es-EC" dirty="0" smtClean="0">
                <a:latin typeface="Arial" pitchFamily="34" charset="0"/>
                <a:cs typeface="Arial" pitchFamily="34" charset="0"/>
              </a:rPr>
              <a:t>en </a:t>
            </a:r>
            <a:r>
              <a:rPr lang="x-none" smtClean="0">
                <a:latin typeface="Arial" pitchFamily="34" charset="0"/>
                <a:cs typeface="Arial" pitchFamily="34" charset="0"/>
              </a:rPr>
              <a:t>rpm</a:t>
            </a:r>
            <a:endParaRPr lang="es-EC" dirty="0" smtClean="0">
              <a:latin typeface="Arial" pitchFamily="34" charset="0"/>
              <a:cs typeface="Arial" pitchFamily="34" charset="0"/>
            </a:endParaRPr>
          </a:p>
          <a:p>
            <a:r>
              <a:rPr lang="x-none" smtClean="0">
                <a:latin typeface="Arial" pitchFamily="34" charset="0"/>
                <a:cs typeface="Arial" pitchFamily="34" charset="0"/>
              </a:rPr>
              <a:t>          </a:t>
            </a:r>
            <a:r>
              <a:rPr lang="es-EC" dirty="0" smtClean="0">
                <a:latin typeface="Arial" pitchFamily="34" charset="0"/>
                <a:cs typeface="Arial" pitchFamily="34" charset="0"/>
              </a:rPr>
              <a:t>	</a:t>
            </a:r>
            <a:r>
              <a:rPr lang="x-none" smtClean="0">
                <a:latin typeface="Arial" pitchFamily="34" charset="0"/>
                <a:cs typeface="Arial" pitchFamily="34" charset="0"/>
              </a:rPr>
              <a:t> ƞ</a:t>
            </a:r>
            <a:r>
              <a:rPr lang="es-EC" baseline="-25000" dirty="0" smtClean="0">
                <a:latin typeface="Arial" pitchFamily="34" charset="0"/>
                <a:cs typeface="Arial" pitchFamily="34" charset="0"/>
              </a:rPr>
              <a:t>motor</a:t>
            </a:r>
            <a:r>
              <a:rPr lang="es-EC" dirty="0" smtClean="0">
                <a:latin typeface="Arial" pitchFamily="34" charset="0"/>
                <a:cs typeface="Arial" pitchFamily="34" charset="0"/>
              </a:rPr>
              <a:t>	      </a:t>
            </a:r>
            <a:r>
              <a:rPr lang="x-none" smtClean="0">
                <a:latin typeface="Arial" pitchFamily="34" charset="0"/>
                <a:cs typeface="Arial" pitchFamily="34" charset="0"/>
              </a:rPr>
              <a:t>= Rendimiento del motor eléctrico</a:t>
            </a:r>
            <a:endParaRPr lang="es-EC" dirty="0">
              <a:latin typeface="Arial" pitchFamily="34" charset="0"/>
              <a:cs typeface="Arial" pitchFamily="34" charset="0"/>
            </a:endParaRPr>
          </a:p>
        </p:txBody>
      </p:sp>
      <p:pic>
        <p:nvPicPr>
          <p:cNvPr id="69635" name="Picture 3"/>
          <p:cNvPicPr>
            <a:picLocks noChangeAspect="1" noChangeArrowheads="1"/>
          </p:cNvPicPr>
          <p:nvPr/>
        </p:nvPicPr>
        <p:blipFill>
          <a:blip r:embed="rId2" cstate="print"/>
          <a:srcRect/>
          <a:stretch>
            <a:fillRect/>
          </a:stretch>
        </p:blipFill>
        <p:spPr bwMode="auto">
          <a:xfrm>
            <a:off x="642910" y="1428736"/>
            <a:ext cx="8501090" cy="1198872"/>
          </a:xfrm>
          <a:prstGeom prst="rect">
            <a:avLst/>
          </a:prstGeom>
          <a:noFill/>
          <a:ln w="9525">
            <a:noFill/>
            <a:miter lim="800000"/>
            <a:headEnd/>
            <a:tailEnd/>
          </a:ln>
          <a:effectLst/>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Cálculo potencia</a:t>
            </a:r>
            <a:r>
              <a:rPr kumimoji="0" lang="es-EC" sz="3300" b="1" i="0" strike="noStrike" kern="1200" cap="none" spc="0" normalizeH="0" noProof="0" dirty="0" smtClean="0">
                <a:ln>
                  <a:noFill/>
                </a:ln>
                <a:solidFill>
                  <a:schemeClr val="tx2"/>
                </a:solidFill>
                <a:effectLst/>
                <a:uLnTx/>
                <a:uFillTx/>
                <a:latin typeface="+mj-lt"/>
                <a:ea typeface="+mj-ea"/>
                <a:cs typeface="+mj-cs"/>
              </a:rPr>
              <a:t> motor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67587" name="Rectangle 3"/>
          <p:cNvSpPr>
            <a:spLocks noChangeArrowheads="1"/>
          </p:cNvSpPr>
          <p:nvPr/>
        </p:nvSpPr>
        <p:spPr bwMode="auto">
          <a:xfrm>
            <a:off x="642910" y="1379183"/>
            <a:ext cx="850109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C" dirty="0" smtClean="0">
                <a:latin typeface="Arial" pitchFamily="34" charset="0"/>
                <a:cs typeface="Arial" pitchFamily="34" charset="0"/>
              </a:rPr>
              <a:t>Otra manera de calcular la potencia requerida por el tambor es usando una ecuación empírica llamada ecuación de DAWN</a:t>
            </a:r>
          </a:p>
          <a:p>
            <a:endParaRPr lang="es-EC" dirty="0" smtClean="0">
              <a:latin typeface="Arial" pitchFamily="34" charset="0"/>
              <a:cs typeface="Arial" pitchFamily="34" charset="0"/>
            </a:endParaRPr>
          </a:p>
          <a:p>
            <a:r>
              <a:rPr lang="x-none" smtClean="0">
                <a:latin typeface="Arial" pitchFamily="34" charset="0"/>
                <a:cs typeface="Arial" pitchFamily="34" charset="0"/>
              </a:rPr>
              <a:t>KW</a:t>
            </a:r>
            <a:r>
              <a:rPr lang="es-EC" baseline="-25000" dirty="0" smtClean="0">
                <a:latin typeface="Arial" pitchFamily="34" charset="0"/>
                <a:cs typeface="Arial" pitchFamily="34" charset="0"/>
              </a:rPr>
              <a:t>netos</a:t>
            </a:r>
            <a:r>
              <a:rPr lang="x-none" smtClean="0">
                <a:latin typeface="Arial" pitchFamily="34" charset="0"/>
                <a:cs typeface="Arial" pitchFamily="34" charset="0"/>
              </a:rPr>
              <a:t>= 0.284 x D x A x W x N</a:t>
            </a:r>
            <a:r>
              <a:rPr lang="es-EC" dirty="0" smtClean="0">
                <a:latin typeface="Arial" pitchFamily="34" charset="0"/>
                <a:cs typeface="Arial" pitchFamily="34" charset="0"/>
              </a:rPr>
              <a:t>				               </a:t>
            </a:r>
            <a:r>
              <a:rPr lang="x-none" smtClean="0">
                <a:latin typeface="Arial" pitchFamily="34" charset="0"/>
                <a:cs typeface="Arial" pitchFamily="34" charset="0"/>
              </a:rPr>
              <a:t>(Ec 3.8)</a:t>
            </a:r>
            <a:endParaRPr lang="es-EC" dirty="0" smtClean="0">
              <a:latin typeface="Arial" pitchFamily="34" charset="0"/>
              <a:cs typeface="Arial" pitchFamily="34" charset="0"/>
            </a:endParaRPr>
          </a:p>
          <a:p>
            <a:r>
              <a:rPr lang="x-none" smtClean="0">
                <a:latin typeface="Arial" pitchFamily="34" charset="0"/>
                <a:cs typeface="Arial" pitchFamily="34" charset="0"/>
              </a:rPr>
              <a:t>KW</a:t>
            </a:r>
            <a:r>
              <a:rPr lang="es-EC" baseline="-25000" dirty="0" smtClean="0">
                <a:latin typeface="Arial" pitchFamily="34" charset="0"/>
                <a:cs typeface="Arial" pitchFamily="34" charset="0"/>
              </a:rPr>
              <a:t>netos</a:t>
            </a:r>
            <a:r>
              <a:rPr lang="x-none" smtClean="0">
                <a:latin typeface="Arial" pitchFamily="34" charset="0"/>
                <a:cs typeface="Arial" pitchFamily="34" charset="0"/>
              </a:rPr>
              <a:t>= 0.284 x Dx (1.073-J) x W x N</a:t>
            </a:r>
            <a:endParaRPr lang="es-EC" dirty="0" smtClean="0">
              <a:latin typeface="Arial" pitchFamily="34" charset="0"/>
              <a:cs typeface="Arial" pitchFamily="34" charset="0"/>
            </a:endParaRPr>
          </a:p>
          <a:p>
            <a:r>
              <a:rPr lang="x-none" smtClean="0">
                <a:latin typeface="Arial" pitchFamily="34" charset="0"/>
                <a:cs typeface="Arial" pitchFamily="34" charset="0"/>
              </a:rPr>
              <a:t>KW</a:t>
            </a:r>
            <a:r>
              <a:rPr lang="es-EC" baseline="-25000" dirty="0" smtClean="0">
                <a:latin typeface="Arial" pitchFamily="34" charset="0"/>
                <a:cs typeface="Arial" pitchFamily="34" charset="0"/>
              </a:rPr>
              <a:t>netos</a:t>
            </a:r>
            <a:r>
              <a:rPr lang="x-none" smtClean="0">
                <a:latin typeface="Arial" pitchFamily="34" charset="0"/>
                <a:cs typeface="Arial" pitchFamily="34" charset="0"/>
              </a:rPr>
              <a:t>= 0.284 x 1x (1.073-0.2) x 0.45 x 35</a:t>
            </a:r>
            <a:endParaRPr lang="es-EC" dirty="0" smtClean="0">
              <a:latin typeface="Arial" pitchFamily="34" charset="0"/>
              <a:cs typeface="Arial" pitchFamily="34" charset="0"/>
            </a:endParaRPr>
          </a:p>
          <a:p>
            <a:r>
              <a:rPr lang="x-none" smtClean="0">
                <a:latin typeface="Arial" pitchFamily="34" charset="0"/>
                <a:cs typeface="Arial" pitchFamily="34" charset="0"/>
              </a:rPr>
              <a:t> </a:t>
            </a:r>
            <a:endParaRPr lang="es-EC" dirty="0" smtClean="0">
              <a:latin typeface="Arial" pitchFamily="34" charset="0"/>
              <a:cs typeface="Arial" pitchFamily="34" charset="0"/>
            </a:endParaRPr>
          </a:p>
          <a:p>
            <a:r>
              <a:rPr lang="x-none" smtClean="0">
                <a:latin typeface="Arial" pitchFamily="34" charset="0"/>
                <a:cs typeface="Arial" pitchFamily="34" charset="0"/>
              </a:rPr>
              <a:t>Donde:</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D = Diámetro interior del tambor del tamiz (m)</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J</a:t>
            </a:r>
            <a:r>
              <a:rPr lang="es-EC" dirty="0" smtClean="0">
                <a:latin typeface="Arial" pitchFamily="34" charset="0"/>
                <a:cs typeface="Arial" pitchFamily="34" charset="0"/>
              </a:rPr>
              <a:t>  </a:t>
            </a:r>
            <a:r>
              <a:rPr lang="x-none" smtClean="0">
                <a:latin typeface="Arial" pitchFamily="34" charset="0"/>
                <a:cs typeface="Arial" pitchFamily="34" charset="0"/>
              </a:rPr>
              <a:t>= Fracción de carga de volumen del tamiz (%20)</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W = Peso de la carga del tamiz (Ton)</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N = Velocidad de rotación del tamiz (rpm)</a:t>
            </a:r>
            <a:endParaRPr lang="es-EC" dirty="0" smtClean="0">
              <a:latin typeface="Arial" pitchFamily="34" charset="0"/>
              <a:cs typeface="Arial" pitchFamily="34" charset="0"/>
            </a:endParaRPr>
          </a:p>
          <a:p>
            <a:r>
              <a:rPr lang="x-none" smtClean="0">
                <a:latin typeface="Arial" pitchFamily="34" charset="0"/>
                <a:cs typeface="Arial" pitchFamily="34" charset="0"/>
              </a:rPr>
              <a:t> </a:t>
            </a:r>
            <a:endParaRPr lang="es-EC" dirty="0" smtClean="0">
              <a:latin typeface="Arial" pitchFamily="34" charset="0"/>
              <a:cs typeface="Arial" pitchFamily="34" charset="0"/>
            </a:endParaRPr>
          </a:p>
          <a:p>
            <a:r>
              <a:rPr lang="x-none" smtClean="0">
                <a:latin typeface="Arial" pitchFamily="34" charset="0"/>
                <a:cs typeface="Arial" pitchFamily="34" charset="0"/>
              </a:rPr>
              <a:t>Finalmente, se tiene:</a:t>
            </a:r>
            <a:endParaRPr lang="es-EC" dirty="0" smtClean="0">
              <a:latin typeface="Arial" pitchFamily="34" charset="0"/>
              <a:cs typeface="Arial" pitchFamily="34" charset="0"/>
            </a:endParaRPr>
          </a:p>
          <a:p>
            <a:r>
              <a:rPr lang="x-none" smtClean="0">
                <a:latin typeface="Arial" pitchFamily="34" charset="0"/>
                <a:cs typeface="Arial" pitchFamily="34" charset="0"/>
              </a:rPr>
              <a:t>KW</a:t>
            </a:r>
            <a:r>
              <a:rPr lang="es-EC" baseline="-25000" dirty="0" smtClean="0">
                <a:latin typeface="Arial" pitchFamily="34" charset="0"/>
                <a:cs typeface="Arial" pitchFamily="34" charset="0"/>
              </a:rPr>
              <a:t>netos</a:t>
            </a:r>
            <a:r>
              <a:rPr lang="x-none" smtClean="0">
                <a:latin typeface="Arial" pitchFamily="34" charset="0"/>
                <a:cs typeface="Arial" pitchFamily="34" charset="0"/>
              </a:rPr>
              <a:t>= 3.8kw = 5 HP</a:t>
            </a:r>
            <a:endParaRPr lang="es-EC" dirty="0" smtClean="0">
              <a:latin typeface="Arial" pitchFamily="34" charset="0"/>
              <a:cs typeface="Arial" pitchFamily="34" charset="0"/>
            </a:endParaRPr>
          </a:p>
          <a:p>
            <a:endParaRPr lang="es-EC" dirty="0" smtClean="0">
              <a:latin typeface="Arial" pitchFamily="34" charset="0"/>
              <a:cs typeface="Arial" pitchFamily="34" charset="0"/>
            </a:endParaRPr>
          </a:p>
          <a:p>
            <a:r>
              <a:rPr lang="es-ES" sz="1200" dirty="0" smtClean="0">
                <a:latin typeface="Arial" pitchFamily="34" charset="0"/>
                <a:cs typeface="Arial" pitchFamily="34" charset="0"/>
              </a:rPr>
              <a:t>Santamaría, M. Determinación de Potencia Requerida. Tesis Ing. </a:t>
            </a:r>
            <a:r>
              <a:rPr lang="es-ES" sz="1200" dirty="0" err="1" smtClean="0">
                <a:latin typeface="Arial" pitchFamily="34" charset="0"/>
                <a:cs typeface="Arial" pitchFamily="34" charset="0"/>
              </a:rPr>
              <a:t>Mec</a:t>
            </a:r>
            <a:r>
              <a:rPr lang="es-ES" sz="1200" dirty="0" smtClean="0">
                <a:latin typeface="Arial" pitchFamily="34" charset="0"/>
                <a:cs typeface="Arial" pitchFamily="34" charset="0"/>
              </a:rPr>
              <a:t>. Quito, Escuela Politécnica del Ejército. Carrera de Ingeniería Mecánica. 2011.151 p</a:t>
            </a:r>
            <a:endParaRPr lang="es-EC"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785794"/>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3.3.2 SELECCIÓN</a:t>
            </a:r>
            <a:r>
              <a:rPr kumimoji="0" lang="es-EC" sz="3300" b="1" i="0" strike="noStrike" kern="1200" cap="none" spc="0" normalizeH="0" noProof="0" dirty="0" smtClean="0">
                <a:ln>
                  <a:noFill/>
                </a:ln>
                <a:solidFill>
                  <a:schemeClr val="tx2"/>
                </a:solidFill>
                <a:effectLst/>
                <a:uLnTx/>
                <a:uFillTx/>
                <a:latin typeface="+mj-lt"/>
                <a:ea typeface="+mj-ea"/>
                <a:cs typeface="+mj-cs"/>
              </a:rPr>
              <a:t> SISTEMA DE TRANSMISIÓN</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7" name="2 Marcador de contenido"/>
          <p:cNvSpPr>
            <a:spLocks noGrp="1"/>
          </p:cNvSpPr>
          <p:nvPr>
            <p:ph idx="1"/>
          </p:nvPr>
        </p:nvSpPr>
        <p:spPr>
          <a:xfrm>
            <a:off x="428596" y="1571612"/>
            <a:ext cx="8715404" cy="5072098"/>
          </a:xfrm>
        </p:spPr>
        <p:txBody>
          <a:bodyPr>
            <a:normAutofit/>
          </a:bodyPr>
          <a:lstStyle/>
          <a:p>
            <a:pPr>
              <a:buNone/>
            </a:pPr>
            <a:r>
              <a:rPr lang="es-ES" dirty="0" smtClean="0"/>
              <a:t>		Basado en el dibujo esquemático de la figura 3.5, se procede con el cálculo de la relación de transmisión mediante los siguientes datos:</a:t>
            </a:r>
          </a:p>
          <a:p>
            <a:pPr>
              <a:buNone/>
            </a:pPr>
            <a:endParaRPr lang="es-ES" dirty="0" smtClean="0"/>
          </a:p>
          <a:p>
            <a:r>
              <a:rPr lang="es-EC" sz="2000" b="1" i="1" dirty="0" smtClean="0">
                <a:latin typeface="Arial" pitchFamily="34" charset="0"/>
                <a:cs typeface="Arial" pitchFamily="34" charset="0"/>
              </a:rPr>
              <a:t>Tipo de impulsor motriz	</a:t>
            </a:r>
            <a:r>
              <a:rPr lang="es-EC" sz="2000" dirty="0" smtClean="0">
                <a:latin typeface="Arial" pitchFamily="34" charset="0"/>
                <a:cs typeface="Arial" pitchFamily="34" charset="0"/>
              </a:rPr>
              <a:t>: Motor de corriente alterna</a:t>
            </a:r>
          </a:p>
          <a:p>
            <a:r>
              <a:rPr lang="es-EC" sz="2000" b="1" i="1" dirty="0" smtClean="0">
                <a:latin typeface="Arial" pitchFamily="34" charset="0"/>
                <a:cs typeface="Arial" pitchFamily="34" charset="0"/>
              </a:rPr>
              <a:t>Máquina conducida</a:t>
            </a:r>
            <a:r>
              <a:rPr lang="es-EC" sz="2000" dirty="0" smtClean="0">
                <a:latin typeface="Arial" pitchFamily="34" charset="0"/>
                <a:cs typeface="Arial" pitchFamily="34" charset="0"/>
              </a:rPr>
              <a:t> 		: Tamiz rotativo (equipo de revolución)</a:t>
            </a:r>
          </a:p>
          <a:p>
            <a:r>
              <a:rPr lang="es-EC" sz="2000" b="1" i="1" dirty="0" smtClean="0">
                <a:latin typeface="Arial" pitchFamily="34" charset="0"/>
                <a:cs typeface="Arial" pitchFamily="34" charset="0"/>
              </a:rPr>
              <a:t>Horas de servicio</a:t>
            </a:r>
            <a:r>
              <a:rPr lang="es-EC" sz="2000" dirty="0" smtClean="0">
                <a:latin typeface="Arial" pitchFamily="34" charset="0"/>
                <a:cs typeface="Arial" pitchFamily="34" charset="0"/>
              </a:rPr>
              <a:t> 		: 8 horas/día</a:t>
            </a:r>
          </a:p>
          <a:p>
            <a:r>
              <a:rPr lang="es-EC" sz="2000" b="1" i="1" dirty="0" smtClean="0">
                <a:latin typeface="Arial" pitchFamily="34" charset="0"/>
                <a:cs typeface="Arial" pitchFamily="34" charset="0"/>
              </a:rPr>
              <a:t>Velocidad de entrada motor	</a:t>
            </a:r>
            <a:r>
              <a:rPr lang="es-EC" sz="2000" i="1" dirty="0" smtClean="0">
                <a:latin typeface="Arial" pitchFamily="34" charset="0"/>
                <a:cs typeface="Arial" pitchFamily="34" charset="0"/>
              </a:rPr>
              <a:t>: </a:t>
            </a:r>
            <a:r>
              <a:rPr lang="es-EC" sz="2000" dirty="0" smtClean="0">
                <a:latin typeface="Arial" pitchFamily="34" charset="0"/>
                <a:cs typeface="Arial" pitchFamily="34" charset="0"/>
              </a:rPr>
              <a:t>1750 rpm</a:t>
            </a:r>
          </a:p>
          <a:p>
            <a:r>
              <a:rPr lang="es-EC" sz="2000" b="1" i="1" dirty="0" smtClean="0">
                <a:latin typeface="Arial" pitchFamily="34" charset="0"/>
                <a:cs typeface="Arial" pitchFamily="34" charset="0"/>
              </a:rPr>
              <a:t>Potencia del motor</a:t>
            </a:r>
            <a:r>
              <a:rPr lang="es-EC" sz="2000" dirty="0" smtClean="0">
                <a:latin typeface="Arial" pitchFamily="34" charset="0"/>
                <a:cs typeface="Arial" pitchFamily="34" charset="0"/>
              </a:rPr>
              <a:t> 		: 5 HP=3.73 Kw</a:t>
            </a:r>
          </a:p>
          <a:p>
            <a:r>
              <a:rPr lang="es-EC" sz="2000" b="1" i="1" dirty="0" smtClean="0">
                <a:latin typeface="Arial" pitchFamily="34" charset="0"/>
                <a:cs typeface="Arial" pitchFamily="34" charset="0"/>
              </a:rPr>
              <a:t>Velocidad de salida tamiz	</a:t>
            </a:r>
            <a:r>
              <a:rPr lang="es-EC" sz="2000" dirty="0" smtClean="0">
                <a:latin typeface="Arial" pitchFamily="34" charset="0"/>
                <a:cs typeface="Arial" pitchFamily="34" charset="0"/>
              </a:rPr>
              <a:t>: 35 rpm</a:t>
            </a:r>
          </a:p>
          <a:p>
            <a:r>
              <a:rPr lang="es-EC" sz="2000" b="1" dirty="0" smtClean="0">
                <a:latin typeface="Arial" pitchFamily="34" charset="0"/>
                <a:cs typeface="Arial" pitchFamily="34" charset="0"/>
              </a:rPr>
              <a:t>Z</a:t>
            </a:r>
            <a:r>
              <a:rPr lang="es-EC" sz="2000" b="1" i="1" dirty="0" smtClean="0">
                <a:latin typeface="Arial" pitchFamily="34" charset="0"/>
                <a:cs typeface="Arial" pitchFamily="34" charset="0"/>
              </a:rPr>
              <a:t> Piñón conductor		</a:t>
            </a:r>
            <a:r>
              <a:rPr lang="es-EC" sz="2000" dirty="0" smtClean="0">
                <a:latin typeface="Arial" pitchFamily="34" charset="0"/>
                <a:cs typeface="Arial" pitchFamily="34" charset="0"/>
              </a:rPr>
              <a:t>: 14 dientes</a:t>
            </a:r>
          </a:p>
          <a:p>
            <a:r>
              <a:rPr lang="es-EC" sz="2000" b="1" i="1" dirty="0" smtClean="0">
                <a:latin typeface="Arial" pitchFamily="34" charset="0"/>
                <a:cs typeface="Arial" pitchFamily="34" charset="0"/>
              </a:rPr>
              <a:t>Z Rueda conducida</a:t>
            </a:r>
            <a:r>
              <a:rPr lang="es-EC" sz="2000" b="1" dirty="0" smtClean="0">
                <a:latin typeface="Arial" pitchFamily="34" charset="0"/>
                <a:cs typeface="Arial" pitchFamily="34" charset="0"/>
              </a:rPr>
              <a:t>	</a:t>
            </a:r>
            <a:r>
              <a:rPr lang="es-EC" sz="2000" dirty="0" smtClean="0">
                <a:latin typeface="Arial" pitchFamily="34" charset="0"/>
                <a:cs typeface="Arial" pitchFamily="34" charset="0"/>
              </a:rPr>
              <a:t>	: 112 dientes</a:t>
            </a:r>
          </a:p>
          <a:p>
            <a:pPr>
              <a:buNone/>
            </a:pP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Cálculo velocidad en piñón conductor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4" name="3 Tabla"/>
          <p:cNvGraphicFramePr>
            <a:graphicFrameLocks noGrp="1"/>
          </p:cNvGraphicFramePr>
          <p:nvPr/>
        </p:nvGraphicFramePr>
        <p:xfrm>
          <a:off x="3862387" y="3224212"/>
          <a:ext cx="1419225" cy="409575"/>
        </p:xfrm>
        <a:graphic>
          <a:graphicData uri="http://schemas.openxmlformats.org/drawingml/2006/table">
            <a:tbl>
              <a:tblPr/>
              <a:tblGrid>
                <a:gridCol w="1419225"/>
              </a:tblGrid>
              <a:tr h="409575">
                <a:tc>
                  <a:txBody>
                    <a:bodyPr/>
                    <a:lstStyle/>
                    <a:p>
                      <a:pPr algn="l">
                        <a:spcAft>
                          <a:spcPts val="0"/>
                        </a:spcAft>
                      </a:pPr>
                      <a:endParaRPr lang="es-EC" sz="1000" dirty="0">
                        <a:latin typeface="Arial"/>
                        <a:ea typeface="Times New Roman"/>
                      </a:endParaRPr>
                    </a:p>
                  </a:txBody>
                  <a:tcPr marL="0" marR="0" marT="0" marB="0">
                    <a:lnL>
                      <a:noFill/>
                    </a:lnL>
                    <a:lnR>
                      <a:noFill/>
                    </a:lnR>
                    <a:lnT>
                      <a:noFill/>
                    </a:lnT>
                    <a:lnB>
                      <a:noFill/>
                    </a:lnB>
                  </a:tcPr>
                </a:tc>
              </a:tr>
            </a:tbl>
          </a:graphicData>
        </a:graphic>
      </p:graphicFrame>
      <p:pic>
        <p:nvPicPr>
          <p:cNvPr id="70657" name="Picture 1"/>
          <p:cNvPicPr>
            <a:picLocks noChangeAspect="1" noChangeArrowheads="1"/>
          </p:cNvPicPr>
          <p:nvPr/>
        </p:nvPicPr>
        <p:blipFill>
          <a:blip r:embed="rId2" cstate="print"/>
          <a:srcRect/>
          <a:stretch>
            <a:fillRect/>
          </a:stretch>
        </p:blipFill>
        <p:spPr bwMode="auto">
          <a:xfrm>
            <a:off x="714348" y="1571611"/>
            <a:ext cx="1545057" cy="714381"/>
          </a:xfrm>
          <a:prstGeom prst="rect">
            <a:avLst/>
          </a:prstGeom>
          <a:noFill/>
        </p:spPr>
      </p:pic>
      <p:sp>
        <p:nvSpPr>
          <p:cNvPr id="7" name="2 Marcador de contenido"/>
          <p:cNvSpPr>
            <a:spLocks noGrp="1"/>
          </p:cNvSpPr>
          <p:nvPr>
            <p:ph idx="1"/>
          </p:nvPr>
        </p:nvSpPr>
        <p:spPr>
          <a:xfrm>
            <a:off x="785786" y="3214686"/>
            <a:ext cx="7358114" cy="2357454"/>
          </a:xfrm>
        </p:spPr>
        <p:txBody>
          <a:bodyPr>
            <a:normAutofit/>
          </a:bodyPr>
          <a:lstStyle/>
          <a:p>
            <a:pPr>
              <a:buNone/>
            </a:pPr>
            <a:r>
              <a:rPr lang="es-ES" sz="2000" dirty="0" smtClean="0">
                <a:latin typeface="Arial" pitchFamily="34" charset="0"/>
                <a:cs typeface="Arial" pitchFamily="34" charset="0"/>
              </a:rPr>
              <a:t>Donde:</a:t>
            </a:r>
            <a:endParaRPr lang="es-EC" sz="2000" dirty="0" smtClean="0">
              <a:latin typeface="Arial" pitchFamily="34" charset="0"/>
              <a:cs typeface="Arial" pitchFamily="34" charset="0"/>
            </a:endParaRPr>
          </a:p>
          <a:p>
            <a:pPr>
              <a:buNone/>
            </a:pPr>
            <a:r>
              <a:rPr lang="es-ES" sz="2000" dirty="0" smtClean="0">
                <a:latin typeface="Arial" pitchFamily="34" charset="0"/>
                <a:cs typeface="Arial" pitchFamily="34" charset="0"/>
              </a:rPr>
              <a:t>		n3= Velocidad a la que gira el piñón</a:t>
            </a:r>
            <a:endParaRPr lang="es-EC" sz="2000" dirty="0" smtClean="0">
              <a:latin typeface="Arial" pitchFamily="34" charset="0"/>
              <a:cs typeface="Arial" pitchFamily="34" charset="0"/>
            </a:endParaRPr>
          </a:p>
          <a:p>
            <a:pPr>
              <a:buNone/>
            </a:pPr>
            <a:r>
              <a:rPr lang="es-ES" sz="2000" b="1" dirty="0" smtClean="0">
                <a:latin typeface="Arial" pitchFamily="34" charset="0"/>
                <a:cs typeface="Arial" pitchFamily="34" charset="0"/>
              </a:rPr>
              <a:t>		</a:t>
            </a:r>
            <a:r>
              <a:rPr lang="es-ES" sz="2000" dirty="0" smtClean="0">
                <a:latin typeface="Arial" pitchFamily="34" charset="0"/>
                <a:cs typeface="Arial" pitchFamily="34" charset="0"/>
              </a:rPr>
              <a:t>n4= Velocidad a la que gira la rueda (tamiz)</a:t>
            </a:r>
            <a:endParaRPr lang="es-EC" sz="2000" dirty="0" smtClean="0">
              <a:latin typeface="Arial" pitchFamily="34" charset="0"/>
              <a:cs typeface="Arial" pitchFamily="34" charset="0"/>
            </a:endParaRPr>
          </a:p>
          <a:p>
            <a:pPr lvl="2">
              <a:buNone/>
            </a:pPr>
            <a:r>
              <a:rPr lang="es-ES" sz="2000" dirty="0" smtClean="0">
                <a:latin typeface="Arial" pitchFamily="34" charset="0"/>
                <a:cs typeface="Arial" pitchFamily="34" charset="0"/>
              </a:rPr>
              <a:t>	z3= Número de dientes del piñón</a:t>
            </a:r>
            <a:endParaRPr lang="es-EC" sz="2000" dirty="0" smtClean="0">
              <a:latin typeface="Arial" pitchFamily="34" charset="0"/>
              <a:cs typeface="Arial" pitchFamily="34" charset="0"/>
            </a:endParaRPr>
          </a:p>
          <a:p>
            <a:pPr lvl="2">
              <a:buNone/>
            </a:pPr>
            <a:r>
              <a:rPr lang="es-ES" sz="2000" dirty="0" smtClean="0">
                <a:latin typeface="Arial" pitchFamily="34" charset="0"/>
                <a:cs typeface="Arial" pitchFamily="34" charset="0"/>
              </a:rPr>
              <a:t>	z4= Número de dientes de la rueda</a:t>
            </a:r>
            <a:endParaRPr lang="es-EC" sz="2000" dirty="0" smtClean="0">
              <a:latin typeface="Arial" pitchFamily="34" charset="0"/>
              <a:cs typeface="Arial" pitchFamily="34" charset="0"/>
            </a:endParaRPr>
          </a:p>
          <a:p>
            <a:pPr algn="just">
              <a:buNone/>
            </a:pPr>
            <a:endParaRPr lang="es-ES" sz="2800" dirty="0" smtClean="0"/>
          </a:p>
          <a:p>
            <a:pPr algn="just">
              <a:buNone/>
            </a:pPr>
            <a:endParaRPr lang="es-EC" sz="2800" dirty="0" smtClean="0"/>
          </a:p>
          <a:p>
            <a:pPr algn="just">
              <a:buNone/>
            </a:pPr>
            <a:endParaRPr lang="es-EC" dirty="0"/>
          </a:p>
          <a:p>
            <a:pPr>
              <a:buNone/>
            </a:pPr>
            <a:endParaRPr lang="es-EC" dirty="0"/>
          </a:p>
        </p:txBody>
      </p:sp>
      <p:pic>
        <p:nvPicPr>
          <p:cNvPr id="70659" name="Picture 3"/>
          <p:cNvPicPr>
            <a:picLocks noChangeAspect="1" noChangeArrowheads="1"/>
          </p:cNvPicPr>
          <p:nvPr/>
        </p:nvPicPr>
        <p:blipFill>
          <a:blip r:embed="rId3" cstate="print"/>
          <a:srcRect/>
          <a:stretch>
            <a:fillRect/>
          </a:stretch>
        </p:blipFill>
        <p:spPr bwMode="auto">
          <a:xfrm>
            <a:off x="714348" y="2500306"/>
            <a:ext cx="1285885" cy="330498"/>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2071670" y="2500306"/>
            <a:ext cx="500066" cy="340045"/>
          </a:xfrm>
          <a:prstGeom prst="rect">
            <a:avLst/>
          </a:prstGeom>
          <a:noFill/>
          <a:ln w="9525">
            <a:noFill/>
            <a:miter lim="800000"/>
            <a:headEnd/>
            <a:tailEnd/>
          </a:ln>
        </p:spPr>
      </p:pic>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3.3.2.2 Cálculo sistema</a:t>
            </a:r>
            <a:r>
              <a:rPr kumimoji="0" lang="es-EC" sz="3300" b="1" i="0" strike="noStrike" kern="1200" cap="none" spc="0" normalizeH="0" noProof="0" dirty="0" smtClean="0">
                <a:ln>
                  <a:noFill/>
                </a:ln>
                <a:solidFill>
                  <a:schemeClr val="tx2"/>
                </a:solidFill>
                <a:effectLst/>
                <a:uLnTx/>
                <a:uFillTx/>
                <a:latin typeface="+mj-lt"/>
                <a:ea typeface="+mj-ea"/>
                <a:cs typeface="+mj-cs"/>
              </a:rPr>
              <a:t> cadena-</a:t>
            </a:r>
            <a:r>
              <a:rPr kumimoji="0" lang="es-EC" sz="3300" b="1" i="0" strike="noStrike" kern="1200" cap="none" spc="0" normalizeH="0" noProof="0" dirty="0" err="1" smtClean="0">
                <a:ln>
                  <a:noFill/>
                </a:ln>
                <a:solidFill>
                  <a:schemeClr val="tx2"/>
                </a:solidFill>
                <a:effectLst/>
                <a:uLnTx/>
                <a:uFillTx/>
                <a:latin typeface="+mj-lt"/>
                <a:ea typeface="+mj-ea"/>
                <a:cs typeface="+mj-cs"/>
              </a:rPr>
              <a:t>catarina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73730" name="Picture 2"/>
          <p:cNvPicPr>
            <a:picLocks noChangeAspect="1" noChangeArrowheads="1"/>
          </p:cNvPicPr>
          <p:nvPr/>
        </p:nvPicPr>
        <p:blipFill>
          <a:blip r:embed="rId2" cstate="print"/>
          <a:srcRect/>
          <a:stretch>
            <a:fillRect/>
          </a:stretch>
        </p:blipFill>
        <p:spPr bwMode="auto">
          <a:xfrm>
            <a:off x="714348" y="1428736"/>
            <a:ext cx="6286544" cy="2529586"/>
          </a:xfrm>
          <a:prstGeom prst="rect">
            <a:avLst/>
          </a:prstGeom>
          <a:noFill/>
          <a:ln w="9525">
            <a:noFill/>
            <a:miter lim="800000"/>
            <a:headEnd/>
            <a:tailEnd/>
          </a:ln>
          <a:effectLst/>
        </p:spPr>
      </p:pic>
      <p:pic>
        <p:nvPicPr>
          <p:cNvPr id="73731" name="Picture 3"/>
          <p:cNvPicPr>
            <a:picLocks noChangeAspect="1" noChangeArrowheads="1"/>
          </p:cNvPicPr>
          <p:nvPr/>
        </p:nvPicPr>
        <p:blipFill>
          <a:blip r:embed="rId3" cstate="print"/>
          <a:srcRect/>
          <a:stretch>
            <a:fillRect/>
          </a:stretch>
        </p:blipFill>
        <p:spPr bwMode="auto">
          <a:xfrm>
            <a:off x="2143109" y="3500439"/>
            <a:ext cx="5820582" cy="2857519"/>
          </a:xfrm>
          <a:prstGeom prst="rect">
            <a:avLst/>
          </a:prstGeom>
          <a:noFill/>
          <a:ln w="9525">
            <a:noFill/>
            <a:miter lim="800000"/>
            <a:headEnd/>
            <a:tailEnd/>
          </a:ln>
        </p:spPr>
      </p:pic>
      <p:sp>
        <p:nvSpPr>
          <p:cNvPr id="73732" name="Rectangle 4"/>
          <p:cNvSpPr>
            <a:spLocks noChangeArrowheads="1"/>
          </p:cNvSpPr>
          <p:nvPr/>
        </p:nvSpPr>
        <p:spPr bwMode="auto">
          <a:xfrm>
            <a:off x="785786" y="6357958"/>
            <a:ext cx="6504281"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[12]</a:t>
            </a: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t>
            </a:r>
            <a:r>
              <a:rPr kumimoji="0" lang="es-EC"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atálogo</a:t>
            </a: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Cadenas y Catalinas </a:t>
            </a:r>
            <a:r>
              <a:rPr kumimoji="0" lang="es-EC"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Intermec</a:t>
            </a: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F.S. motor eléctrico de carga fluctuante, pág. 37</a:t>
            </a:r>
            <a:endParaRPr kumimoji="0" lang="es-EC"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Cálculo potencia</a:t>
            </a:r>
            <a:r>
              <a:rPr kumimoji="0" lang="es-EC" sz="3300" b="1" i="0" strike="noStrike" kern="1200" cap="none" spc="0" normalizeH="0" noProof="0" dirty="0" smtClean="0">
                <a:ln>
                  <a:noFill/>
                </a:ln>
                <a:solidFill>
                  <a:schemeClr val="tx2"/>
                </a:solidFill>
                <a:effectLst/>
                <a:uLnTx/>
                <a:uFillTx/>
                <a:latin typeface="+mj-lt"/>
                <a:ea typeface="+mj-ea"/>
                <a:cs typeface="+mj-cs"/>
              </a:rPr>
              <a:t> de diseño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4" name="3 Tabla"/>
          <p:cNvGraphicFramePr>
            <a:graphicFrameLocks noGrp="1"/>
          </p:cNvGraphicFramePr>
          <p:nvPr/>
        </p:nvGraphicFramePr>
        <p:xfrm>
          <a:off x="3862387" y="3224212"/>
          <a:ext cx="1419225" cy="409575"/>
        </p:xfrm>
        <a:graphic>
          <a:graphicData uri="http://schemas.openxmlformats.org/drawingml/2006/table">
            <a:tbl>
              <a:tblPr/>
              <a:tblGrid>
                <a:gridCol w="1419225"/>
              </a:tblGrid>
              <a:tr h="409575">
                <a:tc>
                  <a:txBody>
                    <a:bodyPr/>
                    <a:lstStyle/>
                    <a:p>
                      <a:pPr algn="l">
                        <a:spcAft>
                          <a:spcPts val="0"/>
                        </a:spcAft>
                      </a:pPr>
                      <a:endParaRPr lang="es-EC" sz="1000" dirty="0">
                        <a:latin typeface="Arial"/>
                        <a:ea typeface="Times New Roman"/>
                      </a:endParaRPr>
                    </a:p>
                  </a:txBody>
                  <a:tcPr marL="0" marR="0" marT="0" marB="0">
                    <a:lnL>
                      <a:noFill/>
                    </a:lnL>
                    <a:lnR>
                      <a:noFill/>
                    </a:lnR>
                    <a:lnT>
                      <a:noFill/>
                    </a:lnT>
                    <a:lnB>
                      <a:noFill/>
                    </a:lnB>
                  </a:tcPr>
                </a:tc>
              </a:tr>
            </a:tbl>
          </a:graphicData>
        </a:graphic>
      </p:graphicFrame>
      <p:sp>
        <p:nvSpPr>
          <p:cNvPr id="706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r>
              <a:rPr kumimoji="0" lang="es-EC" sz="8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2 Marcador de contenido"/>
          <p:cNvSpPr>
            <a:spLocks noGrp="1"/>
          </p:cNvSpPr>
          <p:nvPr>
            <p:ph idx="1"/>
          </p:nvPr>
        </p:nvSpPr>
        <p:spPr>
          <a:xfrm>
            <a:off x="714348" y="2071678"/>
            <a:ext cx="7358114" cy="1714512"/>
          </a:xfrm>
        </p:spPr>
        <p:txBody>
          <a:bodyPr>
            <a:normAutofit fontScale="92500" lnSpcReduction="10000"/>
          </a:bodyPr>
          <a:lstStyle/>
          <a:p>
            <a:pPr>
              <a:buNone/>
            </a:pPr>
            <a:endParaRPr lang="es-EC" sz="2000" dirty="0" smtClean="0">
              <a:latin typeface="Arial" pitchFamily="34" charset="0"/>
              <a:cs typeface="Arial" pitchFamily="34" charset="0"/>
            </a:endParaRPr>
          </a:p>
          <a:p>
            <a:pPr>
              <a:buNone/>
            </a:pPr>
            <a:r>
              <a:rPr lang="es-ES" sz="2000" dirty="0" smtClean="0">
                <a:latin typeface="Arial" pitchFamily="34" charset="0"/>
                <a:cs typeface="Arial" pitchFamily="34" charset="0"/>
              </a:rPr>
              <a:t>Donde:</a:t>
            </a:r>
            <a:endParaRPr lang="es-EC" sz="2000" dirty="0" smtClean="0">
              <a:latin typeface="Arial" pitchFamily="34" charset="0"/>
              <a:cs typeface="Arial" pitchFamily="34" charset="0"/>
            </a:endParaRPr>
          </a:p>
          <a:p>
            <a:pPr>
              <a:buNone/>
            </a:pPr>
            <a:r>
              <a:rPr lang="es-ES" sz="2000" dirty="0" smtClean="0">
                <a:latin typeface="Arial" pitchFamily="34" charset="0"/>
                <a:cs typeface="Arial" pitchFamily="34" charset="0"/>
              </a:rPr>
              <a:t>		Pd= Potencia de diseño</a:t>
            </a:r>
            <a:endParaRPr lang="es-EC" sz="2000" dirty="0" smtClean="0">
              <a:latin typeface="Arial" pitchFamily="34" charset="0"/>
              <a:cs typeface="Arial" pitchFamily="34" charset="0"/>
            </a:endParaRPr>
          </a:p>
          <a:p>
            <a:pPr>
              <a:buNone/>
            </a:pP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Fs</a:t>
            </a:r>
            <a:r>
              <a:rPr lang="es-ES" sz="2000" dirty="0" smtClean="0">
                <a:latin typeface="Arial" pitchFamily="34" charset="0"/>
                <a:cs typeface="Arial" pitchFamily="34" charset="0"/>
              </a:rPr>
              <a:t>= Factor de servicio</a:t>
            </a:r>
            <a:endParaRPr lang="es-EC" sz="2000" dirty="0" smtClean="0">
              <a:latin typeface="Arial" pitchFamily="34" charset="0"/>
              <a:cs typeface="Arial" pitchFamily="34" charset="0"/>
            </a:endParaRPr>
          </a:p>
          <a:p>
            <a:pPr>
              <a:buNone/>
            </a:pPr>
            <a:r>
              <a:rPr lang="es-ES" sz="2000" dirty="0" smtClean="0">
                <a:latin typeface="Arial" pitchFamily="34" charset="0"/>
                <a:cs typeface="Arial" pitchFamily="34" charset="0"/>
              </a:rPr>
              <a:t>		</a:t>
            </a:r>
            <a:r>
              <a:rPr lang="es-ES" sz="2000" dirty="0" err="1" smtClean="0">
                <a:latin typeface="Arial" pitchFamily="34" charset="0"/>
                <a:cs typeface="Arial" pitchFamily="34" charset="0"/>
              </a:rPr>
              <a:t>Pot</a:t>
            </a:r>
            <a:r>
              <a:rPr lang="es-ES" sz="2000" dirty="0" smtClean="0">
                <a:latin typeface="Arial" pitchFamily="34" charset="0"/>
                <a:cs typeface="Arial" pitchFamily="34" charset="0"/>
              </a:rPr>
              <a:t>= Potencia del motor eléctrico</a:t>
            </a:r>
            <a:endParaRPr lang="es-EC" sz="2000" dirty="0" smtClean="0">
              <a:latin typeface="Arial" pitchFamily="34" charset="0"/>
              <a:cs typeface="Arial" pitchFamily="34" charset="0"/>
            </a:endParaRPr>
          </a:p>
          <a:p>
            <a:pPr algn="just">
              <a:buNone/>
            </a:pPr>
            <a:endParaRPr lang="es-ES" sz="2800" dirty="0" smtClean="0"/>
          </a:p>
          <a:p>
            <a:pPr algn="just">
              <a:buNone/>
            </a:pPr>
            <a:endParaRPr lang="es-EC" sz="2800" dirty="0" smtClean="0"/>
          </a:p>
          <a:p>
            <a:pPr algn="just">
              <a:buNone/>
            </a:pPr>
            <a:endParaRPr lang="es-EC" dirty="0"/>
          </a:p>
          <a:p>
            <a:pPr>
              <a:buNone/>
            </a:pPr>
            <a:endParaRPr lang="es-EC" dirty="0"/>
          </a:p>
        </p:txBody>
      </p:sp>
      <p:pic>
        <p:nvPicPr>
          <p:cNvPr id="74756" name="Picture 4"/>
          <p:cNvPicPr>
            <a:picLocks noChangeAspect="1" noChangeArrowheads="1"/>
          </p:cNvPicPr>
          <p:nvPr/>
        </p:nvPicPr>
        <p:blipFill>
          <a:blip r:embed="rId2" cstate="print"/>
          <a:srcRect/>
          <a:stretch>
            <a:fillRect/>
          </a:stretch>
        </p:blipFill>
        <p:spPr bwMode="auto">
          <a:xfrm>
            <a:off x="714348" y="1500174"/>
            <a:ext cx="8258502" cy="785818"/>
          </a:xfrm>
          <a:prstGeom prst="rect">
            <a:avLst/>
          </a:prstGeom>
          <a:noFill/>
          <a:ln w="9525">
            <a:noFill/>
            <a:miter lim="800000"/>
            <a:headEnd/>
            <a:tailEnd/>
          </a:ln>
          <a:effectLst/>
        </p:spPr>
      </p:pic>
      <p:sp>
        <p:nvSpPr>
          <p:cNvPr id="13" name="1 Título"/>
          <p:cNvSpPr txBox="1">
            <a:spLocks/>
          </p:cNvSpPr>
          <p:nvPr/>
        </p:nvSpPr>
        <p:spPr>
          <a:xfrm>
            <a:off x="714348" y="3714752"/>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Elección de la cadena</a:t>
            </a:r>
            <a:r>
              <a:rPr kumimoji="0" lang="es-EC" sz="1400" b="1" i="0" strike="noStrike" kern="1200" cap="none" spc="0" normalizeH="0" baseline="0" noProof="0" dirty="0" smtClean="0">
                <a:ln>
                  <a:noFill/>
                </a:ln>
                <a:solidFill>
                  <a:schemeClr val="tx2"/>
                </a:solidFill>
                <a:effectLst/>
                <a:uLnTx/>
                <a:uFillTx/>
                <a:latin typeface="+mj-lt"/>
                <a:ea typeface="+mj-ea"/>
                <a:cs typeface="+mj-cs"/>
              </a:rPr>
              <a:t>13</a:t>
            </a:r>
            <a:endParaRPr kumimoji="0" lang="es-EC" sz="1400" b="1" i="0" strike="noStrike" kern="1200" cap="none" spc="0" normalizeH="0" baseline="0" noProof="0" dirty="0">
              <a:ln>
                <a:noFill/>
              </a:ln>
              <a:solidFill>
                <a:schemeClr val="tx2"/>
              </a:solidFill>
              <a:effectLst/>
              <a:uLnTx/>
              <a:uFillTx/>
              <a:latin typeface="+mj-lt"/>
              <a:ea typeface="+mj-ea"/>
              <a:cs typeface="+mj-cs"/>
            </a:endParaRPr>
          </a:p>
        </p:txBody>
      </p:sp>
      <p:pic>
        <p:nvPicPr>
          <p:cNvPr id="74757" name="Picture 5"/>
          <p:cNvPicPr>
            <a:picLocks noChangeAspect="1" noChangeArrowheads="1"/>
          </p:cNvPicPr>
          <p:nvPr/>
        </p:nvPicPr>
        <p:blipFill>
          <a:blip r:embed="rId3" cstate="print"/>
          <a:srcRect/>
          <a:stretch>
            <a:fillRect/>
          </a:stretch>
        </p:blipFill>
        <p:spPr bwMode="auto">
          <a:xfrm>
            <a:off x="714348" y="4500569"/>
            <a:ext cx="2227186" cy="1428761"/>
          </a:xfrm>
          <a:prstGeom prst="rect">
            <a:avLst/>
          </a:prstGeom>
          <a:noFill/>
          <a:ln w="9525">
            <a:noFill/>
            <a:miter lim="800000"/>
            <a:headEnd/>
            <a:tailEnd/>
          </a:ln>
          <a:effectLst/>
        </p:spPr>
      </p:pic>
      <p:graphicFrame>
        <p:nvGraphicFramePr>
          <p:cNvPr id="16" name="15 Tabla"/>
          <p:cNvGraphicFramePr>
            <a:graphicFrameLocks noGrp="1"/>
          </p:cNvGraphicFramePr>
          <p:nvPr/>
        </p:nvGraphicFramePr>
        <p:xfrm>
          <a:off x="642910" y="6500810"/>
          <a:ext cx="7643866" cy="357190"/>
        </p:xfrm>
        <a:graphic>
          <a:graphicData uri="http://schemas.openxmlformats.org/drawingml/2006/table">
            <a:tbl>
              <a:tblPr/>
              <a:tblGrid>
                <a:gridCol w="7643866"/>
              </a:tblGrid>
              <a:tr h="357190">
                <a:tc>
                  <a:txBody>
                    <a:bodyPr/>
                    <a:lstStyle/>
                    <a:p>
                      <a:pPr algn="just">
                        <a:spcAft>
                          <a:spcPts val="0"/>
                        </a:spcAft>
                      </a:pPr>
                      <a:r>
                        <a:rPr lang="es-ES" sz="1800" baseline="30000" dirty="0" smtClean="0">
                          <a:latin typeface="Arial"/>
                          <a:ea typeface="Times New Roman"/>
                        </a:rPr>
                        <a:t>13 Catálogo </a:t>
                      </a:r>
                      <a:r>
                        <a:rPr lang="es-ES" sz="1800" baseline="30000" dirty="0">
                          <a:latin typeface="Arial"/>
                          <a:ea typeface="Times New Roman"/>
                        </a:rPr>
                        <a:t>Cadenas y Catalinas </a:t>
                      </a:r>
                      <a:r>
                        <a:rPr lang="es-ES" sz="1800" baseline="30000" dirty="0" err="1">
                          <a:latin typeface="Arial"/>
                          <a:ea typeface="Times New Roman"/>
                        </a:rPr>
                        <a:t>Intermec</a:t>
                      </a:r>
                      <a:r>
                        <a:rPr lang="es-ES" sz="1800" baseline="30000" dirty="0">
                          <a:latin typeface="Arial"/>
                          <a:ea typeface="Times New Roman"/>
                        </a:rPr>
                        <a:t> , tabla de capacidades de potencia, pág. 50</a:t>
                      </a:r>
                      <a:endParaRPr lang="es-ES" sz="1800" baseline="30000" dirty="0">
                        <a:latin typeface="Times New Roman"/>
                        <a:ea typeface="Times New Roman"/>
                      </a:endParaRPr>
                    </a:p>
                  </a:txBody>
                  <a:tcPr marL="0" marR="0" marT="0" marB="0">
                    <a:lnL>
                      <a:noFill/>
                    </a:lnL>
                    <a:lnR>
                      <a:noFill/>
                    </a:lnR>
                    <a:lnT>
                      <a:noFill/>
                    </a:lnT>
                    <a:lnB>
                      <a:noFill/>
                    </a:lnB>
                  </a:tcPr>
                </a:tc>
              </a:tr>
            </a:tbl>
          </a:graphicData>
        </a:graphic>
      </p:graphicFrame>
      <p:sp>
        <p:nvSpPr>
          <p:cNvPr id="10"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11"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Cálculo diámetro</a:t>
            </a:r>
            <a:r>
              <a:rPr kumimoji="0" lang="es-EC" sz="3300" b="1" i="0" strike="noStrike" kern="1200" cap="none" spc="0" normalizeH="0" noProof="0" dirty="0" smtClean="0">
                <a:ln>
                  <a:noFill/>
                </a:ln>
                <a:solidFill>
                  <a:schemeClr val="tx2"/>
                </a:solidFill>
                <a:effectLst/>
                <a:uLnTx/>
                <a:uFillTx/>
                <a:latin typeface="+mj-lt"/>
                <a:ea typeface="+mj-ea"/>
                <a:cs typeface="+mj-cs"/>
              </a:rPr>
              <a:t> de paso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4" name="3 Tabla"/>
          <p:cNvGraphicFramePr>
            <a:graphicFrameLocks noGrp="1"/>
          </p:cNvGraphicFramePr>
          <p:nvPr/>
        </p:nvGraphicFramePr>
        <p:xfrm>
          <a:off x="3862387" y="3224212"/>
          <a:ext cx="1419225" cy="409575"/>
        </p:xfrm>
        <a:graphic>
          <a:graphicData uri="http://schemas.openxmlformats.org/drawingml/2006/table">
            <a:tbl>
              <a:tblPr/>
              <a:tblGrid>
                <a:gridCol w="1419225"/>
              </a:tblGrid>
              <a:tr h="409575">
                <a:tc>
                  <a:txBody>
                    <a:bodyPr/>
                    <a:lstStyle/>
                    <a:p>
                      <a:pPr algn="l">
                        <a:spcAft>
                          <a:spcPts val="0"/>
                        </a:spcAft>
                      </a:pPr>
                      <a:endParaRPr lang="es-EC" sz="1000" dirty="0">
                        <a:latin typeface="Arial"/>
                        <a:ea typeface="Times New Roman"/>
                      </a:endParaRPr>
                    </a:p>
                  </a:txBody>
                  <a:tcPr marL="0" marR="0" marT="0" marB="0">
                    <a:lnL>
                      <a:noFill/>
                    </a:lnL>
                    <a:lnR>
                      <a:noFill/>
                    </a:lnR>
                    <a:lnT>
                      <a:noFill/>
                    </a:lnT>
                    <a:lnB>
                      <a:noFill/>
                    </a:lnB>
                  </a:tcPr>
                </a:tc>
              </a:tr>
            </a:tbl>
          </a:graphicData>
        </a:graphic>
      </p:graphicFrame>
      <p:sp>
        <p:nvSpPr>
          <p:cNvPr id="706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t>
            </a:r>
            <a:r>
              <a:rPr kumimoji="0" lang="es-EC" sz="8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2 Marcador de contenido"/>
          <p:cNvSpPr>
            <a:spLocks noGrp="1"/>
          </p:cNvSpPr>
          <p:nvPr>
            <p:ph idx="1"/>
          </p:nvPr>
        </p:nvSpPr>
        <p:spPr>
          <a:xfrm>
            <a:off x="714348" y="2571744"/>
            <a:ext cx="7358114" cy="1714512"/>
          </a:xfrm>
        </p:spPr>
        <p:txBody>
          <a:bodyPr>
            <a:normAutofit lnSpcReduction="10000"/>
          </a:bodyPr>
          <a:lstStyle/>
          <a:p>
            <a:pPr>
              <a:buNone/>
            </a:pPr>
            <a:endParaRPr lang="es-EC" sz="2000" dirty="0" smtClean="0">
              <a:latin typeface="Arial" pitchFamily="34" charset="0"/>
              <a:cs typeface="Arial" pitchFamily="34" charset="0"/>
            </a:endParaRPr>
          </a:p>
          <a:p>
            <a:pPr>
              <a:buNone/>
            </a:pPr>
            <a:r>
              <a:rPr lang="es-ES" sz="1800" dirty="0" smtClean="0">
                <a:latin typeface="Arial" pitchFamily="34" charset="0"/>
                <a:cs typeface="Arial" pitchFamily="34" charset="0"/>
              </a:rPr>
              <a:t>Donde:</a:t>
            </a:r>
            <a:endParaRPr lang="es-EC" sz="1800" dirty="0" smtClean="0">
              <a:latin typeface="Arial" pitchFamily="34" charset="0"/>
              <a:cs typeface="Arial" pitchFamily="34" charset="0"/>
            </a:endParaRPr>
          </a:p>
          <a:p>
            <a:pPr>
              <a:buNone/>
            </a:pPr>
            <a:r>
              <a:rPr lang="es-ES" sz="2000" dirty="0" smtClean="0">
                <a:latin typeface="Arial" pitchFamily="34" charset="0"/>
                <a:cs typeface="Arial" pitchFamily="34" charset="0"/>
              </a:rPr>
              <a:t>		</a:t>
            </a:r>
            <a:r>
              <a:rPr lang="es-ES" sz="1800" dirty="0" err="1" smtClean="0">
                <a:latin typeface="Arial" pitchFamily="34" charset="0"/>
                <a:cs typeface="Arial" pitchFamily="34" charset="0"/>
              </a:rPr>
              <a:t>dp</a:t>
            </a:r>
            <a:r>
              <a:rPr lang="es-ES" sz="1800" dirty="0" smtClean="0">
                <a:latin typeface="Arial" pitchFamily="34" charset="0"/>
                <a:cs typeface="Arial" pitchFamily="34" charset="0"/>
              </a:rPr>
              <a:t>	= Diámetro de paso </a:t>
            </a:r>
            <a:r>
              <a:rPr lang="es-ES" sz="1800" dirty="0" err="1" smtClean="0">
                <a:latin typeface="Arial" pitchFamily="34" charset="0"/>
                <a:cs typeface="Arial" pitchFamily="34" charset="0"/>
              </a:rPr>
              <a:t>catarina</a:t>
            </a:r>
            <a:endParaRPr lang="es-EC" sz="1800" dirty="0" smtClean="0">
              <a:latin typeface="Arial" pitchFamily="34" charset="0"/>
              <a:cs typeface="Arial" pitchFamily="34" charset="0"/>
            </a:endParaRPr>
          </a:p>
          <a:p>
            <a:pPr>
              <a:buNone/>
            </a:pPr>
            <a:r>
              <a:rPr lang="es-ES" sz="1800" dirty="0" smtClean="0">
                <a:latin typeface="Arial" pitchFamily="34" charset="0"/>
                <a:cs typeface="Arial" pitchFamily="34" charset="0"/>
              </a:rPr>
              <a:t>		p1	= Paso de </a:t>
            </a:r>
            <a:r>
              <a:rPr lang="es-ES" sz="1800" dirty="0" err="1" smtClean="0">
                <a:latin typeface="Arial" pitchFamily="34" charset="0"/>
                <a:cs typeface="Arial" pitchFamily="34" charset="0"/>
              </a:rPr>
              <a:t>catarina</a:t>
            </a:r>
            <a:r>
              <a:rPr lang="es-ES" sz="1800" dirty="0" smtClean="0">
                <a:latin typeface="Arial" pitchFamily="34" charset="0"/>
                <a:cs typeface="Arial" pitchFamily="34" charset="0"/>
              </a:rPr>
              <a:t> conductora</a:t>
            </a:r>
            <a:endParaRPr lang="es-EC" sz="1800"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r>
              <a:rPr lang="es-ES" sz="1800" dirty="0" err="1" smtClean="0">
                <a:latin typeface="Arial" pitchFamily="34" charset="0"/>
                <a:cs typeface="Arial" pitchFamily="34" charset="0"/>
              </a:rPr>
              <a:t>Z</a:t>
            </a:r>
            <a:r>
              <a:rPr lang="es-ES" sz="1400" dirty="0" err="1" smtClean="0">
                <a:latin typeface="Arial" pitchFamily="34" charset="0"/>
                <a:cs typeface="Arial" pitchFamily="34" charset="0"/>
              </a:rPr>
              <a:t>conductor</a:t>
            </a:r>
            <a:r>
              <a:rPr lang="es-ES" sz="1800" dirty="0" smtClean="0">
                <a:latin typeface="Arial" pitchFamily="34" charset="0"/>
                <a:cs typeface="Arial" pitchFamily="34" charset="0"/>
              </a:rPr>
              <a:t>= Número de dientes </a:t>
            </a:r>
            <a:r>
              <a:rPr lang="es-ES" sz="1800" dirty="0" err="1" smtClean="0">
                <a:latin typeface="Arial" pitchFamily="34" charset="0"/>
                <a:cs typeface="Arial" pitchFamily="34" charset="0"/>
              </a:rPr>
              <a:t>catarina</a:t>
            </a:r>
            <a:r>
              <a:rPr lang="es-ES" sz="1800" dirty="0" smtClean="0">
                <a:latin typeface="Arial" pitchFamily="34" charset="0"/>
                <a:cs typeface="Arial" pitchFamily="34" charset="0"/>
              </a:rPr>
              <a:t> conductora</a:t>
            </a:r>
            <a:endParaRPr lang="es-EC" sz="1800" dirty="0" smtClean="0">
              <a:latin typeface="Arial" pitchFamily="34" charset="0"/>
              <a:cs typeface="Arial" pitchFamily="34" charset="0"/>
            </a:endParaRPr>
          </a:p>
          <a:p>
            <a:pPr algn="just">
              <a:buNone/>
            </a:pPr>
            <a:endParaRPr lang="es-ES" sz="2800" dirty="0" smtClean="0"/>
          </a:p>
          <a:p>
            <a:pPr algn="just">
              <a:buNone/>
            </a:pPr>
            <a:endParaRPr lang="es-EC" sz="2800" dirty="0" smtClean="0"/>
          </a:p>
          <a:p>
            <a:pPr algn="just">
              <a:buNone/>
            </a:pPr>
            <a:endParaRPr lang="es-EC" dirty="0"/>
          </a:p>
          <a:p>
            <a:pPr>
              <a:buNone/>
            </a:pPr>
            <a:endParaRPr lang="es-EC" dirty="0"/>
          </a:p>
        </p:txBody>
      </p:sp>
      <p:pic>
        <p:nvPicPr>
          <p:cNvPr id="75778" name="Picture 2"/>
          <p:cNvPicPr>
            <a:picLocks noChangeAspect="1" noChangeArrowheads="1"/>
          </p:cNvPicPr>
          <p:nvPr/>
        </p:nvPicPr>
        <p:blipFill>
          <a:blip r:embed="rId2" cstate="print"/>
          <a:srcRect/>
          <a:stretch>
            <a:fillRect/>
          </a:stretch>
        </p:blipFill>
        <p:spPr bwMode="auto">
          <a:xfrm>
            <a:off x="714348" y="1214422"/>
            <a:ext cx="7939726" cy="1500198"/>
          </a:xfrm>
          <a:prstGeom prst="rect">
            <a:avLst/>
          </a:prstGeom>
          <a:noFill/>
          <a:ln w="9525">
            <a:noFill/>
            <a:miter lim="800000"/>
            <a:headEnd/>
            <a:tailEnd/>
          </a:ln>
          <a:effectLst/>
        </p:spPr>
      </p:pic>
      <p:sp>
        <p:nvSpPr>
          <p:cNvPr id="12" name="1 Título"/>
          <p:cNvSpPr txBox="1">
            <a:spLocks/>
          </p:cNvSpPr>
          <p:nvPr/>
        </p:nvSpPr>
        <p:spPr>
          <a:xfrm>
            <a:off x="500034" y="4214818"/>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err="1" smtClean="0">
                <a:ln>
                  <a:noFill/>
                </a:ln>
                <a:solidFill>
                  <a:schemeClr val="tx2"/>
                </a:solidFill>
                <a:effectLst/>
                <a:uLnTx/>
                <a:uFillTx/>
                <a:latin typeface="+mj-lt"/>
                <a:ea typeface="+mj-ea"/>
                <a:cs typeface="+mj-cs"/>
              </a:rPr>
              <a:t>An</a:t>
            </a:r>
            <a:r>
              <a:rPr lang="es-EC" sz="3300" b="1" dirty="0" err="1" smtClean="0">
                <a:solidFill>
                  <a:schemeClr val="tx2"/>
                </a:solidFill>
                <a:latin typeface="+mj-lt"/>
                <a:ea typeface="+mj-ea"/>
                <a:cs typeface="+mj-cs"/>
              </a:rPr>
              <a:t>álisis</a:t>
            </a:r>
            <a:r>
              <a:rPr lang="es-EC" sz="3300" b="1" dirty="0" smtClean="0">
                <a:solidFill>
                  <a:schemeClr val="tx2"/>
                </a:solidFill>
                <a:latin typeface="+mj-lt"/>
                <a:ea typeface="+mj-ea"/>
                <a:cs typeface="+mj-cs"/>
              </a:rPr>
              <a:t> condición de velocidad</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75780" name="Picture 4"/>
          <p:cNvPicPr>
            <a:picLocks noChangeAspect="1" noChangeArrowheads="1"/>
          </p:cNvPicPr>
          <p:nvPr/>
        </p:nvPicPr>
        <p:blipFill>
          <a:blip r:embed="rId3" cstate="print"/>
          <a:srcRect/>
          <a:stretch>
            <a:fillRect/>
          </a:stretch>
        </p:blipFill>
        <p:spPr bwMode="auto">
          <a:xfrm>
            <a:off x="785786" y="5000636"/>
            <a:ext cx="7881679" cy="1071570"/>
          </a:xfrm>
          <a:prstGeom prst="rect">
            <a:avLst/>
          </a:prstGeom>
          <a:noFill/>
          <a:ln w="9525">
            <a:noFill/>
            <a:miter lim="800000"/>
            <a:headEnd/>
            <a:tailEnd/>
          </a:ln>
          <a:effectLst/>
        </p:spPr>
      </p:pic>
      <p:sp>
        <p:nvSpPr>
          <p:cNvPr id="75781" name="Rectangle 5"/>
          <p:cNvSpPr>
            <a:spLocks noChangeArrowheads="1"/>
          </p:cNvSpPr>
          <p:nvPr/>
        </p:nvSpPr>
        <p:spPr bwMode="auto">
          <a:xfrm>
            <a:off x="3500430" y="5786454"/>
            <a:ext cx="208262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m/s &lt; v &lt; 12 m/s</a:t>
            </a: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Line 20"/>
          <p:cNvSpPr>
            <a:spLocks noChangeShapeType="1"/>
          </p:cNvSpPr>
          <p:nvPr/>
        </p:nvSpPr>
        <p:spPr bwMode="auto">
          <a:xfrm flipV="1">
            <a:off x="285720"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11"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3429000"/>
            <a:ext cx="7851648" cy="1828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scene3d>
              <a:camera prst="orthographicFront"/>
              <a:lightRig rig="freezing" dir="t">
                <a:rot lat="0" lon="0" rev="5640000"/>
              </a:lightRig>
            </a:scene3d>
            <a:sp3d prstMaterial="flat">
              <a:bevelT w="38100" h="38100"/>
              <a:contourClr>
                <a:schemeClr val="tx2"/>
              </a:contourClr>
            </a:sp3d>
          </a:bodyPr>
          <a:lstStyle/>
          <a:p>
            <a:pPr algn="ctr"/>
            <a:r>
              <a:rPr lang="es-ES" dirty="0" smtClean="0"/>
              <a:t>“TAMÍZ ROTATIVO DE 1.5 TON/H PARA LA RETENCIÓN DE RESIDUOS EN EL PROCESO DE PREPARACIÓN DE PASTA DE LA EMPRESA EDESA S.A.”</a:t>
            </a:r>
            <a:endParaRPr lang="es-EC"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Distancia entre</a:t>
            </a:r>
            <a:r>
              <a:rPr kumimoji="0" lang="es-EC" sz="3300" b="1" i="0" strike="noStrike" kern="1200" cap="none" spc="0" normalizeH="0" noProof="0" dirty="0" smtClean="0">
                <a:ln>
                  <a:noFill/>
                </a:ln>
                <a:solidFill>
                  <a:schemeClr val="tx2"/>
                </a:solidFill>
                <a:effectLst/>
                <a:uLnTx/>
                <a:uFillTx/>
                <a:latin typeface="+mj-lt"/>
                <a:ea typeface="+mj-ea"/>
                <a:cs typeface="+mj-cs"/>
              </a:rPr>
              <a:t> centro de ejes</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4" name="3 Tabla"/>
          <p:cNvGraphicFramePr>
            <a:graphicFrameLocks noGrp="1"/>
          </p:cNvGraphicFramePr>
          <p:nvPr/>
        </p:nvGraphicFramePr>
        <p:xfrm>
          <a:off x="3862387" y="3224212"/>
          <a:ext cx="1419225" cy="409575"/>
        </p:xfrm>
        <a:graphic>
          <a:graphicData uri="http://schemas.openxmlformats.org/drawingml/2006/table">
            <a:tbl>
              <a:tblPr/>
              <a:tblGrid>
                <a:gridCol w="1419225"/>
              </a:tblGrid>
              <a:tr h="409575">
                <a:tc>
                  <a:txBody>
                    <a:bodyPr/>
                    <a:lstStyle/>
                    <a:p>
                      <a:pPr algn="l">
                        <a:spcAft>
                          <a:spcPts val="0"/>
                        </a:spcAft>
                      </a:pPr>
                      <a:endParaRPr lang="es-EC" sz="1000" dirty="0">
                        <a:latin typeface="Arial"/>
                        <a:ea typeface="Times New Roman"/>
                      </a:endParaRPr>
                    </a:p>
                  </a:txBody>
                  <a:tcPr marL="0" marR="0" marT="0" marB="0">
                    <a:lnL>
                      <a:noFill/>
                    </a:lnL>
                    <a:lnR>
                      <a:noFill/>
                    </a:lnR>
                    <a:lnT>
                      <a:noFill/>
                    </a:lnT>
                    <a:lnB>
                      <a:noFill/>
                    </a:lnB>
                  </a:tcPr>
                </a:tc>
              </a:tr>
            </a:tbl>
          </a:graphicData>
        </a:graphic>
      </p:graphicFrame>
      <p:sp>
        <p:nvSpPr>
          <p:cNvPr id="7" name="2 Marcador de contenido"/>
          <p:cNvSpPr>
            <a:spLocks noGrp="1"/>
          </p:cNvSpPr>
          <p:nvPr>
            <p:ph idx="1"/>
          </p:nvPr>
        </p:nvSpPr>
        <p:spPr>
          <a:xfrm>
            <a:off x="428596" y="1357298"/>
            <a:ext cx="8501122" cy="2428892"/>
          </a:xfrm>
        </p:spPr>
        <p:txBody>
          <a:bodyPr>
            <a:normAutofit fontScale="92500" lnSpcReduction="20000"/>
          </a:bodyPr>
          <a:lstStyle/>
          <a:p>
            <a:pPr algn="just">
              <a:buNone/>
            </a:pPr>
            <a:r>
              <a:rPr lang="es-ES" sz="2000" dirty="0" smtClean="0">
                <a:latin typeface="Arial" pitchFamily="34" charset="0"/>
                <a:cs typeface="Arial" pitchFamily="34" charset="0"/>
              </a:rPr>
              <a:t>	La distancia entre centros requerida, debe cumplir con la siguiente condición:</a:t>
            </a:r>
            <a:endParaRPr lang="es-EC" sz="2000" dirty="0" smtClean="0">
              <a:latin typeface="Arial" pitchFamily="34" charset="0"/>
              <a:cs typeface="Arial" pitchFamily="34" charset="0"/>
            </a:endParaRPr>
          </a:p>
          <a:p>
            <a:pPr>
              <a:buNone/>
            </a:pPr>
            <a:r>
              <a:rPr lang="es-ES" sz="2000" b="1" dirty="0" smtClean="0">
                <a:latin typeface="Arial" pitchFamily="34" charset="0"/>
                <a:cs typeface="Arial" pitchFamily="34" charset="0"/>
              </a:rPr>
              <a:t> </a:t>
            </a:r>
            <a:r>
              <a:rPr lang="es-ES" sz="2000" dirty="0" smtClean="0">
                <a:latin typeface="Arial" pitchFamily="34" charset="0"/>
                <a:cs typeface="Arial" pitchFamily="34" charset="0"/>
              </a:rPr>
              <a:t>				    30 p&lt; C &lt; 50 p</a:t>
            </a:r>
          </a:p>
          <a:p>
            <a:pPr>
              <a:buNone/>
            </a:pPr>
            <a:r>
              <a:rPr lang="es-EC" sz="1900" dirty="0" smtClean="0">
                <a:latin typeface="Arial" pitchFamily="34" charset="0"/>
                <a:cs typeface="Arial" pitchFamily="34" charset="0"/>
              </a:rPr>
              <a:t>	donde: </a:t>
            </a:r>
          </a:p>
          <a:p>
            <a:pPr>
              <a:buNone/>
            </a:pPr>
            <a:r>
              <a:rPr lang="es-EC" sz="1900" dirty="0" smtClean="0">
                <a:latin typeface="Arial" pitchFamily="34" charset="0"/>
                <a:cs typeface="Arial" pitchFamily="34" charset="0"/>
              </a:rPr>
              <a:t>		C = Distancia entre ejes</a:t>
            </a:r>
          </a:p>
          <a:p>
            <a:pPr>
              <a:buNone/>
            </a:pPr>
            <a:r>
              <a:rPr lang="es-EC" sz="1900" dirty="0" smtClean="0">
                <a:latin typeface="Arial" pitchFamily="34" charset="0"/>
                <a:cs typeface="Arial" pitchFamily="34" charset="0"/>
              </a:rPr>
              <a:t>           	p= Paso de la cadena o catalina</a:t>
            </a:r>
          </a:p>
          <a:p>
            <a:pPr>
              <a:buNone/>
            </a:pPr>
            <a:endParaRPr lang="es-EC" sz="1900" dirty="0" smtClean="0">
              <a:latin typeface="Arial" pitchFamily="34" charset="0"/>
              <a:cs typeface="Arial" pitchFamily="34" charset="0"/>
            </a:endParaRPr>
          </a:p>
          <a:p>
            <a:pPr>
              <a:buNone/>
            </a:pPr>
            <a:r>
              <a:rPr lang="es-EC" sz="1900" dirty="0" smtClean="0">
                <a:latin typeface="Arial" pitchFamily="34" charset="0"/>
                <a:cs typeface="Arial" pitchFamily="34" charset="0"/>
              </a:rPr>
              <a:t>	Por tanto</a:t>
            </a:r>
          </a:p>
          <a:p>
            <a:pPr>
              <a:buNone/>
            </a:pPr>
            <a:endParaRPr lang="es-EC" sz="2000" dirty="0" smtClean="0">
              <a:latin typeface="Arial" pitchFamily="34" charset="0"/>
              <a:cs typeface="Arial" pitchFamily="34" charset="0"/>
            </a:endParaRPr>
          </a:p>
          <a:p>
            <a:pPr algn="just">
              <a:buNone/>
            </a:pPr>
            <a:endParaRPr lang="es-ES" sz="2800" dirty="0" smtClean="0"/>
          </a:p>
          <a:p>
            <a:pPr algn="just">
              <a:buNone/>
            </a:pPr>
            <a:endParaRPr lang="es-EC" sz="2800" dirty="0" smtClean="0"/>
          </a:p>
          <a:p>
            <a:pPr algn="just">
              <a:buNone/>
            </a:pPr>
            <a:endParaRPr lang="es-EC" dirty="0"/>
          </a:p>
          <a:p>
            <a:pPr>
              <a:buNone/>
            </a:pPr>
            <a:endParaRPr lang="es-EC" dirty="0"/>
          </a:p>
        </p:txBody>
      </p:sp>
      <p:pic>
        <p:nvPicPr>
          <p:cNvPr id="76802" name="Picture 2"/>
          <p:cNvPicPr>
            <a:picLocks noChangeAspect="1" noChangeArrowheads="1"/>
          </p:cNvPicPr>
          <p:nvPr/>
        </p:nvPicPr>
        <p:blipFill>
          <a:blip r:embed="rId2" cstate="print"/>
          <a:srcRect/>
          <a:stretch>
            <a:fillRect/>
          </a:stretch>
        </p:blipFill>
        <p:spPr bwMode="auto">
          <a:xfrm>
            <a:off x="785786" y="3786190"/>
            <a:ext cx="7221292" cy="1500198"/>
          </a:xfrm>
          <a:prstGeom prst="rect">
            <a:avLst/>
          </a:prstGeom>
          <a:noFill/>
          <a:ln w="9525">
            <a:noFill/>
            <a:miter lim="800000"/>
            <a:headEnd/>
            <a:tailEnd/>
          </a:ln>
          <a:effectLst/>
        </p:spPr>
      </p:pic>
      <p:sp>
        <p:nvSpPr>
          <p:cNvPr id="13" name="2 Marcador de contenido"/>
          <p:cNvSpPr txBox="1">
            <a:spLocks/>
          </p:cNvSpPr>
          <p:nvPr/>
        </p:nvSpPr>
        <p:spPr>
          <a:xfrm>
            <a:off x="357158" y="5357826"/>
            <a:ext cx="8501122" cy="1285884"/>
          </a:xfrm>
          <a:prstGeom prst="rect">
            <a:avLst/>
          </a:prstGeom>
        </p:spPr>
        <p:txBody>
          <a:bodyPr vert="horz">
            <a:normAutofit/>
          </a:bodyPr>
          <a:lstStyle/>
          <a:p>
            <a:pPr marL="274320" indent="-274320" algn="just">
              <a:spcBef>
                <a:spcPct val="20000"/>
              </a:spcBef>
              <a:buClr>
                <a:schemeClr val="accent3"/>
              </a:buClr>
              <a:buSzPct val="95000"/>
            </a:pPr>
            <a:r>
              <a:rPr kumimoji="0" lang="es-ES" sz="2000" b="1"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lang="es-ES" sz="2000" b="1" dirty="0" smtClean="0">
                <a:latin typeface="Arial" pitchFamily="34" charset="0"/>
                <a:cs typeface="Arial" pitchFamily="34" charset="0"/>
              </a:rPr>
              <a:t> Conclusión: </a:t>
            </a:r>
            <a:r>
              <a:rPr lang="es-ES" i="1" dirty="0" smtClean="0">
                <a:latin typeface="Arial" pitchFamily="34" charset="0"/>
                <a:cs typeface="Arial" pitchFamily="34" charset="0"/>
              </a:rPr>
              <a:t>Según el  cálculo anterior, la distancia entre centros válida puede ser cualquiera que esté entre 476.25 mm y 793.75 mm </a:t>
            </a:r>
            <a:endParaRPr lang="es-EC" i="1"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6803" name="AutoShape 3"/>
          <p:cNvSpPr>
            <a:spLocks noChangeArrowheads="1"/>
          </p:cNvSpPr>
          <p:nvPr/>
        </p:nvSpPr>
        <p:spPr bwMode="auto">
          <a:xfrm>
            <a:off x="642910" y="5286388"/>
            <a:ext cx="8215370" cy="874712"/>
          </a:xfrm>
          <a:prstGeom prst="roundRect">
            <a:avLst>
              <a:gd name="adj" fmla="val 16667"/>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s-EC"/>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Calculo #</a:t>
            </a:r>
            <a:r>
              <a:rPr kumimoji="0" lang="es-EC" sz="3300" b="1" i="0" strike="noStrike" kern="1200" cap="none" spc="0" normalizeH="0" noProof="0" dirty="0" smtClean="0">
                <a:ln>
                  <a:noFill/>
                </a:ln>
                <a:solidFill>
                  <a:schemeClr val="tx2"/>
                </a:solidFill>
                <a:effectLst/>
                <a:uLnTx/>
                <a:uFillTx/>
                <a:latin typeface="+mj-lt"/>
                <a:ea typeface="+mj-ea"/>
                <a:cs typeface="+mj-cs"/>
              </a:rPr>
              <a:t> de dientes </a:t>
            </a:r>
            <a:r>
              <a:rPr kumimoji="0" lang="es-EC" sz="3300" b="1" i="0" strike="noStrike" kern="1200" cap="none" spc="0" normalizeH="0" noProof="0" dirty="0" err="1" smtClean="0">
                <a:ln>
                  <a:noFill/>
                </a:ln>
                <a:solidFill>
                  <a:schemeClr val="tx2"/>
                </a:solidFill>
                <a:effectLst/>
                <a:uLnTx/>
                <a:uFillTx/>
                <a:latin typeface="+mj-lt"/>
                <a:ea typeface="+mj-ea"/>
                <a:cs typeface="+mj-cs"/>
              </a:rPr>
              <a:t>catarina</a:t>
            </a:r>
            <a:r>
              <a:rPr kumimoji="0" lang="es-EC" sz="3300" b="1" i="0" strike="noStrike" kern="1200" cap="none" spc="0" normalizeH="0" noProof="0" dirty="0" smtClean="0">
                <a:ln>
                  <a:noFill/>
                </a:ln>
                <a:solidFill>
                  <a:schemeClr val="tx2"/>
                </a:solidFill>
                <a:effectLst/>
                <a:uLnTx/>
                <a:uFillTx/>
                <a:latin typeface="+mj-lt"/>
                <a:ea typeface="+mj-ea"/>
                <a:cs typeface="+mj-cs"/>
              </a:rPr>
              <a:t> conducida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4" name="3 Tabla"/>
          <p:cNvGraphicFramePr>
            <a:graphicFrameLocks noGrp="1"/>
          </p:cNvGraphicFramePr>
          <p:nvPr/>
        </p:nvGraphicFramePr>
        <p:xfrm>
          <a:off x="3862387" y="3224212"/>
          <a:ext cx="1419225" cy="409575"/>
        </p:xfrm>
        <a:graphic>
          <a:graphicData uri="http://schemas.openxmlformats.org/drawingml/2006/table">
            <a:tbl>
              <a:tblPr/>
              <a:tblGrid>
                <a:gridCol w="1419225"/>
              </a:tblGrid>
              <a:tr h="409575">
                <a:tc>
                  <a:txBody>
                    <a:bodyPr/>
                    <a:lstStyle/>
                    <a:p>
                      <a:pPr algn="l">
                        <a:spcAft>
                          <a:spcPts val="0"/>
                        </a:spcAft>
                      </a:pPr>
                      <a:endParaRPr lang="es-EC" sz="1000" dirty="0">
                        <a:latin typeface="Arial"/>
                        <a:ea typeface="Times New Roman"/>
                      </a:endParaRPr>
                    </a:p>
                  </a:txBody>
                  <a:tcPr marL="0" marR="0" marT="0" marB="0">
                    <a:lnL>
                      <a:noFill/>
                    </a:lnL>
                    <a:lnR>
                      <a:noFill/>
                    </a:lnR>
                    <a:lnT>
                      <a:noFill/>
                    </a:lnT>
                    <a:lnB>
                      <a:noFill/>
                    </a:lnB>
                  </a:tcPr>
                </a:tc>
              </a:tr>
            </a:tbl>
          </a:graphicData>
        </a:graphic>
      </p:graphicFrame>
      <p:sp>
        <p:nvSpPr>
          <p:cNvPr id="7" name="2 Marcador de contenido"/>
          <p:cNvSpPr>
            <a:spLocks noGrp="1"/>
          </p:cNvSpPr>
          <p:nvPr>
            <p:ph idx="1"/>
          </p:nvPr>
        </p:nvSpPr>
        <p:spPr>
          <a:xfrm>
            <a:off x="642878" y="2643182"/>
            <a:ext cx="8501122" cy="2786082"/>
          </a:xfrm>
        </p:spPr>
        <p:txBody>
          <a:bodyPr>
            <a:normAutofit/>
          </a:bodyPr>
          <a:lstStyle/>
          <a:p>
            <a:pPr>
              <a:buNone/>
            </a:pPr>
            <a:r>
              <a:rPr lang="es-EC" sz="1800" dirty="0" smtClean="0">
                <a:latin typeface="Arial" pitchFamily="34" charset="0"/>
                <a:cs typeface="Arial" pitchFamily="34" charset="0"/>
              </a:rPr>
              <a:t>donde : </a:t>
            </a:r>
          </a:p>
          <a:p>
            <a:pPr>
              <a:buNone/>
            </a:pPr>
            <a:r>
              <a:rPr lang="es-EC" sz="1800" dirty="0" smtClean="0">
                <a:latin typeface="Arial" pitchFamily="34" charset="0"/>
                <a:cs typeface="Arial" pitchFamily="34" charset="0"/>
              </a:rPr>
              <a:t> 		</a:t>
            </a:r>
            <a:r>
              <a:rPr lang="es-EC" sz="1800" dirty="0" err="1" smtClean="0">
                <a:latin typeface="Arial" pitchFamily="34" charset="0"/>
                <a:cs typeface="Arial" pitchFamily="34" charset="0"/>
              </a:rPr>
              <a:t>Z</a:t>
            </a:r>
            <a:r>
              <a:rPr lang="es-EC" sz="1200" dirty="0" err="1" smtClean="0">
                <a:latin typeface="Arial" pitchFamily="34" charset="0"/>
                <a:cs typeface="Arial" pitchFamily="34" charset="0"/>
              </a:rPr>
              <a:t>conductor</a:t>
            </a:r>
            <a:r>
              <a:rPr lang="es-EC" sz="1200" dirty="0" smtClean="0">
                <a:latin typeface="Arial" pitchFamily="34" charset="0"/>
                <a:cs typeface="Arial" pitchFamily="34" charset="0"/>
              </a:rPr>
              <a:t>	</a:t>
            </a:r>
            <a:r>
              <a:rPr lang="es-EC" sz="1800" dirty="0" smtClean="0">
                <a:latin typeface="Arial" pitchFamily="34" charset="0"/>
                <a:cs typeface="Arial" pitchFamily="34" charset="0"/>
              </a:rPr>
              <a:t>= Número de dientes </a:t>
            </a:r>
            <a:r>
              <a:rPr lang="es-EC" sz="1800" dirty="0" err="1" smtClean="0">
                <a:latin typeface="Arial" pitchFamily="34" charset="0"/>
                <a:cs typeface="Arial" pitchFamily="34" charset="0"/>
              </a:rPr>
              <a:t>catarina</a:t>
            </a:r>
            <a:r>
              <a:rPr lang="es-EC" sz="1800" dirty="0" smtClean="0">
                <a:latin typeface="Arial" pitchFamily="34" charset="0"/>
                <a:cs typeface="Arial" pitchFamily="34" charset="0"/>
              </a:rPr>
              <a:t> conductora</a:t>
            </a:r>
          </a:p>
          <a:p>
            <a:pPr>
              <a:buNone/>
            </a:pPr>
            <a:r>
              <a:rPr lang="es-EC" sz="1800" dirty="0" smtClean="0">
                <a:latin typeface="Arial" pitchFamily="34" charset="0"/>
                <a:cs typeface="Arial" pitchFamily="34" charset="0"/>
              </a:rPr>
              <a:t>		</a:t>
            </a:r>
            <a:r>
              <a:rPr lang="es-EC" sz="1800" dirty="0" err="1" smtClean="0">
                <a:latin typeface="Arial" pitchFamily="34" charset="0"/>
                <a:cs typeface="Arial" pitchFamily="34" charset="0"/>
              </a:rPr>
              <a:t>Z</a:t>
            </a:r>
            <a:r>
              <a:rPr lang="es-EC" sz="1200" dirty="0" err="1" smtClean="0">
                <a:latin typeface="Arial" pitchFamily="34" charset="0"/>
                <a:cs typeface="Arial" pitchFamily="34" charset="0"/>
              </a:rPr>
              <a:t>concucido</a:t>
            </a:r>
            <a:r>
              <a:rPr lang="es-EC" sz="1200" dirty="0" smtClean="0">
                <a:latin typeface="Arial" pitchFamily="34" charset="0"/>
                <a:cs typeface="Arial" pitchFamily="34" charset="0"/>
              </a:rPr>
              <a:t>	</a:t>
            </a:r>
            <a:r>
              <a:rPr lang="es-EC" sz="1800" dirty="0" smtClean="0">
                <a:latin typeface="Arial" pitchFamily="34" charset="0"/>
                <a:cs typeface="Arial" pitchFamily="34" charset="0"/>
              </a:rPr>
              <a:t>= Número de dientes </a:t>
            </a:r>
            <a:r>
              <a:rPr lang="es-EC" sz="1800" dirty="0" err="1" smtClean="0">
                <a:latin typeface="Arial" pitchFamily="34" charset="0"/>
                <a:cs typeface="Arial" pitchFamily="34" charset="0"/>
              </a:rPr>
              <a:t>catarina</a:t>
            </a:r>
            <a:r>
              <a:rPr lang="es-EC" sz="1800" dirty="0" smtClean="0">
                <a:latin typeface="Arial" pitchFamily="34" charset="0"/>
                <a:cs typeface="Arial" pitchFamily="34" charset="0"/>
              </a:rPr>
              <a:t> conducida</a:t>
            </a:r>
          </a:p>
          <a:p>
            <a:pPr>
              <a:buNone/>
            </a:pPr>
            <a:r>
              <a:rPr lang="es-EC" sz="1800" dirty="0" smtClean="0">
                <a:latin typeface="Arial" pitchFamily="34" charset="0"/>
                <a:cs typeface="Arial" pitchFamily="34" charset="0"/>
              </a:rPr>
              <a:t>		n1	= Velocidad de la </a:t>
            </a:r>
            <a:r>
              <a:rPr lang="es-EC" sz="1800" dirty="0" err="1" smtClean="0">
                <a:latin typeface="Arial" pitchFamily="34" charset="0"/>
                <a:cs typeface="Arial" pitchFamily="34" charset="0"/>
              </a:rPr>
              <a:t>catarina</a:t>
            </a:r>
            <a:r>
              <a:rPr lang="es-EC" sz="1800" dirty="0" smtClean="0">
                <a:latin typeface="Arial" pitchFamily="34" charset="0"/>
                <a:cs typeface="Arial" pitchFamily="34" charset="0"/>
              </a:rPr>
              <a:t> conductora</a:t>
            </a:r>
          </a:p>
          <a:p>
            <a:pPr>
              <a:buNone/>
            </a:pPr>
            <a:r>
              <a:rPr lang="es-EC" sz="1800" dirty="0" smtClean="0">
                <a:latin typeface="Arial" pitchFamily="34" charset="0"/>
                <a:cs typeface="Arial" pitchFamily="34" charset="0"/>
              </a:rPr>
              <a:t>		n2	= Velocidad de la </a:t>
            </a:r>
            <a:r>
              <a:rPr lang="es-EC" sz="1800" dirty="0" err="1" smtClean="0">
                <a:latin typeface="Arial" pitchFamily="34" charset="0"/>
                <a:cs typeface="Arial" pitchFamily="34" charset="0"/>
              </a:rPr>
              <a:t>catarina</a:t>
            </a:r>
            <a:r>
              <a:rPr lang="es-EC" sz="1800" dirty="0" smtClean="0">
                <a:latin typeface="Arial" pitchFamily="34" charset="0"/>
                <a:cs typeface="Arial" pitchFamily="34" charset="0"/>
              </a:rPr>
              <a:t> conducida</a:t>
            </a:r>
          </a:p>
          <a:p>
            <a:pPr>
              <a:buNone/>
            </a:pPr>
            <a:endParaRPr lang="es-EC" sz="1800"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endParaRPr lang="es-EC" sz="1800"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endParaRPr lang="es-EC" sz="1800" dirty="0" smtClean="0">
              <a:latin typeface="Arial" pitchFamily="34" charset="0"/>
              <a:cs typeface="Arial" pitchFamily="34" charset="0"/>
            </a:endParaRPr>
          </a:p>
          <a:p>
            <a:pPr>
              <a:buNone/>
            </a:pPr>
            <a:endParaRPr lang="es-EC" sz="1800" dirty="0" smtClean="0">
              <a:latin typeface="Arial" pitchFamily="34" charset="0"/>
              <a:cs typeface="Arial" pitchFamily="34" charset="0"/>
            </a:endParaRPr>
          </a:p>
          <a:p>
            <a:pPr>
              <a:buNone/>
            </a:pPr>
            <a:endParaRPr lang="es-EC" sz="2000" dirty="0" smtClean="0">
              <a:latin typeface="Arial" pitchFamily="34" charset="0"/>
              <a:cs typeface="Arial" pitchFamily="34" charset="0"/>
            </a:endParaRPr>
          </a:p>
          <a:p>
            <a:pPr algn="just">
              <a:buNone/>
            </a:pPr>
            <a:endParaRPr lang="es-ES" sz="2800" dirty="0" smtClean="0"/>
          </a:p>
          <a:p>
            <a:pPr algn="just">
              <a:buNone/>
            </a:pPr>
            <a:endParaRPr lang="es-EC" sz="2800" dirty="0" smtClean="0"/>
          </a:p>
          <a:p>
            <a:pPr algn="just">
              <a:buNone/>
            </a:pPr>
            <a:endParaRPr lang="es-EC" dirty="0"/>
          </a:p>
          <a:p>
            <a:pPr>
              <a:buNone/>
            </a:pPr>
            <a:endParaRPr lang="es-EC" dirty="0"/>
          </a:p>
        </p:txBody>
      </p:sp>
      <p:sp>
        <p:nvSpPr>
          <p:cNvPr id="13" name="2 Marcador de contenido"/>
          <p:cNvSpPr txBox="1">
            <a:spLocks/>
          </p:cNvSpPr>
          <p:nvPr/>
        </p:nvSpPr>
        <p:spPr>
          <a:xfrm>
            <a:off x="428596" y="4714884"/>
            <a:ext cx="8501122" cy="1285884"/>
          </a:xfrm>
          <a:prstGeom prst="rect">
            <a:avLst/>
          </a:prstGeom>
        </p:spPr>
        <p:txBody>
          <a:bodyPr vert="horz">
            <a:normAutofit/>
          </a:bodyPr>
          <a:lstStyle/>
          <a:p>
            <a:pPr marL="274320" indent="-274320" algn="just">
              <a:spcBef>
                <a:spcPct val="20000"/>
              </a:spcBef>
              <a:buClr>
                <a:schemeClr val="accent3"/>
              </a:buClr>
              <a:buSzPct val="95000"/>
            </a:pPr>
            <a:r>
              <a:rPr kumimoji="0" lang="es-ES" sz="2000" b="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lang="es-ES" dirty="0" smtClean="0">
                <a:latin typeface="Arial" pitchFamily="34" charset="0"/>
                <a:cs typeface="Arial" pitchFamily="34" charset="0"/>
              </a:rPr>
              <a:t>En el catalogo de </a:t>
            </a:r>
            <a:r>
              <a:rPr lang="es-ES" dirty="0" err="1" smtClean="0">
                <a:latin typeface="Arial" pitchFamily="34" charset="0"/>
                <a:cs typeface="Arial" pitchFamily="34" charset="0"/>
              </a:rPr>
              <a:t>Intermec</a:t>
            </a:r>
            <a:r>
              <a:rPr lang="es-ES" dirty="0" smtClean="0">
                <a:latin typeface="Arial" pitchFamily="34" charset="0"/>
                <a:cs typeface="Arial" pitchFamily="34" charset="0"/>
              </a:rPr>
              <a:t> se ve que no existe </a:t>
            </a:r>
            <a:r>
              <a:rPr lang="es-ES" dirty="0" err="1" smtClean="0">
                <a:latin typeface="Arial" pitchFamily="34" charset="0"/>
                <a:cs typeface="Arial" pitchFamily="34" charset="0"/>
              </a:rPr>
              <a:t>catarina</a:t>
            </a:r>
            <a:r>
              <a:rPr lang="es-ES" dirty="0" smtClean="0">
                <a:latin typeface="Arial" pitchFamily="34" charset="0"/>
                <a:cs typeface="Arial" pitchFamily="34" charset="0"/>
              </a:rPr>
              <a:t> de Z=75, por lo tanto se escoge una </a:t>
            </a:r>
            <a:r>
              <a:rPr lang="es-ES" dirty="0" err="1" smtClean="0">
                <a:latin typeface="Arial" pitchFamily="34" charset="0"/>
                <a:cs typeface="Arial" pitchFamily="34" charset="0"/>
              </a:rPr>
              <a:t>catarina</a:t>
            </a:r>
            <a:r>
              <a:rPr lang="es-ES" dirty="0" smtClean="0">
                <a:latin typeface="Arial" pitchFamily="34" charset="0"/>
                <a:cs typeface="Arial" pitchFamily="34" charset="0"/>
              </a:rPr>
              <a:t> de Z= 76</a:t>
            </a:r>
            <a:r>
              <a:rPr lang="es-ES" sz="1100" dirty="0" smtClean="0">
                <a:latin typeface="Arial" pitchFamily="34" charset="0"/>
                <a:cs typeface="Arial" pitchFamily="34" charset="0"/>
              </a:rPr>
              <a:t>14</a:t>
            </a:r>
            <a:r>
              <a:rPr lang="es-ES" dirty="0" smtClean="0">
                <a:latin typeface="Arial" pitchFamily="34" charset="0"/>
                <a:cs typeface="Arial" pitchFamily="34" charset="0"/>
              </a:rPr>
              <a:t>, con este dato se recalcula la velocidad del piñón.</a:t>
            </a:r>
            <a:r>
              <a:rPr lang="es-ES" b="1" dirty="0" smtClean="0">
                <a:latin typeface="Arial" pitchFamily="34" charset="0"/>
                <a:cs typeface="Arial" pitchFamily="34" charset="0"/>
              </a:rPr>
              <a:t> </a:t>
            </a:r>
            <a:endParaRPr lang="es-EC"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77826" name="Picture 2"/>
          <p:cNvPicPr>
            <a:picLocks noChangeAspect="1" noChangeArrowheads="1"/>
          </p:cNvPicPr>
          <p:nvPr/>
        </p:nvPicPr>
        <p:blipFill>
          <a:blip r:embed="rId2" cstate="print"/>
          <a:srcRect/>
          <a:stretch>
            <a:fillRect/>
          </a:stretch>
        </p:blipFill>
        <p:spPr bwMode="auto">
          <a:xfrm>
            <a:off x="714348" y="1428736"/>
            <a:ext cx="7929618" cy="1071570"/>
          </a:xfrm>
          <a:prstGeom prst="rect">
            <a:avLst/>
          </a:prstGeom>
          <a:noFill/>
          <a:ln w="9525">
            <a:noFill/>
            <a:miter lim="800000"/>
            <a:headEnd/>
            <a:tailEnd/>
          </a:ln>
          <a:effectLst/>
        </p:spPr>
      </p:pic>
      <p:sp>
        <p:nvSpPr>
          <p:cNvPr id="10" name="9 Rectángulo"/>
          <p:cNvSpPr/>
          <p:nvPr/>
        </p:nvSpPr>
        <p:spPr>
          <a:xfrm>
            <a:off x="714348" y="6357958"/>
            <a:ext cx="7215238" cy="276999"/>
          </a:xfrm>
          <a:prstGeom prst="rect">
            <a:avLst/>
          </a:prstGeom>
        </p:spPr>
        <p:txBody>
          <a:bodyPr wrap="square">
            <a:spAutoFit/>
          </a:bodyPr>
          <a:lstStyle/>
          <a:p>
            <a:r>
              <a:rPr lang="es-ES" sz="1200" dirty="0" smtClean="0">
                <a:latin typeface="Arial" pitchFamily="34" charset="0"/>
                <a:cs typeface="Arial" pitchFamily="34" charset="0"/>
              </a:rPr>
              <a:t>14 C</a:t>
            </a:r>
            <a:r>
              <a:rPr lang="es-EC" sz="1200" dirty="0" err="1" smtClean="0">
                <a:latin typeface="Arial" pitchFamily="34" charset="0"/>
                <a:cs typeface="Arial" pitchFamily="34" charset="0"/>
              </a:rPr>
              <a:t>atálogo</a:t>
            </a:r>
            <a:r>
              <a:rPr lang="es-EC" sz="1200" dirty="0" smtClean="0">
                <a:latin typeface="Arial" pitchFamily="34" charset="0"/>
                <a:cs typeface="Arial" pitchFamily="34" charset="0"/>
              </a:rPr>
              <a:t> Cadenas y Catarinas </a:t>
            </a:r>
            <a:r>
              <a:rPr lang="es-EC" sz="1200" dirty="0" err="1" smtClean="0">
                <a:latin typeface="Arial" pitchFamily="34" charset="0"/>
                <a:cs typeface="Arial" pitchFamily="34" charset="0"/>
              </a:rPr>
              <a:t>Intermec</a:t>
            </a:r>
            <a:r>
              <a:rPr lang="es-EC" sz="1200" dirty="0" smtClean="0">
                <a:latin typeface="Arial" pitchFamily="34" charset="0"/>
                <a:cs typeface="Arial" pitchFamily="34" charset="0"/>
              </a:rPr>
              <a:t> , tabla de capacidades de dimensiones, pág. 25</a:t>
            </a:r>
            <a:endParaRPr lang="es-EC" sz="1200" dirty="0"/>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Calculo #</a:t>
            </a:r>
            <a:r>
              <a:rPr kumimoji="0" lang="es-EC" sz="3300" b="1" i="0" strike="noStrike" kern="1200" cap="none" spc="0" normalizeH="0" noProof="0" dirty="0" smtClean="0">
                <a:ln>
                  <a:noFill/>
                </a:ln>
                <a:solidFill>
                  <a:schemeClr val="tx2"/>
                </a:solidFill>
                <a:effectLst/>
                <a:uLnTx/>
                <a:uFillTx/>
                <a:latin typeface="+mj-lt"/>
                <a:ea typeface="+mj-ea"/>
                <a:cs typeface="+mj-cs"/>
              </a:rPr>
              <a:t> de dientes </a:t>
            </a:r>
            <a:r>
              <a:rPr kumimoji="0" lang="es-EC" sz="3300" b="1" i="0" strike="noStrike" kern="1200" cap="none" spc="0" normalizeH="0" noProof="0" dirty="0" err="1" smtClean="0">
                <a:ln>
                  <a:noFill/>
                </a:ln>
                <a:solidFill>
                  <a:schemeClr val="tx2"/>
                </a:solidFill>
                <a:effectLst/>
                <a:uLnTx/>
                <a:uFillTx/>
                <a:latin typeface="+mj-lt"/>
                <a:ea typeface="+mj-ea"/>
                <a:cs typeface="+mj-cs"/>
              </a:rPr>
              <a:t>catarina</a:t>
            </a:r>
            <a:r>
              <a:rPr kumimoji="0" lang="es-EC" sz="3300" b="1" i="0" strike="noStrike" kern="1200" cap="none" spc="0" normalizeH="0" noProof="0" dirty="0" smtClean="0">
                <a:ln>
                  <a:noFill/>
                </a:ln>
                <a:solidFill>
                  <a:schemeClr val="tx2"/>
                </a:solidFill>
                <a:effectLst/>
                <a:uLnTx/>
                <a:uFillTx/>
                <a:latin typeface="+mj-lt"/>
                <a:ea typeface="+mj-ea"/>
                <a:cs typeface="+mj-cs"/>
              </a:rPr>
              <a:t> conducida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4" name="3 Tabla"/>
          <p:cNvGraphicFramePr>
            <a:graphicFrameLocks noGrp="1"/>
          </p:cNvGraphicFramePr>
          <p:nvPr/>
        </p:nvGraphicFramePr>
        <p:xfrm>
          <a:off x="3862387" y="3224212"/>
          <a:ext cx="1419225" cy="409575"/>
        </p:xfrm>
        <a:graphic>
          <a:graphicData uri="http://schemas.openxmlformats.org/drawingml/2006/table">
            <a:tbl>
              <a:tblPr/>
              <a:tblGrid>
                <a:gridCol w="1419225"/>
              </a:tblGrid>
              <a:tr h="409575">
                <a:tc>
                  <a:txBody>
                    <a:bodyPr/>
                    <a:lstStyle/>
                    <a:p>
                      <a:pPr algn="l">
                        <a:spcAft>
                          <a:spcPts val="0"/>
                        </a:spcAft>
                      </a:pPr>
                      <a:endParaRPr lang="es-EC" sz="1000" dirty="0">
                        <a:latin typeface="Arial"/>
                        <a:ea typeface="Times New Roman"/>
                      </a:endParaRPr>
                    </a:p>
                  </a:txBody>
                  <a:tcPr marL="0" marR="0" marT="0" marB="0">
                    <a:lnL>
                      <a:noFill/>
                    </a:lnL>
                    <a:lnR>
                      <a:noFill/>
                    </a:lnR>
                    <a:lnT>
                      <a:noFill/>
                    </a:lnT>
                    <a:lnB>
                      <a:noFill/>
                    </a:lnB>
                  </a:tcPr>
                </a:tc>
              </a:tr>
            </a:tbl>
          </a:graphicData>
        </a:graphic>
      </p:graphicFrame>
      <p:sp>
        <p:nvSpPr>
          <p:cNvPr id="13" name="2 Marcador de contenido"/>
          <p:cNvSpPr txBox="1">
            <a:spLocks/>
          </p:cNvSpPr>
          <p:nvPr/>
        </p:nvSpPr>
        <p:spPr>
          <a:xfrm>
            <a:off x="428596" y="4286256"/>
            <a:ext cx="8501122" cy="1285884"/>
          </a:xfrm>
          <a:prstGeom prst="rect">
            <a:avLst/>
          </a:prstGeom>
        </p:spPr>
        <p:txBody>
          <a:bodyPr vert="horz">
            <a:normAutofit/>
          </a:bodyPr>
          <a:lstStyle/>
          <a:p>
            <a:pPr marL="274320" indent="-274320" algn="just">
              <a:spcBef>
                <a:spcPct val="20000"/>
              </a:spcBef>
              <a:buClr>
                <a:schemeClr val="accent3"/>
              </a:buClr>
              <a:buSzPct val="95000"/>
            </a:pPr>
            <a:r>
              <a:rPr kumimoji="0" lang="es-EC" b="0" u="none" strike="noStrike" kern="1200" cap="none" spc="0" normalizeH="0" baseline="0" noProof="0" dirty="0" smtClean="0">
                <a:ln>
                  <a:noFill/>
                </a:ln>
                <a:solidFill>
                  <a:schemeClr val="tx1"/>
                </a:solidFill>
                <a:effectLst/>
                <a:uLnTx/>
                <a:uFillTx/>
                <a:latin typeface="Arial" pitchFamily="34" charset="0"/>
                <a:cs typeface="Arial" pitchFamily="34" charset="0"/>
              </a:rPr>
              <a:t>	Con este dato, se recalcula también</a:t>
            </a:r>
            <a:r>
              <a:rPr kumimoji="0" lang="es-EC" b="0" u="none" strike="noStrike" kern="1200" cap="none" spc="0" normalizeH="0" noProof="0" dirty="0" smtClean="0">
                <a:ln>
                  <a:noFill/>
                </a:ln>
                <a:solidFill>
                  <a:schemeClr val="tx1"/>
                </a:solidFill>
                <a:effectLst/>
                <a:uLnTx/>
                <a:uFillTx/>
                <a:latin typeface="Arial" pitchFamily="34" charset="0"/>
                <a:cs typeface="Arial" pitchFamily="34" charset="0"/>
              </a:rPr>
              <a:t> la velocidad real a la que gira el tambor, por tanto:</a:t>
            </a:r>
            <a:endParaRPr lang="es-EC"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78850" name="Picture 2"/>
          <p:cNvPicPr>
            <a:picLocks noChangeAspect="1" noChangeArrowheads="1"/>
          </p:cNvPicPr>
          <p:nvPr/>
        </p:nvPicPr>
        <p:blipFill>
          <a:blip r:embed="rId2" cstate="print"/>
          <a:srcRect/>
          <a:stretch>
            <a:fillRect/>
          </a:stretch>
        </p:blipFill>
        <p:spPr bwMode="auto">
          <a:xfrm>
            <a:off x="714348" y="1357297"/>
            <a:ext cx="7786742" cy="2740039"/>
          </a:xfrm>
          <a:prstGeom prst="rect">
            <a:avLst/>
          </a:prstGeom>
          <a:noFill/>
          <a:ln w="9525">
            <a:noFill/>
            <a:miter lim="800000"/>
            <a:headEnd/>
            <a:tailEnd/>
          </a:ln>
          <a:effectLst/>
        </p:spPr>
      </p:pic>
      <p:pic>
        <p:nvPicPr>
          <p:cNvPr id="78851" name="Picture 3"/>
          <p:cNvPicPr>
            <a:picLocks noChangeAspect="1" noChangeArrowheads="1"/>
          </p:cNvPicPr>
          <p:nvPr/>
        </p:nvPicPr>
        <p:blipFill>
          <a:blip r:embed="rId3" cstate="print"/>
          <a:srcRect/>
          <a:stretch>
            <a:fillRect/>
          </a:stretch>
        </p:blipFill>
        <p:spPr bwMode="auto">
          <a:xfrm>
            <a:off x="785786" y="4857760"/>
            <a:ext cx="7851502" cy="1500198"/>
          </a:xfrm>
          <a:prstGeom prst="rect">
            <a:avLst/>
          </a:prstGeom>
          <a:noFill/>
          <a:ln w="9525">
            <a:noFill/>
            <a:miter lim="800000"/>
            <a:headEnd/>
            <a:tailEnd/>
          </a:ln>
          <a:effectLst/>
        </p:spPr>
      </p:pic>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785794"/>
            <a:ext cx="8429652" cy="642934"/>
          </a:xfrm>
          <a:prstGeom prst="rect">
            <a:avLst/>
          </a:prstGeom>
        </p:spPr>
        <p:txBody>
          <a:bodyPr vert="horz" lIns="0" rIns="0" bIns="0" anchor="b">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3.3.3 DISEÑO</a:t>
            </a:r>
            <a:r>
              <a:rPr kumimoji="0" lang="es-EC" sz="3300" b="1" i="0" strike="noStrike" kern="1200" cap="none" spc="0" normalizeH="0" noProof="0" dirty="0" smtClean="0">
                <a:ln>
                  <a:noFill/>
                </a:ln>
                <a:solidFill>
                  <a:schemeClr val="tx2"/>
                </a:solidFill>
                <a:effectLst/>
                <a:uLnTx/>
                <a:uFillTx/>
                <a:latin typeface="+mj-lt"/>
                <a:ea typeface="+mj-ea"/>
                <a:cs typeface="+mj-cs"/>
              </a:rPr>
              <a:t> ESTATICO/DINÁMICO DE ELEMENTOS</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6" name="1 Título"/>
          <p:cNvSpPr txBox="1">
            <a:spLocks/>
          </p:cNvSpPr>
          <p:nvPr/>
        </p:nvSpPr>
        <p:spPr>
          <a:xfrm>
            <a:off x="714348" y="1428736"/>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3.3.3.1 Diseño de flecha</a:t>
            </a:r>
            <a:r>
              <a:rPr kumimoji="0" lang="es-EC" sz="3300" b="1" i="0" strike="noStrike" kern="1200" cap="none" spc="0" normalizeH="0" noProof="0" dirty="0" smtClean="0">
                <a:ln>
                  <a:noFill/>
                </a:ln>
                <a:solidFill>
                  <a:schemeClr val="tx2"/>
                </a:solidFill>
                <a:effectLst/>
                <a:uLnTx/>
                <a:uFillTx/>
                <a:latin typeface="+mj-lt"/>
                <a:ea typeface="+mj-ea"/>
                <a:cs typeface="+mj-cs"/>
              </a:rPr>
              <a:t> de salida #1</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79874" name="Picture 2"/>
          <p:cNvPicPr>
            <a:picLocks noChangeAspect="1" noChangeArrowheads="1"/>
          </p:cNvPicPr>
          <p:nvPr/>
        </p:nvPicPr>
        <p:blipFill>
          <a:blip r:embed="rId2" cstate="print"/>
          <a:srcRect/>
          <a:stretch>
            <a:fillRect/>
          </a:stretch>
        </p:blipFill>
        <p:spPr bwMode="auto">
          <a:xfrm>
            <a:off x="1428728" y="2143116"/>
            <a:ext cx="5786478" cy="1709540"/>
          </a:xfrm>
          <a:prstGeom prst="rect">
            <a:avLst/>
          </a:prstGeom>
          <a:noFill/>
          <a:ln w="9525">
            <a:noFill/>
            <a:miter lim="800000"/>
            <a:headEnd/>
            <a:tailEnd/>
          </a:ln>
        </p:spPr>
      </p:pic>
      <p:sp>
        <p:nvSpPr>
          <p:cNvPr id="8" name="1 Título"/>
          <p:cNvSpPr txBox="1">
            <a:spLocks/>
          </p:cNvSpPr>
          <p:nvPr/>
        </p:nvSpPr>
        <p:spPr>
          <a:xfrm>
            <a:off x="642910" y="378619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Torque aplicado por el motor eléctrico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79875" name="Picture 3"/>
          <p:cNvPicPr>
            <a:picLocks noChangeAspect="1" noChangeArrowheads="1"/>
          </p:cNvPicPr>
          <p:nvPr/>
        </p:nvPicPr>
        <p:blipFill>
          <a:blip r:embed="rId3" cstate="print"/>
          <a:srcRect/>
          <a:stretch>
            <a:fillRect/>
          </a:stretch>
        </p:blipFill>
        <p:spPr bwMode="auto">
          <a:xfrm>
            <a:off x="714348" y="4500570"/>
            <a:ext cx="7786742" cy="1532497"/>
          </a:xfrm>
          <a:prstGeom prst="rect">
            <a:avLst/>
          </a:prstGeom>
          <a:noFill/>
          <a:ln w="9525">
            <a:noFill/>
            <a:miter lim="800000"/>
            <a:headEnd/>
            <a:tailEnd/>
          </a:ln>
          <a:effectLst/>
        </p:spPr>
      </p:pic>
      <p:sp>
        <p:nvSpPr>
          <p:cNvPr id="9" name="8 Rectángulo"/>
          <p:cNvSpPr/>
          <p:nvPr/>
        </p:nvSpPr>
        <p:spPr>
          <a:xfrm>
            <a:off x="642910" y="6488668"/>
            <a:ext cx="6572296" cy="369332"/>
          </a:xfrm>
          <a:prstGeom prst="rect">
            <a:avLst/>
          </a:prstGeom>
        </p:spPr>
        <p:txBody>
          <a:bodyPr wrap="square">
            <a:spAutoFit/>
          </a:bodyPr>
          <a:lstStyle/>
          <a:p>
            <a:r>
              <a:rPr lang="es-ES" baseline="30000" dirty="0" smtClean="0">
                <a:latin typeface="Arial" pitchFamily="34" charset="0"/>
                <a:cs typeface="Arial" pitchFamily="34" charset="0"/>
              </a:rPr>
              <a:t>16  J.E </a:t>
            </a:r>
            <a:r>
              <a:rPr lang="es-ES" baseline="30000" dirty="0" err="1" smtClean="0">
                <a:latin typeface="Arial" pitchFamily="34" charset="0"/>
                <a:cs typeface="Arial" pitchFamily="34" charset="0"/>
              </a:rPr>
              <a:t>Shigley</a:t>
            </a:r>
            <a:r>
              <a:rPr lang="es-ES" baseline="30000" dirty="0" smtClean="0">
                <a:latin typeface="Arial" pitchFamily="34" charset="0"/>
                <a:cs typeface="Arial" pitchFamily="34" charset="0"/>
              </a:rPr>
              <a:t>, Diseño en Ingeniería Mecanica,6ta ed., McGraw-Hill, pág. 60</a:t>
            </a:r>
            <a:endParaRPr lang="es-EC" dirty="0">
              <a:latin typeface="Arial" pitchFamily="34" charset="0"/>
              <a:cs typeface="Arial" pitchFamily="34" charset="0"/>
            </a:endParaRPr>
          </a:p>
        </p:txBody>
      </p:sp>
      <p:sp>
        <p:nvSpPr>
          <p:cNvPr id="10" name="2 Marcador de contenido"/>
          <p:cNvSpPr txBox="1">
            <a:spLocks/>
          </p:cNvSpPr>
          <p:nvPr/>
        </p:nvSpPr>
        <p:spPr>
          <a:xfrm>
            <a:off x="642910" y="5857892"/>
            <a:ext cx="2643238" cy="500066"/>
          </a:xfrm>
          <a:prstGeom prst="rect">
            <a:avLst/>
          </a:prstGeom>
        </p:spPr>
        <p:txBody>
          <a:bodyPr vert="horz">
            <a:normAutofit/>
          </a:bodyPr>
          <a:lstStyle/>
          <a:p>
            <a:pPr marL="274320" indent="-274320" algn="just">
              <a:spcBef>
                <a:spcPct val="20000"/>
              </a:spcBef>
              <a:buClr>
                <a:schemeClr val="accent3"/>
              </a:buClr>
              <a:buSzPct val="95000"/>
            </a:pPr>
            <a:r>
              <a:rPr kumimoji="0" lang="es-EC" sz="2000" b="0" u="none" strike="noStrike" kern="1200" cap="none" spc="0" normalizeH="0" baseline="0" noProof="0" dirty="0" smtClean="0">
                <a:ln>
                  <a:noFill/>
                </a:ln>
                <a:solidFill>
                  <a:schemeClr val="tx1"/>
                </a:solidFill>
                <a:effectLst/>
                <a:uLnTx/>
                <a:uFillTx/>
                <a:latin typeface="Arial" pitchFamily="34" charset="0"/>
                <a:cs typeface="Arial" pitchFamily="34" charset="0"/>
              </a:rPr>
              <a:t> T1=</a:t>
            </a:r>
            <a:r>
              <a:rPr kumimoji="0" lang="es-EC" sz="2000" b="0" u="none" strike="noStrike" kern="1200" cap="none" spc="0" normalizeH="0" noProof="0" dirty="0" smtClean="0">
                <a:ln>
                  <a:noFill/>
                </a:ln>
                <a:solidFill>
                  <a:schemeClr val="tx1"/>
                </a:solidFill>
                <a:effectLst/>
                <a:uLnTx/>
                <a:uFillTx/>
                <a:latin typeface="Arial" pitchFamily="34" charset="0"/>
                <a:cs typeface="Arial" pitchFamily="34" charset="0"/>
              </a:rPr>
              <a:t> 20.36 N m</a:t>
            </a:r>
            <a:endParaRPr lang="es-EC"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12"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928662" y="4714884"/>
            <a:ext cx="8501122" cy="1285884"/>
          </a:xfrm>
          <a:prstGeom prst="rect">
            <a:avLst/>
          </a:prstGeom>
        </p:spPr>
        <p:txBody>
          <a:bodyPr vert="horz">
            <a:normAutofit/>
          </a:bodyPr>
          <a:lstStyle/>
          <a:p>
            <a:r>
              <a:rPr lang="es-EC" dirty="0" smtClean="0">
                <a:latin typeface="Arial" pitchFamily="34" charset="0"/>
                <a:cs typeface="Arial" pitchFamily="34" charset="0"/>
              </a:rPr>
              <a:t>donde:</a:t>
            </a:r>
          </a:p>
          <a:p>
            <a:r>
              <a:rPr lang="es-EC" dirty="0" smtClean="0">
                <a:latin typeface="Arial" pitchFamily="34" charset="0"/>
                <a:cs typeface="Arial" pitchFamily="34" charset="0"/>
              </a:rPr>
              <a:t>	Ft= Fuerza de tensión tangencial </a:t>
            </a:r>
          </a:p>
          <a:p>
            <a:r>
              <a:rPr lang="es-EC" dirty="0" smtClean="0">
                <a:latin typeface="Arial" pitchFamily="34" charset="0"/>
                <a:cs typeface="Arial" pitchFamily="34" charset="0"/>
              </a:rPr>
              <a:t>	T1= Torque</a:t>
            </a:r>
          </a:p>
          <a:p>
            <a:r>
              <a:rPr lang="es-EC" dirty="0" smtClean="0">
                <a:latin typeface="Arial" pitchFamily="34" charset="0"/>
                <a:cs typeface="Arial" pitchFamily="34" charset="0"/>
              </a:rPr>
              <a:t>	dc1= Diámetro </a:t>
            </a:r>
            <a:r>
              <a:rPr lang="es-EC" dirty="0" err="1" smtClean="0">
                <a:latin typeface="Arial" pitchFamily="34" charset="0"/>
                <a:cs typeface="Arial" pitchFamily="34" charset="0"/>
              </a:rPr>
              <a:t>catarina</a:t>
            </a:r>
            <a:r>
              <a:rPr lang="es-EC" dirty="0" smtClean="0">
                <a:latin typeface="Arial" pitchFamily="34" charset="0"/>
                <a:cs typeface="Arial" pitchFamily="34" charset="0"/>
              </a:rPr>
              <a:t> conductora= 67.8 mm</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642918"/>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Fuerza tangencial en cadena-</a:t>
            </a:r>
            <a:r>
              <a:rPr kumimoji="0" lang="es-EC" sz="3300" b="1" i="0" strike="noStrike" kern="1200" cap="none" spc="0" normalizeH="0" baseline="0" noProof="0" dirty="0" err="1" smtClean="0">
                <a:ln>
                  <a:noFill/>
                </a:ln>
                <a:solidFill>
                  <a:schemeClr val="tx2"/>
                </a:solidFill>
                <a:effectLst/>
                <a:uLnTx/>
                <a:uFillTx/>
                <a:latin typeface="+mj-lt"/>
                <a:ea typeface="+mj-ea"/>
                <a:cs typeface="+mj-cs"/>
              </a:rPr>
              <a:t>catarina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80898" name="Picture 2"/>
          <p:cNvPicPr>
            <a:picLocks noChangeAspect="1" noChangeArrowheads="1"/>
          </p:cNvPicPr>
          <p:nvPr/>
        </p:nvPicPr>
        <p:blipFill>
          <a:blip r:embed="rId2" cstate="print"/>
          <a:srcRect/>
          <a:stretch>
            <a:fillRect/>
          </a:stretch>
        </p:blipFill>
        <p:spPr bwMode="auto">
          <a:xfrm>
            <a:off x="1571603" y="1285859"/>
            <a:ext cx="5339599" cy="2286017"/>
          </a:xfrm>
          <a:prstGeom prst="rect">
            <a:avLst/>
          </a:prstGeom>
          <a:noFill/>
          <a:ln w="9525">
            <a:noFill/>
            <a:miter lim="800000"/>
            <a:headEnd/>
            <a:tailEnd/>
          </a:ln>
        </p:spPr>
      </p:pic>
      <p:pic>
        <p:nvPicPr>
          <p:cNvPr id="80901" name="Picture 5"/>
          <p:cNvPicPr>
            <a:picLocks noChangeAspect="1" noChangeArrowheads="1"/>
          </p:cNvPicPr>
          <p:nvPr/>
        </p:nvPicPr>
        <p:blipFill>
          <a:blip r:embed="rId3" cstate="print"/>
          <a:srcRect/>
          <a:stretch>
            <a:fillRect/>
          </a:stretch>
        </p:blipFill>
        <p:spPr bwMode="auto">
          <a:xfrm>
            <a:off x="928662" y="3857628"/>
            <a:ext cx="7637600" cy="785818"/>
          </a:xfrm>
          <a:prstGeom prst="rect">
            <a:avLst/>
          </a:prstGeom>
          <a:noFill/>
          <a:ln w="9525">
            <a:noFill/>
            <a:miter lim="800000"/>
            <a:headEnd/>
            <a:tailEnd/>
          </a:ln>
          <a:effectLst/>
        </p:spPr>
      </p:pic>
      <p:sp>
        <p:nvSpPr>
          <p:cNvPr id="19" name="2 Marcador de contenido"/>
          <p:cNvSpPr txBox="1">
            <a:spLocks/>
          </p:cNvSpPr>
          <p:nvPr/>
        </p:nvSpPr>
        <p:spPr>
          <a:xfrm>
            <a:off x="857224" y="5857892"/>
            <a:ext cx="2643238" cy="500066"/>
          </a:xfrm>
          <a:prstGeom prst="rect">
            <a:avLst/>
          </a:prstGeom>
        </p:spPr>
        <p:txBody>
          <a:bodyPr vert="horz">
            <a:normAutofit/>
          </a:bodyPr>
          <a:lstStyle/>
          <a:p>
            <a:pPr marL="274320" indent="-274320" algn="just">
              <a:spcBef>
                <a:spcPct val="20000"/>
              </a:spcBef>
              <a:buClr>
                <a:schemeClr val="accent3"/>
              </a:buClr>
              <a:buSzPct val="95000"/>
            </a:pPr>
            <a:r>
              <a:rPr kumimoji="0" lang="es-EC" sz="2000" b="0" u="none" strike="noStrike" kern="1200" cap="none" spc="0" normalizeH="0" baseline="0" noProof="0" dirty="0" smtClean="0">
                <a:ln>
                  <a:noFill/>
                </a:ln>
                <a:solidFill>
                  <a:schemeClr val="tx1"/>
                </a:solidFill>
                <a:effectLst/>
                <a:uLnTx/>
                <a:uFillTx/>
                <a:latin typeface="Arial" pitchFamily="34" charset="0"/>
                <a:cs typeface="Arial" pitchFamily="34" charset="0"/>
              </a:rPr>
              <a:t> Ft=</a:t>
            </a:r>
            <a:r>
              <a:rPr kumimoji="0" lang="es-EC" sz="2000" b="0" u="none" strike="noStrike" kern="1200" cap="none" spc="0" normalizeH="0" noProof="0" dirty="0" smtClean="0">
                <a:ln>
                  <a:noFill/>
                </a:ln>
                <a:solidFill>
                  <a:schemeClr val="tx1"/>
                </a:solidFill>
                <a:effectLst/>
                <a:uLnTx/>
                <a:uFillTx/>
                <a:latin typeface="Arial" pitchFamily="34" charset="0"/>
                <a:cs typeface="Arial" pitchFamily="34" charset="0"/>
              </a:rPr>
              <a:t> 600.45 N m</a:t>
            </a:r>
            <a:endParaRPr lang="es-EC"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878" y="3571876"/>
            <a:ext cx="8501122" cy="3071810"/>
          </a:xfrm>
          <a:prstGeom prst="rect">
            <a:avLst/>
          </a:prstGeom>
        </p:spPr>
        <p:txBody>
          <a:bodyPr vert="horz">
            <a:normAutofit fontScale="85000" lnSpcReduction="10000"/>
          </a:bodyPr>
          <a:lstStyle/>
          <a:p>
            <a:r>
              <a:rPr lang="es-ES" sz="1900" dirty="0" smtClean="0">
                <a:latin typeface="Arial" pitchFamily="34" charset="0"/>
                <a:cs typeface="Arial" pitchFamily="34" charset="0"/>
              </a:rPr>
              <a:t>Aplicando funciones  trigonométricas se obtiene:</a:t>
            </a:r>
            <a:endParaRPr lang="es-EC" sz="1900" dirty="0" smtClean="0">
              <a:latin typeface="Arial" pitchFamily="34" charset="0"/>
              <a:cs typeface="Arial" pitchFamily="34" charset="0"/>
            </a:endParaRPr>
          </a:p>
          <a:p>
            <a:r>
              <a:rPr lang="es-ES" sz="1900" dirty="0" smtClean="0">
                <a:latin typeface="Arial" pitchFamily="34" charset="0"/>
                <a:cs typeface="Arial" pitchFamily="34" charset="0"/>
              </a:rPr>
              <a:t> </a:t>
            </a:r>
            <a:endParaRPr lang="es-EC" sz="1900" dirty="0" smtClean="0">
              <a:latin typeface="Arial" pitchFamily="34" charset="0"/>
              <a:cs typeface="Arial" pitchFamily="34" charset="0"/>
            </a:endParaRPr>
          </a:p>
          <a:p>
            <a:r>
              <a:rPr lang="en-US" sz="1900" dirty="0" err="1" smtClean="0">
                <a:latin typeface="Arial" pitchFamily="34" charset="0"/>
                <a:cs typeface="Arial" pitchFamily="34" charset="0"/>
              </a:rPr>
              <a:t>sen</a:t>
            </a:r>
            <a:r>
              <a:rPr lang="en-US" sz="1900" dirty="0" smtClean="0">
                <a:latin typeface="Arial" pitchFamily="34" charset="0"/>
                <a:cs typeface="Arial" pitchFamily="34" charset="0"/>
              </a:rPr>
              <a:t> </a:t>
            </a:r>
            <a:r>
              <a:rPr lang="es-EC" sz="1900" dirty="0" smtClean="0">
                <a:latin typeface="Arial" pitchFamily="34" charset="0"/>
                <a:cs typeface="Arial" pitchFamily="34" charset="0"/>
              </a:rPr>
              <a:t>α</a:t>
            </a:r>
            <a:r>
              <a:rPr lang="en-US" sz="1900" dirty="0" smtClean="0">
                <a:latin typeface="Arial" pitchFamily="34" charset="0"/>
                <a:cs typeface="Arial" pitchFamily="34" charset="0"/>
              </a:rPr>
              <a:t>= </a:t>
            </a:r>
            <a:r>
              <a:rPr lang="en-US" sz="1900" dirty="0" err="1" smtClean="0">
                <a:latin typeface="Arial" pitchFamily="34" charset="0"/>
                <a:cs typeface="Arial" pitchFamily="34" charset="0"/>
              </a:rPr>
              <a:t>Fty</a:t>
            </a:r>
            <a:r>
              <a:rPr lang="en-US" sz="1900" dirty="0" smtClean="0">
                <a:latin typeface="Arial" pitchFamily="34" charset="0"/>
                <a:cs typeface="Arial" pitchFamily="34" charset="0"/>
              </a:rPr>
              <a:t> / Ft                                                                                            (Ec. 3.26)</a:t>
            </a:r>
            <a:endParaRPr lang="es-EC" sz="1900" dirty="0" smtClean="0">
              <a:latin typeface="Arial" pitchFamily="34" charset="0"/>
              <a:cs typeface="Arial" pitchFamily="34" charset="0"/>
            </a:endParaRPr>
          </a:p>
          <a:p>
            <a:endParaRPr lang="es-EC" sz="1900" dirty="0" smtClean="0">
              <a:latin typeface="Arial" pitchFamily="34" charset="0"/>
              <a:cs typeface="Arial" pitchFamily="34" charset="0"/>
            </a:endParaRPr>
          </a:p>
          <a:p>
            <a:r>
              <a:rPr lang="en-US" sz="1900" dirty="0" err="1" smtClean="0">
                <a:latin typeface="Arial" pitchFamily="34" charset="0"/>
                <a:cs typeface="Arial" pitchFamily="34" charset="0"/>
              </a:rPr>
              <a:t>Fty</a:t>
            </a:r>
            <a:r>
              <a:rPr lang="en-US" sz="1900" dirty="0" smtClean="0">
                <a:latin typeface="Arial" pitchFamily="34" charset="0"/>
                <a:cs typeface="Arial" pitchFamily="34" charset="0"/>
              </a:rPr>
              <a:t>= </a:t>
            </a:r>
            <a:r>
              <a:rPr lang="en-US" sz="1900" dirty="0" err="1" smtClean="0">
                <a:latin typeface="Arial" pitchFamily="34" charset="0"/>
                <a:cs typeface="Arial" pitchFamily="34" charset="0"/>
              </a:rPr>
              <a:t>sen</a:t>
            </a:r>
            <a:r>
              <a:rPr lang="en-US" sz="1900" dirty="0" smtClean="0">
                <a:latin typeface="Arial" pitchFamily="34" charset="0"/>
                <a:cs typeface="Arial" pitchFamily="34" charset="0"/>
              </a:rPr>
              <a:t> </a:t>
            </a:r>
            <a:r>
              <a:rPr lang="es-EC" sz="1900" dirty="0" smtClean="0">
                <a:latin typeface="Arial" pitchFamily="34" charset="0"/>
                <a:cs typeface="Arial" pitchFamily="34" charset="0"/>
              </a:rPr>
              <a:t>α</a:t>
            </a:r>
            <a:r>
              <a:rPr lang="en-US" sz="1900" dirty="0" smtClean="0">
                <a:latin typeface="Arial" pitchFamily="34" charset="0"/>
                <a:cs typeface="Arial" pitchFamily="34" charset="0"/>
              </a:rPr>
              <a:t> x Ft</a:t>
            </a:r>
            <a:endParaRPr lang="es-EC" sz="1900" dirty="0" smtClean="0">
              <a:latin typeface="Arial" pitchFamily="34" charset="0"/>
              <a:cs typeface="Arial" pitchFamily="34" charset="0"/>
            </a:endParaRPr>
          </a:p>
          <a:p>
            <a:r>
              <a:rPr lang="en-US" sz="1900" dirty="0" err="1" smtClean="0">
                <a:latin typeface="Arial" pitchFamily="34" charset="0"/>
                <a:cs typeface="Arial" pitchFamily="34" charset="0"/>
              </a:rPr>
              <a:t>Fty</a:t>
            </a:r>
            <a:r>
              <a:rPr lang="en-US" sz="1900" dirty="0" smtClean="0">
                <a:latin typeface="Arial" pitchFamily="34" charset="0"/>
                <a:cs typeface="Arial" pitchFamily="34" charset="0"/>
              </a:rPr>
              <a:t>= </a:t>
            </a:r>
            <a:r>
              <a:rPr lang="en-US" sz="1900" dirty="0" err="1" smtClean="0">
                <a:latin typeface="Arial" pitchFamily="34" charset="0"/>
                <a:cs typeface="Arial" pitchFamily="34" charset="0"/>
              </a:rPr>
              <a:t>sen</a:t>
            </a:r>
            <a:r>
              <a:rPr lang="en-US" sz="1900" dirty="0" smtClean="0">
                <a:latin typeface="Arial" pitchFamily="34" charset="0"/>
                <a:cs typeface="Arial" pitchFamily="34" charset="0"/>
              </a:rPr>
              <a:t> (18.62) x 600.45 N</a:t>
            </a:r>
            <a:endParaRPr lang="es-EC" sz="1900" dirty="0" smtClean="0">
              <a:latin typeface="Arial" pitchFamily="34" charset="0"/>
              <a:cs typeface="Arial" pitchFamily="34" charset="0"/>
            </a:endParaRPr>
          </a:p>
          <a:p>
            <a:r>
              <a:rPr lang="en-US" sz="1900" b="1" dirty="0" err="1" smtClean="0">
                <a:latin typeface="Arial" pitchFamily="34" charset="0"/>
                <a:cs typeface="Arial" pitchFamily="34" charset="0"/>
              </a:rPr>
              <a:t>Fty</a:t>
            </a:r>
            <a:r>
              <a:rPr lang="en-US" sz="1900" b="1" dirty="0" smtClean="0">
                <a:latin typeface="Arial" pitchFamily="34" charset="0"/>
                <a:cs typeface="Arial" pitchFamily="34" charset="0"/>
              </a:rPr>
              <a:t>= 191.71 N</a:t>
            </a:r>
            <a:endParaRPr lang="es-EC" sz="1900" b="1" dirty="0" smtClean="0">
              <a:latin typeface="Arial" pitchFamily="34" charset="0"/>
              <a:cs typeface="Arial" pitchFamily="34" charset="0"/>
            </a:endParaRPr>
          </a:p>
          <a:p>
            <a:r>
              <a:rPr lang="en-US" sz="1900" dirty="0" smtClean="0">
                <a:latin typeface="Arial" pitchFamily="34" charset="0"/>
                <a:cs typeface="Arial" pitchFamily="34" charset="0"/>
              </a:rPr>
              <a:t> </a:t>
            </a:r>
            <a:endParaRPr lang="es-EC" sz="1900" dirty="0" smtClean="0">
              <a:latin typeface="Arial" pitchFamily="34" charset="0"/>
              <a:cs typeface="Arial" pitchFamily="34" charset="0"/>
            </a:endParaRPr>
          </a:p>
          <a:p>
            <a:r>
              <a:rPr lang="en-US" sz="1900" dirty="0" err="1" smtClean="0">
                <a:latin typeface="Arial" pitchFamily="34" charset="0"/>
                <a:cs typeface="Arial" pitchFamily="34" charset="0"/>
              </a:rPr>
              <a:t>cos</a:t>
            </a:r>
            <a:r>
              <a:rPr lang="en-US" sz="1900" dirty="0" smtClean="0">
                <a:latin typeface="Arial" pitchFamily="34" charset="0"/>
                <a:cs typeface="Arial" pitchFamily="34" charset="0"/>
              </a:rPr>
              <a:t> </a:t>
            </a:r>
            <a:r>
              <a:rPr lang="es-EC" sz="1900" dirty="0" smtClean="0">
                <a:latin typeface="Arial" pitchFamily="34" charset="0"/>
                <a:cs typeface="Arial" pitchFamily="34" charset="0"/>
              </a:rPr>
              <a:t>α=</a:t>
            </a:r>
            <a:r>
              <a:rPr lang="en-US" sz="1900" dirty="0" smtClean="0">
                <a:latin typeface="Arial" pitchFamily="34" charset="0"/>
                <a:cs typeface="Arial" pitchFamily="34" charset="0"/>
              </a:rPr>
              <a:t> </a:t>
            </a:r>
            <a:r>
              <a:rPr lang="en-US" sz="1900" dirty="0" err="1" smtClean="0">
                <a:latin typeface="Arial" pitchFamily="34" charset="0"/>
                <a:cs typeface="Arial" pitchFamily="34" charset="0"/>
              </a:rPr>
              <a:t>Ftz</a:t>
            </a:r>
            <a:r>
              <a:rPr lang="en-US" sz="1900" dirty="0" smtClean="0">
                <a:latin typeface="Arial" pitchFamily="34" charset="0"/>
                <a:cs typeface="Arial" pitchFamily="34" charset="0"/>
              </a:rPr>
              <a:t> / Ft                                                                                              (Ec. 3.27)</a:t>
            </a:r>
            <a:endParaRPr lang="es-EC" sz="1900" dirty="0" smtClean="0">
              <a:latin typeface="Arial" pitchFamily="34" charset="0"/>
              <a:cs typeface="Arial" pitchFamily="34" charset="0"/>
            </a:endParaRPr>
          </a:p>
          <a:p>
            <a:endParaRPr lang="es-EC" sz="1900" dirty="0" smtClean="0">
              <a:latin typeface="Arial" pitchFamily="34" charset="0"/>
              <a:cs typeface="Arial" pitchFamily="34" charset="0"/>
            </a:endParaRPr>
          </a:p>
          <a:p>
            <a:r>
              <a:rPr lang="es-EC" sz="1900" dirty="0" err="1" smtClean="0">
                <a:latin typeface="Arial" pitchFamily="34" charset="0"/>
                <a:cs typeface="Arial" pitchFamily="34" charset="0"/>
              </a:rPr>
              <a:t>Ftz</a:t>
            </a:r>
            <a:r>
              <a:rPr lang="es-EC" sz="1900" dirty="0" smtClean="0">
                <a:latin typeface="Arial" pitchFamily="34" charset="0"/>
                <a:cs typeface="Arial" pitchFamily="34" charset="0"/>
              </a:rPr>
              <a:t>= </a:t>
            </a:r>
            <a:r>
              <a:rPr lang="es-EC" sz="1900" dirty="0" err="1" smtClean="0">
                <a:latin typeface="Arial" pitchFamily="34" charset="0"/>
                <a:cs typeface="Arial" pitchFamily="34" charset="0"/>
              </a:rPr>
              <a:t>cos</a:t>
            </a:r>
            <a:r>
              <a:rPr lang="es-EC" sz="1900" dirty="0" smtClean="0">
                <a:latin typeface="Arial" pitchFamily="34" charset="0"/>
                <a:cs typeface="Arial" pitchFamily="34" charset="0"/>
              </a:rPr>
              <a:t> α x Ft</a:t>
            </a:r>
          </a:p>
          <a:p>
            <a:r>
              <a:rPr lang="es-EC" sz="1900" dirty="0" err="1" smtClean="0">
                <a:latin typeface="Arial" pitchFamily="34" charset="0"/>
                <a:cs typeface="Arial" pitchFamily="34" charset="0"/>
              </a:rPr>
              <a:t>Ftz</a:t>
            </a:r>
            <a:r>
              <a:rPr lang="es-EC" sz="1900" dirty="0" smtClean="0">
                <a:latin typeface="Arial" pitchFamily="34" charset="0"/>
                <a:cs typeface="Arial" pitchFamily="34" charset="0"/>
              </a:rPr>
              <a:t>= </a:t>
            </a:r>
            <a:r>
              <a:rPr lang="es-EC" sz="1900" dirty="0" err="1" smtClean="0">
                <a:latin typeface="Arial" pitchFamily="34" charset="0"/>
                <a:cs typeface="Arial" pitchFamily="34" charset="0"/>
              </a:rPr>
              <a:t>cos</a:t>
            </a:r>
            <a:r>
              <a:rPr lang="es-EC" sz="1900" dirty="0" smtClean="0">
                <a:latin typeface="Arial" pitchFamily="34" charset="0"/>
                <a:cs typeface="Arial" pitchFamily="34" charset="0"/>
              </a:rPr>
              <a:t> (18.62) x 600.45 N</a:t>
            </a:r>
          </a:p>
          <a:p>
            <a:r>
              <a:rPr lang="es-EC" sz="1900" b="1" dirty="0" err="1" smtClean="0">
                <a:latin typeface="Arial" pitchFamily="34" charset="0"/>
                <a:cs typeface="Arial" pitchFamily="34" charset="0"/>
              </a:rPr>
              <a:t>Ftz</a:t>
            </a:r>
            <a:r>
              <a:rPr lang="es-EC" sz="1900" b="1" dirty="0" smtClean="0">
                <a:latin typeface="Arial" pitchFamily="34" charset="0"/>
                <a:cs typeface="Arial" pitchFamily="34" charset="0"/>
              </a:rPr>
              <a:t>= 569,02 N</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500042"/>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Componentes de la Fuerza tangencial</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81922" name="Imagen 3"/>
          <p:cNvPicPr>
            <a:picLocks noChangeAspect="1" noChangeArrowheads="1"/>
          </p:cNvPicPr>
          <p:nvPr/>
        </p:nvPicPr>
        <p:blipFill>
          <a:blip r:embed="rId2" cstate="print"/>
          <a:srcRect/>
          <a:stretch>
            <a:fillRect/>
          </a:stretch>
        </p:blipFill>
        <p:spPr bwMode="auto">
          <a:xfrm>
            <a:off x="2857488" y="1071546"/>
            <a:ext cx="3071834" cy="2532600"/>
          </a:xfrm>
          <a:prstGeom prst="rect">
            <a:avLst/>
          </a:prstGeom>
          <a:noFill/>
          <a:ln w="9525">
            <a:noFill/>
            <a:miter lim="800000"/>
            <a:headEnd/>
            <a:tailEnd/>
          </a:ln>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878" y="4429132"/>
            <a:ext cx="8501122" cy="3071810"/>
          </a:xfrm>
          <a:prstGeom prst="rect">
            <a:avLst/>
          </a:prstGeom>
        </p:spPr>
        <p:txBody>
          <a:bodyPr vert="horz">
            <a:normAutofit/>
          </a:bodyPr>
          <a:lstStyle/>
          <a:p>
            <a:r>
              <a:rPr lang="es-EC" sz="1900" dirty="0" smtClean="0">
                <a:latin typeface="Arial" pitchFamily="34" charset="0"/>
                <a:cs typeface="Arial" pitchFamily="34" charset="0"/>
              </a:rPr>
              <a:t>Las reacciones presentes se calculan mediante </a:t>
            </a:r>
            <a:r>
              <a:rPr lang="es-EC" sz="1900" dirty="0" err="1" smtClean="0">
                <a:latin typeface="Arial" pitchFamily="34" charset="0"/>
                <a:cs typeface="Arial" pitchFamily="34" charset="0"/>
              </a:rPr>
              <a:t>Mathcad</a:t>
            </a:r>
            <a:r>
              <a:rPr lang="es-EC" sz="1900" dirty="0" smtClean="0">
                <a:latin typeface="Arial" pitchFamily="34" charset="0"/>
                <a:cs typeface="Arial" pitchFamily="34" charset="0"/>
              </a:rPr>
              <a:t> </a:t>
            </a:r>
            <a:endParaRPr lang="es-EC" sz="1900" b="1"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642918"/>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Reacciones en la flecha de salida #1</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82947" name="Picture 3"/>
          <p:cNvPicPr>
            <a:picLocks noChangeAspect="1" noChangeArrowheads="1"/>
          </p:cNvPicPr>
          <p:nvPr/>
        </p:nvPicPr>
        <p:blipFill>
          <a:blip r:embed="rId2" cstate="print"/>
          <a:srcRect/>
          <a:stretch>
            <a:fillRect/>
          </a:stretch>
        </p:blipFill>
        <p:spPr bwMode="auto">
          <a:xfrm>
            <a:off x="571472" y="1357297"/>
            <a:ext cx="7215238" cy="5265173"/>
          </a:xfrm>
          <a:prstGeom prst="rect">
            <a:avLst/>
          </a:prstGeom>
          <a:noFill/>
          <a:ln w="9525">
            <a:noFill/>
            <a:miter lim="800000"/>
            <a:headEnd/>
            <a:tailEnd/>
          </a:ln>
          <a:effectLst/>
        </p:spPr>
      </p:pic>
      <p:pic>
        <p:nvPicPr>
          <p:cNvPr id="9" name="Imagen 9"/>
          <p:cNvPicPr>
            <a:picLocks noChangeAspect="1" noChangeArrowheads="1"/>
          </p:cNvPicPr>
          <p:nvPr/>
        </p:nvPicPr>
        <p:blipFill>
          <a:blip r:embed="rId3" cstate="print"/>
          <a:srcRect/>
          <a:stretch>
            <a:fillRect/>
          </a:stretch>
        </p:blipFill>
        <p:spPr bwMode="auto">
          <a:xfrm>
            <a:off x="5000628" y="4109783"/>
            <a:ext cx="3714776" cy="27482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878" y="1428736"/>
            <a:ext cx="2928990" cy="571504"/>
          </a:xfrm>
          <a:prstGeom prst="rect">
            <a:avLst/>
          </a:prstGeom>
        </p:spPr>
        <p:txBody>
          <a:bodyPr vert="horz">
            <a:normAutofit/>
          </a:bodyPr>
          <a:lstStyle/>
          <a:p>
            <a:r>
              <a:rPr lang="es-EC" sz="1900" b="1" dirty="0" smtClean="0">
                <a:latin typeface="Arial" pitchFamily="34" charset="0"/>
                <a:cs typeface="Arial" pitchFamily="34" charset="0"/>
              </a:rPr>
              <a:t>Diagramas plano XY </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64291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Diagramas fuerza cortante</a:t>
            </a:r>
            <a:r>
              <a:rPr kumimoji="0" lang="es-EC" sz="3300" b="1" i="0" strike="noStrike" kern="1200" cap="none" spc="0" normalizeH="0" noProof="0" dirty="0" smtClean="0">
                <a:ln>
                  <a:noFill/>
                </a:ln>
                <a:solidFill>
                  <a:schemeClr val="tx2"/>
                </a:solidFill>
                <a:effectLst/>
                <a:uLnTx/>
                <a:uFillTx/>
                <a:latin typeface="+mj-lt"/>
                <a:ea typeface="+mj-ea"/>
                <a:cs typeface="+mj-cs"/>
              </a:rPr>
              <a:t> y</a:t>
            </a:r>
            <a:r>
              <a:rPr kumimoji="0" lang="es-EC" sz="3300" b="1" i="0" strike="noStrike" kern="1200" cap="none" spc="0" normalizeH="0" baseline="0" noProof="0" dirty="0" smtClean="0">
                <a:ln>
                  <a:noFill/>
                </a:ln>
                <a:solidFill>
                  <a:schemeClr val="tx2"/>
                </a:solidFill>
                <a:effectLst/>
                <a:uLnTx/>
                <a:uFillTx/>
                <a:latin typeface="+mj-lt"/>
                <a:ea typeface="+mj-ea"/>
                <a:cs typeface="+mj-cs"/>
              </a:rPr>
              <a:t> momento</a:t>
            </a:r>
            <a:r>
              <a:rPr kumimoji="0" lang="es-EC" sz="3300" b="1" i="0" strike="noStrike" kern="1200" cap="none" spc="0" normalizeH="0" noProof="0" dirty="0" smtClean="0">
                <a:ln>
                  <a:noFill/>
                </a:ln>
                <a:solidFill>
                  <a:schemeClr val="tx2"/>
                </a:solidFill>
                <a:effectLst/>
                <a:uLnTx/>
                <a:uFillTx/>
                <a:latin typeface="+mj-lt"/>
                <a:ea typeface="+mj-ea"/>
                <a:cs typeface="+mj-cs"/>
              </a:rPr>
              <a:t> flector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83970" name="Imagen 1"/>
          <p:cNvPicPr>
            <a:picLocks noChangeAspect="1" noChangeArrowheads="1"/>
          </p:cNvPicPr>
          <p:nvPr/>
        </p:nvPicPr>
        <p:blipFill>
          <a:blip r:embed="rId2" cstate="print"/>
          <a:srcRect/>
          <a:stretch>
            <a:fillRect/>
          </a:stretch>
        </p:blipFill>
        <p:spPr bwMode="auto">
          <a:xfrm>
            <a:off x="2000232" y="1857364"/>
            <a:ext cx="4750924" cy="2571768"/>
          </a:xfrm>
          <a:prstGeom prst="rect">
            <a:avLst/>
          </a:prstGeom>
          <a:noFill/>
          <a:ln w="9525">
            <a:noFill/>
            <a:miter lim="800000"/>
            <a:headEnd/>
            <a:tailEnd/>
          </a:ln>
        </p:spPr>
      </p:pic>
      <p:pic>
        <p:nvPicPr>
          <p:cNvPr id="83971" name="Imagen 1"/>
          <p:cNvPicPr>
            <a:picLocks noChangeAspect="1" noChangeArrowheads="1"/>
          </p:cNvPicPr>
          <p:nvPr/>
        </p:nvPicPr>
        <p:blipFill>
          <a:blip r:embed="rId3" cstate="print"/>
          <a:srcRect/>
          <a:stretch>
            <a:fillRect/>
          </a:stretch>
        </p:blipFill>
        <p:spPr bwMode="auto">
          <a:xfrm>
            <a:off x="2143108" y="4500570"/>
            <a:ext cx="4780200" cy="23574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878" y="1428736"/>
            <a:ext cx="2928990" cy="571504"/>
          </a:xfrm>
          <a:prstGeom prst="rect">
            <a:avLst/>
          </a:prstGeom>
        </p:spPr>
        <p:txBody>
          <a:bodyPr vert="horz">
            <a:normAutofit/>
          </a:bodyPr>
          <a:lstStyle/>
          <a:p>
            <a:r>
              <a:rPr lang="es-EC" sz="1900" b="1" dirty="0" smtClean="0">
                <a:latin typeface="Arial" pitchFamily="34" charset="0"/>
                <a:cs typeface="Arial" pitchFamily="34" charset="0"/>
              </a:rPr>
              <a:t>Diagramas plano XZ </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64291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Diagramas fuerza cortante</a:t>
            </a:r>
            <a:r>
              <a:rPr kumimoji="0" lang="es-EC" sz="3300" b="1" i="0" strike="noStrike" kern="1200" cap="none" spc="0" normalizeH="0" noProof="0" dirty="0" smtClean="0">
                <a:ln>
                  <a:noFill/>
                </a:ln>
                <a:solidFill>
                  <a:schemeClr val="tx2"/>
                </a:solidFill>
                <a:effectLst/>
                <a:uLnTx/>
                <a:uFillTx/>
                <a:latin typeface="+mj-lt"/>
                <a:ea typeface="+mj-ea"/>
                <a:cs typeface="+mj-cs"/>
              </a:rPr>
              <a:t> y</a:t>
            </a:r>
            <a:r>
              <a:rPr kumimoji="0" lang="es-EC" sz="3300" b="1" i="0" strike="noStrike" kern="1200" cap="none" spc="0" normalizeH="0" baseline="0" noProof="0" dirty="0" smtClean="0">
                <a:ln>
                  <a:noFill/>
                </a:ln>
                <a:solidFill>
                  <a:schemeClr val="tx2"/>
                </a:solidFill>
                <a:effectLst/>
                <a:uLnTx/>
                <a:uFillTx/>
                <a:latin typeface="+mj-lt"/>
                <a:ea typeface="+mj-ea"/>
                <a:cs typeface="+mj-cs"/>
              </a:rPr>
              <a:t> momento</a:t>
            </a:r>
            <a:r>
              <a:rPr kumimoji="0" lang="es-EC" sz="3300" b="1" i="0" strike="noStrike" kern="1200" cap="none" spc="0" normalizeH="0" noProof="0" dirty="0" smtClean="0">
                <a:ln>
                  <a:noFill/>
                </a:ln>
                <a:solidFill>
                  <a:schemeClr val="tx2"/>
                </a:solidFill>
                <a:effectLst/>
                <a:uLnTx/>
                <a:uFillTx/>
                <a:latin typeface="+mj-lt"/>
                <a:ea typeface="+mj-ea"/>
                <a:cs typeface="+mj-cs"/>
              </a:rPr>
              <a:t> flector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84994" name="Imagen 4"/>
          <p:cNvPicPr>
            <a:picLocks noChangeAspect="1" noChangeArrowheads="1"/>
          </p:cNvPicPr>
          <p:nvPr/>
        </p:nvPicPr>
        <p:blipFill>
          <a:blip r:embed="rId2" cstate="print"/>
          <a:srcRect/>
          <a:stretch>
            <a:fillRect/>
          </a:stretch>
        </p:blipFill>
        <p:spPr bwMode="auto">
          <a:xfrm>
            <a:off x="2214546" y="1857364"/>
            <a:ext cx="4714908" cy="2736389"/>
          </a:xfrm>
          <a:prstGeom prst="rect">
            <a:avLst/>
          </a:prstGeom>
          <a:noFill/>
          <a:ln w="9525">
            <a:noFill/>
            <a:miter lim="800000"/>
            <a:headEnd/>
            <a:tailEnd/>
          </a:ln>
        </p:spPr>
      </p:pic>
      <p:pic>
        <p:nvPicPr>
          <p:cNvPr id="84995" name="Imagen 2"/>
          <p:cNvPicPr>
            <a:picLocks noChangeAspect="1" noChangeArrowheads="1"/>
          </p:cNvPicPr>
          <p:nvPr/>
        </p:nvPicPr>
        <p:blipFill>
          <a:blip r:embed="rId3" cstate="print"/>
          <a:srcRect/>
          <a:stretch>
            <a:fillRect/>
          </a:stretch>
        </p:blipFill>
        <p:spPr bwMode="auto">
          <a:xfrm>
            <a:off x="2285984" y="4572008"/>
            <a:ext cx="5010836" cy="2285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910" y="857232"/>
            <a:ext cx="8072526" cy="1357322"/>
          </a:xfrm>
          <a:prstGeom prst="rect">
            <a:avLst/>
          </a:prstGeom>
        </p:spPr>
        <p:txBody>
          <a:bodyPr vert="horz">
            <a:normAutofit/>
          </a:bodyPr>
          <a:lstStyle/>
          <a:p>
            <a:r>
              <a:rPr lang="es-ES" dirty="0" smtClean="0">
                <a:latin typeface="Arial" pitchFamily="34" charset="0"/>
                <a:cs typeface="Arial" pitchFamily="34" charset="0"/>
              </a:rPr>
              <a:t>Según las graficas anteriores, el punto crítico donde se presenta el mayor momento es el punto B, por tanto se tiene</a:t>
            </a:r>
            <a:r>
              <a:rPr lang="es-EC" dirty="0" smtClean="0">
                <a:latin typeface="Arial" pitchFamily="34" charset="0"/>
                <a:cs typeface="Arial" pitchFamily="34" charset="0"/>
              </a:rPr>
              <a:t> </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86018" name="Picture 2"/>
          <p:cNvPicPr>
            <a:picLocks noChangeAspect="1" noChangeArrowheads="1"/>
          </p:cNvPicPr>
          <p:nvPr/>
        </p:nvPicPr>
        <p:blipFill>
          <a:blip r:embed="rId2" cstate="print"/>
          <a:srcRect/>
          <a:stretch>
            <a:fillRect/>
          </a:stretch>
        </p:blipFill>
        <p:spPr bwMode="auto">
          <a:xfrm>
            <a:off x="642910" y="1714488"/>
            <a:ext cx="7972462" cy="1285881"/>
          </a:xfrm>
          <a:prstGeom prst="rect">
            <a:avLst/>
          </a:prstGeom>
          <a:noFill/>
          <a:ln w="9525">
            <a:noFill/>
            <a:miter lim="800000"/>
            <a:headEnd/>
            <a:tailEnd/>
          </a:ln>
          <a:effectLst/>
        </p:spPr>
      </p:pic>
      <p:sp>
        <p:nvSpPr>
          <p:cNvPr id="8" name="1 Título"/>
          <p:cNvSpPr txBox="1">
            <a:spLocks/>
          </p:cNvSpPr>
          <p:nvPr/>
        </p:nvSpPr>
        <p:spPr>
          <a:xfrm>
            <a:off x="642910" y="3071810"/>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dirty="0" smtClean="0">
                <a:solidFill>
                  <a:schemeClr val="tx2"/>
                </a:solidFill>
                <a:latin typeface="+mj-lt"/>
                <a:ea typeface="+mj-ea"/>
                <a:cs typeface="+mj-cs"/>
              </a:rPr>
              <a:t>Diseño</a:t>
            </a:r>
            <a:r>
              <a:rPr kumimoji="0" lang="es-EC" sz="3300" b="1" i="0" strike="noStrike" kern="1200" cap="none" spc="0" normalizeH="0" noProof="0" dirty="0" smtClean="0">
                <a:ln>
                  <a:noFill/>
                </a:ln>
                <a:solidFill>
                  <a:schemeClr val="tx2"/>
                </a:solidFill>
                <a:effectLst/>
                <a:uLnTx/>
                <a:uFillTx/>
                <a:latin typeface="+mj-lt"/>
                <a:ea typeface="+mj-ea"/>
                <a:cs typeface="+mj-cs"/>
              </a:rPr>
              <a:t> estático de flecha de salida #1</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86021" name="Picture 5"/>
          <p:cNvPicPr>
            <a:picLocks noChangeAspect="1" noChangeArrowheads="1"/>
          </p:cNvPicPr>
          <p:nvPr/>
        </p:nvPicPr>
        <p:blipFill>
          <a:blip r:embed="rId3" cstate="print"/>
          <a:srcRect/>
          <a:stretch>
            <a:fillRect/>
          </a:stretch>
        </p:blipFill>
        <p:spPr bwMode="auto">
          <a:xfrm>
            <a:off x="714348" y="3714752"/>
            <a:ext cx="7917712" cy="1357322"/>
          </a:xfrm>
          <a:prstGeom prst="rect">
            <a:avLst/>
          </a:prstGeom>
          <a:noFill/>
          <a:ln w="9525">
            <a:noFill/>
            <a:miter lim="800000"/>
            <a:headEnd/>
            <a:tailEnd/>
          </a:ln>
          <a:effectLst/>
        </p:spPr>
      </p:pic>
      <p:sp>
        <p:nvSpPr>
          <p:cNvPr id="14" name="13 Rectángulo"/>
          <p:cNvSpPr/>
          <p:nvPr/>
        </p:nvSpPr>
        <p:spPr>
          <a:xfrm>
            <a:off x="642910" y="5380672"/>
            <a:ext cx="8215370" cy="1477328"/>
          </a:xfrm>
          <a:prstGeom prst="rect">
            <a:avLst/>
          </a:prstGeom>
        </p:spPr>
        <p:txBody>
          <a:bodyPr wrap="square">
            <a:spAutoFit/>
          </a:bodyPr>
          <a:lstStyle/>
          <a:p>
            <a:r>
              <a:rPr lang="es-ES" dirty="0" smtClean="0">
                <a:latin typeface="Arial" pitchFamily="34" charset="0"/>
                <a:cs typeface="Arial" pitchFamily="34" charset="0"/>
              </a:rPr>
              <a:t>donde:</a:t>
            </a:r>
            <a:endParaRPr lang="es-EC" dirty="0" smtClean="0">
              <a:latin typeface="Arial" pitchFamily="34" charset="0"/>
              <a:cs typeface="Arial" pitchFamily="34" charset="0"/>
            </a:endParaRPr>
          </a:p>
          <a:p>
            <a:r>
              <a:rPr lang="es-EC" dirty="0" smtClean="0">
                <a:latin typeface="Arial" pitchFamily="34" charset="0"/>
                <a:cs typeface="Arial" pitchFamily="34" charset="0"/>
              </a:rPr>
              <a:t>	Fs1= Factor de servicio  (2)</a:t>
            </a:r>
          </a:p>
          <a:p>
            <a:r>
              <a:rPr lang="es-EC" dirty="0" smtClean="0">
                <a:latin typeface="Arial" pitchFamily="34" charset="0"/>
                <a:cs typeface="Arial" pitchFamily="34" charset="0"/>
              </a:rPr>
              <a:t>	</a:t>
            </a:r>
            <a:r>
              <a:rPr lang="es-EC" dirty="0" err="1" smtClean="0">
                <a:latin typeface="Arial" pitchFamily="34" charset="0"/>
                <a:cs typeface="Arial" pitchFamily="34" charset="0"/>
              </a:rPr>
              <a:t>Syfl</a:t>
            </a:r>
            <a:r>
              <a:rPr lang="es-EC" dirty="0" smtClean="0">
                <a:latin typeface="Arial" pitchFamily="34" charset="0"/>
                <a:cs typeface="Arial" pitchFamily="34" charset="0"/>
              </a:rPr>
              <a:t>= Esfuerzo de fluencia acero de transmisión SAE 1040 (400 </a:t>
            </a:r>
            <a:r>
              <a:rPr lang="es-EC" dirty="0" err="1" smtClean="0">
                <a:latin typeface="Arial" pitchFamily="34" charset="0"/>
                <a:cs typeface="Arial" pitchFamily="34" charset="0"/>
              </a:rPr>
              <a:t>Mpa</a:t>
            </a:r>
            <a:r>
              <a:rPr lang="es-EC" dirty="0" smtClean="0">
                <a:latin typeface="Arial" pitchFamily="34" charset="0"/>
                <a:cs typeface="Arial" pitchFamily="34" charset="0"/>
              </a:rPr>
              <a:t>)</a:t>
            </a:r>
          </a:p>
          <a:p>
            <a:r>
              <a:rPr lang="es-EC" dirty="0" smtClean="0">
                <a:latin typeface="Arial" pitchFamily="34" charset="0"/>
                <a:cs typeface="Arial" pitchFamily="34" charset="0"/>
              </a:rPr>
              <a:t>	M</a:t>
            </a:r>
            <a:r>
              <a:rPr lang="es-EC" sz="1200" dirty="0" smtClean="0">
                <a:latin typeface="Arial" pitchFamily="34" charset="0"/>
                <a:cs typeface="Arial" pitchFamily="34" charset="0"/>
              </a:rPr>
              <a:t>tot1</a:t>
            </a:r>
            <a:r>
              <a:rPr lang="es-EC" dirty="0" smtClean="0">
                <a:latin typeface="Arial" pitchFamily="34" charset="0"/>
                <a:cs typeface="Arial" pitchFamily="34" charset="0"/>
              </a:rPr>
              <a:t>= Momento total</a:t>
            </a:r>
          </a:p>
          <a:p>
            <a:r>
              <a:rPr lang="es-EC" dirty="0" smtClean="0">
                <a:latin typeface="Arial" pitchFamily="34" charset="0"/>
                <a:cs typeface="Arial" pitchFamily="34" charset="0"/>
              </a:rPr>
              <a:t>	T1= Torque total (20.36 N m)</a:t>
            </a:r>
            <a:endParaRPr lang="es-EC" dirty="0">
              <a:latin typeface="Arial" pitchFamily="34" charset="0"/>
              <a:cs typeface="Arial" pitchFamily="34" charset="0"/>
            </a:endParaRPr>
          </a:p>
        </p:txBody>
      </p:sp>
      <p:sp>
        <p:nvSpPr>
          <p:cNvPr id="15" name="2 Marcador de contenido"/>
          <p:cNvSpPr txBox="1">
            <a:spLocks/>
          </p:cNvSpPr>
          <p:nvPr/>
        </p:nvSpPr>
        <p:spPr>
          <a:xfrm>
            <a:off x="642910" y="5000636"/>
            <a:ext cx="1785950" cy="357190"/>
          </a:xfrm>
          <a:prstGeom prst="rect">
            <a:avLst/>
          </a:prstGeom>
        </p:spPr>
        <p:txBody>
          <a:bodyPr vert="horz">
            <a:normAutofit fontScale="85000" lnSpcReduction="10000"/>
          </a:bodyPr>
          <a:lstStyle/>
          <a:p>
            <a:pPr marL="274320" indent="-274320" algn="just">
              <a:spcBef>
                <a:spcPct val="20000"/>
              </a:spcBef>
              <a:buClr>
                <a:schemeClr val="accent3"/>
              </a:buClr>
              <a:buSzPct val="95000"/>
            </a:pPr>
            <a:r>
              <a:rPr kumimoji="0" lang="es-EC" sz="2000" b="1" u="none" strike="noStrike" kern="1200" cap="none" spc="0" normalizeH="0" baseline="0" noProof="0" dirty="0" smtClean="0">
                <a:ln>
                  <a:noFill/>
                </a:ln>
                <a:solidFill>
                  <a:schemeClr val="tx1"/>
                </a:solidFill>
                <a:effectLst/>
                <a:uLnTx/>
                <a:uFillTx/>
                <a:latin typeface="Arial" pitchFamily="34" charset="0"/>
                <a:cs typeface="Arial" pitchFamily="34" charset="0"/>
              </a:rPr>
              <a:t> d1=</a:t>
            </a:r>
            <a:r>
              <a:rPr kumimoji="0" lang="es-EC" sz="2000" b="1" u="none" strike="noStrike" kern="1200" cap="none" spc="0" normalizeH="0" noProof="0" dirty="0" smtClean="0">
                <a:ln>
                  <a:noFill/>
                </a:ln>
                <a:solidFill>
                  <a:schemeClr val="tx1"/>
                </a:solidFill>
                <a:effectLst/>
                <a:uLnTx/>
                <a:uFillTx/>
                <a:latin typeface="Arial" pitchFamily="34" charset="0"/>
                <a:cs typeface="Arial" pitchFamily="34" charset="0"/>
              </a:rPr>
              <a:t> 14.78 mm</a:t>
            </a:r>
            <a:endParaRPr lang="es-EC" b="1"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REALIZADO POR:</a:t>
            </a:r>
            <a:endParaRPr lang="es-EC" dirty="0"/>
          </a:p>
        </p:txBody>
      </p:sp>
      <p:sp>
        <p:nvSpPr>
          <p:cNvPr id="3" name="2 Marcador de contenido"/>
          <p:cNvSpPr>
            <a:spLocks noGrp="1"/>
          </p:cNvSpPr>
          <p:nvPr>
            <p:ph idx="1"/>
          </p:nvPr>
        </p:nvSpPr>
        <p:spPr/>
        <p:txBody>
          <a:bodyPr>
            <a:normAutofit/>
          </a:bodyPr>
          <a:lstStyle/>
          <a:p>
            <a:pPr>
              <a:buNone/>
            </a:pPr>
            <a:r>
              <a:rPr lang="es-EC" dirty="0" smtClean="0"/>
              <a:t>	</a:t>
            </a:r>
            <a:r>
              <a:rPr lang="es-EC" sz="4400" dirty="0" smtClean="0">
                <a:latin typeface="+mj-lt"/>
              </a:rPr>
              <a:t>Eddy Orlando Caibe Sánchez</a:t>
            </a:r>
            <a:endParaRPr lang="es-EC" sz="4400" dirty="0">
              <a:latin typeface="+mj-lt"/>
            </a:endParaRPr>
          </a:p>
          <a:p>
            <a:pPr>
              <a:buNone/>
            </a:pPr>
            <a:endParaRPr lang="es-EC" dirty="0"/>
          </a:p>
        </p:txBody>
      </p:sp>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642910" y="785794"/>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dirty="0" smtClean="0">
                <a:solidFill>
                  <a:schemeClr val="tx2"/>
                </a:solidFill>
                <a:latin typeface="+mj-lt"/>
                <a:ea typeface="+mj-ea"/>
                <a:cs typeface="+mj-cs"/>
              </a:rPr>
              <a:t>Diseño </a:t>
            </a:r>
            <a:r>
              <a:rPr lang="es-EC" sz="3300" b="1" dirty="0" err="1" smtClean="0">
                <a:solidFill>
                  <a:schemeClr val="tx2"/>
                </a:solidFill>
                <a:latin typeface="+mj-lt"/>
                <a:ea typeface="+mj-ea"/>
                <a:cs typeface="+mj-cs"/>
              </a:rPr>
              <a:t>dinám</a:t>
            </a:r>
            <a:r>
              <a:rPr kumimoji="0" lang="es-EC" sz="3300" b="1" i="0" strike="noStrike" kern="1200" cap="none" spc="0" normalizeH="0" noProof="0" dirty="0" err="1" smtClean="0">
                <a:ln>
                  <a:noFill/>
                </a:ln>
                <a:solidFill>
                  <a:schemeClr val="tx2"/>
                </a:solidFill>
                <a:effectLst/>
                <a:uLnTx/>
                <a:uFillTx/>
                <a:latin typeface="+mj-lt"/>
                <a:ea typeface="+mj-ea"/>
                <a:cs typeface="+mj-cs"/>
              </a:rPr>
              <a:t>ico</a:t>
            </a:r>
            <a:r>
              <a:rPr kumimoji="0" lang="es-EC" sz="3300" b="1" i="0" strike="noStrike" kern="1200" cap="none" spc="0" normalizeH="0" noProof="0" dirty="0" smtClean="0">
                <a:ln>
                  <a:noFill/>
                </a:ln>
                <a:solidFill>
                  <a:schemeClr val="tx2"/>
                </a:solidFill>
                <a:effectLst/>
                <a:uLnTx/>
                <a:uFillTx/>
                <a:latin typeface="+mj-lt"/>
                <a:ea typeface="+mj-ea"/>
                <a:cs typeface="+mj-cs"/>
              </a:rPr>
              <a:t> de flecha de salida #1 (fatiga)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14" name="13 Rectángulo"/>
          <p:cNvSpPr/>
          <p:nvPr/>
        </p:nvSpPr>
        <p:spPr>
          <a:xfrm>
            <a:off x="571472" y="2285992"/>
            <a:ext cx="8215370" cy="3970318"/>
          </a:xfrm>
          <a:prstGeom prst="rect">
            <a:avLst/>
          </a:prstGeom>
        </p:spPr>
        <p:txBody>
          <a:bodyPr wrap="square">
            <a:spAutoFit/>
          </a:bodyPr>
          <a:lstStyle/>
          <a:p>
            <a:r>
              <a:rPr lang="es-ES" dirty="0" smtClean="0">
                <a:latin typeface="Arial" pitchFamily="34" charset="0"/>
                <a:cs typeface="Arial" pitchFamily="34" charset="0"/>
              </a:rPr>
              <a:t>donde:</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es-EC" dirty="0" err="1" smtClean="0">
                <a:latin typeface="Arial" pitchFamily="34" charset="0"/>
                <a:cs typeface="Arial" pitchFamily="34" charset="0"/>
              </a:rPr>
              <a:t>Ka</a:t>
            </a:r>
            <a:r>
              <a:rPr lang="es-EC" dirty="0" smtClean="0">
                <a:latin typeface="Arial" pitchFamily="34" charset="0"/>
                <a:cs typeface="Arial" pitchFamily="34" charset="0"/>
              </a:rPr>
              <a:t> = Factor de superficie</a:t>
            </a:r>
          </a:p>
          <a:p>
            <a:r>
              <a:rPr lang="es-EC" dirty="0" smtClean="0">
                <a:latin typeface="Arial" pitchFamily="34" charset="0"/>
                <a:cs typeface="Arial" pitchFamily="34" charset="0"/>
              </a:rPr>
              <a:t> </a:t>
            </a:r>
          </a:p>
          <a:p>
            <a:r>
              <a:rPr lang="es-EC" dirty="0" smtClean="0">
                <a:latin typeface="Arial" pitchFamily="34" charset="0"/>
                <a:cs typeface="Arial" pitchFamily="34" charset="0"/>
              </a:rPr>
              <a:t>	Kb = Factor de  tamaño</a:t>
            </a:r>
          </a:p>
          <a:p>
            <a:r>
              <a:rPr lang="es-EC" dirty="0" smtClean="0">
                <a:latin typeface="Arial" pitchFamily="34" charset="0"/>
                <a:cs typeface="Arial" pitchFamily="34" charset="0"/>
              </a:rPr>
              <a:t> </a:t>
            </a:r>
          </a:p>
          <a:p>
            <a:r>
              <a:rPr lang="es-EC" dirty="0" smtClean="0">
                <a:latin typeface="Arial" pitchFamily="34" charset="0"/>
                <a:cs typeface="Arial" pitchFamily="34" charset="0"/>
              </a:rPr>
              <a:t>	Kc = Factor de  carga</a:t>
            </a:r>
          </a:p>
          <a:p>
            <a:r>
              <a:rPr lang="es-EC" dirty="0" smtClean="0">
                <a:latin typeface="Arial" pitchFamily="34" charset="0"/>
                <a:cs typeface="Arial" pitchFamily="34" charset="0"/>
              </a:rPr>
              <a:t> </a:t>
            </a:r>
          </a:p>
          <a:p>
            <a:r>
              <a:rPr lang="es-EC" dirty="0" smtClean="0">
                <a:latin typeface="Arial" pitchFamily="34" charset="0"/>
                <a:cs typeface="Arial" pitchFamily="34" charset="0"/>
              </a:rPr>
              <a:t>	</a:t>
            </a:r>
            <a:r>
              <a:rPr lang="es-EC" dirty="0" err="1" smtClean="0">
                <a:latin typeface="Arial" pitchFamily="34" charset="0"/>
                <a:cs typeface="Arial" pitchFamily="34" charset="0"/>
              </a:rPr>
              <a:t>Kd</a:t>
            </a:r>
            <a:r>
              <a:rPr lang="es-EC" dirty="0" smtClean="0">
                <a:latin typeface="Arial" pitchFamily="34" charset="0"/>
                <a:cs typeface="Arial" pitchFamily="34" charset="0"/>
              </a:rPr>
              <a:t> = Factor de temperatura</a:t>
            </a:r>
          </a:p>
          <a:p>
            <a:r>
              <a:rPr lang="es-EC" dirty="0" smtClean="0">
                <a:latin typeface="Arial" pitchFamily="34" charset="0"/>
                <a:cs typeface="Arial" pitchFamily="34" charset="0"/>
              </a:rPr>
              <a:t> </a:t>
            </a:r>
          </a:p>
          <a:p>
            <a:r>
              <a:rPr lang="es-EC" dirty="0" smtClean="0">
                <a:latin typeface="Arial" pitchFamily="34" charset="0"/>
                <a:cs typeface="Arial" pitchFamily="34" charset="0"/>
              </a:rPr>
              <a:t>	</a:t>
            </a:r>
            <a:r>
              <a:rPr lang="es-EC" dirty="0" err="1" smtClean="0">
                <a:latin typeface="Arial" pitchFamily="34" charset="0"/>
                <a:cs typeface="Arial" pitchFamily="34" charset="0"/>
              </a:rPr>
              <a:t>Ke</a:t>
            </a:r>
            <a:r>
              <a:rPr lang="es-EC" dirty="0" smtClean="0">
                <a:latin typeface="Arial" pitchFamily="34" charset="0"/>
                <a:cs typeface="Arial" pitchFamily="34" charset="0"/>
              </a:rPr>
              <a:t> = Factor de modificación de efectos varios</a:t>
            </a:r>
          </a:p>
          <a:p>
            <a:r>
              <a:rPr lang="es-EC" dirty="0" smtClean="0">
                <a:latin typeface="Arial" pitchFamily="34" charset="0"/>
                <a:cs typeface="Arial" pitchFamily="34" charset="0"/>
              </a:rPr>
              <a:t> </a:t>
            </a:r>
          </a:p>
          <a:p>
            <a:r>
              <a:rPr lang="es-EC" dirty="0" smtClean="0">
                <a:latin typeface="Arial" pitchFamily="34" charset="0"/>
                <a:cs typeface="Arial" pitchFamily="34" charset="0"/>
              </a:rPr>
              <a:t>	Se' = Límite de resistencia a la fatiga en viga rotatoria </a:t>
            </a:r>
          </a:p>
          <a:p>
            <a:r>
              <a:rPr lang="es-EC" dirty="0" smtClean="0">
                <a:latin typeface="Arial" pitchFamily="34" charset="0"/>
                <a:cs typeface="Arial" pitchFamily="34" charset="0"/>
              </a:rPr>
              <a:t> </a:t>
            </a:r>
          </a:p>
          <a:p>
            <a:r>
              <a:rPr lang="es-EC" dirty="0" smtClean="0">
                <a:latin typeface="Arial" pitchFamily="34" charset="0"/>
                <a:cs typeface="Arial" pitchFamily="34" charset="0"/>
              </a:rPr>
              <a:t>	Se =Límite de resistencia a la fatiga en ubicación crítica</a:t>
            </a:r>
            <a:endParaRPr lang="es-EC" dirty="0">
              <a:latin typeface="Arial" pitchFamily="34" charset="0"/>
              <a:cs typeface="Arial" pitchFamily="34" charset="0"/>
            </a:endParaRPr>
          </a:p>
        </p:txBody>
      </p:sp>
      <p:pic>
        <p:nvPicPr>
          <p:cNvPr id="87042" name="Picture 2"/>
          <p:cNvPicPr>
            <a:picLocks noChangeAspect="1" noChangeArrowheads="1"/>
          </p:cNvPicPr>
          <p:nvPr/>
        </p:nvPicPr>
        <p:blipFill>
          <a:blip r:embed="rId2" cstate="print"/>
          <a:srcRect/>
          <a:stretch>
            <a:fillRect/>
          </a:stretch>
        </p:blipFill>
        <p:spPr bwMode="auto">
          <a:xfrm>
            <a:off x="2143108" y="1857364"/>
            <a:ext cx="4000528" cy="362809"/>
          </a:xfrm>
          <a:prstGeom prst="rect">
            <a:avLst/>
          </a:prstGeom>
          <a:noFill/>
          <a:ln w="9525">
            <a:noFill/>
            <a:miter lim="800000"/>
            <a:headEnd/>
            <a:tailEnd/>
          </a:ln>
        </p:spPr>
      </p:pic>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7045" name="Rectangle 5"/>
          <p:cNvSpPr>
            <a:spLocks noChangeArrowheads="1"/>
          </p:cNvSpPr>
          <p:nvPr/>
        </p:nvSpPr>
        <p:spPr bwMode="auto">
          <a:xfrm>
            <a:off x="642910" y="6414007"/>
            <a:ext cx="621510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30000" dirty="0" smtClean="0">
                <a:ln>
                  <a:noFill/>
                </a:ln>
                <a:effectLst/>
                <a:latin typeface="Arial" pitchFamily="34" charset="0"/>
                <a:ea typeface="Times New Roman" pitchFamily="18" charset="0"/>
                <a:cs typeface="Arial" pitchFamily="34" charset="0"/>
              </a:rPr>
              <a:t>21</a:t>
            </a: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J.E </a:t>
            </a:r>
            <a:r>
              <a:rPr kumimoji="0" lang="es-EC"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Shigley</a:t>
            </a: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Diseño en Ingeniería Mecánica,6ta ed., McGraw-Hill, pág. 379</a:t>
            </a:r>
            <a:endParaRPr kumimoji="0" lang="es-EC"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15 Rectángulo"/>
          <p:cNvSpPr/>
          <p:nvPr/>
        </p:nvSpPr>
        <p:spPr>
          <a:xfrm>
            <a:off x="6858016" y="1857364"/>
            <a:ext cx="1354858" cy="369332"/>
          </a:xfrm>
          <a:prstGeom prst="rect">
            <a:avLst/>
          </a:prstGeom>
        </p:spPr>
        <p:txBody>
          <a:bodyPr wrap="none">
            <a:spAutoFit/>
          </a:bodyPr>
          <a:lstStyle/>
          <a:p>
            <a:r>
              <a:rPr lang="es-EC" dirty="0" smtClean="0">
                <a:latin typeface="Arial" pitchFamily="34" charset="0"/>
                <a:cs typeface="Arial" pitchFamily="34" charset="0"/>
              </a:rPr>
              <a:t>(</a:t>
            </a:r>
            <a:r>
              <a:rPr lang="es-EC" dirty="0" err="1" smtClean="0">
                <a:latin typeface="Arial" pitchFamily="34" charset="0"/>
                <a:cs typeface="Arial" pitchFamily="34" charset="0"/>
              </a:rPr>
              <a:t>Ec.</a:t>
            </a:r>
            <a:r>
              <a:rPr lang="es-EC" dirty="0" smtClean="0">
                <a:latin typeface="Arial" pitchFamily="34" charset="0"/>
                <a:cs typeface="Arial" pitchFamily="34" charset="0"/>
              </a:rPr>
              <a:t> 3.30)</a:t>
            </a:r>
            <a:r>
              <a:rPr lang="es-EC" sz="1200" dirty="0" smtClean="0">
                <a:latin typeface="Arial" pitchFamily="34" charset="0"/>
                <a:cs typeface="Arial" pitchFamily="34" charset="0"/>
              </a:rPr>
              <a:t>21</a:t>
            </a:r>
            <a:endParaRPr lang="es-EC" sz="1200" dirty="0">
              <a:latin typeface="Arial" pitchFamily="34" charset="0"/>
              <a:cs typeface="Arial" pitchFamily="34" charset="0"/>
            </a:endParaRPr>
          </a:p>
        </p:txBody>
      </p:sp>
      <p:sp>
        <p:nvSpPr>
          <p:cNvPr id="9"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10"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642910" y="500042"/>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dirty="0" smtClean="0">
                <a:solidFill>
                  <a:schemeClr val="tx2"/>
                </a:solidFill>
                <a:latin typeface="+mj-lt"/>
                <a:ea typeface="+mj-ea"/>
                <a:cs typeface="+mj-cs"/>
              </a:rPr>
              <a:t>Cálculo de constantes</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14" name="13 Rectángulo"/>
          <p:cNvSpPr/>
          <p:nvPr/>
        </p:nvSpPr>
        <p:spPr>
          <a:xfrm>
            <a:off x="642910" y="1357298"/>
            <a:ext cx="2428892" cy="369332"/>
          </a:xfrm>
          <a:prstGeom prst="rect">
            <a:avLst/>
          </a:prstGeom>
        </p:spPr>
        <p:txBody>
          <a:bodyPr wrap="square">
            <a:spAutoFit/>
          </a:bodyPr>
          <a:lstStyle/>
          <a:p>
            <a:r>
              <a:rPr lang="es-EC" b="1" dirty="0" smtClean="0">
                <a:latin typeface="Arial" pitchFamily="34" charset="0"/>
                <a:cs typeface="Arial" pitchFamily="34" charset="0"/>
              </a:rPr>
              <a:t>Factor de superficie</a:t>
            </a:r>
            <a:endParaRPr lang="es-EC" b="1" dirty="0">
              <a:latin typeface="Arial" pitchFamily="34" charset="0"/>
              <a:cs typeface="Arial" pitchFamily="34" charset="0"/>
            </a:endParaRPr>
          </a:p>
        </p:txBody>
      </p:sp>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88066" name="Picture 2"/>
          <p:cNvPicPr>
            <a:picLocks noChangeAspect="1" noChangeArrowheads="1"/>
          </p:cNvPicPr>
          <p:nvPr/>
        </p:nvPicPr>
        <p:blipFill>
          <a:blip r:embed="rId2" cstate="print"/>
          <a:srcRect/>
          <a:stretch>
            <a:fillRect/>
          </a:stretch>
        </p:blipFill>
        <p:spPr bwMode="auto">
          <a:xfrm>
            <a:off x="714348" y="1785926"/>
            <a:ext cx="7647268" cy="857256"/>
          </a:xfrm>
          <a:prstGeom prst="rect">
            <a:avLst/>
          </a:prstGeom>
          <a:noFill/>
          <a:ln w="9525">
            <a:noFill/>
            <a:miter lim="800000"/>
            <a:headEnd/>
            <a:tailEnd/>
          </a:ln>
          <a:effectLst/>
        </p:spPr>
      </p:pic>
      <p:pic>
        <p:nvPicPr>
          <p:cNvPr id="88067" name="Picture 3"/>
          <p:cNvPicPr>
            <a:picLocks noChangeAspect="1" noChangeArrowheads="1"/>
          </p:cNvPicPr>
          <p:nvPr/>
        </p:nvPicPr>
        <p:blipFill>
          <a:blip r:embed="rId3" cstate="print"/>
          <a:srcRect/>
          <a:stretch>
            <a:fillRect/>
          </a:stretch>
        </p:blipFill>
        <p:spPr bwMode="auto">
          <a:xfrm>
            <a:off x="3857620" y="2500306"/>
            <a:ext cx="1089887" cy="357190"/>
          </a:xfrm>
          <a:prstGeom prst="rect">
            <a:avLst/>
          </a:prstGeom>
          <a:noFill/>
          <a:ln w="9525">
            <a:noFill/>
            <a:miter lim="800000"/>
            <a:headEnd/>
            <a:tailEnd/>
          </a:ln>
        </p:spPr>
      </p:pic>
      <p:sp>
        <p:nvSpPr>
          <p:cNvPr id="12" name="11 Rectángulo"/>
          <p:cNvSpPr/>
          <p:nvPr/>
        </p:nvSpPr>
        <p:spPr>
          <a:xfrm>
            <a:off x="5000628" y="2428868"/>
            <a:ext cx="785818" cy="369332"/>
          </a:xfrm>
          <a:prstGeom prst="rect">
            <a:avLst/>
          </a:prstGeom>
        </p:spPr>
        <p:txBody>
          <a:bodyPr wrap="square">
            <a:spAutoFit/>
          </a:bodyPr>
          <a:lstStyle/>
          <a:p>
            <a:r>
              <a:rPr lang="es-EC" dirty="0" err="1" smtClean="0">
                <a:latin typeface="Arial" pitchFamily="34" charset="0"/>
                <a:cs typeface="Arial" pitchFamily="34" charset="0"/>
              </a:rPr>
              <a:t>Mpa</a:t>
            </a:r>
            <a:endParaRPr lang="es-EC" dirty="0">
              <a:latin typeface="Arial" pitchFamily="34" charset="0"/>
              <a:cs typeface="Arial" pitchFamily="34" charset="0"/>
            </a:endParaRPr>
          </a:p>
        </p:txBody>
      </p:sp>
      <p:sp>
        <p:nvSpPr>
          <p:cNvPr id="13" name="12 Rectángulo"/>
          <p:cNvSpPr/>
          <p:nvPr/>
        </p:nvSpPr>
        <p:spPr>
          <a:xfrm>
            <a:off x="714348" y="2857496"/>
            <a:ext cx="2428892" cy="369332"/>
          </a:xfrm>
          <a:prstGeom prst="rect">
            <a:avLst/>
          </a:prstGeom>
        </p:spPr>
        <p:txBody>
          <a:bodyPr wrap="square">
            <a:spAutoFit/>
          </a:bodyPr>
          <a:lstStyle/>
          <a:p>
            <a:r>
              <a:rPr lang="es-EC" b="1" dirty="0" smtClean="0">
                <a:latin typeface="Arial" pitchFamily="34" charset="0"/>
                <a:cs typeface="Arial" pitchFamily="34" charset="0"/>
              </a:rPr>
              <a:t>Factor de tamaño</a:t>
            </a:r>
            <a:endParaRPr lang="es-EC" b="1" dirty="0">
              <a:latin typeface="Arial" pitchFamily="34" charset="0"/>
              <a:cs typeface="Arial" pitchFamily="34" charset="0"/>
            </a:endParaRPr>
          </a:p>
        </p:txBody>
      </p:sp>
      <p:pic>
        <p:nvPicPr>
          <p:cNvPr id="88068" name="Picture 4"/>
          <p:cNvPicPr>
            <a:picLocks noChangeAspect="1" noChangeArrowheads="1"/>
          </p:cNvPicPr>
          <p:nvPr/>
        </p:nvPicPr>
        <p:blipFill>
          <a:blip r:embed="rId4" cstate="print"/>
          <a:srcRect/>
          <a:stretch>
            <a:fillRect/>
          </a:stretch>
        </p:blipFill>
        <p:spPr bwMode="auto">
          <a:xfrm>
            <a:off x="714348" y="3357562"/>
            <a:ext cx="7572428" cy="910346"/>
          </a:xfrm>
          <a:prstGeom prst="rect">
            <a:avLst/>
          </a:prstGeom>
          <a:noFill/>
          <a:ln w="9525">
            <a:noFill/>
            <a:miter lim="800000"/>
            <a:headEnd/>
            <a:tailEnd/>
          </a:ln>
          <a:effectLst/>
        </p:spPr>
      </p:pic>
      <p:sp>
        <p:nvSpPr>
          <p:cNvPr id="15" name="14 Rectángulo"/>
          <p:cNvSpPr/>
          <p:nvPr/>
        </p:nvSpPr>
        <p:spPr>
          <a:xfrm>
            <a:off x="714348" y="4357694"/>
            <a:ext cx="6500858" cy="923330"/>
          </a:xfrm>
          <a:prstGeom prst="rect">
            <a:avLst/>
          </a:prstGeom>
        </p:spPr>
        <p:txBody>
          <a:bodyPr wrap="square">
            <a:spAutoFit/>
          </a:bodyPr>
          <a:lstStyle/>
          <a:p>
            <a:r>
              <a:rPr lang="es-EC" b="1" dirty="0" smtClean="0">
                <a:latin typeface="Arial" pitchFamily="34" charset="0"/>
                <a:cs typeface="Arial" pitchFamily="34" charset="0"/>
              </a:rPr>
              <a:t>Factor de carga</a:t>
            </a:r>
          </a:p>
          <a:p>
            <a:endParaRPr lang="es-EC" b="1" dirty="0" smtClean="0">
              <a:latin typeface="Arial" pitchFamily="34" charset="0"/>
              <a:cs typeface="Arial" pitchFamily="34" charset="0"/>
            </a:endParaRPr>
          </a:p>
          <a:p>
            <a:r>
              <a:rPr lang="es-EC" sz="1600" dirty="0" smtClean="0">
                <a:latin typeface="Arial" pitchFamily="34" charset="0"/>
                <a:cs typeface="Arial" pitchFamily="34" charset="0"/>
              </a:rPr>
              <a:t>Kc=1      </a:t>
            </a:r>
            <a:r>
              <a:rPr lang="es-EC" sz="1600" i="1" dirty="0" smtClean="0">
                <a:latin typeface="Arial" pitchFamily="34" charset="0"/>
                <a:cs typeface="Arial" pitchFamily="34" charset="0"/>
              </a:rPr>
              <a:t>porque la flecha está sometida a flexión</a:t>
            </a:r>
            <a:endParaRPr lang="es-EC" sz="1600" i="1" dirty="0">
              <a:latin typeface="Arial" pitchFamily="34" charset="0"/>
              <a:cs typeface="Arial" pitchFamily="34" charset="0"/>
            </a:endParaRPr>
          </a:p>
        </p:txBody>
      </p:sp>
      <p:sp>
        <p:nvSpPr>
          <p:cNvPr id="17" name="16 Rectángulo"/>
          <p:cNvSpPr/>
          <p:nvPr/>
        </p:nvSpPr>
        <p:spPr>
          <a:xfrm>
            <a:off x="714348" y="5357826"/>
            <a:ext cx="6500858" cy="923330"/>
          </a:xfrm>
          <a:prstGeom prst="rect">
            <a:avLst/>
          </a:prstGeom>
        </p:spPr>
        <p:txBody>
          <a:bodyPr wrap="square">
            <a:spAutoFit/>
          </a:bodyPr>
          <a:lstStyle/>
          <a:p>
            <a:r>
              <a:rPr lang="es-EC" b="1" dirty="0" smtClean="0">
                <a:latin typeface="Arial" pitchFamily="34" charset="0"/>
                <a:cs typeface="Arial" pitchFamily="34" charset="0"/>
              </a:rPr>
              <a:t>Factor de temperatura</a:t>
            </a:r>
          </a:p>
          <a:p>
            <a:endParaRPr lang="es-EC" b="1" dirty="0" smtClean="0">
              <a:latin typeface="Arial" pitchFamily="34" charset="0"/>
              <a:cs typeface="Arial" pitchFamily="34" charset="0"/>
            </a:endParaRPr>
          </a:p>
          <a:p>
            <a:r>
              <a:rPr lang="es-EC" sz="1600" dirty="0" err="1" smtClean="0">
                <a:latin typeface="Arial" pitchFamily="34" charset="0"/>
                <a:cs typeface="Arial" pitchFamily="34" charset="0"/>
              </a:rPr>
              <a:t>Kd</a:t>
            </a:r>
            <a:r>
              <a:rPr lang="es-EC" sz="1600" dirty="0" smtClean="0">
                <a:latin typeface="Arial" pitchFamily="34" charset="0"/>
                <a:cs typeface="Arial" pitchFamily="34" charset="0"/>
              </a:rPr>
              <a:t>=1    </a:t>
            </a:r>
            <a:endParaRPr lang="es-EC" sz="1600" i="1" dirty="0">
              <a:latin typeface="Arial" pitchFamily="34" charset="0"/>
              <a:cs typeface="Arial" pitchFamily="34" charset="0"/>
            </a:endParaRPr>
          </a:p>
        </p:txBody>
      </p:sp>
      <p:sp>
        <p:nvSpPr>
          <p:cNvPr id="1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1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14 Rectángulo"/>
          <p:cNvSpPr/>
          <p:nvPr/>
        </p:nvSpPr>
        <p:spPr>
          <a:xfrm>
            <a:off x="785786" y="785794"/>
            <a:ext cx="6500858" cy="923330"/>
          </a:xfrm>
          <a:prstGeom prst="rect">
            <a:avLst/>
          </a:prstGeom>
        </p:spPr>
        <p:txBody>
          <a:bodyPr wrap="square">
            <a:spAutoFit/>
          </a:bodyPr>
          <a:lstStyle/>
          <a:p>
            <a:r>
              <a:rPr lang="es-EC" b="1" dirty="0" smtClean="0">
                <a:latin typeface="Arial" pitchFamily="34" charset="0"/>
                <a:cs typeface="Arial" pitchFamily="34" charset="0"/>
              </a:rPr>
              <a:t>Factor de modificación de efectos varios</a:t>
            </a:r>
          </a:p>
          <a:p>
            <a:endParaRPr lang="es-EC" b="1" dirty="0" smtClean="0">
              <a:latin typeface="Arial" pitchFamily="34" charset="0"/>
              <a:cs typeface="Arial" pitchFamily="34" charset="0"/>
            </a:endParaRPr>
          </a:p>
          <a:p>
            <a:r>
              <a:rPr lang="es-EC" sz="1600" dirty="0" err="1" smtClean="0">
                <a:latin typeface="Arial" pitchFamily="34" charset="0"/>
                <a:cs typeface="Arial" pitchFamily="34" charset="0"/>
              </a:rPr>
              <a:t>Ke</a:t>
            </a:r>
            <a:r>
              <a:rPr lang="es-EC" sz="1600" dirty="0" smtClean="0">
                <a:latin typeface="Arial" pitchFamily="34" charset="0"/>
                <a:cs typeface="Arial" pitchFamily="34" charset="0"/>
              </a:rPr>
              <a:t>=0.9    </a:t>
            </a:r>
            <a:endParaRPr lang="es-EC" sz="1600" i="1" dirty="0">
              <a:latin typeface="Arial" pitchFamily="34" charset="0"/>
              <a:cs typeface="Arial" pitchFamily="34" charset="0"/>
            </a:endParaRPr>
          </a:p>
        </p:txBody>
      </p:sp>
      <p:sp>
        <p:nvSpPr>
          <p:cNvPr id="17" name="16 Rectángulo"/>
          <p:cNvSpPr/>
          <p:nvPr/>
        </p:nvSpPr>
        <p:spPr>
          <a:xfrm>
            <a:off x="785786" y="1928802"/>
            <a:ext cx="3571900" cy="369332"/>
          </a:xfrm>
          <a:prstGeom prst="rect">
            <a:avLst/>
          </a:prstGeom>
        </p:spPr>
        <p:txBody>
          <a:bodyPr wrap="square">
            <a:spAutoFit/>
          </a:bodyPr>
          <a:lstStyle/>
          <a:p>
            <a:r>
              <a:rPr lang="es-EC" b="1" dirty="0" smtClean="0">
                <a:latin typeface="Arial" pitchFamily="34" charset="0"/>
                <a:cs typeface="Arial" pitchFamily="34" charset="0"/>
              </a:rPr>
              <a:t>Límite de resistencia a la fatiga</a:t>
            </a:r>
          </a:p>
        </p:txBody>
      </p:sp>
      <p:pic>
        <p:nvPicPr>
          <p:cNvPr id="89090" name="Picture 2"/>
          <p:cNvPicPr>
            <a:picLocks noChangeAspect="1" noChangeArrowheads="1"/>
          </p:cNvPicPr>
          <p:nvPr/>
        </p:nvPicPr>
        <p:blipFill>
          <a:blip r:embed="rId2" cstate="print"/>
          <a:srcRect/>
          <a:stretch>
            <a:fillRect/>
          </a:stretch>
        </p:blipFill>
        <p:spPr bwMode="auto">
          <a:xfrm>
            <a:off x="857223" y="2428868"/>
            <a:ext cx="7551149" cy="642942"/>
          </a:xfrm>
          <a:prstGeom prst="rect">
            <a:avLst/>
          </a:prstGeom>
          <a:noFill/>
          <a:ln w="9525">
            <a:noFill/>
            <a:miter lim="800000"/>
            <a:headEnd/>
            <a:tailEnd/>
          </a:ln>
          <a:effectLst/>
        </p:spPr>
      </p:pic>
      <p:sp>
        <p:nvSpPr>
          <p:cNvPr id="16" name="15 Rectángulo"/>
          <p:cNvSpPr/>
          <p:nvPr/>
        </p:nvSpPr>
        <p:spPr>
          <a:xfrm>
            <a:off x="857224" y="3357562"/>
            <a:ext cx="7143800" cy="646331"/>
          </a:xfrm>
          <a:prstGeom prst="rect">
            <a:avLst/>
          </a:prstGeom>
        </p:spPr>
        <p:txBody>
          <a:bodyPr wrap="square">
            <a:spAutoFit/>
          </a:bodyPr>
          <a:lstStyle/>
          <a:p>
            <a:r>
              <a:rPr lang="es-ES" dirty="0" smtClean="0">
                <a:latin typeface="Arial" pitchFamily="34" charset="0"/>
                <a:cs typeface="Arial" pitchFamily="34" charset="0"/>
              </a:rPr>
              <a:t>por tanto, reemplazando en la (</a:t>
            </a:r>
            <a:r>
              <a:rPr lang="es-ES" dirty="0" err="1" smtClean="0">
                <a:latin typeface="Arial" pitchFamily="34" charset="0"/>
                <a:cs typeface="Arial" pitchFamily="34" charset="0"/>
              </a:rPr>
              <a:t>Ec.</a:t>
            </a:r>
            <a:r>
              <a:rPr lang="es-ES" dirty="0" smtClean="0">
                <a:latin typeface="Arial" pitchFamily="34" charset="0"/>
                <a:cs typeface="Arial" pitchFamily="34" charset="0"/>
              </a:rPr>
              <a:t> 3.30), se tiene:</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p>
        </p:txBody>
      </p:sp>
      <p:pic>
        <p:nvPicPr>
          <p:cNvPr id="89091" name="Picture 3"/>
          <p:cNvPicPr>
            <a:picLocks noChangeAspect="1" noChangeArrowheads="1"/>
          </p:cNvPicPr>
          <p:nvPr/>
        </p:nvPicPr>
        <p:blipFill>
          <a:blip r:embed="rId3" cstate="print"/>
          <a:srcRect/>
          <a:stretch>
            <a:fillRect/>
          </a:stretch>
        </p:blipFill>
        <p:spPr bwMode="auto">
          <a:xfrm>
            <a:off x="2571736" y="4000504"/>
            <a:ext cx="3357586" cy="691691"/>
          </a:xfrm>
          <a:prstGeom prst="rect">
            <a:avLst/>
          </a:prstGeom>
          <a:noFill/>
          <a:ln w="9525">
            <a:noFill/>
            <a:miter lim="800000"/>
            <a:headEnd/>
            <a:tailEnd/>
          </a:ln>
          <a:effectLst/>
        </p:spPr>
      </p:pic>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14 Rectángulo"/>
          <p:cNvSpPr/>
          <p:nvPr/>
        </p:nvSpPr>
        <p:spPr>
          <a:xfrm>
            <a:off x="785786" y="785794"/>
            <a:ext cx="7858180" cy="646331"/>
          </a:xfrm>
          <a:prstGeom prst="rect">
            <a:avLst/>
          </a:prstGeom>
        </p:spPr>
        <p:txBody>
          <a:bodyPr wrap="square">
            <a:spAutoFit/>
          </a:bodyPr>
          <a:lstStyle/>
          <a:p>
            <a:r>
              <a:rPr lang="es-EC" dirty="0" smtClean="0">
                <a:latin typeface="Arial" pitchFamily="34" charset="0"/>
                <a:cs typeface="Arial" pitchFamily="34" charset="0"/>
              </a:rPr>
              <a:t>finalmente, se calcula el diámetro del eje sometido a fatiga con la siguiente formula:</a:t>
            </a:r>
          </a:p>
        </p:txBody>
      </p:sp>
      <p:sp>
        <p:nvSpPr>
          <p:cNvPr id="16" name="15 Rectángulo"/>
          <p:cNvSpPr/>
          <p:nvPr/>
        </p:nvSpPr>
        <p:spPr>
          <a:xfrm>
            <a:off x="857224" y="3286124"/>
            <a:ext cx="8286776" cy="3785652"/>
          </a:xfrm>
          <a:prstGeom prst="rect">
            <a:avLst/>
          </a:prstGeom>
        </p:spPr>
        <p:txBody>
          <a:bodyPr wrap="square">
            <a:spAutoFit/>
          </a:bodyPr>
          <a:lstStyle/>
          <a:p>
            <a:r>
              <a:rPr lang="es-EC" dirty="0" smtClean="0">
                <a:latin typeface="Arial" pitchFamily="34" charset="0"/>
                <a:cs typeface="Arial" pitchFamily="34" charset="0"/>
              </a:rPr>
              <a:t>Donde:</a:t>
            </a:r>
          </a:p>
          <a:p>
            <a:endParaRPr lang="es-EC" dirty="0" smtClean="0">
              <a:latin typeface="Arial" pitchFamily="34" charset="0"/>
              <a:cs typeface="Arial" pitchFamily="34" charset="0"/>
            </a:endParaRPr>
          </a:p>
          <a:p>
            <a:r>
              <a:rPr lang="es-EC" dirty="0" smtClean="0">
                <a:latin typeface="Arial" pitchFamily="34" charset="0"/>
                <a:cs typeface="Arial" pitchFamily="34" charset="0"/>
              </a:rPr>
              <a:t>	Kf</a:t>
            </a:r>
            <a:r>
              <a:rPr lang="es-EC" baseline="-25000" dirty="0" smtClean="0">
                <a:latin typeface="Arial" pitchFamily="34" charset="0"/>
                <a:cs typeface="Arial" pitchFamily="34" charset="0"/>
              </a:rPr>
              <a:t>1       </a:t>
            </a:r>
            <a:r>
              <a:rPr lang="es-EC" dirty="0" smtClean="0">
                <a:latin typeface="Arial" pitchFamily="34" charset="0"/>
                <a:cs typeface="Arial" pitchFamily="34" charset="0"/>
              </a:rPr>
              <a:t>=2.14	 Factor de Concentración de Esfuerzos por fatiga</a:t>
            </a:r>
            <a:r>
              <a:rPr lang="es-EC" sz="1000" dirty="0" smtClean="0">
                <a:latin typeface="Arial" pitchFamily="34" charset="0"/>
                <a:cs typeface="Arial" pitchFamily="34" charset="0"/>
              </a:rPr>
              <a:t>26</a:t>
            </a:r>
          </a:p>
          <a:p>
            <a:r>
              <a:rPr lang="es-EC" dirty="0" smtClean="0">
                <a:latin typeface="Arial" pitchFamily="34" charset="0"/>
                <a:cs typeface="Arial" pitchFamily="34" charset="0"/>
              </a:rPr>
              <a:t> 	Kt</a:t>
            </a:r>
            <a:r>
              <a:rPr lang="es-EC" baseline="-25000" dirty="0" smtClean="0">
                <a:latin typeface="Arial" pitchFamily="34" charset="0"/>
                <a:cs typeface="Arial" pitchFamily="34" charset="0"/>
              </a:rPr>
              <a:t>1       </a:t>
            </a:r>
            <a:r>
              <a:rPr lang="es-EC" dirty="0" smtClean="0">
                <a:latin typeface="Arial" pitchFamily="34" charset="0"/>
                <a:cs typeface="Arial" pitchFamily="34" charset="0"/>
              </a:rPr>
              <a:t>=2.14	 Factor geométrico de concentrador de esfuerzos</a:t>
            </a:r>
            <a:r>
              <a:rPr lang="es-EC" sz="1000" dirty="0" smtClean="0">
                <a:latin typeface="Arial" pitchFamily="34" charset="0"/>
                <a:cs typeface="Arial" pitchFamily="34" charset="0"/>
              </a:rPr>
              <a:t>27</a:t>
            </a:r>
          </a:p>
          <a:p>
            <a:r>
              <a:rPr lang="es-EC" i="1" dirty="0" smtClean="0">
                <a:latin typeface="Arial" pitchFamily="34" charset="0"/>
                <a:cs typeface="Arial" pitchFamily="34" charset="0"/>
              </a:rPr>
              <a:t> </a:t>
            </a:r>
            <a:r>
              <a:rPr lang="es-EC" dirty="0" smtClean="0">
                <a:latin typeface="Arial" pitchFamily="34" charset="0"/>
                <a:cs typeface="Arial" pitchFamily="34" charset="0"/>
              </a:rPr>
              <a:t>	</a:t>
            </a:r>
            <a:r>
              <a:rPr lang="es-EC" dirty="0" err="1" smtClean="0">
                <a:latin typeface="Arial" pitchFamily="34" charset="0"/>
                <a:cs typeface="Arial" pitchFamily="34" charset="0"/>
              </a:rPr>
              <a:t>Sy</a:t>
            </a:r>
            <a:r>
              <a:rPr lang="es-EC" baseline="-25000" dirty="0" err="1" smtClean="0">
                <a:latin typeface="Arial" pitchFamily="34" charset="0"/>
                <a:cs typeface="Arial" pitchFamily="34" charset="0"/>
              </a:rPr>
              <a:t>fl</a:t>
            </a:r>
            <a:r>
              <a:rPr lang="es-EC" baseline="-25000" dirty="0" smtClean="0">
                <a:latin typeface="Arial" pitchFamily="34" charset="0"/>
                <a:cs typeface="Arial" pitchFamily="34" charset="0"/>
              </a:rPr>
              <a:t>      </a:t>
            </a:r>
            <a:r>
              <a:rPr lang="es-EC" dirty="0" smtClean="0">
                <a:latin typeface="Arial" pitchFamily="34" charset="0"/>
                <a:cs typeface="Arial" pitchFamily="34" charset="0"/>
              </a:rPr>
              <a:t>= </a:t>
            </a:r>
            <a:r>
              <a:rPr lang="es-EC" i="1" dirty="0" smtClean="0">
                <a:latin typeface="Arial" pitchFamily="34" charset="0"/>
                <a:cs typeface="Arial" pitchFamily="34" charset="0"/>
              </a:rPr>
              <a:t>400 </a:t>
            </a:r>
            <a:r>
              <a:rPr lang="es-EC" i="1" dirty="0" err="1" smtClean="0">
                <a:latin typeface="Arial" pitchFamily="34" charset="0"/>
                <a:cs typeface="Arial" pitchFamily="34" charset="0"/>
              </a:rPr>
              <a:t>Mpa</a:t>
            </a:r>
            <a:r>
              <a:rPr lang="es-EC" i="1" dirty="0" smtClean="0">
                <a:latin typeface="Arial" pitchFamily="34" charset="0"/>
                <a:cs typeface="Arial" pitchFamily="34" charset="0"/>
              </a:rPr>
              <a:t>   </a:t>
            </a:r>
            <a:r>
              <a:rPr lang="es-EC" dirty="0" smtClean="0">
                <a:latin typeface="Arial" pitchFamily="34" charset="0"/>
                <a:cs typeface="Arial" pitchFamily="34" charset="0"/>
              </a:rPr>
              <a:t>Fluencia acero de transmisión SAE 1040</a:t>
            </a:r>
          </a:p>
          <a:p>
            <a:r>
              <a:rPr lang="es-EC" dirty="0" smtClean="0">
                <a:latin typeface="Arial" pitchFamily="34" charset="0"/>
                <a:cs typeface="Arial" pitchFamily="34" charset="0"/>
              </a:rPr>
              <a:t>	FS</a:t>
            </a:r>
            <a:r>
              <a:rPr lang="es-EC" baseline="-25000" dirty="0" smtClean="0">
                <a:latin typeface="Arial" pitchFamily="34" charset="0"/>
                <a:cs typeface="Arial" pitchFamily="34" charset="0"/>
              </a:rPr>
              <a:t>1     </a:t>
            </a:r>
            <a:r>
              <a:rPr lang="es-EC" dirty="0" smtClean="0">
                <a:latin typeface="Arial" pitchFamily="34" charset="0"/>
                <a:cs typeface="Arial" pitchFamily="34" charset="0"/>
              </a:rPr>
              <a:t>=2</a:t>
            </a:r>
          </a:p>
          <a:p>
            <a:endParaRPr lang="es-EC" sz="1200" dirty="0" smtClean="0">
              <a:latin typeface="Arial" pitchFamily="34" charset="0"/>
              <a:cs typeface="Arial" pitchFamily="34" charset="0"/>
            </a:endParaRPr>
          </a:p>
          <a:p>
            <a:endParaRPr lang="es-EC" sz="1200" dirty="0" smtClean="0">
              <a:latin typeface="Arial" pitchFamily="34" charset="0"/>
              <a:cs typeface="Arial" pitchFamily="34" charset="0"/>
            </a:endParaRPr>
          </a:p>
          <a:p>
            <a:endParaRPr lang="es-EC" sz="1200" dirty="0" smtClean="0">
              <a:latin typeface="Arial" pitchFamily="34" charset="0"/>
              <a:cs typeface="Arial" pitchFamily="34" charset="0"/>
            </a:endParaRPr>
          </a:p>
          <a:p>
            <a:endParaRPr lang="es-EC" sz="1200" dirty="0" smtClean="0">
              <a:latin typeface="Arial" pitchFamily="34" charset="0"/>
              <a:cs typeface="Arial" pitchFamily="34" charset="0"/>
            </a:endParaRPr>
          </a:p>
          <a:p>
            <a:endParaRPr lang="es-EC" sz="1200" dirty="0" smtClean="0">
              <a:latin typeface="Arial" pitchFamily="34" charset="0"/>
              <a:cs typeface="Arial" pitchFamily="34" charset="0"/>
            </a:endParaRPr>
          </a:p>
          <a:p>
            <a:endParaRPr lang="es-EC" sz="1200" dirty="0" smtClean="0">
              <a:latin typeface="Arial" pitchFamily="34" charset="0"/>
              <a:cs typeface="Arial" pitchFamily="34" charset="0"/>
            </a:endParaRPr>
          </a:p>
          <a:p>
            <a:endParaRPr lang="es-EC" sz="1200" dirty="0" smtClean="0">
              <a:latin typeface="Arial" pitchFamily="34" charset="0"/>
              <a:cs typeface="Arial" pitchFamily="34" charset="0"/>
            </a:endParaRPr>
          </a:p>
          <a:p>
            <a:endParaRPr lang="es-EC" sz="1200" dirty="0" smtClean="0">
              <a:latin typeface="Arial" pitchFamily="34" charset="0"/>
              <a:cs typeface="Arial" pitchFamily="34" charset="0"/>
            </a:endParaRPr>
          </a:p>
          <a:p>
            <a:r>
              <a:rPr lang="es-EC" sz="1200" dirty="0" smtClean="0">
                <a:latin typeface="Arial" pitchFamily="34" charset="0"/>
                <a:cs typeface="Arial" pitchFamily="34" charset="0"/>
              </a:rPr>
              <a:t>26 J.E </a:t>
            </a:r>
            <a:r>
              <a:rPr lang="es-EC" sz="1200" dirty="0" err="1" smtClean="0">
                <a:latin typeface="Arial" pitchFamily="34" charset="0"/>
                <a:cs typeface="Arial" pitchFamily="34" charset="0"/>
              </a:rPr>
              <a:t>Shigley</a:t>
            </a:r>
            <a:r>
              <a:rPr lang="es-EC" sz="1200" dirty="0" smtClean="0">
                <a:latin typeface="Arial" pitchFamily="34" charset="0"/>
                <a:cs typeface="Arial" pitchFamily="34" charset="0"/>
              </a:rPr>
              <a:t>, Diseño en Ingeniería Mecánica,6ta ed., McGraw-Hill, pág. 388</a:t>
            </a:r>
          </a:p>
          <a:p>
            <a:r>
              <a:rPr lang="es-EC" dirty="0" smtClean="0">
                <a:latin typeface="Arial" pitchFamily="34" charset="0"/>
                <a:cs typeface="Arial" pitchFamily="34" charset="0"/>
              </a:rPr>
              <a:t> </a:t>
            </a:r>
          </a:p>
        </p:txBody>
      </p:sp>
      <p:pic>
        <p:nvPicPr>
          <p:cNvPr id="90114" name="Picture 2"/>
          <p:cNvPicPr>
            <a:picLocks noChangeAspect="1" noChangeArrowheads="1"/>
          </p:cNvPicPr>
          <p:nvPr/>
        </p:nvPicPr>
        <p:blipFill>
          <a:blip r:embed="rId2" cstate="print"/>
          <a:srcRect/>
          <a:stretch>
            <a:fillRect/>
          </a:stretch>
        </p:blipFill>
        <p:spPr bwMode="auto">
          <a:xfrm>
            <a:off x="928662" y="1428736"/>
            <a:ext cx="7719437" cy="1785950"/>
          </a:xfrm>
          <a:prstGeom prst="rect">
            <a:avLst/>
          </a:prstGeom>
          <a:noFill/>
          <a:ln w="9525">
            <a:noFill/>
            <a:miter lim="800000"/>
            <a:headEnd/>
            <a:tailEnd/>
          </a:ln>
          <a:effectLst/>
        </p:spPr>
      </p:pic>
      <p:sp>
        <p:nvSpPr>
          <p:cNvPr id="90116" name="Rectangle 4"/>
          <p:cNvSpPr>
            <a:spLocks noChangeArrowheads="1"/>
          </p:cNvSpPr>
          <p:nvPr/>
        </p:nvSpPr>
        <p:spPr bwMode="auto">
          <a:xfrm>
            <a:off x="714348" y="5143512"/>
            <a:ext cx="800105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Conclusión:</a:t>
            </a:r>
            <a:r>
              <a:rPr kumimoji="0" lang="es-EC"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diámetro mínimo requerido para soportar la fatiga es de 25.59 mm, pero por seguridad se elegirá un eje de 1 ¼”, así como también se elegirá una chumacera de medida nominal comercial de 1 ¼”=31.75 mm</a:t>
            </a:r>
            <a:endParaRPr kumimoji="0" lang="es-EC" b="0" i="1" u="none" strike="noStrike" cap="none" normalizeH="0" baseline="0" dirty="0" smtClean="0">
              <a:ln>
                <a:noFill/>
              </a:ln>
              <a:solidFill>
                <a:schemeClr val="tx1"/>
              </a:solidFill>
              <a:effectLst/>
              <a:latin typeface="Arial" pitchFamily="34" charset="0"/>
              <a:cs typeface="Arial" pitchFamily="34" charset="0"/>
            </a:endParaRPr>
          </a:p>
        </p:txBody>
      </p:sp>
      <p:sp>
        <p:nvSpPr>
          <p:cNvPr id="90117" name="AutoShape 5"/>
          <p:cNvSpPr>
            <a:spLocks noChangeArrowheads="1"/>
          </p:cNvSpPr>
          <p:nvPr/>
        </p:nvSpPr>
        <p:spPr bwMode="auto">
          <a:xfrm>
            <a:off x="642910" y="5072074"/>
            <a:ext cx="8143932" cy="1071570"/>
          </a:xfrm>
          <a:prstGeom prst="roundRect">
            <a:avLst>
              <a:gd name="adj" fmla="val 16667"/>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s-EC"/>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14 Rectángulo"/>
          <p:cNvSpPr/>
          <p:nvPr/>
        </p:nvSpPr>
        <p:spPr>
          <a:xfrm>
            <a:off x="571472" y="1357298"/>
            <a:ext cx="8358246" cy="923330"/>
          </a:xfrm>
          <a:prstGeom prst="rect">
            <a:avLst/>
          </a:prstGeom>
        </p:spPr>
        <p:txBody>
          <a:bodyPr wrap="square">
            <a:spAutoFit/>
          </a:bodyPr>
          <a:lstStyle/>
          <a:p>
            <a:pPr algn="just"/>
            <a:r>
              <a:rPr lang="es-EC" dirty="0" smtClean="0">
                <a:latin typeface="Arial" pitchFamily="34" charset="0"/>
                <a:cs typeface="Arial" pitchFamily="34" charset="0"/>
              </a:rPr>
              <a:t>	El material de la chaveta debe ser de menor resistencia a la del empleado para el eje, esto garantizará que la chaveta sea el primer elemento en fallar; material elegido es el Acero SAE 1018 con </a:t>
            </a:r>
            <a:r>
              <a:rPr lang="es-EC" dirty="0" err="1" smtClean="0">
                <a:latin typeface="Arial" pitchFamily="34" charset="0"/>
                <a:cs typeface="Arial" pitchFamily="34" charset="0"/>
              </a:rPr>
              <a:t>Sy</a:t>
            </a:r>
            <a:r>
              <a:rPr lang="es-EC" dirty="0" smtClean="0">
                <a:latin typeface="Arial" pitchFamily="34" charset="0"/>
                <a:cs typeface="Arial" pitchFamily="34" charset="0"/>
              </a:rPr>
              <a:t>= 40000 Psi = 276 Mpa</a:t>
            </a:r>
            <a:r>
              <a:rPr lang="es-EC" sz="1000" dirty="0" smtClean="0">
                <a:latin typeface="Arial" pitchFamily="34" charset="0"/>
                <a:cs typeface="Arial" pitchFamily="34" charset="0"/>
              </a:rPr>
              <a:t>28</a:t>
            </a:r>
          </a:p>
        </p:txBody>
      </p:sp>
      <p:sp>
        <p:nvSpPr>
          <p:cNvPr id="16" name="1 Título"/>
          <p:cNvSpPr txBox="1">
            <a:spLocks/>
          </p:cNvSpPr>
          <p:nvPr/>
        </p:nvSpPr>
        <p:spPr>
          <a:xfrm>
            <a:off x="571472" y="642918"/>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3.3.3.2 Diseño chaveta</a:t>
            </a:r>
            <a:r>
              <a:rPr kumimoji="0" lang="es-EC" sz="3300" b="1" i="0" strike="noStrike" kern="1200" cap="none" spc="0" normalizeH="0" noProof="0" dirty="0" smtClean="0">
                <a:ln>
                  <a:noFill/>
                </a:ln>
                <a:solidFill>
                  <a:schemeClr val="tx2"/>
                </a:solidFill>
                <a:effectLst/>
                <a:uLnTx/>
                <a:uFillTx/>
                <a:latin typeface="+mj-lt"/>
                <a:ea typeface="+mj-ea"/>
                <a:cs typeface="+mj-cs"/>
              </a:rPr>
              <a:t> flecha de salida #1</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18" name="17 Rectángulo"/>
          <p:cNvSpPr/>
          <p:nvPr/>
        </p:nvSpPr>
        <p:spPr>
          <a:xfrm>
            <a:off x="500034" y="6357958"/>
            <a:ext cx="8286808" cy="276999"/>
          </a:xfrm>
          <a:prstGeom prst="rect">
            <a:avLst/>
          </a:prstGeom>
        </p:spPr>
        <p:txBody>
          <a:bodyPr wrap="square">
            <a:spAutoFit/>
          </a:bodyPr>
          <a:lstStyle/>
          <a:p>
            <a:pPr algn="just"/>
            <a:r>
              <a:rPr lang="es-ES" sz="1200" dirty="0" smtClean="0">
                <a:latin typeface="Arial" pitchFamily="34" charset="0"/>
                <a:cs typeface="Arial" pitchFamily="34" charset="0"/>
              </a:rPr>
              <a:t>28 Fluencia Acero de transmisión SAE 1018 para ejes, catálogo IVAN BOHMAN, pág. 19</a:t>
            </a:r>
            <a:endParaRPr lang="es-EC" sz="1200" dirty="0">
              <a:latin typeface="Arial" pitchFamily="34" charset="0"/>
              <a:cs typeface="Arial" pitchFamily="34" charset="0"/>
            </a:endParaRPr>
          </a:p>
        </p:txBody>
      </p:sp>
      <p:sp>
        <p:nvSpPr>
          <p:cNvPr id="19" name="18 Rectángulo"/>
          <p:cNvSpPr/>
          <p:nvPr/>
        </p:nvSpPr>
        <p:spPr>
          <a:xfrm>
            <a:off x="642910" y="2500306"/>
            <a:ext cx="8143932" cy="2031325"/>
          </a:xfrm>
          <a:prstGeom prst="rect">
            <a:avLst/>
          </a:prstGeom>
        </p:spPr>
        <p:txBody>
          <a:bodyPr wrap="square">
            <a:spAutoFit/>
          </a:bodyPr>
          <a:lstStyle/>
          <a:p>
            <a:r>
              <a:rPr lang="es-EC" b="1" dirty="0" smtClean="0">
                <a:latin typeface="Arial" pitchFamily="34" charset="0"/>
                <a:cs typeface="Arial" pitchFamily="34" charset="0"/>
              </a:rPr>
              <a:t>Selección perfil chaveta</a:t>
            </a:r>
          </a:p>
          <a:p>
            <a:r>
              <a:rPr lang="es-EC" dirty="0" smtClean="0">
                <a:latin typeface="Arial" pitchFamily="34" charset="0"/>
                <a:cs typeface="Arial" pitchFamily="34" charset="0"/>
              </a:rPr>
              <a:t>Se escoge una chaveta de perfil cuadrada según el diámetro nominal del eje</a:t>
            </a:r>
          </a:p>
          <a:p>
            <a:r>
              <a:rPr lang="es-EC" dirty="0" smtClean="0">
                <a:latin typeface="Arial" pitchFamily="34" charset="0"/>
                <a:cs typeface="Arial" pitchFamily="34" charset="0"/>
              </a:rPr>
              <a:t> deje= 25.4 mm</a:t>
            </a:r>
          </a:p>
          <a:p>
            <a:r>
              <a:rPr lang="es-EC" dirty="0" smtClean="0">
                <a:latin typeface="Arial" pitchFamily="34" charset="0"/>
                <a:cs typeface="Arial" pitchFamily="34" charset="0"/>
              </a:rPr>
              <a:t> </a:t>
            </a:r>
          </a:p>
          <a:p>
            <a:r>
              <a:rPr lang="es-EC" dirty="0" smtClean="0">
                <a:latin typeface="Arial" pitchFamily="34" charset="0"/>
                <a:cs typeface="Arial" pitchFamily="34" charset="0"/>
              </a:rPr>
              <a:t>por tanto:</a:t>
            </a:r>
          </a:p>
          <a:p>
            <a:r>
              <a:rPr lang="es-EC" dirty="0" smtClean="0">
                <a:latin typeface="Arial" pitchFamily="34" charset="0"/>
                <a:cs typeface="Arial" pitchFamily="34" charset="0"/>
              </a:rPr>
              <a:t>	w = 6.35 mm</a:t>
            </a:r>
          </a:p>
          <a:p>
            <a:r>
              <a:rPr lang="es-EC" dirty="0" smtClean="0">
                <a:latin typeface="Arial" pitchFamily="34" charset="0"/>
                <a:cs typeface="Arial" pitchFamily="34" charset="0"/>
              </a:rPr>
              <a:t>	h  = 6.35 mm</a:t>
            </a:r>
            <a:endParaRPr lang="es-EC" dirty="0">
              <a:latin typeface="Arial" pitchFamily="34" charset="0"/>
              <a:cs typeface="Arial" pitchFamily="34" charset="0"/>
            </a:endParaRPr>
          </a:p>
        </p:txBody>
      </p:sp>
      <p:sp>
        <p:nvSpPr>
          <p:cNvPr id="21" name="20 Rectángulo"/>
          <p:cNvSpPr/>
          <p:nvPr/>
        </p:nvSpPr>
        <p:spPr>
          <a:xfrm>
            <a:off x="642910" y="4786322"/>
            <a:ext cx="8215370" cy="1200329"/>
          </a:xfrm>
          <a:prstGeom prst="rect">
            <a:avLst/>
          </a:prstGeom>
        </p:spPr>
        <p:txBody>
          <a:bodyPr wrap="square">
            <a:spAutoFit/>
          </a:bodyPr>
          <a:lstStyle/>
          <a:p>
            <a:pPr algn="just"/>
            <a:r>
              <a:rPr lang="es-EC" b="1" dirty="0" smtClean="0">
                <a:latin typeface="Arial" pitchFamily="34" charset="0"/>
                <a:cs typeface="Arial" pitchFamily="34" charset="0"/>
              </a:rPr>
              <a:t>Longitud de chaveta</a:t>
            </a:r>
          </a:p>
          <a:p>
            <a:pPr algn="just"/>
            <a:r>
              <a:rPr lang="es-EC" i="1" dirty="0" smtClean="0">
                <a:latin typeface="Arial" pitchFamily="34" charset="0"/>
                <a:cs typeface="Arial" pitchFamily="34" charset="0"/>
              </a:rPr>
              <a:t>Se</a:t>
            </a:r>
            <a:r>
              <a:rPr lang="es-EC" b="1" dirty="0" smtClean="0">
                <a:latin typeface="Arial" pitchFamily="34" charset="0"/>
                <a:cs typeface="Arial" pitchFamily="34" charset="0"/>
              </a:rPr>
              <a:t> </a:t>
            </a:r>
            <a:r>
              <a:rPr lang="es-EC" i="1" dirty="0" smtClean="0">
                <a:latin typeface="Arial" pitchFamily="34" charset="0"/>
                <a:cs typeface="Arial" pitchFamily="34" charset="0"/>
              </a:rPr>
              <a:t> recomienda que para un mejor funcionamiento de la chaveta, ésta sea como mínimo el diámetro nominal del eje, pero para un mejor agarre se recomienda también que </a:t>
            </a:r>
            <a:r>
              <a:rPr lang="es-ES" i="1" dirty="0" err="1" smtClean="0">
                <a:latin typeface="Arial" pitchFamily="34" charset="0"/>
                <a:cs typeface="Arial" pitchFamily="34" charset="0"/>
              </a:rPr>
              <a:t>L</a:t>
            </a:r>
            <a:r>
              <a:rPr lang="es-ES" i="1" baseline="-25000" dirty="0" err="1" smtClean="0">
                <a:latin typeface="Arial" pitchFamily="34" charset="0"/>
                <a:cs typeface="Arial" pitchFamily="34" charset="0"/>
              </a:rPr>
              <a:t>chaveta</a:t>
            </a:r>
            <a:r>
              <a:rPr lang="es-ES" i="1" baseline="-25000" dirty="0" smtClean="0">
                <a:latin typeface="Arial" pitchFamily="34" charset="0"/>
                <a:cs typeface="Arial" pitchFamily="34" charset="0"/>
              </a:rPr>
              <a:t> </a:t>
            </a:r>
            <a:r>
              <a:rPr lang="es-ES" i="1" dirty="0" smtClean="0">
                <a:latin typeface="Arial" pitchFamily="34" charset="0"/>
                <a:cs typeface="Arial" pitchFamily="34" charset="0"/>
              </a:rPr>
              <a:t>≥ 1.25 d</a:t>
            </a:r>
            <a:r>
              <a:rPr lang="es-ES" i="1" baseline="-25000" dirty="0" smtClean="0">
                <a:latin typeface="Arial" pitchFamily="34" charset="0"/>
                <a:cs typeface="Arial" pitchFamily="34" charset="0"/>
              </a:rPr>
              <a:t>eje</a:t>
            </a:r>
            <a:r>
              <a:rPr lang="es-ES" i="1" dirty="0" smtClean="0">
                <a:latin typeface="Arial" pitchFamily="34" charset="0"/>
                <a:cs typeface="Arial" pitchFamily="34" charset="0"/>
              </a:rPr>
              <a:t>, por tanto </a:t>
            </a:r>
            <a:r>
              <a:rPr lang="es-ES" i="1" dirty="0" err="1" smtClean="0">
                <a:latin typeface="Arial" pitchFamily="34" charset="0"/>
                <a:cs typeface="Arial" pitchFamily="34" charset="0"/>
              </a:rPr>
              <a:t>L</a:t>
            </a:r>
            <a:r>
              <a:rPr lang="es-ES" i="1" baseline="-25000" dirty="0" err="1" smtClean="0">
                <a:latin typeface="Arial" pitchFamily="34" charset="0"/>
                <a:cs typeface="Arial" pitchFamily="34" charset="0"/>
              </a:rPr>
              <a:t>chaveta</a:t>
            </a:r>
            <a:r>
              <a:rPr lang="es-ES" i="1" dirty="0" smtClean="0">
                <a:latin typeface="Arial" pitchFamily="34" charset="0"/>
                <a:cs typeface="Arial" pitchFamily="34" charset="0"/>
              </a:rPr>
              <a:t> ≥ 40 mm.</a:t>
            </a:r>
            <a:endParaRPr lang="es-EC" dirty="0">
              <a:latin typeface="Arial" pitchFamily="34" charset="0"/>
              <a:cs typeface="Arial" pitchFamily="34" charset="0"/>
            </a:endParaRPr>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1 Título"/>
          <p:cNvSpPr txBox="1">
            <a:spLocks/>
          </p:cNvSpPr>
          <p:nvPr/>
        </p:nvSpPr>
        <p:spPr>
          <a:xfrm>
            <a:off x="642910" y="1142984"/>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dirty="0" smtClean="0">
                <a:solidFill>
                  <a:schemeClr val="tx2"/>
                </a:solidFill>
                <a:latin typeface="+mj-lt"/>
                <a:ea typeface="+mj-ea"/>
                <a:cs typeface="+mj-cs"/>
              </a:rPr>
              <a:t>Torque presente en flecha conducida # 2</a:t>
            </a:r>
            <a:endParaRPr kumimoji="0" lang="es-EC" sz="3000" b="1" i="0" strike="noStrike" kern="1200" cap="none" spc="0" normalizeH="0" baseline="0" noProof="0" dirty="0">
              <a:ln>
                <a:noFill/>
              </a:ln>
              <a:solidFill>
                <a:schemeClr val="tx2"/>
              </a:solidFill>
              <a:effectLst/>
              <a:uLnTx/>
              <a:uFillTx/>
              <a:latin typeface="+mj-lt"/>
              <a:ea typeface="+mj-ea"/>
              <a:cs typeface="+mj-cs"/>
            </a:endParaRPr>
          </a:p>
        </p:txBody>
      </p:sp>
      <p:pic>
        <p:nvPicPr>
          <p:cNvPr id="92163" name="Picture 3"/>
          <p:cNvPicPr>
            <a:picLocks noChangeAspect="1" noChangeArrowheads="1"/>
          </p:cNvPicPr>
          <p:nvPr/>
        </p:nvPicPr>
        <p:blipFill>
          <a:blip r:embed="rId2" cstate="print"/>
          <a:srcRect/>
          <a:stretch>
            <a:fillRect/>
          </a:stretch>
        </p:blipFill>
        <p:spPr bwMode="auto">
          <a:xfrm>
            <a:off x="785786" y="1857364"/>
            <a:ext cx="7858180" cy="855700"/>
          </a:xfrm>
          <a:prstGeom prst="rect">
            <a:avLst/>
          </a:prstGeom>
          <a:noFill/>
          <a:ln w="9525">
            <a:noFill/>
            <a:miter lim="800000"/>
            <a:headEnd/>
            <a:tailEnd/>
          </a:ln>
          <a:effectLst/>
        </p:spPr>
      </p:pic>
      <p:sp>
        <p:nvSpPr>
          <p:cNvPr id="11" name="10 Rectángulo"/>
          <p:cNvSpPr/>
          <p:nvPr/>
        </p:nvSpPr>
        <p:spPr>
          <a:xfrm>
            <a:off x="571472" y="4857760"/>
            <a:ext cx="8572528" cy="1200329"/>
          </a:xfrm>
          <a:prstGeom prst="rect">
            <a:avLst/>
          </a:prstGeom>
        </p:spPr>
        <p:txBody>
          <a:bodyPr wrap="square">
            <a:spAutoFit/>
          </a:bodyPr>
          <a:lstStyle/>
          <a:p>
            <a:r>
              <a:rPr lang="es-ES" dirty="0" smtClean="0">
                <a:latin typeface="Arial" pitchFamily="34" charset="0"/>
                <a:cs typeface="Arial" pitchFamily="34" charset="0"/>
              </a:rPr>
              <a:t>donde:</a:t>
            </a:r>
            <a:endParaRPr lang="es-EC" dirty="0" smtClean="0">
              <a:latin typeface="Arial" pitchFamily="34" charset="0"/>
              <a:cs typeface="Arial" pitchFamily="34" charset="0"/>
            </a:endParaRPr>
          </a:p>
          <a:p>
            <a:r>
              <a:rPr lang="es-EC" dirty="0" smtClean="0">
                <a:latin typeface="Arial" pitchFamily="34" charset="0"/>
                <a:cs typeface="Arial" pitchFamily="34" charset="0"/>
              </a:rPr>
              <a:t>	T2= Torque transmitido a la flecha conducida #2</a:t>
            </a:r>
          </a:p>
          <a:p>
            <a:r>
              <a:rPr lang="es-EC" dirty="0" smtClean="0">
                <a:latin typeface="Arial" pitchFamily="34" charset="0"/>
                <a:cs typeface="Arial" pitchFamily="34" charset="0"/>
              </a:rPr>
              <a:t>	Ft=  Fuerza de tensión tangencial (600.45 N)</a:t>
            </a:r>
          </a:p>
          <a:p>
            <a:r>
              <a:rPr lang="es-EC" dirty="0" smtClean="0">
                <a:latin typeface="Arial" pitchFamily="34" charset="0"/>
                <a:cs typeface="Arial" pitchFamily="34" charset="0"/>
              </a:rPr>
              <a:t>	dc2= Diámetro de </a:t>
            </a:r>
            <a:r>
              <a:rPr lang="es-EC" dirty="0" err="1" smtClean="0">
                <a:latin typeface="Arial" pitchFamily="34" charset="0"/>
                <a:cs typeface="Arial" pitchFamily="34" charset="0"/>
              </a:rPr>
              <a:t>catarina</a:t>
            </a:r>
            <a:r>
              <a:rPr lang="es-EC" dirty="0" smtClean="0">
                <a:latin typeface="Arial" pitchFamily="34" charset="0"/>
                <a:cs typeface="Arial" pitchFamily="34" charset="0"/>
              </a:rPr>
              <a:t> conducida (392.3 mm)</a:t>
            </a:r>
            <a:r>
              <a:rPr lang="es-EC" sz="1000" dirty="0" smtClean="0">
                <a:latin typeface="Arial" pitchFamily="34" charset="0"/>
                <a:cs typeface="Arial" pitchFamily="34" charset="0"/>
              </a:rPr>
              <a:t>30</a:t>
            </a:r>
            <a:r>
              <a:rPr lang="es-EC" dirty="0" smtClean="0">
                <a:latin typeface="Arial" pitchFamily="34" charset="0"/>
                <a:cs typeface="Arial" pitchFamily="34" charset="0"/>
              </a:rPr>
              <a:t>	</a:t>
            </a:r>
            <a:endParaRPr lang="es-EC" dirty="0">
              <a:latin typeface="Arial" pitchFamily="34" charset="0"/>
              <a:cs typeface="Arial" pitchFamily="34" charset="0"/>
            </a:endParaRPr>
          </a:p>
        </p:txBody>
      </p:sp>
      <p:sp>
        <p:nvSpPr>
          <p:cNvPr id="12" name="2 Marcador de contenido"/>
          <p:cNvSpPr txBox="1">
            <a:spLocks/>
          </p:cNvSpPr>
          <p:nvPr/>
        </p:nvSpPr>
        <p:spPr>
          <a:xfrm>
            <a:off x="785786" y="2714620"/>
            <a:ext cx="1785950" cy="500066"/>
          </a:xfrm>
          <a:prstGeom prst="rect">
            <a:avLst/>
          </a:prstGeom>
        </p:spPr>
        <p:txBody>
          <a:bodyPr vert="horz">
            <a:normAutofit fontScale="85000" lnSpcReduction="10000"/>
          </a:bodyPr>
          <a:lstStyle/>
          <a:p>
            <a:pPr marL="274320" indent="-274320" algn="just">
              <a:spcBef>
                <a:spcPct val="20000"/>
              </a:spcBef>
              <a:buClr>
                <a:schemeClr val="accent3"/>
              </a:buClr>
              <a:buSzPct val="95000"/>
            </a:pPr>
            <a:r>
              <a:rPr kumimoji="0" lang="es-EC" sz="2000" b="0" u="none" strike="noStrike" kern="1200" cap="none" spc="0" normalizeH="0" baseline="0" noProof="0" dirty="0" smtClean="0">
                <a:ln>
                  <a:noFill/>
                </a:ln>
                <a:solidFill>
                  <a:schemeClr val="tx1"/>
                </a:solidFill>
                <a:effectLst/>
                <a:uLnTx/>
                <a:uFillTx/>
                <a:latin typeface="Arial" pitchFamily="34" charset="0"/>
                <a:cs typeface="Arial" pitchFamily="34" charset="0"/>
              </a:rPr>
              <a:t> T2=</a:t>
            </a:r>
            <a:r>
              <a:rPr kumimoji="0" lang="es-EC" sz="2000" b="0" u="none" strike="noStrike" kern="1200" cap="none" spc="0" normalizeH="0" noProof="0" dirty="0" smtClean="0">
                <a:ln>
                  <a:noFill/>
                </a:ln>
                <a:solidFill>
                  <a:schemeClr val="tx1"/>
                </a:solidFill>
                <a:effectLst/>
                <a:uLnTx/>
                <a:uFillTx/>
                <a:latin typeface="Arial" pitchFamily="34" charset="0"/>
                <a:cs typeface="Arial" pitchFamily="34" charset="0"/>
              </a:rPr>
              <a:t> 117.78 N m</a:t>
            </a:r>
            <a:endParaRPr lang="es-EC"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12 Rectángulo"/>
          <p:cNvSpPr/>
          <p:nvPr/>
        </p:nvSpPr>
        <p:spPr>
          <a:xfrm>
            <a:off x="714348" y="6429396"/>
            <a:ext cx="7929618" cy="276999"/>
          </a:xfrm>
          <a:prstGeom prst="rect">
            <a:avLst/>
          </a:prstGeom>
        </p:spPr>
        <p:txBody>
          <a:bodyPr wrap="square">
            <a:spAutoFit/>
          </a:bodyPr>
          <a:lstStyle/>
          <a:p>
            <a:r>
              <a:rPr lang="es-EC" sz="1200" dirty="0" smtClean="0">
                <a:latin typeface="Arial" pitchFamily="34" charset="0"/>
                <a:cs typeface="Arial" pitchFamily="34" charset="0"/>
              </a:rPr>
              <a:t>30 Catálogo </a:t>
            </a:r>
            <a:r>
              <a:rPr lang="es-EC" sz="1200" dirty="0" err="1" smtClean="0">
                <a:latin typeface="Arial" pitchFamily="34" charset="0"/>
                <a:cs typeface="Arial" pitchFamily="34" charset="0"/>
              </a:rPr>
              <a:t>Intermec</a:t>
            </a:r>
            <a:r>
              <a:rPr lang="es-EC" sz="1200" dirty="0" smtClean="0">
                <a:latin typeface="Arial" pitchFamily="34" charset="0"/>
                <a:cs typeface="Arial" pitchFamily="34" charset="0"/>
              </a:rPr>
              <a:t> , tabla de dimensiones para  Z=76 paso 5/8”,  pág. 25</a:t>
            </a:r>
            <a:endParaRPr lang="es-EC" sz="1200" dirty="0"/>
          </a:p>
        </p:txBody>
      </p:sp>
      <p:pic>
        <p:nvPicPr>
          <p:cNvPr id="92164" name="Imagen 10"/>
          <p:cNvPicPr>
            <a:picLocks noChangeAspect="1" noChangeArrowheads="1"/>
          </p:cNvPicPr>
          <p:nvPr/>
        </p:nvPicPr>
        <p:blipFill>
          <a:blip r:embed="rId3" cstate="print"/>
          <a:srcRect/>
          <a:stretch>
            <a:fillRect/>
          </a:stretch>
        </p:blipFill>
        <p:spPr bwMode="auto">
          <a:xfrm>
            <a:off x="3571868" y="2071678"/>
            <a:ext cx="3714776" cy="3111704"/>
          </a:xfrm>
          <a:prstGeom prst="rect">
            <a:avLst/>
          </a:prstGeom>
          <a:noFill/>
          <a:ln w="9525">
            <a:noFill/>
            <a:miter lim="800000"/>
            <a:headEnd/>
            <a:tailEnd/>
          </a:ln>
        </p:spPr>
      </p:pic>
      <p:sp>
        <p:nvSpPr>
          <p:cNvPr id="10" name="1 Título"/>
          <p:cNvSpPr txBox="1">
            <a:spLocks/>
          </p:cNvSpPr>
          <p:nvPr/>
        </p:nvSpPr>
        <p:spPr>
          <a:xfrm>
            <a:off x="642910"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3.3.3.3 Diseño de flecha</a:t>
            </a:r>
            <a:r>
              <a:rPr kumimoji="0" lang="es-EC" sz="3300" b="1" i="0" strike="noStrike" kern="1200" cap="none" spc="0" normalizeH="0" noProof="0" dirty="0" smtClean="0">
                <a:ln>
                  <a:noFill/>
                </a:ln>
                <a:solidFill>
                  <a:schemeClr val="tx2"/>
                </a:solidFill>
                <a:effectLst/>
                <a:uLnTx/>
                <a:uFillTx/>
                <a:latin typeface="+mj-lt"/>
                <a:ea typeface="+mj-ea"/>
                <a:cs typeface="+mj-cs"/>
              </a:rPr>
              <a:t> de salida #2</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1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1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1 Título"/>
          <p:cNvSpPr txBox="1">
            <a:spLocks/>
          </p:cNvSpPr>
          <p:nvPr/>
        </p:nvSpPr>
        <p:spPr>
          <a:xfrm>
            <a:off x="642910" y="714356"/>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200" b="1" dirty="0" smtClean="0">
                <a:solidFill>
                  <a:schemeClr val="tx2"/>
                </a:solidFill>
                <a:latin typeface="+mj-lt"/>
                <a:ea typeface="+mj-ea"/>
                <a:cs typeface="+mj-cs"/>
              </a:rPr>
              <a:t>Velocidad de giro de flecha conducida #2</a:t>
            </a:r>
            <a:endParaRPr kumimoji="0" lang="es-EC" sz="3200" b="1" i="0" strike="noStrike" kern="1200" cap="none" spc="0" normalizeH="0" baseline="0" noProof="0" dirty="0">
              <a:ln>
                <a:noFill/>
              </a:ln>
              <a:solidFill>
                <a:schemeClr val="tx2"/>
              </a:solidFill>
              <a:effectLst/>
              <a:uLnTx/>
              <a:uFillTx/>
              <a:latin typeface="+mj-lt"/>
              <a:ea typeface="+mj-ea"/>
              <a:cs typeface="+mj-cs"/>
            </a:endParaRPr>
          </a:p>
        </p:txBody>
      </p:sp>
      <p:sp>
        <p:nvSpPr>
          <p:cNvPr id="11" name="10 Rectángulo"/>
          <p:cNvSpPr/>
          <p:nvPr/>
        </p:nvSpPr>
        <p:spPr>
          <a:xfrm>
            <a:off x="571472" y="1571612"/>
            <a:ext cx="8572528" cy="3693319"/>
          </a:xfrm>
          <a:prstGeom prst="rect">
            <a:avLst/>
          </a:prstGeom>
        </p:spPr>
        <p:txBody>
          <a:bodyPr wrap="square">
            <a:spAutoFit/>
          </a:bodyPr>
          <a:lstStyle/>
          <a:p>
            <a:r>
              <a:rPr lang="es-ES" dirty="0" smtClean="0">
                <a:latin typeface="Arial" pitchFamily="34" charset="0"/>
                <a:cs typeface="Arial" pitchFamily="34" charset="0"/>
              </a:rPr>
              <a:t>La velocidad del eje conducido #2 se calcula con la siguiente ecuación:</a:t>
            </a:r>
            <a:endParaRPr lang="es-EC" dirty="0" smtClean="0">
              <a:latin typeface="Arial" pitchFamily="34" charset="0"/>
              <a:cs typeface="Arial" pitchFamily="34" charset="0"/>
            </a:endParaRPr>
          </a:p>
          <a:p>
            <a:r>
              <a:rPr lang="es-ES" dirty="0" smtClean="0">
                <a:latin typeface="Arial" pitchFamily="34" charset="0"/>
                <a:cs typeface="Arial" pitchFamily="34" charset="0"/>
              </a:rPr>
              <a:t> </a:t>
            </a:r>
            <a:endParaRPr lang="es-EC" dirty="0" smtClean="0">
              <a:latin typeface="Arial" pitchFamily="34" charset="0"/>
              <a:cs typeface="Arial" pitchFamily="34" charset="0"/>
            </a:endParaRPr>
          </a:p>
          <a:p>
            <a:r>
              <a:rPr lang="es-EC" dirty="0" smtClean="0">
                <a:latin typeface="Arial" pitchFamily="34" charset="0"/>
                <a:cs typeface="Arial" pitchFamily="34" charset="0"/>
              </a:rPr>
              <a:t>n1 x z1=n2 x z2                                                                           (</a:t>
            </a:r>
            <a:r>
              <a:rPr lang="es-EC" dirty="0" err="1" smtClean="0">
                <a:latin typeface="Arial" pitchFamily="34" charset="0"/>
                <a:cs typeface="Arial" pitchFamily="34" charset="0"/>
              </a:rPr>
              <a:t>Ec.</a:t>
            </a:r>
            <a:r>
              <a:rPr lang="es-EC" dirty="0" smtClean="0">
                <a:latin typeface="Arial" pitchFamily="34" charset="0"/>
                <a:cs typeface="Arial" pitchFamily="34" charset="0"/>
              </a:rPr>
              <a:t> 3.38)</a:t>
            </a:r>
          </a:p>
          <a:p>
            <a:r>
              <a:rPr lang="es-ES" dirty="0" smtClean="0">
                <a:latin typeface="Arial" pitchFamily="34" charset="0"/>
                <a:cs typeface="Arial" pitchFamily="34" charset="0"/>
              </a:rPr>
              <a:t> </a:t>
            </a:r>
            <a:endParaRPr lang="es-EC" dirty="0" smtClean="0">
              <a:latin typeface="Arial" pitchFamily="34" charset="0"/>
              <a:cs typeface="Arial" pitchFamily="34" charset="0"/>
            </a:endParaRPr>
          </a:p>
          <a:p>
            <a:r>
              <a:rPr lang="es-ES" dirty="0" smtClean="0">
                <a:latin typeface="Arial" pitchFamily="34" charset="0"/>
                <a:cs typeface="Arial" pitchFamily="34" charset="0"/>
              </a:rPr>
              <a:t> </a:t>
            </a:r>
            <a:endParaRPr lang="es-EC" dirty="0" smtClean="0">
              <a:latin typeface="Arial" pitchFamily="34" charset="0"/>
              <a:cs typeface="Arial" pitchFamily="34" charset="0"/>
            </a:endParaRPr>
          </a:p>
          <a:p>
            <a:r>
              <a:rPr lang="es-ES" dirty="0" smtClean="0">
                <a:latin typeface="Arial" pitchFamily="34" charset="0"/>
                <a:cs typeface="Arial" pitchFamily="34" charset="0"/>
              </a:rPr>
              <a:t>donde:</a:t>
            </a:r>
            <a:endParaRPr lang="es-EC" dirty="0" smtClean="0">
              <a:latin typeface="Arial" pitchFamily="34" charset="0"/>
              <a:cs typeface="Arial" pitchFamily="34" charset="0"/>
            </a:endParaRPr>
          </a:p>
          <a:p>
            <a:r>
              <a:rPr lang="es-ES" dirty="0" smtClean="0">
                <a:latin typeface="Arial" pitchFamily="34" charset="0"/>
                <a:cs typeface="Arial" pitchFamily="34" charset="0"/>
              </a:rPr>
              <a:t>	n</a:t>
            </a:r>
            <a:r>
              <a:rPr lang="es-EC" dirty="0" smtClean="0">
                <a:latin typeface="Arial" pitchFamily="34" charset="0"/>
                <a:cs typeface="Arial" pitchFamily="34" charset="0"/>
              </a:rPr>
              <a:t>1= Velocidad de entrada</a:t>
            </a:r>
          </a:p>
          <a:p>
            <a:r>
              <a:rPr lang="es-EC" dirty="0" smtClean="0">
                <a:latin typeface="Arial" pitchFamily="34" charset="0"/>
                <a:cs typeface="Arial" pitchFamily="34" charset="0"/>
              </a:rPr>
              <a:t>	n2= Velocidad de salida</a:t>
            </a:r>
          </a:p>
          <a:p>
            <a:r>
              <a:rPr lang="es-ES" dirty="0" smtClean="0">
                <a:latin typeface="Arial" pitchFamily="34" charset="0"/>
                <a:cs typeface="Arial" pitchFamily="34" charset="0"/>
              </a:rPr>
              <a:t>	z</a:t>
            </a:r>
            <a:r>
              <a:rPr lang="es-EC" dirty="0" smtClean="0">
                <a:latin typeface="Arial" pitchFamily="34" charset="0"/>
                <a:cs typeface="Arial" pitchFamily="34" charset="0"/>
              </a:rPr>
              <a:t>1= Número de dientes </a:t>
            </a:r>
            <a:r>
              <a:rPr lang="es-EC" dirty="0" err="1" smtClean="0">
                <a:latin typeface="Arial" pitchFamily="34" charset="0"/>
                <a:cs typeface="Arial" pitchFamily="34" charset="0"/>
              </a:rPr>
              <a:t>catarina</a:t>
            </a:r>
            <a:r>
              <a:rPr lang="es-EC" dirty="0" smtClean="0">
                <a:latin typeface="Arial" pitchFamily="34" charset="0"/>
                <a:cs typeface="Arial" pitchFamily="34" charset="0"/>
              </a:rPr>
              <a:t> motriz</a:t>
            </a:r>
          </a:p>
          <a:p>
            <a:r>
              <a:rPr lang="es-EC" dirty="0" smtClean="0">
                <a:latin typeface="Arial" pitchFamily="34" charset="0"/>
                <a:cs typeface="Arial" pitchFamily="34" charset="0"/>
              </a:rPr>
              <a:t>	z2= Número de dientes </a:t>
            </a:r>
            <a:r>
              <a:rPr lang="es-EC" dirty="0" err="1" smtClean="0">
                <a:latin typeface="Arial" pitchFamily="34" charset="0"/>
                <a:cs typeface="Arial" pitchFamily="34" charset="0"/>
              </a:rPr>
              <a:t>catarina</a:t>
            </a:r>
            <a:r>
              <a:rPr lang="es-EC" dirty="0" smtClean="0">
                <a:latin typeface="Arial" pitchFamily="34" charset="0"/>
                <a:cs typeface="Arial" pitchFamily="34" charset="0"/>
              </a:rPr>
              <a:t> conducida</a:t>
            </a:r>
          </a:p>
          <a:p>
            <a:r>
              <a:rPr lang="es-EC" dirty="0" smtClean="0">
                <a:latin typeface="Arial" pitchFamily="34" charset="0"/>
                <a:cs typeface="Arial" pitchFamily="34" charset="0"/>
              </a:rPr>
              <a:t> </a:t>
            </a:r>
          </a:p>
          <a:p>
            <a:r>
              <a:rPr lang="es-EC" dirty="0" smtClean="0">
                <a:latin typeface="Arial" pitchFamily="34" charset="0"/>
                <a:cs typeface="Arial" pitchFamily="34" charset="0"/>
              </a:rPr>
              <a:t>reemplazando y despejando en la (</a:t>
            </a:r>
            <a:r>
              <a:rPr lang="es-EC" dirty="0" err="1" smtClean="0">
                <a:latin typeface="Arial" pitchFamily="34" charset="0"/>
                <a:cs typeface="Arial" pitchFamily="34" charset="0"/>
              </a:rPr>
              <a:t>Ec.</a:t>
            </a:r>
            <a:r>
              <a:rPr lang="es-EC" dirty="0" smtClean="0">
                <a:latin typeface="Arial" pitchFamily="34" charset="0"/>
                <a:cs typeface="Arial" pitchFamily="34" charset="0"/>
              </a:rPr>
              <a:t> 3.38), se tiene:</a:t>
            </a:r>
          </a:p>
          <a:p>
            <a:r>
              <a:rPr lang="es-EC" dirty="0" smtClean="0">
                <a:latin typeface="Arial" pitchFamily="34" charset="0"/>
                <a:cs typeface="Arial" pitchFamily="34" charset="0"/>
              </a:rPr>
              <a:t>	</a:t>
            </a:r>
            <a:endParaRPr lang="es-EC" dirty="0">
              <a:latin typeface="Arial" pitchFamily="34" charset="0"/>
              <a:cs typeface="Arial" pitchFamily="34" charset="0"/>
            </a:endParaRPr>
          </a:p>
        </p:txBody>
      </p:sp>
      <p:pic>
        <p:nvPicPr>
          <p:cNvPr id="93186" name="Picture 2"/>
          <p:cNvPicPr>
            <a:picLocks noChangeAspect="1" noChangeArrowheads="1"/>
          </p:cNvPicPr>
          <p:nvPr/>
        </p:nvPicPr>
        <p:blipFill>
          <a:blip r:embed="rId2" cstate="print"/>
          <a:srcRect/>
          <a:stretch>
            <a:fillRect/>
          </a:stretch>
        </p:blipFill>
        <p:spPr bwMode="auto">
          <a:xfrm>
            <a:off x="1500166" y="4929198"/>
            <a:ext cx="2000264" cy="1338412"/>
          </a:xfrm>
          <a:prstGeom prst="rect">
            <a:avLst/>
          </a:prstGeom>
          <a:noFill/>
          <a:ln w="9525">
            <a:noFill/>
            <a:miter lim="800000"/>
            <a:headEnd/>
            <a:tailEnd/>
          </a:ln>
          <a:effectLst/>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p:cNvSpPr txBox="1">
            <a:spLocks/>
          </p:cNvSpPr>
          <p:nvPr/>
        </p:nvSpPr>
        <p:spPr>
          <a:xfrm>
            <a:off x="642910" y="642918"/>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Reacciones en la flecha de salida #2</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24579" name="Picture 3"/>
          <p:cNvPicPr>
            <a:picLocks noChangeAspect="1" noChangeArrowheads="1"/>
          </p:cNvPicPr>
          <p:nvPr/>
        </p:nvPicPr>
        <p:blipFill>
          <a:blip r:embed="rId2" cstate="print"/>
          <a:srcRect/>
          <a:stretch>
            <a:fillRect/>
          </a:stretch>
        </p:blipFill>
        <p:spPr bwMode="auto">
          <a:xfrm>
            <a:off x="571472" y="1357298"/>
            <a:ext cx="7215238" cy="4899236"/>
          </a:xfrm>
          <a:prstGeom prst="rect">
            <a:avLst/>
          </a:prstGeom>
          <a:noFill/>
          <a:ln w="9525">
            <a:noFill/>
            <a:miter lim="800000"/>
            <a:headEnd/>
            <a:tailEnd/>
          </a:ln>
          <a:effectLst/>
        </p:spPr>
      </p:pic>
      <p:pic>
        <p:nvPicPr>
          <p:cNvPr id="8" name="Imagen 10"/>
          <p:cNvPicPr>
            <a:picLocks noChangeAspect="1" noChangeArrowheads="1"/>
          </p:cNvPicPr>
          <p:nvPr/>
        </p:nvPicPr>
        <p:blipFill>
          <a:blip r:embed="rId3" cstate="print"/>
          <a:srcRect/>
          <a:stretch>
            <a:fillRect/>
          </a:stretch>
        </p:blipFill>
        <p:spPr bwMode="auto">
          <a:xfrm>
            <a:off x="5429224" y="3500438"/>
            <a:ext cx="3155480" cy="2643206"/>
          </a:xfrm>
          <a:prstGeom prst="rect">
            <a:avLst/>
          </a:prstGeom>
          <a:noFill/>
          <a:ln w="9525">
            <a:noFill/>
            <a:miter lim="800000"/>
            <a:headEnd/>
            <a:tailEnd/>
          </a:ln>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878" y="1428736"/>
            <a:ext cx="2928990" cy="571504"/>
          </a:xfrm>
          <a:prstGeom prst="rect">
            <a:avLst/>
          </a:prstGeom>
        </p:spPr>
        <p:txBody>
          <a:bodyPr vert="horz">
            <a:normAutofit/>
          </a:bodyPr>
          <a:lstStyle/>
          <a:p>
            <a:r>
              <a:rPr lang="es-EC" sz="1900" b="1" dirty="0" smtClean="0">
                <a:latin typeface="Arial" pitchFamily="34" charset="0"/>
                <a:cs typeface="Arial" pitchFamily="34" charset="0"/>
              </a:rPr>
              <a:t>Diagramas plano XY </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64291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Diagramas fuerza cortante</a:t>
            </a:r>
            <a:r>
              <a:rPr kumimoji="0" lang="es-EC" sz="3300" b="1" i="0" strike="noStrike" kern="1200" cap="none" spc="0" normalizeH="0" noProof="0" dirty="0" smtClean="0">
                <a:ln>
                  <a:noFill/>
                </a:ln>
                <a:solidFill>
                  <a:schemeClr val="tx2"/>
                </a:solidFill>
                <a:effectLst/>
                <a:uLnTx/>
                <a:uFillTx/>
                <a:latin typeface="+mj-lt"/>
                <a:ea typeface="+mj-ea"/>
                <a:cs typeface="+mj-cs"/>
              </a:rPr>
              <a:t> y</a:t>
            </a:r>
            <a:r>
              <a:rPr kumimoji="0" lang="es-EC" sz="3300" b="1" i="0" strike="noStrike" kern="1200" cap="none" spc="0" normalizeH="0" baseline="0" noProof="0" dirty="0" smtClean="0">
                <a:ln>
                  <a:noFill/>
                </a:ln>
                <a:solidFill>
                  <a:schemeClr val="tx2"/>
                </a:solidFill>
                <a:effectLst/>
                <a:uLnTx/>
                <a:uFillTx/>
                <a:latin typeface="+mj-lt"/>
                <a:ea typeface="+mj-ea"/>
                <a:cs typeface="+mj-cs"/>
              </a:rPr>
              <a:t> momento</a:t>
            </a:r>
            <a:r>
              <a:rPr kumimoji="0" lang="es-EC" sz="3300" b="1" i="0" strike="noStrike" kern="1200" cap="none" spc="0" normalizeH="0" noProof="0" dirty="0" smtClean="0">
                <a:ln>
                  <a:noFill/>
                </a:ln>
                <a:solidFill>
                  <a:schemeClr val="tx2"/>
                </a:solidFill>
                <a:effectLst/>
                <a:uLnTx/>
                <a:uFillTx/>
                <a:latin typeface="+mj-lt"/>
                <a:ea typeface="+mj-ea"/>
                <a:cs typeface="+mj-cs"/>
              </a:rPr>
              <a:t> flector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25602" name="Picture 2"/>
          <p:cNvPicPr>
            <a:picLocks noChangeAspect="1" noChangeArrowheads="1"/>
          </p:cNvPicPr>
          <p:nvPr/>
        </p:nvPicPr>
        <p:blipFill>
          <a:blip r:embed="rId2" cstate="print"/>
          <a:srcRect/>
          <a:stretch>
            <a:fillRect/>
          </a:stretch>
        </p:blipFill>
        <p:spPr bwMode="auto">
          <a:xfrm>
            <a:off x="2285984" y="1785926"/>
            <a:ext cx="4843736" cy="2500330"/>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cstate="print"/>
          <a:srcRect/>
          <a:stretch>
            <a:fillRect/>
          </a:stretch>
        </p:blipFill>
        <p:spPr bwMode="auto">
          <a:xfrm>
            <a:off x="2428860" y="4214818"/>
            <a:ext cx="4643470" cy="2060278"/>
          </a:xfrm>
          <a:prstGeom prst="rect">
            <a:avLst/>
          </a:prstGeom>
          <a:noFill/>
          <a:ln w="9525">
            <a:noFill/>
            <a:miter lim="800000"/>
            <a:headEnd/>
            <a:tailEnd/>
          </a:ln>
          <a:effectLst/>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878" y="1428736"/>
            <a:ext cx="2928990" cy="571504"/>
          </a:xfrm>
          <a:prstGeom prst="rect">
            <a:avLst/>
          </a:prstGeom>
        </p:spPr>
        <p:txBody>
          <a:bodyPr vert="horz">
            <a:normAutofit/>
          </a:bodyPr>
          <a:lstStyle/>
          <a:p>
            <a:r>
              <a:rPr lang="es-EC" sz="1900" b="1" dirty="0" smtClean="0">
                <a:latin typeface="Arial" pitchFamily="34" charset="0"/>
                <a:cs typeface="Arial" pitchFamily="34" charset="0"/>
              </a:rPr>
              <a:t>Diagramas plano XZ </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64291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Diagramas fuerza cortante</a:t>
            </a:r>
            <a:r>
              <a:rPr kumimoji="0" lang="es-EC" sz="3300" b="1" i="0" strike="noStrike" kern="1200" cap="none" spc="0" normalizeH="0" noProof="0" dirty="0" smtClean="0">
                <a:ln>
                  <a:noFill/>
                </a:ln>
                <a:solidFill>
                  <a:schemeClr val="tx2"/>
                </a:solidFill>
                <a:effectLst/>
                <a:uLnTx/>
                <a:uFillTx/>
                <a:latin typeface="+mj-lt"/>
                <a:ea typeface="+mj-ea"/>
                <a:cs typeface="+mj-cs"/>
              </a:rPr>
              <a:t> y</a:t>
            </a:r>
            <a:r>
              <a:rPr kumimoji="0" lang="es-EC" sz="3300" b="1" i="0" strike="noStrike" kern="1200" cap="none" spc="0" normalizeH="0" baseline="0" noProof="0" dirty="0" smtClean="0">
                <a:ln>
                  <a:noFill/>
                </a:ln>
                <a:solidFill>
                  <a:schemeClr val="tx2"/>
                </a:solidFill>
                <a:effectLst/>
                <a:uLnTx/>
                <a:uFillTx/>
                <a:latin typeface="+mj-lt"/>
                <a:ea typeface="+mj-ea"/>
                <a:cs typeface="+mj-cs"/>
              </a:rPr>
              <a:t> momento</a:t>
            </a:r>
            <a:r>
              <a:rPr kumimoji="0" lang="es-EC" sz="3300" b="1" i="0" strike="noStrike" kern="1200" cap="none" spc="0" normalizeH="0" noProof="0" dirty="0" smtClean="0">
                <a:ln>
                  <a:noFill/>
                </a:ln>
                <a:solidFill>
                  <a:schemeClr val="tx2"/>
                </a:solidFill>
                <a:effectLst/>
                <a:uLnTx/>
                <a:uFillTx/>
                <a:latin typeface="+mj-lt"/>
                <a:ea typeface="+mj-ea"/>
                <a:cs typeface="+mj-cs"/>
              </a:rPr>
              <a:t> flector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26626" name="Picture 2"/>
          <p:cNvPicPr>
            <a:picLocks noChangeAspect="1" noChangeArrowheads="1"/>
          </p:cNvPicPr>
          <p:nvPr/>
        </p:nvPicPr>
        <p:blipFill>
          <a:blip r:embed="rId2" cstate="print"/>
          <a:srcRect/>
          <a:stretch>
            <a:fillRect/>
          </a:stretch>
        </p:blipFill>
        <p:spPr bwMode="auto">
          <a:xfrm>
            <a:off x="2214546" y="1785926"/>
            <a:ext cx="4828534" cy="2643206"/>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cstate="print"/>
          <a:srcRect/>
          <a:stretch>
            <a:fillRect/>
          </a:stretch>
        </p:blipFill>
        <p:spPr bwMode="auto">
          <a:xfrm>
            <a:off x="2357422" y="4286256"/>
            <a:ext cx="4880100" cy="2357430"/>
          </a:xfrm>
          <a:prstGeom prst="rect">
            <a:avLst/>
          </a:prstGeom>
          <a:noFill/>
          <a:ln w="9525">
            <a:noFill/>
            <a:miter lim="800000"/>
            <a:headEnd/>
            <a:tailEnd/>
          </a:ln>
          <a:effectLst/>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u="sng" dirty="0" smtClean="0"/>
              <a:t>DIRECTOR</a:t>
            </a:r>
            <a:r>
              <a:rPr lang="es-EC" dirty="0" smtClean="0"/>
              <a:t>:</a:t>
            </a:r>
            <a:endParaRPr lang="es-EC" dirty="0"/>
          </a:p>
        </p:txBody>
      </p:sp>
      <p:sp>
        <p:nvSpPr>
          <p:cNvPr id="3" name="2 Marcador de contenido"/>
          <p:cNvSpPr>
            <a:spLocks noGrp="1"/>
          </p:cNvSpPr>
          <p:nvPr>
            <p:ph idx="1"/>
          </p:nvPr>
        </p:nvSpPr>
        <p:spPr>
          <a:xfrm>
            <a:off x="457200" y="1935480"/>
            <a:ext cx="8229600" cy="850578"/>
          </a:xfrm>
        </p:spPr>
        <p:txBody>
          <a:bodyPr>
            <a:normAutofit/>
          </a:bodyPr>
          <a:lstStyle/>
          <a:p>
            <a:pPr>
              <a:buNone/>
            </a:pPr>
            <a:r>
              <a:rPr lang="es-EC" dirty="0" smtClean="0"/>
              <a:t>	</a:t>
            </a:r>
            <a:r>
              <a:rPr lang="es-EC" sz="4400" dirty="0" smtClean="0">
                <a:latin typeface="+mj-lt"/>
              </a:rPr>
              <a:t>Ing. Juan Pablo </a:t>
            </a:r>
            <a:r>
              <a:rPr lang="es-EC" sz="4400" dirty="0" err="1" smtClean="0">
                <a:latin typeface="+mj-lt"/>
              </a:rPr>
              <a:t>Alcoser</a:t>
            </a:r>
            <a:endParaRPr lang="es-EC" sz="4400" dirty="0">
              <a:latin typeface="+mj-lt"/>
            </a:endParaRPr>
          </a:p>
          <a:p>
            <a:pPr>
              <a:buNone/>
            </a:pPr>
            <a:endParaRPr lang="es-EC" dirty="0"/>
          </a:p>
        </p:txBody>
      </p:sp>
      <p:sp>
        <p:nvSpPr>
          <p:cNvPr id="4" name="1 Título"/>
          <p:cNvSpPr txBox="1">
            <a:spLocks/>
          </p:cNvSpPr>
          <p:nvPr/>
        </p:nvSpPr>
        <p:spPr>
          <a:xfrm>
            <a:off x="428596" y="3000372"/>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5000" u="sng" dirty="0" smtClean="0">
                <a:solidFill>
                  <a:schemeClr val="tx2"/>
                </a:solidFill>
                <a:latin typeface="+mj-lt"/>
                <a:ea typeface="+mj-ea"/>
                <a:cs typeface="+mj-cs"/>
              </a:rPr>
              <a:t>CO</a:t>
            </a:r>
            <a:r>
              <a:rPr kumimoji="0" lang="es-EC" sz="5000" b="0" i="0" u="sng" strike="noStrike" kern="1200" cap="none" spc="0" normalizeH="0" baseline="0" noProof="0" dirty="0" smtClean="0">
                <a:ln>
                  <a:noFill/>
                </a:ln>
                <a:solidFill>
                  <a:schemeClr val="tx2"/>
                </a:solidFill>
                <a:effectLst/>
                <a:uLnTx/>
                <a:uFillTx/>
                <a:latin typeface="+mj-lt"/>
                <a:ea typeface="+mj-ea"/>
                <a:cs typeface="+mj-cs"/>
              </a:rPr>
              <a:t>DIRECTOR</a:t>
            </a:r>
            <a:r>
              <a:rPr kumimoji="0" lang="es-EC" sz="5000" b="0" i="0" u="none" strike="noStrike" kern="1200" cap="none" spc="0" normalizeH="0" baseline="0" noProof="0" dirty="0" smtClean="0">
                <a:ln>
                  <a:noFill/>
                </a:ln>
                <a:solidFill>
                  <a:schemeClr val="tx2"/>
                </a:solidFill>
                <a:effectLst/>
                <a:uLnTx/>
                <a:uFillTx/>
                <a:latin typeface="+mj-lt"/>
                <a:ea typeface="+mj-ea"/>
                <a:cs typeface="+mj-cs"/>
              </a:rPr>
              <a:t>:</a:t>
            </a:r>
            <a:endParaRPr kumimoji="0" lang="es-EC"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2 Marcador de contenido"/>
          <p:cNvSpPr txBox="1">
            <a:spLocks/>
          </p:cNvSpPr>
          <p:nvPr/>
        </p:nvSpPr>
        <p:spPr>
          <a:xfrm>
            <a:off x="500034" y="4214818"/>
            <a:ext cx="8229600" cy="850578"/>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EC" sz="2600" b="0" i="0" u="none" strike="noStrike" kern="1200" cap="none" spc="0" normalizeH="0" baseline="0" noProof="0" dirty="0" smtClean="0">
                <a:ln>
                  <a:noFill/>
                </a:ln>
                <a:solidFill>
                  <a:schemeClr val="tx1"/>
                </a:solidFill>
                <a:effectLst/>
                <a:uLnTx/>
                <a:uFillTx/>
                <a:latin typeface="+mn-lt"/>
                <a:ea typeface="+mn-ea"/>
                <a:cs typeface="+mn-cs"/>
              </a:rPr>
              <a:t>	</a:t>
            </a:r>
            <a:r>
              <a:rPr kumimoji="0" lang="es-EC" sz="4400" b="0" i="0" u="none" strike="noStrike" kern="1200" cap="none" spc="0" normalizeH="0" baseline="0" noProof="0" dirty="0" smtClean="0">
                <a:ln>
                  <a:noFill/>
                </a:ln>
                <a:solidFill>
                  <a:schemeClr val="tx1"/>
                </a:solidFill>
                <a:effectLst/>
                <a:uLnTx/>
                <a:uFillTx/>
                <a:latin typeface="+mj-lt"/>
                <a:ea typeface="+mn-ea"/>
                <a:cs typeface="+mn-cs"/>
              </a:rPr>
              <a:t>Ing. </a:t>
            </a:r>
            <a:r>
              <a:rPr lang="es-EC" sz="4400" dirty="0" smtClean="0">
                <a:latin typeface="+mj-lt"/>
              </a:rPr>
              <a:t>Fernando Olmedo</a:t>
            </a:r>
            <a:endParaRPr kumimoji="0" lang="es-EC" sz="4400" b="0" i="0" u="none" strike="noStrike" kern="1200" cap="none" spc="0" normalizeH="0" baseline="0" noProof="0" dirty="0" smtClean="0">
              <a:ln>
                <a:noFill/>
              </a:ln>
              <a:solidFill>
                <a:schemeClr val="tx1"/>
              </a:solidFill>
              <a:effectLst/>
              <a:uLnTx/>
              <a:uFillTx/>
              <a:latin typeface="+mj-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500034" y="857232"/>
            <a:ext cx="8072526" cy="1857388"/>
          </a:xfrm>
          <a:prstGeom prst="rect">
            <a:avLst/>
          </a:prstGeom>
        </p:spPr>
        <p:txBody>
          <a:bodyPr vert="horz">
            <a:normAutofit/>
          </a:bodyPr>
          <a:lstStyle/>
          <a:p>
            <a:pPr algn="just"/>
            <a:r>
              <a:rPr lang="es-ES" dirty="0" smtClean="0">
                <a:latin typeface="Arial" pitchFamily="34" charset="0"/>
                <a:cs typeface="Arial" pitchFamily="34" charset="0"/>
              </a:rPr>
              <a:t>	De las gráficas anteriores se determina que el punto crítico se presenta en el punto E, por tanto reemplazando los valores de los momentos de los planos XY y XZ en la </a:t>
            </a:r>
            <a:r>
              <a:rPr lang="es-ES" dirty="0" err="1" smtClean="0">
                <a:latin typeface="Arial" pitchFamily="34" charset="0"/>
                <a:cs typeface="Arial" pitchFamily="34" charset="0"/>
              </a:rPr>
              <a:t>Ec.</a:t>
            </a:r>
            <a:r>
              <a:rPr lang="es-ES" dirty="0" smtClean="0">
                <a:latin typeface="Arial" pitchFamily="34" charset="0"/>
                <a:cs typeface="Arial" pitchFamily="34" charset="0"/>
              </a:rPr>
              <a:t> (3.28), se obtiene el momento total:</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algn="ctr"/>
            <a:r>
              <a:rPr lang="es-EC" dirty="0" smtClean="0">
                <a:latin typeface="Arial" pitchFamily="34" charset="0"/>
                <a:cs typeface="Arial" pitchFamily="34" charset="0"/>
              </a:rPr>
              <a:t>M</a:t>
            </a:r>
            <a:r>
              <a:rPr lang="es-EC" sz="1400" dirty="0" smtClean="0">
                <a:latin typeface="Arial" pitchFamily="34" charset="0"/>
                <a:cs typeface="Arial" pitchFamily="34" charset="0"/>
              </a:rPr>
              <a:t>tot2= </a:t>
            </a:r>
            <a:r>
              <a:rPr lang="es-EC" dirty="0" smtClean="0">
                <a:latin typeface="Arial" pitchFamily="34" charset="0"/>
                <a:cs typeface="Arial" pitchFamily="34" charset="0"/>
              </a:rPr>
              <a:t>60.04 </a:t>
            </a:r>
            <a:r>
              <a:rPr lang="es-EC" dirty="0" err="1" smtClean="0">
                <a:latin typeface="Arial" pitchFamily="34" charset="0"/>
                <a:cs typeface="Arial" pitchFamily="34" charset="0"/>
              </a:rPr>
              <a:t>N.m</a:t>
            </a:r>
            <a:r>
              <a:rPr lang="es-EC" dirty="0" smtClean="0">
                <a:latin typeface="Arial" pitchFamily="34" charset="0"/>
                <a:cs typeface="Arial" pitchFamily="34" charset="0"/>
              </a:rPr>
              <a:t> </a:t>
            </a: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1 Título"/>
          <p:cNvSpPr txBox="1">
            <a:spLocks/>
          </p:cNvSpPr>
          <p:nvPr/>
        </p:nvSpPr>
        <p:spPr>
          <a:xfrm>
            <a:off x="642910" y="242886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dirty="0" smtClean="0">
                <a:solidFill>
                  <a:schemeClr val="tx2"/>
                </a:solidFill>
                <a:latin typeface="+mj-lt"/>
                <a:ea typeface="+mj-ea"/>
                <a:cs typeface="+mj-cs"/>
              </a:rPr>
              <a:t>Diseño</a:t>
            </a:r>
            <a:r>
              <a:rPr kumimoji="0" lang="es-EC" sz="3300" b="1" i="0" strike="noStrike" kern="1200" cap="none" spc="0" normalizeH="0" noProof="0" dirty="0" smtClean="0">
                <a:ln>
                  <a:noFill/>
                </a:ln>
                <a:solidFill>
                  <a:schemeClr val="tx2"/>
                </a:solidFill>
                <a:effectLst/>
                <a:uLnTx/>
                <a:uFillTx/>
                <a:latin typeface="+mj-lt"/>
                <a:ea typeface="+mj-ea"/>
                <a:cs typeface="+mj-cs"/>
              </a:rPr>
              <a:t> </a:t>
            </a:r>
            <a:r>
              <a:rPr lang="es-EC" sz="3300" b="1" dirty="0" smtClean="0">
                <a:solidFill>
                  <a:schemeClr val="tx2"/>
                </a:solidFill>
                <a:latin typeface="+mj-lt"/>
                <a:ea typeface="+mj-ea"/>
                <a:cs typeface="+mj-cs"/>
              </a:rPr>
              <a:t>a fatiga</a:t>
            </a:r>
            <a:r>
              <a:rPr kumimoji="0" lang="es-EC" sz="3300" b="1" i="0" strike="noStrike" kern="1200" cap="none" spc="0" normalizeH="0" noProof="0" dirty="0" smtClean="0">
                <a:ln>
                  <a:noFill/>
                </a:ln>
                <a:solidFill>
                  <a:schemeClr val="tx2"/>
                </a:solidFill>
                <a:effectLst/>
                <a:uLnTx/>
                <a:uFillTx/>
                <a:latin typeface="+mj-lt"/>
                <a:ea typeface="+mj-ea"/>
                <a:cs typeface="+mj-cs"/>
              </a:rPr>
              <a:t> de flecha </a:t>
            </a:r>
            <a:r>
              <a:rPr lang="es-EC" sz="3300" b="1" dirty="0" smtClean="0">
                <a:solidFill>
                  <a:schemeClr val="tx2"/>
                </a:solidFill>
                <a:latin typeface="+mj-lt"/>
                <a:ea typeface="+mj-ea"/>
                <a:cs typeface="+mj-cs"/>
              </a:rPr>
              <a:t>conducida #2</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27650" name="Picture 2"/>
          <p:cNvPicPr>
            <a:picLocks noChangeAspect="1" noChangeArrowheads="1"/>
          </p:cNvPicPr>
          <p:nvPr/>
        </p:nvPicPr>
        <p:blipFill>
          <a:blip r:embed="rId2" cstate="print"/>
          <a:srcRect/>
          <a:stretch>
            <a:fillRect/>
          </a:stretch>
        </p:blipFill>
        <p:spPr bwMode="auto">
          <a:xfrm>
            <a:off x="785786" y="3143248"/>
            <a:ext cx="7643866" cy="1730948"/>
          </a:xfrm>
          <a:prstGeom prst="rect">
            <a:avLst/>
          </a:prstGeom>
          <a:noFill/>
          <a:ln w="9525">
            <a:noFill/>
            <a:miter lim="800000"/>
            <a:headEnd/>
            <a:tailEnd/>
          </a:ln>
          <a:effectLst/>
        </p:spPr>
      </p:pic>
      <p:sp>
        <p:nvSpPr>
          <p:cNvPr id="11" name="Rectangle 4"/>
          <p:cNvSpPr>
            <a:spLocks noChangeArrowheads="1"/>
          </p:cNvSpPr>
          <p:nvPr/>
        </p:nvSpPr>
        <p:spPr bwMode="auto">
          <a:xfrm>
            <a:off x="714348" y="5000636"/>
            <a:ext cx="80010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C" b="1" dirty="0" smtClean="0">
                <a:latin typeface="Arial" pitchFamily="34" charset="0"/>
                <a:cs typeface="Arial" pitchFamily="34" charset="0"/>
              </a:rPr>
              <a:t>Conclusión:</a:t>
            </a:r>
            <a:r>
              <a:rPr lang="es-EC" dirty="0" smtClean="0">
                <a:latin typeface="Arial" pitchFamily="34" charset="0"/>
                <a:cs typeface="Arial" pitchFamily="34" charset="0"/>
              </a:rPr>
              <a:t> </a:t>
            </a:r>
            <a:r>
              <a:rPr lang="es-EC" i="1" dirty="0" smtClean="0">
                <a:latin typeface="Arial" pitchFamily="34" charset="0"/>
                <a:cs typeface="Arial" pitchFamily="34" charset="0"/>
              </a:rPr>
              <a:t>El diámetro mínimo requerido para soportar la fatiga es de 33.61 mm, por tanto se elegirá un eje de 1 ½”=38.1 mm, el cual se obtiene fácilmente en el mercado nacional, de igual manera las chumaceras serán para esta medida</a:t>
            </a:r>
            <a:r>
              <a:rPr lang="es-EC" dirty="0" smtClean="0">
                <a:latin typeface="Arial" pitchFamily="34" charset="0"/>
                <a:cs typeface="Arial" pitchFamily="34" charset="0"/>
              </a:rPr>
              <a:t>.</a:t>
            </a:r>
            <a:endParaRPr lang="es-EC" dirty="0">
              <a:latin typeface="Arial" pitchFamily="34" charset="0"/>
              <a:cs typeface="Arial" pitchFamily="34" charset="0"/>
            </a:endParaRPr>
          </a:p>
        </p:txBody>
      </p:sp>
      <p:sp>
        <p:nvSpPr>
          <p:cNvPr id="27653" name="AutoShape 5"/>
          <p:cNvSpPr>
            <a:spLocks noChangeArrowheads="1"/>
          </p:cNvSpPr>
          <p:nvPr/>
        </p:nvSpPr>
        <p:spPr bwMode="auto">
          <a:xfrm>
            <a:off x="571472" y="4996259"/>
            <a:ext cx="8215370" cy="1143008"/>
          </a:xfrm>
          <a:prstGeom prst="roundRect">
            <a:avLst>
              <a:gd name="adj" fmla="val 16667"/>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s-EC"/>
          </a:p>
        </p:txBody>
      </p:sp>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1 Título"/>
          <p:cNvSpPr txBox="1">
            <a:spLocks/>
          </p:cNvSpPr>
          <p:nvPr/>
        </p:nvSpPr>
        <p:spPr>
          <a:xfrm>
            <a:off x="857224" y="1142984"/>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dirty="0" smtClean="0">
                <a:solidFill>
                  <a:schemeClr val="tx2"/>
                </a:solidFill>
                <a:latin typeface="+mj-lt"/>
                <a:ea typeface="+mj-ea"/>
                <a:cs typeface="+mj-cs"/>
              </a:rPr>
              <a:t>Fuerzas de contacto entre engranes</a:t>
            </a:r>
            <a:endParaRPr kumimoji="0" lang="es-EC" sz="3000" b="1" i="0" strike="noStrike" kern="1200" cap="none" spc="0" normalizeH="0" baseline="0" noProof="0" dirty="0">
              <a:ln>
                <a:noFill/>
              </a:ln>
              <a:solidFill>
                <a:schemeClr val="tx2"/>
              </a:solidFill>
              <a:effectLst/>
              <a:uLnTx/>
              <a:uFillTx/>
              <a:latin typeface="+mj-lt"/>
              <a:ea typeface="+mj-ea"/>
              <a:cs typeface="+mj-cs"/>
            </a:endParaRPr>
          </a:p>
        </p:txBody>
      </p:sp>
      <p:sp>
        <p:nvSpPr>
          <p:cNvPr id="10" name="1 Título"/>
          <p:cNvSpPr txBox="1">
            <a:spLocks/>
          </p:cNvSpPr>
          <p:nvPr/>
        </p:nvSpPr>
        <p:spPr>
          <a:xfrm>
            <a:off x="642910"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3.3.3.5 Diseño de flecha</a:t>
            </a:r>
            <a:r>
              <a:rPr kumimoji="0" lang="es-EC" sz="3300" b="1" i="0" strike="noStrike" kern="1200" cap="none" spc="0" normalizeH="0" noProof="0" dirty="0" smtClean="0">
                <a:ln>
                  <a:noFill/>
                </a:ln>
                <a:solidFill>
                  <a:schemeClr val="tx2"/>
                </a:solidFill>
                <a:effectLst/>
                <a:uLnTx/>
                <a:uFillTx/>
                <a:latin typeface="+mj-lt"/>
                <a:ea typeface="+mj-ea"/>
                <a:cs typeface="+mj-cs"/>
              </a:rPr>
              <a:t> </a:t>
            </a:r>
            <a:r>
              <a:rPr lang="es-EC" sz="3300" b="1" dirty="0" smtClean="0">
                <a:solidFill>
                  <a:schemeClr val="tx2"/>
                </a:solidFill>
                <a:latin typeface="+mj-lt"/>
                <a:ea typeface="+mj-ea"/>
                <a:cs typeface="+mj-cs"/>
              </a:rPr>
              <a:t>conducida #3</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98306" name="Imagen 1"/>
          <p:cNvPicPr>
            <a:picLocks noChangeAspect="1" noChangeArrowheads="1"/>
          </p:cNvPicPr>
          <p:nvPr/>
        </p:nvPicPr>
        <p:blipFill>
          <a:blip r:embed="rId2" cstate="print"/>
          <a:srcRect/>
          <a:stretch>
            <a:fillRect/>
          </a:stretch>
        </p:blipFill>
        <p:spPr bwMode="auto">
          <a:xfrm>
            <a:off x="1000100" y="1857364"/>
            <a:ext cx="3312596" cy="4357718"/>
          </a:xfrm>
          <a:prstGeom prst="rect">
            <a:avLst/>
          </a:prstGeom>
          <a:noFill/>
          <a:ln w="9525">
            <a:noFill/>
            <a:miter lim="800000"/>
            <a:headEnd/>
            <a:tailEnd/>
          </a:ln>
        </p:spPr>
      </p:pic>
      <p:pic>
        <p:nvPicPr>
          <p:cNvPr id="98307" name="Picture 3"/>
          <p:cNvPicPr>
            <a:picLocks noChangeAspect="1" noChangeArrowheads="1"/>
          </p:cNvPicPr>
          <p:nvPr/>
        </p:nvPicPr>
        <p:blipFill>
          <a:blip r:embed="rId3" cstate="print"/>
          <a:srcRect/>
          <a:stretch>
            <a:fillRect/>
          </a:stretch>
        </p:blipFill>
        <p:spPr bwMode="auto">
          <a:xfrm>
            <a:off x="4572000" y="2857496"/>
            <a:ext cx="3671122" cy="2214578"/>
          </a:xfrm>
          <a:prstGeom prst="rect">
            <a:avLst/>
          </a:prstGeom>
          <a:noFill/>
          <a:ln w="9525">
            <a:noFill/>
            <a:miter lim="800000"/>
            <a:headEnd/>
            <a:tailEnd/>
          </a:ln>
        </p:spPr>
      </p:pic>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1 Título"/>
          <p:cNvSpPr txBox="1">
            <a:spLocks/>
          </p:cNvSpPr>
          <p:nvPr/>
        </p:nvSpPr>
        <p:spPr>
          <a:xfrm>
            <a:off x="642910" y="64291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noProof="0" dirty="0" smtClean="0">
                <a:solidFill>
                  <a:schemeClr val="tx2"/>
                </a:solidFill>
                <a:latin typeface="+mj-lt"/>
                <a:ea typeface="+mj-ea"/>
                <a:cs typeface="+mj-cs"/>
              </a:rPr>
              <a:t>Cálculo diámetro primitivo piñón</a:t>
            </a:r>
            <a:endParaRPr kumimoji="0" lang="es-EC" sz="3000" b="1" i="0" strike="noStrike" kern="1200" cap="none" spc="0" normalizeH="0" baseline="0" noProof="0" dirty="0">
              <a:ln>
                <a:noFill/>
              </a:ln>
              <a:solidFill>
                <a:schemeClr val="tx2"/>
              </a:solidFill>
              <a:effectLst/>
              <a:uLnTx/>
              <a:uFillTx/>
              <a:latin typeface="+mj-lt"/>
              <a:ea typeface="+mj-ea"/>
              <a:cs typeface="+mj-cs"/>
            </a:endParaRPr>
          </a:p>
        </p:txBody>
      </p:sp>
      <p:sp>
        <p:nvSpPr>
          <p:cNvPr id="11" name="10 Rectángulo"/>
          <p:cNvSpPr/>
          <p:nvPr/>
        </p:nvSpPr>
        <p:spPr>
          <a:xfrm>
            <a:off x="571472" y="2786058"/>
            <a:ext cx="8572528" cy="1477328"/>
          </a:xfrm>
          <a:prstGeom prst="rect">
            <a:avLst/>
          </a:prstGeom>
        </p:spPr>
        <p:txBody>
          <a:bodyPr wrap="square">
            <a:spAutoFit/>
          </a:bodyPr>
          <a:lstStyle/>
          <a:p>
            <a:r>
              <a:rPr lang="es-ES" dirty="0" smtClean="0">
                <a:latin typeface="Arial" pitchFamily="34" charset="0"/>
                <a:cs typeface="Arial" pitchFamily="34" charset="0"/>
              </a:rPr>
              <a:t>Donde:</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es-EC" dirty="0" err="1" smtClean="0">
                <a:latin typeface="Arial" pitchFamily="34" charset="0"/>
                <a:cs typeface="Arial" pitchFamily="34" charset="0"/>
              </a:rPr>
              <a:t>dp</a:t>
            </a:r>
            <a:r>
              <a:rPr lang="es-EC" baseline="-25000" dirty="0" err="1" smtClean="0">
                <a:latin typeface="Arial" pitchFamily="34" charset="0"/>
                <a:cs typeface="Arial" pitchFamily="34" charset="0"/>
              </a:rPr>
              <a:t>p</a:t>
            </a:r>
            <a:r>
              <a:rPr lang="es-EC" baseline="-25000" dirty="0" smtClean="0">
                <a:latin typeface="Arial" pitchFamily="34" charset="0"/>
                <a:cs typeface="Arial" pitchFamily="34" charset="0"/>
              </a:rPr>
              <a:t>		</a:t>
            </a:r>
            <a:r>
              <a:rPr lang="es-EC" dirty="0" smtClean="0">
                <a:latin typeface="Arial" pitchFamily="34" charset="0"/>
                <a:cs typeface="Arial" pitchFamily="34" charset="0"/>
              </a:rPr>
              <a:t>= diámetro primitivo piñón</a:t>
            </a:r>
          </a:p>
          <a:p>
            <a:r>
              <a:rPr lang="es-EC" dirty="0" smtClean="0">
                <a:latin typeface="Arial" pitchFamily="34" charset="0"/>
                <a:cs typeface="Arial" pitchFamily="34" charset="0"/>
              </a:rPr>
              <a:t>	m		= modulo (13)</a:t>
            </a:r>
          </a:p>
          <a:p>
            <a:r>
              <a:rPr lang="es-EC" dirty="0" smtClean="0">
                <a:latin typeface="Arial" pitchFamily="34" charset="0"/>
                <a:cs typeface="Arial" pitchFamily="34" charset="0"/>
              </a:rPr>
              <a:t>	</a:t>
            </a:r>
            <a:r>
              <a:rPr lang="es-EC" dirty="0" err="1" smtClean="0">
                <a:latin typeface="Arial" pitchFamily="34" charset="0"/>
                <a:cs typeface="Arial" pitchFamily="34" charset="0"/>
              </a:rPr>
              <a:t>Zconductor</a:t>
            </a:r>
            <a:r>
              <a:rPr lang="es-EC" dirty="0" smtClean="0">
                <a:latin typeface="Arial" pitchFamily="34" charset="0"/>
                <a:cs typeface="Arial" pitchFamily="34" charset="0"/>
              </a:rPr>
              <a:t>	= # de dientes piñón (14)</a:t>
            </a:r>
          </a:p>
          <a:p>
            <a:r>
              <a:rPr lang="es-EC" dirty="0" smtClean="0">
                <a:latin typeface="Arial" pitchFamily="34" charset="0"/>
                <a:cs typeface="Arial" pitchFamily="34" charset="0"/>
              </a:rPr>
              <a:t>	</a:t>
            </a:r>
            <a:endParaRPr lang="es-EC" dirty="0">
              <a:latin typeface="Arial" pitchFamily="34" charset="0"/>
              <a:cs typeface="Arial" pitchFamily="34" charset="0"/>
            </a:endParaRPr>
          </a:p>
        </p:txBody>
      </p:sp>
      <p:pic>
        <p:nvPicPr>
          <p:cNvPr id="99330" name="Picture 2"/>
          <p:cNvPicPr>
            <a:picLocks noChangeAspect="1" noChangeArrowheads="1"/>
          </p:cNvPicPr>
          <p:nvPr/>
        </p:nvPicPr>
        <p:blipFill>
          <a:blip r:embed="rId2" cstate="print"/>
          <a:srcRect/>
          <a:stretch>
            <a:fillRect/>
          </a:stretch>
        </p:blipFill>
        <p:spPr bwMode="auto">
          <a:xfrm>
            <a:off x="642910" y="1571612"/>
            <a:ext cx="7715304" cy="428628"/>
          </a:xfrm>
          <a:prstGeom prst="rect">
            <a:avLst/>
          </a:prstGeom>
          <a:noFill/>
          <a:ln w="9525">
            <a:noFill/>
            <a:miter lim="800000"/>
            <a:headEnd/>
            <a:tailEnd/>
          </a:ln>
          <a:effectLst/>
        </p:spPr>
      </p:pic>
      <p:sp>
        <p:nvSpPr>
          <p:cNvPr id="12" name="2 Marcador de contenido"/>
          <p:cNvSpPr txBox="1">
            <a:spLocks/>
          </p:cNvSpPr>
          <p:nvPr/>
        </p:nvSpPr>
        <p:spPr>
          <a:xfrm>
            <a:off x="571472" y="2071678"/>
            <a:ext cx="1643074" cy="428628"/>
          </a:xfrm>
          <a:prstGeom prst="rect">
            <a:avLst/>
          </a:prstGeom>
        </p:spPr>
        <p:txBody>
          <a:bodyPr vert="horz">
            <a:normAutofit fontScale="85000" lnSpcReduction="10000"/>
          </a:bodyPr>
          <a:lstStyle/>
          <a:p>
            <a:pPr marL="274320" indent="-274320" algn="just">
              <a:spcBef>
                <a:spcPct val="20000"/>
              </a:spcBef>
              <a:buClr>
                <a:schemeClr val="accent3"/>
              </a:buClr>
              <a:buSzPct val="95000"/>
            </a:pPr>
            <a:r>
              <a:rPr kumimoji="0" lang="es-EC" sz="2000" b="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lang="es-EC" sz="2000" dirty="0" err="1" smtClean="0">
                <a:latin typeface="Arial" pitchFamily="34" charset="0"/>
                <a:cs typeface="Arial" pitchFamily="34" charset="0"/>
              </a:rPr>
              <a:t>dp</a:t>
            </a:r>
            <a:r>
              <a:rPr lang="es-EC" sz="1200" dirty="0" err="1" smtClean="0">
                <a:latin typeface="Arial" pitchFamily="34" charset="0"/>
                <a:cs typeface="Arial" pitchFamily="34" charset="0"/>
              </a:rPr>
              <a:t>p</a:t>
            </a:r>
            <a:r>
              <a:rPr kumimoji="0" lang="es-EC" sz="2000" b="0" u="none" strike="noStrike" kern="1200" cap="none" spc="0" normalizeH="0" baseline="0" noProof="0" dirty="0" smtClean="0">
                <a:ln>
                  <a:noFill/>
                </a:ln>
                <a:solidFill>
                  <a:schemeClr val="tx1"/>
                </a:solidFill>
                <a:effectLst/>
                <a:uLnTx/>
                <a:uFillTx/>
                <a:latin typeface="Arial" pitchFamily="34" charset="0"/>
                <a:cs typeface="Arial" pitchFamily="34" charset="0"/>
              </a:rPr>
              <a:t>=</a:t>
            </a:r>
            <a:r>
              <a:rPr kumimoji="0" lang="es-EC" sz="2000" b="0" u="none" strike="noStrike" kern="1200" cap="none" spc="0" normalizeH="0" noProof="0" dirty="0" smtClean="0">
                <a:ln>
                  <a:noFill/>
                </a:ln>
                <a:solidFill>
                  <a:schemeClr val="tx1"/>
                </a:solidFill>
                <a:effectLst/>
                <a:uLnTx/>
                <a:uFillTx/>
                <a:latin typeface="Arial" pitchFamily="34" charset="0"/>
                <a:cs typeface="Arial" pitchFamily="34" charset="0"/>
              </a:rPr>
              <a:t> 182 </a:t>
            </a:r>
            <a:r>
              <a:rPr lang="es-EC" sz="2000" dirty="0" smtClean="0">
                <a:latin typeface="Arial" pitchFamily="34" charset="0"/>
                <a:cs typeface="Arial" pitchFamily="34" charset="0"/>
              </a:rPr>
              <a:t>m</a:t>
            </a:r>
            <a:r>
              <a:rPr kumimoji="0" lang="es-EC" sz="2000" b="0" u="none" strike="noStrike" kern="1200" cap="none" spc="0" normalizeH="0" noProof="0" dirty="0" smtClean="0">
                <a:ln>
                  <a:noFill/>
                </a:ln>
                <a:solidFill>
                  <a:schemeClr val="tx1"/>
                </a:solidFill>
                <a:effectLst/>
                <a:uLnTx/>
                <a:uFillTx/>
                <a:latin typeface="Arial" pitchFamily="34" charset="0"/>
                <a:cs typeface="Arial" pitchFamily="34" charset="0"/>
              </a:rPr>
              <a:t>m</a:t>
            </a:r>
            <a:endParaRPr lang="es-EC"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1 Título"/>
          <p:cNvSpPr txBox="1">
            <a:spLocks/>
          </p:cNvSpPr>
          <p:nvPr/>
        </p:nvSpPr>
        <p:spPr>
          <a:xfrm>
            <a:off x="857224" y="64291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dirty="0" smtClean="0">
                <a:solidFill>
                  <a:schemeClr val="tx2"/>
                </a:solidFill>
                <a:latin typeface="+mj-lt"/>
                <a:ea typeface="+mj-ea"/>
                <a:cs typeface="+mj-cs"/>
              </a:rPr>
              <a:t>Fuerza tangencial en piñón</a:t>
            </a:r>
            <a:endParaRPr kumimoji="0" lang="es-EC" sz="3000" b="1" i="0" strike="noStrike" kern="1200" cap="none" spc="0" normalizeH="0" baseline="0" noProof="0" dirty="0">
              <a:ln>
                <a:noFill/>
              </a:ln>
              <a:solidFill>
                <a:schemeClr val="tx2"/>
              </a:solidFill>
              <a:effectLst/>
              <a:uLnTx/>
              <a:uFillTx/>
              <a:latin typeface="+mj-lt"/>
              <a:ea typeface="+mj-ea"/>
              <a:cs typeface="+mj-cs"/>
            </a:endParaRPr>
          </a:p>
        </p:txBody>
      </p:sp>
      <p:pic>
        <p:nvPicPr>
          <p:cNvPr id="100354" name="Picture 2"/>
          <p:cNvPicPr>
            <a:picLocks noChangeAspect="1" noChangeArrowheads="1"/>
          </p:cNvPicPr>
          <p:nvPr/>
        </p:nvPicPr>
        <p:blipFill>
          <a:blip r:embed="rId2" cstate="print"/>
          <a:srcRect/>
          <a:stretch>
            <a:fillRect/>
          </a:stretch>
        </p:blipFill>
        <p:spPr bwMode="auto">
          <a:xfrm>
            <a:off x="785786" y="1285860"/>
            <a:ext cx="7715304" cy="858795"/>
          </a:xfrm>
          <a:prstGeom prst="rect">
            <a:avLst/>
          </a:prstGeom>
          <a:noFill/>
          <a:ln w="9525">
            <a:noFill/>
            <a:miter lim="800000"/>
            <a:headEnd/>
            <a:tailEnd/>
          </a:ln>
          <a:effectLst/>
        </p:spPr>
      </p:pic>
      <p:sp>
        <p:nvSpPr>
          <p:cNvPr id="8" name="2 Marcador de contenido"/>
          <p:cNvSpPr txBox="1">
            <a:spLocks/>
          </p:cNvSpPr>
          <p:nvPr/>
        </p:nvSpPr>
        <p:spPr>
          <a:xfrm>
            <a:off x="785786" y="2143116"/>
            <a:ext cx="1785950" cy="428628"/>
          </a:xfrm>
          <a:prstGeom prst="rect">
            <a:avLst/>
          </a:prstGeom>
        </p:spPr>
        <p:txBody>
          <a:bodyPr vert="horz">
            <a:normAutofit/>
          </a:bodyPr>
          <a:lstStyle/>
          <a:p>
            <a:r>
              <a:rPr lang="es-EC" dirty="0" smtClean="0">
                <a:latin typeface="Arial" pitchFamily="34" charset="0"/>
                <a:cs typeface="Arial" pitchFamily="34" charset="0"/>
              </a:rPr>
              <a:t>Ftp= 1294.26 N</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10 Rectángulo"/>
          <p:cNvSpPr/>
          <p:nvPr/>
        </p:nvSpPr>
        <p:spPr>
          <a:xfrm>
            <a:off x="785786" y="2571744"/>
            <a:ext cx="8572528" cy="1477328"/>
          </a:xfrm>
          <a:prstGeom prst="rect">
            <a:avLst/>
          </a:prstGeom>
        </p:spPr>
        <p:txBody>
          <a:bodyPr wrap="square">
            <a:spAutoFit/>
          </a:bodyPr>
          <a:lstStyle/>
          <a:p>
            <a:r>
              <a:rPr lang="es-EC" dirty="0" smtClean="0">
                <a:latin typeface="Arial" pitchFamily="34" charset="0"/>
                <a:cs typeface="Arial" pitchFamily="34" charset="0"/>
              </a:rPr>
              <a:t>donde :</a:t>
            </a:r>
          </a:p>
          <a:p>
            <a:r>
              <a:rPr lang="es-EC" dirty="0" smtClean="0">
                <a:latin typeface="Arial" pitchFamily="34" charset="0"/>
                <a:cs typeface="Arial" pitchFamily="34" charset="0"/>
              </a:rPr>
              <a:t> 	Ftp= fuerza tangencial piñón</a:t>
            </a:r>
          </a:p>
          <a:p>
            <a:r>
              <a:rPr lang="es-EC" dirty="0" smtClean="0">
                <a:latin typeface="Arial" pitchFamily="34" charset="0"/>
                <a:cs typeface="Arial" pitchFamily="34" charset="0"/>
              </a:rPr>
              <a:t>	T2= torque total</a:t>
            </a:r>
          </a:p>
          <a:p>
            <a:r>
              <a:rPr lang="es-EC" dirty="0" smtClean="0">
                <a:latin typeface="Arial" pitchFamily="34" charset="0"/>
                <a:cs typeface="Arial" pitchFamily="34" charset="0"/>
              </a:rPr>
              <a:t>	</a:t>
            </a:r>
            <a:r>
              <a:rPr lang="es-EC" dirty="0" err="1" smtClean="0">
                <a:latin typeface="Arial" pitchFamily="34" charset="0"/>
                <a:cs typeface="Arial" pitchFamily="34" charset="0"/>
              </a:rPr>
              <a:t>dp</a:t>
            </a:r>
            <a:r>
              <a:rPr lang="es-EC" baseline="-25000" dirty="0" err="1" smtClean="0">
                <a:latin typeface="Arial" pitchFamily="34" charset="0"/>
                <a:cs typeface="Arial" pitchFamily="34" charset="0"/>
              </a:rPr>
              <a:t>p</a:t>
            </a:r>
            <a:r>
              <a:rPr lang="es-EC" dirty="0" smtClean="0">
                <a:latin typeface="Arial" pitchFamily="34" charset="0"/>
                <a:cs typeface="Arial" pitchFamily="34" charset="0"/>
              </a:rPr>
              <a:t>= diámetro primitivo piñón</a:t>
            </a:r>
          </a:p>
          <a:p>
            <a:r>
              <a:rPr lang="es-EC" dirty="0" smtClean="0">
                <a:latin typeface="Arial" pitchFamily="34" charset="0"/>
                <a:cs typeface="Arial" pitchFamily="34" charset="0"/>
              </a:rPr>
              <a:t>	</a:t>
            </a:r>
            <a:endParaRPr lang="es-EC" dirty="0">
              <a:latin typeface="Arial" pitchFamily="34" charset="0"/>
              <a:cs typeface="Arial" pitchFamily="34" charset="0"/>
            </a:endParaRPr>
          </a:p>
        </p:txBody>
      </p:sp>
      <p:sp>
        <p:nvSpPr>
          <p:cNvPr id="12" name="1 Título"/>
          <p:cNvSpPr txBox="1">
            <a:spLocks/>
          </p:cNvSpPr>
          <p:nvPr/>
        </p:nvSpPr>
        <p:spPr>
          <a:xfrm>
            <a:off x="857224" y="385762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dirty="0" smtClean="0">
                <a:solidFill>
                  <a:schemeClr val="tx2"/>
                </a:solidFill>
                <a:latin typeface="+mj-lt"/>
                <a:ea typeface="+mj-ea"/>
                <a:cs typeface="+mj-cs"/>
              </a:rPr>
              <a:t>Fuerza radial en piñón</a:t>
            </a:r>
            <a:endParaRPr kumimoji="0" lang="es-EC" sz="3000" b="1" i="0" strike="noStrike" kern="1200" cap="none" spc="0" normalizeH="0" baseline="0" noProof="0" dirty="0">
              <a:ln>
                <a:noFill/>
              </a:ln>
              <a:solidFill>
                <a:schemeClr val="tx2"/>
              </a:solidFill>
              <a:effectLst/>
              <a:uLnTx/>
              <a:uFillTx/>
              <a:latin typeface="+mj-lt"/>
              <a:ea typeface="+mj-ea"/>
              <a:cs typeface="+mj-cs"/>
            </a:endParaRPr>
          </a:p>
        </p:txBody>
      </p:sp>
      <p:pic>
        <p:nvPicPr>
          <p:cNvPr id="100355" name="Picture 3"/>
          <p:cNvPicPr>
            <a:picLocks noChangeAspect="1" noChangeArrowheads="1"/>
          </p:cNvPicPr>
          <p:nvPr/>
        </p:nvPicPr>
        <p:blipFill>
          <a:blip r:embed="rId3" cstate="print"/>
          <a:srcRect/>
          <a:stretch>
            <a:fillRect/>
          </a:stretch>
        </p:blipFill>
        <p:spPr bwMode="auto">
          <a:xfrm>
            <a:off x="857224" y="4714883"/>
            <a:ext cx="7715304" cy="434863"/>
          </a:xfrm>
          <a:prstGeom prst="rect">
            <a:avLst/>
          </a:prstGeom>
          <a:noFill/>
          <a:ln w="9525">
            <a:noFill/>
            <a:miter lim="800000"/>
            <a:headEnd/>
            <a:tailEnd/>
          </a:ln>
          <a:effectLst/>
        </p:spPr>
      </p:pic>
      <p:sp>
        <p:nvSpPr>
          <p:cNvPr id="13" name="2 Marcador de contenido"/>
          <p:cNvSpPr txBox="1">
            <a:spLocks/>
          </p:cNvSpPr>
          <p:nvPr/>
        </p:nvSpPr>
        <p:spPr>
          <a:xfrm>
            <a:off x="857224" y="5143512"/>
            <a:ext cx="1785950" cy="428628"/>
          </a:xfrm>
          <a:prstGeom prst="rect">
            <a:avLst/>
          </a:prstGeom>
        </p:spPr>
        <p:txBody>
          <a:bodyPr vert="horz">
            <a:normAutofit/>
          </a:bodyPr>
          <a:lstStyle/>
          <a:p>
            <a:r>
              <a:rPr lang="es-EC" dirty="0" err="1" smtClean="0">
                <a:latin typeface="Arial" pitchFamily="34" charset="0"/>
                <a:cs typeface="Arial" pitchFamily="34" charset="0"/>
              </a:rPr>
              <a:t>Frp</a:t>
            </a:r>
            <a:r>
              <a:rPr lang="es-EC" dirty="0" smtClean="0">
                <a:latin typeface="Arial" pitchFamily="34" charset="0"/>
                <a:cs typeface="Arial" pitchFamily="34" charset="0"/>
              </a:rPr>
              <a:t>= 471.07 N</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Imagen 1"/>
          <p:cNvPicPr>
            <a:picLocks noChangeAspect="1" noChangeArrowheads="1"/>
          </p:cNvPicPr>
          <p:nvPr/>
        </p:nvPicPr>
        <p:blipFill>
          <a:blip r:embed="rId4" cstate="print"/>
          <a:srcRect/>
          <a:stretch>
            <a:fillRect/>
          </a:stretch>
        </p:blipFill>
        <p:spPr bwMode="auto">
          <a:xfrm>
            <a:off x="5214942" y="1928802"/>
            <a:ext cx="3312596" cy="4357718"/>
          </a:xfrm>
          <a:prstGeom prst="rect">
            <a:avLst/>
          </a:prstGeom>
          <a:noFill/>
          <a:ln w="9525">
            <a:noFill/>
            <a:miter lim="800000"/>
            <a:headEnd/>
            <a:tailEnd/>
          </a:ln>
        </p:spPr>
      </p:pic>
      <p:sp>
        <p:nvSpPr>
          <p:cNvPr id="15" name="14 Rectángulo"/>
          <p:cNvSpPr/>
          <p:nvPr/>
        </p:nvSpPr>
        <p:spPr>
          <a:xfrm>
            <a:off x="857224" y="5572140"/>
            <a:ext cx="8572528" cy="923330"/>
          </a:xfrm>
          <a:prstGeom prst="rect">
            <a:avLst/>
          </a:prstGeom>
        </p:spPr>
        <p:txBody>
          <a:bodyPr wrap="square">
            <a:spAutoFit/>
          </a:bodyPr>
          <a:lstStyle/>
          <a:p>
            <a:r>
              <a:rPr lang="es-EC" dirty="0" smtClean="0">
                <a:latin typeface="Arial" pitchFamily="34" charset="0"/>
                <a:cs typeface="Arial" pitchFamily="34" charset="0"/>
              </a:rPr>
              <a:t>donde :</a:t>
            </a:r>
          </a:p>
          <a:p>
            <a:r>
              <a:rPr lang="es-EC" dirty="0" smtClean="0">
                <a:latin typeface="Arial" pitchFamily="34" charset="0"/>
                <a:cs typeface="Arial" pitchFamily="34" charset="0"/>
              </a:rPr>
              <a:t> 	 ϕ= ángulo de presión</a:t>
            </a:r>
          </a:p>
          <a:p>
            <a:r>
              <a:rPr lang="es-EC" dirty="0" smtClean="0">
                <a:latin typeface="Arial" pitchFamily="34" charset="0"/>
                <a:cs typeface="Arial" pitchFamily="34" charset="0"/>
              </a:rPr>
              <a:t>		</a:t>
            </a:r>
            <a:endParaRPr lang="es-EC" dirty="0">
              <a:latin typeface="Arial" pitchFamily="34" charset="0"/>
              <a:cs typeface="Arial" pitchFamily="34" charset="0"/>
            </a:endParaRPr>
          </a:p>
        </p:txBody>
      </p:sp>
      <p:sp>
        <p:nvSpPr>
          <p:cNvPr id="1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1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p:cNvSpPr txBox="1">
            <a:spLocks/>
          </p:cNvSpPr>
          <p:nvPr/>
        </p:nvSpPr>
        <p:spPr>
          <a:xfrm>
            <a:off x="642910" y="642918"/>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Reacciones en la flecha </a:t>
            </a:r>
            <a:r>
              <a:rPr lang="es-EC" sz="3300" b="1" dirty="0" smtClean="0">
                <a:solidFill>
                  <a:schemeClr val="tx2"/>
                </a:solidFill>
                <a:latin typeface="+mj-lt"/>
                <a:ea typeface="+mj-ea"/>
                <a:cs typeface="+mj-cs"/>
              </a:rPr>
              <a:t>conducida #3</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101378" name="Picture 2"/>
          <p:cNvPicPr>
            <a:picLocks noChangeAspect="1" noChangeArrowheads="1"/>
          </p:cNvPicPr>
          <p:nvPr/>
        </p:nvPicPr>
        <p:blipFill>
          <a:blip r:embed="rId2" cstate="print"/>
          <a:srcRect/>
          <a:stretch>
            <a:fillRect/>
          </a:stretch>
        </p:blipFill>
        <p:spPr bwMode="auto">
          <a:xfrm>
            <a:off x="571472" y="1428735"/>
            <a:ext cx="6929486" cy="4877199"/>
          </a:xfrm>
          <a:prstGeom prst="rect">
            <a:avLst/>
          </a:prstGeom>
          <a:noFill/>
          <a:ln w="9525">
            <a:noFill/>
            <a:miter lim="800000"/>
            <a:headEnd/>
            <a:tailEnd/>
          </a:ln>
          <a:effectLst/>
        </p:spPr>
      </p:pic>
      <p:pic>
        <p:nvPicPr>
          <p:cNvPr id="101379" name="Imagen 2"/>
          <p:cNvPicPr>
            <a:picLocks noChangeAspect="1" noChangeArrowheads="1"/>
          </p:cNvPicPr>
          <p:nvPr/>
        </p:nvPicPr>
        <p:blipFill>
          <a:blip r:embed="rId3" cstate="print"/>
          <a:srcRect/>
          <a:stretch>
            <a:fillRect/>
          </a:stretch>
        </p:blipFill>
        <p:spPr bwMode="auto">
          <a:xfrm>
            <a:off x="6215074" y="3511946"/>
            <a:ext cx="2357454" cy="2693196"/>
          </a:xfrm>
          <a:prstGeom prst="rect">
            <a:avLst/>
          </a:prstGeom>
          <a:noFill/>
          <a:ln w="9525">
            <a:noFill/>
            <a:miter lim="800000"/>
            <a:headEnd/>
            <a:tailEnd/>
          </a:ln>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878" y="1428736"/>
            <a:ext cx="2928990" cy="571504"/>
          </a:xfrm>
          <a:prstGeom prst="rect">
            <a:avLst/>
          </a:prstGeom>
        </p:spPr>
        <p:txBody>
          <a:bodyPr vert="horz">
            <a:normAutofit/>
          </a:bodyPr>
          <a:lstStyle/>
          <a:p>
            <a:r>
              <a:rPr lang="es-EC" sz="1900" b="1" dirty="0" smtClean="0">
                <a:latin typeface="Arial" pitchFamily="34" charset="0"/>
                <a:cs typeface="Arial" pitchFamily="34" charset="0"/>
              </a:rPr>
              <a:t>Diagramas plano XY </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64291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Diagramas fuerza cortante</a:t>
            </a:r>
            <a:r>
              <a:rPr kumimoji="0" lang="es-EC" sz="3300" b="1" i="0" strike="noStrike" kern="1200" cap="none" spc="0" normalizeH="0" noProof="0" dirty="0" smtClean="0">
                <a:ln>
                  <a:noFill/>
                </a:ln>
                <a:solidFill>
                  <a:schemeClr val="tx2"/>
                </a:solidFill>
                <a:effectLst/>
                <a:uLnTx/>
                <a:uFillTx/>
                <a:latin typeface="+mj-lt"/>
                <a:ea typeface="+mj-ea"/>
                <a:cs typeface="+mj-cs"/>
              </a:rPr>
              <a:t> y</a:t>
            </a:r>
            <a:r>
              <a:rPr kumimoji="0" lang="es-EC" sz="3300" b="1" i="0" strike="noStrike" kern="1200" cap="none" spc="0" normalizeH="0" baseline="0" noProof="0" dirty="0" smtClean="0">
                <a:ln>
                  <a:noFill/>
                </a:ln>
                <a:solidFill>
                  <a:schemeClr val="tx2"/>
                </a:solidFill>
                <a:effectLst/>
                <a:uLnTx/>
                <a:uFillTx/>
                <a:latin typeface="+mj-lt"/>
                <a:ea typeface="+mj-ea"/>
                <a:cs typeface="+mj-cs"/>
              </a:rPr>
              <a:t> momento</a:t>
            </a:r>
            <a:r>
              <a:rPr kumimoji="0" lang="es-EC" sz="3300" b="1" i="0" strike="noStrike" kern="1200" cap="none" spc="0" normalizeH="0" noProof="0" dirty="0" smtClean="0">
                <a:ln>
                  <a:noFill/>
                </a:ln>
                <a:solidFill>
                  <a:schemeClr val="tx2"/>
                </a:solidFill>
                <a:effectLst/>
                <a:uLnTx/>
                <a:uFillTx/>
                <a:latin typeface="+mj-lt"/>
                <a:ea typeface="+mj-ea"/>
                <a:cs typeface="+mj-cs"/>
              </a:rPr>
              <a:t> flector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102402" name="Imagen 3"/>
          <p:cNvPicPr>
            <a:picLocks noChangeAspect="1" noChangeArrowheads="1"/>
          </p:cNvPicPr>
          <p:nvPr/>
        </p:nvPicPr>
        <p:blipFill>
          <a:blip r:embed="rId2" cstate="print"/>
          <a:srcRect/>
          <a:stretch>
            <a:fillRect/>
          </a:stretch>
        </p:blipFill>
        <p:spPr bwMode="auto">
          <a:xfrm>
            <a:off x="2071670" y="1714488"/>
            <a:ext cx="4721698" cy="2500330"/>
          </a:xfrm>
          <a:prstGeom prst="rect">
            <a:avLst/>
          </a:prstGeom>
          <a:noFill/>
          <a:ln w="9525">
            <a:noFill/>
            <a:miter lim="800000"/>
            <a:headEnd/>
            <a:tailEnd/>
          </a:ln>
        </p:spPr>
      </p:pic>
      <p:pic>
        <p:nvPicPr>
          <p:cNvPr id="102403" name="Imagen 4"/>
          <p:cNvPicPr>
            <a:picLocks noChangeAspect="1" noChangeArrowheads="1"/>
          </p:cNvPicPr>
          <p:nvPr/>
        </p:nvPicPr>
        <p:blipFill>
          <a:blip r:embed="rId3" cstate="print"/>
          <a:srcRect/>
          <a:stretch>
            <a:fillRect/>
          </a:stretch>
        </p:blipFill>
        <p:spPr bwMode="auto">
          <a:xfrm>
            <a:off x="2214546" y="4000504"/>
            <a:ext cx="4806803" cy="2286016"/>
          </a:xfrm>
          <a:prstGeom prst="rect">
            <a:avLst/>
          </a:prstGeom>
          <a:noFill/>
          <a:ln w="9525">
            <a:noFill/>
            <a:miter lim="800000"/>
            <a:headEnd/>
            <a:tailEnd/>
          </a:ln>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642910" y="1214422"/>
            <a:ext cx="2928990" cy="571504"/>
          </a:xfrm>
          <a:prstGeom prst="rect">
            <a:avLst/>
          </a:prstGeom>
        </p:spPr>
        <p:txBody>
          <a:bodyPr vert="horz">
            <a:normAutofit/>
          </a:bodyPr>
          <a:lstStyle/>
          <a:p>
            <a:r>
              <a:rPr lang="es-EC" sz="1900" b="1" dirty="0" smtClean="0">
                <a:latin typeface="Arial" pitchFamily="34" charset="0"/>
                <a:cs typeface="Arial" pitchFamily="34" charset="0"/>
              </a:rPr>
              <a:t>Diagramas plano XZ </a:t>
            </a: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Título"/>
          <p:cNvSpPr txBox="1">
            <a:spLocks/>
          </p:cNvSpPr>
          <p:nvPr/>
        </p:nvSpPr>
        <p:spPr>
          <a:xfrm>
            <a:off x="642910" y="571480"/>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Diagramas fuerza cortante</a:t>
            </a:r>
            <a:r>
              <a:rPr kumimoji="0" lang="es-EC" sz="3300" b="1" i="0" strike="noStrike" kern="1200" cap="none" spc="0" normalizeH="0" noProof="0" dirty="0" smtClean="0">
                <a:ln>
                  <a:noFill/>
                </a:ln>
                <a:solidFill>
                  <a:schemeClr val="tx2"/>
                </a:solidFill>
                <a:effectLst/>
                <a:uLnTx/>
                <a:uFillTx/>
                <a:latin typeface="+mj-lt"/>
                <a:ea typeface="+mj-ea"/>
                <a:cs typeface="+mj-cs"/>
              </a:rPr>
              <a:t> y</a:t>
            </a:r>
            <a:r>
              <a:rPr kumimoji="0" lang="es-EC" sz="3300" b="1" i="0" strike="noStrike" kern="1200" cap="none" spc="0" normalizeH="0" baseline="0" noProof="0" dirty="0" smtClean="0">
                <a:ln>
                  <a:noFill/>
                </a:ln>
                <a:solidFill>
                  <a:schemeClr val="tx2"/>
                </a:solidFill>
                <a:effectLst/>
                <a:uLnTx/>
                <a:uFillTx/>
                <a:latin typeface="+mj-lt"/>
                <a:ea typeface="+mj-ea"/>
                <a:cs typeface="+mj-cs"/>
              </a:rPr>
              <a:t> momento</a:t>
            </a:r>
            <a:r>
              <a:rPr kumimoji="0" lang="es-EC" sz="3300" b="1" i="0" strike="noStrike" kern="1200" cap="none" spc="0" normalizeH="0" noProof="0" dirty="0" smtClean="0">
                <a:ln>
                  <a:noFill/>
                </a:ln>
                <a:solidFill>
                  <a:schemeClr val="tx2"/>
                </a:solidFill>
                <a:effectLst/>
                <a:uLnTx/>
                <a:uFillTx/>
                <a:latin typeface="+mj-lt"/>
                <a:ea typeface="+mj-ea"/>
                <a:cs typeface="+mj-cs"/>
              </a:rPr>
              <a:t> flector</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103426" name="Imagen 3"/>
          <p:cNvPicPr>
            <a:picLocks noChangeAspect="1" noChangeArrowheads="1"/>
          </p:cNvPicPr>
          <p:nvPr/>
        </p:nvPicPr>
        <p:blipFill>
          <a:blip r:embed="rId2" cstate="print"/>
          <a:srcRect/>
          <a:stretch>
            <a:fillRect/>
          </a:stretch>
        </p:blipFill>
        <p:spPr bwMode="auto">
          <a:xfrm>
            <a:off x="2000232" y="1643050"/>
            <a:ext cx="4500594" cy="2620739"/>
          </a:xfrm>
          <a:prstGeom prst="rect">
            <a:avLst/>
          </a:prstGeom>
          <a:noFill/>
          <a:ln w="9525">
            <a:noFill/>
            <a:miter lim="800000"/>
            <a:headEnd/>
            <a:tailEnd/>
          </a:ln>
        </p:spPr>
      </p:pic>
      <p:pic>
        <p:nvPicPr>
          <p:cNvPr id="103427" name="Imagen 4"/>
          <p:cNvPicPr>
            <a:picLocks noChangeAspect="1" noChangeArrowheads="1"/>
          </p:cNvPicPr>
          <p:nvPr/>
        </p:nvPicPr>
        <p:blipFill>
          <a:blip r:embed="rId3" cstate="print"/>
          <a:srcRect/>
          <a:stretch>
            <a:fillRect/>
          </a:stretch>
        </p:blipFill>
        <p:spPr bwMode="auto">
          <a:xfrm>
            <a:off x="2000232" y="4214818"/>
            <a:ext cx="4429156" cy="2146593"/>
          </a:xfrm>
          <a:prstGeom prst="rect">
            <a:avLst/>
          </a:prstGeom>
          <a:noFill/>
          <a:ln w="9525">
            <a:noFill/>
            <a:miter lim="800000"/>
            <a:headEnd/>
            <a:tailEnd/>
          </a:ln>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txBox="1">
            <a:spLocks/>
          </p:cNvSpPr>
          <p:nvPr/>
        </p:nvSpPr>
        <p:spPr>
          <a:xfrm>
            <a:off x="500034" y="857232"/>
            <a:ext cx="8072526" cy="1857388"/>
          </a:xfrm>
          <a:prstGeom prst="rect">
            <a:avLst/>
          </a:prstGeom>
        </p:spPr>
        <p:txBody>
          <a:bodyPr vert="horz">
            <a:normAutofit lnSpcReduction="10000"/>
          </a:bodyPr>
          <a:lstStyle/>
          <a:p>
            <a:pPr algn="just"/>
            <a:r>
              <a:rPr lang="es-ES" dirty="0" smtClean="0">
                <a:latin typeface="Arial" pitchFamily="34" charset="0"/>
                <a:cs typeface="Arial" pitchFamily="34" charset="0"/>
              </a:rPr>
              <a:t>	Según se observa, el punto crítico se presenta en el punto H, por tanto reemplazando los valores de los momentos de los planos XY y XZ en la </a:t>
            </a:r>
            <a:r>
              <a:rPr lang="es-ES" dirty="0" err="1" smtClean="0">
                <a:latin typeface="Arial" pitchFamily="34" charset="0"/>
                <a:cs typeface="Arial" pitchFamily="34" charset="0"/>
              </a:rPr>
              <a:t>Ec.</a:t>
            </a:r>
            <a:r>
              <a:rPr lang="es-ES" dirty="0" smtClean="0">
                <a:latin typeface="Arial" pitchFamily="34" charset="0"/>
                <a:cs typeface="Arial" pitchFamily="34" charset="0"/>
              </a:rPr>
              <a:t> (3.28), se obtiene el momento total:</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algn="ctr"/>
            <a:r>
              <a:rPr lang="es-EC" dirty="0" smtClean="0">
                <a:latin typeface="Arial" pitchFamily="34" charset="0"/>
                <a:cs typeface="Arial" pitchFamily="34" charset="0"/>
              </a:rPr>
              <a:t>M</a:t>
            </a:r>
            <a:r>
              <a:rPr lang="es-EC" sz="1400" dirty="0" smtClean="0">
                <a:latin typeface="Arial" pitchFamily="34" charset="0"/>
                <a:cs typeface="Arial" pitchFamily="34" charset="0"/>
              </a:rPr>
              <a:t>tot3= </a:t>
            </a:r>
            <a:r>
              <a:rPr lang="es-EC" dirty="0" smtClean="0">
                <a:latin typeface="Arial" pitchFamily="34" charset="0"/>
                <a:cs typeface="Arial" pitchFamily="34" charset="0"/>
              </a:rPr>
              <a:t>91.24 </a:t>
            </a:r>
            <a:r>
              <a:rPr lang="es-EC" dirty="0" err="1" smtClean="0">
                <a:latin typeface="Arial" pitchFamily="34" charset="0"/>
                <a:cs typeface="Arial" pitchFamily="34" charset="0"/>
              </a:rPr>
              <a:t>N.m</a:t>
            </a:r>
            <a:r>
              <a:rPr lang="es-EC" dirty="0" smtClean="0">
                <a:latin typeface="Arial" pitchFamily="34" charset="0"/>
                <a:cs typeface="Arial" pitchFamily="34" charset="0"/>
              </a:rPr>
              <a:t> </a:t>
            </a: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1 Título"/>
          <p:cNvSpPr txBox="1">
            <a:spLocks/>
          </p:cNvSpPr>
          <p:nvPr/>
        </p:nvSpPr>
        <p:spPr>
          <a:xfrm>
            <a:off x="642910" y="2428868"/>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dirty="0" smtClean="0">
                <a:solidFill>
                  <a:schemeClr val="tx2"/>
                </a:solidFill>
                <a:latin typeface="+mj-lt"/>
                <a:ea typeface="+mj-ea"/>
                <a:cs typeface="+mj-cs"/>
              </a:rPr>
              <a:t>Diseño</a:t>
            </a:r>
            <a:r>
              <a:rPr kumimoji="0" lang="es-EC" sz="3300" b="1" i="0" strike="noStrike" kern="1200" cap="none" spc="0" normalizeH="0" noProof="0" dirty="0" smtClean="0">
                <a:ln>
                  <a:noFill/>
                </a:ln>
                <a:solidFill>
                  <a:schemeClr val="tx2"/>
                </a:solidFill>
                <a:effectLst/>
                <a:uLnTx/>
                <a:uFillTx/>
                <a:latin typeface="+mj-lt"/>
                <a:ea typeface="+mj-ea"/>
                <a:cs typeface="+mj-cs"/>
              </a:rPr>
              <a:t> </a:t>
            </a:r>
            <a:r>
              <a:rPr lang="es-EC" sz="3300" b="1" dirty="0" smtClean="0">
                <a:solidFill>
                  <a:schemeClr val="tx2"/>
                </a:solidFill>
                <a:latin typeface="+mj-lt"/>
                <a:ea typeface="+mj-ea"/>
                <a:cs typeface="+mj-cs"/>
              </a:rPr>
              <a:t>a fatiga</a:t>
            </a:r>
            <a:r>
              <a:rPr kumimoji="0" lang="es-EC" sz="3300" b="1" i="0" strike="noStrike" kern="1200" cap="none" spc="0" normalizeH="0" noProof="0" dirty="0" smtClean="0">
                <a:ln>
                  <a:noFill/>
                </a:ln>
                <a:solidFill>
                  <a:schemeClr val="tx2"/>
                </a:solidFill>
                <a:effectLst/>
                <a:uLnTx/>
                <a:uFillTx/>
                <a:latin typeface="+mj-lt"/>
                <a:ea typeface="+mj-ea"/>
                <a:cs typeface="+mj-cs"/>
              </a:rPr>
              <a:t> de flecha </a:t>
            </a:r>
            <a:r>
              <a:rPr lang="es-EC" sz="3300" b="1" dirty="0" smtClean="0">
                <a:solidFill>
                  <a:schemeClr val="tx2"/>
                </a:solidFill>
                <a:latin typeface="+mj-lt"/>
                <a:ea typeface="+mj-ea"/>
                <a:cs typeface="+mj-cs"/>
              </a:rPr>
              <a:t>conducida #3</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11" name="Rectangle 4"/>
          <p:cNvSpPr>
            <a:spLocks noChangeArrowheads="1"/>
          </p:cNvSpPr>
          <p:nvPr/>
        </p:nvSpPr>
        <p:spPr bwMode="auto">
          <a:xfrm>
            <a:off x="714348" y="5143513"/>
            <a:ext cx="800105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C" b="1" dirty="0" smtClean="0">
                <a:latin typeface="Arial" pitchFamily="34" charset="0"/>
                <a:cs typeface="Arial" pitchFamily="34" charset="0"/>
              </a:rPr>
              <a:t>Conclusión:</a:t>
            </a:r>
            <a:r>
              <a:rPr lang="es-EC" dirty="0" smtClean="0">
                <a:latin typeface="Arial" pitchFamily="34" charset="0"/>
                <a:cs typeface="Arial" pitchFamily="34" charset="0"/>
              </a:rPr>
              <a:t> </a:t>
            </a:r>
            <a:r>
              <a:rPr lang="es-EC" i="1" dirty="0" smtClean="0">
                <a:latin typeface="Arial" pitchFamily="34" charset="0"/>
                <a:cs typeface="Arial" pitchFamily="34" charset="0"/>
              </a:rPr>
              <a:t>El diámetro de la flecha elegida será de 1 ½”=38.1 mm, ya que se obtiene fácilmente en el mercado nacional, las chumaceras a ocupar serán igual para eje de 1 ½”</a:t>
            </a:r>
            <a:endParaRPr lang="es-EC" dirty="0">
              <a:latin typeface="Arial" pitchFamily="34" charset="0"/>
              <a:cs typeface="Arial" pitchFamily="34" charset="0"/>
            </a:endParaRPr>
          </a:p>
        </p:txBody>
      </p:sp>
      <p:sp>
        <p:nvSpPr>
          <p:cNvPr id="27653" name="AutoShape 5"/>
          <p:cNvSpPr>
            <a:spLocks noChangeArrowheads="1"/>
          </p:cNvSpPr>
          <p:nvPr/>
        </p:nvSpPr>
        <p:spPr bwMode="auto">
          <a:xfrm>
            <a:off x="571472" y="5000636"/>
            <a:ext cx="8215370" cy="1143008"/>
          </a:xfrm>
          <a:prstGeom prst="roundRect">
            <a:avLst>
              <a:gd name="adj" fmla="val 16667"/>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s-EC"/>
          </a:p>
        </p:txBody>
      </p:sp>
      <p:pic>
        <p:nvPicPr>
          <p:cNvPr id="104450" name="Picture 2"/>
          <p:cNvPicPr>
            <a:picLocks noChangeAspect="1" noChangeArrowheads="1"/>
          </p:cNvPicPr>
          <p:nvPr/>
        </p:nvPicPr>
        <p:blipFill>
          <a:blip r:embed="rId2" cstate="print"/>
          <a:srcRect/>
          <a:stretch>
            <a:fillRect/>
          </a:stretch>
        </p:blipFill>
        <p:spPr bwMode="auto">
          <a:xfrm>
            <a:off x="642909" y="3214686"/>
            <a:ext cx="7705189" cy="1571636"/>
          </a:xfrm>
          <a:prstGeom prst="rect">
            <a:avLst/>
          </a:prstGeom>
          <a:noFill/>
          <a:ln w="9525">
            <a:noFill/>
            <a:miter lim="800000"/>
            <a:headEnd/>
            <a:tailEnd/>
          </a:ln>
          <a:effectLst/>
        </p:spPr>
      </p:pic>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10 Rectángulo"/>
          <p:cNvSpPr/>
          <p:nvPr/>
        </p:nvSpPr>
        <p:spPr>
          <a:xfrm>
            <a:off x="571472" y="1357298"/>
            <a:ext cx="8286808" cy="1754326"/>
          </a:xfrm>
          <a:prstGeom prst="rect">
            <a:avLst/>
          </a:prstGeom>
        </p:spPr>
        <p:txBody>
          <a:bodyPr wrap="square">
            <a:spAutoFit/>
          </a:bodyPr>
          <a:lstStyle/>
          <a:p>
            <a:pPr algn="just"/>
            <a:r>
              <a:rPr lang="es-EC" dirty="0" smtClean="0">
                <a:latin typeface="Arial" pitchFamily="34" charset="0"/>
                <a:cs typeface="Arial" pitchFamily="34" charset="0"/>
              </a:rPr>
              <a:t>	</a:t>
            </a:r>
            <a:r>
              <a:rPr lang="x-none" smtClean="0">
                <a:latin typeface="Arial" pitchFamily="34" charset="0"/>
                <a:cs typeface="Arial" pitchFamily="34" charset="0"/>
              </a:rPr>
              <a:t>Para estimar el esfuerzo flexionante presente en </a:t>
            </a:r>
            <a:r>
              <a:rPr lang="es-EC" dirty="0" smtClean="0">
                <a:latin typeface="Arial" pitchFamily="34" charset="0"/>
                <a:cs typeface="Arial" pitchFamily="34" charset="0"/>
              </a:rPr>
              <a:t>los </a:t>
            </a:r>
            <a:r>
              <a:rPr lang="x-none" smtClean="0">
                <a:latin typeface="Arial" pitchFamily="34" charset="0"/>
                <a:cs typeface="Arial" pitchFamily="34" charset="0"/>
              </a:rPr>
              <a:t>dientes de engranajes, se utiliza la </a:t>
            </a:r>
            <a:r>
              <a:rPr lang="x-none" b="1" smtClean="0">
                <a:latin typeface="Arial" pitchFamily="34" charset="0"/>
                <a:cs typeface="Arial" pitchFamily="34" charset="0"/>
              </a:rPr>
              <a:t>ecuación de Lewis</a:t>
            </a:r>
            <a:r>
              <a:rPr lang="x-none" smtClean="0">
                <a:latin typeface="Arial" pitchFamily="34" charset="0"/>
                <a:cs typeface="Arial" pitchFamily="34" charset="0"/>
              </a:rPr>
              <a:t>, esta ecuación permite determinar la falla por flexión cuando el esfuerzo significativo en el diente es igual o excede la resistencia a la fluencia o el límite de resistencia a la fatiga por fl</a:t>
            </a:r>
            <a:r>
              <a:rPr lang="es-EC" dirty="0" smtClean="0">
                <a:latin typeface="Arial" pitchFamily="34" charset="0"/>
                <a:cs typeface="Arial" pitchFamily="34" charset="0"/>
              </a:rPr>
              <a:t>e</a:t>
            </a:r>
            <a:r>
              <a:rPr lang="x-none" smtClean="0">
                <a:latin typeface="Arial" pitchFamily="34" charset="0"/>
                <a:cs typeface="Arial" pitchFamily="34" charset="0"/>
              </a:rPr>
              <a:t>xión. El análisis de falla por Lewis se detalla a continuación:</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endParaRPr lang="es-EC" dirty="0">
              <a:latin typeface="Arial" pitchFamily="34" charset="0"/>
              <a:cs typeface="Arial" pitchFamily="34" charset="0"/>
            </a:endParaRPr>
          </a:p>
        </p:txBody>
      </p:sp>
      <p:sp>
        <p:nvSpPr>
          <p:cNvPr id="10" name="1 Título"/>
          <p:cNvSpPr txBox="1">
            <a:spLocks/>
          </p:cNvSpPr>
          <p:nvPr/>
        </p:nvSpPr>
        <p:spPr>
          <a:xfrm>
            <a:off x="642910" y="571480"/>
            <a:ext cx="8215370" cy="642942"/>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3.3.3.7 Análisis de esfuerzo en ruedas</a:t>
            </a:r>
            <a:r>
              <a:rPr kumimoji="0" lang="es-EC" sz="3300" b="1" i="0" strike="noStrike" kern="1200" cap="none" spc="0" normalizeH="0" noProof="0" dirty="0" smtClean="0">
                <a:ln>
                  <a:noFill/>
                </a:ln>
                <a:solidFill>
                  <a:schemeClr val="tx2"/>
                </a:solidFill>
                <a:effectLst/>
                <a:uLnTx/>
                <a:uFillTx/>
                <a:latin typeface="+mj-lt"/>
                <a:ea typeface="+mj-ea"/>
                <a:cs typeface="+mj-cs"/>
              </a:rPr>
              <a:t> dentadas</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105476" name="Picture 4"/>
          <p:cNvPicPr>
            <a:picLocks noChangeAspect="1" noChangeArrowheads="1"/>
          </p:cNvPicPr>
          <p:nvPr/>
        </p:nvPicPr>
        <p:blipFill>
          <a:blip r:embed="rId2" cstate="print"/>
          <a:srcRect/>
          <a:stretch>
            <a:fillRect/>
          </a:stretch>
        </p:blipFill>
        <p:spPr bwMode="auto">
          <a:xfrm>
            <a:off x="714348" y="2786058"/>
            <a:ext cx="4760628" cy="3500462"/>
          </a:xfrm>
          <a:prstGeom prst="rect">
            <a:avLst/>
          </a:prstGeom>
          <a:noFill/>
          <a:ln w="9525">
            <a:noFill/>
            <a:miter lim="800000"/>
            <a:headEnd/>
            <a:tailEnd/>
          </a:ln>
          <a:effectLst/>
        </p:spPr>
      </p:pic>
      <p:pic>
        <p:nvPicPr>
          <p:cNvPr id="17" name="0 Imagen" descr="engrane.jpg"/>
          <p:cNvPicPr/>
          <p:nvPr/>
        </p:nvPicPr>
        <p:blipFill>
          <a:blip r:embed="rId3" cstate="print"/>
          <a:stretch>
            <a:fillRect/>
          </a:stretch>
        </p:blipFill>
        <p:spPr>
          <a:xfrm>
            <a:off x="5715008" y="3214686"/>
            <a:ext cx="2928958" cy="1928826"/>
          </a:xfrm>
          <a:prstGeom prst="rect">
            <a:avLst/>
          </a:prstGeom>
        </p:spPr>
      </p:pic>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642910" y="4214818"/>
            <a:ext cx="8215370" cy="642942"/>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2900" b="1" i="0" strike="noStrike" kern="1200" cap="none" spc="0" normalizeH="0" baseline="0" noProof="0" dirty="0" smtClean="0">
                <a:ln>
                  <a:noFill/>
                </a:ln>
                <a:solidFill>
                  <a:schemeClr val="tx2"/>
                </a:solidFill>
                <a:effectLst/>
                <a:uLnTx/>
                <a:uFillTx/>
                <a:latin typeface="+mj-lt"/>
                <a:ea typeface="+mj-ea"/>
                <a:cs typeface="+mj-cs"/>
              </a:rPr>
              <a:t>Cálculo</a:t>
            </a:r>
            <a:r>
              <a:rPr kumimoji="0" lang="es-EC" sz="2900" b="1" i="0" strike="noStrike" kern="1200" cap="none" spc="0" normalizeH="0" noProof="0" dirty="0" smtClean="0">
                <a:ln>
                  <a:noFill/>
                </a:ln>
                <a:solidFill>
                  <a:schemeClr val="tx2"/>
                </a:solidFill>
                <a:effectLst/>
                <a:uLnTx/>
                <a:uFillTx/>
                <a:latin typeface="+mj-lt"/>
                <a:ea typeface="+mj-ea"/>
                <a:cs typeface="+mj-cs"/>
              </a:rPr>
              <a:t> factor de velocidad</a:t>
            </a:r>
            <a:endParaRPr kumimoji="0" lang="es-EC" sz="2900" b="1" i="0" strike="noStrike" kern="1200" cap="none" spc="0" normalizeH="0" baseline="0" noProof="0" dirty="0">
              <a:ln>
                <a:noFill/>
              </a:ln>
              <a:solidFill>
                <a:schemeClr val="tx2"/>
              </a:solidFill>
              <a:effectLst/>
              <a:uLnTx/>
              <a:uFillTx/>
              <a:latin typeface="+mj-lt"/>
              <a:ea typeface="+mj-ea"/>
              <a:cs typeface="+mj-cs"/>
            </a:endParaRPr>
          </a:p>
        </p:txBody>
      </p:sp>
      <p:pic>
        <p:nvPicPr>
          <p:cNvPr id="106498" name="Picture 2"/>
          <p:cNvPicPr>
            <a:picLocks noChangeAspect="1" noChangeArrowheads="1"/>
          </p:cNvPicPr>
          <p:nvPr/>
        </p:nvPicPr>
        <p:blipFill>
          <a:blip r:embed="rId2" cstate="print"/>
          <a:srcRect/>
          <a:stretch>
            <a:fillRect/>
          </a:stretch>
        </p:blipFill>
        <p:spPr bwMode="auto">
          <a:xfrm>
            <a:off x="642910" y="4857760"/>
            <a:ext cx="7858180" cy="1394428"/>
          </a:xfrm>
          <a:prstGeom prst="rect">
            <a:avLst/>
          </a:prstGeom>
          <a:noFill/>
          <a:ln w="9525">
            <a:noFill/>
            <a:miter lim="800000"/>
            <a:headEnd/>
            <a:tailEnd/>
          </a:ln>
          <a:effectLst/>
        </p:spPr>
      </p:pic>
      <p:sp>
        <p:nvSpPr>
          <p:cNvPr id="12" name="1 Título"/>
          <p:cNvSpPr txBox="1">
            <a:spLocks/>
          </p:cNvSpPr>
          <p:nvPr/>
        </p:nvSpPr>
        <p:spPr>
          <a:xfrm>
            <a:off x="642910" y="714356"/>
            <a:ext cx="8501090"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noProof="0" dirty="0" smtClean="0">
                <a:solidFill>
                  <a:schemeClr val="tx2"/>
                </a:solidFill>
                <a:latin typeface="+mj-lt"/>
                <a:ea typeface="+mj-ea"/>
                <a:cs typeface="+mj-cs"/>
              </a:rPr>
              <a:t>Cálculo velocidad de línea de paso (</a:t>
            </a:r>
            <a:r>
              <a:rPr lang="es-EC" sz="3000" b="1" noProof="0" dirty="0" err="1" smtClean="0">
                <a:solidFill>
                  <a:schemeClr val="tx2"/>
                </a:solidFill>
                <a:latin typeface="+mj-lt"/>
                <a:ea typeface="+mj-ea"/>
                <a:cs typeface="+mj-cs"/>
              </a:rPr>
              <a:t>vt</a:t>
            </a:r>
            <a:r>
              <a:rPr lang="es-EC" sz="3000" b="1" dirty="0" smtClean="0">
                <a:solidFill>
                  <a:schemeClr val="tx2"/>
                </a:solidFill>
                <a:latin typeface="+mj-lt"/>
                <a:ea typeface="+mj-ea"/>
                <a:cs typeface="+mj-cs"/>
              </a:rPr>
              <a:t>)</a:t>
            </a:r>
            <a:endParaRPr kumimoji="0" lang="es-EC" sz="3000" b="1" i="0" strike="noStrike" kern="1200" cap="none" spc="0" normalizeH="0" baseline="0" noProof="0" dirty="0">
              <a:ln>
                <a:noFill/>
              </a:ln>
              <a:solidFill>
                <a:schemeClr val="tx2"/>
              </a:solidFill>
              <a:effectLst/>
              <a:uLnTx/>
              <a:uFillTx/>
              <a:latin typeface="+mj-lt"/>
              <a:ea typeface="+mj-ea"/>
              <a:cs typeface="+mj-cs"/>
            </a:endParaRPr>
          </a:p>
        </p:txBody>
      </p:sp>
      <p:pic>
        <p:nvPicPr>
          <p:cNvPr id="16" name="Picture 2"/>
          <p:cNvPicPr>
            <a:picLocks noChangeAspect="1" noChangeArrowheads="1"/>
          </p:cNvPicPr>
          <p:nvPr/>
        </p:nvPicPr>
        <p:blipFill>
          <a:blip r:embed="rId3" cstate="print"/>
          <a:srcRect/>
          <a:stretch>
            <a:fillRect/>
          </a:stretch>
        </p:blipFill>
        <p:spPr bwMode="auto">
          <a:xfrm>
            <a:off x="642910" y="1428736"/>
            <a:ext cx="7858180" cy="1525581"/>
          </a:xfrm>
          <a:prstGeom prst="rect">
            <a:avLst/>
          </a:prstGeom>
          <a:noFill/>
          <a:ln w="9525">
            <a:noFill/>
            <a:miter lim="800000"/>
            <a:headEnd/>
            <a:tailEnd/>
          </a:ln>
          <a:effectLst/>
        </p:spPr>
      </p:pic>
      <p:sp>
        <p:nvSpPr>
          <p:cNvPr id="17" name="16 Rectángulo"/>
          <p:cNvSpPr/>
          <p:nvPr/>
        </p:nvSpPr>
        <p:spPr>
          <a:xfrm>
            <a:off x="571472" y="2786058"/>
            <a:ext cx="8572528" cy="1477328"/>
          </a:xfrm>
          <a:prstGeom prst="rect">
            <a:avLst/>
          </a:prstGeom>
        </p:spPr>
        <p:txBody>
          <a:bodyPr wrap="square">
            <a:spAutoFit/>
          </a:bodyPr>
          <a:lstStyle/>
          <a:p>
            <a:r>
              <a:rPr lang="x-none" smtClean="0">
                <a:latin typeface="Arial" pitchFamily="34" charset="0"/>
                <a:cs typeface="Arial" pitchFamily="34" charset="0"/>
              </a:rPr>
              <a:t>donde:</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Vt     </a:t>
            </a:r>
            <a:r>
              <a:rPr lang="es-EC" dirty="0" smtClean="0">
                <a:latin typeface="Arial" pitchFamily="34" charset="0"/>
                <a:cs typeface="Arial" pitchFamily="34" charset="0"/>
              </a:rPr>
              <a:t>	</a:t>
            </a:r>
            <a:r>
              <a:rPr lang="x-none" smtClean="0">
                <a:latin typeface="Arial" pitchFamily="34" charset="0"/>
                <a:cs typeface="Arial" pitchFamily="34" charset="0"/>
              </a:rPr>
              <a:t>= Velocidad de línea de paso</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es-EC" dirty="0" err="1" smtClean="0">
                <a:latin typeface="Arial" pitchFamily="34" charset="0"/>
                <a:cs typeface="Arial" pitchFamily="34" charset="0"/>
              </a:rPr>
              <a:t>d</a:t>
            </a:r>
            <a:r>
              <a:rPr lang="es-EC" baseline="-25000" dirty="0" err="1" smtClean="0">
                <a:latin typeface="Arial" pitchFamily="34" charset="0"/>
                <a:cs typeface="Arial" pitchFamily="34" charset="0"/>
              </a:rPr>
              <a:t>pp</a:t>
            </a:r>
            <a:r>
              <a:rPr lang="x-none" smtClean="0">
                <a:latin typeface="Arial" pitchFamily="34" charset="0"/>
                <a:cs typeface="Arial" pitchFamily="34" charset="0"/>
              </a:rPr>
              <a:t>  </a:t>
            </a:r>
            <a:r>
              <a:rPr lang="es-EC" dirty="0" smtClean="0">
                <a:latin typeface="Arial" pitchFamily="34" charset="0"/>
                <a:cs typeface="Arial" pitchFamily="34" charset="0"/>
              </a:rPr>
              <a:t>	</a:t>
            </a:r>
            <a:r>
              <a:rPr lang="x-none" smtClean="0">
                <a:latin typeface="Arial" pitchFamily="34" charset="0"/>
                <a:cs typeface="Arial" pitchFamily="34" charset="0"/>
              </a:rPr>
              <a:t>= Diámetro primitivo del </a:t>
            </a:r>
            <a:r>
              <a:rPr lang="es-EC" dirty="0" smtClean="0">
                <a:latin typeface="Arial" pitchFamily="34" charset="0"/>
                <a:cs typeface="Arial" pitchFamily="34" charset="0"/>
              </a:rPr>
              <a:t>piñón</a:t>
            </a:r>
            <a:r>
              <a:rPr lang="x-none" smtClean="0">
                <a:latin typeface="Arial" pitchFamily="34" charset="0"/>
                <a:cs typeface="Arial" pitchFamily="34" charset="0"/>
              </a:rPr>
              <a:t> (182 mm)</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n2     </a:t>
            </a:r>
            <a:r>
              <a:rPr lang="es-EC" dirty="0" smtClean="0">
                <a:latin typeface="Arial" pitchFamily="34" charset="0"/>
                <a:cs typeface="Arial" pitchFamily="34" charset="0"/>
              </a:rPr>
              <a:t>	</a:t>
            </a:r>
            <a:r>
              <a:rPr lang="x-none" smtClean="0">
                <a:latin typeface="Arial" pitchFamily="34" charset="0"/>
                <a:cs typeface="Arial" pitchFamily="34" charset="0"/>
              </a:rPr>
              <a:t>= Velocidad de giro de pi</a:t>
            </a:r>
            <a:r>
              <a:rPr lang="es-EC" dirty="0" err="1" smtClean="0">
                <a:latin typeface="Arial" pitchFamily="34" charset="0"/>
                <a:cs typeface="Arial" pitchFamily="34" charset="0"/>
              </a:rPr>
              <a:t>ñón</a:t>
            </a:r>
            <a:r>
              <a:rPr lang="x-none" smtClean="0">
                <a:latin typeface="Arial" pitchFamily="34" charset="0"/>
                <a:cs typeface="Arial" pitchFamily="34" charset="0"/>
              </a:rPr>
              <a:t> (276.32 rpm)</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endParaRPr lang="es-EC" dirty="0">
              <a:latin typeface="Arial" pitchFamily="34" charset="0"/>
              <a:cs typeface="Arial" pitchFamily="34" charset="0"/>
            </a:endParaRPr>
          </a:p>
        </p:txBody>
      </p:sp>
      <p:sp>
        <p:nvSpPr>
          <p:cNvPr id="8"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2714620"/>
            <a:ext cx="8229600" cy="993454"/>
          </a:xfrm>
        </p:spPr>
        <p:txBody>
          <a:bodyPr>
            <a:normAutofit/>
          </a:bodyPr>
          <a:lstStyle/>
          <a:p>
            <a:pPr>
              <a:buNone/>
            </a:pPr>
            <a:r>
              <a:rPr lang="es-EC" dirty="0" smtClean="0"/>
              <a:t>	</a:t>
            </a:r>
            <a:r>
              <a:rPr lang="es-EC" sz="4000" dirty="0" err="1" smtClean="0">
                <a:latin typeface="+mj-lt"/>
              </a:rPr>
              <a:t>Sangolquí</a:t>
            </a:r>
            <a:r>
              <a:rPr lang="es-EC" sz="4000" dirty="0" smtClean="0">
                <a:latin typeface="+mj-lt"/>
              </a:rPr>
              <a:t>, </a:t>
            </a:r>
            <a:r>
              <a:rPr lang="es-EC" sz="4000" dirty="0" smtClean="0">
                <a:latin typeface="+mj-lt"/>
              </a:rPr>
              <a:t>27</a:t>
            </a:r>
            <a:r>
              <a:rPr lang="es-EC" sz="4000" dirty="0" smtClean="0">
                <a:latin typeface="+mj-lt"/>
              </a:rPr>
              <a:t> </a:t>
            </a:r>
            <a:r>
              <a:rPr lang="es-EC" sz="4000" dirty="0" smtClean="0">
                <a:latin typeface="+mj-lt"/>
              </a:rPr>
              <a:t>de enero del 2012</a:t>
            </a:r>
            <a:endParaRPr lang="es-EC" sz="4000" dirty="0">
              <a:latin typeface="+mj-lt"/>
            </a:endParaRPr>
          </a:p>
          <a:p>
            <a:pPr>
              <a:buNone/>
            </a:pPr>
            <a:endParaRPr lang="es-EC" dirty="0"/>
          </a:p>
        </p:txBody>
      </p:sp>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14 Rectángulo"/>
          <p:cNvSpPr/>
          <p:nvPr/>
        </p:nvSpPr>
        <p:spPr>
          <a:xfrm>
            <a:off x="571472" y="2857496"/>
            <a:ext cx="8572528" cy="923330"/>
          </a:xfrm>
          <a:prstGeom prst="rect">
            <a:avLst/>
          </a:prstGeom>
        </p:spPr>
        <p:txBody>
          <a:bodyPr wrap="square">
            <a:spAutoFit/>
          </a:bodyPr>
          <a:lstStyle/>
          <a:p>
            <a:r>
              <a:rPr lang="es-EC" dirty="0" smtClean="0">
                <a:latin typeface="Arial" pitchFamily="34" charset="0"/>
                <a:cs typeface="Arial" pitchFamily="34" charset="0"/>
              </a:rPr>
              <a:t>Ahora por Lewis, se tiene</a:t>
            </a:r>
          </a:p>
          <a:p>
            <a:r>
              <a:rPr lang="es-EC" dirty="0" smtClean="0">
                <a:latin typeface="Arial" pitchFamily="34" charset="0"/>
                <a:cs typeface="Arial" pitchFamily="34" charset="0"/>
              </a:rPr>
              <a:t>	</a:t>
            </a:r>
          </a:p>
          <a:p>
            <a:r>
              <a:rPr lang="es-EC" dirty="0" smtClean="0">
                <a:latin typeface="Arial" pitchFamily="34" charset="0"/>
                <a:cs typeface="Arial" pitchFamily="34" charset="0"/>
              </a:rPr>
              <a:t>	</a:t>
            </a:r>
            <a:endParaRPr lang="es-EC" dirty="0">
              <a:latin typeface="Arial" pitchFamily="34" charset="0"/>
              <a:cs typeface="Arial" pitchFamily="34" charset="0"/>
            </a:endParaRPr>
          </a:p>
        </p:txBody>
      </p:sp>
      <p:pic>
        <p:nvPicPr>
          <p:cNvPr id="106499" name="Picture 3"/>
          <p:cNvPicPr>
            <a:picLocks noChangeAspect="1" noChangeArrowheads="1"/>
          </p:cNvPicPr>
          <p:nvPr/>
        </p:nvPicPr>
        <p:blipFill>
          <a:blip r:embed="rId2" cstate="print"/>
          <a:srcRect/>
          <a:stretch>
            <a:fillRect/>
          </a:stretch>
        </p:blipFill>
        <p:spPr bwMode="auto">
          <a:xfrm>
            <a:off x="571472" y="785794"/>
            <a:ext cx="7786742" cy="5573668"/>
          </a:xfrm>
          <a:prstGeom prst="rect">
            <a:avLst/>
          </a:prstGeom>
          <a:noFill/>
          <a:ln w="9525">
            <a:noFill/>
            <a:miter lim="800000"/>
            <a:headEnd/>
            <a:tailEnd/>
          </a:ln>
          <a:effectLst/>
        </p:spPr>
      </p:pic>
      <p:sp>
        <p:nvSpPr>
          <p:cNvPr id="8" name="7 Rectángulo"/>
          <p:cNvSpPr/>
          <p:nvPr/>
        </p:nvSpPr>
        <p:spPr>
          <a:xfrm>
            <a:off x="571472" y="500042"/>
            <a:ext cx="8572528" cy="923330"/>
          </a:xfrm>
          <a:prstGeom prst="rect">
            <a:avLst/>
          </a:prstGeom>
        </p:spPr>
        <p:txBody>
          <a:bodyPr wrap="square">
            <a:spAutoFit/>
          </a:bodyPr>
          <a:lstStyle/>
          <a:p>
            <a:r>
              <a:rPr lang="es-EC" dirty="0" smtClean="0">
                <a:latin typeface="Arial" pitchFamily="34" charset="0"/>
                <a:cs typeface="Arial" pitchFamily="34" charset="0"/>
              </a:rPr>
              <a:t>Ahora por Lewis, se tiene</a:t>
            </a:r>
          </a:p>
          <a:p>
            <a:r>
              <a:rPr lang="es-EC" dirty="0" smtClean="0">
                <a:latin typeface="Arial" pitchFamily="34" charset="0"/>
                <a:cs typeface="Arial" pitchFamily="34" charset="0"/>
              </a:rPr>
              <a:t>	</a:t>
            </a:r>
          </a:p>
          <a:p>
            <a:r>
              <a:rPr lang="es-EC" dirty="0" smtClean="0">
                <a:latin typeface="Arial" pitchFamily="34" charset="0"/>
                <a:cs typeface="Arial" pitchFamily="34" charset="0"/>
              </a:rPr>
              <a:t>	</a:t>
            </a:r>
            <a:endParaRPr lang="es-EC" dirty="0">
              <a:latin typeface="Arial" pitchFamily="34" charset="0"/>
              <a:cs typeface="Arial" pitchFamily="34" charset="0"/>
            </a:endParaRPr>
          </a:p>
        </p:txBody>
      </p:sp>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smtClean="0">
                <a:ln>
                  <a:noFill/>
                </a:ln>
                <a:solidFill>
                  <a:schemeClr val="tx1"/>
                </a:solidFill>
                <a:effectLst/>
                <a:latin typeface="Arial" pitchFamily="34" charset="0"/>
                <a:cs typeface="Arial" pitchFamily="34" charset="0"/>
              </a:rPr>
              <a:t/>
            </a:r>
            <a:br>
              <a:rPr kumimoji="0" lang="es-EC" sz="1800" b="0" i="0" u="none" strike="noStrike" cap="none" normalizeH="0" baseline="0" smtClean="0">
                <a:ln>
                  <a:noFill/>
                </a:ln>
                <a:solidFill>
                  <a:schemeClr val="tx1"/>
                </a:solidFill>
                <a:effectLst/>
                <a:latin typeface="Arial" pitchFamily="34" charset="0"/>
                <a:cs typeface="Arial" pitchFamily="34" charset="0"/>
              </a:rPr>
            </a:b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2 Marcador de contenido"/>
          <p:cNvSpPr txBox="1">
            <a:spLocks/>
          </p:cNvSpPr>
          <p:nvPr/>
        </p:nvSpPr>
        <p:spPr>
          <a:xfrm>
            <a:off x="500034" y="857232"/>
            <a:ext cx="8072526" cy="1143008"/>
          </a:xfrm>
          <a:prstGeom prst="rect">
            <a:avLst/>
          </a:prstGeom>
        </p:spPr>
        <p:txBody>
          <a:bodyPr vert="horz">
            <a:normAutofit/>
          </a:bodyPr>
          <a:lstStyle/>
          <a:p>
            <a:r>
              <a:rPr lang="x-none" smtClean="0">
                <a:latin typeface="Arial" pitchFamily="34" charset="0"/>
                <a:cs typeface="Arial" pitchFamily="34" charset="0"/>
              </a:rPr>
              <a:t>Luego, con un factor de seguridad igual a 3, se calcula el esfuerzo de fluencia al que est</a:t>
            </a:r>
            <a:r>
              <a:rPr lang="es-EC" dirty="0" smtClean="0">
                <a:latin typeface="Arial" pitchFamily="34" charset="0"/>
                <a:cs typeface="Arial" pitchFamily="34" charset="0"/>
              </a:rPr>
              <a:t>á</a:t>
            </a:r>
            <a:r>
              <a:rPr lang="x-none" smtClean="0">
                <a:latin typeface="Arial" pitchFamily="34" charset="0"/>
                <a:cs typeface="Arial" pitchFamily="34" charset="0"/>
              </a:rPr>
              <a:t> sometido el pi</a:t>
            </a:r>
            <a:r>
              <a:rPr lang="es-EC" dirty="0" smtClean="0">
                <a:latin typeface="Arial" pitchFamily="34" charset="0"/>
                <a:cs typeface="Arial" pitchFamily="34" charset="0"/>
              </a:rPr>
              <a:t>ñón</a:t>
            </a: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7522" name="Picture 2"/>
          <p:cNvPicPr>
            <a:picLocks noChangeAspect="1" noChangeArrowheads="1"/>
          </p:cNvPicPr>
          <p:nvPr/>
        </p:nvPicPr>
        <p:blipFill>
          <a:blip r:embed="rId2" cstate="print"/>
          <a:srcRect/>
          <a:stretch>
            <a:fillRect/>
          </a:stretch>
        </p:blipFill>
        <p:spPr bwMode="auto">
          <a:xfrm>
            <a:off x="714348" y="1785926"/>
            <a:ext cx="7715304" cy="1650257"/>
          </a:xfrm>
          <a:prstGeom prst="rect">
            <a:avLst/>
          </a:prstGeom>
          <a:noFill/>
          <a:ln w="9525">
            <a:noFill/>
            <a:miter lim="800000"/>
            <a:headEnd/>
            <a:tailEnd/>
          </a:ln>
          <a:effectLst/>
        </p:spPr>
      </p:pic>
      <p:sp>
        <p:nvSpPr>
          <p:cNvPr id="8" name="2 Marcador de contenido"/>
          <p:cNvSpPr txBox="1">
            <a:spLocks/>
          </p:cNvSpPr>
          <p:nvPr/>
        </p:nvSpPr>
        <p:spPr>
          <a:xfrm>
            <a:off x="571472" y="4143380"/>
            <a:ext cx="8072526" cy="1143008"/>
          </a:xfrm>
          <a:prstGeom prst="rect">
            <a:avLst/>
          </a:prstGeom>
        </p:spPr>
        <p:txBody>
          <a:bodyPr vert="horz">
            <a:normAutofit lnSpcReduction="10000"/>
          </a:bodyPr>
          <a:lstStyle/>
          <a:p>
            <a:pPr algn="just"/>
            <a:r>
              <a:rPr lang="es-EC" b="1" i="1" dirty="0" smtClean="0">
                <a:latin typeface="Arial" pitchFamily="34" charset="0"/>
                <a:cs typeface="Arial" pitchFamily="34" charset="0"/>
              </a:rPr>
              <a:t>Conclusión.- </a:t>
            </a:r>
            <a:r>
              <a:rPr lang="es-EC" i="1" dirty="0" smtClean="0">
                <a:latin typeface="Arial" pitchFamily="34" charset="0"/>
                <a:cs typeface="Arial" pitchFamily="34" charset="0"/>
              </a:rPr>
              <a:t>E</a:t>
            </a:r>
            <a:r>
              <a:rPr lang="x-none" i="1" smtClean="0">
                <a:latin typeface="Arial" pitchFamily="34" charset="0"/>
                <a:cs typeface="Arial" pitchFamily="34" charset="0"/>
              </a:rPr>
              <a:t>ste valor obtenido se compara con el esfuerzo de fluencia del material del que est</a:t>
            </a:r>
            <a:r>
              <a:rPr lang="es-EC" i="1" dirty="0" smtClean="0">
                <a:latin typeface="Arial" pitchFamily="34" charset="0"/>
                <a:cs typeface="Arial" pitchFamily="34" charset="0"/>
              </a:rPr>
              <a:t>á</a:t>
            </a:r>
            <a:r>
              <a:rPr lang="x-none" i="1" smtClean="0">
                <a:latin typeface="Arial" pitchFamily="34" charset="0"/>
                <a:cs typeface="Arial" pitchFamily="34" charset="0"/>
              </a:rPr>
              <a:t> hecho el pi</a:t>
            </a:r>
            <a:r>
              <a:rPr lang="es-EC" i="1" dirty="0" smtClean="0">
                <a:latin typeface="Arial" pitchFamily="34" charset="0"/>
                <a:cs typeface="Arial" pitchFamily="34" charset="0"/>
              </a:rPr>
              <a:t>ñón</a:t>
            </a:r>
            <a:r>
              <a:rPr lang="x-none" i="1" smtClean="0">
                <a:latin typeface="Arial" pitchFamily="34" charset="0"/>
                <a:cs typeface="Arial" pitchFamily="34" charset="0"/>
              </a:rPr>
              <a:t>, este es de fundición gris ASTM 35 con Sy= 241 Mpa, por lo tanto el </a:t>
            </a:r>
            <a:r>
              <a:rPr lang="es-EC" i="1" dirty="0" smtClean="0">
                <a:latin typeface="Arial" pitchFamily="34" charset="0"/>
                <a:cs typeface="Arial" pitchFamily="34" charset="0"/>
              </a:rPr>
              <a:t>piñón,</a:t>
            </a:r>
            <a:r>
              <a:rPr lang="x-none" i="1" smtClean="0">
                <a:latin typeface="Arial" pitchFamily="34" charset="0"/>
                <a:cs typeface="Arial" pitchFamily="34" charset="0"/>
              </a:rPr>
              <a:t> si resiste </a:t>
            </a:r>
            <a:r>
              <a:rPr lang="es-EC" i="1" dirty="0" smtClean="0">
                <a:latin typeface="Arial" pitchFamily="34" charset="0"/>
                <a:cs typeface="Arial" pitchFamily="34" charset="0"/>
              </a:rPr>
              <a:t>el </a:t>
            </a:r>
            <a:r>
              <a:rPr lang="x-none" i="1" smtClean="0">
                <a:latin typeface="Arial" pitchFamily="34" charset="0"/>
                <a:cs typeface="Arial" pitchFamily="34" charset="0"/>
              </a:rPr>
              <a:t>esfuerzo </a:t>
            </a:r>
            <a:r>
              <a:rPr lang="es-EC" i="1" dirty="0" smtClean="0">
                <a:latin typeface="Arial" pitchFamily="34" charset="0"/>
                <a:cs typeface="Arial" pitchFamily="34" charset="0"/>
              </a:rPr>
              <a:t>al </a:t>
            </a:r>
            <a:r>
              <a:rPr lang="x-none" i="1" smtClean="0">
                <a:latin typeface="Arial" pitchFamily="34" charset="0"/>
                <a:cs typeface="Arial" pitchFamily="34" charset="0"/>
              </a:rPr>
              <a:t>que est</a:t>
            </a:r>
            <a:r>
              <a:rPr lang="es-EC" i="1" dirty="0" smtClean="0">
                <a:latin typeface="Arial" pitchFamily="34" charset="0"/>
                <a:cs typeface="Arial" pitchFamily="34" charset="0"/>
              </a:rPr>
              <a:t>á</a:t>
            </a:r>
            <a:r>
              <a:rPr lang="x-none" i="1" smtClean="0">
                <a:latin typeface="Arial" pitchFamily="34" charset="0"/>
                <a:cs typeface="Arial" pitchFamily="34" charset="0"/>
              </a:rPr>
              <a:t> sometido</a:t>
            </a:r>
            <a:r>
              <a:rPr lang="es-ES" i="1" dirty="0" smtClean="0">
                <a:latin typeface="Arial" pitchFamily="34" charset="0"/>
                <a:cs typeface="Arial" pitchFamily="34" charset="0"/>
              </a:rPr>
              <a:t> </a:t>
            </a:r>
            <a:endParaRPr lang="es-EC" i="1" dirty="0" smtClean="0">
              <a:latin typeface="Arial" pitchFamily="34" charset="0"/>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07523" name="AutoShape 3"/>
          <p:cNvSpPr>
            <a:spLocks noChangeArrowheads="1"/>
          </p:cNvSpPr>
          <p:nvPr/>
        </p:nvSpPr>
        <p:spPr bwMode="auto">
          <a:xfrm>
            <a:off x="500034" y="4071942"/>
            <a:ext cx="8215370" cy="1143008"/>
          </a:xfrm>
          <a:prstGeom prst="roundRect">
            <a:avLst>
              <a:gd name="adj" fmla="val 16667"/>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s-EC"/>
          </a:p>
        </p:txBody>
      </p:sp>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571480"/>
            <a:ext cx="8429652"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3.3.4 </a:t>
            </a:r>
            <a:r>
              <a:rPr lang="es-EC" sz="3300" b="1" dirty="0" smtClean="0">
                <a:solidFill>
                  <a:schemeClr val="tx2"/>
                </a:solidFill>
                <a:latin typeface="+mj-lt"/>
                <a:ea typeface="+mj-ea"/>
                <a:cs typeface="+mj-cs"/>
              </a:rPr>
              <a:t>DISEÑO</a:t>
            </a:r>
            <a:r>
              <a:rPr kumimoji="0" lang="es-EC" sz="3300" b="1" i="0" strike="noStrike" kern="1200" cap="none" spc="0" normalizeH="0" noProof="0" dirty="0" smtClean="0">
                <a:ln>
                  <a:noFill/>
                </a:ln>
                <a:solidFill>
                  <a:schemeClr val="tx2"/>
                </a:solidFill>
                <a:effectLst/>
                <a:uLnTx/>
                <a:uFillTx/>
                <a:latin typeface="+mj-lt"/>
                <a:ea typeface="+mj-ea"/>
                <a:cs typeface="+mj-cs"/>
              </a:rPr>
              <a:t> ELEMENTOS TAMBOR ROTATIVO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6" name="1 Título"/>
          <p:cNvSpPr txBox="1">
            <a:spLocks/>
          </p:cNvSpPr>
          <p:nvPr/>
        </p:nvSpPr>
        <p:spPr>
          <a:xfrm>
            <a:off x="714348" y="1214422"/>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3.3.4.1 Selección</a:t>
            </a:r>
            <a:r>
              <a:rPr kumimoji="0" lang="es-EC" sz="3300" b="1" i="0" strike="noStrike" kern="1200" cap="none" spc="0" normalizeH="0" noProof="0" dirty="0" smtClean="0">
                <a:ln>
                  <a:noFill/>
                </a:ln>
                <a:solidFill>
                  <a:schemeClr val="tx2"/>
                </a:solidFill>
                <a:effectLst/>
                <a:uLnTx/>
                <a:uFillTx/>
                <a:latin typeface="+mj-lt"/>
                <a:ea typeface="+mj-ea"/>
                <a:cs typeface="+mj-cs"/>
              </a:rPr>
              <a:t> rodamientos rodillos apoyo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11" name="2 Marcador de contenido"/>
          <p:cNvSpPr txBox="1">
            <a:spLocks/>
          </p:cNvSpPr>
          <p:nvPr/>
        </p:nvSpPr>
        <p:spPr>
          <a:xfrm>
            <a:off x="785786" y="2000240"/>
            <a:ext cx="7786742" cy="2000264"/>
          </a:xfrm>
          <a:prstGeom prst="rect">
            <a:avLst/>
          </a:prstGeom>
        </p:spPr>
        <p:txBody>
          <a:bodyPr vert="horz">
            <a:normAutofit/>
          </a:bodyPr>
          <a:lstStyle/>
          <a:p>
            <a:pPr algn="just"/>
            <a:r>
              <a:rPr lang="es-EC" dirty="0" smtClean="0">
                <a:latin typeface="Arial" pitchFamily="34" charset="0"/>
                <a:cs typeface="Arial" pitchFamily="34" charset="0"/>
              </a:rPr>
              <a:t>	</a:t>
            </a:r>
            <a:r>
              <a:rPr lang="x-none" smtClean="0">
                <a:latin typeface="Arial" pitchFamily="34" charset="0"/>
                <a:cs typeface="Arial" pitchFamily="34" charset="0"/>
              </a:rPr>
              <a:t>La carga del tambor se transmite por medio de los rodillos y sus soportes, estos est</a:t>
            </a:r>
            <a:r>
              <a:rPr lang="es-EC" dirty="0" smtClean="0">
                <a:latin typeface="Arial" pitchFamily="34" charset="0"/>
                <a:cs typeface="Arial" pitchFamily="34" charset="0"/>
              </a:rPr>
              <a:t>á</a:t>
            </a:r>
            <a:r>
              <a:rPr lang="x-none" smtClean="0">
                <a:latin typeface="Arial" pitchFamily="34" charset="0"/>
                <a:cs typeface="Arial" pitchFamily="34" charset="0"/>
              </a:rPr>
              <a:t>n desfasados con un ángulo de 20</a:t>
            </a:r>
            <a:r>
              <a:rPr lang="es-EC" dirty="0" smtClean="0">
                <a:latin typeface="Arial" pitchFamily="34" charset="0"/>
                <a:cs typeface="Arial" pitchFamily="34" charset="0"/>
              </a:rPr>
              <a:t>°</a:t>
            </a:r>
            <a:r>
              <a:rPr lang="x-none" smtClean="0">
                <a:latin typeface="Arial" pitchFamily="34" charset="0"/>
                <a:cs typeface="Arial" pitchFamily="34" charset="0"/>
              </a:rPr>
              <a:t> respecto al centro del eje de rotación, la carga equivale al peso del tambor, esta se reparte uniformemente de manera radial sobre cada rodillo de la siguiente manera:</a:t>
            </a:r>
            <a:endParaRPr lang="es-EC" dirty="0" smtClean="0">
              <a:latin typeface="Arial" pitchFamily="34" charset="0"/>
              <a:cs typeface="Arial" pitchFamily="34" charset="0"/>
            </a:endParaRP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9570" name="Picture 2"/>
          <p:cNvPicPr>
            <a:picLocks noChangeAspect="1" noChangeArrowheads="1"/>
          </p:cNvPicPr>
          <p:nvPr/>
        </p:nvPicPr>
        <p:blipFill>
          <a:blip r:embed="rId2" cstate="print"/>
          <a:srcRect/>
          <a:stretch>
            <a:fillRect/>
          </a:stretch>
        </p:blipFill>
        <p:spPr bwMode="auto">
          <a:xfrm>
            <a:off x="2857488" y="3143248"/>
            <a:ext cx="3602792" cy="3143272"/>
          </a:xfrm>
          <a:prstGeom prst="rect">
            <a:avLst/>
          </a:prstGeom>
          <a:noFill/>
          <a:ln w="9525">
            <a:noFill/>
            <a:miter lim="800000"/>
            <a:headEnd/>
            <a:tailEnd/>
          </a:ln>
        </p:spPr>
      </p:pic>
      <p:sp>
        <p:nvSpPr>
          <p:cNvPr id="7"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785786" y="714356"/>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Pesos de elementos tambor rotativo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8" name="7 Tabla"/>
          <p:cNvGraphicFramePr>
            <a:graphicFrameLocks noGrp="1"/>
          </p:cNvGraphicFramePr>
          <p:nvPr/>
        </p:nvGraphicFramePr>
        <p:xfrm>
          <a:off x="1000100" y="1643050"/>
          <a:ext cx="7215238" cy="2767748"/>
        </p:xfrm>
        <a:graphic>
          <a:graphicData uri="http://schemas.openxmlformats.org/drawingml/2006/table">
            <a:tbl>
              <a:tblPr/>
              <a:tblGrid>
                <a:gridCol w="451447"/>
                <a:gridCol w="758852"/>
                <a:gridCol w="2004411"/>
                <a:gridCol w="1137268"/>
                <a:gridCol w="1636274"/>
                <a:gridCol w="1226986"/>
              </a:tblGrid>
              <a:tr h="476885">
                <a:tc>
                  <a:txBody>
                    <a:bodyPr/>
                    <a:lstStyle/>
                    <a:p>
                      <a:pPr algn="ctr">
                        <a:spcAft>
                          <a:spcPts val="0"/>
                        </a:spcAft>
                      </a:pPr>
                      <a:r>
                        <a:rPr lang="es-EC" sz="1200" b="1" dirty="0">
                          <a:solidFill>
                            <a:srgbClr val="FFFFFF"/>
                          </a:solidFill>
                          <a:latin typeface="Arial"/>
                          <a:ea typeface="Times New Roman"/>
                          <a:cs typeface="Times New Roman"/>
                        </a:rPr>
                        <a:t>N°</a:t>
                      </a:r>
                      <a:endParaRPr lang="es-EC" sz="12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200" b="1">
                          <a:solidFill>
                            <a:srgbClr val="FFFFFF"/>
                          </a:solidFill>
                          <a:latin typeface="Arial"/>
                          <a:ea typeface="Times New Roman"/>
                          <a:cs typeface="Times New Roman"/>
                        </a:rPr>
                        <a:t>Cant.</a:t>
                      </a:r>
                      <a:endParaRPr lang="es-EC" sz="12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200" b="1">
                          <a:solidFill>
                            <a:srgbClr val="FFFFFF"/>
                          </a:solidFill>
                          <a:latin typeface="Arial"/>
                          <a:ea typeface="Times New Roman"/>
                          <a:cs typeface="Times New Roman"/>
                        </a:rPr>
                        <a:t>Elemento</a:t>
                      </a:r>
                      <a:endParaRPr lang="es-EC" sz="12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200" b="1">
                          <a:solidFill>
                            <a:srgbClr val="FFFFFF"/>
                          </a:solidFill>
                          <a:latin typeface="Arial"/>
                          <a:ea typeface="Times New Roman"/>
                          <a:cs typeface="Times New Roman"/>
                        </a:rPr>
                        <a:t>Volumen (m3)</a:t>
                      </a:r>
                      <a:endParaRPr lang="es-EC" sz="12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200" b="1">
                          <a:solidFill>
                            <a:srgbClr val="FFFFFF"/>
                          </a:solidFill>
                          <a:latin typeface="Arial"/>
                          <a:ea typeface="Times New Roman"/>
                          <a:cs typeface="Times New Roman"/>
                        </a:rPr>
                        <a:t>densidad (kg/m3)</a:t>
                      </a:r>
                      <a:endParaRPr lang="es-EC" sz="12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spcAft>
                          <a:spcPts val="0"/>
                        </a:spcAft>
                      </a:pPr>
                      <a:r>
                        <a:rPr lang="es-EC" sz="1200" b="1">
                          <a:solidFill>
                            <a:srgbClr val="FFFFFF"/>
                          </a:solidFill>
                          <a:latin typeface="Arial"/>
                          <a:ea typeface="Times New Roman"/>
                          <a:cs typeface="Times New Roman"/>
                        </a:rPr>
                        <a:t>masa (kg)</a:t>
                      </a:r>
                      <a:endParaRPr lang="es-EC" sz="120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r>
              <a:tr h="255828">
                <a:tc>
                  <a:txBody>
                    <a:bodyPr/>
                    <a:lstStyle/>
                    <a:p>
                      <a:pPr algn="ctr">
                        <a:spcAft>
                          <a:spcPts val="0"/>
                        </a:spcAft>
                      </a:pPr>
                      <a:r>
                        <a:rPr lang="es-EC" sz="1200" b="1">
                          <a:solidFill>
                            <a:srgbClr val="000000"/>
                          </a:solidFill>
                          <a:latin typeface="Arial"/>
                          <a:ea typeface="Times New Roman"/>
                          <a:cs typeface="Times New Roman"/>
                        </a:rPr>
                        <a:t>1</a:t>
                      </a:r>
                      <a:endParaRPr lang="es-EC" sz="12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spcAft>
                          <a:spcPts val="0"/>
                        </a:spcAft>
                      </a:pPr>
                      <a:r>
                        <a:rPr lang="es-EC" sz="1200">
                          <a:solidFill>
                            <a:srgbClr val="000000"/>
                          </a:solidFill>
                          <a:latin typeface="Arial"/>
                          <a:ea typeface="Times New Roman"/>
                          <a:cs typeface="Times New Roman"/>
                        </a:rPr>
                        <a:t>2</a:t>
                      </a:r>
                      <a:endParaRPr lang="es-EC" sz="12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s-EC" sz="1200">
                          <a:solidFill>
                            <a:srgbClr val="000000"/>
                          </a:solidFill>
                          <a:latin typeface="Arial"/>
                          <a:ea typeface="Times New Roman"/>
                          <a:cs typeface="Times New Roman"/>
                        </a:rPr>
                        <a:t>Aro tambor</a:t>
                      </a:r>
                      <a:endParaRPr lang="es-EC" sz="12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200">
                          <a:solidFill>
                            <a:srgbClr val="000000"/>
                          </a:solidFill>
                          <a:latin typeface="Arial"/>
                          <a:ea typeface="Times New Roman"/>
                          <a:cs typeface="Times New Roman"/>
                        </a:rPr>
                        <a:t>0,00964050</a:t>
                      </a:r>
                      <a:endParaRPr lang="es-EC" sz="12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200">
                          <a:solidFill>
                            <a:srgbClr val="000000"/>
                          </a:solidFill>
                          <a:latin typeface="Arial"/>
                          <a:ea typeface="Times New Roman"/>
                          <a:cs typeface="Times New Roman"/>
                        </a:rPr>
                        <a:t>7850</a:t>
                      </a:r>
                      <a:endParaRPr lang="es-EC" sz="12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C" sz="1200">
                          <a:solidFill>
                            <a:srgbClr val="000000"/>
                          </a:solidFill>
                          <a:latin typeface="Arial"/>
                          <a:ea typeface="Times New Roman"/>
                          <a:cs typeface="Times New Roman"/>
                        </a:rPr>
                        <a:t>151,356</a:t>
                      </a:r>
                      <a:endParaRPr lang="es-EC" sz="12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55828">
                <a:tc>
                  <a:txBody>
                    <a:bodyPr/>
                    <a:lstStyle/>
                    <a:p>
                      <a:pPr algn="ctr">
                        <a:spcAft>
                          <a:spcPts val="0"/>
                        </a:spcAft>
                      </a:pPr>
                      <a:r>
                        <a:rPr lang="es-EC" sz="1200" b="1">
                          <a:solidFill>
                            <a:srgbClr val="000000"/>
                          </a:solidFill>
                          <a:latin typeface="Arial"/>
                          <a:ea typeface="Times New Roman"/>
                          <a:cs typeface="Times New Roman"/>
                        </a:rPr>
                        <a:t>2</a:t>
                      </a:r>
                      <a:endParaRPr lang="es-EC" sz="12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200">
                          <a:solidFill>
                            <a:srgbClr val="000000"/>
                          </a:solidFill>
                          <a:latin typeface="Arial"/>
                          <a:ea typeface="Times New Roman"/>
                          <a:cs typeface="Times New Roman"/>
                        </a:rPr>
                        <a:t>2</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spcAft>
                          <a:spcPts val="0"/>
                        </a:spcAft>
                      </a:pPr>
                      <a:r>
                        <a:rPr lang="es-EC" sz="1200">
                          <a:solidFill>
                            <a:srgbClr val="000000"/>
                          </a:solidFill>
                          <a:latin typeface="Arial"/>
                          <a:ea typeface="Times New Roman"/>
                          <a:cs typeface="Times New Roman"/>
                        </a:rPr>
                        <a:t>Anillo tool</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0,00079300</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200">
                          <a:solidFill>
                            <a:srgbClr val="000000"/>
                          </a:solidFill>
                          <a:latin typeface="Arial"/>
                          <a:ea typeface="Times New Roman"/>
                          <a:cs typeface="Times New Roman"/>
                        </a:rPr>
                        <a:t>7850</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12,450</a:t>
                      </a:r>
                      <a:endParaRPr lang="es-EC" sz="1200">
                        <a:latin typeface="Times New Roman"/>
                        <a:ea typeface="Times New Roman"/>
                        <a:cs typeface="Times New Roman"/>
                      </a:endParaRPr>
                    </a:p>
                  </a:txBody>
                  <a:tcPr marL="68580" marR="68580" marT="0" marB="0">
                    <a:lnL>
                      <a:noFill/>
                    </a:lnL>
                    <a:lnR>
                      <a:noFill/>
                    </a:lnR>
                    <a:lnT>
                      <a:noFill/>
                    </a:lnT>
                    <a:lnB>
                      <a:noFill/>
                    </a:lnB>
                  </a:tcPr>
                </a:tc>
              </a:tr>
              <a:tr h="255828">
                <a:tc>
                  <a:txBody>
                    <a:bodyPr/>
                    <a:lstStyle/>
                    <a:p>
                      <a:pPr algn="ctr">
                        <a:spcAft>
                          <a:spcPts val="0"/>
                        </a:spcAft>
                      </a:pPr>
                      <a:r>
                        <a:rPr lang="es-EC" sz="1200" b="1">
                          <a:solidFill>
                            <a:srgbClr val="000000"/>
                          </a:solidFill>
                          <a:latin typeface="Arial"/>
                          <a:ea typeface="Times New Roman"/>
                          <a:cs typeface="Times New Roman"/>
                        </a:rPr>
                        <a:t>3</a:t>
                      </a:r>
                      <a:endParaRPr lang="es-EC" sz="12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200">
                          <a:solidFill>
                            <a:srgbClr val="000000"/>
                          </a:solidFill>
                          <a:latin typeface="Arial"/>
                          <a:ea typeface="Times New Roman"/>
                          <a:cs typeface="Times New Roman"/>
                        </a:rPr>
                        <a:t>9</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spcAft>
                          <a:spcPts val="0"/>
                        </a:spcAft>
                      </a:pPr>
                      <a:r>
                        <a:rPr lang="es-EC" sz="1200">
                          <a:solidFill>
                            <a:srgbClr val="000000"/>
                          </a:solidFill>
                          <a:latin typeface="Arial"/>
                          <a:ea typeface="Times New Roman"/>
                          <a:cs typeface="Times New Roman"/>
                        </a:rPr>
                        <a:t>Tubos</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0,00026995</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200">
                          <a:solidFill>
                            <a:srgbClr val="000000"/>
                          </a:solidFill>
                          <a:latin typeface="Arial"/>
                          <a:ea typeface="Times New Roman"/>
                          <a:cs typeface="Times New Roman"/>
                        </a:rPr>
                        <a:t>7850</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19,072</a:t>
                      </a:r>
                      <a:endParaRPr lang="es-EC" sz="1200">
                        <a:latin typeface="Times New Roman"/>
                        <a:ea typeface="Times New Roman"/>
                        <a:cs typeface="Times New Roman"/>
                      </a:endParaRPr>
                    </a:p>
                  </a:txBody>
                  <a:tcPr marL="68580" marR="68580" marT="0" marB="0">
                    <a:lnL>
                      <a:noFill/>
                    </a:lnL>
                    <a:lnR>
                      <a:noFill/>
                    </a:lnR>
                    <a:lnT>
                      <a:noFill/>
                    </a:lnT>
                    <a:lnB>
                      <a:noFill/>
                    </a:lnB>
                  </a:tcPr>
                </a:tc>
              </a:tr>
              <a:tr h="255828">
                <a:tc>
                  <a:txBody>
                    <a:bodyPr/>
                    <a:lstStyle/>
                    <a:p>
                      <a:pPr algn="ctr">
                        <a:spcAft>
                          <a:spcPts val="0"/>
                        </a:spcAft>
                      </a:pPr>
                      <a:r>
                        <a:rPr lang="es-EC" sz="1200" b="1">
                          <a:solidFill>
                            <a:srgbClr val="000000"/>
                          </a:solidFill>
                          <a:latin typeface="Arial"/>
                          <a:ea typeface="Times New Roman"/>
                          <a:cs typeface="Times New Roman"/>
                        </a:rPr>
                        <a:t>4</a:t>
                      </a:r>
                      <a:endParaRPr lang="es-EC" sz="12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200">
                          <a:solidFill>
                            <a:srgbClr val="000000"/>
                          </a:solidFill>
                          <a:latin typeface="Arial"/>
                          <a:ea typeface="Times New Roman"/>
                          <a:cs typeface="Times New Roman"/>
                        </a:rPr>
                        <a:t>1</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spcAft>
                          <a:spcPts val="0"/>
                        </a:spcAft>
                      </a:pPr>
                      <a:r>
                        <a:rPr lang="es-EC" sz="1200">
                          <a:solidFill>
                            <a:srgbClr val="000000"/>
                          </a:solidFill>
                          <a:latin typeface="Arial"/>
                          <a:ea typeface="Times New Roman"/>
                          <a:cs typeface="Times New Roman"/>
                        </a:rPr>
                        <a:t>Base</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dirty="0">
                          <a:solidFill>
                            <a:srgbClr val="000000"/>
                          </a:solidFill>
                          <a:latin typeface="Arial"/>
                          <a:ea typeface="Times New Roman"/>
                          <a:cs typeface="Times New Roman"/>
                        </a:rPr>
                        <a:t>0,00202896</a:t>
                      </a:r>
                      <a:endParaRPr lang="es-EC" sz="1200" dirty="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200">
                          <a:solidFill>
                            <a:srgbClr val="000000"/>
                          </a:solidFill>
                          <a:latin typeface="Arial"/>
                          <a:ea typeface="Times New Roman"/>
                          <a:cs typeface="Times New Roman"/>
                        </a:rPr>
                        <a:t>7850</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15,927</a:t>
                      </a:r>
                      <a:endParaRPr lang="es-EC" sz="1200">
                        <a:latin typeface="Times New Roman"/>
                        <a:ea typeface="Times New Roman"/>
                        <a:cs typeface="Times New Roman"/>
                      </a:endParaRPr>
                    </a:p>
                  </a:txBody>
                  <a:tcPr marL="68580" marR="68580" marT="0" marB="0">
                    <a:lnL>
                      <a:noFill/>
                    </a:lnL>
                    <a:lnR>
                      <a:noFill/>
                    </a:lnR>
                    <a:lnT>
                      <a:noFill/>
                    </a:lnT>
                    <a:lnB>
                      <a:noFill/>
                    </a:lnB>
                  </a:tcPr>
                </a:tc>
              </a:tr>
              <a:tr h="255828">
                <a:tc>
                  <a:txBody>
                    <a:bodyPr/>
                    <a:lstStyle/>
                    <a:p>
                      <a:pPr algn="ctr">
                        <a:spcAft>
                          <a:spcPts val="0"/>
                        </a:spcAft>
                      </a:pPr>
                      <a:r>
                        <a:rPr lang="es-EC" sz="1200" b="1">
                          <a:solidFill>
                            <a:srgbClr val="000000"/>
                          </a:solidFill>
                          <a:latin typeface="Arial"/>
                          <a:ea typeface="Times New Roman"/>
                          <a:cs typeface="Times New Roman"/>
                        </a:rPr>
                        <a:t>5</a:t>
                      </a:r>
                      <a:endParaRPr lang="es-EC" sz="12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200">
                          <a:solidFill>
                            <a:srgbClr val="000000"/>
                          </a:solidFill>
                          <a:latin typeface="Arial"/>
                          <a:ea typeface="Times New Roman"/>
                          <a:cs typeface="Times New Roman"/>
                        </a:rPr>
                        <a:t>1</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spcAft>
                          <a:spcPts val="0"/>
                        </a:spcAft>
                      </a:pPr>
                      <a:r>
                        <a:rPr lang="es-EC" sz="1200">
                          <a:solidFill>
                            <a:srgbClr val="000000"/>
                          </a:solidFill>
                          <a:latin typeface="Arial"/>
                          <a:ea typeface="Times New Roman"/>
                          <a:cs typeface="Times New Roman"/>
                        </a:rPr>
                        <a:t>Rueda dentada</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0,01223200</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200">
                          <a:solidFill>
                            <a:srgbClr val="000000"/>
                          </a:solidFill>
                          <a:latin typeface="Arial"/>
                          <a:ea typeface="Times New Roman"/>
                          <a:cs typeface="Times New Roman"/>
                        </a:rPr>
                        <a:t>7400</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90,517</a:t>
                      </a:r>
                      <a:endParaRPr lang="es-EC" sz="1200">
                        <a:latin typeface="Times New Roman"/>
                        <a:ea typeface="Times New Roman"/>
                        <a:cs typeface="Times New Roman"/>
                      </a:endParaRPr>
                    </a:p>
                  </a:txBody>
                  <a:tcPr marL="68580" marR="68580" marT="0" marB="0">
                    <a:lnL>
                      <a:noFill/>
                    </a:lnL>
                    <a:lnR>
                      <a:noFill/>
                    </a:lnR>
                    <a:lnT>
                      <a:noFill/>
                    </a:lnT>
                    <a:lnB>
                      <a:noFill/>
                    </a:lnB>
                  </a:tcPr>
                </a:tc>
              </a:tr>
              <a:tr h="244239">
                <a:tc>
                  <a:txBody>
                    <a:bodyPr/>
                    <a:lstStyle/>
                    <a:p>
                      <a:pPr algn="ctr">
                        <a:spcAft>
                          <a:spcPts val="0"/>
                        </a:spcAft>
                      </a:pPr>
                      <a:r>
                        <a:rPr lang="es-EC" sz="1200" b="1">
                          <a:solidFill>
                            <a:srgbClr val="000000"/>
                          </a:solidFill>
                          <a:latin typeface="Arial"/>
                          <a:ea typeface="Times New Roman"/>
                          <a:cs typeface="Times New Roman"/>
                        </a:rPr>
                        <a:t>6</a:t>
                      </a:r>
                      <a:endParaRPr lang="es-EC" sz="12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200">
                          <a:solidFill>
                            <a:srgbClr val="000000"/>
                          </a:solidFill>
                          <a:latin typeface="Arial"/>
                          <a:ea typeface="Times New Roman"/>
                          <a:cs typeface="Times New Roman"/>
                        </a:rPr>
                        <a:t>8</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spcAft>
                          <a:spcPts val="0"/>
                        </a:spcAft>
                      </a:pPr>
                      <a:r>
                        <a:rPr lang="es-EC" sz="1200" dirty="0">
                          <a:solidFill>
                            <a:srgbClr val="000000"/>
                          </a:solidFill>
                          <a:latin typeface="Arial"/>
                          <a:ea typeface="Times New Roman"/>
                          <a:cs typeface="Times New Roman"/>
                        </a:rPr>
                        <a:t>Soportes rueda dentada</a:t>
                      </a:r>
                      <a:endParaRPr lang="es-EC" sz="1200" dirty="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0,00077171</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200">
                          <a:solidFill>
                            <a:srgbClr val="000000"/>
                          </a:solidFill>
                          <a:latin typeface="Arial"/>
                          <a:ea typeface="Times New Roman"/>
                          <a:cs typeface="Times New Roman"/>
                        </a:rPr>
                        <a:t>7850</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dirty="0">
                          <a:solidFill>
                            <a:srgbClr val="000000"/>
                          </a:solidFill>
                          <a:latin typeface="Arial"/>
                          <a:ea typeface="Times New Roman"/>
                          <a:cs typeface="Times New Roman"/>
                        </a:rPr>
                        <a:t>48,463</a:t>
                      </a:r>
                      <a:endParaRPr lang="es-EC" sz="1200" dirty="0">
                        <a:latin typeface="Times New Roman"/>
                        <a:ea typeface="Times New Roman"/>
                        <a:cs typeface="Times New Roman"/>
                      </a:endParaRPr>
                    </a:p>
                  </a:txBody>
                  <a:tcPr marL="68580" marR="68580" marT="0" marB="0">
                    <a:lnL>
                      <a:noFill/>
                    </a:lnL>
                    <a:lnR>
                      <a:noFill/>
                    </a:lnR>
                    <a:lnT>
                      <a:noFill/>
                    </a:lnT>
                    <a:lnB>
                      <a:noFill/>
                    </a:lnB>
                  </a:tcPr>
                </a:tc>
              </a:tr>
              <a:tr h="255828">
                <a:tc>
                  <a:txBody>
                    <a:bodyPr/>
                    <a:lstStyle/>
                    <a:p>
                      <a:pPr algn="ctr">
                        <a:spcAft>
                          <a:spcPts val="0"/>
                        </a:spcAft>
                      </a:pPr>
                      <a:r>
                        <a:rPr lang="es-EC" sz="1200" b="1">
                          <a:solidFill>
                            <a:srgbClr val="000000"/>
                          </a:solidFill>
                          <a:latin typeface="Arial"/>
                          <a:ea typeface="Times New Roman"/>
                          <a:cs typeface="Times New Roman"/>
                        </a:rPr>
                        <a:t>7</a:t>
                      </a:r>
                      <a:endParaRPr lang="es-EC" sz="120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200">
                          <a:solidFill>
                            <a:srgbClr val="000000"/>
                          </a:solidFill>
                          <a:latin typeface="Arial"/>
                          <a:ea typeface="Times New Roman"/>
                          <a:cs typeface="Times New Roman"/>
                        </a:rPr>
                        <a:t>1</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spcAft>
                          <a:spcPts val="0"/>
                        </a:spcAft>
                      </a:pPr>
                      <a:r>
                        <a:rPr lang="es-EC" sz="1200">
                          <a:solidFill>
                            <a:srgbClr val="000000"/>
                          </a:solidFill>
                          <a:latin typeface="Arial"/>
                          <a:ea typeface="Times New Roman"/>
                          <a:cs typeface="Times New Roman"/>
                        </a:rPr>
                        <a:t>Cercos de malla</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0,00115059</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ctr">
                        <a:spcAft>
                          <a:spcPts val="0"/>
                        </a:spcAft>
                      </a:pPr>
                      <a:r>
                        <a:rPr lang="es-EC" sz="1200">
                          <a:solidFill>
                            <a:srgbClr val="000000"/>
                          </a:solidFill>
                          <a:latin typeface="Arial"/>
                          <a:ea typeface="Times New Roman"/>
                          <a:cs typeface="Times New Roman"/>
                        </a:rPr>
                        <a:t>7850</a:t>
                      </a:r>
                      <a:endParaRPr lang="es-EC" sz="1200">
                        <a:latin typeface="Times New Roman"/>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a:solidFill>
                            <a:srgbClr val="000000"/>
                          </a:solidFill>
                          <a:latin typeface="Arial"/>
                          <a:ea typeface="Times New Roman"/>
                          <a:cs typeface="Times New Roman"/>
                        </a:rPr>
                        <a:t>9,032</a:t>
                      </a:r>
                      <a:endParaRPr lang="es-EC" sz="1200">
                        <a:latin typeface="Times New Roman"/>
                        <a:ea typeface="Times New Roman"/>
                        <a:cs typeface="Times New Roman"/>
                      </a:endParaRPr>
                    </a:p>
                  </a:txBody>
                  <a:tcPr marL="68580" marR="68580" marT="0" marB="0">
                    <a:lnL>
                      <a:noFill/>
                    </a:lnL>
                    <a:lnR>
                      <a:noFill/>
                    </a:lnR>
                    <a:lnT>
                      <a:noFill/>
                    </a:lnT>
                    <a:lnB>
                      <a:noFill/>
                    </a:lnB>
                  </a:tcPr>
                </a:tc>
              </a:tr>
              <a:tr h="255828">
                <a:tc>
                  <a:txBody>
                    <a:bodyPr/>
                    <a:lstStyle/>
                    <a:p>
                      <a:pPr algn="ctr">
                        <a:spcAft>
                          <a:spcPts val="0"/>
                        </a:spcAft>
                      </a:pPr>
                      <a:r>
                        <a:rPr lang="es-EC" sz="1200" b="1" dirty="0">
                          <a:solidFill>
                            <a:srgbClr val="000000"/>
                          </a:solidFill>
                          <a:latin typeface="Arial"/>
                          <a:ea typeface="Times New Roman"/>
                          <a:cs typeface="Times New Roman"/>
                        </a:rPr>
                        <a:t>8</a:t>
                      </a:r>
                      <a:endParaRPr lang="es-EC" sz="1200" dirty="0">
                        <a:latin typeface="Times New Roman"/>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spcAft>
                          <a:spcPts val="0"/>
                        </a:spcAft>
                      </a:pPr>
                      <a:r>
                        <a:rPr lang="es-EC" sz="1200" dirty="0">
                          <a:solidFill>
                            <a:srgbClr val="000000"/>
                          </a:solidFill>
                          <a:latin typeface="Arial"/>
                          <a:ea typeface="Times New Roman"/>
                          <a:cs typeface="Times New Roman"/>
                        </a:rPr>
                        <a:t>2</a:t>
                      </a:r>
                      <a:endParaRPr lang="es-EC" sz="1200" dirty="0">
                        <a:latin typeface="Times New Roman"/>
                        <a:ea typeface="Times New Roman"/>
                        <a:cs typeface="Times New Roman"/>
                      </a:endParaRPr>
                    </a:p>
                  </a:txBody>
                  <a:tcPr marL="68580" marR="68580" marT="0" marB="0">
                    <a:lnL>
                      <a:noFill/>
                    </a:lnL>
                    <a:lnR>
                      <a:noFill/>
                    </a:lnR>
                    <a:lnT>
                      <a:noFill/>
                    </a:lnT>
                    <a:lnB>
                      <a:noFill/>
                    </a:lnB>
                  </a:tcPr>
                </a:tc>
                <a:tc>
                  <a:txBody>
                    <a:bodyPr/>
                    <a:lstStyle/>
                    <a:p>
                      <a:pPr>
                        <a:spcAft>
                          <a:spcPts val="0"/>
                        </a:spcAft>
                      </a:pPr>
                      <a:r>
                        <a:rPr lang="es-EC" sz="1200" dirty="0">
                          <a:solidFill>
                            <a:srgbClr val="000000"/>
                          </a:solidFill>
                          <a:latin typeface="Arial"/>
                          <a:ea typeface="Times New Roman"/>
                          <a:cs typeface="Times New Roman"/>
                        </a:rPr>
                        <a:t>Soporte brida</a:t>
                      </a:r>
                      <a:endParaRPr lang="es-EC" sz="1200" dirty="0">
                        <a:latin typeface="Times New Roman"/>
                        <a:ea typeface="Times New Roman"/>
                        <a:cs typeface="Times New Roman"/>
                      </a:endParaRPr>
                    </a:p>
                  </a:txBody>
                  <a:tcPr marL="68580" marR="68580" marT="0" marB="0">
                    <a:lnL>
                      <a:noFill/>
                    </a:lnL>
                    <a:lnR>
                      <a:noFill/>
                    </a:lnR>
                    <a:lnT>
                      <a:noFill/>
                    </a:lnT>
                    <a:lnB>
                      <a:noFill/>
                    </a:lnB>
                  </a:tcPr>
                </a:tc>
                <a:tc>
                  <a:txBody>
                    <a:bodyPr/>
                    <a:lstStyle/>
                    <a:p>
                      <a:endParaRPr lang="es-EC" sz="1100" dirty="0">
                        <a:latin typeface="Calibri"/>
                        <a:ea typeface="Times New Roman"/>
                        <a:cs typeface="Times New Roman"/>
                      </a:endParaRPr>
                    </a:p>
                  </a:txBody>
                  <a:tcPr marL="68580" marR="68580" marT="0" marB="0">
                    <a:lnL>
                      <a:noFill/>
                    </a:lnL>
                    <a:lnR>
                      <a:noFill/>
                    </a:lnR>
                    <a:lnT>
                      <a:noFill/>
                    </a:lnT>
                    <a:lnB>
                      <a:noFill/>
                    </a:lnB>
                  </a:tcPr>
                </a:tc>
                <a:tc>
                  <a:txBody>
                    <a:bodyPr/>
                    <a:lstStyle/>
                    <a:p>
                      <a:endParaRPr lang="es-EC" sz="1100" dirty="0">
                        <a:latin typeface="Calibri"/>
                        <a:ea typeface="Times New Roman"/>
                        <a:cs typeface="Times New Roman"/>
                      </a:endParaRPr>
                    </a:p>
                  </a:txBody>
                  <a:tcPr marL="68580" marR="68580" marT="0" marB="0">
                    <a:lnL>
                      <a:noFill/>
                    </a:lnL>
                    <a:lnR>
                      <a:noFill/>
                    </a:lnR>
                    <a:lnT>
                      <a:noFill/>
                    </a:lnT>
                    <a:lnB>
                      <a:noFill/>
                    </a:lnB>
                  </a:tcPr>
                </a:tc>
                <a:tc>
                  <a:txBody>
                    <a:bodyPr/>
                    <a:lstStyle/>
                    <a:p>
                      <a:pPr algn="r">
                        <a:spcAft>
                          <a:spcPts val="0"/>
                        </a:spcAft>
                      </a:pPr>
                      <a:r>
                        <a:rPr lang="es-EC" sz="1200" dirty="0" smtClean="0">
                          <a:solidFill>
                            <a:srgbClr val="000000"/>
                          </a:solidFill>
                          <a:latin typeface="Arial"/>
                          <a:ea typeface="Times New Roman"/>
                          <a:cs typeface="Times New Roman"/>
                        </a:rPr>
                        <a:t>12,000</a:t>
                      </a:r>
                      <a:endParaRPr lang="es-EC" sz="1200" dirty="0">
                        <a:latin typeface="Times New Roman"/>
                        <a:ea typeface="Times New Roman"/>
                        <a:cs typeface="Times New Roman"/>
                      </a:endParaRPr>
                    </a:p>
                  </a:txBody>
                  <a:tcPr marL="68580" marR="68580" marT="0" marB="0">
                    <a:lnL>
                      <a:noFill/>
                    </a:lnL>
                    <a:lnR>
                      <a:noFill/>
                    </a:lnR>
                    <a:lnT>
                      <a:noFill/>
                    </a:lnT>
                    <a:lnB>
                      <a:noFill/>
                    </a:lnB>
                  </a:tcPr>
                </a:tc>
              </a:tr>
              <a:tr h="255828">
                <a:tc>
                  <a:txBody>
                    <a:bodyPr/>
                    <a:lstStyle/>
                    <a:p>
                      <a:endParaRPr lang="es-EC" sz="1100">
                        <a:latin typeface="Calibri"/>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rgbClr val="C0C0C0"/>
                    </a:solidFill>
                  </a:tcPr>
                </a:tc>
                <a:tc>
                  <a:txBody>
                    <a:bodyPr/>
                    <a:lstStyle/>
                    <a:p>
                      <a:endParaRPr lang="es-EC" sz="1100">
                        <a:latin typeface="Calibri"/>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es-EC" sz="1100">
                        <a:latin typeface="Calibri"/>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es-EC" sz="1100">
                        <a:latin typeface="Calibri"/>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spcAft>
                          <a:spcPts val="0"/>
                        </a:spcAft>
                      </a:pPr>
                      <a:r>
                        <a:rPr lang="es-EC" sz="1200" b="1" dirty="0">
                          <a:solidFill>
                            <a:srgbClr val="000000"/>
                          </a:solidFill>
                          <a:latin typeface="Arial"/>
                          <a:ea typeface="Times New Roman"/>
                          <a:cs typeface="Times New Roman"/>
                        </a:rPr>
                        <a:t>Masa total</a:t>
                      </a:r>
                      <a:endParaRPr lang="es-EC" sz="1200" dirty="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r">
                        <a:spcAft>
                          <a:spcPts val="0"/>
                        </a:spcAft>
                      </a:pPr>
                      <a:r>
                        <a:rPr lang="es-EC" sz="1200" dirty="0" smtClean="0">
                          <a:solidFill>
                            <a:srgbClr val="000000"/>
                          </a:solidFill>
                          <a:latin typeface="Arial"/>
                          <a:ea typeface="Times New Roman"/>
                          <a:cs typeface="Times New Roman"/>
                        </a:rPr>
                        <a:t>358.,818</a:t>
                      </a:r>
                      <a:endParaRPr lang="es-EC" sz="1200" dirty="0">
                        <a:latin typeface="Times New Roman"/>
                        <a:ea typeface="Times New Roman"/>
                        <a:cs typeface="Times New Roman"/>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285720" y="714356"/>
            <a:ext cx="6072198"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 = Peso tambor </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 = Masa total x gravedad</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 = 358,81 kg x (9,8 m/s)</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 = 3516,41 N</a:t>
            </a: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Ahora:</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Qr</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Q/</a:t>
            </a: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cos</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Qr</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3516,41 N/</a:t>
            </a: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cos</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Qr</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3742,08 N</a:t>
            </a:r>
          </a:p>
          <a:p>
            <a:pPr marL="0" marR="0" lvl="0" indent="449263" algn="l" defTabSz="914400" rtl="0" eaLnBrk="0" fontAlgn="base" latinLnBrk="0" hangingPunct="0">
              <a:lnSpc>
                <a:spcPct val="100000"/>
              </a:lnSpc>
              <a:spcBef>
                <a:spcPct val="0"/>
              </a:spcBef>
              <a:spcAft>
                <a:spcPct val="0"/>
              </a:spcAft>
              <a:buClrTx/>
              <a:buSzTx/>
              <a:buFontTx/>
              <a:buNone/>
              <a:tabLst/>
            </a:pPr>
            <a:endParaRPr lang="es-EC" dirty="0" smtClean="0">
              <a:latin typeface="Arial" pitchFamily="34" charset="0"/>
              <a:ea typeface="Times New Roman" pitchFamily="18" charset="0"/>
              <a:cs typeface="Arial" pitchFamily="34" charset="0"/>
            </a:endParaRPr>
          </a:p>
          <a:p>
            <a:r>
              <a:rPr lang="es-EC" dirty="0" smtClean="0">
                <a:latin typeface="Arial" pitchFamily="34" charset="0"/>
                <a:cs typeface="Arial" pitchFamily="34" charset="0"/>
              </a:rPr>
              <a:t>       </a:t>
            </a:r>
            <a:r>
              <a:rPr lang="x-none" smtClean="0">
                <a:latin typeface="Arial" pitchFamily="34" charset="0"/>
                <a:cs typeface="Arial" pitchFamily="34" charset="0"/>
              </a:rPr>
              <a:t>Qh= </a:t>
            </a:r>
            <a:r>
              <a:rPr lang="es-EC" dirty="0" smtClean="0">
                <a:latin typeface="Arial" pitchFamily="34" charset="0"/>
                <a:cs typeface="Arial" pitchFamily="34" charset="0"/>
              </a:rPr>
              <a:t>tan</a:t>
            </a:r>
            <a:r>
              <a:rPr lang="x-none" smtClean="0">
                <a:latin typeface="Arial" pitchFamily="34" charset="0"/>
                <a:cs typeface="Arial" pitchFamily="34" charset="0"/>
              </a:rPr>
              <a:t> 20</a:t>
            </a:r>
            <a:r>
              <a:rPr lang="es-EC" dirty="0" err="1" smtClean="0">
                <a:latin typeface="Arial" pitchFamily="34" charset="0"/>
                <a:cs typeface="Arial" pitchFamily="34" charset="0"/>
              </a:rPr>
              <a:t>°x</a:t>
            </a:r>
            <a:r>
              <a:rPr lang="es-EC" dirty="0" smtClean="0">
                <a:latin typeface="Arial" pitchFamily="34" charset="0"/>
                <a:cs typeface="Arial" pitchFamily="34" charset="0"/>
              </a:rPr>
              <a:t> Q/4</a:t>
            </a:r>
          </a:p>
          <a:p>
            <a:r>
              <a:rPr lang="es-EC" dirty="0" smtClean="0">
                <a:latin typeface="Arial" pitchFamily="34" charset="0"/>
                <a:cs typeface="Arial" pitchFamily="34" charset="0"/>
              </a:rPr>
              <a:t>       </a:t>
            </a:r>
            <a:r>
              <a:rPr lang="x-none" smtClean="0">
                <a:latin typeface="Arial" pitchFamily="34" charset="0"/>
                <a:cs typeface="Arial" pitchFamily="34" charset="0"/>
              </a:rPr>
              <a:t>Q</a:t>
            </a:r>
            <a:r>
              <a:rPr lang="es-EC" dirty="0" smtClean="0">
                <a:latin typeface="Arial" pitchFamily="34" charset="0"/>
                <a:cs typeface="Arial" pitchFamily="34" charset="0"/>
              </a:rPr>
              <a:t>h</a:t>
            </a:r>
            <a:r>
              <a:rPr lang="x-none" smtClean="0">
                <a:latin typeface="Arial" pitchFamily="34" charset="0"/>
                <a:cs typeface="Arial" pitchFamily="34" charset="0"/>
              </a:rPr>
              <a:t> = </a:t>
            </a:r>
            <a:r>
              <a:rPr lang="es-EC" dirty="0" smtClean="0">
                <a:latin typeface="Arial" pitchFamily="34" charset="0"/>
                <a:cs typeface="Arial" pitchFamily="34" charset="0"/>
              </a:rPr>
              <a:t>319.96</a:t>
            </a:r>
            <a:r>
              <a:rPr lang="x-none" smtClean="0">
                <a:latin typeface="Arial" pitchFamily="34" charset="0"/>
                <a:cs typeface="Arial" pitchFamily="34" charset="0"/>
              </a:rPr>
              <a:t> N</a:t>
            </a:r>
            <a:endParaRPr lang="es-EC" dirty="0" smtClean="0">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a:t>
            </a: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Qr</a:t>
            </a: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Carga radial resultante sobre el rodillo</a:t>
            </a: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 	= Carga total del tambor</a:t>
            </a:r>
          </a:p>
          <a:p>
            <a:pPr indent="449263" eaLnBrk="0" fontAlgn="base" hangingPunct="0">
              <a:spcBef>
                <a:spcPct val="0"/>
              </a:spcBef>
              <a:spcAft>
                <a:spcPct val="0"/>
              </a:spcAft>
            </a:pPr>
            <a:r>
              <a:rPr lang="x-none" smtClean="0">
                <a:latin typeface="Arial" pitchFamily="34" charset="0"/>
                <a:cs typeface="Arial" pitchFamily="34" charset="0"/>
              </a:rPr>
              <a:t>Q</a:t>
            </a:r>
            <a:r>
              <a:rPr lang="es-EC" dirty="0" smtClean="0">
                <a:latin typeface="Arial" pitchFamily="34" charset="0"/>
                <a:cs typeface="Arial" pitchFamily="34" charset="0"/>
              </a:rPr>
              <a:t>h 	</a:t>
            </a:r>
            <a:r>
              <a:rPr lang="x-none" smtClean="0">
                <a:latin typeface="Arial" pitchFamily="34" charset="0"/>
                <a:cs typeface="Arial" pitchFamily="34" charset="0"/>
              </a:rPr>
              <a:t>= Carga </a:t>
            </a:r>
            <a:r>
              <a:rPr lang="es-EC" dirty="0" smtClean="0">
                <a:latin typeface="Arial" pitchFamily="34" charset="0"/>
                <a:cs typeface="Arial" pitchFamily="34" charset="0"/>
              </a:rPr>
              <a:t>horizontal</a:t>
            </a:r>
            <a:r>
              <a:rPr lang="x-none" smtClean="0">
                <a:latin typeface="Arial" pitchFamily="34" charset="0"/>
                <a:cs typeface="Arial" pitchFamily="34" charset="0"/>
              </a:rPr>
              <a:t> del tambor</a:t>
            </a:r>
            <a:endParaRPr lang="es-EC" dirty="0" smtClean="0">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latin typeface="Arial" pitchFamily="34" charset="0"/>
                <a:cs typeface="Arial" pitchFamily="34" charset="0"/>
              </a:rPr>
              <a:t> </a:t>
            </a:r>
          </a:p>
        </p:txBody>
      </p:sp>
      <p:pic>
        <p:nvPicPr>
          <p:cNvPr id="5" name="Picture 2"/>
          <p:cNvPicPr>
            <a:picLocks noChangeAspect="1" noChangeArrowheads="1"/>
          </p:cNvPicPr>
          <p:nvPr/>
        </p:nvPicPr>
        <p:blipFill>
          <a:blip r:embed="rId2" cstate="print"/>
          <a:srcRect/>
          <a:stretch>
            <a:fillRect/>
          </a:stretch>
        </p:blipFill>
        <p:spPr bwMode="auto">
          <a:xfrm>
            <a:off x="3929058" y="1285860"/>
            <a:ext cx="4012200" cy="3500462"/>
          </a:xfrm>
          <a:prstGeom prst="rect">
            <a:avLst/>
          </a:prstGeom>
          <a:noFill/>
          <a:ln w="9525">
            <a:noFill/>
            <a:miter lim="800000"/>
            <a:headEnd/>
            <a:tailEnd/>
          </a:ln>
        </p:spPr>
      </p:pic>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14348" y="928670"/>
            <a:ext cx="7715304"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C" dirty="0" smtClean="0">
                <a:latin typeface="Arial" pitchFamily="34" charset="0"/>
                <a:cs typeface="Arial" pitchFamily="34" charset="0"/>
              </a:rPr>
              <a:t>	</a:t>
            </a:r>
            <a:r>
              <a:rPr lang="x-none" smtClean="0">
                <a:latin typeface="Arial" pitchFamily="34" charset="0"/>
                <a:cs typeface="Arial" pitchFamily="34" charset="0"/>
              </a:rPr>
              <a:t>El tambor rotativo est</a:t>
            </a:r>
            <a:r>
              <a:rPr lang="es-EC" dirty="0" smtClean="0">
                <a:latin typeface="Arial" pitchFamily="34" charset="0"/>
                <a:cs typeface="Arial" pitchFamily="34" charset="0"/>
              </a:rPr>
              <a:t>á</a:t>
            </a:r>
            <a:r>
              <a:rPr lang="x-none" smtClean="0">
                <a:latin typeface="Arial" pitchFamily="34" charset="0"/>
                <a:cs typeface="Arial" pitchFamily="34" charset="0"/>
              </a:rPr>
              <a:t> apoyado en 4 rodillos, por tanto el valor de Qr se reparte de manera equivalente</a:t>
            </a:r>
            <a:r>
              <a:rPr lang="es-EC" dirty="0" smtClean="0">
                <a:latin typeface="Arial" pitchFamily="34" charset="0"/>
                <a:cs typeface="Arial" pitchFamily="34" charset="0"/>
              </a:rPr>
              <a:t> entre los rodillos</a:t>
            </a:r>
          </a:p>
          <a:p>
            <a:r>
              <a:rPr lang="x-none" smtClean="0">
                <a:latin typeface="Arial" pitchFamily="34" charset="0"/>
                <a:cs typeface="Arial" pitchFamily="34" charset="0"/>
              </a:rPr>
              <a:t> </a:t>
            </a:r>
            <a:endParaRPr lang="es-EC" dirty="0" smtClean="0">
              <a:latin typeface="Arial" pitchFamily="34" charset="0"/>
              <a:cs typeface="Arial" pitchFamily="34" charset="0"/>
            </a:endParaRPr>
          </a:p>
          <a:p>
            <a:endParaRPr lang="es-EC" dirty="0" smtClean="0">
              <a:latin typeface="Arial" pitchFamily="34" charset="0"/>
              <a:cs typeface="Arial" pitchFamily="34" charset="0"/>
            </a:endParaRPr>
          </a:p>
          <a:p>
            <a:endParaRPr lang="es-EC" dirty="0" smtClean="0">
              <a:latin typeface="Arial" pitchFamily="34" charset="0"/>
              <a:cs typeface="Arial" pitchFamily="34" charset="0"/>
            </a:endParaRPr>
          </a:p>
          <a:p>
            <a:endParaRPr lang="es-EC" dirty="0" smtClean="0">
              <a:latin typeface="Arial" pitchFamily="34" charset="0"/>
              <a:cs typeface="Arial" pitchFamily="34" charset="0"/>
            </a:endParaRPr>
          </a:p>
          <a:p>
            <a:r>
              <a:rPr lang="x-none" smtClean="0">
                <a:latin typeface="Arial" pitchFamily="34" charset="0"/>
                <a:cs typeface="Arial" pitchFamily="34" charset="0"/>
              </a:rPr>
              <a:t>Qr</a:t>
            </a:r>
            <a:r>
              <a:rPr lang="es-EC" baseline="-25000" dirty="0" smtClean="0">
                <a:latin typeface="Arial" pitchFamily="34" charset="0"/>
                <a:cs typeface="Arial" pitchFamily="34" charset="0"/>
              </a:rPr>
              <a:t>rodillo</a:t>
            </a:r>
            <a:r>
              <a:rPr lang="x-none" smtClean="0">
                <a:latin typeface="Arial" pitchFamily="34" charset="0"/>
                <a:cs typeface="Arial" pitchFamily="34" charset="0"/>
              </a:rPr>
              <a:t>= Qr/4</a:t>
            </a:r>
            <a:endParaRPr lang="es-EC" dirty="0" smtClean="0">
              <a:latin typeface="Arial" pitchFamily="34" charset="0"/>
              <a:cs typeface="Arial" pitchFamily="34" charset="0"/>
            </a:endParaRPr>
          </a:p>
          <a:p>
            <a:r>
              <a:rPr lang="x-none" smtClean="0">
                <a:latin typeface="Arial" pitchFamily="34" charset="0"/>
                <a:cs typeface="Arial" pitchFamily="34" charset="0"/>
              </a:rPr>
              <a:t>Qr</a:t>
            </a:r>
            <a:r>
              <a:rPr lang="es-EC" baseline="-25000" dirty="0" smtClean="0">
                <a:latin typeface="Arial" pitchFamily="34" charset="0"/>
                <a:cs typeface="Arial" pitchFamily="34" charset="0"/>
              </a:rPr>
              <a:t>rodillo</a:t>
            </a:r>
            <a:r>
              <a:rPr lang="x-none" smtClean="0">
                <a:latin typeface="Arial" pitchFamily="34" charset="0"/>
                <a:cs typeface="Arial" pitchFamily="34" charset="0"/>
              </a:rPr>
              <a:t>= 3</a:t>
            </a:r>
            <a:r>
              <a:rPr lang="es-EC" dirty="0" smtClean="0">
                <a:latin typeface="Arial" pitchFamily="34" charset="0"/>
                <a:cs typeface="Arial" pitchFamily="34" charset="0"/>
              </a:rPr>
              <a:t>742,08</a:t>
            </a:r>
            <a:r>
              <a:rPr lang="x-none" smtClean="0">
                <a:latin typeface="Arial" pitchFamily="34" charset="0"/>
                <a:cs typeface="Arial" pitchFamily="34" charset="0"/>
              </a:rPr>
              <a:t> N/4</a:t>
            </a:r>
            <a:endParaRPr lang="es-EC" dirty="0" smtClean="0">
              <a:latin typeface="Arial" pitchFamily="34" charset="0"/>
              <a:cs typeface="Arial" pitchFamily="34" charset="0"/>
            </a:endParaRPr>
          </a:p>
          <a:p>
            <a:r>
              <a:rPr lang="x-none" smtClean="0">
                <a:latin typeface="Arial" pitchFamily="34" charset="0"/>
                <a:cs typeface="Arial" pitchFamily="34" charset="0"/>
              </a:rPr>
              <a:t>Qr</a:t>
            </a:r>
            <a:r>
              <a:rPr lang="es-EC" baseline="-25000" dirty="0" smtClean="0">
                <a:latin typeface="Arial" pitchFamily="34" charset="0"/>
                <a:cs typeface="Arial" pitchFamily="34" charset="0"/>
              </a:rPr>
              <a:t>rodillo</a:t>
            </a:r>
            <a:r>
              <a:rPr lang="x-none" smtClean="0">
                <a:latin typeface="Arial" pitchFamily="34" charset="0"/>
                <a:cs typeface="Arial" pitchFamily="34" charset="0"/>
              </a:rPr>
              <a:t>= 9</a:t>
            </a:r>
            <a:r>
              <a:rPr lang="es-EC" dirty="0" smtClean="0">
                <a:latin typeface="Arial" pitchFamily="34" charset="0"/>
                <a:cs typeface="Arial" pitchFamily="34" charset="0"/>
              </a:rPr>
              <a:t>35,52</a:t>
            </a:r>
            <a:r>
              <a:rPr lang="x-none" smtClean="0">
                <a:latin typeface="Arial" pitchFamily="34" charset="0"/>
                <a:cs typeface="Arial" pitchFamily="34" charset="0"/>
              </a:rPr>
              <a:t> N = Fr</a:t>
            </a:r>
            <a:endParaRPr lang="es-EC" dirty="0">
              <a:latin typeface="Arial" pitchFamily="34" charset="0"/>
              <a:cs typeface="Arial" pitchFamily="34" charset="0"/>
            </a:endParaRPr>
          </a:p>
        </p:txBody>
      </p:sp>
      <p:pic>
        <p:nvPicPr>
          <p:cNvPr id="113666" name="Picture 2"/>
          <p:cNvPicPr>
            <a:picLocks noChangeAspect="1" noChangeArrowheads="1"/>
          </p:cNvPicPr>
          <p:nvPr/>
        </p:nvPicPr>
        <p:blipFill>
          <a:blip r:embed="rId2" cstate="print"/>
          <a:srcRect/>
          <a:stretch>
            <a:fillRect/>
          </a:stretch>
        </p:blipFill>
        <p:spPr bwMode="auto">
          <a:xfrm>
            <a:off x="3214678" y="1714488"/>
            <a:ext cx="5200664" cy="4032062"/>
          </a:xfrm>
          <a:prstGeom prst="rect">
            <a:avLst/>
          </a:prstGeom>
          <a:noFill/>
          <a:ln w="9525">
            <a:noFill/>
            <a:miter lim="800000"/>
            <a:headEnd/>
            <a:tailEnd/>
          </a:ln>
          <a:effectLst/>
        </p:spPr>
      </p:pic>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14348" y="961280"/>
            <a:ext cx="8143932"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x-none" smtClean="0">
                <a:latin typeface="Arial" pitchFamily="34" charset="0"/>
                <a:cs typeface="Arial" pitchFamily="34" charset="0"/>
              </a:rPr>
              <a:t>La carga din</a:t>
            </a:r>
            <a:r>
              <a:rPr lang="es-EC" dirty="0" smtClean="0">
                <a:latin typeface="Arial" pitchFamily="34" charset="0"/>
                <a:cs typeface="Arial" pitchFamily="34" charset="0"/>
              </a:rPr>
              <a:t>á</a:t>
            </a:r>
            <a:r>
              <a:rPr lang="x-none" smtClean="0">
                <a:latin typeface="Arial" pitchFamily="34" charset="0"/>
                <a:cs typeface="Arial" pitchFamily="34" charset="0"/>
              </a:rPr>
              <a:t>mica equivalente se calcula mediante la siguiente fórmula:</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p>
          <a:p>
            <a:r>
              <a:rPr lang="x-none" smtClean="0">
                <a:latin typeface="Arial" pitchFamily="34" charset="0"/>
                <a:cs typeface="Arial" pitchFamily="34" charset="0"/>
              </a:rPr>
              <a:t>P = X Fr + Y Fa</a:t>
            </a:r>
            <a:r>
              <a:rPr lang="es-EC" dirty="0" smtClean="0">
                <a:latin typeface="Arial" pitchFamily="34" charset="0"/>
                <a:cs typeface="Arial" pitchFamily="34" charset="0"/>
              </a:rPr>
              <a:t> 						</a:t>
            </a:r>
            <a:r>
              <a:rPr lang="x-none" smtClean="0">
                <a:latin typeface="Arial" pitchFamily="34" charset="0"/>
                <a:cs typeface="Arial" pitchFamily="34" charset="0"/>
              </a:rPr>
              <a:t>(Ec. 3.</a:t>
            </a:r>
            <a:r>
              <a:rPr lang="es-EC" dirty="0" smtClean="0">
                <a:latin typeface="Arial" pitchFamily="34" charset="0"/>
                <a:cs typeface="Arial" pitchFamily="34" charset="0"/>
              </a:rPr>
              <a:t>52</a:t>
            </a:r>
            <a:r>
              <a:rPr lang="x-none" smtClean="0">
                <a:latin typeface="Arial" pitchFamily="34" charset="0"/>
                <a:cs typeface="Arial" pitchFamily="34" charset="0"/>
              </a:rPr>
              <a:t>)</a:t>
            </a:r>
            <a:endParaRPr lang="es-EC" dirty="0" smtClean="0">
              <a:latin typeface="Arial" pitchFamily="34" charset="0"/>
              <a:cs typeface="Arial" pitchFamily="34" charset="0"/>
            </a:endParaRPr>
          </a:p>
          <a:p>
            <a:r>
              <a:rPr lang="es-EC" dirty="0" smtClean="0">
                <a:latin typeface="Arial" pitchFamily="34" charset="0"/>
                <a:cs typeface="Arial" pitchFamily="34" charset="0"/>
              </a:rPr>
              <a:t> </a:t>
            </a:r>
          </a:p>
          <a:p>
            <a:r>
              <a:rPr lang="es-EC" dirty="0" smtClean="0">
                <a:latin typeface="Arial" pitchFamily="34" charset="0"/>
                <a:cs typeface="Arial" pitchFamily="34" charset="0"/>
              </a:rPr>
              <a:t> </a:t>
            </a:r>
            <a:r>
              <a:rPr lang="x-none" smtClean="0">
                <a:latin typeface="Arial" pitchFamily="34" charset="0"/>
                <a:cs typeface="Arial" pitchFamily="34" charset="0"/>
              </a:rPr>
              <a:t>donde:</a:t>
            </a:r>
            <a:endParaRPr lang="es-EC" dirty="0" smtClean="0">
              <a:latin typeface="Arial" pitchFamily="34" charset="0"/>
              <a:cs typeface="Arial" pitchFamily="34" charset="0"/>
            </a:endParaRPr>
          </a:p>
          <a:p>
            <a:pPr>
              <a:lnSpc>
                <a:spcPct val="150000"/>
              </a:lnSpc>
            </a:pPr>
            <a:r>
              <a:rPr lang="es-EC" dirty="0" smtClean="0">
                <a:latin typeface="Arial" pitchFamily="34" charset="0"/>
                <a:cs typeface="Arial" pitchFamily="34" charset="0"/>
              </a:rPr>
              <a:t>	</a:t>
            </a:r>
            <a:r>
              <a:rPr lang="x-none" smtClean="0">
                <a:latin typeface="Arial" pitchFamily="34" charset="0"/>
                <a:cs typeface="Arial" pitchFamily="34" charset="0"/>
              </a:rPr>
              <a:t>P       = Carga dinámica equivalente</a:t>
            </a:r>
            <a:endParaRPr lang="es-EC" dirty="0" smtClean="0">
              <a:latin typeface="Arial" pitchFamily="34" charset="0"/>
              <a:cs typeface="Arial" pitchFamily="34" charset="0"/>
            </a:endParaRPr>
          </a:p>
          <a:p>
            <a:pPr>
              <a:lnSpc>
                <a:spcPct val="150000"/>
              </a:lnSpc>
            </a:pPr>
            <a:r>
              <a:rPr lang="es-EC" dirty="0" smtClean="0">
                <a:latin typeface="Arial" pitchFamily="34" charset="0"/>
                <a:cs typeface="Arial" pitchFamily="34" charset="0"/>
              </a:rPr>
              <a:t>	</a:t>
            </a:r>
            <a:r>
              <a:rPr lang="x-none" smtClean="0">
                <a:latin typeface="Arial" pitchFamily="34" charset="0"/>
                <a:cs typeface="Arial" pitchFamily="34" charset="0"/>
              </a:rPr>
              <a:t>X       = Factor radial</a:t>
            </a:r>
            <a:endParaRPr lang="es-EC" dirty="0" smtClean="0">
              <a:latin typeface="Arial" pitchFamily="34" charset="0"/>
              <a:cs typeface="Arial" pitchFamily="34" charset="0"/>
            </a:endParaRPr>
          </a:p>
          <a:p>
            <a:pPr>
              <a:lnSpc>
                <a:spcPct val="150000"/>
              </a:lnSpc>
            </a:pPr>
            <a:r>
              <a:rPr lang="es-EC" dirty="0" smtClean="0">
                <a:latin typeface="Arial" pitchFamily="34" charset="0"/>
                <a:cs typeface="Arial" pitchFamily="34" charset="0"/>
              </a:rPr>
              <a:t>	</a:t>
            </a:r>
            <a:r>
              <a:rPr lang="x-none" smtClean="0">
                <a:latin typeface="Arial" pitchFamily="34" charset="0"/>
                <a:cs typeface="Arial" pitchFamily="34" charset="0"/>
              </a:rPr>
              <a:t>Fr      = Carga radial</a:t>
            </a:r>
            <a:endParaRPr lang="es-EC" dirty="0" smtClean="0">
              <a:latin typeface="Arial" pitchFamily="34" charset="0"/>
              <a:cs typeface="Arial" pitchFamily="34" charset="0"/>
            </a:endParaRPr>
          </a:p>
          <a:p>
            <a:pPr>
              <a:lnSpc>
                <a:spcPct val="150000"/>
              </a:lnSpc>
            </a:pPr>
            <a:r>
              <a:rPr lang="es-EC" dirty="0" smtClean="0">
                <a:latin typeface="Arial" pitchFamily="34" charset="0"/>
                <a:cs typeface="Arial" pitchFamily="34" charset="0"/>
              </a:rPr>
              <a:t>	</a:t>
            </a:r>
            <a:r>
              <a:rPr lang="x-none" smtClean="0">
                <a:latin typeface="Arial" pitchFamily="34" charset="0"/>
                <a:cs typeface="Arial" pitchFamily="34" charset="0"/>
              </a:rPr>
              <a:t>Y       = Factor axial</a:t>
            </a:r>
            <a:endParaRPr lang="es-EC" dirty="0" smtClean="0">
              <a:latin typeface="Arial" pitchFamily="34" charset="0"/>
              <a:cs typeface="Arial" pitchFamily="34" charset="0"/>
            </a:endParaRPr>
          </a:p>
          <a:p>
            <a:pPr>
              <a:lnSpc>
                <a:spcPct val="150000"/>
              </a:lnSpc>
            </a:pPr>
            <a:r>
              <a:rPr lang="es-EC" dirty="0" smtClean="0">
                <a:latin typeface="Arial" pitchFamily="34" charset="0"/>
                <a:cs typeface="Arial" pitchFamily="34" charset="0"/>
              </a:rPr>
              <a:t>	</a:t>
            </a:r>
            <a:r>
              <a:rPr lang="x-none" smtClean="0">
                <a:latin typeface="Arial" pitchFamily="34" charset="0"/>
                <a:cs typeface="Arial" pitchFamily="34" charset="0"/>
              </a:rPr>
              <a:t>Fa     = Carga axial</a:t>
            </a:r>
            <a:endParaRPr lang="es-EC" dirty="0" smtClean="0">
              <a:latin typeface="Arial" pitchFamily="34" charset="0"/>
              <a:cs typeface="Arial" pitchFamily="34" charset="0"/>
            </a:endParaRPr>
          </a:p>
          <a:p>
            <a:endParaRPr lang="es-EC" dirty="0" smtClean="0">
              <a:latin typeface="Arial" pitchFamily="34" charset="0"/>
              <a:cs typeface="Arial" pitchFamily="34" charset="0"/>
            </a:endParaRPr>
          </a:p>
          <a:p>
            <a:endParaRPr lang="es-EC" dirty="0" smtClean="0">
              <a:latin typeface="Arial" pitchFamily="34" charset="0"/>
              <a:cs typeface="Arial" pitchFamily="34" charset="0"/>
            </a:endParaRPr>
          </a:p>
          <a:p>
            <a:pPr algn="just"/>
            <a:r>
              <a:rPr lang="x-none" smtClean="0">
                <a:latin typeface="Arial" pitchFamily="34" charset="0"/>
                <a:cs typeface="Arial" pitchFamily="34" charset="0"/>
              </a:rPr>
              <a:t>Puesto que la carga es </a:t>
            </a:r>
            <a:r>
              <a:rPr lang="x-none" b="1" smtClean="0">
                <a:latin typeface="Arial" pitchFamily="34" charset="0"/>
                <a:cs typeface="Arial" pitchFamily="34" charset="0"/>
              </a:rPr>
              <a:t>netamente radial</a:t>
            </a:r>
            <a:r>
              <a:rPr lang="x-none" smtClean="0">
                <a:latin typeface="Arial" pitchFamily="34" charset="0"/>
                <a:cs typeface="Arial" pitchFamily="34" charset="0"/>
              </a:rPr>
              <a:t>, se recomienda que </a:t>
            </a:r>
            <a:r>
              <a:rPr lang="x-none" b="1" smtClean="0">
                <a:latin typeface="Arial" pitchFamily="34" charset="0"/>
                <a:cs typeface="Arial" pitchFamily="34" charset="0"/>
              </a:rPr>
              <a:t>P= Fr</a:t>
            </a:r>
            <a:r>
              <a:rPr lang="x-none" smtClean="0">
                <a:latin typeface="Arial" pitchFamily="34" charset="0"/>
                <a:cs typeface="Arial" pitchFamily="34" charset="0"/>
              </a:rPr>
              <a:t>. </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14348" y="684283"/>
            <a:ext cx="8143932" cy="5493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C" dirty="0" smtClean="0">
                <a:latin typeface="Arial" pitchFamily="34" charset="0"/>
                <a:cs typeface="Arial" pitchFamily="34" charset="0"/>
              </a:rPr>
              <a:t>	</a:t>
            </a:r>
            <a:r>
              <a:rPr lang="x-none" smtClean="0">
                <a:latin typeface="Arial" pitchFamily="34" charset="0"/>
                <a:cs typeface="Arial" pitchFamily="34" charset="0"/>
              </a:rPr>
              <a:t>De la ecuación anterior se requiere un rodamiento cuya capacidad de carga este afectado por un factor de seguridad igual a 3, por tanto:</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algn="just"/>
            <a:r>
              <a:rPr lang="x-none" smtClean="0">
                <a:latin typeface="Arial" pitchFamily="34" charset="0"/>
                <a:cs typeface="Arial" pitchFamily="34" charset="0"/>
              </a:rPr>
              <a:t>C≥ Fs * P</a:t>
            </a:r>
            <a:endParaRPr lang="es-EC" dirty="0" smtClean="0">
              <a:latin typeface="Arial" pitchFamily="34" charset="0"/>
              <a:cs typeface="Arial" pitchFamily="34" charset="0"/>
            </a:endParaRPr>
          </a:p>
          <a:p>
            <a:pPr algn="just"/>
            <a:r>
              <a:rPr lang="x-none" smtClean="0">
                <a:latin typeface="Arial" pitchFamily="34" charset="0"/>
                <a:cs typeface="Arial" pitchFamily="34" charset="0"/>
              </a:rPr>
              <a:t>C ≥Fs * Fr</a:t>
            </a:r>
            <a:endParaRPr lang="es-EC" dirty="0" smtClean="0">
              <a:latin typeface="Arial" pitchFamily="34" charset="0"/>
              <a:cs typeface="Arial" pitchFamily="34" charset="0"/>
            </a:endParaRPr>
          </a:p>
          <a:p>
            <a:pPr algn="just"/>
            <a:r>
              <a:rPr lang="x-none" smtClean="0">
                <a:latin typeface="Arial" pitchFamily="34" charset="0"/>
                <a:cs typeface="Arial" pitchFamily="34" charset="0"/>
              </a:rPr>
              <a:t>C≥ 3 (9</a:t>
            </a:r>
            <a:r>
              <a:rPr lang="es-EC" dirty="0" smtClean="0">
                <a:latin typeface="Arial" pitchFamily="34" charset="0"/>
                <a:cs typeface="Arial" pitchFamily="34" charset="0"/>
              </a:rPr>
              <a:t>35,52</a:t>
            </a:r>
            <a:r>
              <a:rPr lang="x-none" smtClean="0">
                <a:latin typeface="Arial" pitchFamily="34" charset="0"/>
                <a:cs typeface="Arial" pitchFamily="34" charset="0"/>
              </a:rPr>
              <a:t> N)</a:t>
            </a:r>
            <a:endParaRPr lang="es-EC" dirty="0" smtClean="0">
              <a:latin typeface="Arial" pitchFamily="34" charset="0"/>
              <a:cs typeface="Arial" pitchFamily="34" charset="0"/>
            </a:endParaRPr>
          </a:p>
          <a:p>
            <a:pPr algn="just"/>
            <a:r>
              <a:rPr lang="x-none" smtClean="0">
                <a:latin typeface="Arial" pitchFamily="34" charset="0"/>
                <a:cs typeface="Arial" pitchFamily="34" charset="0"/>
              </a:rPr>
              <a:t>C≥ 2</a:t>
            </a:r>
            <a:r>
              <a:rPr lang="es-EC" dirty="0" smtClean="0">
                <a:latin typeface="Arial" pitchFamily="34" charset="0"/>
                <a:cs typeface="Arial" pitchFamily="34" charset="0"/>
              </a:rPr>
              <a:t>806,56</a:t>
            </a:r>
            <a:r>
              <a:rPr lang="x-none" smtClean="0">
                <a:latin typeface="Arial" pitchFamily="34" charset="0"/>
                <a:cs typeface="Arial" pitchFamily="34" charset="0"/>
              </a:rPr>
              <a:t> N = 2</a:t>
            </a:r>
            <a:r>
              <a:rPr lang="es-EC" dirty="0" smtClean="0">
                <a:latin typeface="Arial" pitchFamily="34" charset="0"/>
                <a:cs typeface="Arial" pitchFamily="34" charset="0"/>
              </a:rPr>
              <a:t>,80</a:t>
            </a:r>
            <a:r>
              <a:rPr lang="x-none" smtClean="0">
                <a:latin typeface="Arial" pitchFamily="34" charset="0"/>
                <a:cs typeface="Arial" pitchFamily="34" charset="0"/>
              </a:rPr>
              <a:t> KN</a:t>
            </a:r>
            <a:endParaRPr lang="es-EC" dirty="0" smtClean="0">
              <a:latin typeface="Arial" pitchFamily="34" charset="0"/>
              <a:cs typeface="Arial" pitchFamily="34" charset="0"/>
            </a:endParaRPr>
          </a:p>
          <a:p>
            <a:pPr algn="just"/>
            <a:r>
              <a:rPr lang="x-none" smtClean="0">
                <a:latin typeface="Arial" pitchFamily="34" charset="0"/>
                <a:cs typeface="Arial" pitchFamily="34" charset="0"/>
              </a:rPr>
              <a:t> </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algn="just">
              <a:lnSpc>
                <a:spcPct val="150000"/>
              </a:lnSpc>
            </a:pPr>
            <a:r>
              <a:rPr lang="es-EC" dirty="0" smtClean="0">
                <a:latin typeface="Arial" pitchFamily="34" charset="0"/>
                <a:cs typeface="Arial" pitchFamily="34" charset="0"/>
              </a:rPr>
              <a:t>	</a:t>
            </a:r>
            <a:r>
              <a:rPr lang="x-none" smtClean="0">
                <a:latin typeface="Arial" pitchFamily="34" charset="0"/>
                <a:cs typeface="Arial" pitchFamily="34" charset="0"/>
              </a:rPr>
              <a:t>E</a:t>
            </a:r>
            <a:r>
              <a:rPr lang="es-EC" dirty="0" smtClean="0">
                <a:latin typeface="Arial" pitchFamily="34" charset="0"/>
                <a:cs typeface="Arial" pitchFamily="34" charset="0"/>
              </a:rPr>
              <a:t>l</a:t>
            </a:r>
            <a:r>
              <a:rPr lang="x-none" smtClean="0">
                <a:latin typeface="Arial" pitchFamily="34" charset="0"/>
                <a:cs typeface="Arial" pitchFamily="34" charset="0"/>
              </a:rPr>
              <a:t> valor obtenido es </a:t>
            </a:r>
            <a:r>
              <a:rPr lang="es-EC" dirty="0" smtClean="0">
                <a:latin typeface="Arial" pitchFamily="34" charset="0"/>
                <a:cs typeface="Arial" pitchFamily="34" charset="0"/>
              </a:rPr>
              <a:t>la</a:t>
            </a:r>
            <a:r>
              <a:rPr lang="x-none" smtClean="0">
                <a:latin typeface="Arial" pitchFamily="34" charset="0"/>
                <a:cs typeface="Arial" pitchFamily="34" charset="0"/>
              </a:rPr>
              <a:t> carga dinámica mínima que debe soportar el rodamiento,  por otro lado según las dimensiones y forma del rodillo que soportara </a:t>
            </a:r>
            <a:r>
              <a:rPr lang="es-EC" dirty="0" smtClean="0">
                <a:latin typeface="Arial" pitchFamily="34" charset="0"/>
                <a:cs typeface="Arial" pitchFamily="34" charset="0"/>
              </a:rPr>
              <a:t>el</a:t>
            </a:r>
            <a:r>
              <a:rPr lang="x-none" smtClean="0">
                <a:latin typeface="Arial" pitchFamily="34" charset="0"/>
                <a:cs typeface="Arial" pitchFamily="34" charset="0"/>
              </a:rPr>
              <a:t> tambor, se selecciona el rodamiento </a:t>
            </a:r>
            <a:r>
              <a:rPr lang="x-none" b="1" smtClean="0">
                <a:latin typeface="Arial" pitchFamily="34" charset="0"/>
                <a:cs typeface="Arial" pitchFamily="34" charset="0"/>
              </a:rPr>
              <a:t>6202</a:t>
            </a:r>
            <a:r>
              <a:rPr lang="x-none" smtClean="0">
                <a:latin typeface="Arial" pitchFamily="34" charset="0"/>
                <a:cs typeface="Arial" pitchFamily="34" charset="0"/>
              </a:rPr>
              <a:t> del catálogo FAG cuya capacidad de carga dinámica de </a:t>
            </a:r>
            <a:r>
              <a:rPr lang="x-none" b="1" smtClean="0">
                <a:latin typeface="Arial" pitchFamily="34" charset="0"/>
                <a:cs typeface="Arial" pitchFamily="34" charset="0"/>
              </a:rPr>
              <a:t>7.8 KN </a:t>
            </a:r>
            <a:r>
              <a:rPr lang="es-EC" dirty="0" smtClean="0">
                <a:latin typeface="Arial" pitchFamily="34" charset="0"/>
                <a:cs typeface="Arial" pitchFamily="34" charset="0"/>
              </a:rPr>
              <a:t>está por encima de </a:t>
            </a:r>
            <a:r>
              <a:rPr lang="x-none" smtClean="0">
                <a:latin typeface="Arial" pitchFamily="34" charset="0"/>
                <a:cs typeface="Arial" pitchFamily="34" charset="0"/>
              </a:rPr>
              <a:t>la requerida para la aplicación (ver anexo </a:t>
            </a:r>
            <a:r>
              <a:rPr lang="es-EC" dirty="0" smtClean="0">
                <a:latin typeface="Arial" pitchFamily="34" charset="0"/>
                <a:cs typeface="Arial" pitchFamily="34" charset="0"/>
              </a:rPr>
              <a:t>B</a:t>
            </a:r>
            <a:r>
              <a:rPr lang="x-none" smtClean="0">
                <a:latin typeface="Arial" pitchFamily="34" charset="0"/>
                <a:cs typeface="Arial" pitchFamily="34" charset="0"/>
              </a:rPr>
              <a:t>)</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14348" y="1500174"/>
            <a:ext cx="814393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C" dirty="0" smtClean="0">
                <a:latin typeface="Arial" pitchFamily="34" charset="0"/>
                <a:cs typeface="Arial" pitchFamily="34" charset="0"/>
              </a:rPr>
              <a:t>	Los ejes del rodillo guía donde se apoya toda la carga del tambor rotativo, tiene la siguiente forma</a:t>
            </a:r>
          </a:p>
          <a:p>
            <a:pPr algn="just"/>
            <a:r>
              <a:rPr lang="x-none" smtClean="0">
                <a:latin typeface="Arial" pitchFamily="34" charset="0"/>
                <a:cs typeface="Arial" pitchFamily="34" charset="0"/>
              </a:rPr>
              <a:t> </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6" name="1 Título"/>
          <p:cNvSpPr txBox="1">
            <a:spLocks/>
          </p:cNvSpPr>
          <p:nvPr/>
        </p:nvSpPr>
        <p:spPr>
          <a:xfrm>
            <a:off x="714348" y="785794"/>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3.3.4.2 Análisis</a:t>
            </a:r>
            <a:r>
              <a:rPr kumimoji="0" lang="es-EC" sz="3300" b="1" i="0" strike="noStrike" kern="1200" cap="none" spc="0" normalizeH="0" noProof="0" dirty="0" smtClean="0">
                <a:ln>
                  <a:noFill/>
                </a:ln>
                <a:solidFill>
                  <a:schemeClr val="tx2"/>
                </a:solidFill>
                <a:effectLst/>
                <a:uLnTx/>
                <a:uFillTx/>
                <a:latin typeface="+mj-lt"/>
                <a:ea typeface="+mj-ea"/>
                <a:cs typeface="+mj-cs"/>
              </a:rPr>
              <a:t> eje rodillo en </a:t>
            </a:r>
            <a:r>
              <a:rPr kumimoji="0" lang="es-EC" sz="3300" b="1" i="0" strike="noStrike" kern="1200" cap="none" spc="0" normalizeH="0" noProof="0" dirty="0" err="1" smtClean="0">
                <a:ln>
                  <a:noFill/>
                </a:ln>
                <a:solidFill>
                  <a:schemeClr val="tx2"/>
                </a:solidFill>
                <a:effectLst/>
                <a:uLnTx/>
                <a:uFillTx/>
                <a:latin typeface="+mj-lt"/>
                <a:ea typeface="+mj-ea"/>
                <a:cs typeface="+mj-cs"/>
              </a:rPr>
              <a:t>Solid</a:t>
            </a:r>
            <a:r>
              <a:rPr kumimoji="0" lang="es-EC" sz="3300" b="1" i="0" strike="noStrike" kern="1200" cap="none" spc="0" normalizeH="0" noProof="0" dirty="0" smtClean="0">
                <a:ln>
                  <a:noFill/>
                </a:ln>
                <a:solidFill>
                  <a:schemeClr val="tx2"/>
                </a:solidFill>
                <a:effectLst/>
                <a:uLnTx/>
                <a:uFillTx/>
                <a:latin typeface="+mj-lt"/>
                <a:ea typeface="+mj-ea"/>
                <a:cs typeface="+mj-cs"/>
              </a:rPr>
              <a:t> Works</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24578" name="Picture 2"/>
          <p:cNvPicPr>
            <a:picLocks noChangeAspect="1" noChangeArrowheads="1"/>
          </p:cNvPicPr>
          <p:nvPr/>
        </p:nvPicPr>
        <p:blipFill>
          <a:blip r:embed="rId2" cstate="print"/>
          <a:srcRect/>
          <a:stretch>
            <a:fillRect/>
          </a:stretch>
        </p:blipFill>
        <p:spPr bwMode="auto">
          <a:xfrm>
            <a:off x="1643041" y="2643182"/>
            <a:ext cx="2753903" cy="2786082"/>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4357686" y="2643182"/>
            <a:ext cx="3071834" cy="2770518"/>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51765" y="719906"/>
            <a:ext cx="8143932" cy="16158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C" dirty="0" smtClean="0">
                <a:latin typeface="Arial" pitchFamily="34" charset="0"/>
                <a:cs typeface="Arial" pitchFamily="34" charset="0"/>
              </a:rPr>
              <a:t>La ubicación del rodillo esta en la posición mostrada</a:t>
            </a:r>
          </a:p>
          <a:p>
            <a:pPr algn="just"/>
            <a:r>
              <a:rPr lang="x-none" smtClean="0">
                <a:latin typeface="Arial" pitchFamily="34" charset="0"/>
                <a:cs typeface="Arial" pitchFamily="34" charset="0"/>
              </a:rPr>
              <a:t> </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pic>
        <p:nvPicPr>
          <p:cNvPr id="128002" name="Picture 2"/>
          <p:cNvPicPr>
            <a:picLocks noChangeAspect="1" noChangeArrowheads="1"/>
          </p:cNvPicPr>
          <p:nvPr/>
        </p:nvPicPr>
        <p:blipFill>
          <a:blip r:embed="rId2" cstate="print"/>
          <a:srcRect/>
          <a:stretch>
            <a:fillRect/>
          </a:stretch>
        </p:blipFill>
        <p:spPr bwMode="auto">
          <a:xfrm>
            <a:off x="1714480" y="1428736"/>
            <a:ext cx="5816153" cy="3345471"/>
          </a:xfrm>
          <a:prstGeom prst="rect">
            <a:avLst/>
          </a:prstGeom>
          <a:noFill/>
          <a:ln w="9525">
            <a:noFill/>
            <a:miter lim="800000"/>
            <a:headEnd/>
            <a:tailEnd/>
          </a:ln>
        </p:spPr>
      </p:pic>
      <p:sp>
        <p:nvSpPr>
          <p:cNvPr id="128003" name="Rectangle 3"/>
          <p:cNvSpPr>
            <a:spLocks noChangeArrowheads="1"/>
          </p:cNvSpPr>
          <p:nvPr/>
        </p:nvSpPr>
        <p:spPr bwMode="auto">
          <a:xfrm>
            <a:off x="2786050" y="4929198"/>
            <a:ext cx="3932487"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3.38         Ubicación rodillo guía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57422" y="1285860"/>
            <a:ext cx="4643470" cy="2714636"/>
          </a:xfrm>
        </p:spPr>
        <p:txBody>
          <a:bodyPr>
            <a:normAutofit/>
          </a:bodyPr>
          <a:lstStyle/>
          <a:p>
            <a:pPr algn="ctr"/>
            <a:r>
              <a:rPr lang="es-EC" sz="6700" b="1" u="sng" dirty="0" smtClean="0"/>
              <a:t>CAPÍTULO I</a:t>
            </a:r>
            <a:r>
              <a:rPr lang="es-EC" sz="6700" b="1" dirty="0" smtClean="0"/>
              <a:t/>
            </a:r>
            <a:br>
              <a:rPr lang="es-EC" sz="6700" b="1" dirty="0" smtClean="0"/>
            </a:br>
            <a:r>
              <a:rPr lang="es-EC" b="1" dirty="0" smtClean="0"/>
              <a:t/>
            </a:r>
            <a:br>
              <a:rPr lang="es-EC" b="1" dirty="0" smtClean="0"/>
            </a:br>
            <a:r>
              <a:rPr lang="es-EC" sz="5300" dirty="0" smtClean="0"/>
              <a:t>GENERALIDADES</a:t>
            </a:r>
            <a:endParaRPr lang="es-EC" sz="5300" b="1" dirty="0"/>
          </a:p>
        </p:txBody>
      </p:sp>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85786" y="857232"/>
            <a:ext cx="814393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C" dirty="0" smtClean="0">
                <a:latin typeface="Arial" pitchFamily="34" charset="0"/>
                <a:cs typeface="Arial" pitchFamily="34" charset="0"/>
              </a:rPr>
              <a:t>El eje utilizado es de acero AISI 1020, usando cosmos </a:t>
            </a:r>
            <a:r>
              <a:rPr lang="es-EC" dirty="0" err="1" smtClean="0">
                <a:latin typeface="Arial" pitchFamily="34" charset="0"/>
                <a:cs typeface="Arial" pitchFamily="34" charset="0"/>
              </a:rPr>
              <a:t>express</a:t>
            </a:r>
            <a:r>
              <a:rPr lang="es-EC" dirty="0" smtClean="0">
                <a:latin typeface="Arial" pitchFamily="34" charset="0"/>
                <a:cs typeface="Arial" pitchFamily="34" charset="0"/>
              </a:rPr>
              <a:t> de </a:t>
            </a:r>
            <a:r>
              <a:rPr lang="es-EC" dirty="0" err="1" smtClean="0">
                <a:latin typeface="Arial" pitchFamily="34" charset="0"/>
                <a:cs typeface="Arial" pitchFamily="34" charset="0"/>
              </a:rPr>
              <a:t>Solid</a:t>
            </a:r>
            <a:r>
              <a:rPr lang="es-EC" dirty="0" smtClean="0">
                <a:latin typeface="Arial" pitchFamily="34" charset="0"/>
                <a:cs typeface="Arial" pitchFamily="34" charset="0"/>
              </a:rPr>
              <a:t> Works,  se ingresan los datos del material, las restricciones y las cargas aplicadas Q y </a:t>
            </a:r>
            <a:r>
              <a:rPr lang="es-EC" dirty="0" err="1" smtClean="0">
                <a:latin typeface="Arial" pitchFamily="34" charset="0"/>
                <a:cs typeface="Arial" pitchFamily="34" charset="0"/>
              </a:rPr>
              <a:t>Qh,para</a:t>
            </a:r>
            <a:r>
              <a:rPr lang="es-EC" dirty="0" smtClean="0">
                <a:latin typeface="Arial" pitchFamily="34" charset="0"/>
                <a:cs typeface="Arial" pitchFamily="34" charset="0"/>
              </a:rPr>
              <a:t> obtener el esfuerzo de Von Mises, éste indicará si el eje resiste o no la carga a la que está sometido el tambor rotativo</a:t>
            </a: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pic>
        <p:nvPicPr>
          <p:cNvPr id="129026" name="Imagen 6"/>
          <p:cNvPicPr>
            <a:picLocks noChangeAspect="1" noChangeArrowheads="1"/>
          </p:cNvPicPr>
          <p:nvPr/>
        </p:nvPicPr>
        <p:blipFill>
          <a:blip r:embed="rId2" cstate="print"/>
          <a:srcRect/>
          <a:stretch>
            <a:fillRect/>
          </a:stretch>
        </p:blipFill>
        <p:spPr bwMode="auto">
          <a:xfrm>
            <a:off x="857224" y="2571744"/>
            <a:ext cx="3867150" cy="2803525"/>
          </a:xfrm>
          <a:prstGeom prst="rect">
            <a:avLst/>
          </a:prstGeom>
          <a:noFill/>
          <a:ln w="9525">
            <a:noFill/>
            <a:miter lim="800000"/>
            <a:headEnd/>
            <a:tailEnd/>
          </a:ln>
        </p:spPr>
      </p:pic>
      <p:sp>
        <p:nvSpPr>
          <p:cNvPr id="129027" name="Rectangle 3"/>
          <p:cNvSpPr>
            <a:spLocks noChangeArrowheads="1"/>
          </p:cNvSpPr>
          <p:nvPr/>
        </p:nvSpPr>
        <p:spPr bwMode="auto">
          <a:xfrm>
            <a:off x="2236265" y="5417149"/>
            <a:ext cx="4671472"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3.39         Puntos de apoyo y cargas eje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9028" name="Imagen 1"/>
          <p:cNvPicPr>
            <a:picLocks noChangeAspect="1" noChangeArrowheads="1"/>
          </p:cNvPicPr>
          <p:nvPr/>
        </p:nvPicPr>
        <p:blipFill>
          <a:blip r:embed="rId3" cstate="print"/>
          <a:srcRect/>
          <a:stretch>
            <a:fillRect/>
          </a:stretch>
        </p:blipFill>
        <p:spPr bwMode="auto">
          <a:xfrm>
            <a:off x="4786314" y="2571744"/>
            <a:ext cx="4149766" cy="278608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85786" y="785794"/>
            <a:ext cx="8143932"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C" dirty="0" smtClean="0">
                <a:latin typeface="Arial" pitchFamily="34" charset="0"/>
                <a:cs typeface="Arial" pitchFamily="34" charset="0"/>
              </a:rPr>
              <a:t>Los resultados obtenidos son los siguientes:</a:t>
            </a: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pic>
        <p:nvPicPr>
          <p:cNvPr id="130050" name="Imagen 2"/>
          <p:cNvPicPr>
            <a:picLocks noChangeAspect="1" noChangeArrowheads="1"/>
          </p:cNvPicPr>
          <p:nvPr/>
        </p:nvPicPr>
        <p:blipFill>
          <a:blip r:embed="rId2" cstate="print"/>
          <a:srcRect/>
          <a:stretch>
            <a:fillRect/>
          </a:stretch>
        </p:blipFill>
        <p:spPr bwMode="auto">
          <a:xfrm>
            <a:off x="857224" y="1428736"/>
            <a:ext cx="3438525" cy="2514600"/>
          </a:xfrm>
          <a:prstGeom prst="rect">
            <a:avLst/>
          </a:prstGeom>
          <a:noFill/>
          <a:ln w="9525">
            <a:noFill/>
            <a:miter lim="800000"/>
            <a:headEnd/>
            <a:tailEnd/>
          </a:ln>
        </p:spPr>
      </p:pic>
      <p:pic>
        <p:nvPicPr>
          <p:cNvPr id="130051" name="Imagen 3"/>
          <p:cNvPicPr>
            <a:picLocks noChangeAspect="1" noChangeArrowheads="1"/>
          </p:cNvPicPr>
          <p:nvPr/>
        </p:nvPicPr>
        <p:blipFill>
          <a:blip r:embed="rId3" cstate="print"/>
          <a:srcRect/>
          <a:stretch>
            <a:fillRect/>
          </a:stretch>
        </p:blipFill>
        <p:spPr bwMode="auto">
          <a:xfrm>
            <a:off x="4429123" y="1571612"/>
            <a:ext cx="4189541" cy="2357454"/>
          </a:xfrm>
          <a:prstGeom prst="rect">
            <a:avLst/>
          </a:prstGeom>
          <a:noFill/>
          <a:ln w="9525">
            <a:noFill/>
            <a:miter lim="800000"/>
            <a:headEnd/>
            <a:tailEnd/>
          </a:ln>
        </p:spPr>
      </p:pic>
      <p:sp>
        <p:nvSpPr>
          <p:cNvPr id="130052" name="Rectangle 4"/>
          <p:cNvSpPr>
            <a:spLocks noChangeArrowheads="1"/>
          </p:cNvSpPr>
          <p:nvPr/>
        </p:nvSpPr>
        <p:spPr bwMode="auto">
          <a:xfrm>
            <a:off x="2568503" y="3988389"/>
            <a:ext cx="4006994"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3.41         Esfuerzo de Von Mises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0053" name="AutoShape 5"/>
          <p:cNvSpPr>
            <a:spLocks noChangeArrowheads="1"/>
          </p:cNvSpPr>
          <p:nvPr/>
        </p:nvSpPr>
        <p:spPr bwMode="auto">
          <a:xfrm>
            <a:off x="1643042" y="4572008"/>
            <a:ext cx="6286544" cy="1071570"/>
          </a:xfrm>
          <a:prstGeom prst="roundRect">
            <a:avLst>
              <a:gd name="adj" fmla="val 16667"/>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s-EC"/>
          </a:p>
        </p:txBody>
      </p:sp>
      <p:sp>
        <p:nvSpPr>
          <p:cNvPr id="11" name="10 Rectángulo"/>
          <p:cNvSpPr/>
          <p:nvPr/>
        </p:nvSpPr>
        <p:spPr>
          <a:xfrm>
            <a:off x="1714480" y="4643446"/>
            <a:ext cx="6143668" cy="923330"/>
          </a:xfrm>
          <a:prstGeom prst="rect">
            <a:avLst/>
          </a:prstGeom>
        </p:spPr>
        <p:txBody>
          <a:bodyPr wrap="square">
            <a:spAutoFit/>
          </a:bodyPr>
          <a:lstStyle/>
          <a:p>
            <a:pPr algn="just"/>
            <a:r>
              <a:rPr lang="es-ES" b="1" i="1" dirty="0" smtClean="0"/>
              <a:t>Conclusión.-</a:t>
            </a:r>
            <a:r>
              <a:rPr lang="es-ES" i="1" dirty="0" smtClean="0"/>
              <a:t> El análisis obtenido, indica que cada eje del rodillo guía va a soportar tranquilamente la carga aplicada por el peso del tambor rotativo</a:t>
            </a:r>
            <a:endParaRPr lang="es-EC" dirty="0"/>
          </a:p>
        </p:txBody>
      </p:sp>
    </p:spTree>
  </p:cSld>
  <p:clrMapOvr>
    <a:masterClrMapping/>
  </p:clrMapOvr>
  <p:transition>
    <p:randomBar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14348" y="1285860"/>
            <a:ext cx="814393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S" dirty="0" smtClean="0">
                <a:latin typeface="Arial" pitchFamily="34" charset="0"/>
                <a:cs typeface="Arial" pitchFamily="34" charset="0"/>
              </a:rPr>
              <a:t>	La rueda dentada se acopla a la estructura del tambor mediante 8 placas de acero, estas van soldadas por un extremo al tambor con electrodo E7018 y por el otro se sujetan con pernos.</a:t>
            </a:r>
            <a:endParaRPr lang="es-EC" dirty="0" smtClean="0">
              <a:latin typeface="Arial" pitchFamily="34" charset="0"/>
              <a:cs typeface="Arial" pitchFamily="34" charset="0"/>
            </a:endParaRPr>
          </a:p>
          <a:p>
            <a:pPr algn="just"/>
            <a:r>
              <a:rPr lang="x-none" smtClean="0">
                <a:latin typeface="Arial" pitchFamily="34" charset="0"/>
                <a:cs typeface="Arial" pitchFamily="34" charset="0"/>
              </a:rPr>
              <a:t> </a:t>
            </a:r>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6" name="1 Título"/>
          <p:cNvSpPr txBox="1">
            <a:spLocks/>
          </p:cNvSpPr>
          <p:nvPr/>
        </p:nvSpPr>
        <p:spPr>
          <a:xfrm>
            <a:off x="785786" y="571480"/>
            <a:ext cx="7929618" cy="642934"/>
          </a:xfrm>
          <a:prstGeom prst="rect">
            <a:avLst/>
          </a:prstGeom>
        </p:spPr>
        <p:txBody>
          <a:bodyPr vert="horz" lIns="0" rIns="0" bIns="0" anchor="b">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3.3.4.3 Análisis</a:t>
            </a:r>
            <a:r>
              <a:rPr kumimoji="0" lang="es-EC" sz="3300" b="1" i="0" strike="noStrike" kern="1200" cap="none" spc="0" normalizeH="0" noProof="0" dirty="0" smtClean="0">
                <a:ln>
                  <a:noFill/>
                </a:ln>
                <a:solidFill>
                  <a:schemeClr val="tx2"/>
                </a:solidFill>
                <a:effectLst/>
                <a:uLnTx/>
                <a:uFillTx/>
                <a:latin typeface="+mj-lt"/>
                <a:ea typeface="+mj-ea"/>
                <a:cs typeface="+mj-cs"/>
              </a:rPr>
              <a:t> sujeción rueda a tambor en </a:t>
            </a:r>
            <a:r>
              <a:rPr kumimoji="0" lang="es-EC" sz="3300" b="1" i="0" strike="noStrike" kern="1200" cap="none" spc="0" normalizeH="0" noProof="0" dirty="0" err="1" smtClean="0">
                <a:ln>
                  <a:noFill/>
                </a:ln>
                <a:solidFill>
                  <a:schemeClr val="tx2"/>
                </a:solidFill>
                <a:effectLst/>
                <a:uLnTx/>
                <a:uFillTx/>
                <a:latin typeface="+mj-lt"/>
                <a:ea typeface="+mj-ea"/>
                <a:cs typeface="+mj-cs"/>
              </a:rPr>
              <a:t>Solid</a:t>
            </a:r>
            <a:r>
              <a:rPr kumimoji="0" lang="es-EC" sz="3300" b="1" i="0" strike="noStrike" kern="1200" cap="none" spc="0" normalizeH="0" noProof="0" dirty="0" smtClean="0">
                <a:ln>
                  <a:noFill/>
                </a:ln>
                <a:solidFill>
                  <a:schemeClr val="tx2"/>
                </a:solidFill>
                <a:effectLst/>
                <a:uLnTx/>
                <a:uFillTx/>
                <a:latin typeface="+mj-lt"/>
                <a:ea typeface="+mj-ea"/>
                <a:cs typeface="+mj-cs"/>
              </a:rPr>
              <a:t> Works</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131074" name="Picture 2"/>
          <p:cNvPicPr>
            <a:picLocks noChangeAspect="1" noChangeArrowheads="1"/>
          </p:cNvPicPr>
          <p:nvPr/>
        </p:nvPicPr>
        <p:blipFill>
          <a:blip r:embed="rId2" cstate="print"/>
          <a:srcRect/>
          <a:stretch>
            <a:fillRect/>
          </a:stretch>
        </p:blipFill>
        <p:spPr bwMode="auto">
          <a:xfrm>
            <a:off x="857224" y="2500306"/>
            <a:ext cx="4215055" cy="3571900"/>
          </a:xfrm>
          <a:prstGeom prst="rect">
            <a:avLst/>
          </a:prstGeom>
          <a:noFill/>
          <a:ln w="9525">
            <a:noFill/>
            <a:miter lim="800000"/>
            <a:headEnd/>
            <a:tailEnd/>
          </a:ln>
        </p:spPr>
      </p:pic>
      <p:pic>
        <p:nvPicPr>
          <p:cNvPr id="131075" name="Picture 3"/>
          <p:cNvPicPr>
            <a:picLocks noChangeAspect="1" noChangeArrowheads="1"/>
          </p:cNvPicPr>
          <p:nvPr/>
        </p:nvPicPr>
        <p:blipFill>
          <a:blip r:embed="rId3" cstate="print"/>
          <a:srcRect/>
          <a:stretch>
            <a:fillRect/>
          </a:stretch>
        </p:blipFill>
        <p:spPr bwMode="auto">
          <a:xfrm>
            <a:off x="5143504" y="2500306"/>
            <a:ext cx="3597275" cy="2882900"/>
          </a:xfrm>
          <a:prstGeom prst="rect">
            <a:avLst/>
          </a:prstGeom>
          <a:noFill/>
          <a:ln w="9525">
            <a:noFill/>
            <a:miter lim="800000"/>
            <a:headEnd/>
            <a:tailEnd/>
          </a:ln>
        </p:spPr>
      </p:pic>
      <p:sp>
        <p:nvSpPr>
          <p:cNvPr id="131076" name="Rectangle 4"/>
          <p:cNvSpPr>
            <a:spLocks noChangeArrowheads="1"/>
          </p:cNvSpPr>
          <p:nvPr/>
        </p:nvSpPr>
        <p:spPr bwMode="auto">
          <a:xfrm>
            <a:off x="3929058" y="5556751"/>
            <a:ext cx="621504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3.42         Sujeción rueda tambor</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newsflash/>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85786" y="857232"/>
            <a:ext cx="814393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C" dirty="0" smtClean="0">
                <a:latin typeface="Arial" pitchFamily="34" charset="0"/>
                <a:cs typeface="Arial" pitchFamily="34" charset="0"/>
              </a:rPr>
              <a:t>El material de la placa es acero AISI 1020,  con los datos del material, las restricciones y una la carga aplicada de 1362 N (peso rueda dentada) dividida entre 8, se obtiene el esfuerzo de Von Mises, éste indicará si la placa resiste o no la carga a la que está sometida por efecto del peso de la rueda dentada</a:t>
            </a: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129027" name="Rectangle 3"/>
          <p:cNvSpPr>
            <a:spLocks noChangeArrowheads="1"/>
          </p:cNvSpPr>
          <p:nvPr/>
        </p:nvSpPr>
        <p:spPr bwMode="auto">
          <a:xfrm>
            <a:off x="2402102" y="5643578"/>
            <a:ext cx="4296368"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3.39         Sujeción</a:t>
            </a:r>
            <a:r>
              <a:rPr kumimoji="0" lang="es-EC" sz="1600" b="1" i="0" u="none" strike="noStrike" cap="none" normalizeH="0" dirty="0" smtClean="0">
                <a:ln>
                  <a:noFill/>
                </a:ln>
                <a:solidFill>
                  <a:schemeClr val="tx1"/>
                </a:solidFill>
                <a:effectLst/>
                <a:latin typeface="Arial" pitchFamily="34" charset="0"/>
                <a:ea typeface="Times New Roman" pitchFamily="18" charset="0"/>
                <a:cs typeface="Arial" pitchFamily="34" charset="0"/>
              </a:rPr>
              <a:t> de placa y </a:t>
            </a: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carga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2098" name="Imagen 1"/>
          <p:cNvPicPr>
            <a:picLocks noChangeAspect="1" noChangeArrowheads="1"/>
          </p:cNvPicPr>
          <p:nvPr/>
        </p:nvPicPr>
        <p:blipFill>
          <a:blip r:embed="rId2" cstate="print"/>
          <a:srcRect/>
          <a:stretch>
            <a:fillRect/>
          </a:stretch>
        </p:blipFill>
        <p:spPr bwMode="auto">
          <a:xfrm>
            <a:off x="1071538" y="2571744"/>
            <a:ext cx="3508375" cy="3021013"/>
          </a:xfrm>
          <a:prstGeom prst="rect">
            <a:avLst/>
          </a:prstGeom>
          <a:noFill/>
          <a:ln w="9525">
            <a:noFill/>
            <a:miter lim="800000"/>
            <a:headEnd/>
            <a:tailEnd/>
          </a:ln>
        </p:spPr>
      </p:pic>
      <p:pic>
        <p:nvPicPr>
          <p:cNvPr id="132099" name="Imagen 2"/>
          <p:cNvPicPr>
            <a:picLocks noChangeAspect="1" noChangeArrowheads="1"/>
          </p:cNvPicPr>
          <p:nvPr/>
        </p:nvPicPr>
        <p:blipFill>
          <a:blip r:embed="rId3" cstate="print"/>
          <a:srcRect/>
          <a:stretch>
            <a:fillRect/>
          </a:stretch>
        </p:blipFill>
        <p:spPr bwMode="auto">
          <a:xfrm>
            <a:off x="4857752" y="2571744"/>
            <a:ext cx="3448050" cy="30321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85786" y="785794"/>
            <a:ext cx="8143932"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C" dirty="0" smtClean="0">
                <a:latin typeface="Arial" pitchFamily="34" charset="0"/>
                <a:cs typeface="Arial" pitchFamily="34" charset="0"/>
              </a:rPr>
              <a:t>Los resultados obtenidos son los siguientes:</a:t>
            </a: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130052" name="Rectangle 4"/>
          <p:cNvSpPr>
            <a:spLocks noChangeArrowheads="1"/>
          </p:cNvSpPr>
          <p:nvPr/>
        </p:nvSpPr>
        <p:spPr bwMode="auto">
          <a:xfrm>
            <a:off x="2161368" y="4143380"/>
            <a:ext cx="4827733"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3.46        Esfuerzo de Von Mises en placa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0053" name="AutoShape 5"/>
          <p:cNvSpPr>
            <a:spLocks noChangeArrowheads="1"/>
          </p:cNvSpPr>
          <p:nvPr/>
        </p:nvSpPr>
        <p:spPr bwMode="auto">
          <a:xfrm>
            <a:off x="1643042" y="4572008"/>
            <a:ext cx="6143668" cy="1071570"/>
          </a:xfrm>
          <a:prstGeom prst="roundRect">
            <a:avLst>
              <a:gd name="adj" fmla="val 16667"/>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s-EC"/>
          </a:p>
        </p:txBody>
      </p:sp>
      <p:sp>
        <p:nvSpPr>
          <p:cNvPr id="11" name="10 Rectángulo"/>
          <p:cNvSpPr/>
          <p:nvPr/>
        </p:nvSpPr>
        <p:spPr>
          <a:xfrm>
            <a:off x="1714480" y="4643446"/>
            <a:ext cx="6143668" cy="1200329"/>
          </a:xfrm>
          <a:prstGeom prst="rect">
            <a:avLst/>
          </a:prstGeom>
        </p:spPr>
        <p:txBody>
          <a:bodyPr wrap="square">
            <a:spAutoFit/>
          </a:bodyPr>
          <a:lstStyle/>
          <a:p>
            <a:pPr algn="just"/>
            <a:r>
              <a:rPr lang="es-ES" b="1" i="1" dirty="0" smtClean="0"/>
              <a:t>Conclusión.-</a:t>
            </a:r>
            <a:r>
              <a:rPr lang="es-ES" i="1" dirty="0" smtClean="0"/>
              <a:t> El análisis obtenido, muestra que la placa en la posición indicada, soportará tranquilamente la carga aplicada por el peso de la rueda dentada.</a:t>
            </a:r>
            <a:endParaRPr lang="es-EC" dirty="0" smtClean="0"/>
          </a:p>
          <a:p>
            <a:endParaRPr lang="es-EC" dirty="0"/>
          </a:p>
        </p:txBody>
      </p:sp>
      <p:pic>
        <p:nvPicPr>
          <p:cNvPr id="133122" name="Imagen 1"/>
          <p:cNvPicPr>
            <a:picLocks noChangeAspect="1" noChangeArrowheads="1"/>
          </p:cNvPicPr>
          <p:nvPr/>
        </p:nvPicPr>
        <p:blipFill>
          <a:blip r:embed="rId2" cstate="print"/>
          <a:srcRect/>
          <a:stretch>
            <a:fillRect/>
          </a:stretch>
        </p:blipFill>
        <p:spPr bwMode="auto">
          <a:xfrm>
            <a:off x="357158" y="1357298"/>
            <a:ext cx="4075113" cy="2792413"/>
          </a:xfrm>
          <a:prstGeom prst="rect">
            <a:avLst/>
          </a:prstGeom>
          <a:noFill/>
          <a:ln w="9525">
            <a:noFill/>
            <a:miter lim="800000"/>
            <a:headEnd/>
            <a:tailEnd/>
          </a:ln>
        </p:spPr>
      </p:pic>
      <p:pic>
        <p:nvPicPr>
          <p:cNvPr id="133123" name="Imagen 2"/>
          <p:cNvPicPr>
            <a:picLocks noChangeAspect="1" noChangeArrowheads="1"/>
          </p:cNvPicPr>
          <p:nvPr/>
        </p:nvPicPr>
        <p:blipFill>
          <a:blip r:embed="rId3" cstate="print"/>
          <a:srcRect/>
          <a:stretch>
            <a:fillRect/>
          </a:stretch>
        </p:blipFill>
        <p:spPr bwMode="auto">
          <a:xfrm>
            <a:off x="4581525" y="1357298"/>
            <a:ext cx="4562475" cy="2792413"/>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85786" y="1411230"/>
            <a:ext cx="814393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S" dirty="0" smtClean="0">
                <a:latin typeface="Arial" pitchFamily="34" charset="0"/>
                <a:cs typeface="Arial" pitchFamily="34" charset="0"/>
              </a:rPr>
              <a:t>Por otro lado, conforme gira el tambor, la placa de sujeción queda en posición horizontal, de igual manera se realiza el análisis para dicha posición</a:t>
            </a:r>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129027" name="Rectangle 3"/>
          <p:cNvSpPr>
            <a:spLocks noChangeArrowheads="1"/>
          </p:cNvSpPr>
          <p:nvPr/>
        </p:nvSpPr>
        <p:spPr bwMode="auto">
          <a:xfrm>
            <a:off x="2156044" y="5643578"/>
            <a:ext cx="478849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3.47         Posición horizontal</a:t>
            </a:r>
            <a:r>
              <a:rPr kumimoji="0" lang="es-EC" sz="1600" b="1" i="0" u="none" strike="noStrike" cap="none" normalizeH="0" dirty="0" smtClean="0">
                <a:ln>
                  <a:noFill/>
                </a:ln>
                <a:solidFill>
                  <a:schemeClr val="tx1"/>
                </a:solidFill>
                <a:effectLst/>
                <a:latin typeface="Arial" pitchFamily="34" charset="0"/>
                <a:ea typeface="Times New Roman" pitchFamily="18" charset="0"/>
                <a:cs typeface="Arial" pitchFamily="34" charset="0"/>
              </a:rPr>
              <a:t> de placa </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4146" name="Imagen 5"/>
          <p:cNvPicPr>
            <a:picLocks noChangeAspect="1" noChangeArrowheads="1"/>
          </p:cNvPicPr>
          <p:nvPr/>
        </p:nvPicPr>
        <p:blipFill>
          <a:blip r:embed="rId2" cstate="print"/>
          <a:srcRect/>
          <a:stretch>
            <a:fillRect/>
          </a:stretch>
        </p:blipFill>
        <p:spPr bwMode="auto">
          <a:xfrm>
            <a:off x="2285984" y="2643182"/>
            <a:ext cx="4548177" cy="250033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785786" y="785794"/>
            <a:ext cx="8143932"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C" dirty="0" smtClean="0">
                <a:latin typeface="Arial" pitchFamily="34" charset="0"/>
                <a:cs typeface="Arial" pitchFamily="34" charset="0"/>
              </a:rPr>
              <a:t>Los resultados obtenidos son los siguientes:</a:t>
            </a:r>
          </a:p>
          <a:p>
            <a:pPr algn="just"/>
            <a:endParaRPr lang="es-EC"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
        <p:nvSpPr>
          <p:cNvPr id="130052" name="Rectangle 4"/>
          <p:cNvSpPr>
            <a:spLocks noChangeArrowheads="1"/>
          </p:cNvSpPr>
          <p:nvPr/>
        </p:nvSpPr>
        <p:spPr bwMode="auto">
          <a:xfrm>
            <a:off x="2190222" y="4143380"/>
            <a:ext cx="4770025"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3.48       Esfuerzo de Von Mises en placa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0053" name="AutoShape 5"/>
          <p:cNvSpPr>
            <a:spLocks noChangeArrowheads="1"/>
          </p:cNvSpPr>
          <p:nvPr/>
        </p:nvSpPr>
        <p:spPr bwMode="auto">
          <a:xfrm>
            <a:off x="1643042" y="4572008"/>
            <a:ext cx="6143668" cy="1071570"/>
          </a:xfrm>
          <a:prstGeom prst="roundRect">
            <a:avLst>
              <a:gd name="adj" fmla="val 16667"/>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s-EC"/>
          </a:p>
        </p:txBody>
      </p:sp>
      <p:sp>
        <p:nvSpPr>
          <p:cNvPr id="11" name="10 Rectángulo"/>
          <p:cNvSpPr/>
          <p:nvPr/>
        </p:nvSpPr>
        <p:spPr>
          <a:xfrm>
            <a:off x="1714480" y="4643446"/>
            <a:ext cx="6143668" cy="1200329"/>
          </a:xfrm>
          <a:prstGeom prst="rect">
            <a:avLst/>
          </a:prstGeom>
        </p:spPr>
        <p:txBody>
          <a:bodyPr wrap="square">
            <a:spAutoFit/>
          </a:bodyPr>
          <a:lstStyle/>
          <a:p>
            <a:pPr algn="just"/>
            <a:r>
              <a:rPr lang="es-ES" b="1" i="1" dirty="0" smtClean="0"/>
              <a:t>Conclusión.-</a:t>
            </a:r>
            <a:r>
              <a:rPr lang="es-ES" i="1" dirty="0" smtClean="0"/>
              <a:t> El análisis obtenido, muestra que la placa en la posición horizontal, también soportará  la carga aplicada por el peso de la rueda dentada.</a:t>
            </a:r>
            <a:endParaRPr lang="es-EC" dirty="0" smtClean="0"/>
          </a:p>
          <a:p>
            <a:endParaRPr lang="es-EC" dirty="0"/>
          </a:p>
        </p:txBody>
      </p:sp>
      <p:pic>
        <p:nvPicPr>
          <p:cNvPr id="135170" name="Imagen 4"/>
          <p:cNvPicPr>
            <a:picLocks noChangeAspect="1" noChangeArrowheads="1"/>
          </p:cNvPicPr>
          <p:nvPr/>
        </p:nvPicPr>
        <p:blipFill>
          <a:blip r:embed="rId2" cstate="print"/>
          <a:srcRect/>
          <a:stretch>
            <a:fillRect/>
          </a:stretch>
        </p:blipFill>
        <p:spPr bwMode="auto">
          <a:xfrm>
            <a:off x="428596" y="1428736"/>
            <a:ext cx="3902660" cy="2643206"/>
          </a:xfrm>
          <a:prstGeom prst="rect">
            <a:avLst/>
          </a:prstGeom>
          <a:noFill/>
          <a:ln w="9525">
            <a:noFill/>
            <a:miter lim="800000"/>
            <a:headEnd/>
            <a:tailEnd/>
          </a:ln>
        </p:spPr>
      </p:pic>
      <p:pic>
        <p:nvPicPr>
          <p:cNvPr id="135171" name="Imagen 3"/>
          <p:cNvPicPr>
            <a:picLocks noChangeAspect="1" noChangeArrowheads="1"/>
          </p:cNvPicPr>
          <p:nvPr/>
        </p:nvPicPr>
        <p:blipFill>
          <a:blip r:embed="rId3" cstate="print"/>
          <a:srcRect/>
          <a:stretch>
            <a:fillRect/>
          </a:stretch>
        </p:blipFill>
        <p:spPr bwMode="auto">
          <a:xfrm>
            <a:off x="4572000" y="1428736"/>
            <a:ext cx="4357718" cy="2638284"/>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357166"/>
            <a:ext cx="8229600" cy="1143000"/>
          </a:xfrm>
        </p:spPr>
        <p:txBody>
          <a:bodyPr>
            <a:normAutofit fontScale="90000"/>
          </a:bodyPr>
          <a:lstStyle/>
          <a:p>
            <a:r>
              <a:rPr lang="es-EC" b="1" dirty="0" smtClean="0"/>
              <a:t/>
            </a:r>
            <a:br>
              <a:rPr lang="es-EC" b="1" dirty="0" smtClean="0"/>
            </a:br>
            <a:r>
              <a:rPr lang="es-EC" sz="4400" dirty="0" smtClean="0"/>
              <a:t>3.4 DISEÑO ELÉCTRICO</a:t>
            </a:r>
            <a:endParaRPr lang="es-EC" sz="4400" b="1" dirty="0"/>
          </a:p>
        </p:txBody>
      </p:sp>
      <p:sp>
        <p:nvSpPr>
          <p:cNvPr id="3" name="2 Marcador de contenido"/>
          <p:cNvSpPr>
            <a:spLocks noGrp="1"/>
          </p:cNvSpPr>
          <p:nvPr>
            <p:ph idx="1"/>
          </p:nvPr>
        </p:nvSpPr>
        <p:spPr>
          <a:xfrm>
            <a:off x="500034" y="1571612"/>
            <a:ext cx="8643966" cy="4429156"/>
          </a:xfrm>
        </p:spPr>
        <p:txBody>
          <a:bodyPr>
            <a:normAutofit/>
          </a:bodyPr>
          <a:lstStyle/>
          <a:p>
            <a:pPr>
              <a:buNone/>
            </a:pPr>
            <a:r>
              <a:rPr lang="es-ES" sz="2400" dirty="0" smtClean="0"/>
              <a:t>	</a:t>
            </a:r>
            <a:r>
              <a:rPr lang="es-ES" sz="2200" dirty="0" smtClean="0">
                <a:latin typeface="Arial" pitchFamily="34" charset="0"/>
                <a:cs typeface="Arial" pitchFamily="34" charset="0"/>
              </a:rPr>
              <a:t>	La parte eléctrica del proyecto consiste en:</a:t>
            </a:r>
          </a:p>
          <a:p>
            <a:pPr>
              <a:buNone/>
            </a:pPr>
            <a:endParaRPr lang="es-ES" sz="2200" dirty="0" smtClean="0">
              <a:latin typeface="Arial" pitchFamily="34" charset="0"/>
              <a:cs typeface="Arial" pitchFamily="34" charset="0"/>
            </a:endParaRPr>
          </a:p>
          <a:p>
            <a:pPr>
              <a:buFont typeface="Wingdings" pitchFamily="2" charset="2"/>
              <a:buChar char="ü"/>
            </a:pPr>
            <a:r>
              <a:rPr lang="es-ES" sz="2200" dirty="0" smtClean="0">
                <a:latin typeface="Arial" pitchFamily="34" charset="0"/>
                <a:cs typeface="Arial" pitchFamily="34" charset="0"/>
              </a:rPr>
              <a:t>	Acondicionar una fuerza motriz (motor eléctrico)  </a:t>
            </a:r>
          </a:p>
          <a:p>
            <a:pPr>
              <a:buFont typeface="Wingdings" pitchFamily="2" charset="2"/>
              <a:buChar char="ü"/>
            </a:pPr>
            <a:r>
              <a:rPr lang="es-ES" sz="2200" dirty="0" smtClean="0">
                <a:latin typeface="Arial" pitchFamily="34" charset="0"/>
                <a:cs typeface="Arial" pitchFamily="34" charset="0"/>
              </a:rPr>
              <a:t>	Realizar el encendido y apagado del tamiz</a:t>
            </a:r>
          </a:p>
          <a:p>
            <a:pPr>
              <a:buFont typeface="Wingdings" pitchFamily="2" charset="2"/>
              <a:buChar char="ü"/>
            </a:pPr>
            <a:r>
              <a:rPr lang="es-ES" sz="2200" dirty="0" smtClean="0">
                <a:latin typeface="Arial" pitchFamily="34" charset="0"/>
                <a:cs typeface="Arial" pitchFamily="34" charset="0"/>
              </a:rPr>
              <a:t>	Adecuar dispositivos de control y operación</a:t>
            </a:r>
          </a:p>
          <a:p>
            <a:pPr>
              <a:buFont typeface="Wingdings" pitchFamily="2" charset="2"/>
              <a:buChar char="ü"/>
            </a:pPr>
            <a:r>
              <a:rPr lang="es-ES" sz="2200" dirty="0" smtClean="0">
                <a:latin typeface="Arial" pitchFamily="34" charset="0"/>
                <a:cs typeface="Arial" pitchFamily="34" charset="0"/>
              </a:rPr>
              <a:t>	Proporcionar un arranque suave del motor</a:t>
            </a:r>
            <a:endParaRPr lang="es-EC" sz="2200" dirty="0" smtClean="0">
              <a:latin typeface="Arial" pitchFamily="34" charset="0"/>
              <a:cs typeface="Arial" pitchFamily="34" charset="0"/>
            </a:endParaRPr>
          </a:p>
          <a:p>
            <a:pPr>
              <a:buNone/>
            </a:pPr>
            <a:endParaRPr lang="es-EC" sz="2800" dirty="0" smtClean="0"/>
          </a:p>
          <a:p>
            <a:pPr algn="just">
              <a:buNone/>
            </a:pPr>
            <a:endParaRPr lang="es-EC" dirty="0"/>
          </a:p>
          <a:p>
            <a:pPr>
              <a:buNone/>
            </a:pPr>
            <a:endParaRPr lang="es-EC" dirty="0"/>
          </a:p>
        </p:txBody>
      </p:sp>
      <p:sp>
        <p:nvSpPr>
          <p:cNvPr id="4" name="1 Título"/>
          <p:cNvSpPr txBox="1">
            <a:spLocks/>
          </p:cNvSpPr>
          <p:nvPr/>
        </p:nvSpPr>
        <p:spPr>
          <a:xfrm>
            <a:off x="714348" y="4357694"/>
            <a:ext cx="8429652"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3.4.1 </a:t>
            </a:r>
            <a:r>
              <a:rPr lang="es-EC" sz="3300" b="1" noProof="0" dirty="0" smtClean="0">
                <a:solidFill>
                  <a:schemeClr val="tx2"/>
                </a:solidFill>
                <a:latin typeface="+mj-lt"/>
                <a:ea typeface="+mj-ea"/>
                <a:cs typeface="+mj-cs"/>
              </a:rPr>
              <a:t>RED ELÉCTRICA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5" name="2 Marcador de contenido"/>
          <p:cNvSpPr txBox="1">
            <a:spLocks/>
          </p:cNvSpPr>
          <p:nvPr/>
        </p:nvSpPr>
        <p:spPr>
          <a:xfrm>
            <a:off x="785786" y="5143512"/>
            <a:ext cx="8072494" cy="1500198"/>
          </a:xfrm>
          <a:prstGeom prst="rect">
            <a:avLst/>
          </a:prstGeom>
        </p:spPr>
        <p:txBody>
          <a:bodyPr vert="horz">
            <a:normAutofit/>
          </a:bodyPr>
          <a:lstStyle/>
          <a:p>
            <a:pPr algn="just">
              <a:lnSpc>
                <a:spcPct val="150000"/>
              </a:lnSpc>
            </a:pPr>
            <a:r>
              <a:rPr lang="es-EC" dirty="0" smtClean="0">
                <a:latin typeface="Arial" pitchFamily="34" charset="0"/>
                <a:cs typeface="Arial" pitchFamily="34" charset="0"/>
              </a:rPr>
              <a:t>La energía eléctrica disponible en el área de Preparación Pasta es de 440 V</a:t>
            </a:r>
          </a:p>
          <a:p>
            <a:pPr algn="just"/>
            <a:endParaRPr lang="es-ES" dirty="0" smtClean="0">
              <a:latin typeface="Arial" pitchFamily="34" charset="0"/>
              <a:cs typeface="Arial" pitchFamily="34" charset="0"/>
            </a:endParaRPr>
          </a:p>
          <a:p>
            <a:pPr algn="just"/>
            <a:endParaRPr lang="es-EC" dirty="0" smtClean="0">
              <a:latin typeface="Arial" pitchFamily="34" charset="0"/>
              <a:cs typeface="Arial" pitchFamily="34" charset="0"/>
            </a:endParaRP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714348" y="785794"/>
            <a:ext cx="8429652"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3.4.2</a:t>
            </a:r>
            <a:r>
              <a:rPr kumimoji="0" lang="es-EC" sz="3300" b="1" i="0" strike="noStrike" kern="1200" cap="none" spc="0" normalizeH="0" noProof="0" dirty="0" smtClean="0">
                <a:ln>
                  <a:noFill/>
                </a:ln>
                <a:solidFill>
                  <a:schemeClr val="tx2"/>
                </a:solidFill>
                <a:effectLst/>
                <a:uLnTx/>
                <a:uFillTx/>
                <a:latin typeface="+mj-lt"/>
                <a:ea typeface="+mj-ea"/>
                <a:cs typeface="+mj-cs"/>
              </a:rPr>
              <a:t> ACONDICIONAMIENTO MOTOR ELÉCTRICO</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8" name="2 Marcador de contenido"/>
          <p:cNvSpPr txBox="1">
            <a:spLocks/>
          </p:cNvSpPr>
          <p:nvPr/>
        </p:nvSpPr>
        <p:spPr>
          <a:xfrm>
            <a:off x="857224" y="1500174"/>
            <a:ext cx="7786742" cy="3429024"/>
          </a:xfrm>
          <a:prstGeom prst="rect">
            <a:avLst/>
          </a:prstGeom>
        </p:spPr>
        <p:txBody>
          <a:bodyPr vert="horz">
            <a:noAutofit/>
          </a:bodyPr>
          <a:lstStyle/>
          <a:p>
            <a:pPr algn="just">
              <a:lnSpc>
                <a:spcPct val="150000"/>
              </a:lnSpc>
            </a:pPr>
            <a:r>
              <a:rPr lang="es-ES" dirty="0" smtClean="0">
                <a:latin typeface="Arial" pitchFamily="34" charset="0"/>
                <a:cs typeface="Arial" pitchFamily="34" charset="0"/>
              </a:rPr>
              <a:t>	El motor eléctrico con el cual se va a trabajar tiene las siguientes datos de placa:</a:t>
            </a:r>
          </a:p>
          <a:p>
            <a:pPr algn="just">
              <a:lnSpc>
                <a:spcPct val="150000"/>
              </a:lnSpc>
              <a:buFont typeface="Wingdings" pitchFamily="2" charset="2"/>
              <a:buChar char="ü"/>
            </a:pPr>
            <a:r>
              <a:rPr lang="es-ES" dirty="0" smtClean="0">
                <a:latin typeface="Arial" pitchFamily="34" charset="0"/>
                <a:cs typeface="Arial" pitchFamily="34" charset="0"/>
              </a:rPr>
              <a:t>Marca: </a:t>
            </a:r>
            <a:r>
              <a:rPr lang="es-ES" dirty="0" err="1" smtClean="0">
                <a:latin typeface="Arial" pitchFamily="34" charset="0"/>
                <a:cs typeface="Arial" pitchFamily="34" charset="0"/>
              </a:rPr>
              <a:t>Brook</a:t>
            </a:r>
            <a:r>
              <a:rPr lang="es-ES" dirty="0" smtClean="0">
                <a:latin typeface="Arial" pitchFamily="34" charset="0"/>
                <a:cs typeface="Arial" pitchFamily="34" charset="0"/>
              </a:rPr>
              <a:t> </a:t>
            </a:r>
            <a:r>
              <a:rPr lang="es-ES" dirty="0" err="1" smtClean="0">
                <a:latin typeface="Arial" pitchFamily="34" charset="0"/>
                <a:cs typeface="Arial" pitchFamily="34" charset="0"/>
              </a:rPr>
              <a:t>Crompton</a:t>
            </a:r>
            <a:endParaRPr lang="es-ES" dirty="0" smtClean="0">
              <a:latin typeface="Arial" pitchFamily="34" charset="0"/>
              <a:cs typeface="Arial" pitchFamily="34" charset="0"/>
            </a:endParaRPr>
          </a:p>
          <a:p>
            <a:pPr lvl="0">
              <a:buFont typeface="Wingdings" pitchFamily="2" charset="2"/>
              <a:buChar char="ü"/>
            </a:pPr>
            <a:r>
              <a:rPr lang="es-ES" dirty="0" smtClean="0">
                <a:latin typeface="Arial" pitchFamily="34" charset="0"/>
                <a:cs typeface="Arial" pitchFamily="34" charset="0"/>
              </a:rPr>
              <a:t>Potencia =5 HP</a:t>
            </a:r>
            <a:endParaRPr lang="es-EC" dirty="0" smtClean="0">
              <a:latin typeface="Arial" pitchFamily="34" charset="0"/>
              <a:cs typeface="Arial" pitchFamily="34" charset="0"/>
            </a:endParaRPr>
          </a:p>
          <a:p>
            <a:pPr lvl="0">
              <a:buFont typeface="Wingdings" pitchFamily="2" charset="2"/>
              <a:buChar char="ü"/>
            </a:pPr>
            <a:r>
              <a:rPr lang="es-ES" dirty="0" smtClean="0">
                <a:latin typeface="Arial" pitchFamily="34" charset="0"/>
                <a:cs typeface="Arial" pitchFamily="34" charset="0"/>
              </a:rPr>
              <a:t>Voltaje = 440  V trifásico </a:t>
            </a:r>
            <a:endParaRPr lang="es-EC" dirty="0" smtClean="0">
              <a:latin typeface="Arial" pitchFamily="34" charset="0"/>
              <a:cs typeface="Arial" pitchFamily="34" charset="0"/>
            </a:endParaRPr>
          </a:p>
          <a:p>
            <a:pPr lvl="0">
              <a:buFont typeface="Wingdings" pitchFamily="2" charset="2"/>
              <a:buChar char="ü"/>
            </a:pPr>
            <a:r>
              <a:rPr lang="es-ES" dirty="0" smtClean="0">
                <a:latin typeface="Arial" pitchFamily="34" charset="0"/>
                <a:cs typeface="Arial" pitchFamily="34" charset="0"/>
              </a:rPr>
              <a:t>Amperaje nominal = 7.6 </a:t>
            </a:r>
            <a:r>
              <a:rPr lang="es-ES" dirty="0" err="1" smtClean="0">
                <a:latin typeface="Arial" pitchFamily="34" charset="0"/>
                <a:cs typeface="Arial" pitchFamily="34" charset="0"/>
              </a:rPr>
              <a:t>Amp</a:t>
            </a:r>
            <a:endParaRPr lang="es-EC" dirty="0" smtClean="0">
              <a:latin typeface="Arial" pitchFamily="34" charset="0"/>
              <a:cs typeface="Arial" pitchFamily="34" charset="0"/>
            </a:endParaRPr>
          </a:p>
          <a:p>
            <a:pPr lvl="0">
              <a:buFont typeface="Wingdings" pitchFamily="2" charset="2"/>
              <a:buChar char="ü"/>
            </a:pPr>
            <a:r>
              <a:rPr lang="es-ES" dirty="0" smtClean="0">
                <a:latin typeface="Arial" pitchFamily="34" charset="0"/>
                <a:cs typeface="Arial" pitchFamily="34" charset="0"/>
              </a:rPr>
              <a:t>Frecuencia de trabajo = 60 Hz</a:t>
            </a:r>
          </a:p>
          <a:p>
            <a:pPr lvl="0"/>
            <a:endParaRPr lang="es-EC" dirty="0" smtClean="0">
              <a:latin typeface="Arial" pitchFamily="34" charset="0"/>
              <a:cs typeface="Arial" pitchFamily="34" charset="0"/>
            </a:endParaRPr>
          </a:p>
          <a:p>
            <a:pPr algn="just">
              <a:lnSpc>
                <a:spcPct val="150000"/>
              </a:lnSpc>
            </a:pPr>
            <a:endParaRPr lang="es-ES" dirty="0" smtClean="0">
              <a:latin typeface="Arial" pitchFamily="34" charset="0"/>
              <a:cs typeface="Arial" pitchFamily="34" charset="0"/>
            </a:endParaRPr>
          </a:p>
          <a:p>
            <a:pPr algn="just">
              <a:lnSpc>
                <a:spcPct val="150000"/>
              </a:lnSpc>
            </a:pPr>
            <a:r>
              <a:rPr lang="es-ES" dirty="0" smtClean="0">
                <a:latin typeface="Arial" pitchFamily="34" charset="0"/>
                <a:cs typeface="Arial" pitchFamily="34" charset="0"/>
              </a:rPr>
              <a:t>.</a:t>
            </a:r>
            <a:endParaRPr lang="es-EC" dirty="0" smtClean="0">
              <a:latin typeface="Arial" pitchFamily="34" charset="0"/>
              <a:cs typeface="Arial" pitchFamily="34" charset="0"/>
            </a:endParaRPr>
          </a:p>
          <a:p>
            <a:pPr algn="just"/>
            <a:endParaRPr lang="es-ES" dirty="0" smtClean="0">
              <a:latin typeface="Arial" pitchFamily="34" charset="0"/>
              <a:cs typeface="Arial" pitchFamily="34" charset="0"/>
            </a:endParaRPr>
          </a:p>
          <a:p>
            <a:pPr algn="just"/>
            <a:endParaRPr lang="es-EC" dirty="0" smtClean="0">
              <a:latin typeface="Arial" pitchFamily="34" charset="0"/>
              <a:cs typeface="Arial" pitchFamily="34" charset="0"/>
            </a:endParaRP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b="0" i="0" u="none" strike="noStrike" kern="1200" cap="none" spc="0" normalizeH="0" baseline="0" noProof="0" dirty="0">
              <a:ln>
                <a:noFill/>
              </a:ln>
              <a:solidFill>
                <a:schemeClr val="tx1"/>
              </a:solidFill>
              <a:effectLst/>
              <a:uLnTx/>
              <a:uFillTx/>
              <a:latin typeface="+mn-lt"/>
              <a:ea typeface="+mn-ea"/>
              <a:cs typeface="+mn-cs"/>
            </a:endParaRPr>
          </a:p>
        </p:txBody>
      </p:sp>
      <p:sp>
        <p:nvSpPr>
          <p:cNvPr id="7" name="2 Marcador de contenido"/>
          <p:cNvSpPr txBox="1">
            <a:spLocks/>
          </p:cNvSpPr>
          <p:nvPr/>
        </p:nvSpPr>
        <p:spPr>
          <a:xfrm>
            <a:off x="785786" y="4143380"/>
            <a:ext cx="7786742" cy="2500330"/>
          </a:xfrm>
          <a:prstGeom prst="rect">
            <a:avLst/>
          </a:prstGeom>
        </p:spPr>
        <p:txBody>
          <a:bodyPr vert="horz">
            <a:normAutofit lnSpcReduction="10000"/>
          </a:bodyPr>
          <a:lstStyle/>
          <a:p>
            <a:pPr algn="just">
              <a:lnSpc>
                <a:spcPct val="150000"/>
              </a:lnSpc>
            </a:pPr>
            <a:r>
              <a:rPr lang="es-ES" dirty="0" smtClean="0">
                <a:latin typeface="Arial" pitchFamily="34" charset="0"/>
                <a:cs typeface="Arial" pitchFamily="34" charset="0"/>
              </a:rPr>
              <a:t>	Hay que tener en cuenta que al momento del funcionamiento del equipo con carga, el motor eléctrico no sobrepase la corriente nominal de </a:t>
            </a:r>
            <a:r>
              <a:rPr lang="es-ES" b="1" dirty="0" smtClean="0">
                <a:latin typeface="Arial" pitchFamily="34" charset="0"/>
                <a:cs typeface="Arial" pitchFamily="34" charset="0"/>
              </a:rPr>
              <a:t>7.6 </a:t>
            </a:r>
            <a:r>
              <a:rPr lang="es-ES" b="1" dirty="0" err="1" smtClean="0">
                <a:latin typeface="Arial" pitchFamily="34" charset="0"/>
                <a:cs typeface="Arial" pitchFamily="34" charset="0"/>
              </a:rPr>
              <a:t>Amp</a:t>
            </a:r>
            <a:r>
              <a:rPr lang="es-ES" dirty="0" smtClean="0">
                <a:latin typeface="Arial" pitchFamily="34" charset="0"/>
                <a:cs typeface="Arial" pitchFamily="34" charset="0"/>
              </a:rPr>
              <a:t>, esto garantizará el correcto funcionamiento del motor, evitando que éste pueda quemarse.</a:t>
            </a:r>
            <a:endParaRPr lang="es-EC" dirty="0" smtClean="0">
              <a:latin typeface="Arial" pitchFamily="34" charset="0"/>
              <a:cs typeface="Arial" pitchFamily="34" charset="0"/>
            </a:endParaRPr>
          </a:p>
          <a:p>
            <a:pPr algn="just"/>
            <a:endParaRPr lang="es-ES" dirty="0" smtClean="0">
              <a:latin typeface="Arial" pitchFamily="34" charset="0"/>
              <a:cs typeface="Arial" pitchFamily="34" charset="0"/>
            </a:endParaRPr>
          </a:p>
          <a:p>
            <a:pPr algn="just"/>
            <a:endParaRPr lang="es-EC" dirty="0" smtClean="0">
              <a:latin typeface="Arial" pitchFamily="34" charset="0"/>
              <a:cs typeface="Arial" pitchFamily="34" charset="0"/>
            </a:endParaRP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9"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14348" y="714356"/>
            <a:ext cx="8429652"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3.4.3</a:t>
            </a:r>
            <a:r>
              <a:rPr kumimoji="0" lang="es-EC" sz="3300" b="1" i="0" strike="noStrike" kern="1200" cap="none" spc="0" normalizeH="0" noProof="0" dirty="0" smtClean="0">
                <a:ln>
                  <a:noFill/>
                </a:ln>
                <a:solidFill>
                  <a:schemeClr val="tx2"/>
                </a:solidFill>
                <a:effectLst/>
                <a:uLnTx/>
                <a:uFillTx/>
                <a:latin typeface="+mj-lt"/>
                <a:ea typeface="+mj-ea"/>
                <a:cs typeface="+mj-cs"/>
              </a:rPr>
              <a:t> </a:t>
            </a:r>
            <a:r>
              <a:rPr lang="es-EC" sz="3300" b="1" dirty="0" smtClean="0">
                <a:solidFill>
                  <a:schemeClr val="tx2"/>
                </a:solidFill>
                <a:latin typeface="+mj-lt"/>
                <a:ea typeface="+mj-ea"/>
                <a:cs typeface="+mj-cs"/>
              </a:rPr>
              <a:t>MANDOS Y CONTROLES </a:t>
            </a:r>
            <a:r>
              <a:rPr kumimoji="0" lang="es-EC" sz="3300" b="1" i="0" strike="noStrike" kern="1200" cap="none" spc="0" normalizeH="0" noProof="0" dirty="0" smtClean="0">
                <a:ln>
                  <a:noFill/>
                </a:ln>
                <a:solidFill>
                  <a:schemeClr val="tx2"/>
                </a:solidFill>
                <a:effectLst/>
                <a:uLnTx/>
                <a:uFillTx/>
                <a:latin typeface="+mj-lt"/>
                <a:ea typeface="+mj-ea"/>
                <a:cs typeface="+mj-cs"/>
              </a:rPr>
              <a:t>ELÉCTRICOS</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9" name="2 Marcador de contenido"/>
          <p:cNvSpPr txBox="1">
            <a:spLocks/>
          </p:cNvSpPr>
          <p:nvPr/>
        </p:nvSpPr>
        <p:spPr>
          <a:xfrm>
            <a:off x="857224" y="1428736"/>
            <a:ext cx="7786742" cy="3000396"/>
          </a:xfrm>
          <a:prstGeom prst="rect">
            <a:avLst/>
          </a:prstGeom>
        </p:spPr>
        <p:txBody>
          <a:bodyPr vert="horz">
            <a:normAutofit/>
          </a:bodyPr>
          <a:lstStyle/>
          <a:p>
            <a:pPr algn="just">
              <a:lnSpc>
                <a:spcPct val="150000"/>
              </a:lnSpc>
            </a:pPr>
            <a:r>
              <a:rPr lang="es-ES" dirty="0" smtClean="0">
                <a:latin typeface="Arial" pitchFamily="34" charset="0"/>
                <a:cs typeface="Arial" pitchFamily="34" charset="0"/>
              </a:rPr>
              <a:t>	Para poder establecer que tipos de dispositivos de control eléctricos se va a instalar, primero hay que definir las condiciones de operación y trabajo que se requieren tener en el tamiz, por tanto lo que se necesita es lo siguiente</a:t>
            </a:r>
            <a:r>
              <a:rPr lang="es-ES" dirty="0" smtClean="0"/>
              <a:t>:</a:t>
            </a:r>
            <a:endParaRPr lang="es-EC" dirty="0" smtClean="0"/>
          </a:p>
          <a:p>
            <a:pPr algn="just"/>
            <a:endParaRPr lang="es-ES" dirty="0" smtClean="0">
              <a:latin typeface="Arial" pitchFamily="34" charset="0"/>
              <a:cs typeface="Arial" pitchFamily="34" charset="0"/>
            </a:endParaRPr>
          </a:p>
          <a:p>
            <a:pPr algn="just"/>
            <a:endParaRPr lang="es-EC" dirty="0" smtClean="0">
              <a:latin typeface="Arial" pitchFamily="34" charset="0"/>
              <a:cs typeface="Arial" pitchFamily="34" charset="0"/>
            </a:endParaRP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2 Marcador de contenido"/>
          <p:cNvSpPr txBox="1">
            <a:spLocks/>
          </p:cNvSpPr>
          <p:nvPr/>
        </p:nvSpPr>
        <p:spPr>
          <a:xfrm>
            <a:off x="785786" y="3143248"/>
            <a:ext cx="7786742" cy="3429024"/>
          </a:xfrm>
          <a:prstGeom prst="rect">
            <a:avLst/>
          </a:prstGeom>
        </p:spPr>
        <p:txBody>
          <a:bodyPr vert="horz">
            <a:normAutofit/>
          </a:bodyPr>
          <a:lstStyle/>
          <a:p>
            <a:pPr lvl="0" algn="just">
              <a:lnSpc>
                <a:spcPct val="150000"/>
              </a:lnSpc>
              <a:buFont typeface="Wingdings" pitchFamily="2" charset="2"/>
              <a:buChar char="ü"/>
            </a:pPr>
            <a:r>
              <a:rPr lang="es-ES" dirty="0" smtClean="0">
                <a:latin typeface="Arial" pitchFamily="34" charset="0"/>
                <a:cs typeface="Arial" pitchFamily="34" charset="0"/>
              </a:rPr>
              <a:t>Controlar el encendido y apagado del motor eléctrico de 5 HP</a:t>
            </a:r>
            <a:endParaRPr lang="es-EC" dirty="0" smtClean="0">
              <a:latin typeface="Arial" pitchFamily="34" charset="0"/>
              <a:cs typeface="Arial" pitchFamily="34" charset="0"/>
            </a:endParaRPr>
          </a:p>
          <a:p>
            <a:pPr lvl="0" algn="just">
              <a:lnSpc>
                <a:spcPct val="150000"/>
              </a:lnSpc>
              <a:buFont typeface="Wingdings" pitchFamily="2" charset="2"/>
              <a:buChar char="ü"/>
            </a:pPr>
            <a:r>
              <a:rPr lang="es-ES" dirty="0" smtClean="0">
                <a:latin typeface="Arial" pitchFamily="34" charset="0"/>
                <a:cs typeface="Arial" pitchFamily="34" charset="0"/>
              </a:rPr>
              <a:t>Lograr que el arranque del motor eléctrico no sea de </a:t>
            </a:r>
            <a:r>
              <a:rPr lang="es-ES" b="1" dirty="0" smtClean="0">
                <a:latin typeface="Arial" pitchFamily="34" charset="0"/>
                <a:cs typeface="Arial" pitchFamily="34" charset="0"/>
              </a:rPr>
              <a:t>manera brusca</a:t>
            </a:r>
            <a:endParaRPr lang="es-EC" b="1" dirty="0" smtClean="0">
              <a:latin typeface="Arial" pitchFamily="34" charset="0"/>
              <a:cs typeface="Arial" pitchFamily="34" charset="0"/>
            </a:endParaRPr>
          </a:p>
          <a:p>
            <a:pPr lvl="0" algn="just">
              <a:lnSpc>
                <a:spcPct val="150000"/>
              </a:lnSpc>
              <a:buFont typeface="Wingdings" pitchFamily="2" charset="2"/>
              <a:buChar char="ü"/>
            </a:pPr>
            <a:r>
              <a:rPr lang="es-ES" dirty="0" smtClean="0">
                <a:latin typeface="Arial" pitchFamily="34" charset="0"/>
                <a:cs typeface="Arial" pitchFamily="34" charset="0"/>
              </a:rPr>
              <a:t>Colocar una protección que evite daños al sistema eléctrico</a:t>
            </a:r>
            <a:endParaRPr lang="es-EC" dirty="0" smtClean="0">
              <a:latin typeface="Arial" pitchFamily="34" charset="0"/>
              <a:cs typeface="Arial" pitchFamily="34" charset="0"/>
            </a:endParaRPr>
          </a:p>
          <a:p>
            <a:pPr lvl="0" algn="just">
              <a:lnSpc>
                <a:spcPct val="150000"/>
              </a:lnSpc>
              <a:buFont typeface="Wingdings" pitchFamily="2" charset="2"/>
              <a:buChar char="ü"/>
            </a:pPr>
            <a:r>
              <a:rPr lang="es-ES" dirty="0" smtClean="0">
                <a:latin typeface="Arial" pitchFamily="34" charset="0"/>
                <a:cs typeface="Arial" pitchFamily="34" charset="0"/>
              </a:rPr>
              <a:t>Contar con un </a:t>
            </a:r>
            <a:r>
              <a:rPr lang="es-ES" dirty="0" err="1" smtClean="0">
                <a:latin typeface="Arial" pitchFamily="34" charset="0"/>
                <a:cs typeface="Arial" pitchFamily="34" charset="0"/>
              </a:rPr>
              <a:t>switch</a:t>
            </a:r>
            <a:r>
              <a:rPr lang="es-ES" dirty="0" smtClean="0">
                <a:latin typeface="Arial" pitchFamily="34" charset="0"/>
                <a:cs typeface="Arial" pitchFamily="34" charset="0"/>
              </a:rPr>
              <a:t> de control de paro de emergencia.</a:t>
            </a:r>
            <a:endParaRPr lang="es-EC" dirty="0" smtClean="0">
              <a:latin typeface="Arial" pitchFamily="34" charset="0"/>
              <a:cs typeface="Arial" pitchFamily="34" charset="0"/>
            </a:endParaRPr>
          </a:p>
          <a:p>
            <a:pPr lvl="0" algn="just">
              <a:lnSpc>
                <a:spcPct val="150000"/>
              </a:lnSpc>
              <a:buFont typeface="Wingdings" pitchFamily="2" charset="2"/>
              <a:buChar char="ü"/>
            </a:pPr>
            <a:r>
              <a:rPr lang="es-ES" dirty="0" smtClean="0">
                <a:latin typeface="Arial" pitchFamily="34" charset="0"/>
                <a:cs typeface="Arial" pitchFamily="34" charset="0"/>
              </a:rPr>
              <a:t>Restringir el paso de energía eléctrica hacia el tamiz</a:t>
            </a:r>
            <a:endParaRPr lang="es-EC" dirty="0" smtClean="0">
              <a:latin typeface="Arial" pitchFamily="34" charset="0"/>
              <a:cs typeface="Arial" pitchFamily="34" charset="0"/>
            </a:endParaRPr>
          </a:p>
          <a:p>
            <a:pPr algn="just"/>
            <a:endParaRPr lang="es-ES" dirty="0" smtClean="0">
              <a:latin typeface="Arial" pitchFamily="34" charset="0"/>
              <a:cs typeface="Arial" pitchFamily="34" charset="0"/>
            </a:endParaRPr>
          </a:p>
          <a:p>
            <a:pPr algn="just"/>
            <a:endParaRPr lang="es-EC" dirty="0" smtClean="0">
              <a:latin typeface="Arial" pitchFamily="34" charset="0"/>
              <a:cs typeface="Arial" pitchFamily="34" charset="0"/>
            </a:endParaRPr>
          </a:p>
          <a:p>
            <a:r>
              <a:rPr lang="es-ES" dirty="0" smtClean="0"/>
              <a:t> </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642918"/>
            <a:ext cx="8229600" cy="1143000"/>
          </a:xfrm>
        </p:spPr>
        <p:txBody>
          <a:bodyPr>
            <a:normAutofit fontScale="90000"/>
          </a:bodyPr>
          <a:lstStyle/>
          <a:p>
            <a:r>
              <a:rPr lang="es-EC" b="1" dirty="0" smtClean="0"/>
              <a:t/>
            </a:r>
            <a:br>
              <a:rPr lang="es-EC" b="1" dirty="0" smtClean="0"/>
            </a:br>
            <a:r>
              <a:rPr lang="es-EC" sz="4400" dirty="0" smtClean="0"/>
              <a:t>1.1 ANTECEDENTES </a:t>
            </a:r>
            <a:endParaRPr lang="es-EC" sz="4400" b="1" dirty="0"/>
          </a:p>
        </p:txBody>
      </p:sp>
      <p:sp>
        <p:nvSpPr>
          <p:cNvPr id="3" name="2 Marcador de contenido"/>
          <p:cNvSpPr>
            <a:spLocks noGrp="1"/>
          </p:cNvSpPr>
          <p:nvPr>
            <p:ph idx="1"/>
          </p:nvPr>
        </p:nvSpPr>
        <p:spPr>
          <a:xfrm>
            <a:off x="571472" y="2214554"/>
            <a:ext cx="8229600" cy="3422346"/>
          </a:xfrm>
        </p:spPr>
        <p:txBody>
          <a:bodyPr>
            <a:normAutofit/>
          </a:bodyPr>
          <a:lstStyle/>
          <a:p>
            <a:pPr algn="just">
              <a:buNone/>
            </a:pPr>
            <a:r>
              <a:rPr lang="es-EC" dirty="0" smtClean="0"/>
              <a:t>		</a:t>
            </a:r>
            <a:r>
              <a:rPr lang="es-ES" dirty="0" smtClean="0"/>
              <a:t>La </a:t>
            </a:r>
            <a:r>
              <a:rPr lang="es-ES" dirty="0"/>
              <a:t>empresa EDESA S.A. es la empresa </a:t>
            </a:r>
            <a:r>
              <a:rPr lang="es-ES" dirty="0" smtClean="0"/>
              <a:t>Ecuatoriana </a:t>
            </a:r>
            <a:r>
              <a:rPr lang="es-ES" dirty="0"/>
              <a:t>líder en la elaboración, fabricación y comercialización de sanitarios y ambientes de baño a nivel nacional, siendo estos además altamente demandados en la mayoría de los países de América del sur, y teniendo en América del Norte a Estados Unidos </a:t>
            </a:r>
            <a:r>
              <a:rPr lang="es-ES" dirty="0" smtClean="0"/>
              <a:t>y Canadá </a:t>
            </a:r>
            <a:r>
              <a:rPr lang="es-ES" dirty="0"/>
              <a:t>como </a:t>
            </a:r>
            <a:r>
              <a:rPr lang="es-ES" dirty="0" smtClean="0"/>
              <a:t>sus principales destinos </a:t>
            </a:r>
            <a:r>
              <a:rPr lang="es-ES" dirty="0"/>
              <a:t>de exportación</a:t>
            </a:r>
            <a:endParaRPr lang="es-EC" dirty="0"/>
          </a:p>
          <a:p>
            <a:pPr>
              <a:buNone/>
            </a:pPr>
            <a:endParaRPr lang="es-EC" dirty="0"/>
          </a:p>
        </p:txBody>
      </p:sp>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857232"/>
            <a:ext cx="8429652"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300" b="1" i="0" strike="noStrike" kern="1200" cap="none" spc="0" normalizeH="0" baseline="0" noProof="0" dirty="0" smtClean="0">
                <a:ln>
                  <a:noFill/>
                </a:ln>
                <a:solidFill>
                  <a:schemeClr val="tx2"/>
                </a:solidFill>
                <a:effectLst/>
                <a:uLnTx/>
                <a:uFillTx/>
                <a:latin typeface="+mj-lt"/>
                <a:ea typeface="+mj-ea"/>
                <a:cs typeface="+mj-cs"/>
              </a:rPr>
              <a:t>3.4.4</a:t>
            </a:r>
            <a:r>
              <a:rPr kumimoji="0" lang="es-EC" sz="3300" b="1" i="0" strike="noStrike" kern="1200" cap="none" spc="0" normalizeH="0" noProof="0" dirty="0" smtClean="0">
                <a:ln>
                  <a:noFill/>
                </a:ln>
                <a:solidFill>
                  <a:schemeClr val="tx2"/>
                </a:solidFill>
                <a:effectLst/>
                <a:uLnTx/>
                <a:uFillTx/>
                <a:latin typeface="+mj-lt"/>
                <a:ea typeface="+mj-ea"/>
                <a:cs typeface="+mj-cs"/>
              </a:rPr>
              <a:t> </a:t>
            </a:r>
            <a:r>
              <a:rPr lang="es-EC" sz="3300" b="1" noProof="0" dirty="0" smtClean="0">
                <a:solidFill>
                  <a:schemeClr val="tx2"/>
                </a:solidFill>
                <a:latin typeface="+mj-lt"/>
                <a:ea typeface="+mj-ea"/>
                <a:cs typeface="+mj-cs"/>
              </a:rPr>
              <a:t>USO DE VARIADOR DE FRECUENCIA</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sp>
        <p:nvSpPr>
          <p:cNvPr id="10" name="2 Marcador de contenido"/>
          <p:cNvSpPr txBox="1">
            <a:spLocks/>
          </p:cNvSpPr>
          <p:nvPr/>
        </p:nvSpPr>
        <p:spPr>
          <a:xfrm>
            <a:off x="928662" y="1500174"/>
            <a:ext cx="7786742" cy="3429024"/>
          </a:xfrm>
          <a:prstGeom prst="rect">
            <a:avLst/>
          </a:prstGeom>
        </p:spPr>
        <p:txBody>
          <a:bodyPr vert="horz">
            <a:normAutofit/>
          </a:bodyPr>
          <a:lstStyle/>
          <a:p>
            <a:pPr algn="just">
              <a:lnSpc>
                <a:spcPct val="150000"/>
              </a:lnSpc>
            </a:pPr>
            <a:r>
              <a:rPr lang="es-ES" dirty="0" smtClean="0">
                <a:latin typeface="Arial" pitchFamily="34" charset="0"/>
                <a:cs typeface="Arial" pitchFamily="34" charset="0"/>
              </a:rPr>
              <a:t>	Los variadores de frecuencia son dispositivos convertidores de energía encargados de </a:t>
            </a:r>
            <a:r>
              <a:rPr lang="es-ES" b="1" dirty="0" smtClean="0">
                <a:latin typeface="Arial" pitchFamily="34" charset="0"/>
                <a:cs typeface="Arial" pitchFamily="34" charset="0"/>
              </a:rPr>
              <a:t>modular la energía que recibe el motor</a:t>
            </a:r>
            <a:r>
              <a:rPr lang="es-ES" dirty="0" smtClean="0">
                <a:latin typeface="Arial" pitchFamily="34" charset="0"/>
                <a:cs typeface="Arial" pitchFamily="34" charset="0"/>
              </a:rPr>
              <a:t>, permiten variar la velocidad de los motores asíncronos trifásicos, convirtiendo las magnitudes fijas de frecuencia y tensión de red en magnitudes variables, evitando </a:t>
            </a:r>
          </a:p>
          <a:p>
            <a:pPr algn="just">
              <a:lnSpc>
                <a:spcPct val="150000"/>
              </a:lnSpc>
              <a:buFont typeface="Wingdings" pitchFamily="2" charset="2"/>
              <a:buChar char="ü"/>
            </a:pPr>
            <a:r>
              <a:rPr lang="es-ES" dirty="0" smtClean="0">
                <a:latin typeface="Arial" pitchFamily="34" charset="0"/>
                <a:cs typeface="Arial" pitchFamily="34" charset="0"/>
              </a:rPr>
              <a:t>Picos altos de corriente al arranque</a:t>
            </a:r>
          </a:p>
          <a:p>
            <a:pPr algn="just">
              <a:lnSpc>
                <a:spcPct val="150000"/>
              </a:lnSpc>
              <a:buFont typeface="Wingdings" pitchFamily="2" charset="2"/>
              <a:buChar char="ü"/>
            </a:pPr>
            <a:r>
              <a:rPr lang="es-ES" dirty="0" smtClean="0">
                <a:latin typeface="Arial" pitchFamily="34" charset="0"/>
                <a:cs typeface="Arial" pitchFamily="34" charset="0"/>
              </a:rPr>
              <a:t>Sacudidas mecánicas bruscas</a:t>
            </a:r>
            <a:endParaRPr lang="es-EC" dirty="0" smtClean="0"/>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EC"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23554" name="Picture 2" descr="variador de frecuencia"/>
          <p:cNvPicPr>
            <a:picLocks noChangeAspect="1" noChangeArrowheads="1"/>
          </p:cNvPicPr>
          <p:nvPr/>
        </p:nvPicPr>
        <p:blipFill>
          <a:blip r:embed="rId2" cstate="print"/>
          <a:srcRect/>
          <a:stretch>
            <a:fillRect/>
          </a:stretch>
        </p:blipFill>
        <p:spPr bwMode="auto">
          <a:xfrm>
            <a:off x="4929190" y="3286124"/>
            <a:ext cx="3634533" cy="2928958"/>
          </a:xfrm>
          <a:prstGeom prst="rect">
            <a:avLst/>
          </a:prstGeom>
          <a:noFill/>
          <a:ln w="9525">
            <a:noFill/>
            <a:miter lim="800000"/>
            <a:headEnd/>
            <a:tailEnd/>
          </a:ln>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785786"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dirty="0" smtClean="0">
                <a:solidFill>
                  <a:schemeClr val="tx2"/>
                </a:solidFill>
                <a:latin typeface="+mj-lt"/>
                <a:ea typeface="+mj-ea"/>
                <a:cs typeface="+mj-cs"/>
              </a:rPr>
              <a:t>Diagrama eléctrico de fuerza </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24578" name="Picture 2"/>
          <p:cNvPicPr>
            <a:picLocks noChangeAspect="1" noChangeArrowheads="1"/>
          </p:cNvPicPr>
          <p:nvPr/>
        </p:nvPicPr>
        <p:blipFill>
          <a:blip r:embed="rId2" cstate="print"/>
          <a:srcRect/>
          <a:stretch>
            <a:fillRect/>
          </a:stretch>
        </p:blipFill>
        <p:spPr bwMode="auto">
          <a:xfrm>
            <a:off x="3071802" y="1296186"/>
            <a:ext cx="2786082" cy="5561814"/>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785786" y="571480"/>
            <a:ext cx="7929618" cy="642934"/>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300" b="1" dirty="0" smtClean="0">
                <a:solidFill>
                  <a:schemeClr val="tx2"/>
                </a:solidFill>
                <a:latin typeface="+mj-lt"/>
                <a:ea typeface="+mj-ea"/>
                <a:cs typeface="+mj-cs"/>
              </a:rPr>
              <a:t>Diagrama eléctrico de control </a:t>
            </a:r>
            <a:endParaRPr kumimoji="0" lang="es-EC" sz="3300" b="1" i="0" strike="noStrike" kern="1200" cap="none" spc="0" normalizeH="0" baseline="0" noProof="0" dirty="0">
              <a:ln>
                <a:noFill/>
              </a:ln>
              <a:solidFill>
                <a:schemeClr val="tx2"/>
              </a:solidFill>
              <a:effectLst/>
              <a:uLnTx/>
              <a:uFillTx/>
              <a:latin typeface="+mj-lt"/>
              <a:ea typeface="+mj-ea"/>
              <a:cs typeface="+mj-cs"/>
            </a:endParaRPr>
          </a:p>
        </p:txBody>
      </p:sp>
      <p:pic>
        <p:nvPicPr>
          <p:cNvPr id="25602" name="Picture 2"/>
          <p:cNvPicPr>
            <a:picLocks noChangeAspect="1" noChangeArrowheads="1"/>
          </p:cNvPicPr>
          <p:nvPr/>
        </p:nvPicPr>
        <p:blipFill>
          <a:blip r:embed="rId2" cstate="print"/>
          <a:srcRect/>
          <a:stretch>
            <a:fillRect/>
          </a:stretch>
        </p:blipFill>
        <p:spPr bwMode="auto">
          <a:xfrm>
            <a:off x="2428860" y="1142984"/>
            <a:ext cx="3734931" cy="5715016"/>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1285860"/>
            <a:ext cx="8072494" cy="2714636"/>
          </a:xfrm>
        </p:spPr>
        <p:txBody>
          <a:bodyPr>
            <a:normAutofit fontScale="90000"/>
          </a:bodyPr>
          <a:lstStyle/>
          <a:p>
            <a:pPr algn="ctr"/>
            <a:r>
              <a:rPr lang="es-EC" sz="6700" b="1" u="sng" dirty="0" smtClean="0"/>
              <a:t>CAPÍTULO IV</a:t>
            </a:r>
            <a:r>
              <a:rPr lang="es-EC" sz="6700" b="1" dirty="0" smtClean="0"/>
              <a:t/>
            </a:r>
            <a:br>
              <a:rPr lang="es-EC" sz="6700" b="1" dirty="0" smtClean="0"/>
            </a:br>
            <a:r>
              <a:rPr lang="es-EC" b="1" dirty="0" smtClean="0"/>
              <a:t/>
            </a:r>
            <a:br>
              <a:rPr lang="es-EC" b="1" dirty="0" smtClean="0"/>
            </a:br>
            <a:r>
              <a:rPr lang="es-EC" sz="5300" dirty="0" smtClean="0"/>
              <a:t>CONSTRUCCIÓN,PRUEBAS Y FUNCIONAMIENTO</a:t>
            </a:r>
            <a:endParaRPr lang="es-EC" sz="5300" b="1" dirty="0"/>
          </a:p>
        </p:txBody>
      </p:sp>
      <p:sp>
        <p:nvSpPr>
          <p:cNvPr id="3"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4"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wipe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2071678"/>
            <a:ext cx="5000660" cy="4389120"/>
          </a:xfrm>
        </p:spPr>
        <p:txBody>
          <a:bodyPr>
            <a:normAutofit/>
          </a:bodyPr>
          <a:lstStyle/>
          <a:p>
            <a:pPr algn="just">
              <a:buNone/>
            </a:pPr>
            <a:r>
              <a:rPr lang="es-ES" dirty="0" smtClean="0"/>
              <a:t>		Se inicia  acondicionando una estructura soporte parte de un equipo que ingresó a la planta en el año 2000. Este soporte esta hecho de tubo cuadrado estructural de 80mm, posee en su interior una estructura cilíndrica metálica que gira sobre unas ruedas guía de caucho.</a:t>
            </a:r>
            <a:endParaRPr lang="es-EC" dirty="0"/>
          </a:p>
        </p:txBody>
      </p:sp>
      <p:sp>
        <p:nvSpPr>
          <p:cNvPr id="5" name="1 Título"/>
          <p:cNvSpPr txBox="1">
            <a:spLocks/>
          </p:cNvSpPr>
          <p:nvPr/>
        </p:nvSpPr>
        <p:spPr>
          <a:xfrm>
            <a:off x="714348" y="785794"/>
            <a:ext cx="6858048" cy="1000132"/>
          </a:xfrm>
          <a:prstGeom prst="rect">
            <a:avLst/>
          </a:prstGeom>
        </p:spPr>
        <p:txBody>
          <a:bodyPr vert="horz" lIns="0" rIns="0" bIns="0" anchor="b">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.1.1 </a:t>
            </a:r>
            <a:r>
              <a:rPr lang="es-EC" sz="4000" b="1" dirty="0" smtClean="0">
                <a:solidFill>
                  <a:schemeClr val="tx2"/>
                </a:solidFill>
                <a:latin typeface="+mj-lt"/>
                <a:ea typeface="+mj-ea"/>
                <a:cs typeface="+mj-cs"/>
              </a:rPr>
              <a:t>ACONDICIONAMIENTO DE BASES Y SOPORTES</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1026" name="Picture 2"/>
          <p:cNvPicPr>
            <a:picLocks noChangeAspect="1" noChangeArrowheads="1"/>
          </p:cNvPicPr>
          <p:nvPr/>
        </p:nvPicPr>
        <p:blipFill>
          <a:blip r:embed="rId2" cstate="print"/>
          <a:srcRect/>
          <a:stretch>
            <a:fillRect/>
          </a:stretch>
        </p:blipFill>
        <p:spPr bwMode="auto">
          <a:xfrm>
            <a:off x="5429256" y="2071678"/>
            <a:ext cx="3714744" cy="3883290"/>
          </a:xfrm>
          <a:prstGeom prst="rect">
            <a:avLst/>
          </a:prstGeom>
          <a:noFill/>
          <a:ln w="9525">
            <a:noFill/>
            <a:miter lim="800000"/>
            <a:headEnd/>
            <a:tailEnd/>
          </a:ln>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7"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pull dir="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14348" y="785794"/>
            <a:ext cx="8143932" cy="714380"/>
          </a:xfrm>
          <a:prstGeom prst="rect">
            <a:avLst/>
          </a:prstGeom>
        </p:spPr>
        <p:txBody>
          <a:bodyPr vert="horz" lIns="0" rIns="0" bIns="0" anchor="b">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.1.2 </a:t>
            </a:r>
            <a:r>
              <a:rPr lang="es-EC" sz="4000" b="1" noProof="0" dirty="0" smtClean="0">
                <a:solidFill>
                  <a:schemeClr val="tx2"/>
                </a:solidFill>
                <a:latin typeface="+mj-lt"/>
                <a:ea typeface="+mj-ea"/>
                <a:cs typeface="+mj-cs"/>
              </a:rPr>
              <a:t>CONFECCIÓN DE TAMBOR ROTATIVO Y CERCOS DE MALLA METÁLICA</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sp>
        <p:nvSpPr>
          <p:cNvPr id="7" name="1 Título"/>
          <p:cNvSpPr txBox="1">
            <a:spLocks/>
          </p:cNvSpPr>
          <p:nvPr/>
        </p:nvSpPr>
        <p:spPr>
          <a:xfrm>
            <a:off x="714348" y="1428736"/>
            <a:ext cx="4786346" cy="500066"/>
          </a:xfrm>
          <a:prstGeom prst="rect">
            <a:avLst/>
          </a:prstGeom>
        </p:spPr>
        <p:txBody>
          <a:bodyPr vert="horz" lIns="0" rIns="0" bIns="0" anchor="b">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.1.2.1 Instalación</a:t>
            </a:r>
            <a:r>
              <a:rPr kumimoji="0" lang="es-EC" sz="4000" b="1" i="0" strike="noStrike" kern="1200" cap="none" spc="0" normalizeH="0" noProof="0" dirty="0" smtClean="0">
                <a:ln>
                  <a:noFill/>
                </a:ln>
                <a:solidFill>
                  <a:schemeClr val="tx2"/>
                </a:solidFill>
                <a:effectLst/>
                <a:uLnTx/>
                <a:uFillTx/>
                <a:latin typeface="+mj-lt"/>
                <a:ea typeface="+mj-ea"/>
                <a:cs typeface="+mj-cs"/>
              </a:rPr>
              <a:t> tapas laterales</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2051" name="Picture 3"/>
          <p:cNvPicPr>
            <a:picLocks noChangeAspect="1" noChangeArrowheads="1"/>
          </p:cNvPicPr>
          <p:nvPr/>
        </p:nvPicPr>
        <p:blipFill>
          <a:blip r:embed="rId2" cstate="print"/>
          <a:srcRect/>
          <a:stretch>
            <a:fillRect/>
          </a:stretch>
        </p:blipFill>
        <p:spPr bwMode="auto">
          <a:xfrm>
            <a:off x="1714480" y="1928803"/>
            <a:ext cx="5515013" cy="4143404"/>
          </a:xfrm>
          <a:prstGeom prst="rect">
            <a:avLst/>
          </a:prstGeom>
          <a:noFill/>
          <a:ln w="9525">
            <a:noFill/>
            <a:miter lim="800000"/>
            <a:headEnd/>
            <a:tailEnd/>
          </a:ln>
          <a:effectLst/>
        </p:spPr>
      </p:pic>
      <p:sp>
        <p:nvSpPr>
          <p:cNvPr id="6"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8"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split dir="in"/>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14348" y="500042"/>
            <a:ext cx="8215370" cy="714380"/>
          </a:xfrm>
          <a:prstGeom prst="rect">
            <a:avLst/>
          </a:prstGeom>
        </p:spPr>
        <p:txBody>
          <a:bodyPr vert="horz" lIns="0" rIns="0" bIns="0" anchor="b">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.1.2.2 Colocación</a:t>
            </a:r>
            <a:r>
              <a:rPr kumimoji="0" lang="es-EC" sz="4000" b="1" i="0" strike="noStrike" kern="1200" cap="none" spc="0" normalizeH="0" noProof="0" dirty="0" smtClean="0">
                <a:ln>
                  <a:noFill/>
                </a:ln>
                <a:solidFill>
                  <a:schemeClr val="tx2"/>
                </a:solidFill>
                <a:effectLst/>
                <a:uLnTx/>
                <a:uFillTx/>
                <a:latin typeface="+mj-lt"/>
                <a:ea typeface="+mj-ea"/>
                <a:cs typeface="+mj-cs"/>
              </a:rPr>
              <a:t> guías de fijación para cercos de malla</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4099" name="Picture 3"/>
          <p:cNvPicPr>
            <a:picLocks noChangeAspect="1" noChangeArrowheads="1"/>
          </p:cNvPicPr>
          <p:nvPr/>
        </p:nvPicPr>
        <p:blipFill>
          <a:blip r:embed="rId2" cstate="print"/>
          <a:srcRect/>
          <a:stretch>
            <a:fillRect/>
          </a:stretch>
        </p:blipFill>
        <p:spPr bwMode="auto">
          <a:xfrm>
            <a:off x="1785918" y="1571612"/>
            <a:ext cx="5765825" cy="4357718"/>
          </a:xfrm>
          <a:prstGeom prst="rect">
            <a:avLst/>
          </a:prstGeom>
          <a:noFill/>
          <a:ln w="9525">
            <a:noFill/>
            <a:miter lim="800000"/>
            <a:headEnd/>
            <a:tailEnd/>
          </a:ln>
          <a:effectLst/>
        </p:spPr>
      </p:pic>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wheel spokes="2"/>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14348" y="428604"/>
            <a:ext cx="8143932" cy="714380"/>
          </a:xfrm>
          <a:prstGeom prst="rect">
            <a:avLst/>
          </a:prstGeom>
        </p:spPr>
        <p:txBody>
          <a:bodyPr vert="horz" lIns="0" rIns="0" bIns="0" anchor="b">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.1.2.3 Confección</a:t>
            </a:r>
            <a:r>
              <a:rPr kumimoji="0" lang="es-EC" sz="4000" b="1" i="0" strike="noStrike" kern="1200" cap="none" spc="0" normalizeH="0" noProof="0" dirty="0" smtClean="0">
                <a:ln>
                  <a:noFill/>
                </a:ln>
                <a:solidFill>
                  <a:schemeClr val="tx2"/>
                </a:solidFill>
                <a:effectLst/>
                <a:uLnTx/>
                <a:uFillTx/>
                <a:latin typeface="+mj-lt"/>
                <a:ea typeface="+mj-ea"/>
                <a:cs typeface="+mj-cs"/>
              </a:rPr>
              <a:t> cercos metálicos y armado de malla</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5122" name="Picture 2"/>
          <p:cNvPicPr>
            <a:picLocks noChangeAspect="1" noChangeArrowheads="1"/>
          </p:cNvPicPr>
          <p:nvPr/>
        </p:nvPicPr>
        <p:blipFill>
          <a:blip r:embed="rId2" cstate="print"/>
          <a:srcRect/>
          <a:stretch>
            <a:fillRect/>
          </a:stretch>
        </p:blipFill>
        <p:spPr bwMode="auto">
          <a:xfrm>
            <a:off x="4572000" y="3571876"/>
            <a:ext cx="4572000" cy="2423143"/>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785786" y="1357298"/>
            <a:ext cx="3857652" cy="2883016"/>
          </a:xfrm>
          <a:prstGeom prst="rect">
            <a:avLst/>
          </a:prstGeom>
          <a:noFill/>
          <a:ln w="9525">
            <a:noFill/>
            <a:miter lim="800000"/>
            <a:headEnd/>
            <a:tailEnd/>
          </a:ln>
          <a:effectLst/>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spli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14348" y="857232"/>
            <a:ext cx="8143932" cy="785818"/>
          </a:xfrm>
          <a:prstGeom prst="rect">
            <a:avLst/>
          </a:prstGeom>
        </p:spPr>
        <p:txBody>
          <a:bodyPr vert="horz" lIns="0" rIns="0" bIns="0" anchor="b">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4000" b="1" dirty="0" smtClean="0">
                <a:solidFill>
                  <a:schemeClr val="tx2"/>
                </a:solidFill>
                <a:latin typeface="+mj-lt"/>
                <a:ea typeface="+mj-ea"/>
                <a:cs typeface="+mj-cs"/>
              </a:rPr>
              <a:t>4</a:t>
            </a:r>
            <a:r>
              <a:rPr kumimoji="0" lang="es-EC" sz="4000" b="1" i="0" strike="noStrike" kern="1200" cap="none" spc="0" normalizeH="0" baseline="0" noProof="0" dirty="0" smtClean="0">
                <a:ln>
                  <a:noFill/>
                </a:ln>
                <a:solidFill>
                  <a:schemeClr val="tx2"/>
                </a:solidFill>
                <a:effectLst/>
                <a:uLnTx/>
                <a:uFillTx/>
                <a:latin typeface="+mj-lt"/>
                <a:ea typeface="+mj-ea"/>
                <a:cs typeface="+mj-cs"/>
              </a:rPr>
              <a:t>.1.2.4 Confección</a:t>
            </a:r>
            <a:r>
              <a:rPr kumimoji="0" lang="es-EC" sz="4000" b="1" i="0" strike="noStrike" kern="1200" cap="none" spc="0" normalizeH="0" noProof="0" dirty="0" smtClean="0">
                <a:ln>
                  <a:noFill/>
                </a:ln>
                <a:solidFill>
                  <a:schemeClr val="tx2"/>
                </a:solidFill>
                <a:effectLst/>
                <a:uLnTx/>
                <a:uFillTx/>
                <a:latin typeface="+mj-lt"/>
                <a:ea typeface="+mj-ea"/>
                <a:cs typeface="+mj-cs"/>
              </a:rPr>
              <a:t> base met</a:t>
            </a:r>
            <a:r>
              <a:rPr lang="es-EC" sz="4000" b="1" dirty="0" smtClean="0">
                <a:solidFill>
                  <a:schemeClr val="tx2"/>
                </a:solidFill>
                <a:latin typeface="+mj-lt"/>
                <a:ea typeface="+mj-ea"/>
                <a:cs typeface="+mj-cs"/>
              </a:rPr>
              <a:t>álica periférica y ducto entrada de pasta</a:t>
            </a:r>
            <a:endParaRPr kumimoji="0" lang="es-EC" sz="4000" b="1" i="0" strike="noStrike" kern="1200" cap="none" spc="0" normalizeH="0" baseline="0" noProof="0" dirty="0">
              <a:ln>
                <a:noFill/>
              </a:ln>
              <a:solidFill>
                <a:schemeClr val="tx2"/>
              </a:solidFill>
              <a:effectLst/>
              <a:uLnTx/>
              <a:uFillTx/>
              <a:latin typeface="+mj-lt"/>
              <a:ea typeface="+mj-ea"/>
              <a:cs typeface="+mj-cs"/>
            </a:endParaRPr>
          </a:p>
        </p:txBody>
      </p:sp>
      <p:pic>
        <p:nvPicPr>
          <p:cNvPr id="6146" name="Picture 2"/>
          <p:cNvPicPr>
            <a:picLocks noChangeAspect="1" noChangeArrowheads="1"/>
          </p:cNvPicPr>
          <p:nvPr/>
        </p:nvPicPr>
        <p:blipFill>
          <a:blip r:embed="rId2" cstate="print"/>
          <a:srcRect/>
          <a:stretch>
            <a:fillRect/>
          </a:stretch>
        </p:blipFill>
        <p:spPr bwMode="auto">
          <a:xfrm>
            <a:off x="1857356" y="1785927"/>
            <a:ext cx="5563023" cy="4214842"/>
          </a:xfrm>
          <a:prstGeom prst="rect">
            <a:avLst/>
          </a:prstGeom>
          <a:noFill/>
          <a:ln w="9525">
            <a:noFill/>
            <a:miter lim="800000"/>
            <a:headEnd/>
            <a:tailEnd/>
          </a:ln>
          <a:effectLst/>
        </p:spPr>
      </p:pic>
      <p:sp>
        <p:nvSpPr>
          <p:cNvPr id="4"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5"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zoom dir="in"/>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idx="1"/>
          </p:nvPr>
        </p:nvSpPr>
        <p:spPr>
          <a:xfrm>
            <a:off x="428596" y="857232"/>
            <a:ext cx="8229600" cy="1928826"/>
          </a:xfrm>
        </p:spPr>
        <p:txBody>
          <a:bodyPr/>
          <a:lstStyle/>
          <a:p>
            <a:pPr algn="just">
              <a:buNone/>
            </a:pPr>
            <a:r>
              <a:rPr lang="es-ES" dirty="0" smtClean="0"/>
              <a:t>		Para lograr evacuar el residuo de pasta que se acumula dentro del tambor, en la parte inferior de la base se instala un pequeño ducto de salida de 4” con un tapón hembra confeccionado  en </a:t>
            </a:r>
            <a:r>
              <a:rPr lang="es-ES" dirty="0" err="1" smtClean="0"/>
              <a:t>duralón</a:t>
            </a:r>
            <a:r>
              <a:rPr lang="es-ES" dirty="0" smtClean="0"/>
              <a:t>.</a:t>
            </a:r>
            <a:endParaRPr lang="es-EC" dirty="0"/>
          </a:p>
        </p:txBody>
      </p:sp>
      <p:pic>
        <p:nvPicPr>
          <p:cNvPr id="7170" name="Picture 2"/>
          <p:cNvPicPr>
            <a:picLocks noChangeAspect="1" noChangeArrowheads="1"/>
          </p:cNvPicPr>
          <p:nvPr/>
        </p:nvPicPr>
        <p:blipFill>
          <a:blip r:embed="rId2" cstate="print"/>
          <a:srcRect/>
          <a:stretch>
            <a:fillRect/>
          </a:stretch>
        </p:blipFill>
        <p:spPr bwMode="auto">
          <a:xfrm>
            <a:off x="1142976" y="2857496"/>
            <a:ext cx="7143800" cy="2632599"/>
          </a:xfrm>
          <a:prstGeom prst="rect">
            <a:avLst/>
          </a:prstGeom>
          <a:noFill/>
          <a:ln w="9525">
            <a:noFill/>
            <a:miter lim="800000"/>
            <a:headEnd/>
            <a:tailEnd/>
          </a:ln>
          <a:effectLst/>
        </p:spPr>
      </p:pic>
      <p:sp>
        <p:nvSpPr>
          <p:cNvPr id="5" name="Line 20"/>
          <p:cNvSpPr>
            <a:spLocks noChangeShapeType="1"/>
          </p:cNvSpPr>
          <p:nvPr/>
        </p:nvSpPr>
        <p:spPr bwMode="auto">
          <a:xfrm flipV="1">
            <a:off x="214282" y="6215082"/>
            <a:ext cx="8656668" cy="15861"/>
          </a:xfrm>
          <a:prstGeom prst="line">
            <a:avLst/>
          </a:prstGeom>
          <a:noFill/>
          <a:ln w="76200" cmpd="tri">
            <a:pattFill prst="dkHorz">
              <a:fgClr>
                <a:srgbClr val="339966"/>
              </a:fgClr>
              <a:bgClr>
                <a:srgbClr val="FF0000"/>
              </a:bgClr>
            </a:pattFill>
            <a:round/>
            <a:headEnd/>
            <a:tailEnd/>
          </a:ln>
        </p:spPr>
        <p:txBody>
          <a:bodyPr/>
          <a:lstStyle/>
          <a:p>
            <a:endParaRPr lang="es-EC"/>
          </a:p>
        </p:txBody>
      </p:sp>
      <p:sp>
        <p:nvSpPr>
          <p:cNvPr id="6" name="Text Box 19"/>
          <p:cNvSpPr txBox="1">
            <a:spLocks noChangeArrowheads="1"/>
          </p:cNvSpPr>
          <p:nvPr/>
        </p:nvSpPr>
        <p:spPr bwMode="auto">
          <a:xfrm>
            <a:off x="7072330" y="6210300"/>
            <a:ext cx="1800225" cy="647700"/>
          </a:xfrm>
          <a:prstGeom prst="rect">
            <a:avLst/>
          </a:prstGeom>
          <a:noFill/>
          <a:ln w="9525">
            <a:noFill/>
            <a:miter lim="800000"/>
            <a:headEnd/>
            <a:tailEnd/>
          </a:ln>
        </p:spPr>
        <p:txBody>
          <a:bodyPr lIns="95793" tIns="47896" rIns="95793" bIns="47896"/>
          <a:lstStyle/>
          <a:p>
            <a:pPr algn="ctr" defTabSz="957263" eaLnBrk="0" hangingPunct="0"/>
            <a:r>
              <a:rPr lang="es-ES" sz="2400" dirty="0">
                <a:solidFill>
                  <a:srgbClr val="339966"/>
                </a:solidFill>
                <a:latin typeface="Arial Black" pitchFamily="34" charset="0"/>
              </a:rPr>
              <a:t>E S P E</a:t>
            </a:r>
          </a:p>
          <a:p>
            <a:pPr algn="ctr" defTabSz="957263" eaLnBrk="0" hangingPunct="0"/>
            <a:r>
              <a:rPr lang="es-ES" sz="600" b="1" dirty="0">
                <a:solidFill>
                  <a:srgbClr val="FF0000"/>
                </a:solidFill>
                <a:latin typeface="Arial" charset="0"/>
              </a:rPr>
              <a:t>ESCUELA POLITÉCNICA DEL EJERCITO</a:t>
            </a:r>
          </a:p>
          <a:p>
            <a:pPr algn="ctr" defTabSz="957263" eaLnBrk="0" hangingPunct="0"/>
            <a:r>
              <a:rPr lang="es-ES" sz="600" b="1" dirty="0">
                <a:solidFill>
                  <a:srgbClr val="339966"/>
                </a:solidFill>
                <a:latin typeface="Arial" charset="0"/>
              </a:rPr>
              <a:t>C A M I N O   A    LA  E X C E L E N C I A</a:t>
            </a:r>
          </a:p>
        </p:txBody>
      </p:sp>
    </p:spTree>
  </p:cSld>
  <p:clrMapOvr>
    <a:masterClrMapping/>
  </p:clrMapOvr>
  <p:transition>
    <p:split dir="in"/>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2929</TotalTime>
  <Words>6555</Words>
  <Application>Microsoft Office PowerPoint</Application>
  <PresentationFormat>Presentación en pantalla (4:3)</PresentationFormat>
  <Paragraphs>1521</Paragraphs>
  <Slides>145</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145</vt:i4>
      </vt:variant>
    </vt:vector>
  </HeadingPairs>
  <TitlesOfParts>
    <vt:vector size="147" baseType="lpstr">
      <vt:lpstr>Flujo</vt:lpstr>
      <vt:lpstr>Foto de Photo Editor</vt:lpstr>
      <vt:lpstr>ESCUELA POLITÉCNICA DEL EJÉRCITO </vt:lpstr>
      <vt:lpstr>CARRERA DE INGENIERÍA MECÁNICA</vt:lpstr>
      <vt:lpstr>PROYECTO DE GRADO PREVIO A LA OBTENCIÓN  DEL TÍTULO DE             INGENIERO MECÁNICO</vt:lpstr>
      <vt:lpstr>“TAMÍZ ROTATIVO DE 1.5 TON/H PARA LA RETENCIÓN DE RESIDUOS EN EL PROCESO DE PREPARACIÓN DE PASTA DE LA EMPRESA EDESA S.A.”</vt:lpstr>
      <vt:lpstr>REALIZADO POR:</vt:lpstr>
      <vt:lpstr>DIRECTOR:</vt:lpstr>
      <vt:lpstr>Diapositiva 7</vt:lpstr>
      <vt:lpstr>CAPÍTULO I  GENERALIDADES</vt:lpstr>
      <vt:lpstr> 1.1 ANTECEDENTES </vt:lpstr>
      <vt:lpstr>Diapositiva 10</vt:lpstr>
      <vt:lpstr>Diapositiva 11</vt:lpstr>
      <vt:lpstr>Preparación Pasta</vt:lpstr>
      <vt:lpstr>Diapositiva 13</vt:lpstr>
      <vt:lpstr>Preparación de moldes</vt:lpstr>
      <vt:lpstr>Vaciado/Secado/Insp. Cruda</vt:lpstr>
      <vt:lpstr>Preparación de esmaltes</vt:lpstr>
      <vt:lpstr>Esmaltado-Quema-Insp. final</vt:lpstr>
      <vt:lpstr>Control de Calidad-Ventas</vt:lpstr>
      <vt:lpstr>1.2 DEFINICIÓN DEL PROBLEMA</vt:lpstr>
      <vt:lpstr>1.4 OBJETIVOS</vt:lpstr>
      <vt:lpstr>Diapositiva 21</vt:lpstr>
      <vt:lpstr>Diapositiva 22</vt:lpstr>
      <vt:lpstr>CAPÍTULO III  DISEÑO DEL TAMÍZ ROTATIVO</vt:lpstr>
      <vt:lpstr>Diapositiva 24</vt:lpstr>
      <vt:lpstr>Diapositiva 25</vt:lpstr>
      <vt:lpstr> 3.3 DISEÑO MECÁNICO</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 3.4 DISEÑO ELÉCTRICO</vt:lpstr>
      <vt:lpstr>Diapositiva 88</vt:lpstr>
      <vt:lpstr>Diapositiva 89</vt:lpstr>
      <vt:lpstr>Diapositiva 90</vt:lpstr>
      <vt:lpstr>Diapositiva 91</vt:lpstr>
      <vt:lpstr>Diapositiva 92</vt:lpstr>
      <vt:lpstr>CAPÍTULO IV  CONSTRUCCIÓN,PRUEBAS Y FUNCIONAMIENTO</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 4.2 ANÁLISIS DE FUNCIONAMIENTO</vt:lpstr>
      <vt:lpstr> 4.3 ANÁLISIS DE RESULTADOS</vt:lpstr>
      <vt:lpstr>Diapositiva 115</vt:lpstr>
      <vt:lpstr>Diapositiva 116</vt:lpstr>
      <vt:lpstr>CAPÍTULO V</vt:lpstr>
      <vt:lpstr>5.1 OPERACIÓN DEL TAMIZ </vt:lpstr>
      <vt:lpstr>             5.5.1.1 Energización del Sistema </vt:lpstr>
      <vt:lpstr>             5.5.1.2 Encendido y apagado del tamiz</vt:lpstr>
      <vt:lpstr>5.1.2REGULACIÓN Y CONTROL DE PARÁMETROS </vt:lpstr>
      <vt:lpstr>CAPÍTULO VI</vt:lpstr>
      <vt:lpstr>SAP (SYSTEMS, APLICATIONS AND PRODUCTS IN DATA PROCESSING) Y GESTION DE MANTENIMIENTO</vt:lpstr>
      <vt:lpstr>Diapositiva 124</vt:lpstr>
      <vt:lpstr>Ventajas de trabajar en SAP</vt:lpstr>
      <vt:lpstr>6.1.2.4.Mantto preventivo en SAP</vt:lpstr>
      <vt:lpstr>Diapositiva 127</vt:lpstr>
      <vt:lpstr>CAPÍTULO VII</vt:lpstr>
      <vt:lpstr>Diapositiva 129</vt:lpstr>
      <vt:lpstr>Diapositiva 130</vt:lpstr>
      <vt:lpstr>Diapositiva 131</vt:lpstr>
      <vt:lpstr>    COSTOS INDIRECTOS</vt:lpstr>
      <vt:lpstr>Diapositiva 133</vt:lpstr>
      <vt:lpstr>RELACIÓN BENEFICIO COSTO</vt:lpstr>
      <vt:lpstr>Diapositiva 135</vt:lpstr>
      <vt:lpstr>CAPÍTULO VIII</vt:lpstr>
      <vt:lpstr> 8.1 CONCLUSIONES</vt:lpstr>
      <vt:lpstr>Diapositiva 138</vt:lpstr>
      <vt:lpstr>Diapositiva 139</vt:lpstr>
      <vt:lpstr>Diapositiva 140</vt:lpstr>
      <vt:lpstr>8.2 RECOMENDACIONES</vt:lpstr>
      <vt:lpstr>Diapositiva 142</vt:lpstr>
      <vt:lpstr>Diapositiva 143</vt:lpstr>
      <vt:lpstr>Diapositiva 144</vt:lpstr>
      <vt:lpstr>Diapositiva 145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Familia</dc:creator>
  <cp:lastModifiedBy>Eddy</cp:lastModifiedBy>
  <cp:revision>233</cp:revision>
  <dcterms:created xsi:type="dcterms:W3CDTF">2011-08-22T02:02:34Z</dcterms:created>
  <dcterms:modified xsi:type="dcterms:W3CDTF">2012-01-27T06:11:44Z</dcterms:modified>
</cp:coreProperties>
</file>